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6"/>
  </p:notesMasterIdLst>
  <p:handoutMasterIdLst>
    <p:handoutMasterId r:id="rId27"/>
  </p:handoutMasterIdLst>
  <p:sldIdLst>
    <p:sldId id="271" r:id="rId2"/>
    <p:sldId id="453" r:id="rId3"/>
    <p:sldId id="391" r:id="rId4"/>
    <p:sldId id="416" r:id="rId5"/>
    <p:sldId id="421" r:id="rId6"/>
    <p:sldId id="447" r:id="rId7"/>
    <p:sldId id="422" r:id="rId8"/>
    <p:sldId id="423" r:id="rId9"/>
    <p:sldId id="424" r:id="rId10"/>
    <p:sldId id="455" r:id="rId11"/>
    <p:sldId id="432" r:id="rId12"/>
    <p:sldId id="460" r:id="rId13"/>
    <p:sldId id="458" r:id="rId14"/>
    <p:sldId id="417" r:id="rId15"/>
    <p:sldId id="461" r:id="rId16"/>
    <p:sldId id="443" r:id="rId17"/>
    <p:sldId id="462" r:id="rId18"/>
    <p:sldId id="457" r:id="rId19"/>
    <p:sldId id="426" r:id="rId20"/>
    <p:sldId id="436" r:id="rId21"/>
    <p:sldId id="439" r:id="rId22"/>
    <p:sldId id="456" r:id="rId23"/>
    <p:sldId id="437" r:id="rId24"/>
    <p:sldId id="441" r:id="rId25"/>
  </p:sldIdLst>
  <p:sldSz cx="12192000" cy="6858000"/>
  <p:notesSz cx="6858000" cy="9144000"/>
  <p:embeddedFontLst>
    <p:embeddedFont>
      <p:font typeface="Montserrat" pitchFamily="2" charset="77"/>
      <p:regular r:id="rId28"/>
      <p:bold r:id="rId29"/>
      <p:italic r:id="rId30"/>
      <p:boldItalic r:id="rId31"/>
    </p:embeddedFont>
    <p:embeddedFont>
      <p:font typeface="Montserrat Medium" pitchFamily="2" charset="77"/>
      <p:regular r:id="rId32"/>
      <p:italic r:id="rId33"/>
    </p:embeddedFont>
    <p:embeddedFont>
      <p:font typeface="Poppins" pitchFamily="2" charset="77"/>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3D900C-C458-AE12-6746-4849A74134B1}" name="Madhu Kapoor" initials="MK" userId="S::mkapoor@wested.org::ece6cbfe-515c-4d9e-8350-a84d41a9891d" providerId="AD"/>
  <p188:author id="{7E9CA113-AFD8-E97A-6087-C112A41FDF0B}" name="Faith Polk" initials="FP" userId="S::fpolk@wested.org::befa10be-b4ea-495c-9eea-611b0a1c5299" providerId="AD"/>
  <p188:author id="{40911A1F-C56F-4248-15C9-66E8B6EFD315}" name="Sophie Savelkouls" initials="SS" userId="S::ssavelk@wested.org::a9c89b22-c766-400c-bbb4-dfb85c67446b" providerId="AD"/>
  <p188:author id="{2E7F6C22-96CD-BF6B-EE26-D32479E1E081}" name="Naomi Reeley" initials="" userId="S::nreeley@fcoe.org::4984995a-aa98-4a1a-89ef-a5f55b9ede08" providerId="AD"/>
  <p188:author id="{0448D035-44C4-75C2-EBF5-5D12986F7A52}" name="Grace Srinivasiah" initials="GS" userId="f3jIlVEJi5JGNhK/P3AVhnhRUzEb4tjq12Dl15h0GAE=" providerId="None"/>
  <p188:author id="{B8EAE73C-AAD0-091B-5543-C813901EA72E}" name="Joanna Azar" initials="JA" userId="S::jazar@wested.org::c4416e25-9d96-496b-a48c-5917e8dac7e1" providerId="AD"/>
  <p188:author id="{6EA8A956-8E2D-8C23-10F8-D7E1C558937B}" name="Lynneth Solis" initials="LS" userId="16202045755_tp_box_2" providerId="Windows Live"/>
  <p188:author id="{56175657-D597-08E2-DA47-49FB6C903BBD}" name="Lexi Alexander" initials="LA" userId="S::lalexan2@wested.org::209657db-7f14-4e98-85e1-9b7d89483e08" providerId="AD"/>
  <p188:author id="{990F5A61-37B3-57C3-4E8D-1D794B946607}" name="Amy Reff" initials="AR" userId="Amy Reff" providerId="None"/>
  <p188:author id="{1B2EF87B-3DC5-82AC-F8A2-44026E20A25D}" name="Anokina Broubakarian" initials="AB" userId="S::abrouba@wested.org::c736223a-fc9f-47ac-97b7-23f463cb4b82" providerId="AD"/>
  <p188:author id="{F033F17E-6BCD-B621-7BE5-6FA4327338F5}" name="Grace Srinivasiah" initials="GS" userId="cMuhFhg7b1RDMEKSa8rqjeqIVOrE1KnoxrT28eed3PM=" providerId="None"/>
  <p188:author id="{EAA301A4-B75A-A1BE-5F28-A94824ECC9EA}" name="Jennifer Marcella-Burdett" initials="JMB" userId="S::jmarcel@wested.org::7bb72cd4-8a93-4d3d-bbaf-2fb849e050f8" providerId="AD"/>
  <p188:author id="{B6FF2CA4-29E1-C7D6-15CF-1D85CC6271BB}" name="Faith Polk" initials="FP" userId="KV9WgvvVfEWDbw7ayEsi/+xHGimnxB9n6dFySPqgyhc=" providerId="None"/>
  <p188:author id="{389332B7-C2DD-2978-57D9-239A0E4DEDD1}" name="Alexander, Alexandra Danielle" initials="AAD" userId="S::a.moore9@umiami.edu::ac95dc42-4e6c-400e-9629-229f3db47f90" providerId="AD"/>
  <p188:author id="{15D619C2-DFBB-A677-3FF9-D19B52E1FD15}" name="Osnat Zur" initials="OZ" userId="S::ozur@wested.org::7862ed05-c173-4c07-b416-82df587f5bdf" providerId="AD"/>
  <p188:author id="{167117C7-EAA2-167D-2145-E1F1ECC1AA13}" name="Lexi Alexander" initials="LA" userId="JFfCDUPoy8XNDLgjf5LRYVijoAz7WR7RTVdh3+dwRHI=" providerId="None"/>
  <p188:author id="{B0FE49C8-341A-509F-017E-4BA6DE2E7F9C}" name="Sara Miller" initials="SM" userId="S::smiller3@wested.org::49983cdd-f1d1-4e9f-949f-4cef048a01fd" providerId="AD"/>
  <p188:author id="{492145CB-0C7D-83C4-82EA-064FB7AE2138}" name="Grace Srinivasiah" initials="GS" userId="28408957819_tp_box_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5F5"/>
    <a:srgbClr val="FCD9C7"/>
    <a:srgbClr val="42509F"/>
    <a:srgbClr val="0F173D"/>
    <a:srgbClr val="2078AE"/>
    <a:srgbClr val="2078B0"/>
    <a:srgbClr val="8AADCB"/>
    <a:srgbClr val="9DBAD4"/>
    <a:srgbClr val="D8E4EE"/>
    <a:srgbClr val="E9EB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25" autoAdjust="0"/>
    <p:restoredTop sz="57123" autoAdjust="0"/>
  </p:normalViewPr>
  <p:slideViewPr>
    <p:cSldViewPr snapToGrid="0">
      <p:cViewPr varScale="1">
        <p:scale>
          <a:sx n="64" d="100"/>
          <a:sy n="64" d="100"/>
        </p:scale>
        <p:origin x="1744" y="176"/>
      </p:cViewPr>
      <p:guideLst/>
    </p:cSldViewPr>
  </p:slideViewPr>
  <p:outlineViewPr>
    <p:cViewPr>
      <p:scale>
        <a:sx n="33" d="100"/>
        <a:sy n="33" d="100"/>
      </p:scale>
      <p:origin x="0" y="0"/>
    </p:cViewPr>
  </p:outlineViewPr>
  <p:notesTextViewPr>
    <p:cViewPr>
      <p:scale>
        <a:sx n="195" d="100"/>
        <a:sy n="195" d="100"/>
      </p:scale>
      <p:origin x="0" y="0"/>
    </p:cViewPr>
  </p:notesTextViewPr>
  <p:sorterViewPr>
    <p:cViewPr>
      <p:scale>
        <a:sx n="80" d="100"/>
        <a:sy n="80" d="100"/>
      </p:scale>
      <p:origin x="0" y="0"/>
    </p:cViewPr>
  </p:sorterViewPr>
  <p:notesViewPr>
    <p:cSldViewPr snapToGrid="0">
      <p:cViewPr>
        <p:scale>
          <a:sx n="98" d="100"/>
          <a:sy n="98" d="100"/>
        </p:scale>
        <p:origin x="2453" y="-217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7.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rinivasiah" userId="28408957819_tp_box_2" providerId="OAuth2" clId="{38DC9D2F-FB21-5A8B-A8BA-1B5B1022FE40}"/>
    <pc:docChg chg="undo custSel modSld modMainMaster">
      <pc:chgData name="Grace Srinivasiah" userId="28408957819_tp_box_2" providerId="OAuth2" clId="{38DC9D2F-FB21-5A8B-A8BA-1B5B1022FE40}" dt="2026-10-27T23:25:58.961" v="1452" actId="20577"/>
      <pc:docMkLst>
        <pc:docMk/>
      </pc:docMkLst>
      <pc:sldChg chg="modNotesTx">
        <pc:chgData name="Grace Srinivasiah" userId="28408957819_tp_box_2" providerId="OAuth2" clId="{38DC9D2F-FB21-5A8B-A8BA-1B5B1022FE40}" dt="2026-10-27T23:11:07.778" v="1050" actId="20577"/>
        <pc:sldMkLst>
          <pc:docMk/>
          <pc:sldMk cId="1237121600" sldId="271"/>
        </pc:sldMkLst>
      </pc:sldChg>
      <pc:sldChg chg="modNotesTx">
        <pc:chgData name="Grace Srinivasiah" userId="28408957819_tp_box_2" providerId="OAuth2" clId="{38DC9D2F-FB21-5A8B-A8BA-1B5B1022FE40}" dt="2026-10-27T23:11:43.110" v="1058" actId="20577"/>
        <pc:sldMkLst>
          <pc:docMk/>
          <pc:sldMk cId="2687053959" sldId="391"/>
        </pc:sldMkLst>
      </pc:sldChg>
      <pc:sldChg chg="modNotesTx">
        <pc:chgData name="Grace Srinivasiah" userId="28408957819_tp_box_2" providerId="OAuth2" clId="{38DC9D2F-FB21-5A8B-A8BA-1B5B1022FE40}" dt="2026-10-27T23:12:03.551" v="1067" actId="12"/>
        <pc:sldMkLst>
          <pc:docMk/>
          <pc:sldMk cId="386144994" sldId="416"/>
        </pc:sldMkLst>
      </pc:sldChg>
      <pc:sldChg chg="modNotesTx">
        <pc:chgData name="Grace Srinivasiah" userId="28408957819_tp_box_2" providerId="OAuth2" clId="{38DC9D2F-FB21-5A8B-A8BA-1B5B1022FE40}" dt="2026-10-27T23:17:23.274" v="1205" actId="12"/>
        <pc:sldMkLst>
          <pc:docMk/>
          <pc:sldMk cId="2281803433" sldId="417"/>
        </pc:sldMkLst>
      </pc:sldChg>
      <pc:sldChg chg="modNotesTx">
        <pc:chgData name="Grace Srinivasiah" userId="28408957819_tp_box_2" providerId="OAuth2" clId="{38DC9D2F-FB21-5A8B-A8BA-1B5B1022FE40}" dt="2026-10-27T23:12:33.325" v="1082" actId="20577"/>
        <pc:sldMkLst>
          <pc:docMk/>
          <pc:sldMk cId="1890317307" sldId="421"/>
        </pc:sldMkLst>
      </pc:sldChg>
      <pc:sldChg chg="modNotesTx">
        <pc:chgData name="Grace Srinivasiah" userId="28408957819_tp_box_2" providerId="OAuth2" clId="{38DC9D2F-FB21-5A8B-A8BA-1B5B1022FE40}" dt="2026-10-27T23:13:33.975" v="1119" actId="12"/>
        <pc:sldMkLst>
          <pc:docMk/>
          <pc:sldMk cId="785026931" sldId="422"/>
        </pc:sldMkLst>
      </pc:sldChg>
      <pc:sldChg chg="modNotesTx">
        <pc:chgData name="Grace Srinivasiah" userId="28408957819_tp_box_2" providerId="OAuth2" clId="{38DC9D2F-FB21-5A8B-A8BA-1B5B1022FE40}" dt="2026-10-27T23:14:12.334" v="1135" actId="12"/>
        <pc:sldMkLst>
          <pc:docMk/>
          <pc:sldMk cId="1276800721" sldId="423"/>
        </pc:sldMkLst>
      </pc:sldChg>
      <pc:sldChg chg="modNotesTx">
        <pc:chgData name="Grace Srinivasiah" userId="28408957819_tp_box_2" providerId="OAuth2" clId="{38DC9D2F-FB21-5A8B-A8BA-1B5B1022FE40}" dt="2026-10-27T23:14:34.224" v="1146" actId="20577"/>
        <pc:sldMkLst>
          <pc:docMk/>
          <pc:sldMk cId="3102320484" sldId="424"/>
        </pc:sldMkLst>
      </pc:sldChg>
      <pc:sldChg chg="modNotesTx">
        <pc:chgData name="Grace Srinivasiah" userId="28408957819_tp_box_2" providerId="OAuth2" clId="{38DC9D2F-FB21-5A8B-A8BA-1B5B1022FE40}" dt="2026-10-27T23:23:50.431" v="1379" actId="20577"/>
        <pc:sldMkLst>
          <pc:docMk/>
          <pc:sldMk cId="2126701766" sldId="426"/>
        </pc:sldMkLst>
      </pc:sldChg>
      <pc:sldChg chg="modNotesTx">
        <pc:chgData name="Grace Srinivasiah" userId="28408957819_tp_box_2" providerId="OAuth2" clId="{38DC9D2F-FB21-5A8B-A8BA-1B5B1022FE40}" dt="2026-10-27T23:16:19.026" v="1182" actId="20577"/>
        <pc:sldMkLst>
          <pc:docMk/>
          <pc:sldMk cId="1931936983" sldId="432"/>
        </pc:sldMkLst>
      </pc:sldChg>
      <pc:sldChg chg="modNotesTx">
        <pc:chgData name="Grace Srinivasiah" userId="28408957819_tp_box_2" providerId="OAuth2" clId="{38DC9D2F-FB21-5A8B-A8BA-1B5B1022FE40}" dt="2026-10-27T23:24:17.941" v="1392" actId="12"/>
        <pc:sldMkLst>
          <pc:docMk/>
          <pc:sldMk cId="4181675070" sldId="436"/>
        </pc:sldMkLst>
      </pc:sldChg>
      <pc:sldChg chg="modNotesTx">
        <pc:chgData name="Grace Srinivasiah" userId="28408957819_tp_box_2" providerId="OAuth2" clId="{38DC9D2F-FB21-5A8B-A8BA-1B5B1022FE40}" dt="2026-10-27T23:25:40.461" v="1442" actId="20577"/>
        <pc:sldMkLst>
          <pc:docMk/>
          <pc:sldMk cId="3921130967" sldId="437"/>
        </pc:sldMkLst>
      </pc:sldChg>
      <pc:sldChg chg="modNotesTx">
        <pc:chgData name="Grace Srinivasiah" userId="28408957819_tp_box_2" providerId="OAuth2" clId="{38DC9D2F-FB21-5A8B-A8BA-1B5B1022FE40}" dt="2026-10-27T23:24:50.573" v="1410" actId="12"/>
        <pc:sldMkLst>
          <pc:docMk/>
          <pc:sldMk cId="598099883" sldId="439"/>
        </pc:sldMkLst>
      </pc:sldChg>
      <pc:sldChg chg="modNotesTx">
        <pc:chgData name="Grace Srinivasiah" userId="28408957819_tp_box_2" providerId="OAuth2" clId="{38DC9D2F-FB21-5A8B-A8BA-1B5B1022FE40}" dt="2026-10-27T23:25:58.961" v="1452" actId="20577"/>
        <pc:sldMkLst>
          <pc:docMk/>
          <pc:sldMk cId="664585330" sldId="441"/>
        </pc:sldMkLst>
      </pc:sldChg>
      <pc:sldChg chg="modSp mod modNotesTx">
        <pc:chgData name="Grace Srinivasiah" userId="28408957819_tp_box_2" providerId="OAuth2" clId="{38DC9D2F-FB21-5A8B-A8BA-1B5B1022FE40}" dt="2026-10-27T23:18:54.403" v="1245" actId="20577"/>
        <pc:sldMkLst>
          <pc:docMk/>
          <pc:sldMk cId="1103516828" sldId="443"/>
        </pc:sldMkLst>
        <pc:spChg chg="mod">
          <ac:chgData name="Grace Srinivasiah" userId="28408957819_tp_box_2" providerId="OAuth2" clId="{38DC9D2F-FB21-5A8B-A8BA-1B5B1022FE40}" dt="2026-10-21T21:05:17.164" v="569" actId="5793"/>
          <ac:spMkLst>
            <pc:docMk/>
            <pc:sldMk cId="1103516828" sldId="443"/>
            <ac:spMk id="3" creationId="{F543D622-E955-FE57-4452-32E84D1BD733}"/>
          </ac:spMkLst>
        </pc:spChg>
      </pc:sldChg>
      <pc:sldChg chg="modNotesTx">
        <pc:chgData name="Grace Srinivasiah" userId="28408957819_tp_box_2" providerId="OAuth2" clId="{38DC9D2F-FB21-5A8B-A8BA-1B5B1022FE40}" dt="2026-10-27T23:13:12.065" v="1111" actId="15"/>
        <pc:sldMkLst>
          <pc:docMk/>
          <pc:sldMk cId="3154049651" sldId="447"/>
        </pc:sldMkLst>
      </pc:sldChg>
      <pc:sldChg chg="modNotesTx">
        <pc:chgData name="Grace Srinivasiah" userId="28408957819_tp_box_2" providerId="OAuth2" clId="{38DC9D2F-FB21-5A8B-A8BA-1B5B1022FE40}" dt="2026-10-27T23:15:19.165" v="1174" actId="15"/>
        <pc:sldMkLst>
          <pc:docMk/>
          <pc:sldMk cId="422621415" sldId="455"/>
        </pc:sldMkLst>
      </pc:sldChg>
      <pc:sldChg chg="modNotesTx">
        <pc:chgData name="Grace Srinivasiah" userId="28408957819_tp_box_2" providerId="OAuth2" clId="{38DC9D2F-FB21-5A8B-A8BA-1B5B1022FE40}" dt="2026-10-27T23:25:19.286" v="1428" actId="12"/>
        <pc:sldMkLst>
          <pc:docMk/>
          <pc:sldMk cId="2084287805" sldId="456"/>
        </pc:sldMkLst>
      </pc:sldChg>
      <pc:sldChg chg="modNotesTx">
        <pc:chgData name="Grace Srinivasiah" userId="28408957819_tp_box_2" providerId="OAuth2" clId="{38DC9D2F-FB21-5A8B-A8BA-1B5B1022FE40}" dt="2026-10-27T23:22:55.566" v="1334" actId="20577"/>
        <pc:sldMkLst>
          <pc:docMk/>
          <pc:sldMk cId="1838187817" sldId="457"/>
        </pc:sldMkLst>
      </pc:sldChg>
      <pc:sldChg chg="modNotesTx">
        <pc:chgData name="Grace Srinivasiah" userId="28408957819_tp_box_2" providerId="OAuth2" clId="{38DC9D2F-FB21-5A8B-A8BA-1B5B1022FE40}" dt="2026-10-27T23:16:52.602" v="1192" actId="20577"/>
        <pc:sldMkLst>
          <pc:docMk/>
          <pc:sldMk cId="3438605991" sldId="458"/>
        </pc:sldMkLst>
      </pc:sldChg>
      <pc:sldChg chg="modNotesTx">
        <pc:chgData name="Grace Srinivasiah" userId="28408957819_tp_box_2" providerId="OAuth2" clId="{38DC9D2F-FB21-5A8B-A8BA-1B5B1022FE40}" dt="2026-10-27T23:16:38.757" v="1187" actId="20577"/>
        <pc:sldMkLst>
          <pc:docMk/>
          <pc:sldMk cId="3908772525" sldId="460"/>
        </pc:sldMkLst>
      </pc:sldChg>
      <pc:sldChg chg="modNotesTx">
        <pc:chgData name="Grace Srinivasiah" userId="28408957819_tp_box_2" providerId="OAuth2" clId="{38DC9D2F-FB21-5A8B-A8BA-1B5B1022FE40}" dt="2026-10-27T23:17:48.613" v="1218" actId="12"/>
        <pc:sldMkLst>
          <pc:docMk/>
          <pc:sldMk cId="726437315" sldId="461"/>
        </pc:sldMkLst>
      </pc:sldChg>
      <pc:sldChg chg="modSp mod modNotesTx">
        <pc:chgData name="Grace Srinivasiah" userId="28408957819_tp_box_2" providerId="OAuth2" clId="{38DC9D2F-FB21-5A8B-A8BA-1B5B1022FE40}" dt="2026-10-27T23:20:22.468" v="1280" actId="113"/>
        <pc:sldMkLst>
          <pc:docMk/>
          <pc:sldMk cId="2829322061" sldId="462"/>
        </pc:sldMkLst>
        <pc:spChg chg="mod">
          <ac:chgData name="Grace Srinivasiah" userId="28408957819_tp_box_2" providerId="OAuth2" clId="{38DC9D2F-FB21-5A8B-A8BA-1B5B1022FE40}" dt="2026-10-21T21:05:00.851" v="565" actId="5793"/>
          <ac:spMkLst>
            <pc:docMk/>
            <pc:sldMk cId="2829322061" sldId="462"/>
            <ac:spMk id="3" creationId="{F543D622-E955-FE57-4452-32E84D1BD733}"/>
          </ac:spMkLst>
        </pc:spChg>
      </pc:sldChg>
      <pc:sldMasterChg chg="modSldLayout">
        <pc:chgData name="Grace Srinivasiah" userId="28408957819_tp_box_2" providerId="OAuth2" clId="{38DC9D2F-FB21-5A8B-A8BA-1B5B1022FE40}" dt="2026-10-21T21:42:43.116" v="1044" actId="1036"/>
        <pc:sldMasterMkLst>
          <pc:docMk/>
          <pc:sldMasterMk cId="2490919570" sldId="2147483648"/>
        </pc:sldMasterMkLst>
        <pc:sldLayoutChg chg="modSp mod">
          <pc:chgData name="Grace Srinivasiah" userId="28408957819_tp_box_2" providerId="OAuth2" clId="{38DC9D2F-FB21-5A8B-A8BA-1B5B1022FE40}" dt="2026-10-21T21:42:43.116" v="1044" actId="1036"/>
          <pc:sldLayoutMkLst>
            <pc:docMk/>
            <pc:sldMasterMk cId="2490919570" sldId="2147483648"/>
            <pc:sldLayoutMk cId="3974307163" sldId="2147483671"/>
          </pc:sldLayoutMkLst>
          <pc:spChg chg="mod">
            <ac:chgData name="Grace Srinivasiah" userId="28408957819_tp_box_2" providerId="OAuth2" clId="{38DC9D2F-FB21-5A8B-A8BA-1B5B1022FE40}" dt="2026-10-21T21:41:36.287" v="1016" actId="14100"/>
            <ac:spMkLst>
              <pc:docMk/>
              <pc:sldMasterMk cId="2490919570" sldId="2147483648"/>
              <pc:sldLayoutMk cId="3974307163" sldId="2147483671"/>
              <ac:spMk id="5" creationId="{57A1CADC-D19D-410F-72C1-FB5103FC971E}"/>
            </ac:spMkLst>
          </pc:spChg>
          <pc:spChg chg="mod">
            <ac:chgData name="Grace Srinivasiah" userId="28408957819_tp_box_2" providerId="OAuth2" clId="{38DC9D2F-FB21-5A8B-A8BA-1B5B1022FE40}" dt="2026-10-21T21:42:09.282" v="1026" actId="1076"/>
            <ac:spMkLst>
              <pc:docMk/>
              <pc:sldMasterMk cId="2490919570" sldId="2147483648"/>
              <pc:sldLayoutMk cId="3974307163" sldId="2147483671"/>
              <ac:spMk id="7" creationId="{2D51F2B1-13E9-ABDD-A99B-E72A67C5B86F}"/>
            </ac:spMkLst>
          </pc:spChg>
          <pc:spChg chg="mod">
            <ac:chgData name="Grace Srinivasiah" userId="28408957819_tp_box_2" providerId="OAuth2" clId="{38DC9D2F-FB21-5A8B-A8BA-1B5B1022FE40}" dt="2026-10-21T21:42:43.116" v="1044" actId="1036"/>
            <ac:spMkLst>
              <pc:docMk/>
              <pc:sldMasterMk cId="2490919570" sldId="2147483648"/>
              <pc:sldLayoutMk cId="3974307163" sldId="2147483671"/>
              <ac:spMk id="9" creationId="{4344B0CB-00CB-AD78-CB33-173C4D788D39}"/>
            </ac:spMkLst>
          </pc:spChg>
          <pc:spChg chg="mod">
            <ac:chgData name="Grace Srinivasiah" userId="28408957819_tp_box_2" providerId="OAuth2" clId="{38DC9D2F-FB21-5A8B-A8BA-1B5B1022FE40}" dt="2026-10-21T21:42:06.579" v="1024" actId="1035"/>
            <ac:spMkLst>
              <pc:docMk/>
              <pc:sldMasterMk cId="2490919570" sldId="2147483648"/>
              <pc:sldLayoutMk cId="3974307163" sldId="2147483671"/>
              <ac:spMk id="13" creationId="{EB2FBB15-1E38-27DD-BBA1-F8CD298FC77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8F818C-2620-DEBA-5242-1427293BA5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659F12-C4B2-5A1B-950A-6BE448C47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187E5-8BC8-4467-BE52-6F2D1A581A2A}" type="datetimeFigureOut">
              <a:rPr lang="en-US" smtClean="0"/>
              <a:t>10/27/26</a:t>
            </a:fld>
            <a:endParaRPr lang="en-US"/>
          </a:p>
        </p:txBody>
      </p:sp>
      <p:sp>
        <p:nvSpPr>
          <p:cNvPr id="4" name="Footer Placeholder 3">
            <a:extLst>
              <a:ext uri="{FF2B5EF4-FFF2-40B4-BE49-F238E27FC236}">
                <a16:creationId xmlns:a16="http://schemas.microsoft.com/office/drawing/2014/main" id="{4EEDBCAE-0C1A-B1A2-F185-494604EBD5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992553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0AA82-7DFD-42A2-AAE9-E0AB8943696A}" type="datetimeFigureOut">
              <a:rPr lang="en-US" smtClean="0"/>
              <a:t>10/27/26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Haga clic para editar los estilos de texto maestros</a:t>
            </a:r>
          </a:p>
          <a:p>
            <a:pPr lvl="1"/>
            <a:r>
              <a:rPr lang="en-US"/>
              <a:t>Segundo nivel</a:t>
            </a:r>
          </a:p>
          <a:p>
            <a:pPr lvl="2"/>
            <a:r>
              <a:rPr lang="en-US"/>
              <a:t>Tercer nivel</a:t>
            </a:r>
          </a:p>
          <a:p>
            <a:pPr lvl="3"/>
            <a:r>
              <a:rPr lang="en-US"/>
              <a:t>Cuarto nivel</a:t>
            </a:r>
          </a:p>
          <a:p>
            <a:pPr lvl="4"/>
            <a:r>
              <a:rPr lang="en-US"/>
              <a:t>Quinto nivel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6399F6-6299-4610-B81F-5B1794C45A33}" type="slidenum">
              <a:rPr lang="en-US" smtClean="0"/>
              <a:t>‹#›</a:t>
            </a:fld>
            <a:endParaRPr lang="en-US"/>
          </a:p>
        </p:txBody>
      </p:sp>
    </p:spTree>
    <p:extLst>
      <p:ext uri="{BB962C8B-B14F-4D97-AF65-F5344CB8AC3E}">
        <p14:creationId xmlns:p14="http://schemas.microsoft.com/office/powerpoint/2010/main" val="2660607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de.ca.gov/be/st/ss/documents/csstandards.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youtu.be/f3wrAbgtQtw"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youtu.be/bcx47zh_IxA"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youtu.be/P3Yf0LfvI-0"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youtu.be/wsg4U9PAlPA"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youtu.be/f3wrAbgtQtw"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youtu.be/wsg4U9PAlPA" TargetMode="External"/><Relationship Id="rId5" Type="http://schemas.openxmlformats.org/officeDocument/2006/relationships/hyperlink" Target="https://youtu.be/P3Yf0LfvI-0" TargetMode="External"/><Relationship Id="rId4" Type="http://schemas.openxmlformats.org/officeDocument/2006/relationships/hyperlink" Target="https://youtu.be/bcx47zh_IxA"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49"/>
            <a:ext cx="5486400" cy="4504911"/>
          </a:xfrm>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Hoy participaremos en experiencias de programación lúdicas y creativas y exploraremos formas de fomentar el pensamiento computacional y el aprendizaje en las ciencias de la computación en los niños pequeños.</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Adapte los temas de discusión para que se ajusten a la duración de la sesión y a las necesidades de los participantes. Si es necesario, añada información introductoria y de «cuestiones prácticas».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Tenga en cuenta los conocimientos y las experiencias de los participantes en relación con la TC y la SC. Por ejemplo, podría realizar una encuesta para conocer los conocimientos previos y las experiencias de los participantes con respecto al tema de esta sesión. Adapte el contenido de la sesión y los temas de discusión en función de la información que obtenga.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Si esta sesión supone el primer contacto de los participantes con la TC o la CS, reconozca cualquier reflexión o sentimiento común que los participantes puedan compartir sobre el hecho de aprender algo nuevo. Si los participantes tienen experiencias previas con la TC o la CS, reconozca el valor que sus experiencias y conocimientos previos pueden aportar a la sesión.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a:t>
            </a:fld>
            <a:endParaRPr lang="en-US"/>
          </a:p>
        </p:txBody>
      </p:sp>
    </p:spTree>
    <p:extLst>
      <p:ext uri="{BB962C8B-B14F-4D97-AF65-F5344CB8AC3E}">
        <p14:creationId xmlns:p14="http://schemas.microsoft.com/office/powerpoint/2010/main" val="52641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spcBef>
                <a:spcPts val="600"/>
              </a:spcBef>
              <a:spcAft>
                <a:spcPts val="0"/>
              </a:spcAft>
            </a:pPr>
            <a:r>
              <a:rPr lang="es-ES_tradnl" sz="1800" b="1" kern="1200" noProof="0" dirty="0">
                <a:solidFill>
                  <a:srgbClr val="0F173D"/>
                </a:solidFill>
                <a:effectLst/>
                <a:latin typeface="Poppins" panose="00000500000000000000" pitchFamily="2" charset="0"/>
                <a:ea typeface="+mn-ea"/>
                <a:cs typeface="Calibri" panose="020F0502020204030204" pitchFamily="34" charset="0"/>
              </a:rPr>
              <a:t>Temas de discusión</a:t>
            </a:r>
          </a:p>
          <a:p>
            <a:r>
              <a:rPr lang="es-ES" sz="1200" kern="1200" dirty="0">
                <a:solidFill>
                  <a:schemeClr val="tx1"/>
                </a:solidFill>
                <a:effectLst/>
                <a:latin typeface="+mn-lt"/>
                <a:ea typeface="+mn-ea"/>
                <a:cs typeface="+mn-cs"/>
              </a:rPr>
              <a:t>Los recursos de formación profesional de «Count Play Explore» han sido posibles gracias a «Count Play Explore», una iniciativa de matemáticas, ciencias de la computación y ciencias naturales para la primera infancia dirigida por el Departamento de Atención y Educación Temprana de la Superintendencia de Escuelas del Condado de Fresno (FCSS). Esta iniciativa cuenta con la generosa financiación del Departamento de Educación de California y de la Junta de Educación del Estado de California. Estos recursos, desarrollados por WestEd en colaboración con la FCSS y el Centro AIMS para la Educación en Matemáticas y Ciencias, están pensados para servir de guía a la hora de aplicar estrategias basadas en la evidencia, promover el aprendizaje activo y fomentar prácticas adecuadas al desarrollo en entornos de educación infantil. No están destinados a la redistribución comercial, a la modificación no autorizada ni al uso fuera del ámbito de la formación profesional.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a:t>
            </a:fld>
            <a:endParaRPr lang="en-US"/>
          </a:p>
        </p:txBody>
      </p:sp>
    </p:spTree>
    <p:extLst>
      <p:ext uri="{BB962C8B-B14F-4D97-AF65-F5344CB8AC3E}">
        <p14:creationId xmlns:p14="http://schemas.microsoft.com/office/powerpoint/2010/main" val="375208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esta sesión: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participaremos en actividades lúdicas de programación para explorar cómo se desarrollan las habilidades de pensamiento computacional (CT) a través de experiencias en ciencias de la computación (CS),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explorar estrategias para que los educadores apoyen el aprendizaje de la ciencias de la computación por parte de los niños, y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conocer recursos de pensamiento computacional y CI para entornos de educación infantil.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3</a:t>
            </a:fld>
            <a:endParaRPr lang="en-US"/>
          </a:p>
        </p:txBody>
      </p:sp>
    </p:spTree>
    <p:extLst>
      <p:ext uri="{BB962C8B-B14F-4D97-AF65-F5344CB8AC3E}">
        <p14:creationId xmlns:p14="http://schemas.microsoft.com/office/powerpoint/2010/main" val="4008307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Comencemos por repasar los términos «pensamiento computacional» y «ciencias de la computación».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(CT) es un conjunto de habilidades, prácticas y procesos de pensamiento crítico y resolución de problemas que cualquier persona, incluidos los expertos en ciencias de la computación, puede aprender y utilizar en diversos contextos.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ciencias de la computación (CS) son el estudio de las computadoras y los sistemas computacionales. Los expertos en ciencias de la computación son personas que utilizan la tecnología para resolver problemas del mundo real. Realizan diversas tareas, como escribir y ejecutar código informático, desarrollar y probar software, así como solucionar problemas y mejorar los sistemas de computación.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se utiliza habitualmente en el ámbito más amplio de las CS para escribir código, diseñar software y solucionar problemas en los sistemas. Sin embargo, el pensamiento computacional también se emplea fuera del contexto de la programación, como parte de la vida cotidiana. En esta sesión exploraremos tanto el pensamiento computacional como la CS.</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Para ayudar a los participantes a comprender mejor el pensamiento computacional, considere la posibilidad de impartir una sesión utilizando el conjunto de recursos </a:t>
            </a:r>
            <a:r>
              <a:rPr lang="es-ES" sz="1200" b="1" kern="1200" dirty="0">
                <a:solidFill>
                  <a:schemeClr val="tx1"/>
                </a:solidFill>
                <a:effectLst/>
                <a:latin typeface="+mn-lt"/>
                <a:ea typeface="+mn-ea"/>
                <a:cs typeface="+mn-cs"/>
              </a:rPr>
              <a:t>de pensamiento computacional</a:t>
            </a:r>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4</a:t>
            </a:fld>
            <a:endParaRPr lang="en-US"/>
          </a:p>
        </p:txBody>
      </p:sp>
    </p:spTree>
    <p:extLst>
      <p:ext uri="{BB962C8B-B14F-4D97-AF65-F5344CB8AC3E}">
        <p14:creationId xmlns:p14="http://schemas.microsoft.com/office/powerpoint/2010/main" val="3728014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Folleto</a:t>
            </a:r>
            <a:r>
              <a:rPr lang="es-ES" sz="1200" b="1" kern="1200" dirty="0">
                <a:solidFill>
                  <a:schemeClr val="tx1"/>
                </a:solidFill>
                <a:effectLst/>
                <a:latin typeface="+mn-lt"/>
                <a:ea typeface="+mn-ea"/>
                <a:cs typeface="+mn-cs"/>
              </a:rPr>
              <a:t> «Movimiento incorporado»</a:t>
            </a:r>
            <a:r>
              <a:rPr lang="es-ES" sz="1200" kern="1200" dirty="0">
                <a:solidFill>
                  <a:schemeClr val="tx1"/>
                </a:solidFill>
                <a:effectLst/>
                <a:latin typeface="+mn-lt"/>
                <a:ea typeface="+mn-ea"/>
                <a:cs typeface="+mn-cs"/>
              </a:rPr>
              <a:t>, tarjetas de dirección (incluidas en el folleto), cinta adhesiva, papel, herramientas para escribir, objetos variados (que puedan utilizarse como obstáculos para un laberinto)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20 minutos (incluida la siguiente diapositiva)</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Un algoritmo es un conjunto de instrucciones paso a paso necesarias para resolver un problema o completar una tarea.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Observe este algoritmo en la diapositiva con las flechas direccionales que indican «Adelante, adelante, girar a la derecha, atrás». ¿Puede representar este algoritmo con su cuerpo? Por ejemplo, podría señalar, mover los brazos o girar el torso.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[Dé tiempo a los participantes para que representen los movimientos.]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Ahora crearán sus propios algoritmos en pequeños grupos.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[Entregue el folleto de la actividad y repase las instrucciones de la primera vuelta. Tras un tiempo dedicado a la primera vuelta, reagrupe a los participantes e invíteles a pasar a la segunda vuelta.]</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Explique el algoritmo de la diapositiva con todo el grupo. A continuación, invite a los participantes a utilizar el folleto para trabajar en pequeños grupos o por parejas con el fin de crear y representar sus propios algoritmos.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Recorra el sala de clases y consulte con los participantes mientras realizan las actividades. Utilice el lenguaje propio del pensamiento computacional (CT) para mostrar cómo la actividad fomenta el pensamiento algorítmico. Por ejemplo, podría preguntar: «¿Cuáles son los pasos de su algoritmo? ¿Qué ocurre primero, segundo, tercero, y así sucesivamente?», o hacer observaciones como: «¡Su algoritmo incluye un bucle de repetición!».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5</a:t>
            </a:fld>
            <a:endParaRPr lang="en-US"/>
          </a:p>
        </p:txBody>
      </p:sp>
    </p:spTree>
    <p:extLst>
      <p:ext uri="{BB962C8B-B14F-4D97-AF65-F5344CB8AC3E}">
        <p14:creationId xmlns:p14="http://schemas.microsoft.com/office/powerpoint/2010/main" val="3568299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a:t>
            </a:r>
            <a:r>
              <a:rPr lang="es-ES" sz="1200" kern="1200" dirty="0">
                <a:solidFill>
                  <a:schemeClr val="tx1"/>
                </a:solidFill>
                <a:effectLst/>
                <a:latin typeface="+mn-lt"/>
                <a:ea typeface="+mn-ea"/>
                <a:cs typeface="+mn-cs"/>
              </a:rPr>
              <a:t> Folleto «Movimiento corporal»</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20 minutos (incluida la diapositiva anterior)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parejas o en pequeños grupos, dediquen un momento a reflexionar sobre esta actividad: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¿De qué manera contribuye esta actividad a su comprensión de los algoritmos?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¿Qué otros ejemplos de algoritmos crean o siguen en su vida cotidiana?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¿Cómo podrían adaptar esta actividad para los niños de su entorno educativo?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compartir sus reflexiones con el grupo en pleno.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objetivo de esta actividad es que los participantes practiquen la creación y el seguimiento de instrucciones paso a paso, lo cual constituye una habilidad fundamental del pensamiento computacional —en concreto, los algoritmos y la secuenciación— necesaria para la programación. Establecer conexiones con los algoritmos presentes en la vida cotidiana de los participantes puede ayudarles a comprender el pensamiento computacional como un amplio conjunto de habilidades con numerosas aplicaciones en el mundo real.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las notas que figuran a continuación para moderar una discusión.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 qué manera contribuye esta actividad a su comprensión de los algoritmos?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actividad me animó a seguir una serie de pasos para alcanzar una meta.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¿Qué otros ejemplos de algoritmos crean o sigue en su vida cotidiana?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Algunos ejemplos podrían ser seguir una receta, aprender una rutina de ejercicios, atarse los cordones de los zapatos y otras rutinas diarias que requieran un proceso paso a paso.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¿Cómo podría adaptar esta actividad para los niños de su entorno educativo?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podrían trabajar por parejas para ir del punto A al punto B o para completar una tarea. Un niño puede dar una serie de instrucciones y el otro puede seguirlas.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6</a:t>
            </a:fld>
            <a:endParaRPr lang="en-US"/>
          </a:p>
        </p:txBody>
      </p:sp>
    </p:spTree>
    <p:extLst>
      <p:ext uri="{BB962C8B-B14F-4D97-AF65-F5344CB8AC3E}">
        <p14:creationId xmlns:p14="http://schemas.microsoft.com/office/powerpoint/2010/main" val="3152838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Folleto </a:t>
            </a:r>
            <a:r>
              <a:rPr lang="es-ES" sz="1200" b="1" kern="1200" dirty="0">
                <a:solidFill>
                  <a:schemeClr val="tx1"/>
                </a:solidFill>
                <a:effectLst/>
                <a:latin typeface="+mn-lt"/>
                <a:ea typeface="+mn-ea"/>
                <a:cs typeface="+mn-cs"/>
              </a:rPr>
              <a:t>«Movimiento con </a:t>
            </a:r>
            <a:r>
              <a:rPr lang="en-US" sz="1200" b="1" kern="1200" dirty="0">
                <a:solidFill>
                  <a:schemeClr val="tx1"/>
                </a:solidFill>
                <a:effectLst/>
                <a:latin typeface="+mn-lt"/>
                <a:ea typeface="+mn-ea"/>
                <a:cs typeface="+mn-cs"/>
              </a:rPr>
              <a:t>Bee-Bots</a:t>
            </a:r>
            <a:r>
              <a:rPr lang="es-ES" sz="1200" kern="1200" dirty="0">
                <a:solidFill>
                  <a:schemeClr val="tx1"/>
                </a:solidFill>
                <a:effectLst/>
                <a:latin typeface="+mn-lt"/>
                <a:ea typeface="+mn-ea"/>
                <a:cs typeface="+mn-cs"/>
              </a:rPr>
              <a:t>» (Opción 1: robots Bee-Bot, cuadrícula grande de 5’x6’, papel, herramientas para escribir; Opción 2: computadoras con acceso a </a:t>
            </a:r>
            <a:r>
              <a:rPr lang="es-ES" sz="1200" kern="1200" dirty="0" err="1">
                <a:solidFill>
                  <a:schemeClr val="tx1"/>
                </a:solidFill>
                <a:effectLst/>
                <a:latin typeface="+mn-lt"/>
                <a:ea typeface="+mn-ea"/>
                <a:cs typeface="+mn-cs"/>
              </a:rPr>
              <a:t>Wi</a:t>
            </a:r>
            <a:r>
              <a:rPr lang="es-ES" sz="1200" kern="1200" dirty="0">
                <a:solidFill>
                  <a:schemeClr val="tx1"/>
                </a:solidFill>
                <a:effectLst/>
                <a:latin typeface="+mn-lt"/>
                <a:ea typeface="+mn-ea"/>
                <a:cs typeface="+mn-cs"/>
              </a:rPr>
              <a:t>-Fi para el emulador en línea de Bee-Bot, papel, herramientas para escribir)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20 minutos (incluida la Opción 1 o la Opción 2)</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la actividad anterior, encarnamos los roles de «programador», que crea algoritmos, y de «computadora», que sigue los algoritmos. Ahora actuaremos como programadores de una computadora real: ¡el robot Bee-Bot!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Bee-Bot es un robot que puede avanzar o retroceder y girar a la derecha o a la izquierda. Para que el robot realice cualquier acción, debemos codificarlo o programarlo. La codificación o programación consiste en desarrollar un conjunto de instrucciones (o código) que una computadora pueda comprender y ejecutar.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Existen dos opciones para realizar esta actividad práctica: el robot Bee-Bot (aprox. 100 $) o el emulador en línea de Bee-Bot (gratuito y disponible en todos los dispositivos). En función del formato de su sesión, el tamaño del grupo y los recursos de su organización puede optar por utilizar el robot, el emulador en línea o ambos. Adapte las diapositivas para que reflejen la opción que elija para esta actividad.</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Realice una demostración de la actividad que elija con todo el grupo. A continuación, invite a los participantes a realizar la actividad en pequeños grupos o por parejas.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7</a:t>
            </a:fld>
            <a:endParaRPr lang="en-US"/>
          </a:p>
        </p:txBody>
      </p:sp>
    </p:spTree>
    <p:extLst>
      <p:ext uri="{BB962C8B-B14F-4D97-AF65-F5344CB8AC3E}">
        <p14:creationId xmlns:p14="http://schemas.microsoft.com/office/powerpoint/2010/main" val="3991526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Folleto </a:t>
            </a:r>
            <a:r>
              <a:rPr lang="es-ES" sz="1200" b="1" kern="1200" dirty="0">
                <a:solidFill>
                  <a:schemeClr val="tx1"/>
                </a:solidFill>
                <a:effectLst/>
                <a:latin typeface="+mn-lt"/>
                <a:ea typeface="+mn-ea"/>
                <a:cs typeface="+mn-cs"/>
              </a:rPr>
              <a:t>«Movimiento con Bee-</a:t>
            </a:r>
            <a:r>
              <a:rPr lang="es-ES" sz="1200" b="1" kern="1200" dirty="0" err="1">
                <a:solidFill>
                  <a:schemeClr val="tx1"/>
                </a:solidFill>
                <a:effectLst/>
                <a:latin typeface="+mn-lt"/>
                <a:ea typeface="+mn-ea"/>
                <a:cs typeface="+mn-cs"/>
              </a:rPr>
              <a:t>Bots</a:t>
            </a:r>
            <a:r>
              <a:rPr lang="es-ES" sz="1200" b="1" kern="1200" dirty="0">
                <a:solidFill>
                  <a:schemeClr val="tx1"/>
                </a:solidFill>
                <a:effectLst/>
                <a:latin typeface="+mn-lt"/>
                <a:ea typeface="+mn-ea"/>
                <a:cs typeface="+mn-cs"/>
              </a:rPr>
              <a:t>»</a:t>
            </a:r>
            <a:r>
              <a:rPr lang="es-ES" sz="1200" kern="1200" dirty="0">
                <a:solidFill>
                  <a:schemeClr val="tx1"/>
                </a:solidFill>
                <a:effectLst/>
                <a:latin typeface="+mn-lt"/>
                <a:ea typeface="+mn-ea"/>
                <a:cs typeface="+mn-cs"/>
              </a:rPr>
              <a:t>, robots Bee-Bot, cuadrícula grande de 5’x6’, papel, herramientas para escribir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20 minutos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[Muestre a los participantes el robot Bee-Bot. Demuestre cómo encenderlo y programar una secuencia de acciones utilizando los botones de flechas direccionales.]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las flechas de dirección para programar una secuencia que permita al Bee-Bot desplazarse de un punto a otro de la cuadrícula.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programar el Bee-Bot para que se desplace de un punto a otro.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puede colocar objetos en distintos puntos de una cuadrícula e invitar a los participantes a programar el Bee-Bot para que se desplace de un objeto a otro.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exploren libremente el robot y creen sus propios laberintos y retos.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la cuadrícula podría incluir obstáculos como lagos y puentes, y el robot deberá rodearlos o atravesarlos para llegar a su destino final. Para ayudar a los participantes a diseñar cuadrículas para esta actividad, puede ofrecerles ejemplos del emulador en línea del Bee-Bot (en la siguiente diapositiva).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Considere la posibilidad de invitar a los participantes a reflexionar sobre sus propias experiencias vividas o las de los niños a la hora de crear sus propios laberintos y retos. Esta actividad puede ser una oportunidad para establecer conexiones culturalmente relevantes con experiencias personales y comunidades, como un mercado local o un huerto comunitario.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podría construir un laberinto para que el Bee-Bot recorra el trayecto desde la escuela hasta el zoológico local o representar el recorrido de una abeja polinizando flores de amapola.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Recorra el espacio y consulte con los participantes mientras realizan la actividad. Utilice el lenguaje del pensamiento computacional para mostrar cómo la actividad fomenta el pensamiento algorítmico. Por ejemplo, podría preguntar: «¿Qué pasos dio su Bee-Bot para recorrer este laberinto? ¿Cómo podrían representar este algoritmo utilizando flechas y otros símbolos?».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8</a:t>
            </a:fld>
            <a:endParaRPr lang="en-US"/>
          </a:p>
        </p:txBody>
      </p:sp>
    </p:spTree>
    <p:extLst>
      <p:ext uri="{BB962C8B-B14F-4D97-AF65-F5344CB8AC3E}">
        <p14:creationId xmlns:p14="http://schemas.microsoft.com/office/powerpoint/2010/main" val="1445518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Folleto </a:t>
            </a:r>
            <a:r>
              <a:rPr lang="es-ES" sz="1200" b="1" kern="1200" dirty="0">
                <a:solidFill>
                  <a:schemeClr val="tx1"/>
                </a:solidFill>
                <a:effectLst/>
                <a:latin typeface="+mn-lt"/>
                <a:ea typeface="+mn-ea"/>
                <a:cs typeface="+mn-cs"/>
              </a:rPr>
              <a:t>«Movimiento con Bee-</a:t>
            </a:r>
            <a:r>
              <a:rPr lang="es-ES" sz="1200" b="1" kern="1200" dirty="0" err="1">
                <a:solidFill>
                  <a:schemeClr val="tx1"/>
                </a:solidFill>
                <a:effectLst/>
                <a:latin typeface="+mn-lt"/>
                <a:ea typeface="+mn-ea"/>
                <a:cs typeface="+mn-cs"/>
              </a:rPr>
              <a:t>Bots</a:t>
            </a:r>
            <a:r>
              <a:rPr lang="es-ES" sz="1200" b="1" kern="1200" dirty="0">
                <a:solidFill>
                  <a:schemeClr val="tx1"/>
                </a:solidFill>
                <a:effectLst/>
                <a:latin typeface="+mn-lt"/>
                <a:ea typeface="+mn-ea"/>
                <a:cs typeface="+mn-cs"/>
              </a:rPr>
              <a:t>»</a:t>
            </a:r>
            <a:r>
              <a:rPr lang="es-ES" sz="1200" kern="1200" dirty="0">
                <a:solidFill>
                  <a:schemeClr val="tx1"/>
                </a:solidFill>
                <a:effectLst/>
                <a:latin typeface="+mn-lt"/>
                <a:ea typeface="+mn-ea"/>
                <a:cs typeface="+mn-cs"/>
              </a:rPr>
              <a:t>, computadoras con acceso a </a:t>
            </a:r>
            <a:r>
              <a:rPr lang="es-ES" sz="1200" kern="1200" dirty="0" err="1">
                <a:solidFill>
                  <a:schemeClr val="tx1"/>
                </a:solidFill>
                <a:effectLst/>
                <a:latin typeface="+mn-lt"/>
                <a:ea typeface="+mn-ea"/>
                <a:cs typeface="+mn-cs"/>
              </a:rPr>
              <a:t>Wi</a:t>
            </a:r>
            <a:r>
              <a:rPr lang="es-ES" sz="1200" kern="1200" dirty="0">
                <a:solidFill>
                  <a:schemeClr val="tx1"/>
                </a:solidFill>
                <a:effectLst/>
                <a:latin typeface="+mn-lt"/>
                <a:ea typeface="+mn-ea"/>
                <a:cs typeface="+mn-cs"/>
              </a:rPr>
              <a:t>-Fi para el emulador en línea de Bee-Bot, papel, herramientas para escribir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20 minutos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[Muestre a los participantes el emulador en línea de Bee-Bot. Demuestre cómo programar una secuencia de acciones utilizando los botones de flechas direccionales. Demuestre también cómo alternar entre las distintas alfombrillas.]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las flechas de dirección para programar una secuencia que permita al Bee-Bot recorrer el laberinto.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programar el Bee-Bot para que se desplace de un punto a otro en la alfombrilla del alfabeto.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Deje tiempo a los participantes para que exploren libremente el emulador en línea y las distintas alfombrillas.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Recorra la sala y consulte con los participantes mientras realizan la actividad. Utilice la terminología del pensamiento computacional para ilustrar cómo la actividad fomenta el pensamiento algorítmico. Por ejemplo, podría preguntar: «¿Qué pasos ha dado su Bee-Bot para recorrer este laberinto? ¿Cómo podrían representar este algoritmo utilizando flechas y otros símbolos?».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9</a:t>
            </a:fld>
            <a:endParaRPr lang="en-US"/>
          </a:p>
        </p:txBody>
      </p:sp>
    </p:spTree>
    <p:extLst>
      <p:ext uri="{BB962C8B-B14F-4D97-AF65-F5344CB8AC3E}">
        <p14:creationId xmlns:p14="http://schemas.microsoft.com/office/powerpoint/2010/main" val="1352089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a:t>
            </a:r>
            <a:r>
              <a:rPr lang="es-ES" sz="1200" kern="1200" dirty="0">
                <a:solidFill>
                  <a:schemeClr val="tx1"/>
                </a:solidFill>
                <a:effectLst/>
                <a:latin typeface="+mn-lt"/>
                <a:ea typeface="+mn-ea"/>
                <a:cs typeface="+mn-cs"/>
              </a:rPr>
              <a:t> Folleto «</a:t>
            </a:r>
            <a:r>
              <a:rPr lang="es-ES" sz="1200" b="1" kern="1200" dirty="0">
                <a:solidFill>
                  <a:schemeClr val="tx1"/>
                </a:solidFill>
                <a:effectLst/>
                <a:latin typeface="+mn-lt"/>
                <a:ea typeface="+mn-ea"/>
                <a:cs typeface="+mn-cs"/>
              </a:rPr>
              <a:t>Movimiento con Bee-</a:t>
            </a:r>
            <a:r>
              <a:rPr lang="es-ES" sz="1200" b="1" kern="1200" dirty="0" err="1">
                <a:solidFill>
                  <a:schemeClr val="tx1"/>
                </a:solidFill>
                <a:effectLst/>
                <a:latin typeface="+mn-lt"/>
                <a:ea typeface="+mn-ea"/>
                <a:cs typeface="+mn-cs"/>
              </a:rPr>
              <a:t>Bots</a:t>
            </a:r>
            <a:r>
              <a:rPr lang="es-E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20 minutos (incluidas las diapositivas anteriores de la Opción 1 o la Opción 2)</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parejas o en pequeños grupos, dediquen un momento a reflexionar: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¿En qué aspectos resultó lúdica esta actividad de programación? ¿De qué manera tuvieron que recurrir a la creatividad a la hora de programar?</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¿En qué se parecía o se diferenciaba esta actividad con tecnología de la anterior sin tecnología (Movimiento corporal)?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¿Cómo podrían adaptar esta actividad para los niños de su entorno educativo?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compartir sus reflexiones con el grupo en pleno.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objetivo de esta actividad es que los participantes vivan una experiencia de programación lúdica similar a la actividad sin computadora «Movimiento corporal».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Explique en qué se parecían las actividades.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Ambas actividades consistían en crear y seguir una serie de instrucciones para hacer que algo se desplazara de un lugar a otro.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Explique a los participantes cómo ambas actividades contribuyen al aprendizaje del pensamiento computacional (CT) y de las ciencias de la computación (CS).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En la actividad «Movimiento incorporado», los participantes crearon y siguieron algoritmos para simular los roles de los programadores y las computadoras. En la actividad «Movimiento con Bee-</a:t>
            </a:r>
            <a:r>
              <a:rPr lang="es-ES" sz="1200" kern="1200" dirty="0" err="1">
                <a:solidFill>
                  <a:schemeClr val="tx1"/>
                </a:solidFill>
                <a:effectLst/>
                <a:latin typeface="+mn-lt"/>
                <a:ea typeface="+mn-ea"/>
                <a:cs typeface="+mn-cs"/>
              </a:rPr>
              <a:t>Bots</a:t>
            </a:r>
            <a:r>
              <a:rPr lang="es-ES" sz="1200" kern="1200" dirty="0">
                <a:solidFill>
                  <a:schemeClr val="tx1"/>
                </a:solidFill>
                <a:effectLst/>
                <a:latin typeface="+mn-lt"/>
                <a:ea typeface="+mn-ea"/>
                <a:cs typeface="+mn-cs"/>
              </a:rPr>
              <a:t>», los participantes actuaron como programadores del Bee-Bot. El robot Bee-Bot o el emulador en línea era la computadora que seguía las instrucciones tal y como se le indicaban.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Establezca vínculos con las formas en que podría utilizar este robot para realizar actividades similares con niños de entre tres y ocho años.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un educador podría ayudar a un grupo de niños de educación infantil a contar el número de casillas que hay entre un robot Bee-Bot y su colmena. A continuación, los niños trabajan juntos para programar el Bee-Bot.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10</a:t>
            </a:fld>
            <a:endParaRPr lang="en-US"/>
          </a:p>
        </p:txBody>
      </p:sp>
    </p:spTree>
    <p:extLst>
      <p:ext uri="{BB962C8B-B14F-4D97-AF65-F5344CB8AC3E}">
        <p14:creationId xmlns:p14="http://schemas.microsoft.com/office/powerpoint/2010/main" val="4053329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Al igual que ha experimentado actividades con y sin tecnología en las actividades anteriores, también puede involucrar a los niños en experiencias con y sin tecnología para apoyar su aprendizaje del pensamiento computacional y las ciencias de la computación.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experiencias de pensamiento computacional sin tecnología pueden darse como parte de la vida cotidiana, a través de actividades como agrupar la colada, seguir una receta o dar instrucciones paso a paso. A través de las experiencias de programación con tecnología, los niños pueden desarrollar aún más sus habilidades de pensamiento computacional al tiempo que aprenden los fundamentos de la programación.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 continuación, analizaremos ejemplos de cómo fomentar el aprendizaje del pensamiento computacional y la CS en los niños.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Para ayudar a los participantes a comprender mejor las habilidades clave del pensamiento computacional en la primera infancia, considere la posibilidad de impartir una sesión utilizando el conjunto de recursos </a:t>
            </a:r>
            <a:r>
              <a:rPr lang="es-ES" sz="1200" b="1" kern="1200" dirty="0">
                <a:solidFill>
                  <a:schemeClr val="tx1"/>
                </a:solidFill>
                <a:effectLst/>
                <a:latin typeface="+mn-lt"/>
                <a:ea typeface="+mn-ea"/>
                <a:cs typeface="+mn-cs"/>
              </a:rPr>
              <a:t>de pensamiento computacional</a:t>
            </a:r>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educadores pueden tener opiniones diversas sobre el uso de pantallas en sus entornos de aprendizaje. Para los niños muy pequeños, las experiencias «sin pantallas» suelen ser el punto de partida más adecuado desde el punto de vista del desarrollo. Los educadores pueden introducir experiencias con pantallas significativas y activas cuando los niños estén preparados. Puede resultar útil recordar a los educadores que las experiencias con pantallas significativas y activas permiten a los niños utilizar las pantallas de forma que favorezcan el aprendizaje y el desarrollo, lo cual difiere del uso de las pantallas con fines de entretenimiento pasivo.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11</a:t>
            </a:fld>
            <a:endParaRPr lang="en-US"/>
          </a:p>
        </p:txBody>
      </p:sp>
    </p:spTree>
    <p:extLst>
      <p:ext uri="{BB962C8B-B14F-4D97-AF65-F5344CB8AC3E}">
        <p14:creationId xmlns:p14="http://schemas.microsoft.com/office/powerpoint/2010/main" val="142574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algorítmico fue una competencia clave del pensamiento computacional que pusimos en práctica como adultos durante las dos actividades realizadas anteriormente en esta sesión. ¿De qué manera podrían los niños pequeños desarrollar el pensamiento algorítmico como parte de su vida cotidiana?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rutinas diarias son una forma en que los niños pequeños experimentan los algoritmos y las secuencias. Cuando los niños siguen una rutina paso a paso, como prepararse por la mañana o seguir un horario diario en el colegio, aprenden que el orden es importante.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 medida que los niños se desarrollan, pueden aplicar los algoritmos y las secuencias de formas más complejas. Por ejemplo, los niños de la Primaria temprana pueden seguir instrucciones de varios pasos, asegurándose de que cada paso se complete en el orden correcto. También pueden empezar a crear sus propios algoritmos sencillos, como describir los pasos necesarios para resolver un problema matemático.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12</a:t>
            </a:fld>
            <a:endParaRPr lang="en-US"/>
          </a:p>
        </p:txBody>
      </p:sp>
    </p:spTree>
    <p:extLst>
      <p:ext uri="{BB962C8B-B14F-4D97-AF65-F5344CB8AC3E}">
        <p14:creationId xmlns:p14="http://schemas.microsoft.com/office/powerpoint/2010/main" val="1266166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niños también pueden utilizar el pensamiento algorítmico durante las experiencias tecnológicas, es decir, aquellas en las que se utiliza la tecnología.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Por ejemplo, los niños podrían utilizar algoritmos al programar un robot o un personaje digital para que se desplace hacia un objetivo. Podrían crear un conjunto de instrucciones paso a paso, como «adelante, adelante, adelante, girar a la derecha, adelante, adelante, girar a la derecha».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niños pueden utilizar diferentes tipos de comandos al crear un algoritmo que deba seguir un robot o un personaje digital. Los comandos pueden incluir diferentes tipos de movimiento (por ejemplo, saltar, girar), diferentes velocidades de movimiento (por ejemplo, lento, rápido), diferentes direcciones de movimiento (por ejemplo, giro a la izquierda, giro a la derecha, giro de 90 grados, giro de 180 grados) u otros tipos de comportamientos (por ejemplo, emitir un sonido).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13</a:t>
            </a:fld>
            <a:endParaRPr lang="en-US"/>
          </a:p>
        </p:txBody>
      </p:sp>
    </p:spTree>
    <p:extLst>
      <p:ext uri="{BB962C8B-B14F-4D97-AF65-F5344CB8AC3E}">
        <p14:creationId xmlns:p14="http://schemas.microsoft.com/office/powerpoint/2010/main" val="3126107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Aunque los niños desarrollan habilidades de pensamiento computacional (como el pensamiento algorítmico) a través de experiencias de aprendizaje cotidianas, la exposición específica a experiencias de aprendizaje en ciencias de la computación ofrece beneficios (Sullivan y Strawhacker, 2025).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 exposición temprana a las ciencias de la computación puede ayudar a los niños a desarrollar una actitud positiva hacia esta disciplina.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un estudio realizado con niños de primaria de entre siete y diez años reveló que la participación en un programa extraescolar de robótica y programación aumentó la comprensión de los niños sobre las ciencias de la computación y la robótica, e incrementó su motivación para seguir una carrera relacionada con las ciencias de la computación, como la ingeniería y la programación de software (Ragusa y Leung, 2023).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 exposición temprana a las ciencias de la computación también puede romper los estereotipos negativos que los niños puedan tener sobre quiénes son los expertos en ciencias de la computación y a qué se dedican (Hansen et al., 2017; de Wit et al., 2021; Master et al., 2021).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numerosos estudios han revelado que las experiencias positivas con robots programables pueden aumentar el interés de las niñas por las ciencias de la computación, lo que puede contribuir a promover la igualdad de género en los campos de las ciencias, la tecnología, la ingeniería y las matemáticas (</a:t>
            </a:r>
            <a:r>
              <a:rPr lang="es-ES" sz="1200" kern="1200" dirty="0" err="1">
                <a:solidFill>
                  <a:schemeClr val="tx1"/>
                </a:solidFill>
                <a:effectLst/>
                <a:latin typeface="+mn-lt"/>
                <a:ea typeface="+mn-ea"/>
                <a:cs typeface="+mn-cs"/>
              </a:rPr>
              <a:t>Girshin</a:t>
            </a:r>
            <a:r>
              <a:rPr lang="es-ES" sz="1200" kern="1200" dirty="0">
                <a:solidFill>
                  <a:schemeClr val="tx1"/>
                </a:solidFill>
                <a:effectLst/>
                <a:latin typeface="+mn-lt"/>
                <a:ea typeface="+mn-ea"/>
                <a:cs typeface="+mn-cs"/>
              </a:rPr>
              <a:t> et al., 2023; Sullivan, 2019).</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También se ha demostrado que la exposición temprana a las ciencias de la computación aporta beneficios adicionales para el éxito académico de los niños y sus oportunidades profesionales en el futuro. Los estudios indican que los niños que estudian ciencias de la computación en el colegio obtienen mejores resultados en otras asignaturas, como matemáticas, lectura y ciencias; destacan en la resolución de problemas; y tienen más probabilidades de acceder a la universidad y cursar estudios relacionados con las ciencias de la computación (</a:t>
            </a:r>
            <a:r>
              <a:rPr lang="es-ES" sz="1200" kern="1200" dirty="0" err="1">
                <a:solidFill>
                  <a:schemeClr val="tx1"/>
                </a:solidFill>
                <a:effectLst/>
                <a:latin typeface="+mn-lt"/>
                <a:ea typeface="+mn-ea"/>
                <a:cs typeface="+mn-cs"/>
              </a:rPr>
              <a:t>Code.org</a:t>
            </a:r>
            <a:r>
              <a:rPr lang="es-ES" sz="1200" kern="1200" dirty="0">
                <a:solidFill>
                  <a:schemeClr val="tx1"/>
                </a:solidFill>
                <a:effectLst/>
                <a:latin typeface="+mn-lt"/>
                <a:ea typeface="+mn-ea"/>
                <a:cs typeface="+mn-cs"/>
              </a:rPr>
              <a:t>, 2025).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Es posible que los educadores tengan opiniones diversas sobre el uso de pantallas en sus entornos de aprendizaje. Puede reconocer y validar estas opiniones divergentes.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14</a:t>
            </a:fld>
            <a:endParaRPr lang="en-US"/>
          </a:p>
        </p:txBody>
      </p:sp>
    </p:spTree>
    <p:extLst>
      <p:ext uri="{BB962C8B-B14F-4D97-AF65-F5344CB8AC3E}">
        <p14:creationId xmlns:p14="http://schemas.microsoft.com/office/powerpoint/2010/main" val="1896962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esta diapositiva se recogen algunos de los Estándares de Ciencias de la Computación de California para los niveles de Educación Infantil a Bachillerato relacionados con los algoritmos y la programación.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 qué manera podrían los niños de su centro experimentar algunos de estos estándares durante actividades con o sin dispositivos electrónicos?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reflexionen de forma individual o por parejas y, a continuación, compartan sus reflexiones con el grupo al completo.]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reflexionar sobre la pregunta de forma individual o por parejas. A continuación, invite a voluntarios a compartir sus reflexiones con el grupo en pleno. A continuación se ofrecen algunas respuestas posibles que podría utilizar para fomentar la discusión: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podrían crear una serie de instrucciones sobre cómo se preparan para la comida.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podrían desglosar los pasos necesarios para resolver un problema. Por ejemplo, elaborar un plan sobre cómo arreglar el comedero para pájaros o planificar formas de crear un huerto.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estándares que figuran en esta diapositiva son un resumen. Podría considerar la posibilidad de proporcionar a los participantes copias de los </a:t>
            </a:r>
            <a:r>
              <a:rPr lang="es-ES" sz="1200" u="sng" kern="1200" dirty="0">
                <a:solidFill>
                  <a:schemeClr val="tx1"/>
                </a:solidFill>
                <a:effectLst/>
                <a:latin typeface="+mn-lt"/>
                <a:ea typeface="+mn-ea"/>
                <a:cs typeface="+mn-cs"/>
                <a:hlinkClick r:id="rId3"/>
              </a:rPr>
              <a:t>Estándares de Ciencias de la Computación de California para los niveles K-12</a:t>
            </a:r>
            <a:r>
              <a:rPr lang="es-ES" sz="1200" kern="1200" dirty="0">
                <a:solidFill>
                  <a:schemeClr val="tx1"/>
                </a:solidFill>
                <a:effectLst/>
                <a:latin typeface="+mn-lt"/>
                <a:ea typeface="+mn-ea"/>
                <a:cs typeface="+mn-cs"/>
              </a:rPr>
              <a:t>. Valore si las copias electrónicas o impresas resultarán más útiles para sus participantes. Tenga en cuenta que los estándares son en inglés.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15</a:t>
            </a:fld>
            <a:endParaRPr lang="en-US"/>
          </a:p>
        </p:txBody>
      </p:sp>
    </p:spTree>
    <p:extLst>
      <p:ext uri="{BB962C8B-B14F-4D97-AF65-F5344CB8AC3E}">
        <p14:creationId xmlns:p14="http://schemas.microsoft.com/office/powerpoint/2010/main" val="609166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Video:</a:t>
            </a:r>
            <a:r>
              <a:rPr lang="es-ES" sz="1200" b="1" kern="1200" dirty="0">
                <a:solidFill>
                  <a:schemeClr val="tx1"/>
                </a:solidFill>
                <a:effectLst/>
                <a:latin typeface="+mn-lt"/>
                <a:ea typeface="+mn-ea"/>
                <a:cs typeface="+mn-cs"/>
              </a:rPr>
              <a:t> </a:t>
            </a:r>
            <a:r>
              <a:rPr lang="es-ES" sz="1200" u="sng" kern="1200" dirty="0">
                <a:solidFill>
                  <a:schemeClr val="tx1"/>
                </a:solidFill>
                <a:effectLst/>
                <a:latin typeface="+mn-lt"/>
                <a:ea typeface="+mn-ea"/>
                <a:cs typeface="+mn-cs"/>
                <a:hlinkClick r:id="rId3"/>
              </a:rPr>
              <a:t>Integración de las ciencias de la computación en el juego (3-5 años)</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youtu.be</a:t>
            </a:r>
            <a:r>
              <a:rPr lang="es-ES" sz="1200" u="sng" kern="1200" dirty="0">
                <a:solidFill>
                  <a:schemeClr val="tx1"/>
                </a:solidFill>
                <a:effectLst/>
                <a:latin typeface="+mn-lt"/>
                <a:ea typeface="+mn-ea"/>
                <a:cs typeface="+mn-cs"/>
              </a:rPr>
              <a:t>/f3wrAbgtQtw]</a:t>
            </a:r>
            <a:r>
              <a:rPr lang="es-ES" sz="1200" kern="1200" dirty="0">
                <a:solidFill>
                  <a:schemeClr val="tx1"/>
                </a:solidFill>
                <a:effectLst/>
                <a:latin typeface="+mn-lt"/>
                <a:ea typeface="+mn-ea"/>
                <a:cs typeface="+mn-cs"/>
              </a:rPr>
              <a:t>, </a:t>
            </a:r>
            <a:r>
              <a:rPr lang="es-ES" sz="1200" u="sng" kern="1200" dirty="0">
                <a:solidFill>
                  <a:schemeClr val="tx1"/>
                </a:solidFill>
                <a:effectLst/>
                <a:latin typeface="+mn-lt"/>
                <a:ea typeface="+mn-ea"/>
                <a:cs typeface="+mn-cs"/>
                <a:hlinkClick r:id="rId4"/>
              </a:rPr>
              <a:t>Integración de las ciencias de la computación en el juego (3–5 años) - Versión AD</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youtu.be</a:t>
            </a:r>
            <a:r>
              <a:rPr lang="es-ES" sz="1200" u="sng" kern="1200" dirty="0">
                <a:solidFill>
                  <a:schemeClr val="tx1"/>
                </a:solidFill>
                <a:effectLst/>
                <a:latin typeface="+mn-lt"/>
                <a:ea typeface="+mn-ea"/>
                <a:cs typeface="+mn-cs"/>
              </a:rPr>
              <a:t>/bcx47zh_IxA]</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Observemos algunos ejemplos adicionales de cómo los niños se involucran en las ciencias de la computación en un entorno de aprendizaje.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Veamos este vídeo en el que educadores de educación infantil comparten ejemplos de clases en las que se integran las ciencias de la computación.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Fíjese en las formas en que las ciencias de la computación mejoran el aprendizaje de los niños.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[Reproduzca el vídeo.]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cada uno de estos ejemplos, ¿cómo mejoró la CS las experiencias de aprendizaje de los niños?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reflexionar sobre la pregunta de forma individual o por parejas. A continuación, invite a algunos voluntarios a compartir sus reflexiones con el grupo en pleno. Utilice las «Notas del facilitador» para orientar la discusión.]</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las notas que figuran a continuación para facilitar la discusión: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En el primer ejemplo, un educador discute una actividad de alfabetización con los robots Sphero Dash y Dot. Los niños utilizan tabletas para programar a los robots de modo que se desplacen hasta diferentes letras. Las ciencias de la computación mejoran el aprendizaje de los niños al ofrecerles una forma lúdica de aprender las letras y desarrollar habilidades de Pensamiento espacial mientras mueven el robot en diferentes direcciones.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En el segundo ejemplo, un educador dirige una actividad en la mesa de agua con el robot Sphero BOLT. Esta experiencia en ciencias de la computación mejora el aprendizaje de los niños al ofrecerles una forma lúdica de desarrollar habilidades de pensamiento espacial.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16</a:t>
            </a:fld>
            <a:endParaRPr lang="en-US"/>
          </a:p>
        </p:txBody>
      </p:sp>
    </p:spTree>
    <p:extLst>
      <p:ext uri="{BB962C8B-B14F-4D97-AF65-F5344CB8AC3E}">
        <p14:creationId xmlns:p14="http://schemas.microsoft.com/office/powerpoint/2010/main" val="2568414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Video</a:t>
            </a:r>
            <a:r>
              <a:rPr lang="es-ES" sz="1200" b="1" kern="1200" dirty="0">
                <a:solidFill>
                  <a:schemeClr val="tx1"/>
                </a:solidFill>
                <a:effectLst/>
                <a:latin typeface="+mn-lt"/>
                <a:ea typeface="+mn-ea"/>
                <a:cs typeface="+mn-cs"/>
              </a:rPr>
              <a:t> </a:t>
            </a:r>
            <a:r>
              <a:rPr lang="es-ES" sz="1200" u="sng" kern="1200" dirty="0">
                <a:solidFill>
                  <a:schemeClr val="tx1"/>
                </a:solidFill>
                <a:effectLst/>
                <a:latin typeface="+mn-lt"/>
                <a:ea typeface="+mn-ea"/>
                <a:cs typeface="+mn-cs"/>
                <a:hlinkClick r:id="rId3"/>
              </a:rPr>
              <a:t>Rutas de codificación hacia el zoológico (segundo–tercer grado)</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youtu.be</a:t>
            </a:r>
            <a:r>
              <a:rPr lang="es-ES" sz="1200" u="sng" kern="1200" dirty="0">
                <a:solidFill>
                  <a:schemeClr val="tx1"/>
                </a:solidFill>
                <a:effectLst/>
                <a:latin typeface="+mn-lt"/>
                <a:ea typeface="+mn-ea"/>
                <a:cs typeface="+mn-cs"/>
              </a:rPr>
              <a:t>/P3Yf0LfvI-0]</a:t>
            </a:r>
            <a:r>
              <a:rPr lang="es-ES" sz="1200" kern="1200" dirty="0">
                <a:solidFill>
                  <a:schemeClr val="tx1"/>
                </a:solidFill>
                <a:effectLst/>
                <a:latin typeface="+mn-lt"/>
                <a:ea typeface="+mn-ea"/>
                <a:cs typeface="+mn-cs"/>
              </a:rPr>
              <a:t>, </a:t>
            </a:r>
            <a:r>
              <a:rPr lang="es-ES" sz="1200" u="sng" kern="1200" dirty="0">
                <a:solidFill>
                  <a:schemeClr val="tx1"/>
                </a:solidFill>
                <a:effectLst/>
                <a:latin typeface="+mn-lt"/>
                <a:ea typeface="+mn-ea"/>
                <a:cs typeface="+mn-cs"/>
                <a:hlinkClick r:id="rId4"/>
              </a:rPr>
              <a:t>Rutas de codificación hacia el zoológico (segundo–tercer grado) - Versión AD</a:t>
            </a:r>
            <a:r>
              <a:rPr lang="es-ES" sz="1200" b="1" kern="1200" dirty="0">
                <a:solidFill>
                  <a:schemeClr val="tx1"/>
                </a:solidFill>
                <a:effectLst/>
                <a:latin typeface="+mn-lt"/>
                <a:ea typeface="+mn-ea"/>
                <a:cs typeface="+mn-cs"/>
              </a:rPr>
              <a:t> </a:t>
            </a:r>
            <a:r>
              <a:rPr lang="es-ES" sz="1200" b="0" kern="1200" dirty="0">
                <a:solidFill>
                  <a:schemeClr val="tx1"/>
                </a:solidFill>
                <a:effectLst/>
                <a:latin typeface="+mn-lt"/>
                <a:ea typeface="+mn-ea"/>
                <a:cs typeface="+mn-cs"/>
              </a:rPr>
              <a:t>[https://</a:t>
            </a:r>
            <a:r>
              <a:rPr lang="es-ES" sz="1200" b="0" kern="1200" dirty="0" err="1">
                <a:solidFill>
                  <a:schemeClr val="tx1"/>
                </a:solidFill>
                <a:effectLst/>
                <a:latin typeface="+mn-lt"/>
                <a:ea typeface="+mn-ea"/>
                <a:cs typeface="+mn-cs"/>
              </a:rPr>
              <a:t>youtu.be</a:t>
            </a:r>
            <a:r>
              <a:rPr lang="es-ES" sz="1200" b="0" kern="1200" dirty="0">
                <a:solidFill>
                  <a:schemeClr val="tx1"/>
                </a:solidFill>
                <a:effectLst/>
                <a:latin typeface="+mn-lt"/>
                <a:ea typeface="+mn-ea"/>
                <a:cs typeface="+mn-cs"/>
              </a:rPr>
              <a:t>/wsg4U9PAlPA]</a:t>
            </a:r>
            <a:endParaRPr lang="en-US" sz="1200" b="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Ahora veamos este vídeo de un salón de clases de tercer curso. En este ejemplo, el profesor discute una actividad de laberinto con los robots Sphero BOLT.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niños decoran su robot para que parezca un animal y trabajan en parejas para programarlo de modo que recorra un laberinto y llegue a su destino final: ¡el zoológico!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Fíjese en cómo los niños desarrollan, prueban, depuran y vuelven a probar su programa para conseguir que su animal siga el recorrido del laberinto lo más fielmente posible.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[Reproduzca el vídeo.]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este ejemplo, ¿cómo mejora las ciencias de la computación las experiencias de aprendizaje de los niños?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reflexionen de forma independiente o por parejas y, a continuación, compartan sus reflexiones con el grupo al completo. Utilice las «Notas del facilitador» como apoyo para la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las notas que figuran a continuación para facilitar la discusión: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ciencias de la computación mejoran las experiencias de aprendizaje de los niños de las siguientes maneras: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utilizan las matemáticas. Manipulan el tiempo (en segundos) durante el cual el robot avanza. También exploran los cambios en los ángulos para modificar la dirección en la que girará el robot.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utilizan el arte al crear sus maquetas de animales.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aplican sus conocimientos de ciencias de la vida al crear sus maquetas de animales. Tienen en cuenta las diferentes características de los distintos animales que podrían encontrar en un zoológico.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utilizan la tecnología. Utilizan tabletas para programar sus robots.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experiencia fomenta las estrategias de aprendizaje de los niños: estos demuestran perseverancia al depurar y volver a probar sus programas.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experiencia también fomenta las habilidades sociales y emocionales de los niños: trabajan en colaboración y se comunican entre sí para encontrar formas de mejorar sus programas.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17</a:t>
            </a:fld>
            <a:endParaRPr lang="en-US"/>
          </a:p>
        </p:txBody>
      </p:sp>
    </p:spTree>
    <p:extLst>
      <p:ext uri="{BB962C8B-B14F-4D97-AF65-F5344CB8AC3E}">
        <p14:creationId xmlns:p14="http://schemas.microsoft.com/office/powerpoint/2010/main" val="1758604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Tal y como ilustran los ejemplos del vídeo, los educadores pueden emplear diversas estrategias para integrar las ciencias de la computación en sus prácticas de enseñanza y fomentar el aprendizaje de los niños. Por ejemplo, los educadores pueden, de forma intencionada: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crear oportunidades para el juego con un propósito,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proporcionar materiales y espacios adecuados para la exploración activa,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dar prioridad a los intereses y metas de los alumnos,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fomentar el aprendizaje colaborativo, 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integrar la CS con otras áreas de contenido.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los vídeos que acabamos de ver, ¿qué estrategias observaron que utilizaban los educadores para apoyar el aprendizaje de las ciencias de la computación por parte de los niños?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reflexionen de forma individual o por parejas y, a continuación, compartan sus reflexiones con el grupo en pleno. Utilice las «Notas del facilitador» como apoyo para la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Puede volver a reproducir los vídeos de las diapositivas anteriores para ayudar a los participantes a identificar y reflexionar sobre las estrategias.</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u="sng" kern="1200" dirty="0">
                <a:solidFill>
                  <a:schemeClr val="tx1"/>
                </a:solidFill>
                <a:effectLst/>
                <a:latin typeface="+mn-lt"/>
                <a:ea typeface="+mn-ea"/>
                <a:cs typeface="+mn-cs"/>
                <a:hlinkClick r:id="rId3"/>
              </a:rPr>
              <a:t>Integración de las ciencias de la computación en el juego (3-5 años)</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youtu.be</a:t>
            </a:r>
            <a:r>
              <a:rPr lang="es-ES" sz="1200" u="sng" kern="1200" dirty="0">
                <a:solidFill>
                  <a:schemeClr val="tx1"/>
                </a:solidFill>
                <a:effectLst/>
                <a:latin typeface="+mn-lt"/>
                <a:ea typeface="+mn-ea"/>
                <a:cs typeface="+mn-cs"/>
              </a:rPr>
              <a:t>/f3wrAbgtQtw]</a:t>
            </a:r>
          </a:p>
          <a:p>
            <a:pPr marL="628650" lvl="1" indent="-171450">
              <a:buFont typeface="Arial" panose="020B0604020202020204" pitchFamily="34" charset="0"/>
              <a:buChar char="•"/>
            </a:pPr>
            <a:r>
              <a:rPr lang="es-ES" sz="1200" u="sng" kern="1200" dirty="0">
                <a:solidFill>
                  <a:schemeClr val="tx1"/>
                </a:solidFill>
                <a:effectLst/>
                <a:latin typeface="+mn-lt"/>
                <a:ea typeface="+mn-ea"/>
                <a:cs typeface="+mn-cs"/>
                <a:hlinkClick r:id="rId4"/>
              </a:rPr>
              <a:t>Integración de las ciencias de la computación en el juego (3–5 años) - Versión AD</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youtu.be</a:t>
            </a:r>
            <a:r>
              <a:rPr lang="es-ES" sz="1200" u="sng" kern="1200" dirty="0">
                <a:solidFill>
                  <a:schemeClr val="tx1"/>
                </a:solidFill>
                <a:effectLst/>
                <a:latin typeface="+mn-lt"/>
                <a:ea typeface="+mn-ea"/>
                <a:cs typeface="+mn-cs"/>
              </a:rPr>
              <a:t>/bcx47zh_IxA]</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u="sng" kern="1200" dirty="0">
                <a:solidFill>
                  <a:schemeClr val="tx1"/>
                </a:solidFill>
                <a:effectLst/>
                <a:latin typeface="+mn-lt"/>
                <a:ea typeface="+mn-ea"/>
                <a:cs typeface="+mn-cs"/>
                <a:hlinkClick r:id="rId5"/>
              </a:rPr>
              <a:t>Rutas de codificación hacia el zoológico (segundo–tercer grado)</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youtu.be</a:t>
            </a:r>
            <a:r>
              <a:rPr lang="es-ES" sz="1200" u="sng" kern="1200" dirty="0">
                <a:solidFill>
                  <a:schemeClr val="tx1"/>
                </a:solidFill>
                <a:effectLst/>
                <a:latin typeface="+mn-lt"/>
                <a:ea typeface="+mn-ea"/>
                <a:cs typeface="+mn-cs"/>
              </a:rPr>
              <a:t>/P3Yf0LfvI-0]</a:t>
            </a:r>
          </a:p>
          <a:p>
            <a:pPr marL="628650" lvl="1" indent="-171450">
              <a:buFont typeface="Arial" panose="020B0604020202020204" pitchFamily="34" charset="0"/>
              <a:buChar char="•"/>
            </a:pPr>
            <a:r>
              <a:rPr lang="es-ES" sz="1200" u="sng" kern="1200" dirty="0">
                <a:solidFill>
                  <a:schemeClr val="tx1"/>
                </a:solidFill>
                <a:effectLst/>
                <a:latin typeface="+mn-lt"/>
                <a:ea typeface="+mn-ea"/>
                <a:cs typeface="+mn-cs"/>
                <a:hlinkClick r:id="rId6"/>
              </a:rPr>
              <a:t>Rutas de codificación hacia el zoológico (segundo–tercer grado) - Versión AD</a:t>
            </a:r>
            <a:r>
              <a:rPr lang="es-ES" sz="1200" b="1" kern="1200" dirty="0">
                <a:solidFill>
                  <a:schemeClr val="tx1"/>
                </a:solidFill>
                <a:effectLst/>
                <a:latin typeface="+mn-lt"/>
                <a:ea typeface="+mn-ea"/>
                <a:cs typeface="+mn-cs"/>
              </a:rPr>
              <a:t> </a:t>
            </a:r>
            <a:r>
              <a:rPr lang="es-ES" sz="1200" b="0" kern="1200" dirty="0">
                <a:solidFill>
                  <a:schemeClr val="tx1"/>
                </a:solidFill>
                <a:effectLst/>
                <a:latin typeface="+mn-lt"/>
                <a:ea typeface="+mn-ea"/>
                <a:cs typeface="+mn-cs"/>
              </a:rPr>
              <a:t>[https://</a:t>
            </a:r>
            <a:r>
              <a:rPr lang="es-ES" sz="1200" b="0" kern="1200" dirty="0" err="1">
                <a:solidFill>
                  <a:schemeClr val="tx1"/>
                </a:solidFill>
                <a:effectLst/>
                <a:latin typeface="+mn-lt"/>
                <a:ea typeface="+mn-ea"/>
                <a:cs typeface="+mn-cs"/>
              </a:rPr>
              <a:t>youtu.be</a:t>
            </a:r>
            <a:r>
              <a:rPr lang="es-ES" sz="1200" b="0" kern="1200" dirty="0">
                <a:solidFill>
                  <a:schemeClr val="tx1"/>
                </a:solidFill>
                <a:effectLst/>
                <a:latin typeface="+mn-lt"/>
                <a:ea typeface="+mn-ea"/>
                <a:cs typeface="+mn-cs"/>
              </a:rPr>
              <a:t>/wsg4U9PAlPA]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los puntos que se indican a continuación para fomentar la discusión: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el vídeo «Integrar las ciencias de la computación en el juego (3-5 años)», los educadores utilizan las siguientes estrategias para fomentar el aprendizaje de las ciencias de la computación: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Crear oportunidades para el juego con un propósito: En ambos fragmentos, los educadores ayudan a los niños a manejar los robots de forma lúdica. Los niños eligen qué objetivo buscar y se les anima a encontrar, de manera lúdica, formas de dirigir su robot hacia diferentes objetivos.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Proporcione materiales y un espacio abierto para la exploración: por ejemplo, en el primer fragmento, el educador proporciona bloques y conos para que los niños creen recorridos por los que mover el robot. En el segundo fragmento, el educador proporciona una gran tina con agua y obstáculos para invitar a los niños a explorar el movimiento de diferentes maneras.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Integrar las ciencias de la computación con otras áreas: El educador del primer vídeo proporciona tarjetas con letras que sirven de objetivos hacia los que los niños deben guiar a sus robots. La integración de las letras en esta experiencia de ciencias de la computación fomenta la alfabetización.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el vídeo Rutas de codificación hacia el zoológico (segundo–tercer grado), el educador utilizó las siguientes estrategias para potenciar el aprendizaje: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Crear oportunidades para el juego con un propósito: El educador crea un contexto lúdico —guiar a los animales hasta el zoológico— para animar a los niños a utilizar la programación de forma lúdica.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Proporcionar materiales y espacio adecuados para la exploración activa: El educador utiliza «cinta de señalización» en el suelo para crear pautas visuales sobre cómo deben moverse los robots. El educador también proporciona un amplio espacio para que los niños trabajen, de modo que no se agolpen ni choquen accidentalmente sus robots entre sí.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Dar prioridad a los intereses y metas de los alumnos: Se invita a los niños a representar un animal de su elección para su experiencia de programación.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Fomente el aprendizaje colaborativo: el educador organiza a los niños en parejas. De este modo, los niños pueden resolver problemas juntos, lo que les permite desarrollar habilidades de comunicación y cooperación.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Integrar las ciencias de la computación con otras áreas de contenido: El educador fomenta la implicación de los niños con las artes cuando crean sus representaciones de diferentes animales. El educador también fomenta el desarrollo de las habilidades matemáticas de los niños, incluyendo el pensamiento espacial, la geometría (ángulos) y la medición (tiempo). Además, el educador fomenta la reflexión de los niños sobre conceptos de ciencias de la vida, animándolos para tener en cuenta los diferentes atributos de los distintos animales a medida que desarrollan sus modelos.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18</a:t>
            </a:fld>
            <a:endParaRPr lang="en-US"/>
          </a:p>
        </p:txBody>
      </p:sp>
    </p:spTree>
    <p:extLst>
      <p:ext uri="{BB962C8B-B14F-4D97-AF65-F5344CB8AC3E}">
        <p14:creationId xmlns:p14="http://schemas.microsoft.com/office/powerpoint/2010/main" val="3394166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Tal y como hemos observado en los vídeos, la programación es una forma eficaz de fomentar el aprendizaje de las matemáticas y las ciencias.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 programación ofrece oportunidades para reforzar muchos conceptos matemáticos diferentes. Por ejemplo, la programación puede facilitar la comprensión de los niños sobre: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el pensamiento espacial y la orientación,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el conteo,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las operaciones y el razonamiento algebraico,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medición, y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conceptos de geometría.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Del mismo modo, las ciencias de la computación pueden contribuir al aprendizaje de las ciencias. Las ciencias de la computación pueden utilizarse para explorar y representar numerosos conceptos y fenómenos diferentes en todas las disciplinas científicas. Además, las ciencias de la computación también pueden brindar a los niños oportunidades para poner en práctica los métodos científicos.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resolución de problemas y el pensamiento crítico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observación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realizar predicciones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documentar y comunicar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Podría animar a los participantes a reflexionar sobre las diferentes habilidades matemáticas y científicas que utilizaron durante la actividad con el Bee-Bot. Entre los ejemplos de conexiones entre las matemáticas y las ciencias que los participantes podrían compartir se incluyen: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el pensamiento espacial y la orientación,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el recuento del número de pasos,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resolución de problemas y pensamiento crítico,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medir la distancia que recorre el Bee-Bot,</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observar los movimientos del Bee-Bot,</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reconocer formas y tamaños (utilizando el emulador en línea del Bee-Bot),</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reflexionar sobre el ciclo de vida de una mariposa (utilizando el emulador en línea del Bee-Bot), y</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err="1">
                <a:solidFill>
                  <a:schemeClr val="tx1"/>
                </a:solidFill>
                <a:effectLst/>
                <a:latin typeface="+mn-lt"/>
                <a:ea typeface="+mn-ea"/>
                <a:cs typeface="+mn-cs"/>
              </a:rPr>
              <a:t>identificar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plantas</a:t>
            </a:r>
            <a:r>
              <a:rPr lang="en-US" sz="1200" kern="1200" dirty="0">
                <a:solidFill>
                  <a:schemeClr val="tx1"/>
                </a:solidFill>
                <a:effectLst/>
                <a:latin typeface="+mn-lt"/>
                <a:ea typeface="+mn-ea"/>
                <a:cs typeface="+mn-cs"/>
              </a:rPr>
              <a:t> y </a:t>
            </a:r>
            <a:r>
              <a:rPr lang="en-US" sz="1200" kern="1200" dirty="0" err="1">
                <a:solidFill>
                  <a:schemeClr val="tx1"/>
                </a:solidFill>
                <a:effectLst/>
                <a:latin typeface="+mn-lt"/>
                <a:ea typeface="+mn-ea"/>
                <a:cs typeface="+mn-cs"/>
              </a:rPr>
              <a:t>animales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utilizando</a:t>
            </a:r>
            <a:r>
              <a:rPr lang="en-US" sz="1200" kern="1200" dirty="0">
                <a:solidFill>
                  <a:schemeClr val="tx1"/>
                </a:solidFill>
                <a:effectLst/>
                <a:latin typeface="+mn-lt"/>
                <a:ea typeface="+mn-ea"/>
                <a:cs typeface="+mn-cs"/>
              </a:rPr>
              <a:t> el </a:t>
            </a:r>
            <a:r>
              <a:rPr lang="en-US" sz="1200" kern="1200" dirty="0" err="1">
                <a:solidFill>
                  <a:schemeClr val="tx1"/>
                </a:solidFill>
                <a:effectLst/>
                <a:latin typeface="+mn-lt"/>
                <a:ea typeface="+mn-ea"/>
                <a:cs typeface="+mn-cs"/>
              </a:rPr>
              <a:t>emulador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línea</a:t>
            </a:r>
            <a:r>
              <a:rPr lang="en-US" sz="1200" kern="1200" dirty="0">
                <a:solidFill>
                  <a:schemeClr val="tx1"/>
                </a:solidFill>
                <a:effectLst/>
                <a:latin typeface="+mn-lt"/>
                <a:ea typeface="+mn-ea"/>
                <a:cs typeface="+mn-cs"/>
              </a:rPr>
              <a:t> del Bee-Bot).</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19</a:t>
            </a:fld>
            <a:endParaRPr lang="en-US"/>
          </a:p>
        </p:txBody>
      </p:sp>
    </p:spTree>
    <p:extLst>
      <p:ext uri="{BB962C8B-B14F-4D97-AF65-F5344CB8AC3E}">
        <p14:creationId xmlns:p14="http://schemas.microsoft.com/office/powerpoint/2010/main" val="2740964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ciencias de la computación no solo puede favorecer el aprendizaje y el desarrollo en matemáticas y ciencias, sino que también puede contribuir al aprendizaje en otros ámbitos.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 continuación se presentan algunos ejemplos adicionales de actividades de programación lúdicas y creativas que pueden favorecer el aprendizaje en otras áreas: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Alfabetización: Volver a contar un cuento (qué ocurre primero, segundo, tercero, etc.) implica la competencia de pensamiento computacional relacionada con los algoritmos y la secuenciación. Los niños podrían volver a contar un cuento en su idioma del hogar y, a continuación, programar robots para que representen las acciones de un personaje del cuento.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Ingeniería: Ensamblar bloques de diferentes maneras para crear distintos tipos de estructuras implica la competencia de pensamiento computacional de la descomposición y la modularidad. Los niños podrían programar un robot para que se desplace por un puente o suba por una rampa construida con bloques.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Música: Las notas musicales son símbolos abstractos que representan sonidos (abstracción y representación). Los niños podrían utilizar una aplicación de programación para crear un instrumento digital que reproduzca diferentes sonidos al pulsar distintos botones.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¿Qué otros ejemplos existen de cómo se puede integrar las ciencias de la computación en otras áreas de aprendizaje y desarrollo?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compartir sus propios ejemplos en pequeños grupos. Sus ejemplos podrían proceder de otras áreas de aprendizaje y desarrollo, como los enfoques de aprendizaje, la tecnología, el desarrollo social y emocional, las ciencias sociales, etc.</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20</a:t>
            </a:fld>
            <a:endParaRPr lang="en-US"/>
          </a:p>
        </p:txBody>
      </p:sp>
    </p:spTree>
    <p:extLst>
      <p:ext uri="{BB962C8B-B14F-4D97-AF65-F5344CB8AC3E}">
        <p14:creationId xmlns:p14="http://schemas.microsoft.com/office/powerpoint/2010/main" val="1024333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a:t>
            </a:r>
            <a:r>
              <a:rPr lang="es-ES" sz="1200" kern="1200" dirty="0">
                <a:solidFill>
                  <a:schemeClr val="tx1"/>
                </a:solidFill>
                <a:effectLst/>
                <a:latin typeface="+mn-lt"/>
                <a:ea typeface="+mn-ea"/>
                <a:cs typeface="+mn-cs"/>
              </a:rPr>
              <a:t> Folleto «Recursos de programación para niños»</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Existen numerosos recursos, tanto «sin tecnología» como «con tecnología», para apoyar el aprendizaje de las ciencias de la computación por parte de los niños.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 los recursos sin tecnología se incluyen los libros infantiles. Los libros ofrecen a los niños de todas las edades la oportunidad de aprender sobre programación sin utilizar ninguna tecnología.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 los recursos con tecnología se incluyen herramientas físicas, herramientas basadas en pantallas y herramientas híbridas. Estos recursos brindan a los niños la oportunidad de iniciarse en la programación utilizando tecnología como robots, computadoras y tabletas.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[Entregue el folleto a los participantes.]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Dedique un momento a revisar el folleto. Subraye tres recursos que desee explorar más a fondo durante la próxima semana o el próximo mes. Por ejemplo, podría explorar un libro infantil en su biblioteca local, ver vídeos relacionados con un kit de robótica o probar una nueva aplicación de programación.</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Reconozca que este folleto no es exhaustivo. Ofrezca orientación sobre cómo elegir recursos adecuados para los entornos de aprendizaje de los participantes, en función de factores como: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tipo de interfaz (física, en pantalla o híbrida),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rango de precios y</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edades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recomendadas</a:t>
            </a:r>
            <a:r>
              <a:rPr lang="en-US" sz="1200" kern="1200" dirty="0">
                <a:solidFill>
                  <a:schemeClr val="tx1"/>
                </a:solidFill>
                <a:effectLst/>
                <a:latin typeface="+mn-lt"/>
                <a:ea typeface="+mn-ea"/>
                <a:cs typeface="+mn-cs"/>
              </a:rPr>
              <a:t> y </a:t>
            </a:r>
            <a:r>
              <a:rPr lang="en-US" sz="1200" kern="1200" dirty="0" err="1">
                <a:solidFill>
                  <a:schemeClr val="tx1"/>
                </a:solidFill>
                <a:effectLst/>
                <a:latin typeface="+mn-lt"/>
                <a:ea typeface="+mn-ea"/>
                <a:cs typeface="+mn-cs"/>
              </a:rPr>
              <a:t>adecuación</a:t>
            </a:r>
            <a:r>
              <a:rPr lang="en-US" sz="1200" kern="1200" dirty="0">
                <a:solidFill>
                  <a:schemeClr val="tx1"/>
                </a:solidFill>
                <a:effectLst/>
                <a:latin typeface="+mn-lt"/>
                <a:ea typeface="+mn-ea"/>
                <a:cs typeface="+mn-cs"/>
              </a:rPr>
              <a:t> al </a:t>
            </a:r>
            <a:r>
              <a:rPr lang="en-US" sz="1200" kern="1200" dirty="0" err="1">
                <a:solidFill>
                  <a:schemeClr val="tx1"/>
                </a:solidFill>
                <a:effectLst/>
                <a:latin typeface="+mn-lt"/>
                <a:ea typeface="+mn-ea"/>
                <a:cs typeface="+mn-cs"/>
              </a:rPr>
              <a:t>nivel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desarrollo</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21</a:t>
            </a:fld>
            <a:endParaRPr lang="en-US"/>
          </a:p>
        </p:txBody>
      </p:sp>
    </p:spTree>
    <p:extLst>
      <p:ext uri="{BB962C8B-B14F-4D97-AF65-F5344CB8AC3E}">
        <p14:creationId xmlns:p14="http://schemas.microsoft.com/office/powerpoint/2010/main" val="2882186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Materiales:</a:t>
            </a:r>
            <a:r>
              <a:rPr lang="es-ES" sz="1200" kern="1200" dirty="0">
                <a:solidFill>
                  <a:schemeClr val="tx1"/>
                </a:solidFill>
                <a:effectLst/>
                <a:latin typeface="+mn-lt"/>
                <a:ea typeface="+mn-ea"/>
                <a:cs typeface="+mn-cs"/>
              </a:rPr>
              <a:t> Folleto «Recursos de programación para educadores y familias»</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Además de los recursos para los niños, existen diversos recursos que los educadores y las familias pueden utilizar para apoyar su propio aprendizaje o el aprendizaje de las ciencias de la computación por parte de los niños: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estándares, marcos de referencia y organizaciones estatales y nacionales en materia de ciencias de la computación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blogs y artículos sobre el pensamiento computacional y las ciencias de la computación en la primera infancia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libros para adultos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lecciones y actividades curriculares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recursos para la participación de la familia y la comunidad</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[Entregue el folleto a los participantes.]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Dedique un momento a revisar el folleto. Marque con una estrella dos recursos que desee explorar más a fondo durante la próxima semana o el próximo mes. Por ejemplo, podría echar un vistazo a algunas lecciones de un plan de estudios de programación o leer un artículo sobre la programación en entornos preescolares.</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Tenga en cuenta que este folleto no es exhaustivo.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22</a:t>
            </a:fld>
            <a:endParaRPr lang="en-US"/>
          </a:p>
        </p:txBody>
      </p:sp>
    </p:spTree>
    <p:extLst>
      <p:ext uri="{BB962C8B-B14F-4D97-AF65-F5344CB8AC3E}">
        <p14:creationId xmlns:p14="http://schemas.microsoft.com/office/powerpoint/2010/main" val="2374819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 forma individual, en una nota adhesiva o en un cuaderno, reflexione sobre lo que ha aprendido en esta sesión.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Complete estas frases: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Hoy he aprendido…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sesión de hoy me ha hecho sentir…</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Durante la próxima semana o el próximo mes, espero…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Es posible que los participantes experimenten diversas emociones durante esta sesión, especialmente si se trata de su primer contacto con la programación. Recuerde a los participantes que es normal sentirse incómodo o nervioso ante la ciencias de la computación. Del mismo modo que animan a los niños a adoptar una actitud de crecimiento, es importante que los participantes recuerden que también pueden desarrollar sus habilidades con el tiempo mediante la práctica continuada y la perseverancia. Reconozca que las actitudes y creencias de los educadores respecto al aprendizaje de las ciencias de la computación pueden influir en la forma en que apoyan el aprendizaje de los niños en esta materia.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Anime a los participantes a compartir sus reflexiones en pequeños grupos o por parejas. A continuación, invite a los voluntarios a compartir sus comentarios con el grupo al completo.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23</a:t>
            </a:fld>
            <a:endParaRPr lang="en-US"/>
          </a:p>
        </p:txBody>
      </p:sp>
    </p:spTree>
    <p:extLst>
      <p:ext uri="{BB962C8B-B14F-4D97-AF65-F5344CB8AC3E}">
        <p14:creationId xmlns:p14="http://schemas.microsoft.com/office/powerpoint/2010/main" val="10773597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¡Gracias por explorar las ciencias de la computación conmigo hoy!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Espero que disfruten aprendiendo más sobre las ciencias de la computación con los niños en sus entornos de aprendizaje.</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Ofrecer apoyo continuo y oportunidades para la reflexión colaborativa son componentes fundamentales de un aprendizaje profesional eficaz (Darling-Hammond et al., 2017). Reflexione sobre las formas en que puede ayudar a los participantes a aplicar lo aprendido en esta sesión a sus entornos educativos y fomentar la reflexión colaborativa.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Anime a los participantes a compartir fotos y anécdotas sobre cómo están apoyando el aprendizaje de las ciencias de la computación por parte de los niños. Puede utilizar plataformas digitales como </a:t>
            </a:r>
            <a:r>
              <a:rPr lang="es-ES" sz="1200" kern="1200" dirty="0" err="1">
                <a:solidFill>
                  <a:schemeClr val="tx1"/>
                </a:solidFill>
                <a:effectLst/>
                <a:latin typeface="+mn-lt"/>
                <a:ea typeface="+mn-ea"/>
                <a:cs typeface="+mn-cs"/>
              </a:rPr>
              <a:t>Padlet</a:t>
            </a:r>
            <a:r>
              <a:rPr lang="es-ES" sz="1200" kern="1200" dirty="0">
                <a:solidFill>
                  <a:schemeClr val="tx1"/>
                </a:solidFill>
                <a:effectLst/>
                <a:latin typeface="+mn-lt"/>
                <a:ea typeface="+mn-ea"/>
                <a:cs typeface="+mn-cs"/>
              </a:rPr>
              <a:t> o un Google Drive común. Puede ofrecer comentarios a cada participante y animar a los demás a aportar comentarios y sugerencias como forma de fomentar el espíritu de comunidad.</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Anime a los educadores a llevar un diario para documentar las formas en que están apoyando el aprendizaje de la CS por parte de los niños. Pueden compartir y discutir las entradas de su diario durante las reuniones presenciales.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24</a:t>
            </a:fld>
            <a:endParaRPr lang="en-US"/>
          </a:p>
        </p:txBody>
      </p:sp>
    </p:spTree>
    <p:extLst>
      <p:ext uri="{BB962C8B-B14F-4D97-AF65-F5344CB8AC3E}">
        <p14:creationId xmlns:p14="http://schemas.microsoft.com/office/powerpoint/2010/main" val="2978285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SHORT HEADER">
    <p:spTree>
      <p:nvGrpSpPr>
        <p:cNvPr id="1" name=""/>
        <p:cNvGrpSpPr/>
        <p:nvPr/>
      </p:nvGrpSpPr>
      <p:grpSpPr>
        <a:xfrm>
          <a:off x="0" y="0"/>
          <a:ext cx="0" cy="0"/>
          <a:chOff x="0" y="0"/>
          <a:chExt cx="0" cy="0"/>
        </a:xfrm>
      </p:grpSpPr>
      <p:sp>
        <p:nvSpPr>
          <p:cNvPr id="13" name="Parallelogram 25">
            <a:extLst>
              <a:ext uri="{FF2B5EF4-FFF2-40B4-BE49-F238E27FC236}">
                <a16:creationId xmlns:a16="http://schemas.microsoft.com/office/drawing/2014/main" id="{EB2FBB15-1E38-27DD-BBA1-F8CD298FC77A}"/>
              </a:ext>
            </a:extLst>
          </p:cNvPr>
          <p:cNvSpPr/>
          <p:nvPr userDrawn="1"/>
        </p:nvSpPr>
        <p:spPr>
          <a:xfrm>
            <a:off x="2090057" y="2217"/>
            <a:ext cx="3785959" cy="603504"/>
          </a:xfrm>
          <a:custGeom>
            <a:avLst/>
            <a:gdLst>
              <a:gd name="connsiteX0" fmla="*/ 0 w 6798333"/>
              <a:gd name="connsiteY0" fmla="*/ 603504 h 603504"/>
              <a:gd name="connsiteX1" fmla="*/ 150876 w 6798333"/>
              <a:gd name="connsiteY1" fmla="*/ 0 h 603504"/>
              <a:gd name="connsiteX2" fmla="*/ 6798333 w 6798333"/>
              <a:gd name="connsiteY2" fmla="*/ 0 h 603504"/>
              <a:gd name="connsiteX3" fmla="*/ 6647457 w 6798333"/>
              <a:gd name="connsiteY3" fmla="*/ 603504 h 603504"/>
              <a:gd name="connsiteX4" fmla="*/ 0 w 6798333"/>
              <a:gd name="connsiteY4" fmla="*/ 603504 h 603504"/>
              <a:gd name="connsiteX0" fmla="*/ 0 w 6653191"/>
              <a:gd name="connsiteY0" fmla="*/ 603504 h 603504"/>
              <a:gd name="connsiteX1" fmla="*/ 150876 w 6653191"/>
              <a:gd name="connsiteY1" fmla="*/ 0 h 603504"/>
              <a:gd name="connsiteX2" fmla="*/ 6653191 w 6653191"/>
              <a:gd name="connsiteY2" fmla="*/ 0 h 603504"/>
              <a:gd name="connsiteX3" fmla="*/ 6647457 w 6653191"/>
              <a:gd name="connsiteY3" fmla="*/ 603504 h 603504"/>
              <a:gd name="connsiteX4" fmla="*/ 0 w 6653191"/>
              <a:gd name="connsiteY4" fmla="*/ 603504 h 603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3191" h="603504">
                <a:moveTo>
                  <a:pt x="0" y="603504"/>
                </a:moveTo>
                <a:lnTo>
                  <a:pt x="150876" y="0"/>
                </a:lnTo>
                <a:lnTo>
                  <a:pt x="6653191" y="0"/>
                </a:lnTo>
                <a:cubicBezTo>
                  <a:pt x="6651280" y="201168"/>
                  <a:pt x="6649368" y="402336"/>
                  <a:pt x="6647457" y="603504"/>
                </a:cubicBezTo>
                <a:lnTo>
                  <a:pt x="0" y="60350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3">
            <a:extLst>
              <a:ext uri="{FF2B5EF4-FFF2-40B4-BE49-F238E27FC236}">
                <a16:creationId xmlns:a16="http://schemas.microsoft.com/office/drawing/2014/main" id="{0F13ED20-9909-B7F2-C76B-B2E57BD4AD90}"/>
              </a:ext>
            </a:extLst>
          </p:cNvPr>
          <p:cNvSpPr txBox="1">
            <a:spLocks/>
          </p:cNvSpPr>
          <p:nvPr userDrawn="1"/>
        </p:nvSpPr>
        <p:spPr>
          <a:xfrm>
            <a:off x="2508501" y="1830199"/>
            <a:ext cx="4153347" cy="313932"/>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400" b="0" kern="1200">
                <a:solidFill>
                  <a:schemeClr val="accent1"/>
                </a:solidFill>
                <a:latin typeface="Proxima Nova Medium" panose="02000506030000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600" b="1">
                <a:solidFill>
                  <a:schemeClr val="bg1"/>
                </a:solidFill>
              </a:rPr>
              <a:t>Geometry and Spatial Thinking</a:t>
            </a:r>
            <a:endParaRPr lang="en-US" sz="1600" b="1" dirty="0">
              <a:solidFill>
                <a:schemeClr val="bg1"/>
              </a:solidFill>
            </a:endParaRPr>
          </a:p>
        </p:txBody>
      </p:sp>
      <p:pic>
        <p:nvPicPr>
          <p:cNvPr id="4" name="Picture 3" descr="A black background with orange and pink text&#10;&#10;Description automatically generated">
            <a:extLst>
              <a:ext uri="{FF2B5EF4-FFF2-40B4-BE49-F238E27FC236}">
                <a16:creationId xmlns:a16="http://schemas.microsoft.com/office/drawing/2014/main" id="{4FB09A9C-AFB6-3C64-3D0A-A5E0B4B146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Parallelogram 3">
            <a:extLst>
              <a:ext uri="{FF2B5EF4-FFF2-40B4-BE49-F238E27FC236}">
                <a16:creationId xmlns:a16="http://schemas.microsoft.com/office/drawing/2014/main" id="{57A1CADC-D19D-410F-72C1-FB5103FC971E}"/>
              </a:ext>
            </a:extLst>
          </p:cNvPr>
          <p:cNvSpPr>
            <a:spLocks noChangeAspect="1"/>
          </p:cNvSpPr>
          <p:nvPr userDrawn="1"/>
        </p:nvSpPr>
        <p:spPr>
          <a:xfrm>
            <a:off x="-6521" y="-14991"/>
            <a:ext cx="2741759" cy="618494"/>
          </a:xfrm>
          <a:custGeom>
            <a:avLst/>
            <a:gdLst>
              <a:gd name="connsiteX0" fmla="*/ 0 w 2668733"/>
              <a:gd name="connsiteY0" fmla="*/ 603504 h 603504"/>
              <a:gd name="connsiteX1" fmla="*/ 150876 w 2668733"/>
              <a:gd name="connsiteY1" fmla="*/ 0 h 603504"/>
              <a:gd name="connsiteX2" fmla="*/ 2668733 w 2668733"/>
              <a:gd name="connsiteY2" fmla="*/ 0 h 603504"/>
              <a:gd name="connsiteX3" fmla="*/ 2517857 w 2668733"/>
              <a:gd name="connsiteY3" fmla="*/ 603504 h 603504"/>
              <a:gd name="connsiteX4" fmla="*/ 0 w 2668733"/>
              <a:gd name="connsiteY4" fmla="*/ 603504 h 603504"/>
              <a:gd name="connsiteX0" fmla="*/ 0 w 2541316"/>
              <a:gd name="connsiteY0" fmla="*/ 618494 h 618494"/>
              <a:gd name="connsiteX1" fmla="*/ 23459 w 2541316"/>
              <a:gd name="connsiteY1" fmla="*/ 0 h 618494"/>
              <a:gd name="connsiteX2" fmla="*/ 2541316 w 2541316"/>
              <a:gd name="connsiteY2" fmla="*/ 0 h 618494"/>
              <a:gd name="connsiteX3" fmla="*/ 2390440 w 2541316"/>
              <a:gd name="connsiteY3" fmla="*/ 603504 h 618494"/>
              <a:gd name="connsiteX4" fmla="*/ 0 w 2541316"/>
              <a:gd name="connsiteY4" fmla="*/ 618494 h 618494"/>
              <a:gd name="connsiteX0" fmla="*/ 0 w 2541316"/>
              <a:gd name="connsiteY0" fmla="*/ 625989 h 625989"/>
              <a:gd name="connsiteX1" fmla="*/ 68429 w 2541316"/>
              <a:gd name="connsiteY1" fmla="*/ 0 h 625989"/>
              <a:gd name="connsiteX2" fmla="*/ 2541316 w 2541316"/>
              <a:gd name="connsiteY2" fmla="*/ 7495 h 625989"/>
              <a:gd name="connsiteX3" fmla="*/ 2390440 w 2541316"/>
              <a:gd name="connsiteY3" fmla="*/ 610999 h 625989"/>
              <a:gd name="connsiteX4" fmla="*/ 0 w 2541316"/>
              <a:gd name="connsiteY4" fmla="*/ 625989 h 625989"/>
              <a:gd name="connsiteX0" fmla="*/ 0 w 2503841"/>
              <a:gd name="connsiteY0" fmla="*/ 610999 h 610999"/>
              <a:gd name="connsiteX1" fmla="*/ 30954 w 2503841"/>
              <a:gd name="connsiteY1" fmla="*/ 0 h 610999"/>
              <a:gd name="connsiteX2" fmla="*/ 2503841 w 2503841"/>
              <a:gd name="connsiteY2" fmla="*/ 7495 h 610999"/>
              <a:gd name="connsiteX3" fmla="*/ 2352965 w 2503841"/>
              <a:gd name="connsiteY3" fmla="*/ 610999 h 610999"/>
              <a:gd name="connsiteX4" fmla="*/ 0 w 2503841"/>
              <a:gd name="connsiteY4" fmla="*/ 610999 h 610999"/>
              <a:gd name="connsiteX0" fmla="*/ 6521 w 2510362"/>
              <a:gd name="connsiteY0" fmla="*/ 618494 h 618494"/>
              <a:gd name="connsiteX1" fmla="*/ 0 w 2510362"/>
              <a:gd name="connsiteY1" fmla="*/ 0 h 618494"/>
              <a:gd name="connsiteX2" fmla="*/ 2510362 w 2510362"/>
              <a:gd name="connsiteY2" fmla="*/ 14990 h 618494"/>
              <a:gd name="connsiteX3" fmla="*/ 2359486 w 2510362"/>
              <a:gd name="connsiteY3" fmla="*/ 618494 h 618494"/>
              <a:gd name="connsiteX4" fmla="*/ 6521 w 2510362"/>
              <a:gd name="connsiteY4" fmla="*/ 618494 h 618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362" h="618494">
                <a:moveTo>
                  <a:pt x="6521" y="618494"/>
                </a:moveTo>
                <a:cubicBezTo>
                  <a:pt x="4347" y="412329"/>
                  <a:pt x="2174" y="206165"/>
                  <a:pt x="0" y="0"/>
                </a:cubicBezTo>
                <a:lnTo>
                  <a:pt x="2510362" y="14990"/>
                </a:lnTo>
                <a:lnTo>
                  <a:pt x="2359486" y="618494"/>
                </a:lnTo>
                <a:lnTo>
                  <a:pt x="6521" y="618494"/>
                </a:lnTo>
                <a:close/>
              </a:path>
            </a:pathLst>
          </a:custGeom>
          <a:solidFill>
            <a:schemeClr val="tx2"/>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sp>
        <p:nvSpPr>
          <p:cNvPr id="6" name="Date Placeholder 3">
            <a:extLst>
              <a:ext uri="{FF2B5EF4-FFF2-40B4-BE49-F238E27FC236}">
                <a16:creationId xmlns:a16="http://schemas.microsoft.com/office/drawing/2014/main" id="{C2C45E72-D8EF-9722-261E-B7313F920C9A}"/>
              </a:ext>
            </a:extLst>
          </p:cNvPr>
          <p:cNvSpPr txBox="1">
            <a:spLocks/>
          </p:cNvSpPr>
          <p:nvPr userDrawn="1"/>
        </p:nvSpPr>
        <p:spPr>
          <a:xfrm>
            <a:off x="0" y="52696"/>
            <a:ext cx="2591248" cy="507831"/>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s-US" sz="1500" noProof="0" dirty="0">
                <a:solidFill>
                  <a:schemeClr val="bg1"/>
                </a:solidFill>
              </a:rPr>
              <a:t>Temas de ciencias de la computación tempranas</a:t>
            </a:r>
          </a:p>
        </p:txBody>
      </p:sp>
      <p:sp>
        <p:nvSpPr>
          <p:cNvPr id="9" name="Date Placeholder 3">
            <a:extLst>
              <a:ext uri="{FF2B5EF4-FFF2-40B4-BE49-F238E27FC236}">
                <a16:creationId xmlns:a16="http://schemas.microsoft.com/office/drawing/2014/main" id="{4344B0CB-00CB-AD78-CB33-173C4D788D39}"/>
              </a:ext>
            </a:extLst>
          </p:cNvPr>
          <p:cNvSpPr txBox="1">
            <a:spLocks/>
          </p:cNvSpPr>
          <p:nvPr userDrawn="1"/>
        </p:nvSpPr>
        <p:spPr>
          <a:xfrm>
            <a:off x="2773446" y="41096"/>
            <a:ext cx="2591248" cy="507831"/>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s-US" sz="1500" noProof="0" dirty="0">
                <a:solidFill>
                  <a:schemeClr val="bg1"/>
                </a:solidFill>
              </a:rPr>
              <a:t>Programación lúdica       y creativa</a:t>
            </a:r>
          </a:p>
        </p:txBody>
      </p:sp>
      <p:sp>
        <p:nvSpPr>
          <p:cNvPr id="7" name="Rectangle 6">
            <a:extLst>
              <a:ext uri="{FF2B5EF4-FFF2-40B4-BE49-F238E27FC236}">
                <a16:creationId xmlns:a16="http://schemas.microsoft.com/office/drawing/2014/main" id="{2D51F2B1-13E9-ABDD-A99B-E72A67C5B86F}"/>
              </a:ext>
            </a:extLst>
          </p:cNvPr>
          <p:cNvSpPr/>
          <p:nvPr userDrawn="1"/>
        </p:nvSpPr>
        <p:spPr>
          <a:xfrm>
            <a:off x="-61" y="600850"/>
            <a:ext cx="6623701" cy="625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child and child sitting on the floor looking at a piece of paper&#10;&#10;Description automatically generated">
            <a:extLst>
              <a:ext uri="{FF2B5EF4-FFF2-40B4-BE49-F238E27FC236}">
                <a16:creationId xmlns:a16="http://schemas.microsoft.com/office/drawing/2014/main" id="{E457844F-0D8C-17F7-651F-F17FBDBDCC1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76015" y="1890"/>
            <a:ext cx="6315985" cy="6857194"/>
          </a:xfrm>
          <a:prstGeom prst="rect">
            <a:avLst/>
          </a:prstGeom>
        </p:spPr>
      </p:pic>
      <p:sp>
        <p:nvSpPr>
          <p:cNvPr id="15" name="Title 1">
            <a:extLst>
              <a:ext uri="{FF2B5EF4-FFF2-40B4-BE49-F238E27FC236}">
                <a16:creationId xmlns:a16="http://schemas.microsoft.com/office/drawing/2014/main" id="{FDBF7215-C5B8-6E15-9850-186CD4A7A7C6}"/>
              </a:ext>
            </a:extLst>
          </p:cNvPr>
          <p:cNvSpPr>
            <a:spLocks noGrp="1"/>
          </p:cNvSpPr>
          <p:nvPr>
            <p:ph type="ctrTitle" hasCustomPrompt="1"/>
          </p:nvPr>
        </p:nvSpPr>
        <p:spPr>
          <a:xfrm>
            <a:off x="609243" y="1694701"/>
            <a:ext cx="4781907" cy="3871211"/>
          </a:xfrm>
        </p:spPr>
        <p:txBody>
          <a:bodyPr anchor="t" anchorCtr="0">
            <a:noAutofit/>
          </a:bodyPr>
          <a:lstStyle>
            <a:lvl1pPr algn="l">
              <a:defRPr sz="4400" b="1">
                <a:solidFill>
                  <a:schemeClr val="accent1"/>
                </a:solidFill>
                <a:latin typeface="Montserrat" pitchFamily="2" charset="77"/>
              </a:defRPr>
            </a:lvl1pPr>
          </a:lstStyle>
          <a:p>
            <a:r>
              <a:rPr lang="en-US" dirty="0"/>
              <a:t>Foundational Skills of Computational Thinking and Computer Science</a:t>
            </a:r>
          </a:p>
        </p:txBody>
      </p:sp>
      <p:pic>
        <p:nvPicPr>
          <p:cNvPr id="2" name="Picture 1" descr="A black background with orange and pink text&#10;&#10;Description automatically generated">
            <a:extLst>
              <a:ext uri="{FF2B5EF4-FFF2-40B4-BE49-F238E27FC236}">
                <a16:creationId xmlns:a16="http://schemas.microsoft.com/office/drawing/2014/main" id="{BE5D6983-41FB-1997-865B-4B596D3D82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345" y="6353935"/>
            <a:ext cx="2286000" cy="449154"/>
          </a:xfrm>
          <a:prstGeom prst="rect">
            <a:avLst/>
          </a:prstGeom>
        </p:spPr>
      </p:pic>
      <p:pic>
        <p:nvPicPr>
          <p:cNvPr id="8" name="Picture 7">
            <a:extLst>
              <a:ext uri="{FF2B5EF4-FFF2-40B4-BE49-F238E27FC236}">
                <a16:creationId xmlns:a16="http://schemas.microsoft.com/office/drawing/2014/main" id="{D9548D87-A7F9-62A4-B7D5-E4B1A4231EF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51947" y="51370"/>
            <a:ext cx="478405" cy="478405"/>
          </a:xfrm>
          <a:prstGeom prst="rect">
            <a:avLst/>
          </a:prstGeom>
        </p:spPr>
      </p:pic>
    </p:spTree>
    <p:extLst>
      <p:ext uri="{BB962C8B-B14F-4D97-AF65-F5344CB8AC3E}">
        <p14:creationId xmlns:p14="http://schemas.microsoft.com/office/powerpoint/2010/main" val="39743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Acks Slide 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781A7E9-01FE-6E2B-EB5C-BB390775BEE0}"/>
              </a:ext>
            </a:extLst>
          </p:cNvPr>
          <p:cNvSpPr>
            <a:spLocks noGrp="1"/>
          </p:cNvSpPr>
          <p:nvPr>
            <p:ph type="sldNum" sz="quarter" idx="10"/>
          </p:nvPr>
        </p:nvSpPr>
        <p:spPr>
          <a:xfrm>
            <a:off x="9382350" y="6432550"/>
            <a:ext cx="2743200" cy="365125"/>
          </a:xfrm>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924953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Acks Slide 2">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C83EEA-F87D-F81E-A6BC-BDCCFBBF0F4C}"/>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2307214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C7B992-835B-9CA9-2753-5510D5C0CACA}"/>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33CD1C2F-ADBE-D7AB-25C7-1F4C327A51C9}"/>
              </a:ext>
            </a:extLst>
          </p:cNvPr>
          <p:cNvSpPr>
            <a:spLocks noGrp="1"/>
          </p:cNvSpPr>
          <p:nvPr>
            <p:ph type="title"/>
          </p:nvPr>
        </p:nvSpPr>
        <p:spPr>
          <a:xfrm>
            <a:off x="851646" y="237744"/>
            <a:ext cx="10834075" cy="507831"/>
          </a:xfrm>
        </p:spPr>
        <p:txBody>
          <a:bodyPr anchor="t" anchorCtr="0">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B33346D-541E-3A94-728C-8339318FF420}"/>
              </a:ext>
            </a:extLst>
          </p:cNvPr>
          <p:cNvSpPr>
            <a:spLocks noGrp="1"/>
          </p:cNvSpPr>
          <p:nvPr>
            <p:ph idx="1"/>
          </p:nvPr>
        </p:nvSpPr>
        <p:spPr>
          <a:xfrm>
            <a:off x="851646" y="1253331"/>
            <a:ext cx="10834075" cy="4351338"/>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ack background with orange and pink text&#10;&#10;Description automatically generated">
            <a:extLst>
              <a:ext uri="{FF2B5EF4-FFF2-40B4-BE49-F238E27FC236}">
                <a16:creationId xmlns:a16="http://schemas.microsoft.com/office/drawing/2014/main" id="{86A8E1E5-FD0E-1573-A51F-20C4C9B9BF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CA587329-0E26-3E96-EF11-42A1D7BB4D43}"/>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0375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1">
    <p:spTree>
      <p:nvGrpSpPr>
        <p:cNvPr id="1" name=""/>
        <p:cNvGrpSpPr/>
        <p:nvPr/>
      </p:nvGrpSpPr>
      <p:grpSpPr>
        <a:xfrm>
          <a:off x="0" y="0"/>
          <a:ext cx="0" cy="0"/>
          <a:chOff x="0" y="0"/>
          <a:chExt cx="0" cy="0"/>
        </a:xfrm>
      </p:grpSpPr>
      <p:sp>
        <p:nvSpPr>
          <p:cNvPr id="2" name="Parallelogram 4">
            <a:extLst>
              <a:ext uri="{FF2B5EF4-FFF2-40B4-BE49-F238E27FC236}">
                <a16:creationId xmlns:a16="http://schemas.microsoft.com/office/drawing/2014/main" id="{99106158-56B9-2217-E443-573F19EDC6AE}"/>
              </a:ext>
            </a:extLst>
          </p:cNvPr>
          <p:cNvSpPr/>
          <p:nvPr userDrawn="1"/>
        </p:nvSpPr>
        <p:spPr>
          <a:xfrm>
            <a:off x="-12123" y="0"/>
            <a:ext cx="8629073" cy="6228966"/>
          </a:xfrm>
          <a:custGeom>
            <a:avLst/>
            <a:gdLst>
              <a:gd name="connsiteX0" fmla="*/ 0 w 10778837"/>
              <a:gd name="connsiteY0" fmla="*/ 6858000 h 6858000"/>
              <a:gd name="connsiteX1" fmla="*/ 1714500 w 10778837"/>
              <a:gd name="connsiteY1" fmla="*/ 0 h 6858000"/>
              <a:gd name="connsiteX2" fmla="*/ 10778837 w 10778837"/>
              <a:gd name="connsiteY2" fmla="*/ 0 h 6858000"/>
              <a:gd name="connsiteX3" fmla="*/ 9064337 w 10778837"/>
              <a:gd name="connsiteY3" fmla="*/ 6858000 h 6858000"/>
              <a:gd name="connsiteX4" fmla="*/ 0 w 10778837"/>
              <a:gd name="connsiteY4" fmla="*/ 6858000 h 6858000"/>
              <a:gd name="connsiteX0" fmla="*/ 38735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38735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1270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9026237 w 9064337"/>
              <a:gd name="connsiteY3" fmla="*/ 6858000 h 6870700"/>
              <a:gd name="connsiteX4" fmla="*/ 12700 w 9064337"/>
              <a:gd name="connsiteY4" fmla="*/ 6870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4337" h="6870700">
                <a:moveTo>
                  <a:pt x="12700" y="6870700"/>
                </a:moveTo>
                <a:cubicBezTo>
                  <a:pt x="8467" y="4580467"/>
                  <a:pt x="4233" y="2290233"/>
                  <a:pt x="0" y="0"/>
                </a:cubicBezTo>
                <a:lnTo>
                  <a:pt x="9064337" y="0"/>
                </a:lnTo>
                <a:lnTo>
                  <a:pt x="9026237" y="6858000"/>
                </a:lnTo>
                <a:lnTo>
                  <a:pt x="12700" y="6870700"/>
                </a:lnTo>
                <a:close/>
              </a:path>
            </a:pathLst>
          </a:custGeom>
          <a:solidFill>
            <a:schemeClr val="accent1"/>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sp>
        <p:nvSpPr>
          <p:cNvPr id="3" name="Title 1">
            <a:extLst>
              <a:ext uri="{FF2B5EF4-FFF2-40B4-BE49-F238E27FC236}">
                <a16:creationId xmlns:a16="http://schemas.microsoft.com/office/drawing/2014/main" id="{270D5323-9D08-1BF1-2026-E29C8844B730}"/>
              </a:ext>
            </a:extLst>
          </p:cNvPr>
          <p:cNvSpPr>
            <a:spLocks noGrp="1"/>
          </p:cNvSpPr>
          <p:nvPr>
            <p:ph type="title"/>
          </p:nvPr>
        </p:nvSpPr>
        <p:spPr>
          <a:xfrm>
            <a:off x="1022350" y="2603734"/>
            <a:ext cx="5720195" cy="1421928"/>
          </a:xfrm>
        </p:spPr>
        <p:txBody>
          <a:bodyPr wrap="square" anchor="t" anchorCtr="0">
            <a:spAutoFit/>
          </a:bodyPr>
          <a:lstStyle>
            <a:lvl1pPr algn="ctr">
              <a:defRPr sz="4800">
                <a:solidFill>
                  <a:schemeClr val="bg1"/>
                </a:solidFill>
                <a:latin typeface="Montserrat" pitchFamily="2" charset="77"/>
              </a:defRPr>
            </a:lvl1pPr>
          </a:lstStyle>
          <a:p>
            <a:r>
              <a:rPr lang="en-US" dirty="0"/>
              <a:t>Click to edit Master title style</a:t>
            </a:r>
          </a:p>
        </p:txBody>
      </p:sp>
      <p:pic>
        <p:nvPicPr>
          <p:cNvPr id="6" name="Picture 5" descr="A black background with orange and pink text&#10;&#10;Description automatically generated">
            <a:extLst>
              <a:ext uri="{FF2B5EF4-FFF2-40B4-BE49-F238E27FC236}">
                <a16:creationId xmlns:a16="http://schemas.microsoft.com/office/drawing/2014/main" id="{1571766E-8583-9C86-EF80-26FFE67515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55C6C934-E618-B26A-6108-75EB2BB07127}"/>
              </a:ext>
            </a:extLst>
          </p:cNvPr>
          <p:cNvSpPr>
            <a:spLocks noGrp="1"/>
          </p:cNvSpPr>
          <p:nvPr>
            <p:ph type="sldNum" sz="quarter" idx="10"/>
          </p:nvPr>
        </p:nvSpPr>
        <p:spPr/>
        <p:txBody>
          <a:bodyPr/>
          <a:lstStyle/>
          <a:p>
            <a:fld id="{167E05AF-37A8-4615-ACC4-4601B3E34606}" type="slidenum">
              <a:rPr lang="en-US" smtClean="0"/>
              <a:pPr/>
              <a:t>‹#›</a:t>
            </a:fld>
            <a:endParaRPr lang="en-US"/>
          </a:p>
        </p:txBody>
      </p:sp>
      <p:pic>
        <p:nvPicPr>
          <p:cNvPr id="5" name="Picture 4">
            <a:extLst>
              <a:ext uri="{FF2B5EF4-FFF2-40B4-BE49-F238E27FC236}">
                <a16:creationId xmlns:a16="http://schemas.microsoft.com/office/drawing/2014/main" id="{85EEB7D6-9AB3-3DE2-9003-63B97EF6A0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76801" y="73025"/>
            <a:ext cx="600900" cy="600900"/>
          </a:xfrm>
          <a:prstGeom prst="rect">
            <a:avLst/>
          </a:prstGeom>
        </p:spPr>
      </p:pic>
    </p:spTree>
    <p:extLst>
      <p:ext uri="{BB962C8B-B14F-4D97-AF65-F5344CB8AC3E}">
        <p14:creationId xmlns:p14="http://schemas.microsoft.com/office/powerpoint/2010/main" val="115664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3F61F-4211-FC0C-0F79-348FCF10FDF1}"/>
              </a:ext>
            </a:extLst>
          </p:cNvPr>
          <p:cNvSpPr/>
          <p:nvPr userDrawn="1"/>
        </p:nvSpPr>
        <p:spPr>
          <a:xfrm>
            <a:off x="4047358" y="-1"/>
            <a:ext cx="8144641" cy="6176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7" name="Title 1">
            <a:extLst>
              <a:ext uri="{FF2B5EF4-FFF2-40B4-BE49-F238E27FC236}">
                <a16:creationId xmlns:a16="http://schemas.microsoft.com/office/drawing/2014/main" id="{277E722D-964F-6926-6941-B07C59F26A69}"/>
              </a:ext>
            </a:extLst>
          </p:cNvPr>
          <p:cNvSpPr>
            <a:spLocks noGrp="1"/>
          </p:cNvSpPr>
          <p:nvPr>
            <p:ph type="title"/>
          </p:nvPr>
        </p:nvSpPr>
        <p:spPr>
          <a:xfrm>
            <a:off x="4303419" y="237744"/>
            <a:ext cx="7705701" cy="535531"/>
          </a:xfrm>
        </p:spPr>
        <p:txBody>
          <a:bodyPr>
            <a:spAutoFit/>
          </a:bodyPr>
          <a:lstStyle>
            <a:lvl1pPr>
              <a:defRPr sz="3200" b="1">
                <a:solidFill>
                  <a:schemeClr val="bg1"/>
                </a:solidFill>
                <a:latin typeface="Montserrat" pitchFamily="2" charset="77"/>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CC35C7D8-2045-FB6C-413B-E2DB364759B2}"/>
              </a:ext>
            </a:extLst>
          </p:cNvPr>
          <p:cNvSpPr>
            <a:spLocks noGrp="1"/>
          </p:cNvSpPr>
          <p:nvPr>
            <p:ph idx="1"/>
          </p:nvPr>
        </p:nvSpPr>
        <p:spPr>
          <a:xfrm>
            <a:off x="4348480" y="1876097"/>
            <a:ext cx="7487919" cy="4300866"/>
          </a:xfrm>
        </p:spPr>
        <p:txBody>
          <a:bodyPr/>
          <a:lstStyle>
            <a:lvl1pPr>
              <a:buClr>
                <a:schemeClr val="bg1"/>
              </a:buClr>
              <a:defRPr>
                <a:solidFill>
                  <a:schemeClr val="bg1"/>
                </a:solidFill>
                <a:latin typeface="Montserrat" pitchFamily="2" charset="77"/>
              </a:defRPr>
            </a:lvl1pPr>
            <a:lvl2pPr>
              <a:buClr>
                <a:schemeClr val="bg1"/>
              </a:buClr>
              <a:defRPr>
                <a:solidFill>
                  <a:schemeClr val="bg1"/>
                </a:solidFill>
                <a:latin typeface="Montserrat" pitchFamily="2" charset="77"/>
              </a:defRPr>
            </a:lvl2pPr>
            <a:lvl3pPr>
              <a:buClr>
                <a:schemeClr val="bg1"/>
              </a:buClr>
              <a:defRPr>
                <a:solidFill>
                  <a:schemeClr val="bg1"/>
                </a:solidFill>
                <a:latin typeface="Montserrat" pitchFamily="2" charset="77"/>
              </a:defRPr>
            </a:lvl3pPr>
            <a:lvl4pPr>
              <a:buClr>
                <a:schemeClr val="bg1"/>
              </a:buClr>
              <a:defRPr>
                <a:solidFill>
                  <a:schemeClr val="bg1"/>
                </a:solidFill>
                <a:latin typeface="Montserrat" pitchFamily="2" charset="77"/>
              </a:defRPr>
            </a:lvl4pPr>
            <a:lvl5pPr>
              <a:buClr>
                <a:schemeClr val="bg1"/>
              </a:buClr>
              <a:defRPr>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2">
            <a:extLst>
              <a:ext uri="{FF2B5EF4-FFF2-40B4-BE49-F238E27FC236}">
                <a16:creationId xmlns:a16="http://schemas.microsoft.com/office/drawing/2014/main" id="{76513295-8E09-244A-2049-48F81DF08D12}"/>
              </a:ext>
            </a:extLst>
          </p:cNvPr>
          <p:cNvSpPr>
            <a:spLocks noGrp="1"/>
          </p:cNvSpPr>
          <p:nvPr>
            <p:ph type="pic" idx="13"/>
          </p:nvPr>
        </p:nvSpPr>
        <p:spPr>
          <a:xfrm>
            <a:off x="0" y="0"/>
            <a:ext cx="4038599" cy="6176963"/>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Subtitle 2">
            <a:extLst>
              <a:ext uri="{FF2B5EF4-FFF2-40B4-BE49-F238E27FC236}">
                <a16:creationId xmlns:a16="http://schemas.microsoft.com/office/drawing/2014/main" id="{4D7A4D84-B73D-5B55-A89F-415F0A515566}"/>
              </a:ext>
            </a:extLst>
          </p:cNvPr>
          <p:cNvSpPr>
            <a:spLocks noGrp="1"/>
          </p:cNvSpPr>
          <p:nvPr>
            <p:ph type="subTitle" idx="14" hasCustomPrompt="1"/>
          </p:nvPr>
        </p:nvSpPr>
        <p:spPr>
          <a:xfrm>
            <a:off x="4364335" y="1027595"/>
            <a:ext cx="7254326" cy="580486"/>
          </a:xfrm>
        </p:spPr>
        <p:txBody>
          <a:bodyPr anchor="ctr">
            <a:normAutofit/>
          </a:bodyPr>
          <a:lstStyle>
            <a:lvl1pPr marL="0" indent="0" algn="l">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 here</a:t>
            </a:r>
          </a:p>
        </p:txBody>
      </p:sp>
      <p:pic>
        <p:nvPicPr>
          <p:cNvPr id="5" name="Picture 4" descr="A black background with orange and pink text&#10;&#10;Description automatically generated">
            <a:extLst>
              <a:ext uri="{FF2B5EF4-FFF2-40B4-BE49-F238E27FC236}">
                <a16:creationId xmlns:a16="http://schemas.microsoft.com/office/drawing/2014/main" id="{54BCEE84-BDB0-0458-D934-AD1A8FF892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2">
            <a:extLst>
              <a:ext uri="{FF2B5EF4-FFF2-40B4-BE49-F238E27FC236}">
                <a16:creationId xmlns:a16="http://schemas.microsoft.com/office/drawing/2014/main" id="{4FDAB215-3CE7-1926-52E7-3955CCE3F0C3}"/>
              </a:ext>
            </a:extLst>
          </p:cNvPr>
          <p:cNvSpPr>
            <a:spLocks noGrp="1"/>
          </p:cNvSpPr>
          <p:nvPr>
            <p:ph type="sldNum" sz="quarter" idx="15"/>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159606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chemeClr val="accent1"/>
          </a:solidFill>
          <a:ln w="2540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5041900"/>
          </a:xfrm>
        </p:spPr>
        <p:txBody>
          <a:bodyPr>
            <a:normAutofit/>
          </a:bodyPr>
          <a:lstStyle>
            <a:lvl1pPr algn="ctr">
              <a:defRPr sz="4800">
                <a:solidFill>
                  <a:schemeClr val="bg1"/>
                </a:solidFill>
                <a:latin typeface="Montserrat"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black background with orange and pink text&#10;&#10;Description automatically generated">
            <a:extLst>
              <a:ext uri="{FF2B5EF4-FFF2-40B4-BE49-F238E27FC236}">
                <a16:creationId xmlns:a16="http://schemas.microsoft.com/office/drawing/2014/main" id="{14CFB3AB-378B-437C-AF63-1F122EC5D3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1">
            <a:extLst>
              <a:ext uri="{FF2B5EF4-FFF2-40B4-BE49-F238E27FC236}">
                <a16:creationId xmlns:a16="http://schemas.microsoft.com/office/drawing/2014/main" id="{F03EA4BE-3300-532F-C1D5-F8B7B8224F6F}"/>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213129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Sub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chemeClr val="accent1"/>
          </a:solidFill>
          <a:ln w="1905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3288644"/>
          </a:xfrm>
        </p:spPr>
        <p:txBody>
          <a:bodyPr anchor="b">
            <a:normAutofit/>
          </a:bodyPr>
          <a:lstStyle>
            <a:lvl1pPr algn="ctr">
              <a:defRPr sz="4800" i="0">
                <a:solidFill>
                  <a:schemeClr val="bg1"/>
                </a:solidFill>
                <a:latin typeface="Montserrat"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Subtitle 2">
            <a:extLst>
              <a:ext uri="{FF2B5EF4-FFF2-40B4-BE49-F238E27FC236}">
                <a16:creationId xmlns:a16="http://schemas.microsoft.com/office/drawing/2014/main" id="{4838C7E2-6BA9-D11B-CA74-660EA8553C64}"/>
              </a:ext>
            </a:extLst>
          </p:cNvPr>
          <p:cNvSpPr>
            <a:spLocks noGrp="1"/>
          </p:cNvSpPr>
          <p:nvPr>
            <p:ph type="subTitle" idx="13" hasCustomPrompt="1"/>
          </p:nvPr>
        </p:nvSpPr>
        <p:spPr>
          <a:xfrm>
            <a:off x="1237130" y="4485862"/>
            <a:ext cx="4034118" cy="1466470"/>
          </a:xfrm>
        </p:spPr>
        <p:txBody>
          <a:bodyPr anchor="t">
            <a:normAutofit/>
          </a:bodyPr>
          <a:lstStyle>
            <a:lvl1pPr marL="0" indent="0" algn="ctr">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6" name="Picture 5" descr="A black background with orange and pink text&#10;&#10;Description automatically generated">
            <a:extLst>
              <a:ext uri="{FF2B5EF4-FFF2-40B4-BE49-F238E27FC236}">
                <a16:creationId xmlns:a16="http://schemas.microsoft.com/office/drawing/2014/main" id="{D22DFA49-7492-8141-2C3E-0F81CAAD4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2">
            <a:extLst>
              <a:ext uri="{FF2B5EF4-FFF2-40B4-BE49-F238E27FC236}">
                <a16:creationId xmlns:a16="http://schemas.microsoft.com/office/drawing/2014/main" id="{0B89CE0A-77A4-E8CD-5023-3216AF45A756}"/>
              </a:ext>
            </a:extLst>
          </p:cNvPr>
          <p:cNvSpPr>
            <a:spLocks noGrp="1"/>
          </p:cNvSpPr>
          <p:nvPr>
            <p:ph type="sldNum" sz="quarter" idx="14"/>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75242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832852-58CE-6473-0BBB-FC1E334A8753}"/>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324303"/>
            <a:ext cx="5181600" cy="4852660"/>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324303"/>
            <a:ext cx="5181600" cy="4852660"/>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199" y="237744"/>
            <a:ext cx="10812517"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pic>
        <p:nvPicPr>
          <p:cNvPr id="8" name="Picture 7" descr="A black background with orange and pink text&#10;&#10;Description automatically generated">
            <a:extLst>
              <a:ext uri="{FF2B5EF4-FFF2-40B4-BE49-F238E27FC236}">
                <a16:creationId xmlns:a16="http://schemas.microsoft.com/office/drawing/2014/main" id="{00F594E6-64BF-1E93-2C2C-D3FBF7459F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07840931-1264-1B05-AD61-D54E72DFCA81}"/>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224774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24F931-A9E5-BA55-03DC-13CFBC0FBC9A}"/>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923393"/>
            <a:ext cx="5181600" cy="4348819"/>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923393"/>
            <a:ext cx="5181600" cy="4348820"/>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200"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CE871B53-9DBA-10F1-A915-F8BEAC880898}"/>
              </a:ext>
            </a:extLst>
          </p:cNvPr>
          <p:cNvSpPr>
            <a:spLocks noGrp="1"/>
          </p:cNvSpPr>
          <p:nvPr>
            <p:ph type="subTitle" idx="14" hasCustomPrompt="1"/>
          </p:nvPr>
        </p:nvSpPr>
        <p:spPr>
          <a:xfrm>
            <a:off x="838198" y="1024128"/>
            <a:ext cx="10165605" cy="687429"/>
          </a:xfrm>
        </p:spPr>
        <p:txBody>
          <a:bodyPr anchor="ctr">
            <a:normAutofit/>
          </a:bodyPr>
          <a:lstStyle>
            <a:lvl1pPr marL="0" indent="0" algn="l">
              <a:buNone/>
              <a:defRPr sz="3200" b="0" i="0">
                <a:solidFill>
                  <a:schemeClr val="accent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 here</a:t>
            </a:r>
          </a:p>
        </p:txBody>
      </p:sp>
      <p:pic>
        <p:nvPicPr>
          <p:cNvPr id="8" name="Picture 7" descr="A black background with orange and pink text&#10;&#10;Description automatically generated">
            <a:extLst>
              <a:ext uri="{FF2B5EF4-FFF2-40B4-BE49-F238E27FC236}">
                <a16:creationId xmlns:a16="http://schemas.microsoft.com/office/drawing/2014/main" id="{ABFA3DFB-1DE5-BCB4-55D3-65D0A859F4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04642D45-6813-FEC3-B84F-9076917E6715}"/>
              </a:ext>
            </a:extLst>
          </p:cNvPr>
          <p:cNvSpPr>
            <a:spLocks noGrp="1"/>
          </p:cNvSpPr>
          <p:nvPr>
            <p:ph type="sldNum" sz="quarter" idx="15"/>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414689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065B1A-284E-4DA4-073F-279F353483DE}"/>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6F07DABB-E10E-EB75-AF1A-0D85E50420C5}"/>
              </a:ext>
            </a:extLst>
          </p:cNvPr>
          <p:cNvSpPr>
            <a:spLocks noGrp="1"/>
          </p:cNvSpPr>
          <p:nvPr>
            <p:ph type="title"/>
          </p:nvPr>
        </p:nvSpPr>
        <p:spPr>
          <a:xfrm>
            <a:off x="839788"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A7BE126-C168-0CA5-8A24-E6D07F2710F7}"/>
              </a:ext>
            </a:extLst>
          </p:cNvPr>
          <p:cNvSpPr>
            <a:spLocks noGrp="1"/>
          </p:cNvSpPr>
          <p:nvPr>
            <p:ph type="body" idx="1"/>
          </p:nvPr>
        </p:nvSpPr>
        <p:spPr>
          <a:xfrm>
            <a:off x="839788" y="1106424"/>
            <a:ext cx="5157787"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4B2156-5D79-5FA6-B285-764B4A03A036}"/>
              </a:ext>
            </a:extLst>
          </p:cNvPr>
          <p:cNvSpPr>
            <a:spLocks noGrp="1"/>
          </p:cNvSpPr>
          <p:nvPr>
            <p:ph sz="half" idx="2"/>
          </p:nvPr>
        </p:nvSpPr>
        <p:spPr>
          <a:xfrm>
            <a:off x="839788" y="2058352"/>
            <a:ext cx="5157787" cy="4131311"/>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196CF8A-BFA6-6268-01D7-FE72AC9FF389}"/>
              </a:ext>
            </a:extLst>
          </p:cNvPr>
          <p:cNvSpPr>
            <a:spLocks noGrp="1"/>
          </p:cNvSpPr>
          <p:nvPr>
            <p:ph type="body" sz="quarter" idx="3"/>
          </p:nvPr>
        </p:nvSpPr>
        <p:spPr>
          <a:xfrm>
            <a:off x="6172200" y="1106424"/>
            <a:ext cx="5183188"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BD6D31-CF21-9AF9-44EC-B8DBC730368E}"/>
              </a:ext>
            </a:extLst>
          </p:cNvPr>
          <p:cNvSpPr>
            <a:spLocks noGrp="1"/>
          </p:cNvSpPr>
          <p:nvPr>
            <p:ph sz="quarter" idx="4"/>
          </p:nvPr>
        </p:nvSpPr>
        <p:spPr>
          <a:xfrm>
            <a:off x="6172200" y="2058352"/>
            <a:ext cx="5183188" cy="4131311"/>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black background with orange and pink text&#10;&#10;Description automatically generated">
            <a:extLst>
              <a:ext uri="{FF2B5EF4-FFF2-40B4-BE49-F238E27FC236}">
                <a16:creationId xmlns:a16="http://schemas.microsoft.com/office/drawing/2014/main" id="{2D58A50B-A91B-72AB-2B5C-386E76B9B2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7" name="Slide Number Placeholder 6">
            <a:extLst>
              <a:ext uri="{FF2B5EF4-FFF2-40B4-BE49-F238E27FC236}">
                <a16:creationId xmlns:a16="http://schemas.microsoft.com/office/drawing/2014/main" id="{1D264832-8FD7-7D95-7163-B4994CFFA6F7}"/>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3430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700548" y="237744"/>
            <a:ext cx="11326136" cy="507831"/>
          </a:xfrm>
        </p:spPr>
        <p:txBody>
          <a:bodyPr wrap="square">
            <a:spAutoFit/>
          </a:bodyPr>
          <a:lstStyle>
            <a:lvl1pPr>
              <a:defRPr>
                <a:latin typeface="Montserrat" pitchFamily="2" charset="77"/>
              </a:defRPr>
            </a:lvl1pPr>
          </a:lstStyle>
          <a:p>
            <a:r>
              <a:rPr lang="en-US"/>
              <a:t>Click to edit Master title style</a:t>
            </a:r>
            <a:endParaRPr lang="en-US" dirty="0"/>
          </a:p>
        </p:txBody>
      </p:sp>
      <p:pic>
        <p:nvPicPr>
          <p:cNvPr id="6" name="Picture 5" descr="A black background with orange and pink text&#10;&#10;Description automatically generated">
            <a:extLst>
              <a:ext uri="{FF2B5EF4-FFF2-40B4-BE49-F238E27FC236}">
                <a16:creationId xmlns:a16="http://schemas.microsoft.com/office/drawing/2014/main" id="{2897E82C-9D8E-15E2-E424-24885393AC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2">
            <a:extLst>
              <a:ext uri="{FF2B5EF4-FFF2-40B4-BE49-F238E27FC236}">
                <a16:creationId xmlns:a16="http://schemas.microsoft.com/office/drawing/2014/main" id="{F70754D7-48F9-53D2-BA31-BDF7413B120A}"/>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86670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63DBB-4D26-ADF3-B848-BF7567D645DB}"/>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835572" y="237744"/>
            <a:ext cx="11192256"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pic>
        <p:nvPicPr>
          <p:cNvPr id="7" name="Picture 6" descr="A black background with orange and pink text&#10;&#10;Description automatically generated">
            <a:extLst>
              <a:ext uri="{FF2B5EF4-FFF2-40B4-BE49-F238E27FC236}">
                <a16:creationId xmlns:a16="http://schemas.microsoft.com/office/drawing/2014/main" id="{34D83D3C-AD86-FA74-4646-65424A3D1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F997CFD3-0F3D-DCE4-617D-744BF1CB37E8}"/>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968150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ack background with orange and pink text&#10;&#10;Description automatically generated">
            <a:extLst>
              <a:ext uri="{FF2B5EF4-FFF2-40B4-BE49-F238E27FC236}">
                <a16:creationId xmlns:a16="http://schemas.microsoft.com/office/drawing/2014/main" id="{D1743FD9-B7A5-29D3-08A1-B23A0595F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1">
            <a:extLst>
              <a:ext uri="{FF2B5EF4-FFF2-40B4-BE49-F238E27FC236}">
                <a16:creationId xmlns:a16="http://schemas.microsoft.com/office/drawing/2014/main" id="{B7C31733-45B8-A867-EBB8-426330F6EA71}"/>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2118761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7190-965A-EBDD-07AF-719E03061A59}"/>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59A6202B-C2B4-A588-9E1F-4A8BF1B3838C}"/>
              </a:ext>
            </a:extLst>
          </p:cNvPr>
          <p:cNvSpPr>
            <a:spLocks noGrp="1"/>
          </p:cNvSpPr>
          <p:nvPr>
            <p:ph idx="1"/>
          </p:nvPr>
        </p:nvSpPr>
        <p:spPr>
          <a:xfrm>
            <a:off x="5183188" y="987425"/>
            <a:ext cx="6172200" cy="4873625"/>
          </a:xfrm>
        </p:spPr>
        <p:txBody>
          <a:bodyPr/>
          <a:lstStyle>
            <a:lvl1pPr>
              <a:defRPr sz="3200">
                <a:latin typeface="Montserrat" pitchFamily="2" charset="77"/>
              </a:defRPr>
            </a:lvl1pPr>
            <a:lvl2pPr>
              <a:defRPr sz="2800">
                <a:latin typeface="Montserrat" pitchFamily="2" charset="77"/>
              </a:defRPr>
            </a:lvl2pPr>
            <a:lvl3pPr>
              <a:defRPr sz="2400">
                <a:latin typeface="Montserrat" pitchFamily="2" charset="77"/>
              </a:defRPr>
            </a:lvl3pPr>
            <a:lvl4pPr>
              <a:defRPr sz="2000">
                <a:latin typeface="Montserrat" pitchFamily="2" charset="77"/>
              </a:defRPr>
            </a:lvl4pPr>
            <a:lvl5pPr>
              <a:defRPr sz="2000">
                <a:latin typeface="Montserrat" pitchFamily="2"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AF49E5-F935-17B2-5630-C8C2EFA9AA41}"/>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ACD6269A-5A3A-5252-08AE-0FC483A9D4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4A6A6D1A-A145-30E1-3430-9D6CC769808E}"/>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97497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24FBB-FF83-C9B1-CD65-E03D4F5AAB30}"/>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Picture Placeholder 2">
            <a:extLst>
              <a:ext uri="{FF2B5EF4-FFF2-40B4-BE49-F238E27FC236}">
                <a16:creationId xmlns:a16="http://schemas.microsoft.com/office/drawing/2014/main" id="{C70FD461-79AE-06AC-4A8A-8F97F9810776}"/>
              </a:ext>
            </a:extLst>
          </p:cNvPr>
          <p:cNvSpPr>
            <a:spLocks noGrp="1"/>
          </p:cNvSpPr>
          <p:nvPr>
            <p:ph type="pic" idx="1"/>
          </p:nvPr>
        </p:nvSpPr>
        <p:spPr>
          <a:xfrm>
            <a:off x="5183188" y="987425"/>
            <a:ext cx="6172200" cy="4873625"/>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B2D769-9BCC-0D85-A22A-B0EC226B0045}"/>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483C6C8F-93E5-E9DF-BF6A-621E155EE0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92F63055-F0F2-48A0-EA12-4E2A4E13EA52}"/>
              </a:ext>
            </a:extLst>
          </p:cNvPr>
          <p:cNvSpPr>
            <a:spLocks noGrp="1"/>
          </p:cNvSpPr>
          <p:nvPr>
            <p:ph type="sldNum" sz="quarter" idx="10"/>
          </p:nvPr>
        </p:nvSpPr>
        <p:spPr/>
        <p:txBody>
          <a:bodyPr/>
          <a:lstStyle/>
          <a:p>
            <a:fld id="{167E05AF-37A8-4615-ACC4-4601B3E34606}" type="slidenum">
              <a:rPr lang="en-US" smtClean="0"/>
              <a:pPr/>
              <a:t>‹#›</a:t>
            </a:fld>
            <a:endParaRPr lang="en-US"/>
          </a:p>
        </p:txBody>
      </p:sp>
    </p:spTree>
    <p:extLst>
      <p:ext uri="{BB962C8B-B14F-4D97-AF65-F5344CB8AC3E}">
        <p14:creationId xmlns:p14="http://schemas.microsoft.com/office/powerpoint/2010/main" val="100182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58F496-FA92-9058-EA6C-7E4B80805B20}"/>
              </a:ext>
            </a:extLst>
          </p:cNvPr>
          <p:cNvSpPr>
            <a:spLocks noGrp="1"/>
          </p:cNvSpPr>
          <p:nvPr>
            <p:ph type="title"/>
          </p:nvPr>
        </p:nvSpPr>
        <p:spPr>
          <a:xfrm>
            <a:off x="187271" y="199156"/>
            <a:ext cx="11839413" cy="808872"/>
          </a:xfrm>
          <a:prstGeom prst="rect">
            <a:avLst/>
          </a:prstGeom>
        </p:spPr>
        <p:txBody>
          <a:bodyPr vert="horz" lIns="91440" tIns="45720" rIns="91440" bIns="45720" rtlCol="0" anchor="t" anchorCtr="0">
            <a:normAutofit/>
          </a:bodyPr>
          <a:lstStyle/>
          <a:p>
            <a:r>
              <a:rPr lang="en-US" dirty="0"/>
              <a:t>Haga clic aquí para editar el estilo maestro de título</a:t>
            </a:r>
          </a:p>
        </p:txBody>
      </p:sp>
      <p:sp>
        <p:nvSpPr>
          <p:cNvPr id="3" name="Text Placeholder 2">
            <a:extLst>
              <a:ext uri="{FF2B5EF4-FFF2-40B4-BE49-F238E27FC236}">
                <a16:creationId xmlns:a16="http://schemas.microsoft.com/office/drawing/2014/main" id="{04CB3DFC-8703-37CA-7721-AEEDA04DB6C3}"/>
              </a:ext>
            </a:extLst>
          </p:cNvPr>
          <p:cNvSpPr>
            <a:spLocks noGrp="1"/>
          </p:cNvSpPr>
          <p:nvPr>
            <p:ph type="body" idx="1"/>
          </p:nvPr>
        </p:nvSpPr>
        <p:spPr>
          <a:xfrm>
            <a:off x="590226" y="1253331"/>
            <a:ext cx="11095495" cy="4351338"/>
          </a:xfrm>
          <a:prstGeom prst="rect">
            <a:avLst/>
          </a:prstGeom>
        </p:spPr>
        <p:txBody>
          <a:bodyPr vert="horz" lIns="91440" tIns="45720" rIns="91440" bIns="45720" rtlCol="0">
            <a:normAutofit/>
          </a:bodyPr>
          <a:lstStyle/>
          <a:p>
            <a:pPr lvl="0"/>
            <a:r>
              <a:rPr lang="en-US" dirty="0"/>
              <a:t>Haga clic aquí para editar los estilos de texto maestros</a:t>
            </a:r>
          </a:p>
          <a:p>
            <a:pPr lvl="1"/>
            <a:r>
              <a:rPr lang="en-US" dirty="0"/>
              <a:t>Segundo nivel</a:t>
            </a:r>
          </a:p>
          <a:p>
            <a:pPr lvl="2"/>
            <a:r>
              <a:rPr lang="en-US" dirty="0"/>
              <a:t>Tercer nivel</a:t>
            </a:r>
          </a:p>
          <a:p>
            <a:pPr lvl="3"/>
            <a:r>
              <a:rPr lang="en-US" dirty="0"/>
              <a:t>Cuarto nivel</a:t>
            </a:r>
          </a:p>
          <a:p>
            <a:pPr lvl="4"/>
            <a:r>
              <a:rPr lang="en-US" dirty="0"/>
              <a:t>Quinto nivel</a:t>
            </a:r>
          </a:p>
        </p:txBody>
      </p:sp>
      <p:sp>
        <p:nvSpPr>
          <p:cNvPr id="4" name="Slide Number Placeholder 3">
            <a:extLst>
              <a:ext uri="{FF2B5EF4-FFF2-40B4-BE49-F238E27FC236}">
                <a16:creationId xmlns:a16="http://schemas.microsoft.com/office/drawing/2014/main" id="{0F18CD69-A74B-8B61-71BE-1EE1D96B8EA7}"/>
              </a:ext>
            </a:extLst>
          </p:cNvPr>
          <p:cNvSpPr>
            <a:spLocks noGrp="1"/>
          </p:cNvSpPr>
          <p:nvPr>
            <p:ph type="sldNum" sz="quarter" idx="4"/>
          </p:nvPr>
        </p:nvSpPr>
        <p:spPr>
          <a:xfrm>
            <a:off x="9334500" y="6419850"/>
            <a:ext cx="2743200" cy="365125"/>
          </a:xfrm>
          <a:prstGeom prst="rect">
            <a:avLst/>
          </a:prstGeom>
        </p:spPr>
        <p:txBody>
          <a:bodyPr vert="horz" lIns="91440" tIns="45720" rIns="91440" bIns="45720" rtlCol="0" anchor="ctr"/>
          <a:lstStyle>
            <a:lvl1pPr algn="r">
              <a:defRPr sz="1200" b="1">
                <a:solidFill>
                  <a:schemeClr val="accent1"/>
                </a:solidFill>
                <a:latin typeface="Montserrat" panose="00000500000000000000" pitchFamily="50" charset="0"/>
              </a:defRPr>
            </a:lvl1pPr>
          </a:lstStyle>
          <a:p>
            <a:fld id="{167E05AF-37A8-4615-ACC4-4601B3E34606}" type="slidenum">
              <a:rPr lang="en-US" smtClean="0"/>
              <a:t>‹#›</a:t>
            </a:fld>
            <a:endParaRPr lang="en-US"/>
          </a:p>
        </p:txBody>
      </p:sp>
    </p:spTree>
    <p:extLst>
      <p:ext uri="{BB962C8B-B14F-4D97-AF65-F5344CB8AC3E}">
        <p14:creationId xmlns:p14="http://schemas.microsoft.com/office/powerpoint/2010/main" val="249091957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50" r:id="rId4"/>
    <p:sldLayoutId id="2147483669" r:id="rId5"/>
    <p:sldLayoutId id="2147483667" r:id="rId6"/>
    <p:sldLayoutId id="2147483660" r:id="rId7"/>
    <p:sldLayoutId id="2147483664" r:id="rId8"/>
    <p:sldLayoutId id="2147483652" r:id="rId9"/>
    <p:sldLayoutId id="2147483665" r:id="rId10"/>
    <p:sldLayoutId id="2147483653" r:id="rId11"/>
    <p:sldLayoutId id="2147483654" r:id="rId12"/>
    <p:sldLayoutId id="2147483666" r:id="rId13"/>
    <p:sldLayoutId id="2147483655" r:id="rId14"/>
    <p:sldLayoutId id="2147483656" r:id="rId15"/>
    <p:sldLayoutId id="2147483657" r:id="rId16"/>
  </p:sldLayoutIdLst>
  <p:hf hdr="0" ftr="0" dt="0"/>
  <p:txStyles>
    <p:titleStyle>
      <a:lvl1pPr algn="l" defTabSz="914400" rtl="0" eaLnBrk="1" latinLnBrk="0" hangingPunct="1">
        <a:lnSpc>
          <a:spcPct val="90000"/>
        </a:lnSpc>
        <a:spcBef>
          <a:spcPct val="0"/>
        </a:spcBef>
        <a:buNone/>
        <a:defRPr sz="3000" b="1" kern="1200">
          <a:solidFill>
            <a:schemeClr val="accent1"/>
          </a:solidFill>
          <a:latin typeface="Montserrat" panose="00000500000000000000" pitchFamily="50" charset="0"/>
          <a:ea typeface="+mj-ea"/>
          <a:cs typeface="+mj-cs"/>
        </a:defRPr>
      </a:lvl1pPr>
    </p:titleStyle>
    <p:body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2800" kern="1200">
          <a:solidFill>
            <a:srgbClr val="0F173D"/>
          </a:solidFill>
          <a:latin typeface="Montserrat" panose="00000500000000000000" pitchFamily="50" charset="0"/>
          <a:ea typeface="+mn-ea"/>
          <a:cs typeface="+mn-cs"/>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2400" kern="1200">
          <a:solidFill>
            <a:srgbClr val="0F173D"/>
          </a:solidFill>
          <a:latin typeface="Montserrat" panose="00000500000000000000" pitchFamily="50" charset="0"/>
          <a:ea typeface="+mn-ea"/>
          <a:cs typeface="+mn-cs"/>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2000" kern="1200">
          <a:solidFill>
            <a:srgbClr val="0F173D"/>
          </a:solidFill>
          <a:latin typeface="Montserrat" panose="00000500000000000000" pitchFamily="50" charset="0"/>
          <a:ea typeface="+mn-ea"/>
          <a:cs typeface="+mn-cs"/>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beebot.terrapinlogo.com/"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f3wrAbgtQtw"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hyperlink" Target="https://youtu.be/bcx47zh_IxA"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P3Yf0LfvI-0"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hyperlink" Target="https://youtu.be/wsg4U9PAlP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8" Type="http://schemas.openxmlformats.org/officeDocument/2006/relationships/image" Target="https://www.scratchjr.org/images/learninterface.png" TargetMode="External"/><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https://digital.com.mt/wp-content/uploads/2020/11/EL16528-main-1200Wx1200H.png" TargetMode="External"/><Relationship Id="rId5" Type="http://schemas.openxmlformats.org/officeDocument/2006/relationships/image" Target="../media/image25.png"/><Relationship Id="rId10" Type="http://schemas.openxmlformats.org/officeDocument/2006/relationships/image" Target="https://m.media-amazon.com/images/I/71Q0uzMH-ZL._UF894,1000_QL80_.jpg" TargetMode="External"/><Relationship Id="rId4" Type="http://schemas.openxmlformats.org/officeDocument/2006/relationships/image" Target="https://m.media-amazon.com/images/I/71RZ+MWzbUL._UF1000,1000_QL80_.jpg" TargetMode="External"/><Relationship Id="rId9"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222D5-6FE3-BC6F-608E-57B8261DE85E}"/>
              </a:ext>
            </a:extLst>
          </p:cNvPr>
          <p:cNvSpPr>
            <a:spLocks noGrp="1"/>
          </p:cNvSpPr>
          <p:nvPr>
            <p:ph type="ctrTitle"/>
          </p:nvPr>
        </p:nvSpPr>
        <p:spPr>
          <a:xfrm>
            <a:off x="445708" y="2773436"/>
            <a:ext cx="5040692" cy="1311128"/>
          </a:xfrm>
        </p:spPr>
        <p:txBody>
          <a:bodyPr wrap="square" anchor="b">
            <a:spAutoFit/>
          </a:bodyPr>
          <a:lstStyle/>
          <a:p>
            <a:pPr algn="l"/>
            <a:r>
              <a:rPr lang="es-US" b="1" noProof="0" dirty="0">
                <a:latin typeface="Montserrat" pitchFamily="2" charset="77"/>
              </a:rPr>
              <a:t>Programación lúdica y creativa</a:t>
            </a:r>
            <a:endParaRPr lang="es-US" sz="3200" b="0" noProof="0" dirty="0">
              <a:latin typeface="Montserrat Medium" panose="00000600000000000000" pitchFamily="2" charset="0"/>
            </a:endParaRPr>
          </a:p>
        </p:txBody>
      </p:sp>
    </p:spTree>
    <p:extLst>
      <p:ext uri="{BB962C8B-B14F-4D97-AF65-F5344CB8AC3E}">
        <p14:creationId xmlns:p14="http://schemas.microsoft.com/office/powerpoint/2010/main" val="123712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2E8C9E-AE99-BB9C-4AFD-4D01F9549AD2}"/>
              </a:ext>
            </a:extLst>
          </p:cNvPr>
          <p:cNvSpPr>
            <a:spLocks noGrp="1"/>
          </p:cNvSpPr>
          <p:nvPr>
            <p:ph type="title" idx="4294967295"/>
          </p:nvPr>
        </p:nvSpPr>
        <p:spPr>
          <a:xfrm>
            <a:off x="176293" y="-602705"/>
            <a:ext cx="11839413" cy="525333"/>
          </a:xfrm>
        </p:spPr>
        <p:txBody>
          <a:bodyPr/>
          <a:lstStyle/>
          <a:p>
            <a:r>
              <a:rPr lang="es-US" noProof="0" dirty="0"/>
              <a:t>Agradecimientos </a:t>
            </a:r>
          </a:p>
        </p:txBody>
      </p:sp>
      <p:sp>
        <p:nvSpPr>
          <p:cNvPr id="2" name="Rectangle 1">
            <a:extLst>
              <a:ext uri="{FF2B5EF4-FFF2-40B4-BE49-F238E27FC236}">
                <a16:creationId xmlns:a16="http://schemas.microsoft.com/office/drawing/2014/main" id="{E9563FD6-FEDA-87C7-707A-0CFB86F1C0EE}"/>
              </a:ext>
              <a:ext uri="{C183D7F6-B498-43B3-948B-1728B52AA6E4}">
                <adec:decorative xmlns:adec="http://schemas.microsoft.com/office/drawing/2017/decorative" val="1"/>
              </a:ext>
            </a:extLst>
          </p:cNvPr>
          <p:cNvSpPr/>
          <p:nvPr/>
        </p:nvSpPr>
        <p:spPr>
          <a:xfrm>
            <a:off x="1981202" y="3429001"/>
            <a:ext cx="8520330" cy="2415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noProof="0" dirty="0"/>
          </a:p>
        </p:txBody>
      </p:sp>
      <p:pic>
        <p:nvPicPr>
          <p:cNvPr id="5" name="Picture 4" descr="Logos for Fresno County Superintendent of Schools and Count Play Explore.">
            <a:extLst>
              <a:ext uri="{FF2B5EF4-FFF2-40B4-BE49-F238E27FC236}">
                <a16:creationId xmlns:a16="http://schemas.microsoft.com/office/drawing/2014/main" id="{E6188540-20AD-7EE0-3203-6C1EB4CC83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19278" y="1315109"/>
            <a:ext cx="5326941" cy="2004063"/>
          </a:xfrm>
          <a:prstGeom prst="rect">
            <a:avLst/>
          </a:prstGeom>
        </p:spPr>
      </p:pic>
      <p:sp>
        <p:nvSpPr>
          <p:cNvPr id="6" name="TextBox 5">
            <a:extLst>
              <a:ext uri="{FF2B5EF4-FFF2-40B4-BE49-F238E27FC236}">
                <a16:creationId xmlns:a16="http://schemas.microsoft.com/office/drawing/2014/main" id="{81CABAD6-EC21-471F-0425-8A1668D51311}"/>
              </a:ext>
            </a:extLst>
          </p:cNvPr>
          <p:cNvSpPr txBox="1"/>
          <p:nvPr/>
        </p:nvSpPr>
        <p:spPr>
          <a:xfrm>
            <a:off x="2210972" y="3623235"/>
            <a:ext cx="8060789" cy="2066528"/>
          </a:xfrm>
          <a:prstGeom prst="rect">
            <a:avLst/>
          </a:prstGeom>
          <a:noFill/>
        </p:spPr>
        <p:txBody>
          <a:bodyPr wrap="square" lIns="91440" tIns="45720" rIns="91440" bIns="45720" rtlCol="0" anchor="t">
            <a:spAutoFit/>
          </a:bodyPr>
          <a:lstStyle/>
          <a:p>
            <a:pPr>
              <a:lnSpc>
                <a:spcPts val="2600"/>
              </a:lnSpc>
            </a:pPr>
            <a:r>
              <a:rPr lang="es-US" noProof="0" dirty="0">
                <a:solidFill>
                  <a:schemeClr val="bg1"/>
                </a:solidFill>
                <a:latin typeface="Montserrat Medium"/>
                <a:ea typeface="Arial" panose="020B0604020202020204" pitchFamily="34" charset="0"/>
                <a:cs typeface="Times New Roman"/>
              </a:rPr>
              <a:t>Los recursos de aprendizaje profesional «Count Play Explore» son productos de la Superintendencia de Escuelas del Condado de Fresno, desarrollados por WestEd en colaboración con la FCSS y el Centro AIMS para la Educación en Matemáticas y Ciencias. No están destinados a la redistribución comercial, la modificación no autorizada ni al uso fuera del ámbito de la formación profesional.</a:t>
            </a:r>
            <a:endParaRPr lang="es-US" sz="1800" noProof="0" dirty="0">
              <a:solidFill>
                <a:schemeClr val="bg1"/>
              </a:solidFill>
              <a:effectLst/>
              <a:latin typeface="Montserrat Medium"/>
              <a:ea typeface="Calibri" panose="020F0502020204030204" pitchFamily="34" charset="0"/>
              <a:cs typeface="Times New Roman"/>
            </a:endParaRPr>
          </a:p>
        </p:txBody>
      </p:sp>
      <p:sp>
        <p:nvSpPr>
          <p:cNvPr id="7" name="Slide Number Placeholder 6">
            <a:extLst>
              <a:ext uri="{FF2B5EF4-FFF2-40B4-BE49-F238E27FC236}">
                <a16:creationId xmlns:a16="http://schemas.microsoft.com/office/drawing/2014/main" id="{F6451DA1-D0CF-AEC1-E609-216B45F07919}"/>
              </a:ext>
            </a:extLst>
          </p:cNvPr>
          <p:cNvSpPr>
            <a:spLocks noGrp="1"/>
          </p:cNvSpPr>
          <p:nvPr>
            <p:ph type="sldNum" sz="quarter" idx="10"/>
          </p:nvPr>
        </p:nvSpPr>
        <p:spPr/>
        <p:txBody>
          <a:bodyPr/>
          <a:lstStyle/>
          <a:p>
            <a:fld id="{167E05AF-37A8-4615-ACC4-4601B3E34606}" type="slidenum">
              <a:rPr lang="es-US" noProof="0" smtClean="0"/>
              <a:t>2</a:t>
            </a:fld>
            <a:endParaRPr lang="es-US" noProof="0" dirty="0"/>
          </a:p>
        </p:txBody>
      </p:sp>
    </p:spTree>
    <p:extLst>
      <p:ext uri="{BB962C8B-B14F-4D97-AF65-F5344CB8AC3E}">
        <p14:creationId xmlns:p14="http://schemas.microsoft.com/office/powerpoint/2010/main" val="273031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536C-D764-8E49-E9BC-F14C58EB3909}"/>
              </a:ext>
            </a:extLst>
          </p:cNvPr>
          <p:cNvSpPr>
            <a:spLocks noGrp="1"/>
          </p:cNvSpPr>
          <p:nvPr>
            <p:ph type="title"/>
          </p:nvPr>
        </p:nvSpPr>
        <p:spPr/>
        <p:txBody>
          <a:bodyPr/>
          <a:lstStyle/>
          <a:p>
            <a:r>
              <a:rPr lang="es-US" noProof="0" dirty="0"/>
              <a:t>Metas</a:t>
            </a:r>
            <a:r>
              <a:rPr lang="es-US" b="1" noProof="0" dirty="0">
                <a:solidFill>
                  <a:schemeClr val="bg1"/>
                </a:solidFill>
                <a:latin typeface="Montserrat" pitchFamily="2" charset="77"/>
              </a:rPr>
              <a:t> de la sesión</a:t>
            </a:r>
          </a:p>
        </p:txBody>
      </p:sp>
      <p:sp>
        <p:nvSpPr>
          <p:cNvPr id="3" name="Content Placeholder 2">
            <a:extLst>
              <a:ext uri="{FF2B5EF4-FFF2-40B4-BE49-F238E27FC236}">
                <a16:creationId xmlns:a16="http://schemas.microsoft.com/office/drawing/2014/main" id="{E1718584-69B8-5F62-20C4-A6C61F18891C}"/>
              </a:ext>
            </a:extLst>
          </p:cNvPr>
          <p:cNvSpPr>
            <a:spLocks noGrp="1"/>
          </p:cNvSpPr>
          <p:nvPr>
            <p:ph idx="1"/>
          </p:nvPr>
        </p:nvSpPr>
        <p:spPr/>
        <p:txBody>
          <a:bodyPr>
            <a:normAutofit fontScale="92500" lnSpcReduction="10000"/>
          </a:bodyPr>
          <a:lstStyle/>
          <a:p>
            <a:r>
              <a:rPr lang="es-US" noProof="0" dirty="0">
                <a:latin typeface="Montserrat" pitchFamily="2" charset="77"/>
              </a:rPr>
              <a:t>Participar en actividades lúdicas de programación para explorar cómo se desarrollan las habilidades de pensamiento computacional a través de experiencias relacionadas con las ciencias de la computación.</a:t>
            </a:r>
          </a:p>
          <a:p>
            <a:r>
              <a:rPr lang="es-US" noProof="0" dirty="0">
                <a:latin typeface="Montserrat" pitchFamily="2" charset="77"/>
              </a:rPr>
              <a:t>Explorar estrategias para que los educadores apoyen el aprendizaje de las ciencias de la  computación  por parte de los niños. </a:t>
            </a:r>
          </a:p>
          <a:p>
            <a:r>
              <a:rPr lang="es-US" noProof="0" dirty="0">
                <a:latin typeface="Montserrat" pitchFamily="2" charset="77"/>
              </a:rPr>
              <a:t>Conocer los recursos de pensamiento computacional y CI disponibles para entornos de educación infantil.</a:t>
            </a:r>
          </a:p>
        </p:txBody>
      </p:sp>
      <p:sp>
        <p:nvSpPr>
          <p:cNvPr id="5" name="Slide Number Placeholder 4">
            <a:extLst>
              <a:ext uri="{FF2B5EF4-FFF2-40B4-BE49-F238E27FC236}">
                <a16:creationId xmlns:a16="http://schemas.microsoft.com/office/drawing/2014/main" id="{1F4C5D2C-3991-3106-125E-B73C6A972872}"/>
              </a:ext>
            </a:extLst>
          </p:cNvPr>
          <p:cNvSpPr>
            <a:spLocks noGrp="1"/>
          </p:cNvSpPr>
          <p:nvPr>
            <p:ph type="sldNum" sz="quarter" idx="10"/>
          </p:nvPr>
        </p:nvSpPr>
        <p:spPr/>
        <p:txBody>
          <a:bodyPr/>
          <a:lstStyle/>
          <a:p>
            <a:fld id="{167E05AF-37A8-4615-ACC4-4601B3E34606}" type="slidenum">
              <a:rPr lang="es-US" noProof="0" smtClean="0"/>
              <a:t>3</a:t>
            </a:fld>
            <a:endParaRPr lang="es-US" noProof="0" dirty="0"/>
          </a:p>
        </p:txBody>
      </p:sp>
    </p:spTree>
    <p:extLst>
      <p:ext uri="{BB962C8B-B14F-4D97-AF65-F5344CB8AC3E}">
        <p14:creationId xmlns:p14="http://schemas.microsoft.com/office/powerpoint/2010/main" val="268705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8462D-10CC-A642-B599-57A3CCB3EAE6}"/>
              </a:ext>
            </a:extLst>
          </p:cNvPr>
          <p:cNvSpPr>
            <a:spLocks noGrp="1"/>
          </p:cNvSpPr>
          <p:nvPr>
            <p:ph type="title"/>
          </p:nvPr>
        </p:nvSpPr>
        <p:spPr/>
        <p:txBody>
          <a:bodyPr/>
          <a:lstStyle/>
          <a:p>
            <a:r>
              <a:rPr lang="es-US" noProof="0" dirty="0"/>
              <a:t>Definición de pensamiento computacional y CS</a:t>
            </a:r>
          </a:p>
        </p:txBody>
      </p:sp>
      <p:pic>
        <p:nvPicPr>
          <p:cNvPr id="13" name="Picture 12" descr="Diagrama de Venn. Un lado esta etiquetado como Pensamiento Computacional: un conjunto de habilidades, prácticas&#10;y procesos de pensamiento crítico y resolución de problemas que cualquier&#10;persona puede aprender y utilizar en diversos contextos.&#10;&#10;El otro lado esta etiquetado como Ciencias de la computación (CS): el estudio de las computadoras y los&#10;sistemas computacionales.&#10;&#10;El centro está etiquetado: El pensamiento computacional se utiliza habitualmente en el ámbito más amplio de las CS para escribir código, diseñar software y solucionar problemas en los sistemas.">
            <a:extLst>
              <a:ext uri="{FF2B5EF4-FFF2-40B4-BE49-F238E27FC236}">
                <a16:creationId xmlns:a16="http://schemas.microsoft.com/office/drawing/2014/main" id="{9157F223-45E6-12AD-CE4C-D267C7CDD4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60027" y="1073387"/>
            <a:ext cx="9011296" cy="5046325"/>
          </a:xfrm>
          <a:prstGeom prst="rect">
            <a:avLst/>
          </a:prstGeom>
        </p:spPr>
      </p:pic>
      <p:sp>
        <p:nvSpPr>
          <p:cNvPr id="7" name="Slide Number Placeholder 6">
            <a:extLst>
              <a:ext uri="{FF2B5EF4-FFF2-40B4-BE49-F238E27FC236}">
                <a16:creationId xmlns:a16="http://schemas.microsoft.com/office/drawing/2014/main" id="{875BEF64-B12A-C485-9EDD-BB5EB5375CE6}"/>
              </a:ext>
            </a:extLst>
          </p:cNvPr>
          <p:cNvSpPr>
            <a:spLocks noGrp="1"/>
          </p:cNvSpPr>
          <p:nvPr>
            <p:ph type="sldNum" sz="quarter" idx="10"/>
          </p:nvPr>
        </p:nvSpPr>
        <p:spPr/>
        <p:txBody>
          <a:bodyPr/>
          <a:lstStyle/>
          <a:p>
            <a:fld id="{167E05AF-37A8-4615-ACC4-4601B3E34606}" type="slidenum">
              <a:rPr lang="es-US" noProof="0" smtClean="0"/>
              <a:t>4</a:t>
            </a:fld>
            <a:endParaRPr lang="es-US" noProof="0" dirty="0"/>
          </a:p>
        </p:txBody>
      </p:sp>
    </p:spTree>
    <p:extLst>
      <p:ext uri="{BB962C8B-B14F-4D97-AF65-F5344CB8AC3E}">
        <p14:creationId xmlns:p14="http://schemas.microsoft.com/office/powerpoint/2010/main" val="386144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B067-70DD-BE1C-DBE6-2B63E667F12F}"/>
              </a:ext>
            </a:extLst>
          </p:cNvPr>
          <p:cNvSpPr>
            <a:spLocks noGrp="1"/>
          </p:cNvSpPr>
          <p:nvPr>
            <p:ph type="title"/>
          </p:nvPr>
        </p:nvSpPr>
        <p:spPr/>
        <p:txBody>
          <a:bodyPr anchor="ctr"/>
          <a:lstStyle/>
          <a:p>
            <a:r>
              <a:rPr lang="es-US" noProof="0" dirty="0"/>
              <a:t>Jugar: </a:t>
            </a:r>
            <a:br>
              <a:rPr lang="es-US" noProof="0" dirty="0"/>
            </a:br>
            <a:r>
              <a:rPr lang="es-US" b="0" noProof="0" dirty="0">
                <a:latin typeface="Montserrat Medium" panose="00000600000000000000" pitchFamily="2" charset="0"/>
              </a:rPr>
              <a:t>Movimiento corporal</a:t>
            </a:r>
          </a:p>
        </p:txBody>
      </p:sp>
      <p:grpSp>
        <p:nvGrpSpPr>
          <p:cNvPr id="6" name="Group 5">
            <a:extLst>
              <a:ext uri="{FF2B5EF4-FFF2-40B4-BE49-F238E27FC236}">
                <a16:creationId xmlns:a16="http://schemas.microsoft.com/office/drawing/2014/main" id="{847BBF5A-7E8B-2C75-0288-DDAD3CE6FCCB}"/>
              </a:ext>
              <a:ext uri="{C183D7F6-B498-43B3-948B-1728B52AA6E4}">
                <adec:decorative xmlns:adec="http://schemas.microsoft.com/office/drawing/2017/decorative" val="1"/>
              </a:ext>
            </a:extLst>
          </p:cNvPr>
          <p:cNvGrpSpPr/>
          <p:nvPr/>
        </p:nvGrpSpPr>
        <p:grpSpPr>
          <a:xfrm>
            <a:off x="6655799" y="761118"/>
            <a:ext cx="3900409" cy="4289690"/>
            <a:chOff x="-21186" y="-586669"/>
            <a:chExt cx="1423491" cy="1508538"/>
          </a:xfrm>
        </p:grpSpPr>
        <p:sp>
          <p:nvSpPr>
            <p:cNvPr id="7" name="Up Arrow 6" descr="Arrow pointing upward.">
              <a:extLst>
                <a:ext uri="{FF2B5EF4-FFF2-40B4-BE49-F238E27FC236}">
                  <a16:creationId xmlns:a16="http://schemas.microsoft.com/office/drawing/2014/main" id="{E756FCF2-3CA9-FBDA-7A3C-EDC6F958A9D2}"/>
                </a:ext>
              </a:extLst>
            </p:cNvPr>
            <p:cNvSpPr/>
            <p:nvPr/>
          </p:nvSpPr>
          <p:spPr>
            <a:xfrm>
              <a:off x="6624" y="-586669"/>
              <a:ext cx="321013" cy="486383"/>
            </a:xfrm>
            <a:prstGeom prst="up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US" noProof="0" dirty="0"/>
            </a:p>
          </p:txBody>
        </p:sp>
        <p:sp>
          <p:nvSpPr>
            <p:cNvPr id="8" name="Up Arrow 7" descr="Arrow pointing upward.">
              <a:extLst>
                <a:ext uri="{FF2B5EF4-FFF2-40B4-BE49-F238E27FC236}">
                  <a16:creationId xmlns:a16="http://schemas.microsoft.com/office/drawing/2014/main" id="{A44DCF61-748A-3CF1-88AE-5E5C7B9453A2}"/>
                </a:ext>
              </a:extLst>
            </p:cNvPr>
            <p:cNvSpPr/>
            <p:nvPr/>
          </p:nvSpPr>
          <p:spPr>
            <a:xfrm>
              <a:off x="1081292" y="-586669"/>
              <a:ext cx="321013" cy="486383"/>
            </a:xfrm>
            <a:prstGeom prst="up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US" noProof="0" dirty="0"/>
            </a:p>
          </p:txBody>
        </p:sp>
        <p:sp>
          <p:nvSpPr>
            <p:cNvPr id="9" name="Up Arrow 8" descr="Arrow pointing downward.">
              <a:extLst>
                <a:ext uri="{FF2B5EF4-FFF2-40B4-BE49-F238E27FC236}">
                  <a16:creationId xmlns:a16="http://schemas.microsoft.com/office/drawing/2014/main" id="{E1957522-EF20-F164-75AE-C248BC3D6C1A}"/>
                </a:ext>
              </a:extLst>
            </p:cNvPr>
            <p:cNvSpPr/>
            <p:nvPr/>
          </p:nvSpPr>
          <p:spPr>
            <a:xfrm rot="10800000">
              <a:off x="1081630" y="436094"/>
              <a:ext cx="320675" cy="485775"/>
            </a:xfrm>
            <a:prstGeom prst="up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US" noProof="0" dirty="0"/>
            </a:p>
          </p:txBody>
        </p:sp>
        <p:sp>
          <p:nvSpPr>
            <p:cNvPr id="10" name="Bent Arrow 9" descr="Arrow pointing up and to the right.">
              <a:extLst>
                <a:ext uri="{FF2B5EF4-FFF2-40B4-BE49-F238E27FC236}">
                  <a16:creationId xmlns:a16="http://schemas.microsoft.com/office/drawing/2014/main" id="{27F23BCF-C7D6-A100-C941-5D12EA969CC1}"/>
                </a:ext>
              </a:extLst>
            </p:cNvPr>
            <p:cNvSpPr/>
            <p:nvPr/>
          </p:nvSpPr>
          <p:spPr>
            <a:xfrm>
              <a:off x="-21186" y="479090"/>
              <a:ext cx="476116" cy="363855"/>
            </a:xfrm>
            <a:prstGeom prst="bentArrow">
              <a:avLst>
                <a:gd name="adj1" fmla="val 30454"/>
                <a:gd name="adj2" fmla="val 37727"/>
                <a:gd name="adj3" fmla="val 45904"/>
                <a:gd name="adj4" fmla="val 27387"/>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US" noProof="0" dirty="0"/>
            </a:p>
          </p:txBody>
        </p:sp>
      </p:grpSp>
      <p:sp>
        <p:nvSpPr>
          <p:cNvPr id="12" name="TextBox 11">
            <a:extLst>
              <a:ext uri="{FF2B5EF4-FFF2-40B4-BE49-F238E27FC236}">
                <a16:creationId xmlns:a16="http://schemas.microsoft.com/office/drawing/2014/main" id="{92C07958-9FE2-E4F5-CF96-F604C033EC17}"/>
              </a:ext>
            </a:extLst>
          </p:cNvPr>
          <p:cNvSpPr txBox="1"/>
          <p:nvPr/>
        </p:nvSpPr>
        <p:spPr>
          <a:xfrm>
            <a:off x="6392873" y="2708757"/>
            <a:ext cx="1958647" cy="523220"/>
          </a:xfrm>
          <a:prstGeom prst="rect">
            <a:avLst/>
          </a:prstGeom>
          <a:noFill/>
        </p:spPr>
        <p:txBody>
          <a:bodyPr wrap="square">
            <a:spAutoFit/>
          </a:bodyPr>
          <a:lstStyle/>
          <a:p>
            <a:r>
              <a:rPr lang="es-US" sz="2800" kern="0" noProof="0" dirty="0">
                <a:effectLst/>
                <a:latin typeface="Montserrat" pitchFamily="2" charset="77"/>
                <a:ea typeface="Calibri" panose="020F0502020204030204" pitchFamily="34" charset="0"/>
                <a:cs typeface="Times New Roman" panose="02020603050405020304" pitchFamily="18" charset="0"/>
              </a:rPr>
              <a:t>Adelante, </a:t>
            </a:r>
            <a:endParaRPr lang="es-US" sz="2800" noProof="0" dirty="0">
              <a:latin typeface="Montserrat" pitchFamily="2" charset="77"/>
            </a:endParaRPr>
          </a:p>
        </p:txBody>
      </p:sp>
      <p:sp>
        <p:nvSpPr>
          <p:cNvPr id="4" name="TextBox 3">
            <a:extLst>
              <a:ext uri="{FF2B5EF4-FFF2-40B4-BE49-F238E27FC236}">
                <a16:creationId xmlns:a16="http://schemas.microsoft.com/office/drawing/2014/main" id="{45DF1E7A-5100-ABD2-4055-0F7F0EA2D14F}"/>
              </a:ext>
            </a:extLst>
          </p:cNvPr>
          <p:cNvSpPr txBox="1"/>
          <p:nvPr/>
        </p:nvSpPr>
        <p:spPr>
          <a:xfrm>
            <a:off x="9334500" y="2708757"/>
            <a:ext cx="1958647" cy="523220"/>
          </a:xfrm>
          <a:prstGeom prst="rect">
            <a:avLst/>
          </a:prstGeom>
          <a:noFill/>
        </p:spPr>
        <p:txBody>
          <a:bodyPr wrap="square">
            <a:spAutoFit/>
          </a:bodyPr>
          <a:lstStyle/>
          <a:p>
            <a:r>
              <a:rPr lang="es-US" sz="2800" kern="0" noProof="0" dirty="0">
                <a:effectLst/>
                <a:latin typeface="Montserrat" pitchFamily="2" charset="77"/>
                <a:ea typeface="Calibri" panose="020F0502020204030204" pitchFamily="34" charset="0"/>
                <a:cs typeface="Times New Roman" panose="02020603050405020304" pitchFamily="18" charset="0"/>
              </a:rPr>
              <a:t>Adelante, </a:t>
            </a:r>
            <a:endParaRPr lang="es-US" sz="2800" noProof="0" dirty="0">
              <a:latin typeface="Montserrat" pitchFamily="2" charset="77"/>
            </a:endParaRPr>
          </a:p>
        </p:txBody>
      </p:sp>
      <p:sp>
        <p:nvSpPr>
          <p:cNvPr id="15" name="TextBox 14">
            <a:extLst>
              <a:ext uri="{FF2B5EF4-FFF2-40B4-BE49-F238E27FC236}">
                <a16:creationId xmlns:a16="http://schemas.microsoft.com/office/drawing/2014/main" id="{63ABA980-9732-04A8-A599-286AB9F4CABF}"/>
              </a:ext>
            </a:extLst>
          </p:cNvPr>
          <p:cNvSpPr txBox="1"/>
          <p:nvPr/>
        </p:nvSpPr>
        <p:spPr>
          <a:xfrm>
            <a:off x="6313546" y="5421640"/>
            <a:ext cx="2418974" cy="523220"/>
          </a:xfrm>
          <a:prstGeom prst="rect">
            <a:avLst/>
          </a:prstGeom>
          <a:noFill/>
        </p:spPr>
        <p:txBody>
          <a:bodyPr wrap="square">
            <a:spAutoFit/>
          </a:bodyPr>
          <a:lstStyle/>
          <a:p>
            <a:r>
              <a:rPr lang="es-US" sz="2800" kern="0" noProof="0" dirty="0">
                <a:effectLst/>
                <a:latin typeface="Montserrat" pitchFamily="2" charset="77"/>
                <a:ea typeface="Calibri" panose="020F0502020204030204" pitchFamily="34" charset="0"/>
                <a:cs typeface="Times New Roman" panose="02020603050405020304" pitchFamily="18" charset="0"/>
              </a:rPr>
              <a:t>Gire a la derecha,</a:t>
            </a:r>
            <a:r>
              <a:rPr lang="es-US" sz="2800" noProof="0" dirty="0">
                <a:effectLst/>
                <a:latin typeface="Montserrat" pitchFamily="2" charset="77"/>
              </a:rPr>
              <a:t> </a:t>
            </a:r>
            <a:endParaRPr lang="es-US" sz="2800" noProof="0" dirty="0"/>
          </a:p>
        </p:txBody>
      </p:sp>
      <p:sp>
        <p:nvSpPr>
          <p:cNvPr id="11" name="TextBox 10">
            <a:extLst>
              <a:ext uri="{FF2B5EF4-FFF2-40B4-BE49-F238E27FC236}">
                <a16:creationId xmlns:a16="http://schemas.microsoft.com/office/drawing/2014/main" id="{0EDD7435-4DCE-9134-D681-BA52A40638D4}"/>
              </a:ext>
            </a:extLst>
          </p:cNvPr>
          <p:cNvSpPr txBox="1"/>
          <p:nvPr/>
        </p:nvSpPr>
        <p:spPr>
          <a:xfrm>
            <a:off x="9246869" y="5421640"/>
            <a:ext cx="2080567" cy="523220"/>
          </a:xfrm>
          <a:prstGeom prst="rect">
            <a:avLst/>
          </a:prstGeom>
          <a:noFill/>
        </p:spPr>
        <p:txBody>
          <a:bodyPr wrap="square">
            <a:spAutoFit/>
          </a:bodyPr>
          <a:lstStyle/>
          <a:p>
            <a:r>
              <a:rPr lang="es-US" sz="2800" kern="0" noProof="0" dirty="0">
                <a:effectLst/>
                <a:latin typeface="Montserrat" pitchFamily="2" charset="77"/>
                <a:ea typeface="Calibri" panose="020F0502020204030204" pitchFamily="34" charset="0"/>
                <a:cs typeface="Times New Roman" panose="02020603050405020304" pitchFamily="18" charset="0"/>
              </a:rPr>
              <a:t>Atrás.</a:t>
            </a:r>
            <a:r>
              <a:rPr lang="es-US" sz="2800" noProof="0" dirty="0">
                <a:effectLst/>
                <a:latin typeface="Montserrat" pitchFamily="2" charset="77"/>
              </a:rPr>
              <a:t> </a:t>
            </a:r>
            <a:endParaRPr lang="es-US" sz="2800" noProof="0" dirty="0"/>
          </a:p>
        </p:txBody>
      </p:sp>
      <p:sp>
        <p:nvSpPr>
          <p:cNvPr id="13" name="Slide Number Placeholder 12">
            <a:extLst>
              <a:ext uri="{FF2B5EF4-FFF2-40B4-BE49-F238E27FC236}">
                <a16:creationId xmlns:a16="http://schemas.microsoft.com/office/drawing/2014/main" id="{D22D9AF6-6DE5-DFF7-BF74-2C7208FA1F5F}"/>
              </a:ext>
            </a:extLst>
          </p:cNvPr>
          <p:cNvSpPr>
            <a:spLocks noGrp="1"/>
          </p:cNvSpPr>
          <p:nvPr>
            <p:ph type="sldNum" sz="quarter" idx="10"/>
          </p:nvPr>
        </p:nvSpPr>
        <p:spPr/>
        <p:txBody>
          <a:bodyPr/>
          <a:lstStyle/>
          <a:p>
            <a:fld id="{167E05AF-37A8-4615-ACC4-4601B3E34606}" type="slidenum">
              <a:rPr lang="es-US" noProof="0" smtClean="0"/>
              <a:t>5</a:t>
            </a:fld>
            <a:endParaRPr lang="es-US" noProof="0" dirty="0"/>
          </a:p>
        </p:txBody>
      </p:sp>
    </p:spTree>
    <p:extLst>
      <p:ext uri="{BB962C8B-B14F-4D97-AF65-F5344CB8AC3E}">
        <p14:creationId xmlns:p14="http://schemas.microsoft.com/office/powerpoint/2010/main" val="1890317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E7B7-2DA6-777B-295C-EC54011E8C6D}"/>
              </a:ext>
            </a:extLst>
          </p:cNvPr>
          <p:cNvSpPr>
            <a:spLocks noGrp="1"/>
          </p:cNvSpPr>
          <p:nvPr>
            <p:ph type="title"/>
          </p:nvPr>
        </p:nvSpPr>
        <p:spPr/>
        <p:txBody>
          <a:bodyPr/>
          <a:lstStyle/>
          <a:p>
            <a:r>
              <a:rPr lang="es-US" noProof="0" dirty="0"/>
              <a:t>Reflexionar: </a:t>
            </a:r>
            <a:r>
              <a:rPr lang="es-US" b="0" noProof="0" dirty="0">
                <a:latin typeface="Montserrat Medium" panose="00000600000000000000" pitchFamily="2" charset="0"/>
              </a:rPr>
              <a:t>Movimiento corporal</a:t>
            </a:r>
          </a:p>
        </p:txBody>
      </p:sp>
      <p:sp>
        <p:nvSpPr>
          <p:cNvPr id="3" name="Content Placeholder 2">
            <a:extLst>
              <a:ext uri="{FF2B5EF4-FFF2-40B4-BE49-F238E27FC236}">
                <a16:creationId xmlns:a16="http://schemas.microsoft.com/office/drawing/2014/main" id="{3BA30304-E75B-4D81-234E-6150B014B118}"/>
              </a:ext>
            </a:extLst>
          </p:cNvPr>
          <p:cNvSpPr>
            <a:spLocks noGrp="1"/>
          </p:cNvSpPr>
          <p:nvPr>
            <p:ph idx="1"/>
          </p:nvPr>
        </p:nvSpPr>
        <p:spPr/>
        <p:txBody>
          <a:bodyPr/>
          <a:lstStyle/>
          <a:p>
            <a:r>
              <a:rPr lang="es-US" noProof="0" dirty="0"/>
              <a:t>¿De qué manera contribuye esta actividad a su comprensión de los algoritmos? </a:t>
            </a:r>
          </a:p>
          <a:p>
            <a:r>
              <a:rPr lang="es-US" noProof="0" dirty="0"/>
              <a:t>¿Qué otros ejemplos de algoritmos crea o sigue en su vida cotidiana?</a:t>
            </a:r>
          </a:p>
          <a:p>
            <a:r>
              <a:rPr lang="es-US" noProof="0" dirty="0"/>
              <a:t>¿Cómo podría adaptar esta actividad para los niños de su entorno educativo? </a:t>
            </a:r>
          </a:p>
        </p:txBody>
      </p:sp>
      <p:sp>
        <p:nvSpPr>
          <p:cNvPr id="5" name="Slide Number Placeholder 4">
            <a:extLst>
              <a:ext uri="{FF2B5EF4-FFF2-40B4-BE49-F238E27FC236}">
                <a16:creationId xmlns:a16="http://schemas.microsoft.com/office/drawing/2014/main" id="{4EEBE14E-B1F8-52A2-E84B-792427702753}"/>
              </a:ext>
            </a:extLst>
          </p:cNvPr>
          <p:cNvSpPr>
            <a:spLocks noGrp="1"/>
          </p:cNvSpPr>
          <p:nvPr>
            <p:ph type="sldNum" sz="quarter" idx="10"/>
          </p:nvPr>
        </p:nvSpPr>
        <p:spPr/>
        <p:txBody>
          <a:bodyPr/>
          <a:lstStyle/>
          <a:p>
            <a:fld id="{167E05AF-37A8-4615-ACC4-4601B3E34606}" type="slidenum">
              <a:rPr lang="es-US" noProof="0" smtClean="0"/>
              <a:t>6</a:t>
            </a:fld>
            <a:endParaRPr lang="es-US" noProof="0" dirty="0"/>
          </a:p>
        </p:txBody>
      </p:sp>
    </p:spTree>
    <p:extLst>
      <p:ext uri="{BB962C8B-B14F-4D97-AF65-F5344CB8AC3E}">
        <p14:creationId xmlns:p14="http://schemas.microsoft.com/office/powerpoint/2010/main" val="315404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8406-AD26-DC2F-C033-B459055F7C40}"/>
              </a:ext>
            </a:extLst>
          </p:cNvPr>
          <p:cNvSpPr>
            <a:spLocks noGrp="1"/>
          </p:cNvSpPr>
          <p:nvPr>
            <p:ph type="title"/>
          </p:nvPr>
        </p:nvSpPr>
        <p:spPr/>
        <p:txBody>
          <a:bodyPr anchor="ctr"/>
          <a:lstStyle/>
          <a:p>
            <a:r>
              <a:rPr lang="es-US" noProof="0" dirty="0"/>
              <a:t>Jugar: </a:t>
            </a:r>
            <a:r>
              <a:rPr lang="es-US" b="0" noProof="0" dirty="0">
                <a:latin typeface="Montserrat Medium" panose="00000600000000000000" pitchFamily="2" charset="0"/>
              </a:rPr>
              <a:t>Movimiento con </a:t>
            </a:r>
            <a:br>
              <a:rPr lang="es-US" b="0" noProof="0" dirty="0">
                <a:latin typeface="Montserrat Medium" panose="00000600000000000000" pitchFamily="2" charset="0"/>
              </a:rPr>
            </a:br>
            <a:r>
              <a:rPr lang="es-US" b="0" noProof="0" dirty="0">
                <a:latin typeface="Montserrat Medium" panose="00000600000000000000" pitchFamily="2" charset="0"/>
              </a:rPr>
              <a:t>Bee-</a:t>
            </a:r>
            <a:r>
              <a:rPr lang="es-US" b="0" noProof="0" dirty="0" err="1">
                <a:latin typeface="Montserrat Medium" panose="00000600000000000000" pitchFamily="2" charset="0"/>
              </a:rPr>
              <a:t>Bots</a:t>
            </a:r>
            <a:endParaRPr lang="es-US" b="0" noProof="0" dirty="0">
              <a:latin typeface="Montserrat Medium" panose="00000600000000000000" pitchFamily="2" charset="0"/>
            </a:endParaRPr>
          </a:p>
        </p:txBody>
      </p:sp>
      <p:sp>
        <p:nvSpPr>
          <p:cNvPr id="3" name="Content Placeholder 2">
            <a:extLst>
              <a:ext uri="{FF2B5EF4-FFF2-40B4-BE49-F238E27FC236}">
                <a16:creationId xmlns:a16="http://schemas.microsoft.com/office/drawing/2014/main" id="{323517B9-6F1F-CCEA-ADF5-AA0DCBB4DD52}"/>
              </a:ext>
            </a:extLst>
          </p:cNvPr>
          <p:cNvSpPr>
            <a:spLocks noGrp="1"/>
          </p:cNvSpPr>
          <p:nvPr>
            <p:ph idx="1"/>
          </p:nvPr>
        </p:nvSpPr>
        <p:spPr>
          <a:xfrm>
            <a:off x="6096000" y="685800"/>
            <a:ext cx="5678658" cy="5491163"/>
          </a:xfrm>
        </p:spPr>
        <p:txBody>
          <a:bodyPr anchor="t"/>
          <a:lstStyle/>
          <a:p>
            <a:pPr>
              <a:spcAft>
                <a:spcPts val="13800"/>
              </a:spcAft>
            </a:pPr>
            <a:r>
              <a:rPr lang="es-US" b="1" noProof="0" dirty="0"/>
              <a:t>Opción 1: </a:t>
            </a:r>
            <a:r>
              <a:rPr lang="es-US" noProof="0" dirty="0"/>
              <a:t>Robot Bee-Bot</a:t>
            </a:r>
          </a:p>
          <a:p>
            <a:r>
              <a:rPr lang="es-US" b="1" noProof="0" dirty="0"/>
              <a:t>Opción 2: </a:t>
            </a:r>
            <a:r>
              <a:rPr lang="es-US" noProof="0" dirty="0"/>
              <a:t>Emulador en línea de Bee-Bot</a:t>
            </a:r>
          </a:p>
        </p:txBody>
      </p:sp>
      <p:pic>
        <p:nvPicPr>
          <p:cNvPr id="4" name="Picture 3">
            <a:extLst>
              <a:ext uri="{FF2B5EF4-FFF2-40B4-BE49-F238E27FC236}">
                <a16:creationId xmlns:a16="http://schemas.microsoft.com/office/drawing/2014/main" id="{ECE24AC3-A8B7-8E55-6C0E-829273C1E8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33002" y="4303648"/>
            <a:ext cx="2404653" cy="2001288"/>
          </a:xfrm>
          <a:prstGeom prst="rect">
            <a:avLst/>
          </a:prstGeom>
        </p:spPr>
      </p:pic>
      <p:pic>
        <p:nvPicPr>
          <p:cNvPr id="5" name="Picture 4">
            <a:extLst>
              <a:ext uri="{FF2B5EF4-FFF2-40B4-BE49-F238E27FC236}">
                <a16:creationId xmlns:a16="http://schemas.microsoft.com/office/drawing/2014/main" id="{2694A323-CA4B-B3FC-32AD-C23353B5985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286446" y="1221550"/>
            <a:ext cx="1585973" cy="1766348"/>
          </a:xfrm>
          <a:prstGeom prst="rect">
            <a:avLst/>
          </a:prstGeom>
          <a:noFill/>
        </p:spPr>
      </p:pic>
      <p:sp>
        <p:nvSpPr>
          <p:cNvPr id="6" name="Slide Number Placeholder 5">
            <a:extLst>
              <a:ext uri="{FF2B5EF4-FFF2-40B4-BE49-F238E27FC236}">
                <a16:creationId xmlns:a16="http://schemas.microsoft.com/office/drawing/2014/main" id="{711ADABD-A571-CBE4-59C6-8CF32AF4295B}"/>
              </a:ext>
            </a:extLst>
          </p:cNvPr>
          <p:cNvSpPr>
            <a:spLocks noGrp="1"/>
          </p:cNvSpPr>
          <p:nvPr>
            <p:ph type="sldNum" sz="quarter" idx="10"/>
          </p:nvPr>
        </p:nvSpPr>
        <p:spPr/>
        <p:txBody>
          <a:bodyPr/>
          <a:lstStyle/>
          <a:p>
            <a:fld id="{167E05AF-37A8-4615-ACC4-4601B3E34606}" type="slidenum">
              <a:rPr lang="es-US" noProof="0" smtClean="0"/>
              <a:t>7</a:t>
            </a:fld>
            <a:endParaRPr lang="es-US" noProof="0" dirty="0"/>
          </a:p>
        </p:txBody>
      </p:sp>
    </p:spTree>
    <p:extLst>
      <p:ext uri="{BB962C8B-B14F-4D97-AF65-F5344CB8AC3E}">
        <p14:creationId xmlns:p14="http://schemas.microsoft.com/office/powerpoint/2010/main" val="785026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D43979-1CD2-39C1-E95A-87EB9EF7BBB5}"/>
              </a:ext>
            </a:extLst>
          </p:cNvPr>
          <p:cNvSpPr>
            <a:spLocks noGrp="1"/>
          </p:cNvSpPr>
          <p:nvPr>
            <p:ph type="title"/>
          </p:nvPr>
        </p:nvSpPr>
        <p:spPr/>
        <p:txBody>
          <a:bodyPr/>
          <a:lstStyle/>
          <a:p>
            <a:r>
              <a:rPr lang="es-US" noProof="0" dirty="0"/>
              <a:t>Opción 1: Robot Bee-Bot</a:t>
            </a:r>
          </a:p>
        </p:txBody>
      </p:sp>
      <p:sp>
        <p:nvSpPr>
          <p:cNvPr id="5" name="Content Placeholder 4">
            <a:extLst>
              <a:ext uri="{FF2B5EF4-FFF2-40B4-BE49-F238E27FC236}">
                <a16:creationId xmlns:a16="http://schemas.microsoft.com/office/drawing/2014/main" id="{3C0378F0-CC36-CC75-18DA-8AF783AEC42C}"/>
              </a:ext>
            </a:extLst>
          </p:cNvPr>
          <p:cNvSpPr>
            <a:spLocks noGrp="1"/>
          </p:cNvSpPr>
          <p:nvPr>
            <p:ph sz="half" idx="1"/>
          </p:nvPr>
        </p:nvSpPr>
        <p:spPr>
          <a:xfrm>
            <a:off x="838200" y="1324303"/>
            <a:ext cx="5477540" cy="4852660"/>
          </a:xfrm>
        </p:spPr>
        <p:txBody>
          <a:bodyPr/>
          <a:lstStyle/>
          <a:p>
            <a:pPr marL="0" indent="0">
              <a:spcAft>
                <a:spcPts val="2400"/>
              </a:spcAft>
              <a:buNone/>
            </a:pPr>
            <a:r>
              <a:rPr lang="es-US" noProof="0" dirty="0"/>
              <a:t>¡Ahora le toca moverse al Bee-Bot!</a:t>
            </a:r>
          </a:p>
          <a:p>
            <a:pPr marL="0" indent="0">
              <a:buNone/>
            </a:pPr>
            <a:r>
              <a:rPr lang="es-US" noProof="0" dirty="0"/>
              <a:t>Utilice las flechas de dirección para programar una secuencia que permita al Bee-Bot desplazarse de un punto a otro de la cuadrícula.</a:t>
            </a:r>
          </a:p>
        </p:txBody>
      </p:sp>
      <p:pic>
        <p:nvPicPr>
          <p:cNvPr id="1026" name="Picture 2">
            <a:extLst>
              <a:ext uri="{FF2B5EF4-FFF2-40B4-BE49-F238E27FC236}">
                <a16:creationId xmlns:a16="http://schemas.microsoft.com/office/drawing/2014/main" id="{2694A323-CA4B-B3FC-32AD-C23353B5985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78700" y="1324303"/>
            <a:ext cx="3911600" cy="43561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6D7AB57-4630-6DB3-A6C3-E69AC971933A}"/>
              </a:ext>
            </a:extLst>
          </p:cNvPr>
          <p:cNvSpPr>
            <a:spLocks noGrp="1"/>
          </p:cNvSpPr>
          <p:nvPr>
            <p:ph type="sldNum" sz="quarter" idx="10"/>
          </p:nvPr>
        </p:nvSpPr>
        <p:spPr/>
        <p:txBody>
          <a:bodyPr/>
          <a:lstStyle/>
          <a:p>
            <a:fld id="{167E05AF-37A8-4615-ACC4-4601B3E34606}" type="slidenum">
              <a:rPr lang="es-US" noProof="0" smtClean="0"/>
              <a:t>8</a:t>
            </a:fld>
            <a:endParaRPr lang="es-US" noProof="0" dirty="0"/>
          </a:p>
        </p:txBody>
      </p:sp>
    </p:spTree>
    <p:extLst>
      <p:ext uri="{BB962C8B-B14F-4D97-AF65-F5344CB8AC3E}">
        <p14:creationId xmlns:p14="http://schemas.microsoft.com/office/powerpoint/2010/main" val="1276800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8F42D7-D870-7F76-B137-824CE4801BCE}"/>
              </a:ext>
            </a:extLst>
          </p:cNvPr>
          <p:cNvSpPr>
            <a:spLocks noGrp="1"/>
          </p:cNvSpPr>
          <p:nvPr>
            <p:ph type="title"/>
          </p:nvPr>
        </p:nvSpPr>
        <p:spPr/>
        <p:txBody>
          <a:bodyPr/>
          <a:lstStyle/>
          <a:p>
            <a:r>
              <a:rPr lang="es-US" noProof="0" dirty="0"/>
              <a:t>Opción 2: Emulador en línea de Bee-Bot</a:t>
            </a:r>
            <a:endParaRPr lang="es-US" strike="sngStrike" noProof="0" dirty="0"/>
          </a:p>
        </p:txBody>
      </p:sp>
      <p:sp>
        <p:nvSpPr>
          <p:cNvPr id="2" name="Content Placeholder 1">
            <a:extLst>
              <a:ext uri="{FF2B5EF4-FFF2-40B4-BE49-F238E27FC236}">
                <a16:creationId xmlns:a16="http://schemas.microsoft.com/office/drawing/2014/main" id="{3F01F26B-7A45-2BD3-545D-B9617551F2D1}"/>
              </a:ext>
            </a:extLst>
          </p:cNvPr>
          <p:cNvSpPr>
            <a:spLocks noGrp="1"/>
          </p:cNvSpPr>
          <p:nvPr>
            <p:ph sz="half" idx="1"/>
          </p:nvPr>
        </p:nvSpPr>
        <p:spPr>
          <a:xfrm>
            <a:off x="838200" y="1324303"/>
            <a:ext cx="4949414" cy="4852660"/>
          </a:xfrm>
        </p:spPr>
        <p:txBody>
          <a:bodyPr>
            <a:normAutofit lnSpcReduction="10000"/>
          </a:bodyPr>
          <a:lstStyle/>
          <a:p>
            <a:pPr marL="0" indent="0">
              <a:spcAft>
                <a:spcPts val="2400"/>
              </a:spcAft>
              <a:buNone/>
            </a:pPr>
            <a:r>
              <a:rPr lang="es-US" noProof="0" dirty="0">
                <a:hlinkClick r:id="rId3"/>
              </a:rPr>
              <a:t>Emulador en línea</a:t>
            </a:r>
            <a:endParaRPr lang="es-US" noProof="0" dirty="0"/>
          </a:p>
          <a:p>
            <a:pPr marL="0" indent="0">
              <a:spcAft>
                <a:spcPts val="2400"/>
              </a:spcAft>
              <a:buNone/>
            </a:pPr>
            <a:r>
              <a:rPr lang="es-US" noProof="0" dirty="0"/>
              <a:t>¡Ahora le toca moverse al Bee-Bot!</a:t>
            </a:r>
          </a:p>
          <a:p>
            <a:pPr marL="0" indent="0">
              <a:buNone/>
            </a:pPr>
            <a:r>
              <a:rPr lang="es-US" noProof="0" dirty="0"/>
              <a:t>Utilice las flechas de dirección para programar una secuencia que permita al Bee-Bot recorrer el laberinto. </a:t>
            </a:r>
          </a:p>
        </p:txBody>
      </p:sp>
      <p:pic>
        <p:nvPicPr>
          <p:cNvPr id="5" name="Picture 4">
            <a:extLst>
              <a:ext uri="{FF2B5EF4-FFF2-40B4-BE49-F238E27FC236}">
                <a16:creationId xmlns:a16="http://schemas.microsoft.com/office/drawing/2014/main" id="{ECE24AC3-A8B7-8E55-6C0E-829273C1E83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29902" y="1324303"/>
            <a:ext cx="5420814" cy="4511232"/>
          </a:xfrm>
          <a:prstGeom prst="rect">
            <a:avLst/>
          </a:prstGeom>
        </p:spPr>
      </p:pic>
      <p:sp>
        <p:nvSpPr>
          <p:cNvPr id="3" name="Slide Number Placeholder 2">
            <a:extLst>
              <a:ext uri="{FF2B5EF4-FFF2-40B4-BE49-F238E27FC236}">
                <a16:creationId xmlns:a16="http://schemas.microsoft.com/office/drawing/2014/main" id="{3E6E0F85-6D62-0C85-D88F-F91B383D9E3E}"/>
              </a:ext>
            </a:extLst>
          </p:cNvPr>
          <p:cNvSpPr>
            <a:spLocks noGrp="1"/>
          </p:cNvSpPr>
          <p:nvPr>
            <p:ph type="sldNum" sz="quarter" idx="10"/>
          </p:nvPr>
        </p:nvSpPr>
        <p:spPr/>
        <p:txBody>
          <a:bodyPr/>
          <a:lstStyle/>
          <a:p>
            <a:fld id="{167E05AF-37A8-4615-ACC4-4601B3E34606}" type="slidenum">
              <a:rPr lang="es-US" noProof="0" smtClean="0"/>
              <a:t>9</a:t>
            </a:fld>
            <a:endParaRPr lang="es-US" noProof="0" dirty="0"/>
          </a:p>
        </p:txBody>
      </p:sp>
    </p:spTree>
    <p:extLst>
      <p:ext uri="{BB962C8B-B14F-4D97-AF65-F5344CB8AC3E}">
        <p14:creationId xmlns:p14="http://schemas.microsoft.com/office/powerpoint/2010/main" val="3102320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E7B7-2DA6-777B-295C-EC54011E8C6D}"/>
              </a:ext>
            </a:extLst>
          </p:cNvPr>
          <p:cNvSpPr>
            <a:spLocks noGrp="1"/>
          </p:cNvSpPr>
          <p:nvPr>
            <p:ph type="title"/>
          </p:nvPr>
        </p:nvSpPr>
        <p:spPr/>
        <p:txBody>
          <a:bodyPr/>
          <a:lstStyle/>
          <a:p>
            <a:r>
              <a:rPr lang="es-US" noProof="0" dirty="0"/>
              <a:t>Reflexionar: </a:t>
            </a:r>
            <a:r>
              <a:rPr lang="es-US" b="0" noProof="0" dirty="0">
                <a:latin typeface="Montserrat Medium" panose="00000600000000000000" pitchFamily="2" charset="0"/>
              </a:rPr>
              <a:t>Movimiento con Bee-</a:t>
            </a:r>
            <a:r>
              <a:rPr lang="es-US" b="0" noProof="0" dirty="0" err="1">
                <a:latin typeface="Montserrat Medium" panose="00000600000000000000" pitchFamily="2" charset="0"/>
              </a:rPr>
              <a:t>Bots</a:t>
            </a:r>
            <a:endParaRPr lang="es-US" b="0" noProof="0" dirty="0">
              <a:latin typeface="Montserrat Medium" panose="00000600000000000000" pitchFamily="2" charset="0"/>
            </a:endParaRPr>
          </a:p>
        </p:txBody>
      </p:sp>
      <p:sp>
        <p:nvSpPr>
          <p:cNvPr id="3" name="Content Placeholder 2">
            <a:extLst>
              <a:ext uri="{FF2B5EF4-FFF2-40B4-BE49-F238E27FC236}">
                <a16:creationId xmlns:a16="http://schemas.microsoft.com/office/drawing/2014/main" id="{3BA30304-E75B-4D81-234E-6150B014B118}"/>
              </a:ext>
            </a:extLst>
          </p:cNvPr>
          <p:cNvSpPr>
            <a:spLocks noGrp="1"/>
          </p:cNvSpPr>
          <p:nvPr>
            <p:ph idx="1"/>
          </p:nvPr>
        </p:nvSpPr>
        <p:spPr/>
        <p:txBody>
          <a:bodyPr>
            <a:normAutofit fontScale="92500" lnSpcReduction="10000"/>
          </a:bodyPr>
          <a:lstStyle/>
          <a:p>
            <a:pPr marL="228600" lvl="1">
              <a:spcBef>
                <a:spcPts val="1000"/>
              </a:spcBef>
              <a:spcAft>
                <a:spcPts val="1200"/>
              </a:spcAft>
            </a:pPr>
            <a:r>
              <a:rPr lang="es-US" sz="2800" noProof="0" dirty="0"/>
              <a:t>¿En qué aspectos resultó lúdica esta actividad de programación? ¿De qué manera tuvo que recurrir a la creatividad a la hora de programar?</a:t>
            </a:r>
          </a:p>
          <a:p>
            <a:pPr marL="228600" lvl="1">
              <a:spcBef>
                <a:spcPts val="1000"/>
              </a:spcBef>
              <a:spcAft>
                <a:spcPts val="1200"/>
              </a:spcAft>
            </a:pPr>
            <a:r>
              <a:rPr lang="es-US" sz="2800" noProof="0" dirty="0"/>
              <a:t>¿En qué se parecía o se diferenciaba esta actividad con tecnología de la anterior sin tecnología (movimiento corporal)? </a:t>
            </a:r>
          </a:p>
          <a:p>
            <a:pPr marL="228600" lvl="1">
              <a:spcBef>
                <a:spcPts val="1000"/>
              </a:spcBef>
              <a:spcAft>
                <a:spcPts val="1200"/>
              </a:spcAft>
            </a:pPr>
            <a:r>
              <a:rPr lang="es-US" sz="2800" noProof="0" dirty="0"/>
              <a:t>¿Cómo podría adaptar esta actividad para los niños de su entorno educativo? </a:t>
            </a:r>
          </a:p>
        </p:txBody>
      </p:sp>
      <p:sp>
        <p:nvSpPr>
          <p:cNvPr id="5" name="Slide Number Placeholder 4">
            <a:extLst>
              <a:ext uri="{FF2B5EF4-FFF2-40B4-BE49-F238E27FC236}">
                <a16:creationId xmlns:a16="http://schemas.microsoft.com/office/drawing/2014/main" id="{B10C7A40-4677-E5EA-4469-83BC0C01498E}"/>
              </a:ext>
            </a:extLst>
          </p:cNvPr>
          <p:cNvSpPr>
            <a:spLocks noGrp="1"/>
          </p:cNvSpPr>
          <p:nvPr>
            <p:ph type="sldNum" sz="quarter" idx="10"/>
          </p:nvPr>
        </p:nvSpPr>
        <p:spPr/>
        <p:txBody>
          <a:bodyPr/>
          <a:lstStyle/>
          <a:p>
            <a:fld id="{167E05AF-37A8-4615-ACC4-4601B3E34606}" type="slidenum">
              <a:rPr lang="es-US" noProof="0" smtClean="0"/>
              <a:t>10</a:t>
            </a:fld>
            <a:endParaRPr lang="es-US" noProof="0" dirty="0"/>
          </a:p>
        </p:txBody>
      </p:sp>
    </p:spTree>
    <p:extLst>
      <p:ext uri="{BB962C8B-B14F-4D97-AF65-F5344CB8AC3E}">
        <p14:creationId xmlns:p14="http://schemas.microsoft.com/office/powerpoint/2010/main" val="42262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24F4D4-266B-3EEA-C6F4-8F1F6CF948FA}"/>
              </a:ext>
            </a:extLst>
          </p:cNvPr>
          <p:cNvSpPr>
            <a:spLocks noGrp="1"/>
          </p:cNvSpPr>
          <p:nvPr>
            <p:ph type="title"/>
          </p:nvPr>
        </p:nvSpPr>
        <p:spPr>
          <a:xfrm>
            <a:off x="1356828" y="1056042"/>
            <a:ext cx="5720195" cy="4745915"/>
          </a:xfrm>
        </p:spPr>
        <p:txBody>
          <a:bodyPr anchor="ctr"/>
          <a:lstStyle/>
          <a:p>
            <a:r>
              <a:rPr lang="es-US" noProof="0" dirty="0"/>
              <a:t>Fomentar el aprendizaje del pensamiento computacional y las ciencias de la  computación  en los niños</a:t>
            </a:r>
          </a:p>
        </p:txBody>
      </p:sp>
      <p:sp>
        <p:nvSpPr>
          <p:cNvPr id="3" name="Slide Number Placeholder 2">
            <a:extLst>
              <a:ext uri="{FF2B5EF4-FFF2-40B4-BE49-F238E27FC236}">
                <a16:creationId xmlns:a16="http://schemas.microsoft.com/office/drawing/2014/main" id="{69332D67-FCAD-819C-FABC-CF5AC3058558}"/>
              </a:ext>
            </a:extLst>
          </p:cNvPr>
          <p:cNvSpPr>
            <a:spLocks noGrp="1"/>
          </p:cNvSpPr>
          <p:nvPr>
            <p:ph type="sldNum" sz="quarter" idx="10"/>
          </p:nvPr>
        </p:nvSpPr>
        <p:spPr/>
        <p:txBody>
          <a:bodyPr/>
          <a:lstStyle/>
          <a:p>
            <a:fld id="{167E05AF-37A8-4615-ACC4-4601B3E34606}" type="slidenum">
              <a:rPr lang="es-US" noProof="0" smtClean="0"/>
              <a:t>11</a:t>
            </a:fld>
            <a:endParaRPr lang="es-US" noProof="0" dirty="0"/>
          </a:p>
        </p:txBody>
      </p:sp>
    </p:spTree>
    <p:extLst>
      <p:ext uri="{BB962C8B-B14F-4D97-AF65-F5344CB8AC3E}">
        <p14:creationId xmlns:p14="http://schemas.microsoft.com/office/powerpoint/2010/main" val="1931936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7C085A8-E664-7736-EEC1-2C413282DDE6}"/>
              </a:ext>
            </a:extLst>
          </p:cNvPr>
          <p:cNvSpPr>
            <a:spLocks noGrp="1"/>
          </p:cNvSpPr>
          <p:nvPr>
            <p:ph type="title"/>
          </p:nvPr>
        </p:nvSpPr>
        <p:spPr/>
        <p:txBody>
          <a:bodyPr/>
          <a:lstStyle/>
          <a:p>
            <a:r>
              <a:rPr lang="es-US" noProof="0" dirty="0"/>
              <a:t>Ejemplos de algoritmos sin tecnología</a:t>
            </a:r>
          </a:p>
        </p:txBody>
      </p:sp>
      <p:sp>
        <p:nvSpPr>
          <p:cNvPr id="16" name="Text Placeholder 15">
            <a:extLst>
              <a:ext uri="{FF2B5EF4-FFF2-40B4-BE49-F238E27FC236}">
                <a16:creationId xmlns:a16="http://schemas.microsoft.com/office/drawing/2014/main" id="{9E3D0FD9-44A0-FDA5-DFC3-B0F3CBE0C8D1}"/>
              </a:ext>
            </a:extLst>
          </p:cNvPr>
          <p:cNvSpPr>
            <a:spLocks noGrp="1"/>
          </p:cNvSpPr>
          <p:nvPr>
            <p:ph sz="half" idx="1"/>
          </p:nvPr>
        </p:nvSpPr>
        <p:spPr>
          <a:xfrm>
            <a:off x="1950720" y="1324303"/>
            <a:ext cx="3567306" cy="4852660"/>
          </a:xfrm>
        </p:spPr>
        <p:txBody>
          <a:bodyPr/>
          <a:lstStyle/>
          <a:p>
            <a:pPr marL="0" indent="0" algn="ctr">
              <a:buNone/>
            </a:pPr>
            <a:r>
              <a:rPr lang="es-US" b="0" noProof="0" dirty="0"/>
              <a:t>Rutinas diarias</a:t>
            </a:r>
          </a:p>
        </p:txBody>
      </p:sp>
      <p:sp>
        <p:nvSpPr>
          <p:cNvPr id="18" name="Text Placeholder 17">
            <a:extLst>
              <a:ext uri="{FF2B5EF4-FFF2-40B4-BE49-F238E27FC236}">
                <a16:creationId xmlns:a16="http://schemas.microsoft.com/office/drawing/2014/main" id="{D722D7EF-146E-777B-AEC9-EFA7E6A73121}"/>
              </a:ext>
            </a:extLst>
          </p:cNvPr>
          <p:cNvSpPr>
            <a:spLocks noGrp="1"/>
          </p:cNvSpPr>
          <p:nvPr>
            <p:ph sz="half" idx="2"/>
          </p:nvPr>
        </p:nvSpPr>
        <p:spPr>
          <a:xfrm>
            <a:off x="6244457" y="927819"/>
            <a:ext cx="3969585" cy="4852660"/>
          </a:xfrm>
        </p:spPr>
        <p:txBody>
          <a:bodyPr/>
          <a:lstStyle/>
          <a:p>
            <a:pPr marL="0" indent="0">
              <a:buNone/>
            </a:pPr>
            <a:r>
              <a:rPr lang="es-US" b="0" noProof="0" dirty="0"/>
              <a:t>Instrucciones de varios pasos</a:t>
            </a:r>
          </a:p>
        </p:txBody>
      </p:sp>
      <p:pic>
        <p:nvPicPr>
          <p:cNvPr id="21" name="Picture 20">
            <a:extLst>
              <a:ext uri="{FF2B5EF4-FFF2-40B4-BE49-F238E27FC236}">
                <a16:creationId xmlns:a16="http://schemas.microsoft.com/office/drawing/2014/main" id="{1603110A-C122-3BBB-C8BF-4BE7B5866481}"/>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859"/>
          <a:stretch/>
        </p:blipFill>
        <p:spPr>
          <a:xfrm>
            <a:off x="1952308" y="2007479"/>
            <a:ext cx="3565718" cy="3744097"/>
          </a:xfrm>
          <a:prstGeom prst="rect">
            <a:avLst/>
          </a:prstGeom>
        </p:spPr>
      </p:pic>
      <p:pic>
        <p:nvPicPr>
          <p:cNvPr id="23" name="Picture 22">
            <a:extLst>
              <a:ext uri="{FF2B5EF4-FFF2-40B4-BE49-F238E27FC236}">
                <a16:creationId xmlns:a16="http://schemas.microsoft.com/office/drawing/2014/main" id="{601F0093-D64B-87FD-8344-954273757AA1}"/>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63640" y="2007479"/>
            <a:ext cx="3969585" cy="3744097"/>
          </a:xfrm>
          <a:prstGeom prst="rect">
            <a:avLst/>
          </a:prstGeom>
        </p:spPr>
      </p:pic>
      <p:sp>
        <p:nvSpPr>
          <p:cNvPr id="2" name="Slide Number Placeholder 6">
            <a:extLst>
              <a:ext uri="{FF2B5EF4-FFF2-40B4-BE49-F238E27FC236}">
                <a16:creationId xmlns:a16="http://schemas.microsoft.com/office/drawing/2014/main" id="{BFE4AF3D-B84C-A06D-8609-D65E1659878E}"/>
              </a:ext>
            </a:extLst>
          </p:cNvPr>
          <p:cNvSpPr>
            <a:spLocks noGrp="1"/>
          </p:cNvSpPr>
          <p:nvPr>
            <p:ph type="sldNum" sz="quarter" idx="10"/>
          </p:nvPr>
        </p:nvSpPr>
        <p:spPr>
          <a:xfrm>
            <a:off x="9382350" y="6432550"/>
            <a:ext cx="2743200" cy="365125"/>
          </a:xfrm>
        </p:spPr>
        <p:txBody>
          <a:bodyPr/>
          <a:lstStyle/>
          <a:p>
            <a:fld id="{167E05AF-37A8-4615-ACC4-4601B3E34606}" type="slidenum">
              <a:rPr lang="es-US" noProof="0" smtClean="0"/>
              <a:t>12</a:t>
            </a:fld>
            <a:endParaRPr lang="es-US" noProof="0" dirty="0"/>
          </a:p>
        </p:txBody>
      </p:sp>
    </p:spTree>
    <p:extLst>
      <p:ext uri="{BB962C8B-B14F-4D97-AF65-F5344CB8AC3E}">
        <p14:creationId xmlns:p14="http://schemas.microsoft.com/office/powerpoint/2010/main" val="390877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18AFF-8F3A-6751-8B72-D02DAB9592D6}"/>
              </a:ext>
            </a:extLst>
          </p:cNvPr>
          <p:cNvSpPr>
            <a:spLocks noGrp="1"/>
          </p:cNvSpPr>
          <p:nvPr>
            <p:ph type="title"/>
          </p:nvPr>
        </p:nvSpPr>
        <p:spPr>
          <a:xfrm>
            <a:off x="851646" y="280913"/>
            <a:ext cx="10834075" cy="507831"/>
          </a:xfrm>
        </p:spPr>
        <p:txBody>
          <a:bodyPr/>
          <a:lstStyle/>
          <a:p>
            <a:r>
              <a:rPr lang="es-US" noProof="0" dirty="0"/>
              <a:t>Ejemplos prácticos de algoritmos</a:t>
            </a:r>
          </a:p>
        </p:txBody>
      </p:sp>
      <p:sp>
        <p:nvSpPr>
          <p:cNvPr id="5" name="Content Placeholder 2">
            <a:extLst>
              <a:ext uri="{FF2B5EF4-FFF2-40B4-BE49-F238E27FC236}">
                <a16:creationId xmlns:a16="http://schemas.microsoft.com/office/drawing/2014/main" id="{1CE6E8BA-4C09-1268-4296-98FF4CC59674}"/>
              </a:ext>
            </a:extLst>
          </p:cNvPr>
          <p:cNvSpPr txBox="1">
            <a:spLocks/>
          </p:cNvSpPr>
          <p:nvPr/>
        </p:nvSpPr>
        <p:spPr>
          <a:xfrm>
            <a:off x="5859197" y="1066203"/>
            <a:ext cx="6062161" cy="1447176"/>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s-US" noProof="0" dirty="0"/>
              <a:t>Instrucciones paso a paso para programar un robot o un personaje digital</a:t>
            </a:r>
          </a:p>
        </p:txBody>
      </p:sp>
      <p:pic>
        <p:nvPicPr>
          <p:cNvPr id="6" name="Picture 5">
            <a:extLst>
              <a:ext uri="{FF2B5EF4-FFF2-40B4-BE49-F238E27FC236}">
                <a16:creationId xmlns:a16="http://schemas.microsoft.com/office/drawing/2014/main" id="{23F4E937-8BCF-D5ED-FDA6-70C4F01A530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14182" y="3692503"/>
            <a:ext cx="3622190" cy="2612184"/>
          </a:xfrm>
          <a:prstGeom prst="rect">
            <a:avLst/>
          </a:prstGeom>
        </p:spPr>
      </p:pic>
      <p:pic>
        <p:nvPicPr>
          <p:cNvPr id="8" name="Picture 7">
            <a:extLst>
              <a:ext uri="{FF2B5EF4-FFF2-40B4-BE49-F238E27FC236}">
                <a16:creationId xmlns:a16="http://schemas.microsoft.com/office/drawing/2014/main" id="{214214C7-4D9D-9FAA-4004-A41F1C1138B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14183" y="1137250"/>
            <a:ext cx="3622190" cy="2449009"/>
          </a:xfrm>
          <a:prstGeom prst="rect">
            <a:avLst/>
          </a:prstGeom>
        </p:spPr>
      </p:pic>
      <p:grpSp>
        <p:nvGrpSpPr>
          <p:cNvPr id="3" name="Group 2" descr="Computer screen showing a dog on the left side of the screen and directional arrows around a square on the right side of the screen. The first arrow is horizontal and points from the dog toward the square. Another arrow is positioned alongside the left side of the square and points upward. The next arrow is positioned to the right of the previous arrow and above the square. It is horizontal and pointing to the right. The last arrow is positioned on the right of the square and points downward.">
            <a:extLst>
              <a:ext uri="{FF2B5EF4-FFF2-40B4-BE49-F238E27FC236}">
                <a16:creationId xmlns:a16="http://schemas.microsoft.com/office/drawing/2014/main" id="{8F3059B8-B470-221C-D2B5-1FE954651D78}"/>
              </a:ext>
            </a:extLst>
          </p:cNvPr>
          <p:cNvGrpSpPr/>
          <p:nvPr/>
        </p:nvGrpSpPr>
        <p:grpSpPr>
          <a:xfrm>
            <a:off x="5612574" y="1918031"/>
            <a:ext cx="5534730" cy="5060866"/>
            <a:chOff x="5507872" y="1757128"/>
            <a:chExt cx="5800104" cy="5303520"/>
          </a:xfrm>
        </p:grpSpPr>
        <p:grpSp>
          <p:nvGrpSpPr>
            <p:cNvPr id="25" name="Group 24">
              <a:extLst>
                <a:ext uri="{FF2B5EF4-FFF2-40B4-BE49-F238E27FC236}">
                  <a16:creationId xmlns:a16="http://schemas.microsoft.com/office/drawing/2014/main" id="{AAD57429-9E04-6F24-2BE5-81204963B866}"/>
                </a:ext>
              </a:extLst>
            </p:cNvPr>
            <p:cNvGrpSpPr/>
            <p:nvPr/>
          </p:nvGrpSpPr>
          <p:grpSpPr>
            <a:xfrm>
              <a:off x="6577253" y="3825958"/>
              <a:ext cx="3430680" cy="1165860"/>
              <a:chOff x="5439000" y="4789305"/>
              <a:chExt cx="3430680" cy="1165860"/>
            </a:xfrm>
          </p:grpSpPr>
          <p:cxnSp>
            <p:nvCxnSpPr>
              <p:cNvPr id="10" name="Straight Arrow Connector 9">
                <a:extLst>
                  <a:ext uri="{FF2B5EF4-FFF2-40B4-BE49-F238E27FC236}">
                    <a16:creationId xmlns:a16="http://schemas.microsoft.com/office/drawing/2014/main" id="{0119B0F2-33D1-3F4D-542B-04893965BE74}"/>
                  </a:ext>
                </a:extLst>
              </p:cNvPr>
              <p:cNvCxnSpPr/>
              <p:nvPr/>
            </p:nvCxnSpPr>
            <p:spPr>
              <a:xfrm>
                <a:off x="6393180" y="5749290"/>
                <a:ext cx="1162050" cy="0"/>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12" name="Graphic 11" descr="Dog outline">
                <a:extLst>
                  <a:ext uri="{FF2B5EF4-FFF2-40B4-BE49-F238E27FC236}">
                    <a16:creationId xmlns:a16="http://schemas.microsoft.com/office/drawing/2014/main" id="{1CF47E06-EEAC-C2ED-5C7C-0F1369902B2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9000" y="4793115"/>
                <a:ext cx="1162050" cy="1162050"/>
              </a:xfrm>
              <a:prstGeom prst="rect">
                <a:avLst/>
              </a:prstGeom>
            </p:spPr>
          </p:pic>
          <p:cxnSp>
            <p:nvCxnSpPr>
              <p:cNvPr id="13" name="Straight Arrow Connector 12">
                <a:extLst>
                  <a:ext uri="{FF2B5EF4-FFF2-40B4-BE49-F238E27FC236}">
                    <a16:creationId xmlns:a16="http://schemas.microsoft.com/office/drawing/2014/main" id="{54A52EDA-021A-71C3-BC82-75D3F36B12F3}"/>
                  </a:ext>
                </a:extLst>
              </p:cNvPr>
              <p:cNvCxnSpPr>
                <a:cxnSpLocks/>
              </p:cNvCxnSpPr>
              <p:nvPr/>
            </p:nvCxnSpPr>
            <p:spPr>
              <a:xfrm flipV="1">
                <a:off x="7745730" y="4793115"/>
                <a:ext cx="0" cy="94855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D9D16E2-A131-664E-A09B-E5E0A2CB75BD}"/>
                  </a:ext>
                </a:extLst>
              </p:cNvPr>
              <p:cNvCxnSpPr>
                <a:cxnSpLocks/>
              </p:cNvCxnSpPr>
              <p:nvPr/>
            </p:nvCxnSpPr>
            <p:spPr>
              <a:xfrm>
                <a:off x="7898130" y="4789305"/>
                <a:ext cx="971550" cy="3810"/>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947059D-4C08-EC44-FC78-C574BED352BB}"/>
                  </a:ext>
                </a:extLst>
              </p:cNvPr>
              <p:cNvCxnSpPr>
                <a:cxnSpLocks/>
              </p:cNvCxnSpPr>
              <p:nvPr/>
            </p:nvCxnSpPr>
            <p:spPr>
              <a:xfrm>
                <a:off x="8869680" y="5006340"/>
                <a:ext cx="0" cy="735330"/>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F16BBFB-FE63-C9F6-634B-AA1D2FEA66B2}"/>
                  </a:ext>
                </a:extLst>
              </p:cNvPr>
              <p:cNvSpPr/>
              <p:nvPr/>
            </p:nvSpPr>
            <p:spPr>
              <a:xfrm>
                <a:off x="7989570" y="5154930"/>
                <a:ext cx="651508" cy="5753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noProof="0" dirty="0"/>
              </a:p>
            </p:txBody>
          </p:sp>
        </p:grpSp>
        <p:pic>
          <p:nvPicPr>
            <p:cNvPr id="24" name="Graphic 23" descr="Monitor outline">
              <a:extLst>
                <a:ext uri="{FF2B5EF4-FFF2-40B4-BE49-F238E27FC236}">
                  <a16:creationId xmlns:a16="http://schemas.microsoft.com/office/drawing/2014/main" id="{EC6F4D72-FBBF-7056-EBAE-3AC3FFCE350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07872" y="1757128"/>
              <a:ext cx="5800104" cy="5303520"/>
            </a:xfrm>
            <a:prstGeom prst="rect">
              <a:avLst/>
            </a:prstGeom>
          </p:spPr>
        </p:pic>
      </p:grpSp>
      <p:sp>
        <p:nvSpPr>
          <p:cNvPr id="4" name="Slide Number Placeholder 6">
            <a:extLst>
              <a:ext uri="{FF2B5EF4-FFF2-40B4-BE49-F238E27FC236}">
                <a16:creationId xmlns:a16="http://schemas.microsoft.com/office/drawing/2014/main" id="{C465B6EB-7C2E-D814-DCE8-B290DE1CE836}"/>
              </a:ext>
            </a:extLst>
          </p:cNvPr>
          <p:cNvSpPr>
            <a:spLocks noGrp="1"/>
          </p:cNvSpPr>
          <p:nvPr>
            <p:ph type="sldNum" sz="quarter" idx="10"/>
          </p:nvPr>
        </p:nvSpPr>
        <p:spPr>
          <a:xfrm>
            <a:off x="9382350" y="6432550"/>
            <a:ext cx="2743200" cy="365125"/>
          </a:xfrm>
        </p:spPr>
        <p:txBody>
          <a:bodyPr/>
          <a:lstStyle/>
          <a:p>
            <a:fld id="{167E05AF-37A8-4615-ACC4-4601B3E34606}" type="slidenum">
              <a:rPr lang="es-US" noProof="0" smtClean="0"/>
              <a:t>13</a:t>
            </a:fld>
            <a:endParaRPr lang="es-US" noProof="0" dirty="0"/>
          </a:p>
        </p:txBody>
      </p:sp>
    </p:spTree>
    <p:extLst>
      <p:ext uri="{BB962C8B-B14F-4D97-AF65-F5344CB8AC3E}">
        <p14:creationId xmlns:p14="http://schemas.microsoft.com/office/powerpoint/2010/main" val="3438605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9418C4-F6A2-3F12-FB5C-48B955222EF7}"/>
              </a:ext>
            </a:extLst>
          </p:cNvPr>
          <p:cNvSpPr>
            <a:spLocks noGrp="1"/>
          </p:cNvSpPr>
          <p:nvPr>
            <p:ph type="title"/>
          </p:nvPr>
        </p:nvSpPr>
        <p:spPr>
          <a:xfrm>
            <a:off x="259081" y="86526"/>
            <a:ext cx="11243178" cy="923330"/>
          </a:xfrm>
        </p:spPr>
        <p:txBody>
          <a:bodyPr/>
          <a:lstStyle/>
          <a:p>
            <a:r>
              <a:rPr lang="es-US" noProof="0" dirty="0"/>
              <a:t>Beneficios de la iniciación temprana en las ciencias de la computación</a:t>
            </a:r>
          </a:p>
        </p:txBody>
      </p:sp>
      <p:sp>
        <p:nvSpPr>
          <p:cNvPr id="2" name="Content Placeholder 1">
            <a:extLst>
              <a:ext uri="{FF2B5EF4-FFF2-40B4-BE49-F238E27FC236}">
                <a16:creationId xmlns:a16="http://schemas.microsoft.com/office/drawing/2014/main" id="{F6E1C96E-9519-E6EB-4370-484C2467CBDD}"/>
              </a:ext>
            </a:extLst>
          </p:cNvPr>
          <p:cNvSpPr>
            <a:spLocks noGrp="1"/>
          </p:cNvSpPr>
          <p:nvPr>
            <p:ph sz="half" idx="1"/>
          </p:nvPr>
        </p:nvSpPr>
        <p:spPr>
          <a:xfrm>
            <a:off x="375409" y="1207895"/>
            <a:ext cx="7351271" cy="4442210"/>
          </a:xfrm>
        </p:spPr>
        <p:txBody>
          <a:bodyPr>
            <a:normAutofit fontScale="92500" lnSpcReduction="20000"/>
          </a:bodyPr>
          <a:lstStyle/>
          <a:p>
            <a:r>
              <a:rPr lang="es-US" sz="2600" noProof="0" dirty="0"/>
              <a:t>Ayuda a los niños a desarrollar una actitud positiva hacia las ciencias de la computación</a:t>
            </a:r>
          </a:p>
          <a:p>
            <a:r>
              <a:rPr lang="es-US" sz="2600" noProof="0" dirty="0"/>
              <a:t>Rompe con los estereotipos negativos sobre las ciencias de la computación</a:t>
            </a:r>
          </a:p>
          <a:p>
            <a:r>
              <a:rPr lang="es-US" sz="2600" noProof="0" dirty="0"/>
              <a:t>Aumenta el interés de las niñas por las ciencias de la  computación  </a:t>
            </a:r>
          </a:p>
          <a:p>
            <a:r>
              <a:rPr lang="es-US" sz="2600" noProof="0" dirty="0"/>
              <a:t>Fomenta el aprendizaje de los niños en otras áreas</a:t>
            </a:r>
          </a:p>
          <a:p>
            <a:r>
              <a:rPr lang="es-US" sz="2600" noProof="0" dirty="0"/>
              <a:t>Motiva a los niños a cursar asignaturas de ciencias de la computación  en el futuro</a:t>
            </a:r>
          </a:p>
        </p:txBody>
      </p:sp>
      <p:sp>
        <p:nvSpPr>
          <p:cNvPr id="10" name="TextBox 9">
            <a:extLst>
              <a:ext uri="{FF2B5EF4-FFF2-40B4-BE49-F238E27FC236}">
                <a16:creationId xmlns:a16="http://schemas.microsoft.com/office/drawing/2014/main" id="{EE8B427D-06F7-9B7C-9791-1C3AA2E2156D}"/>
              </a:ext>
            </a:extLst>
          </p:cNvPr>
          <p:cNvSpPr txBox="1"/>
          <p:nvPr/>
        </p:nvSpPr>
        <p:spPr>
          <a:xfrm>
            <a:off x="375409" y="5777023"/>
            <a:ext cx="7549745" cy="461665"/>
          </a:xfrm>
          <a:prstGeom prst="rect">
            <a:avLst/>
          </a:prstGeom>
          <a:noFill/>
        </p:spPr>
        <p:txBody>
          <a:bodyPr wrap="square">
            <a:spAutoFit/>
          </a:bodyPr>
          <a:lstStyle/>
          <a:p>
            <a:pPr>
              <a:defRPr/>
            </a:pPr>
            <a:r>
              <a:rPr kumimoji="0" lang="es-US" sz="1200" b="0" i="0" u="none" strike="noStrike" kern="1200" cap="none" spc="0" normalizeH="0" baseline="0" noProof="0" dirty="0">
                <a:ln>
                  <a:noFill/>
                </a:ln>
                <a:solidFill>
                  <a:schemeClr val="bg2">
                    <a:lumMod val="50000"/>
                  </a:schemeClr>
                </a:solidFill>
                <a:effectLst/>
                <a:uLnTx/>
                <a:uFillTx/>
                <a:latin typeface="Montserrat" panose="00000500000000000000" pitchFamily="50" charset="0"/>
                <a:ea typeface="+mn-ea"/>
                <a:cs typeface="+mn-cs"/>
              </a:rPr>
              <a:t>Code.org, 2025; de Wit et al., 2021; </a:t>
            </a:r>
            <a:r>
              <a:rPr kumimoji="0" lang="es-US" sz="1200" b="0" i="0" u="none" strike="noStrike" kern="1200" cap="none" spc="0" normalizeH="0" baseline="0" noProof="0" dirty="0" err="1">
                <a:ln>
                  <a:noFill/>
                </a:ln>
                <a:solidFill>
                  <a:schemeClr val="bg2">
                    <a:lumMod val="50000"/>
                  </a:schemeClr>
                </a:solidFill>
                <a:effectLst/>
                <a:uLnTx/>
                <a:uFillTx/>
                <a:latin typeface="Montserrat" panose="00000500000000000000" pitchFamily="50" charset="0"/>
                <a:ea typeface="+mn-ea"/>
                <a:cs typeface="+mn-cs"/>
              </a:rPr>
              <a:t>Girshin</a:t>
            </a:r>
            <a:r>
              <a:rPr kumimoji="0" lang="es-US" sz="1200" b="0" i="0" u="none" strike="noStrike" kern="1200" cap="none" spc="0" normalizeH="0" baseline="0" noProof="0" dirty="0">
                <a:ln>
                  <a:noFill/>
                </a:ln>
                <a:solidFill>
                  <a:schemeClr val="bg2">
                    <a:lumMod val="50000"/>
                  </a:schemeClr>
                </a:solidFill>
                <a:effectLst/>
                <a:uLnTx/>
                <a:uFillTx/>
                <a:latin typeface="Montserrat" panose="00000500000000000000" pitchFamily="50" charset="0"/>
                <a:ea typeface="+mn-ea"/>
                <a:cs typeface="+mn-cs"/>
              </a:rPr>
              <a:t> et al., 2023; Hansen et al., 2017; Master et al., 2021; Ragusa y Leung, 2023; Sullivan, 2019; Sullivan y Strawhacker, 2025</a:t>
            </a:r>
          </a:p>
        </p:txBody>
      </p:sp>
      <p:pic>
        <p:nvPicPr>
          <p:cNvPr id="8" name="Picture 7">
            <a:extLst>
              <a:ext uri="{FF2B5EF4-FFF2-40B4-BE49-F238E27FC236}">
                <a16:creationId xmlns:a16="http://schemas.microsoft.com/office/drawing/2014/main" id="{0293F821-16CF-2EC7-62BF-AB71687F829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269221" y="968272"/>
            <a:ext cx="3922779" cy="4801663"/>
          </a:xfrm>
          <a:prstGeom prst="rect">
            <a:avLst/>
          </a:prstGeom>
        </p:spPr>
      </p:pic>
      <p:sp>
        <p:nvSpPr>
          <p:cNvPr id="3" name="Slide Number Placeholder 2">
            <a:extLst>
              <a:ext uri="{FF2B5EF4-FFF2-40B4-BE49-F238E27FC236}">
                <a16:creationId xmlns:a16="http://schemas.microsoft.com/office/drawing/2014/main" id="{5F134393-77EA-2E7B-BB7D-02DF788A506F}"/>
              </a:ext>
            </a:extLst>
          </p:cNvPr>
          <p:cNvSpPr>
            <a:spLocks noGrp="1"/>
          </p:cNvSpPr>
          <p:nvPr>
            <p:ph type="sldNum" sz="quarter" idx="10"/>
          </p:nvPr>
        </p:nvSpPr>
        <p:spPr/>
        <p:txBody>
          <a:bodyPr/>
          <a:lstStyle/>
          <a:p>
            <a:fld id="{167E05AF-37A8-4615-ACC4-4601B3E34606}" type="slidenum">
              <a:rPr lang="es-US" noProof="0" smtClean="0"/>
              <a:t>14</a:t>
            </a:fld>
            <a:endParaRPr lang="es-US" noProof="0" dirty="0"/>
          </a:p>
        </p:txBody>
      </p:sp>
    </p:spTree>
    <p:extLst>
      <p:ext uri="{BB962C8B-B14F-4D97-AF65-F5344CB8AC3E}">
        <p14:creationId xmlns:p14="http://schemas.microsoft.com/office/powerpoint/2010/main" val="2281803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8962A-9D6D-A02C-7508-D490C28CA11A}"/>
              </a:ext>
            </a:extLst>
          </p:cNvPr>
          <p:cNvSpPr>
            <a:spLocks noGrp="1"/>
          </p:cNvSpPr>
          <p:nvPr>
            <p:ph type="title"/>
          </p:nvPr>
        </p:nvSpPr>
        <p:spPr>
          <a:xfrm>
            <a:off x="303006" y="60325"/>
            <a:ext cx="11492754" cy="923330"/>
          </a:xfrm>
        </p:spPr>
        <p:txBody>
          <a:bodyPr/>
          <a:lstStyle/>
          <a:p>
            <a:r>
              <a:rPr lang="es-US" noProof="0" dirty="0"/>
              <a:t>Estándares de las Ciencias de la Computación de California</a:t>
            </a:r>
          </a:p>
        </p:txBody>
      </p:sp>
      <p:sp>
        <p:nvSpPr>
          <p:cNvPr id="4" name="Content Placeholder 3">
            <a:extLst>
              <a:ext uri="{FF2B5EF4-FFF2-40B4-BE49-F238E27FC236}">
                <a16:creationId xmlns:a16="http://schemas.microsoft.com/office/drawing/2014/main" id="{EE8F67CA-1CF4-2E4A-ABC1-0453B536EEEF}"/>
              </a:ext>
            </a:extLst>
          </p:cNvPr>
          <p:cNvSpPr>
            <a:spLocks noGrp="1"/>
          </p:cNvSpPr>
          <p:nvPr>
            <p:ph idx="1"/>
          </p:nvPr>
        </p:nvSpPr>
        <p:spPr>
          <a:xfrm>
            <a:off x="851646" y="1253331"/>
            <a:ext cx="7241767" cy="4786522"/>
          </a:xfrm>
        </p:spPr>
        <p:txBody>
          <a:bodyPr>
            <a:normAutofit fontScale="85000" lnSpcReduction="10000"/>
          </a:bodyPr>
          <a:lstStyle/>
          <a:p>
            <a:pPr marL="0" indent="0">
              <a:buNone/>
            </a:pPr>
            <a:r>
              <a:rPr lang="es-US" sz="3300" b="1" noProof="0" dirty="0">
                <a:solidFill>
                  <a:schemeClr val="accent1"/>
                </a:solidFill>
              </a:rPr>
              <a:t>K–2: Algoritmos y programación</a:t>
            </a:r>
          </a:p>
          <a:p>
            <a:r>
              <a:rPr lang="es-US" sz="2400" noProof="0" dirty="0"/>
              <a:t>K–2.AP.10 </a:t>
            </a:r>
            <a:r>
              <a:rPr lang="es-US" sz="2400" noProof="0" dirty="0">
                <a:solidFill>
                  <a:schemeClr val="tx1"/>
                </a:solidFill>
              </a:rPr>
              <a:t>Modelar procesos cotidianos mediante la creación y el seguimiento de algoritmos para completar tareas.</a:t>
            </a:r>
          </a:p>
          <a:p>
            <a:r>
              <a:rPr lang="es-US" sz="2400" noProof="0" dirty="0"/>
              <a:t>K–2.AP.12 Crear programas con secuencias de comandos y bucles sencillos para expresar ideas o resolver un problema.</a:t>
            </a:r>
            <a:endParaRPr lang="es-US" sz="2400" noProof="0" dirty="0">
              <a:solidFill>
                <a:schemeClr val="tx1"/>
              </a:solidFill>
            </a:endParaRPr>
          </a:p>
          <a:p>
            <a:r>
              <a:rPr lang="es-US" sz="2400" noProof="0" dirty="0"/>
              <a:t>K–2.AP.13 </a:t>
            </a:r>
            <a:r>
              <a:rPr lang="es-US" sz="2400" noProof="0" dirty="0">
                <a:solidFill>
                  <a:schemeClr val="tx1"/>
                </a:solidFill>
              </a:rPr>
              <a:t>Descomponer los pasos necesarios para resolver un problema en una secuencia de instrucciones.</a:t>
            </a:r>
          </a:p>
          <a:p>
            <a:r>
              <a:rPr lang="es-US" sz="2400" noProof="0" dirty="0"/>
              <a:t>K–2.AP.16 Corregir errores en un algoritmo o programa que incluya secuencias y bucles sencillos.</a:t>
            </a:r>
            <a:endParaRPr lang="es-US" sz="2400" noProof="0" dirty="0">
              <a:solidFill>
                <a:schemeClr val="tx1"/>
              </a:solidFill>
            </a:endParaRPr>
          </a:p>
        </p:txBody>
      </p:sp>
      <p:sp>
        <p:nvSpPr>
          <p:cNvPr id="7" name="Rectangle 6">
            <a:extLst>
              <a:ext uri="{FF2B5EF4-FFF2-40B4-BE49-F238E27FC236}">
                <a16:creationId xmlns:a16="http://schemas.microsoft.com/office/drawing/2014/main" id="{E539BE0F-9185-F59F-0726-31D1B9C6927A}"/>
              </a:ext>
            </a:extLst>
          </p:cNvPr>
          <p:cNvSpPr/>
          <p:nvPr/>
        </p:nvSpPr>
        <p:spPr>
          <a:xfrm>
            <a:off x="8093413" y="1363409"/>
            <a:ext cx="3514487" cy="4035442"/>
          </a:xfrm>
          <a:prstGeom prst="rect">
            <a:avLst/>
          </a:prstGeom>
          <a:solidFill>
            <a:srgbClr val="E7F5F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algn="ctr">
              <a:lnSpc>
                <a:spcPct val="120000"/>
              </a:lnSpc>
            </a:pPr>
            <a:r>
              <a:rPr lang="es-US" sz="2400" b="1" noProof="0" dirty="0">
                <a:solidFill>
                  <a:schemeClr val="accent1"/>
                </a:solidFill>
                <a:latin typeface="Montserrat" pitchFamily="2" charset="77"/>
              </a:rPr>
              <a:t>¿De qué manera podrían los niños de su entorno experimentar algunos de estos estándares durante actividades con o sin tecnología?</a:t>
            </a:r>
          </a:p>
        </p:txBody>
      </p:sp>
      <p:sp>
        <p:nvSpPr>
          <p:cNvPr id="3" name="Slide Number Placeholder 6">
            <a:extLst>
              <a:ext uri="{FF2B5EF4-FFF2-40B4-BE49-F238E27FC236}">
                <a16:creationId xmlns:a16="http://schemas.microsoft.com/office/drawing/2014/main" id="{8A2A7E7F-D944-F3F9-5C88-3F1D37EACA83}"/>
              </a:ext>
            </a:extLst>
          </p:cNvPr>
          <p:cNvSpPr>
            <a:spLocks noGrp="1"/>
          </p:cNvSpPr>
          <p:nvPr>
            <p:ph type="sldNum" sz="quarter" idx="10"/>
          </p:nvPr>
        </p:nvSpPr>
        <p:spPr>
          <a:xfrm>
            <a:off x="9382350" y="6432550"/>
            <a:ext cx="2743200" cy="365125"/>
          </a:xfrm>
        </p:spPr>
        <p:txBody>
          <a:bodyPr/>
          <a:lstStyle/>
          <a:p>
            <a:fld id="{167E05AF-37A8-4615-ACC4-4601B3E34606}" type="slidenum">
              <a:rPr lang="es-US" noProof="0" smtClean="0"/>
              <a:t>15</a:t>
            </a:fld>
            <a:endParaRPr lang="es-US" noProof="0" dirty="0"/>
          </a:p>
        </p:txBody>
      </p:sp>
    </p:spTree>
    <p:extLst>
      <p:ext uri="{BB962C8B-B14F-4D97-AF65-F5344CB8AC3E}">
        <p14:creationId xmlns:p14="http://schemas.microsoft.com/office/powerpoint/2010/main" val="726437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CD02-DACF-5B7C-E830-205AFC4EF29F}"/>
              </a:ext>
            </a:extLst>
          </p:cNvPr>
          <p:cNvSpPr>
            <a:spLocks noGrp="1"/>
          </p:cNvSpPr>
          <p:nvPr>
            <p:ph type="title"/>
          </p:nvPr>
        </p:nvSpPr>
        <p:spPr>
          <a:xfrm>
            <a:off x="165846" y="60325"/>
            <a:ext cx="11706039" cy="923330"/>
          </a:xfrm>
        </p:spPr>
        <p:txBody>
          <a:bodyPr/>
          <a:lstStyle/>
          <a:p>
            <a:r>
              <a:rPr lang="es-US" noProof="0" dirty="0"/>
              <a:t>Observar: </a:t>
            </a:r>
            <a:r>
              <a:rPr lang="es-US" b="0" noProof="0" dirty="0">
                <a:latin typeface="Montserrat Medium" panose="00000600000000000000" pitchFamily="2" charset="0"/>
              </a:rPr>
              <a:t>La integración de las ciencias de la  computación  en el juego (3-5 años)  </a:t>
            </a:r>
          </a:p>
        </p:txBody>
      </p:sp>
      <p:sp>
        <p:nvSpPr>
          <p:cNvPr id="3" name="Content Placeholder 2">
            <a:extLst>
              <a:ext uri="{FF2B5EF4-FFF2-40B4-BE49-F238E27FC236}">
                <a16:creationId xmlns:a16="http://schemas.microsoft.com/office/drawing/2014/main" id="{F543D622-E955-FE57-4452-32E84D1BD733}"/>
              </a:ext>
            </a:extLst>
          </p:cNvPr>
          <p:cNvSpPr>
            <a:spLocks noGrp="1"/>
          </p:cNvSpPr>
          <p:nvPr>
            <p:ph idx="1"/>
          </p:nvPr>
        </p:nvSpPr>
        <p:spPr>
          <a:xfrm>
            <a:off x="7121562" y="1386067"/>
            <a:ext cx="4750323" cy="4111102"/>
          </a:xfrm>
        </p:spPr>
        <p:txBody>
          <a:bodyPr anchor="ctr">
            <a:normAutofit fontScale="85000" lnSpcReduction="10000"/>
          </a:bodyPr>
          <a:lstStyle/>
          <a:p>
            <a:pPr marL="0" indent="0">
              <a:buNone/>
            </a:pPr>
            <a:r>
              <a:rPr lang="es-US" noProof="0" dirty="0"/>
              <a:t>¿De qué manera mejoraron las ciencias de la computación las experiencias de aprendizaje de los niños?</a:t>
            </a:r>
          </a:p>
          <a:p>
            <a:pPr marL="457200" lvl="1" indent="0">
              <a:buNone/>
            </a:pPr>
            <a:r>
              <a:rPr lang="es-US" u="sng" noProof="0" dirty="0">
                <a:hlinkClick r:id="rId3"/>
              </a:rPr>
              <a:t>Integrar las ciencias de la computación en el juego (3-5 años)</a:t>
            </a:r>
            <a:endParaRPr lang="es-US" noProof="0" dirty="0"/>
          </a:p>
          <a:p>
            <a:pPr marL="457200" lvl="1" indent="0">
              <a:buNone/>
            </a:pPr>
            <a:r>
              <a:rPr lang="es-US" u="sng" noProof="0" dirty="0">
                <a:hlinkClick r:id="rId4"/>
              </a:rPr>
              <a:t>Integrar las ciencias de la computación en el juego (3–5 años) - Versión AD</a:t>
            </a:r>
            <a:endParaRPr lang="es-US" noProof="0" dirty="0"/>
          </a:p>
        </p:txBody>
      </p:sp>
      <p:pic>
        <p:nvPicPr>
          <p:cNvPr id="6" name="Picture 5">
            <a:extLst>
              <a:ext uri="{FF2B5EF4-FFF2-40B4-BE49-F238E27FC236}">
                <a16:creationId xmlns:a16="http://schemas.microsoft.com/office/drawing/2014/main" id="{70591A75-9B27-E96F-F959-A7BECD8F0B4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0835" y="1386065"/>
            <a:ext cx="6166654" cy="4111103"/>
          </a:xfrm>
          <a:prstGeom prst="rect">
            <a:avLst/>
          </a:prstGeom>
        </p:spPr>
      </p:pic>
      <p:sp>
        <p:nvSpPr>
          <p:cNvPr id="4" name="Slide Number Placeholder 6">
            <a:extLst>
              <a:ext uri="{FF2B5EF4-FFF2-40B4-BE49-F238E27FC236}">
                <a16:creationId xmlns:a16="http://schemas.microsoft.com/office/drawing/2014/main" id="{45692028-56E4-636D-B5DE-7974A90BAEC0}"/>
              </a:ext>
            </a:extLst>
          </p:cNvPr>
          <p:cNvSpPr>
            <a:spLocks noGrp="1"/>
          </p:cNvSpPr>
          <p:nvPr>
            <p:ph type="sldNum" sz="quarter" idx="10"/>
          </p:nvPr>
        </p:nvSpPr>
        <p:spPr>
          <a:xfrm>
            <a:off x="9382350" y="6432550"/>
            <a:ext cx="2743200" cy="365125"/>
          </a:xfrm>
        </p:spPr>
        <p:txBody>
          <a:bodyPr/>
          <a:lstStyle/>
          <a:p>
            <a:fld id="{167E05AF-37A8-4615-ACC4-4601B3E34606}" type="slidenum">
              <a:rPr lang="es-US" noProof="0" smtClean="0"/>
              <a:t>16</a:t>
            </a:fld>
            <a:endParaRPr lang="es-US" noProof="0" dirty="0"/>
          </a:p>
        </p:txBody>
      </p:sp>
    </p:spTree>
    <p:extLst>
      <p:ext uri="{BB962C8B-B14F-4D97-AF65-F5344CB8AC3E}">
        <p14:creationId xmlns:p14="http://schemas.microsoft.com/office/powerpoint/2010/main" val="1103516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CD02-DACF-5B7C-E830-205AFC4EF29F}"/>
              </a:ext>
            </a:extLst>
          </p:cNvPr>
          <p:cNvSpPr>
            <a:spLocks noGrp="1"/>
          </p:cNvSpPr>
          <p:nvPr>
            <p:ph type="title"/>
          </p:nvPr>
        </p:nvSpPr>
        <p:spPr>
          <a:xfrm>
            <a:off x="851646" y="43725"/>
            <a:ext cx="10834075" cy="923330"/>
          </a:xfrm>
        </p:spPr>
        <p:txBody>
          <a:bodyPr/>
          <a:lstStyle/>
          <a:p>
            <a:r>
              <a:rPr lang="es-US" noProof="0" dirty="0"/>
              <a:t>Observar: </a:t>
            </a:r>
            <a:r>
              <a:rPr lang="es-US" b="0" noProof="0" dirty="0">
                <a:latin typeface="Montserrat Medium" panose="00000600000000000000" pitchFamily="2" charset="0"/>
              </a:rPr>
              <a:t>Caminos de programación hacia el zoológico (2.º y 3.º de primaria)</a:t>
            </a:r>
          </a:p>
        </p:txBody>
      </p:sp>
      <p:sp>
        <p:nvSpPr>
          <p:cNvPr id="3" name="Content Placeholder 2">
            <a:extLst>
              <a:ext uri="{FF2B5EF4-FFF2-40B4-BE49-F238E27FC236}">
                <a16:creationId xmlns:a16="http://schemas.microsoft.com/office/drawing/2014/main" id="{F543D622-E955-FE57-4452-32E84D1BD733}"/>
              </a:ext>
            </a:extLst>
          </p:cNvPr>
          <p:cNvSpPr>
            <a:spLocks noGrp="1"/>
          </p:cNvSpPr>
          <p:nvPr>
            <p:ph idx="1"/>
          </p:nvPr>
        </p:nvSpPr>
        <p:spPr>
          <a:xfrm>
            <a:off x="6415200" y="1202400"/>
            <a:ext cx="5456685" cy="4766400"/>
          </a:xfrm>
        </p:spPr>
        <p:txBody>
          <a:bodyPr anchor="ctr">
            <a:normAutofit fontScale="92500"/>
          </a:bodyPr>
          <a:lstStyle/>
          <a:p>
            <a:pPr marL="0" indent="0">
              <a:buNone/>
            </a:pPr>
            <a:r>
              <a:rPr lang="es-US" noProof="0" dirty="0"/>
              <a:t>¿De qué manera mejoraron las ciencias de la computación las experiencias de aprendizaje de los niños?</a:t>
            </a:r>
          </a:p>
          <a:p>
            <a:pPr marL="457200" lvl="1" indent="0">
              <a:buNone/>
            </a:pPr>
            <a:r>
              <a:rPr lang="es-US" u="sng" noProof="0" dirty="0">
                <a:hlinkClick r:id="rId3"/>
              </a:rPr>
              <a:t>Rutas de codificación hacia el zoológico (segundo–tercer grado)</a:t>
            </a:r>
            <a:endParaRPr lang="es-US" noProof="0" dirty="0"/>
          </a:p>
          <a:p>
            <a:pPr marL="457200" lvl="1" indent="0">
              <a:buNone/>
            </a:pPr>
            <a:r>
              <a:rPr lang="es-US" u="sng" noProof="0" dirty="0">
                <a:hlinkClick r:id="rId4"/>
              </a:rPr>
              <a:t>Rutas de codificación hacia el zoológico (segundo–tercer grado) - Versión AD</a:t>
            </a:r>
            <a:endParaRPr lang="es-US" noProof="0" dirty="0"/>
          </a:p>
        </p:txBody>
      </p:sp>
      <p:pic>
        <p:nvPicPr>
          <p:cNvPr id="6" name="Picture 5">
            <a:extLst>
              <a:ext uri="{FF2B5EF4-FFF2-40B4-BE49-F238E27FC236}">
                <a16:creationId xmlns:a16="http://schemas.microsoft.com/office/drawing/2014/main" id="{9703DF49-19CF-D180-3F48-C4040E410BC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51647" y="1272094"/>
            <a:ext cx="5059262" cy="4696706"/>
          </a:xfrm>
          <a:prstGeom prst="rect">
            <a:avLst/>
          </a:prstGeom>
        </p:spPr>
      </p:pic>
      <p:sp>
        <p:nvSpPr>
          <p:cNvPr id="4" name="Slide Number Placeholder 6">
            <a:extLst>
              <a:ext uri="{FF2B5EF4-FFF2-40B4-BE49-F238E27FC236}">
                <a16:creationId xmlns:a16="http://schemas.microsoft.com/office/drawing/2014/main" id="{43BB7499-82C6-097A-1DF0-4DA1CB0C9375}"/>
              </a:ext>
            </a:extLst>
          </p:cNvPr>
          <p:cNvSpPr>
            <a:spLocks noGrp="1"/>
          </p:cNvSpPr>
          <p:nvPr>
            <p:ph type="sldNum" sz="quarter" idx="10"/>
          </p:nvPr>
        </p:nvSpPr>
        <p:spPr>
          <a:xfrm>
            <a:off x="9382350" y="6432550"/>
            <a:ext cx="2743200" cy="365125"/>
          </a:xfrm>
        </p:spPr>
        <p:txBody>
          <a:bodyPr/>
          <a:lstStyle/>
          <a:p>
            <a:fld id="{167E05AF-37A8-4615-ACC4-4601B3E34606}" type="slidenum">
              <a:rPr lang="es-US" noProof="0" smtClean="0"/>
              <a:t>17</a:t>
            </a:fld>
            <a:endParaRPr lang="es-US" noProof="0" dirty="0"/>
          </a:p>
        </p:txBody>
      </p:sp>
    </p:spTree>
    <p:extLst>
      <p:ext uri="{BB962C8B-B14F-4D97-AF65-F5344CB8AC3E}">
        <p14:creationId xmlns:p14="http://schemas.microsoft.com/office/powerpoint/2010/main" val="2829322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28CE-62B7-FBF1-4F25-D3C70187CA3D}"/>
              </a:ext>
            </a:extLst>
          </p:cNvPr>
          <p:cNvSpPr>
            <a:spLocks noGrp="1"/>
          </p:cNvSpPr>
          <p:nvPr>
            <p:ph type="title"/>
          </p:nvPr>
        </p:nvSpPr>
        <p:spPr>
          <a:xfrm>
            <a:off x="257286" y="73025"/>
            <a:ext cx="10834075" cy="507831"/>
          </a:xfrm>
        </p:spPr>
        <p:txBody>
          <a:bodyPr/>
          <a:lstStyle/>
          <a:p>
            <a:r>
              <a:rPr lang="es-US" noProof="0" dirty="0"/>
              <a:t>Estrategias para fomentar el aprendizaje de la informática</a:t>
            </a:r>
          </a:p>
        </p:txBody>
      </p:sp>
      <p:sp>
        <p:nvSpPr>
          <p:cNvPr id="3" name="Content Placeholder 2">
            <a:extLst>
              <a:ext uri="{FF2B5EF4-FFF2-40B4-BE49-F238E27FC236}">
                <a16:creationId xmlns:a16="http://schemas.microsoft.com/office/drawing/2014/main" id="{8E0F1710-4A83-2CE4-F43B-9A8305BBC4A5}"/>
              </a:ext>
            </a:extLst>
          </p:cNvPr>
          <p:cNvSpPr>
            <a:spLocks noGrp="1"/>
          </p:cNvSpPr>
          <p:nvPr>
            <p:ph idx="1"/>
          </p:nvPr>
        </p:nvSpPr>
        <p:spPr>
          <a:xfrm>
            <a:off x="851645" y="973987"/>
            <a:ext cx="6571555" cy="4943580"/>
          </a:xfrm>
        </p:spPr>
        <p:txBody>
          <a:bodyPr anchor="ctr" anchorCtr="0">
            <a:normAutofit/>
          </a:bodyPr>
          <a:lstStyle/>
          <a:p>
            <a:pPr marL="228600" lvl="1">
              <a:spcBef>
                <a:spcPts val="1000"/>
              </a:spcBef>
            </a:pPr>
            <a:r>
              <a:rPr lang="es-US" noProof="0" dirty="0"/>
              <a:t>Crear oportunidades para el juego con un propósito</a:t>
            </a:r>
          </a:p>
          <a:p>
            <a:pPr marL="228600" lvl="1">
              <a:spcBef>
                <a:spcPts val="1000"/>
              </a:spcBef>
            </a:pPr>
            <a:r>
              <a:rPr lang="es-US" noProof="0" dirty="0"/>
              <a:t>Proporcionar materiales y espacios adecuados para la exploración activa</a:t>
            </a:r>
          </a:p>
          <a:p>
            <a:pPr marL="228600" lvl="1">
              <a:spcBef>
                <a:spcPts val="1000"/>
              </a:spcBef>
            </a:pPr>
            <a:r>
              <a:rPr lang="es-US" noProof="0" dirty="0"/>
              <a:t>Dar prioridad a los intereses y metas de los niños </a:t>
            </a:r>
          </a:p>
          <a:p>
            <a:pPr marL="228600" lvl="1">
              <a:spcBef>
                <a:spcPts val="1000"/>
              </a:spcBef>
            </a:pPr>
            <a:r>
              <a:rPr lang="es-US" noProof="0" dirty="0"/>
              <a:t>Fomentar el aprendizaje colaborativo</a:t>
            </a:r>
          </a:p>
          <a:p>
            <a:pPr marL="228600" lvl="1">
              <a:spcBef>
                <a:spcPts val="1000"/>
              </a:spcBef>
            </a:pPr>
            <a:r>
              <a:rPr lang="es-US" noProof="0" dirty="0"/>
              <a:t>Integrar las ciencias de la  computación  con otras áreas de contenido </a:t>
            </a:r>
          </a:p>
        </p:txBody>
      </p:sp>
      <p:pic>
        <p:nvPicPr>
          <p:cNvPr id="7" name="Picture 6">
            <a:extLst>
              <a:ext uri="{FF2B5EF4-FFF2-40B4-BE49-F238E27FC236}">
                <a16:creationId xmlns:a16="http://schemas.microsoft.com/office/drawing/2014/main" id="{193A8D04-E7F6-2DF3-F907-B5720BDA61EF}"/>
              </a:ext>
              <a:ext uri="{C183D7F6-B498-43B3-948B-1728B52AA6E4}">
                <adec:decorative xmlns:adec="http://schemas.microsoft.com/office/drawing/2017/decorative" val="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5000"/>
                    </a14:imgEffect>
                    <a14:imgEffect>
                      <a14:brightnessContrast bright="17000" contrast="4000"/>
                    </a14:imgEffect>
                  </a14:imgLayer>
                </a14:imgProps>
              </a:ext>
              <a:ext uri="{28A0092B-C50C-407E-A947-70E740481C1C}">
                <a14:useLocalDpi xmlns:a14="http://schemas.microsoft.com/office/drawing/2010/main"/>
              </a:ext>
            </a:extLst>
          </a:blip>
          <a:srcRect/>
          <a:stretch>
            <a:fillRect/>
          </a:stretch>
        </p:blipFill>
        <p:spPr>
          <a:xfrm>
            <a:off x="7848000" y="973987"/>
            <a:ext cx="4344000" cy="4943580"/>
          </a:xfrm>
          <a:prstGeom prst="rect">
            <a:avLst/>
          </a:prstGeom>
        </p:spPr>
      </p:pic>
      <p:sp>
        <p:nvSpPr>
          <p:cNvPr id="5" name="Slide Number Placeholder 4">
            <a:extLst>
              <a:ext uri="{FF2B5EF4-FFF2-40B4-BE49-F238E27FC236}">
                <a16:creationId xmlns:a16="http://schemas.microsoft.com/office/drawing/2014/main" id="{D1A3D3E5-D8D2-74E9-259F-36F6F10FDE28}"/>
              </a:ext>
            </a:extLst>
          </p:cNvPr>
          <p:cNvSpPr>
            <a:spLocks noGrp="1"/>
          </p:cNvSpPr>
          <p:nvPr>
            <p:ph type="sldNum" sz="quarter" idx="10"/>
          </p:nvPr>
        </p:nvSpPr>
        <p:spPr/>
        <p:txBody>
          <a:bodyPr/>
          <a:lstStyle/>
          <a:p>
            <a:fld id="{167E05AF-37A8-4615-ACC4-4601B3E34606}" type="slidenum">
              <a:rPr lang="es-US" noProof="0" smtClean="0"/>
              <a:t>18</a:t>
            </a:fld>
            <a:endParaRPr lang="es-US" noProof="0" dirty="0"/>
          </a:p>
        </p:txBody>
      </p:sp>
    </p:spTree>
    <p:extLst>
      <p:ext uri="{BB962C8B-B14F-4D97-AF65-F5344CB8AC3E}">
        <p14:creationId xmlns:p14="http://schemas.microsoft.com/office/powerpoint/2010/main" val="1838187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CC8459-6B03-AFB4-7D40-A2C0C965EC16}"/>
              </a:ext>
            </a:extLst>
          </p:cNvPr>
          <p:cNvSpPr>
            <a:spLocks noGrp="1"/>
          </p:cNvSpPr>
          <p:nvPr>
            <p:ph type="title"/>
          </p:nvPr>
        </p:nvSpPr>
        <p:spPr>
          <a:xfrm>
            <a:off x="689741" y="116864"/>
            <a:ext cx="10812517" cy="507831"/>
          </a:xfrm>
        </p:spPr>
        <p:txBody>
          <a:bodyPr/>
          <a:lstStyle/>
          <a:p>
            <a:r>
              <a:rPr lang="es-US" noProof="0" dirty="0"/>
              <a:t>La programación favorece el aprendizaje de las matemáticas y las ciencias</a:t>
            </a:r>
          </a:p>
        </p:txBody>
      </p:sp>
      <p:sp>
        <p:nvSpPr>
          <p:cNvPr id="2" name="Content Placeholder 1">
            <a:extLst>
              <a:ext uri="{FF2B5EF4-FFF2-40B4-BE49-F238E27FC236}">
                <a16:creationId xmlns:a16="http://schemas.microsoft.com/office/drawing/2014/main" id="{E6E917DE-85F1-F4B9-4685-17F639AF4C63}"/>
              </a:ext>
            </a:extLst>
          </p:cNvPr>
          <p:cNvSpPr>
            <a:spLocks noGrp="1"/>
          </p:cNvSpPr>
          <p:nvPr>
            <p:ph sz="half" idx="1"/>
          </p:nvPr>
        </p:nvSpPr>
        <p:spPr>
          <a:xfrm>
            <a:off x="274320" y="1179095"/>
            <a:ext cx="5821680" cy="5099785"/>
          </a:xfrm>
        </p:spPr>
        <p:txBody>
          <a:bodyPr>
            <a:normAutofit lnSpcReduction="10000"/>
          </a:bodyPr>
          <a:lstStyle/>
          <a:p>
            <a:pPr marL="0" indent="0">
              <a:buNone/>
            </a:pPr>
            <a:r>
              <a:rPr lang="es-US" sz="1600" b="1" noProof="0" dirty="0"/>
              <a:t>Las ciencias de la computación pueden facilitar el aprendizaje de las matemáticas:</a:t>
            </a:r>
          </a:p>
          <a:p>
            <a:r>
              <a:rPr lang="es-US" sz="1600" noProof="0" dirty="0"/>
              <a:t>el pensamiento espacial y la orientación</a:t>
            </a:r>
          </a:p>
          <a:p>
            <a:r>
              <a:rPr lang="es-US" sz="1600" noProof="0" dirty="0"/>
              <a:t>el conteo </a:t>
            </a:r>
          </a:p>
          <a:p>
            <a:r>
              <a:rPr lang="es-US" sz="1600" noProof="0" dirty="0"/>
              <a:t>las operaciones y el pensamiento algebraico</a:t>
            </a:r>
          </a:p>
          <a:p>
            <a:r>
              <a:rPr lang="es-US" sz="1600" noProof="0" dirty="0"/>
              <a:t>la medición </a:t>
            </a:r>
          </a:p>
          <a:p>
            <a:r>
              <a:rPr lang="es-US" sz="1600" noProof="0" dirty="0"/>
              <a:t>conceptos de geometría</a:t>
            </a:r>
          </a:p>
          <a:p>
            <a:pPr marL="0" indent="0">
              <a:spcBef>
                <a:spcPts val="1800"/>
              </a:spcBef>
              <a:buNone/>
            </a:pPr>
            <a:r>
              <a:rPr lang="es-US" sz="1600" b="1" noProof="0" dirty="0"/>
              <a:t>Las ciencias de la  computación pueden contribuir al aprendizaje de las ciencias: </a:t>
            </a:r>
          </a:p>
          <a:p>
            <a:r>
              <a:rPr lang="es-US" sz="1600" noProof="0" dirty="0"/>
              <a:t>resolución de problemas y pensamiento crítico</a:t>
            </a:r>
          </a:p>
          <a:p>
            <a:r>
              <a:rPr lang="es-US" sz="1600" noProof="0" dirty="0"/>
              <a:t>observación </a:t>
            </a:r>
          </a:p>
          <a:p>
            <a:r>
              <a:rPr lang="es-US" sz="1600" noProof="0" dirty="0"/>
              <a:t>realización de predicciones</a:t>
            </a:r>
          </a:p>
          <a:p>
            <a:r>
              <a:rPr lang="es-US" sz="1600" noProof="0" dirty="0"/>
              <a:t>documentar y comunicar </a:t>
            </a:r>
          </a:p>
        </p:txBody>
      </p:sp>
      <p:pic>
        <p:nvPicPr>
          <p:cNvPr id="5" name="Picture 4">
            <a:extLst>
              <a:ext uri="{FF2B5EF4-FFF2-40B4-BE49-F238E27FC236}">
                <a16:creationId xmlns:a16="http://schemas.microsoft.com/office/drawing/2014/main" id="{19A99004-F458-8C08-0CE1-6001281EC11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10564" y="1745345"/>
            <a:ext cx="5333751" cy="3553855"/>
          </a:xfrm>
          <a:prstGeom prst="rect">
            <a:avLst/>
          </a:prstGeom>
        </p:spPr>
      </p:pic>
      <p:sp>
        <p:nvSpPr>
          <p:cNvPr id="3" name="Slide Number Placeholder 2">
            <a:extLst>
              <a:ext uri="{FF2B5EF4-FFF2-40B4-BE49-F238E27FC236}">
                <a16:creationId xmlns:a16="http://schemas.microsoft.com/office/drawing/2014/main" id="{CA495750-8646-67B1-D651-D39E053D16D4}"/>
              </a:ext>
            </a:extLst>
          </p:cNvPr>
          <p:cNvSpPr>
            <a:spLocks noGrp="1"/>
          </p:cNvSpPr>
          <p:nvPr>
            <p:ph type="sldNum" sz="quarter" idx="10"/>
          </p:nvPr>
        </p:nvSpPr>
        <p:spPr/>
        <p:txBody>
          <a:bodyPr/>
          <a:lstStyle/>
          <a:p>
            <a:fld id="{167E05AF-37A8-4615-ACC4-4601B3E34606}" type="slidenum">
              <a:rPr lang="es-US" noProof="0" smtClean="0"/>
              <a:t>19</a:t>
            </a:fld>
            <a:endParaRPr lang="es-US" noProof="0" dirty="0"/>
          </a:p>
        </p:txBody>
      </p:sp>
    </p:spTree>
    <p:extLst>
      <p:ext uri="{BB962C8B-B14F-4D97-AF65-F5344CB8AC3E}">
        <p14:creationId xmlns:p14="http://schemas.microsoft.com/office/powerpoint/2010/main" val="2126701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43EFAC-D9EE-044F-BA8D-9057428C3604}"/>
              </a:ext>
            </a:extLst>
          </p:cNvPr>
          <p:cNvSpPr>
            <a:spLocks noGrp="1"/>
          </p:cNvSpPr>
          <p:nvPr>
            <p:ph type="title"/>
          </p:nvPr>
        </p:nvSpPr>
        <p:spPr>
          <a:xfrm>
            <a:off x="350519" y="73025"/>
            <a:ext cx="11371918" cy="923330"/>
          </a:xfrm>
        </p:spPr>
        <p:txBody>
          <a:bodyPr/>
          <a:lstStyle/>
          <a:p>
            <a:r>
              <a:rPr lang="es-US" noProof="0" dirty="0"/>
              <a:t>¿Cómo se podría integrar las ciencias de la  computación  con otras áreas?</a:t>
            </a:r>
          </a:p>
        </p:txBody>
      </p:sp>
      <p:sp>
        <p:nvSpPr>
          <p:cNvPr id="11" name="Content Placeholder 4">
            <a:extLst>
              <a:ext uri="{FF2B5EF4-FFF2-40B4-BE49-F238E27FC236}">
                <a16:creationId xmlns:a16="http://schemas.microsoft.com/office/drawing/2014/main" id="{30565C8D-71C0-E7B1-38F4-59270B0C1482}"/>
              </a:ext>
            </a:extLst>
          </p:cNvPr>
          <p:cNvSpPr txBox="1">
            <a:spLocks/>
          </p:cNvSpPr>
          <p:nvPr/>
        </p:nvSpPr>
        <p:spPr>
          <a:xfrm>
            <a:off x="469563" y="4417111"/>
            <a:ext cx="3563355" cy="12108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AE"/>
              </a:buClr>
              <a:buFont typeface="Arial" panose="020B0604020202020204" pitchFamily="34" charset="0"/>
              <a:buChar char="•"/>
              <a:defRPr sz="2800" kern="1200">
                <a:solidFill>
                  <a:srgbClr val="0F173D"/>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Clr>
                <a:srgbClr val="2078AE"/>
              </a:buClr>
              <a:buFont typeface="Arial" panose="020B0604020202020204" pitchFamily="34" charset="0"/>
              <a:buChar char="•"/>
              <a:defRPr sz="2400" kern="1200">
                <a:solidFill>
                  <a:srgbClr val="0F173D"/>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Clr>
                <a:srgbClr val="2078AE"/>
              </a:buClr>
              <a:buFont typeface="Arial" panose="020B0604020202020204" pitchFamily="34" charset="0"/>
              <a:buChar char="•"/>
              <a:defRPr sz="2000" kern="1200">
                <a:solidFill>
                  <a:srgbClr val="0F173D"/>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US" sz="2400" b="1" noProof="0" dirty="0">
                <a:solidFill>
                  <a:srgbClr val="3F3F3F"/>
                </a:solidFill>
                <a:latin typeface="Montserrat" pitchFamily="2" charset="77"/>
                <a:cs typeface="Helvetica" panose="020B0604020202020204" pitchFamily="34" charset="0"/>
              </a:rPr>
              <a:t>Alfabetización: </a:t>
            </a:r>
            <a:r>
              <a:rPr lang="es-US" sz="2400" noProof="0" dirty="0">
                <a:solidFill>
                  <a:srgbClr val="3F3F3F"/>
                </a:solidFill>
                <a:latin typeface="Montserrat" pitchFamily="2" charset="77"/>
                <a:cs typeface="Helvetica" panose="020B0604020202020204" pitchFamily="34" charset="0"/>
              </a:rPr>
              <a:t>relatar paso a paso las acciones de un personaje de un relato</a:t>
            </a:r>
          </a:p>
        </p:txBody>
      </p:sp>
      <p:sp>
        <p:nvSpPr>
          <p:cNvPr id="9" name="Content Placeholder 4">
            <a:extLst>
              <a:ext uri="{FF2B5EF4-FFF2-40B4-BE49-F238E27FC236}">
                <a16:creationId xmlns:a16="http://schemas.microsoft.com/office/drawing/2014/main" id="{CE74BE3A-E0B1-374C-9E54-8EC00C411611}"/>
              </a:ext>
            </a:extLst>
          </p:cNvPr>
          <p:cNvSpPr txBox="1">
            <a:spLocks/>
          </p:cNvSpPr>
          <p:nvPr/>
        </p:nvSpPr>
        <p:spPr>
          <a:xfrm>
            <a:off x="4318498" y="4417111"/>
            <a:ext cx="3563355" cy="15020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AE"/>
              </a:buClr>
              <a:buFont typeface="Arial" panose="020B0604020202020204" pitchFamily="34" charset="0"/>
              <a:buChar char="•"/>
              <a:defRPr sz="2800" kern="1200">
                <a:solidFill>
                  <a:srgbClr val="0F173D"/>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Clr>
                <a:srgbClr val="2078AE"/>
              </a:buClr>
              <a:buFont typeface="Arial" panose="020B0604020202020204" pitchFamily="34" charset="0"/>
              <a:buChar char="•"/>
              <a:defRPr sz="2400" kern="1200">
                <a:solidFill>
                  <a:srgbClr val="0F173D"/>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Clr>
                <a:srgbClr val="2078AE"/>
              </a:buClr>
              <a:buFont typeface="Arial" panose="020B0604020202020204" pitchFamily="34" charset="0"/>
              <a:buChar char="•"/>
              <a:defRPr sz="2000" kern="1200">
                <a:solidFill>
                  <a:srgbClr val="0F173D"/>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US" sz="2400" b="1" noProof="0" dirty="0">
                <a:solidFill>
                  <a:srgbClr val="3F3F3F"/>
                </a:solidFill>
                <a:latin typeface="Montserrat" pitchFamily="2" charset="77"/>
                <a:cs typeface="Helvetica" panose="020B0604020202020204" pitchFamily="34" charset="0"/>
              </a:rPr>
              <a:t>Ingeniería: </a:t>
            </a:r>
            <a:r>
              <a:rPr lang="es-US" sz="2400" noProof="0" dirty="0">
                <a:solidFill>
                  <a:srgbClr val="3F3F3F"/>
                </a:solidFill>
                <a:latin typeface="Montserrat" pitchFamily="2" charset="77"/>
                <a:cs typeface="Helvetica" panose="020B0604020202020204" pitchFamily="34" charset="0"/>
              </a:rPr>
              <a:t>programar un robot para que se desplace por una estructura diseñada</a:t>
            </a:r>
          </a:p>
        </p:txBody>
      </p:sp>
      <p:sp>
        <p:nvSpPr>
          <p:cNvPr id="10" name="Content Placeholder 4">
            <a:extLst>
              <a:ext uri="{FF2B5EF4-FFF2-40B4-BE49-F238E27FC236}">
                <a16:creationId xmlns:a16="http://schemas.microsoft.com/office/drawing/2014/main" id="{5BEB8F98-3F82-855F-A22A-BFE66439551B}"/>
              </a:ext>
            </a:extLst>
          </p:cNvPr>
          <p:cNvSpPr txBox="1">
            <a:spLocks/>
          </p:cNvSpPr>
          <p:nvPr/>
        </p:nvSpPr>
        <p:spPr>
          <a:xfrm>
            <a:off x="8167433" y="4417111"/>
            <a:ext cx="3828385" cy="1892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AE"/>
              </a:buClr>
              <a:buFont typeface="Arial" panose="020B0604020202020204" pitchFamily="34" charset="0"/>
              <a:buChar char="•"/>
              <a:defRPr sz="2800" kern="1200">
                <a:solidFill>
                  <a:srgbClr val="0F173D"/>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Clr>
                <a:srgbClr val="2078AE"/>
              </a:buClr>
              <a:buFont typeface="Arial" panose="020B0604020202020204" pitchFamily="34" charset="0"/>
              <a:buChar char="•"/>
              <a:defRPr sz="2400" kern="1200">
                <a:solidFill>
                  <a:srgbClr val="0F173D"/>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Clr>
                <a:srgbClr val="2078AE"/>
              </a:buClr>
              <a:buFont typeface="Arial" panose="020B0604020202020204" pitchFamily="34" charset="0"/>
              <a:buChar char="•"/>
              <a:defRPr sz="2000" kern="1200">
                <a:solidFill>
                  <a:srgbClr val="0F173D"/>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7200"/>
              </a:spcBef>
              <a:buNone/>
            </a:pPr>
            <a:r>
              <a:rPr lang="es-US" sz="2400" b="1" noProof="0" dirty="0">
                <a:solidFill>
                  <a:srgbClr val="3F3F3F"/>
                </a:solidFill>
                <a:latin typeface="Montserrat" pitchFamily="2" charset="77"/>
                <a:cs typeface="Helvetica" panose="020B0604020202020204" pitchFamily="34" charset="0"/>
              </a:rPr>
              <a:t>Música: </a:t>
            </a:r>
            <a:r>
              <a:rPr lang="es-US" sz="2400" noProof="0" dirty="0">
                <a:solidFill>
                  <a:srgbClr val="3F3F3F"/>
                </a:solidFill>
                <a:latin typeface="Montserrat" pitchFamily="2" charset="77"/>
                <a:cs typeface="Helvetica" panose="020B0604020202020204" pitchFamily="34" charset="0"/>
              </a:rPr>
              <a:t>crear un instrumento digital que reproduzca sonidos al pulsar unos botones</a:t>
            </a:r>
          </a:p>
        </p:txBody>
      </p:sp>
      <p:grpSp>
        <p:nvGrpSpPr>
          <p:cNvPr id="20" name="Group 19">
            <a:extLst>
              <a:ext uri="{FF2B5EF4-FFF2-40B4-BE49-F238E27FC236}">
                <a16:creationId xmlns:a16="http://schemas.microsoft.com/office/drawing/2014/main" id="{C0AD5C63-CA83-DAC3-EBE5-3F23A825527C}"/>
              </a:ext>
              <a:ext uri="{C183D7F6-B498-43B3-948B-1728B52AA6E4}">
                <adec:decorative xmlns:adec="http://schemas.microsoft.com/office/drawing/2017/decorative" val="1"/>
              </a:ext>
            </a:extLst>
          </p:cNvPr>
          <p:cNvGrpSpPr/>
          <p:nvPr/>
        </p:nvGrpSpPr>
        <p:grpSpPr>
          <a:xfrm>
            <a:off x="469563" y="1719143"/>
            <a:ext cx="11252874" cy="2475407"/>
            <a:chOff x="680046" y="1704395"/>
            <a:chExt cx="11252874" cy="2475407"/>
          </a:xfrm>
        </p:grpSpPr>
        <p:pic>
          <p:nvPicPr>
            <p:cNvPr id="13" name="Picture 12">
              <a:extLst>
                <a:ext uri="{FF2B5EF4-FFF2-40B4-BE49-F238E27FC236}">
                  <a16:creationId xmlns:a16="http://schemas.microsoft.com/office/drawing/2014/main" id="{7B04AED0-9E87-C4F9-FD71-BE4A2DB1172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28981" y="1704395"/>
              <a:ext cx="3531609" cy="2475407"/>
            </a:xfrm>
            <a:prstGeom prst="rect">
              <a:avLst/>
            </a:prstGeom>
          </p:spPr>
        </p:pic>
        <p:pic>
          <p:nvPicPr>
            <p:cNvPr id="17" name="Picture 16">
              <a:extLst>
                <a:ext uri="{FF2B5EF4-FFF2-40B4-BE49-F238E27FC236}">
                  <a16:creationId xmlns:a16="http://schemas.microsoft.com/office/drawing/2014/main" id="{ED3FEF44-095B-B82E-D932-259E8943EF4C}"/>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401311" y="1704395"/>
              <a:ext cx="3531609" cy="2475407"/>
            </a:xfrm>
            <a:prstGeom prst="rect">
              <a:avLst/>
            </a:prstGeom>
          </p:spPr>
        </p:pic>
        <p:pic>
          <p:nvPicPr>
            <p:cNvPr id="19" name="Picture 18" descr="A group of children reading books&#10;&#10;Description automatically generated">
              <a:extLst>
                <a:ext uri="{FF2B5EF4-FFF2-40B4-BE49-F238E27FC236}">
                  <a16:creationId xmlns:a16="http://schemas.microsoft.com/office/drawing/2014/main" id="{DFE264DA-58A4-FEDA-7396-05D090E2EBD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0046" y="1705878"/>
              <a:ext cx="3508214" cy="2473924"/>
            </a:xfrm>
            <a:prstGeom prst="rect">
              <a:avLst/>
            </a:prstGeom>
          </p:spPr>
        </p:pic>
      </p:grpSp>
      <p:sp>
        <p:nvSpPr>
          <p:cNvPr id="2" name="Slide Number Placeholder 1">
            <a:extLst>
              <a:ext uri="{FF2B5EF4-FFF2-40B4-BE49-F238E27FC236}">
                <a16:creationId xmlns:a16="http://schemas.microsoft.com/office/drawing/2014/main" id="{37250AB4-EB8C-7305-402D-EE9773DB6FC3}"/>
              </a:ext>
            </a:extLst>
          </p:cNvPr>
          <p:cNvSpPr>
            <a:spLocks noGrp="1"/>
          </p:cNvSpPr>
          <p:nvPr>
            <p:ph type="sldNum" sz="quarter" idx="10"/>
          </p:nvPr>
        </p:nvSpPr>
        <p:spPr/>
        <p:txBody>
          <a:bodyPr/>
          <a:lstStyle/>
          <a:p>
            <a:fld id="{167E05AF-37A8-4615-ACC4-4601B3E34606}" type="slidenum">
              <a:rPr lang="es-US" noProof="0" smtClean="0"/>
              <a:t>20</a:t>
            </a:fld>
            <a:endParaRPr lang="es-US" noProof="0" dirty="0"/>
          </a:p>
        </p:txBody>
      </p:sp>
    </p:spTree>
    <p:extLst>
      <p:ext uri="{BB962C8B-B14F-4D97-AF65-F5344CB8AC3E}">
        <p14:creationId xmlns:p14="http://schemas.microsoft.com/office/powerpoint/2010/main" val="4181675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293790-A521-64D7-F78C-AFF52A9536DB}"/>
              </a:ext>
            </a:extLst>
          </p:cNvPr>
          <p:cNvSpPr>
            <a:spLocks noGrp="1"/>
          </p:cNvSpPr>
          <p:nvPr>
            <p:ph type="title"/>
          </p:nvPr>
        </p:nvSpPr>
        <p:spPr/>
        <p:txBody>
          <a:bodyPr/>
          <a:lstStyle/>
          <a:p>
            <a:r>
              <a:rPr lang="es-US" noProof="0" dirty="0"/>
              <a:t>Recursos de programación para niños</a:t>
            </a:r>
          </a:p>
        </p:txBody>
      </p:sp>
      <p:sp>
        <p:nvSpPr>
          <p:cNvPr id="2" name="Content Placeholder 1">
            <a:extLst>
              <a:ext uri="{FF2B5EF4-FFF2-40B4-BE49-F238E27FC236}">
                <a16:creationId xmlns:a16="http://schemas.microsoft.com/office/drawing/2014/main" id="{1910902A-1E18-3810-7180-794D71C23C58}"/>
              </a:ext>
            </a:extLst>
          </p:cNvPr>
          <p:cNvSpPr>
            <a:spLocks noGrp="1"/>
          </p:cNvSpPr>
          <p:nvPr>
            <p:ph sz="half" idx="1"/>
          </p:nvPr>
        </p:nvSpPr>
        <p:spPr>
          <a:xfrm>
            <a:off x="838200" y="1324303"/>
            <a:ext cx="4262225" cy="4852660"/>
          </a:xfrm>
        </p:spPr>
        <p:txBody>
          <a:bodyPr>
            <a:normAutofit fontScale="92500"/>
          </a:bodyPr>
          <a:lstStyle/>
          <a:p>
            <a:r>
              <a:rPr lang="es-US" noProof="0" dirty="0"/>
              <a:t>Libros infantiles</a:t>
            </a:r>
          </a:p>
          <a:p>
            <a:r>
              <a:rPr lang="es-US" noProof="0" dirty="0"/>
              <a:t>Herramientas físicas</a:t>
            </a:r>
          </a:p>
          <a:p>
            <a:r>
              <a:rPr lang="es-US" noProof="0" dirty="0"/>
              <a:t>Herramientas digitales</a:t>
            </a:r>
          </a:p>
          <a:p>
            <a:r>
              <a:rPr lang="es-US" noProof="0" dirty="0"/>
              <a:t>Herramientas híbridas</a:t>
            </a:r>
          </a:p>
          <a:p>
            <a:pPr marL="0" indent="0">
              <a:spcBef>
                <a:spcPts val="3600"/>
              </a:spcBef>
              <a:buNone/>
            </a:pPr>
            <a:r>
              <a:rPr lang="es-US" u="sng" noProof="0" dirty="0"/>
              <a:t>Subraye </a:t>
            </a:r>
            <a:r>
              <a:rPr lang="es-US" noProof="0" dirty="0"/>
              <a:t>tres recursos sobre los que desee obtener más información.</a:t>
            </a:r>
          </a:p>
        </p:txBody>
      </p:sp>
      <p:pic>
        <p:nvPicPr>
          <p:cNvPr id="1025" name="Picture 1">
            <a:extLst>
              <a:ext uri="{FF2B5EF4-FFF2-40B4-BE49-F238E27FC236}">
                <a16:creationId xmlns:a16="http://schemas.microsoft.com/office/drawing/2014/main" id="{77F10F7F-8A3A-DB9F-27FF-C9C6A32953D1}"/>
              </a:ext>
              <a:ext uri="{C183D7F6-B498-43B3-948B-1728B52AA6E4}">
                <adec:decorative xmlns:adec="http://schemas.microsoft.com/office/drawing/2017/decorative" val="1"/>
              </a:ext>
            </a:extLst>
          </p:cNvPr>
          <p:cNvPicPr>
            <a:picLocks noChangeAspect="1" noChangeArrowheads="1"/>
          </p:cNvPicPr>
          <p:nvPr/>
        </p:nvPicPr>
        <p:blipFill>
          <a:blip r:embed="rId3" r:link="rId4" cstate="screen">
            <a:extLst>
              <a:ext uri="{28A0092B-C50C-407E-A947-70E740481C1C}">
                <a14:useLocalDpi xmlns:a14="http://schemas.microsoft.com/office/drawing/2010/main"/>
              </a:ext>
            </a:extLst>
          </a:blip>
          <a:srcRect/>
          <a:stretch>
            <a:fillRect/>
          </a:stretch>
        </p:blipFill>
        <p:spPr bwMode="auto">
          <a:xfrm>
            <a:off x="5484030" y="1137099"/>
            <a:ext cx="2639961" cy="263996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8">
            <a:extLst>
              <a:ext uri="{FF2B5EF4-FFF2-40B4-BE49-F238E27FC236}">
                <a16:creationId xmlns:a16="http://schemas.microsoft.com/office/drawing/2014/main" id="{5C6AB431-0788-0C08-ECB1-9523358FA55B}"/>
              </a:ext>
              <a:ext uri="{C183D7F6-B498-43B3-948B-1728B52AA6E4}">
                <adec:decorative xmlns:adec="http://schemas.microsoft.com/office/drawing/2017/decorative" val="1"/>
              </a:ext>
            </a:extLst>
          </p:cNvPr>
          <p:cNvPicPr>
            <a:picLocks noChangeAspect="1" noChangeArrowheads="1"/>
          </p:cNvPicPr>
          <p:nvPr/>
        </p:nvPicPr>
        <p:blipFill>
          <a:blip r:embed="rId5" r:link="rId6" cstate="screen">
            <a:extLst>
              <a:ext uri="{28A0092B-C50C-407E-A947-70E740481C1C}">
                <a14:useLocalDpi xmlns:a14="http://schemas.microsoft.com/office/drawing/2010/main"/>
              </a:ext>
            </a:extLst>
          </a:blip>
          <a:srcRect/>
          <a:stretch>
            <a:fillRect/>
          </a:stretch>
        </p:blipFill>
        <p:spPr bwMode="auto">
          <a:xfrm>
            <a:off x="5484031" y="3980296"/>
            <a:ext cx="2639960" cy="263996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10">
            <a:extLst>
              <a:ext uri="{FF2B5EF4-FFF2-40B4-BE49-F238E27FC236}">
                <a16:creationId xmlns:a16="http://schemas.microsoft.com/office/drawing/2014/main" id="{23C417BB-7D59-8CA2-171A-BD37F34AB087}"/>
              </a:ext>
              <a:ext uri="{C183D7F6-B498-43B3-948B-1728B52AA6E4}">
                <adec:decorative xmlns:adec="http://schemas.microsoft.com/office/drawing/2017/decorative" val="1"/>
              </a:ext>
            </a:extLst>
          </p:cNvPr>
          <p:cNvPicPr>
            <a:picLocks noChangeAspect="1" noChangeArrowheads="1"/>
          </p:cNvPicPr>
          <p:nvPr/>
        </p:nvPicPr>
        <p:blipFill>
          <a:blip r:embed="rId7" r:link="rId8" cstate="screen">
            <a:extLst>
              <a:ext uri="{28A0092B-C50C-407E-A947-70E740481C1C}">
                <a14:useLocalDpi xmlns:a14="http://schemas.microsoft.com/office/drawing/2010/main"/>
              </a:ext>
            </a:extLst>
          </a:blip>
          <a:srcRect/>
          <a:stretch>
            <a:fillRect/>
          </a:stretch>
        </p:blipFill>
        <p:spPr bwMode="auto">
          <a:xfrm>
            <a:off x="8507596" y="1151636"/>
            <a:ext cx="3500960" cy="261088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16">
            <a:extLst>
              <a:ext uri="{FF2B5EF4-FFF2-40B4-BE49-F238E27FC236}">
                <a16:creationId xmlns:a16="http://schemas.microsoft.com/office/drawing/2014/main" id="{BA2FC322-DD55-FB4E-7638-8FF8145289EB}"/>
              </a:ext>
              <a:ext uri="{C183D7F6-B498-43B3-948B-1728B52AA6E4}">
                <adec:decorative xmlns:adec="http://schemas.microsoft.com/office/drawing/2017/decorative" val="1"/>
              </a:ext>
            </a:extLst>
          </p:cNvPr>
          <p:cNvPicPr>
            <a:picLocks noChangeAspect="1" noChangeArrowheads="1"/>
          </p:cNvPicPr>
          <p:nvPr/>
        </p:nvPicPr>
        <p:blipFill>
          <a:blip r:embed="rId9" r:link="rId10" cstate="screen">
            <a:extLst>
              <a:ext uri="{28A0092B-C50C-407E-A947-70E740481C1C}">
                <a14:useLocalDpi xmlns:a14="http://schemas.microsoft.com/office/drawing/2010/main"/>
              </a:ext>
            </a:extLst>
          </a:blip>
          <a:srcRect/>
          <a:stretch>
            <a:fillRect/>
          </a:stretch>
        </p:blipFill>
        <p:spPr bwMode="auto">
          <a:xfrm>
            <a:off x="8819427" y="3967896"/>
            <a:ext cx="2652360" cy="265236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DC3F475-8BE8-1A26-D894-0E17C5A52357}"/>
              </a:ext>
            </a:extLst>
          </p:cNvPr>
          <p:cNvSpPr>
            <a:spLocks noGrp="1"/>
          </p:cNvSpPr>
          <p:nvPr>
            <p:ph type="sldNum" sz="quarter" idx="10"/>
          </p:nvPr>
        </p:nvSpPr>
        <p:spPr/>
        <p:txBody>
          <a:bodyPr/>
          <a:lstStyle/>
          <a:p>
            <a:fld id="{167E05AF-37A8-4615-ACC4-4601B3E34606}" type="slidenum">
              <a:rPr lang="es-US" noProof="0" smtClean="0"/>
              <a:t>21</a:t>
            </a:fld>
            <a:endParaRPr lang="es-US" noProof="0" dirty="0"/>
          </a:p>
        </p:txBody>
      </p:sp>
    </p:spTree>
    <p:extLst>
      <p:ext uri="{BB962C8B-B14F-4D97-AF65-F5344CB8AC3E}">
        <p14:creationId xmlns:p14="http://schemas.microsoft.com/office/powerpoint/2010/main" val="598099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293790-A521-64D7-F78C-AFF52A9536DB}"/>
              </a:ext>
            </a:extLst>
          </p:cNvPr>
          <p:cNvSpPr>
            <a:spLocks noGrp="1"/>
          </p:cNvSpPr>
          <p:nvPr>
            <p:ph type="title"/>
          </p:nvPr>
        </p:nvSpPr>
        <p:spPr>
          <a:xfrm>
            <a:off x="689741" y="88824"/>
            <a:ext cx="10812517" cy="507831"/>
          </a:xfrm>
        </p:spPr>
        <p:txBody>
          <a:bodyPr/>
          <a:lstStyle/>
          <a:p>
            <a:r>
              <a:rPr lang="es-US" noProof="0" dirty="0"/>
              <a:t>Recursos de programación para educadores y familias</a:t>
            </a:r>
          </a:p>
        </p:txBody>
      </p:sp>
      <p:sp>
        <p:nvSpPr>
          <p:cNvPr id="2" name="Content Placeholder 1">
            <a:extLst>
              <a:ext uri="{FF2B5EF4-FFF2-40B4-BE49-F238E27FC236}">
                <a16:creationId xmlns:a16="http://schemas.microsoft.com/office/drawing/2014/main" id="{1910902A-1E18-3810-7180-794D71C23C58}"/>
              </a:ext>
            </a:extLst>
          </p:cNvPr>
          <p:cNvSpPr>
            <a:spLocks noGrp="1"/>
          </p:cNvSpPr>
          <p:nvPr>
            <p:ph sz="half" idx="1"/>
          </p:nvPr>
        </p:nvSpPr>
        <p:spPr>
          <a:xfrm>
            <a:off x="543230" y="1223212"/>
            <a:ext cx="6573495" cy="4821670"/>
          </a:xfrm>
        </p:spPr>
        <p:txBody>
          <a:bodyPr>
            <a:normAutofit fontScale="85000" lnSpcReduction="20000"/>
          </a:bodyPr>
          <a:lstStyle/>
          <a:p>
            <a:r>
              <a:rPr lang="es-US" noProof="0" dirty="0"/>
              <a:t>Estándares, marcos de referencia y organizaciones estatales y nacionales en materia de informática</a:t>
            </a:r>
          </a:p>
          <a:p>
            <a:r>
              <a:rPr lang="es-US" noProof="0" dirty="0"/>
              <a:t>Blogs y artículos </a:t>
            </a:r>
          </a:p>
          <a:p>
            <a:r>
              <a:rPr lang="es-US" noProof="0" dirty="0"/>
              <a:t>Libros </a:t>
            </a:r>
          </a:p>
          <a:p>
            <a:r>
              <a:rPr lang="es-US" noProof="0" dirty="0"/>
              <a:t>Lecciones y actividades</a:t>
            </a:r>
          </a:p>
          <a:p>
            <a:r>
              <a:rPr lang="es-US" noProof="0" dirty="0"/>
              <a:t>Recursos para la participación de las familias y la comunidad</a:t>
            </a:r>
          </a:p>
          <a:p>
            <a:pPr marL="0" indent="0">
              <a:spcBef>
                <a:spcPts val="3600"/>
              </a:spcBef>
              <a:buNone/>
            </a:pPr>
            <a:r>
              <a:rPr lang="es-US" b="1" noProof="0" dirty="0"/>
              <a:t>Marque con una estrella </a:t>
            </a:r>
            <a:r>
              <a:rPr lang="es-US" noProof="0" dirty="0"/>
              <a:t>dos recursos que desee explorar más a fondo.</a:t>
            </a:r>
          </a:p>
        </p:txBody>
      </p:sp>
      <p:pic>
        <p:nvPicPr>
          <p:cNvPr id="9" name="Picture 8">
            <a:extLst>
              <a:ext uri="{FF2B5EF4-FFF2-40B4-BE49-F238E27FC236}">
                <a16:creationId xmlns:a16="http://schemas.microsoft.com/office/drawing/2014/main" id="{E973D979-E638-266D-12B8-CBDDF0BFFAF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239089" y="971623"/>
            <a:ext cx="4952911" cy="5073259"/>
          </a:xfrm>
          <a:prstGeom prst="rect">
            <a:avLst/>
          </a:prstGeom>
        </p:spPr>
      </p:pic>
      <p:sp>
        <p:nvSpPr>
          <p:cNvPr id="5" name="Slide Number Placeholder 4">
            <a:extLst>
              <a:ext uri="{FF2B5EF4-FFF2-40B4-BE49-F238E27FC236}">
                <a16:creationId xmlns:a16="http://schemas.microsoft.com/office/drawing/2014/main" id="{063D9AF9-3C05-D5DE-E596-163B97597FC7}"/>
              </a:ext>
            </a:extLst>
          </p:cNvPr>
          <p:cNvSpPr>
            <a:spLocks noGrp="1"/>
          </p:cNvSpPr>
          <p:nvPr>
            <p:ph type="sldNum" sz="quarter" idx="10"/>
          </p:nvPr>
        </p:nvSpPr>
        <p:spPr/>
        <p:txBody>
          <a:bodyPr/>
          <a:lstStyle/>
          <a:p>
            <a:fld id="{167E05AF-37A8-4615-ACC4-4601B3E34606}" type="slidenum">
              <a:rPr lang="es-US" noProof="0" smtClean="0"/>
              <a:t>22</a:t>
            </a:fld>
            <a:endParaRPr lang="es-US" noProof="0" dirty="0"/>
          </a:p>
        </p:txBody>
      </p:sp>
    </p:spTree>
    <p:extLst>
      <p:ext uri="{BB962C8B-B14F-4D97-AF65-F5344CB8AC3E}">
        <p14:creationId xmlns:p14="http://schemas.microsoft.com/office/powerpoint/2010/main" val="2084287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C5D80-52CD-5992-171A-028A25DB7AC2}"/>
              </a:ext>
            </a:extLst>
          </p:cNvPr>
          <p:cNvSpPr>
            <a:spLocks noGrp="1"/>
          </p:cNvSpPr>
          <p:nvPr>
            <p:ph type="title"/>
          </p:nvPr>
        </p:nvSpPr>
        <p:spPr>
          <a:xfrm>
            <a:off x="689741" y="73025"/>
            <a:ext cx="10812517" cy="923330"/>
          </a:xfrm>
        </p:spPr>
        <p:txBody>
          <a:bodyPr/>
          <a:lstStyle/>
          <a:p>
            <a:r>
              <a:rPr lang="es-US" noProof="0" dirty="0"/>
              <a:t>Reflexionar: </a:t>
            </a:r>
            <a:r>
              <a:rPr lang="es-US" b="0" noProof="0" dirty="0">
                <a:latin typeface="Montserrat Medium" panose="00000600000000000000" pitchFamily="2" charset="0"/>
              </a:rPr>
              <a:t>Aprendizaje de las ciencias de la computación</a:t>
            </a:r>
          </a:p>
        </p:txBody>
      </p:sp>
      <p:sp>
        <p:nvSpPr>
          <p:cNvPr id="2" name="Content Placeholder 1">
            <a:extLst>
              <a:ext uri="{FF2B5EF4-FFF2-40B4-BE49-F238E27FC236}">
                <a16:creationId xmlns:a16="http://schemas.microsoft.com/office/drawing/2014/main" id="{C4972CAF-B90B-176C-8853-978FD99F8581}"/>
              </a:ext>
            </a:extLst>
          </p:cNvPr>
          <p:cNvSpPr>
            <a:spLocks noGrp="1"/>
          </p:cNvSpPr>
          <p:nvPr>
            <p:ph sz="half" idx="1"/>
          </p:nvPr>
        </p:nvSpPr>
        <p:spPr>
          <a:xfrm>
            <a:off x="838200" y="1324303"/>
            <a:ext cx="6522720" cy="4437073"/>
          </a:xfrm>
        </p:spPr>
        <p:txBody>
          <a:bodyPr>
            <a:normAutofit/>
          </a:bodyPr>
          <a:lstStyle/>
          <a:p>
            <a:r>
              <a:rPr lang="es-US" noProof="0" dirty="0"/>
              <a:t>Hoy he aprendido…</a:t>
            </a:r>
          </a:p>
          <a:p>
            <a:r>
              <a:rPr lang="es-US" noProof="0" dirty="0"/>
              <a:t>La sesión de hoy me ha hecho sentir…</a:t>
            </a:r>
          </a:p>
          <a:p>
            <a:r>
              <a:rPr lang="es-US" noProof="0" dirty="0"/>
              <a:t>Durante la próxima semana o el próximo mes, espero…</a:t>
            </a:r>
          </a:p>
        </p:txBody>
      </p:sp>
      <p:sp>
        <p:nvSpPr>
          <p:cNvPr id="3" name="Slide Number Placeholder 2">
            <a:extLst>
              <a:ext uri="{FF2B5EF4-FFF2-40B4-BE49-F238E27FC236}">
                <a16:creationId xmlns:a16="http://schemas.microsoft.com/office/drawing/2014/main" id="{859F1B3B-E36B-5BA2-541A-E8B1F23D8E48}"/>
              </a:ext>
            </a:extLst>
          </p:cNvPr>
          <p:cNvSpPr>
            <a:spLocks noGrp="1"/>
          </p:cNvSpPr>
          <p:nvPr>
            <p:ph type="sldNum" sz="quarter" idx="10"/>
          </p:nvPr>
        </p:nvSpPr>
        <p:spPr/>
        <p:txBody>
          <a:bodyPr/>
          <a:lstStyle/>
          <a:p>
            <a:fld id="{167E05AF-37A8-4615-ACC4-4601B3E34606}" type="slidenum">
              <a:rPr lang="es-US" noProof="0" smtClean="0"/>
              <a:t>23</a:t>
            </a:fld>
            <a:endParaRPr lang="es-US" noProof="0" dirty="0"/>
          </a:p>
        </p:txBody>
      </p:sp>
      <p:pic>
        <p:nvPicPr>
          <p:cNvPr id="6" name="Picture 5">
            <a:extLst>
              <a:ext uri="{FF2B5EF4-FFF2-40B4-BE49-F238E27FC236}">
                <a16:creationId xmlns:a16="http://schemas.microsoft.com/office/drawing/2014/main" id="{29FF9F90-5989-6A4B-E5ED-C7CAAA551E4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l="-662"/>
          <a:stretch>
            <a:fillRect/>
          </a:stretch>
        </p:blipFill>
        <p:spPr>
          <a:xfrm>
            <a:off x="7503200" y="965201"/>
            <a:ext cx="4686186" cy="4796175"/>
          </a:xfrm>
          <a:prstGeom prst="rect">
            <a:avLst/>
          </a:prstGeom>
        </p:spPr>
      </p:pic>
    </p:spTree>
    <p:extLst>
      <p:ext uri="{BB962C8B-B14F-4D97-AF65-F5344CB8AC3E}">
        <p14:creationId xmlns:p14="http://schemas.microsoft.com/office/powerpoint/2010/main" val="3921130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0F9B50-958C-5756-0538-64780A446A64}"/>
              </a:ext>
            </a:extLst>
          </p:cNvPr>
          <p:cNvSpPr>
            <a:spLocks noGrp="1"/>
          </p:cNvSpPr>
          <p:nvPr>
            <p:ph type="title"/>
          </p:nvPr>
        </p:nvSpPr>
        <p:spPr/>
        <p:txBody>
          <a:bodyPr/>
          <a:lstStyle/>
          <a:p>
            <a:r>
              <a:rPr lang="es-US" noProof="0" dirty="0"/>
              <a:t>¡Muchas gracias!</a:t>
            </a:r>
          </a:p>
        </p:txBody>
      </p:sp>
      <p:sp>
        <p:nvSpPr>
          <p:cNvPr id="2" name="Slide Number Placeholder 6">
            <a:extLst>
              <a:ext uri="{FF2B5EF4-FFF2-40B4-BE49-F238E27FC236}">
                <a16:creationId xmlns:a16="http://schemas.microsoft.com/office/drawing/2014/main" id="{05A131E4-B069-6D65-B09A-699167DC30AB}"/>
              </a:ext>
            </a:extLst>
          </p:cNvPr>
          <p:cNvSpPr>
            <a:spLocks noGrp="1"/>
          </p:cNvSpPr>
          <p:nvPr>
            <p:ph type="sldNum" sz="quarter" idx="10"/>
          </p:nvPr>
        </p:nvSpPr>
        <p:spPr>
          <a:xfrm>
            <a:off x="9382350" y="6432550"/>
            <a:ext cx="2743200" cy="365125"/>
          </a:xfrm>
        </p:spPr>
        <p:txBody>
          <a:bodyPr/>
          <a:lstStyle/>
          <a:p>
            <a:fld id="{167E05AF-37A8-4615-ACC4-4601B3E34606}" type="slidenum">
              <a:rPr lang="es-US" noProof="0" smtClean="0"/>
              <a:t>24</a:t>
            </a:fld>
            <a:endParaRPr lang="es-US" noProof="0" dirty="0"/>
          </a:p>
        </p:txBody>
      </p:sp>
    </p:spTree>
    <p:extLst>
      <p:ext uri="{BB962C8B-B14F-4D97-AF65-F5344CB8AC3E}">
        <p14:creationId xmlns:p14="http://schemas.microsoft.com/office/powerpoint/2010/main" val="664585330"/>
      </p:ext>
    </p:extLst>
  </p:cSld>
  <p:clrMapOvr>
    <a:masterClrMapping/>
  </p:clrMapOvr>
</p:sld>
</file>

<file path=ppt/theme/theme1.xml><?xml version="1.0" encoding="utf-8"?>
<a:theme xmlns:a="http://schemas.openxmlformats.org/drawingml/2006/main" name="Office Theme">
  <a:themeElements>
    <a:clrScheme name="Custom 35">
      <a:dk1>
        <a:srgbClr val="140A14"/>
      </a:dk1>
      <a:lt1>
        <a:srgbClr val="FFFFFF"/>
      </a:lt1>
      <a:dk2>
        <a:srgbClr val="2078AE"/>
      </a:dk2>
      <a:lt2>
        <a:srgbClr val="E7E6E6"/>
      </a:lt2>
      <a:accent1>
        <a:srgbClr val="327F7C"/>
      </a:accent1>
      <a:accent2>
        <a:srgbClr val="CC4E0C"/>
      </a:accent2>
      <a:accent3>
        <a:srgbClr val="8948A3"/>
      </a:accent3>
      <a:accent4>
        <a:srgbClr val="4C8503"/>
      </a:accent4>
      <a:accent5>
        <a:srgbClr val="140A14"/>
      </a:accent5>
      <a:accent6>
        <a:srgbClr val="BB1654"/>
      </a:accent6>
      <a:hlink>
        <a:srgbClr val="0000FF"/>
      </a:hlink>
      <a:folHlink>
        <a:srgbClr val="444F9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pct5">
          <a:fgClr>
            <a:schemeClr val="accent3"/>
          </a:fgClr>
          <a:bgClr>
            <a:schemeClr val="bg1"/>
          </a:bgClr>
        </a:patt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PE Early Math-PPT Slide Types Template GEOMETRY" id="{F95E4D9D-1DED-4A6B-B65F-7824A2AC1F60}" vid="{70E11D2D-F68C-4584-A492-C572729B31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CPE Early Math-PPT Slide Types Template GEOMETRY</Template>
  <TotalTime>31534</TotalTime>
  <Words>7667</Words>
  <Application>Microsoft Macintosh PowerPoint</Application>
  <PresentationFormat>Widescreen</PresentationFormat>
  <Paragraphs>436</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Montserrat</vt:lpstr>
      <vt:lpstr>Montserrat Medium</vt:lpstr>
      <vt:lpstr>Arial</vt:lpstr>
      <vt:lpstr>Poppins</vt:lpstr>
      <vt:lpstr>Calibri</vt:lpstr>
      <vt:lpstr>Office Theme</vt:lpstr>
      <vt:lpstr>Programación lúdica y creativa</vt:lpstr>
      <vt:lpstr>Agradecimientos </vt:lpstr>
      <vt:lpstr>Metas de la sesión</vt:lpstr>
      <vt:lpstr>Definición de pensamiento computacional y CS</vt:lpstr>
      <vt:lpstr>Jugar:  Movimiento corporal</vt:lpstr>
      <vt:lpstr>Reflexionar: Movimiento corporal</vt:lpstr>
      <vt:lpstr>Jugar: Movimiento con  Bee-Bots</vt:lpstr>
      <vt:lpstr>Opción 1: Robot Bee-Bot</vt:lpstr>
      <vt:lpstr>Opción 2: Emulador en línea de Bee-Bot</vt:lpstr>
      <vt:lpstr>Reflexionar: Movimiento con Bee-Bots</vt:lpstr>
      <vt:lpstr>Fomentar el aprendizaje del pensamiento computacional y las ciencias de la  computación  en los niños</vt:lpstr>
      <vt:lpstr>Ejemplos de algoritmos sin tecnología</vt:lpstr>
      <vt:lpstr>Ejemplos prácticos de algoritmos</vt:lpstr>
      <vt:lpstr>Beneficios de la iniciación temprana en las ciencias de la computación</vt:lpstr>
      <vt:lpstr>Estándares de las Ciencias de la Computación de California</vt:lpstr>
      <vt:lpstr>Observar: La integración de las ciencias de la  computación  en el juego (3-5 años)  </vt:lpstr>
      <vt:lpstr>Observar: Caminos de programación hacia el zoológico (2.º y 3.º de primaria)</vt:lpstr>
      <vt:lpstr>Estrategias para fomentar el aprendizaje de la informática</vt:lpstr>
      <vt:lpstr>La programación favorece el aprendizaje de las matemáticas y las ciencias</vt:lpstr>
      <vt:lpstr>¿Cómo se podría integrar las ciencias de la  computación  con otras áreas?</vt:lpstr>
      <vt:lpstr>Recursos de programación para niños</vt:lpstr>
      <vt:lpstr>Recursos de programación para educadores y familias</vt:lpstr>
      <vt:lpstr>Reflexionar: Aprendizaje de las ciencias de la computación</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Programación lúdica y creativa</dc:title>
  <dc:creator>Count Play Explore</dc:creator>
  <cp:keywords>, docId:01990DE7F0EA942DE8D7D522791EDD13</cp:keywords>
  <cp:lastModifiedBy>Grace Srinivasiah</cp:lastModifiedBy>
  <cp:revision>308</cp:revision>
  <cp:lastPrinted>2023-08-03T16:24:27Z</cp:lastPrinted>
  <dcterms:created xsi:type="dcterms:W3CDTF">2024-09-24T13:13:29Z</dcterms:created>
  <dcterms:modified xsi:type="dcterms:W3CDTF">2026-10-27T23:26:04Z</dcterms:modified>
</cp:coreProperties>
</file>