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6"/>
  </p:notesMasterIdLst>
  <p:handoutMasterIdLst>
    <p:handoutMasterId r:id="rId37"/>
  </p:handoutMasterIdLst>
  <p:sldIdLst>
    <p:sldId id="271" r:id="rId2"/>
    <p:sldId id="402" r:id="rId3"/>
    <p:sldId id="391" r:id="rId4"/>
    <p:sldId id="429" r:id="rId5"/>
    <p:sldId id="430" r:id="rId6"/>
    <p:sldId id="431" r:id="rId7"/>
    <p:sldId id="432" r:id="rId8"/>
    <p:sldId id="456" r:id="rId9"/>
    <p:sldId id="457" r:id="rId10"/>
    <p:sldId id="439" r:id="rId11"/>
    <p:sldId id="458" r:id="rId12"/>
    <p:sldId id="440" r:id="rId13"/>
    <p:sldId id="459" r:id="rId14"/>
    <p:sldId id="460" r:id="rId15"/>
    <p:sldId id="476" r:id="rId16"/>
    <p:sldId id="462" r:id="rId17"/>
    <p:sldId id="467" r:id="rId18"/>
    <p:sldId id="461" r:id="rId19"/>
    <p:sldId id="468" r:id="rId20"/>
    <p:sldId id="475" r:id="rId21"/>
    <p:sldId id="441" r:id="rId22"/>
    <p:sldId id="442" r:id="rId23"/>
    <p:sldId id="465" r:id="rId24"/>
    <p:sldId id="477" r:id="rId25"/>
    <p:sldId id="478" r:id="rId26"/>
    <p:sldId id="466" r:id="rId27"/>
    <p:sldId id="453" r:id="rId28"/>
    <p:sldId id="446" r:id="rId29"/>
    <p:sldId id="444" r:id="rId30"/>
    <p:sldId id="445" r:id="rId31"/>
    <p:sldId id="447" r:id="rId32"/>
    <p:sldId id="448" r:id="rId33"/>
    <p:sldId id="449" r:id="rId34"/>
    <p:sldId id="450" r:id="rId35"/>
  </p:sldIdLst>
  <p:sldSz cx="12192000" cy="6858000"/>
  <p:notesSz cx="6858000" cy="9144000"/>
  <p:embeddedFontLst>
    <p:embeddedFont>
      <p:font typeface="Lato" panose="020F0502020204030203" pitchFamily="34" charset="77"/>
      <p:regular r:id="rId38"/>
      <p:bold r:id="rId39"/>
      <p:italic r:id="rId40"/>
      <p:boldItalic r:id="rId41"/>
    </p:embeddedFont>
    <p:embeddedFont>
      <p:font typeface="Montserrat" pitchFamily="2" charset="77"/>
      <p:regular r:id="rId42"/>
      <p:bold r:id="rId43"/>
      <p:italic r:id="rId44"/>
      <p:boldItalic r:id="rId45"/>
    </p:embeddedFont>
    <p:embeddedFont>
      <p:font typeface="Montserrat Medium" pitchFamily="2" charset="77"/>
      <p:regular r:id="rId46"/>
      <p:italic r:id="rId47"/>
    </p:embeddedFont>
    <p:embeddedFont>
      <p:font typeface="Poppins" pitchFamily="2" charset="77"/>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9CA113-AFD8-E97A-6087-C112A41FDF0B}" name="Faith Polk" initials="FP" userId="S::fpolk@wested.org::befa10be-b4ea-495c-9eea-611b0a1c5299" providerId="AD"/>
  <p188:author id="{40911A1F-C56F-4248-15C9-66E8B6EFD315}" name="Sophie Savelkouls" initials="SS" userId="S::ssavelk@wested.org::a9c89b22-c766-400c-bbb4-dfb85c67446b" providerId="AD"/>
  <p188:author id="{2E7F6C22-96CD-BF6B-EE26-D32479E1E081}" name="Naomi Reeley" initials="" userId="S::nreeley@fcoe.org::4984995a-aa98-4a1a-89ef-a5f55b9ede08" providerId="AD"/>
  <p188:author id="{0448D035-44C4-75C2-EBF5-5D12986F7A52}" name="Grace Srinivasiah" initials="GS" userId="f3jIlVEJi5JGNhK/P3AVhnhRUzEb4tjq12Dl15h0GAE=" providerId="None"/>
  <p188:author id="{B8EAE73C-AAD0-091B-5543-C813901EA72E}" name="Joanna Azar" initials="JA" userId="S::jazar@wested.org::c4416e25-9d96-496b-a48c-5917e8dac7e1" providerId="AD"/>
  <p188:author id="{6EA8A956-8E2D-8C23-10F8-D7E1C558937B}" name="Lynneth Solis" initials="LS" userId="16202045755_tp_box_2" providerId="Windows Live"/>
  <p188:author id="{56175657-D597-08E2-DA47-49FB6C903BBD}" name="Lexi Alexander" initials="LA" userId="S::lalexan2@wested.org::209657db-7f14-4e98-85e1-9b7d89483e08" providerId="AD"/>
  <p188:author id="{990F5A61-37B3-57C3-4E8D-1D794B946607}" name="Amy Reff" initials="AR" userId="Amy Reff" providerId="None"/>
  <p188:author id="{EAA301A4-B75A-A1BE-5F28-A94824ECC9EA}" name="Jennifer Marcella-Burdett" initials="JMB" userId="S::jmarcel@wested.org::7bb72cd4-8a93-4d3d-bbaf-2fb849e050f8" providerId="AD"/>
  <p188:author id="{B6FF2CA4-29E1-C7D6-15CF-1D85CC6271BB}" name="Faith Polk" initials="FP" userId="KV9WgvvVfEWDbw7ayEsi/+xHGimnxB9n6dFySPqgyhc=" providerId="None"/>
  <p188:author id="{389332B7-C2DD-2978-57D9-239A0E4DEDD1}" name="Alexander, Alexandra Danielle" initials="AAD" userId="S::a.moore9@umiami.edu::ac95dc42-4e6c-400e-9629-229f3db47f90" providerId="AD"/>
  <p188:author id="{15D619C2-DFBB-A677-3FF9-D19B52E1FD15}" name="Osnat Zur" initials="OZ" userId="S::ozur@wested.org::7862ed05-c173-4c07-b416-82df587f5bd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DEDC"/>
    <a:srgbClr val="EEF8F8"/>
    <a:srgbClr val="D5EFEE"/>
    <a:srgbClr val="0F173D"/>
    <a:srgbClr val="42509F"/>
    <a:srgbClr val="2078AE"/>
    <a:srgbClr val="2078B0"/>
    <a:srgbClr val="8AADCB"/>
    <a:srgbClr val="9DBAD4"/>
    <a:srgbClr val="D8E4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60890" autoAdjust="0"/>
  </p:normalViewPr>
  <p:slideViewPr>
    <p:cSldViewPr snapToGrid="0">
      <p:cViewPr varScale="1">
        <p:scale>
          <a:sx n="70" d="100"/>
          <a:sy n="70" d="100"/>
        </p:scale>
        <p:origin x="1264" y="1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80" d="100"/>
        <a:sy n="80" d="100"/>
      </p:scale>
      <p:origin x="0" y="0"/>
    </p:cViewPr>
  </p:sorterViewPr>
  <p:notesViewPr>
    <p:cSldViewPr snapToGrid="0">
      <p:cViewPr>
        <p:scale>
          <a:sx n="98" d="100"/>
          <a:sy n="98" d="100"/>
        </p:scale>
        <p:origin x="2453" y="-217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9.xml"/><Relationship Id="rId41" Type="http://schemas.openxmlformats.org/officeDocument/2006/relationships/font" Target="fonts/font4.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49" Type="http://schemas.openxmlformats.org/officeDocument/2006/relationships/font" Target="fonts/font12.fntdata"/><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Srinivasiah" userId="28408957819_tp_box_2" providerId="OAuth2" clId="{38DC9D2F-FB21-5A8B-A8BA-1B5B1022FE40}"/>
    <pc:docChg chg="custSel modSld">
      <pc:chgData name="Grace Srinivasiah" userId="28408957819_tp_box_2" providerId="OAuth2" clId="{38DC9D2F-FB21-5A8B-A8BA-1B5B1022FE40}" dt="2026-10-23T23:58:17.535" v="644" actId="18331"/>
      <pc:docMkLst>
        <pc:docMk/>
      </pc:docMkLst>
      <pc:sldChg chg="modNotesTx">
        <pc:chgData name="Grace Srinivasiah" userId="28408957819_tp_box_2" providerId="OAuth2" clId="{38DC9D2F-FB21-5A8B-A8BA-1B5B1022FE40}" dt="2026-10-23T21:54:12.721" v="3" actId="12"/>
        <pc:sldMkLst>
          <pc:docMk/>
          <pc:sldMk cId="1237121600" sldId="271"/>
        </pc:sldMkLst>
      </pc:sldChg>
      <pc:sldChg chg="modSp modNotesTx">
        <pc:chgData name="Grace Srinivasiah" userId="28408957819_tp_box_2" providerId="OAuth2" clId="{38DC9D2F-FB21-5A8B-A8BA-1B5B1022FE40}" dt="2026-10-23T23:58:17.535" v="644" actId="18331"/>
        <pc:sldMkLst>
          <pc:docMk/>
          <pc:sldMk cId="2687053959" sldId="391"/>
        </pc:sldMkLst>
        <pc:picChg chg="mod">
          <ac:chgData name="Grace Srinivasiah" userId="28408957819_tp_box_2" providerId="OAuth2" clId="{38DC9D2F-FB21-5A8B-A8BA-1B5B1022FE40}" dt="2026-10-23T23:58:17.535" v="644" actId="18331"/>
          <ac:picMkLst>
            <pc:docMk/>
            <pc:sldMk cId="2687053959" sldId="391"/>
            <ac:picMk id="8" creationId="{99A869DD-A437-A611-01DA-AB725671EA4D}"/>
          </ac:picMkLst>
        </pc:picChg>
      </pc:sldChg>
      <pc:sldChg chg="modNotesTx">
        <pc:chgData name="Grace Srinivasiah" userId="28408957819_tp_box_2" providerId="OAuth2" clId="{38DC9D2F-FB21-5A8B-A8BA-1B5B1022FE40}" dt="2026-10-23T21:54:47.943" v="6" actId="20577"/>
        <pc:sldMkLst>
          <pc:docMk/>
          <pc:sldMk cId="2907974597" sldId="402"/>
        </pc:sldMkLst>
      </pc:sldChg>
      <pc:sldChg chg="modNotesTx">
        <pc:chgData name="Grace Srinivasiah" userId="28408957819_tp_box_2" providerId="OAuth2" clId="{38DC9D2F-FB21-5A8B-A8BA-1B5B1022FE40}" dt="2026-10-23T21:55:27.699" v="21" actId="20577"/>
        <pc:sldMkLst>
          <pc:docMk/>
          <pc:sldMk cId="416494507" sldId="429"/>
        </pc:sldMkLst>
      </pc:sldChg>
      <pc:sldChg chg="modNotesTx">
        <pc:chgData name="Grace Srinivasiah" userId="28408957819_tp_box_2" providerId="OAuth2" clId="{38DC9D2F-FB21-5A8B-A8BA-1B5B1022FE40}" dt="2026-10-23T21:56:53.810" v="45" actId="20577"/>
        <pc:sldMkLst>
          <pc:docMk/>
          <pc:sldMk cId="2571660078" sldId="430"/>
        </pc:sldMkLst>
      </pc:sldChg>
      <pc:sldChg chg="modNotesTx">
        <pc:chgData name="Grace Srinivasiah" userId="28408957819_tp_box_2" providerId="OAuth2" clId="{38DC9D2F-FB21-5A8B-A8BA-1B5B1022FE40}" dt="2026-10-23T21:57:22.010" v="59" actId="12"/>
        <pc:sldMkLst>
          <pc:docMk/>
          <pc:sldMk cId="2933129355" sldId="431"/>
        </pc:sldMkLst>
      </pc:sldChg>
      <pc:sldChg chg="modNotesTx">
        <pc:chgData name="Grace Srinivasiah" userId="28408957819_tp_box_2" providerId="OAuth2" clId="{38DC9D2F-FB21-5A8B-A8BA-1B5B1022FE40}" dt="2026-10-23T21:57:44.920" v="74" actId="12"/>
        <pc:sldMkLst>
          <pc:docMk/>
          <pc:sldMk cId="3668589362" sldId="432"/>
        </pc:sldMkLst>
      </pc:sldChg>
      <pc:sldChg chg="modNotesTx">
        <pc:chgData name="Grace Srinivasiah" userId="28408957819_tp_box_2" providerId="OAuth2" clId="{38DC9D2F-FB21-5A8B-A8BA-1B5B1022FE40}" dt="2026-10-23T21:59:23.675" v="137" actId="20577"/>
        <pc:sldMkLst>
          <pc:docMk/>
          <pc:sldMk cId="2500735563" sldId="439"/>
        </pc:sldMkLst>
      </pc:sldChg>
      <pc:sldChg chg="modNotesTx">
        <pc:chgData name="Grace Srinivasiah" userId="28408957819_tp_box_2" providerId="OAuth2" clId="{38DC9D2F-FB21-5A8B-A8BA-1B5B1022FE40}" dt="2026-10-23T22:00:23.627" v="169" actId="12"/>
        <pc:sldMkLst>
          <pc:docMk/>
          <pc:sldMk cId="2851031241" sldId="440"/>
        </pc:sldMkLst>
      </pc:sldChg>
      <pc:sldChg chg="modNotesTx">
        <pc:chgData name="Grace Srinivasiah" userId="28408957819_tp_box_2" providerId="OAuth2" clId="{38DC9D2F-FB21-5A8B-A8BA-1B5B1022FE40}" dt="2026-10-23T22:13:00.662" v="447" actId="20577"/>
        <pc:sldMkLst>
          <pc:docMk/>
          <pc:sldMk cId="2505055400" sldId="441"/>
        </pc:sldMkLst>
      </pc:sldChg>
      <pc:sldChg chg="modNotesTx">
        <pc:chgData name="Grace Srinivasiah" userId="28408957819_tp_box_2" providerId="OAuth2" clId="{38DC9D2F-FB21-5A8B-A8BA-1B5B1022FE40}" dt="2026-10-23T22:05:57.999" v="388" actId="12"/>
        <pc:sldMkLst>
          <pc:docMk/>
          <pc:sldMk cId="3296094448" sldId="442"/>
        </pc:sldMkLst>
      </pc:sldChg>
      <pc:sldChg chg="modNotesTx">
        <pc:chgData name="Grace Srinivasiah" userId="28408957819_tp_box_2" providerId="OAuth2" clId="{38DC9D2F-FB21-5A8B-A8BA-1B5B1022FE40}" dt="2026-10-23T22:17:04.072" v="563" actId="20577"/>
        <pc:sldMkLst>
          <pc:docMk/>
          <pc:sldMk cId="3513748313" sldId="444"/>
        </pc:sldMkLst>
      </pc:sldChg>
      <pc:sldChg chg="modNotesTx">
        <pc:chgData name="Grace Srinivasiah" userId="28408957819_tp_box_2" providerId="OAuth2" clId="{38DC9D2F-FB21-5A8B-A8BA-1B5B1022FE40}" dt="2026-10-23T22:17:28.556" v="576" actId="20577"/>
        <pc:sldMkLst>
          <pc:docMk/>
          <pc:sldMk cId="741714324" sldId="445"/>
        </pc:sldMkLst>
      </pc:sldChg>
      <pc:sldChg chg="modNotesTx">
        <pc:chgData name="Grace Srinivasiah" userId="28408957819_tp_box_2" providerId="OAuth2" clId="{38DC9D2F-FB21-5A8B-A8BA-1B5B1022FE40}" dt="2026-10-23T22:16:06.210" v="539" actId="12"/>
        <pc:sldMkLst>
          <pc:docMk/>
          <pc:sldMk cId="191518588" sldId="446"/>
        </pc:sldMkLst>
      </pc:sldChg>
      <pc:sldChg chg="modNotesTx">
        <pc:chgData name="Grace Srinivasiah" userId="28408957819_tp_box_2" providerId="OAuth2" clId="{38DC9D2F-FB21-5A8B-A8BA-1B5B1022FE40}" dt="2026-10-23T22:18:09.032" v="605" actId="20577"/>
        <pc:sldMkLst>
          <pc:docMk/>
          <pc:sldMk cId="3964930072" sldId="447"/>
        </pc:sldMkLst>
      </pc:sldChg>
      <pc:sldChg chg="modNotesTx">
        <pc:chgData name="Grace Srinivasiah" userId="28408957819_tp_box_2" providerId="OAuth2" clId="{38DC9D2F-FB21-5A8B-A8BA-1B5B1022FE40}" dt="2026-10-23T22:18:40.982" v="624" actId="12"/>
        <pc:sldMkLst>
          <pc:docMk/>
          <pc:sldMk cId="3409587028" sldId="448"/>
        </pc:sldMkLst>
      </pc:sldChg>
      <pc:sldChg chg="modNotesTx">
        <pc:chgData name="Grace Srinivasiah" userId="28408957819_tp_box_2" providerId="OAuth2" clId="{38DC9D2F-FB21-5A8B-A8BA-1B5B1022FE40}" dt="2026-10-23T22:19:07.218" v="640" actId="12"/>
        <pc:sldMkLst>
          <pc:docMk/>
          <pc:sldMk cId="2605800573" sldId="449"/>
        </pc:sldMkLst>
      </pc:sldChg>
      <pc:sldChg chg="modNotesTx">
        <pc:chgData name="Grace Srinivasiah" userId="28408957819_tp_box_2" providerId="OAuth2" clId="{38DC9D2F-FB21-5A8B-A8BA-1B5B1022FE40}" dt="2026-10-23T22:19:23.173" v="643" actId="12"/>
        <pc:sldMkLst>
          <pc:docMk/>
          <pc:sldMk cId="2523647721" sldId="450"/>
        </pc:sldMkLst>
      </pc:sldChg>
      <pc:sldChg chg="modNotesTx">
        <pc:chgData name="Grace Srinivasiah" userId="28408957819_tp_box_2" providerId="OAuth2" clId="{38DC9D2F-FB21-5A8B-A8BA-1B5B1022FE40}" dt="2026-10-23T22:15:31.512" v="512" actId="20577"/>
        <pc:sldMkLst>
          <pc:docMk/>
          <pc:sldMk cId="3618099381" sldId="453"/>
        </pc:sldMkLst>
      </pc:sldChg>
      <pc:sldChg chg="modNotesTx">
        <pc:chgData name="Grace Srinivasiah" userId="28408957819_tp_box_2" providerId="OAuth2" clId="{38DC9D2F-FB21-5A8B-A8BA-1B5B1022FE40}" dt="2026-10-23T21:58:05.396" v="82" actId="12"/>
        <pc:sldMkLst>
          <pc:docMk/>
          <pc:sldMk cId="1099148543" sldId="456"/>
        </pc:sldMkLst>
      </pc:sldChg>
      <pc:sldChg chg="modNotesTx">
        <pc:chgData name="Grace Srinivasiah" userId="28408957819_tp_box_2" providerId="OAuth2" clId="{38DC9D2F-FB21-5A8B-A8BA-1B5B1022FE40}" dt="2026-10-23T21:58:56.798" v="120" actId="20577"/>
        <pc:sldMkLst>
          <pc:docMk/>
          <pc:sldMk cId="1993273136" sldId="457"/>
        </pc:sldMkLst>
      </pc:sldChg>
      <pc:sldChg chg="modNotesTx">
        <pc:chgData name="Grace Srinivasiah" userId="28408957819_tp_box_2" providerId="OAuth2" clId="{38DC9D2F-FB21-5A8B-A8BA-1B5B1022FE40}" dt="2026-10-23T21:59:48.054" v="150" actId="20577"/>
        <pc:sldMkLst>
          <pc:docMk/>
          <pc:sldMk cId="920965017" sldId="458"/>
        </pc:sldMkLst>
      </pc:sldChg>
      <pc:sldChg chg="modNotesTx">
        <pc:chgData name="Grace Srinivasiah" userId="28408957819_tp_box_2" providerId="OAuth2" clId="{38DC9D2F-FB21-5A8B-A8BA-1B5B1022FE40}" dt="2026-10-23T22:00:58.961" v="190" actId="12"/>
        <pc:sldMkLst>
          <pc:docMk/>
          <pc:sldMk cId="3644577937" sldId="459"/>
        </pc:sldMkLst>
      </pc:sldChg>
      <pc:sldChg chg="modNotesTx">
        <pc:chgData name="Grace Srinivasiah" userId="28408957819_tp_box_2" providerId="OAuth2" clId="{38DC9D2F-FB21-5A8B-A8BA-1B5B1022FE40}" dt="2026-10-23T22:01:23.770" v="207" actId="20577"/>
        <pc:sldMkLst>
          <pc:docMk/>
          <pc:sldMk cId="1158244939" sldId="460"/>
        </pc:sldMkLst>
      </pc:sldChg>
      <pc:sldChg chg="modNotesTx">
        <pc:chgData name="Grace Srinivasiah" userId="28408957819_tp_box_2" providerId="OAuth2" clId="{38DC9D2F-FB21-5A8B-A8BA-1B5B1022FE40}" dt="2026-10-23T22:02:55.838" v="261" actId="12"/>
        <pc:sldMkLst>
          <pc:docMk/>
          <pc:sldMk cId="2687796744" sldId="461"/>
        </pc:sldMkLst>
      </pc:sldChg>
      <pc:sldChg chg="modNotesTx">
        <pc:chgData name="Grace Srinivasiah" userId="28408957819_tp_box_2" providerId="OAuth2" clId="{38DC9D2F-FB21-5A8B-A8BA-1B5B1022FE40}" dt="2026-10-23T22:02:04.348" v="231" actId="12"/>
        <pc:sldMkLst>
          <pc:docMk/>
          <pc:sldMk cId="4146980044" sldId="462"/>
        </pc:sldMkLst>
      </pc:sldChg>
      <pc:sldChg chg="modNotesTx">
        <pc:chgData name="Grace Srinivasiah" userId="28408957819_tp_box_2" providerId="OAuth2" clId="{38DC9D2F-FB21-5A8B-A8BA-1B5B1022FE40}" dt="2026-10-23T22:06:32.144" v="414" actId="20577"/>
        <pc:sldMkLst>
          <pc:docMk/>
          <pc:sldMk cId="1166214774" sldId="465"/>
        </pc:sldMkLst>
      </pc:sldChg>
      <pc:sldChg chg="modNotesTx">
        <pc:chgData name="Grace Srinivasiah" userId="28408957819_tp_box_2" providerId="OAuth2" clId="{38DC9D2F-FB21-5A8B-A8BA-1B5B1022FE40}" dt="2026-10-23T22:15:20.176" v="509" actId="20577"/>
        <pc:sldMkLst>
          <pc:docMk/>
          <pc:sldMk cId="115490922" sldId="466"/>
        </pc:sldMkLst>
      </pc:sldChg>
      <pc:sldChg chg="modNotesTx">
        <pc:chgData name="Grace Srinivasiah" userId="28408957819_tp_box_2" providerId="OAuth2" clId="{38DC9D2F-FB21-5A8B-A8BA-1B5B1022FE40}" dt="2026-10-23T22:02:20.702" v="239" actId="20577"/>
        <pc:sldMkLst>
          <pc:docMk/>
          <pc:sldMk cId="616622833" sldId="467"/>
        </pc:sldMkLst>
      </pc:sldChg>
      <pc:sldChg chg="modSp mod modNotesTx">
        <pc:chgData name="Grace Srinivasiah" userId="28408957819_tp_box_2" providerId="OAuth2" clId="{38DC9D2F-FB21-5A8B-A8BA-1B5B1022FE40}" dt="2026-10-23T22:03:41.961" v="294" actId="12"/>
        <pc:sldMkLst>
          <pc:docMk/>
          <pc:sldMk cId="3098931345" sldId="468"/>
        </pc:sldMkLst>
        <pc:spChg chg="mod">
          <ac:chgData name="Grace Srinivasiah" userId="28408957819_tp_box_2" providerId="OAuth2" clId="{38DC9D2F-FB21-5A8B-A8BA-1B5B1022FE40}" dt="2026-10-23T21:53:34.473" v="0" actId="27636"/>
          <ac:spMkLst>
            <pc:docMk/>
            <pc:sldMk cId="3098931345" sldId="468"/>
            <ac:spMk id="2" creationId="{53642537-5B0D-DEA0-AFCF-CF28E01376E3}"/>
          </ac:spMkLst>
        </pc:spChg>
      </pc:sldChg>
      <pc:sldChg chg="modNotesTx">
        <pc:chgData name="Grace Srinivasiah" userId="28408957819_tp_box_2" providerId="OAuth2" clId="{38DC9D2F-FB21-5A8B-A8BA-1B5B1022FE40}" dt="2026-10-23T22:04:35.843" v="336" actId="20577"/>
        <pc:sldMkLst>
          <pc:docMk/>
          <pc:sldMk cId="54833664" sldId="475"/>
        </pc:sldMkLst>
      </pc:sldChg>
      <pc:sldChg chg="modNotesTx">
        <pc:chgData name="Grace Srinivasiah" userId="28408957819_tp_box_2" providerId="OAuth2" clId="{38DC9D2F-FB21-5A8B-A8BA-1B5B1022FE40}" dt="2026-10-23T22:01:45.898" v="222" actId="12"/>
        <pc:sldMkLst>
          <pc:docMk/>
          <pc:sldMk cId="3393970204" sldId="476"/>
        </pc:sldMkLst>
      </pc:sldChg>
      <pc:sldChg chg="modNotesTx">
        <pc:chgData name="Grace Srinivasiah" userId="28408957819_tp_box_2" providerId="OAuth2" clId="{38DC9D2F-FB21-5A8B-A8BA-1B5B1022FE40}" dt="2026-10-23T22:06:53.116" v="430" actId="12"/>
        <pc:sldMkLst>
          <pc:docMk/>
          <pc:sldMk cId="1466771118" sldId="477"/>
        </pc:sldMkLst>
      </pc:sldChg>
      <pc:sldChg chg="modNotesTx">
        <pc:chgData name="Grace Srinivasiah" userId="28408957819_tp_box_2" providerId="OAuth2" clId="{38DC9D2F-FB21-5A8B-A8BA-1B5B1022FE40}" dt="2026-10-23T22:14:06.774" v="458" actId="20577"/>
        <pc:sldMkLst>
          <pc:docMk/>
          <pc:sldMk cId="515040935" sldId="4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8F818C-2620-DEBA-5242-1427293BA5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9659F12-C4B2-5A1B-950A-6BE448C47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187E5-8BC8-4467-BE52-6F2D1A581A2A}" type="datetimeFigureOut">
              <a:rPr lang="en-US" smtClean="0"/>
              <a:t>10/23/26</a:t>
            </a:fld>
            <a:endParaRPr lang="en-US"/>
          </a:p>
        </p:txBody>
      </p:sp>
      <p:sp>
        <p:nvSpPr>
          <p:cNvPr id="4" name="Footer Placeholder 3">
            <a:extLst>
              <a:ext uri="{FF2B5EF4-FFF2-40B4-BE49-F238E27FC236}">
                <a16:creationId xmlns:a16="http://schemas.microsoft.com/office/drawing/2014/main" id="{4EEDBCAE-0C1A-B1A2-F185-494604EBD5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992553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A0AA82-7DFD-42A2-AAE9-E0AB8943696A}" type="datetimeFigureOut">
              <a:rPr lang="en-US" smtClean="0"/>
              <a:t>10/23/26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6399F6-6299-4610-B81F-5B1794C45A33}" type="slidenum">
              <a:rPr lang="en-US" smtClean="0"/>
              <a:t>‹#›</a:t>
            </a:fld>
            <a:endParaRPr lang="en-US"/>
          </a:p>
        </p:txBody>
      </p:sp>
    </p:spTree>
    <p:extLst>
      <p:ext uri="{BB962C8B-B14F-4D97-AF65-F5344CB8AC3E}">
        <p14:creationId xmlns:p14="http://schemas.microsoft.com/office/powerpoint/2010/main" val="2660607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z.harvard.edu/resources/parts-purposes-complexitie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ested2024.s3.us-west-1.amazonaws.com/wp-content/uploads/2025/09/23104558/ITLDF_English_ADA.pdf"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cde.ca.gov/ci/pl/ngssstandards.asp" TargetMode="External"/><Relationship Id="rId5" Type="http://schemas.openxmlformats.org/officeDocument/2006/relationships/hyperlink" Target="chrome-extension://https/www.cde.ca.gov/sp/cd/re/documents/ptklfsciencedomain.pdf" TargetMode="External"/><Relationship Id="rId4" Type="http://schemas.openxmlformats.org/officeDocument/2006/relationships/hyperlink" Target="https://www.cde.ca.gov/ci/gs/p3/documents/p3learnprogressionssci.pdf" TargetMode="External"/></Relationships>
</file>

<file path=ppt/notesSlides/_rels/notesSlide21.xml.rels><?xml version="1.0" encoding="UTF-8" standalone="yes"?>
<Relationships xmlns="http://schemas.openxmlformats.org/package/2006/relationships"><Relationship Id="rId8" Type="http://schemas.openxmlformats.org/officeDocument/2006/relationships/hyperlink" Target="https://youtu.be/4CnmwHsyHeo" TargetMode="External"/><Relationship Id="rId3" Type="http://schemas.openxmlformats.org/officeDocument/2006/relationships/hyperlink" Target="https://youtu.be/UK_Arq6-3BQ" TargetMode="External"/><Relationship Id="rId7" Type="http://schemas.openxmlformats.org/officeDocument/2006/relationships/hyperlink" Target="https://youtu.be/jDtRFaSKIto"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youtu.be/DfDYyHdDrSw" TargetMode="External"/><Relationship Id="rId5" Type="http://schemas.openxmlformats.org/officeDocument/2006/relationships/hyperlink" Target="https://youtu.be/X3QnRsc8qmY" TargetMode="External"/><Relationship Id="rId4" Type="http://schemas.openxmlformats.org/officeDocument/2006/relationships/hyperlink" Target="https://youtu.be/Yr-CJb8Qb8g"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8" Type="http://schemas.openxmlformats.org/officeDocument/2006/relationships/hyperlink" Target="https://countplayexplore.org/activities/leaf-match-clues" TargetMode="External"/><Relationship Id="rId13" Type="http://schemas.openxmlformats.org/officeDocument/2006/relationships/hyperlink" Target="https://countplayexplore.org/activities/how-tall-is-a-sprout" TargetMode="External"/><Relationship Id="rId3" Type="http://schemas.openxmlformats.org/officeDocument/2006/relationships/hyperlink" Target="https://countplayexplore.org/book/the-little-lobster" TargetMode="External"/><Relationship Id="rId7" Type="http://schemas.openxmlformats.org/officeDocument/2006/relationships/hyperlink" Target="https://countplayexplore.org/activities/hug-a-tree" TargetMode="External"/><Relationship Id="rId12" Type="http://schemas.openxmlformats.org/officeDocument/2006/relationships/hyperlink" Target="https://countplayexplore.org/book/up-to-my-knees" TargetMode="External"/><Relationship Id="rId2" Type="http://schemas.openxmlformats.org/officeDocument/2006/relationships/slide" Target="../slides/slide26.xml"/><Relationship Id="rId1" Type="http://schemas.openxmlformats.org/officeDocument/2006/relationships/notesMaster" Target="../notesMasters/notesMaster1.xml"/><Relationship Id="rId6" Type="http://schemas.openxmlformats.org/officeDocument/2006/relationships/hyperlink" Target="https://countplayexplore.org/book/red-leaf-yellow-leaf" TargetMode="External"/><Relationship Id="rId11" Type="http://schemas.openxmlformats.org/officeDocument/2006/relationships/hyperlink" Target="https://countplayexplore.org/book/even-an-ostrich-needs-a-nest" TargetMode="External"/><Relationship Id="rId5" Type="http://schemas.openxmlformats.org/officeDocument/2006/relationships/hyperlink" Target="https://countplayexplore.org/activities/life-cycle-match-up" TargetMode="External"/><Relationship Id="rId10" Type="http://schemas.openxmlformats.org/officeDocument/2006/relationships/hyperlink" Target="https://countplayexplore.org/activities/chalk-animals" TargetMode="External"/><Relationship Id="rId4" Type="http://schemas.openxmlformats.org/officeDocument/2006/relationships/hyperlink" Target="https://countplayexplore.org/activities/build-an-ocean-habitat" TargetMode="External"/><Relationship Id="rId9" Type="http://schemas.openxmlformats.org/officeDocument/2006/relationships/hyperlink" Target="https://countplayexplore.org/book/actual-size" TargetMode="External"/><Relationship Id="rId14" Type="http://schemas.openxmlformats.org/officeDocument/2006/relationships/hyperlink" Target="https://countplayexplore.org/book/worm-weather"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8" Type="http://schemas.openxmlformats.org/officeDocument/2006/relationships/hyperlink" Target="https://youtu.be/4CnmwHsyHeo" TargetMode="External"/><Relationship Id="rId3" Type="http://schemas.openxmlformats.org/officeDocument/2006/relationships/hyperlink" Target="https://youtu.be/UK_Arq6-3BQ" TargetMode="External"/><Relationship Id="rId7" Type="http://schemas.openxmlformats.org/officeDocument/2006/relationships/hyperlink" Target="https://youtu.be/jDtRFaSKIto"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youtu.be/DfDYyHdDrSw" TargetMode="External"/><Relationship Id="rId5" Type="http://schemas.openxmlformats.org/officeDocument/2006/relationships/hyperlink" Target="https://youtu.be/X3QnRsc8qmY" TargetMode="External"/><Relationship Id="rId4" Type="http://schemas.openxmlformats.org/officeDocument/2006/relationships/hyperlink" Target="https://youtu.be/Yr-CJb8Qb8g"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504911"/>
          </a:xfrm>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Hello, and welcome everyone! Today, we will be exploring how to support children in investigating life science concepts and phenomena.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Adjust the talking points to reflect the session length and participant needs. If necessary, add introductory and “housekeeping” information.</a:t>
            </a:r>
          </a:p>
          <a:p>
            <a:endParaRPr lang="en-US" dirty="0">
              <a:solidFill>
                <a:srgbClr val="C00000"/>
              </a:solidFill>
              <a:cs typeface="Calibri"/>
            </a:endParaRPr>
          </a:p>
        </p:txBody>
      </p:sp>
      <p:sp>
        <p:nvSpPr>
          <p:cNvPr id="4" name="Slide Number Placeholder 3"/>
          <p:cNvSpPr>
            <a:spLocks noGrp="1"/>
          </p:cNvSpPr>
          <p:nvPr>
            <p:ph type="sldNum" sz="quarter" idx="5"/>
          </p:nvPr>
        </p:nvSpPr>
        <p:spPr/>
        <p:txBody>
          <a:bodyPr/>
          <a:lstStyle/>
          <a:p>
            <a:fld id="{896399F6-6299-4610-B81F-5B1794C45A33}" type="slidenum">
              <a:rPr lang="en-US" smtClean="0"/>
              <a:t>1</a:t>
            </a:fld>
            <a:endParaRPr lang="en-US"/>
          </a:p>
        </p:txBody>
      </p:sp>
    </p:spTree>
    <p:extLst>
      <p:ext uri="{BB962C8B-B14F-4D97-AF65-F5344CB8AC3E}">
        <p14:creationId xmlns:p14="http://schemas.microsoft.com/office/powerpoint/2010/main" val="52641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0"/>
              </a:spcAft>
            </a:pPr>
            <a:r>
              <a:rPr lang="en-US" sz="1800" b="1" kern="1200" dirty="0">
                <a:solidFill>
                  <a:srgbClr val="0F173D"/>
                </a:solidFill>
                <a:effectLst/>
                <a:latin typeface="Poppins" panose="00000500000000000000" pitchFamily="2" charset="0"/>
                <a:ea typeface="+mn-ea"/>
                <a:cs typeface="Calibri" panose="020F0502020204030204" pitchFamily="34" charset="0"/>
              </a:rPr>
              <a:t>Talking Points</a:t>
            </a:r>
          </a:p>
          <a:p>
            <a:pPr marL="171450" marR="0" indent="-171450">
              <a:spcBef>
                <a:spcPts val="600"/>
              </a:spcBef>
              <a:spcAft>
                <a:spcPts val="600"/>
              </a:spcAft>
              <a:buFont typeface="Arial" panose="020B0604020202020204" pitchFamily="34" charset="0"/>
              <a:buChar char="•"/>
            </a:pPr>
            <a:r>
              <a:rPr lang="en-US" sz="1200" kern="1200" dirty="0">
                <a:solidFill>
                  <a:schemeClr val="tx1"/>
                </a:solidFill>
                <a:effectLst/>
                <a:latin typeface="+mn-lt"/>
                <a:ea typeface="+mn-ea"/>
                <a:cs typeface="+mn-cs"/>
              </a:rPr>
              <a:t>The Count Play Explore Professional Learning Resources were made possible by Count Play Explore, an early math, science, and computer science initiative led by the Fresno County Superintendent of Schools, Early Care and Education Department. This initiative is generously funded by the California Department of Education and the California State Board of Education. </a:t>
            </a:r>
          </a:p>
          <a:p>
            <a:pPr marL="171450" marR="0" lvl="0" indent="-1714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These resources, developed by WestEd in collaboration with FCSS and AIMS Center for Math and Science Education, are intended to be used as a guide for implementing evidence-based strategies, promoting active learning, and encouraging developmentally appropriate practices in early education settings. They are not intended for commercial redistribution, unauthorized modification, or use outside the scope of professional education.</a:t>
            </a:r>
          </a:p>
        </p:txBody>
      </p:sp>
      <p:sp>
        <p:nvSpPr>
          <p:cNvPr id="4" name="Slide Number Placeholder 3"/>
          <p:cNvSpPr>
            <a:spLocks noGrp="1"/>
          </p:cNvSpPr>
          <p:nvPr>
            <p:ph type="sldNum" sz="quarter" idx="5"/>
          </p:nvPr>
        </p:nvSpPr>
        <p:spPr/>
        <p:txBody>
          <a:bodyPr/>
          <a:lstStyle/>
          <a:p>
            <a:fld id="{896399F6-6299-4610-B81F-5B1794C45A33}" type="slidenum">
              <a:rPr lang="en-US" smtClean="0"/>
              <a:t>2</a:t>
            </a:fld>
            <a:endParaRPr lang="en-US"/>
          </a:p>
        </p:txBody>
      </p:sp>
    </p:spTree>
    <p:extLst>
      <p:ext uri="{BB962C8B-B14F-4D97-AF65-F5344CB8AC3E}">
        <p14:creationId xmlns:p14="http://schemas.microsoft.com/office/powerpoint/2010/main" val="375208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session, we will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describe ways children (birth to 8 years) investigate and learn about living things, and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explore ways to support children’s investigations of living things.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Adjust slide content and talking points to reflect what you plan to address in your professional learning session.</a:t>
            </a:r>
            <a:r>
              <a:rPr lang="en-US" dirty="0">
                <a:effectLst/>
              </a:rPr>
              <a:t> </a:t>
            </a:r>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3</a:t>
            </a:fld>
            <a:endParaRPr lang="en-US"/>
          </a:p>
        </p:txBody>
      </p:sp>
    </p:spTree>
    <p:extLst>
      <p:ext uri="{BB962C8B-B14F-4D97-AF65-F5344CB8AC3E}">
        <p14:creationId xmlns:p14="http://schemas.microsoft.com/office/powerpoint/2010/main" val="1037062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Life science is the study of living things.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children investigate life science, they develop their understanding of animals (including humans) and plants. They may investigate their body parts, behaviors, growth, needs, and reproduction (California Department of Education, 2013, 2024)</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Children begin to understand the difference between living and non-living things in the preschool years (Margett &amp; Witherington, 2011).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Living things are organisms that can grow, breathe, reproduce, and respond to stimuli (for example, people, animals, and plants). Non-living things are inanimate objects or materials that are not born, do not grow, and cannot reproduce (for example, metal and plastic materials; California Department of Education, 2024). </a:t>
            </a:r>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4</a:t>
            </a:fld>
            <a:endParaRPr lang="en-US"/>
          </a:p>
        </p:txBody>
      </p:sp>
    </p:spTree>
    <p:extLst>
      <p:ext uri="{BB962C8B-B14F-4D97-AF65-F5344CB8AC3E}">
        <p14:creationId xmlns:p14="http://schemas.microsoft.com/office/powerpoint/2010/main" val="28092277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5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fontAlgn="base">
              <a:buFont typeface="Arial" panose="020B0604020202020204" pitchFamily="34" charset="0"/>
              <a:buChar char="•"/>
            </a:pPr>
            <a:r>
              <a:rPr lang="en-US" sz="1200" u="none" strike="noStrike" kern="1200" dirty="0">
                <a:solidFill>
                  <a:schemeClr val="tx1"/>
                </a:solidFill>
                <a:effectLst/>
                <a:latin typeface="+mn-lt"/>
                <a:ea typeface="+mn-ea"/>
                <a:cs typeface="+mn-cs"/>
              </a:rPr>
              <a:t>Let’s think a little more about living and non-living things. </a:t>
            </a:r>
            <a:endParaRPr lang="en-US" sz="1400" u="none" strike="noStrike" kern="1200" dirty="0">
              <a:solidFill>
                <a:schemeClr val="tx1"/>
              </a:solidFill>
              <a:effectLst/>
              <a:latin typeface="+mn-lt"/>
              <a:ea typeface="+mn-ea"/>
              <a:cs typeface="+mn-cs"/>
            </a:endParaRPr>
          </a:p>
          <a:p>
            <a:pPr marL="171450" lvl="0" indent="-171450" fontAlgn="base">
              <a:buFont typeface="Arial" panose="020B0604020202020204" pitchFamily="34" charset="0"/>
              <a:buChar char="•"/>
            </a:pPr>
            <a:r>
              <a:rPr lang="en-US" sz="1200" kern="1200" dirty="0">
                <a:solidFill>
                  <a:schemeClr val="tx1"/>
                </a:solidFill>
                <a:effectLst/>
                <a:latin typeface="+mn-lt"/>
                <a:ea typeface="+mn-ea"/>
                <a:cs typeface="+mn-cs"/>
              </a:rPr>
              <a:t>Here are a few photos. </a:t>
            </a:r>
          </a:p>
          <a:p>
            <a:pPr marL="171450" lvl="0" indent="-171450" fontAlgn="base">
              <a:buFont typeface="Arial" panose="020B0604020202020204" pitchFamily="34" charset="0"/>
              <a:buChar char="•"/>
            </a:pPr>
            <a:r>
              <a:rPr lang="en-US" sz="1200" kern="1200" dirty="0">
                <a:solidFill>
                  <a:schemeClr val="tx1"/>
                </a:solidFill>
                <a:effectLst/>
                <a:latin typeface="+mn-lt"/>
                <a:ea typeface="+mn-ea"/>
                <a:cs typeface="+mn-cs"/>
              </a:rPr>
              <a:t>On a piece of scratch paper, make notes on whether you think the different images are of living or non-living things. Think about </a:t>
            </a:r>
            <a:r>
              <a:rPr lang="en-US" sz="1200" i="1" kern="1200" dirty="0">
                <a:solidFill>
                  <a:schemeClr val="tx1"/>
                </a:solidFill>
                <a:effectLst/>
                <a:latin typeface="+mn-lt"/>
                <a:ea typeface="+mn-ea"/>
                <a:cs typeface="+mn-cs"/>
              </a:rPr>
              <a:t>why </a:t>
            </a:r>
            <a:r>
              <a:rPr lang="en-US" sz="1200" kern="1200" dirty="0">
                <a:solidFill>
                  <a:schemeClr val="tx1"/>
                </a:solidFill>
                <a:effectLst/>
                <a:latin typeface="+mn-lt"/>
                <a:ea typeface="+mn-ea"/>
                <a:cs typeface="+mn-cs"/>
              </a:rPr>
              <a:t>the thing is living or non-living. </a:t>
            </a:r>
          </a:p>
          <a:p>
            <a:pPr marL="171450" lvl="0" indent="-171450" fontAlgn="base">
              <a:buFont typeface="Arial" panose="020B0604020202020204" pitchFamily="34" charset="0"/>
              <a:buChar char="•"/>
            </a:pPr>
            <a:r>
              <a:rPr lang="en-US" sz="1200" kern="1200" dirty="0">
                <a:solidFill>
                  <a:schemeClr val="tx1"/>
                </a:solidFill>
                <a:effectLst/>
                <a:latin typeface="+mn-lt"/>
                <a:ea typeface="+mn-ea"/>
                <a:cs typeface="+mn-cs"/>
              </a:rPr>
              <a:t>[Provide time for participants to review the photos and make notes. Encourage volunteers to share their answers and reasons why the thing is living or non-living. Use the talking points below to support your review.]</a:t>
            </a:r>
          </a:p>
          <a:p>
            <a:pPr marL="171450" lvl="0" indent="-171450" fontAlgn="base">
              <a:buFont typeface="Arial" panose="020B0604020202020204" pitchFamily="34" charset="0"/>
              <a:buChar char="•"/>
            </a:pPr>
            <a:r>
              <a:rPr lang="en-US" sz="1200" kern="1200" dirty="0">
                <a:solidFill>
                  <a:schemeClr val="tx1"/>
                </a:solidFill>
                <a:effectLst/>
                <a:latin typeface="+mn-lt"/>
                <a:ea typeface="+mn-ea"/>
                <a:cs typeface="+mn-cs"/>
              </a:rPr>
              <a:t>Now we will review these photos. </a:t>
            </a:r>
          </a:p>
          <a:p>
            <a:pPr marL="628650" lvl="1" indent="-171450" fontAlgn="base">
              <a:buFont typeface="Arial" panose="020B0604020202020204" pitchFamily="34" charset="0"/>
              <a:buChar char="•"/>
            </a:pPr>
            <a:r>
              <a:rPr lang="en-US" sz="1200" kern="1200" dirty="0">
                <a:solidFill>
                  <a:schemeClr val="tx1"/>
                </a:solidFill>
                <a:effectLst/>
                <a:latin typeface="+mn-lt"/>
                <a:ea typeface="+mn-ea"/>
                <a:cs typeface="+mn-cs"/>
              </a:rPr>
              <a:t>The apple tree and spider are living. The spider can grow, reproduce, and breathe. The apple tree grows, uses water and nutrients, and can reproduce by making flowers and fruits.   </a:t>
            </a:r>
          </a:p>
          <a:p>
            <a:pPr marL="628650" lvl="1" indent="-171450" fontAlgn="base">
              <a:buFont typeface="Arial" panose="020B0604020202020204" pitchFamily="34" charset="0"/>
              <a:buChar char="•"/>
            </a:pPr>
            <a:r>
              <a:rPr lang="en-US" sz="1200" kern="1200" dirty="0">
                <a:solidFill>
                  <a:schemeClr val="tx1"/>
                </a:solidFill>
                <a:effectLst/>
                <a:latin typeface="+mn-lt"/>
                <a:ea typeface="+mn-ea"/>
                <a:cs typeface="+mn-cs"/>
              </a:rPr>
              <a:t>Research shows that plants are difficult for children to categorize as living things (Margett &amp; Witherington, 2011). This is because we can’t easily observe plants actively eating, moving, or breathing. </a:t>
            </a:r>
          </a:p>
          <a:p>
            <a:pPr marL="628650" lvl="1" indent="-171450" fontAlgn="base">
              <a:buFont typeface="Arial" panose="020B0604020202020204" pitchFamily="34" charset="0"/>
              <a:buChar char="•"/>
            </a:pPr>
            <a:r>
              <a:rPr lang="en-US" sz="1200" kern="1200" dirty="0">
                <a:solidFill>
                  <a:schemeClr val="tx1"/>
                </a:solidFill>
                <a:effectLst/>
                <a:latin typeface="+mn-lt"/>
                <a:ea typeface="+mn-ea"/>
                <a:cs typeface="+mn-cs"/>
              </a:rPr>
              <a:t>The sand, water, and rock are non-living things. These objects do not grow, reproduce, or breathe. Some of these distinctions might feel a little tricky. The rock, sand, and water are all natural items found in nature, but they are not living. Objects like this are part of Earth and Space science.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encourage participants to consider ways to support children in understanding how plants are living things. For example: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Sprouting seeds in a bag and taking photos of the changes daily. This will allow children to actively notice how the plant has grown.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Placing celery stalks in food coloring and noticing how the celery draws water up into itself—representing a living thing “eating” or getting nutrients. </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5</a:t>
            </a:fld>
            <a:endParaRPr lang="en-US"/>
          </a:p>
        </p:txBody>
      </p:sp>
    </p:spTree>
    <p:extLst>
      <p:ext uri="{BB962C8B-B14F-4D97-AF65-F5344CB8AC3E}">
        <p14:creationId xmlns:p14="http://schemas.microsoft.com/office/powerpoint/2010/main" val="585505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a:t>
            </a:r>
            <a:r>
              <a:rPr lang="en-US" sz="1200" kern="1200" dirty="0">
                <a:solidFill>
                  <a:schemeClr val="tx1"/>
                </a:solidFill>
                <a:effectLst/>
                <a:latin typeface="+mn-lt"/>
                <a:ea typeface="+mn-ea"/>
                <a:cs typeface="+mn-cs"/>
              </a:rPr>
              <a:t> 5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Life science is a part of our lives. However, we all might experience life science in different ways.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example, if you mow your grass, you might notice how quickly grass grows compared to other plants. This experience might help you learn about the concepts of how living things grow and change.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Or, if you have pets at home, you might learn about the needs of living things as you explore what and how to feed them.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If you walk in the park, you might notice the way different animals use trees for homes—birds, squirrels, and insects. This experience might help you learn about different habitats that living things need to thrive.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Think about your own experiences with living things.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are some living things you interact with? What are some ways you interact with these living things? What have you learned about living things through those experiences?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participants to discuss in their table groups. Then, invite a few volunteers to share with the larger group.]</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6</a:t>
            </a:fld>
            <a:endParaRPr lang="en-US"/>
          </a:p>
        </p:txBody>
      </p:sp>
    </p:spTree>
    <p:extLst>
      <p:ext uri="{BB962C8B-B14F-4D97-AF65-F5344CB8AC3E}">
        <p14:creationId xmlns:p14="http://schemas.microsoft.com/office/powerpoint/2010/main" val="212712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5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Children Investigate Living Things </a:t>
            </a:r>
            <a:r>
              <a:rPr lang="en-US" sz="1200" kern="1200" dirty="0">
                <a:solidFill>
                  <a:schemeClr val="tx1"/>
                </a:solidFill>
                <a:effectLst/>
                <a:latin typeface="+mn-lt"/>
                <a:ea typeface="+mn-ea"/>
                <a:cs typeface="+mn-cs"/>
              </a:rPr>
              <a:t>handout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Let’s start our session by observing a few photos that show different ways children might investigate living things.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[Hand out photo cards from the </a:t>
            </a:r>
            <a:r>
              <a:rPr lang="en-US" sz="1200" b="1" kern="1200" dirty="0">
                <a:solidFill>
                  <a:schemeClr val="tx1"/>
                </a:solidFill>
                <a:effectLst/>
                <a:latin typeface="+mn-lt"/>
                <a:ea typeface="+mn-ea"/>
                <a:cs typeface="+mn-cs"/>
              </a:rPr>
              <a:t>Children Investigate Living Things</a:t>
            </a:r>
            <a:r>
              <a:rPr lang="en-US" sz="1200" kern="1200" dirty="0">
                <a:solidFill>
                  <a:schemeClr val="tx1"/>
                </a:solidFill>
                <a:effectLst/>
                <a:latin typeface="+mn-lt"/>
                <a:ea typeface="+mn-ea"/>
                <a:cs typeface="+mn-cs"/>
              </a:rPr>
              <a:t> handout.]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Review these photos with your table group. Discuss the following questions with your group:</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do you notice about the ways children engage with living things?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might children learn about living things through their investigations?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are some ways children in your setting engage with living things?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[Invite a few volunteers to share with the larger group. Use the “Sample Responses” in the</a:t>
            </a:r>
            <a:r>
              <a:rPr lang="en-US" sz="10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Children Investigate Living Things</a:t>
            </a:r>
            <a:r>
              <a:rPr lang="en-US" sz="1200" kern="1200" dirty="0">
                <a:solidFill>
                  <a:schemeClr val="tx1"/>
                </a:solidFill>
                <a:effectLst/>
                <a:latin typeface="+mn-lt"/>
                <a:ea typeface="+mn-ea"/>
                <a:cs typeface="+mn-cs"/>
              </a:rPr>
              <a:t> handout to support a discussion.]</a:t>
            </a:r>
            <a:r>
              <a:rPr lang="en-US" dirty="0">
                <a:effectLst/>
              </a:rPr>
              <a:t> </a:t>
            </a:r>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7</a:t>
            </a:fld>
            <a:endParaRPr lang="en-US"/>
          </a:p>
        </p:txBody>
      </p:sp>
    </p:spTree>
    <p:extLst>
      <p:ext uri="{BB962C8B-B14F-4D97-AF65-F5344CB8AC3E}">
        <p14:creationId xmlns:p14="http://schemas.microsoft.com/office/powerpoint/2010/main" val="3490628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Materials: Parts, Purposes, and Complexities of Living Things</a:t>
            </a:r>
            <a:r>
              <a:rPr lang="en-US" sz="1200" kern="1200" dirty="0">
                <a:solidFill>
                  <a:schemeClr val="tx1"/>
                </a:solidFill>
                <a:effectLst/>
                <a:latin typeface="+mn-lt"/>
                <a:ea typeface="+mn-ea"/>
                <a:cs typeface="+mn-cs"/>
              </a:rPr>
              <a:t> handout (optional)</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have established an understanding that children and adults experience and learn about life science all the time and across different contexts.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Let’s take some time now to investigate living things.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activity, we will investigate the different parts of living things.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You might use the </a:t>
            </a:r>
            <a:r>
              <a:rPr lang="en-US" sz="1200" b="1" kern="1200" dirty="0">
                <a:solidFill>
                  <a:schemeClr val="tx1"/>
                </a:solidFill>
                <a:effectLst/>
                <a:latin typeface="+mn-lt"/>
                <a:ea typeface="+mn-ea"/>
                <a:cs typeface="+mn-cs"/>
              </a:rPr>
              <a:t>Parts, Purposes, and Complexities of Living Things</a:t>
            </a:r>
            <a:r>
              <a:rPr lang="en-US" sz="1200" kern="1200" dirty="0">
                <a:solidFill>
                  <a:schemeClr val="tx1"/>
                </a:solidFill>
                <a:effectLst/>
                <a:latin typeface="+mn-lt"/>
                <a:ea typeface="+mn-ea"/>
                <a:cs typeface="+mn-cs"/>
              </a:rPr>
              <a:t> handout. However, slides 9—14 contain the same content as the handout. </a:t>
            </a:r>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8</a:t>
            </a:fld>
            <a:endParaRPr lang="en-US"/>
          </a:p>
        </p:txBody>
      </p:sp>
    </p:spTree>
    <p:extLst>
      <p:ext uri="{BB962C8B-B14F-4D97-AF65-F5344CB8AC3E}">
        <p14:creationId xmlns:p14="http://schemas.microsoft.com/office/powerpoint/2010/main" val="426540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a:t>
            </a:r>
            <a:r>
              <a:rPr lang="en-US" sz="1200" kern="1200" dirty="0">
                <a:solidFill>
                  <a:schemeClr val="tx1"/>
                </a:solidFill>
                <a:effectLst/>
                <a:latin typeface="+mn-lt"/>
                <a:ea typeface="+mn-ea"/>
                <a:cs typeface="+mn-cs"/>
              </a:rPr>
              <a:t> 10–15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Parts, Purposes, and Complexities of Living Things</a:t>
            </a:r>
            <a:r>
              <a:rPr lang="en-US" sz="1200" kern="1200" dirty="0">
                <a:solidFill>
                  <a:schemeClr val="tx1"/>
                </a:solidFill>
                <a:effectLst/>
                <a:latin typeface="+mn-lt"/>
                <a:ea typeface="+mn-ea"/>
                <a:cs typeface="+mn-cs"/>
              </a:rPr>
              <a:t> handout (optional),</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small containers to collect samples of living things (optional)</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will start by going on a nature walk in pairs to look for living things. For example, you might find a flower, a vine, or an ant.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Make notes of some of the living things you find or use your phone to take a photo of the different living things you find.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Keep in mind, we are looking for living things, not simply natural items. For example, I might find a rock on my nature walk. A rock is a natural item that is created from nature, but it is not living—it does not grow, reproduce, or breathe.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Choose one of the living things—or a photo of the living thing—to bring back with you. If you bring back a piece of plant, try to gather more than just a leaf. For example, you might find a weed and bring back the entire weed including its roots, stem, leaves, and flower. The more parts of the living thing you can preserve, the better for this activity.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Once you return to your tables, I’ll explain the next part of the investigation.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[Support participants to choose partners.]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Now, with your partner, take about 10 minutes to explore outside. Make notes or take photos of some of the living things you find on your nature walk. Then, choose one living thing to bring back with you. Remember to try to keep the living thing in one piece with multiple parts.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participants are not able to go on a nature walk (for example, due to time constraints, weather, mobility needs, or location), you might skip this slide and the following slide. Instead of relying on living things participants find on a nature walk, you might provide any of the following: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crickets and/or mealworms (purchased at a pet store)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potted plants (purchased at a garden center or nursery)</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cut flowers (purchased at a grocery store)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other living things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Support participants to form teams of two. For example: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Encourage educators who work with similar ages of children to form pairs. This might facilitate conversations and a shared perspective.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Intentionally pair educators working with children from different ages to form pairs. This might introduce new ideas and experiences.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clear time expectations for when participants need to return to the PL room. For example,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Ask participants to notice what time it is when they leave the learning setting and what time it will be when they should return to the learning setting.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Ask participants to set a 10-minute timer on their phones to alert them when they need to return to the session. </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9</a:t>
            </a:fld>
            <a:endParaRPr lang="en-US"/>
          </a:p>
        </p:txBody>
      </p:sp>
    </p:spTree>
    <p:extLst>
      <p:ext uri="{BB962C8B-B14F-4D97-AF65-F5344CB8AC3E}">
        <p14:creationId xmlns:p14="http://schemas.microsoft.com/office/powerpoint/2010/main" val="1691728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a:t>
            </a:r>
            <a:r>
              <a:rPr lang="en-US" sz="1200" kern="1200" dirty="0">
                <a:solidFill>
                  <a:schemeClr val="tx1"/>
                </a:solidFill>
                <a:effectLst/>
                <a:latin typeface="+mn-lt"/>
                <a:ea typeface="+mn-ea"/>
                <a:cs typeface="+mn-cs"/>
              </a:rPr>
              <a:t> 5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Parts, Purposes, and Complexities of Living Things</a:t>
            </a:r>
            <a:r>
              <a:rPr lang="en-US" sz="1200" kern="1200" dirty="0">
                <a:solidFill>
                  <a:schemeClr val="tx1"/>
                </a:solidFill>
                <a:effectLst/>
                <a:latin typeface="+mn-lt"/>
                <a:ea typeface="+mn-ea"/>
                <a:cs typeface="+mn-cs"/>
              </a:rPr>
              <a:t> handout (optional)</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[Once participants have returned to the session:]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Welcome back everyone.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 hope you all enjoyed a little time outside and found some interesting living things.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Before we move further into our investigation, let’s share with others some of the living things we found.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 you share your item, explain how you know it is living. What parts, behaviors, growth, or needs make this a living thing?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volunteers to share examples of the different living things they found on their nature walk in addition to the one item they brought back to the room.]</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Thank you all for sharing about the living things you found.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next part of our investigation will push our thinking a bit more.</a:t>
            </a:r>
            <a:r>
              <a:rPr lang="en-US" dirty="0">
                <a:effectLst/>
              </a:rPr>
              <a:t> </a:t>
            </a:r>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10</a:t>
            </a:fld>
            <a:endParaRPr lang="en-US"/>
          </a:p>
        </p:txBody>
      </p:sp>
    </p:spTree>
    <p:extLst>
      <p:ext uri="{BB962C8B-B14F-4D97-AF65-F5344CB8AC3E}">
        <p14:creationId xmlns:p14="http://schemas.microsoft.com/office/powerpoint/2010/main" val="124082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a:t>
            </a:r>
            <a:r>
              <a:rPr lang="en-US" sz="1200" kern="1200" dirty="0">
                <a:solidFill>
                  <a:schemeClr val="tx1"/>
                </a:solidFill>
                <a:effectLst/>
                <a:latin typeface="+mn-lt"/>
                <a:ea typeface="+mn-ea"/>
                <a:cs typeface="+mn-cs"/>
              </a:rPr>
              <a:t> 1 minute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a:t>
            </a:r>
            <a:r>
              <a:rPr lang="en-US" sz="1200" kern="1200" dirty="0">
                <a:solidFill>
                  <a:schemeClr val="tx1"/>
                </a:solidFill>
                <a:effectLst/>
                <a:latin typeface="+mn-lt"/>
                <a:ea typeface="+mn-ea"/>
                <a:cs typeface="+mn-cs"/>
              </a:rPr>
              <a:t>Materials to document in different ways (for example, drawing paper, drawing materials, construction paper, glue, pipe cleaners, clay, paint), </a:t>
            </a:r>
            <a:r>
              <a:rPr lang="en-US" sz="1200" b="1" kern="1200" dirty="0">
                <a:solidFill>
                  <a:schemeClr val="tx1"/>
                </a:solidFill>
                <a:effectLst/>
                <a:latin typeface="+mn-lt"/>
                <a:ea typeface="+mn-ea"/>
                <a:cs typeface="+mn-cs"/>
              </a:rPr>
              <a:t>Parts, Purposes, and Complexities of Living Things</a:t>
            </a:r>
            <a:r>
              <a:rPr lang="en-US" sz="1200" kern="1200" dirty="0">
                <a:solidFill>
                  <a:schemeClr val="tx1"/>
                </a:solidFill>
                <a:effectLst/>
                <a:latin typeface="+mn-lt"/>
                <a:ea typeface="+mn-ea"/>
                <a:cs typeface="+mn-cs"/>
              </a:rPr>
              <a:t> handout (optional)</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u="sng" kern="1200" dirty="0">
                <a:solidFill>
                  <a:schemeClr val="tx1"/>
                </a:solidFill>
                <a:effectLst/>
                <a:latin typeface="+mn-lt"/>
                <a:ea typeface="+mn-ea"/>
                <a:cs typeface="+mn-cs"/>
              </a:rPr>
              <a:t>We will use a thinking routine called Parts, Purposes, and Complexities </a:t>
            </a:r>
            <a:r>
              <a:rPr lang="en-US" sz="1200" kern="1200" dirty="0">
                <a:solidFill>
                  <a:schemeClr val="tx1"/>
                </a:solidFill>
                <a:effectLst/>
                <a:latin typeface="+mn-lt"/>
                <a:ea typeface="+mn-ea"/>
                <a:cs typeface="+mn-cs"/>
              </a:rPr>
              <a:t>(Project Zero, 2019) to further investigate the living things you found.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will be documenting its parts, the purposes of those different parts, and the ways those parts are complex.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document in different ways. For example, you can make a chart, drawing or painting, list, diagram, or sculpture.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More information on the Parts, Purposes, and Complexities (Project Zero, 2019) thinking routine can be found on the </a:t>
            </a:r>
            <a:r>
              <a:rPr lang="en-US" sz="1200" u="sng" kern="1200" dirty="0">
                <a:solidFill>
                  <a:schemeClr val="tx1"/>
                </a:solidFill>
                <a:effectLst/>
                <a:latin typeface="+mn-lt"/>
                <a:ea typeface="+mn-ea"/>
                <a:cs typeface="+mn-cs"/>
                <a:hlinkClick r:id="rId3"/>
              </a:rPr>
              <a:t>Project Zero</a:t>
            </a:r>
            <a:r>
              <a:rPr lang="en-US" sz="1200" kern="1200" dirty="0">
                <a:solidFill>
                  <a:schemeClr val="tx1"/>
                </a:solidFill>
                <a:effectLst/>
                <a:latin typeface="+mn-lt"/>
                <a:ea typeface="+mn-ea"/>
                <a:cs typeface="+mn-cs"/>
              </a:rPr>
              <a:t> website.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participants do not go on a nature walk to find samples of living things, introduce the living things you are providing and support participants to choose one of the living things to use for this activity.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Depending on your session goals and time allowances, consider providing ways for participants to document using technology. For example, creating a stop motion film or video recording. </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11</a:t>
            </a:fld>
            <a:endParaRPr lang="en-US"/>
          </a:p>
        </p:txBody>
      </p:sp>
    </p:spTree>
    <p:extLst>
      <p:ext uri="{BB962C8B-B14F-4D97-AF65-F5344CB8AC3E}">
        <p14:creationId xmlns:p14="http://schemas.microsoft.com/office/powerpoint/2010/main" val="1673520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5–10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a:t>
            </a:r>
            <a:r>
              <a:rPr lang="en-US" sz="1200" kern="1200" dirty="0">
                <a:solidFill>
                  <a:schemeClr val="tx1"/>
                </a:solidFill>
                <a:effectLst/>
                <a:latin typeface="+mn-lt"/>
                <a:ea typeface="+mn-ea"/>
                <a:cs typeface="+mn-cs"/>
              </a:rPr>
              <a:t>Paper and drawing materials,</a:t>
            </a:r>
            <a:r>
              <a:rPr lang="en-US" sz="1200" b="1" kern="1200" dirty="0">
                <a:solidFill>
                  <a:schemeClr val="tx1"/>
                </a:solidFill>
                <a:effectLst/>
                <a:latin typeface="+mn-lt"/>
                <a:ea typeface="+mn-ea"/>
                <a:cs typeface="+mn-cs"/>
              </a:rPr>
              <a:t> Parts, Purposes, and Complexities of Living Things </a:t>
            </a:r>
            <a:r>
              <a:rPr lang="en-US" sz="1200" kern="1200" dirty="0">
                <a:solidFill>
                  <a:schemeClr val="tx1"/>
                </a:solidFill>
                <a:effectLst/>
                <a:latin typeface="+mn-lt"/>
                <a:ea typeface="+mn-ea"/>
                <a:cs typeface="+mn-cs"/>
              </a:rPr>
              <a:t>handout (optional)</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will start by observing and documenting the different parts of the living thing you have collected.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Remember, you can document the parts of the living things in different ways. For example, you might draw pictures to represent the different parts, make a list or a chart, or create a diagram and label the parts.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record the different parts of their living thing.]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 your table groups, share and discuss the different parts of the living thing you are investigating. You might notice similarities and differences among the parts of the different living things being investigated.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model this process for participants first. For example, you might have a flower. Explain that one of the parts of the flower is a stem, so you will draw a stem and write “stem.”</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 participants record the different parts of their living things, move around the room and provide support as needed. For example: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Ask participants about the different parts of their living things.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Notice the different ways participants are recording the parts of their living things. You might ask about why they chose a certain way to document.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Observing and documenting are foundational skills to use when investigating living things. Explore the </a:t>
            </a:r>
            <a:r>
              <a:rPr lang="en-US" sz="1200" b="1" kern="1200" dirty="0">
                <a:solidFill>
                  <a:schemeClr val="tx1"/>
                </a:solidFill>
                <a:effectLst/>
                <a:latin typeface="+mn-lt"/>
                <a:ea typeface="+mn-ea"/>
                <a:cs typeface="+mn-cs"/>
              </a:rPr>
              <a:t>Observation and Investigation</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Documentation and Communication</a:t>
            </a:r>
            <a:r>
              <a:rPr lang="en-US" sz="1200" kern="1200" dirty="0">
                <a:solidFill>
                  <a:schemeClr val="tx1"/>
                </a:solidFill>
                <a:effectLst/>
                <a:latin typeface="+mn-lt"/>
                <a:ea typeface="+mn-ea"/>
                <a:cs typeface="+mn-cs"/>
              </a:rPr>
              <a:t> suites for more information on ways to help educators support children to use these skills.</a:t>
            </a:r>
            <a:r>
              <a:rPr lang="en-US" dirty="0">
                <a:effectLst/>
              </a:rPr>
              <a:t> </a:t>
            </a:r>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12</a:t>
            </a:fld>
            <a:endParaRPr lang="en-US"/>
          </a:p>
        </p:txBody>
      </p:sp>
    </p:spTree>
    <p:extLst>
      <p:ext uri="{BB962C8B-B14F-4D97-AF65-F5344CB8AC3E}">
        <p14:creationId xmlns:p14="http://schemas.microsoft.com/office/powerpoint/2010/main" val="3302128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5–10 minutes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a:t>
            </a:r>
            <a:r>
              <a:rPr lang="en-US" sz="1200" kern="1200" dirty="0">
                <a:solidFill>
                  <a:schemeClr val="tx1"/>
                </a:solidFill>
                <a:effectLst/>
                <a:latin typeface="+mn-lt"/>
                <a:ea typeface="+mn-ea"/>
                <a:cs typeface="+mn-cs"/>
              </a:rPr>
              <a:t> Paper and drawing materials, </a:t>
            </a:r>
            <a:r>
              <a:rPr lang="en-US" sz="1200" b="1" kern="1200" dirty="0">
                <a:solidFill>
                  <a:schemeClr val="tx1"/>
                </a:solidFill>
                <a:effectLst/>
                <a:latin typeface="+mn-lt"/>
                <a:ea typeface="+mn-ea"/>
                <a:cs typeface="+mn-cs"/>
              </a:rPr>
              <a:t>Parts, Purposes, and Complexities of Living Things</a:t>
            </a:r>
            <a:r>
              <a:rPr lang="en-US" sz="1200" kern="1200" dirty="0">
                <a:solidFill>
                  <a:schemeClr val="tx1"/>
                </a:solidFill>
                <a:effectLst/>
                <a:latin typeface="+mn-lt"/>
                <a:ea typeface="+mn-ea"/>
                <a:cs typeface="+mn-cs"/>
              </a:rPr>
              <a:t> handout (optional)</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Now, we will investigate further.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 your partner, review the different parts of your living thing.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Record the purpose of each part.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does it do?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How does it support the living thing?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brought back a plant, you might take apart the different parts of the plant to learn more about its parts and purposes.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do not know the name or purpose of one of the parts, you might use the internet to do some research and learn more about your living thing.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record the different purposes of the parts of their living thing.]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 another team at your table, share some of the different purposes of the parts of the living thing you are investigating.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model this process for participants. For example, using the flower example, you might explain that the stem of the flower holds the flower up off the ground. The stem also helps nutrients travel from the roots up to other parts of the plant.</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13</a:t>
            </a:fld>
            <a:endParaRPr lang="en-US"/>
          </a:p>
        </p:txBody>
      </p:sp>
    </p:spTree>
    <p:extLst>
      <p:ext uri="{BB962C8B-B14F-4D97-AF65-F5344CB8AC3E}">
        <p14:creationId xmlns:p14="http://schemas.microsoft.com/office/powerpoint/2010/main" val="1066489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5–10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a:t>
            </a:r>
            <a:r>
              <a:rPr lang="en-US" sz="1200" kern="1200" dirty="0">
                <a:solidFill>
                  <a:schemeClr val="tx1"/>
                </a:solidFill>
                <a:effectLst/>
                <a:latin typeface="+mn-lt"/>
                <a:ea typeface="+mn-ea"/>
                <a:cs typeface="+mn-cs"/>
              </a:rPr>
              <a:t>Paper and drawing materials, </a:t>
            </a:r>
            <a:r>
              <a:rPr lang="en-US" sz="1200" b="1" kern="1200" dirty="0">
                <a:solidFill>
                  <a:schemeClr val="tx1"/>
                </a:solidFill>
                <a:effectLst/>
                <a:latin typeface="+mn-lt"/>
                <a:ea typeface="+mn-ea"/>
                <a:cs typeface="+mn-cs"/>
              </a:rPr>
              <a:t>Parts, Purposes, and Complexities of Living Things</a:t>
            </a:r>
            <a:r>
              <a:rPr lang="en-US" sz="1200" kern="1200" dirty="0">
                <a:solidFill>
                  <a:schemeClr val="tx1"/>
                </a:solidFill>
                <a:effectLst/>
                <a:latin typeface="+mn-lt"/>
                <a:ea typeface="+mn-ea"/>
                <a:cs typeface="+mn-cs"/>
              </a:rPr>
              <a:t> handout (optional)</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Now, we will document ways the living thing is complex.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How do the parts work together?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might happen if the living thing did not have a particular part?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questions do you have about this living thing?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record ways the living thing is complex and any questions about the living thing they are investigating.]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Turn and talk to another team at your table. Share some of the ways the living thing you are investigating is complex. What questions do you have about the living thing you are investigating?</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discuss different ways you can find out more about the living thing.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discuss the complexities of the living things.]</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14</a:t>
            </a:fld>
            <a:endParaRPr lang="en-US"/>
          </a:p>
        </p:txBody>
      </p:sp>
    </p:spTree>
    <p:extLst>
      <p:ext uri="{BB962C8B-B14F-4D97-AF65-F5344CB8AC3E}">
        <p14:creationId xmlns:p14="http://schemas.microsoft.com/office/powerpoint/2010/main" val="4047484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Thank you for investigating the parts, purposes, and complexities of living things.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Now we will take some time to appreciate the different parts, purposes, and complexities of living things that others investigated.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Leave the documentation you created on your able for others to observe.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will move around the room and observe the way others have investigated living things. Take a pack of sticky notes and a pen with you. As you observe others’ work, leave a sticky note or two that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describes ways others’ living things are similar or different from yours,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poses a question about the living thing,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expresses what you value about the way the living thing is documented.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move around the room and observe others’ investigations. Once everyone has finished their observations, encourage participants to review the sticky notes that were left for them. Invite a few volunteers to share about their observations or to share about the sticky notes that were left for them.]</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15</a:t>
            </a:fld>
            <a:endParaRPr lang="en-US"/>
          </a:p>
        </p:txBody>
      </p:sp>
    </p:spTree>
    <p:extLst>
      <p:ext uri="{BB962C8B-B14F-4D97-AF65-F5344CB8AC3E}">
        <p14:creationId xmlns:p14="http://schemas.microsoft.com/office/powerpoint/2010/main" val="25777053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Through your investigations of the parts, purposes, and complexities of living things, you might have noticed how the different shapes or characteristics of the living things relate to the way those parts function.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relationship between the way something is structured and functions is a crosscutting concept in science. For example: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petals of a flower are colorful. They are colorful not just so they look pretty, but so they can attract pollinators. Without this structure and function relationship, flowers would not be able to reproduce.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tortoise has a large, hard shell to protect it from predators. This is important because tortoises move too slowly to run away from danger and don’t have sharp claws or teeth to defend themselves.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Crosscutting concepts are underlying themes or ways of thinking that emerge across science concepts and phenomena (California Department of Education, 2013, 2024).</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16</a:t>
            </a:fld>
            <a:endParaRPr lang="en-US"/>
          </a:p>
        </p:txBody>
      </p:sp>
    </p:spTree>
    <p:extLst>
      <p:ext uri="{BB962C8B-B14F-4D97-AF65-F5344CB8AC3E}">
        <p14:creationId xmlns:p14="http://schemas.microsoft.com/office/powerpoint/2010/main" val="4233852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also investigated several life science concepts. Across all of the living things you investigated, you probably identified parts that supported the living thing to do the following: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grow and stay safe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gather nutrients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reproduce</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17</a:t>
            </a:fld>
            <a:endParaRPr lang="en-US"/>
          </a:p>
        </p:txBody>
      </p:sp>
    </p:spTree>
    <p:extLst>
      <p:ext uri="{BB962C8B-B14F-4D97-AF65-F5344CB8AC3E}">
        <p14:creationId xmlns:p14="http://schemas.microsoft.com/office/powerpoint/2010/main" val="3270240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5 minutes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Let’s think a little more about the range of concepts and phenomena that can be learned within life science.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investigating living things, adults and children learn about: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How living things grow and change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example, some organisms don’t just get bigger; they completely transform (such as a frog starts as a gill-breathing tadpole that lives underwater and matures into a lung-breathing adult that can hop on land).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What living things need to survive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For example, plants need nutrients, just like people. However, they do not “eat” soil. They use nutrients from the soil to help make them healthy—similar to vitamins. They also use the process of photosynthesis to transform carbon dioxide from the air into sugars that help them grow.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Think about the living thing you have collected today.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do you know about what that living thing needs to grow and survive?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do you know about the way it changes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participants to discuss with their table groups and add ideas to their documentation they developed earlier. You might invite a few volunteers to share with the larger group.]</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invite participants to use their smart phones to look up additional information related to the living thing they collected.</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18</a:t>
            </a:fld>
            <a:endParaRPr lang="en-US"/>
          </a:p>
        </p:txBody>
      </p:sp>
    </p:spTree>
    <p:extLst>
      <p:ext uri="{BB962C8B-B14F-4D97-AF65-F5344CB8AC3E}">
        <p14:creationId xmlns:p14="http://schemas.microsoft.com/office/powerpoint/2010/main" val="2143585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a:t>
            </a:r>
            <a:r>
              <a:rPr lang="en-US" sz="1200" kern="1200" dirty="0">
                <a:solidFill>
                  <a:schemeClr val="tx1"/>
                </a:solidFill>
                <a:effectLst/>
                <a:latin typeface="+mn-lt"/>
                <a:ea typeface="+mn-ea"/>
                <a:cs typeface="+mn-cs"/>
              </a:rPr>
              <a:t> 5 minutes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Let’s consider a few more concepts that we might learn about when investigating life science.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habitats of living things.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 habitat is a home that provides food, water, and shelter. The size of that home depends on the size and needs of the creature living in it. For example, insects and spiders might live their entire lives on one tree. However, a large animal like a wolf might require hundreds of acres to hunt and provide for its pack. There are many different types of habitats that plants and animals call home.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An animal’s parts will match the habitat within which it lives. For example, fish have gills that allow them to get oxygen from water—so, their habitat is aquatic.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Heredity and reproduction.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Living things reproduce to create offspring of their own kind, ensuring the survival of their species over time. For example, plants create and disperse seeds to create new plants.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We can observe similarities between parents and offspring because genetic traits are passed on—this is heredity. For example, a puppy might inherit its coat color and ear shape from its parents, while a plant inherits its flower color and leaf shape.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Variation and diversity in living things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Children and adults learn about the characteristics of living things. For example, learning about their different parts and what they look like.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Noticing characteristics helps us understand similarities and differences. Even within a single species, variation can be great. For example, there are over 3,000 varieties of pear trees in the world. The fruits they produce range in color from purple to bright yellow, and in texture from buttery soft to crisp like an apple.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the living thing you collected and observed today.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do you know about the diversity of this species?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do you know about its habitat?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How do the parts of the living things make it well-suited for the habitat?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participants to discuss with their table groups and add their ideas to their documentation. You might invite a few volunteers to share with the larger group.]</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invite participants to use their smart phones to look up additional information related to the living thing they collected. </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19</a:t>
            </a:fld>
            <a:endParaRPr lang="en-US"/>
          </a:p>
        </p:txBody>
      </p:sp>
    </p:spTree>
    <p:extLst>
      <p:ext uri="{BB962C8B-B14F-4D97-AF65-F5344CB8AC3E}">
        <p14:creationId xmlns:p14="http://schemas.microsoft.com/office/powerpoint/2010/main" val="1202181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7251-5FB7-128E-18B2-834AF7B44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44EC8-AD2F-000E-AE47-06E9278117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F65138-09B9-8997-498D-453A810A52B1}"/>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10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a:t>
            </a:r>
            <a:r>
              <a:rPr lang="en-US" sz="1200" kern="1200" dirty="0">
                <a:solidFill>
                  <a:schemeClr val="tx1"/>
                </a:solidFill>
                <a:effectLst/>
                <a:latin typeface="+mn-lt"/>
                <a:ea typeface="+mn-ea"/>
                <a:cs typeface="+mn-cs"/>
              </a:rPr>
              <a:t>print copies of this slide for participants to review (optional)</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Let’s take a look at what children of different ages might learn about living things.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Even very early on, children are learning about many different concepts in life science, including the needs, characteristics, growth, and habitats of living things.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 children mature, they deepen their understanding of these different concepts using inquiry.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Review the table. Consider the following questions: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do you notice about the way children's inquiry skills in life science develop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what ways do children in your setting investigate life science concepts?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observe the table individually. Then, encourage participants to discuss what they notice about the way inquiry skills develop over time and share some examples of ways children in their settings investigate life science concepts.]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printing this slide and providing copies for participants to review.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the following to support a discussion:</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Across the different ages, children are observing and exploring concepts in life science.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Infants and toddlers begin building these understandings by noticing and exploring living things. They might interact with different living things by touching, looking, and listening.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As children get older, they begin to apply more advanced inquiry skills as they investigate living things. For example, preschool or TK children might draw living things and describe the parts they include in their drawing.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elementary school, children will further advance the way they explore these topics by planning and conducting experiments. They begin to document evidence to construct explanations.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encourage participants to discuss ways they might support children of different ages to investigate the same living thing.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printing copies of relevant foundations and standards and encouraging participants to review life science concepts in more detail. We recommend the following documents and pages:</a:t>
            </a: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3"/>
              </a:rPr>
              <a:t>Infant–Toddler Learning and Development Foundations</a:t>
            </a:r>
            <a:r>
              <a:rPr lang="en-US" sz="1200" kern="1200" dirty="0">
                <a:solidFill>
                  <a:schemeClr val="tx1"/>
                </a:solidFill>
                <a:effectLst/>
                <a:latin typeface="+mn-lt"/>
                <a:ea typeface="+mn-ea"/>
                <a:cs typeface="+mn-cs"/>
              </a:rPr>
              <a:t>: Cognitive Development, Cause and Effect (pages 142—143); Approaches to Learning, Curiosity and Initiative (pages 85—86)</a:t>
            </a: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4"/>
              </a:rPr>
              <a:t>Preschool Through Third Grade Learning Progressions: Life Science</a:t>
            </a:r>
            <a:r>
              <a:rPr lang="en-US" sz="1200" kern="1200" dirty="0">
                <a:solidFill>
                  <a:schemeClr val="tx1"/>
                </a:solidFill>
                <a:effectLst/>
                <a:latin typeface="+mn-lt"/>
                <a:ea typeface="+mn-ea"/>
                <a:cs typeface="+mn-cs"/>
              </a:rPr>
              <a:t> (pages 24—36)</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Additional information on ways children develop an understanding of life science can be found in the following documents:</a:t>
            </a:r>
          </a:p>
          <a:p>
            <a:pPr marL="628650" lvl="1" indent="-171450">
              <a:buFont typeface="Arial" panose="020B0604020202020204" pitchFamily="34" charset="0"/>
              <a:buChar char="•"/>
            </a:pPr>
            <a:r>
              <a:rPr lang="en-US" sz="1200" i="1" u="sng" kern="1200" dirty="0">
                <a:solidFill>
                  <a:schemeClr val="tx1"/>
                </a:solidFill>
                <a:effectLst/>
                <a:latin typeface="+mn-lt"/>
                <a:ea typeface="+mn-ea"/>
                <a:cs typeface="+mn-cs"/>
                <a:hlinkClick r:id="rId5"/>
              </a:rPr>
              <a:t>Preschool/Transitional Kindergarten Learning Foundations: Science</a:t>
            </a:r>
            <a:r>
              <a:rPr lang="en-US" sz="1200" i="1" u="none" strike="noStrike" kern="1200" dirty="0">
                <a:solidFill>
                  <a:schemeClr val="tx1"/>
                </a:solidFill>
                <a:effectLst/>
                <a:latin typeface="+mn-lt"/>
                <a:ea typeface="+mn-ea"/>
                <a:cs typeface="+mn-cs"/>
              </a:rPr>
              <a:t> </a:t>
            </a:r>
            <a:r>
              <a:rPr lang="en-US" sz="1200" u="none" strike="noStrike" kern="1200" dirty="0">
                <a:solidFill>
                  <a:schemeClr val="tx1"/>
                </a:solidFill>
                <a:effectLst/>
                <a:latin typeface="+mn-lt"/>
                <a:ea typeface="+mn-ea"/>
                <a:cs typeface="+mn-cs"/>
              </a:rPr>
              <a:t>(PTKLF;</a:t>
            </a:r>
            <a:r>
              <a:rPr lang="en-US" sz="1200" u="sng"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pages 50—64)  </a:t>
            </a:r>
          </a:p>
          <a:p>
            <a:pPr marL="628650" lvl="1" indent="-171450">
              <a:buFont typeface="Arial" panose="020B0604020202020204" pitchFamily="34" charset="0"/>
              <a:buChar char="•"/>
            </a:pPr>
            <a:r>
              <a:rPr lang="en-US" sz="1200" i="1" u="sng" kern="1200" dirty="0">
                <a:solidFill>
                  <a:schemeClr val="tx1"/>
                </a:solidFill>
                <a:effectLst/>
                <a:latin typeface="+mn-lt"/>
                <a:ea typeface="+mn-ea"/>
                <a:cs typeface="+mn-cs"/>
                <a:hlinkClick r:id="rId6"/>
              </a:rPr>
              <a:t>Next Generation Science Standards for California Public Schools, Kindergarten through Grade Twelve</a:t>
            </a:r>
            <a:r>
              <a:rPr lang="en-US" sz="1200" i="1" u="none" strike="noStrike" kern="1200" dirty="0">
                <a:solidFill>
                  <a:schemeClr val="tx1"/>
                </a:solidFill>
                <a:effectLst/>
                <a:latin typeface="+mn-lt"/>
                <a:ea typeface="+mn-ea"/>
                <a:cs typeface="+mn-cs"/>
              </a:rPr>
              <a:t> (CANGSS)</a:t>
            </a:r>
            <a:endParaRPr lang="en-US" sz="1200" kern="1200" dirty="0">
              <a:solidFill>
                <a:schemeClr val="tx1"/>
              </a:solidFill>
              <a:effectLst/>
              <a:latin typeface="+mn-lt"/>
              <a:ea typeface="+mn-ea"/>
              <a:cs typeface="+mn-cs"/>
            </a:endParaRPr>
          </a:p>
          <a:p>
            <a:pPr marL="0" marR="0">
              <a:spcBef>
                <a:spcPts val="600"/>
              </a:spcBef>
            </a:pPr>
            <a:endParaRPr lang="en-US" sz="1100" dirty="0">
              <a:solidFill>
                <a:srgbClr val="0F173D"/>
              </a:solidFill>
              <a:effectLst/>
              <a:latin typeface="Poppins" pitchFamily="2" charset="77"/>
              <a:ea typeface="Times New Roman" panose="02020603050405020304" pitchFamily="18" charset="0"/>
              <a:cs typeface="Calibri" panose="020F0502020204030204" pitchFamily="34" charset="0"/>
            </a:endParaRPr>
          </a:p>
        </p:txBody>
      </p:sp>
      <p:sp>
        <p:nvSpPr>
          <p:cNvPr id="4" name="Slide Number Placeholder 3">
            <a:extLst>
              <a:ext uri="{FF2B5EF4-FFF2-40B4-BE49-F238E27FC236}">
                <a16:creationId xmlns:a16="http://schemas.microsoft.com/office/drawing/2014/main" id="{A01B395C-2C27-09B5-BF0C-658268434BFA}"/>
              </a:ext>
            </a:extLst>
          </p:cNvPr>
          <p:cNvSpPr>
            <a:spLocks noGrp="1"/>
          </p:cNvSpPr>
          <p:nvPr>
            <p:ph type="sldNum" sz="quarter" idx="5"/>
          </p:nvPr>
        </p:nvSpPr>
        <p:spPr/>
        <p:txBody>
          <a:bodyPr/>
          <a:lstStyle/>
          <a:p>
            <a:fld id="{896399F6-6299-4610-B81F-5B1794C45A33}" type="slidenum">
              <a:rPr lang="en-US" smtClean="0"/>
              <a:t>20</a:t>
            </a:fld>
            <a:endParaRPr lang="en-US"/>
          </a:p>
        </p:txBody>
      </p:sp>
    </p:spTree>
    <p:extLst>
      <p:ext uri="{BB962C8B-B14F-4D97-AF65-F5344CB8AC3E}">
        <p14:creationId xmlns:p14="http://schemas.microsoft.com/office/powerpoint/2010/main" val="33202961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15 minutes (including the discussion on the following slide)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a:t>
            </a:r>
            <a:r>
              <a:rPr lang="en-US" sz="1200" kern="1200" dirty="0">
                <a:solidFill>
                  <a:schemeClr val="tx1"/>
                </a:solidFill>
                <a:effectLst/>
                <a:latin typeface="+mn-lt"/>
                <a:ea typeface="+mn-ea"/>
                <a:cs typeface="+mn-cs"/>
              </a:rPr>
              <a:t>Video clip of children investigating living things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Let’s notice some of these foundations and standards in action.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will observe a video showing children investigating living things.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As you observe, consider the following questions: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what ways are children investigating living things?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concepts and phenomena might children be learning about?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inquiry skills (for example, predicting, observing, testing ideas) do children use when investigating these concepts?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record your observations on scratch paper.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Choose a video clip featuring children investigating living things. Consider playing two videos—one of the younger children and the elementary clip. The clips of younger children (toddlers and preschool) take place outdoors in a class garden. The elementary clip shows ways children can use models of living things in a classroom setting. Representing both indoor and outdoor inquiry experiences will provide a broad representation of the different ways to explore life science with children. You might also encourage participants to compare the ways children investigate across different ages. We provide the following videos:</a:t>
            </a: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3"/>
              </a:rPr>
              <a:t>Investigating Living Creatures (2–3 years)</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/UK_Arq6-3BQ]</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4"/>
              </a:rPr>
              <a:t>Investigating Living Creatures (2–3 years) – Audio Descriptive Version</a:t>
            </a:r>
            <a:r>
              <a:rPr lang="en-US" sz="1200" kern="1200" dirty="0">
                <a:solidFill>
                  <a:schemeClr val="tx1"/>
                </a:solidFill>
                <a:effectLst/>
                <a:latin typeface="+mn-lt"/>
                <a:ea typeface="+mn-ea"/>
                <a:cs typeface="+mn-cs"/>
              </a:rPr>
              <a:t> [https://</a:t>
            </a:r>
            <a:r>
              <a:rPr lang="en-US" sz="1200" kern="1200" dirty="0" err="1">
                <a:solidFill>
                  <a:schemeClr val="tx1"/>
                </a:solidFill>
                <a:effectLst/>
                <a:latin typeface="+mn-lt"/>
                <a:ea typeface="+mn-ea"/>
                <a:cs typeface="+mn-cs"/>
              </a:rPr>
              <a:t>youtu.be</a:t>
            </a:r>
            <a:r>
              <a:rPr lang="en-US" sz="1200" kern="1200" dirty="0">
                <a:solidFill>
                  <a:schemeClr val="tx1"/>
                </a:solidFill>
                <a:effectLst/>
                <a:latin typeface="+mn-lt"/>
                <a:ea typeface="+mn-ea"/>
                <a:cs typeface="+mn-cs"/>
              </a:rPr>
              <a:t>/Yr-CJb8Qb8g]</a:t>
            </a: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5"/>
              </a:rPr>
              <a:t>Investigating Life Science in the Garden (3–5 years)</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/X3QnRsc8qmY]</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6"/>
              </a:rPr>
              <a:t>Investigating Life Science in the Garden (3–5 years) – Audio Descriptive Version</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/DfDYyHdDrSw]</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7"/>
              </a:rPr>
              <a:t>Modeling Absorption in Plants (second–third grade)</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a:t>
            </a:r>
            <a:r>
              <a:rPr lang="en-US" sz="1200" u="sng" kern="1200" dirty="0" err="1">
                <a:solidFill>
                  <a:schemeClr val="tx1"/>
                </a:solidFill>
                <a:effectLst/>
                <a:latin typeface="+mn-lt"/>
                <a:ea typeface="+mn-ea"/>
                <a:cs typeface="+mn-cs"/>
              </a:rPr>
              <a:t>jDtRFaSKIto</a:t>
            </a:r>
            <a:r>
              <a:rPr lang="en-US" sz="1200" u="sng" kern="1200" dirty="0">
                <a:solidFill>
                  <a:schemeClr val="tx1"/>
                </a:solidFill>
                <a:effectLst/>
                <a:latin typeface="+mn-lt"/>
                <a:ea typeface="+mn-ea"/>
                <a:cs typeface="+mn-cs"/>
              </a:rPr>
              <a:t>]</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8"/>
              </a:rPr>
              <a:t>Modeling Absorption in Plants (second–third grade) – Audio Descriptive Version</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/4CnmwHsyHeo]</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only play one video, you might play the video more than once. The first time, invite participants to notice life science concepts and phenomena that the children are investigating. The second time, encourage participants to notice the inquiry skills children are using. </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21</a:t>
            </a:fld>
            <a:endParaRPr lang="en-US"/>
          </a:p>
        </p:txBody>
      </p:sp>
    </p:spTree>
    <p:extLst>
      <p:ext uri="{BB962C8B-B14F-4D97-AF65-F5344CB8AC3E}">
        <p14:creationId xmlns:p14="http://schemas.microsoft.com/office/powerpoint/2010/main" val="2376805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15 minutes (including observing the video on the previous slide)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Answer key for Observing Life Science handout</a:t>
            </a:r>
            <a:r>
              <a:rPr lang="en-US" sz="1200" kern="1200" dirty="0">
                <a:solidFill>
                  <a:schemeClr val="tx1"/>
                </a:solidFill>
                <a:effectLst/>
                <a:latin typeface="+mn-lt"/>
                <a:ea typeface="+mn-ea"/>
                <a:cs typeface="+mn-cs"/>
              </a:rPr>
              <a:t>(s) (one per video you choose to show)</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Let’s discuss what you observed: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what ways are children investigating living things?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concepts and phenomena might children be learning about?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inquiry skills (for example, predicting, observing, testing ideas) do children use when investigating these concepts?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[Support participants to share what they notice about ways children investigate living things. You might encourage table groups to discuss. Then, invite a few volunteers to share with the larger group.]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the </a:t>
            </a:r>
            <a:r>
              <a:rPr lang="en-US" sz="1200" b="1" kern="1200" dirty="0">
                <a:solidFill>
                  <a:schemeClr val="tx1"/>
                </a:solidFill>
                <a:effectLst/>
                <a:latin typeface="+mn-lt"/>
                <a:ea typeface="+mn-ea"/>
                <a:cs typeface="+mn-cs"/>
              </a:rPr>
              <a:t>Answer Key(s) for Investigating Living Things </a:t>
            </a:r>
            <a:r>
              <a:rPr lang="en-US" sz="1200" kern="1200" dirty="0">
                <a:solidFill>
                  <a:schemeClr val="tx1"/>
                </a:solidFill>
                <a:effectLst/>
                <a:latin typeface="+mn-lt"/>
                <a:ea typeface="+mn-ea"/>
                <a:cs typeface="+mn-cs"/>
              </a:rPr>
              <a:t>handouts for the videos you choose to show to support a discussion. Each answer key provides examples from the video related to the discussion questions for this slide. Select the Answer Key that matches the video you selected. </a:t>
            </a: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These handouts are designed to support facilitators only and are not intended to be used by participants.</a:t>
            </a: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Answer Key for Investigating Living Creatures (2–3 years)</a:t>
            </a:r>
            <a:endParaRPr lang="en-US" sz="12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Answer Key for Investigating Life Science in the Garden (3–5 years)</a:t>
            </a:r>
            <a:endParaRPr lang="en-US" sz="1200" b="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b="1" kern="1200" dirty="0">
                <a:solidFill>
                  <a:schemeClr val="tx1"/>
                </a:solidFill>
                <a:effectLst/>
                <a:latin typeface="+mn-lt"/>
                <a:ea typeface="+mn-ea"/>
                <a:cs typeface="+mn-cs"/>
              </a:rPr>
              <a:t>Answer Key for Modeling Absorption in Plants (second–third grade)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inviting participants to reflect on ways they might adapt a similar experience for the children in their settings. </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22</a:t>
            </a:fld>
            <a:endParaRPr lang="en-US"/>
          </a:p>
        </p:txBody>
      </p:sp>
    </p:spTree>
    <p:extLst>
      <p:ext uri="{BB962C8B-B14F-4D97-AF65-F5344CB8AC3E}">
        <p14:creationId xmlns:p14="http://schemas.microsoft.com/office/powerpoint/2010/main" val="1728929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the elementary clip does not show direct experiences in nature. Adjust the language on this slide if you only played the elementary clip].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video observations, we noticed ways children learned about and investigated life science through direct experiences in nature.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Engaging with the natural world has several benefits for children and adults. For example: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Exposure to green spaces can improve cognitive development such as executive functions (</a:t>
            </a:r>
            <a:r>
              <a:rPr lang="en-US" sz="1200" kern="1200" dirty="0" err="1">
                <a:solidFill>
                  <a:schemeClr val="tx1"/>
                </a:solidFill>
                <a:effectLst/>
                <a:latin typeface="+mn-lt"/>
                <a:ea typeface="+mn-ea"/>
                <a:cs typeface="+mn-cs"/>
              </a:rPr>
              <a:t>Dadvand</a:t>
            </a:r>
            <a:r>
              <a:rPr lang="en-US" sz="1200" kern="1200" dirty="0">
                <a:solidFill>
                  <a:schemeClr val="tx1"/>
                </a:solidFill>
                <a:effectLst/>
                <a:latin typeface="+mn-lt"/>
                <a:ea typeface="+mn-ea"/>
                <a:cs typeface="+mn-cs"/>
              </a:rPr>
              <a:t> et al., 2015).</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Spending time in nature can reduce stress (Lomax et al., 2024) and improve well-being (Bratman et al,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School gardens, or access to plants in the classroom, provide children with equitable opportunities to explore the natural world, even in urban spaces.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Having access to a garden in the learning setting is important because some children might have fewer opportunities to engage with the natural world in their homes or communities (Gerrish &amp; Watkins, 2018).</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School gardens have also been found to improve the health and wellness of children. For example, some school garden programs can increase the amount of fruits and vegetables that children eat—providing an authentic way to improve nutrition (Parmer et al., 2009).</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School gardens can also improve children’s academic performance (Klemmer, 2002). This is because school gardens, and other direct experiences with the natural world, provide authentic and meaningful experiences for children to learn different concepts (for example, math and science concepts) through engaging first-hand learning.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School gardens can be feasible for different spaces and budgets.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Vertical or container gardens, for example, provide creative ways to bring nature into any space.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Using recycled materials and developing community partnerships are ways to develop gardens at little to no cost.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Starting simple with a few potted plants in the classroom can also be great ways to build an indoor garden. </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23</a:t>
            </a:fld>
            <a:endParaRPr lang="en-US"/>
          </a:p>
        </p:txBody>
      </p:sp>
    </p:spTree>
    <p:extLst>
      <p:ext uri="{BB962C8B-B14F-4D97-AF65-F5344CB8AC3E}">
        <p14:creationId xmlns:p14="http://schemas.microsoft.com/office/powerpoint/2010/main" val="25497750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Learning about life science and engaging with the natural world provide opportunities to connect to children’s lived experiences and cultures. Consider the diversity of life science opportunities that families might experience. For example: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fruits and vegetables meaningful to certain cultures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family gardens and planting practices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Pets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neighborhoods and community parks and gardens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families’ occupations related to life science (for example, doctors, veterinarians, and farmers)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agriculture as a community industry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Learning about the way families interact with the natural world can help you create meaningful investigations to support children’s understanding of living things. </a:t>
            </a:r>
          </a:p>
          <a:p>
            <a:endParaRPr lang="en-US" dirty="0"/>
          </a:p>
        </p:txBody>
      </p:sp>
      <p:sp>
        <p:nvSpPr>
          <p:cNvPr id="4" name="Footer Placeholder 3"/>
          <p:cNvSpPr>
            <a:spLocks noGrp="1"/>
          </p:cNvSpPr>
          <p:nvPr>
            <p:ph type="ftr" sz="quarter" idx="4"/>
          </p:nvPr>
        </p:nvSpPr>
        <p:spPr/>
        <p:txBody>
          <a:bodyPr/>
          <a:lstStyle/>
          <a:p>
            <a:r>
              <a:rPr lang="en-US"/>
              <a:t>Hogg and Abrams, (1988); Gee, (2000) </a:t>
            </a:r>
          </a:p>
        </p:txBody>
      </p:sp>
      <p:sp>
        <p:nvSpPr>
          <p:cNvPr id="5" name="Slide Number Placeholder 4"/>
          <p:cNvSpPr>
            <a:spLocks noGrp="1"/>
          </p:cNvSpPr>
          <p:nvPr>
            <p:ph type="sldNum" sz="quarter" idx="5"/>
          </p:nvPr>
        </p:nvSpPr>
        <p:spPr/>
        <p:txBody>
          <a:bodyPr/>
          <a:lstStyle/>
          <a:p>
            <a:fld id="{896399F6-6299-4610-B81F-5B1794C45A33}" type="slidenum">
              <a:rPr lang="en-US" smtClean="0"/>
              <a:t>24</a:t>
            </a:fld>
            <a:endParaRPr lang="en-US"/>
          </a:p>
        </p:txBody>
      </p:sp>
    </p:spTree>
    <p:extLst>
      <p:ext uri="{BB962C8B-B14F-4D97-AF65-F5344CB8AC3E}">
        <p14:creationId xmlns:p14="http://schemas.microsoft.com/office/powerpoint/2010/main" val="20901201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20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Inquiry Starters: Life Science</a:t>
            </a:r>
            <a:r>
              <a:rPr lang="en-US" sz="1200" kern="1200" dirty="0">
                <a:solidFill>
                  <a:schemeClr val="tx1"/>
                </a:solidFill>
                <a:effectLst/>
                <a:latin typeface="+mn-lt"/>
                <a:ea typeface="+mn-ea"/>
                <a:cs typeface="+mn-cs"/>
              </a:rPr>
              <a:t> handout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addition to using your direct access to the natural world, and building on families’ lived experiences, there are many other experiences you might provide for children to support them in learning about life science.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will review the </a:t>
            </a:r>
            <a:r>
              <a:rPr lang="en-US" sz="1200" b="1" kern="1200" dirty="0">
                <a:solidFill>
                  <a:schemeClr val="tx1"/>
                </a:solidFill>
                <a:effectLst/>
                <a:latin typeface="+mn-lt"/>
                <a:ea typeface="+mn-ea"/>
                <a:cs typeface="+mn-cs"/>
              </a:rPr>
              <a:t>Inquiry Starters: Life Science </a:t>
            </a:r>
            <a:r>
              <a:rPr lang="en-US" sz="1200" kern="1200" dirty="0">
                <a:solidFill>
                  <a:schemeClr val="tx1"/>
                </a:solidFill>
                <a:effectLst/>
                <a:latin typeface="+mn-lt"/>
                <a:ea typeface="+mn-ea"/>
                <a:cs typeface="+mn-cs"/>
              </a:rPr>
              <a:t>handout.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handout, you will find some general ideas about how to provide life science experiences as well as a few ideas for specific activities and experiences.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Review the handout. Draw a star next to an experience you might try in your setting. Draw a question mark next to an experience you are curious about. You might also make notes on ways to adapt a certain experience to meet the needs, abilities, and interests of the learners in your setting.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individually review the handout. Then, invite small groups to discuss the ideas they marked with a star and the ideas they marked with a question mark. You might invite a few volunteers to share with the larger group.]</a:t>
            </a:r>
          </a:p>
          <a:p>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25</a:t>
            </a:fld>
            <a:endParaRPr lang="en-US"/>
          </a:p>
        </p:txBody>
      </p:sp>
    </p:spTree>
    <p:extLst>
      <p:ext uri="{BB962C8B-B14F-4D97-AF65-F5344CB8AC3E}">
        <p14:creationId xmlns:p14="http://schemas.microsoft.com/office/powerpoint/2010/main" val="1280988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20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a:t>
            </a:r>
            <a:r>
              <a:rPr lang="en-US" sz="1200" kern="1200" dirty="0">
                <a:solidFill>
                  <a:schemeClr val="tx1"/>
                </a:solidFill>
                <a:effectLst/>
                <a:latin typeface="+mn-lt"/>
                <a:ea typeface="+mn-ea"/>
                <a:cs typeface="+mn-cs"/>
              </a:rPr>
              <a:t>Children’s books featuring life science concepts, chart paper, markers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Children’s books also provide opportunities to learn about life science.</a:t>
            </a:r>
            <a:endParaRPr lang="en-US" sz="14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Count Play Explore website offers Book Guides and Activities that you might use to support children’s understanding of life science. For example:</a:t>
            </a: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The Little Lobster</a:t>
            </a:r>
            <a:r>
              <a:rPr lang="en-US" sz="1200" kern="1200" dirty="0">
                <a:solidFill>
                  <a:schemeClr val="tx1"/>
                </a:solidFill>
                <a:effectLst/>
                <a:latin typeface="+mn-lt"/>
                <a:ea typeface="+mn-ea"/>
                <a:cs typeface="+mn-cs"/>
              </a:rPr>
              <a:t> by W. Thomas Hotz, explores the life cycle of lobsters. The Book Guide provides ideas on how to help children think about growth and change while reading. The related activity, Build an Ocean Habitat, describes ways to encourage children to create ocean habitats.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 have brought in some of these books and book guides for us to review.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 have placed different books and book guides around the room beside a sheet of chart paper. With a partner, you will move around the room to visit each book station. Review the book and book guide with your partner. Then, consider ways you might use the book and/or book guide to</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introduce a life science topic or prompt a life science investigation,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expand children’s knowledge about a life science topic, 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build home to school connections through life science ideas.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Record your ideas on the chart paper.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Think about the interests, abilities, and lived experiences of the children in your setting when considering ways to use books to support learning about life science.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move around the room exploring books and making notes. You might invite volunteers to share, with the larger group, some of their ideas that were generated.]</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are many different books that educators might use to support children to investigate and learn about life science. Below are a few fiction and non-fiction books that you might share with participants. Links for related Book Guides and Activities are also included for selected books. You might print and share Count Play Explore’s Book Guides and Activities that support STEAM learning before, during, and after reading. </a:t>
            </a: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The Little Lobster</a:t>
            </a:r>
            <a:r>
              <a:rPr lang="en-US" sz="1200" kern="1200" dirty="0">
                <a:solidFill>
                  <a:schemeClr val="tx1"/>
                </a:solidFill>
                <a:effectLst/>
                <a:latin typeface="+mn-lt"/>
                <a:ea typeface="+mn-ea"/>
                <a:cs typeface="+mn-cs"/>
              </a:rPr>
              <a:t> by W. Thomas Hotz: </a:t>
            </a:r>
            <a:r>
              <a:rPr lang="en-US" sz="1200" u="sng" kern="1200" dirty="0">
                <a:solidFill>
                  <a:schemeClr val="tx1"/>
                </a:solidFill>
                <a:effectLst/>
                <a:latin typeface="+mn-lt"/>
                <a:ea typeface="+mn-ea"/>
                <a:cs typeface="+mn-cs"/>
                <a:hlinkClick r:id="rId3"/>
              </a:rPr>
              <a:t>STEAM Explorer’s Book Guide in English and Spanish</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4"/>
              </a:rPr>
              <a:t>Build an Ocean Habitat</a:t>
            </a:r>
            <a:r>
              <a:rPr lang="en-US" sz="1200" kern="1200" dirty="0">
                <a:solidFill>
                  <a:schemeClr val="tx1"/>
                </a:solidFill>
                <a:effectLst/>
                <a:latin typeface="+mn-lt"/>
                <a:ea typeface="+mn-ea"/>
                <a:cs typeface="+mn-cs"/>
              </a:rPr>
              <a:t> Activity; </a:t>
            </a:r>
            <a:r>
              <a:rPr lang="en-US" sz="1200" u="sng" kern="1200" dirty="0">
                <a:solidFill>
                  <a:schemeClr val="tx1"/>
                </a:solidFill>
                <a:effectLst/>
                <a:latin typeface="+mn-lt"/>
                <a:ea typeface="+mn-ea"/>
                <a:cs typeface="+mn-cs"/>
                <a:hlinkClick r:id="rId5"/>
              </a:rPr>
              <a:t>Life Cycle Match Up</a:t>
            </a:r>
            <a:r>
              <a:rPr lang="en-US" sz="1200" kern="1200" dirty="0">
                <a:solidFill>
                  <a:schemeClr val="tx1"/>
                </a:solidFill>
                <a:effectLst/>
                <a:latin typeface="+mn-lt"/>
                <a:ea typeface="+mn-ea"/>
                <a:cs typeface="+mn-cs"/>
              </a:rPr>
              <a:t> Activity</a:t>
            </a: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Red Leaf, Yellow Leaf</a:t>
            </a:r>
            <a:r>
              <a:rPr lang="en-US" sz="1200" kern="1200" dirty="0">
                <a:solidFill>
                  <a:schemeClr val="tx1"/>
                </a:solidFill>
                <a:effectLst/>
                <a:latin typeface="+mn-lt"/>
                <a:ea typeface="+mn-ea"/>
                <a:cs typeface="+mn-cs"/>
              </a:rPr>
              <a:t> by Lois Ehlert: </a:t>
            </a:r>
            <a:r>
              <a:rPr lang="en-US" sz="1200" u="sng" kern="1200" dirty="0">
                <a:solidFill>
                  <a:schemeClr val="tx1"/>
                </a:solidFill>
                <a:effectLst/>
                <a:latin typeface="+mn-lt"/>
                <a:ea typeface="+mn-ea"/>
                <a:cs typeface="+mn-cs"/>
                <a:hlinkClick r:id="rId6"/>
              </a:rPr>
              <a:t>STEAM Explorer’s Book Guide in English and Spanish</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7"/>
              </a:rPr>
              <a:t>Hug a Tree</a:t>
            </a:r>
            <a:r>
              <a:rPr lang="en-US" sz="1200" kern="1200" dirty="0">
                <a:solidFill>
                  <a:schemeClr val="tx1"/>
                </a:solidFill>
                <a:effectLst/>
                <a:latin typeface="+mn-lt"/>
                <a:ea typeface="+mn-ea"/>
                <a:cs typeface="+mn-cs"/>
              </a:rPr>
              <a:t> Activity; </a:t>
            </a:r>
            <a:r>
              <a:rPr lang="en-US" sz="1200" u="sng" kern="1200" dirty="0">
                <a:solidFill>
                  <a:schemeClr val="tx1"/>
                </a:solidFill>
                <a:effectLst/>
                <a:latin typeface="+mn-lt"/>
                <a:ea typeface="+mn-ea"/>
                <a:cs typeface="+mn-cs"/>
                <a:hlinkClick r:id="rId8"/>
              </a:rPr>
              <a:t>Leaf Match</a:t>
            </a:r>
            <a:r>
              <a:rPr lang="en-US" sz="1200" kern="1200" dirty="0">
                <a:solidFill>
                  <a:schemeClr val="tx1"/>
                </a:solidFill>
                <a:effectLst/>
                <a:latin typeface="+mn-lt"/>
                <a:ea typeface="+mn-ea"/>
                <a:cs typeface="+mn-cs"/>
              </a:rPr>
              <a:t> Activity</a:t>
            </a: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Actual Size</a:t>
            </a:r>
            <a:r>
              <a:rPr lang="en-US" sz="1200" kern="1200" dirty="0">
                <a:solidFill>
                  <a:schemeClr val="tx1"/>
                </a:solidFill>
                <a:effectLst/>
                <a:latin typeface="+mn-lt"/>
                <a:ea typeface="+mn-ea"/>
                <a:cs typeface="+mn-cs"/>
              </a:rPr>
              <a:t> by Steve Jenkins: </a:t>
            </a:r>
            <a:r>
              <a:rPr lang="en-US" sz="1200" u="sng" kern="1200" dirty="0">
                <a:solidFill>
                  <a:schemeClr val="tx1"/>
                </a:solidFill>
                <a:effectLst/>
                <a:latin typeface="+mn-lt"/>
                <a:ea typeface="+mn-ea"/>
                <a:cs typeface="+mn-cs"/>
                <a:hlinkClick r:id="rId9"/>
              </a:rPr>
              <a:t>STEAM Explorer’s Book Guide in English and Spanish</a:t>
            </a:r>
            <a:r>
              <a:rPr lang="en-US" sz="1200" kern="1200" dirty="0">
                <a:solidFill>
                  <a:schemeClr val="tx1"/>
                </a:solidFill>
                <a:effectLst/>
                <a:latin typeface="+mn-lt"/>
                <a:ea typeface="+mn-ea"/>
                <a:cs typeface="+mn-cs"/>
              </a:rPr>
              <a:t>; </a:t>
            </a:r>
            <a:r>
              <a:rPr lang="en-US" sz="1200" u="sng" kern="1200" dirty="0">
                <a:solidFill>
                  <a:schemeClr val="tx1"/>
                </a:solidFill>
                <a:effectLst/>
                <a:latin typeface="+mn-lt"/>
                <a:ea typeface="+mn-ea"/>
                <a:cs typeface="+mn-cs"/>
                <a:hlinkClick r:id="rId10"/>
              </a:rPr>
              <a:t>Chalk Animals</a:t>
            </a:r>
            <a:r>
              <a:rPr lang="en-US" sz="1200" kern="1200" dirty="0">
                <a:solidFill>
                  <a:schemeClr val="tx1"/>
                </a:solidFill>
                <a:effectLst/>
                <a:latin typeface="+mn-lt"/>
                <a:ea typeface="+mn-ea"/>
                <a:cs typeface="+mn-cs"/>
              </a:rPr>
              <a:t> Activity</a:t>
            </a: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Even an Ostrich Needs a Nest</a:t>
            </a:r>
            <a:r>
              <a:rPr lang="en-US" sz="1200" kern="1200" dirty="0">
                <a:solidFill>
                  <a:schemeClr val="tx1"/>
                </a:solidFill>
                <a:effectLst/>
                <a:latin typeface="+mn-lt"/>
                <a:ea typeface="+mn-ea"/>
                <a:cs typeface="+mn-cs"/>
              </a:rPr>
              <a:t> by Irene Kelly: </a:t>
            </a:r>
            <a:r>
              <a:rPr lang="en-US" sz="1200" u="sng" kern="1200" dirty="0">
                <a:solidFill>
                  <a:schemeClr val="tx1"/>
                </a:solidFill>
                <a:effectLst/>
                <a:latin typeface="+mn-lt"/>
                <a:ea typeface="+mn-ea"/>
                <a:cs typeface="+mn-cs"/>
                <a:hlinkClick r:id="rId11"/>
              </a:rPr>
              <a:t>STEAM Explorer’s Book Guide; </a:t>
            </a:r>
            <a:r>
              <a:rPr lang="en-US" sz="1200" u="sng" strike="noStrike" kern="1200" dirty="0">
                <a:solidFill>
                  <a:schemeClr val="tx1"/>
                </a:solidFill>
                <a:effectLst/>
                <a:latin typeface="+mn-lt"/>
                <a:ea typeface="+mn-ea"/>
                <a:cs typeface="+mn-cs"/>
                <a:hlinkClick r:id="rId11"/>
              </a:rPr>
              <a:t>Nest Making</a:t>
            </a:r>
            <a:r>
              <a:rPr lang="en-US" sz="1200" kern="1200" dirty="0">
                <a:solidFill>
                  <a:schemeClr val="tx1"/>
                </a:solidFill>
                <a:effectLst/>
                <a:latin typeface="+mn-lt"/>
                <a:ea typeface="+mn-ea"/>
                <a:cs typeface="+mn-cs"/>
              </a:rPr>
              <a:t> Activity</a:t>
            </a: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Up to My Knees</a:t>
            </a:r>
            <a:r>
              <a:rPr lang="en-US" sz="1200" kern="1200" dirty="0">
                <a:solidFill>
                  <a:schemeClr val="tx1"/>
                </a:solidFill>
                <a:effectLst/>
                <a:latin typeface="+mn-lt"/>
                <a:ea typeface="+mn-ea"/>
                <a:cs typeface="+mn-cs"/>
              </a:rPr>
              <a:t> by Grace Lin: </a:t>
            </a:r>
            <a:r>
              <a:rPr lang="en-US" sz="1200" u="sng" kern="1200" dirty="0">
                <a:solidFill>
                  <a:schemeClr val="tx1"/>
                </a:solidFill>
                <a:effectLst/>
                <a:latin typeface="+mn-lt"/>
                <a:ea typeface="+mn-ea"/>
                <a:cs typeface="+mn-cs"/>
                <a:hlinkClick r:id="rId12"/>
              </a:rPr>
              <a:t>STEAM Explorers Book Guide </a:t>
            </a:r>
            <a:r>
              <a:rPr lang="en-US" sz="1200" u="none" strike="noStrike" kern="1200" dirty="0">
                <a:solidFill>
                  <a:schemeClr val="tx1"/>
                </a:solidFill>
                <a:effectLst/>
                <a:latin typeface="+mn-lt"/>
                <a:ea typeface="+mn-ea"/>
                <a:cs typeface="+mn-cs"/>
                <a:hlinkClick r:id="rId12"/>
              </a:rPr>
              <a:t>in English and Spanish; </a:t>
            </a:r>
            <a:r>
              <a:rPr lang="en-US" sz="1200" u="sng" kern="1200" dirty="0">
                <a:solidFill>
                  <a:schemeClr val="tx1"/>
                </a:solidFill>
                <a:effectLst/>
                <a:latin typeface="+mn-lt"/>
                <a:ea typeface="+mn-ea"/>
                <a:cs typeface="+mn-cs"/>
                <a:hlinkClick r:id="rId13"/>
              </a:rPr>
              <a:t>How Tall is a Sprout?</a:t>
            </a:r>
            <a:r>
              <a:rPr lang="en-US" sz="1200" kern="1200" dirty="0">
                <a:solidFill>
                  <a:schemeClr val="tx1"/>
                </a:solidFill>
                <a:effectLst/>
                <a:latin typeface="+mn-lt"/>
                <a:ea typeface="+mn-ea"/>
                <a:cs typeface="+mn-cs"/>
              </a:rPr>
              <a:t> Activity</a:t>
            </a: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Worm Weather</a:t>
            </a:r>
            <a:r>
              <a:rPr lang="en-US" sz="1200" kern="1200" dirty="0">
                <a:solidFill>
                  <a:schemeClr val="tx1"/>
                </a:solidFill>
                <a:effectLst/>
                <a:latin typeface="+mn-lt"/>
                <a:ea typeface="+mn-ea"/>
                <a:cs typeface="+mn-cs"/>
              </a:rPr>
              <a:t> by Jean Taft: </a:t>
            </a:r>
            <a:r>
              <a:rPr lang="en-US" sz="1200" u="sng" kern="1200" dirty="0">
                <a:solidFill>
                  <a:schemeClr val="tx1"/>
                </a:solidFill>
                <a:effectLst/>
                <a:latin typeface="+mn-lt"/>
                <a:ea typeface="+mn-ea"/>
                <a:cs typeface="+mn-cs"/>
                <a:hlinkClick r:id="rId14"/>
              </a:rPr>
              <a:t>STEAM Explorer’s Book Guide</a:t>
            </a:r>
            <a:r>
              <a:rPr lang="en-US" sz="1200" kern="1200" dirty="0">
                <a:solidFill>
                  <a:schemeClr val="tx1"/>
                </a:solidFill>
                <a:effectLst/>
                <a:latin typeface="+mn-lt"/>
                <a:ea typeface="+mn-ea"/>
                <a:cs typeface="+mn-cs"/>
              </a:rPr>
              <a:t> in English and Spanish </a:t>
            </a: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Chloe’s Community Garden</a:t>
            </a:r>
            <a:r>
              <a:rPr lang="en-US" sz="1200" kern="1200" dirty="0">
                <a:solidFill>
                  <a:schemeClr val="tx1"/>
                </a:solidFill>
                <a:effectLst/>
                <a:latin typeface="+mn-lt"/>
                <a:ea typeface="+mn-ea"/>
                <a:cs typeface="+mn-cs"/>
              </a:rPr>
              <a:t> by Valerie Bolling (expected release date: February 9, 2027)</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use other books, provide both fiction and non-fiction (informational text) books for educators to review.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Other ways you might facilitate this experience include the following: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Asking participants to use sticky notes to record their ideas about ways they might use different books to support children’s understanding of life science concepts and phenomena. Educators can leave the sticky notes inside different books and then pass the books to another educator to add different ideas to the same book.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Encouraging educators to record the names of different books along with a few ideas about ways they might use them on an individual sheet of paper or index cards—one for each book (similar to recipe cards).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invite participants to explore the CPE website for additional books and resources.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providing foundations and standards for participants to reference when considering what is appropriate for different ages. </a:t>
            </a:r>
          </a:p>
          <a:p>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26</a:t>
            </a:fld>
            <a:endParaRPr lang="en-US"/>
          </a:p>
        </p:txBody>
      </p:sp>
    </p:spTree>
    <p:extLst>
      <p:ext uri="{BB962C8B-B14F-4D97-AF65-F5344CB8AC3E}">
        <p14:creationId xmlns:p14="http://schemas.microsoft.com/office/powerpoint/2010/main" val="13649127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have observed and discussed ways that experiences in nature, like school gardens, and reading books can support children’s learning in life science.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Now let’s think more about how educators can use different teaching practices to support children to investigate and learn about life science. </a:t>
            </a:r>
          </a:p>
          <a:p>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27</a:t>
            </a:fld>
            <a:endParaRPr lang="en-US"/>
          </a:p>
        </p:txBody>
      </p:sp>
    </p:spTree>
    <p:extLst>
      <p:ext uri="{BB962C8B-B14F-4D97-AF65-F5344CB8AC3E}">
        <p14:creationId xmlns:p14="http://schemas.microsoft.com/office/powerpoint/2010/main" val="12162234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a:t>
            </a:r>
            <a:r>
              <a:rPr lang="en-US" sz="1200" kern="1200" dirty="0">
                <a:solidFill>
                  <a:schemeClr val="tx1"/>
                </a:solidFill>
                <a:effectLst/>
                <a:latin typeface="+mn-lt"/>
                <a:ea typeface="+mn-ea"/>
                <a:cs typeface="+mn-cs"/>
              </a:rPr>
              <a:t> 10-15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M</a:t>
            </a:r>
            <a:r>
              <a:rPr lang="en-US" sz="1200" b="1" kern="1200" baseline="30000" dirty="0">
                <a:solidFill>
                  <a:schemeClr val="tx1"/>
                </a:solidFill>
                <a:effectLst/>
                <a:latin typeface="+mn-lt"/>
                <a:ea typeface="+mn-ea"/>
                <a:cs typeface="+mn-cs"/>
              </a:rPr>
              <a:t>5</a:t>
            </a:r>
            <a:r>
              <a:rPr lang="en-US" sz="1200" b="1" kern="1200" dirty="0">
                <a:solidFill>
                  <a:schemeClr val="tx1"/>
                </a:solidFill>
                <a:effectLst/>
                <a:latin typeface="+mn-lt"/>
                <a:ea typeface="+mn-ea"/>
                <a:cs typeface="+mn-cs"/>
              </a:rPr>
              <a:t> Early STEAM Approach Overview </a:t>
            </a:r>
            <a:r>
              <a:rPr lang="en-US" sz="1200" kern="1200" dirty="0">
                <a:solidFill>
                  <a:schemeClr val="tx1"/>
                </a:solidFill>
                <a:effectLst/>
                <a:latin typeface="+mn-lt"/>
                <a:ea typeface="+mn-ea"/>
                <a:cs typeface="+mn-cs"/>
              </a:rPr>
              <a:t>handout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will use the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Early STEAM Approach as a framework for thinking about ways we can support children to investigate science concepts and phenomena.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Approach features 5 effective teaching practices in STEAM, all within an inquiry mindset: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Mutual Learning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Meaningful Investigations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Materials and Learning Environment</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Mindful Vocabulary and Discourse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Multiple Representations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Let’s explore each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practice.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your participants and their prior experiences with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Early STEAM Approach.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For groups that have significant experience with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you might offer a few minutes for participants to share with a partner their areas of strength and what practices they are working on. Or you might use this slide to briefly revisit the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practices and move to the next slide.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For groups that have less experience with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you might offer more time for participants to explore each practice. For example: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review the practices on their own. Invite them to make a square over practices that they have “squared away” (practices they understand and use), a circle over “what’s still going around in their heads” (practices they still have questions about), and a triangle over ideas that they will use in their settings.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Use a jigsaw approach. Assign each table group a different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practice to explore. Encourage participants to discuss examples of ways they have used, or ideas about ways they might use, each practice to support children to investigate and learn about life science.</a:t>
            </a:r>
            <a:r>
              <a:rPr lang="en-US" dirty="0">
                <a:effectLst/>
              </a:rPr>
              <a:t> </a:t>
            </a:r>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28</a:t>
            </a:fld>
            <a:endParaRPr lang="en-US"/>
          </a:p>
        </p:txBody>
      </p:sp>
    </p:spTree>
    <p:extLst>
      <p:ext uri="{BB962C8B-B14F-4D97-AF65-F5344CB8AC3E}">
        <p14:creationId xmlns:p14="http://schemas.microsoft.com/office/powerpoint/2010/main" val="418117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15 minutes (including the discussion on the following slide)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a:t>
            </a:r>
            <a:r>
              <a:rPr lang="en-US" sz="1200" kern="1200" dirty="0">
                <a:solidFill>
                  <a:schemeClr val="tx1"/>
                </a:solidFill>
                <a:effectLst/>
                <a:latin typeface="+mn-lt"/>
                <a:ea typeface="+mn-ea"/>
                <a:cs typeface="+mn-cs"/>
              </a:rPr>
              <a:t>Video of children investigating living things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have discussed the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Early STEAM Approach. Let’s observe these practices in action.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[Select a facilitation strategy from the 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will observe a video clip of children investigating and learning about life science. As you observe, consider the following questions: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life science concepts did children investigate?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what ways did the educator use the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practices to support children to investigate and learn about living things?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not observe each practice in the clip. If there is a practice you don’t observe, you might record some ideas about ways an educator could use the practice in the context of the video.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Select a video clip that features children investigating life science. We provide the following videos: [list clips] You might choose other videos. </a:t>
            </a: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3"/>
              </a:rPr>
              <a:t>Investigating Living Creatures (2–3 years)</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/UK_Arq6-3BQ]</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4"/>
              </a:rPr>
              <a:t>Investigating Living Creatures (2–3 years) – Audio Descriptive Version</a:t>
            </a:r>
            <a:r>
              <a:rPr lang="en-US" sz="1200" kern="1200" dirty="0">
                <a:solidFill>
                  <a:schemeClr val="tx1"/>
                </a:solidFill>
                <a:effectLst/>
                <a:latin typeface="+mn-lt"/>
                <a:ea typeface="+mn-ea"/>
                <a:cs typeface="+mn-cs"/>
              </a:rPr>
              <a:t> [https://</a:t>
            </a:r>
            <a:r>
              <a:rPr lang="en-US" sz="1200" kern="1200" dirty="0" err="1">
                <a:solidFill>
                  <a:schemeClr val="tx1"/>
                </a:solidFill>
                <a:effectLst/>
                <a:latin typeface="+mn-lt"/>
                <a:ea typeface="+mn-ea"/>
                <a:cs typeface="+mn-cs"/>
              </a:rPr>
              <a:t>youtu.be</a:t>
            </a:r>
            <a:r>
              <a:rPr lang="en-US" sz="1200" kern="1200" dirty="0">
                <a:solidFill>
                  <a:schemeClr val="tx1"/>
                </a:solidFill>
                <a:effectLst/>
                <a:latin typeface="+mn-lt"/>
                <a:ea typeface="+mn-ea"/>
                <a:cs typeface="+mn-cs"/>
              </a:rPr>
              <a:t>/Yr-CJb8Qb8g]</a:t>
            </a: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5"/>
              </a:rPr>
              <a:t>Investigating Life Science in the Garden (3–5 years)</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/X3QnRsc8qmY]</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6"/>
              </a:rPr>
              <a:t>Investigating Life Science in the Garden (3–5 years) – Audio Descriptive Version</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/DfDYyHdDrSw]</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7"/>
              </a:rPr>
              <a:t>Modeling Absorption in Plants (second–third grade)</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a:t>
            </a:r>
            <a:r>
              <a:rPr lang="en-US" sz="1200" u="sng" kern="1200" dirty="0" err="1">
                <a:solidFill>
                  <a:schemeClr val="tx1"/>
                </a:solidFill>
                <a:effectLst/>
                <a:latin typeface="+mn-lt"/>
                <a:ea typeface="+mn-ea"/>
                <a:cs typeface="+mn-cs"/>
              </a:rPr>
              <a:t>jDtRFaSKIto</a:t>
            </a:r>
            <a:r>
              <a:rPr lang="en-US" sz="1200" u="sng" kern="1200" dirty="0">
                <a:solidFill>
                  <a:schemeClr val="tx1"/>
                </a:solidFill>
                <a:effectLst/>
                <a:latin typeface="+mn-lt"/>
                <a:ea typeface="+mn-ea"/>
                <a:cs typeface="+mn-cs"/>
              </a:rPr>
              <a:t>]</a:t>
            </a:r>
            <a:endParaRPr lang="en-US" sz="1200" u="none"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u="sng" kern="1200" dirty="0">
                <a:solidFill>
                  <a:schemeClr val="tx1"/>
                </a:solidFill>
                <a:effectLst/>
                <a:latin typeface="+mn-lt"/>
                <a:ea typeface="+mn-ea"/>
                <a:cs typeface="+mn-cs"/>
                <a:hlinkClick r:id="rId8"/>
              </a:rPr>
              <a:t>Modeling Absorption in Plants (second–third grade) – Audio Descriptive Version</a:t>
            </a:r>
            <a:r>
              <a:rPr lang="en-US" sz="1200" u="sng" kern="1200" dirty="0">
                <a:solidFill>
                  <a:schemeClr val="tx1"/>
                </a:solidFill>
                <a:effectLst/>
                <a:latin typeface="+mn-lt"/>
                <a:ea typeface="+mn-ea"/>
                <a:cs typeface="+mn-cs"/>
              </a:rPr>
              <a:t> [https://</a:t>
            </a:r>
            <a:r>
              <a:rPr lang="en-US" sz="1200" u="sng" kern="1200" dirty="0" err="1">
                <a:solidFill>
                  <a:schemeClr val="tx1"/>
                </a:solidFill>
                <a:effectLst/>
                <a:latin typeface="+mn-lt"/>
                <a:ea typeface="+mn-ea"/>
                <a:cs typeface="+mn-cs"/>
              </a:rPr>
              <a:t>youtu.be</a:t>
            </a:r>
            <a:r>
              <a:rPr lang="en-US" sz="1200" u="sng" kern="1200" dirty="0">
                <a:solidFill>
                  <a:schemeClr val="tx1"/>
                </a:solidFill>
                <a:effectLst/>
                <a:latin typeface="+mn-lt"/>
                <a:ea typeface="+mn-ea"/>
                <a:cs typeface="+mn-cs"/>
              </a:rPr>
              <a:t>/4CnmwHsyHeo]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are playing the same video that you used on Slide 21, you might skip or remove the first question about science concepts that children are investigating.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Support participants to observe the video in a way that meets your session goals. For example: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You might play the video more than once and encourage participants to notice all of the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practices. Invite participants to share with their table group. Then, invite a few volunteers to share with the larger group.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Use a jigsaw approach. Assign table groups one of the M</a:t>
            </a:r>
            <a:r>
              <a:rPr lang="en-US" sz="1200" kern="1200" baseline="30000" dirty="0">
                <a:solidFill>
                  <a:schemeClr val="tx1"/>
                </a:solidFill>
                <a:effectLst/>
                <a:latin typeface="+mn-lt"/>
                <a:ea typeface="+mn-ea"/>
                <a:cs typeface="+mn-cs"/>
              </a:rPr>
              <a:t>5 </a:t>
            </a:r>
            <a:r>
              <a:rPr lang="en-US" sz="1200" kern="1200" dirty="0">
                <a:solidFill>
                  <a:schemeClr val="tx1"/>
                </a:solidFill>
                <a:effectLst/>
                <a:latin typeface="+mn-lt"/>
                <a:ea typeface="+mn-ea"/>
                <a:cs typeface="+mn-cs"/>
              </a:rPr>
              <a:t>practices to focus on. Then, invite table groups to share about their assigned practice with the larger group.  </a:t>
            </a:r>
          </a:p>
          <a:p>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29</a:t>
            </a:fld>
            <a:endParaRPr lang="en-US"/>
          </a:p>
        </p:txBody>
      </p:sp>
    </p:spTree>
    <p:extLst>
      <p:ext uri="{BB962C8B-B14F-4D97-AF65-F5344CB8AC3E}">
        <p14:creationId xmlns:p14="http://schemas.microsoft.com/office/powerpoint/2010/main" val="18505849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15 minutes (including observing the video on the previous slide)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Answer Key for Investigating Life Science </a:t>
            </a:r>
            <a:r>
              <a:rPr lang="en-US" sz="1200" kern="1200" dirty="0">
                <a:solidFill>
                  <a:schemeClr val="tx1"/>
                </a:solidFill>
                <a:effectLst/>
                <a:latin typeface="+mn-lt"/>
                <a:ea typeface="+mn-ea"/>
                <a:cs typeface="+mn-cs"/>
              </a:rPr>
              <a:t>handout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Let’s discuss.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life science concepts did children investigate?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what ways did the educator use the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practices to support children to investigate and learn about living things?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volunteers to share examples of each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that they observed in the video.]</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Use the Answer Key for Investigating Life Science to support a discussion. Select the handout that matches the video you have chosen to share.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expanding this discussion by encouraging participants to share ways they might further support children in the video.</a:t>
            </a:r>
          </a:p>
          <a:p>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30</a:t>
            </a:fld>
            <a:endParaRPr lang="en-US"/>
          </a:p>
        </p:txBody>
      </p:sp>
    </p:spTree>
    <p:extLst>
      <p:ext uri="{BB962C8B-B14F-4D97-AF65-F5344CB8AC3E}">
        <p14:creationId xmlns:p14="http://schemas.microsoft.com/office/powerpoint/2010/main" val="32790814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 </a:t>
            </a:r>
            <a:r>
              <a:rPr lang="en-US" sz="1200" kern="1200" dirty="0">
                <a:solidFill>
                  <a:schemeClr val="tx1"/>
                </a:solidFill>
                <a:effectLst/>
                <a:latin typeface="+mn-lt"/>
                <a:ea typeface="+mn-ea"/>
                <a:cs typeface="+mn-cs"/>
              </a:rPr>
              <a:t>20-30 minutes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Materials: Planning Investigations About Living Things </a:t>
            </a:r>
            <a:r>
              <a:rPr lang="en-US" sz="1200" kern="1200" dirty="0">
                <a:solidFill>
                  <a:schemeClr val="tx1"/>
                </a:solidFill>
                <a:effectLst/>
                <a:latin typeface="+mn-lt"/>
                <a:ea typeface="+mn-ea"/>
                <a:cs typeface="+mn-cs"/>
              </a:rPr>
              <a:t>handout, </a:t>
            </a:r>
            <a:r>
              <a:rPr lang="en-US" sz="1200" b="1" kern="1200" dirty="0">
                <a:solidFill>
                  <a:schemeClr val="tx1"/>
                </a:solidFill>
                <a:effectLst/>
                <a:latin typeface="+mn-lt"/>
                <a:ea typeface="+mn-ea"/>
                <a:cs typeface="+mn-cs"/>
              </a:rPr>
              <a:t>Inquiry Starters: Life Science</a:t>
            </a:r>
            <a:r>
              <a:rPr lang="en-US" sz="1200" kern="1200" dirty="0">
                <a:solidFill>
                  <a:schemeClr val="tx1"/>
                </a:solidFill>
                <a:effectLst/>
                <a:latin typeface="+mn-lt"/>
                <a:ea typeface="+mn-ea"/>
                <a:cs typeface="+mn-cs"/>
              </a:rPr>
              <a:t> handout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Now we will take some time to consider ways you can use what you learned today to support the children in your settings to investigate living things.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will use the </a:t>
            </a:r>
            <a:r>
              <a:rPr lang="en-US" sz="1200" b="1" kern="1200" dirty="0">
                <a:solidFill>
                  <a:schemeClr val="tx1"/>
                </a:solidFill>
                <a:effectLst/>
                <a:latin typeface="+mn-lt"/>
                <a:ea typeface="+mn-ea"/>
                <a:cs typeface="+mn-cs"/>
              </a:rPr>
              <a:t>Planning Investigations about Living Things </a:t>
            </a:r>
            <a:r>
              <a:rPr lang="en-US" sz="1200" kern="1200" dirty="0">
                <a:solidFill>
                  <a:schemeClr val="tx1"/>
                </a:solidFill>
                <a:effectLst/>
                <a:latin typeface="+mn-lt"/>
                <a:ea typeface="+mn-ea"/>
                <a:cs typeface="+mn-cs"/>
              </a:rPr>
              <a:t>handout to guide our planning process. You might use the </a:t>
            </a:r>
            <a:r>
              <a:rPr lang="en-US" sz="1200" b="1" kern="1200" dirty="0">
                <a:solidFill>
                  <a:schemeClr val="tx1"/>
                </a:solidFill>
                <a:effectLst/>
                <a:latin typeface="+mn-lt"/>
                <a:ea typeface="+mn-ea"/>
                <a:cs typeface="+mn-cs"/>
              </a:rPr>
              <a:t>Inquiry Starters: Life Science </a:t>
            </a:r>
            <a:r>
              <a:rPr lang="en-US" sz="1200" kern="1200" dirty="0">
                <a:solidFill>
                  <a:schemeClr val="tx1"/>
                </a:solidFill>
                <a:effectLst/>
                <a:latin typeface="+mn-lt"/>
                <a:ea typeface="+mn-ea"/>
                <a:cs typeface="+mn-cs"/>
              </a:rPr>
              <a:t>handout to generate some ideas for an experience you will plan for.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First, think about what life science concept you might focus on. For example: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How living things grow and change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life cycle of living things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What living things need to grow and survive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The habitats of living things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Variation and diversity in living things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How will children investigate this concept? What living thing would they investigate (A plant? An insect?). What will they observe and document? Will they need to investigate over a few days or weeks?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Then, move through each of the M</a:t>
            </a:r>
            <a:r>
              <a:rPr lang="en-US" sz="1200" kern="1200" baseline="30000" dirty="0">
                <a:solidFill>
                  <a:schemeClr val="tx1"/>
                </a:solidFill>
                <a:effectLst/>
                <a:latin typeface="+mn-lt"/>
                <a:ea typeface="+mn-ea"/>
                <a:cs typeface="+mn-cs"/>
              </a:rPr>
              <a:t>5</a:t>
            </a:r>
            <a:r>
              <a:rPr lang="en-US" sz="1200" kern="1200" dirty="0">
                <a:solidFill>
                  <a:schemeClr val="tx1"/>
                </a:solidFill>
                <a:effectLst/>
                <a:latin typeface="+mn-lt"/>
                <a:ea typeface="+mn-ea"/>
                <a:cs typeface="+mn-cs"/>
              </a:rPr>
              <a:t> practices. Consider ways you might use each practice to support children to investigate and learn about the life science concept you choose to focus on. You might reference foundations and standards to help focus your planning.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[Provide time for participants to plan individually or in pairs.]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participants finish planning, encourage them to share with others at their table groups.]</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Move around the room to support participants. You might ask questions about their plans and provide suggestions as needed.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providing participants with copies of the relevant foundations or standards to support their planning or use the table on slide 20 as an optional reference point to support participants. </a:t>
            </a:r>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31</a:t>
            </a:fld>
            <a:endParaRPr lang="en-US"/>
          </a:p>
        </p:txBody>
      </p:sp>
    </p:spTree>
    <p:extLst>
      <p:ext uri="{BB962C8B-B14F-4D97-AF65-F5344CB8AC3E}">
        <p14:creationId xmlns:p14="http://schemas.microsoft.com/office/powerpoint/2010/main" val="29763989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you return to your learning setting, try your plans with the children in your setting.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Observe children and notice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understandings children are developing about living things,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questions children have about living things, and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ways children used inquiry skills to learn about living things.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Reflect on these notes and consider ways you might extend children’s learning through related and ongoing experiences.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share your observations and ideas with a colleague. Having a thought partner is an important way to continue our learning as educators.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Facilitator 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Providing ongoing support and opportunities for collaborative reflection are critical components of effective professional learning (Darling-Hammond et al., 2017). Consider ways you can support participants to apply what they learned in this session to their learning settings and support collaborative reflection. For example: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Encourage participants to share photos and anecdotes of ways they are supporting children to observe and investigate over time. You might use digital platforms such as Padlet or a shared Google Drive. You can provide feedback to individual participants and encourage others to make comments and suggestions as a way to build community.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educators to keep a journal to document ways they are supporting children to observe and investigate. They can share and discuss their journal entries during in-person meetings.</a:t>
            </a:r>
          </a:p>
          <a:p>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32</a:t>
            </a:fld>
            <a:endParaRPr lang="en-US"/>
          </a:p>
        </p:txBody>
      </p:sp>
    </p:spTree>
    <p:extLst>
      <p:ext uri="{BB962C8B-B14F-4D97-AF65-F5344CB8AC3E}">
        <p14:creationId xmlns:p14="http://schemas.microsoft.com/office/powerpoint/2010/main" val="2611735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Time:</a:t>
            </a:r>
            <a:r>
              <a:rPr lang="en-US" sz="1200" kern="1200" dirty="0">
                <a:solidFill>
                  <a:schemeClr val="tx1"/>
                </a:solidFill>
                <a:effectLst/>
                <a:latin typeface="+mn-lt"/>
                <a:ea typeface="+mn-ea"/>
                <a:cs typeface="+mn-cs"/>
              </a:rPr>
              <a:t> 5 minutes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your experiences today.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 explored ways children investigate living things and ways educators can support their investigations. We also planned ways we might investigate living things with the children in our learning settings.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Take a moment to reflect.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the following:</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what ways does the content from our session today CONNECT with what you already do?</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what ways does the content from our session today EXTEND what you already do?</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what ways does the content from our session today CHALLENGE what you already do?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participants to reflect individually. Then, invite a few volunteers to share with the larger group.]</a:t>
            </a:r>
          </a:p>
          <a:p>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33</a:t>
            </a:fld>
            <a:endParaRPr lang="en-US"/>
          </a:p>
        </p:txBody>
      </p:sp>
    </p:spTree>
    <p:extLst>
      <p:ext uri="{BB962C8B-B14F-4D97-AF65-F5344CB8AC3E}">
        <p14:creationId xmlns:p14="http://schemas.microsoft.com/office/powerpoint/2010/main" val="4706694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Talking Points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Thank you for exploring living things with me today. </a:t>
            </a:r>
          </a:p>
          <a:p>
            <a:endParaRPr lang="en-US" sz="1200" b="1" kern="1200" dirty="0">
              <a:solidFill>
                <a:schemeClr val="tx1"/>
              </a:solidFill>
              <a:effectLst/>
              <a:latin typeface="+mn-lt"/>
              <a:ea typeface="+mn-ea"/>
              <a:cs typeface="+mn-cs"/>
            </a:endParaRPr>
          </a:p>
          <a:p>
            <a:r>
              <a:rPr lang="en-US" sz="1200" b="1" kern="1200">
                <a:solidFill>
                  <a:schemeClr val="tx1"/>
                </a:solidFill>
                <a:effectLst/>
                <a:latin typeface="+mn-lt"/>
                <a:ea typeface="+mn-ea"/>
                <a:cs typeface="+mn-cs"/>
              </a:rPr>
              <a:t>Facilitator </a:t>
            </a:r>
            <a:r>
              <a:rPr lang="en-US" sz="1200" b="1" kern="1200" dirty="0">
                <a:solidFill>
                  <a:schemeClr val="tx1"/>
                </a:solidFill>
                <a:effectLst/>
                <a:latin typeface="+mn-lt"/>
                <a:ea typeface="+mn-ea"/>
                <a:cs typeface="+mn-cs"/>
              </a:rPr>
              <a:t>Notes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Consider any additional next steps for participants that will support them to apply what they have learned to their settings. </a:t>
            </a:r>
          </a:p>
          <a:p>
            <a:endParaRPr lang="en-US" dirty="0"/>
          </a:p>
        </p:txBody>
      </p:sp>
      <p:sp>
        <p:nvSpPr>
          <p:cNvPr id="4" name="Slide Number Placeholder 3"/>
          <p:cNvSpPr>
            <a:spLocks noGrp="1"/>
          </p:cNvSpPr>
          <p:nvPr>
            <p:ph type="sldNum" sz="quarter" idx="5"/>
          </p:nvPr>
        </p:nvSpPr>
        <p:spPr/>
        <p:txBody>
          <a:bodyPr/>
          <a:lstStyle/>
          <a:p>
            <a:fld id="{896399F6-6299-4610-B81F-5B1794C45A33}" type="slidenum">
              <a:rPr lang="en-US" smtClean="0"/>
              <a:t>34</a:t>
            </a:fld>
            <a:endParaRPr lang="en-US"/>
          </a:p>
        </p:txBody>
      </p:sp>
    </p:spTree>
    <p:extLst>
      <p:ext uri="{BB962C8B-B14F-4D97-AF65-F5344CB8AC3E}">
        <p14:creationId xmlns:p14="http://schemas.microsoft.com/office/powerpoint/2010/main" val="25494633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SHORT HEADER">
    <p:spTree>
      <p:nvGrpSpPr>
        <p:cNvPr id="1" name=""/>
        <p:cNvGrpSpPr/>
        <p:nvPr/>
      </p:nvGrpSpPr>
      <p:grpSpPr>
        <a:xfrm>
          <a:off x="0" y="0"/>
          <a:ext cx="0" cy="0"/>
          <a:chOff x="0" y="0"/>
          <a:chExt cx="0" cy="0"/>
        </a:xfrm>
      </p:grpSpPr>
      <p:sp>
        <p:nvSpPr>
          <p:cNvPr id="3" name="Parallelogram 25">
            <a:extLst>
              <a:ext uri="{FF2B5EF4-FFF2-40B4-BE49-F238E27FC236}">
                <a16:creationId xmlns:a16="http://schemas.microsoft.com/office/drawing/2014/main" id="{F11391D5-3926-FA73-0BA5-A83E9854CEE1}"/>
              </a:ext>
            </a:extLst>
          </p:cNvPr>
          <p:cNvSpPr/>
          <p:nvPr userDrawn="1"/>
        </p:nvSpPr>
        <p:spPr>
          <a:xfrm>
            <a:off x="0" y="0"/>
            <a:ext cx="6627365" cy="603504"/>
          </a:xfrm>
          <a:custGeom>
            <a:avLst/>
            <a:gdLst>
              <a:gd name="connsiteX0" fmla="*/ 0 w 6798333"/>
              <a:gd name="connsiteY0" fmla="*/ 603504 h 603504"/>
              <a:gd name="connsiteX1" fmla="*/ 150876 w 6798333"/>
              <a:gd name="connsiteY1" fmla="*/ 0 h 603504"/>
              <a:gd name="connsiteX2" fmla="*/ 6798333 w 6798333"/>
              <a:gd name="connsiteY2" fmla="*/ 0 h 603504"/>
              <a:gd name="connsiteX3" fmla="*/ 6647457 w 6798333"/>
              <a:gd name="connsiteY3" fmla="*/ 603504 h 603504"/>
              <a:gd name="connsiteX4" fmla="*/ 0 w 6798333"/>
              <a:gd name="connsiteY4" fmla="*/ 603504 h 603504"/>
              <a:gd name="connsiteX0" fmla="*/ 0 w 6653191"/>
              <a:gd name="connsiteY0" fmla="*/ 603504 h 603504"/>
              <a:gd name="connsiteX1" fmla="*/ 150876 w 6653191"/>
              <a:gd name="connsiteY1" fmla="*/ 0 h 603504"/>
              <a:gd name="connsiteX2" fmla="*/ 6653191 w 6653191"/>
              <a:gd name="connsiteY2" fmla="*/ 0 h 603504"/>
              <a:gd name="connsiteX3" fmla="*/ 6647457 w 6653191"/>
              <a:gd name="connsiteY3" fmla="*/ 603504 h 603504"/>
              <a:gd name="connsiteX4" fmla="*/ 0 w 6653191"/>
              <a:gd name="connsiteY4" fmla="*/ 603504 h 603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3191" h="603504">
                <a:moveTo>
                  <a:pt x="0" y="603504"/>
                </a:moveTo>
                <a:lnTo>
                  <a:pt x="150876" y="0"/>
                </a:lnTo>
                <a:lnTo>
                  <a:pt x="6653191" y="0"/>
                </a:lnTo>
                <a:cubicBezTo>
                  <a:pt x="6651280" y="201168"/>
                  <a:pt x="6649368" y="402336"/>
                  <a:pt x="6647457" y="603504"/>
                </a:cubicBezTo>
                <a:lnTo>
                  <a:pt x="0" y="60350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3">
            <a:extLst>
              <a:ext uri="{FF2B5EF4-FFF2-40B4-BE49-F238E27FC236}">
                <a16:creationId xmlns:a16="http://schemas.microsoft.com/office/drawing/2014/main" id="{BD1E5FD8-ADEA-8298-6D44-0A376BA87F01}"/>
              </a:ext>
            </a:extLst>
          </p:cNvPr>
          <p:cNvSpPr>
            <a:spLocks noChangeAspect="1"/>
          </p:cNvSpPr>
          <p:nvPr userDrawn="1"/>
        </p:nvSpPr>
        <p:spPr>
          <a:xfrm>
            <a:off x="-6521" y="-14991"/>
            <a:ext cx="2782043" cy="618494"/>
          </a:xfrm>
          <a:custGeom>
            <a:avLst/>
            <a:gdLst>
              <a:gd name="connsiteX0" fmla="*/ 0 w 2668733"/>
              <a:gd name="connsiteY0" fmla="*/ 603504 h 603504"/>
              <a:gd name="connsiteX1" fmla="*/ 150876 w 2668733"/>
              <a:gd name="connsiteY1" fmla="*/ 0 h 603504"/>
              <a:gd name="connsiteX2" fmla="*/ 2668733 w 2668733"/>
              <a:gd name="connsiteY2" fmla="*/ 0 h 603504"/>
              <a:gd name="connsiteX3" fmla="*/ 2517857 w 2668733"/>
              <a:gd name="connsiteY3" fmla="*/ 603504 h 603504"/>
              <a:gd name="connsiteX4" fmla="*/ 0 w 2668733"/>
              <a:gd name="connsiteY4" fmla="*/ 603504 h 603504"/>
              <a:gd name="connsiteX0" fmla="*/ 0 w 2541316"/>
              <a:gd name="connsiteY0" fmla="*/ 618494 h 618494"/>
              <a:gd name="connsiteX1" fmla="*/ 23459 w 2541316"/>
              <a:gd name="connsiteY1" fmla="*/ 0 h 618494"/>
              <a:gd name="connsiteX2" fmla="*/ 2541316 w 2541316"/>
              <a:gd name="connsiteY2" fmla="*/ 0 h 618494"/>
              <a:gd name="connsiteX3" fmla="*/ 2390440 w 2541316"/>
              <a:gd name="connsiteY3" fmla="*/ 603504 h 618494"/>
              <a:gd name="connsiteX4" fmla="*/ 0 w 2541316"/>
              <a:gd name="connsiteY4" fmla="*/ 618494 h 618494"/>
              <a:gd name="connsiteX0" fmla="*/ 0 w 2541316"/>
              <a:gd name="connsiteY0" fmla="*/ 625989 h 625989"/>
              <a:gd name="connsiteX1" fmla="*/ 68429 w 2541316"/>
              <a:gd name="connsiteY1" fmla="*/ 0 h 625989"/>
              <a:gd name="connsiteX2" fmla="*/ 2541316 w 2541316"/>
              <a:gd name="connsiteY2" fmla="*/ 7495 h 625989"/>
              <a:gd name="connsiteX3" fmla="*/ 2390440 w 2541316"/>
              <a:gd name="connsiteY3" fmla="*/ 610999 h 625989"/>
              <a:gd name="connsiteX4" fmla="*/ 0 w 2541316"/>
              <a:gd name="connsiteY4" fmla="*/ 625989 h 625989"/>
              <a:gd name="connsiteX0" fmla="*/ 0 w 2503841"/>
              <a:gd name="connsiteY0" fmla="*/ 610999 h 610999"/>
              <a:gd name="connsiteX1" fmla="*/ 30954 w 2503841"/>
              <a:gd name="connsiteY1" fmla="*/ 0 h 610999"/>
              <a:gd name="connsiteX2" fmla="*/ 2503841 w 2503841"/>
              <a:gd name="connsiteY2" fmla="*/ 7495 h 610999"/>
              <a:gd name="connsiteX3" fmla="*/ 2352965 w 2503841"/>
              <a:gd name="connsiteY3" fmla="*/ 610999 h 610999"/>
              <a:gd name="connsiteX4" fmla="*/ 0 w 2503841"/>
              <a:gd name="connsiteY4" fmla="*/ 610999 h 610999"/>
              <a:gd name="connsiteX0" fmla="*/ 6521 w 2510362"/>
              <a:gd name="connsiteY0" fmla="*/ 618494 h 618494"/>
              <a:gd name="connsiteX1" fmla="*/ 0 w 2510362"/>
              <a:gd name="connsiteY1" fmla="*/ 0 h 618494"/>
              <a:gd name="connsiteX2" fmla="*/ 2510362 w 2510362"/>
              <a:gd name="connsiteY2" fmla="*/ 14990 h 618494"/>
              <a:gd name="connsiteX3" fmla="*/ 2359486 w 2510362"/>
              <a:gd name="connsiteY3" fmla="*/ 618494 h 618494"/>
              <a:gd name="connsiteX4" fmla="*/ 6521 w 2510362"/>
              <a:gd name="connsiteY4" fmla="*/ 618494 h 618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0362" h="618494">
                <a:moveTo>
                  <a:pt x="6521" y="618494"/>
                </a:moveTo>
                <a:cubicBezTo>
                  <a:pt x="4347" y="412329"/>
                  <a:pt x="2174" y="206165"/>
                  <a:pt x="0" y="0"/>
                </a:cubicBezTo>
                <a:lnTo>
                  <a:pt x="2510362" y="14990"/>
                </a:lnTo>
                <a:lnTo>
                  <a:pt x="2359486" y="618494"/>
                </a:lnTo>
                <a:lnTo>
                  <a:pt x="6521" y="618494"/>
                </a:lnTo>
                <a:close/>
              </a:path>
            </a:pathLst>
          </a:custGeom>
          <a:solidFill>
            <a:schemeClr val="accent6"/>
          </a:solidFill>
          <a:ln>
            <a:noFill/>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anose="00000500000000000000" pitchFamily="50" charset="0"/>
            </a:endParaRPr>
          </a:p>
        </p:txBody>
      </p:sp>
      <p:sp>
        <p:nvSpPr>
          <p:cNvPr id="7" name="Rectangle 6">
            <a:extLst>
              <a:ext uri="{FF2B5EF4-FFF2-40B4-BE49-F238E27FC236}">
                <a16:creationId xmlns:a16="http://schemas.microsoft.com/office/drawing/2014/main" id="{2D51F2B1-13E9-ABDD-A99B-E72A67C5B86F}"/>
              </a:ext>
            </a:extLst>
          </p:cNvPr>
          <p:cNvSpPr/>
          <p:nvPr userDrawn="1"/>
        </p:nvSpPr>
        <p:spPr>
          <a:xfrm>
            <a:off x="-61" y="600850"/>
            <a:ext cx="6623701" cy="62527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BF7215-C5B8-6E15-9850-186CD4A7A7C6}"/>
              </a:ext>
            </a:extLst>
          </p:cNvPr>
          <p:cNvSpPr>
            <a:spLocks noGrp="1"/>
          </p:cNvSpPr>
          <p:nvPr userDrawn="1">
            <p:ph type="ctrTitle"/>
          </p:nvPr>
        </p:nvSpPr>
        <p:spPr>
          <a:xfrm>
            <a:off x="609243" y="1694702"/>
            <a:ext cx="4781907" cy="2626360"/>
          </a:xfrm>
        </p:spPr>
        <p:txBody>
          <a:bodyPr anchor="t" anchorCtr="0">
            <a:normAutofit/>
          </a:bodyPr>
          <a:lstStyle>
            <a:lvl1pPr algn="l">
              <a:defRPr sz="5600" b="1">
                <a:solidFill>
                  <a:schemeClr val="accent1"/>
                </a:solidFill>
                <a:latin typeface="Montserrat" pitchFamily="2" charset="77"/>
              </a:defRPr>
            </a:lvl1pPr>
          </a:lstStyle>
          <a:p>
            <a:r>
              <a:rPr lang="en-US" dirty="0"/>
              <a:t>Click to edit Master title style</a:t>
            </a:r>
          </a:p>
        </p:txBody>
      </p:sp>
      <p:sp>
        <p:nvSpPr>
          <p:cNvPr id="8" name="Date Placeholder 3">
            <a:extLst>
              <a:ext uri="{FF2B5EF4-FFF2-40B4-BE49-F238E27FC236}">
                <a16:creationId xmlns:a16="http://schemas.microsoft.com/office/drawing/2014/main" id="{490DB93D-3AC8-725C-EE6C-57B8574A7807}"/>
              </a:ext>
            </a:extLst>
          </p:cNvPr>
          <p:cNvSpPr txBox="1">
            <a:spLocks/>
          </p:cNvSpPr>
          <p:nvPr userDrawn="1"/>
        </p:nvSpPr>
        <p:spPr>
          <a:xfrm>
            <a:off x="236874" y="157758"/>
            <a:ext cx="4153347" cy="300082"/>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n-US" sz="1500" dirty="0">
                <a:solidFill>
                  <a:schemeClr val="bg1"/>
                </a:solidFill>
              </a:rPr>
              <a:t>Early Science Topics</a:t>
            </a:r>
          </a:p>
        </p:txBody>
      </p:sp>
      <p:sp>
        <p:nvSpPr>
          <p:cNvPr id="11" name="Date Placeholder 3">
            <a:extLst>
              <a:ext uri="{FF2B5EF4-FFF2-40B4-BE49-F238E27FC236}">
                <a16:creationId xmlns:a16="http://schemas.microsoft.com/office/drawing/2014/main" id="{557C4999-7ACA-D86D-FC57-093852D4AF0C}"/>
              </a:ext>
            </a:extLst>
          </p:cNvPr>
          <p:cNvSpPr txBox="1">
            <a:spLocks/>
          </p:cNvSpPr>
          <p:nvPr userDrawn="1"/>
        </p:nvSpPr>
        <p:spPr>
          <a:xfrm>
            <a:off x="2847536" y="170047"/>
            <a:ext cx="6080916" cy="300082"/>
          </a:xfrm>
          <a:prstGeom prst="rect">
            <a:avLst/>
          </a:prstGeom>
        </p:spPr>
        <p:txBody>
          <a:bodyPr vert="horz" wrap="square" lIns="91440" tIns="45720" rIns="91440" bIns="45720" rtlCol="0">
            <a:spAutoFit/>
          </a:bodyPr>
          <a:lstStyle>
            <a:defPPr>
              <a:defRPr lang="en-US"/>
            </a:defPPr>
            <a:lvl1pPr marL="0" algn="l" defTabSz="914400" rtl="0" eaLnBrk="1" latinLnBrk="0" hangingPunct="1">
              <a:defRPr sz="1400" b="0" kern="1200">
                <a:solidFill>
                  <a:schemeClr val="accent1"/>
                </a:solidFill>
                <a:latin typeface="Montserrat"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Aft>
                <a:spcPts val="600"/>
              </a:spcAft>
            </a:pPr>
            <a:r>
              <a:rPr lang="en-US" sz="1500" dirty="0">
                <a:solidFill>
                  <a:schemeClr val="bg1"/>
                </a:solidFill>
              </a:rPr>
              <a:t>Life Science</a:t>
            </a:r>
          </a:p>
        </p:txBody>
      </p:sp>
      <p:pic>
        <p:nvPicPr>
          <p:cNvPr id="5" name="Graphic 4">
            <a:extLst>
              <a:ext uri="{FF2B5EF4-FFF2-40B4-BE49-F238E27FC236}">
                <a16:creationId xmlns:a16="http://schemas.microsoft.com/office/drawing/2014/main" id="{9D981BB9-9C93-DFFE-2A76-F453E1501E7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218268" y="49711"/>
            <a:ext cx="505381" cy="505381"/>
          </a:xfrm>
          <a:prstGeom prst="rect">
            <a:avLst/>
          </a:prstGeom>
        </p:spPr>
      </p:pic>
      <p:pic>
        <p:nvPicPr>
          <p:cNvPr id="4" name="Picture 3" descr="A black background with orange and pink text&#10;&#10;Description automatically generated">
            <a:extLst>
              <a:ext uri="{FF2B5EF4-FFF2-40B4-BE49-F238E27FC236}">
                <a16:creationId xmlns:a16="http://schemas.microsoft.com/office/drawing/2014/main" id="{4FB09A9C-AFB6-3C64-3D0A-A5E0B4B146D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pic>
        <p:nvPicPr>
          <p:cNvPr id="14" name="Picture 13" descr="A child with ponytails holding a leaf&#10;&#10;AI-generated content may be incorrect.">
            <a:extLst>
              <a:ext uri="{FF2B5EF4-FFF2-40B4-BE49-F238E27FC236}">
                <a16:creationId xmlns:a16="http://schemas.microsoft.com/office/drawing/2014/main" id="{F8DD8773-3EE9-C116-71FD-831393B769E6}"/>
              </a:ext>
            </a:extLst>
          </p:cNvPr>
          <p:cNvPicPr>
            <a:picLocks noChangeAspect="1"/>
          </p:cNvPicPr>
          <p:nvPr userDrawn="1"/>
        </p:nvPicPr>
        <p:blipFill>
          <a:blip r:embed="rId4" cstate="screen">
            <a:extLst>
              <a:ext uri="{28A0092B-C50C-407E-A947-70E740481C1C}">
                <a14:useLocalDpi xmlns:a14="http://schemas.microsoft.com/office/drawing/2010/main"/>
              </a:ext>
            </a:extLst>
          </a:blip>
          <a:srcRect l="-164"/>
          <a:stretch>
            <a:fillRect/>
          </a:stretch>
        </p:blipFill>
        <p:spPr>
          <a:xfrm>
            <a:off x="5877611" y="-1"/>
            <a:ext cx="6311900" cy="6858001"/>
          </a:xfrm>
          <a:prstGeom prst="rect">
            <a:avLst/>
          </a:prstGeom>
        </p:spPr>
      </p:pic>
    </p:spTree>
    <p:extLst>
      <p:ext uri="{BB962C8B-B14F-4D97-AF65-F5344CB8AC3E}">
        <p14:creationId xmlns:p14="http://schemas.microsoft.com/office/powerpoint/2010/main" val="397430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Acks Slide 2">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097103A3-F574-F8EF-5503-102DC288DAD1}"/>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 </a:t>
            </a:r>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924953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2_Acks Slide 2">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7214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16" name="Slide Number Placeholder 3">
            <a:extLst>
              <a:ext uri="{FF2B5EF4-FFF2-40B4-BE49-F238E27FC236}">
                <a16:creationId xmlns:a16="http://schemas.microsoft.com/office/drawing/2014/main" id="{47D6916A-A13E-E2BE-E1BF-854E0C5B83B7}"/>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
        <p:nvSpPr>
          <p:cNvPr id="7" name="Rectangle 6">
            <a:extLst>
              <a:ext uri="{FF2B5EF4-FFF2-40B4-BE49-F238E27FC236}">
                <a16:creationId xmlns:a16="http://schemas.microsoft.com/office/drawing/2014/main" id="{ABC7B992-835B-9CA9-2753-5510D5C0CACA}"/>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33CD1C2F-ADBE-D7AB-25C7-1F4C327A51C9}"/>
              </a:ext>
            </a:extLst>
          </p:cNvPr>
          <p:cNvSpPr>
            <a:spLocks noGrp="1"/>
          </p:cNvSpPr>
          <p:nvPr>
            <p:ph type="title"/>
          </p:nvPr>
        </p:nvSpPr>
        <p:spPr>
          <a:xfrm>
            <a:off x="851646" y="237744"/>
            <a:ext cx="10834075" cy="507831"/>
          </a:xfrm>
        </p:spPr>
        <p:txBody>
          <a:bodyPr anchor="t" anchorCtr="0">
            <a:spAutoFit/>
          </a:bodyPr>
          <a:lstStyle>
            <a:lvl1pPr>
              <a:defRPr>
                <a:solidFill>
                  <a:schemeClr val="bg1"/>
                </a:solidFill>
                <a:latin typeface="Montserrat" pitchFamily="2" charset="77"/>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B33346D-541E-3A94-728C-8339318FF420}"/>
              </a:ext>
            </a:extLst>
          </p:cNvPr>
          <p:cNvSpPr>
            <a:spLocks noGrp="1"/>
          </p:cNvSpPr>
          <p:nvPr>
            <p:ph idx="1"/>
          </p:nvPr>
        </p:nvSpPr>
        <p:spPr>
          <a:xfrm>
            <a:off x="851646" y="1253331"/>
            <a:ext cx="10834075" cy="4351338"/>
          </a:xfrm>
        </p:spPr>
        <p:txBody>
          <a:bodyPr/>
          <a:lstStyle>
            <a:lvl1pPr>
              <a:lnSpc>
                <a:spcPct val="120000"/>
              </a:lnSpc>
              <a:buClr>
                <a:srgbClr val="327F7C"/>
              </a:buClr>
              <a:defRPr>
                <a:latin typeface="Montserrat" pitchFamily="2" charset="77"/>
              </a:defRPr>
            </a:lvl1pPr>
            <a:lvl2pPr>
              <a:lnSpc>
                <a:spcPct val="120000"/>
              </a:lnSpc>
              <a:buClr>
                <a:srgbClr val="327F7C"/>
              </a:buClr>
              <a:defRPr>
                <a:latin typeface="Montserrat" pitchFamily="2" charset="77"/>
              </a:defRPr>
            </a:lvl2pPr>
            <a:lvl3pPr>
              <a:lnSpc>
                <a:spcPct val="120000"/>
              </a:lnSpc>
              <a:buClr>
                <a:srgbClr val="327F7C"/>
              </a:buClr>
              <a:defRPr>
                <a:latin typeface="Montserrat" pitchFamily="2" charset="77"/>
              </a:defRPr>
            </a:lvl3pPr>
            <a:lvl4pPr>
              <a:lnSpc>
                <a:spcPct val="120000"/>
              </a:lnSpc>
              <a:buClr>
                <a:srgbClr val="327F7C"/>
              </a:buClr>
              <a:defRPr>
                <a:latin typeface="Montserrat" pitchFamily="2" charset="77"/>
              </a:defRPr>
            </a:lvl4pPr>
            <a:lvl5pPr>
              <a:lnSpc>
                <a:spcPct val="120000"/>
              </a:lnSpc>
              <a:buClr>
                <a:srgbClr val="327F7C"/>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A black background with orange and pink text&#10;&#10;Description automatically generated">
            <a:extLst>
              <a:ext uri="{FF2B5EF4-FFF2-40B4-BE49-F238E27FC236}">
                <a16:creationId xmlns:a16="http://schemas.microsoft.com/office/drawing/2014/main" id="{86A8E1E5-FD0E-1573-A51F-20C4C9B9BFE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Tree>
    <p:extLst>
      <p:ext uri="{BB962C8B-B14F-4D97-AF65-F5344CB8AC3E}">
        <p14:creationId xmlns:p14="http://schemas.microsoft.com/office/powerpoint/2010/main" val="103750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1">
    <p:spTree>
      <p:nvGrpSpPr>
        <p:cNvPr id="1" name=""/>
        <p:cNvGrpSpPr/>
        <p:nvPr/>
      </p:nvGrpSpPr>
      <p:grpSpPr>
        <a:xfrm>
          <a:off x="0" y="0"/>
          <a:ext cx="0" cy="0"/>
          <a:chOff x="0" y="0"/>
          <a:chExt cx="0" cy="0"/>
        </a:xfrm>
      </p:grpSpPr>
      <p:sp>
        <p:nvSpPr>
          <p:cNvPr id="2" name="Parallelogram 4">
            <a:extLst>
              <a:ext uri="{FF2B5EF4-FFF2-40B4-BE49-F238E27FC236}">
                <a16:creationId xmlns:a16="http://schemas.microsoft.com/office/drawing/2014/main" id="{99106158-56B9-2217-E443-573F19EDC6AE}"/>
              </a:ext>
            </a:extLst>
          </p:cNvPr>
          <p:cNvSpPr/>
          <p:nvPr userDrawn="1"/>
        </p:nvSpPr>
        <p:spPr>
          <a:xfrm>
            <a:off x="-12123" y="0"/>
            <a:ext cx="8629073" cy="6228966"/>
          </a:xfrm>
          <a:custGeom>
            <a:avLst/>
            <a:gdLst>
              <a:gd name="connsiteX0" fmla="*/ 0 w 10778837"/>
              <a:gd name="connsiteY0" fmla="*/ 6858000 h 6858000"/>
              <a:gd name="connsiteX1" fmla="*/ 1714500 w 10778837"/>
              <a:gd name="connsiteY1" fmla="*/ 0 h 6858000"/>
              <a:gd name="connsiteX2" fmla="*/ 10778837 w 10778837"/>
              <a:gd name="connsiteY2" fmla="*/ 0 h 6858000"/>
              <a:gd name="connsiteX3" fmla="*/ 9064337 w 10778837"/>
              <a:gd name="connsiteY3" fmla="*/ 6858000 h 6858000"/>
              <a:gd name="connsiteX4" fmla="*/ 0 w 10778837"/>
              <a:gd name="connsiteY4" fmla="*/ 6858000 h 6858000"/>
              <a:gd name="connsiteX0" fmla="*/ 387350 w 9064337"/>
              <a:gd name="connsiteY0" fmla="*/ 6870700 h 6870700"/>
              <a:gd name="connsiteX1" fmla="*/ 0 w 9064337"/>
              <a:gd name="connsiteY1" fmla="*/ 0 h 6870700"/>
              <a:gd name="connsiteX2" fmla="*/ 9064337 w 9064337"/>
              <a:gd name="connsiteY2" fmla="*/ 0 h 6870700"/>
              <a:gd name="connsiteX3" fmla="*/ 7349837 w 9064337"/>
              <a:gd name="connsiteY3" fmla="*/ 6858000 h 6870700"/>
              <a:gd name="connsiteX4" fmla="*/ 387350 w 9064337"/>
              <a:gd name="connsiteY4" fmla="*/ 6870700 h 6870700"/>
              <a:gd name="connsiteX0" fmla="*/ 12700 w 9064337"/>
              <a:gd name="connsiteY0" fmla="*/ 6870700 h 6870700"/>
              <a:gd name="connsiteX1" fmla="*/ 0 w 9064337"/>
              <a:gd name="connsiteY1" fmla="*/ 0 h 6870700"/>
              <a:gd name="connsiteX2" fmla="*/ 9064337 w 9064337"/>
              <a:gd name="connsiteY2" fmla="*/ 0 h 6870700"/>
              <a:gd name="connsiteX3" fmla="*/ 7349837 w 9064337"/>
              <a:gd name="connsiteY3" fmla="*/ 6858000 h 6870700"/>
              <a:gd name="connsiteX4" fmla="*/ 12700 w 9064337"/>
              <a:gd name="connsiteY4" fmla="*/ 6870700 h 6870700"/>
              <a:gd name="connsiteX0" fmla="*/ 12700 w 9064337"/>
              <a:gd name="connsiteY0" fmla="*/ 6870700 h 6870700"/>
              <a:gd name="connsiteX1" fmla="*/ 0 w 9064337"/>
              <a:gd name="connsiteY1" fmla="*/ 0 h 6870700"/>
              <a:gd name="connsiteX2" fmla="*/ 9064337 w 9064337"/>
              <a:gd name="connsiteY2" fmla="*/ 0 h 6870700"/>
              <a:gd name="connsiteX3" fmla="*/ 9026237 w 9064337"/>
              <a:gd name="connsiteY3" fmla="*/ 6858000 h 6870700"/>
              <a:gd name="connsiteX4" fmla="*/ 12700 w 9064337"/>
              <a:gd name="connsiteY4" fmla="*/ 6870700 h 687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64337" h="6870700">
                <a:moveTo>
                  <a:pt x="12700" y="6870700"/>
                </a:moveTo>
                <a:cubicBezTo>
                  <a:pt x="8467" y="4580467"/>
                  <a:pt x="4233" y="2290233"/>
                  <a:pt x="0" y="0"/>
                </a:cubicBezTo>
                <a:lnTo>
                  <a:pt x="9064337" y="0"/>
                </a:lnTo>
                <a:lnTo>
                  <a:pt x="9026237" y="6858000"/>
                </a:lnTo>
                <a:lnTo>
                  <a:pt x="12700" y="6870700"/>
                </a:lnTo>
                <a:close/>
              </a:path>
            </a:pathLst>
          </a:custGeom>
          <a:solidFill>
            <a:schemeClr val="accent1"/>
          </a:solidFill>
          <a:ln>
            <a:noFill/>
          </a:ln>
          <a:effectLst>
            <a:outerShdw blurRad="889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anose="00000500000000000000" pitchFamily="50" charset="0"/>
            </a:endParaRPr>
          </a:p>
        </p:txBody>
      </p:sp>
      <p:sp>
        <p:nvSpPr>
          <p:cNvPr id="3" name="Title 1">
            <a:extLst>
              <a:ext uri="{FF2B5EF4-FFF2-40B4-BE49-F238E27FC236}">
                <a16:creationId xmlns:a16="http://schemas.microsoft.com/office/drawing/2014/main" id="{270D5323-9D08-1BF1-2026-E29C8844B730}"/>
              </a:ext>
            </a:extLst>
          </p:cNvPr>
          <p:cNvSpPr>
            <a:spLocks noGrp="1"/>
          </p:cNvSpPr>
          <p:nvPr>
            <p:ph type="title"/>
          </p:nvPr>
        </p:nvSpPr>
        <p:spPr>
          <a:xfrm>
            <a:off x="1022350" y="2603734"/>
            <a:ext cx="5720195" cy="1421928"/>
          </a:xfrm>
        </p:spPr>
        <p:txBody>
          <a:bodyPr wrap="square" anchor="t" anchorCtr="0">
            <a:spAutoFit/>
          </a:bodyPr>
          <a:lstStyle>
            <a:lvl1pPr algn="ctr">
              <a:defRPr sz="4800">
                <a:solidFill>
                  <a:schemeClr val="bg1"/>
                </a:solidFill>
                <a:latin typeface="Montserrat" pitchFamily="2" charset="77"/>
              </a:defRPr>
            </a:lvl1pPr>
          </a:lstStyle>
          <a:p>
            <a:r>
              <a:rPr lang="en-US" dirty="0"/>
              <a:t>Click to edit Master title style</a:t>
            </a:r>
          </a:p>
        </p:txBody>
      </p:sp>
      <p:pic>
        <p:nvPicPr>
          <p:cNvPr id="6" name="Picture 5" descr="A black background with orange and pink text&#10;&#10;Description automatically generated">
            <a:extLst>
              <a:ext uri="{FF2B5EF4-FFF2-40B4-BE49-F238E27FC236}">
                <a16:creationId xmlns:a16="http://schemas.microsoft.com/office/drawing/2014/main" id="{1571766E-8583-9C86-EF80-26FFE67515A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8" name="Slide Number Placeholder 3">
            <a:extLst>
              <a:ext uri="{FF2B5EF4-FFF2-40B4-BE49-F238E27FC236}">
                <a16:creationId xmlns:a16="http://schemas.microsoft.com/office/drawing/2014/main" id="{695AC86B-6E13-9B91-6807-7142E885F9E9}"/>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pic>
        <p:nvPicPr>
          <p:cNvPr id="5" name="Graphic 4">
            <a:extLst>
              <a:ext uri="{FF2B5EF4-FFF2-40B4-BE49-F238E27FC236}">
                <a16:creationId xmlns:a16="http://schemas.microsoft.com/office/drawing/2014/main" id="{88A2175E-D030-8459-4BC9-5AD332A5657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346282" y="44533"/>
            <a:ext cx="778162" cy="778162"/>
          </a:xfrm>
          <a:prstGeom prst="rect">
            <a:avLst/>
          </a:prstGeom>
        </p:spPr>
      </p:pic>
    </p:spTree>
    <p:extLst>
      <p:ext uri="{BB962C8B-B14F-4D97-AF65-F5344CB8AC3E}">
        <p14:creationId xmlns:p14="http://schemas.microsoft.com/office/powerpoint/2010/main" val="1156648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C53F61F-4211-FC0C-0F79-348FCF10FDF1}"/>
              </a:ext>
            </a:extLst>
          </p:cNvPr>
          <p:cNvSpPr/>
          <p:nvPr userDrawn="1"/>
        </p:nvSpPr>
        <p:spPr>
          <a:xfrm>
            <a:off x="4047358" y="-1"/>
            <a:ext cx="8144641" cy="61769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7" name="Title 1">
            <a:extLst>
              <a:ext uri="{FF2B5EF4-FFF2-40B4-BE49-F238E27FC236}">
                <a16:creationId xmlns:a16="http://schemas.microsoft.com/office/drawing/2014/main" id="{277E722D-964F-6926-6941-B07C59F26A69}"/>
              </a:ext>
            </a:extLst>
          </p:cNvPr>
          <p:cNvSpPr>
            <a:spLocks noGrp="1"/>
          </p:cNvSpPr>
          <p:nvPr>
            <p:ph type="title"/>
          </p:nvPr>
        </p:nvSpPr>
        <p:spPr>
          <a:xfrm>
            <a:off x="4303419" y="237744"/>
            <a:ext cx="7705701" cy="535531"/>
          </a:xfrm>
        </p:spPr>
        <p:txBody>
          <a:bodyPr>
            <a:spAutoFit/>
          </a:bodyPr>
          <a:lstStyle>
            <a:lvl1pPr>
              <a:defRPr sz="3200" b="1">
                <a:solidFill>
                  <a:schemeClr val="bg1"/>
                </a:solidFill>
                <a:latin typeface="Montserrat" pitchFamily="2" charset="77"/>
              </a:defRPr>
            </a:lvl1pPr>
          </a:lstStyle>
          <a:p>
            <a:r>
              <a:rPr lang="en-US"/>
              <a:t>Click to edit Master title style</a:t>
            </a:r>
            <a:endParaRPr lang="en-US" dirty="0"/>
          </a:p>
        </p:txBody>
      </p:sp>
      <p:sp>
        <p:nvSpPr>
          <p:cNvPr id="8" name="Content Placeholder 2">
            <a:extLst>
              <a:ext uri="{FF2B5EF4-FFF2-40B4-BE49-F238E27FC236}">
                <a16:creationId xmlns:a16="http://schemas.microsoft.com/office/drawing/2014/main" id="{CC35C7D8-2045-FB6C-413B-E2DB364759B2}"/>
              </a:ext>
            </a:extLst>
          </p:cNvPr>
          <p:cNvSpPr>
            <a:spLocks noGrp="1"/>
          </p:cNvSpPr>
          <p:nvPr>
            <p:ph idx="1"/>
          </p:nvPr>
        </p:nvSpPr>
        <p:spPr>
          <a:xfrm>
            <a:off x="4348480" y="1876097"/>
            <a:ext cx="7487919" cy="4300866"/>
          </a:xfrm>
        </p:spPr>
        <p:txBody>
          <a:bodyPr/>
          <a:lstStyle>
            <a:lvl1pPr>
              <a:buClr>
                <a:schemeClr val="bg1"/>
              </a:buClr>
              <a:defRPr>
                <a:solidFill>
                  <a:schemeClr val="bg1"/>
                </a:solidFill>
                <a:latin typeface="Montserrat" pitchFamily="2" charset="77"/>
              </a:defRPr>
            </a:lvl1pPr>
            <a:lvl2pPr>
              <a:buClr>
                <a:schemeClr val="bg1"/>
              </a:buClr>
              <a:defRPr>
                <a:solidFill>
                  <a:schemeClr val="bg1"/>
                </a:solidFill>
                <a:latin typeface="Montserrat" pitchFamily="2" charset="77"/>
              </a:defRPr>
            </a:lvl2pPr>
            <a:lvl3pPr>
              <a:buClr>
                <a:schemeClr val="bg1"/>
              </a:buClr>
              <a:defRPr>
                <a:solidFill>
                  <a:schemeClr val="bg1"/>
                </a:solidFill>
                <a:latin typeface="Montserrat" pitchFamily="2" charset="77"/>
              </a:defRPr>
            </a:lvl3pPr>
            <a:lvl4pPr>
              <a:buClr>
                <a:schemeClr val="bg1"/>
              </a:buClr>
              <a:defRPr>
                <a:solidFill>
                  <a:schemeClr val="bg1"/>
                </a:solidFill>
                <a:latin typeface="Montserrat" pitchFamily="2" charset="77"/>
              </a:defRPr>
            </a:lvl4pPr>
            <a:lvl5pPr>
              <a:buClr>
                <a:schemeClr val="bg1"/>
              </a:buClr>
              <a:defRPr>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Picture Placeholder 2">
            <a:extLst>
              <a:ext uri="{FF2B5EF4-FFF2-40B4-BE49-F238E27FC236}">
                <a16:creationId xmlns:a16="http://schemas.microsoft.com/office/drawing/2014/main" id="{76513295-8E09-244A-2049-48F81DF08D12}"/>
              </a:ext>
            </a:extLst>
          </p:cNvPr>
          <p:cNvSpPr>
            <a:spLocks noGrp="1"/>
          </p:cNvSpPr>
          <p:nvPr>
            <p:ph type="pic" idx="13"/>
          </p:nvPr>
        </p:nvSpPr>
        <p:spPr>
          <a:xfrm>
            <a:off x="0" y="0"/>
            <a:ext cx="4038599" cy="6176963"/>
          </a:xfrm>
        </p:spPr>
        <p:txBody>
          <a:bodyPr/>
          <a:lstStyle>
            <a:lvl1pPr marL="0" indent="0">
              <a:buNone/>
              <a:defRPr sz="320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Subtitle 2">
            <a:extLst>
              <a:ext uri="{FF2B5EF4-FFF2-40B4-BE49-F238E27FC236}">
                <a16:creationId xmlns:a16="http://schemas.microsoft.com/office/drawing/2014/main" id="{4D7A4D84-B73D-5B55-A89F-415F0A515566}"/>
              </a:ext>
            </a:extLst>
          </p:cNvPr>
          <p:cNvSpPr>
            <a:spLocks noGrp="1"/>
          </p:cNvSpPr>
          <p:nvPr>
            <p:ph type="subTitle" idx="14" hasCustomPrompt="1"/>
          </p:nvPr>
        </p:nvSpPr>
        <p:spPr>
          <a:xfrm>
            <a:off x="4364335" y="1027595"/>
            <a:ext cx="7254326" cy="580486"/>
          </a:xfrm>
        </p:spPr>
        <p:txBody>
          <a:bodyPr anchor="ctr">
            <a:normAutofit/>
          </a:bodyPr>
          <a:lstStyle>
            <a:lvl1pPr marL="0" indent="0" algn="l">
              <a:buNone/>
              <a:defRPr sz="3200" b="0" i="0">
                <a:solidFill>
                  <a:schemeClr val="bg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 here</a:t>
            </a:r>
          </a:p>
        </p:txBody>
      </p:sp>
      <p:pic>
        <p:nvPicPr>
          <p:cNvPr id="5" name="Picture 4" descr="A black background with orange and pink text&#10;&#10;Description automatically generated">
            <a:extLst>
              <a:ext uri="{FF2B5EF4-FFF2-40B4-BE49-F238E27FC236}">
                <a16:creationId xmlns:a16="http://schemas.microsoft.com/office/drawing/2014/main" id="{54BCEE84-BDB0-0458-D934-AD1A8FF892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9" name="Slide Number Placeholder 3">
            <a:extLst>
              <a:ext uri="{FF2B5EF4-FFF2-40B4-BE49-F238E27FC236}">
                <a16:creationId xmlns:a16="http://schemas.microsoft.com/office/drawing/2014/main" id="{E1ADEEBB-FE22-8F50-5135-7529606EA5B5}"/>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1159606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8E627EE-0A7F-0078-3527-846179D3A03E}"/>
              </a:ext>
            </a:extLst>
          </p:cNvPr>
          <p:cNvSpPr/>
          <p:nvPr userDrawn="1"/>
        </p:nvSpPr>
        <p:spPr>
          <a:xfrm>
            <a:off x="618565" y="685800"/>
            <a:ext cx="5155453" cy="5491163"/>
          </a:xfrm>
          <a:prstGeom prst="rect">
            <a:avLst/>
          </a:prstGeom>
          <a:solidFill>
            <a:schemeClr val="accent1"/>
          </a:solidFill>
          <a:ln w="25400">
            <a:noFill/>
            <a:prstDash val="solid"/>
            <a:round/>
          </a:ln>
          <a:effectLst>
            <a:outerShdw blurRad="762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17" name="Title 1">
            <a:extLst>
              <a:ext uri="{FF2B5EF4-FFF2-40B4-BE49-F238E27FC236}">
                <a16:creationId xmlns:a16="http://schemas.microsoft.com/office/drawing/2014/main" id="{D9BE3C12-23AE-5E72-09F2-AAB9B150A468}"/>
              </a:ext>
            </a:extLst>
          </p:cNvPr>
          <p:cNvSpPr>
            <a:spLocks noGrp="1"/>
          </p:cNvSpPr>
          <p:nvPr>
            <p:ph type="title"/>
          </p:nvPr>
        </p:nvSpPr>
        <p:spPr>
          <a:xfrm>
            <a:off x="1237130" y="905669"/>
            <a:ext cx="4034118" cy="5041900"/>
          </a:xfrm>
        </p:spPr>
        <p:txBody>
          <a:bodyPr>
            <a:normAutofit/>
          </a:bodyPr>
          <a:lstStyle>
            <a:lvl1pPr algn="ctr">
              <a:defRPr sz="4800">
                <a:solidFill>
                  <a:schemeClr val="bg1"/>
                </a:solidFill>
                <a:latin typeface="Montserrat" pitchFamily="2" charset="77"/>
              </a:defRPr>
            </a:lvl1p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955EC6AE-21B1-EBC3-1269-54B3B8D45118}"/>
              </a:ext>
            </a:extLst>
          </p:cNvPr>
          <p:cNvSpPr>
            <a:spLocks noGrp="1"/>
          </p:cNvSpPr>
          <p:nvPr>
            <p:ph idx="1"/>
          </p:nvPr>
        </p:nvSpPr>
        <p:spPr>
          <a:xfrm>
            <a:off x="6096000" y="685800"/>
            <a:ext cx="5257800" cy="5491163"/>
          </a:xfrm>
        </p:spPr>
        <p:txBody>
          <a:bodyPr anchor="ctr"/>
          <a:lstStyle>
            <a:lvl1pPr>
              <a:defRPr>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black background with orange and pink text&#10;&#10;Description automatically generated">
            <a:extLst>
              <a:ext uri="{FF2B5EF4-FFF2-40B4-BE49-F238E27FC236}">
                <a16:creationId xmlns:a16="http://schemas.microsoft.com/office/drawing/2014/main" id="{14CFB3AB-378B-437C-AF63-1F122EC5D3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2" name="Slide Number Placeholder 3">
            <a:extLst>
              <a:ext uri="{FF2B5EF4-FFF2-40B4-BE49-F238E27FC236}">
                <a16:creationId xmlns:a16="http://schemas.microsoft.com/office/drawing/2014/main" id="{DFA49843-550C-F779-0176-E068BF2626EC}"/>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2131298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Sub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8E627EE-0A7F-0078-3527-846179D3A03E}"/>
              </a:ext>
            </a:extLst>
          </p:cNvPr>
          <p:cNvSpPr/>
          <p:nvPr userDrawn="1"/>
        </p:nvSpPr>
        <p:spPr>
          <a:xfrm>
            <a:off x="618565" y="685800"/>
            <a:ext cx="5155453" cy="5491163"/>
          </a:xfrm>
          <a:prstGeom prst="rect">
            <a:avLst/>
          </a:prstGeom>
          <a:solidFill>
            <a:schemeClr val="accent1"/>
          </a:solidFill>
          <a:ln w="19050">
            <a:noFill/>
            <a:prstDash val="solid"/>
            <a:round/>
          </a:ln>
          <a:effectLst>
            <a:outerShdw blurRad="762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17" name="Title 1">
            <a:extLst>
              <a:ext uri="{FF2B5EF4-FFF2-40B4-BE49-F238E27FC236}">
                <a16:creationId xmlns:a16="http://schemas.microsoft.com/office/drawing/2014/main" id="{D9BE3C12-23AE-5E72-09F2-AAB9B150A468}"/>
              </a:ext>
            </a:extLst>
          </p:cNvPr>
          <p:cNvSpPr>
            <a:spLocks noGrp="1"/>
          </p:cNvSpPr>
          <p:nvPr>
            <p:ph type="title"/>
          </p:nvPr>
        </p:nvSpPr>
        <p:spPr>
          <a:xfrm>
            <a:off x="1237130" y="905669"/>
            <a:ext cx="4034118" cy="3288644"/>
          </a:xfrm>
        </p:spPr>
        <p:txBody>
          <a:bodyPr anchor="b">
            <a:normAutofit/>
          </a:bodyPr>
          <a:lstStyle>
            <a:lvl1pPr algn="ctr">
              <a:defRPr sz="4800" i="0">
                <a:solidFill>
                  <a:schemeClr val="bg1"/>
                </a:solidFill>
                <a:latin typeface="Montserrat" pitchFamily="2" charset="77"/>
              </a:defRPr>
            </a:lvl1pPr>
          </a:lstStyle>
          <a:p>
            <a:r>
              <a:rPr lang="en-US"/>
              <a:t>Click to edit Master title style</a:t>
            </a:r>
            <a:endParaRPr lang="en-US" dirty="0"/>
          </a:p>
        </p:txBody>
      </p:sp>
      <p:sp>
        <p:nvSpPr>
          <p:cNvPr id="18" name="Content Placeholder 2">
            <a:extLst>
              <a:ext uri="{FF2B5EF4-FFF2-40B4-BE49-F238E27FC236}">
                <a16:creationId xmlns:a16="http://schemas.microsoft.com/office/drawing/2014/main" id="{955EC6AE-21B1-EBC3-1269-54B3B8D45118}"/>
              </a:ext>
            </a:extLst>
          </p:cNvPr>
          <p:cNvSpPr>
            <a:spLocks noGrp="1"/>
          </p:cNvSpPr>
          <p:nvPr>
            <p:ph idx="1"/>
          </p:nvPr>
        </p:nvSpPr>
        <p:spPr>
          <a:xfrm>
            <a:off x="6096000" y="685800"/>
            <a:ext cx="5257800" cy="5491163"/>
          </a:xfrm>
        </p:spPr>
        <p:txBody>
          <a:bodyPr anchor="ctr"/>
          <a:lstStyle>
            <a:lvl1pPr>
              <a:defRPr>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Subtitle 2">
            <a:extLst>
              <a:ext uri="{FF2B5EF4-FFF2-40B4-BE49-F238E27FC236}">
                <a16:creationId xmlns:a16="http://schemas.microsoft.com/office/drawing/2014/main" id="{4838C7E2-6BA9-D11B-CA74-660EA8553C64}"/>
              </a:ext>
            </a:extLst>
          </p:cNvPr>
          <p:cNvSpPr>
            <a:spLocks noGrp="1"/>
          </p:cNvSpPr>
          <p:nvPr>
            <p:ph type="subTitle" idx="13" hasCustomPrompt="1"/>
          </p:nvPr>
        </p:nvSpPr>
        <p:spPr>
          <a:xfrm>
            <a:off x="1237130" y="4485862"/>
            <a:ext cx="4034118" cy="1466470"/>
          </a:xfrm>
        </p:spPr>
        <p:txBody>
          <a:bodyPr anchor="t">
            <a:normAutofit/>
          </a:bodyPr>
          <a:lstStyle>
            <a:lvl1pPr marL="0" indent="0" algn="ctr">
              <a:buNone/>
              <a:defRPr sz="3200" b="0" i="0">
                <a:solidFill>
                  <a:schemeClr val="bg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6" name="Picture 5" descr="A black background with orange and pink text&#10;&#10;Description automatically generated">
            <a:extLst>
              <a:ext uri="{FF2B5EF4-FFF2-40B4-BE49-F238E27FC236}">
                <a16:creationId xmlns:a16="http://schemas.microsoft.com/office/drawing/2014/main" id="{D22DFA49-7492-8141-2C3E-0F81CAAD41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3" name="Slide Number Placeholder 3">
            <a:extLst>
              <a:ext uri="{FF2B5EF4-FFF2-40B4-BE49-F238E27FC236}">
                <a16:creationId xmlns:a16="http://schemas.microsoft.com/office/drawing/2014/main" id="{2D06AFA7-5B30-1E9A-7689-273DE0960F6C}"/>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accent1"/>
                </a:solidFill>
              </a:rPr>
              <a:t> </a:t>
            </a:r>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175242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832852-58CE-6473-0BBB-FC1E334A8753}"/>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Content Placeholder 2">
            <a:extLst>
              <a:ext uri="{FF2B5EF4-FFF2-40B4-BE49-F238E27FC236}">
                <a16:creationId xmlns:a16="http://schemas.microsoft.com/office/drawing/2014/main" id="{9FAE4AF1-6EAD-64C4-F42D-DC36190BEC61}"/>
              </a:ext>
            </a:extLst>
          </p:cNvPr>
          <p:cNvSpPr>
            <a:spLocks noGrp="1"/>
          </p:cNvSpPr>
          <p:nvPr>
            <p:ph sz="half" idx="1"/>
          </p:nvPr>
        </p:nvSpPr>
        <p:spPr>
          <a:xfrm>
            <a:off x="838200" y="1324303"/>
            <a:ext cx="5181600" cy="4852660"/>
          </a:xfrm>
        </p:spPr>
        <p:txBody>
          <a:bodyPr/>
          <a:lstStyle>
            <a:lvl1pPr>
              <a:buClr>
                <a:srgbClr val="327F7C"/>
              </a:buClr>
              <a:defRPr>
                <a:latin typeface="Montserrat" pitchFamily="2" charset="77"/>
              </a:defRPr>
            </a:lvl1pPr>
            <a:lvl2pPr>
              <a:buClr>
                <a:srgbClr val="327F7C"/>
              </a:buClr>
              <a:defRPr>
                <a:latin typeface="Montserrat" pitchFamily="2" charset="77"/>
              </a:defRPr>
            </a:lvl2pPr>
            <a:lvl3pPr>
              <a:buClr>
                <a:srgbClr val="327F7C"/>
              </a:buClr>
              <a:defRPr>
                <a:latin typeface="Montserrat" pitchFamily="2" charset="77"/>
              </a:defRPr>
            </a:lvl3pPr>
            <a:lvl4pPr>
              <a:buClr>
                <a:srgbClr val="327F7C"/>
              </a:buClr>
              <a:defRPr>
                <a:latin typeface="Montserrat" pitchFamily="2" charset="77"/>
              </a:defRPr>
            </a:lvl4pPr>
            <a:lvl5pPr>
              <a:buClr>
                <a:srgbClr val="327F7C"/>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B61BBA8-0A2B-8AE5-81F4-FA2F0A66FA8D}"/>
              </a:ext>
            </a:extLst>
          </p:cNvPr>
          <p:cNvSpPr>
            <a:spLocks noGrp="1"/>
          </p:cNvSpPr>
          <p:nvPr>
            <p:ph sz="half" idx="2"/>
          </p:nvPr>
        </p:nvSpPr>
        <p:spPr>
          <a:xfrm>
            <a:off x="6172200" y="1324303"/>
            <a:ext cx="5181600" cy="4852660"/>
          </a:xfrm>
        </p:spPr>
        <p:txBody>
          <a:bodyPr/>
          <a:lstStyle>
            <a:lvl1pPr>
              <a:buClr>
                <a:srgbClr val="327F7C"/>
              </a:buClr>
              <a:defRPr>
                <a:latin typeface="Montserrat" pitchFamily="2" charset="77"/>
              </a:defRPr>
            </a:lvl1pPr>
            <a:lvl2pPr>
              <a:buClr>
                <a:srgbClr val="327F7C"/>
              </a:buClr>
              <a:defRPr>
                <a:latin typeface="Montserrat" pitchFamily="2" charset="77"/>
              </a:defRPr>
            </a:lvl2pPr>
            <a:lvl3pPr>
              <a:buClr>
                <a:srgbClr val="327F7C"/>
              </a:buClr>
              <a:defRPr>
                <a:latin typeface="Montserrat" pitchFamily="2" charset="77"/>
              </a:defRPr>
            </a:lvl3pPr>
            <a:lvl4pPr>
              <a:buClr>
                <a:srgbClr val="327F7C"/>
              </a:buClr>
              <a:defRPr>
                <a:latin typeface="Montserrat" pitchFamily="2" charset="77"/>
              </a:defRPr>
            </a:lvl4pPr>
            <a:lvl5pPr>
              <a:buClr>
                <a:srgbClr val="327F7C"/>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0EB9DD08-DE4B-3F61-5503-09F4531B37D9}"/>
              </a:ext>
            </a:extLst>
          </p:cNvPr>
          <p:cNvSpPr>
            <a:spLocks noGrp="1"/>
          </p:cNvSpPr>
          <p:nvPr>
            <p:ph type="title"/>
          </p:nvPr>
        </p:nvSpPr>
        <p:spPr>
          <a:xfrm>
            <a:off x="838199" y="237744"/>
            <a:ext cx="10812517"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pic>
        <p:nvPicPr>
          <p:cNvPr id="8" name="Picture 7" descr="A black background with orange and pink text&#10;&#10;Description automatically generated">
            <a:extLst>
              <a:ext uri="{FF2B5EF4-FFF2-40B4-BE49-F238E27FC236}">
                <a16:creationId xmlns:a16="http://schemas.microsoft.com/office/drawing/2014/main" id="{00F594E6-64BF-1E93-2C2C-D3FBF7459F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3">
            <a:extLst>
              <a:ext uri="{FF2B5EF4-FFF2-40B4-BE49-F238E27FC236}">
                <a16:creationId xmlns:a16="http://schemas.microsoft.com/office/drawing/2014/main" id="{B497636E-AF6E-955B-1817-D23F0FB6E432}"/>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2247748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724F931-A9E5-BA55-03DC-13CFBC0FBC9A}"/>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3" name="Content Placeholder 2">
            <a:extLst>
              <a:ext uri="{FF2B5EF4-FFF2-40B4-BE49-F238E27FC236}">
                <a16:creationId xmlns:a16="http://schemas.microsoft.com/office/drawing/2014/main" id="{9FAE4AF1-6EAD-64C4-F42D-DC36190BEC61}"/>
              </a:ext>
            </a:extLst>
          </p:cNvPr>
          <p:cNvSpPr>
            <a:spLocks noGrp="1"/>
          </p:cNvSpPr>
          <p:nvPr>
            <p:ph sz="half" idx="1"/>
          </p:nvPr>
        </p:nvSpPr>
        <p:spPr>
          <a:xfrm>
            <a:off x="838200" y="1923393"/>
            <a:ext cx="5181600" cy="4348819"/>
          </a:xfrm>
        </p:spPr>
        <p:txBody>
          <a:bodyPr/>
          <a:lstStyle>
            <a:lvl1pPr>
              <a:buClr>
                <a:srgbClr val="327F7C"/>
              </a:buClr>
              <a:defRPr>
                <a:latin typeface="Montserrat" pitchFamily="2" charset="77"/>
              </a:defRPr>
            </a:lvl1pPr>
            <a:lvl2pPr>
              <a:buClr>
                <a:srgbClr val="327F7C"/>
              </a:buClr>
              <a:defRPr>
                <a:latin typeface="Montserrat" pitchFamily="2" charset="77"/>
              </a:defRPr>
            </a:lvl2pPr>
            <a:lvl3pPr>
              <a:buClr>
                <a:srgbClr val="327F7C"/>
              </a:buClr>
              <a:defRPr>
                <a:latin typeface="Montserrat" pitchFamily="2" charset="77"/>
              </a:defRPr>
            </a:lvl3pPr>
            <a:lvl4pPr>
              <a:buClr>
                <a:srgbClr val="327F7C"/>
              </a:buClr>
              <a:defRPr>
                <a:latin typeface="Montserrat" pitchFamily="2" charset="77"/>
              </a:defRPr>
            </a:lvl4pPr>
            <a:lvl5pPr>
              <a:buClr>
                <a:srgbClr val="327F7C"/>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1B61BBA8-0A2B-8AE5-81F4-FA2F0A66FA8D}"/>
              </a:ext>
            </a:extLst>
          </p:cNvPr>
          <p:cNvSpPr>
            <a:spLocks noGrp="1"/>
          </p:cNvSpPr>
          <p:nvPr>
            <p:ph sz="half" idx="2"/>
          </p:nvPr>
        </p:nvSpPr>
        <p:spPr>
          <a:xfrm>
            <a:off x="6172200" y="1923393"/>
            <a:ext cx="5181600" cy="4348820"/>
          </a:xfrm>
        </p:spPr>
        <p:txBody>
          <a:bodyPr/>
          <a:lstStyle>
            <a:lvl1pPr>
              <a:buClr>
                <a:srgbClr val="327F7C"/>
              </a:buClr>
              <a:defRPr>
                <a:latin typeface="Montserrat" pitchFamily="2" charset="77"/>
              </a:defRPr>
            </a:lvl1pPr>
            <a:lvl2pPr>
              <a:buClr>
                <a:srgbClr val="327F7C"/>
              </a:buClr>
              <a:defRPr>
                <a:latin typeface="Montserrat" pitchFamily="2" charset="77"/>
              </a:defRPr>
            </a:lvl2pPr>
            <a:lvl3pPr>
              <a:buClr>
                <a:srgbClr val="327F7C"/>
              </a:buClr>
              <a:defRPr>
                <a:latin typeface="Montserrat" pitchFamily="2" charset="77"/>
              </a:defRPr>
            </a:lvl3pPr>
            <a:lvl4pPr>
              <a:buClr>
                <a:srgbClr val="327F7C"/>
              </a:buClr>
              <a:defRPr>
                <a:latin typeface="Montserrat" pitchFamily="2" charset="77"/>
              </a:defRPr>
            </a:lvl4pPr>
            <a:lvl5pPr>
              <a:buClr>
                <a:srgbClr val="327F7C"/>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0EB9DD08-DE4B-3F61-5503-09F4531B37D9}"/>
              </a:ext>
            </a:extLst>
          </p:cNvPr>
          <p:cNvSpPr>
            <a:spLocks noGrp="1"/>
          </p:cNvSpPr>
          <p:nvPr>
            <p:ph type="title"/>
          </p:nvPr>
        </p:nvSpPr>
        <p:spPr>
          <a:xfrm>
            <a:off x="838200" y="237744"/>
            <a:ext cx="10515600"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sp>
        <p:nvSpPr>
          <p:cNvPr id="2" name="Subtitle 2">
            <a:extLst>
              <a:ext uri="{FF2B5EF4-FFF2-40B4-BE49-F238E27FC236}">
                <a16:creationId xmlns:a16="http://schemas.microsoft.com/office/drawing/2014/main" id="{CE871B53-9DBA-10F1-A915-F8BEAC880898}"/>
              </a:ext>
            </a:extLst>
          </p:cNvPr>
          <p:cNvSpPr>
            <a:spLocks noGrp="1"/>
          </p:cNvSpPr>
          <p:nvPr>
            <p:ph type="subTitle" idx="14" hasCustomPrompt="1"/>
          </p:nvPr>
        </p:nvSpPr>
        <p:spPr>
          <a:xfrm>
            <a:off x="838198" y="1024128"/>
            <a:ext cx="10165605" cy="687429"/>
          </a:xfrm>
        </p:spPr>
        <p:txBody>
          <a:bodyPr anchor="ctr">
            <a:normAutofit/>
          </a:bodyPr>
          <a:lstStyle>
            <a:lvl1pPr marL="0" indent="0" algn="l">
              <a:buNone/>
              <a:defRPr sz="3200" b="0" i="0">
                <a:solidFill>
                  <a:schemeClr val="accent1"/>
                </a:solidFill>
                <a:latin typeface="Montserra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Enter subtitle here</a:t>
            </a:r>
          </a:p>
        </p:txBody>
      </p:sp>
      <p:pic>
        <p:nvPicPr>
          <p:cNvPr id="8" name="Picture 7" descr="A black background with orange and pink text&#10;&#10;Description automatically generated">
            <a:extLst>
              <a:ext uri="{FF2B5EF4-FFF2-40B4-BE49-F238E27FC236}">
                <a16:creationId xmlns:a16="http://schemas.microsoft.com/office/drawing/2014/main" id="{ABFA3DFB-1DE5-BCB4-55D3-65D0A859F4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3">
            <a:extLst>
              <a:ext uri="{FF2B5EF4-FFF2-40B4-BE49-F238E27FC236}">
                <a16:creationId xmlns:a16="http://schemas.microsoft.com/office/drawing/2014/main" id="{75AFC0C1-EC5A-03F4-1CCA-B392523ABBCD}"/>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1414689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C065B1A-284E-4DA4-073F-279F353483DE}"/>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6F07DABB-E10E-EB75-AF1A-0D85E50420C5}"/>
              </a:ext>
            </a:extLst>
          </p:cNvPr>
          <p:cNvSpPr>
            <a:spLocks noGrp="1"/>
          </p:cNvSpPr>
          <p:nvPr>
            <p:ph type="title"/>
          </p:nvPr>
        </p:nvSpPr>
        <p:spPr>
          <a:xfrm>
            <a:off x="839788" y="237744"/>
            <a:ext cx="10515600"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A7BE126-C168-0CA5-8A24-E6D07F2710F7}"/>
              </a:ext>
            </a:extLst>
          </p:cNvPr>
          <p:cNvSpPr>
            <a:spLocks noGrp="1"/>
          </p:cNvSpPr>
          <p:nvPr>
            <p:ph type="body" idx="1"/>
          </p:nvPr>
        </p:nvSpPr>
        <p:spPr>
          <a:xfrm>
            <a:off x="839788" y="1106424"/>
            <a:ext cx="5157787" cy="823912"/>
          </a:xfrm>
        </p:spPr>
        <p:txBody>
          <a:bodyPr anchor="b"/>
          <a:lstStyle>
            <a:lvl1pPr marL="0" indent="0">
              <a:buNone/>
              <a:defRPr sz="2400" b="1">
                <a:solidFill>
                  <a:srgbClr val="0F173D"/>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4B2156-5D79-5FA6-B285-764B4A03A036}"/>
              </a:ext>
            </a:extLst>
          </p:cNvPr>
          <p:cNvSpPr>
            <a:spLocks noGrp="1"/>
          </p:cNvSpPr>
          <p:nvPr>
            <p:ph sz="half" idx="2"/>
          </p:nvPr>
        </p:nvSpPr>
        <p:spPr>
          <a:xfrm>
            <a:off x="839788" y="2058352"/>
            <a:ext cx="5157787" cy="4131311"/>
          </a:xfrm>
        </p:spPr>
        <p:txBody>
          <a:bodyPr/>
          <a:lstStyle>
            <a:lvl1pPr>
              <a:buClr>
                <a:srgbClr val="327F7C"/>
              </a:buClr>
              <a:defRPr>
                <a:latin typeface="Montserrat" pitchFamily="2" charset="77"/>
              </a:defRPr>
            </a:lvl1pPr>
            <a:lvl2pPr>
              <a:buClr>
                <a:srgbClr val="327F7C"/>
              </a:buClr>
              <a:defRPr>
                <a:latin typeface="Montserrat" pitchFamily="2" charset="77"/>
              </a:defRPr>
            </a:lvl2pPr>
            <a:lvl3pPr>
              <a:buClr>
                <a:srgbClr val="327F7C"/>
              </a:buClr>
              <a:defRPr>
                <a:latin typeface="Montserrat" pitchFamily="2" charset="77"/>
              </a:defRPr>
            </a:lvl3pPr>
            <a:lvl4pPr>
              <a:buClr>
                <a:srgbClr val="327F7C"/>
              </a:buClr>
              <a:defRPr>
                <a:latin typeface="Montserrat" pitchFamily="2" charset="77"/>
              </a:defRPr>
            </a:lvl4pPr>
            <a:lvl5pPr>
              <a:buClr>
                <a:srgbClr val="327F7C"/>
              </a:buClr>
              <a:defRPr>
                <a:latin typeface="Montserrat" pitchFamily="2"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196CF8A-BFA6-6268-01D7-FE72AC9FF389}"/>
              </a:ext>
            </a:extLst>
          </p:cNvPr>
          <p:cNvSpPr>
            <a:spLocks noGrp="1"/>
          </p:cNvSpPr>
          <p:nvPr>
            <p:ph type="body" sz="quarter" idx="3"/>
          </p:nvPr>
        </p:nvSpPr>
        <p:spPr>
          <a:xfrm>
            <a:off x="6172200" y="1106424"/>
            <a:ext cx="5183188" cy="823912"/>
          </a:xfrm>
        </p:spPr>
        <p:txBody>
          <a:bodyPr anchor="b"/>
          <a:lstStyle>
            <a:lvl1pPr marL="0" indent="0">
              <a:buNone/>
              <a:defRPr sz="2400" b="1">
                <a:solidFill>
                  <a:srgbClr val="0F173D"/>
                </a:solidFill>
                <a:latin typeface="Montserrat"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BD6D31-CF21-9AF9-44EC-B8DBC730368E}"/>
              </a:ext>
            </a:extLst>
          </p:cNvPr>
          <p:cNvSpPr>
            <a:spLocks noGrp="1"/>
          </p:cNvSpPr>
          <p:nvPr>
            <p:ph sz="quarter" idx="4"/>
          </p:nvPr>
        </p:nvSpPr>
        <p:spPr>
          <a:xfrm>
            <a:off x="6172200" y="2058352"/>
            <a:ext cx="5183188" cy="4131311"/>
          </a:xfrm>
        </p:spPr>
        <p:txBody>
          <a:bodyPr/>
          <a:lstStyle>
            <a:lvl1pPr>
              <a:buClr>
                <a:srgbClr val="327F7C"/>
              </a:buClr>
              <a:defRPr>
                <a:latin typeface="Montserrat" pitchFamily="2" charset="77"/>
              </a:defRPr>
            </a:lvl1pPr>
            <a:lvl2pPr>
              <a:buClr>
                <a:srgbClr val="327F7C"/>
              </a:buClr>
              <a:defRPr>
                <a:latin typeface="Montserrat" pitchFamily="2" charset="77"/>
              </a:defRPr>
            </a:lvl2pPr>
            <a:lvl3pPr>
              <a:buClr>
                <a:srgbClr val="327F7C"/>
              </a:buClr>
              <a:defRPr>
                <a:latin typeface="Montserrat" pitchFamily="2" charset="77"/>
              </a:defRPr>
            </a:lvl3pPr>
            <a:lvl4pPr>
              <a:buClr>
                <a:srgbClr val="327F7C"/>
              </a:buClr>
              <a:defRPr>
                <a:latin typeface="Montserrat" pitchFamily="2" charset="77"/>
              </a:defRPr>
            </a:lvl4pPr>
            <a:lvl5pPr>
              <a:buClr>
                <a:srgbClr val="327F7C"/>
              </a:buClr>
              <a:defRPr>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1" name="Picture 10" descr="A black background with orange and pink text&#10;&#10;Description automatically generated">
            <a:extLst>
              <a:ext uri="{FF2B5EF4-FFF2-40B4-BE49-F238E27FC236}">
                <a16:creationId xmlns:a16="http://schemas.microsoft.com/office/drawing/2014/main" id="{2D58A50B-A91B-72AB-2B5C-386E76B9B2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7" name="Slide Number Placeholder 3">
            <a:extLst>
              <a:ext uri="{FF2B5EF4-FFF2-40B4-BE49-F238E27FC236}">
                <a16:creationId xmlns:a16="http://schemas.microsoft.com/office/drawing/2014/main" id="{6C1FAE5A-9F2B-3DAD-8471-0CF455DBF432}"/>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3430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B0855-026B-A1A2-EDFD-FABC6107F019}"/>
              </a:ext>
            </a:extLst>
          </p:cNvPr>
          <p:cNvSpPr>
            <a:spLocks noGrp="1"/>
          </p:cNvSpPr>
          <p:nvPr>
            <p:ph type="title"/>
          </p:nvPr>
        </p:nvSpPr>
        <p:spPr>
          <a:xfrm>
            <a:off x="700548" y="237744"/>
            <a:ext cx="11326136" cy="507831"/>
          </a:xfrm>
        </p:spPr>
        <p:txBody>
          <a:bodyPr wrap="square">
            <a:spAutoFit/>
          </a:bodyPr>
          <a:lstStyle>
            <a:lvl1pPr>
              <a:defRPr>
                <a:latin typeface="Montserrat" pitchFamily="2" charset="77"/>
              </a:defRPr>
            </a:lvl1pPr>
          </a:lstStyle>
          <a:p>
            <a:r>
              <a:rPr lang="en-US"/>
              <a:t>Click to edit Master title style</a:t>
            </a:r>
            <a:endParaRPr lang="en-US" dirty="0"/>
          </a:p>
        </p:txBody>
      </p:sp>
      <p:pic>
        <p:nvPicPr>
          <p:cNvPr id="6" name="Picture 5" descr="A black background with orange and pink text&#10;&#10;Description automatically generated">
            <a:extLst>
              <a:ext uri="{FF2B5EF4-FFF2-40B4-BE49-F238E27FC236}">
                <a16:creationId xmlns:a16="http://schemas.microsoft.com/office/drawing/2014/main" id="{2897E82C-9D8E-15E2-E424-24885393AC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3" name="Slide Number Placeholder 3">
            <a:extLst>
              <a:ext uri="{FF2B5EF4-FFF2-40B4-BE49-F238E27FC236}">
                <a16:creationId xmlns:a16="http://schemas.microsoft.com/office/drawing/2014/main" id="{5F03F21B-26E9-E189-DB67-825562B7C43D}"/>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186670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0563DBB-4D26-ADF3-B848-BF7567D645DB}"/>
              </a:ext>
            </a:extLst>
          </p:cNvPr>
          <p:cNvSpPr/>
          <p:nvPr userDrawn="1"/>
        </p:nvSpPr>
        <p:spPr>
          <a:xfrm>
            <a:off x="0" y="-1"/>
            <a:ext cx="12192000" cy="9692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ontserrat" pitchFamily="2" charset="77"/>
            </a:endParaRPr>
          </a:p>
        </p:txBody>
      </p:sp>
      <p:sp>
        <p:nvSpPr>
          <p:cNvPr id="2" name="Title 1">
            <a:extLst>
              <a:ext uri="{FF2B5EF4-FFF2-40B4-BE49-F238E27FC236}">
                <a16:creationId xmlns:a16="http://schemas.microsoft.com/office/drawing/2014/main" id="{4E8B0855-026B-A1A2-EDFD-FABC6107F019}"/>
              </a:ext>
            </a:extLst>
          </p:cNvPr>
          <p:cNvSpPr>
            <a:spLocks noGrp="1"/>
          </p:cNvSpPr>
          <p:nvPr>
            <p:ph type="title"/>
          </p:nvPr>
        </p:nvSpPr>
        <p:spPr>
          <a:xfrm>
            <a:off x="835572" y="237744"/>
            <a:ext cx="11192256" cy="507831"/>
          </a:xfrm>
        </p:spPr>
        <p:txBody>
          <a:bodyPr>
            <a:spAutoFit/>
          </a:bodyPr>
          <a:lstStyle>
            <a:lvl1pPr>
              <a:defRPr>
                <a:solidFill>
                  <a:schemeClr val="bg1"/>
                </a:solidFill>
                <a:latin typeface="Montserrat" pitchFamily="2" charset="77"/>
              </a:defRPr>
            </a:lvl1pPr>
          </a:lstStyle>
          <a:p>
            <a:r>
              <a:rPr lang="en-US"/>
              <a:t>Click to edit Master title style</a:t>
            </a:r>
            <a:endParaRPr lang="en-US" dirty="0"/>
          </a:p>
        </p:txBody>
      </p:sp>
      <p:pic>
        <p:nvPicPr>
          <p:cNvPr id="7" name="Picture 6" descr="A black background with orange and pink text&#10;&#10;Description automatically generated">
            <a:extLst>
              <a:ext uri="{FF2B5EF4-FFF2-40B4-BE49-F238E27FC236}">
                <a16:creationId xmlns:a16="http://schemas.microsoft.com/office/drawing/2014/main" id="{34D83D3C-AD86-FA74-4646-65424A3D1DA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4" name="Slide Number Placeholder 3">
            <a:extLst>
              <a:ext uri="{FF2B5EF4-FFF2-40B4-BE49-F238E27FC236}">
                <a16:creationId xmlns:a16="http://schemas.microsoft.com/office/drawing/2014/main" id="{F163DA2F-D770-9A9E-5BC4-205E1D0D8174}"/>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1968150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lack background with orange and pink text&#10;&#10;Description automatically generated">
            <a:extLst>
              <a:ext uri="{FF2B5EF4-FFF2-40B4-BE49-F238E27FC236}">
                <a16:creationId xmlns:a16="http://schemas.microsoft.com/office/drawing/2014/main" id="{D1743FD9-B7A5-29D3-08A1-B23A0595F9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2" name="Slide Number Placeholder 3">
            <a:extLst>
              <a:ext uri="{FF2B5EF4-FFF2-40B4-BE49-F238E27FC236}">
                <a16:creationId xmlns:a16="http://schemas.microsoft.com/office/drawing/2014/main" id="{097103A3-F574-F8EF-5503-102DC288DAD1}"/>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21187612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07190-965A-EBDD-07AF-719E03061A59}"/>
              </a:ext>
            </a:extLst>
          </p:cNvPr>
          <p:cNvSpPr>
            <a:spLocks noGrp="1"/>
          </p:cNvSpPr>
          <p:nvPr>
            <p:ph type="title"/>
          </p:nvPr>
        </p:nvSpPr>
        <p:spPr>
          <a:xfrm>
            <a:off x="839788" y="457200"/>
            <a:ext cx="3932237" cy="1600200"/>
          </a:xfrm>
        </p:spPr>
        <p:txBody>
          <a:bodyPr anchor="b"/>
          <a:lstStyle>
            <a:lvl1pPr>
              <a:defRPr sz="3200">
                <a:latin typeface="Montserrat" pitchFamily="2" charset="77"/>
              </a:defRPr>
            </a:lvl1pPr>
          </a:lstStyle>
          <a:p>
            <a:r>
              <a:rPr lang="en-US"/>
              <a:t>Click to edit Master title style</a:t>
            </a:r>
          </a:p>
        </p:txBody>
      </p:sp>
      <p:sp>
        <p:nvSpPr>
          <p:cNvPr id="3" name="Content Placeholder 2">
            <a:extLst>
              <a:ext uri="{FF2B5EF4-FFF2-40B4-BE49-F238E27FC236}">
                <a16:creationId xmlns:a16="http://schemas.microsoft.com/office/drawing/2014/main" id="{59A6202B-C2B4-A588-9E1F-4A8BF1B3838C}"/>
              </a:ext>
            </a:extLst>
          </p:cNvPr>
          <p:cNvSpPr>
            <a:spLocks noGrp="1"/>
          </p:cNvSpPr>
          <p:nvPr>
            <p:ph idx="1"/>
          </p:nvPr>
        </p:nvSpPr>
        <p:spPr>
          <a:xfrm>
            <a:off x="5183188" y="987425"/>
            <a:ext cx="6172200" cy="4873625"/>
          </a:xfrm>
        </p:spPr>
        <p:txBody>
          <a:bodyPr/>
          <a:lstStyle>
            <a:lvl1pPr>
              <a:defRPr sz="3200">
                <a:latin typeface="Montserrat" pitchFamily="2" charset="77"/>
              </a:defRPr>
            </a:lvl1pPr>
            <a:lvl2pPr>
              <a:defRPr sz="2800">
                <a:latin typeface="Montserrat" pitchFamily="2" charset="77"/>
              </a:defRPr>
            </a:lvl2pPr>
            <a:lvl3pPr>
              <a:defRPr sz="2400">
                <a:latin typeface="Montserrat" pitchFamily="2" charset="77"/>
              </a:defRPr>
            </a:lvl3pPr>
            <a:lvl4pPr>
              <a:defRPr sz="2000">
                <a:latin typeface="Montserrat" pitchFamily="2" charset="77"/>
              </a:defRPr>
            </a:lvl4pPr>
            <a:lvl5pPr>
              <a:defRPr sz="2000">
                <a:latin typeface="Montserrat" pitchFamily="2" charset="77"/>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AF49E5-F935-17B2-5630-C8C2EFA9AA41}"/>
              </a:ext>
            </a:extLst>
          </p:cNvPr>
          <p:cNvSpPr>
            <a:spLocks noGrp="1"/>
          </p:cNvSpPr>
          <p:nvPr>
            <p:ph type="body" sz="half" idx="2"/>
          </p:nvPr>
        </p:nvSpPr>
        <p:spPr>
          <a:xfrm>
            <a:off x="839788" y="2057400"/>
            <a:ext cx="3932237" cy="3811588"/>
          </a:xfrm>
        </p:spPr>
        <p:txBody>
          <a:bodyPr/>
          <a:lstStyle>
            <a:lvl1pPr marL="0" indent="0">
              <a:buNone/>
              <a:defRPr sz="160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ack background with orange and pink text&#10;&#10;Description automatically generated">
            <a:extLst>
              <a:ext uri="{FF2B5EF4-FFF2-40B4-BE49-F238E27FC236}">
                <a16:creationId xmlns:a16="http://schemas.microsoft.com/office/drawing/2014/main" id="{ACD6269A-5A3A-5252-08AE-0FC483A9D4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3">
            <a:extLst>
              <a:ext uri="{FF2B5EF4-FFF2-40B4-BE49-F238E27FC236}">
                <a16:creationId xmlns:a16="http://schemas.microsoft.com/office/drawing/2014/main" id="{6D084669-E976-DB7D-D239-0088D2F7C9F0}"/>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974976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24FBB-FF83-C9B1-CD65-E03D4F5AAB30}"/>
              </a:ext>
            </a:extLst>
          </p:cNvPr>
          <p:cNvSpPr>
            <a:spLocks noGrp="1"/>
          </p:cNvSpPr>
          <p:nvPr>
            <p:ph type="title"/>
          </p:nvPr>
        </p:nvSpPr>
        <p:spPr>
          <a:xfrm>
            <a:off x="839788" y="457200"/>
            <a:ext cx="3932237" cy="1600200"/>
          </a:xfrm>
        </p:spPr>
        <p:txBody>
          <a:bodyPr anchor="b"/>
          <a:lstStyle>
            <a:lvl1pPr>
              <a:defRPr sz="3200">
                <a:latin typeface="Montserrat" pitchFamily="2" charset="77"/>
              </a:defRPr>
            </a:lvl1pPr>
          </a:lstStyle>
          <a:p>
            <a:r>
              <a:rPr lang="en-US"/>
              <a:t>Click to edit Master title style</a:t>
            </a:r>
          </a:p>
        </p:txBody>
      </p:sp>
      <p:sp>
        <p:nvSpPr>
          <p:cNvPr id="3" name="Picture Placeholder 2">
            <a:extLst>
              <a:ext uri="{FF2B5EF4-FFF2-40B4-BE49-F238E27FC236}">
                <a16:creationId xmlns:a16="http://schemas.microsoft.com/office/drawing/2014/main" id="{C70FD461-79AE-06AC-4A8A-8F97F9810776}"/>
              </a:ext>
            </a:extLst>
          </p:cNvPr>
          <p:cNvSpPr>
            <a:spLocks noGrp="1"/>
          </p:cNvSpPr>
          <p:nvPr>
            <p:ph type="pic" idx="1"/>
          </p:nvPr>
        </p:nvSpPr>
        <p:spPr>
          <a:xfrm>
            <a:off x="5183188" y="987425"/>
            <a:ext cx="6172200" cy="4873625"/>
          </a:xfrm>
        </p:spPr>
        <p:txBody>
          <a:bodyPr/>
          <a:lstStyle>
            <a:lvl1pPr marL="0" indent="0">
              <a:buNone/>
              <a:defRPr sz="3200">
                <a:latin typeface="Montserrat"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A6B2D769-9BCC-0D85-A22A-B0EC226B0045}"/>
              </a:ext>
            </a:extLst>
          </p:cNvPr>
          <p:cNvSpPr>
            <a:spLocks noGrp="1"/>
          </p:cNvSpPr>
          <p:nvPr>
            <p:ph type="body" sz="half" idx="2"/>
          </p:nvPr>
        </p:nvSpPr>
        <p:spPr>
          <a:xfrm>
            <a:off x="839788" y="2057400"/>
            <a:ext cx="3932237" cy="3811588"/>
          </a:xfrm>
        </p:spPr>
        <p:txBody>
          <a:bodyPr/>
          <a:lstStyle>
            <a:lvl1pPr marL="0" indent="0">
              <a:buNone/>
              <a:defRPr sz="1600">
                <a:latin typeface="Montserrat"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ack background with orange and pink text&#10;&#10;Description automatically generated">
            <a:extLst>
              <a:ext uri="{FF2B5EF4-FFF2-40B4-BE49-F238E27FC236}">
                <a16:creationId xmlns:a16="http://schemas.microsoft.com/office/drawing/2014/main" id="{483C6C8F-93E5-E9DF-BF6A-621E155EE0D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6241" y="6351717"/>
            <a:ext cx="2286000" cy="449154"/>
          </a:xfrm>
          <a:prstGeom prst="rect">
            <a:avLst/>
          </a:prstGeom>
        </p:spPr>
      </p:pic>
      <p:sp>
        <p:nvSpPr>
          <p:cNvPr id="5" name="Slide Number Placeholder 3">
            <a:extLst>
              <a:ext uri="{FF2B5EF4-FFF2-40B4-BE49-F238E27FC236}">
                <a16:creationId xmlns:a16="http://schemas.microsoft.com/office/drawing/2014/main" id="{EE3CD8D9-1E12-9CBD-90C3-2C7F7FDA877B}"/>
              </a:ext>
            </a:extLst>
          </p:cNvPr>
          <p:cNvSpPr txBox="1">
            <a:spLocks/>
          </p:cNvSpPr>
          <p:nvPr userDrawn="1"/>
        </p:nvSpPr>
        <p:spPr>
          <a:xfrm>
            <a:off x="8677595" y="6403269"/>
            <a:ext cx="3479611"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2"/>
                </a:solidFill>
                <a:latin typeface="Montserrat" panose="00000500000000000000" pitchFamily="50"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B512919-B088-4E12-9038-722E97F79378}" type="slidenum">
              <a:rPr lang="en-US" smtClean="0">
                <a:solidFill>
                  <a:schemeClr val="accent1"/>
                </a:solidFill>
              </a:rPr>
              <a:pPr/>
              <a:t>‹#›</a:t>
            </a:fld>
            <a:endParaRPr lang="en-US" dirty="0">
              <a:solidFill>
                <a:schemeClr val="accent1"/>
              </a:solidFill>
            </a:endParaRPr>
          </a:p>
        </p:txBody>
      </p:sp>
    </p:spTree>
    <p:extLst>
      <p:ext uri="{BB962C8B-B14F-4D97-AF65-F5344CB8AC3E}">
        <p14:creationId xmlns:p14="http://schemas.microsoft.com/office/powerpoint/2010/main" val="100182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58F496-FA92-9058-EA6C-7E4B80805B20}"/>
              </a:ext>
            </a:extLst>
          </p:cNvPr>
          <p:cNvSpPr>
            <a:spLocks noGrp="1"/>
          </p:cNvSpPr>
          <p:nvPr>
            <p:ph type="title"/>
          </p:nvPr>
        </p:nvSpPr>
        <p:spPr>
          <a:xfrm>
            <a:off x="187271" y="199156"/>
            <a:ext cx="11839413" cy="808872"/>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a:extLst>
              <a:ext uri="{FF2B5EF4-FFF2-40B4-BE49-F238E27FC236}">
                <a16:creationId xmlns:a16="http://schemas.microsoft.com/office/drawing/2014/main" id="{04CB3DFC-8703-37CA-7721-AEEDA04DB6C3}"/>
              </a:ext>
            </a:extLst>
          </p:cNvPr>
          <p:cNvSpPr>
            <a:spLocks noGrp="1"/>
          </p:cNvSpPr>
          <p:nvPr>
            <p:ph type="body" idx="1"/>
          </p:nvPr>
        </p:nvSpPr>
        <p:spPr>
          <a:xfrm>
            <a:off x="590226" y="1253331"/>
            <a:ext cx="11095495"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a:extLst>
              <a:ext uri="{FF2B5EF4-FFF2-40B4-BE49-F238E27FC236}">
                <a16:creationId xmlns:a16="http://schemas.microsoft.com/office/drawing/2014/main" id="{E313DF2A-6B63-F66A-B382-265CE0FDC93F}"/>
              </a:ext>
            </a:extLst>
          </p:cNvPr>
          <p:cNvSpPr>
            <a:spLocks noGrp="1"/>
          </p:cNvSpPr>
          <p:nvPr>
            <p:ph type="sldNum" sz="quarter" idx="4"/>
          </p:nvPr>
        </p:nvSpPr>
        <p:spPr>
          <a:xfrm>
            <a:off x="9410700" y="6451600"/>
            <a:ext cx="2743200" cy="365125"/>
          </a:xfrm>
          <a:prstGeom prst="rect">
            <a:avLst/>
          </a:prstGeom>
        </p:spPr>
        <p:txBody>
          <a:bodyPr vert="horz" lIns="91440" tIns="45720" rIns="91440" bIns="45720" rtlCol="0" anchor="ctr"/>
          <a:lstStyle>
            <a:lvl1pPr algn="r">
              <a:defRPr sz="1200" b="1">
                <a:solidFill>
                  <a:schemeClr val="tx2"/>
                </a:solidFill>
                <a:latin typeface="Montserrat" panose="00000500000000000000" pitchFamily="50" charset="0"/>
              </a:defRPr>
            </a:lvl1pPr>
          </a:lstStyle>
          <a:p>
            <a:fld id="{8B512919-B088-4E12-9038-722E97F79378}" type="slidenum">
              <a:rPr lang="en-US" smtClean="0"/>
              <a:pPr/>
              <a:t>‹#›</a:t>
            </a:fld>
            <a:endParaRPr lang="en-US"/>
          </a:p>
        </p:txBody>
      </p:sp>
    </p:spTree>
    <p:extLst>
      <p:ext uri="{BB962C8B-B14F-4D97-AF65-F5344CB8AC3E}">
        <p14:creationId xmlns:p14="http://schemas.microsoft.com/office/powerpoint/2010/main" val="2490919570"/>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50" r:id="rId4"/>
    <p:sldLayoutId id="2147483669" r:id="rId5"/>
    <p:sldLayoutId id="2147483667" r:id="rId6"/>
    <p:sldLayoutId id="2147483660" r:id="rId7"/>
    <p:sldLayoutId id="2147483664" r:id="rId8"/>
    <p:sldLayoutId id="2147483652" r:id="rId9"/>
    <p:sldLayoutId id="2147483665" r:id="rId10"/>
    <p:sldLayoutId id="2147483653" r:id="rId11"/>
    <p:sldLayoutId id="2147483654" r:id="rId12"/>
    <p:sldLayoutId id="2147483666" r:id="rId13"/>
    <p:sldLayoutId id="2147483655" r:id="rId14"/>
    <p:sldLayoutId id="2147483656" r:id="rId15"/>
    <p:sldLayoutId id="2147483657" r:id="rId16"/>
  </p:sldLayoutIdLst>
  <p:hf hdr="0" ftr="0" dt="0"/>
  <p:txStyles>
    <p:titleStyle>
      <a:lvl1pPr algn="l" defTabSz="914400" rtl="0" eaLnBrk="1" latinLnBrk="0" hangingPunct="1">
        <a:lnSpc>
          <a:spcPct val="90000"/>
        </a:lnSpc>
        <a:spcBef>
          <a:spcPct val="0"/>
        </a:spcBef>
        <a:buNone/>
        <a:defRPr sz="3000" b="1" kern="1200">
          <a:solidFill>
            <a:schemeClr val="accent1"/>
          </a:solidFill>
          <a:latin typeface="Montserrat" panose="00000500000000000000" pitchFamily="50" charset="0"/>
          <a:ea typeface="+mj-ea"/>
          <a:cs typeface="+mj-cs"/>
        </a:defRPr>
      </a:lvl1pPr>
    </p:titleStyle>
    <p:bodyStyle>
      <a:lvl1pPr marL="228600" indent="-228600" algn="l" defTabSz="914400" rtl="0" eaLnBrk="1" latinLnBrk="0" hangingPunct="1">
        <a:lnSpc>
          <a:spcPct val="120000"/>
        </a:lnSpc>
        <a:spcBef>
          <a:spcPts val="1000"/>
        </a:spcBef>
        <a:buClr>
          <a:schemeClr val="accent1"/>
        </a:buClr>
        <a:buFont typeface="Arial" panose="020B0604020202020204" pitchFamily="34" charset="0"/>
        <a:buChar char="•"/>
        <a:defRPr sz="2800" kern="1200">
          <a:solidFill>
            <a:srgbClr val="0F173D"/>
          </a:solidFill>
          <a:latin typeface="Montserrat" panose="00000500000000000000" pitchFamily="50" charset="0"/>
          <a:ea typeface="+mn-ea"/>
          <a:cs typeface="+mn-cs"/>
        </a:defRPr>
      </a:lvl1pPr>
      <a:lvl2pPr marL="685800" indent="-228600" algn="l" defTabSz="914400" rtl="0" eaLnBrk="1" latinLnBrk="0" hangingPunct="1">
        <a:lnSpc>
          <a:spcPct val="120000"/>
        </a:lnSpc>
        <a:spcBef>
          <a:spcPts val="500"/>
        </a:spcBef>
        <a:buClr>
          <a:schemeClr val="accent1"/>
        </a:buClr>
        <a:buFont typeface="Arial" panose="020B0604020202020204" pitchFamily="34" charset="0"/>
        <a:buChar char="•"/>
        <a:defRPr sz="2400" kern="1200">
          <a:solidFill>
            <a:srgbClr val="0F173D"/>
          </a:solidFill>
          <a:latin typeface="Montserrat" panose="00000500000000000000" pitchFamily="50" charset="0"/>
          <a:ea typeface="+mn-ea"/>
          <a:cs typeface="+mn-cs"/>
        </a:defRPr>
      </a:lvl2pPr>
      <a:lvl3pPr marL="1143000" indent="-228600" algn="l" defTabSz="914400" rtl="0" eaLnBrk="1" latinLnBrk="0" hangingPunct="1">
        <a:lnSpc>
          <a:spcPct val="120000"/>
        </a:lnSpc>
        <a:spcBef>
          <a:spcPts val="500"/>
        </a:spcBef>
        <a:buClr>
          <a:schemeClr val="accent1"/>
        </a:buClr>
        <a:buFont typeface="Arial" panose="020B0604020202020204" pitchFamily="34" charset="0"/>
        <a:buChar char="•"/>
        <a:defRPr sz="2000" kern="1200">
          <a:solidFill>
            <a:srgbClr val="0F173D"/>
          </a:solidFill>
          <a:latin typeface="Montserrat" panose="00000500000000000000" pitchFamily="50" charset="0"/>
          <a:ea typeface="+mn-ea"/>
          <a:cs typeface="+mn-cs"/>
        </a:defRPr>
      </a:lvl3pPr>
      <a:lvl4pPr marL="16002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rgbClr val="0F173D"/>
          </a:solidFill>
          <a:latin typeface="Montserrat" panose="00000500000000000000" pitchFamily="50" charset="0"/>
          <a:ea typeface="+mn-ea"/>
          <a:cs typeface="+mn-cs"/>
        </a:defRPr>
      </a:lvl4pPr>
      <a:lvl5pPr marL="20574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rgbClr val="0F173D"/>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9.xml"/><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3222D5-6FE3-BC6F-608E-57B8261DE85E}"/>
              </a:ext>
            </a:extLst>
          </p:cNvPr>
          <p:cNvSpPr>
            <a:spLocks noGrp="1"/>
          </p:cNvSpPr>
          <p:nvPr>
            <p:ph type="ctrTitle"/>
          </p:nvPr>
        </p:nvSpPr>
        <p:spPr>
          <a:xfrm>
            <a:off x="378785" y="2461944"/>
            <a:ext cx="5144786" cy="1643527"/>
          </a:xfrm>
        </p:spPr>
        <p:txBody>
          <a:bodyPr wrap="square" anchor="b">
            <a:spAutoFit/>
          </a:bodyPr>
          <a:lstStyle/>
          <a:p>
            <a:pPr algn="l"/>
            <a:r>
              <a:rPr lang="en-US" sz="5600" b="1" dirty="0">
                <a:latin typeface="Montserrat" pitchFamily="2" charset="77"/>
              </a:rPr>
              <a:t>Investigating Living Things</a:t>
            </a:r>
            <a:endParaRPr lang="en-US" sz="4400" b="0" dirty="0">
              <a:latin typeface="Montserrat Medium" panose="00000600000000000000" pitchFamily="2" charset="0"/>
            </a:endParaRPr>
          </a:p>
        </p:txBody>
      </p:sp>
    </p:spTree>
    <p:extLst>
      <p:ext uri="{BB962C8B-B14F-4D97-AF65-F5344CB8AC3E}">
        <p14:creationId xmlns:p14="http://schemas.microsoft.com/office/powerpoint/2010/main" val="1237121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2E8C9E-AE99-BB9C-4AFD-4D01F9549AD2}"/>
              </a:ext>
            </a:extLst>
          </p:cNvPr>
          <p:cNvSpPr>
            <a:spLocks noGrp="1"/>
          </p:cNvSpPr>
          <p:nvPr>
            <p:ph type="title" idx="4294967295"/>
          </p:nvPr>
        </p:nvSpPr>
        <p:spPr>
          <a:xfrm>
            <a:off x="176293" y="-602705"/>
            <a:ext cx="11839413" cy="525333"/>
          </a:xfrm>
        </p:spPr>
        <p:txBody>
          <a:bodyPr/>
          <a:lstStyle/>
          <a:p>
            <a:r>
              <a:rPr lang="en-US" dirty="0"/>
              <a:t>Acknowledgments</a:t>
            </a:r>
          </a:p>
        </p:txBody>
      </p:sp>
      <p:sp>
        <p:nvSpPr>
          <p:cNvPr id="2" name="Rectangle 1">
            <a:extLst>
              <a:ext uri="{FF2B5EF4-FFF2-40B4-BE49-F238E27FC236}">
                <a16:creationId xmlns:a16="http://schemas.microsoft.com/office/drawing/2014/main" id="{E9563FD6-FEDA-87C7-707A-0CFB86F1C0EE}"/>
              </a:ext>
              <a:ext uri="{C183D7F6-B498-43B3-948B-1728B52AA6E4}">
                <adec:decorative xmlns:adec="http://schemas.microsoft.com/office/drawing/2017/decorative" val="1"/>
              </a:ext>
            </a:extLst>
          </p:cNvPr>
          <p:cNvSpPr/>
          <p:nvPr/>
        </p:nvSpPr>
        <p:spPr>
          <a:xfrm>
            <a:off x="1981202" y="3429001"/>
            <a:ext cx="8520330" cy="21910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s for Fresno County Superintendent of Schools and Count Play Explore.">
            <a:extLst>
              <a:ext uri="{FF2B5EF4-FFF2-40B4-BE49-F238E27FC236}">
                <a16:creationId xmlns:a16="http://schemas.microsoft.com/office/drawing/2014/main" id="{E6188540-20AD-7EE0-3203-6C1EB4CC835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19278" y="1315109"/>
            <a:ext cx="5326941" cy="2004063"/>
          </a:xfrm>
          <a:prstGeom prst="rect">
            <a:avLst/>
          </a:prstGeom>
        </p:spPr>
      </p:pic>
      <p:sp>
        <p:nvSpPr>
          <p:cNvPr id="6" name="TextBox 5">
            <a:extLst>
              <a:ext uri="{FF2B5EF4-FFF2-40B4-BE49-F238E27FC236}">
                <a16:creationId xmlns:a16="http://schemas.microsoft.com/office/drawing/2014/main" id="{81CABAD6-EC21-471F-0425-8A1668D51311}"/>
              </a:ext>
            </a:extLst>
          </p:cNvPr>
          <p:cNvSpPr txBox="1"/>
          <p:nvPr/>
        </p:nvSpPr>
        <p:spPr>
          <a:xfrm>
            <a:off x="2210972" y="3623235"/>
            <a:ext cx="8060789" cy="1733167"/>
          </a:xfrm>
          <a:prstGeom prst="rect">
            <a:avLst/>
          </a:prstGeom>
          <a:noFill/>
        </p:spPr>
        <p:txBody>
          <a:bodyPr wrap="square" rtlCol="0">
            <a:spAutoFit/>
          </a:bodyPr>
          <a:lstStyle/>
          <a:p>
            <a:pPr>
              <a:lnSpc>
                <a:spcPts val="2600"/>
              </a:lnSpc>
            </a:pPr>
            <a:r>
              <a:rPr lang="en-US" sz="1800" dirty="0">
                <a:solidFill>
                  <a:schemeClr val="bg1"/>
                </a:solidFill>
                <a:effectLst/>
                <a:latin typeface="Montserrat Medium" panose="00000600000000000000" pitchFamily="2" charset="0"/>
                <a:ea typeface="Arial" panose="020B0604020202020204" pitchFamily="34" charset="0"/>
                <a:cs typeface="Times New Roman" panose="02020603050405020304" pitchFamily="18" charset="0"/>
              </a:rPr>
              <a:t>Count Play Explore Professional Learning Resources is a product of the Fresno County Superintendent of Schools developed in collaboration with WestEd and partners. They are not intended for commercial redistribution, unauthorized modification, or use outside the scope of professional education.</a:t>
            </a:r>
            <a:endParaRPr lang="en-US" sz="1800" dirty="0">
              <a:solidFill>
                <a:schemeClr val="bg1"/>
              </a:solidFill>
              <a:effectLst/>
              <a:latin typeface="Montserrat Medium" panose="00000600000000000000"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7974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536C-D764-8E49-E9BC-F14C58EB3909}"/>
              </a:ext>
            </a:extLst>
          </p:cNvPr>
          <p:cNvSpPr>
            <a:spLocks noGrp="1"/>
          </p:cNvSpPr>
          <p:nvPr>
            <p:ph type="title"/>
          </p:nvPr>
        </p:nvSpPr>
        <p:spPr>
          <a:xfrm>
            <a:off x="838199" y="237744"/>
            <a:ext cx="10812517" cy="507831"/>
          </a:xfrm>
        </p:spPr>
        <p:txBody>
          <a:bodyPr anchor="t">
            <a:normAutofit/>
          </a:bodyPr>
          <a:lstStyle/>
          <a:p>
            <a:r>
              <a:rPr lang="en-US"/>
              <a:t>Session Goals</a:t>
            </a:r>
            <a:endParaRPr lang="en-US" b="1"/>
          </a:p>
        </p:txBody>
      </p:sp>
      <p:sp>
        <p:nvSpPr>
          <p:cNvPr id="6" name="Content Placeholder 2">
            <a:extLst>
              <a:ext uri="{FF2B5EF4-FFF2-40B4-BE49-F238E27FC236}">
                <a16:creationId xmlns:a16="http://schemas.microsoft.com/office/drawing/2014/main" id="{3BC32B4C-186B-17A5-E7D0-71174F4727B0}"/>
              </a:ext>
            </a:extLst>
          </p:cNvPr>
          <p:cNvSpPr>
            <a:spLocks noGrp="1"/>
          </p:cNvSpPr>
          <p:nvPr>
            <p:ph sz="half" idx="1"/>
          </p:nvPr>
        </p:nvSpPr>
        <p:spPr>
          <a:xfrm>
            <a:off x="466493" y="1175620"/>
            <a:ext cx="5537200" cy="4852660"/>
          </a:xfrm>
        </p:spPr>
        <p:txBody>
          <a:bodyPr vert="horz" lIns="91440" tIns="45720" rIns="91440" bIns="45720" rtlCol="0" anchor="t">
            <a:normAutofit/>
          </a:bodyPr>
          <a:lstStyle/>
          <a:p>
            <a:pPr lvl="1" fontAlgn="base">
              <a:spcAft>
                <a:spcPts val="1800"/>
              </a:spcAft>
            </a:pPr>
            <a:r>
              <a:rPr lang="en-US" sz="2800" dirty="0"/>
              <a:t>Describe ways children (birth to 8 years) investigate and learn about living things </a:t>
            </a:r>
          </a:p>
          <a:p>
            <a:pPr lvl="1" fontAlgn="base"/>
            <a:r>
              <a:rPr lang="en-US" sz="2800" dirty="0"/>
              <a:t>Explore ways to support children’s investigations of living things</a:t>
            </a:r>
          </a:p>
        </p:txBody>
      </p:sp>
      <p:pic>
        <p:nvPicPr>
          <p:cNvPr id="8" name="Picture 7">
            <a:extLst>
              <a:ext uri="{FF2B5EF4-FFF2-40B4-BE49-F238E27FC236}">
                <a16:creationId xmlns:a16="http://schemas.microsoft.com/office/drawing/2014/main" id="{99A869DD-A437-A611-01DA-AB725671EA4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510339" y="967002"/>
            <a:ext cx="5681662" cy="4348413"/>
          </a:xfrm>
          <a:prstGeom prst="rect">
            <a:avLst/>
          </a:prstGeom>
        </p:spPr>
      </p:pic>
    </p:spTree>
    <p:extLst>
      <p:ext uri="{BB962C8B-B14F-4D97-AF65-F5344CB8AC3E}">
        <p14:creationId xmlns:p14="http://schemas.microsoft.com/office/powerpoint/2010/main" val="2687053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84DFD29-A113-C63E-62F5-142E3E164DF1}"/>
              </a:ext>
            </a:extLst>
          </p:cNvPr>
          <p:cNvSpPr>
            <a:spLocks noGrp="1"/>
          </p:cNvSpPr>
          <p:nvPr>
            <p:ph type="title"/>
          </p:nvPr>
        </p:nvSpPr>
        <p:spPr>
          <a:xfrm>
            <a:off x="838199" y="237744"/>
            <a:ext cx="10812517" cy="507831"/>
          </a:xfrm>
        </p:spPr>
        <p:txBody>
          <a:bodyPr anchor="t">
            <a:normAutofit/>
          </a:bodyPr>
          <a:lstStyle/>
          <a:p>
            <a:r>
              <a:rPr lang="en-US" dirty="0"/>
              <a:t>Defining Life Science </a:t>
            </a:r>
          </a:p>
        </p:txBody>
      </p:sp>
      <p:sp>
        <p:nvSpPr>
          <p:cNvPr id="2" name="Content Placeholder 1">
            <a:extLst>
              <a:ext uri="{FF2B5EF4-FFF2-40B4-BE49-F238E27FC236}">
                <a16:creationId xmlns:a16="http://schemas.microsoft.com/office/drawing/2014/main" id="{8937CD37-474A-A228-F5FB-CEF0022A1B5D}"/>
              </a:ext>
            </a:extLst>
          </p:cNvPr>
          <p:cNvSpPr>
            <a:spLocks noGrp="1"/>
          </p:cNvSpPr>
          <p:nvPr>
            <p:ph sz="half" idx="1"/>
          </p:nvPr>
        </p:nvSpPr>
        <p:spPr>
          <a:xfrm>
            <a:off x="838200" y="1613210"/>
            <a:ext cx="5235073" cy="3821151"/>
          </a:xfrm>
        </p:spPr>
        <p:txBody>
          <a:bodyPr>
            <a:normAutofit fontScale="92500" lnSpcReduction="10000"/>
          </a:bodyPr>
          <a:lstStyle/>
          <a:p>
            <a:pPr marL="0" lvl="0" indent="0">
              <a:lnSpc>
                <a:spcPct val="140000"/>
              </a:lnSpc>
              <a:buNone/>
            </a:pPr>
            <a:r>
              <a:rPr lang="en-US" dirty="0"/>
              <a:t>Life science is the study of living things, such as: </a:t>
            </a:r>
          </a:p>
          <a:p>
            <a:pPr>
              <a:lnSpc>
                <a:spcPct val="140000"/>
              </a:lnSpc>
            </a:pPr>
            <a:r>
              <a:rPr lang="en-US" dirty="0"/>
              <a:t>Body parts</a:t>
            </a:r>
          </a:p>
          <a:p>
            <a:pPr>
              <a:lnSpc>
                <a:spcPct val="140000"/>
              </a:lnSpc>
            </a:pPr>
            <a:r>
              <a:rPr lang="en-US" dirty="0"/>
              <a:t>Behaviors</a:t>
            </a:r>
          </a:p>
          <a:p>
            <a:pPr>
              <a:lnSpc>
                <a:spcPct val="140000"/>
              </a:lnSpc>
            </a:pPr>
            <a:r>
              <a:rPr lang="en-US" dirty="0"/>
              <a:t>Growth</a:t>
            </a:r>
          </a:p>
          <a:p>
            <a:pPr>
              <a:lnSpc>
                <a:spcPct val="140000"/>
              </a:lnSpc>
            </a:pPr>
            <a:r>
              <a:rPr lang="en-US" dirty="0"/>
              <a:t>Needs </a:t>
            </a:r>
          </a:p>
        </p:txBody>
      </p:sp>
      <p:pic>
        <p:nvPicPr>
          <p:cNvPr id="5" name="Content Placeholder 4">
            <a:extLst>
              <a:ext uri="{FF2B5EF4-FFF2-40B4-BE49-F238E27FC236}">
                <a16:creationId xmlns:a16="http://schemas.microsoft.com/office/drawing/2014/main" id="{C1A78230-AA82-6C23-32DB-96F4A9EA9AE6}"/>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5872976" y="965114"/>
            <a:ext cx="6319024" cy="4736336"/>
          </a:xfrm>
          <a:prstGeom prst="rect">
            <a:avLst/>
          </a:prstGeom>
        </p:spPr>
      </p:pic>
      <p:sp>
        <p:nvSpPr>
          <p:cNvPr id="15" name="TextBox 14">
            <a:extLst>
              <a:ext uri="{FF2B5EF4-FFF2-40B4-BE49-F238E27FC236}">
                <a16:creationId xmlns:a16="http://schemas.microsoft.com/office/drawing/2014/main" id="{A6F1BB88-B1F0-0C62-F689-F04772761686}"/>
              </a:ext>
            </a:extLst>
          </p:cNvPr>
          <p:cNvSpPr txBox="1"/>
          <p:nvPr/>
        </p:nvSpPr>
        <p:spPr>
          <a:xfrm>
            <a:off x="627564" y="5892886"/>
            <a:ext cx="5930900" cy="307777"/>
          </a:xfrm>
          <a:prstGeom prst="rect">
            <a:avLst/>
          </a:prstGeom>
          <a:noFill/>
        </p:spPr>
        <p:txBody>
          <a:bodyPr wrap="square" rtlCol="0">
            <a:spAutoFit/>
          </a:bodyPr>
          <a:lstStyle/>
          <a:p>
            <a:r>
              <a:rPr lang="en-US" sz="1400" dirty="0">
                <a:solidFill>
                  <a:schemeClr val="bg2">
                    <a:lumMod val="25000"/>
                  </a:schemeClr>
                </a:solidFill>
                <a:latin typeface="Montserrat" panose="00000500000000000000" pitchFamily="50" charset="0"/>
              </a:rPr>
              <a:t>California Department of Education (2013, 2024)</a:t>
            </a:r>
          </a:p>
        </p:txBody>
      </p:sp>
    </p:spTree>
    <p:extLst>
      <p:ext uri="{BB962C8B-B14F-4D97-AF65-F5344CB8AC3E}">
        <p14:creationId xmlns:p14="http://schemas.microsoft.com/office/powerpoint/2010/main" val="416494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2E8C3-A443-BE34-2E5D-429982B4356E}"/>
              </a:ext>
            </a:extLst>
          </p:cNvPr>
          <p:cNvSpPr>
            <a:spLocks noGrp="1"/>
          </p:cNvSpPr>
          <p:nvPr>
            <p:ph type="title"/>
          </p:nvPr>
        </p:nvSpPr>
        <p:spPr/>
        <p:txBody>
          <a:bodyPr/>
          <a:lstStyle/>
          <a:p>
            <a:r>
              <a:rPr lang="en-US" dirty="0"/>
              <a:t>Is it living or non-living?</a:t>
            </a:r>
          </a:p>
        </p:txBody>
      </p:sp>
      <p:pic>
        <p:nvPicPr>
          <p:cNvPr id="7" name="Picture 6" descr="A. A spider in a glass container.">
            <a:extLst>
              <a:ext uri="{FF2B5EF4-FFF2-40B4-BE49-F238E27FC236}">
                <a16:creationId xmlns:a16="http://schemas.microsoft.com/office/drawing/2014/main" id="{D5EFAD5C-B218-49CC-5E78-1822715FA26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96220" y="1145953"/>
            <a:ext cx="2517227" cy="2421861"/>
          </a:xfrm>
          <a:prstGeom prst="rect">
            <a:avLst/>
          </a:prstGeom>
          <a:ln>
            <a:solidFill>
              <a:schemeClr val="accent1"/>
            </a:solidFill>
          </a:ln>
        </p:spPr>
      </p:pic>
      <p:pic>
        <p:nvPicPr>
          <p:cNvPr id="18" name="Picture 17" descr="B. Rippling water.">
            <a:extLst>
              <a:ext uri="{FF2B5EF4-FFF2-40B4-BE49-F238E27FC236}">
                <a16:creationId xmlns:a16="http://schemas.microsoft.com/office/drawing/2014/main" id="{561F16B8-C054-45DE-B3E1-55C08EA712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95529" y="1144749"/>
            <a:ext cx="3634601" cy="2423067"/>
          </a:xfrm>
          <a:prstGeom prst="rect">
            <a:avLst/>
          </a:prstGeom>
          <a:ln>
            <a:solidFill>
              <a:schemeClr val="accent1"/>
            </a:solidFill>
          </a:ln>
        </p:spPr>
      </p:pic>
      <p:pic>
        <p:nvPicPr>
          <p:cNvPr id="11" name="Picture 10" descr="C. A close-up of a rock.">
            <a:extLst>
              <a:ext uri="{FF2B5EF4-FFF2-40B4-BE49-F238E27FC236}">
                <a16:creationId xmlns:a16="http://schemas.microsoft.com/office/drawing/2014/main" id="{418B4A72-EBC0-E643-16A0-B78E2462281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112212" y="1144750"/>
            <a:ext cx="3537490" cy="2423066"/>
          </a:xfrm>
          <a:prstGeom prst="rect">
            <a:avLst/>
          </a:prstGeom>
          <a:ln>
            <a:solidFill>
              <a:schemeClr val="accent1"/>
            </a:solidFill>
          </a:ln>
        </p:spPr>
      </p:pic>
      <p:pic>
        <p:nvPicPr>
          <p:cNvPr id="16" name="Picture 15" descr="D. A close up of sand.">
            <a:extLst>
              <a:ext uri="{FF2B5EF4-FFF2-40B4-BE49-F238E27FC236}">
                <a16:creationId xmlns:a16="http://schemas.microsoft.com/office/drawing/2014/main" id="{D3DE1AAB-FCC8-5985-E900-34FB638251A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368324" y="3853841"/>
            <a:ext cx="3230754" cy="2423066"/>
          </a:xfrm>
          <a:prstGeom prst="rect">
            <a:avLst/>
          </a:prstGeom>
          <a:ln>
            <a:solidFill>
              <a:schemeClr val="accent1"/>
            </a:solidFill>
          </a:ln>
        </p:spPr>
      </p:pic>
      <p:pic>
        <p:nvPicPr>
          <p:cNvPr id="9" name="Picture 8" descr="E. A group of green apples on a tree.">
            <a:extLst>
              <a:ext uri="{FF2B5EF4-FFF2-40B4-BE49-F238E27FC236}">
                <a16:creationId xmlns:a16="http://schemas.microsoft.com/office/drawing/2014/main" id="{E43AD0CC-3E27-C116-4025-C38477DC789F}"/>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268151" y="3849996"/>
            <a:ext cx="3537490" cy="2423066"/>
          </a:xfrm>
          <a:prstGeom prst="rect">
            <a:avLst/>
          </a:prstGeom>
          <a:ln>
            <a:solidFill>
              <a:schemeClr val="accent1"/>
            </a:solidFill>
          </a:ln>
        </p:spPr>
      </p:pic>
      <p:sp>
        <p:nvSpPr>
          <p:cNvPr id="19" name="TextBox 18">
            <a:extLst>
              <a:ext uri="{FF2B5EF4-FFF2-40B4-BE49-F238E27FC236}">
                <a16:creationId xmlns:a16="http://schemas.microsoft.com/office/drawing/2014/main" id="{9CACFB32-56AE-093B-DD63-DCDBF3A6BBCC}"/>
              </a:ext>
            </a:extLst>
          </p:cNvPr>
          <p:cNvSpPr txBox="1"/>
          <p:nvPr/>
        </p:nvSpPr>
        <p:spPr>
          <a:xfrm>
            <a:off x="2635406" y="6449529"/>
            <a:ext cx="3390900" cy="307777"/>
          </a:xfrm>
          <a:prstGeom prst="rect">
            <a:avLst/>
          </a:prstGeom>
          <a:noFill/>
        </p:spPr>
        <p:txBody>
          <a:bodyPr wrap="square" rtlCol="0">
            <a:spAutoFit/>
          </a:bodyPr>
          <a:lstStyle/>
          <a:p>
            <a:r>
              <a:rPr lang="en-US" sz="1400" dirty="0">
                <a:solidFill>
                  <a:schemeClr val="bg2">
                    <a:lumMod val="25000"/>
                  </a:schemeClr>
                </a:solidFill>
                <a:latin typeface="Montserrat" panose="00000500000000000000" pitchFamily="50" charset="0"/>
              </a:rPr>
              <a:t>Margett &amp; Witherington (2011)</a:t>
            </a:r>
          </a:p>
        </p:txBody>
      </p:sp>
      <p:sp>
        <p:nvSpPr>
          <p:cNvPr id="3" name="TextBox 2">
            <a:extLst>
              <a:ext uri="{FF2B5EF4-FFF2-40B4-BE49-F238E27FC236}">
                <a16:creationId xmlns:a16="http://schemas.microsoft.com/office/drawing/2014/main" id="{07F3FF26-0202-2D60-6154-6B46BC5F375F}"/>
              </a:ext>
              <a:ext uri="{C183D7F6-B498-43B3-948B-1728B52AA6E4}">
                <adec:decorative xmlns:adec="http://schemas.microsoft.com/office/drawing/2017/decorative" val="1"/>
              </a:ext>
            </a:extLst>
          </p:cNvPr>
          <p:cNvSpPr txBox="1"/>
          <p:nvPr/>
        </p:nvSpPr>
        <p:spPr>
          <a:xfrm>
            <a:off x="788786" y="3144068"/>
            <a:ext cx="450535" cy="430887"/>
          </a:xfrm>
          <a:prstGeom prst="rect">
            <a:avLst/>
          </a:prstGeom>
          <a:solidFill>
            <a:schemeClr val="accent1"/>
          </a:solidFill>
        </p:spPr>
        <p:txBody>
          <a:bodyPr wrap="square" rtlCol="0">
            <a:spAutoFit/>
          </a:bodyPr>
          <a:lstStyle/>
          <a:p>
            <a:pPr algn="ctr"/>
            <a:r>
              <a:rPr lang="en-US" sz="2200" b="1" dirty="0">
                <a:solidFill>
                  <a:schemeClr val="bg1"/>
                </a:solidFill>
                <a:latin typeface="Montserrat" panose="00000500000000000000" pitchFamily="50" charset="0"/>
              </a:rPr>
              <a:t>A</a:t>
            </a:r>
          </a:p>
        </p:txBody>
      </p:sp>
      <p:sp>
        <p:nvSpPr>
          <p:cNvPr id="5" name="TextBox 4">
            <a:extLst>
              <a:ext uri="{FF2B5EF4-FFF2-40B4-BE49-F238E27FC236}">
                <a16:creationId xmlns:a16="http://schemas.microsoft.com/office/drawing/2014/main" id="{0091C371-0277-4F44-3E6F-C7BC776BAFFF}"/>
              </a:ext>
              <a:ext uri="{C183D7F6-B498-43B3-948B-1728B52AA6E4}">
                <adec:decorative xmlns:adec="http://schemas.microsoft.com/office/drawing/2017/decorative" val="1"/>
              </a:ext>
            </a:extLst>
          </p:cNvPr>
          <p:cNvSpPr txBox="1"/>
          <p:nvPr/>
        </p:nvSpPr>
        <p:spPr>
          <a:xfrm>
            <a:off x="3891691" y="3144068"/>
            <a:ext cx="450535" cy="430887"/>
          </a:xfrm>
          <a:prstGeom prst="rect">
            <a:avLst/>
          </a:prstGeom>
          <a:solidFill>
            <a:schemeClr val="accent1"/>
          </a:solidFill>
        </p:spPr>
        <p:txBody>
          <a:bodyPr wrap="square" rtlCol="0">
            <a:spAutoFit/>
          </a:bodyPr>
          <a:lstStyle/>
          <a:p>
            <a:pPr algn="ctr"/>
            <a:r>
              <a:rPr lang="en-US" sz="2200" b="1" dirty="0">
                <a:solidFill>
                  <a:schemeClr val="bg1"/>
                </a:solidFill>
                <a:latin typeface="Montserrat" panose="00000500000000000000" pitchFamily="50" charset="0"/>
              </a:rPr>
              <a:t>B</a:t>
            </a:r>
          </a:p>
        </p:txBody>
      </p:sp>
      <p:sp>
        <p:nvSpPr>
          <p:cNvPr id="8" name="TextBox 7">
            <a:extLst>
              <a:ext uri="{FF2B5EF4-FFF2-40B4-BE49-F238E27FC236}">
                <a16:creationId xmlns:a16="http://schemas.microsoft.com/office/drawing/2014/main" id="{1B3DCCBD-71AD-F5B6-39AD-2CD6DBE802C6}"/>
              </a:ext>
              <a:ext uri="{C183D7F6-B498-43B3-948B-1728B52AA6E4}">
                <adec:decorative xmlns:adec="http://schemas.microsoft.com/office/drawing/2017/decorative" val="1"/>
              </a:ext>
            </a:extLst>
          </p:cNvPr>
          <p:cNvSpPr txBox="1"/>
          <p:nvPr/>
        </p:nvSpPr>
        <p:spPr>
          <a:xfrm>
            <a:off x="8095784" y="3144068"/>
            <a:ext cx="450535" cy="430887"/>
          </a:xfrm>
          <a:prstGeom prst="rect">
            <a:avLst/>
          </a:prstGeom>
          <a:solidFill>
            <a:schemeClr val="accent1"/>
          </a:solidFill>
        </p:spPr>
        <p:txBody>
          <a:bodyPr wrap="square" rtlCol="0">
            <a:spAutoFit/>
          </a:bodyPr>
          <a:lstStyle/>
          <a:p>
            <a:pPr algn="ctr"/>
            <a:r>
              <a:rPr lang="en-US" sz="2200" b="1" dirty="0">
                <a:solidFill>
                  <a:schemeClr val="bg1"/>
                </a:solidFill>
                <a:latin typeface="Montserrat" panose="00000500000000000000" pitchFamily="50" charset="0"/>
              </a:rPr>
              <a:t>C</a:t>
            </a:r>
          </a:p>
        </p:txBody>
      </p:sp>
      <p:sp>
        <p:nvSpPr>
          <p:cNvPr id="12" name="TextBox 11">
            <a:extLst>
              <a:ext uri="{FF2B5EF4-FFF2-40B4-BE49-F238E27FC236}">
                <a16:creationId xmlns:a16="http://schemas.microsoft.com/office/drawing/2014/main" id="{DA5F21B7-0A60-0A7F-9103-11C9C720ED9B}"/>
              </a:ext>
              <a:ext uri="{C183D7F6-B498-43B3-948B-1728B52AA6E4}">
                <adec:decorative xmlns:adec="http://schemas.microsoft.com/office/drawing/2017/decorative" val="1"/>
              </a:ext>
            </a:extLst>
          </p:cNvPr>
          <p:cNvSpPr txBox="1"/>
          <p:nvPr/>
        </p:nvSpPr>
        <p:spPr>
          <a:xfrm>
            <a:off x="2368324" y="5846020"/>
            <a:ext cx="450535" cy="430887"/>
          </a:xfrm>
          <a:prstGeom prst="rect">
            <a:avLst/>
          </a:prstGeom>
          <a:solidFill>
            <a:schemeClr val="accent1"/>
          </a:solidFill>
        </p:spPr>
        <p:txBody>
          <a:bodyPr wrap="square" rtlCol="0">
            <a:spAutoFit/>
          </a:bodyPr>
          <a:lstStyle/>
          <a:p>
            <a:pPr algn="ctr"/>
            <a:r>
              <a:rPr lang="en-US" sz="2200" b="1" dirty="0">
                <a:solidFill>
                  <a:schemeClr val="bg1"/>
                </a:solidFill>
                <a:latin typeface="Montserrat" panose="00000500000000000000" pitchFamily="50" charset="0"/>
              </a:rPr>
              <a:t>D</a:t>
            </a:r>
          </a:p>
        </p:txBody>
      </p:sp>
      <p:sp>
        <p:nvSpPr>
          <p:cNvPr id="14" name="TextBox 13">
            <a:extLst>
              <a:ext uri="{FF2B5EF4-FFF2-40B4-BE49-F238E27FC236}">
                <a16:creationId xmlns:a16="http://schemas.microsoft.com/office/drawing/2014/main" id="{26109A47-BE63-038C-BE67-174DDA027E6C}"/>
              </a:ext>
              <a:ext uri="{C183D7F6-B498-43B3-948B-1728B52AA6E4}">
                <adec:decorative xmlns:adec="http://schemas.microsoft.com/office/drawing/2017/decorative" val="1"/>
              </a:ext>
            </a:extLst>
          </p:cNvPr>
          <p:cNvSpPr txBox="1"/>
          <p:nvPr/>
        </p:nvSpPr>
        <p:spPr>
          <a:xfrm>
            <a:off x="6262032" y="5846019"/>
            <a:ext cx="450535" cy="430887"/>
          </a:xfrm>
          <a:prstGeom prst="rect">
            <a:avLst/>
          </a:prstGeom>
          <a:solidFill>
            <a:schemeClr val="accent1"/>
          </a:solidFill>
        </p:spPr>
        <p:txBody>
          <a:bodyPr wrap="square" rtlCol="0">
            <a:spAutoFit/>
          </a:bodyPr>
          <a:lstStyle/>
          <a:p>
            <a:pPr algn="ctr"/>
            <a:r>
              <a:rPr lang="en-US" sz="2200" b="1" dirty="0">
                <a:solidFill>
                  <a:schemeClr val="bg1"/>
                </a:solidFill>
                <a:latin typeface="Montserrat" panose="00000500000000000000" pitchFamily="50" charset="0"/>
              </a:rPr>
              <a:t>E</a:t>
            </a:r>
          </a:p>
        </p:txBody>
      </p:sp>
    </p:spTree>
    <p:extLst>
      <p:ext uri="{BB962C8B-B14F-4D97-AF65-F5344CB8AC3E}">
        <p14:creationId xmlns:p14="http://schemas.microsoft.com/office/powerpoint/2010/main" val="2571660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A8EC17-D22B-CF6A-BB02-FDA651CF2D74}"/>
              </a:ext>
            </a:extLst>
          </p:cNvPr>
          <p:cNvSpPr>
            <a:spLocks noGrp="1"/>
          </p:cNvSpPr>
          <p:nvPr>
            <p:ph type="title"/>
          </p:nvPr>
        </p:nvSpPr>
        <p:spPr/>
        <p:txBody>
          <a:bodyPr/>
          <a:lstStyle/>
          <a:p>
            <a:r>
              <a:rPr lang="en-US" dirty="0"/>
              <a:t>Life Science and Me</a:t>
            </a:r>
          </a:p>
        </p:txBody>
      </p:sp>
      <p:sp>
        <p:nvSpPr>
          <p:cNvPr id="2" name="Content Placeholder 1">
            <a:extLst>
              <a:ext uri="{FF2B5EF4-FFF2-40B4-BE49-F238E27FC236}">
                <a16:creationId xmlns:a16="http://schemas.microsoft.com/office/drawing/2014/main" id="{74EAFA0A-36B3-131E-FB59-5B997E9D3ABA}"/>
              </a:ext>
            </a:extLst>
          </p:cNvPr>
          <p:cNvSpPr>
            <a:spLocks noGrp="1"/>
          </p:cNvSpPr>
          <p:nvPr>
            <p:ph sz="half" idx="1"/>
          </p:nvPr>
        </p:nvSpPr>
        <p:spPr>
          <a:xfrm>
            <a:off x="838198" y="1404279"/>
            <a:ext cx="6581079" cy="4852660"/>
          </a:xfrm>
        </p:spPr>
        <p:txBody>
          <a:bodyPr/>
          <a:lstStyle/>
          <a:p>
            <a:pPr>
              <a:spcAft>
                <a:spcPts val="1800"/>
              </a:spcAft>
            </a:pPr>
            <a:r>
              <a:rPr lang="en-US" dirty="0"/>
              <a:t>What are some ways you interact with living things?</a:t>
            </a:r>
          </a:p>
          <a:p>
            <a:r>
              <a:rPr lang="en-US" dirty="0"/>
              <a:t>What have you learned about living things through those experiences?</a:t>
            </a:r>
          </a:p>
        </p:txBody>
      </p:sp>
      <p:pic>
        <p:nvPicPr>
          <p:cNvPr id="5" name="Picture 4">
            <a:extLst>
              <a:ext uri="{FF2B5EF4-FFF2-40B4-BE49-F238E27FC236}">
                <a16:creationId xmlns:a16="http://schemas.microsoft.com/office/drawing/2014/main" id="{154C3C2F-FD4F-FBD4-C473-91ECB41ABE6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62019" y="1255596"/>
            <a:ext cx="3362306" cy="4852660"/>
          </a:xfrm>
          <a:prstGeom prst="rect">
            <a:avLst/>
          </a:prstGeom>
        </p:spPr>
      </p:pic>
    </p:spTree>
    <p:extLst>
      <p:ext uri="{BB962C8B-B14F-4D97-AF65-F5344CB8AC3E}">
        <p14:creationId xmlns:p14="http://schemas.microsoft.com/office/powerpoint/2010/main" val="2933129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BD8AA33F-621F-E52D-5428-702F4FB16A6E}"/>
              </a:ext>
            </a:extLst>
          </p:cNvPr>
          <p:cNvSpPr>
            <a:spLocks noGrp="1"/>
          </p:cNvSpPr>
          <p:nvPr>
            <p:ph type="title"/>
          </p:nvPr>
        </p:nvSpPr>
        <p:spPr>
          <a:xfrm>
            <a:off x="838199" y="237744"/>
            <a:ext cx="10812517" cy="507831"/>
          </a:xfrm>
        </p:spPr>
        <p:txBody>
          <a:bodyPr anchor="t">
            <a:normAutofit/>
          </a:bodyPr>
          <a:lstStyle/>
          <a:p>
            <a:r>
              <a:rPr lang="en-US" dirty="0"/>
              <a:t>Children Investigate Living Things</a:t>
            </a:r>
            <a:endParaRPr lang="en-US" b="0" dirty="0"/>
          </a:p>
        </p:txBody>
      </p:sp>
      <p:sp>
        <p:nvSpPr>
          <p:cNvPr id="3" name="Content Placeholder 2">
            <a:extLst>
              <a:ext uri="{FF2B5EF4-FFF2-40B4-BE49-F238E27FC236}">
                <a16:creationId xmlns:a16="http://schemas.microsoft.com/office/drawing/2014/main" id="{110CC069-D492-ECD4-E127-4D10478A56BF}"/>
              </a:ext>
            </a:extLst>
          </p:cNvPr>
          <p:cNvSpPr>
            <a:spLocks noGrp="1"/>
          </p:cNvSpPr>
          <p:nvPr>
            <p:ph sz="half" idx="1"/>
          </p:nvPr>
        </p:nvSpPr>
        <p:spPr>
          <a:xfrm>
            <a:off x="781155" y="1308857"/>
            <a:ext cx="5250416" cy="4852660"/>
          </a:xfrm>
        </p:spPr>
        <p:txBody>
          <a:bodyPr>
            <a:normAutofit/>
          </a:bodyPr>
          <a:lstStyle/>
          <a:p>
            <a:pPr lvl="0">
              <a:spcAft>
                <a:spcPts val="1200"/>
              </a:spcAft>
            </a:pPr>
            <a:r>
              <a:rPr lang="en-US" sz="2400" dirty="0"/>
              <a:t>What do you notice about the ways children engage with living things?</a:t>
            </a:r>
          </a:p>
          <a:p>
            <a:pPr>
              <a:spcAft>
                <a:spcPts val="1200"/>
              </a:spcAft>
            </a:pPr>
            <a:r>
              <a:rPr lang="en-US" sz="2400" dirty="0"/>
              <a:t>What might children learn about living things through their investigations? </a:t>
            </a:r>
          </a:p>
          <a:p>
            <a:pPr lvl="0"/>
            <a:r>
              <a:rPr lang="en-US" sz="2400" dirty="0"/>
              <a:t>What are some ways children in your setting engage with living things?</a:t>
            </a:r>
          </a:p>
        </p:txBody>
      </p:sp>
      <p:pic>
        <p:nvPicPr>
          <p:cNvPr id="4" name="Picture 3">
            <a:extLst>
              <a:ext uri="{FF2B5EF4-FFF2-40B4-BE49-F238E27FC236}">
                <a16:creationId xmlns:a16="http://schemas.microsoft.com/office/drawing/2014/main" id="{4A06B671-7675-4A69-ECCF-AF6FE793520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95040" y="1174744"/>
            <a:ext cx="4078528" cy="5278095"/>
          </a:xfrm>
          <a:prstGeom prst="rect">
            <a:avLst/>
          </a:prstGeom>
          <a:ln>
            <a:solidFill>
              <a:schemeClr val="accent1"/>
            </a:solidFill>
          </a:ln>
        </p:spPr>
      </p:pic>
    </p:spTree>
    <p:extLst>
      <p:ext uri="{BB962C8B-B14F-4D97-AF65-F5344CB8AC3E}">
        <p14:creationId xmlns:p14="http://schemas.microsoft.com/office/powerpoint/2010/main" val="3668589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0F9D67-3949-DB28-B601-EC871FCC2162}"/>
              </a:ext>
            </a:extLst>
          </p:cNvPr>
          <p:cNvSpPr>
            <a:spLocks noGrp="1"/>
          </p:cNvSpPr>
          <p:nvPr>
            <p:ph type="title"/>
          </p:nvPr>
        </p:nvSpPr>
        <p:spPr/>
        <p:txBody>
          <a:bodyPr/>
          <a:lstStyle/>
          <a:p>
            <a:r>
              <a:rPr lang="en-US" dirty="0"/>
              <a:t>Investigating Living Things</a:t>
            </a:r>
          </a:p>
        </p:txBody>
      </p:sp>
      <p:pic>
        <p:nvPicPr>
          <p:cNvPr id="6" name="Content Placeholder 5">
            <a:extLst>
              <a:ext uri="{FF2B5EF4-FFF2-40B4-BE49-F238E27FC236}">
                <a16:creationId xmlns:a16="http://schemas.microsoft.com/office/drawing/2014/main" id="{0D63D42A-01B2-646D-FC99-9D599D5B455C}"/>
              </a:ext>
              <a:ext uri="{C183D7F6-B498-43B3-948B-1728B52AA6E4}">
                <adec:decorative xmlns:adec="http://schemas.microsoft.com/office/drawing/2017/decorative" val="1"/>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rcRect/>
          <a:stretch>
            <a:fillRect/>
          </a:stretch>
        </p:blipFill>
        <p:spPr>
          <a:xfrm>
            <a:off x="2831067" y="1302443"/>
            <a:ext cx="6532419" cy="4766906"/>
          </a:xfrm>
          <a:prstGeom prst="rect">
            <a:avLst/>
          </a:prstGeom>
        </p:spPr>
      </p:pic>
    </p:spTree>
    <p:extLst>
      <p:ext uri="{BB962C8B-B14F-4D97-AF65-F5344CB8AC3E}">
        <p14:creationId xmlns:p14="http://schemas.microsoft.com/office/powerpoint/2010/main" val="1099148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291A2-5933-EFC8-CAC8-09AA71E2E851}"/>
              </a:ext>
            </a:extLst>
          </p:cNvPr>
          <p:cNvSpPr>
            <a:spLocks noGrp="1"/>
          </p:cNvSpPr>
          <p:nvPr>
            <p:ph type="title"/>
          </p:nvPr>
        </p:nvSpPr>
        <p:spPr>
          <a:xfrm>
            <a:off x="838199" y="237744"/>
            <a:ext cx="10812517" cy="507831"/>
          </a:xfrm>
        </p:spPr>
        <p:txBody>
          <a:bodyPr anchor="t">
            <a:normAutofit/>
          </a:bodyPr>
          <a:lstStyle/>
          <a:p>
            <a:r>
              <a:rPr lang="en-US" dirty="0"/>
              <a:t>Nature Walk</a:t>
            </a:r>
          </a:p>
        </p:txBody>
      </p:sp>
      <p:sp>
        <p:nvSpPr>
          <p:cNvPr id="3" name="Content Placeholder 2">
            <a:extLst>
              <a:ext uri="{FF2B5EF4-FFF2-40B4-BE49-F238E27FC236}">
                <a16:creationId xmlns:a16="http://schemas.microsoft.com/office/drawing/2014/main" id="{F756A777-8A59-8408-B7D5-64CC476DF1A3}"/>
              </a:ext>
            </a:extLst>
          </p:cNvPr>
          <p:cNvSpPr>
            <a:spLocks noGrp="1"/>
          </p:cNvSpPr>
          <p:nvPr>
            <p:ph sz="half" idx="1"/>
          </p:nvPr>
        </p:nvSpPr>
        <p:spPr>
          <a:xfrm>
            <a:off x="512956" y="1324303"/>
            <a:ext cx="5984488" cy="4493857"/>
          </a:xfrm>
        </p:spPr>
        <p:txBody>
          <a:bodyPr>
            <a:normAutofit/>
          </a:bodyPr>
          <a:lstStyle/>
          <a:p>
            <a:pPr lvl="1">
              <a:spcAft>
                <a:spcPts val="1800"/>
              </a:spcAft>
            </a:pPr>
            <a:r>
              <a:rPr lang="en-US" sz="2800" dirty="0"/>
              <a:t>Explore outside</a:t>
            </a:r>
          </a:p>
          <a:p>
            <a:pPr lvl="1">
              <a:spcAft>
                <a:spcPts val="1800"/>
              </a:spcAft>
            </a:pPr>
            <a:r>
              <a:rPr lang="en-US" sz="2800" dirty="0"/>
              <a:t>Take photos or make notes of living things you find</a:t>
            </a:r>
          </a:p>
          <a:p>
            <a:pPr lvl="1"/>
            <a:r>
              <a:rPr lang="en-US" sz="2800" dirty="0"/>
              <a:t>Choose one of the living things, or a photo of a living thing, to bring back with you</a:t>
            </a:r>
          </a:p>
          <a:p>
            <a:pPr marL="0" indent="0">
              <a:buNone/>
            </a:pPr>
            <a:endParaRPr lang="en-US" dirty="0"/>
          </a:p>
        </p:txBody>
      </p:sp>
      <p:pic>
        <p:nvPicPr>
          <p:cNvPr id="5" name="Picture 4">
            <a:extLst>
              <a:ext uri="{FF2B5EF4-FFF2-40B4-BE49-F238E27FC236}">
                <a16:creationId xmlns:a16="http://schemas.microsoft.com/office/drawing/2014/main" id="{6066E2BE-87A8-EC1A-126E-56EEA14A57E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010400" y="965500"/>
            <a:ext cx="5181600" cy="4852660"/>
          </a:xfrm>
          <a:prstGeom prst="rect">
            <a:avLst/>
          </a:prstGeom>
          <a:noFill/>
        </p:spPr>
      </p:pic>
    </p:spTree>
    <p:extLst>
      <p:ext uri="{BB962C8B-B14F-4D97-AF65-F5344CB8AC3E}">
        <p14:creationId xmlns:p14="http://schemas.microsoft.com/office/powerpoint/2010/main" val="1993273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58B99A-AE17-60CE-60BC-6BDA3CA75A03}"/>
              </a:ext>
            </a:extLst>
          </p:cNvPr>
          <p:cNvSpPr>
            <a:spLocks noGrp="1"/>
          </p:cNvSpPr>
          <p:nvPr>
            <p:ph type="title"/>
          </p:nvPr>
        </p:nvSpPr>
        <p:spPr/>
        <p:txBody>
          <a:bodyPr/>
          <a:lstStyle/>
          <a:p>
            <a:r>
              <a:rPr lang="en-US" dirty="0"/>
              <a:t>Share Our Findings</a:t>
            </a:r>
          </a:p>
        </p:txBody>
      </p:sp>
      <p:sp>
        <p:nvSpPr>
          <p:cNvPr id="6" name="Content Placeholder 5">
            <a:extLst>
              <a:ext uri="{FF2B5EF4-FFF2-40B4-BE49-F238E27FC236}">
                <a16:creationId xmlns:a16="http://schemas.microsoft.com/office/drawing/2014/main" id="{CC51B97C-EBB2-F7CE-118A-0C2F297FF796}"/>
              </a:ext>
            </a:extLst>
          </p:cNvPr>
          <p:cNvSpPr>
            <a:spLocks noGrp="1"/>
          </p:cNvSpPr>
          <p:nvPr>
            <p:ph sz="half" idx="1"/>
          </p:nvPr>
        </p:nvSpPr>
        <p:spPr>
          <a:xfrm>
            <a:off x="0" y="2978859"/>
            <a:ext cx="5181600" cy="900282"/>
          </a:xfrm>
        </p:spPr>
        <p:txBody>
          <a:bodyPr/>
          <a:lstStyle/>
          <a:p>
            <a:pPr marL="0" indent="0" algn="ctr">
              <a:buNone/>
            </a:pPr>
            <a:r>
              <a:rPr lang="en-US" dirty="0"/>
              <a:t>What did you find?</a:t>
            </a:r>
          </a:p>
        </p:txBody>
      </p:sp>
      <p:pic>
        <p:nvPicPr>
          <p:cNvPr id="12" name="Content Placeholder 11">
            <a:extLst>
              <a:ext uri="{FF2B5EF4-FFF2-40B4-BE49-F238E27FC236}">
                <a16:creationId xmlns:a16="http://schemas.microsoft.com/office/drawing/2014/main" id="{347047FA-D590-3D38-ED6F-B2B622159028}"/>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324620" y="967619"/>
            <a:ext cx="6867380" cy="4578253"/>
          </a:xfrm>
        </p:spPr>
      </p:pic>
    </p:spTree>
    <p:extLst>
      <p:ext uri="{BB962C8B-B14F-4D97-AF65-F5344CB8AC3E}">
        <p14:creationId xmlns:p14="http://schemas.microsoft.com/office/powerpoint/2010/main" val="2500735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B1492-E171-EA0B-623D-941DAB12D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7AEB78-AC78-33B9-C6B4-81ABD790D439}"/>
              </a:ext>
            </a:extLst>
          </p:cNvPr>
          <p:cNvSpPr>
            <a:spLocks noGrp="1"/>
          </p:cNvSpPr>
          <p:nvPr>
            <p:ph type="title"/>
          </p:nvPr>
        </p:nvSpPr>
        <p:spPr>
          <a:xfrm>
            <a:off x="851646" y="237744"/>
            <a:ext cx="10834075" cy="507831"/>
          </a:xfrm>
        </p:spPr>
        <p:txBody>
          <a:bodyPr/>
          <a:lstStyle/>
          <a:p>
            <a:r>
              <a:rPr lang="en-US" dirty="0"/>
              <a:t>Parts, Purposes, and Complexities</a:t>
            </a:r>
          </a:p>
        </p:txBody>
      </p:sp>
      <p:sp>
        <p:nvSpPr>
          <p:cNvPr id="3" name="Content Placeholder 2">
            <a:extLst>
              <a:ext uri="{FF2B5EF4-FFF2-40B4-BE49-F238E27FC236}">
                <a16:creationId xmlns:a16="http://schemas.microsoft.com/office/drawing/2014/main" id="{FE3338EE-12BE-4B01-A920-54AA03A89C8A}"/>
              </a:ext>
            </a:extLst>
          </p:cNvPr>
          <p:cNvSpPr>
            <a:spLocks noGrp="1"/>
          </p:cNvSpPr>
          <p:nvPr>
            <p:ph idx="1"/>
          </p:nvPr>
        </p:nvSpPr>
        <p:spPr>
          <a:xfrm>
            <a:off x="851646" y="1253331"/>
            <a:ext cx="6366910" cy="4351338"/>
          </a:xfrm>
        </p:spPr>
        <p:txBody>
          <a:bodyPr>
            <a:normAutofit lnSpcReduction="10000"/>
          </a:bodyPr>
          <a:lstStyle/>
          <a:p>
            <a:pPr marL="0" lvl="0" indent="0">
              <a:spcAft>
                <a:spcPts val="1200"/>
              </a:spcAft>
              <a:buNone/>
            </a:pPr>
            <a:r>
              <a:rPr lang="en-US" dirty="0"/>
              <a:t>Think about, discuss, and document:</a:t>
            </a:r>
          </a:p>
          <a:p>
            <a:pPr lvl="1"/>
            <a:r>
              <a:rPr lang="en-US" sz="2800" dirty="0"/>
              <a:t>the different parts of your living things, </a:t>
            </a:r>
          </a:p>
          <a:p>
            <a:pPr lvl="1"/>
            <a:r>
              <a:rPr lang="en-US" sz="2800" dirty="0"/>
              <a:t>what you think those different parts do, and </a:t>
            </a:r>
          </a:p>
          <a:p>
            <a:pPr lvl="1"/>
            <a:r>
              <a:rPr lang="en-US" sz="2800" dirty="0"/>
              <a:t>ways the living thing is complex. </a:t>
            </a:r>
          </a:p>
          <a:p>
            <a:endParaRPr lang="en-US" dirty="0"/>
          </a:p>
        </p:txBody>
      </p:sp>
      <p:sp>
        <p:nvSpPr>
          <p:cNvPr id="4" name="TextBox 3">
            <a:extLst>
              <a:ext uri="{FF2B5EF4-FFF2-40B4-BE49-F238E27FC236}">
                <a16:creationId xmlns:a16="http://schemas.microsoft.com/office/drawing/2014/main" id="{3C39615C-363D-6872-01E8-19BCEBCE2FD8}"/>
              </a:ext>
            </a:extLst>
          </p:cNvPr>
          <p:cNvSpPr txBox="1"/>
          <p:nvPr/>
        </p:nvSpPr>
        <p:spPr>
          <a:xfrm>
            <a:off x="297754" y="5804648"/>
            <a:ext cx="3491754" cy="307777"/>
          </a:xfrm>
          <a:prstGeom prst="rect">
            <a:avLst/>
          </a:prstGeom>
          <a:noFill/>
        </p:spPr>
        <p:txBody>
          <a:bodyPr wrap="square" rtlCol="0">
            <a:spAutoFit/>
          </a:bodyPr>
          <a:lstStyle/>
          <a:p>
            <a:r>
              <a:rPr lang="en-US" sz="1400" dirty="0">
                <a:solidFill>
                  <a:schemeClr val="bg2">
                    <a:lumMod val="25000"/>
                  </a:schemeClr>
                </a:solidFill>
                <a:latin typeface="Montserrat" panose="00000500000000000000" pitchFamily="50" charset="0"/>
              </a:rPr>
              <a:t>Project Zero, 2019</a:t>
            </a:r>
          </a:p>
        </p:txBody>
      </p:sp>
      <p:pic>
        <p:nvPicPr>
          <p:cNvPr id="6" name="Picture 5">
            <a:extLst>
              <a:ext uri="{FF2B5EF4-FFF2-40B4-BE49-F238E27FC236}">
                <a16:creationId xmlns:a16="http://schemas.microsoft.com/office/drawing/2014/main" id="{9CBA2479-6AF7-6CDD-97E9-96027AD52AC4}"/>
              </a:ext>
              <a:ext uri="{C183D7F6-B498-43B3-948B-1728B52AA6E4}">
                <adec:decorative xmlns:adec="http://schemas.microsoft.com/office/drawing/2017/decorative" val="1"/>
              </a:ext>
            </a:extLst>
          </p:cNvPr>
          <p:cNvPicPr>
            <a:picLocks noChangeAspect="1"/>
          </p:cNvPicPr>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a:xfrm rot="5400000">
            <a:off x="6861938" y="1885704"/>
            <a:ext cx="5107256" cy="3491755"/>
          </a:xfrm>
          <a:prstGeom prst="rect">
            <a:avLst/>
          </a:prstGeom>
        </p:spPr>
      </p:pic>
    </p:spTree>
    <p:extLst>
      <p:ext uri="{BB962C8B-B14F-4D97-AF65-F5344CB8AC3E}">
        <p14:creationId xmlns:p14="http://schemas.microsoft.com/office/powerpoint/2010/main" val="920965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62734-18D2-01F0-EC44-DA5AD0A6A40D}"/>
              </a:ext>
            </a:extLst>
          </p:cNvPr>
          <p:cNvSpPr>
            <a:spLocks noGrp="1"/>
          </p:cNvSpPr>
          <p:nvPr>
            <p:ph type="title"/>
          </p:nvPr>
        </p:nvSpPr>
        <p:spPr>
          <a:xfrm>
            <a:off x="851646" y="237744"/>
            <a:ext cx="10834075" cy="507831"/>
          </a:xfrm>
        </p:spPr>
        <p:txBody>
          <a:bodyPr/>
          <a:lstStyle/>
          <a:p>
            <a:r>
              <a:rPr lang="en-US" dirty="0"/>
              <a:t>Parts</a:t>
            </a:r>
          </a:p>
        </p:txBody>
      </p:sp>
      <p:sp>
        <p:nvSpPr>
          <p:cNvPr id="3" name="Content Placeholder 2">
            <a:extLst>
              <a:ext uri="{FF2B5EF4-FFF2-40B4-BE49-F238E27FC236}">
                <a16:creationId xmlns:a16="http://schemas.microsoft.com/office/drawing/2014/main" id="{33A73D58-F6F6-FC3A-43F0-8863790DC46E}"/>
              </a:ext>
            </a:extLst>
          </p:cNvPr>
          <p:cNvSpPr>
            <a:spLocks noGrp="1"/>
          </p:cNvSpPr>
          <p:nvPr>
            <p:ph idx="1"/>
          </p:nvPr>
        </p:nvSpPr>
        <p:spPr>
          <a:xfrm>
            <a:off x="851646" y="2889544"/>
            <a:ext cx="3883905" cy="955132"/>
          </a:xfrm>
        </p:spPr>
        <p:txBody>
          <a:bodyPr>
            <a:normAutofit fontScale="92500" lnSpcReduction="20000"/>
          </a:bodyPr>
          <a:lstStyle/>
          <a:p>
            <a:pPr marL="0" lvl="0" indent="0" algn="ctr">
              <a:buNone/>
            </a:pPr>
            <a:r>
              <a:rPr lang="en-US" dirty="0"/>
              <a:t>What parts does the living thing have? </a:t>
            </a:r>
            <a:endParaRPr lang="en-US" sz="3200" dirty="0"/>
          </a:p>
          <a:p>
            <a:pPr marL="0" indent="0" algn="ctr">
              <a:buNone/>
            </a:pPr>
            <a:endParaRPr lang="en-US" dirty="0"/>
          </a:p>
        </p:txBody>
      </p:sp>
      <p:pic>
        <p:nvPicPr>
          <p:cNvPr id="8" name="Content Placeholder 7" descr="A drawing of a plant. the words flower, fruit, root and vines are written on the drawing to label the different parts. ">
            <a:extLst>
              <a:ext uri="{FF2B5EF4-FFF2-40B4-BE49-F238E27FC236}">
                <a16:creationId xmlns:a16="http://schemas.microsoft.com/office/drawing/2014/main" id="{34963125-586B-9886-B597-6D69FCE18B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86637" y="965323"/>
            <a:ext cx="7205363" cy="4803575"/>
          </a:xfrm>
          <a:prstGeom prst="rect">
            <a:avLst/>
          </a:prstGeom>
        </p:spPr>
      </p:pic>
    </p:spTree>
    <p:extLst>
      <p:ext uri="{BB962C8B-B14F-4D97-AF65-F5344CB8AC3E}">
        <p14:creationId xmlns:p14="http://schemas.microsoft.com/office/powerpoint/2010/main" val="2851031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ACAA4-38FE-4D81-8E24-91E81DDE33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02D2BD-6954-A62E-BD71-D890F39856E8}"/>
              </a:ext>
            </a:extLst>
          </p:cNvPr>
          <p:cNvSpPr>
            <a:spLocks noGrp="1"/>
          </p:cNvSpPr>
          <p:nvPr>
            <p:ph type="title"/>
          </p:nvPr>
        </p:nvSpPr>
        <p:spPr>
          <a:xfrm>
            <a:off x="851646" y="237744"/>
            <a:ext cx="10834075" cy="507831"/>
          </a:xfrm>
        </p:spPr>
        <p:txBody>
          <a:bodyPr/>
          <a:lstStyle/>
          <a:p>
            <a:r>
              <a:rPr lang="en-US" dirty="0"/>
              <a:t>Purposes</a:t>
            </a:r>
          </a:p>
        </p:txBody>
      </p:sp>
      <p:sp>
        <p:nvSpPr>
          <p:cNvPr id="3" name="Content Placeholder 2">
            <a:extLst>
              <a:ext uri="{FF2B5EF4-FFF2-40B4-BE49-F238E27FC236}">
                <a16:creationId xmlns:a16="http://schemas.microsoft.com/office/drawing/2014/main" id="{316BCD92-E3E0-97DD-8B1B-2DE79B2CFDE5}"/>
              </a:ext>
            </a:extLst>
          </p:cNvPr>
          <p:cNvSpPr>
            <a:spLocks noGrp="1"/>
          </p:cNvSpPr>
          <p:nvPr>
            <p:ph idx="1"/>
          </p:nvPr>
        </p:nvSpPr>
        <p:spPr>
          <a:xfrm>
            <a:off x="851646" y="2801121"/>
            <a:ext cx="4947422" cy="2452395"/>
          </a:xfrm>
        </p:spPr>
        <p:txBody>
          <a:bodyPr/>
          <a:lstStyle/>
          <a:p>
            <a:pPr marL="0" lvl="0" indent="0" algn="ctr">
              <a:buNone/>
            </a:pPr>
            <a:r>
              <a:rPr lang="en-US" dirty="0"/>
              <a:t>What do the different parts do?</a:t>
            </a:r>
            <a:endParaRPr lang="en-US" sz="3200" dirty="0"/>
          </a:p>
          <a:p>
            <a:pPr marL="0" indent="0">
              <a:buNone/>
            </a:pPr>
            <a:endParaRPr lang="en-US" dirty="0"/>
          </a:p>
        </p:txBody>
      </p:sp>
      <p:pic>
        <p:nvPicPr>
          <p:cNvPr id="5" name="Picture 4">
            <a:extLst>
              <a:ext uri="{FF2B5EF4-FFF2-40B4-BE49-F238E27FC236}">
                <a16:creationId xmlns:a16="http://schemas.microsoft.com/office/drawing/2014/main" id="{0EE56073-676A-6A20-B6FC-2ECC1A5AAC7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214946" y="964410"/>
            <a:ext cx="5977054" cy="4911211"/>
          </a:xfrm>
          <a:prstGeom prst="rect">
            <a:avLst/>
          </a:prstGeom>
        </p:spPr>
      </p:pic>
    </p:spTree>
    <p:extLst>
      <p:ext uri="{BB962C8B-B14F-4D97-AF65-F5344CB8AC3E}">
        <p14:creationId xmlns:p14="http://schemas.microsoft.com/office/powerpoint/2010/main" val="3644577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43109-A0C3-007E-DACC-705DC0566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A5418A-CD6B-9A38-816D-8A7547F9B595}"/>
              </a:ext>
            </a:extLst>
          </p:cNvPr>
          <p:cNvSpPr>
            <a:spLocks noGrp="1"/>
          </p:cNvSpPr>
          <p:nvPr>
            <p:ph type="title"/>
          </p:nvPr>
        </p:nvSpPr>
        <p:spPr>
          <a:xfrm>
            <a:off x="851646" y="237744"/>
            <a:ext cx="10834075" cy="507831"/>
          </a:xfrm>
        </p:spPr>
        <p:txBody>
          <a:bodyPr/>
          <a:lstStyle/>
          <a:p>
            <a:r>
              <a:rPr lang="en-US" dirty="0"/>
              <a:t>Complexities</a:t>
            </a:r>
          </a:p>
        </p:txBody>
      </p:sp>
      <p:sp>
        <p:nvSpPr>
          <p:cNvPr id="3" name="Content Placeholder 2">
            <a:extLst>
              <a:ext uri="{FF2B5EF4-FFF2-40B4-BE49-F238E27FC236}">
                <a16:creationId xmlns:a16="http://schemas.microsoft.com/office/drawing/2014/main" id="{C44E6F9A-CA88-790B-2517-154AE1928FF5}"/>
              </a:ext>
            </a:extLst>
          </p:cNvPr>
          <p:cNvSpPr>
            <a:spLocks noGrp="1"/>
          </p:cNvSpPr>
          <p:nvPr>
            <p:ph idx="1"/>
          </p:nvPr>
        </p:nvSpPr>
        <p:spPr>
          <a:xfrm>
            <a:off x="350904" y="1226634"/>
            <a:ext cx="5745096" cy="3843454"/>
          </a:xfrm>
        </p:spPr>
        <p:txBody>
          <a:bodyPr>
            <a:normAutofit fontScale="92500" lnSpcReduction="20000"/>
          </a:bodyPr>
          <a:lstStyle/>
          <a:p>
            <a:pPr lvl="1">
              <a:spcAft>
                <a:spcPts val="1200"/>
              </a:spcAft>
            </a:pPr>
            <a:r>
              <a:rPr lang="en-US" dirty="0"/>
              <a:t>In what ways is the living thing complex?</a:t>
            </a:r>
          </a:p>
          <a:p>
            <a:pPr lvl="1">
              <a:spcAft>
                <a:spcPts val="1200"/>
              </a:spcAft>
            </a:pPr>
            <a:r>
              <a:rPr lang="en-US" dirty="0"/>
              <a:t>How do the parts work together?</a:t>
            </a:r>
          </a:p>
          <a:p>
            <a:pPr lvl="1">
              <a:spcAft>
                <a:spcPts val="1200"/>
              </a:spcAft>
            </a:pPr>
            <a:r>
              <a:rPr lang="en-US" dirty="0"/>
              <a:t>What might happen if the living thing did not have a particular part? </a:t>
            </a:r>
          </a:p>
          <a:p>
            <a:pPr lvl="1"/>
            <a:r>
              <a:rPr lang="en-US" dirty="0"/>
              <a:t>What questions do you have about the living thing and its parts? </a:t>
            </a:r>
          </a:p>
        </p:txBody>
      </p:sp>
      <p:pic>
        <p:nvPicPr>
          <p:cNvPr id="5" name="Picture 4">
            <a:extLst>
              <a:ext uri="{FF2B5EF4-FFF2-40B4-BE49-F238E27FC236}">
                <a16:creationId xmlns:a16="http://schemas.microsoft.com/office/drawing/2014/main" id="{F1FF2842-0120-DBF6-B049-D662C8F956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27464" y="968298"/>
            <a:ext cx="6164536" cy="4094356"/>
          </a:xfrm>
          <a:prstGeom prst="rect">
            <a:avLst/>
          </a:prstGeom>
        </p:spPr>
      </p:pic>
    </p:spTree>
    <p:extLst>
      <p:ext uri="{BB962C8B-B14F-4D97-AF65-F5344CB8AC3E}">
        <p14:creationId xmlns:p14="http://schemas.microsoft.com/office/powerpoint/2010/main" val="1158244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2D1CE-C0CF-C9BD-1CD2-9F151FE3EEF3}"/>
              </a:ext>
            </a:extLst>
          </p:cNvPr>
          <p:cNvSpPr>
            <a:spLocks noGrp="1"/>
          </p:cNvSpPr>
          <p:nvPr>
            <p:ph type="title"/>
          </p:nvPr>
        </p:nvSpPr>
        <p:spPr/>
        <p:txBody>
          <a:bodyPr anchor="ctr"/>
          <a:lstStyle/>
          <a:p>
            <a:r>
              <a:rPr lang="en-US" dirty="0"/>
              <a:t>Gallery Tour</a:t>
            </a:r>
          </a:p>
        </p:txBody>
      </p:sp>
      <p:sp>
        <p:nvSpPr>
          <p:cNvPr id="3" name="Content Placeholder 2">
            <a:extLst>
              <a:ext uri="{FF2B5EF4-FFF2-40B4-BE49-F238E27FC236}">
                <a16:creationId xmlns:a16="http://schemas.microsoft.com/office/drawing/2014/main" id="{7877FE60-0E17-9A5C-B7AB-184F59ADCFFF}"/>
              </a:ext>
            </a:extLst>
          </p:cNvPr>
          <p:cNvSpPr>
            <a:spLocks noGrp="1"/>
          </p:cNvSpPr>
          <p:nvPr>
            <p:ph idx="1"/>
          </p:nvPr>
        </p:nvSpPr>
        <p:spPr>
          <a:xfrm>
            <a:off x="5902712" y="685800"/>
            <a:ext cx="5451088" cy="5491163"/>
          </a:xfrm>
        </p:spPr>
        <p:txBody>
          <a:bodyPr>
            <a:normAutofit/>
          </a:bodyPr>
          <a:lstStyle/>
          <a:p>
            <a:pPr lvl="1">
              <a:spcAft>
                <a:spcPts val="1200"/>
              </a:spcAft>
            </a:pPr>
            <a:r>
              <a:rPr lang="en-US" dirty="0"/>
              <a:t>How are the living things that others documented similar to or different from the living thing that you documented?</a:t>
            </a:r>
          </a:p>
          <a:p>
            <a:pPr lvl="1">
              <a:spcAft>
                <a:spcPts val="1200"/>
              </a:spcAft>
            </a:pPr>
            <a:r>
              <a:rPr lang="en-US" dirty="0"/>
              <a:t>What questions do you have about the living things others documented?</a:t>
            </a:r>
          </a:p>
          <a:p>
            <a:pPr lvl="1"/>
            <a:r>
              <a:rPr lang="en-US" dirty="0"/>
              <a:t>What do you value about the way others documented their living things?</a:t>
            </a:r>
          </a:p>
        </p:txBody>
      </p:sp>
    </p:spTree>
    <p:extLst>
      <p:ext uri="{BB962C8B-B14F-4D97-AF65-F5344CB8AC3E}">
        <p14:creationId xmlns:p14="http://schemas.microsoft.com/office/powerpoint/2010/main" val="3393970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87B690-4B72-5701-7B53-87F80C5E582B}"/>
              </a:ext>
            </a:extLst>
          </p:cNvPr>
          <p:cNvSpPr>
            <a:spLocks noGrp="1"/>
          </p:cNvSpPr>
          <p:nvPr>
            <p:ph type="title"/>
          </p:nvPr>
        </p:nvSpPr>
        <p:spPr>
          <a:xfrm>
            <a:off x="838199" y="237744"/>
            <a:ext cx="10812517" cy="507831"/>
          </a:xfrm>
        </p:spPr>
        <p:txBody>
          <a:bodyPr anchor="t">
            <a:normAutofit/>
          </a:bodyPr>
          <a:lstStyle/>
          <a:p>
            <a:r>
              <a:rPr lang="en-US" dirty="0"/>
              <a:t>Structure and Function </a:t>
            </a:r>
          </a:p>
        </p:txBody>
      </p:sp>
      <p:sp>
        <p:nvSpPr>
          <p:cNvPr id="2" name="Content Placeholder 1">
            <a:extLst>
              <a:ext uri="{FF2B5EF4-FFF2-40B4-BE49-F238E27FC236}">
                <a16:creationId xmlns:a16="http://schemas.microsoft.com/office/drawing/2014/main" id="{0C1848E5-D4A3-3CB8-162B-58F6590CC487}"/>
              </a:ext>
            </a:extLst>
          </p:cNvPr>
          <p:cNvSpPr>
            <a:spLocks noGrp="1"/>
          </p:cNvSpPr>
          <p:nvPr>
            <p:ph sz="half" idx="1"/>
          </p:nvPr>
        </p:nvSpPr>
        <p:spPr>
          <a:xfrm>
            <a:off x="838200" y="1278673"/>
            <a:ext cx="5181600" cy="4187793"/>
          </a:xfrm>
        </p:spPr>
        <p:txBody>
          <a:bodyPr>
            <a:normAutofit fontScale="92500"/>
          </a:bodyPr>
          <a:lstStyle/>
          <a:p>
            <a:pPr marL="0" indent="0">
              <a:spcAft>
                <a:spcPts val="1200"/>
              </a:spcAft>
              <a:buNone/>
            </a:pPr>
            <a:r>
              <a:rPr lang="en-US" b="1" dirty="0"/>
              <a:t>Structure and Function:</a:t>
            </a:r>
            <a:r>
              <a:rPr lang="en-US" dirty="0"/>
              <a:t> the relationship between the shape or design of something and what it does</a:t>
            </a:r>
          </a:p>
          <a:p>
            <a:pPr marL="0" indent="0" algn="ctr">
              <a:buNone/>
            </a:pPr>
            <a:r>
              <a:rPr lang="en-US" sz="2200" dirty="0"/>
              <a:t>Structure and function is a crosscutting concept—an underlying theme or way of thinking that emerges across science concepts and phenomena.</a:t>
            </a:r>
          </a:p>
          <a:p>
            <a:endParaRPr lang="en-US" dirty="0"/>
          </a:p>
        </p:txBody>
      </p:sp>
      <p:pic>
        <p:nvPicPr>
          <p:cNvPr id="6" name="Content Placeholder 5">
            <a:extLst>
              <a:ext uri="{FF2B5EF4-FFF2-40B4-BE49-F238E27FC236}">
                <a16:creationId xmlns:a16="http://schemas.microsoft.com/office/drawing/2014/main" id="{1F5B2057-F9B7-9A28-CA3A-D73BCBCD0CDF}"/>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6564351" y="964348"/>
            <a:ext cx="5627649" cy="4502118"/>
          </a:xfrm>
          <a:noFill/>
        </p:spPr>
      </p:pic>
      <p:sp>
        <p:nvSpPr>
          <p:cNvPr id="5" name="TextBox 4">
            <a:extLst>
              <a:ext uri="{FF2B5EF4-FFF2-40B4-BE49-F238E27FC236}">
                <a16:creationId xmlns:a16="http://schemas.microsoft.com/office/drawing/2014/main" id="{9300602B-11A7-6028-1B92-E4C6221FBB4C}"/>
              </a:ext>
            </a:extLst>
          </p:cNvPr>
          <p:cNvSpPr txBox="1"/>
          <p:nvPr/>
        </p:nvSpPr>
        <p:spPr>
          <a:xfrm>
            <a:off x="2818534" y="6403170"/>
            <a:ext cx="6094268" cy="307777"/>
          </a:xfrm>
          <a:prstGeom prst="rect">
            <a:avLst/>
          </a:prstGeom>
          <a:noFill/>
        </p:spPr>
        <p:txBody>
          <a:bodyPr wrap="square">
            <a:spAutoFit/>
          </a:bodyPr>
          <a:lstStyle/>
          <a:p>
            <a:r>
              <a:rPr lang="en-US" sz="1400" dirty="0">
                <a:solidFill>
                  <a:schemeClr val="bg2">
                    <a:lumMod val="25000"/>
                  </a:schemeClr>
                </a:solidFill>
                <a:effectLst/>
                <a:latin typeface="Montserrat" panose="00000500000000000000" pitchFamily="50" charset="0"/>
                <a:ea typeface="Calibri" panose="020F0502020204030204" pitchFamily="34" charset="0"/>
              </a:rPr>
              <a:t>California Department of Education (2013, 2024)</a:t>
            </a:r>
            <a:endParaRPr lang="en-US" sz="1400" dirty="0">
              <a:solidFill>
                <a:schemeClr val="bg2">
                  <a:lumMod val="25000"/>
                </a:schemeClr>
              </a:solidFill>
              <a:latin typeface="Montserrat" panose="00000500000000000000" pitchFamily="50" charset="0"/>
            </a:endParaRPr>
          </a:p>
        </p:txBody>
      </p:sp>
    </p:spTree>
    <p:extLst>
      <p:ext uri="{BB962C8B-B14F-4D97-AF65-F5344CB8AC3E}">
        <p14:creationId xmlns:p14="http://schemas.microsoft.com/office/powerpoint/2010/main" val="4146980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4C07E1-264E-E9BD-3836-69E485200CFE}"/>
              </a:ext>
            </a:extLst>
          </p:cNvPr>
          <p:cNvSpPr>
            <a:spLocks noGrp="1"/>
          </p:cNvSpPr>
          <p:nvPr>
            <p:ph type="title"/>
          </p:nvPr>
        </p:nvSpPr>
        <p:spPr/>
        <p:txBody>
          <a:bodyPr/>
          <a:lstStyle/>
          <a:p>
            <a:r>
              <a:rPr lang="en-US" dirty="0"/>
              <a:t>Understanding Living Things</a:t>
            </a:r>
          </a:p>
        </p:txBody>
      </p:sp>
      <p:sp>
        <p:nvSpPr>
          <p:cNvPr id="2" name="Content Placeholder 1">
            <a:extLst>
              <a:ext uri="{FF2B5EF4-FFF2-40B4-BE49-F238E27FC236}">
                <a16:creationId xmlns:a16="http://schemas.microsoft.com/office/drawing/2014/main" id="{EC163376-E549-8EE0-DD36-3CA93611FEF8}"/>
              </a:ext>
            </a:extLst>
          </p:cNvPr>
          <p:cNvSpPr>
            <a:spLocks noGrp="1"/>
          </p:cNvSpPr>
          <p:nvPr>
            <p:ph sz="half" idx="1"/>
          </p:nvPr>
        </p:nvSpPr>
        <p:spPr>
          <a:xfrm>
            <a:off x="838200" y="2245111"/>
            <a:ext cx="4321098" cy="3306899"/>
          </a:xfrm>
        </p:spPr>
        <p:txBody>
          <a:bodyPr/>
          <a:lstStyle/>
          <a:p>
            <a:pPr lvl="0"/>
            <a:r>
              <a:rPr lang="en-US" dirty="0"/>
              <a:t>Grow and stay safe</a:t>
            </a:r>
          </a:p>
          <a:p>
            <a:pPr lvl="0"/>
            <a:r>
              <a:rPr lang="en-US" dirty="0"/>
              <a:t>Gather nutrients</a:t>
            </a:r>
          </a:p>
          <a:p>
            <a:pPr lvl="0"/>
            <a:r>
              <a:rPr lang="en-US" dirty="0"/>
              <a:t>Reproduce</a:t>
            </a:r>
          </a:p>
        </p:txBody>
      </p:sp>
      <p:pic>
        <p:nvPicPr>
          <p:cNvPr id="6" name="Content Placeholder 5">
            <a:extLst>
              <a:ext uri="{FF2B5EF4-FFF2-40B4-BE49-F238E27FC236}">
                <a16:creationId xmlns:a16="http://schemas.microsoft.com/office/drawing/2014/main" id="{9335CB04-3250-7E75-DCB3-92AED262DA53}"/>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5315415" y="967621"/>
            <a:ext cx="6876585" cy="4584390"/>
          </a:xfrm>
          <a:prstGeom prst="rect">
            <a:avLst/>
          </a:prstGeom>
        </p:spPr>
      </p:pic>
    </p:spTree>
    <p:extLst>
      <p:ext uri="{BB962C8B-B14F-4D97-AF65-F5344CB8AC3E}">
        <p14:creationId xmlns:p14="http://schemas.microsoft.com/office/powerpoint/2010/main" val="616622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2D82FD-7889-55A8-7859-61BBA897A205}"/>
              </a:ext>
            </a:extLst>
          </p:cNvPr>
          <p:cNvSpPr>
            <a:spLocks noGrp="1"/>
          </p:cNvSpPr>
          <p:nvPr>
            <p:ph type="title"/>
          </p:nvPr>
        </p:nvSpPr>
        <p:spPr>
          <a:xfrm>
            <a:off x="838199" y="237744"/>
            <a:ext cx="10812517" cy="507831"/>
          </a:xfrm>
        </p:spPr>
        <p:txBody>
          <a:bodyPr/>
          <a:lstStyle/>
          <a:p>
            <a:r>
              <a:rPr lang="en-US" dirty="0"/>
              <a:t>Concepts and Phenomena in Life Science</a:t>
            </a:r>
          </a:p>
        </p:txBody>
      </p:sp>
      <p:sp>
        <p:nvSpPr>
          <p:cNvPr id="2" name="Content Placeholder 1">
            <a:extLst>
              <a:ext uri="{FF2B5EF4-FFF2-40B4-BE49-F238E27FC236}">
                <a16:creationId xmlns:a16="http://schemas.microsoft.com/office/drawing/2014/main" id="{4AB79900-FD3E-A04B-EFD4-445FF5A4215A}"/>
              </a:ext>
            </a:extLst>
          </p:cNvPr>
          <p:cNvSpPr>
            <a:spLocks noGrp="1"/>
          </p:cNvSpPr>
          <p:nvPr>
            <p:ph sz="half" idx="1"/>
          </p:nvPr>
        </p:nvSpPr>
        <p:spPr>
          <a:xfrm>
            <a:off x="838199" y="1324303"/>
            <a:ext cx="6030951" cy="4852660"/>
          </a:xfrm>
        </p:spPr>
        <p:txBody>
          <a:bodyPr>
            <a:noAutofit/>
          </a:bodyPr>
          <a:lstStyle/>
          <a:p>
            <a:pPr marL="0" indent="0">
              <a:buNone/>
            </a:pPr>
            <a:r>
              <a:rPr lang="en-US" sz="1900" b="1" dirty="0"/>
              <a:t>Within life science, adults and children learn about:</a:t>
            </a:r>
          </a:p>
          <a:p>
            <a:r>
              <a:rPr lang="en-US" sz="1900" dirty="0"/>
              <a:t>How living things grow and change over time</a:t>
            </a:r>
          </a:p>
          <a:p>
            <a:pPr>
              <a:spcAft>
                <a:spcPts val="1200"/>
              </a:spcAft>
            </a:pPr>
            <a:r>
              <a:rPr lang="en-US" sz="1900" dirty="0"/>
              <a:t>What living things need to grow and survive</a:t>
            </a:r>
          </a:p>
          <a:p>
            <a:pPr marL="0" indent="0">
              <a:buNone/>
            </a:pPr>
            <a:r>
              <a:rPr lang="en-US" sz="1900" b="1" dirty="0">
                <a:latin typeface="Montserrat" panose="00000500000000000000" pitchFamily="2" charset="0"/>
              </a:rPr>
              <a:t>Think about the living thing you investigated.</a:t>
            </a:r>
          </a:p>
          <a:p>
            <a:r>
              <a:rPr lang="en-US" sz="1900" dirty="0">
                <a:latin typeface="Montserrat" panose="00000500000000000000" pitchFamily="2" charset="0"/>
              </a:rPr>
              <a:t>What do you know about what that living thing needs to grow and survive? </a:t>
            </a:r>
          </a:p>
          <a:p>
            <a:r>
              <a:rPr lang="en-US" sz="1900" dirty="0">
                <a:latin typeface="Montserrat" panose="00000500000000000000" pitchFamily="2" charset="0"/>
              </a:rPr>
              <a:t>What do you know about the way it </a:t>
            </a:r>
            <a:br>
              <a:rPr lang="en-US" sz="1900" dirty="0">
                <a:latin typeface="Montserrat" panose="00000500000000000000" pitchFamily="2" charset="0"/>
              </a:rPr>
            </a:br>
            <a:r>
              <a:rPr lang="en-US" sz="1900" dirty="0">
                <a:latin typeface="Montserrat" panose="00000500000000000000" pitchFamily="2" charset="0"/>
              </a:rPr>
              <a:t>changes over time? </a:t>
            </a:r>
          </a:p>
        </p:txBody>
      </p:sp>
      <p:sp>
        <p:nvSpPr>
          <p:cNvPr id="5" name="TextBox 4">
            <a:extLst>
              <a:ext uri="{FF2B5EF4-FFF2-40B4-BE49-F238E27FC236}">
                <a16:creationId xmlns:a16="http://schemas.microsoft.com/office/drawing/2014/main" id="{D0383D50-64FA-D41D-0C4E-0D1697641FC5}"/>
              </a:ext>
            </a:extLst>
          </p:cNvPr>
          <p:cNvSpPr txBox="1"/>
          <p:nvPr/>
        </p:nvSpPr>
        <p:spPr>
          <a:xfrm>
            <a:off x="2728106" y="6333616"/>
            <a:ext cx="6096000" cy="307777"/>
          </a:xfrm>
          <a:prstGeom prst="rect">
            <a:avLst/>
          </a:prstGeom>
          <a:noFill/>
        </p:spPr>
        <p:txBody>
          <a:bodyPr wrap="square">
            <a:spAutoFit/>
          </a:bodyPr>
          <a:lstStyle/>
          <a:p>
            <a:r>
              <a:rPr lang="en-US" sz="1400" dirty="0">
                <a:solidFill>
                  <a:schemeClr val="bg2">
                    <a:lumMod val="25000"/>
                  </a:schemeClr>
                </a:solidFill>
                <a:latin typeface="Montserrat" panose="00000500000000000000" pitchFamily="50" charset="0"/>
              </a:rPr>
              <a:t>California Department of Education (2013, 2024)</a:t>
            </a:r>
          </a:p>
        </p:txBody>
      </p:sp>
      <p:pic>
        <p:nvPicPr>
          <p:cNvPr id="9" name="Content Placeholder 8">
            <a:extLst>
              <a:ext uri="{FF2B5EF4-FFF2-40B4-BE49-F238E27FC236}">
                <a16:creationId xmlns:a16="http://schemas.microsoft.com/office/drawing/2014/main" id="{8A1FB298-3DA8-94A7-C021-7DA8094F8F5B}"/>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BEBA8EAE-BF5A-486C-A8C5-ECC9F3942E4B}">
                <a14:imgProps xmlns:a14="http://schemas.microsoft.com/office/drawing/2010/main">
                  <a14:imgLayer r:embed="rId4">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a:xfrm>
            <a:off x="7069872" y="1721676"/>
            <a:ext cx="4688053" cy="3220579"/>
          </a:xfrm>
          <a:prstGeom prst="rect">
            <a:avLst/>
          </a:prstGeom>
        </p:spPr>
      </p:pic>
    </p:spTree>
    <p:extLst>
      <p:ext uri="{BB962C8B-B14F-4D97-AF65-F5344CB8AC3E}">
        <p14:creationId xmlns:p14="http://schemas.microsoft.com/office/powerpoint/2010/main" val="2687796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7006F-AEEC-93BF-66DA-F6C2D3475A3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53D59B7-A40D-79CA-CD6E-7C4DC997ACFB}"/>
              </a:ext>
            </a:extLst>
          </p:cNvPr>
          <p:cNvSpPr>
            <a:spLocks noGrp="1"/>
          </p:cNvSpPr>
          <p:nvPr>
            <p:ph type="title"/>
          </p:nvPr>
        </p:nvSpPr>
        <p:spPr>
          <a:xfrm>
            <a:off x="279133" y="237744"/>
            <a:ext cx="11371583" cy="923330"/>
          </a:xfrm>
        </p:spPr>
        <p:txBody>
          <a:bodyPr/>
          <a:lstStyle/>
          <a:p>
            <a:r>
              <a:rPr lang="en-US" dirty="0"/>
              <a:t>Concepts and Phenomena in Life Science (continued)</a:t>
            </a:r>
          </a:p>
        </p:txBody>
      </p:sp>
      <p:sp>
        <p:nvSpPr>
          <p:cNvPr id="2" name="Content Placeholder 1">
            <a:extLst>
              <a:ext uri="{FF2B5EF4-FFF2-40B4-BE49-F238E27FC236}">
                <a16:creationId xmlns:a16="http://schemas.microsoft.com/office/drawing/2014/main" id="{53642537-5B0D-DEA0-AFCF-CF28E01376E3}"/>
              </a:ext>
            </a:extLst>
          </p:cNvPr>
          <p:cNvSpPr>
            <a:spLocks noGrp="1"/>
          </p:cNvSpPr>
          <p:nvPr>
            <p:ph sz="half" idx="1"/>
          </p:nvPr>
        </p:nvSpPr>
        <p:spPr>
          <a:xfrm>
            <a:off x="838200" y="1324303"/>
            <a:ext cx="5859966" cy="4890644"/>
          </a:xfrm>
        </p:spPr>
        <p:txBody>
          <a:bodyPr>
            <a:normAutofit fontScale="92500"/>
          </a:bodyPr>
          <a:lstStyle/>
          <a:p>
            <a:pPr marL="0" indent="0">
              <a:buNone/>
            </a:pPr>
            <a:r>
              <a:rPr lang="en-US" sz="1900" b="1" dirty="0"/>
              <a:t>Within life science, adults and children learn about:</a:t>
            </a:r>
          </a:p>
          <a:p>
            <a:r>
              <a:rPr lang="en-US" sz="1900" dirty="0"/>
              <a:t>Habitats of living things </a:t>
            </a:r>
          </a:p>
          <a:p>
            <a:r>
              <a:rPr lang="en-US" sz="1900" dirty="0"/>
              <a:t>Heredity and reproduction</a:t>
            </a:r>
          </a:p>
          <a:p>
            <a:pPr>
              <a:spcAft>
                <a:spcPts val="1200"/>
              </a:spcAft>
            </a:pPr>
            <a:r>
              <a:rPr lang="en-US" sz="1900" dirty="0"/>
              <a:t>Variation and diversity in living things</a:t>
            </a:r>
          </a:p>
          <a:p>
            <a:pPr marL="0" marR="0" lvl="0" indent="0">
              <a:lnSpc>
                <a:spcPct val="115000"/>
              </a:lnSpc>
              <a:buNone/>
            </a:pPr>
            <a:r>
              <a:rPr lang="en-US" sz="1900" b="1" kern="100" dirty="0">
                <a:latin typeface="Montserrat" panose="00000500000000000000" pitchFamily="2" charset="0"/>
                <a:ea typeface="Calibri" panose="020F0502020204030204" pitchFamily="34" charset="0"/>
                <a:cs typeface="Times New Roman" panose="02020603050405020304" pitchFamily="18" charset="0"/>
              </a:rPr>
              <a:t>Think about the living thing you investigated. </a:t>
            </a:r>
          </a:p>
          <a:p>
            <a:pPr marL="228600" marR="0" lvl="1">
              <a:spcBef>
                <a:spcPts val="1000"/>
              </a:spcBef>
            </a:pPr>
            <a:r>
              <a:rPr lang="en-US" sz="1900" dirty="0"/>
              <a:t>What do you know about the diversity of this species? </a:t>
            </a:r>
          </a:p>
          <a:p>
            <a:pPr marL="228600" marR="0" lvl="1">
              <a:spcBef>
                <a:spcPts val="1000"/>
              </a:spcBef>
            </a:pPr>
            <a:r>
              <a:rPr lang="en-US" sz="1900" dirty="0"/>
              <a:t>What do you know about its habitat? </a:t>
            </a:r>
          </a:p>
          <a:p>
            <a:pPr marL="228600" marR="0" lvl="1">
              <a:spcBef>
                <a:spcPts val="1000"/>
              </a:spcBef>
              <a:spcAft>
                <a:spcPts val="800"/>
              </a:spcAft>
            </a:pPr>
            <a:r>
              <a:rPr lang="en-US" sz="1900" dirty="0"/>
              <a:t>How do the parts of the living thing make it well-suited for the habitat?</a:t>
            </a:r>
          </a:p>
        </p:txBody>
      </p:sp>
      <p:pic>
        <p:nvPicPr>
          <p:cNvPr id="6" name="Content Placeholder 5">
            <a:extLst>
              <a:ext uri="{FF2B5EF4-FFF2-40B4-BE49-F238E27FC236}">
                <a16:creationId xmlns:a16="http://schemas.microsoft.com/office/drawing/2014/main" id="{B47A6994-D09B-0159-262D-4CE21FB25184}"/>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6913755" y="1597339"/>
            <a:ext cx="4916449" cy="3454400"/>
          </a:xfrm>
        </p:spPr>
      </p:pic>
      <p:sp>
        <p:nvSpPr>
          <p:cNvPr id="5" name="TextBox 4">
            <a:extLst>
              <a:ext uri="{FF2B5EF4-FFF2-40B4-BE49-F238E27FC236}">
                <a16:creationId xmlns:a16="http://schemas.microsoft.com/office/drawing/2014/main" id="{3D455CDE-35CD-0299-AC8B-BBE81FBBC236}"/>
              </a:ext>
            </a:extLst>
          </p:cNvPr>
          <p:cNvSpPr txBox="1"/>
          <p:nvPr/>
        </p:nvSpPr>
        <p:spPr>
          <a:xfrm>
            <a:off x="2557120" y="6466367"/>
            <a:ext cx="6096000" cy="307777"/>
          </a:xfrm>
          <a:prstGeom prst="rect">
            <a:avLst/>
          </a:prstGeom>
          <a:noFill/>
        </p:spPr>
        <p:txBody>
          <a:bodyPr wrap="square">
            <a:spAutoFit/>
          </a:bodyPr>
          <a:lstStyle/>
          <a:p>
            <a:r>
              <a:rPr lang="en-US" sz="1400" dirty="0">
                <a:solidFill>
                  <a:schemeClr val="bg2">
                    <a:lumMod val="25000"/>
                  </a:schemeClr>
                </a:solidFill>
                <a:latin typeface="Montserrat" panose="00000500000000000000" pitchFamily="50" charset="0"/>
              </a:rPr>
              <a:t>California Department of Education (2013, 2024)</a:t>
            </a:r>
          </a:p>
        </p:txBody>
      </p:sp>
    </p:spTree>
    <p:extLst>
      <p:ext uri="{BB962C8B-B14F-4D97-AF65-F5344CB8AC3E}">
        <p14:creationId xmlns:p14="http://schemas.microsoft.com/office/powerpoint/2010/main" val="3098931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87110-A3F6-058B-9959-847FD86094C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D609F68-88B6-6812-BA65-7D8AE52B712F}"/>
              </a:ext>
            </a:extLst>
          </p:cNvPr>
          <p:cNvSpPr>
            <a:spLocks noGrp="1"/>
          </p:cNvSpPr>
          <p:nvPr>
            <p:ph type="title"/>
          </p:nvPr>
        </p:nvSpPr>
        <p:spPr/>
        <p:txBody>
          <a:bodyPr wrap="square">
            <a:spAutoFit/>
          </a:bodyPr>
          <a:lstStyle/>
          <a:p>
            <a:r>
              <a:rPr lang="en-US" dirty="0"/>
              <a:t>Investigating Life Science Across the Ages</a:t>
            </a:r>
            <a:endParaRPr lang="en-US" dirty="0">
              <a:latin typeface="Montserrat" pitchFamily="2" charset="77"/>
            </a:endParaRPr>
          </a:p>
        </p:txBody>
      </p:sp>
      <p:pic>
        <p:nvPicPr>
          <p:cNvPr id="8" name="Picture 7" descr="Screenshot of California Infant-Toddler Learning and Development Foundations, Second Edition.">
            <a:extLst>
              <a:ext uri="{FF2B5EF4-FFF2-40B4-BE49-F238E27FC236}">
                <a16:creationId xmlns:a16="http://schemas.microsoft.com/office/drawing/2014/main" id="{6BBC3A93-38C5-C104-823C-EE6780A35AF2}"/>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724053" y="1036635"/>
            <a:ext cx="2178661" cy="1516411"/>
          </a:xfrm>
          <a:prstGeom prst="rect">
            <a:avLst/>
          </a:prstGeom>
          <a:ln>
            <a:solidFill>
              <a:schemeClr val="accent1"/>
            </a:solidFill>
          </a:ln>
        </p:spPr>
      </p:pic>
      <p:pic>
        <p:nvPicPr>
          <p:cNvPr id="6" name="Picture 5" descr="Screenshot of the science section of the Preschool Through Third Grade Learning Progressions.">
            <a:extLst>
              <a:ext uri="{FF2B5EF4-FFF2-40B4-BE49-F238E27FC236}">
                <a16:creationId xmlns:a16="http://schemas.microsoft.com/office/drawing/2014/main" id="{6DCF8DF6-8240-0319-F939-5A5598862F65}"/>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08825" y="1036635"/>
            <a:ext cx="1980201" cy="1516411"/>
          </a:xfrm>
          <a:prstGeom prst="rect">
            <a:avLst/>
          </a:prstGeom>
        </p:spPr>
      </p:pic>
      <p:sp>
        <p:nvSpPr>
          <p:cNvPr id="3" name="Arrow: Right 2" descr="Arrow pointing from left to right to show progression of infants and toddlers to preschool, TK, and K to early elementary.">
            <a:extLst>
              <a:ext uri="{FF2B5EF4-FFF2-40B4-BE49-F238E27FC236}">
                <a16:creationId xmlns:a16="http://schemas.microsoft.com/office/drawing/2014/main" id="{203B6841-A09D-7D1B-234B-1FCD113C5276}"/>
              </a:ext>
            </a:extLst>
          </p:cNvPr>
          <p:cNvSpPr/>
          <p:nvPr/>
        </p:nvSpPr>
        <p:spPr>
          <a:xfrm>
            <a:off x="3412276" y="2517558"/>
            <a:ext cx="8660780" cy="403194"/>
          </a:xfrm>
          <a:prstGeom prst="rightArrow">
            <a:avLst/>
          </a:prstGeom>
          <a:gradFill flip="none" rotWithShape="1">
            <a:gsLst>
              <a:gs pos="33900">
                <a:srgbClr val="ACDEDC"/>
              </a:gs>
              <a:gs pos="0">
                <a:schemeClr val="bg1"/>
              </a:gs>
              <a:gs pos="100000">
                <a:schemeClr val="accent1"/>
              </a:gs>
            </a:gsLst>
            <a:lin ang="0" scaled="1"/>
            <a:tileRect/>
          </a:gradFill>
          <a:ln w="2540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panose="00000500000000000000" pitchFamily="50" charset="0"/>
            </a:endParaRPr>
          </a:p>
        </p:txBody>
      </p:sp>
      <p:graphicFrame>
        <p:nvGraphicFramePr>
          <p:cNvPr id="2" name="Table 12">
            <a:extLst>
              <a:ext uri="{FF2B5EF4-FFF2-40B4-BE49-F238E27FC236}">
                <a16:creationId xmlns:a16="http://schemas.microsoft.com/office/drawing/2014/main" id="{9BE001A1-730E-0471-67B9-24CFB8DBF04E}"/>
              </a:ext>
            </a:extLst>
          </p:cNvPr>
          <p:cNvGraphicFramePr>
            <a:graphicFrameLocks noGrp="1"/>
          </p:cNvGraphicFramePr>
          <p:nvPr>
            <p:extLst>
              <p:ext uri="{D42A27DB-BD31-4B8C-83A1-F6EECF244321}">
                <p14:modId xmlns:p14="http://schemas.microsoft.com/office/powerpoint/2010/main" val="1251123161"/>
              </p:ext>
            </p:extLst>
          </p:nvPr>
        </p:nvGraphicFramePr>
        <p:xfrm>
          <a:off x="499617" y="2846492"/>
          <a:ext cx="11300244" cy="3021925"/>
        </p:xfrm>
        <a:graphic>
          <a:graphicData uri="http://schemas.openxmlformats.org/drawingml/2006/table">
            <a:tbl>
              <a:tblPr firstRow="1" bandRow="1">
                <a:tableStyleId>{3B4B98B0-60AC-42C2-AFA5-B58CD77FA1E5}</a:tableStyleId>
              </a:tblPr>
              <a:tblGrid>
                <a:gridCol w="2890356">
                  <a:extLst>
                    <a:ext uri="{9D8B030D-6E8A-4147-A177-3AD203B41FA5}">
                      <a16:colId xmlns:a16="http://schemas.microsoft.com/office/drawing/2014/main" val="863964369"/>
                    </a:ext>
                  </a:extLst>
                </a:gridCol>
                <a:gridCol w="2803296">
                  <a:extLst>
                    <a:ext uri="{9D8B030D-6E8A-4147-A177-3AD203B41FA5}">
                      <a16:colId xmlns:a16="http://schemas.microsoft.com/office/drawing/2014/main" val="2838730961"/>
                    </a:ext>
                  </a:extLst>
                </a:gridCol>
                <a:gridCol w="2803296">
                  <a:extLst>
                    <a:ext uri="{9D8B030D-6E8A-4147-A177-3AD203B41FA5}">
                      <a16:colId xmlns:a16="http://schemas.microsoft.com/office/drawing/2014/main" val="2017824222"/>
                    </a:ext>
                  </a:extLst>
                </a:gridCol>
                <a:gridCol w="2803296">
                  <a:extLst>
                    <a:ext uri="{9D8B030D-6E8A-4147-A177-3AD203B41FA5}">
                      <a16:colId xmlns:a16="http://schemas.microsoft.com/office/drawing/2014/main" val="1965536244"/>
                    </a:ext>
                  </a:extLst>
                </a:gridCol>
              </a:tblGrid>
              <a:tr h="339685">
                <a:tc>
                  <a:txBody>
                    <a:bodyPr/>
                    <a:lstStyle/>
                    <a:p>
                      <a:pPr algn="ctr"/>
                      <a:r>
                        <a:rPr lang="en-US" sz="1600" b="1" dirty="0">
                          <a:solidFill>
                            <a:schemeClr val="bg1"/>
                          </a:solidFill>
                          <a:latin typeface="Montserrat" panose="00000500000000000000" pitchFamily="50" charset="0"/>
                        </a:rPr>
                        <a:t>Life Science Concepts</a:t>
                      </a:r>
                    </a:p>
                  </a:txBody>
                  <a:tcPr anchor="ctr">
                    <a:lnL w="12700" cap="flat" cmpd="sng" algn="ctr">
                      <a:solidFill>
                        <a:schemeClr val="accent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solidFill>
                            <a:schemeClr val="bg1"/>
                          </a:solidFill>
                          <a:latin typeface="Montserrat" panose="00000500000000000000" pitchFamily="50" charset="0"/>
                        </a:rPr>
                        <a:t>Infants and Toddlers</a:t>
                      </a:r>
                    </a:p>
                  </a:txBody>
                  <a:tcPr marL="182880" marR="1828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solidFill>
                      <a:schemeClr val="accent1"/>
                    </a:solidFill>
                  </a:tcPr>
                </a:tc>
                <a:tc>
                  <a:txBody>
                    <a:bodyPr/>
                    <a:lstStyle/>
                    <a:p>
                      <a:pPr algn="ctr"/>
                      <a:r>
                        <a:rPr lang="en-US" sz="1600" b="1" dirty="0">
                          <a:solidFill>
                            <a:schemeClr val="bg1"/>
                          </a:solidFill>
                          <a:latin typeface="Montserrat" panose="00000500000000000000" pitchFamily="50" charset="0"/>
                        </a:rPr>
                        <a:t>Preschool and TK</a:t>
                      </a:r>
                    </a:p>
                  </a:txBody>
                  <a:tcPr marL="182880" marR="18288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ontserrat" panose="00000500000000000000" pitchFamily="50" charset="0"/>
                        </a:rPr>
                        <a:t>Early Elementary</a:t>
                      </a:r>
                    </a:p>
                  </a:txBody>
                  <a:tcPr marL="182880" marR="182880" anchor="ctr">
                    <a:lnL w="12700" cap="flat" cmpd="sng" algn="ctr">
                      <a:solidFill>
                        <a:schemeClr val="bg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503309181"/>
                  </a:ext>
                </a:extLst>
              </a:tr>
              <a:tr h="2091256">
                <a:tc>
                  <a:txBody>
                    <a:bodyPr/>
                    <a:lstStyle/>
                    <a:p>
                      <a:pPr marL="285750" indent="-285750">
                        <a:buFont typeface="Arial" panose="020B0604020202020204" pitchFamily="34" charset="0"/>
                        <a:buChar char="•"/>
                      </a:pPr>
                      <a:r>
                        <a:rPr lang="en-US" sz="1600" b="0" i="0" u="none" strike="noStrike" kern="1200" baseline="0" dirty="0">
                          <a:solidFill>
                            <a:srgbClr val="0F173D"/>
                          </a:solidFill>
                          <a:latin typeface="Montserrat" panose="00000500000000000000" pitchFamily="50" charset="0"/>
                          <a:ea typeface="+mn-ea"/>
                          <a:cs typeface="+mn-cs"/>
                        </a:rPr>
                        <a:t>How living things grow and change over time</a:t>
                      </a:r>
                    </a:p>
                    <a:p>
                      <a:pPr marL="285750" indent="-285750">
                        <a:buFont typeface="Arial" panose="020B0604020202020204" pitchFamily="34" charset="0"/>
                        <a:buChar char="•"/>
                      </a:pPr>
                      <a:r>
                        <a:rPr lang="en-US" sz="1600" b="0" i="0" u="none" strike="noStrike" kern="1200" baseline="0" dirty="0">
                          <a:solidFill>
                            <a:srgbClr val="0F173D"/>
                          </a:solidFill>
                          <a:latin typeface="Montserrat" panose="00000500000000000000" pitchFamily="50" charset="0"/>
                          <a:ea typeface="+mn-ea"/>
                          <a:cs typeface="+mn-cs"/>
                        </a:rPr>
                        <a:t>What living things need to grow and survive</a:t>
                      </a:r>
                    </a:p>
                    <a:p>
                      <a:pPr marL="285750" indent="-285750">
                        <a:buFont typeface="Arial" panose="020B0604020202020204" pitchFamily="34" charset="0"/>
                        <a:buChar char="•"/>
                      </a:pPr>
                      <a:r>
                        <a:rPr lang="en-US" sz="1600" b="0" i="0" u="none" strike="noStrike" kern="1200" baseline="0" dirty="0">
                          <a:solidFill>
                            <a:srgbClr val="0F173D"/>
                          </a:solidFill>
                          <a:latin typeface="Montserrat" panose="00000500000000000000" pitchFamily="50" charset="0"/>
                          <a:ea typeface="+mn-ea"/>
                          <a:cs typeface="+mn-cs"/>
                        </a:rPr>
                        <a:t>Habitats of living things</a:t>
                      </a:r>
                    </a:p>
                    <a:p>
                      <a:pPr marL="285750" indent="-285750" algn="l" defTabSz="914400" rtl="0" eaLnBrk="1" latinLnBrk="0" hangingPunct="1">
                        <a:spcAft>
                          <a:spcPts val="0"/>
                        </a:spcAft>
                        <a:buFont typeface="Arial" panose="020B0604020202020204" pitchFamily="34" charset="0"/>
                        <a:buChar char="•"/>
                      </a:pPr>
                      <a:r>
                        <a:rPr lang="en-US" sz="1600" b="0" i="0" u="none" strike="noStrike" kern="1200" baseline="0" dirty="0">
                          <a:solidFill>
                            <a:srgbClr val="0F173D"/>
                          </a:solidFill>
                          <a:latin typeface="Montserrat" panose="00000500000000000000" pitchFamily="50" charset="0"/>
                          <a:ea typeface="+mn-ea"/>
                          <a:cs typeface="+mn-cs"/>
                        </a:rPr>
                        <a:t>Heredity and reproduction</a:t>
                      </a:r>
                    </a:p>
                    <a:p>
                      <a:pPr marL="285750" indent="-285750" algn="l" defTabSz="914400" rtl="0" eaLnBrk="1" latinLnBrk="0" hangingPunct="1">
                        <a:spcAft>
                          <a:spcPts val="1200"/>
                        </a:spcAft>
                        <a:buFont typeface="Arial" panose="020B0604020202020204" pitchFamily="34" charset="0"/>
                        <a:buChar char="•"/>
                      </a:pPr>
                      <a:r>
                        <a:rPr lang="en-US" sz="1600" b="0" i="0" u="none" strike="noStrike" kern="1200" baseline="0" dirty="0">
                          <a:solidFill>
                            <a:srgbClr val="0F173D"/>
                          </a:solidFill>
                          <a:latin typeface="Montserrat" panose="00000500000000000000" pitchFamily="50" charset="0"/>
                          <a:ea typeface="+mn-ea"/>
                          <a:cs typeface="+mn-cs"/>
                        </a:rPr>
                        <a:t>Variation and diversity in living things</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buFont typeface="Arial" panose="020B0604020202020204" pitchFamily="34" charset="0"/>
                        <a:buNone/>
                      </a:pPr>
                      <a:r>
                        <a:rPr lang="en-US" sz="1600" b="0" i="0" u="none" strike="noStrike" kern="1200" baseline="0" dirty="0">
                          <a:solidFill>
                            <a:srgbClr val="0F173D"/>
                          </a:solidFill>
                          <a:latin typeface="Montserrat" panose="00000500000000000000" pitchFamily="50" charset="0"/>
                          <a:ea typeface="+mn-ea"/>
                          <a:cs typeface="+mn-cs"/>
                        </a:rPr>
                        <a:t>Explore and learn about living things by</a:t>
                      </a:r>
                    </a:p>
                    <a:p>
                      <a:pPr marL="285750" indent="-285750">
                        <a:buFont typeface="Arial" panose="020B0604020202020204" pitchFamily="34" charset="0"/>
                        <a:buChar char="•"/>
                      </a:pPr>
                      <a:r>
                        <a:rPr lang="en-US" sz="1600" b="0" i="0" u="none" strike="noStrike" kern="1200" baseline="0" dirty="0">
                          <a:solidFill>
                            <a:srgbClr val="0F173D"/>
                          </a:solidFill>
                          <a:latin typeface="Montserrat" panose="00000500000000000000" pitchFamily="50" charset="0"/>
                          <a:ea typeface="+mn-ea"/>
                          <a:cs typeface="+mn-cs"/>
                        </a:rPr>
                        <a:t>Seeking information using their senses (listening, looking, touching)</a:t>
                      </a:r>
                    </a:p>
                  </a:txBody>
                  <a:tcPr marL="182880" marR="18288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EEF8F8"/>
                    </a:solidFill>
                  </a:tcPr>
                </a:tc>
                <a:tc>
                  <a:txBody>
                    <a:bodyPr/>
                    <a:lstStyle/>
                    <a:p>
                      <a:r>
                        <a:rPr lang="en-US" sz="1600" b="0" i="0" u="none" strike="noStrike" kern="1200" baseline="0" dirty="0">
                          <a:solidFill>
                            <a:srgbClr val="0F173D"/>
                          </a:solidFill>
                          <a:latin typeface="Montserrat" panose="00000500000000000000" pitchFamily="50" charset="0"/>
                          <a:ea typeface="+mn-ea"/>
                          <a:cs typeface="+mn-cs"/>
                        </a:rPr>
                        <a:t>With adult support, children learn about living things by</a:t>
                      </a:r>
                    </a:p>
                    <a:p>
                      <a:pPr marL="285750" indent="-285750">
                        <a:buFont typeface="Arial" panose="020B0604020202020204" pitchFamily="34" charset="0"/>
                        <a:buChar char="•"/>
                      </a:pPr>
                      <a:r>
                        <a:rPr lang="en-US" sz="1600" b="0" i="0" u="none" strike="noStrike" kern="1200" baseline="0" dirty="0">
                          <a:solidFill>
                            <a:srgbClr val="0F173D"/>
                          </a:solidFill>
                          <a:latin typeface="Montserrat" panose="00000500000000000000" pitchFamily="50" charset="0"/>
                          <a:ea typeface="+mn-ea"/>
                          <a:cs typeface="+mn-cs"/>
                        </a:rPr>
                        <a:t>Asking questions, observing and describing, documenting, and communicating about plants and animals</a:t>
                      </a:r>
                    </a:p>
                  </a:txBody>
                  <a:tcPr marL="182880" marR="18288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D5EFEE"/>
                    </a:solidFill>
                  </a:tcPr>
                </a:tc>
                <a:tc>
                  <a:txBody>
                    <a:bodyPr/>
                    <a:lstStyle/>
                    <a:p>
                      <a:r>
                        <a:rPr lang="en-US" sz="1600" b="0" i="0" u="none" strike="noStrike" kern="1200" baseline="0" dirty="0">
                          <a:solidFill>
                            <a:srgbClr val="0F173D"/>
                          </a:solidFill>
                          <a:latin typeface="Montserrat" panose="00000500000000000000" pitchFamily="50" charset="0"/>
                          <a:ea typeface="+mn-ea"/>
                          <a:cs typeface="+mn-cs"/>
                        </a:rPr>
                        <a:t>With greater independence, children deepen their understanding of living things by </a:t>
                      </a:r>
                    </a:p>
                    <a:p>
                      <a:pPr marL="285750" indent="-285750">
                        <a:buFont typeface="Arial" panose="020B0604020202020204" pitchFamily="34" charset="0"/>
                        <a:buChar char="•"/>
                      </a:pPr>
                      <a:r>
                        <a:rPr lang="en-US" sz="1600" b="0" i="0" u="none" strike="noStrike" kern="1200" baseline="0" dirty="0">
                          <a:solidFill>
                            <a:srgbClr val="0F173D"/>
                          </a:solidFill>
                          <a:latin typeface="Montserrat" panose="00000500000000000000" pitchFamily="50" charset="0"/>
                          <a:ea typeface="+mn-ea"/>
                          <a:cs typeface="+mn-cs"/>
                        </a:rPr>
                        <a:t>Planning and conducting experiments to generate evidence about plants and animals.</a:t>
                      </a:r>
                    </a:p>
                  </a:txBody>
                  <a:tcPr marL="68580" marR="68580" marT="0" marB="0">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ACDEDC"/>
                    </a:solidFill>
                  </a:tcPr>
                </a:tc>
                <a:extLst>
                  <a:ext uri="{0D108BD9-81ED-4DB2-BD59-A6C34878D82A}">
                    <a16:rowId xmlns:a16="http://schemas.microsoft.com/office/drawing/2014/main" val="2158743883"/>
                  </a:ext>
                </a:extLst>
              </a:tr>
            </a:tbl>
          </a:graphicData>
        </a:graphic>
      </p:graphicFrame>
      <p:sp>
        <p:nvSpPr>
          <p:cNvPr id="5" name="TextBox 4">
            <a:extLst>
              <a:ext uri="{FF2B5EF4-FFF2-40B4-BE49-F238E27FC236}">
                <a16:creationId xmlns:a16="http://schemas.microsoft.com/office/drawing/2014/main" id="{AEFD18C2-E86B-DE49-CA22-6622300EF8B1}"/>
              </a:ext>
            </a:extLst>
          </p:cNvPr>
          <p:cNvSpPr txBox="1"/>
          <p:nvPr/>
        </p:nvSpPr>
        <p:spPr>
          <a:xfrm>
            <a:off x="2438400" y="6383224"/>
            <a:ext cx="9247321" cy="307777"/>
          </a:xfrm>
          <a:prstGeom prst="rect">
            <a:avLst/>
          </a:prstGeom>
          <a:noFill/>
        </p:spPr>
        <p:txBody>
          <a:bodyPr wrap="square" rtlCol="0">
            <a:spAutoFit/>
          </a:bodyPr>
          <a:lstStyle/>
          <a:p>
            <a:r>
              <a:rPr lang="en-US" sz="1400" dirty="0">
                <a:solidFill>
                  <a:schemeClr val="bg2">
                    <a:lumMod val="25000"/>
                  </a:schemeClr>
                </a:solidFill>
                <a:latin typeface="Montserrat" panose="00000500000000000000" pitchFamily="50" charset="0"/>
              </a:rPr>
              <a:t>California Department of Social Services (2025); California Department of Education (2025)</a:t>
            </a:r>
          </a:p>
        </p:txBody>
      </p:sp>
    </p:spTree>
    <p:extLst>
      <p:ext uri="{BB962C8B-B14F-4D97-AF65-F5344CB8AC3E}">
        <p14:creationId xmlns:p14="http://schemas.microsoft.com/office/powerpoint/2010/main" val="54833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96F0269-C405-9B45-2427-96FAEA89059E}"/>
              </a:ext>
            </a:extLst>
          </p:cNvPr>
          <p:cNvSpPr>
            <a:spLocks noGrp="1"/>
          </p:cNvSpPr>
          <p:nvPr>
            <p:ph type="title"/>
          </p:nvPr>
        </p:nvSpPr>
        <p:spPr>
          <a:xfrm>
            <a:off x="629722" y="764032"/>
            <a:ext cx="5178317" cy="1895404"/>
          </a:xfrm>
        </p:spPr>
        <p:txBody>
          <a:bodyPr>
            <a:noAutofit/>
          </a:bodyPr>
          <a:lstStyle/>
          <a:p>
            <a:r>
              <a:rPr lang="en-US" sz="4000" dirty="0"/>
              <a:t>Observe: </a:t>
            </a:r>
            <a:r>
              <a:rPr lang="en-US" sz="4000" b="0" dirty="0">
                <a:latin typeface="Montserrat Medium" panose="00000600000000000000" pitchFamily="50" charset="0"/>
              </a:rPr>
              <a:t>Investigating Living Things</a:t>
            </a:r>
          </a:p>
        </p:txBody>
      </p:sp>
      <p:sp>
        <p:nvSpPr>
          <p:cNvPr id="3" name="Rectangle 3">
            <a:extLst>
              <a:ext uri="{FF2B5EF4-FFF2-40B4-BE49-F238E27FC236}">
                <a16:creationId xmlns:a16="http://schemas.microsoft.com/office/drawing/2014/main" id="{4626D958-2A73-8878-686D-BDF4947C4043}"/>
              </a:ext>
              <a:ext uri="{C183D7F6-B498-43B3-948B-1728B52AA6E4}">
                <adec:decorative xmlns:adec="http://schemas.microsoft.com/office/drawing/2017/decorative" val="1"/>
              </a:ext>
            </a:extLst>
          </p:cNvPr>
          <p:cNvSpPr>
            <a:spLocks noChangeArrowheads="1"/>
          </p:cNvSpPr>
          <p:nvPr/>
        </p:nvSpPr>
        <p:spPr bwMode="auto">
          <a:xfrm flipV="1">
            <a:off x="3243130" y="-3921930"/>
            <a:ext cx="360374" cy="415498"/>
          </a:xfrm>
          <a:prstGeom prst="rect">
            <a:avLst/>
          </a:prstGeom>
          <a:solidFill>
            <a:srgbClr val="F5F5F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900" b="0" i="0" u="none" strike="noStrike" cap="none" normalizeH="0" baseline="0">
                <a:ln>
                  <a:noFill/>
                </a:ln>
                <a:solidFill>
                  <a:srgbClr val="222222"/>
                </a:solidFill>
                <a:effectLst/>
                <a:latin typeface="Lato" panose="020F0502020204030203"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8">
            <a:extLst>
              <a:ext uri="{FF2B5EF4-FFF2-40B4-BE49-F238E27FC236}">
                <a16:creationId xmlns:a16="http://schemas.microsoft.com/office/drawing/2014/main" id="{E254F42E-0BDD-EC1F-A831-E07007E67AE7}"/>
              </a:ext>
            </a:extLst>
          </p:cNvPr>
          <p:cNvSpPr txBox="1"/>
          <p:nvPr/>
        </p:nvSpPr>
        <p:spPr>
          <a:xfrm>
            <a:off x="345254" y="2844593"/>
            <a:ext cx="5301205" cy="3016210"/>
          </a:xfrm>
          <a:prstGeom prst="rect">
            <a:avLst/>
          </a:prstGeom>
          <a:noFill/>
        </p:spPr>
        <p:txBody>
          <a:bodyPr wrap="square">
            <a:spAutoFit/>
          </a:bodyPr>
          <a:lstStyle/>
          <a:p>
            <a:pPr marL="800100" lvl="1" indent="-342900">
              <a:lnSpc>
                <a:spcPct val="120000"/>
              </a:lnSpc>
              <a:spcAft>
                <a:spcPts val="600"/>
              </a:spcAft>
              <a:buFont typeface="Arial" panose="020B0604020202020204" pitchFamily="34" charset="0"/>
              <a:buChar char="•"/>
            </a:pPr>
            <a:r>
              <a:rPr lang="en-US" sz="2000" dirty="0">
                <a:solidFill>
                  <a:schemeClr val="bg1"/>
                </a:solidFill>
                <a:latin typeface="Montserrat" panose="00000500000000000000" pitchFamily="2" charset="0"/>
              </a:rPr>
              <a:t>In what ways are children investigating living things?</a:t>
            </a:r>
          </a:p>
          <a:p>
            <a:pPr marL="800100" lvl="1" indent="-342900">
              <a:lnSpc>
                <a:spcPct val="120000"/>
              </a:lnSpc>
              <a:spcAft>
                <a:spcPts val="600"/>
              </a:spcAft>
              <a:buFont typeface="Arial" panose="020B0604020202020204" pitchFamily="34" charset="0"/>
              <a:buChar char="•"/>
            </a:pPr>
            <a:r>
              <a:rPr lang="en-US" sz="2000" dirty="0">
                <a:solidFill>
                  <a:schemeClr val="bg1"/>
                </a:solidFill>
                <a:latin typeface="Montserrat" panose="00000500000000000000" pitchFamily="2" charset="0"/>
              </a:rPr>
              <a:t>What concepts and phenomena might children be learning about?</a:t>
            </a:r>
          </a:p>
          <a:p>
            <a:pPr marL="800100" lvl="1" indent="-342900">
              <a:buFont typeface="Arial" panose="020B0604020202020204" pitchFamily="34" charset="0"/>
              <a:buChar char="•"/>
            </a:pPr>
            <a:r>
              <a:rPr lang="en-US" sz="2000" dirty="0">
                <a:solidFill>
                  <a:schemeClr val="bg1"/>
                </a:solidFill>
                <a:latin typeface="Montserrat" panose="00000500000000000000" pitchFamily="2" charset="0"/>
              </a:rPr>
              <a:t>What inquiry skills do children use when investigating these concepts?</a:t>
            </a:r>
            <a:endParaRPr lang="en-US" sz="2400" dirty="0">
              <a:solidFill>
                <a:schemeClr val="bg1"/>
              </a:solidFill>
              <a:latin typeface="Montserrat" panose="00000500000000000000" pitchFamily="2" charset="0"/>
            </a:endParaRPr>
          </a:p>
        </p:txBody>
      </p:sp>
      <p:pic>
        <p:nvPicPr>
          <p:cNvPr id="5" name="Content Placeholder 4">
            <a:extLst>
              <a:ext uri="{FF2B5EF4-FFF2-40B4-BE49-F238E27FC236}">
                <a16:creationId xmlns:a16="http://schemas.microsoft.com/office/drawing/2014/main" id="{F04C031C-06E7-BC86-DF66-767A45B45970}"/>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8908419" y="663003"/>
            <a:ext cx="2079250" cy="2202335"/>
          </a:xfrm>
          <a:prstGeom prst="rect">
            <a:avLst/>
          </a:prstGeom>
        </p:spPr>
      </p:pic>
      <p:pic>
        <p:nvPicPr>
          <p:cNvPr id="8" name="Picture 7">
            <a:extLst>
              <a:ext uri="{FF2B5EF4-FFF2-40B4-BE49-F238E27FC236}">
                <a16:creationId xmlns:a16="http://schemas.microsoft.com/office/drawing/2014/main" id="{43C37954-FCF0-0A79-BD1A-2F607110B62C}"/>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424909" y="683749"/>
            <a:ext cx="2284252" cy="2160844"/>
          </a:xfrm>
          <a:prstGeom prst="rect">
            <a:avLst/>
          </a:prstGeom>
        </p:spPr>
      </p:pic>
      <p:pic>
        <p:nvPicPr>
          <p:cNvPr id="4" name="Picture 3">
            <a:extLst>
              <a:ext uri="{FF2B5EF4-FFF2-40B4-BE49-F238E27FC236}">
                <a16:creationId xmlns:a16="http://schemas.microsoft.com/office/drawing/2014/main" id="{E41DD22E-A7FE-05E0-3E43-1242090B031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424909" y="2970636"/>
            <a:ext cx="4562760" cy="3206055"/>
          </a:xfrm>
          <a:prstGeom prst="rect">
            <a:avLst/>
          </a:prstGeom>
        </p:spPr>
      </p:pic>
    </p:spTree>
    <p:extLst>
      <p:ext uri="{BB962C8B-B14F-4D97-AF65-F5344CB8AC3E}">
        <p14:creationId xmlns:p14="http://schemas.microsoft.com/office/powerpoint/2010/main" val="2505055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AE8C8F-C7C1-26B9-4825-F59BC484A16D}"/>
              </a:ext>
            </a:extLst>
          </p:cNvPr>
          <p:cNvSpPr>
            <a:spLocks noGrp="1"/>
          </p:cNvSpPr>
          <p:nvPr>
            <p:ph type="title"/>
          </p:nvPr>
        </p:nvSpPr>
        <p:spPr/>
        <p:txBody>
          <a:bodyPr/>
          <a:lstStyle/>
          <a:p>
            <a:r>
              <a:rPr lang="en-US" dirty="0"/>
              <a:t>Discuss: </a:t>
            </a:r>
            <a:r>
              <a:rPr lang="en-US" b="0" dirty="0">
                <a:latin typeface="Montserrat Medium" panose="00000600000000000000" pitchFamily="50" charset="0"/>
              </a:rPr>
              <a:t>Investigating Living Things</a:t>
            </a:r>
          </a:p>
        </p:txBody>
      </p:sp>
      <p:sp>
        <p:nvSpPr>
          <p:cNvPr id="2" name="Content Placeholder 1">
            <a:extLst>
              <a:ext uri="{FF2B5EF4-FFF2-40B4-BE49-F238E27FC236}">
                <a16:creationId xmlns:a16="http://schemas.microsoft.com/office/drawing/2014/main" id="{43B80725-D2DA-6AC9-313D-148909A5F707}"/>
              </a:ext>
            </a:extLst>
          </p:cNvPr>
          <p:cNvSpPr>
            <a:spLocks noGrp="1"/>
          </p:cNvSpPr>
          <p:nvPr>
            <p:ph sz="half" idx="1"/>
          </p:nvPr>
        </p:nvSpPr>
        <p:spPr>
          <a:xfrm>
            <a:off x="483220" y="1324303"/>
            <a:ext cx="6406311" cy="4852660"/>
          </a:xfrm>
        </p:spPr>
        <p:txBody>
          <a:bodyPr anchor="ctr">
            <a:normAutofit/>
          </a:bodyPr>
          <a:lstStyle/>
          <a:p>
            <a:pPr lvl="1">
              <a:spcAft>
                <a:spcPts val="1200"/>
              </a:spcAft>
            </a:pPr>
            <a:r>
              <a:rPr lang="en-US" dirty="0"/>
              <a:t>In what ways are children investigating living things?</a:t>
            </a:r>
          </a:p>
          <a:p>
            <a:pPr lvl="1">
              <a:spcAft>
                <a:spcPts val="1200"/>
              </a:spcAft>
            </a:pPr>
            <a:r>
              <a:rPr lang="en-US" dirty="0"/>
              <a:t>What concepts and phenomena might children be learning about?</a:t>
            </a:r>
          </a:p>
          <a:p>
            <a:pPr lvl="1"/>
            <a:r>
              <a:rPr lang="en-US" dirty="0"/>
              <a:t>What inquiry skills do children use when investigating these concepts?</a:t>
            </a:r>
          </a:p>
        </p:txBody>
      </p:sp>
      <p:pic>
        <p:nvPicPr>
          <p:cNvPr id="5" name="Picture 4">
            <a:extLst>
              <a:ext uri="{FF2B5EF4-FFF2-40B4-BE49-F238E27FC236}">
                <a16:creationId xmlns:a16="http://schemas.microsoft.com/office/drawing/2014/main" id="{3F0A9C5D-A4A7-1B45-C191-A05FE08F786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279577" y="1095703"/>
            <a:ext cx="3885671" cy="2280413"/>
          </a:xfrm>
          <a:prstGeom prst="rect">
            <a:avLst/>
          </a:prstGeom>
        </p:spPr>
      </p:pic>
      <p:pic>
        <p:nvPicPr>
          <p:cNvPr id="7" name="Picture 6">
            <a:extLst>
              <a:ext uri="{FF2B5EF4-FFF2-40B4-BE49-F238E27FC236}">
                <a16:creationId xmlns:a16="http://schemas.microsoft.com/office/drawing/2014/main" id="{5A349EEF-89C7-B20C-F728-F35ACDF698A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5400000">
            <a:off x="7730783" y="3041555"/>
            <a:ext cx="2983256" cy="3885670"/>
          </a:xfrm>
          <a:prstGeom prst="rect">
            <a:avLst/>
          </a:prstGeom>
        </p:spPr>
      </p:pic>
    </p:spTree>
    <p:extLst>
      <p:ext uri="{BB962C8B-B14F-4D97-AF65-F5344CB8AC3E}">
        <p14:creationId xmlns:p14="http://schemas.microsoft.com/office/powerpoint/2010/main" val="3296094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045FF0-84E8-9A75-810C-D6F4ED7D558E}"/>
              </a:ext>
            </a:extLst>
          </p:cNvPr>
          <p:cNvSpPr>
            <a:spLocks noGrp="1"/>
          </p:cNvSpPr>
          <p:nvPr>
            <p:ph type="title"/>
          </p:nvPr>
        </p:nvSpPr>
        <p:spPr/>
        <p:txBody>
          <a:bodyPr/>
          <a:lstStyle/>
          <a:p>
            <a:r>
              <a:rPr lang="en-US" dirty="0"/>
              <a:t>Benefits of Interacting with Nature</a:t>
            </a:r>
          </a:p>
        </p:txBody>
      </p:sp>
      <p:sp>
        <p:nvSpPr>
          <p:cNvPr id="2" name="Content Placeholder 1">
            <a:extLst>
              <a:ext uri="{FF2B5EF4-FFF2-40B4-BE49-F238E27FC236}">
                <a16:creationId xmlns:a16="http://schemas.microsoft.com/office/drawing/2014/main" id="{9140D144-6B58-8086-7DB3-65F02508098D}"/>
              </a:ext>
            </a:extLst>
          </p:cNvPr>
          <p:cNvSpPr>
            <a:spLocks noGrp="1"/>
          </p:cNvSpPr>
          <p:nvPr>
            <p:ph sz="half" idx="1"/>
          </p:nvPr>
        </p:nvSpPr>
        <p:spPr>
          <a:xfrm>
            <a:off x="838198" y="2267415"/>
            <a:ext cx="5741022" cy="3293326"/>
          </a:xfrm>
        </p:spPr>
        <p:txBody>
          <a:bodyPr>
            <a:normAutofit/>
          </a:bodyPr>
          <a:lstStyle/>
          <a:p>
            <a:pPr lvl="0"/>
            <a:r>
              <a:rPr lang="en-US" dirty="0"/>
              <a:t>Cognitive Development</a:t>
            </a:r>
          </a:p>
          <a:p>
            <a:pPr lvl="0"/>
            <a:r>
              <a:rPr lang="en-US" dirty="0"/>
              <a:t>Well-being</a:t>
            </a:r>
          </a:p>
          <a:p>
            <a:pPr lvl="0"/>
            <a:r>
              <a:rPr lang="en-US" dirty="0"/>
              <a:t>Academic Performance</a:t>
            </a:r>
          </a:p>
        </p:txBody>
      </p:sp>
      <p:sp>
        <p:nvSpPr>
          <p:cNvPr id="7" name="TextBox 6">
            <a:extLst>
              <a:ext uri="{FF2B5EF4-FFF2-40B4-BE49-F238E27FC236}">
                <a16:creationId xmlns:a16="http://schemas.microsoft.com/office/drawing/2014/main" id="{F636A8CF-99E7-0F1E-89C2-AC15438B1959}"/>
              </a:ext>
            </a:extLst>
          </p:cNvPr>
          <p:cNvSpPr txBox="1"/>
          <p:nvPr/>
        </p:nvSpPr>
        <p:spPr>
          <a:xfrm>
            <a:off x="232401" y="5947627"/>
            <a:ext cx="12024112" cy="307777"/>
          </a:xfrm>
          <a:prstGeom prst="rect">
            <a:avLst/>
          </a:prstGeom>
          <a:noFill/>
        </p:spPr>
        <p:txBody>
          <a:bodyPr wrap="square" rtlCol="0">
            <a:spAutoFit/>
          </a:bodyPr>
          <a:lstStyle/>
          <a:p>
            <a:r>
              <a:rPr lang="en-US" sz="1400" dirty="0">
                <a:solidFill>
                  <a:schemeClr val="bg2">
                    <a:lumMod val="25000"/>
                  </a:schemeClr>
                </a:solidFill>
                <a:latin typeface="Montserrat" panose="00000500000000000000" pitchFamily="50" charset="0"/>
              </a:rPr>
              <a:t>Gerrish &amp; Watkins (2018); Abercrombie et al. (2008); Vidal &amp; Seixas (2022); Parmer et al. (2009); Lomax et al. (2024); Klemmer (2002)</a:t>
            </a:r>
          </a:p>
        </p:txBody>
      </p:sp>
      <p:pic>
        <p:nvPicPr>
          <p:cNvPr id="5" name="Content Placeholder 4">
            <a:extLst>
              <a:ext uri="{FF2B5EF4-FFF2-40B4-BE49-F238E27FC236}">
                <a16:creationId xmlns:a16="http://schemas.microsoft.com/office/drawing/2014/main" id="{4A52D133-BD05-AEF4-6FE3-A48C1C9D0B92}"/>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6504879" y="964839"/>
            <a:ext cx="5687122" cy="4588468"/>
          </a:xfrm>
          <a:prstGeom prst="rect">
            <a:avLst/>
          </a:prstGeom>
        </p:spPr>
      </p:pic>
    </p:spTree>
    <p:extLst>
      <p:ext uri="{BB962C8B-B14F-4D97-AF65-F5344CB8AC3E}">
        <p14:creationId xmlns:p14="http://schemas.microsoft.com/office/powerpoint/2010/main" val="1166214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4B7A88-A7F5-FA51-E064-C93FFD806C35}"/>
              </a:ext>
            </a:extLst>
          </p:cNvPr>
          <p:cNvSpPr>
            <a:spLocks noGrp="1"/>
          </p:cNvSpPr>
          <p:nvPr>
            <p:ph type="title"/>
          </p:nvPr>
        </p:nvSpPr>
        <p:spPr/>
        <p:txBody>
          <a:bodyPr/>
          <a:lstStyle/>
          <a:p>
            <a:r>
              <a:rPr lang="en-US" dirty="0"/>
              <a:t>Connecting to Families</a:t>
            </a:r>
          </a:p>
        </p:txBody>
      </p:sp>
      <p:sp>
        <p:nvSpPr>
          <p:cNvPr id="2" name="Content Placeholder 1">
            <a:extLst>
              <a:ext uri="{FF2B5EF4-FFF2-40B4-BE49-F238E27FC236}">
                <a16:creationId xmlns:a16="http://schemas.microsoft.com/office/drawing/2014/main" id="{FC2658E2-B101-854F-C8BE-4BDEADE2526A}"/>
              </a:ext>
            </a:extLst>
          </p:cNvPr>
          <p:cNvSpPr>
            <a:spLocks noGrp="1"/>
          </p:cNvSpPr>
          <p:nvPr>
            <p:ph sz="half" idx="1"/>
          </p:nvPr>
        </p:nvSpPr>
        <p:spPr>
          <a:xfrm>
            <a:off x="838199" y="1116147"/>
            <a:ext cx="5465957" cy="4852660"/>
          </a:xfrm>
        </p:spPr>
        <p:txBody>
          <a:bodyPr>
            <a:normAutofit fontScale="85000" lnSpcReduction="10000"/>
          </a:bodyPr>
          <a:lstStyle/>
          <a:p>
            <a:pPr lvl="0"/>
            <a:r>
              <a:rPr lang="en-US" dirty="0"/>
              <a:t>Connect life science to children’s lived experiences and cultures. </a:t>
            </a:r>
          </a:p>
          <a:p>
            <a:pPr lvl="0"/>
            <a:r>
              <a:rPr lang="en-US" dirty="0"/>
              <a:t>Learn about families’</a:t>
            </a:r>
          </a:p>
          <a:p>
            <a:pPr lvl="1"/>
            <a:r>
              <a:rPr lang="en-US" dirty="0"/>
              <a:t>use of fruits and vegetables unique to certain cultures,</a:t>
            </a:r>
          </a:p>
          <a:p>
            <a:pPr lvl="1"/>
            <a:r>
              <a:rPr lang="en-US" dirty="0"/>
              <a:t>gardens and planting practices,</a:t>
            </a:r>
            <a:endParaRPr lang="en-US" sz="2800" dirty="0"/>
          </a:p>
          <a:p>
            <a:pPr lvl="1"/>
            <a:r>
              <a:rPr lang="en-US" dirty="0"/>
              <a:t>pets,</a:t>
            </a:r>
            <a:endParaRPr lang="en-US" sz="2800" dirty="0"/>
          </a:p>
          <a:p>
            <a:pPr lvl="1"/>
            <a:r>
              <a:rPr lang="en-US" dirty="0"/>
              <a:t>neighborhoods and community parks and gardens, and</a:t>
            </a:r>
            <a:endParaRPr lang="en-US" sz="2800" dirty="0"/>
          </a:p>
          <a:p>
            <a:pPr lvl="1"/>
            <a:r>
              <a:rPr lang="en-US" dirty="0"/>
              <a:t>occupations related to life science (for example, doctors, veterinarians, and farmers). </a:t>
            </a:r>
            <a:endParaRPr lang="en-US" sz="2800" dirty="0"/>
          </a:p>
          <a:p>
            <a:endParaRPr lang="en-US" dirty="0"/>
          </a:p>
        </p:txBody>
      </p:sp>
      <p:pic>
        <p:nvPicPr>
          <p:cNvPr id="5" name="Content Placeholder 8">
            <a:extLst>
              <a:ext uri="{FF2B5EF4-FFF2-40B4-BE49-F238E27FC236}">
                <a16:creationId xmlns:a16="http://schemas.microsoft.com/office/drawing/2014/main" id="{A4BFDCE3-EA30-16DD-D41F-386BE1B188B9}"/>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6504878" y="969349"/>
            <a:ext cx="5688529" cy="4759065"/>
          </a:xfrm>
        </p:spPr>
      </p:pic>
    </p:spTree>
    <p:extLst>
      <p:ext uri="{BB962C8B-B14F-4D97-AF65-F5344CB8AC3E}">
        <p14:creationId xmlns:p14="http://schemas.microsoft.com/office/powerpoint/2010/main" val="1466771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F0551-EB36-2B55-05FA-47C18CE457C4}"/>
              </a:ext>
            </a:extLst>
          </p:cNvPr>
          <p:cNvSpPr>
            <a:spLocks noGrp="1"/>
          </p:cNvSpPr>
          <p:nvPr>
            <p:ph type="title"/>
          </p:nvPr>
        </p:nvSpPr>
        <p:spPr/>
        <p:txBody>
          <a:bodyPr/>
          <a:lstStyle/>
          <a:p>
            <a:r>
              <a:rPr lang="en-US" dirty="0"/>
              <a:t>Life Science Experiences</a:t>
            </a:r>
          </a:p>
        </p:txBody>
      </p:sp>
      <p:pic>
        <p:nvPicPr>
          <p:cNvPr id="5" name="Content Placeholder 4" descr="Screen shot of Inquiry Starters: Life Science handout.">
            <a:extLst>
              <a:ext uri="{FF2B5EF4-FFF2-40B4-BE49-F238E27FC236}">
                <a16:creationId xmlns:a16="http://schemas.microsoft.com/office/drawing/2014/main" id="{5F17CDDA-6633-38CD-8FF7-C0D3F918F41D}"/>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4222157" y="1079384"/>
            <a:ext cx="4104085" cy="5311169"/>
          </a:xfrm>
          <a:prstGeom prst="rect">
            <a:avLst/>
          </a:prstGeom>
          <a:ln>
            <a:solidFill>
              <a:schemeClr val="accent1"/>
            </a:solidFill>
          </a:ln>
        </p:spPr>
      </p:pic>
    </p:spTree>
    <p:extLst>
      <p:ext uri="{BB962C8B-B14F-4D97-AF65-F5344CB8AC3E}">
        <p14:creationId xmlns:p14="http://schemas.microsoft.com/office/powerpoint/2010/main" val="515040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A7A069-B7B1-D57C-9C68-940A61706322}"/>
              </a:ext>
            </a:extLst>
          </p:cNvPr>
          <p:cNvSpPr>
            <a:spLocks noGrp="1"/>
          </p:cNvSpPr>
          <p:nvPr>
            <p:ph type="title"/>
          </p:nvPr>
        </p:nvSpPr>
        <p:spPr>
          <a:xfrm>
            <a:off x="689741" y="219372"/>
            <a:ext cx="10812517" cy="923330"/>
          </a:xfrm>
        </p:spPr>
        <p:txBody>
          <a:bodyPr/>
          <a:lstStyle/>
          <a:p>
            <a:r>
              <a:rPr lang="en-US" dirty="0"/>
              <a:t>Children’s Books Support Thinking about Life Science</a:t>
            </a:r>
          </a:p>
        </p:txBody>
      </p:sp>
      <p:sp>
        <p:nvSpPr>
          <p:cNvPr id="5" name="Content Placeholder 4">
            <a:extLst>
              <a:ext uri="{FF2B5EF4-FFF2-40B4-BE49-F238E27FC236}">
                <a16:creationId xmlns:a16="http://schemas.microsoft.com/office/drawing/2014/main" id="{F8117FA6-BFC7-DDDA-2A6C-F28A0765EDAC}"/>
              </a:ext>
            </a:extLst>
          </p:cNvPr>
          <p:cNvSpPr>
            <a:spLocks noGrp="1"/>
          </p:cNvSpPr>
          <p:nvPr>
            <p:ph sz="half" idx="1"/>
          </p:nvPr>
        </p:nvSpPr>
        <p:spPr>
          <a:xfrm>
            <a:off x="838200" y="1324303"/>
            <a:ext cx="3971693" cy="4852660"/>
          </a:xfrm>
        </p:spPr>
        <p:txBody>
          <a:bodyPr/>
          <a:lstStyle/>
          <a:p>
            <a:pPr marL="0" indent="0">
              <a:buNone/>
            </a:pPr>
            <a:r>
              <a:rPr lang="en-US" dirty="0"/>
              <a:t>In what ways might you use children’s books to support children to investigate and learn about living things?</a:t>
            </a:r>
          </a:p>
        </p:txBody>
      </p:sp>
      <p:pic>
        <p:nvPicPr>
          <p:cNvPr id="7" name="Picture 6">
            <a:extLst>
              <a:ext uri="{FF2B5EF4-FFF2-40B4-BE49-F238E27FC236}">
                <a16:creationId xmlns:a16="http://schemas.microsoft.com/office/drawing/2014/main" id="{DC5AC13E-1795-46E3-24D4-2EFFDD0312AC}"/>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6258" y="1219304"/>
            <a:ext cx="2909455" cy="3765691"/>
          </a:xfrm>
          <a:prstGeom prst="rect">
            <a:avLst/>
          </a:prstGeom>
          <a:ln>
            <a:solidFill>
              <a:schemeClr val="accent1"/>
            </a:solidFill>
          </a:ln>
          <a:effectLst/>
        </p:spPr>
      </p:pic>
      <p:pic>
        <p:nvPicPr>
          <p:cNvPr id="3" name="Picture 2">
            <a:extLst>
              <a:ext uri="{FF2B5EF4-FFF2-40B4-BE49-F238E27FC236}">
                <a16:creationId xmlns:a16="http://schemas.microsoft.com/office/drawing/2014/main" id="{019AFFDB-CCF4-C5C3-9F7C-B5F859461A4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880353" y="2341727"/>
            <a:ext cx="2811725" cy="3665592"/>
          </a:xfrm>
          <a:prstGeom prst="rect">
            <a:avLst/>
          </a:prstGeom>
          <a:ln>
            <a:solidFill>
              <a:schemeClr val="accent1"/>
            </a:solidFill>
          </a:ln>
          <a:effectLst/>
        </p:spPr>
      </p:pic>
      <p:pic>
        <p:nvPicPr>
          <p:cNvPr id="11" name="Picture 10">
            <a:extLst>
              <a:ext uri="{FF2B5EF4-FFF2-40B4-BE49-F238E27FC236}">
                <a16:creationId xmlns:a16="http://schemas.microsoft.com/office/drawing/2014/main" id="{12920F2A-F50C-578D-4EDC-7CE7A03A6E86}"/>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032218" y="3274800"/>
            <a:ext cx="3018046" cy="2389083"/>
          </a:xfrm>
          <a:prstGeom prst="rect">
            <a:avLst/>
          </a:prstGeom>
          <a:ln>
            <a:solidFill>
              <a:schemeClr val="accent1"/>
            </a:solidFill>
          </a:ln>
          <a:effectLst/>
        </p:spPr>
      </p:pic>
    </p:spTree>
    <p:extLst>
      <p:ext uri="{BB962C8B-B14F-4D97-AF65-F5344CB8AC3E}">
        <p14:creationId xmlns:p14="http://schemas.microsoft.com/office/powerpoint/2010/main" val="115490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6F6E-7C15-5E28-B723-4D85C29F7F19}"/>
              </a:ext>
            </a:extLst>
          </p:cNvPr>
          <p:cNvSpPr>
            <a:spLocks noGrp="1"/>
          </p:cNvSpPr>
          <p:nvPr>
            <p:ph type="title"/>
          </p:nvPr>
        </p:nvSpPr>
        <p:spPr>
          <a:xfrm>
            <a:off x="1022350" y="2603734"/>
            <a:ext cx="6782707" cy="2086725"/>
          </a:xfrm>
        </p:spPr>
        <p:txBody>
          <a:bodyPr/>
          <a:lstStyle/>
          <a:p>
            <a:r>
              <a:rPr lang="en-US" dirty="0"/>
              <a:t>Supporting Children to Investigate Living Things</a:t>
            </a:r>
          </a:p>
        </p:txBody>
      </p:sp>
    </p:spTree>
    <p:extLst>
      <p:ext uri="{BB962C8B-B14F-4D97-AF65-F5344CB8AC3E}">
        <p14:creationId xmlns:p14="http://schemas.microsoft.com/office/powerpoint/2010/main" val="3618099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117AA4-5AC4-AC7B-EE01-03160F201F4A}"/>
              </a:ext>
            </a:extLst>
          </p:cNvPr>
          <p:cNvSpPr>
            <a:spLocks noGrp="1"/>
          </p:cNvSpPr>
          <p:nvPr>
            <p:ph type="title"/>
          </p:nvPr>
        </p:nvSpPr>
        <p:spPr/>
        <p:txBody>
          <a:bodyPr/>
          <a:lstStyle/>
          <a:p>
            <a:r>
              <a:rPr lang="en-US" dirty="0"/>
              <a:t>The M</a:t>
            </a:r>
            <a:r>
              <a:rPr lang="en-US" baseline="30000" dirty="0"/>
              <a:t>5</a:t>
            </a:r>
            <a:r>
              <a:rPr lang="en-US" dirty="0"/>
              <a:t> Early STEAM Approach</a:t>
            </a:r>
          </a:p>
        </p:txBody>
      </p:sp>
      <p:pic>
        <p:nvPicPr>
          <p:cNvPr id="7" name="Picture 6" descr="M to the fifth infographic showing the five early math teaching practices surrounded by inquiry mindsets.">
            <a:extLst>
              <a:ext uri="{FF2B5EF4-FFF2-40B4-BE49-F238E27FC236}">
                <a16:creationId xmlns:a16="http://schemas.microsoft.com/office/drawing/2014/main" id="{9F80D80E-C081-9D29-7D0E-C11682753C9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559178" y="1129895"/>
            <a:ext cx="5073644" cy="5372860"/>
          </a:xfrm>
          <a:prstGeom prst="rect">
            <a:avLst/>
          </a:prstGeom>
        </p:spPr>
      </p:pic>
    </p:spTree>
    <p:extLst>
      <p:ext uri="{BB962C8B-B14F-4D97-AF65-F5344CB8AC3E}">
        <p14:creationId xmlns:p14="http://schemas.microsoft.com/office/powerpoint/2010/main" val="191518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B3579A-0609-F85F-CE28-B6D8D305F27A}"/>
              </a:ext>
            </a:extLst>
          </p:cNvPr>
          <p:cNvSpPr>
            <a:spLocks noGrp="1"/>
          </p:cNvSpPr>
          <p:nvPr>
            <p:ph type="title"/>
          </p:nvPr>
        </p:nvSpPr>
        <p:spPr>
          <a:xfrm>
            <a:off x="636607" y="1193683"/>
            <a:ext cx="5092861" cy="2322434"/>
          </a:xfrm>
        </p:spPr>
        <p:txBody>
          <a:bodyPr>
            <a:normAutofit/>
          </a:bodyPr>
          <a:lstStyle/>
          <a:p>
            <a:r>
              <a:rPr lang="en-US" sz="4000" dirty="0"/>
              <a:t>Observe: </a:t>
            </a:r>
            <a:r>
              <a:rPr lang="en-US" sz="3600" b="0" dirty="0"/>
              <a:t>Supporting Children to Investigate Living Things</a:t>
            </a:r>
            <a:endParaRPr lang="en-US" sz="4000" b="0" dirty="0"/>
          </a:p>
        </p:txBody>
      </p:sp>
      <p:sp>
        <p:nvSpPr>
          <p:cNvPr id="2" name="TextBox 1">
            <a:extLst>
              <a:ext uri="{FF2B5EF4-FFF2-40B4-BE49-F238E27FC236}">
                <a16:creationId xmlns:a16="http://schemas.microsoft.com/office/drawing/2014/main" id="{DD9A3440-06D1-E802-69D0-0FBE5C75216E}"/>
              </a:ext>
            </a:extLst>
          </p:cNvPr>
          <p:cNvSpPr txBox="1"/>
          <p:nvPr/>
        </p:nvSpPr>
        <p:spPr>
          <a:xfrm>
            <a:off x="440964" y="3756102"/>
            <a:ext cx="5092861" cy="1908215"/>
          </a:xfrm>
          <a:prstGeom prst="rect">
            <a:avLst/>
          </a:prstGeom>
          <a:noFill/>
        </p:spPr>
        <p:txBody>
          <a:bodyPr wrap="square" rtlCol="0">
            <a:spAutoFit/>
          </a:bodyPr>
          <a:lstStyle/>
          <a:p>
            <a:pPr marL="742950" lvl="1" indent="-285750">
              <a:spcAft>
                <a:spcPts val="1200"/>
              </a:spcAft>
              <a:buFont typeface="Arial" panose="020B0604020202020204" pitchFamily="34" charset="0"/>
              <a:buChar char="•"/>
            </a:pPr>
            <a:r>
              <a:rPr lang="en-US" dirty="0">
                <a:solidFill>
                  <a:schemeClr val="bg1"/>
                </a:solidFill>
                <a:latin typeface="Montserrat" panose="00000500000000000000" pitchFamily="2" charset="0"/>
              </a:rPr>
              <a:t>What life science concepts did children investigate?</a:t>
            </a:r>
          </a:p>
          <a:p>
            <a:pPr marL="742950" lvl="1" indent="-285750">
              <a:spcAft>
                <a:spcPts val="1200"/>
              </a:spcAft>
              <a:buFont typeface="Arial" panose="020B0604020202020204" pitchFamily="34" charset="0"/>
              <a:buChar char="•"/>
            </a:pPr>
            <a:r>
              <a:rPr lang="en-US" dirty="0">
                <a:solidFill>
                  <a:schemeClr val="bg1"/>
                </a:solidFill>
                <a:latin typeface="Montserrat" panose="00000500000000000000" pitchFamily="2" charset="0"/>
              </a:rPr>
              <a:t>In what ways did the educator use the M</a:t>
            </a:r>
            <a:r>
              <a:rPr lang="en-US" baseline="30000" dirty="0">
                <a:solidFill>
                  <a:schemeClr val="bg1"/>
                </a:solidFill>
                <a:latin typeface="Montserrat" panose="00000500000000000000" pitchFamily="2" charset="0"/>
              </a:rPr>
              <a:t>5</a:t>
            </a:r>
            <a:r>
              <a:rPr lang="en-US" dirty="0">
                <a:solidFill>
                  <a:schemeClr val="bg1"/>
                </a:solidFill>
                <a:latin typeface="Montserrat" panose="00000500000000000000" pitchFamily="2" charset="0"/>
              </a:rPr>
              <a:t> practices to support children to investigate and learn about living things?</a:t>
            </a:r>
            <a:endParaRPr lang="en-US" sz="2000" dirty="0">
              <a:solidFill>
                <a:schemeClr val="bg1"/>
              </a:solidFill>
              <a:latin typeface="Montserrat" panose="00000500000000000000" pitchFamily="2" charset="0"/>
            </a:endParaRPr>
          </a:p>
        </p:txBody>
      </p:sp>
      <p:pic>
        <p:nvPicPr>
          <p:cNvPr id="8" name="Content Placeholder 4">
            <a:extLst>
              <a:ext uri="{FF2B5EF4-FFF2-40B4-BE49-F238E27FC236}">
                <a16:creationId xmlns:a16="http://schemas.microsoft.com/office/drawing/2014/main" id="{F15A91C3-00A5-DBDE-0DDC-57ABB0563C4A}"/>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8908419" y="663003"/>
            <a:ext cx="2079250" cy="2202335"/>
          </a:xfrm>
          <a:prstGeom prst="rect">
            <a:avLst/>
          </a:prstGeom>
        </p:spPr>
      </p:pic>
      <p:pic>
        <p:nvPicPr>
          <p:cNvPr id="10" name="Picture 9">
            <a:extLst>
              <a:ext uri="{FF2B5EF4-FFF2-40B4-BE49-F238E27FC236}">
                <a16:creationId xmlns:a16="http://schemas.microsoft.com/office/drawing/2014/main" id="{D2A7353C-7915-62DE-05A1-A1ED21BDF07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424909" y="683749"/>
            <a:ext cx="2284252" cy="2160844"/>
          </a:xfrm>
          <a:prstGeom prst="rect">
            <a:avLst/>
          </a:prstGeom>
        </p:spPr>
      </p:pic>
      <p:pic>
        <p:nvPicPr>
          <p:cNvPr id="11" name="Picture 10">
            <a:extLst>
              <a:ext uri="{FF2B5EF4-FFF2-40B4-BE49-F238E27FC236}">
                <a16:creationId xmlns:a16="http://schemas.microsoft.com/office/drawing/2014/main" id="{FA56BB75-5F32-648E-7D91-2C602D75A869}"/>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424909" y="2970636"/>
            <a:ext cx="4562760" cy="3206055"/>
          </a:xfrm>
          <a:prstGeom prst="rect">
            <a:avLst/>
          </a:prstGeom>
        </p:spPr>
      </p:pic>
    </p:spTree>
    <p:extLst>
      <p:ext uri="{BB962C8B-B14F-4D97-AF65-F5344CB8AC3E}">
        <p14:creationId xmlns:p14="http://schemas.microsoft.com/office/powerpoint/2010/main" val="3513748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C2A48-0B45-EFDC-240A-B648C4F51488}"/>
              </a:ext>
            </a:extLst>
          </p:cNvPr>
          <p:cNvSpPr>
            <a:spLocks noGrp="1"/>
          </p:cNvSpPr>
          <p:nvPr>
            <p:ph type="title"/>
          </p:nvPr>
        </p:nvSpPr>
        <p:spPr>
          <a:xfrm>
            <a:off x="386786" y="234013"/>
            <a:ext cx="11515282" cy="923330"/>
          </a:xfrm>
        </p:spPr>
        <p:txBody>
          <a:bodyPr/>
          <a:lstStyle/>
          <a:p>
            <a:r>
              <a:rPr lang="en-US" dirty="0"/>
              <a:t>Discuss: </a:t>
            </a:r>
            <a:r>
              <a:rPr lang="en-US" b="0" dirty="0">
                <a:latin typeface="Montserrat Medium" panose="00000600000000000000" pitchFamily="50" charset="0"/>
              </a:rPr>
              <a:t>Supporting Children to Investigate Living Things</a:t>
            </a:r>
          </a:p>
        </p:txBody>
      </p:sp>
      <p:sp>
        <p:nvSpPr>
          <p:cNvPr id="3" name="Content Placeholder 2">
            <a:extLst>
              <a:ext uri="{FF2B5EF4-FFF2-40B4-BE49-F238E27FC236}">
                <a16:creationId xmlns:a16="http://schemas.microsoft.com/office/drawing/2014/main" id="{2BEB3DFF-2F72-4635-0D96-2F27526EAE9F}"/>
              </a:ext>
            </a:extLst>
          </p:cNvPr>
          <p:cNvSpPr>
            <a:spLocks noGrp="1"/>
          </p:cNvSpPr>
          <p:nvPr>
            <p:ph sz="half" idx="1"/>
          </p:nvPr>
        </p:nvSpPr>
        <p:spPr>
          <a:xfrm>
            <a:off x="838199" y="1324303"/>
            <a:ext cx="6514171" cy="4497362"/>
          </a:xfrm>
        </p:spPr>
        <p:txBody>
          <a:bodyPr anchor="ctr">
            <a:normAutofit/>
          </a:bodyPr>
          <a:lstStyle/>
          <a:p>
            <a:pPr lvl="1">
              <a:spcAft>
                <a:spcPts val="1800"/>
              </a:spcAft>
            </a:pPr>
            <a:r>
              <a:rPr lang="en-US" sz="2800" dirty="0"/>
              <a:t>What life science concepts did children investigate?</a:t>
            </a:r>
          </a:p>
          <a:p>
            <a:pPr lvl="1"/>
            <a:r>
              <a:rPr lang="en-US" sz="2800" dirty="0"/>
              <a:t>In what ways did the educator use the M</a:t>
            </a:r>
            <a:r>
              <a:rPr lang="en-US" sz="2800" baseline="30000" dirty="0"/>
              <a:t>5</a:t>
            </a:r>
            <a:r>
              <a:rPr lang="en-US" sz="2800" dirty="0"/>
              <a:t> practices to support children to investigate and learn about living things?</a:t>
            </a:r>
          </a:p>
        </p:txBody>
      </p:sp>
      <p:pic>
        <p:nvPicPr>
          <p:cNvPr id="6" name="Content Placeholder 5">
            <a:extLst>
              <a:ext uri="{FF2B5EF4-FFF2-40B4-BE49-F238E27FC236}">
                <a16:creationId xmlns:a16="http://schemas.microsoft.com/office/drawing/2014/main" id="{1BCEAF76-9C57-58DE-EE71-558438402F41}"/>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7664605" y="968080"/>
            <a:ext cx="4527395" cy="4853585"/>
          </a:xfrm>
          <a:prstGeom prst="rect">
            <a:avLst/>
          </a:prstGeom>
        </p:spPr>
      </p:pic>
    </p:spTree>
    <p:extLst>
      <p:ext uri="{BB962C8B-B14F-4D97-AF65-F5344CB8AC3E}">
        <p14:creationId xmlns:p14="http://schemas.microsoft.com/office/powerpoint/2010/main" val="7417143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01141E-4AD2-C9CD-6221-EB719A3405E7}"/>
              </a:ext>
            </a:extLst>
          </p:cNvPr>
          <p:cNvSpPr>
            <a:spLocks noGrp="1"/>
          </p:cNvSpPr>
          <p:nvPr>
            <p:ph type="title"/>
          </p:nvPr>
        </p:nvSpPr>
        <p:spPr/>
        <p:txBody>
          <a:bodyPr/>
          <a:lstStyle/>
          <a:p>
            <a:r>
              <a:rPr lang="en-US" dirty="0"/>
              <a:t>Planning Life Science Investigations</a:t>
            </a:r>
          </a:p>
        </p:txBody>
      </p:sp>
      <p:pic>
        <p:nvPicPr>
          <p:cNvPr id="5" name="Content Placeholder 4" descr="Screenshot of Planning Investigations of Living Things handout.">
            <a:extLst>
              <a:ext uri="{FF2B5EF4-FFF2-40B4-BE49-F238E27FC236}">
                <a16:creationId xmlns:a16="http://schemas.microsoft.com/office/drawing/2014/main" id="{AEFC0243-49F2-E6B0-F934-22AE53601B52}"/>
              </a:ext>
            </a:extLst>
          </p:cNvPr>
          <p:cNvPicPr>
            <a:picLocks noGrp="1" noChangeAspect="1"/>
          </p:cNvPicPr>
          <p:nvPr>
            <p:ph sz="half" idx="1"/>
          </p:nvPr>
        </p:nvPicPr>
        <p:blipFill>
          <a:blip r:embed="rId3" cstate="screen">
            <a:extLst>
              <a:ext uri="{28A0092B-C50C-407E-A947-70E740481C1C}">
                <a14:useLocalDpi xmlns:a14="http://schemas.microsoft.com/office/drawing/2010/main"/>
              </a:ext>
            </a:extLst>
          </a:blip>
          <a:stretch>
            <a:fillRect/>
          </a:stretch>
        </p:blipFill>
        <p:spPr>
          <a:xfrm>
            <a:off x="4111738" y="1234765"/>
            <a:ext cx="3968524" cy="5135737"/>
          </a:xfrm>
          <a:prstGeom prst="rect">
            <a:avLst/>
          </a:prstGeom>
          <a:ln>
            <a:solidFill>
              <a:schemeClr val="accent1"/>
            </a:solidFill>
          </a:ln>
        </p:spPr>
      </p:pic>
    </p:spTree>
    <p:extLst>
      <p:ext uri="{BB962C8B-B14F-4D97-AF65-F5344CB8AC3E}">
        <p14:creationId xmlns:p14="http://schemas.microsoft.com/office/powerpoint/2010/main" val="3964930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CC8D206-2D77-F266-B610-1D148C584B80}"/>
              </a:ext>
            </a:extLst>
          </p:cNvPr>
          <p:cNvSpPr>
            <a:spLocks noGrp="1"/>
          </p:cNvSpPr>
          <p:nvPr>
            <p:ph type="title"/>
          </p:nvPr>
        </p:nvSpPr>
        <p:spPr/>
        <p:txBody>
          <a:bodyPr/>
          <a:lstStyle/>
          <a:p>
            <a:r>
              <a:rPr lang="en-US" dirty="0"/>
              <a:t>Apply to Your Setting</a:t>
            </a:r>
          </a:p>
        </p:txBody>
      </p:sp>
      <p:sp>
        <p:nvSpPr>
          <p:cNvPr id="2" name="Content Placeholder 1">
            <a:extLst>
              <a:ext uri="{FF2B5EF4-FFF2-40B4-BE49-F238E27FC236}">
                <a16:creationId xmlns:a16="http://schemas.microsoft.com/office/drawing/2014/main" id="{9244B337-5A9F-DEFB-7E0A-FDCD158B4493}"/>
              </a:ext>
            </a:extLst>
          </p:cNvPr>
          <p:cNvSpPr>
            <a:spLocks noGrp="1"/>
          </p:cNvSpPr>
          <p:nvPr>
            <p:ph sz="half" idx="1"/>
          </p:nvPr>
        </p:nvSpPr>
        <p:spPr>
          <a:xfrm>
            <a:off x="838199" y="1124927"/>
            <a:ext cx="5614639" cy="4608146"/>
          </a:xfrm>
        </p:spPr>
        <p:txBody>
          <a:bodyPr anchor="ctr">
            <a:normAutofit/>
          </a:bodyPr>
          <a:lstStyle/>
          <a:p>
            <a:pPr>
              <a:spcAft>
                <a:spcPts val="1800"/>
              </a:spcAft>
            </a:pPr>
            <a:r>
              <a:rPr lang="en-US" sz="2400" dirty="0"/>
              <a:t>Observe the ways children investigate living things.</a:t>
            </a:r>
          </a:p>
          <a:p>
            <a:pPr>
              <a:spcAft>
                <a:spcPts val="1800"/>
              </a:spcAft>
            </a:pPr>
            <a:r>
              <a:rPr lang="en-US" sz="2400" dirty="0"/>
              <a:t>Consider ways to extend children’s learning.</a:t>
            </a:r>
          </a:p>
          <a:p>
            <a:pPr>
              <a:spcAft>
                <a:spcPts val="1800"/>
              </a:spcAft>
            </a:pPr>
            <a:r>
              <a:rPr lang="en-US" sz="2400" dirty="0"/>
              <a:t>Share observations and ideas with other educators.</a:t>
            </a:r>
          </a:p>
        </p:txBody>
      </p:sp>
      <p:pic>
        <p:nvPicPr>
          <p:cNvPr id="8" name="Content Placeholder 7">
            <a:extLst>
              <a:ext uri="{FF2B5EF4-FFF2-40B4-BE49-F238E27FC236}">
                <a16:creationId xmlns:a16="http://schemas.microsoft.com/office/drawing/2014/main" id="{2515072E-D53F-F2D1-6E8E-3914DE5DD4A4}"/>
              </a:ext>
              <a:ext uri="{C183D7F6-B498-43B3-948B-1728B52AA6E4}">
                <adec:decorative xmlns:adec="http://schemas.microsoft.com/office/drawing/2017/decorative" val="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a:stretch>
            <a:fillRect/>
          </a:stretch>
        </p:blipFill>
        <p:spPr>
          <a:xfrm>
            <a:off x="5970976" y="968744"/>
            <a:ext cx="6221024" cy="4608145"/>
          </a:xfrm>
        </p:spPr>
      </p:pic>
    </p:spTree>
    <p:extLst>
      <p:ext uri="{BB962C8B-B14F-4D97-AF65-F5344CB8AC3E}">
        <p14:creationId xmlns:p14="http://schemas.microsoft.com/office/powerpoint/2010/main" val="3409587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AB4DCD-64BF-D1B0-3321-7293F520B9BC}"/>
              </a:ext>
            </a:extLst>
          </p:cNvPr>
          <p:cNvSpPr>
            <a:spLocks noGrp="1"/>
          </p:cNvSpPr>
          <p:nvPr>
            <p:ph type="title"/>
          </p:nvPr>
        </p:nvSpPr>
        <p:spPr/>
        <p:txBody>
          <a:bodyPr/>
          <a:lstStyle/>
          <a:p>
            <a:r>
              <a:rPr lang="en-US" dirty="0"/>
              <a:t>Reflection</a:t>
            </a:r>
          </a:p>
        </p:txBody>
      </p:sp>
      <p:sp>
        <p:nvSpPr>
          <p:cNvPr id="2" name="Content Placeholder 1">
            <a:extLst>
              <a:ext uri="{FF2B5EF4-FFF2-40B4-BE49-F238E27FC236}">
                <a16:creationId xmlns:a16="http://schemas.microsoft.com/office/drawing/2014/main" id="{EF32389D-74FC-E97D-7EBB-0F85A49B78E1}"/>
              </a:ext>
            </a:extLst>
          </p:cNvPr>
          <p:cNvSpPr>
            <a:spLocks noGrp="1"/>
          </p:cNvSpPr>
          <p:nvPr>
            <p:ph sz="half" idx="1"/>
          </p:nvPr>
        </p:nvSpPr>
        <p:spPr>
          <a:xfrm>
            <a:off x="838200" y="1558829"/>
            <a:ext cx="5181600" cy="3740342"/>
          </a:xfrm>
        </p:spPr>
        <p:txBody>
          <a:bodyPr anchor="ctr"/>
          <a:lstStyle/>
          <a:p>
            <a:pPr marL="0" indent="0" algn="ctr">
              <a:buNone/>
            </a:pPr>
            <a:r>
              <a:rPr lang="en-US" dirty="0"/>
              <a:t>Connect</a:t>
            </a:r>
          </a:p>
          <a:p>
            <a:pPr marL="0" indent="0" algn="ctr">
              <a:buNone/>
            </a:pPr>
            <a:r>
              <a:rPr lang="en-US" dirty="0"/>
              <a:t>Extend</a:t>
            </a:r>
          </a:p>
          <a:p>
            <a:pPr marL="0" indent="0" algn="ctr">
              <a:buNone/>
            </a:pPr>
            <a:r>
              <a:rPr lang="en-US" dirty="0"/>
              <a:t>Challenge</a:t>
            </a:r>
          </a:p>
        </p:txBody>
      </p:sp>
      <p:pic>
        <p:nvPicPr>
          <p:cNvPr id="8" name="Picture 7">
            <a:extLst>
              <a:ext uri="{FF2B5EF4-FFF2-40B4-BE49-F238E27FC236}">
                <a16:creationId xmlns:a16="http://schemas.microsoft.com/office/drawing/2014/main" id="{2B7877EB-70E3-B912-F54F-E57228169AE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37249" y="964098"/>
            <a:ext cx="5954751" cy="5053816"/>
          </a:xfrm>
          <a:prstGeom prst="rect">
            <a:avLst/>
          </a:prstGeom>
        </p:spPr>
      </p:pic>
    </p:spTree>
    <p:extLst>
      <p:ext uri="{BB962C8B-B14F-4D97-AF65-F5344CB8AC3E}">
        <p14:creationId xmlns:p14="http://schemas.microsoft.com/office/powerpoint/2010/main" val="2605800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213D5-24A9-C861-0093-E220B27FD1C7}"/>
              </a:ext>
            </a:extLst>
          </p:cNvPr>
          <p:cNvSpPr>
            <a:spLocks noGrp="1"/>
          </p:cNvSpPr>
          <p:nvPr>
            <p:ph type="title"/>
          </p:nvPr>
        </p:nvSpPr>
        <p:spPr/>
        <p:txBody>
          <a:bodyPr anchor="ctr"/>
          <a:lstStyle/>
          <a:p>
            <a:r>
              <a:rPr lang="en-US" dirty="0"/>
              <a:t>Thank you!</a:t>
            </a:r>
          </a:p>
        </p:txBody>
      </p:sp>
      <p:pic>
        <p:nvPicPr>
          <p:cNvPr id="7" name="Content Placeholder 6">
            <a:extLst>
              <a:ext uri="{FF2B5EF4-FFF2-40B4-BE49-F238E27FC236}">
                <a16:creationId xmlns:a16="http://schemas.microsoft.com/office/drawing/2014/main" id="{1013868C-4F7E-B45B-73D0-77B92F54E2DD}"/>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a:fillRect/>
          </a:stretch>
        </p:blipFill>
        <p:spPr>
          <a:xfrm>
            <a:off x="6675718" y="687689"/>
            <a:ext cx="4584700" cy="5478843"/>
          </a:xfrm>
        </p:spPr>
      </p:pic>
    </p:spTree>
    <p:extLst>
      <p:ext uri="{BB962C8B-B14F-4D97-AF65-F5344CB8AC3E}">
        <p14:creationId xmlns:p14="http://schemas.microsoft.com/office/powerpoint/2010/main" val="2523647721"/>
      </p:ext>
    </p:extLst>
  </p:cSld>
  <p:clrMapOvr>
    <a:masterClrMapping/>
  </p:clrMapOvr>
</p:sld>
</file>

<file path=ppt/theme/theme1.xml><?xml version="1.0" encoding="utf-8"?>
<a:theme xmlns:a="http://schemas.openxmlformats.org/drawingml/2006/main" name="Office Theme">
  <a:themeElements>
    <a:clrScheme name="Custom 35">
      <a:dk1>
        <a:srgbClr val="140A14"/>
      </a:dk1>
      <a:lt1>
        <a:srgbClr val="FFFFFF"/>
      </a:lt1>
      <a:dk2>
        <a:srgbClr val="2078AE"/>
      </a:dk2>
      <a:lt2>
        <a:srgbClr val="E7E6E6"/>
      </a:lt2>
      <a:accent1>
        <a:srgbClr val="327F7C"/>
      </a:accent1>
      <a:accent2>
        <a:srgbClr val="CC4E0C"/>
      </a:accent2>
      <a:accent3>
        <a:srgbClr val="8948A3"/>
      </a:accent3>
      <a:accent4>
        <a:srgbClr val="4C8503"/>
      </a:accent4>
      <a:accent5>
        <a:srgbClr val="140A14"/>
      </a:accent5>
      <a:accent6>
        <a:srgbClr val="BB1654"/>
      </a:accent6>
      <a:hlink>
        <a:srgbClr val="0000FF"/>
      </a:hlink>
      <a:folHlink>
        <a:srgbClr val="444F9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pct5">
          <a:fgClr>
            <a:schemeClr val="accent3"/>
          </a:fgClr>
          <a:bgClr>
            <a:schemeClr val="bg1"/>
          </a:bgClr>
        </a:patt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PE Early Math-PPT Slide Types Template GEOMETRY" id="{F95E4D9D-1DED-4A6B-B65F-7824A2AC1F60}" vid="{70E11D2D-F68C-4584-A492-C572729B31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CPE Early Math-PPT Slide Types Template GEOMETRY</Template>
  <TotalTime>808</TotalTime>
  <Words>9019</Words>
  <Application>Microsoft Macintosh PowerPoint</Application>
  <PresentationFormat>Widescreen</PresentationFormat>
  <Paragraphs>656</Paragraphs>
  <Slides>34</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Poppins</vt:lpstr>
      <vt:lpstr>Arial</vt:lpstr>
      <vt:lpstr>Montserrat</vt:lpstr>
      <vt:lpstr>Calibri</vt:lpstr>
      <vt:lpstr>Lato</vt:lpstr>
      <vt:lpstr>Montserrat Medium</vt:lpstr>
      <vt:lpstr>Office Theme</vt:lpstr>
      <vt:lpstr>Investigating Living Things</vt:lpstr>
      <vt:lpstr>Acknowledgments</vt:lpstr>
      <vt:lpstr>Session Goals</vt:lpstr>
      <vt:lpstr>Defining Life Science </vt:lpstr>
      <vt:lpstr>Is it living or non-living?</vt:lpstr>
      <vt:lpstr>Life Science and Me</vt:lpstr>
      <vt:lpstr>Children Investigate Living Things</vt:lpstr>
      <vt:lpstr>Investigating Living Things</vt:lpstr>
      <vt:lpstr>Nature Walk</vt:lpstr>
      <vt:lpstr>Share Our Findings</vt:lpstr>
      <vt:lpstr>Parts, Purposes, and Complexities</vt:lpstr>
      <vt:lpstr>Parts</vt:lpstr>
      <vt:lpstr>Purposes</vt:lpstr>
      <vt:lpstr>Complexities</vt:lpstr>
      <vt:lpstr>Gallery Tour</vt:lpstr>
      <vt:lpstr>Structure and Function </vt:lpstr>
      <vt:lpstr>Understanding Living Things</vt:lpstr>
      <vt:lpstr>Concepts and Phenomena in Life Science</vt:lpstr>
      <vt:lpstr>Concepts and Phenomena in Life Science (continued)</vt:lpstr>
      <vt:lpstr>Investigating Life Science Across the Ages</vt:lpstr>
      <vt:lpstr>Observe: Investigating Living Things</vt:lpstr>
      <vt:lpstr>Discuss: Investigating Living Things</vt:lpstr>
      <vt:lpstr>Benefits of Interacting with Nature</vt:lpstr>
      <vt:lpstr>Connecting to Families</vt:lpstr>
      <vt:lpstr>Life Science Experiences</vt:lpstr>
      <vt:lpstr>Children’s Books Support Thinking about Life Science</vt:lpstr>
      <vt:lpstr>Supporting Children to Investigate Living Things</vt:lpstr>
      <vt:lpstr>The M5 Early STEAM Approach</vt:lpstr>
      <vt:lpstr>Observe: Supporting Children to Investigate Living Things</vt:lpstr>
      <vt:lpstr>Discuss: Supporting Children to Investigate Living Things</vt:lpstr>
      <vt:lpstr>Planning Life Science Investigations</vt:lpstr>
      <vt:lpstr>Apply to Your Setting</vt:lpstr>
      <vt:lpstr>Reflection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Amy Reff</dc:creator>
  <cp:lastModifiedBy>Grace Srinivasiah</cp:lastModifiedBy>
  <cp:revision>178</cp:revision>
  <cp:lastPrinted>2023-08-03T16:24:27Z</cp:lastPrinted>
  <dcterms:created xsi:type="dcterms:W3CDTF">2024-09-24T13:13:29Z</dcterms:created>
  <dcterms:modified xsi:type="dcterms:W3CDTF">2026-10-23T23:58:28Z</dcterms:modified>
</cp:coreProperties>
</file>