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7"/>
  </p:notesMasterIdLst>
  <p:handoutMasterIdLst>
    <p:handoutMasterId r:id="rId28"/>
  </p:handoutMasterIdLst>
  <p:sldIdLst>
    <p:sldId id="428" r:id="rId2"/>
    <p:sldId id="402" r:id="rId3"/>
    <p:sldId id="391" r:id="rId4"/>
    <p:sldId id="462" r:id="rId5"/>
    <p:sldId id="393" r:id="rId6"/>
    <p:sldId id="429" r:id="rId7"/>
    <p:sldId id="430" r:id="rId8"/>
    <p:sldId id="458" r:id="rId9"/>
    <p:sldId id="431" r:id="rId10"/>
    <p:sldId id="456" r:id="rId11"/>
    <p:sldId id="457" r:id="rId12"/>
    <p:sldId id="460" r:id="rId13"/>
    <p:sldId id="441" r:id="rId14"/>
    <p:sldId id="442" r:id="rId15"/>
    <p:sldId id="453" r:id="rId16"/>
    <p:sldId id="444" r:id="rId17"/>
    <p:sldId id="445" r:id="rId18"/>
    <p:sldId id="446" r:id="rId19"/>
    <p:sldId id="455" r:id="rId20"/>
    <p:sldId id="447" r:id="rId21"/>
    <p:sldId id="454" r:id="rId22"/>
    <p:sldId id="448" r:id="rId23"/>
    <p:sldId id="451" r:id="rId24"/>
    <p:sldId id="449" r:id="rId25"/>
    <p:sldId id="450" r:id="rId26"/>
  </p:sldIdLst>
  <p:sldSz cx="12192000" cy="6858000"/>
  <p:notesSz cx="6858000" cy="9144000"/>
  <p:embeddedFontLst>
    <p:embeddedFont>
      <p:font typeface="Montserrat" pitchFamily="2" charset="77"/>
      <p:regular r:id="rId29"/>
      <p:bold r:id="rId30"/>
      <p:italic r:id="rId31"/>
      <p:boldItalic r:id="rId32"/>
    </p:embeddedFont>
    <p:embeddedFont>
      <p:font typeface="Montserrat  " pitchFamily="2" charset="77"/>
      <p:regular r:id="rId33"/>
      <p:bold r:id="rId34"/>
      <p:italic r:id="rId35"/>
      <p:boldItalic r:id="rId36"/>
    </p:embeddedFont>
    <p:embeddedFont>
      <p:font typeface="Montserrat Medium" pitchFamily="2" charset="77"/>
      <p:regular r:id="rId37"/>
      <p:italic r:id="rId38"/>
    </p:embeddedFont>
    <p:embeddedFont>
      <p:font typeface="Poppins" pitchFamily="2" charset="77"/>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53AA02-340B-A1D8-CFAD-4D7B74E637D4}" name="Lynneth Solis" initials="LS" userId="Txp4kp6ORLVSULWsApYX4QVwUTPysGbMcr7EfBrAdYg=" providerId="None"/>
  <p188:author id="{7E9CA113-AFD8-E97A-6087-C112A41FDF0B}" name="Faith Polk" initials="FP" userId="S::fpolk@wested.org::befa10be-b4ea-495c-9eea-611b0a1c5299" providerId="AD"/>
  <p188:author id="{40911A1F-C56F-4248-15C9-66E8B6EFD315}" name="Sophie Savelkouls" initials="SS" userId="S::ssavelk@wested.org::a9c89b22-c766-400c-bbb4-dfb85c67446b" providerId="AD"/>
  <p188:author id="{2E7F6C22-96CD-BF6B-EE26-D32479E1E081}" name="Naomi Reeley" initials="" userId="S::nreeley@fcoe.org::4984995a-aa98-4a1a-89ef-a5f55b9ede08" providerId="AD"/>
  <p188:author id="{0448D035-44C4-75C2-EBF5-5D12986F7A52}" name="Grace Srinivasiah" initials="GS" userId="f3jIlVEJi5JGNhK/P3AVhnhRUzEb4tjq12Dl15h0GAE=" providerId="None"/>
  <p188:author id="{B8EAE73C-AAD0-091B-5543-C813901EA72E}" name="Joanna Azar" initials="JA" userId="S::jazar@wested.org::c4416e25-9d96-496b-a48c-5917e8dac7e1" providerId="AD"/>
  <p188:author id="{4D7F5848-D59F-A250-3FB3-69A78AE1FA96}" name="Cynthia Parker" initials="CP" userId="OZTCbFJIRDnA1nbn0nH/egiawnbLFi1/+bINONCm7S0=" providerId="None"/>
  <p188:author id="{56175657-D597-08E2-DA47-49FB6C903BBD}" name="Lexi Alexander" initials="LA" userId="S::lalexan2@wested.org::209657db-7f14-4e98-85e1-9b7d89483e08" providerId="AD"/>
  <p188:author id="{990F5A61-37B3-57C3-4E8D-1D794B946607}" name="Amy Reff" initials="AR" userId="Amy Reff" providerId="None"/>
  <p188:author id="{C3925C72-0355-20EB-EFD0-6DDB3533C5A3}" name="Lynneth Solis" initials="" userId="S::lsolis@wested.org::cba4a44e-b27d-45c3-aa6f-0b04b38f3248" providerId="AD"/>
  <p188:author id="{EAA301A4-B75A-A1BE-5F28-A94824ECC9EA}" name="Jennifer Marcella-Burdett" initials="JMB" userId="S::jmarcel@wested.org::7bb72cd4-8a93-4d3d-bbaf-2fb849e050f8" providerId="AD"/>
  <p188:author id="{B6FF2CA4-29E1-C7D6-15CF-1D85CC6271BB}" name="Faith Polk" initials="FP" userId="KV9WgvvVfEWDbw7ayEsi/+xHGimnxB9n6dFySPqgyhc=" providerId="None"/>
  <p188:author id="{AFC2AFB5-0259-38AA-04C2-04C165B2B850}" name="Cynthia Parker" initials="CP" userId="c27f88adf791c185" providerId="Windows Live"/>
  <p188:author id="{389332B7-C2DD-2978-57D9-239A0E4DEDD1}" name="Alexander, Alexandra Danielle" initials="AAD" userId="S::a.moore9@umiami.edu::ac95dc42-4e6c-400e-9629-229f3db47f90" providerId="AD"/>
  <p188:author id="{15D619C2-DFBB-A677-3FF9-D19B52E1FD15}" name="Osnat Zur" initials="OZ" userId="S::ozur@wested.org::7862ed05-c173-4c07-b416-82df587f5bdf" providerId="AD"/>
  <p188:author id="{167117C7-EAA2-167D-2145-E1F1ECC1AA13}" name="Lexi Alexander" initials="LA" userId="JFfCDUPoy8XNDLgjf5LRYVijoAz7WR7RTVdh3+dwRHI=" providerId="None"/>
  <p188:author id="{C617A9FB-45C8-9C77-17DD-0CD54423E0F8}" name="Mary Tederstrom" initials="MT" userId="S::mteders@wested.org::fef86468-6837-408a-99aa-b8473b063d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1654"/>
    <a:srgbClr val="2078AE"/>
    <a:srgbClr val="1F78AE"/>
    <a:srgbClr val="42509F"/>
    <a:srgbClr val="0F173D"/>
    <a:srgbClr val="2078B0"/>
    <a:srgbClr val="8AADCB"/>
    <a:srgbClr val="9DBAD4"/>
    <a:srgbClr val="D8E4EE"/>
    <a:srgbClr val="E9EB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81FEC1-8046-A049-9814-3A3971AC0F5C}" v="1" dt="2026-10-16T20:45:22.6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34" autoAdjust="0"/>
    <p:restoredTop sz="69384" autoAdjust="0"/>
  </p:normalViewPr>
  <p:slideViewPr>
    <p:cSldViewPr snapToGrid="0">
      <p:cViewPr varScale="1">
        <p:scale>
          <a:sx n="81" d="100"/>
          <a:sy n="81" d="100"/>
        </p:scale>
        <p:origin x="1496" y="19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36" Type="http://schemas.openxmlformats.org/officeDocument/2006/relationships/font" Target="fonts/font8.fntdata"/><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rinivasiah" userId="28408957819_tp_box_2" providerId="OAuth2" clId="{38DC9D2F-FB21-5A8B-A8BA-1B5B1022FE40}"/>
    <pc:docChg chg="modSld">
      <pc:chgData name="Grace Srinivasiah" userId="28408957819_tp_box_2" providerId="OAuth2" clId="{38DC9D2F-FB21-5A8B-A8BA-1B5B1022FE40}" dt="2026-10-16T20:45:22.631" v="11" actId="18331"/>
      <pc:docMkLst>
        <pc:docMk/>
      </pc:docMkLst>
      <pc:sldChg chg="modSp">
        <pc:chgData name="Grace Srinivasiah" userId="28408957819_tp_box_2" providerId="OAuth2" clId="{38DC9D2F-FB21-5A8B-A8BA-1B5B1022FE40}" dt="2026-10-16T20:45:22.631" v="11" actId="18331"/>
        <pc:sldMkLst>
          <pc:docMk/>
          <pc:sldMk cId="2258638901" sldId="393"/>
        </pc:sldMkLst>
        <pc:picChg chg="mod">
          <ac:chgData name="Grace Srinivasiah" userId="28408957819_tp_box_2" providerId="OAuth2" clId="{38DC9D2F-FB21-5A8B-A8BA-1B5B1022FE40}" dt="2026-10-16T20:45:22.631" v="11" actId="18331"/>
          <ac:picMkLst>
            <pc:docMk/>
            <pc:sldMk cId="2258638901" sldId="393"/>
            <ac:picMk id="8" creationId="{1C0881F1-8CB7-B59D-857F-3669862B27CB}"/>
          </ac:picMkLst>
        </pc:picChg>
      </pc:sldChg>
      <pc:sldChg chg="modSp mod">
        <pc:chgData name="Grace Srinivasiah" userId="28408957819_tp_box_2" providerId="OAuth2" clId="{38DC9D2F-FB21-5A8B-A8BA-1B5B1022FE40}" dt="2026-10-16T20:43:53.330" v="10" actId="20577"/>
        <pc:sldMkLst>
          <pc:docMk/>
          <pc:sldMk cId="2281327850" sldId="428"/>
        </pc:sldMkLst>
        <pc:spChg chg="mod">
          <ac:chgData name="Grace Srinivasiah" userId="28408957819_tp_box_2" providerId="OAuth2" clId="{38DC9D2F-FB21-5A8B-A8BA-1B5B1022FE40}" dt="2026-10-16T20:43:53.330" v="10" actId="20577"/>
          <ac:spMkLst>
            <pc:docMk/>
            <pc:sldMk cId="2281327850" sldId="428"/>
            <ac:spMk id="4" creationId="{3C13D937-9882-5073-70C2-E95D1D4D99C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8F818C-2620-DEBA-5242-1427293BA5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659F12-C4B2-5A1B-950A-6BE448C47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187E5-8BC8-4467-BE52-6F2D1A581A2A}" type="datetimeFigureOut">
              <a:rPr lang="en-US" smtClean="0"/>
              <a:t>10/16/26</a:t>
            </a:fld>
            <a:endParaRPr lang="en-US"/>
          </a:p>
        </p:txBody>
      </p:sp>
      <p:sp>
        <p:nvSpPr>
          <p:cNvPr id="4" name="Footer Placeholder 3">
            <a:extLst>
              <a:ext uri="{FF2B5EF4-FFF2-40B4-BE49-F238E27FC236}">
                <a16:creationId xmlns:a16="http://schemas.microsoft.com/office/drawing/2014/main" id="{4EEDBCAE-0C1A-B1A2-F185-494604EBD5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Hogg and Abrams, (1988); Gee, (2000) </a:t>
            </a:r>
          </a:p>
        </p:txBody>
      </p:sp>
    </p:spTree>
    <p:extLst>
      <p:ext uri="{BB962C8B-B14F-4D97-AF65-F5344CB8AC3E}">
        <p14:creationId xmlns:p14="http://schemas.microsoft.com/office/powerpoint/2010/main" val="199255394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0AA82-7DFD-42A2-AAE9-E0AB8943696A}" type="datetimeFigureOut">
              <a:rPr lang="en-US" smtClean="0"/>
              <a:t>10/16/26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Haga clic para editar los estilos de texto maestros</a:t>
            </a:r>
          </a:p>
          <a:p>
            <a:pPr lvl="1"/>
            <a:r>
              <a:rPr lang="en-US"/>
              <a:t>Segundo nivel</a:t>
            </a:r>
          </a:p>
          <a:p>
            <a:pPr lvl="2"/>
            <a:r>
              <a:rPr lang="en-US"/>
              <a:t>Tercer nivel</a:t>
            </a:r>
          </a:p>
          <a:p>
            <a:pPr lvl="3"/>
            <a:r>
              <a:rPr lang="en-US"/>
              <a:t>Cuarto nivel</a:t>
            </a:r>
          </a:p>
          <a:p>
            <a:pPr lvl="4"/>
            <a:r>
              <a:rPr lang="en-US"/>
              <a:t>Quinto nivel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Hogg y Abrams, (1988); Gee, (2000)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6399F6-6299-4610-B81F-5B1794C45A33}" type="slidenum">
              <a:rPr lang="en-US" smtClean="0"/>
              <a:t>‹#›</a:t>
            </a:fld>
            <a:endParaRPr lang="en-US"/>
          </a:p>
        </p:txBody>
      </p:sp>
    </p:spTree>
    <p:extLst>
      <p:ext uri="{BB962C8B-B14F-4D97-AF65-F5344CB8AC3E}">
        <p14:creationId xmlns:p14="http://schemas.microsoft.com/office/powerpoint/2010/main" val="266060708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e.ca.gov/ci/gs/p3/documents/p3learnprogressionssci.pdf"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cde.ca.gov/ci/pl/ngssstandards.asp" TargetMode="External"/><Relationship Id="rId5" Type="http://schemas.openxmlformats.org/officeDocument/2006/relationships/hyperlink" Target="https://www.cde.ca.gov/sp/cd/re/documents/ptklfsciencedomainspa.pdf" TargetMode="External"/><Relationship Id="rId4" Type="http://schemas.openxmlformats.org/officeDocument/2006/relationships/hyperlink" Target="https://cdss.ca.gov/Portals/9/CCDD/Publications/itldf-ada-es.pdf"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youtu.be/gklxy3WrBog" TargetMode="External"/><Relationship Id="rId3" Type="http://schemas.openxmlformats.org/officeDocument/2006/relationships/hyperlink" Target="https://youtu.be/ur1hQvYN8Qk" TargetMode="External"/><Relationship Id="rId7" Type="http://schemas.openxmlformats.org/officeDocument/2006/relationships/hyperlink" Target="https://youtu.be/oEZLM-RW2zI"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youtu.be/iR7I3tzztA8" TargetMode="External"/><Relationship Id="rId5" Type="http://schemas.openxmlformats.org/officeDocument/2006/relationships/hyperlink" Target="https://youtu.be/sLX9tlpvdC8" TargetMode="External"/><Relationship Id="rId10" Type="http://schemas.openxmlformats.org/officeDocument/2006/relationships/hyperlink" Target="https://youtu.be/x97qC6pRvSg" TargetMode="External"/><Relationship Id="rId4" Type="http://schemas.openxmlformats.org/officeDocument/2006/relationships/hyperlink" Target="https://youtu.be/E66_3IAuMDQ" TargetMode="External"/><Relationship Id="rId9" Type="http://schemas.openxmlformats.org/officeDocument/2006/relationships/hyperlink" Target="https://youtu.be/uzKApH5NDU4"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youtu.be/gklxy3WrBog" TargetMode="External"/><Relationship Id="rId3" Type="http://schemas.openxmlformats.org/officeDocument/2006/relationships/hyperlink" Target="https://youtu.be/ur1hQvYN8Qk" TargetMode="External"/><Relationship Id="rId7" Type="http://schemas.openxmlformats.org/officeDocument/2006/relationships/hyperlink" Target="https://youtu.be/oEZLM-RW2zI"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youtu.be/iR7I3tzztA8" TargetMode="External"/><Relationship Id="rId5" Type="http://schemas.openxmlformats.org/officeDocument/2006/relationships/hyperlink" Target="https://youtu.be/sLX9tlpvdC8" TargetMode="External"/><Relationship Id="rId10" Type="http://schemas.openxmlformats.org/officeDocument/2006/relationships/hyperlink" Target="https://youtu.be/x97qC6pRvSg" TargetMode="External"/><Relationship Id="rId4" Type="http://schemas.openxmlformats.org/officeDocument/2006/relationships/hyperlink" Target="https://youtu.be/E66_3IAuMDQ" TargetMode="External"/><Relationship Id="rId9" Type="http://schemas.openxmlformats.org/officeDocument/2006/relationships/hyperlink" Target="https://youtu.be/uzKApH5NDU4"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countplayexplore.org/book/carrot-and-pea" TargetMode="External"/><Relationship Id="rId2" Type="http://schemas.openxmlformats.org/officeDocument/2006/relationships/slide" Target="../slides/slide23.xml"/><Relationship Id="rId1" Type="http://schemas.openxmlformats.org/officeDocument/2006/relationships/notesMaster" Target="../notesMasters/notesMaster1.xml"/><Relationship Id="rId5" Type="http://schemas.openxmlformats.org/officeDocument/2006/relationships/hyperlink" Target="https://countplayexplore.org/activities/what-rolls" TargetMode="External"/><Relationship Id="rId4" Type="http://schemas.openxmlformats.org/officeDocument/2006/relationships/hyperlink" Target="https://countplayexplore.org/activities/ramp-and-roll"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46401-D431-01E0-0EA5-445459AE2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4BE73-F66E-2BC1-1724-9B7D21373B45}"/>
              </a:ext>
            </a:extLst>
          </p:cNvPr>
          <p:cNvSpPr>
            <a:spLocks noGrp="1" noRot="1" noChangeAspect="1"/>
          </p:cNvSpPr>
          <p:nvPr>
            <p:ph type="sldImg"/>
          </p:nvPr>
        </p:nvSpPr>
        <p:spPr/>
        <p:txBody>
          <a:bodyPr/>
          <a:lstStyle/>
          <a:p>
            <a:endParaRPr lang="es-419"/>
          </a:p>
        </p:txBody>
      </p:sp>
      <p:sp>
        <p:nvSpPr>
          <p:cNvPr id="3" name="Notes Placeholder 2">
            <a:extLst>
              <a:ext uri="{FF2B5EF4-FFF2-40B4-BE49-F238E27FC236}">
                <a16:creationId xmlns:a16="http://schemas.microsoft.com/office/drawing/2014/main" id="{2EB8984E-22C1-2A84-3CBC-444333FAF5A9}"/>
              </a:ext>
            </a:extLst>
          </p:cNvPr>
          <p:cNvSpPr>
            <a:spLocks noGrp="1"/>
          </p:cNvSpPr>
          <p:nvPr>
            <p:ph type="body" idx="1"/>
          </p:nvPr>
        </p:nvSpPr>
        <p:spPr>
          <a:xfrm>
            <a:off x="685800" y="4400549"/>
            <a:ext cx="5486400" cy="4504911"/>
          </a:xfrm>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¡Buenos días y bienvenidos todos! Hoy exploraremos los conceptos de ciencias físicas relacionados con la fuerza y el movimiento, es decir, cómo se mueven las cosas. </a:t>
            </a:r>
            <a:endParaRPr lang="en-US" sz="1200" kern="1200" dirty="0">
              <a:solidFill>
                <a:schemeClr val="tx1"/>
              </a:solidFill>
              <a:effectLst/>
              <a:latin typeface="+mn-lt"/>
              <a:ea typeface="+mn-ea"/>
              <a:cs typeface="+mn-cs"/>
            </a:endParaRPr>
          </a:p>
          <a:p>
            <a:endParaRPr lang="es-419" sz="1200" b="1"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Adapte los temas de discusión para que se ajusten a la duración de la sesión y a las necesidades de los participantes. Si es necesario, añada información introductoria y de ”organización”.</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5332D48-2462-8071-9244-93B52EE35589}"/>
              </a:ext>
            </a:extLst>
          </p:cNvPr>
          <p:cNvSpPr>
            <a:spLocks noGrp="1"/>
          </p:cNvSpPr>
          <p:nvPr>
            <p:ph type="sldNum" sz="quarter" idx="5"/>
          </p:nvPr>
        </p:nvSpPr>
        <p:spPr/>
        <p:txBody>
          <a:bodyPr/>
          <a:lstStyle/>
          <a:p>
            <a:fld id="{896399F6-6299-4610-B81F-5B1794C45A33}" type="slidenum">
              <a:rPr lang="en-US" smtClean="0"/>
              <a:t>1</a:t>
            </a:fld>
            <a:endParaRPr lang="en-US"/>
          </a:p>
        </p:txBody>
      </p:sp>
      <p:sp>
        <p:nvSpPr>
          <p:cNvPr id="5" name="Footer Placeholder 4">
            <a:extLst>
              <a:ext uri="{FF2B5EF4-FFF2-40B4-BE49-F238E27FC236}">
                <a16:creationId xmlns:a16="http://schemas.microsoft.com/office/drawing/2014/main" id="{8C8F805B-56BE-5983-D653-BA4C5B8A00AE}"/>
              </a:ext>
            </a:extLst>
          </p:cNvPr>
          <p:cNvSpPr>
            <a:spLocks noGrp="1"/>
          </p:cNvSpPr>
          <p:nvPr>
            <p:ph type="ftr" sz="quarter" idx="4"/>
          </p:nvPr>
        </p:nvSpPr>
        <p:spPr/>
        <p:txBody>
          <a:bodyPr/>
          <a:lstStyle/>
          <a:p>
            <a:r>
              <a:rPr lang="en-US"/>
              <a:t>Hogg y Abrams, (1988); Gee, (2000) </a:t>
            </a:r>
          </a:p>
        </p:txBody>
      </p:sp>
    </p:spTree>
    <p:extLst>
      <p:ext uri="{BB962C8B-B14F-4D97-AF65-F5344CB8AC3E}">
        <p14:creationId xmlns:p14="http://schemas.microsoft.com/office/powerpoint/2010/main" val="380367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Los recursos de formación profesional de ”Count Play Explore“ han sido posibles gracias a Count Play Explore, una iniciativa de matemáticas, ciencias e informática para la primera infancia dirigida por el Departamento de Atención y Educación Temprana de la Superintendencia de Escuelas del Condado de Fresno. Esta iniciativa cuenta con la generosa financiación del Departamento de Educación de California y de la Junta de Educación del Estado de California.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Estos recursos, desarrollados por WestEd en colaboración con la Superintendencia de Escuelas del Condado de Fresno (FCSS) y el Centro AIMS para la Educación en Matemáticas y Ciencias, están pensados para servir de guía a la hora de aplicar estrategias basadas en la evidencia, promover el aprendizaje activo y fomentar prácticas adecuadas al desarrollo en entornos de educación infantil. No están destinados a la redistribución comercial, la modificación no autorizada ni al uso fuera del ámbito de la formación profesional.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a:t>
            </a:fld>
            <a:endParaRPr lang="en-US"/>
          </a:p>
        </p:txBody>
      </p:sp>
      <p:sp>
        <p:nvSpPr>
          <p:cNvPr id="5" name="Footer Placeholder 4">
            <a:extLst>
              <a:ext uri="{FF2B5EF4-FFF2-40B4-BE49-F238E27FC236}">
                <a16:creationId xmlns:a16="http://schemas.microsoft.com/office/drawing/2014/main" id="{28F70BCA-BC37-8F4F-94EC-B96932C078EE}"/>
              </a:ext>
            </a:extLst>
          </p:cNvPr>
          <p:cNvSpPr>
            <a:spLocks noGrp="1"/>
          </p:cNvSpPr>
          <p:nvPr>
            <p:ph type="ftr" sz="quarter" idx="4"/>
          </p:nvPr>
        </p:nvSpPr>
        <p:spPr/>
        <p:txBody>
          <a:bodyPr/>
          <a:lstStyle/>
          <a:p>
            <a:r>
              <a:rPr lang="en-US"/>
              <a:t>Hogg y Abrams, (1988); Gee, (2000) </a:t>
            </a:r>
          </a:p>
        </p:txBody>
      </p:sp>
    </p:spTree>
    <p:extLst>
      <p:ext uri="{BB962C8B-B14F-4D97-AF65-F5344CB8AC3E}">
        <p14:creationId xmlns:p14="http://schemas.microsoft.com/office/powerpoint/2010/main" val="4194029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En esta sesión: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describiremos las formas en que los niños (desde el nacimiento hasta los ocho años) investigan y aprenden sobre la fuerza y el movimiento, y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exploraremos formas de apoyar las investigaciones de los niños sobre la fuerza y el movimiento. </a:t>
            </a:r>
            <a:endParaRPr lang="en-US" sz="1200" kern="1200" dirty="0">
              <a:solidFill>
                <a:schemeClr val="tx1"/>
              </a:solidFill>
              <a:effectLst/>
              <a:latin typeface="+mn-lt"/>
              <a:ea typeface="+mn-ea"/>
              <a:cs typeface="+mn-cs"/>
            </a:endParaRPr>
          </a:p>
          <a:p>
            <a:endParaRPr lang="es-419" sz="1200" b="1"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Adapte el contenido de las diapositivas y los temas de discusión para que reflejen lo que tiene previsto tratar en su sesión de formación profesional.</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3</a:t>
            </a:fld>
            <a:endParaRPr lang="en-US"/>
          </a:p>
        </p:txBody>
      </p:sp>
    </p:spTree>
    <p:extLst>
      <p:ext uri="{BB962C8B-B14F-4D97-AF65-F5344CB8AC3E}">
        <p14:creationId xmlns:p14="http://schemas.microsoft.com/office/powerpoint/2010/main" val="3264903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Los conceptos de fuerza y movimiento forman parte de una categoría más amplia del aprendizaje científico: las ciencias físicas.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 medida que los niños exploran las ciencias físicas, aprenden a investigar, describir y explicar las características y los cambios de la materia y los materiales, la fuerza y el movimiento, las ondas de luz y sonido, y la energía a través de la investigación práctica (Departamento de Educación de California, 2013, 2016).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Hoy nos centraremos en la fuerza y el movimiento.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4</a:t>
            </a:fld>
            <a:endParaRPr lang="en-US"/>
          </a:p>
        </p:txBody>
      </p:sp>
    </p:spTree>
    <p:extLst>
      <p:ext uri="{BB962C8B-B14F-4D97-AF65-F5344CB8AC3E}">
        <p14:creationId xmlns:p14="http://schemas.microsoft.com/office/powerpoint/2010/main" val="4265046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Comencemos por relacionar los conceptos de fuerza y movimiento con nuestras propias vidas.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Piense en alguna ocasión en la que haya movido un objeto empujándolo o tirando de él. Reflexione sobre las siguientes preguntas: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¿Qué movió?</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¿Cómo lo movió?</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¿Le resultó fácil o difícil moverlo?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¿Recurrió a la ayuda de algo o de alguien para moverlo?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[Dé tiempo a los participantes para que reflexionen por su cuenta.]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Ahora gírese y hable con un compañero. Comparta su experiencia al mover algo.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[Conceda tiempo a los participantes para que discutan con un compañero. A continuación, invite a algunos voluntarios a compartir sus ideas con el grupo al completo.]</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5</a:t>
            </a:fld>
            <a:endParaRPr lang="en-US"/>
          </a:p>
        </p:txBody>
      </p:sp>
    </p:spTree>
    <p:extLst>
      <p:ext uri="{BB962C8B-B14F-4D97-AF65-F5344CB8AC3E}">
        <p14:creationId xmlns:p14="http://schemas.microsoft.com/office/powerpoint/2010/main" val="201358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Gracias por compartir sus experiencias relacionadas con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 través de sus ejemplos, han compartido formas comunes en las que podríamos describir el movimiento. Es posible que hayan experimentado diferencias en la velocidad (por ejemplo, rápido o lento), la dirección (por ejemplo, hacia arriba o hacia abajo, hacia delante o hacia atrás, a la izquierda o a la derecha) o la distancia (por ejemplo, lejos o cerca). También han discutido cómo las fuerzas —empujar o tirar— hacen que un objeto se mueva.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sustituir algunos de los ejemplos que se ofrecen a continuación por los comunes entre los participantes.]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Existen muchas fuentes de fuerza. Por ejemplo, la energía de nuestros músculos puede generar una fuerza para empujar o tirar; la energía de un motor de combustión genera una fuerza que empuja los pistones del motor, lo que hace que un coche se mueva; el viento puede ser una fuerza que empuje un velero o una cometa; y la gravedad es una fuerza que puede hacer que algo ruede cuesta abajo.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Algunos de ustedes utilizaron herramientas o estrategias que podrían facilitar la forma en que las fuerzas empujan o tiran. Por ejemplo, las ruedas pueden ayudar a que algo ruede en lugar de deslizarse; un sistema de poleas puede distribuir el peso y requerir menos fuerza para mover un objeto; y el trabajo en equipo  —cuando varias personas combinan su fuerza—también puede facilitar el movimiento de algo.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Todos ustedes han discutido el movimiento de diferentes tipos de objetos. Cada objeto requiere una fuerza diferente. Algunos objetos pueden ser muy pesados y requerir una gran cantidad de fuerza. Otros objetos pueden ser más ligeros y requerir menos fuerza.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Existen muchas variables diferentes que pueden influir en la forma en que las fuerzas generan movimiento.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Revise los puntos de esta diapositiva para reflejar lo que los participantes han compartido sobre sus experiencias con el movimiento. Destaque los siguientes puntos: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diferentes tipos de movimiento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fuentes de fuerza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herramientas o estrategias utilizadas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los distintos tipos de objetos que se movieron</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6</a:t>
            </a:fld>
            <a:endParaRPr lang="en-US"/>
          </a:p>
        </p:txBody>
      </p:sp>
    </p:spTree>
    <p:extLst>
      <p:ext uri="{BB962C8B-B14F-4D97-AF65-F5344CB8AC3E}">
        <p14:creationId xmlns:p14="http://schemas.microsoft.com/office/powerpoint/2010/main" val="2829631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Reflexionemos sobre las formas en que los niños pueden explorar la fuerza y el movimiento a través del juego y las experiencias cotidianas.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Veremos un vídeo de la serie «¡Estoy listo!» de la página web Count Play Explore titulado ”Sumérgete en la ciencia.”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Mientras lo ve, fíjese en las formas en que los niños del vídeo exploran diferentes conceptos relacionados con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[Reproduzca el vídeo. A continuación, invite a algunos voluntarios a compartir con el grupo en general las formas en que los niños exploran diferentes conceptos relacionados con la fuerza y el movimiento.]</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 vídeo de “ Estoy listo” titulado ”Sumérgete en la ciencia” ofrece ejemplos de niños de primaria que experimentan la fuerza y el movimiento en el patio de recreo. Considere la posibilidad de invitar a los participantes a aportar otras formas en que los niños de diferentes edades podrían experimentar la fuerza y el movimiento. Por ejemplo, los niños experimentan la fuerza y el movimiento cuando: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empujan o tiran de juguetes u objetos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hacer rodar objetos por rampas o por el suelo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lanzar, hacer rebotar o dar patadas a objetos y observar cómo se mueven</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7</a:t>
            </a:fld>
            <a:endParaRPr lang="en-US"/>
          </a:p>
        </p:txBody>
      </p:sp>
    </p:spTree>
    <p:extLst>
      <p:ext uri="{BB962C8B-B14F-4D97-AF65-F5344CB8AC3E}">
        <p14:creationId xmlns:p14="http://schemas.microsoft.com/office/powerpoint/2010/main" val="363791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Es importante explorar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Los científicos e ingenieros utilizan sus conocimientos sobre la fuerza y el movimiento para contribuir a nuestra sociedad de manera significativa. Por ejemplo: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Transporte, aeronáutica y exploración espacial: el conocimiento de la fuerza y el movimiento fue fundamental para el desarrollo de coches, trenes, aviones, satélites y naves espaciales.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Edificios y puentes: los ingenieros estudian cómo las fuerzas afectan a los edificios que no se mueven. Esto les ayuda a diseñar puentes seguros y edificios altos que no se derrumben ni se inclinen.</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Cuando los niños pequeños investigan la fuerza y el movimiento, aprenden cómo funciona el mundo y descubren formas de cambiarlo. Al igual que los científicos e ingenieros, los niños pueden utilizar su comprensión, aún en desarrollo, de fuerzas como empujar y tirar para resolver problemas del mundo real. Por ejemplo, los niños pueden empujar una cesta de juguetes, tirar de un carrito o pisar el pedal de su triciclo para hacer que se mueva.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Además, las experiencias tempranas con la fuerza y el movimiento pueden favorecer la comprensión de la ciencia y la ingeniería por parte de los niños en sus años posteriores de escolarización (Grupo de Trabajo sobre STEM en la Primera Infancia, 2017).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8</a:t>
            </a:fld>
            <a:endParaRPr lang="en-US"/>
          </a:p>
        </p:txBody>
      </p:sp>
    </p:spTree>
    <p:extLst>
      <p:ext uri="{BB962C8B-B14F-4D97-AF65-F5344CB8AC3E}">
        <p14:creationId xmlns:p14="http://schemas.microsoft.com/office/powerpoint/2010/main" val="1820236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Exploremos más a fondo cómo se mueven los objetos utilizando rampas y rodillos.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Utilizaremos el folleto </a:t>
            </a:r>
            <a:r>
              <a:rPr lang="es-419" sz="1200" b="1" kern="1200" dirty="0">
                <a:solidFill>
                  <a:schemeClr val="tx1"/>
                </a:solidFill>
                <a:effectLst/>
                <a:latin typeface="+mn-lt"/>
                <a:ea typeface="+mn-ea"/>
                <a:cs typeface="+mn-cs"/>
              </a:rPr>
              <a:t>”Investigación sobre rampas y rodillos“ </a:t>
            </a:r>
            <a:r>
              <a:rPr lang="es-419" sz="1200" kern="1200" dirty="0">
                <a:solidFill>
                  <a:schemeClr val="tx1"/>
                </a:solidFill>
                <a:effectLst/>
                <a:latin typeface="+mn-lt"/>
                <a:ea typeface="+mn-ea"/>
                <a:cs typeface="+mn-cs"/>
              </a:rPr>
              <a:t>para guiar nuestra actividad.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[Repase el folleto con los participantes. Dedique un tiempo (entre 15 y 20 minutos aproximadamente) para que investiguen.]</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Piense en formas de agrupar a los participantes en equipos de tres a cinco personas.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Anime a los equipos docentes o a los equipos por cursos a trabajar juntos.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Cree grupos aleatorios asignando un número a cada participante. A continuación, anime a cada número a formar un grupo (por ejemplo, todos los que tengan el número 4 trabajarán en equipo).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utilizar indicaciones o preguntas abiertas para ayudar a los participantes mientras construyen. Por ejemplo: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«Háblenme de su estructura».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«Me pregunto qué pasaría si ustedes…»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Si los participantes terminan antes de tiempo, anímelos a ampliar sus investigaciones. Por ejemplo, invíteles a encontrar una forma de hacer que la pelota gire en la dirección opuesta.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Si está dirigiendo esta actividad de forma virtual, tenga en cuenta lo siguiente: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Anime a los participantes a reunir los materiales necesarios antes de que comience la sesión. Pueden utilizar materiales disponibles en su entorno (por ejemplo, se pueden emplear libros o cajas de cartón recicladas como rampas).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Los participantes pueden planificar, construir y rediseñar según sea necesario, de forma individual o en equipos, desde su ubicación remota.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Los participantes pueden compartir sus diseños colocando sus cámaras en un lugar que permita que el resto de los asistentes a la sesión virtual puedan ver sus estructuras de rampas. También puede utilizar una plataforma digital (por ejemplo, Padlet) como espacio para que los participantes publiquen fotos o vídeos de sus estructuras de rampas.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En función del número de participantes, puede utilizar salas de trabajo en grupo para facilitar el intercambio común.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 material impreso incluye preguntas para el debate y la reflexión. En las siguientes diapositivas se incluyen las mismas preguntas. Puede indicar a los participantes que deben aprovechar el tiempo asignado para investigar y que, posteriormente, se les concederá más tiempo para la reflexión y la discusión.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9</a:t>
            </a:fld>
            <a:endParaRPr lang="en-US"/>
          </a:p>
        </p:txBody>
      </p:sp>
    </p:spTree>
    <p:extLst>
      <p:ext uri="{BB962C8B-B14F-4D97-AF65-F5344CB8AC3E}">
        <p14:creationId xmlns:p14="http://schemas.microsoft.com/office/powerpoint/2010/main" val="929252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[Seleccione una estrategia de facilitación de las «Notas del facilitador». Adapte los temas de discusión según sea necesario.]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Ahora dedicaremos un tiempo a compartir sus investigaciones y algunas de las ideas que han documentado en su cuadro de «observaciones y preguntas».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Cada equipo presentará sus estructuras. Mientras las exponen, expliquen lo siguiente: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¿Cómo consiguieron que la bola bajara, subiera, girara y se detuviera?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¿Cuáles fueron algunos de los conceptos científicos que experimentaron? Repasen la sección ”La ciencia de la fuerza y el movimiento“ del folleto de la actividad.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¿Qué observaron y qué preguntas se plantearon sobre la forma en que se movía la pelota?</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Anime a los participantes a compartir sus investigaciones con los demás.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Invite a los grupos vecinos a compartir sus conclusiones comunes entre sí.</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Anime a los participantes a realizar un recorrido por la sala. Los grupos se desplazarán por la sala, observando las diferentes estructuras y las notas que los equipos han elaborado. A continuación, puede pedir a algunos voluntarios que compartan sus observaciones durante el recorrido.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10</a:t>
            </a:fld>
            <a:endParaRPr lang="en-US"/>
          </a:p>
        </p:txBody>
      </p:sp>
    </p:spTree>
    <p:extLst>
      <p:ext uri="{BB962C8B-B14F-4D97-AF65-F5344CB8AC3E}">
        <p14:creationId xmlns:p14="http://schemas.microsoft.com/office/powerpoint/2010/main" val="350954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Experiencias como las que ha realizado pueden ayudar a niños de diferentes edades a investigar y aprender sobre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En sus grupos de mesa, discutan las formas en que los niños de su entorno podrían investigar conceptos similares. Tengan en cuenta lo siguiente: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¿De qué maneras podrían los niños investigar conceptos relacionados con la fuerza y el movimiento utilizando rampas y rodillos?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¿Qué materiales y espacios de su entorno podrían utilizar para ayudar a los niños a explorar la fuerza y el movimiento utilizando rampas y rodillos?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Tenga en cuenta los diferentes perfiles de aprendizaje de su centro. ¿De qué maneras puede ayudar a los niños con diferentes capacidades a explorar y aprender conceptos relacionados con la fuerza y el movimiento?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¿Cómo podría ayudar a los niños que hablan diferentes idiomas a explorar y aprender conceptos relacionados con la fuerza y el movimiento?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[Una vez que los grupos de mesa hayan discutido, invite a algunos voluntarios a compartir sus ideas con el grupo al completo.]</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11</a:t>
            </a:fld>
            <a:endParaRPr lang="en-US"/>
          </a:p>
        </p:txBody>
      </p:sp>
    </p:spTree>
    <p:extLst>
      <p:ext uri="{BB962C8B-B14F-4D97-AF65-F5344CB8AC3E}">
        <p14:creationId xmlns:p14="http://schemas.microsoft.com/office/powerpoint/2010/main" val="1239140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C03A-9CF6-48A7-2B1F-D85C677C8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972DA-ACD2-4DAB-A116-A62FEB704058}"/>
              </a:ext>
            </a:extLst>
          </p:cNvPr>
          <p:cNvSpPr>
            <a:spLocks noGrp="1" noRot="1" noChangeAspect="1"/>
          </p:cNvSpPr>
          <p:nvPr>
            <p:ph type="sldImg"/>
          </p:nvPr>
        </p:nvSpPr>
        <p:spPr/>
        <p:txBody>
          <a:bodyPr/>
          <a:lstStyle/>
          <a:p>
            <a:endParaRPr lang="es-419"/>
          </a:p>
        </p:txBody>
      </p:sp>
      <p:sp>
        <p:nvSpPr>
          <p:cNvPr id="3" name="Notes Placeholder 2">
            <a:extLst>
              <a:ext uri="{FF2B5EF4-FFF2-40B4-BE49-F238E27FC236}">
                <a16:creationId xmlns:a16="http://schemas.microsoft.com/office/drawing/2014/main" id="{B87D7D53-939F-360A-0469-2C968DE08B80}"/>
              </a:ext>
            </a:extLst>
          </p:cNvPr>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u="sng" kern="1200" dirty="0">
                <a:solidFill>
                  <a:schemeClr val="tx1"/>
                </a:solidFill>
                <a:effectLst/>
                <a:latin typeface="+mn-lt"/>
                <a:ea typeface="+mn-ea"/>
                <a:cs typeface="+mn-cs"/>
              </a:rPr>
              <a:t>Analicemos con más detalle las formas en que los niños desarrollan su comprensión de la fuerza y el movimiento a lo largo de las distintas edades.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Observe el cuadro de la diapositiva.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Discuta con su grupo de mesa: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qué observan sobre las formas en que los niños exploran y aprenden sobre la fuerza y el movimiento a lo largo del tiempo y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las formas en que ustedes mismos podrían haber experimentado algunos de estos conceptos y habilidades en la actividad que realizaron con rampas y pelotas.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[Muévase por el salón de clase para facilitar la discusión en grupo. Puede invitar a algunos voluntarios a compartir sus ideas con el grupo en pleno.]</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Para un repaso más detallado de los fundamentos y los estándares, imprima y ayude a los participantes a examinar y discutir los siguientes documentos: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3"/>
              </a:rPr>
              <a:t>Progresiones de aprendizaje desde preescolar hasta 3.º de primaria (P-3): Ciencias</a:t>
            </a:r>
            <a:r>
              <a:rPr lang="es-419" sz="1200" kern="1200" dirty="0">
                <a:solidFill>
                  <a:schemeClr val="tx1"/>
                </a:solidFill>
                <a:effectLst/>
                <a:latin typeface="+mn-lt"/>
                <a:ea typeface="+mn-ea"/>
                <a:cs typeface="+mn-cs"/>
              </a:rPr>
              <a:t>: (en inglés) Progresión de aprendizaje sobre la fuerza y el movimiento, página 41; ejemplos prácticos, páginas 45-51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4"/>
              </a:rPr>
              <a:t>Fundamentos del aprendizaje y el desarrollo infantil de California:</a:t>
            </a:r>
            <a:r>
              <a:rPr lang="es-419" sz="1200" kern="1200" dirty="0">
                <a:solidFill>
                  <a:schemeClr val="tx1"/>
                </a:solidFill>
                <a:effectLst/>
                <a:latin typeface="+mn-lt"/>
                <a:ea typeface="+mn-ea"/>
                <a:cs typeface="+mn-cs"/>
              </a:rPr>
              <a:t> Enfoques de aprendizaje: Curiosidad e iniciativa (páginas 86-89); Desarrollo cognitivo: Causa y efecto (páginas 147-149)</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En los siguientes documentos se puede encontrar información adicional sobre las formas en que los niños aprenden sobre la fuerza y el movimiento, así como sobre otros conceptos de ciencias físicas: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5"/>
              </a:rPr>
              <a:t>Fundamentos de aprendizaje en preescolar y el kindergarten de transición de California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6"/>
              </a:rPr>
              <a:t>Estándares de Ciencias de Nueva Generación para las escuelas públicas de California, desde el kindergarten hasta el duodécimo curso (CA NGSS)</a:t>
            </a:r>
            <a:r>
              <a:rPr lang="es-419" sz="1200" kern="1200" dirty="0">
                <a:solidFill>
                  <a:schemeClr val="tx1"/>
                </a:solidFill>
                <a:effectLst/>
                <a:latin typeface="+mn-lt"/>
                <a:ea typeface="+mn-ea"/>
                <a:cs typeface="+mn-cs"/>
              </a:rPr>
              <a:t> (en inglés)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Es posible que observe que algunos cursos y edades no cuentan con estándares o fundamentos específicos relacionados con la fuerza y el movimiento. No obstante, los niños continúan explorando y desarrollando su comprensión de estos conceptos a lo largo del tiempo. </a:t>
            </a:r>
            <a:endParaRPr lang="en-US" sz="1200" kern="1200" dirty="0">
              <a:solidFill>
                <a:schemeClr val="tx1"/>
              </a:solidFill>
              <a:effectLst/>
              <a:latin typeface="+mn-lt"/>
              <a:ea typeface="+mn-ea"/>
              <a:cs typeface="+mn-cs"/>
            </a:endParaRPr>
          </a:p>
          <a:p>
            <a:pPr marL="0" marR="0">
              <a:spcBef>
                <a:spcPts val="600"/>
              </a:spcBef>
            </a:pPr>
            <a:endParaRPr lang="en-US" sz="1100" dirty="0">
              <a:solidFill>
                <a:srgbClr val="0F173D"/>
              </a:solidFill>
              <a:effectLst/>
              <a:latin typeface="Poppins" pitchFamily="2" charset="77"/>
              <a:ea typeface="Times New Roman" panose="02020603050405020304" pitchFamily="18"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7CFB135-2190-A84E-EAA6-277196C2F2F5}"/>
              </a:ext>
            </a:extLst>
          </p:cNvPr>
          <p:cNvSpPr>
            <a:spLocks noGrp="1"/>
          </p:cNvSpPr>
          <p:nvPr>
            <p:ph type="sldNum" sz="quarter" idx="5"/>
          </p:nvPr>
        </p:nvSpPr>
        <p:spPr/>
        <p:txBody>
          <a:bodyPr/>
          <a:lstStyle/>
          <a:p>
            <a:fld id="{896399F6-6299-4610-B81F-5B1794C45A33}" type="slidenum">
              <a:rPr lang="en-US" smtClean="0"/>
              <a:t>12</a:t>
            </a:fld>
            <a:endParaRPr lang="en-US"/>
          </a:p>
        </p:txBody>
      </p:sp>
    </p:spTree>
    <p:extLst>
      <p:ext uri="{BB962C8B-B14F-4D97-AF65-F5344CB8AC3E}">
        <p14:creationId xmlns:p14="http://schemas.microsoft.com/office/powerpoint/2010/main" val="2137263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Ahora observaremos un vídeo en el que se muestra a unos niños investigando cómo se mueven los objetos.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Mientras lo observan, reflexionen sobre las siguientes preguntas: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rPr>
              <a:t>¿Qué observan los niños sobre las características físicas de los objetos (por ejemplo, pelotas u otros objetos que ruedan)? ¿De qué manera comunican los niños lo que observan?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¿De qué manera exploran los niños los diferentes conceptos relacionados con las fuerzas y con el movimiento de los objetos (por ejemplo, la velocidad, la dirección, la distancia, la fuerza o la fricción)?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¿Qué habilidades de investigación (por ejemplo, predecir, observar, poner a prueba ideas) utilizan los niños al investigar estos conceptos?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anotar sus observaciones en un papel borrador. </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Elija un fragmento de vídeo en el que aparezcan niños investigando cómo se mueven las cosas. Le ofrecemos los siguientes vídeos: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3"/>
              </a:rPr>
              <a:t>Explorar bolas (8-18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4"/>
              </a:rPr>
              <a:t>Explorar bolas (8-18 meses)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5"/>
              </a:rPr>
              <a:t>Investigar el balanceo (18-36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6"/>
              </a:rPr>
              <a:t>Investigar el balanceo (18-36 meses)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7"/>
              </a:rPr>
              <a:t>Rebotar pelotas (3– 5 años)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8"/>
              </a:rPr>
              <a:t>Rebotar pelotas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9"/>
              </a:rPr>
              <a:t>Investigar la fuerza (segundo-tercero grado)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10"/>
              </a:rPr>
              <a:t>Investigar la fuerza (segundo-tercero grado) - Versión con audiodescripción</a:t>
            </a:r>
            <a:r>
              <a:rPr lang="es-419"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utilizar más de un vídeo y animar a los participantes a comparar las formas en que los niños investigan según su edad. Anime a los participantes a discutir cómo se desarrollan las habilidades y los conceptos con el paso del tiempo.</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s-419" sz="1050" kern="12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Links all need to be updated to versions in Spanish</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13</a:t>
            </a:fld>
            <a:endParaRPr lang="en-US"/>
          </a:p>
        </p:txBody>
      </p:sp>
    </p:spTree>
    <p:extLst>
      <p:ext uri="{BB962C8B-B14F-4D97-AF65-F5344CB8AC3E}">
        <p14:creationId xmlns:p14="http://schemas.microsoft.com/office/powerpoint/2010/main" val="502888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Discutamos lo que han observado: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rPr>
              <a:t>¿Qué observan los niños sobre las características de los objetos (por ejemplo, pelotas o rodillos) y cómo se mueven? ¿De qué manera comunican los niños lo que observan?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¿De qué manera experimentan o investigan los niños diferentes conceptos de la física (por ejemplo, la velocidad, la dirección, la distancia, la fuerza o la fricción)?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rPr>
              <a:t>¿Qué habilidades de investigación (por ejemplo, predecir, observar, poner a prueba ideas) utilizan los niños al investigar estos conceptos?</a:t>
            </a:r>
          </a:p>
          <a:p>
            <a:pPr lvl="1"/>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Anime a los participantes a compartir lo que observan sobre las formas en que los niños investigan cómo se mueven las cosas. Puede animar a los grupos de mesa a discutir. A continuación, invite a algunos voluntarios a compartir sus ideas con todo el grupo.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Utilice el folleto</a:t>
            </a:r>
            <a:r>
              <a:rPr lang="es-419" sz="1200" b="1" kern="12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con la</a:t>
            </a:r>
            <a:r>
              <a:rPr lang="es-419" sz="1200" b="1" kern="1200" dirty="0">
                <a:solidFill>
                  <a:schemeClr val="tx1"/>
                </a:solidFill>
                <a:effectLst/>
                <a:latin typeface="+mn-lt"/>
                <a:ea typeface="+mn-ea"/>
                <a:cs typeface="+mn-cs"/>
              </a:rPr>
              <a:t> clave de respuestas </a:t>
            </a:r>
            <a:r>
              <a:rPr lang="es-419" sz="1200" kern="1200" dirty="0">
                <a:solidFill>
                  <a:schemeClr val="tx1"/>
                </a:solidFill>
                <a:effectLst/>
                <a:latin typeface="+mn-lt"/>
                <a:ea typeface="+mn-ea"/>
                <a:cs typeface="+mn-cs"/>
              </a:rPr>
              <a:t>correspondiente a los vídeos que decida mostrar para facilitar el debate. Cada clave de respuestas ofrece ejemplos extraídos del vídeo relacionados con las preguntas de discusión de esta diapositiva. Seleccione la clave de respuestas que coincida con el vídeo que haya elegido. </a:t>
            </a:r>
            <a:r>
              <a:rPr lang="es-419" sz="1200" b="1" kern="1200" dirty="0">
                <a:solidFill>
                  <a:schemeClr val="tx1"/>
                </a:solidFill>
                <a:effectLst/>
                <a:latin typeface="+mn-lt"/>
                <a:ea typeface="+mn-ea"/>
                <a:cs typeface="+mn-cs"/>
              </a:rPr>
              <a:t>Nota: </a:t>
            </a:r>
            <a:r>
              <a:rPr lang="es-419" sz="1200" kern="1200" dirty="0">
                <a:solidFill>
                  <a:schemeClr val="tx1"/>
                </a:solidFill>
                <a:effectLst/>
                <a:latin typeface="+mn-lt"/>
                <a:ea typeface="+mn-ea"/>
                <a:cs typeface="+mn-cs"/>
              </a:rPr>
              <a:t>Estos folletos están diseñados exclusivamente para ayudar a los facilitadores y no están destinados a ser utilizados por los participantes.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Explorar bolas (8-18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Investigar el balanceo (18-36 meses)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Rebotar pelotas (3-5 años)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u="none" strike="noStrike" kern="1200" dirty="0">
                <a:solidFill>
                  <a:schemeClr val="tx1"/>
                </a:solidFill>
                <a:effectLst/>
                <a:latin typeface="+mn-lt"/>
                <a:ea typeface="+mn-ea"/>
                <a:cs typeface="+mn-cs"/>
              </a:rPr>
              <a:t>Clave de respuestas para </a:t>
            </a:r>
            <a:r>
              <a:rPr lang="es-419" sz="1200" b="1" kern="1200" dirty="0">
                <a:solidFill>
                  <a:schemeClr val="tx1"/>
                </a:solidFill>
                <a:effectLst/>
                <a:latin typeface="+mn-lt"/>
                <a:ea typeface="+mn-ea"/>
                <a:cs typeface="+mn-cs"/>
              </a:rPr>
              <a:t>Investigar la fuerza (segundo-tercero grado)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la posibilidad de invitar a los participantes a reflexionar sobre cómo podrían adaptar una experiencia similar para los niños de sus entornos.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14</a:t>
            </a:fld>
            <a:endParaRPr lang="en-US"/>
          </a:p>
        </p:txBody>
      </p:sp>
    </p:spTree>
    <p:extLst>
      <p:ext uri="{BB962C8B-B14F-4D97-AF65-F5344CB8AC3E}">
        <p14:creationId xmlns:p14="http://schemas.microsoft.com/office/powerpoint/2010/main" val="2613316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Hemos observado diversas formas en que los niños pueden investigar cómo se mueven las cosas. También hemos discutido las diferentes habilidades de investigación que los niños utilizan mientras investigan.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Centrémonos ahora en las formas en que los educadores pueden ayudar a los niños a investigar la fuerza y el movimiento.</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15</a:t>
            </a:fld>
            <a:endParaRPr lang="en-US"/>
          </a:p>
        </p:txBody>
      </p:sp>
    </p:spTree>
    <p:extLst>
      <p:ext uri="{BB962C8B-B14F-4D97-AF65-F5344CB8AC3E}">
        <p14:creationId xmlns:p14="http://schemas.microsoft.com/office/powerpoint/2010/main" val="2055290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Vamos a ver un vídeo de niños investigando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Mientras observan, fíjense en las formas en que los educadores apoyan a los niños para que investiguen y aprendan sobre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Utilice diferentes notas adhesivas para anotar las diversas prácticas de enseñanza que observe. Agruparemos estas notas más adelante en nuestra sesión.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[Reproduzca el vídeo.]</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Elija un fragmento de vídeo en el que aparezcan niños investigando la fuerza y el movimiento. Le ofrecemos los siguientes vídeos: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3"/>
              </a:rPr>
              <a:t>Explorar bolas (8-18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4"/>
              </a:rPr>
              <a:t>Explorar bolas (8-18 meses)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5"/>
              </a:rPr>
              <a:t>Investigar el balanceo (18-36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6"/>
              </a:rPr>
              <a:t>Investigar el balanceo (18-36 meses)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7"/>
              </a:rPr>
              <a:t>Rebotar pelotas (3– 5 años)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8"/>
              </a:rPr>
              <a:t>Rebotar pelotas  - Versión con audiodescripción</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9"/>
              </a:rPr>
              <a:t>Investigar la fuerza (segundo-tercero grado)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u="sng" kern="1200" dirty="0">
                <a:solidFill>
                  <a:schemeClr val="tx1"/>
                </a:solidFill>
                <a:effectLst/>
                <a:latin typeface="+mn-lt"/>
                <a:ea typeface="+mn-ea"/>
                <a:cs typeface="+mn-cs"/>
                <a:hlinkClick r:id="rId10"/>
              </a:rPr>
              <a:t>Investigar la fuerza (segundo-tercero grado) - Versión con audiodescripción</a:t>
            </a:r>
            <a:r>
              <a:rPr lang="es-419" sz="1200" u="sng"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Si reproduce el mismo vídeo que utilizó anteriormente en la sesión, asegúrese de explicar a los participantes que ya han visto este vídeo. El primer visionado se centró en las formas en que los niños investigaban. Durante este visionado, observarán al educador.</a:t>
            </a:r>
            <a:endParaRPr lang="en-US" sz="1200" kern="1200" dirty="0">
              <a:solidFill>
                <a:schemeClr val="tx1"/>
              </a:solidFill>
              <a:effectLst/>
              <a:latin typeface="+mn-lt"/>
              <a:ea typeface="+mn-ea"/>
              <a:cs typeface="+mn-cs"/>
            </a:endParaRPr>
          </a:p>
          <a:p>
            <a:endParaRPr lang="es-419" sz="1050" kern="1200" dirty="0">
              <a:solidFill>
                <a:schemeClr val="tx1"/>
              </a:solidFill>
              <a:effectLst/>
              <a:latin typeface="+mn-lt"/>
              <a:ea typeface="+mn-ea"/>
              <a:cs typeface="+mn-cs"/>
            </a:endParaRPr>
          </a:p>
          <a:p>
            <a:r>
              <a:rPr lang="es-419" sz="1200" kern="1200" dirty="0">
                <a:solidFill>
                  <a:schemeClr val="tx1"/>
                </a:solidFill>
                <a:effectLst/>
                <a:latin typeface="+mn-lt"/>
                <a:ea typeface="+mn-ea"/>
                <a:cs typeface="+mn-cs"/>
              </a:rPr>
              <a:t>Links all need to be updated to versions in Spanish</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16</a:t>
            </a:fld>
            <a:endParaRPr lang="en-US"/>
          </a:p>
        </p:txBody>
      </p:sp>
    </p:spTree>
    <p:extLst>
      <p:ext uri="{BB962C8B-B14F-4D97-AF65-F5344CB8AC3E}">
        <p14:creationId xmlns:p14="http://schemas.microsoft.com/office/powerpoint/2010/main" val="278257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Discutamos lo que han observado.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¿De qué manera apoyó el educador a los niños para que investigaran cómo se mueven las cosas?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[Anime a los participantes a compartir sus observaciones con el grupo en general.]</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Los participantes compartirán más detalles sobre sus observaciones en la siguiente diapositiva, cuando agrupen lo que han observado según las categorías del Enfoque M</a:t>
            </a:r>
            <a:r>
              <a:rPr lang="es-419" sz="1200" kern="1200" baseline="30000" dirty="0">
                <a:solidFill>
                  <a:schemeClr val="tx1"/>
                </a:solidFill>
                <a:effectLst/>
                <a:latin typeface="+mn-lt"/>
                <a:ea typeface="+mn-ea"/>
                <a:cs typeface="+mn-cs"/>
              </a:rPr>
              <a:t>5  </a:t>
            </a:r>
            <a:r>
              <a:rPr lang="es-419" sz="1200" kern="1200" dirty="0">
                <a:solidFill>
                  <a:schemeClr val="tx1"/>
                </a:solidFill>
                <a:effectLst/>
                <a:latin typeface="+mn-lt"/>
                <a:ea typeface="+mn-ea"/>
                <a:cs typeface="+mn-cs"/>
              </a:rPr>
              <a:t>de STEAM temprano.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17</a:t>
            </a:fld>
            <a:endParaRPr lang="en-US"/>
          </a:p>
        </p:txBody>
      </p:sp>
    </p:spTree>
    <p:extLst>
      <p:ext uri="{BB962C8B-B14F-4D97-AF65-F5344CB8AC3E}">
        <p14:creationId xmlns:p14="http://schemas.microsoft.com/office/powerpoint/2010/main" val="1948033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Todos ustedes han aportado diferentes ejemplos de cómo los educadores han ayudado a los niños a investigar cómo se mueven las cosas.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Podemos utilizar el enfoque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de STEAM para la primera infancia como marco de referencia para reflexionar sobre las formas en que los educadores ayudan a los niños a aprender conceptos y fenómenos científicos.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 enfoque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de STEAM </a:t>
            </a:r>
            <a:r>
              <a:rPr lang="es-419" sz="1200" kern="1200" baseline="300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para la educación temprana consiste en cinco prácticas de enseñanza eficaces que se llevan a cabo en el marco de la actitud de investigación del educador. Las cinco prácticas de enseñanza son: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Aprendizaje mutuo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Investigaciones significativas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Materiales y entorno de aprendizaje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Vocabulario y discurso conscientes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Representaciones múltiples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Explorará el enfoque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de  STEAM temprano con sus equipos.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Utilice el folleto </a:t>
            </a:r>
            <a:r>
              <a:rPr lang="es-419" sz="1200" b="1" kern="1200" dirty="0">
                <a:solidFill>
                  <a:schemeClr val="tx1"/>
                </a:solidFill>
                <a:effectLst/>
                <a:latin typeface="+mn-lt"/>
                <a:ea typeface="+mn-ea"/>
                <a:cs typeface="+mn-cs"/>
              </a:rPr>
              <a:t>«Descripción general del enfoque M</a:t>
            </a:r>
            <a:r>
              <a:rPr lang="es-419" sz="1200" b="1" kern="1200" baseline="30000" dirty="0">
                <a:solidFill>
                  <a:schemeClr val="tx1"/>
                </a:solidFill>
                <a:effectLst/>
                <a:latin typeface="+mn-lt"/>
                <a:ea typeface="+mn-ea"/>
                <a:cs typeface="+mn-cs"/>
              </a:rPr>
              <a:t>5   </a:t>
            </a:r>
            <a:r>
              <a:rPr lang="es-419" sz="1200" b="1" kern="1200" dirty="0">
                <a:solidFill>
                  <a:schemeClr val="tx1"/>
                </a:solidFill>
                <a:effectLst/>
                <a:latin typeface="+mn-lt"/>
                <a:ea typeface="+mn-ea"/>
                <a:cs typeface="+mn-cs"/>
              </a:rPr>
              <a:t>de STEAM temprano </a:t>
            </a:r>
            <a:r>
              <a:rPr lang="es-419" sz="1200" kern="1200" dirty="0">
                <a:solidFill>
                  <a:schemeClr val="tx1"/>
                </a:solidFill>
                <a:effectLst/>
                <a:latin typeface="+mn-lt"/>
                <a:ea typeface="+mn-ea"/>
                <a:cs typeface="+mn-cs"/>
              </a:rPr>
              <a:t>» para obtener más información sobre cada una de las prácticas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y facilitar así su proceso de agrupación.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Cree seis secciones en su papelógrafo. Titule una de ellas «Actitudes de indagación» y las otras cinco con las prácticas de enseñanza restantes de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«Aprendizaje mutuo», «Investigaciones significativas», «Materiales y entorno de aprendizaje», «Vocabulario y discurso reflexivos» y «Representaciones múltiples».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Junto con su equipo, agrupe los diferentes ejemplos que ha anotado en las notas adhesivas a partir de la observación del vídeo en cada una de las</a:t>
            </a:r>
            <a:r>
              <a:rPr lang="es-419" sz="1200" kern="1200" baseline="300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categorías del</a:t>
            </a:r>
            <a:r>
              <a:rPr lang="es-419" sz="1200" kern="1200" baseline="300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 enfoque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de su papel de póster. Por ejemplo, es posible que haya anotado en su nota adhesiva que el educador modeló el lenguaje científico. Debería colocar esta nota adhesiva en la categoría «Vocabulario y discurso reflexivos» de su papel de póster.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Es posible que un ejemplo concreto se aplique a más de una práctica</a:t>
            </a:r>
            <a:r>
              <a:rPr lang="es-419" sz="1200" kern="1200" baseline="300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 de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Esto se debe a que las prácticas de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se complementan entre sí. Si esto ocurre, elija la práctica que considere que se ajusta mejor al ejemplo de su nota adhesiva.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Podría añadir nuevas notas adhesivas con ideas diferentes sobre las formas en que los educadores pueden ayudar a los niños a investigar cómo se mueven las cosas.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Si en el fragmento de vídeo no se observa alguna de las prácticas de enseñanza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reflexione sobre las formas en que los educadores podrían aplicar dicha práctica en el contexto del vídeo.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[Conceda tiempo a los participantes para que agrupen sus notas adhesivas. A continuación, invite a algunos voluntarios a compartir ejemplos de cada práctica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Gracias por explorar el enfoque </a:t>
            </a:r>
            <a:r>
              <a:rPr lang="es-419" sz="1200" kern="1200" baseline="30000" dirty="0">
                <a:solidFill>
                  <a:schemeClr val="tx1"/>
                </a:solidFill>
                <a:effectLst/>
                <a:latin typeface="+mn-lt"/>
                <a:ea typeface="+mn-ea"/>
                <a:cs typeface="+mn-cs"/>
              </a:rPr>
              <a:t>  </a:t>
            </a:r>
            <a:r>
              <a:rPr lang="es-419" sz="1200" kern="1200" dirty="0">
                <a:solidFill>
                  <a:schemeClr val="tx1"/>
                </a:solidFill>
                <a:effectLst/>
                <a:latin typeface="+mn-lt"/>
                <a:ea typeface="+mn-ea"/>
                <a:cs typeface="+mn-cs"/>
              </a:rPr>
              <a:t>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de STEAM para la primera infancia. </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la posibilidad de volver a reproducir el vídeo para que los participantes puedan completar sus cuadros de M</a:t>
            </a:r>
            <a:r>
              <a:rPr lang="es-419" sz="1200" kern="1200" baseline="30000" dirty="0">
                <a:solidFill>
                  <a:schemeClr val="tx1"/>
                </a:solidFill>
                <a:effectLst/>
                <a:latin typeface="+mn-lt"/>
                <a:ea typeface="+mn-ea"/>
                <a:cs typeface="+mn-cs"/>
              </a:rPr>
              <a:t>5</a:t>
            </a:r>
            <a:r>
              <a:rPr lang="es-419"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crear su propia cuadros para mostrar a los participantes cómo realizar el montaje de la actividad. O bien, prepare con antelación varias tablas etiquetadas para que las utilicen los participantes.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En lugar de la actividad de grupo, puede repasar las prácticas M</a:t>
            </a:r>
            <a:r>
              <a:rPr lang="es-419" sz="1200" kern="1200" baseline="30000" dirty="0">
                <a:solidFill>
                  <a:schemeClr val="tx1"/>
                </a:solidFill>
                <a:effectLst/>
                <a:latin typeface="+mn-lt"/>
                <a:ea typeface="+mn-ea"/>
                <a:cs typeface="+mn-cs"/>
              </a:rPr>
              <a:t>5 </a:t>
            </a:r>
            <a:r>
              <a:rPr lang="es-419" sz="1200" kern="1200" dirty="0">
                <a:solidFill>
                  <a:schemeClr val="tx1"/>
                </a:solidFill>
                <a:effectLst/>
                <a:latin typeface="+mn-lt"/>
                <a:ea typeface="+mn-ea"/>
                <a:cs typeface="+mn-cs"/>
              </a:rPr>
              <a:t>que aparecen en el vídeo utilizando el folleto</a:t>
            </a:r>
            <a:r>
              <a:rPr lang="es-419" sz="1200" b="1" kern="1200" dirty="0">
                <a:solidFill>
                  <a:schemeClr val="tx1"/>
                </a:solidFill>
                <a:effectLst/>
                <a:latin typeface="+mn-lt"/>
                <a:ea typeface="+mn-ea"/>
                <a:cs typeface="+mn-cs"/>
              </a:rPr>
              <a:t> «Clave de respuestas</a:t>
            </a:r>
            <a:r>
              <a:rPr lang="es-419" sz="1200" kern="1200" dirty="0">
                <a:solidFill>
                  <a:schemeClr val="tx1"/>
                </a:solidFill>
                <a:effectLst/>
                <a:latin typeface="+mn-lt"/>
                <a:ea typeface="+mn-ea"/>
                <a:cs typeface="+mn-cs"/>
              </a:rPr>
              <a:t>». </a:t>
            </a:r>
            <a:r>
              <a:rPr lang="es-419" sz="1200" b="1" kern="1200" dirty="0">
                <a:solidFill>
                  <a:schemeClr val="tx1"/>
                </a:solidFill>
                <a:effectLst/>
                <a:latin typeface="+mn-lt"/>
                <a:ea typeface="+mn-ea"/>
                <a:cs typeface="+mn-cs"/>
              </a:rPr>
              <a:t>Observación: </a:t>
            </a:r>
            <a:r>
              <a:rPr lang="es-419" sz="1200" kern="1200" dirty="0">
                <a:solidFill>
                  <a:schemeClr val="tx1"/>
                </a:solidFill>
                <a:effectLst/>
                <a:latin typeface="+mn-lt"/>
                <a:ea typeface="+mn-ea"/>
                <a:cs typeface="+mn-cs"/>
              </a:rPr>
              <a:t>Estos folletos están diseñados exclusivamente para ayudar a los facilitadores y no están destinados a ser utilizados por los participantes.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Explorar bolas (8-18 meses)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Investigar el balanceo (18-36 meses)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para Rebotar pelotas (3-5 años)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b="1" kern="1200" dirty="0">
                <a:solidFill>
                  <a:schemeClr val="tx1"/>
                </a:solidFill>
                <a:effectLst/>
                <a:latin typeface="+mn-lt"/>
                <a:ea typeface="+mn-ea"/>
                <a:cs typeface="+mn-cs"/>
              </a:rPr>
              <a:t>Clave de respuestas </a:t>
            </a:r>
            <a:r>
              <a:rPr lang="es-419" sz="1200" b="1" u="none" strike="noStrike" kern="1200" dirty="0">
                <a:solidFill>
                  <a:schemeClr val="tx1"/>
                </a:solidFill>
                <a:effectLst/>
                <a:latin typeface="+mn-lt"/>
                <a:ea typeface="+mn-ea"/>
                <a:cs typeface="+mn-cs"/>
              </a:rPr>
              <a:t>para </a:t>
            </a:r>
            <a:r>
              <a:rPr lang="es-419" sz="1200" b="1" kern="1200" dirty="0">
                <a:solidFill>
                  <a:schemeClr val="tx1"/>
                </a:solidFill>
                <a:effectLst/>
                <a:latin typeface="+mn-lt"/>
                <a:ea typeface="+mn-ea"/>
                <a:cs typeface="+mn-cs"/>
              </a:rPr>
              <a:t>Investigar la fuerza (segundo-tercero grado)</a:t>
            </a:r>
            <a:endParaRPr lang="en-US" sz="1200" kern="1200" dirty="0">
              <a:solidFill>
                <a:schemeClr val="tx1"/>
              </a:solidFill>
              <a:effectLst/>
              <a:latin typeface="+mn-lt"/>
              <a:ea typeface="+mn-ea"/>
              <a:cs typeface="+mn-cs"/>
            </a:endParaRPr>
          </a:p>
          <a:p>
            <a:endParaRPr lang="en-US" b="1" dirty="0">
              <a:solidFill>
                <a:schemeClr val="tx1"/>
              </a:solidFill>
            </a:endParaRPr>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18</a:t>
            </a:fld>
            <a:endParaRPr lang="en-US"/>
          </a:p>
        </p:txBody>
      </p:sp>
    </p:spTree>
    <p:extLst>
      <p:ext uri="{BB962C8B-B14F-4D97-AF65-F5344CB8AC3E}">
        <p14:creationId xmlns:p14="http://schemas.microsoft.com/office/powerpoint/2010/main" val="3247804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Apliquemos lo que hemos estado explorando a sus entornos.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Revise el folleto </a:t>
            </a:r>
            <a:r>
              <a:rPr lang="es-419" sz="1200" b="1" kern="1200" dirty="0">
                <a:solidFill>
                  <a:schemeClr val="tx1"/>
                </a:solidFill>
                <a:effectLst/>
                <a:latin typeface="+mn-lt"/>
                <a:ea typeface="+mn-ea"/>
                <a:cs typeface="+mn-cs"/>
              </a:rPr>
              <a:t>Preguntas para iniciar la investigación: Fuerza y movimiento </a:t>
            </a:r>
            <a:r>
              <a:rPr lang="es-419" sz="1200" kern="1200" dirty="0">
                <a:solidFill>
                  <a:schemeClr val="tx1"/>
                </a:solidFill>
                <a:effectLst/>
                <a:latin typeface="+mn-lt"/>
                <a:ea typeface="+mn-ea"/>
                <a:cs typeface="+mn-cs"/>
              </a:rPr>
              <a:t>para obtener ideas sobre cómo los niños podrían investigar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Mientras lo revisa, marque con un círculo las ideas que le gustaría probar y añada las suyas propias que se relacionen más estrechamente con los niños de su centro.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revisar los fundamentos y los estándares o tener en cuenta la progresión del desarrollo para elegir conceptos que sean adecuados para los niños de su centro.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[Conceda tiempo a los participantes para que revisen el folleto de forma individual. A continuación, invite a los participantes, agrupados por mesas, a compartir sus ideas entre ellos.]</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19</a:t>
            </a:fld>
            <a:endParaRPr lang="en-US"/>
          </a:p>
        </p:txBody>
      </p:sp>
    </p:spTree>
    <p:extLst>
      <p:ext uri="{BB962C8B-B14F-4D97-AF65-F5344CB8AC3E}">
        <p14:creationId xmlns:p14="http://schemas.microsoft.com/office/powerpoint/2010/main" val="3895192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Ahora, elija una investigación para planificarla con mayor detalle. Utilice el folleto </a:t>
            </a:r>
            <a:r>
              <a:rPr lang="es-419" sz="1200" b="1" kern="1200" dirty="0">
                <a:solidFill>
                  <a:schemeClr val="tx1"/>
                </a:solidFill>
                <a:effectLst/>
                <a:latin typeface="+mn-lt"/>
                <a:ea typeface="+mn-ea"/>
                <a:cs typeface="+mn-cs"/>
              </a:rPr>
              <a:t>Planificación de investigaciones sobre la fuerza y el movimiento</a:t>
            </a:r>
            <a:r>
              <a:rPr lang="es-419"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[Seleccione una estrategia de facilitación para ayudar a los participantes a planificar formas en que los niños de su centro puedan investigar cómo se mueven las cosas.] </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diferentes formas de apoyar a los participantes en la planificación.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Anime a los educadores que trabajan con niños de la misma edad o curso a planificar juntos.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Invite a los participantes a buscar un compañero con quien planificar. Los compañeros pueden discutir sus ideas entre sí mientras planifican.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Los Estándares Nacionales de Ciencias de California (CA NGSS) no incluyen estándares sobre fuerza y movimiento para 1.º y 2.º de primaria. Si cuenta con educadores que imparten clase a niños de estos cursos, podría: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Explicar que, aunque los estándares no aborden explícitamente conceptos relacionados con la fuerza y el movimiento en estos cursos, los niños siguen aprendiendo y desarrollando su comprensión de dichos conceptos. Los educadores pueden basarse en las experiencias cotidianas de los niños con la fuerza y el movimiento para explorar estos conceptos en primero y segundo de primaria. Los niños volverán a abordar y profundizarán en estas ideas en tercer de primaria.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20</a:t>
            </a:fld>
            <a:endParaRPr lang="en-US"/>
          </a:p>
        </p:txBody>
      </p:sp>
    </p:spTree>
    <p:extLst>
      <p:ext uri="{BB962C8B-B14F-4D97-AF65-F5344CB8AC3E}">
        <p14:creationId xmlns:p14="http://schemas.microsoft.com/office/powerpoint/2010/main" val="2592003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Gracias a todos por dedicar su tiempo a empezar a planificar formas en las que los niños de su centro puedan investigar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Ahora, compartiremos nuestros planes con los demás.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Gírense y hablen con un compañero. Compartan sus planes sobre cómo los niños de su centro pueden investigar la fuerza y el movimiento. Reflexionen sobre qué partes de la investigación les entusiasman más y sobre cuáles tienen dudas.</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Podría invitar a los participantes a intercambiar ideas entre ellos. Por ejemplo, invite a los compañeros a que se den los siguientes comentarios mutuamente una vez que las ideas sean comunes: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Valoro la forma en que ha…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Me pregunto sobre…</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Una sugerencia que tengo es…</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21</a:t>
            </a:fld>
            <a:endParaRPr lang="en-US"/>
          </a:p>
        </p:txBody>
      </p:sp>
    </p:spTree>
    <p:extLst>
      <p:ext uri="{BB962C8B-B14F-4D97-AF65-F5344CB8AC3E}">
        <p14:creationId xmlns:p14="http://schemas.microsoft.com/office/powerpoint/2010/main" val="1507259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Cuando regrese a su entorno educativo, ponga en práctica sus planes con los niños de su centro.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Mientras los niños investigan cómo se mueven las cosas:</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Observe a los niños y fíjese en cómo utilizan sus habilidades de investigación y desarrollan su comprensión sobre la fuerza y el movimiento.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Reflexione sobre sus observaciones de los niños y considere formas en las que podría ampliar su aprendizaje a través de experiencias relacionadas y continuadas. Piense en formas en las que podría establecer una conexión con su vida cotidiana y sus experiencias vividas.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Comparta sus observaciones e ideas con un compañero. Contar con un compañero con quien intercambiar ideas es una forma importante de seguir aprendiendo como educadores. </a:t>
            </a:r>
          </a:p>
          <a:p>
            <a:pPr lvl="1"/>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Ofrezca apoyo continuo a los participantes tras esta sesión, brindándoles oportunidades para conocer cómo otros exploran las ciencias físicas en sus entornos. Podría crear un documento común de Google Docs o un Padlet como espacio digital para compartir imágenes e historias.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Facilite una comunidad de práctica en la que los participantes puedan compartir cómo están explorando las ciencias físicas en sus entornos de aprendizaje.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22</a:t>
            </a:fld>
            <a:endParaRPr lang="en-US"/>
          </a:p>
        </p:txBody>
      </p:sp>
    </p:spTree>
    <p:extLst>
      <p:ext uri="{BB962C8B-B14F-4D97-AF65-F5344CB8AC3E}">
        <p14:creationId xmlns:p14="http://schemas.microsoft.com/office/powerpoint/2010/main" val="661128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A continuación se incluyen algunos recursos adicionales relacionados con la fuerza y el movimiento.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Puede consultar las guías de lectura y las actividades de «Count Play Explore» que apoyan el aprendizaje STEAM antes, durante y después de la lectura.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la guía del libro «Descubriendo las matemáticas» y la actividad relacionada con </a:t>
            </a:r>
            <a:r>
              <a:rPr lang="es-419" sz="1200" i="1" kern="1200" dirty="0">
                <a:solidFill>
                  <a:schemeClr val="tx1"/>
                </a:solidFill>
                <a:effectLst/>
                <a:latin typeface="+mn-lt"/>
                <a:ea typeface="+mn-ea"/>
                <a:cs typeface="+mn-cs"/>
              </a:rPr>
              <a:t>«La zanahoria y el chícharo: una amistad insólita»</a:t>
            </a:r>
            <a:r>
              <a:rPr lang="es-419" sz="1200" kern="1200" dirty="0">
                <a:solidFill>
                  <a:schemeClr val="tx1"/>
                </a:solidFill>
                <a:effectLst/>
                <a:latin typeface="+mn-lt"/>
                <a:ea typeface="+mn-ea"/>
                <a:cs typeface="+mn-cs"/>
              </a:rPr>
              <a:t>, de Morag Hood, que es una historia sobre cómo los </a:t>
            </a:r>
            <a:r>
              <a:rPr lang="es-419" sz="1200" i="1" kern="1200" dirty="0">
                <a:solidFill>
                  <a:schemeClr val="tx1"/>
                </a:solidFill>
                <a:effectLst/>
                <a:latin typeface="+mn-lt"/>
                <a:ea typeface="+mn-ea"/>
                <a:cs typeface="+mn-cs"/>
              </a:rPr>
              <a:t>chícharos</a:t>
            </a:r>
            <a:r>
              <a:rPr lang="es-419" sz="1200" kern="1200" dirty="0">
                <a:solidFill>
                  <a:schemeClr val="tx1"/>
                </a:solidFill>
                <a:effectLst/>
                <a:latin typeface="+mn-lt"/>
                <a:ea typeface="+mn-ea"/>
                <a:cs typeface="+mn-cs"/>
              </a:rPr>
              <a:t> y las zanahorias se mueven de forma diferente debido a sus formas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Las guías de lectura y las actividades relacionadas pueden ampliar el aprendizaje de los niños a otros temas y ayudarle a establecer conexiones con otros ámbitos de aprendizaje.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la posibilidad de compartir los vídeos «¡Estoy listo!» de Count Play Explore como una forma de ayudar a las familias a comprender cómo investigar la ciencia física con sus hijos. Por ejemplo:</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”Sumérgete en la ciencia” (que hemos visto anteriormente en la sesión)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«Empujar y tirar» (apto para bebés y niños pequeños)</a:t>
            </a:r>
          </a:p>
          <a:p>
            <a:pPr lvl="1"/>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Podría mostrar a los participantes cómo acceder al sitio web de «Count Play Explore» y navegar hasta los materiales destacados: https://countplayexplore.org/es.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la posibilidad de reproducir uno de los vídeos o repasar una de las guías de lectura con los participantes. Anímelos a discutir brevemente las formas en que podrían utilizar estos recursos en sus entornos de aprendizaje. A continuación encontrará enlaces a las guías de lectura, las actividades y los vídeos. </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i="1" kern="1200" dirty="0">
                <a:solidFill>
                  <a:schemeClr val="tx1"/>
                </a:solidFill>
                <a:effectLst/>
                <a:latin typeface="+mn-lt"/>
                <a:ea typeface="+mn-ea"/>
                <a:cs typeface="+mn-cs"/>
              </a:rPr>
              <a:t>«La zanahoria y el chícharo: una amistad insólita», </a:t>
            </a:r>
            <a:r>
              <a:rPr lang="es-419" sz="1200" kern="1200" dirty="0">
                <a:solidFill>
                  <a:schemeClr val="tx1"/>
                </a:solidFill>
                <a:effectLst/>
                <a:latin typeface="+mn-lt"/>
                <a:ea typeface="+mn-ea"/>
                <a:cs typeface="+mn-cs"/>
              </a:rPr>
              <a:t>de Morag Hood: </a:t>
            </a:r>
            <a:r>
              <a:rPr lang="es-419" sz="1200" u="sng" kern="1200" dirty="0">
                <a:solidFill>
                  <a:schemeClr val="tx1"/>
                </a:solidFill>
                <a:effectLst/>
                <a:latin typeface="+mn-lt"/>
                <a:ea typeface="+mn-ea"/>
                <a:cs typeface="+mn-cs"/>
                <a:hlinkClick r:id="rId3"/>
              </a:rPr>
              <a:t>Guía del libro «Descubriendo las matemáticas» en inglés y español</a:t>
            </a:r>
            <a:r>
              <a:rPr lang="es-419" sz="1200" kern="1200" dirty="0">
                <a:solidFill>
                  <a:schemeClr val="tx1"/>
                </a:solidFill>
                <a:effectLst/>
                <a:latin typeface="+mn-lt"/>
                <a:ea typeface="+mn-ea"/>
                <a:cs typeface="+mn-cs"/>
              </a:rPr>
              <a:t>; actividad </a:t>
            </a:r>
            <a:r>
              <a:rPr lang="es-419" sz="1200" u="sng" kern="1200" dirty="0">
                <a:solidFill>
                  <a:schemeClr val="tx1"/>
                </a:solidFill>
                <a:effectLst/>
                <a:latin typeface="+mn-lt"/>
                <a:ea typeface="+mn-ea"/>
                <a:cs typeface="+mn-cs"/>
                <a:hlinkClick r:id="rId4"/>
              </a:rPr>
              <a:t>«Ramp and Roll</a:t>
            </a:r>
            <a:r>
              <a:rPr lang="es-419" sz="1200" kern="1200" dirty="0">
                <a:solidFill>
                  <a:schemeClr val="tx1"/>
                </a:solidFill>
                <a:effectLst/>
                <a:latin typeface="+mn-lt"/>
                <a:ea typeface="+mn-ea"/>
                <a:cs typeface="+mn-cs"/>
              </a:rPr>
              <a:t>»; actividad </a:t>
            </a:r>
            <a:r>
              <a:rPr lang="es-419" sz="1200" u="sng" kern="1200" dirty="0">
                <a:solidFill>
                  <a:schemeClr val="tx1"/>
                </a:solidFill>
                <a:effectLst/>
                <a:latin typeface="+mn-lt"/>
                <a:ea typeface="+mn-ea"/>
                <a:cs typeface="+mn-cs"/>
                <a:hlinkClick r:id="rId5"/>
              </a:rPr>
              <a:t>«¿Qué rueda?».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Vídeo «¡Estoy listo!»: Sumérgete en la ciencia»</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s-419" sz="1200" kern="1200" dirty="0">
                <a:solidFill>
                  <a:schemeClr val="tx1"/>
                </a:solidFill>
                <a:effectLst/>
                <a:latin typeface="+mn-lt"/>
                <a:ea typeface="+mn-ea"/>
                <a:cs typeface="+mn-cs"/>
              </a:rPr>
              <a:t>Vídeo «¡Estoy listo!»: ”Empujar y Jalar”</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23</a:t>
            </a:fld>
            <a:endParaRPr lang="en-US"/>
          </a:p>
        </p:txBody>
      </p:sp>
    </p:spTree>
    <p:extLst>
      <p:ext uri="{BB962C8B-B14F-4D97-AF65-F5344CB8AC3E}">
        <p14:creationId xmlns:p14="http://schemas.microsoft.com/office/powerpoint/2010/main" val="2642975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Reflexione sobre sus experiencias de hoy.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Hemos explorado formas en las que los niños investigan la fuerza y el movimiento, y hemos podido experimentar la fuerza y el movimiento nosotros mismos. También hemos planificado formas en las que podríamos investigar las fuerzas con los niños en nuestros entornos de aprendizaje.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Tómese un momento para reflexionar sobre sus sensaciones al investigar la fuerza y el movimiento con los niños de su centro.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Elija una palabra que describa cómo se siente.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[Invite a los participantes a compartir con un compañero o con su grupo de mesa la palabra que han elegido y el motivo por el que la han elegido. A continuación, invite a algunos voluntarios a compartirlo con el grupo al completo.]</a:t>
            </a:r>
          </a:p>
          <a:p>
            <a:pPr lvl="0"/>
            <a:endParaRPr lang="en-US" sz="1200" kern="1200" dirty="0">
              <a:solidFill>
                <a:schemeClr val="tx1"/>
              </a:solidFill>
              <a:effectLst/>
              <a:latin typeface="+mn-lt"/>
              <a:ea typeface="+mn-ea"/>
              <a:cs typeface="+mn-cs"/>
            </a:endParaRPr>
          </a:p>
          <a:p>
            <a:r>
              <a:rPr lang="es-419" sz="1200" b="1" kern="1200" dirty="0">
                <a:solidFill>
                  <a:schemeClr val="tx1"/>
                </a:solidFill>
                <a:effectLst/>
                <a:latin typeface="+mn-lt"/>
                <a:ea typeface="+mn-ea"/>
                <a:cs typeface="+mn-cs"/>
              </a:rPr>
              <a:t>Notas del facilitador</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Considere la posibilidad de utilizar un generador digital de palabras (por ejemplo, Slido®, Vevox®, Mentimeter® o StreamAlive™). De este modo, los participantes podrán ver la variedad de sentimientos que se expresan a lo largo de la sesión de formación profesional.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24</a:t>
            </a:fld>
            <a:endParaRPr lang="en-US"/>
          </a:p>
        </p:txBody>
      </p:sp>
    </p:spTree>
    <p:extLst>
      <p:ext uri="{BB962C8B-B14F-4D97-AF65-F5344CB8AC3E}">
        <p14:creationId xmlns:p14="http://schemas.microsoft.com/office/powerpoint/2010/main" val="12156532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419"/>
          </a:p>
        </p:txBody>
      </p:sp>
      <p:sp>
        <p:nvSpPr>
          <p:cNvPr id="3" name="Notes Placeholder 2"/>
          <p:cNvSpPr>
            <a:spLocks noGrp="1"/>
          </p:cNvSpPr>
          <p:nvPr>
            <p:ph type="body" idx="1"/>
          </p:nvPr>
        </p:nvSpPr>
        <p:spPr/>
        <p:txBody>
          <a:bodyPr/>
          <a:lstStyle/>
          <a:p>
            <a:r>
              <a:rPr lang="es-419" sz="1200" b="1" kern="1200" dirty="0">
                <a:solidFill>
                  <a:schemeClr val="tx1"/>
                </a:solidFill>
                <a:effectLst/>
                <a:latin typeface="+mn-lt"/>
                <a:ea typeface="+mn-ea"/>
                <a:cs typeface="+mn-cs"/>
              </a:rPr>
              <a:t>Temas de discusión</a:t>
            </a:r>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s-419" sz="1200" kern="1200" dirty="0">
                <a:solidFill>
                  <a:schemeClr val="tx1"/>
                </a:solidFill>
                <a:effectLst/>
                <a:latin typeface="+mn-lt"/>
                <a:ea typeface="+mn-ea"/>
                <a:cs typeface="+mn-cs"/>
              </a:rPr>
              <a:t>Gracias a todos por su tiempo y atención hoy. </a:t>
            </a:r>
            <a:endParaRPr lang="en-US" sz="1200" kern="1200" dirty="0">
              <a:solidFill>
                <a:schemeClr val="tx1"/>
              </a:solidFill>
              <a:effectLst/>
              <a:latin typeface="+mn-lt"/>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Hogg y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25</a:t>
            </a:fld>
            <a:endParaRPr lang="en-US"/>
          </a:p>
        </p:txBody>
      </p:sp>
    </p:spTree>
    <p:extLst>
      <p:ext uri="{BB962C8B-B14F-4D97-AF65-F5344CB8AC3E}">
        <p14:creationId xmlns:p14="http://schemas.microsoft.com/office/powerpoint/2010/main" val="11902217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HORT HEADER">
    <p:spTree>
      <p:nvGrpSpPr>
        <p:cNvPr id="1" name=""/>
        <p:cNvGrpSpPr/>
        <p:nvPr/>
      </p:nvGrpSpPr>
      <p:grpSpPr>
        <a:xfrm>
          <a:off x="0" y="0"/>
          <a:ext cx="0" cy="0"/>
          <a:chOff x="0" y="0"/>
          <a:chExt cx="0" cy="0"/>
        </a:xfrm>
      </p:grpSpPr>
      <p:sp>
        <p:nvSpPr>
          <p:cNvPr id="3" name="Parallelogram 25">
            <a:extLst>
              <a:ext uri="{FF2B5EF4-FFF2-40B4-BE49-F238E27FC236}">
                <a16:creationId xmlns:a16="http://schemas.microsoft.com/office/drawing/2014/main" id="{F11391D5-3926-FA73-0BA5-A83E9854CEE1}"/>
              </a:ext>
            </a:extLst>
          </p:cNvPr>
          <p:cNvSpPr/>
          <p:nvPr userDrawn="1"/>
        </p:nvSpPr>
        <p:spPr>
          <a:xfrm>
            <a:off x="0" y="0"/>
            <a:ext cx="6627365" cy="603504"/>
          </a:xfrm>
          <a:custGeom>
            <a:avLst/>
            <a:gdLst>
              <a:gd name="connsiteX0" fmla="*/ 0 w 6798333"/>
              <a:gd name="connsiteY0" fmla="*/ 603504 h 603504"/>
              <a:gd name="connsiteX1" fmla="*/ 150876 w 6798333"/>
              <a:gd name="connsiteY1" fmla="*/ 0 h 603504"/>
              <a:gd name="connsiteX2" fmla="*/ 6798333 w 6798333"/>
              <a:gd name="connsiteY2" fmla="*/ 0 h 603504"/>
              <a:gd name="connsiteX3" fmla="*/ 6647457 w 6798333"/>
              <a:gd name="connsiteY3" fmla="*/ 603504 h 603504"/>
              <a:gd name="connsiteX4" fmla="*/ 0 w 6798333"/>
              <a:gd name="connsiteY4" fmla="*/ 603504 h 603504"/>
              <a:gd name="connsiteX0" fmla="*/ 0 w 6653191"/>
              <a:gd name="connsiteY0" fmla="*/ 603504 h 603504"/>
              <a:gd name="connsiteX1" fmla="*/ 150876 w 6653191"/>
              <a:gd name="connsiteY1" fmla="*/ 0 h 603504"/>
              <a:gd name="connsiteX2" fmla="*/ 6653191 w 6653191"/>
              <a:gd name="connsiteY2" fmla="*/ 0 h 603504"/>
              <a:gd name="connsiteX3" fmla="*/ 6647457 w 6653191"/>
              <a:gd name="connsiteY3" fmla="*/ 603504 h 603504"/>
              <a:gd name="connsiteX4" fmla="*/ 0 w 6653191"/>
              <a:gd name="connsiteY4" fmla="*/ 603504 h 603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3191" h="603504">
                <a:moveTo>
                  <a:pt x="0" y="603504"/>
                </a:moveTo>
                <a:lnTo>
                  <a:pt x="150876" y="0"/>
                </a:lnTo>
                <a:lnTo>
                  <a:pt x="6653191" y="0"/>
                </a:lnTo>
                <a:cubicBezTo>
                  <a:pt x="6651280" y="201168"/>
                  <a:pt x="6649368" y="402336"/>
                  <a:pt x="6647457" y="603504"/>
                </a:cubicBezTo>
                <a:lnTo>
                  <a:pt x="0" y="603504"/>
                </a:lnTo>
                <a:close/>
              </a:path>
            </a:pathLst>
          </a:custGeom>
          <a:solidFill>
            <a:srgbClr val="2078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3">
            <a:extLst>
              <a:ext uri="{FF2B5EF4-FFF2-40B4-BE49-F238E27FC236}">
                <a16:creationId xmlns:a16="http://schemas.microsoft.com/office/drawing/2014/main" id="{BD1E5FD8-ADEA-8298-6D44-0A376BA87F01}"/>
              </a:ext>
            </a:extLst>
          </p:cNvPr>
          <p:cNvSpPr>
            <a:spLocks noChangeAspect="1"/>
          </p:cNvSpPr>
          <p:nvPr userDrawn="1"/>
        </p:nvSpPr>
        <p:spPr>
          <a:xfrm>
            <a:off x="-6520" y="-14991"/>
            <a:ext cx="2510362" cy="618494"/>
          </a:xfrm>
          <a:custGeom>
            <a:avLst/>
            <a:gdLst>
              <a:gd name="connsiteX0" fmla="*/ 0 w 2668733"/>
              <a:gd name="connsiteY0" fmla="*/ 603504 h 603504"/>
              <a:gd name="connsiteX1" fmla="*/ 150876 w 2668733"/>
              <a:gd name="connsiteY1" fmla="*/ 0 h 603504"/>
              <a:gd name="connsiteX2" fmla="*/ 2668733 w 2668733"/>
              <a:gd name="connsiteY2" fmla="*/ 0 h 603504"/>
              <a:gd name="connsiteX3" fmla="*/ 2517857 w 2668733"/>
              <a:gd name="connsiteY3" fmla="*/ 603504 h 603504"/>
              <a:gd name="connsiteX4" fmla="*/ 0 w 2668733"/>
              <a:gd name="connsiteY4" fmla="*/ 603504 h 603504"/>
              <a:gd name="connsiteX0" fmla="*/ 0 w 2541316"/>
              <a:gd name="connsiteY0" fmla="*/ 618494 h 618494"/>
              <a:gd name="connsiteX1" fmla="*/ 23459 w 2541316"/>
              <a:gd name="connsiteY1" fmla="*/ 0 h 618494"/>
              <a:gd name="connsiteX2" fmla="*/ 2541316 w 2541316"/>
              <a:gd name="connsiteY2" fmla="*/ 0 h 618494"/>
              <a:gd name="connsiteX3" fmla="*/ 2390440 w 2541316"/>
              <a:gd name="connsiteY3" fmla="*/ 603504 h 618494"/>
              <a:gd name="connsiteX4" fmla="*/ 0 w 2541316"/>
              <a:gd name="connsiteY4" fmla="*/ 618494 h 618494"/>
              <a:gd name="connsiteX0" fmla="*/ 0 w 2541316"/>
              <a:gd name="connsiteY0" fmla="*/ 625989 h 625989"/>
              <a:gd name="connsiteX1" fmla="*/ 68429 w 2541316"/>
              <a:gd name="connsiteY1" fmla="*/ 0 h 625989"/>
              <a:gd name="connsiteX2" fmla="*/ 2541316 w 2541316"/>
              <a:gd name="connsiteY2" fmla="*/ 7495 h 625989"/>
              <a:gd name="connsiteX3" fmla="*/ 2390440 w 2541316"/>
              <a:gd name="connsiteY3" fmla="*/ 610999 h 625989"/>
              <a:gd name="connsiteX4" fmla="*/ 0 w 2541316"/>
              <a:gd name="connsiteY4" fmla="*/ 625989 h 625989"/>
              <a:gd name="connsiteX0" fmla="*/ 0 w 2503841"/>
              <a:gd name="connsiteY0" fmla="*/ 610999 h 610999"/>
              <a:gd name="connsiteX1" fmla="*/ 30954 w 2503841"/>
              <a:gd name="connsiteY1" fmla="*/ 0 h 610999"/>
              <a:gd name="connsiteX2" fmla="*/ 2503841 w 2503841"/>
              <a:gd name="connsiteY2" fmla="*/ 7495 h 610999"/>
              <a:gd name="connsiteX3" fmla="*/ 2352965 w 2503841"/>
              <a:gd name="connsiteY3" fmla="*/ 610999 h 610999"/>
              <a:gd name="connsiteX4" fmla="*/ 0 w 2503841"/>
              <a:gd name="connsiteY4" fmla="*/ 610999 h 610999"/>
              <a:gd name="connsiteX0" fmla="*/ 6521 w 2510362"/>
              <a:gd name="connsiteY0" fmla="*/ 618494 h 618494"/>
              <a:gd name="connsiteX1" fmla="*/ 0 w 2510362"/>
              <a:gd name="connsiteY1" fmla="*/ 0 h 618494"/>
              <a:gd name="connsiteX2" fmla="*/ 2510362 w 2510362"/>
              <a:gd name="connsiteY2" fmla="*/ 14990 h 618494"/>
              <a:gd name="connsiteX3" fmla="*/ 2359486 w 2510362"/>
              <a:gd name="connsiteY3" fmla="*/ 618494 h 618494"/>
              <a:gd name="connsiteX4" fmla="*/ 6521 w 2510362"/>
              <a:gd name="connsiteY4" fmla="*/ 618494 h 618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362" h="618494">
                <a:moveTo>
                  <a:pt x="6521" y="618494"/>
                </a:moveTo>
                <a:cubicBezTo>
                  <a:pt x="4347" y="412329"/>
                  <a:pt x="2174" y="206165"/>
                  <a:pt x="0" y="0"/>
                </a:cubicBezTo>
                <a:lnTo>
                  <a:pt x="2510362" y="14990"/>
                </a:lnTo>
                <a:lnTo>
                  <a:pt x="2359486" y="618494"/>
                </a:lnTo>
                <a:lnTo>
                  <a:pt x="6521" y="618494"/>
                </a:lnTo>
                <a:close/>
              </a:path>
            </a:pathLst>
          </a:custGeom>
          <a:solidFill>
            <a:srgbClr val="BB1654"/>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50" charset="0"/>
            </a:endParaRPr>
          </a:p>
        </p:txBody>
      </p:sp>
      <p:sp>
        <p:nvSpPr>
          <p:cNvPr id="7" name="Rectangle 6">
            <a:extLst>
              <a:ext uri="{FF2B5EF4-FFF2-40B4-BE49-F238E27FC236}">
                <a16:creationId xmlns:a16="http://schemas.microsoft.com/office/drawing/2014/main" id="{2D51F2B1-13E9-ABDD-A99B-E72A67C5B86F}"/>
              </a:ext>
            </a:extLst>
          </p:cNvPr>
          <p:cNvSpPr/>
          <p:nvPr userDrawn="1"/>
        </p:nvSpPr>
        <p:spPr>
          <a:xfrm>
            <a:off x="-61" y="600850"/>
            <a:ext cx="6623701" cy="62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BF7215-C5B8-6E15-9850-186CD4A7A7C6}"/>
              </a:ext>
            </a:extLst>
          </p:cNvPr>
          <p:cNvSpPr>
            <a:spLocks noGrp="1"/>
          </p:cNvSpPr>
          <p:nvPr userDrawn="1">
            <p:ph type="ctrTitle"/>
          </p:nvPr>
        </p:nvSpPr>
        <p:spPr>
          <a:xfrm>
            <a:off x="609243" y="1694702"/>
            <a:ext cx="4781907" cy="2626360"/>
          </a:xfrm>
        </p:spPr>
        <p:txBody>
          <a:bodyPr anchor="t" anchorCtr="0">
            <a:normAutofit/>
          </a:bodyPr>
          <a:lstStyle>
            <a:lvl1pPr algn="l">
              <a:defRPr sz="5600" b="1">
                <a:solidFill>
                  <a:srgbClr val="2078AE"/>
                </a:solidFill>
                <a:latin typeface="Montserrat" pitchFamily="2" charset="77"/>
              </a:defRPr>
            </a:lvl1pPr>
          </a:lstStyle>
          <a:p>
            <a:r>
              <a:rPr lang="en-US"/>
              <a:t>Click to edit Master title style</a:t>
            </a:r>
          </a:p>
        </p:txBody>
      </p:sp>
      <p:sp>
        <p:nvSpPr>
          <p:cNvPr id="8" name="Date Placeholder 3">
            <a:extLst>
              <a:ext uri="{FF2B5EF4-FFF2-40B4-BE49-F238E27FC236}">
                <a16:creationId xmlns:a16="http://schemas.microsoft.com/office/drawing/2014/main" id="{490DB93D-3AC8-725C-EE6C-57B8574A7807}"/>
              </a:ext>
            </a:extLst>
          </p:cNvPr>
          <p:cNvSpPr txBox="1">
            <a:spLocks/>
          </p:cNvSpPr>
          <p:nvPr userDrawn="1"/>
        </p:nvSpPr>
        <p:spPr>
          <a:xfrm>
            <a:off x="345568" y="27699"/>
            <a:ext cx="2053074" cy="507831"/>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US" sz="1500" noProof="0" dirty="0">
                <a:solidFill>
                  <a:schemeClr val="bg1"/>
                </a:solidFill>
              </a:rPr>
              <a:t>Temas de ciencias tempranas</a:t>
            </a:r>
            <a:endParaRPr lang="en-US" sz="1500" dirty="0">
              <a:solidFill>
                <a:schemeClr val="bg1"/>
              </a:solidFill>
            </a:endParaRPr>
          </a:p>
        </p:txBody>
      </p:sp>
      <p:sp>
        <p:nvSpPr>
          <p:cNvPr id="11" name="Date Placeholder 3">
            <a:extLst>
              <a:ext uri="{FF2B5EF4-FFF2-40B4-BE49-F238E27FC236}">
                <a16:creationId xmlns:a16="http://schemas.microsoft.com/office/drawing/2014/main" id="{557C4999-7ACA-D86D-FC57-093852D4AF0C}"/>
              </a:ext>
            </a:extLst>
          </p:cNvPr>
          <p:cNvSpPr txBox="1">
            <a:spLocks/>
          </p:cNvSpPr>
          <p:nvPr userDrawn="1"/>
        </p:nvSpPr>
        <p:spPr>
          <a:xfrm>
            <a:off x="2615219" y="170047"/>
            <a:ext cx="5528105" cy="300082"/>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s-ES_tradnl" sz="1500" noProof="0" dirty="0">
                <a:solidFill>
                  <a:schemeClr val="bg1"/>
                </a:solidFill>
              </a:rPr>
              <a:t>Fuerza y movimiento</a:t>
            </a:r>
          </a:p>
        </p:txBody>
      </p:sp>
      <p:pic>
        <p:nvPicPr>
          <p:cNvPr id="5" name="Graphic 4">
            <a:extLst>
              <a:ext uri="{FF2B5EF4-FFF2-40B4-BE49-F238E27FC236}">
                <a16:creationId xmlns:a16="http://schemas.microsoft.com/office/drawing/2014/main" id="{9D981BB9-9C93-DFFE-2A76-F453E1501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607724" y="94785"/>
            <a:ext cx="422118" cy="422118"/>
          </a:xfrm>
          <a:prstGeom prst="rect">
            <a:avLst/>
          </a:prstGeom>
        </p:spPr>
      </p:pic>
      <p:pic>
        <p:nvPicPr>
          <p:cNvPr id="4" name="Picture 3" descr="A black background with orange and pink text&#10;&#10;Description automatically generated">
            <a:extLst>
              <a:ext uri="{FF2B5EF4-FFF2-40B4-BE49-F238E27FC236}">
                <a16:creationId xmlns:a16="http://schemas.microsoft.com/office/drawing/2014/main" id="{4FB09A9C-AFB6-3C64-3D0A-A5E0B4B146D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pic>
        <p:nvPicPr>
          <p:cNvPr id="9" name="Picture 8">
            <a:extLst>
              <a:ext uri="{FF2B5EF4-FFF2-40B4-BE49-F238E27FC236}">
                <a16:creationId xmlns:a16="http://schemas.microsoft.com/office/drawing/2014/main" id="{D1AB2CB9-2520-41BE-9717-9F7C00B92DBA}"/>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a:xfrm>
            <a:off x="6246420" y="0"/>
            <a:ext cx="5945579" cy="6897244"/>
          </a:xfrm>
          <a:prstGeom prst="rect">
            <a:avLst/>
          </a:prstGeom>
        </p:spPr>
      </p:pic>
    </p:spTree>
    <p:extLst>
      <p:ext uri="{BB962C8B-B14F-4D97-AF65-F5344CB8AC3E}">
        <p14:creationId xmlns:p14="http://schemas.microsoft.com/office/powerpoint/2010/main" val="3974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LONG HEADER">
    <p:spTree>
      <p:nvGrpSpPr>
        <p:cNvPr id="1" name=""/>
        <p:cNvGrpSpPr/>
        <p:nvPr/>
      </p:nvGrpSpPr>
      <p:grpSpPr>
        <a:xfrm>
          <a:off x="0" y="0"/>
          <a:ext cx="0" cy="0"/>
          <a:chOff x="0" y="0"/>
          <a:chExt cx="0" cy="0"/>
        </a:xfrm>
      </p:grpSpPr>
      <p:sp>
        <p:nvSpPr>
          <p:cNvPr id="14" name="Date Placeholder 3">
            <a:extLst>
              <a:ext uri="{FF2B5EF4-FFF2-40B4-BE49-F238E27FC236}">
                <a16:creationId xmlns:a16="http://schemas.microsoft.com/office/drawing/2014/main" id="{0F13ED20-9909-B7F2-C76B-B2E57BD4AD90}"/>
              </a:ext>
            </a:extLst>
          </p:cNvPr>
          <p:cNvSpPr txBox="1">
            <a:spLocks/>
          </p:cNvSpPr>
          <p:nvPr userDrawn="1"/>
        </p:nvSpPr>
        <p:spPr>
          <a:xfrm>
            <a:off x="2508501" y="1830199"/>
            <a:ext cx="4153347" cy="313932"/>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400" b="0" kern="1200">
                <a:solidFill>
                  <a:schemeClr val="accent1"/>
                </a:solidFill>
                <a:latin typeface="Proxima Nova Medium" panose="02000506030000020004"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600" b="1">
                <a:solidFill>
                  <a:schemeClr val="bg1"/>
                </a:solidFill>
              </a:rPr>
              <a:t>Geometry and Spatial Thinking</a:t>
            </a:r>
          </a:p>
        </p:txBody>
      </p:sp>
      <p:sp>
        <p:nvSpPr>
          <p:cNvPr id="2" name="Title 1">
            <a:extLst>
              <a:ext uri="{FF2B5EF4-FFF2-40B4-BE49-F238E27FC236}">
                <a16:creationId xmlns:a16="http://schemas.microsoft.com/office/drawing/2014/main" id="{FDBF7215-C5B8-6E15-9850-186CD4A7A7C6}"/>
              </a:ext>
            </a:extLst>
          </p:cNvPr>
          <p:cNvSpPr>
            <a:spLocks noGrp="1"/>
          </p:cNvSpPr>
          <p:nvPr userDrawn="1">
            <p:ph type="ctrTitle"/>
          </p:nvPr>
        </p:nvSpPr>
        <p:spPr>
          <a:xfrm>
            <a:off x="609243" y="1694702"/>
            <a:ext cx="4781907" cy="2626360"/>
          </a:xfrm>
        </p:spPr>
        <p:txBody>
          <a:bodyPr anchor="t" anchorCtr="0">
            <a:normAutofit/>
          </a:bodyPr>
          <a:lstStyle>
            <a:lvl1pPr algn="l">
              <a:defRPr sz="5600" b="1">
                <a:solidFill>
                  <a:srgbClr val="2078AE"/>
                </a:solidFill>
                <a:latin typeface="Montserrat" pitchFamily="2" charset="77"/>
              </a:defRPr>
            </a:lvl1pPr>
          </a:lstStyle>
          <a:p>
            <a:r>
              <a:rPr lang="en-US"/>
              <a:t>Click to edit Master title style</a:t>
            </a:r>
          </a:p>
        </p:txBody>
      </p:sp>
      <p:sp>
        <p:nvSpPr>
          <p:cNvPr id="5" name="Rectangle 4">
            <a:extLst>
              <a:ext uri="{FF2B5EF4-FFF2-40B4-BE49-F238E27FC236}">
                <a16:creationId xmlns:a16="http://schemas.microsoft.com/office/drawing/2014/main" id="{A4140EFA-0829-EFFA-DB47-EB1A66805D3A}"/>
              </a:ext>
            </a:extLst>
          </p:cNvPr>
          <p:cNvSpPr/>
          <p:nvPr userDrawn="1"/>
        </p:nvSpPr>
        <p:spPr>
          <a:xfrm>
            <a:off x="0" y="793665"/>
            <a:ext cx="6623701" cy="422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background with orange and pink text&#10;&#10;Description automatically generated">
            <a:extLst>
              <a:ext uri="{FF2B5EF4-FFF2-40B4-BE49-F238E27FC236}">
                <a16:creationId xmlns:a16="http://schemas.microsoft.com/office/drawing/2014/main" id="{7470BB95-C88C-3F32-A6D8-262E71FF6F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10" name="Parallelogram 25">
            <a:extLst>
              <a:ext uri="{FF2B5EF4-FFF2-40B4-BE49-F238E27FC236}">
                <a16:creationId xmlns:a16="http://schemas.microsoft.com/office/drawing/2014/main" id="{00DEA289-80F6-D332-E24F-D2AD7776E5CF}"/>
              </a:ext>
            </a:extLst>
          </p:cNvPr>
          <p:cNvSpPr/>
          <p:nvPr userDrawn="1"/>
        </p:nvSpPr>
        <p:spPr>
          <a:xfrm>
            <a:off x="0" y="0"/>
            <a:ext cx="6627365" cy="603504"/>
          </a:xfrm>
          <a:custGeom>
            <a:avLst/>
            <a:gdLst>
              <a:gd name="connsiteX0" fmla="*/ 0 w 6798333"/>
              <a:gd name="connsiteY0" fmla="*/ 603504 h 603504"/>
              <a:gd name="connsiteX1" fmla="*/ 150876 w 6798333"/>
              <a:gd name="connsiteY1" fmla="*/ 0 h 603504"/>
              <a:gd name="connsiteX2" fmla="*/ 6798333 w 6798333"/>
              <a:gd name="connsiteY2" fmla="*/ 0 h 603504"/>
              <a:gd name="connsiteX3" fmla="*/ 6647457 w 6798333"/>
              <a:gd name="connsiteY3" fmla="*/ 603504 h 603504"/>
              <a:gd name="connsiteX4" fmla="*/ 0 w 6798333"/>
              <a:gd name="connsiteY4" fmla="*/ 603504 h 603504"/>
              <a:gd name="connsiteX0" fmla="*/ 0 w 6653191"/>
              <a:gd name="connsiteY0" fmla="*/ 603504 h 603504"/>
              <a:gd name="connsiteX1" fmla="*/ 150876 w 6653191"/>
              <a:gd name="connsiteY1" fmla="*/ 0 h 603504"/>
              <a:gd name="connsiteX2" fmla="*/ 6653191 w 6653191"/>
              <a:gd name="connsiteY2" fmla="*/ 0 h 603504"/>
              <a:gd name="connsiteX3" fmla="*/ 6647457 w 6653191"/>
              <a:gd name="connsiteY3" fmla="*/ 603504 h 603504"/>
              <a:gd name="connsiteX4" fmla="*/ 0 w 6653191"/>
              <a:gd name="connsiteY4" fmla="*/ 603504 h 603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3191" h="603504">
                <a:moveTo>
                  <a:pt x="0" y="603504"/>
                </a:moveTo>
                <a:lnTo>
                  <a:pt x="150876" y="0"/>
                </a:lnTo>
                <a:lnTo>
                  <a:pt x="6653191" y="0"/>
                </a:lnTo>
                <a:cubicBezTo>
                  <a:pt x="6651280" y="201168"/>
                  <a:pt x="6649368" y="402336"/>
                  <a:pt x="6647457" y="603504"/>
                </a:cubicBezTo>
                <a:lnTo>
                  <a:pt x="0" y="603504"/>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3">
            <a:extLst>
              <a:ext uri="{FF2B5EF4-FFF2-40B4-BE49-F238E27FC236}">
                <a16:creationId xmlns:a16="http://schemas.microsoft.com/office/drawing/2014/main" id="{CFBBB842-059E-400D-4E29-7981835A4A1F}"/>
              </a:ext>
            </a:extLst>
          </p:cNvPr>
          <p:cNvSpPr>
            <a:spLocks noChangeAspect="1"/>
          </p:cNvSpPr>
          <p:nvPr userDrawn="1"/>
        </p:nvSpPr>
        <p:spPr>
          <a:xfrm>
            <a:off x="-6520" y="-14991"/>
            <a:ext cx="2510362" cy="618494"/>
          </a:xfrm>
          <a:custGeom>
            <a:avLst/>
            <a:gdLst>
              <a:gd name="connsiteX0" fmla="*/ 0 w 2668733"/>
              <a:gd name="connsiteY0" fmla="*/ 603504 h 603504"/>
              <a:gd name="connsiteX1" fmla="*/ 150876 w 2668733"/>
              <a:gd name="connsiteY1" fmla="*/ 0 h 603504"/>
              <a:gd name="connsiteX2" fmla="*/ 2668733 w 2668733"/>
              <a:gd name="connsiteY2" fmla="*/ 0 h 603504"/>
              <a:gd name="connsiteX3" fmla="*/ 2517857 w 2668733"/>
              <a:gd name="connsiteY3" fmla="*/ 603504 h 603504"/>
              <a:gd name="connsiteX4" fmla="*/ 0 w 2668733"/>
              <a:gd name="connsiteY4" fmla="*/ 603504 h 603504"/>
              <a:gd name="connsiteX0" fmla="*/ 0 w 2541316"/>
              <a:gd name="connsiteY0" fmla="*/ 618494 h 618494"/>
              <a:gd name="connsiteX1" fmla="*/ 23459 w 2541316"/>
              <a:gd name="connsiteY1" fmla="*/ 0 h 618494"/>
              <a:gd name="connsiteX2" fmla="*/ 2541316 w 2541316"/>
              <a:gd name="connsiteY2" fmla="*/ 0 h 618494"/>
              <a:gd name="connsiteX3" fmla="*/ 2390440 w 2541316"/>
              <a:gd name="connsiteY3" fmla="*/ 603504 h 618494"/>
              <a:gd name="connsiteX4" fmla="*/ 0 w 2541316"/>
              <a:gd name="connsiteY4" fmla="*/ 618494 h 618494"/>
              <a:gd name="connsiteX0" fmla="*/ 0 w 2541316"/>
              <a:gd name="connsiteY0" fmla="*/ 625989 h 625989"/>
              <a:gd name="connsiteX1" fmla="*/ 68429 w 2541316"/>
              <a:gd name="connsiteY1" fmla="*/ 0 h 625989"/>
              <a:gd name="connsiteX2" fmla="*/ 2541316 w 2541316"/>
              <a:gd name="connsiteY2" fmla="*/ 7495 h 625989"/>
              <a:gd name="connsiteX3" fmla="*/ 2390440 w 2541316"/>
              <a:gd name="connsiteY3" fmla="*/ 610999 h 625989"/>
              <a:gd name="connsiteX4" fmla="*/ 0 w 2541316"/>
              <a:gd name="connsiteY4" fmla="*/ 625989 h 625989"/>
              <a:gd name="connsiteX0" fmla="*/ 0 w 2503841"/>
              <a:gd name="connsiteY0" fmla="*/ 610999 h 610999"/>
              <a:gd name="connsiteX1" fmla="*/ 30954 w 2503841"/>
              <a:gd name="connsiteY1" fmla="*/ 0 h 610999"/>
              <a:gd name="connsiteX2" fmla="*/ 2503841 w 2503841"/>
              <a:gd name="connsiteY2" fmla="*/ 7495 h 610999"/>
              <a:gd name="connsiteX3" fmla="*/ 2352965 w 2503841"/>
              <a:gd name="connsiteY3" fmla="*/ 610999 h 610999"/>
              <a:gd name="connsiteX4" fmla="*/ 0 w 2503841"/>
              <a:gd name="connsiteY4" fmla="*/ 610999 h 610999"/>
              <a:gd name="connsiteX0" fmla="*/ 6521 w 2510362"/>
              <a:gd name="connsiteY0" fmla="*/ 618494 h 618494"/>
              <a:gd name="connsiteX1" fmla="*/ 0 w 2510362"/>
              <a:gd name="connsiteY1" fmla="*/ 0 h 618494"/>
              <a:gd name="connsiteX2" fmla="*/ 2510362 w 2510362"/>
              <a:gd name="connsiteY2" fmla="*/ 14990 h 618494"/>
              <a:gd name="connsiteX3" fmla="*/ 2359486 w 2510362"/>
              <a:gd name="connsiteY3" fmla="*/ 618494 h 618494"/>
              <a:gd name="connsiteX4" fmla="*/ 6521 w 2510362"/>
              <a:gd name="connsiteY4" fmla="*/ 618494 h 618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362" h="618494">
                <a:moveTo>
                  <a:pt x="6521" y="618494"/>
                </a:moveTo>
                <a:cubicBezTo>
                  <a:pt x="4347" y="412329"/>
                  <a:pt x="2174" y="206165"/>
                  <a:pt x="0" y="0"/>
                </a:cubicBezTo>
                <a:lnTo>
                  <a:pt x="2510362" y="14990"/>
                </a:lnTo>
                <a:lnTo>
                  <a:pt x="2359486" y="618494"/>
                </a:lnTo>
                <a:lnTo>
                  <a:pt x="6521" y="618494"/>
                </a:lnTo>
                <a:close/>
              </a:path>
            </a:pathLst>
          </a:custGeom>
          <a:solidFill>
            <a:srgbClr val="327F7C"/>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50" charset="0"/>
            </a:endParaRPr>
          </a:p>
        </p:txBody>
      </p:sp>
      <p:sp>
        <p:nvSpPr>
          <p:cNvPr id="13" name="Date Placeholder 3">
            <a:extLst>
              <a:ext uri="{FF2B5EF4-FFF2-40B4-BE49-F238E27FC236}">
                <a16:creationId xmlns:a16="http://schemas.microsoft.com/office/drawing/2014/main" id="{57750543-8D5A-63B3-060E-39FADB6D828E}"/>
              </a:ext>
            </a:extLst>
          </p:cNvPr>
          <p:cNvSpPr txBox="1">
            <a:spLocks/>
          </p:cNvSpPr>
          <p:nvPr userDrawn="1"/>
        </p:nvSpPr>
        <p:spPr>
          <a:xfrm>
            <a:off x="436495" y="157758"/>
            <a:ext cx="4153347" cy="300082"/>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500">
                <a:solidFill>
                  <a:schemeClr val="bg1"/>
                </a:solidFill>
              </a:rPr>
              <a:t>Early Math Topics</a:t>
            </a:r>
          </a:p>
        </p:txBody>
      </p:sp>
      <p:sp>
        <p:nvSpPr>
          <p:cNvPr id="15" name="Date Placeholder 3">
            <a:extLst>
              <a:ext uri="{FF2B5EF4-FFF2-40B4-BE49-F238E27FC236}">
                <a16:creationId xmlns:a16="http://schemas.microsoft.com/office/drawing/2014/main" id="{D66307FB-B619-55C4-75E7-BE8F83AB877F}"/>
              </a:ext>
            </a:extLst>
          </p:cNvPr>
          <p:cNvSpPr txBox="1">
            <a:spLocks/>
          </p:cNvSpPr>
          <p:nvPr userDrawn="1"/>
        </p:nvSpPr>
        <p:spPr>
          <a:xfrm>
            <a:off x="2615219" y="170047"/>
            <a:ext cx="5528105" cy="300082"/>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500">
                <a:solidFill>
                  <a:schemeClr val="bg1"/>
                </a:solidFill>
              </a:rPr>
              <a:t>Geometry</a:t>
            </a:r>
          </a:p>
        </p:txBody>
      </p:sp>
      <p:pic>
        <p:nvPicPr>
          <p:cNvPr id="16" name="Graphic 15">
            <a:extLst>
              <a:ext uri="{FF2B5EF4-FFF2-40B4-BE49-F238E27FC236}">
                <a16:creationId xmlns:a16="http://schemas.microsoft.com/office/drawing/2014/main" id="{B5051441-7235-D171-85F2-EBFFA9FEFB6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33191" y="94785"/>
            <a:ext cx="482421" cy="422118"/>
          </a:xfrm>
          <a:prstGeom prst="rect">
            <a:avLst/>
          </a:prstGeom>
        </p:spPr>
      </p:pic>
      <p:pic>
        <p:nvPicPr>
          <p:cNvPr id="6" name="Picture 5" descr="A group of children sitting on the ground&#10;&#10;Description automatically generated">
            <a:extLst>
              <a:ext uri="{FF2B5EF4-FFF2-40B4-BE49-F238E27FC236}">
                <a16:creationId xmlns:a16="http://schemas.microsoft.com/office/drawing/2014/main" id="{53CE4823-5CD0-3A64-9835-A4105CFCD4A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5790410" y="-1403"/>
            <a:ext cx="6401589" cy="6856218"/>
          </a:xfrm>
          <a:prstGeom prst="rect">
            <a:avLst/>
          </a:prstGeom>
        </p:spPr>
      </p:pic>
    </p:spTree>
    <p:extLst>
      <p:ext uri="{BB962C8B-B14F-4D97-AF65-F5344CB8AC3E}">
        <p14:creationId xmlns:p14="http://schemas.microsoft.com/office/powerpoint/2010/main" val="2691799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Acks Slide 2">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097103A3-F574-F8EF-5503-102DC288DAD1}"/>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pPr/>
              <a:t>‹#›</a:t>
            </a:fld>
            <a:endParaRPr lang="en-US"/>
          </a:p>
        </p:txBody>
      </p:sp>
    </p:spTree>
    <p:extLst>
      <p:ext uri="{BB962C8B-B14F-4D97-AF65-F5344CB8AC3E}">
        <p14:creationId xmlns:p14="http://schemas.microsoft.com/office/powerpoint/2010/main" val="924953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Acks Slide 2">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EE43FA43-864E-D01C-FD11-A22D76598430}"/>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230721475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C7B992-835B-9CA9-2753-5510D5C0CACA}"/>
              </a:ext>
            </a:extLst>
          </p:cNvPr>
          <p:cNvSpPr/>
          <p:nvPr userDrawn="1"/>
        </p:nvSpPr>
        <p:spPr>
          <a:xfrm>
            <a:off x="0" y="-1"/>
            <a:ext cx="12192000" cy="9692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33CD1C2F-ADBE-D7AB-25C7-1F4C327A51C9}"/>
              </a:ext>
            </a:extLst>
          </p:cNvPr>
          <p:cNvSpPr>
            <a:spLocks noGrp="1"/>
          </p:cNvSpPr>
          <p:nvPr>
            <p:ph type="title"/>
          </p:nvPr>
        </p:nvSpPr>
        <p:spPr>
          <a:xfrm>
            <a:off x="851646" y="237744"/>
            <a:ext cx="10834075" cy="507831"/>
          </a:xfrm>
        </p:spPr>
        <p:txBody>
          <a:bodyPr anchor="t" anchorCtr="0">
            <a:spAutoFit/>
          </a:bodyPr>
          <a:lstStyle>
            <a:lvl1pPr>
              <a:defRPr>
                <a:solidFill>
                  <a:schemeClr val="bg1"/>
                </a:solidFill>
                <a:latin typeface="Montserrat"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EB33346D-541E-3A94-728C-8339318FF420}"/>
              </a:ext>
            </a:extLst>
          </p:cNvPr>
          <p:cNvSpPr>
            <a:spLocks noGrp="1"/>
          </p:cNvSpPr>
          <p:nvPr>
            <p:ph idx="1"/>
          </p:nvPr>
        </p:nvSpPr>
        <p:spPr>
          <a:xfrm>
            <a:off x="851646" y="1253331"/>
            <a:ext cx="10834075" cy="4351338"/>
          </a:xfrm>
        </p:spPr>
        <p:txBody>
          <a:bodyPr/>
          <a:lstStyle>
            <a:lvl1pPr>
              <a:buClr>
                <a:srgbClr val="2078B0"/>
              </a:buClr>
              <a:defRPr>
                <a:latin typeface="Montserrat" pitchFamily="2" charset="77"/>
              </a:defRPr>
            </a:lvl1pPr>
            <a:lvl2pPr>
              <a:buClr>
                <a:srgbClr val="2078B0"/>
              </a:buClr>
              <a:defRPr>
                <a:latin typeface="Montserrat" pitchFamily="2" charset="77"/>
              </a:defRPr>
            </a:lvl2pPr>
            <a:lvl3pPr>
              <a:buClr>
                <a:srgbClr val="2078B0"/>
              </a:buClr>
              <a:defRPr>
                <a:latin typeface="Montserrat" pitchFamily="2" charset="77"/>
              </a:defRPr>
            </a:lvl3pPr>
            <a:lvl4pPr>
              <a:buClr>
                <a:srgbClr val="2078B0"/>
              </a:buClr>
              <a:defRPr>
                <a:latin typeface="Montserrat" pitchFamily="2" charset="77"/>
              </a:defRPr>
            </a:lvl4pPr>
            <a:lvl5pPr>
              <a:buClr>
                <a:srgbClr val="2078B0"/>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black background with orange and pink text&#10;&#10;Description automatically generated">
            <a:extLst>
              <a:ext uri="{FF2B5EF4-FFF2-40B4-BE49-F238E27FC236}">
                <a16:creationId xmlns:a16="http://schemas.microsoft.com/office/drawing/2014/main" id="{86A8E1E5-FD0E-1573-A51F-20C4C9B9BF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BCC83461-77FB-538B-E263-0D2D57B48B43}"/>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103750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1">
    <p:spTree>
      <p:nvGrpSpPr>
        <p:cNvPr id="1" name=""/>
        <p:cNvGrpSpPr/>
        <p:nvPr/>
      </p:nvGrpSpPr>
      <p:grpSpPr>
        <a:xfrm>
          <a:off x="0" y="0"/>
          <a:ext cx="0" cy="0"/>
          <a:chOff x="0" y="0"/>
          <a:chExt cx="0" cy="0"/>
        </a:xfrm>
      </p:grpSpPr>
      <p:sp>
        <p:nvSpPr>
          <p:cNvPr id="2" name="Parallelogram 4">
            <a:extLst>
              <a:ext uri="{FF2B5EF4-FFF2-40B4-BE49-F238E27FC236}">
                <a16:creationId xmlns:a16="http://schemas.microsoft.com/office/drawing/2014/main" id="{99106158-56B9-2217-E443-573F19EDC6AE}"/>
              </a:ext>
            </a:extLst>
          </p:cNvPr>
          <p:cNvSpPr/>
          <p:nvPr userDrawn="1"/>
        </p:nvSpPr>
        <p:spPr>
          <a:xfrm>
            <a:off x="-12123" y="0"/>
            <a:ext cx="8629073" cy="6228966"/>
          </a:xfrm>
          <a:custGeom>
            <a:avLst/>
            <a:gdLst>
              <a:gd name="connsiteX0" fmla="*/ 0 w 10778837"/>
              <a:gd name="connsiteY0" fmla="*/ 6858000 h 6858000"/>
              <a:gd name="connsiteX1" fmla="*/ 1714500 w 10778837"/>
              <a:gd name="connsiteY1" fmla="*/ 0 h 6858000"/>
              <a:gd name="connsiteX2" fmla="*/ 10778837 w 10778837"/>
              <a:gd name="connsiteY2" fmla="*/ 0 h 6858000"/>
              <a:gd name="connsiteX3" fmla="*/ 9064337 w 10778837"/>
              <a:gd name="connsiteY3" fmla="*/ 6858000 h 6858000"/>
              <a:gd name="connsiteX4" fmla="*/ 0 w 10778837"/>
              <a:gd name="connsiteY4" fmla="*/ 6858000 h 6858000"/>
              <a:gd name="connsiteX0" fmla="*/ 38735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38735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1270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9026237 w 9064337"/>
              <a:gd name="connsiteY3" fmla="*/ 6858000 h 6870700"/>
              <a:gd name="connsiteX4" fmla="*/ 12700 w 9064337"/>
              <a:gd name="connsiteY4" fmla="*/ 6870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4337" h="6870700">
                <a:moveTo>
                  <a:pt x="12700" y="6870700"/>
                </a:moveTo>
                <a:cubicBezTo>
                  <a:pt x="8467" y="4580467"/>
                  <a:pt x="4233" y="2290233"/>
                  <a:pt x="0" y="0"/>
                </a:cubicBezTo>
                <a:lnTo>
                  <a:pt x="9064337" y="0"/>
                </a:lnTo>
                <a:lnTo>
                  <a:pt x="9026237" y="6858000"/>
                </a:lnTo>
                <a:lnTo>
                  <a:pt x="12700" y="6870700"/>
                </a:lnTo>
                <a:close/>
              </a:path>
            </a:pathLst>
          </a:custGeom>
          <a:solidFill>
            <a:srgbClr val="2078B0"/>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anose="00000500000000000000" pitchFamily="50" charset="0"/>
            </a:endParaRPr>
          </a:p>
        </p:txBody>
      </p:sp>
      <p:sp>
        <p:nvSpPr>
          <p:cNvPr id="3" name="Title 1">
            <a:extLst>
              <a:ext uri="{FF2B5EF4-FFF2-40B4-BE49-F238E27FC236}">
                <a16:creationId xmlns:a16="http://schemas.microsoft.com/office/drawing/2014/main" id="{270D5323-9D08-1BF1-2026-E29C8844B730}"/>
              </a:ext>
            </a:extLst>
          </p:cNvPr>
          <p:cNvSpPr>
            <a:spLocks noGrp="1"/>
          </p:cNvSpPr>
          <p:nvPr>
            <p:ph type="title"/>
          </p:nvPr>
        </p:nvSpPr>
        <p:spPr>
          <a:xfrm>
            <a:off x="1022350" y="2603734"/>
            <a:ext cx="5720195" cy="1421928"/>
          </a:xfrm>
        </p:spPr>
        <p:txBody>
          <a:bodyPr wrap="square" anchor="t" anchorCtr="0">
            <a:spAutoFit/>
          </a:bodyPr>
          <a:lstStyle>
            <a:lvl1pPr algn="ctr">
              <a:defRPr sz="4800">
                <a:solidFill>
                  <a:schemeClr val="bg1"/>
                </a:solidFill>
                <a:latin typeface="Montserrat" pitchFamily="2" charset="77"/>
              </a:defRPr>
            </a:lvl1pPr>
          </a:lstStyle>
          <a:p>
            <a:r>
              <a:rPr lang="en-US"/>
              <a:t>Click to edit Master title style</a:t>
            </a:r>
          </a:p>
        </p:txBody>
      </p:sp>
      <p:pic>
        <p:nvPicPr>
          <p:cNvPr id="6" name="Picture 5" descr="A black background with orange and pink text&#10;&#10;Description automatically generated">
            <a:extLst>
              <a:ext uri="{FF2B5EF4-FFF2-40B4-BE49-F238E27FC236}">
                <a16:creationId xmlns:a16="http://schemas.microsoft.com/office/drawing/2014/main" id="{1571766E-8583-9C86-EF80-26FFE67515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8" name="Slide Number Placeholder 3">
            <a:extLst>
              <a:ext uri="{FF2B5EF4-FFF2-40B4-BE49-F238E27FC236}">
                <a16:creationId xmlns:a16="http://schemas.microsoft.com/office/drawing/2014/main" id="{695AC86B-6E13-9B91-6807-7142E885F9E9}"/>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1156648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3F61F-4211-FC0C-0F79-348FCF10FDF1}"/>
              </a:ext>
            </a:extLst>
          </p:cNvPr>
          <p:cNvSpPr/>
          <p:nvPr userDrawn="1"/>
        </p:nvSpPr>
        <p:spPr>
          <a:xfrm>
            <a:off x="4047358" y="-1"/>
            <a:ext cx="8144641" cy="61769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Title 1">
            <a:extLst>
              <a:ext uri="{FF2B5EF4-FFF2-40B4-BE49-F238E27FC236}">
                <a16:creationId xmlns:a16="http://schemas.microsoft.com/office/drawing/2014/main" id="{277E722D-964F-6926-6941-B07C59F26A69}"/>
              </a:ext>
            </a:extLst>
          </p:cNvPr>
          <p:cNvSpPr>
            <a:spLocks noGrp="1"/>
          </p:cNvSpPr>
          <p:nvPr>
            <p:ph type="title"/>
          </p:nvPr>
        </p:nvSpPr>
        <p:spPr>
          <a:xfrm>
            <a:off x="4303419" y="237744"/>
            <a:ext cx="7705701" cy="535531"/>
          </a:xfrm>
        </p:spPr>
        <p:txBody>
          <a:bodyPr>
            <a:spAutoFit/>
          </a:bodyPr>
          <a:lstStyle>
            <a:lvl1pPr>
              <a:defRPr sz="3200" b="1">
                <a:solidFill>
                  <a:schemeClr val="bg1"/>
                </a:solidFill>
                <a:latin typeface="Montserrat" pitchFamily="2" charset="77"/>
              </a:defRPr>
            </a:lvl1pPr>
          </a:lstStyle>
          <a:p>
            <a:r>
              <a:rPr lang="en-US"/>
              <a:t>Click to edit Master title style</a:t>
            </a:r>
          </a:p>
        </p:txBody>
      </p:sp>
      <p:sp>
        <p:nvSpPr>
          <p:cNvPr id="8" name="Content Placeholder 2">
            <a:extLst>
              <a:ext uri="{FF2B5EF4-FFF2-40B4-BE49-F238E27FC236}">
                <a16:creationId xmlns:a16="http://schemas.microsoft.com/office/drawing/2014/main" id="{CC35C7D8-2045-FB6C-413B-E2DB364759B2}"/>
              </a:ext>
            </a:extLst>
          </p:cNvPr>
          <p:cNvSpPr>
            <a:spLocks noGrp="1"/>
          </p:cNvSpPr>
          <p:nvPr>
            <p:ph idx="1"/>
          </p:nvPr>
        </p:nvSpPr>
        <p:spPr>
          <a:xfrm>
            <a:off x="4348480" y="1876097"/>
            <a:ext cx="7487919" cy="4300866"/>
          </a:xfrm>
        </p:spPr>
        <p:txBody>
          <a:bodyPr/>
          <a:lstStyle>
            <a:lvl1pPr>
              <a:buClr>
                <a:schemeClr val="bg1"/>
              </a:buClr>
              <a:defRPr>
                <a:solidFill>
                  <a:schemeClr val="bg1"/>
                </a:solidFill>
                <a:latin typeface="Montserrat" pitchFamily="2" charset="77"/>
              </a:defRPr>
            </a:lvl1pPr>
            <a:lvl2pPr>
              <a:buClr>
                <a:schemeClr val="bg1"/>
              </a:buClr>
              <a:defRPr>
                <a:solidFill>
                  <a:schemeClr val="bg1"/>
                </a:solidFill>
                <a:latin typeface="Montserrat" pitchFamily="2" charset="77"/>
              </a:defRPr>
            </a:lvl2pPr>
            <a:lvl3pPr>
              <a:buClr>
                <a:schemeClr val="bg1"/>
              </a:buClr>
              <a:defRPr>
                <a:solidFill>
                  <a:schemeClr val="bg1"/>
                </a:solidFill>
                <a:latin typeface="Montserrat" pitchFamily="2" charset="77"/>
              </a:defRPr>
            </a:lvl3pPr>
            <a:lvl4pPr>
              <a:buClr>
                <a:schemeClr val="bg1"/>
              </a:buClr>
              <a:defRPr>
                <a:solidFill>
                  <a:schemeClr val="bg1"/>
                </a:solidFill>
                <a:latin typeface="Montserrat" pitchFamily="2" charset="77"/>
              </a:defRPr>
            </a:lvl4pPr>
            <a:lvl5pPr>
              <a:buClr>
                <a:schemeClr val="bg1"/>
              </a:buClr>
              <a:defRPr>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2">
            <a:extLst>
              <a:ext uri="{FF2B5EF4-FFF2-40B4-BE49-F238E27FC236}">
                <a16:creationId xmlns:a16="http://schemas.microsoft.com/office/drawing/2014/main" id="{76513295-8E09-244A-2049-48F81DF08D12}"/>
              </a:ext>
            </a:extLst>
          </p:cNvPr>
          <p:cNvSpPr>
            <a:spLocks noGrp="1"/>
          </p:cNvSpPr>
          <p:nvPr>
            <p:ph type="pic" idx="13"/>
          </p:nvPr>
        </p:nvSpPr>
        <p:spPr>
          <a:xfrm>
            <a:off x="0" y="0"/>
            <a:ext cx="4038599" cy="6176963"/>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Subtitle 2">
            <a:extLst>
              <a:ext uri="{FF2B5EF4-FFF2-40B4-BE49-F238E27FC236}">
                <a16:creationId xmlns:a16="http://schemas.microsoft.com/office/drawing/2014/main" id="{4D7A4D84-B73D-5B55-A89F-415F0A515566}"/>
              </a:ext>
            </a:extLst>
          </p:cNvPr>
          <p:cNvSpPr>
            <a:spLocks noGrp="1"/>
          </p:cNvSpPr>
          <p:nvPr>
            <p:ph type="subTitle" idx="14" hasCustomPrompt="1"/>
          </p:nvPr>
        </p:nvSpPr>
        <p:spPr>
          <a:xfrm>
            <a:off x="4364335" y="1027595"/>
            <a:ext cx="7254326" cy="580486"/>
          </a:xfrm>
        </p:spPr>
        <p:txBody>
          <a:bodyPr anchor="ctr">
            <a:normAutofit/>
          </a:bodyPr>
          <a:lstStyle>
            <a:lvl1pPr marL="0" indent="0" algn="l">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subtitle here</a:t>
            </a:r>
          </a:p>
        </p:txBody>
      </p:sp>
      <p:pic>
        <p:nvPicPr>
          <p:cNvPr id="5" name="Picture 4" descr="A black background with orange and pink text&#10;&#10;Description automatically generated">
            <a:extLst>
              <a:ext uri="{FF2B5EF4-FFF2-40B4-BE49-F238E27FC236}">
                <a16:creationId xmlns:a16="http://schemas.microsoft.com/office/drawing/2014/main" id="{54BCEE84-BDB0-0458-D934-AD1A8FF892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159606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rgbClr val="2078AE"/>
          </a:solidFill>
          <a:ln w="2540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5041900"/>
          </a:xfrm>
        </p:spPr>
        <p:txBody>
          <a:bodyPr>
            <a:normAutofit/>
          </a:bodyPr>
          <a:lstStyle>
            <a:lvl1pPr algn="ctr">
              <a:defRPr sz="4800">
                <a:solidFill>
                  <a:schemeClr val="bg1"/>
                </a:solidFill>
                <a:latin typeface="Montserrat" pitchFamily="2" charset="77"/>
              </a:defRPr>
            </a:lvl1pPr>
          </a:lstStyle>
          <a:p>
            <a:r>
              <a:rPr lang="en-US"/>
              <a:t>Click to edit Master title style</a:t>
            </a:r>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ack background with orange and pink text&#10;&#10;Description automatically generated">
            <a:extLst>
              <a:ext uri="{FF2B5EF4-FFF2-40B4-BE49-F238E27FC236}">
                <a16:creationId xmlns:a16="http://schemas.microsoft.com/office/drawing/2014/main" id="{14CFB3AB-378B-437C-AF63-1F122EC5D3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3">
            <a:extLst>
              <a:ext uri="{FF2B5EF4-FFF2-40B4-BE49-F238E27FC236}">
                <a16:creationId xmlns:a16="http://schemas.microsoft.com/office/drawing/2014/main" id="{B8F8B3CB-252F-55C7-8977-B28C286463A3}"/>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2131298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Sub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rgbClr val="2078AE"/>
          </a:solidFill>
          <a:ln w="1905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3288644"/>
          </a:xfrm>
        </p:spPr>
        <p:txBody>
          <a:bodyPr anchor="b">
            <a:normAutofit/>
          </a:bodyPr>
          <a:lstStyle>
            <a:lvl1pPr algn="ctr">
              <a:defRPr sz="4800" i="0">
                <a:solidFill>
                  <a:schemeClr val="bg1"/>
                </a:solidFill>
                <a:latin typeface="Montserrat" pitchFamily="2" charset="77"/>
              </a:defRPr>
            </a:lvl1pPr>
          </a:lstStyle>
          <a:p>
            <a:r>
              <a:rPr lang="en-US"/>
              <a:t>Click to edit Master title style</a:t>
            </a:r>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ubtitle 2">
            <a:extLst>
              <a:ext uri="{FF2B5EF4-FFF2-40B4-BE49-F238E27FC236}">
                <a16:creationId xmlns:a16="http://schemas.microsoft.com/office/drawing/2014/main" id="{4838C7E2-6BA9-D11B-CA74-660EA8553C64}"/>
              </a:ext>
            </a:extLst>
          </p:cNvPr>
          <p:cNvSpPr>
            <a:spLocks noGrp="1"/>
          </p:cNvSpPr>
          <p:nvPr>
            <p:ph type="subTitle" idx="13" hasCustomPrompt="1"/>
          </p:nvPr>
        </p:nvSpPr>
        <p:spPr>
          <a:xfrm>
            <a:off x="1237130" y="4485862"/>
            <a:ext cx="4034118" cy="1466470"/>
          </a:xfrm>
        </p:spPr>
        <p:txBody>
          <a:bodyPr anchor="t">
            <a:normAutofit/>
          </a:bodyPr>
          <a:lstStyle>
            <a:lvl1pPr marL="0" indent="0" algn="ctr">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6" name="Picture 5" descr="A black background with orange and pink text&#10;&#10;Description automatically generated">
            <a:extLst>
              <a:ext uri="{FF2B5EF4-FFF2-40B4-BE49-F238E27FC236}">
                <a16:creationId xmlns:a16="http://schemas.microsoft.com/office/drawing/2014/main" id="{D22DFA49-7492-8141-2C3E-0F81CAAD4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75242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832852-58CE-6473-0BBB-FC1E334A8753}"/>
              </a:ext>
            </a:extLst>
          </p:cNvPr>
          <p:cNvSpPr/>
          <p:nvPr userDrawn="1"/>
        </p:nvSpPr>
        <p:spPr>
          <a:xfrm>
            <a:off x="0" y="-1"/>
            <a:ext cx="12192000" cy="9692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324303"/>
            <a:ext cx="5181600" cy="4852660"/>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324303"/>
            <a:ext cx="5181600" cy="4852660"/>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199" y="237744"/>
            <a:ext cx="10812517" cy="507831"/>
          </a:xfrm>
        </p:spPr>
        <p:txBody>
          <a:bodyPr>
            <a:spAutoFit/>
          </a:bodyPr>
          <a:lstStyle>
            <a:lvl1pPr>
              <a:defRPr>
                <a:solidFill>
                  <a:schemeClr val="bg1"/>
                </a:solidFill>
                <a:latin typeface="Montserrat" pitchFamily="2" charset="77"/>
              </a:defRPr>
            </a:lvl1pPr>
          </a:lstStyle>
          <a:p>
            <a:r>
              <a:rPr lang="en-US"/>
              <a:t>Click to edit Master title style</a:t>
            </a:r>
          </a:p>
        </p:txBody>
      </p:sp>
      <p:pic>
        <p:nvPicPr>
          <p:cNvPr id="8" name="Picture 7" descr="A black background with orange and pink text&#10;&#10;Description automatically generated">
            <a:extLst>
              <a:ext uri="{FF2B5EF4-FFF2-40B4-BE49-F238E27FC236}">
                <a16:creationId xmlns:a16="http://schemas.microsoft.com/office/drawing/2014/main" id="{00F594E6-64BF-1E93-2C2C-D3FBF7459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3">
            <a:extLst>
              <a:ext uri="{FF2B5EF4-FFF2-40B4-BE49-F238E27FC236}">
                <a16:creationId xmlns:a16="http://schemas.microsoft.com/office/drawing/2014/main" id="{EF047163-29F4-93C8-7A58-1C9A52FA4E21}"/>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2247748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24F931-A9E5-BA55-03DC-13CFBC0FBC9A}"/>
              </a:ext>
            </a:extLst>
          </p:cNvPr>
          <p:cNvSpPr/>
          <p:nvPr userDrawn="1"/>
        </p:nvSpPr>
        <p:spPr>
          <a:xfrm>
            <a:off x="0" y="-1"/>
            <a:ext cx="12192000" cy="9692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923393"/>
            <a:ext cx="5181600" cy="4348819"/>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923393"/>
            <a:ext cx="5181600" cy="4348820"/>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200"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p>
        </p:txBody>
      </p:sp>
      <p:sp>
        <p:nvSpPr>
          <p:cNvPr id="2" name="Subtitle 2">
            <a:extLst>
              <a:ext uri="{FF2B5EF4-FFF2-40B4-BE49-F238E27FC236}">
                <a16:creationId xmlns:a16="http://schemas.microsoft.com/office/drawing/2014/main" id="{CE871B53-9DBA-10F1-A915-F8BEAC880898}"/>
              </a:ext>
            </a:extLst>
          </p:cNvPr>
          <p:cNvSpPr>
            <a:spLocks noGrp="1"/>
          </p:cNvSpPr>
          <p:nvPr>
            <p:ph type="subTitle" idx="14" hasCustomPrompt="1"/>
          </p:nvPr>
        </p:nvSpPr>
        <p:spPr>
          <a:xfrm>
            <a:off x="838198" y="1024128"/>
            <a:ext cx="10165605" cy="687429"/>
          </a:xfrm>
        </p:spPr>
        <p:txBody>
          <a:bodyPr anchor="ctr">
            <a:normAutofit/>
          </a:bodyPr>
          <a:lstStyle>
            <a:lvl1pPr marL="0" indent="0" algn="l">
              <a:buNone/>
              <a:defRPr sz="3200" b="0" i="0">
                <a:solidFill>
                  <a:srgbClr val="2078AE"/>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Enter subtitle here</a:t>
            </a:r>
          </a:p>
        </p:txBody>
      </p:sp>
      <p:pic>
        <p:nvPicPr>
          <p:cNvPr id="8" name="Picture 7" descr="A black background with orange and pink text&#10;&#10;Description automatically generated">
            <a:extLst>
              <a:ext uri="{FF2B5EF4-FFF2-40B4-BE49-F238E27FC236}">
                <a16:creationId xmlns:a16="http://schemas.microsoft.com/office/drawing/2014/main" id="{ABFA3DFB-1DE5-BCB4-55D3-65D0A859F4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414689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065B1A-284E-4DA4-073F-279F353483DE}"/>
              </a:ext>
            </a:extLst>
          </p:cNvPr>
          <p:cNvSpPr/>
          <p:nvPr userDrawn="1"/>
        </p:nvSpPr>
        <p:spPr>
          <a:xfrm>
            <a:off x="0" y="-1"/>
            <a:ext cx="12192000" cy="9692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6F07DABB-E10E-EB75-AF1A-0D85E50420C5}"/>
              </a:ext>
            </a:extLst>
          </p:cNvPr>
          <p:cNvSpPr>
            <a:spLocks noGrp="1"/>
          </p:cNvSpPr>
          <p:nvPr>
            <p:ph type="title"/>
          </p:nvPr>
        </p:nvSpPr>
        <p:spPr>
          <a:xfrm>
            <a:off x="839788"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7A7BE126-C168-0CA5-8A24-E6D07F2710F7}"/>
              </a:ext>
            </a:extLst>
          </p:cNvPr>
          <p:cNvSpPr>
            <a:spLocks noGrp="1"/>
          </p:cNvSpPr>
          <p:nvPr>
            <p:ph type="body" idx="1"/>
          </p:nvPr>
        </p:nvSpPr>
        <p:spPr>
          <a:xfrm>
            <a:off x="839788" y="1106424"/>
            <a:ext cx="5157787"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4B2156-5D79-5FA6-B285-764B4A03A036}"/>
              </a:ext>
            </a:extLst>
          </p:cNvPr>
          <p:cNvSpPr>
            <a:spLocks noGrp="1"/>
          </p:cNvSpPr>
          <p:nvPr>
            <p:ph sz="half" idx="2"/>
          </p:nvPr>
        </p:nvSpPr>
        <p:spPr>
          <a:xfrm>
            <a:off x="839788" y="2058352"/>
            <a:ext cx="5157787" cy="4131311"/>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96CF8A-BFA6-6268-01D7-FE72AC9FF389}"/>
              </a:ext>
            </a:extLst>
          </p:cNvPr>
          <p:cNvSpPr>
            <a:spLocks noGrp="1"/>
          </p:cNvSpPr>
          <p:nvPr>
            <p:ph type="body" sz="quarter" idx="3"/>
          </p:nvPr>
        </p:nvSpPr>
        <p:spPr>
          <a:xfrm>
            <a:off x="6172200" y="1106424"/>
            <a:ext cx="5183188"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BD6D31-CF21-9AF9-44EC-B8DBC730368E}"/>
              </a:ext>
            </a:extLst>
          </p:cNvPr>
          <p:cNvSpPr>
            <a:spLocks noGrp="1"/>
          </p:cNvSpPr>
          <p:nvPr>
            <p:ph sz="quarter" idx="4"/>
          </p:nvPr>
        </p:nvSpPr>
        <p:spPr>
          <a:xfrm>
            <a:off x="6172200" y="2058352"/>
            <a:ext cx="5183188" cy="4131311"/>
          </a:xfrm>
        </p:spPr>
        <p:txBody>
          <a:bodyPr/>
          <a:lstStyle>
            <a:lvl1pPr>
              <a:buClr>
                <a:srgbClr val="2078AE"/>
              </a:buClr>
              <a:defRPr>
                <a:latin typeface="Montserrat" pitchFamily="2" charset="77"/>
              </a:defRPr>
            </a:lvl1pPr>
            <a:lvl2pPr>
              <a:buClr>
                <a:srgbClr val="2078AE"/>
              </a:buClr>
              <a:defRPr>
                <a:latin typeface="Montserrat" pitchFamily="2" charset="77"/>
              </a:defRPr>
            </a:lvl2pPr>
            <a:lvl3pPr>
              <a:buClr>
                <a:srgbClr val="2078AE"/>
              </a:buClr>
              <a:defRPr>
                <a:latin typeface="Montserrat" pitchFamily="2" charset="77"/>
              </a:defRPr>
            </a:lvl3pPr>
            <a:lvl4pPr>
              <a:buClr>
                <a:srgbClr val="2078AE"/>
              </a:buClr>
              <a:defRPr>
                <a:latin typeface="Montserrat" pitchFamily="2" charset="77"/>
              </a:defRPr>
            </a:lvl4pPr>
            <a:lvl5pPr>
              <a:buClr>
                <a:srgbClr val="2078AE"/>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descr="A black background with orange and pink text&#10;&#10;Description automatically generated">
            <a:extLst>
              <a:ext uri="{FF2B5EF4-FFF2-40B4-BE49-F238E27FC236}">
                <a16:creationId xmlns:a16="http://schemas.microsoft.com/office/drawing/2014/main" id="{2D58A50B-A91B-72AB-2B5C-386E76B9B2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34300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700548" y="237744"/>
            <a:ext cx="11326136" cy="507831"/>
          </a:xfrm>
        </p:spPr>
        <p:txBody>
          <a:bodyPr wrap="square">
            <a:spAutoFit/>
          </a:bodyPr>
          <a:lstStyle>
            <a:lvl1pPr>
              <a:defRPr>
                <a:latin typeface="Montserrat" pitchFamily="2" charset="77"/>
              </a:defRPr>
            </a:lvl1pPr>
          </a:lstStyle>
          <a:p>
            <a:r>
              <a:rPr lang="en-US"/>
              <a:t>Click to edit Master title style</a:t>
            </a:r>
          </a:p>
        </p:txBody>
      </p:sp>
      <p:pic>
        <p:nvPicPr>
          <p:cNvPr id="6" name="Picture 5" descr="A black background with orange and pink text&#10;&#10;Description automatically generated">
            <a:extLst>
              <a:ext uri="{FF2B5EF4-FFF2-40B4-BE49-F238E27FC236}">
                <a16:creationId xmlns:a16="http://schemas.microsoft.com/office/drawing/2014/main" id="{2897E82C-9D8E-15E2-E424-24885393AC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86670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63DBB-4D26-ADF3-B848-BF7567D645DB}"/>
              </a:ext>
            </a:extLst>
          </p:cNvPr>
          <p:cNvSpPr/>
          <p:nvPr userDrawn="1"/>
        </p:nvSpPr>
        <p:spPr>
          <a:xfrm>
            <a:off x="0" y="-1"/>
            <a:ext cx="12192000" cy="969264"/>
          </a:xfrm>
          <a:prstGeom prst="rect">
            <a:avLst/>
          </a:prstGeom>
          <a:solidFill>
            <a:srgbClr val="2078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835572" y="237744"/>
            <a:ext cx="11192256" cy="507831"/>
          </a:xfrm>
        </p:spPr>
        <p:txBody>
          <a:bodyPr>
            <a:spAutoFit/>
          </a:bodyPr>
          <a:lstStyle>
            <a:lvl1pPr>
              <a:defRPr>
                <a:solidFill>
                  <a:schemeClr val="bg1"/>
                </a:solidFill>
                <a:latin typeface="Montserrat" pitchFamily="2" charset="77"/>
              </a:defRPr>
            </a:lvl1pPr>
          </a:lstStyle>
          <a:p>
            <a:r>
              <a:rPr lang="en-US"/>
              <a:t>Click to edit Master title style</a:t>
            </a:r>
          </a:p>
        </p:txBody>
      </p:sp>
      <p:pic>
        <p:nvPicPr>
          <p:cNvPr id="7" name="Picture 6" descr="A black background with orange and pink text&#10;&#10;Description automatically generated">
            <a:extLst>
              <a:ext uri="{FF2B5EF4-FFF2-40B4-BE49-F238E27FC236}">
                <a16:creationId xmlns:a16="http://schemas.microsoft.com/office/drawing/2014/main" id="{34D83D3C-AD86-FA74-4646-65424A3D1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4BD8C6A7-ECFB-6325-4A24-CAB3B3A0E3FB}"/>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8B512919-B088-4E12-9038-722E97F79378}" type="slidenum">
              <a:rPr lang="en-US" smtClean="0"/>
              <a:pPr/>
              <a:t>‹#›</a:t>
            </a:fld>
            <a:endParaRPr lang="en-US"/>
          </a:p>
        </p:txBody>
      </p:sp>
    </p:spTree>
    <p:extLst>
      <p:ext uri="{BB962C8B-B14F-4D97-AF65-F5344CB8AC3E}">
        <p14:creationId xmlns:p14="http://schemas.microsoft.com/office/powerpoint/2010/main" val="1968150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ack background with orange and pink text&#10;&#10;Description automatically generated">
            <a:extLst>
              <a:ext uri="{FF2B5EF4-FFF2-40B4-BE49-F238E27FC236}">
                <a16:creationId xmlns:a16="http://schemas.microsoft.com/office/drawing/2014/main" id="{D1743FD9-B7A5-29D3-08A1-B23A0595F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21187612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7190-965A-EBDD-07AF-719E03061A59}"/>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9A6202B-C2B4-A588-9E1F-4A8BF1B3838C}"/>
              </a:ext>
            </a:extLst>
          </p:cNvPr>
          <p:cNvSpPr>
            <a:spLocks noGrp="1"/>
          </p:cNvSpPr>
          <p:nvPr>
            <p:ph idx="1"/>
          </p:nvPr>
        </p:nvSpPr>
        <p:spPr>
          <a:xfrm>
            <a:off x="5183188" y="987425"/>
            <a:ext cx="6172200" cy="4873625"/>
          </a:xfrm>
        </p:spPr>
        <p:txBody>
          <a:bodyPr/>
          <a:lstStyle>
            <a:lvl1pPr>
              <a:defRPr sz="3200">
                <a:latin typeface="Montserrat" pitchFamily="2" charset="77"/>
              </a:defRPr>
            </a:lvl1pPr>
            <a:lvl2pPr>
              <a:defRPr sz="2800">
                <a:latin typeface="Montserrat" pitchFamily="2" charset="77"/>
              </a:defRPr>
            </a:lvl2pPr>
            <a:lvl3pPr>
              <a:defRPr sz="2400">
                <a:latin typeface="Montserrat" pitchFamily="2" charset="77"/>
              </a:defRPr>
            </a:lvl3pPr>
            <a:lvl4pPr>
              <a:defRPr sz="2000">
                <a:latin typeface="Montserrat" pitchFamily="2" charset="77"/>
              </a:defRPr>
            </a:lvl4pPr>
            <a:lvl5pPr>
              <a:defRPr sz="2000">
                <a:latin typeface="Montserrat"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AF49E5-F935-17B2-5630-C8C2EFA9AA41}"/>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ACD6269A-5A3A-5252-08AE-0FC483A9D4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97497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24FBB-FF83-C9B1-CD65-E03D4F5AAB30}"/>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Picture Placeholder 2">
            <a:extLst>
              <a:ext uri="{FF2B5EF4-FFF2-40B4-BE49-F238E27FC236}">
                <a16:creationId xmlns:a16="http://schemas.microsoft.com/office/drawing/2014/main" id="{C70FD461-79AE-06AC-4A8A-8F97F9810776}"/>
              </a:ext>
            </a:extLst>
          </p:cNvPr>
          <p:cNvSpPr>
            <a:spLocks noGrp="1"/>
          </p:cNvSpPr>
          <p:nvPr>
            <p:ph type="pic" idx="1"/>
          </p:nvPr>
        </p:nvSpPr>
        <p:spPr>
          <a:xfrm>
            <a:off x="5183188" y="987425"/>
            <a:ext cx="6172200" cy="4873625"/>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B2D769-9BCC-0D85-A22A-B0EC226B0045}"/>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483C6C8F-93E5-E9DF-BF6A-621E155EE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00182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58F496-FA92-9058-EA6C-7E4B80805B20}"/>
              </a:ext>
            </a:extLst>
          </p:cNvPr>
          <p:cNvSpPr>
            <a:spLocks noGrp="1"/>
          </p:cNvSpPr>
          <p:nvPr>
            <p:ph type="title"/>
          </p:nvPr>
        </p:nvSpPr>
        <p:spPr>
          <a:xfrm>
            <a:off x="187271" y="199156"/>
            <a:ext cx="11839413" cy="808872"/>
          </a:xfrm>
          <a:prstGeom prst="rect">
            <a:avLst/>
          </a:prstGeom>
        </p:spPr>
        <p:txBody>
          <a:bodyPr vert="horz" lIns="91440" tIns="45720" rIns="91440" bIns="45720" rtlCol="0" anchor="t" anchorCtr="0">
            <a:normAutofit/>
          </a:bodyPr>
          <a:lstStyle/>
          <a:p>
            <a:r>
              <a:rPr lang="en-US"/>
              <a:t>Haga clic para editar el estilo maestro de título</a:t>
            </a:r>
          </a:p>
        </p:txBody>
      </p:sp>
      <p:sp>
        <p:nvSpPr>
          <p:cNvPr id="3" name="Text Placeholder 2">
            <a:extLst>
              <a:ext uri="{FF2B5EF4-FFF2-40B4-BE49-F238E27FC236}">
                <a16:creationId xmlns:a16="http://schemas.microsoft.com/office/drawing/2014/main" id="{04CB3DFC-8703-37CA-7721-AEEDA04DB6C3}"/>
              </a:ext>
            </a:extLst>
          </p:cNvPr>
          <p:cNvSpPr>
            <a:spLocks noGrp="1"/>
          </p:cNvSpPr>
          <p:nvPr>
            <p:ph type="body" idx="1"/>
          </p:nvPr>
        </p:nvSpPr>
        <p:spPr>
          <a:xfrm>
            <a:off x="590226" y="1253331"/>
            <a:ext cx="11095495" cy="4351338"/>
          </a:xfrm>
          <a:prstGeom prst="rect">
            <a:avLst/>
          </a:prstGeom>
        </p:spPr>
        <p:txBody>
          <a:bodyPr vert="horz" lIns="91440" tIns="45720" rIns="91440" bIns="45720" rtlCol="0">
            <a:normAutofit/>
          </a:bodyPr>
          <a:lstStyle/>
          <a:p>
            <a:pPr lvl="0"/>
            <a:r>
              <a:rPr lang="en-US"/>
              <a:t>Haga clic aquí para editar los estilos de texto maestros</a:t>
            </a:r>
          </a:p>
          <a:p>
            <a:pPr lvl="1"/>
            <a:r>
              <a:rPr lang="en-US"/>
              <a:t>Segundo nivel</a:t>
            </a:r>
          </a:p>
          <a:p>
            <a:pPr lvl="2"/>
            <a:r>
              <a:rPr lang="en-US"/>
              <a:t>Tercer nivel</a:t>
            </a:r>
          </a:p>
          <a:p>
            <a:pPr lvl="3"/>
            <a:r>
              <a:rPr lang="en-US"/>
              <a:t>Cuarto nivel</a:t>
            </a:r>
          </a:p>
          <a:p>
            <a:pPr lvl="4"/>
            <a:r>
              <a:rPr lang="en-US"/>
              <a:t>Quinto nivel</a:t>
            </a:r>
          </a:p>
        </p:txBody>
      </p:sp>
      <p:sp>
        <p:nvSpPr>
          <p:cNvPr id="4" name="Slide Number Placeholder 3">
            <a:extLst>
              <a:ext uri="{FF2B5EF4-FFF2-40B4-BE49-F238E27FC236}">
                <a16:creationId xmlns:a16="http://schemas.microsoft.com/office/drawing/2014/main" id="{E313DF2A-6B63-F66A-B382-265CE0FDC93F}"/>
              </a:ext>
            </a:extLst>
          </p:cNvPr>
          <p:cNvSpPr>
            <a:spLocks noGrp="1"/>
          </p:cNvSpPr>
          <p:nvPr>
            <p:ph type="sldNum" sz="quarter" idx="4"/>
          </p:nvPr>
        </p:nvSpPr>
        <p:spPr>
          <a:xfrm>
            <a:off x="9410700" y="6451600"/>
            <a:ext cx="2743200" cy="365125"/>
          </a:xfrm>
          <a:prstGeom prst="rect">
            <a:avLst/>
          </a:prstGeom>
        </p:spPr>
        <p:txBody>
          <a:bodyPr vert="horz" lIns="91440" tIns="45720" rIns="91440" bIns="45720" rtlCol="0" anchor="ctr"/>
          <a:lstStyle>
            <a:lvl1pPr algn="r">
              <a:defRPr sz="1200" b="1">
                <a:solidFill>
                  <a:schemeClr val="tx2"/>
                </a:solidFill>
                <a:latin typeface="Montserrat" panose="00000500000000000000" pitchFamily="50" charset="0"/>
              </a:defRPr>
            </a:lvl1pPr>
          </a:lstStyle>
          <a:p>
            <a:fld id="{52107FB2-10DB-4ABE-BC16-3D2963D20801}" type="slidenum">
              <a:rPr lang="en-US" smtClean="0"/>
              <a:t>‹#›</a:t>
            </a:fld>
            <a:endParaRPr lang="en-US"/>
          </a:p>
        </p:txBody>
      </p:sp>
    </p:spTree>
    <p:extLst>
      <p:ext uri="{BB962C8B-B14F-4D97-AF65-F5344CB8AC3E}">
        <p14:creationId xmlns:p14="http://schemas.microsoft.com/office/powerpoint/2010/main" val="2490919570"/>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72" r:id="rId3"/>
    <p:sldLayoutId id="2147483673" r:id="rId4"/>
    <p:sldLayoutId id="2147483650" r:id="rId5"/>
    <p:sldLayoutId id="2147483669" r:id="rId6"/>
    <p:sldLayoutId id="2147483667" r:id="rId7"/>
    <p:sldLayoutId id="2147483660" r:id="rId8"/>
    <p:sldLayoutId id="2147483664" r:id="rId9"/>
    <p:sldLayoutId id="2147483652" r:id="rId10"/>
    <p:sldLayoutId id="2147483665" r:id="rId11"/>
    <p:sldLayoutId id="2147483653" r:id="rId12"/>
    <p:sldLayoutId id="2147483654" r:id="rId13"/>
    <p:sldLayoutId id="2147483666" r:id="rId14"/>
    <p:sldLayoutId id="2147483655" r:id="rId15"/>
    <p:sldLayoutId id="2147483656" r:id="rId16"/>
    <p:sldLayoutId id="2147483657" r:id="rId17"/>
  </p:sldLayoutIdLst>
  <p:hf hdr="0" ftr="0" dt="0"/>
  <p:txStyles>
    <p:titleStyle>
      <a:lvl1pPr algn="l" defTabSz="914400" rtl="0" eaLnBrk="1" latinLnBrk="0" hangingPunct="1">
        <a:lnSpc>
          <a:spcPct val="90000"/>
        </a:lnSpc>
        <a:spcBef>
          <a:spcPct val="0"/>
        </a:spcBef>
        <a:buNone/>
        <a:defRPr sz="3000" b="1" kern="1200">
          <a:solidFill>
            <a:srgbClr val="2078AE"/>
          </a:solidFill>
          <a:latin typeface="Montserrat" panose="00000500000000000000" pitchFamily="50" charset="0"/>
          <a:ea typeface="+mj-ea"/>
          <a:cs typeface="+mj-cs"/>
        </a:defRPr>
      </a:lvl1pPr>
    </p:titleStyle>
    <p:bodyStyle>
      <a:lvl1pPr marL="228600" indent="-228600" algn="l" defTabSz="914400" rtl="0" eaLnBrk="1" latinLnBrk="0" hangingPunct="1">
        <a:lnSpc>
          <a:spcPct val="120000"/>
        </a:lnSpc>
        <a:spcBef>
          <a:spcPts val="1000"/>
        </a:spcBef>
        <a:buClr>
          <a:srgbClr val="2078AE"/>
        </a:buClr>
        <a:buFont typeface="Arial" panose="020B0604020202020204" pitchFamily="34" charset="0"/>
        <a:buChar char="•"/>
        <a:defRPr sz="2800" kern="1200">
          <a:solidFill>
            <a:srgbClr val="0F173D"/>
          </a:solidFill>
          <a:latin typeface="Montserrat" panose="00000500000000000000" pitchFamily="50" charset="0"/>
          <a:ea typeface="+mn-ea"/>
          <a:cs typeface="+mn-cs"/>
        </a:defRPr>
      </a:lvl1pPr>
      <a:lvl2pPr marL="685800" indent="-228600" algn="l" defTabSz="914400" rtl="0" eaLnBrk="1" latinLnBrk="0" hangingPunct="1">
        <a:lnSpc>
          <a:spcPct val="120000"/>
        </a:lnSpc>
        <a:spcBef>
          <a:spcPts val="500"/>
        </a:spcBef>
        <a:buClr>
          <a:srgbClr val="2078AE"/>
        </a:buClr>
        <a:buFont typeface="Arial" panose="020B0604020202020204" pitchFamily="34" charset="0"/>
        <a:buChar char="•"/>
        <a:defRPr sz="2400" kern="1200">
          <a:solidFill>
            <a:srgbClr val="0F173D"/>
          </a:solidFill>
          <a:latin typeface="Montserrat" panose="00000500000000000000" pitchFamily="50" charset="0"/>
          <a:ea typeface="+mn-ea"/>
          <a:cs typeface="+mn-cs"/>
        </a:defRPr>
      </a:lvl2pPr>
      <a:lvl3pPr marL="1143000" indent="-228600" algn="l" defTabSz="914400" rtl="0" eaLnBrk="1" latinLnBrk="0" hangingPunct="1">
        <a:lnSpc>
          <a:spcPct val="120000"/>
        </a:lnSpc>
        <a:spcBef>
          <a:spcPts val="500"/>
        </a:spcBef>
        <a:buClr>
          <a:srgbClr val="2078AE"/>
        </a:buClr>
        <a:buFont typeface="Arial" panose="020B0604020202020204" pitchFamily="34" charset="0"/>
        <a:buChar char="•"/>
        <a:defRPr sz="2000" kern="1200">
          <a:solidFill>
            <a:srgbClr val="0F173D"/>
          </a:solidFill>
          <a:latin typeface="Montserrat" panose="00000500000000000000" pitchFamily="50" charset="0"/>
          <a:ea typeface="+mn-ea"/>
          <a:cs typeface="+mn-cs"/>
        </a:defRPr>
      </a:lvl3pPr>
      <a:lvl4pPr marL="1600200" indent="-228600" algn="l" defTabSz="914400" rtl="0" eaLnBrk="1" latinLnBrk="0" hangingPunct="1">
        <a:lnSpc>
          <a:spcPct val="120000"/>
        </a:lnSpc>
        <a:spcBef>
          <a:spcPts val="500"/>
        </a:spcBef>
        <a:buClr>
          <a:srgbClr val="2078AE"/>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4pPr>
      <a:lvl5pPr marL="2057400" indent="-228600" algn="l" defTabSz="914400" rtl="0" eaLnBrk="1" latinLnBrk="0" hangingPunct="1">
        <a:lnSpc>
          <a:spcPct val="120000"/>
        </a:lnSpc>
        <a:spcBef>
          <a:spcPts val="500"/>
        </a:spcBef>
        <a:buClr>
          <a:srgbClr val="2078AE"/>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countplayexplore.org/video/swinging-into-science"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0.xml"/><Relationship Id="rId5" Type="http://schemas.openxmlformats.org/officeDocument/2006/relationships/image" Target="../media/image35.emf"/><Relationship Id="rId4" Type="http://schemas.openxmlformats.org/officeDocument/2006/relationships/hyperlink" Target="https://countplayexplore.org/es/book/carrot-and-pe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4E5176-89EA-ED85-BD00-B6214742BC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13D937-9882-5073-70C2-E95D1D4D99C3}"/>
              </a:ext>
            </a:extLst>
          </p:cNvPr>
          <p:cNvSpPr>
            <a:spLocks noGrp="1"/>
          </p:cNvSpPr>
          <p:nvPr>
            <p:ph type="ctrTitle"/>
          </p:nvPr>
        </p:nvSpPr>
        <p:spPr>
          <a:xfrm>
            <a:off x="609243" y="2324090"/>
            <a:ext cx="5197791" cy="2626360"/>
          </a:xfrm>
        </p:spPr>
        <p:txBody>
          <a:bodyPr>
            <a:normAutofit/>
          </a:bodyPr>
          <a:lstStyle/>
          <a:p>
            <a:r>
              <a:rPr lang="es-US" sz="5000" noProof="0" dirty="0"/>
              <a:t>Investigar la fuerza y el movimiento</a:t>
            </a:r>
          </a:p>
        </p:txBody>
      </p:sp>
    </p:spTree>
    <p:extLst>
      <p:ext uri="{BB962C8B-B14F-4D97-AF65-F5344CB8AC3E}">
        <p14:creationId xmlns:p14="http://schemas.microsoft.com/office/powerpoint/2010/main" val="2281327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2E8C9E-AE99-BB9C-4AFD-4D01F9549AD2}"/>
              </a:ext>
            </a:extLst>
          </p:cNvPr>
          <p:cNvSpPr>
            <a:spLocks noGrp="1"/>
          </p:cNvSpPr>
          <p:nvPr>
            <p:ph type="title" idx="4294967295"/>
          </p:nvPr>
        </p:nvSpPr>
        <p:spPr>
          <a:xfrm>
            <a:off x="89208" y="-525333"/>
            <a:ext cx="11839413" cy="525333"/>
          </a:xfrm>
        </p:spPr>
        <p:txBody>
          <a:bodyPr/>
          <a:lstStyle/>
          <a:p>
            <a:r>
              <a:rPr lang="es-US" noProof="0" dirty="0"/>
              <a:t>Agradecimientos</a:t>
            </a:r>
          </a:p>
        </p:txBody>
      </p:sp>
      <p:pic>
        <p:nvPicPr>
          <p:cNvPr id="5" name="Picture 4" descr="Logotipos del Superintendente de Escuelas del Condado de Fresno y de Count Play Explore.">
            <a:extLst>
              <a:ext uri="{FF2B5EF4-FFF2-40B4-BE49-F238E27FC236}">
                <a16:creationId xmlns:a16="http://schemas.microsoft.com/office/drawing/2014/main" id="{E6188540-20AD-7EE0-3203-6C1EB4CC83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19278" y="1315109"/>
            <a:ext cx="5326941" cy="2004063"/>
          </a:xfrm>
          <a:prstGeom prst="rect">
            <a:avLst/>
          </a:prstGeom>
        </p:spPr>
      </p:pic>
      <p:sp>
        <p:nvSpPr>
          <p:cNvPr id="2" name="Rectangle 1">
            <a:extLst>
              <a:ext uri="{FF2B5EF4-FFF2-40B4-BE49-F238E27FC236}">
                <a16:creationId xmlns:a16="http://schemas.microsoft.com/office/drawing/2014/main" id="{E9563FD6-FEDA-87C7-707A-0CFB86F1C0EE}"/>
              </a:ext>
              <a:ext uri="{C183D7F6-B498-43B3-948B-1728B52AA6E4}">
                <adec:decorative xmlns:adec="http://schemas.microsoft.com/office/drawing/2017/decorative" val="1"/>
              </a:ext>
            </a:extLst>
          </p:cNvPr>
          <p:cNvSpPr/>
          <p:nvPr/>
        </p:nvSpPr>
        <p:spPr>
          <a:xfrm>
            <a:off x="1981202" y="3429001"/>
            <a:ext cx="8520330" cy="21910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noProof="0" dirty="0"/>
          </a:p>
        </p:txBody>
      </p:sp>
      <p:sp>
        <p:nvSpPr>
          <p:cNvPr id="6" name="TextBox 5">
            <a:extLst>
              <a:ext uri="{FF2B5EF4-FFF2-40B4-BE49-F238E27FC236}">
                <a16:creationId xmlns:a16="http://schemas.microsoft.com/office/drawing/2014/main" id="{81CABAD6-EC21-471F-0425-8A1668D51311}"/>
              </a:ext>
            </a:extLst>
          </p:cNvPr>
          <p:cNvSpPr txBox="1"/>
          <p:nvPr/>
        </p:nvSpPr>
        <p:spPr>
          <a:xfrm>
            <a:off x="2210972" y="3491226"/>
            <a:ext cx="8060789" cy="2066591"/>
          </a:xfrm>
          <a:prstGeom prst="rect">
            <a:avLst/>
          </a:prstGeom>
          <a:noFill/>
        </p:spPr>
        <p:txBody>
          <a:bodyPr wrap="square" rtlCol="0">
            <a:spAutoFit/>
          </a:bodyPr>
          <a:lstStyle/>
          <a:p>
            <a:pPr>
              <a:lnSpc>
                <a:spcPts val="2600"/>
              </a:lnSpc>
            </a:pPr>
            <a:r>
              <a:rPr lang="es-US" sz="1800" noProof="0" dirty="0">
                <a:solidFill>
                  <a:schemeClr val="bg1"/>
                </a:solidFill>
                <a:effectLst/>
                <a:latin typeface="Montserrat Medium" panose="00000600000000000000" pitchFamily="2" charset="0"/>
                <a:ea typeface="Arial" panose="020B0604020202020204" pitchFamily="34" charset="0"/>
                <a:cs typeface="Times New Roman" panose="02020603050405020304" pitchFamily="18" charset="0"/>
              </a:rPr>
              <a:t>Los recursos de formación profesional “Count Play Explore” son productos de la Superintendencia de Escuelas del Condado de Fresno, desarrollados por WestEd en colaboración con la FCSS y el Centro AIMS para la Educación en Matemáticas y Ciencias. No están destinados a la redistribución comercial, la modificación no autorizada ni al uso fuera del ámbito de la formación profesional.</a:t>
            </a:r>
            <a:endParaRPr lang="es-US" sz="1800" noProof="0" dirty="0">
              <a:solidFill>
                <a:schemeClr val="bg1"/>
              </a:solidFill>
              <a:effectLst/>
              <a:latin typeface="Montserrat Medium" panose="00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1000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536C-D764-8E49-E9BC-F14C58EB3909}"/>
              </a:ext>
            </a:extLst>
          </p:cNvPr>
          <p:cNvSpPr>
            <a:spLocks noGrp="1"/>
          </p:cNvSpPr>
          <p:nvPr>
            <p:ph type="title"/>
          </p:nvPr>
        </p:nvSpPr>
        <p:spPr>
          <a:xfrm>
            <a:off x="838199" y="237744"/>
            <a:ext cx="10812517" cy="507831"/>
          </a:xfrm>
        </p:spPr>
        <p:txBody>
          <a:bodyPr anchor="t">
            <a:normAutofit/>
          </a:bodyPr>
          <a:lstStyle/>
          <a:p>
            <a:r>
              <a:rPr lang="es-US" noProof="0" dirty="0"/>
              <a:t>Metas de la sesión</a:t>
            </a:r>
            <a:endParaRPr lang="es-US" b="1" noProof="0" dirty="0"/>
          </a:p>
        </p:txBody>
      </p:sp>
      <p:sp>
        <p:nvSpPr>
          <p:cNvPr id="6" name="Content Placeholder 2">
            <a:extLst>
              <a:ext uri="{FF2B5EF4-FFF2-40B4-BE49-F238E27FC236}">
                <a16:creationId xmlns:a16="http://schemas.microsoft.com/office/drawing/2014/main" id="{3BC32B4C-186B-17A5-E7D0-71174F4727B0}"/>
              </a:ext>
            </a:extLst>
          </p:cNvPr>
          <p:cNvSpPr>
            <a:spLocks noGrp="1"/>
          </p:cNvSpPr>
          <p:nvPr>
            <p:ph sz="half" idx="1"/>
          </p:nvPr>
        </p:nvSpPr>
        <p:spPr>
          <a:xfrm>
            <a:off x="838200" y="1324303"/>
            <a:ext cx="5765800" cy="4202195"/>
          </a:xfrm>
        </p:spPr>
        <p:txBody>
          <a:bodyPr vert="horz" lIns="91440" tIns="45720" rIns="91440" bIns="45720" rtlCol="0" anchor="t">
            <a:normAutofit fontScale="92500"/>
          </a:bodyPr>
          <a:lstStyle/>
          <a:p>
            <a:pPr fontAlgn="base"/>
            <a:r>
              <a:rPr lang="es-US" noProof="0" dirty="0">
                <a:latin typeface="Montserrat"/>
              </a:rPr>
              <a:t>Describir las formas en que los niños (desde el nacimiento hasta los ocho años) investigan y aprenden sobre la fuerza y el movimiento.</a:t>
            </a:r>
          </a:p>
          <a:p>
            <a:r>
              <a:rPr lang="es-US" noProof="0" dirty="0"/>
              <a:t>Explorar formas de apoyar las investigaciones de los niños sobre la fuerza y el movimiento.</a:t>
            </a:r>
          </a:p>
        </p:txBody>
      </p:sp>
      <p:pic>
        <p:nvPicPr>
          <p:cNvPr id="5" name="Picture 4">
            <a:extLst>
              <a:ext uri="{FF2B5EF4-FFF2-40B4-BE49-F238E27FC236}">
                <a16:creationId xmlns:a16="http://schemas.microsoft.com/office/drawing/2014/main" id="{3916C16A-A320-2080-B03F-3679625444F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937829" y="970474"/>
            <a:ext cx="5254171" cy="4556024"/>
          </a:xfrm>
          <a:prstGeom prst="rect">
            <a:avLst/>
          </a:prstGeom>
        </p:spPr>
      </p:pic>
    </p:spTree>
    <p:extLst>
      <p:ext uri="{BB962C8B-B14F-4D97-AF65-F5344CB8AC3E}">
        <p14:creationId xmlns:p14="http://schemas.microsoft.com/office/powerpoint/2010/main" val="268705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9DF3B-269C-27B2-954F-4F9F4AD441BA}"/>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1BF07C37-D7F9-B334-294F-F3311AA41ABE}"/>
              </a:ext>
            </a:extLst>
          </p:cNvPr>
          <p:cNvSpPr txBox="1">
            <a:spLocks noGrp="1"/>
          </p:cNvSpPr>
          <p:nvPr>
            <p:ph type="title" idx="4294967295"/>
          </p:nvPr>
        </p:nvSpPr>
        <p:spPr>
          <a:xfrm>
            <a:off x="4020772" y="414969"/>
            <a:ext cx="4150455" cy="1196055"/>
          </a:xfrm>
          <a:prstGeom prst="rect">
            <a:avLst/>
          </a:prstGeom>
          <a:solidFill>
            <a:schemeClr val="tx2"/>
          </a:solidFill>
          <a:ln>
            <a:noFill/>
            <a:prstDash/>
          </a:ln>
          <a:effectLst/>
        </p:spPr>
        <p:txBody>
          <a:bodyPr rot="0" spcFirstLastPara="0" vertOverflow="overflow" horzOverflow="overflow" vert="horz" wrap="square" lIns="91440" tIns="45720" rIns="91440" bIns="45720" numCol="1" spcCol="0" rtlCol="0" fromWordArt="0" anchor="ctr" anchorCtr="1" forceAA="0" compatLnSpc="1">
            <a:prstTxWarp prst="textNoShape">
              <a:avLst/>
            </a:prstTxWarp>
            <a:normAutofit/>
          </a:bodyPr>
          <a:lstStyle>
            <a:lvl1pPr algn="l" defTabSz="914400" rtl="0" eaLnBrk="1" latinLnBrk="0" hangingPunct="1">
              <a:lnSpc>
                <a:spcPct val="90000"/>
              </a:lnSpc>
              <a:spcBef>
                <a:spcPct val="0"/>
              </a:spcBef>
              <a:buNone/>
              <a:defRPr sz="3000" b="1" kern="1200">
                <a:solidFill>
                  <a:srgbClr val="2078AE"/>
                </a:solidFill>
                <a:latin typeface="Montserrat" panose="00000500000000000000" pitchFamily="50"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US" sz="3000" b="1" i="0" u="none" strike="noStrike" kern="1200" cap="none" spc="0" normalizeH="0" baseline="0" noProof="0" dirty="0">
                <a:ln>
                  <a:noFill/>
                </a:ln>
                <a:solidFill>
                  <a:schemeClr val="bg1"/>
                </a:solidFill>
                <a:effectLst/>
                <a:uLnTx/>
                <a:uFillTx/>
                <a:latin typeface="Montserrat" panose="00000500000000000000" pitchFamily="50" charset="0"/>
                <a:ea typeface="+mj-ea"/>
                <a:cs typeface="+mj-cs"/>
              </a:rPr>
              <a:t>Ciencias físicas</a:t>
            </a:r>
          </a:p>
        </p:txBody>
      </p:sp>
      <p:sp>
        <p:nvSpPr>
          <p:cNvPr id="9" name="TextBox 8">
            <a:extLst>
              <a:ext uri="{FF2B5EF4-FFF2-40B4-BE49-F238E27FC236}">
                <a16:creationId xmlns:a16="http://schemas.microsoft.com/office/drawing/2014/main" id="{3FD59461-B35D-A6EE-A521-A819CFB528D4}"/>
              </a:ext>
            </a:extLst>
          </p:cNvPr>
          <p:cNvSpPr txBox="1"/>
          <p:nvPr/>
        </p:nvSpPr>
        <p:spPr>
          <a:xfrm>
            <a:off x="867618" y="5487175"/>
            <a:ext cx="1984746" cy="646331"/>
          </a:xfrm>
          <a:prstGeom prst="rect">
            <a:avLst/>
          </a:prstGeom>
          <a:noFill/>
        </p:spPr>
        <p:txBody>
          <a:bodyPr wrap="square">
            <a:spAutoFit/>
          </a:bodyPr>
          <a:lstStyle/>
          <a:p>
            <a:pPr lvl="0" algn="ctr"/>
            <a:r>
              <a:rPr lang="es-US" b="1" noProof="0" dirty="0">
                <a:latin typeface="Montserrat" panose="00000500000000000000" pitchFamily="2" charset="0"/>
              </a:rPr>
              <a:t>Propiedades de la materia</a:t>
            </a:r>
          </a:p>
        </p:txBody>
      </p:sp>
      <p:sp>
        <p:nvSpPr>
          <p:cNvPr id="13" name="TextBox 12">
            <a:extLst>
              <a:ext uri="{FF2B5EF4-FFF2-40B4-BE49-F238E27FC236}">
                <a16:creationId xmlns:a16="http://schemas.microsoft.com/office/drawing/2014/main" id="{CD84F384-4F15-5D0C-0A16-3219B0CB4A40}"/>
              </a:ext>
            </a:extLst>
          </p:cNvPr>
          <p:cNvSpPr txBox="1"/>
          <p:nvPr/>
        </p:nvSpPr>
        <p:spPr>
          <a:xfrm>
            <a:off x="3618194" y="5527354"/>
            <a:ext cx="1984746" cy="646331"/>
          </a:xfrm>
          <a:prstGeom prst="rect">
            <a:avLst/>
          </a:prstGeom>
          <a:noFill/>
        </p:spPr>
        <p:txBody>
          <a:bodyPr wrap="square">
            <a:spAutoFit/>
          </a:bodyPr>
          <a:lstStyle/>
          <a:p>
            <a:pPr lvl="0" algn="ctr"/>
            <a:r>
              <a:rPr lang="es-US" b="1" noProof="0" dirty="0">
                <a:latin typeface="Montserrat" panose="00000500000000000000" pitchFamily="2" charset="0"/>
              </a:rPr>
              <a:t>Ondas de luz y sonido</a:t>
            </a:r>
          </a:p>
        </p:txBody>
      </p:sp>
      <p:sp>
        <p:nvSpPr>
          <p:cNvPr id="11" name="TextBox 10">
            <a:extLst>
              <a:ext uri="{FF2B5EF4-FFF2-40B4-BE49-F238E27FC236}">
                <a16:creationId xmlns:a16="http://schemas.microsoft.com/office/drawing/2014/main" id="{9499B688-82F6-F74E-88A3-6ECE8F891B96}"/>
              </a:ext>
            </a:extLst>
          </p:cNvPr>
          <p:cNvSpPr txBox="1"/>
          <p:nvPr/>
        </p:nvSpPr>
        <p:spPr>
          <a:xfrm>
            <a:off x="7247256" y="5578501"/>
            <a:ext cx="1476374" cy="369332"/>
          </a:xfrm>
          <a:prstGeom prst="rect">
            <a:avLst/>
          </a:prstGeom>
          <a:noFill/>
        </p:spPr>
        <p:txBody>
          <a:bodyPr wrap="square">
            <a:spAutoFit/>
          </a:bodyPr>
          <a:lstStyle/>
          <a:p>
            <a:pPr lvl="0"/>
            <a:r>
              <a:rPr lang="es-US" b="1" noProof="0" dirty="0">
                <a:latin typeface="Montserrat" panose="00000500000000000000" pitchFamily="2" charset="0"/>
              </a:rPr>
              <a:t>Energía</a:t>
            </a:r>
          </a:p>
        </p:txBody>
      </p:sp>
      <p:sp>
        <p:nvSpPr>
          <p:cNvPr id="8" name="TextBox 7">
            <a:extLst>
              <a:ext uri="{FF2B5EF4-FFF2-40B4-BE49-F238E27FC236}">
                <a16:creationId xmlns:a16="http://schemas.microsoft.com/office/drawing/2014/main" id="{4DDE4459-61B7-0EB4-E205-3E5D7A7C4B15}"/>
              </a:ext>
            </a:extLst>
          </p:cNvPr>
          <p:cNvSpPr txBox="1"/>
          <p:nvPr/>
        </p:nvSpPr>
        <p:spPr>
          <a:xfrm>
            <a:off x="9535455" y="5527354"/>
            <a:ext cx="1829911" cy="646331"/>
          </a:xfrm>
          <a:prstGeom prst="rect">
            <a:avLst/>
          </a:prstGeom>
          <a:noFill/>
        </p:spPr>
        <p:txBody>
          <a:bodyPr wrap="square">
            <a:spAutoFit/>
          </a:bodyPr>
          <a:lstStyle/>
          <a:p>
            <a:pPr lvl="0" algn="ctr"/>
            <a:r>
              <a:rPr lang="es-US" sz="1800" b="1" noProof="0" dirty="0">
                <a:latin typeface="Montserrat" panose="00000500000000000000" pitchFamily="2" charset="0"/>
              </a:rPr>
              <a:t>Fuerza y movimiento</a:t>
            </a:r>
          </a:p>
        </p:txBody>
      </p:sp>
      <p:cxnSp>
        <p:nvCxnSpPr>
          <p:cNvPr id="20" name="Straight Connector 19">
            <a:extLst>
              <a:ext uri="{FF2B5EF4-FFF2-40B4-BE49-F238E27FC236}">
                <a16:creationId xmlns:a16="http://schemas.microsoft.com/office/drawing/2014/main" id="{3C498262-F859-BC8F-4D1E-F11567EADB1B}"/>
              </a:ext>
              <a:ext uri="{C183D7F6-B498-43B3-948B-1728B52AA6E4}">
                <adec:decorative xmlns:adec="http://schemas.microsoft.com/office/drawing/2017/decorative" val="1"/>
              </a:ext>
            </a:extLst>
          </p:cNvPr>
          <p:cNvCxnSpPr>
            <a:cxnSpLocks/>
          </p:cNvCxnSpPr>
          <p:nvPr/>
        </p:nvCxnSpPr>
        <p:spPr>
          <a:xfrm>
            <a:off x="4693694" y="2137326"/>
            <a:ext cx="0" cy="5504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6F3D58D-9406-1207-EDA2-D06735391BD9}"/>
              </a:ext>
              <a:ext uri="{C183D7F6-B498-43B3-948B-1728B52AA6E4}">
                <adec:decorative xmlns:adec="http://schemas.microsoft.com/office/drawing/2017/decorative" val="1"/>
              </a:ext>
            </a:extLst>
          </p:cNvPr>
          <p:cNvCxnSpPr>
            <a:cxnSpLocks/>
          </p:cNvCxnSpPr>
          <p:nvPr/>
        </p:nvCxnSpPr>
        <p:spPr>
          <a:xfrm>
            <a:off x="7736628" y="2128376"/>
            <a:ext cx="0" cy="59916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1795A67-546F-46F6-0975-C78F618C2DB3}"/>
              </a:ext>
              <a:ext uri="{C183D7F6-B498-43B3-948B-1728B52AA6E4}">
                <adec:decorative xmlns:adec="http://schemas.microsoft.com/office/drawing/2017/decorative" val="1"/>
              </a:ext>
            </a:extLst>
          </p:cNvPr>
          <p:cNvCxnSpPr>
            <a:cxnSpLocks/>
          </p:cNvCxnSpPr>
          <p:nvPr/>
        </p:nvCxnSpPr>
        <p:spPr>
          <a:xfrm>
            <a:off x="10365489" y="2110796"/>
            <a:ext cx="0" cy="599169"/>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DDD0B2A-B2C2-7C27-D442-D73133F523AD}"/>
              </a:ext>
              <a:ext uri="{C183D7F6-B498-43B3-948B-1728B52AA6E4}">
                <adec:decorative xmlns:adec="http://schemas.microsoft.com/office/drawing/2017/decorative" val="1"/>
              </a:ext>
            </a:extLst>
          </p:cNvPr>
          <p:cNvCxnSpPr>
            <a:cxnSpLocks/>
          </p:cNvCxnSpPr>
          <p:nvPr/>
        </p:nvCxnSpPr>
        <p:spPr>
          <a:xfrm flipH="1">
            <a:off x="1859991" y="2128376"/>
            <a:ext cx="851212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BD1134-BF53-EAEA-2232-9BF3C26511A9}"/>
              </a:ext>
              <a:ext uri="{C183D7F6-B498-43B3-948B-1728B52AA6E4}">
                <adec:decorative xmlns:adec="http://schemas.microsoft.com/office/drawing/2017/decorative" val="1"/>
              </a:ext>
            </a:extLst>
          </p:cNvPr>
          <p:cNvCxnSpPr>
            <a:cxnSpLocks/>
          </p:cNvCxnSpPr>
          <p:nvPr/>
        </p:nvCxnSpPr>
        <p:spPr>
          <a:xfrm>
            <a:off x="6034814" y="1577969"/>
            <a:ext cx="0" cy="5504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79C9C6C-8851-13D6-9F81-B70A6F6C70AD}"/>
              </a:ext>
              <a:ext uri="{C183D7F6-B498-43B3-948B-1728B52AA6E4}">
                <adec:decorative xmlns:adec="http://schemas.microsoft.com/office/drawing/2017/decorative" val="1"/>
              </a:ext>
            </a:extLst>
          </p:cNvPr>
          <p:cNvCxnSpPr>
            <a:cxnSpLocks/>
          </p:cNvCxnSpPr>
          <p:nvPr/>
        </p:nvCxnSpPr>
        <p:spPr>
          <a:xfrm>
            <a:off x="1859991" y="2109898"/>
            <a:ext cx="0" cy="5504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5984D019-8824-C1A9-7338-368FA899649D}"/>
              </a:ext>
              <a:ext uri="{C183D7F6-B498-43B3-948B-1728B52AA6E4}">
                <adec:decorative xmlns:adec="http://schemas.microsoft.com/office/drawing/2017/decorative" val="1"/>
              </a:ext>
            </a:extLst>
          </p:cNvPr>
          <p:cNvSpPr/>
          <p:nvPr/>
        </p:nvSpPr>
        <p:spPr>
          <a:xfrm>
            <a:off x="9316448" y="2655543"/>
            <a:ext cx="2267926" cy="2749811"/>
          </a:xfrm>
          <a:prstGeom prst="roundRect">
            <a:avLst/>
          </a:prstGeom>
          <a:blipFill rotWithShape="0">
            <a:blip r:embed="rId3" cstate="screen">
              <a:extLs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39568" tIns="439568" rIns="439568" bIns="439568" numCol="1" spcCol="1270" anchor="ctr" anchorCtr="0">
            <a:noAutofit/>
          </a:bodyPr>
          <a:lstStyle/>
          <a:p>
            <a:pPr marL="0" lvl="0" indent="0" algn="ctr" defTabSz="889000">
              <a:lnSpc>
                <a:spcPct val="90000"/>
              </a:lnSpc>
              <a:spcBef>
                <a:spcPct val="0"/>
              </a:spcBef>
              <a:spcAft>
                <a:spcPct val="35000"/>
              </a:spcAft>
              <a:buNone/>
            </a:pPr>
            <a:endParaRPr lang="es-US" sz="2000" b="1" kern="1200" noProof="0" dirty="0">
              <a:solidFill>
                <a:schemeClr val="tx1"/>
              </a:solidFill>
              <a:latin typeface="Montserrat" panose="00000500000000000000" pitchFamily="2" charset="0"/>
            </a:endParaRPr>
          </a:p>
        </p:txBody>
      </p:sp>
      <p:sp>
        <p:nvSpPr>
          <p:cNvPr id="5" name="Rectangle: Rounded Corners 4">
            <a:extLst>
              <a:ext uri="{FF2B5EF4-FFF2-40B4-BE49-F238E27FC236}">
                <a16:creationId xmlns:a16="http://schemas.microsoft.com/office/drawing/2014/main" id="{A8E80D5F-F2E6-1588-2DC7-4DA0167D7913}"/>
              </a:ext>
              <a:ext uri="{C183D7F6-B498-43B3-948B-1728B52AA6E4}">
                <adec:decorative xmlns:adec="http://schemas.microsoft.com/office/drawing/2017/decorative" val="1"/>
              </a:ext>
            </a:extLst>
          </p:cNvPr>
          <p:cNvSpPr/>
          <p:nvPr/>
        </p:nvSpPr>
        <p:spPr>
          <a:xfrm>
            <a:off x="6602665" y="2687733"/>
            <a:ext cx="2267927" cy="2749811"/>
          </a:xfrm>
          <a:prstGeom prst="roundRect">
            <a:avLst/>
          </a:prstGeom>
          <a:blipFill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01655" tIns="411455" rIns="401655" bIns="411455" numCol="1" spcCol="1270" anchor="ctr" anchorCtr="0">
            <a:noAutofit/>
          </a:bodyPr>
          <a:lstStyle/>
          <a:p>
            <a:pPr marL="0" lvl="0" indent="0" algn="ctr" defTabSz="2889250">
              <a:lnSpc>
                <a:spcPct val="90000"/>
              </a:lnSpc>
              <a:spcBef>
                <a:spcPct val="0"/>
              </a:spcBef>
              <a:spcAft>
                <a:spcPct val="35000"/>
              </a:spcAft>
              <a:buNone/>
            </a:pPr>
            <a:endParaRPr lang="es-US" sz="6500" kern="1200" noProof="0" dirty="0"/>
          </a:p>
        </p:txBody>
      </p:sp>
      <p:sp>
        <p:nvSpPr>
          <p:cNvPr id="6" name="Rectangle: Rounded Corners 5">
            <a:extLst>
              <a:ext uri="{FF2B5EF4-FFF2-40B4-BE49-F238E27FC236}">
                <a16:creationId xmlns:a16="http://schemas.microsoft.com/office/drawing/2014/main" id="{92134A9E-6C86-82A9-4A89-97A0A52D01C6}"/>
              </a:ext>
              <a:ext uri="{C183D7F6-B498-43B3-948B-1728B52AA6E4}">
                <adec:decorative xmlns:adec="http://schemas.microsoft.com/office/drawing/2017/decorative" val="1"/>
              </a:ext>
            </a:extLst>
          </p:cNvPr>
          <p:cNvSpPr/>
          <p:nvPr/>
        </p:nvSpPr>
        <p:spPr>
          <a:xfrm>
            <a:off x="684479" y="2655543"/>
            <a:ext cx="2351025" cy="2750480"/>
          </a:xfrm>
          <a:prstGeom prst="roundRect">
            <a:avLst/>
          </a:prstGeom>
          <a:blipFill dpi="0" rotWithShape="0">
            <a:blip r:embed="rId5" cstate="screen">
              <a:extLst>
                <a:ext uri="{BEBA8EAE-BF5A-486C-A8C5-ECC9F3942E4B}">
                  <a14:imgProps xmlns:a14="http://schemas.microsoft.com/office/drawing/2010/main">
                    <a14:imgLayer r:embed="rId6">
                      <a14:imgEffect>
                        <a14:colorTemperature colorTemp="4350"/>
                      </a14:imgEffect>
                    </a14:imgLayer>
                  </a14:imgProps>
                </a:ex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8083" tIns="506481" rIns="508083" bIns="506481" numCol="1" spcCol="1270" anchor="ctr" anchorCtr="0">
            <a:noAutofit/>
          </a:bodyPr>
          <a:lstStyle/>
          <a:p>
            <a:pPr marL="0" lvl="0" indent="0" algn="ctr" defTabSz="2844800">
              <a:lnSpc>
                <a:spcPct val="90000"/>
              </a:lnSpc>
              <a:spcBef>
                <a:spcPct val="0"/>
              </a:spcBef>
              <a:spcAft>
                <a:spcPct val="35000"/>
              </a:spcAft>
              <a:buNone/>
            </a:pPr>
            <a:endParaRPr lang="es-US" sz="6400" kern="1200" noProof="0" dirty="0"/>
          </a:p>
        </p:txBody>
      </p:sp>
      <p:sp>
        <p:nvSpPr>
          <p:cNvPr id="7" name="Rectangle: Rounded Corners 6">
            <a:extLst>
              <a:ext uri="{FF2B5EF4-FFF2-40B4-BE49-F238E27FC236}">
                <a16:creationId xmlns:a16="http://schemas.microsoft.com/office/drawing/2014/main" id="{9FA13A55-8E6D-5500-95B3-03D8ACD71BAB}"/>
              </a:ext>
              <a:ext uri="{C183D7F6-B498-43B3-948B-1728B52AA6E4}">
                <adec:decorative xmlns:adec="http://schemas.microsoft.com/office/drawing/2017/decorative" val="1"/>
              </a:ext>
            </a:extLst>
          </p:cNvPr>
          <p:cNvSpPr/>
          <p:nvPr/>
        </p:nvSpPr>
        <p:spPr>
          <a:xfrm>
            <a:off x="3476604" y="2687733"/>
            <a:ext cx="2267927" cy="2782001"/>
          </a:xfrm>
          <a:prstGeom prst="roundRect">
            <a:avLst/>
          </a:prstGeom>
          <a:blipFill rotWithShape="0">
            <a:blip r:embed="rId7" cstate="screen">
              <a:extLst>
                <a:ext uri="{28A0092B-C50C-407E-A947-70E740481C1C}">
                  <a14:useLocalDpi xmlns:a14="http://schemas.microsoft.com/office/drawing/2010/main"/>
                </a:ext>
              </a:extLst>
            </a:blip>
            <a:srcRect/>
            <a:stretch>
              <a:fillRect/>
            </a:stretch>
          </a:bli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2102" tIns="458250" rIns="482102" bIns="458250" numCol="1" spcCol="1270" anchor="b" anchorCtr="0">
            <a:noAutofit/>
          </a:bodyPr>
          <a:lstStyle/>
          <a:p>
            <a:pPr marL="0" lvl="0" indent="0" algn="ctr" defTabSz="355600">
              <a:lnSpc>
                <a:spcPct val="90000"/>
              </a:lnSpc>
              <a:spcBef>
                <a:spcPct val="0"/>
              </a:spcBef>
              <a:spcAft>
                <a:spcPct val="35000"/>
              </a:spcAft>
              <a:buNone/>
            </a:pPr>
            <a:endParaRPr lang="es-US" sz="800" kern="1200" noProof="0" dirty="0"/>
          </a:p>
          <a:p>
            <a:pPr marL="0" lvl="0" indent="0" algn="ctr" defTabSz="355600">
              <a:lnSpc>
                <a:spcPct val="90000"/>
              </a:lnSpc>
              <a:spcBef>
                <a:spcPct val="0"/>
              </a:spcBef>
              <a:spcAft>
                <a:spcPct val="35000"/>
              </a:spcAft>
              <a:buNone/>
            </a:pPr>
            <a:endParaRPr lang="es-US" sz="800" kern="1200" noProof="0" dirty="0"/>
          </a:p>
          <a:p>
            <a:pPr marL="0" lvl="0" indent="0" algn="ctr" defTabSz="355600">
              <a:lnSpc>
                <a:spcPct val="90000"/>
              </a:lnSpc>
              <a:spcBef>
                <a:spcPct val="0"/>
              </a:spcBef>
              <a:spcAft>
                <a:spcPct val="35000"/>
              </a:spcAft>
              <a:buNone/>
            </a:pPr>
            <a:endParaRPr lang="es-US" sz="800" kern="1200" noProof="0" dirty="0"/>
          </a:p>
          <a:p>
            <a:pPr marL="0" lvl="0" indent="0" algn="ctr" defTabSz="355600">
              <a:lnSpc>
                <a:spcPct val="90000"/>
              </a:lnSpc>
              <a:spcBef>
                <a:spcPct val="0"/>
              </a:spcBef>
              <a:spcAft>
                <a:spcPct val="35000"/>
              </a:spcAft>
              <a:buNone/>
            </a:pPr>
            <a:endParaRPr lang="es-US" sz="1800" b="1" kern="1200" noProof="0" dirty="0">
              <a:solidFill>
                <a:schemeClr val="tx1"/>
              </a:solidFill>
              <a:latin typeface="Montserrat" panose="00000500000000000000" pitchFamily="2" charset="0"/>
            </a:endParaRPr>
          </a:p>
          <a:p>
            <a:pPr marL="0" lvl="0" indent="0" algn="ctr" defTabSz="355600">
              <a:lnSpc>
                <a:spcPct val="90000"/>
              </a:lnSpc>
              <a:spcBef>
                <a:spcPct val="0"/>
              </a:spcBef>
              <a:spcAft>
                <a:spcPct val="35000"/>
              </a:spcAft>
              <a:buNone/>
            </a:pPr>
            <a:endParaRPr lang="es-US" sz="800" kern="1200" noProof="0" dirty="0"/>
          </a:p>
        </p:txBody>
      </p:sp>
    </p:spTree>
    <p:extLst>
      <p:ext uri="{BB962C8B-B14F-4D97-AF65-F5344CB8AC3E}">
        <p14:creationId xmlns:p14="http://schemas.microsoft.com/office/powerpoint/2010/main" val="175388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D8AA33F-621F-E52D-5428-702F4FB16A6E}"/>
              </a:ext>
            </a:extLst>
          </p:cNvPr>
          <p:cNvSpPr>
            <a:spLocks noGrp="1"/>
          </p:cNvSpPr>
          <p:nvPr>
            <p:ph type="title"/>
          </p:nvPr>
        </p:nvSpPr>
        <p:spPr>
          <a:xfrm>
            <a:off x="838199" y="237744"/>
            <a:ext cx="10812517" cy="507831"/>
          </a:xfrm>
        </p:spPr>
        <p:txBody>
          <a:bodyPr anchor="t">
            <a:normAutofit/>
          </a:bodyPr>
          <a:lstStyle/>
          <a:p>
            <a:r>
              <a:rPr lang="es-US" noProof="0" dirty="0"/>
              <a:t>La fuerza y el movimiento en mi vida</a:t>
            </a:r>
            <a:endParaRPr lang="es-US" b="0" noProof="0" dirty="0"/>
          </a:p>
        </p:txBody>
      </p:sp>
      <p:sp>
        <p:nvSpPr>
          <p:cNvPr id="3" name="Content Placeholder 2">
            <a:extLst>
              <a:ext uri="{FF2B5EF4-FFF2-40B4-BE49-F238E27FC236}">
                <a16:creationId xmlns:a16="http://schemas.microsoft.com/office/drawing/2014/main" id="{110CC069-D492-ECD4-E127-4D10478A56BF}"/>
              </a:ext>
            </a:extLst>
          </p:cNvPr>
          <p:cNvSpPr>
            <a:spLocks noGrp="1"/>
          </p:cNvSpPr>
          <p:nvPr>
            <p:ph sz="half" idx="1"/>
          </p:nvPr>
        </p:nvSpPr>
        <p:spPr>
          <a:xfrm>
            <a:off x="838200" y="1324303"/>
            <a:ext cx="5659192" cy="4631370"/>
          </a:xfrm>
        </p:spPr>
        <p:txBody>
          <a:bodyPr>
            <a:normAutofit lnSpcReduction="10000"/>
          </a:bodyPr>
          <a:lstStyle/>
          <a:p>
            <a:pPr marL="0" lvl="0" indent="0">
              <a:buNone/>
            </a:pPr>
            <a:r>
              <a:rPr lang="es-US" sz="2600" noProof="0" dirty="0"/>
              <a:t>Piense en alguna ocasión en la que haya movido un objeto empujándolo o tirando de él. </a:t>
            </a:r>
          </a:p>
          <a:p>
            <a:pPr marL="342900" lvl="0" indent="-342900"/>
            <a:r>
              <a:rPr lang="es-US" sz="2600" noProof="0" dirty="0"/>
              <a:t>¿Qué movió?</a:t>
            </a:r>
          </a:p>
          <a:p>
            <a:pPr marL="342900" lvl="0" indent="-342900"/>
            <a:r>
              <a:rPr lang="es-US" sz="2600" noProof="0" dirty="0"/>
              <a:t>¿Cómo lo movió?</a:t>
            </a:r>
          </a:p>
          <a:p>
            <a:pPr marL="342900" lvl="0" indent="-342900"/>
            <a:r>
              <a:rPr lang="es-US" sz="2600" noProof="0" dirty="0"/>
              <a:t>¿Le resultó fácil o difícil </a:t>
            </a:r>
            <a:br>
              <a:rPr lang="es-US" sz="2600" noProof="0" dirty="0"/>
            </a:br>
            <a:r>
              <a:rPr lang="es-US" sz="2600" noProof="0" dirty="0"/>
              <a:t>moverlo? </a:t>
            </a:r>
          </a:p>
          <a:p>
            <a:pPr marL="342900" lvl="0" indent="-342900"/>
            <a:r>
              <a:rPr lang="es-US" sz="2600" noProof="0" dirty="0"/>
              <a:t>¿Recurrió a la ayuda de algo o de alguien para moverlo?</a:t>
            </a:r>
          </a:p>
        </p:txBody>
      </p:sp>
      <p:pic>
        <p:nvPicPr>
          <p:cNvPr id="8" name="Content Placeholder 7">
            <a:extLst>
              <a:ext uri="{FF2B5EF4-FFF2-40B4-BE49-F238E27FC236}">
                <a16:creationId xmlns:a16="http://schemas.microsoft.com/office/drawing/2014/main" id="{1C0881F1-8CB7-B59D-857F-3669862B27CB}"/>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684134" y="975142"/>
            <a:ext cx="5507865" cy="4980531"/>
          </a:xfrm>
          <a:noFill/>
          <a:ln>
            <a:noFill/>
          </a:ln>
        </p:spPr>
      </p:pic>
    </p:spTree>
    <p:extLst>
      <p:ext uri="{BB962C8B-B14F-4D97-AF65-F5344CB8AC3E}">
        <p14:creationId xmlns:p14="http://schemas.microsoft.com/office/powerpoint/2010/main" val="2258638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4DFD29-A113-C63E-62F5-142E3E164DF1}"/>
              </a:ext>
            </a:extLst>
          </p:cNvPr>
          <p:cNvSpPr>
            <a:spLocks noGrp="1"/>
          </p:cNvSpPr>
          <p:nvPr>
            <p:ph type="title"/>
          </p:nvPr>
        </p:nvSpPr>
        <p:spPr>
          <a:xfrm>
            <a:off x="838199" y="237744"/>
            <a:ext cx="10812517" cy="507831"/>
          </a:xfrm>
        </p:spPr>
        <p:txBody>
          <a:bodyPr anchor="t">
            <a:normAutofit/>
          </a:bodyPr>
          <a:lstStyle/>
          <a:p>
            <a:r>
              <a:rPr lang="es-US" noProof="0" dirty="0"/>
              <a:t>Las fuerzas hacen que las cosas se muevan. </a:t>
            </a:r>
          </a:p>
        </p:txBody>
      </p:sp>
      <p:sp>
        <p:nvSpPr>
          <p:cNvPr id="2" name="Content Placeholder 1">
            <a:extLst>
              <a:ext uri="{FF2B5EF4-FFF2-40B4-BE49-F238E27FC236}">
                <a16:creationId xmlns:a16="http://schemas.microsoft.com/office/drawing/2014/main" id="{8937CD37-474A-A228-F5FB-CEF0022A1B5D}"/>
              </a:ext>
            </a:extLst>
          </p:cNvPr>
          <p:cNvSpPr>
            <a:spLocks noGrp="1"/>
          </p:cNvSpPr>
          <p:nvPr>
            <p:ph sz="half" idx="1"/>
          </p:nvPr>
        </p:nvSpPr>
        <p:spPr>
          <a:xfrm>
            <a:off x="838199" y="1324303"/>
            <a:ext cx="5431971" cy="4683616"/>
          </a:xfrm>
        </p:spPr>
        <p:txBody>
          <a:bodyPr>
            <a:normAutofit fontScale="92500" lnSpcReduction="20000"/>
          </a:bodyPr>
          <a:lstStyle/>
          <a:p>
            <a:pPr>
              <a:spcBef>
                <a:spcPts val="1600"/>
              </a:spcBef>
            </a:pPr>
            <a:r>
              <a:rPr lang="es-US" sz="2400" noProof="0" dirty="0"/>
              <a:t>El movimiento puede describirse de diferentes maneras.</a:t>
            </a:r>
          </a:p>
          <a:p>
            <a:pPr>
              <a:spcBef>
                <a:spcPts val="1600"/>
              </a:spcBef>
            </a:pPr>
            <a:r>
              <a:rPr lang="es-US" sz="2400" noProof="0" dirty="0"/>
              <a:t>Las fuerzas empujan o tiran.</a:t>
            </a:r>
          </a:p>
          <a:p>
            <a:pPr>
              <a:spcBef>
                <a:spcPts val="1600"/>
              </a:spcBef>
            </a:pPr>
            <a:r>
              <a:rPr lang="es-US" sz="2400" noProof="0" dirty="0"/>
              <a:t>Las fuerzas pueden provenir de diferentes fuentes.</a:t>
            </a:r>
          </a:p>
          <a:p>
            <a:pPr>
              <a:spcBef>
                <a:spcPts val="1600"/>
              </a:spcBef>
            </a:pPr>
            <a:r>
              <a:rPr lang="es-US" sz="2400" noProof="0" dirty="0"/>
              <a:t>Las herramientas o estrategias pueden influir en la forma en que las fuerzas empujan o tiran.</a:t>
            </a:r>
          </a:p>
          <a:p>
            <a:pPr>
              <a:spcBef>
                <a:spcPts val="1600"/>
              </a:spcBef>
            </a:pPr>
            <a:r>
              <a:rPr lang="es-US" sz="2400" noProof="0" dirty="0"/>
              <a:t>Los atributos del objeto sobre el que se ejerce la fuerza son importantes.</a:t>
            </a:r>
          </a:p>
        </p:txBody>
      </p:sp>
      <p:pic>
        <p:nvPicPr>
          <p:cNvPr id="7" name="Content Placeholder 6">
            <a:extLst>
              <a:ext uri="{FF2B5EF4-FFF2-40B4-BE49-F238E27FC236}">
                <a16:creationId xmlns:a16="http://schemas.microsoft.com/office/drawing/2014/main" id="{037C5B5D-DA4D-8E81-1CCD-EB56FEA272BA}"/>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625770" y="967238"/>
            <a:ext cx="5566229" cy="5033307"/>
          </a:xfrm>
        </p:spPr>
      </p:pic>
    </p:spTree>
    <p:extLst>
      <p:ext uri="{BB962C8B-B14F-4D97-AF65-F5344CB8AC3E}">
        <p14:creationId xmlns:p14="http://schemas.microsoft.com/office/powerpoint/2010/main" val="416494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2E8C3-A443-BE34-2E5D-429982B4356E}"/>
              </a:ext>
            </a:extLst>
          </p:cNvPr>
          <p:cNvSpPr>
            <a:spLocks noGrp="1"/>
          </p:cNvSpPr>
          <p:nvPr>
            <p:ph type="title"/>
          </p:nvPr>
        </p:nvSpPr>
        <p:spPr>
          <a:xfrm>
            <a:off x="323850" y="62027"/>
            <a:ext cx="11786062" cy="461665"/>
          </a:xfrm>
        </p:spPr>
        <p:txBody>
          <a:bodyPr/>
          <a:lstStyle/>
          <a:p>
            <a:r>
              <a:rPr lang="es-US" noProof="0" dirty="0"/>
              <a:t>La fuerza y el movimiento en el juego y en las experiencias cotidianas </a:t>
            </a:r>
          </a:p>
        </p:txBody>
      </p:sp>
      <p:sp>
        <p:nvSpPr>
          <p:cNvPr id="5" name="TextBox 4">
            <a:extLst>
              <a:ext uri="{FF2B5EF4-FFF2-40B4-BE49-F238E27FC236}">
                <a16:creationId xmlns:a16="http://schemas.microsoft.com/office/drawing/2014/main" id="{09AA3C55-F73B-F72B-C705-23332E8A0D29}"/>
              </a:ext>
            </a:extLst>
          </p:cNvPr>
          <p:cNvSpPr txBox="1"/>
          <p:nvPr/>
        </p:nvSpPr>
        <p:spPr>
          <a:xfrm>
            <a:off x="3005201" y="1172155"/>
            <a:ext cx="6181594" cy="461665"/>
          </a:xfrm>
          <a:prstGeom prst="rect">
            <a:avLst/>
          </a:prstGeom>
          <a:noFill/>
        </p:spPr>
        <p:txBody>
          <a:bodyPr wrap="square">
            <a:spAutoFit/>
          </a:bodyPr>
          <a:lstStyle/>
          <a:p>
            <a:pPr algn="ctr"/>
            <a:r>
              <a:rPr lang="es-US" sz="2400" b="1" noProof="0" dirty="0">
                <a:solidFill>
                  <a:schemeClr val="accent6"/>
                </a:solidFill>
                <a:latin typeface="Montserrat" panose="00000500000000000000" pitchFamily="2" charset="0"/>
                <a:hlinkClick r:id="rId3"/>
              </a:rPr>
              <a:t>Sumérgete en la ciencia</a:t>
            </a:r>
            <a:endParaRPr lang="es-US" sz="2400" b="1" noProof="0" dirty="0">
              <a:solidFill>
                <a:schemeClr val="accent6"/>
              </a:solidFill>
              <a:latin typeface="Montserrat" panose="00000500000000000000" pitchFamily="2" charset="0"/>
            </a:endParaRPr>
          </a:p>
        </p:txBody>
      </p:sp>
      <p:pic>
        <p:nvPicPr>
          <p:cNvPr id="3" name="Picture 2">
            <a:extLst>
              <a:ext uri="{FF2B5EF4-FFF2-40B4-BE49-F238E27FC236}">
                <a16:creationId xmlns:a16="http://schemas.microsoft.com/office/drawing/2014/main" id="{E97622E5-4861-7053-D106-A92907F8ED2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802144" y="1743177"/>
            <a:ext cx="6587709" cy="4176549"/>
          </a:xfrm>
          <a:prstGeom prst="rect">
            <a:avLst/>
          </a:prstGeom>
        </p:spPr>
      </p:pic>
    </p:spTree>
    <p:extLst>
      <p:ext uri="{BB962C8B-B14F-4D97-AF65-F5344CB8AC3E}">
        <p14:creationId xmlns:p14="http://schemas.microsoft.com/office/powerpoint/2010/main" val="2571660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94B7AC-7865-8AD0-C13D-1A05D2597EAD}"/>
              </a:ext>
            </a:extLst>
          </p:cNvPr>
          <p:cNvSpPr>
            <a:spLocks noGrp="1"/>
          </p:cNvSpPr>
          <p:nvPr>
            <p:ph type="title"/>
          </p:nvPr>
        </p:nvSpPr>
        <p:spPr/>
        <p:txBody>
          <a:bodyPr/>
          <a:lstStyle/>
          <a:p>
            <a:r>
              <a:rPr lang="es-US" noProof="0" dirty="0"/>
              <a:t>Es importante estudiar la fuerza y el movimiento. </a:t>
            </a:r>
          </a:p>
        </p:txBody>
      </p:sp>
      <p:sp>
        <p:nvSpPr>
          <p:cNvPr id="2" name="Content Placeholder 1">
            <a:extLst>
              <a:ext uri="{FF2B5EF4-FFF2-40B4-BE49-F238E27FC236}">
                <a16:creationId xmlns:a16="http://schemas.microsoft.com/office/drawing/2014/main" id="{CE05EB80-5445-4CE2-CDA7-47BB573C2A6E}"/>
              </a:ext>
            </a:extLst>
          </p:cNvPr>
          <p:cNvSpPr>
            <a:spLocks noGrp="1"/>
          </p:cNvSpPr>
          <p:nvPr>
            <p:ph sz="half" idx="1"/>
          </p:nvPr>
        </p:nvSpPr>
        <p:spPr>
          <a:xfrm>
            <a:off x="326571" y="1189249"/>
            <a:ext cx="6592389" cy="4426691"/>
          </a:xfrm>
        </p:spPr>
        <p:txBody>
          <a:bodyPr>
            <a:normAutofit fontScale="92500" lnSpcReduction="20000"/>
          </a:bodyPr>
          <a:lstStyle/>
          <a:p>
            <a:pPr marL="457200" lvl="1" indent="0">
              <a:spcBef>
                <a:spcPts val="0"/>
              </a:spcBef>
              <a:spcAft>
                <a:spcPts val="1200"/>
              </a:spcAft>
              <a:buNone/>
            </a:pPr>
            <a:r>
              <a:rPr lang="es-US" b="1" noProof="0" dirty="0"/>
              <a:t>Conocimientos sobre la fuerza y el movimiento: </a:t>
            </a:r>
          </a:p>
          <a:p>
            <a:pPr lvl="1">
              <a:spcBef>
                <a:spcPts val="0"/>
              </a:spcBef>
              <a:spcAft>
                <a:spcPts val="1200"/>
              </a:spcAft>
            </a:pPr>
            <a:r>
              <a:rPr lang="es-US" noProof="0" dirty="0">
                <a:latin typeface="Montserrat" panose="00000800000000000000" pitchFamily="50" charset="0"/>
              </a:rPr>
              <a:t>Impulsan los avances tecnológicos</a:t>
            </a:r>
          </a:p>
          <a:p>
            <a:pPr lvl="1">
              <a:spcBef>
                <a:spcPts val="0"/>
              </a:spcBef>
              <a:spcAft>
                <a:spcPts val="1200"/>
              </a:spcAft>
            </a:pPr>
            <a:r>
              <a:rPr lang="es-US" noProof="0" dirty="0">
                <a:latin typeface="Montserrat" panose="00000800000000000000" pitchFamily="50" charset="0"/>
              </a:rPr>
              <a:t>Proporcionan una comprensión fundamental de cómo funciona el mundo </a:t>
            </a:r>
          </a:p>
          <a:p>
            <a:pPr lvl="1">
              <a:spcBef>
                <a:spcPts val="0"/>
              </a:spcBef>
              <a:spcAft>
                <a:spcPts val="1200"/>
              </a:spcAft>
            </a:pPr>
            <a:r>
              <a:rPr lang="es-US" noProof="0" dirty="0">
                <a:latin typeface="Montserrat" panose="00000800000000000000" pitchFamily="50" charset="0"/>
              </a:rPr>
              <a:t>Sirven de base para la resolución de problemas en el mundo real</a:t>
            </a:r>
          </a:p>
          <a:p>
            <a:pPr lvl="1">
              <a:spcBef>
                <a:spcPts val="0"/>
              </a:spcBef>
              <a:spcAft>
                <a:spcPts val="1200"/>
              </a:spcAft>
            </a:pPr>
            <a:r>
              <a:rPr lang="es-US" noProof="0" dirty="0">
                <a:latin typeface="Montserrat" panose="00000800000000000000" pitchFamily="50" charset="0"/>
              </a:rPr>
              <a:t>Las experiencias tempranas favorecen la comprensión de la ciencia y la ingeniería por parte de los niños en el futuro</a:t>
            </a:r>
          </a:p>
        </p:txBody>
      </p:sp>
      <p:pic>
        <p:nvPicPr>
          <p:cNvPr id="8" name="Content Placeholder 5">
            <a:extLst>
              <a:ext uri="{FF2B5EF4-FFF2-40B4-BE49-F238E27FC236}">
                <a16:creationId xmlns:a16="http://schemas.microsoft.com/office/drawing/2014/main" id="{0E960B4F-483B-8D6E-D09D-8FBE91B36C4E}"/>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7412898" y="1189249"/>
            <a:ext cx="4074135" cy="2165464"/>
          </a:xfrm>
        </p:spPr>
      </p:pic>
      <p:pic>
        <p:nvPicPr>
          <p:cNvPr id="9" name="Picture 8">
            <a:extLst>
              <a:ext uri="{FF2B5EF4-FFF2-40B4-BE49-F238E27FC236}">
                <a16:creationId xmlns:a16="http://schemas.microsoft.com/office/drawing/2014/main" id="{CFA28F34-CFF7-D99B-0DBA-878E05A7524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412898" y="3612672"/>
            <a:ext cx="4074135" cy="2519099"/>
          </a:xfrm>
          <a:prstGeom prst="rect">
            <a:avLst/>
          </a:prstGeom>
        </p:spPr>
      </p:pic>
      <p:sp>
        <p:nvSpPr>
          <p:cNvPr id="5" name="TextBox 4">
            <a:extLst>
              <a:ext uri="{FF2B5EF4-FFF2-40B4-BE49-F238E27FC236}">
                <a16:creationId xmlns:a16="http://schemas.microsoft.com/office/drawing/2014/main" id="{71A23502-F2E8-1C8B-B7F3-D30A77478CB0}"/>
              </a:ext>
            </a:extLst>
          </p:cNvPr>
          <p:cNvSpPr txBox="1"/>
          <p:nvPr/>
        </p:nvSpPr>
        <p:spPr>
          <a:xfrm>
            <a:off x="326571" y="5762439"/>
            <a:ext cx="6093994" cy="369332"/>
          </a:xfrm>
          <a:prstGeom prst="rect">
            <a:avLst/>
          </a:prstGeom>
          <a:noFill/>
        </p:spPr>
        <p:txBody>
          <a:bodyPr wrap="square">
            <a:spAutoFit/>
          </a:bodyPr>
          <a:lstStyle/>
          <a:p>
            <a:r>
              <a:rPr lang="es-US" sz="1800" noProof="0" dirty="0">
                <a:effectLst/>
                <a:latin typeface="Montserrat  "/>
                <a:ea typeface="Calibri" panose="020F0502020204030204" pitchFamily="34" charset="0"/>
              </a:rPr>
              <a:t>Early </a:t>
            </a:r>
            <a:r>
              <a:rPr lang="es-US" sz="1800" noProof="0" dirty="0" err="1">
                <a:effectLst/>
                <a:latin typeface="Montserrat  "/>
                <a:ea typeface="Calibri" panose="020F0502020204030204" pitchFamily="34" charset="0"/>
              </a:rPr>
              <a:t>Childhood</a:t>
            </a:r>
            <a:r>
              <a:rPr lang="es-US" sz="1800" noProof="0" dirty="0">
                <a:effectLst/>
                <a:latin typeface="Montserrat  "/>
                <a:ea typeface="Calibri" panose="020F0502020204030204" pitchFamily="34" charset="0"/>
              </a:rPr>
              <a:t> STEM Working Group </a:t>
            </a:r>
            <a:r>
              <a:rPr lang="es-US" noProof="0" dirty="0">
                <a:latin typeface="Montserrat  "/>
                <a:ea typeface="Calibri" panose="020F0502020204030204" pitchFamily="34" charset="0"/>
              </a:rPr>
              <a:t>(</a:t>
            </a:r>
            <a:r>
              <a:rPr lang="es-US" sz="1800" noProof="0" dirty="0">
                <a:effectLst/>
                <a:latin typeface="Montserrat  "/>
                <a:ea typeface="Calibri" panose="020F0502020204030204" pitchFamily="34" charset="0"/>
              </a:rPr>
              <a:t>2017)</a:t>
            </a:r>
            <a:endParaRPr lang="es-US" noProof="0" dirty="0">
              <a:latin typeface="Montserrat  "/>
            </a:endParaRPr>
          </a:p>
        </p:txBody>
      </p:sp>
    </p:spTree>
    <p:extLst>
      <p:ext uri="{BB962C8B-B14F-4D97-AF65-F5344CB8AC3E}">
        <p14:creationId xmlns:p14="http://schemas.microsoft.com/office/powerpoint/2010/main" val="2180984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A8EC17-D22B-CF6A-BB02-FDA651CF2D74}"/>
              </a:ext>
            </a:extLst>
          </p:cNvPr>
          <p:cNvSpPr>
            <a:spLocks noGrp="1"/>
          </p:cNvSpPr>
          <p:nvPr>
            <p:ph type="title"/>
          </p:nvPr>
        </p:nvSpPr>
        <p:spPr>
          <a:xfrm>
            <a:off x="838199" y="237744"/>
            <a:ext cx="10812517" cy="507831"/>
          </a:xfrm>
        </p:spPr>
        <p:txBody>
          <a:bodyPr/>
          <a:lstStyle/>
          <a:p>
            <a:r>
              <a:rPr lang="es-US" noProof="0" dirty="0"/>
              <a:t>Investigación sobre rampas y rodillos</a:t>
            </a:r>
          </a:p>
        </p:txBody>
      </p:sp>
      <p:pic>
        <p:nvPicPr>
          <p:cNvPr id="8" name="Content Placeholder 7">
            <a:extLst>
              <a:ext uri="{FF2B5EF4-FFF2-40B4-BE49-F238E27FC236}">
                <a16:creationId xmlns:a16="http://schemas.microsoft.com/office/drawing/2014/main" id="{42E6CE2F-A88A-035D-FAB8-0DC917D8F611}"/>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p:blipFill>
        <p:spPr>
          <a:xfrm>
            <a:off x="3950703" y="1067722"/>
            <a:ext cx="4290594" cy="5552534"/>
          </a:xfrm>
          <a:prstGeom prst="rect">
            <a:avLst/>
          </a:prstGeom>
          <a:ln>
            <a:solidFill>
              <a:schemeClr val="tx2"/>
            </a:solidFill>
          </a:ln>
        </p:spPr>
      </p:pic>
    </p:spTree>
    <p:extLst>
      <p:ext uri="{BB962C8B-B14F-4D97-AF65-F5344CB8AC3E}">
        <p14:creationId xmlns:p14="http://schemas.microsoft.com/office/powerpoint/2010/main" val="2933129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0F9D67-3949-DB28-B601-EC871FCC2162}"/>
              </a:ext>
            </a:extLst>
          </p:cNvPr>
          <p:cNvSpPr>
            <a:spLocks noGrp="1"/>
          </p:cNvSpPr>
          <p:nvPr>
            <p:ph type="title"/>
          </p:nvPr>
        </p:nvSpPr>
        <p:spPr>
          <a:xfrm>
            <a:off x="838199" y="237744"/>
            <a:ext cx="10812517" cy="507831"/>
          </a:xfrm>
        </p:spPr>
        <p:txBody>
          <a:bodyPr/>
          <a:lstStyle/>
          <a:p>
            <a:r>
              <a:rPr lang="es-US" noProof="0" dirty="0"/>
              <a:t>Reflexión y discusión </a:t>
            </a:r>
          </a:p>
        </p:txBody>
      </p:sp>
      <p:sp>
        <p:nvSpPr>
          <p:cNvPr id="2" name="Content Placeholder 1">
            <a:extLst>
              <a:ext uri="{FF2B5EF4-FFF2-40B4-BE49-F238E27FC236}">
                <a16:creationId xmlns:a16="http://schemas.microsoft.com/office/drawing/2014/main" id="{2F3457DD-A0E7-59C9-3004-414507BD733C}"/>
              </a:ext>
            </a:extLst>
          </p:cNvPr>
          <p:cNvSpPr>
            <a:spLocks noGrp="1"/>
          </p:cNvSpPr>
          <p:nvPr>
            <p:ph sz="half" idx="1"/>
          </p:nvPr>
        </p:nvSpPr>
        <p:spPr>
          <a:xfrm>
            <a:off x="251138" y="1324303"/>
            <a:ext cx="6175420" cy="4585069"/>
          </a:xfrm>
        </p:spPr>
        <p:txBody>
          <a:bodyPr>
            <a:normAutofit/>
          </a:bodyPr>
          <a:lstStyle/>
          <a:p>
            <a:pPr lvl="1" fontAlgn="base">
              <a:spcAft>
                <a:spcPts val="1200"/>
              </a:spcAft>
            </a:pPr>
            <a:r>
              <a:rPr lang="es-US" noProof="0" dirty="0"/>
              <a:t>¿Cómo consiguió que la bola bajara, subiera, girara </a:t>
            </a:r>
            <a:br>
              <a:rPr lang="es-US" noProof="0" dirty="0"/>
            </a:br>
            <a:r>
              <a:rPr lang="es-US" noProof="0" dirty="0"/>
              <a:t>o detenerse?</a:t>
            </a:r>
          </a:p>
          <a:p>
            <a:pPr lvl="1" fontAlgn="base">
              <a:spcAft>
                <a:spcPts val="1200"/>
              </a:spcAft>
            </a:pPr>
            <a:r>
              <a:rPr lang="es-US" noProof="0" dirty="0"/>
              <a:t>¿Cuáles fueron algunos de los conceptos científicos que experimentó?  </a:t>
            </a:r>
          </a:p>
          <a:p>
            <a:pPr lvl="1" fontAlgn="base">
              <a:spcAft>
                <a:spcPts val="1200"/>
              </a:spcAft>
            </a:pPr>
            <a:r>
              <a:rPr lang="es-US" noProof="0" dirty="0"/>
              <a:t>¿Qué observó y qué preguntas se planteó sobre la forma en que </a:t>
            </a:r>
            <a:br>
              <a:rPr lang="es-US" noProof="0" dirty="0"/>
            </a:br>
            <a:r>
              <a:rPr lang="es-US" noProof="0" dirty="0"/>
              <a:t>se movía la pelota?</a:t>
            </a:r>
          </a:p>
        </p:txBody>
      </p:sp>
      <p:pic>
        <p:nvPicPr>
          <p:cNvPr id="6" name="Picture 5">
            <a:extLst>
              <a:ext uri="{FF2B5EF4-FFF2-40B4-BE49-F238E27FC236}">
                <a16:creationId xmlns:a16="http://schemas.microsoft.com/office/drawing/2014/main" id="{459BEFD8-6ACC-D636-3484-371B74A2560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729211" y="971483"/>
            <a:ext cx="5462789" cy="4944328"/>
          </a:xfrm>
          <a:prstGeom prst="rect">
            <a:avLst/>
          </a:prstGeom>
        </p:spPr>
      </p:pic>
    </p:spTree>
    <p:extLst>
      <p:ext uri="{BB962C8B-B14F-4D97-AF65-F5344CB8AC3E}">
        <p14:creationId xmlns:p14="http://schemas.microsoft.com/office/powerpoint/2010/main" val="1099148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91A2-5933-EFC8-CAC8-09AA71E2E851}"/>
              </a:ext>
            </a:extLst>
          </p:cNvPr>
          <p:cNvSpPr>
            <a:spLocks noGrp="1"/>
          </p:cNvSpPr>
          <p:nvPr>
            <p:ph type="title"/>
          </p:nvPr>
        </p:nvSpPr>
        <p:spPr>
          <a:xfrm>
            <a:off x="851646" y="237744"/>
            <a:ext cx="10834075" cy="507831"/>
          </a:xfrm>
        </p:spPr>
        <p:txBody>
          <a:bodyPr/>
          <a:lstStyle/>
          <a:p>
            <a:r>
              <a:rPr lang="es-US" noProof="0" dirty="0"/>
              <a:t>Conexión con su entorno de aprendizaje</a:t>
            </a:r>
          </a:p>
        </p:txBody>
      </p:sp>
      <p:sp>
        <p:nvSpPr>
          <p:cNvPr id="3" name="Content Placeholder 2">
            <a:extLst>
              <a:ext uri="{FF2B5EF4-FFF2-40B4-BE49-F238E27FC236}">
                <a16:creationId xmlns:a16="http://schemas.microsoft.com/office/drawing/2014/main" id="{F756A777-8A59-8408-B7D5-64CC476DF1A3}"/>
              </a:ext>
            </a:extLst>
          </p:cNvPr>
          <p:cNvSpPr>
            <a:spLocks noGrp="1"/>
          </p:cNvSpPr>
          <p:nvPr>
            <p:ph idx="1"/>
          </p:nvPr>
        </p:nvSpPr>
        <p:spPr>
          <a:xfrm>
            <a:off x="405686" y="1253330"/>
            <a:ext cx="10919428" cy="4664511"/>
          </a:xfrm>
        </p:spPr>
        <p:txBody>
          <a:bodyPr>
            <a:noAutofit/>
          </a:bodyPr>
          <a:lstStyle/>
          <a:p>
            <a:pPr lvl="1">
              <a:spcBef>
                <a:spcPts val="1700"/>
              </a:spcBef>
            </a:pPr>
            <a:r>
              <a:rPr lang="es-US" sz="2200" noProof="0" dirty="0"/>
              <a:t>¿De qué maneras podrían los niños investigar conceptos relacionados con la fuerza y el movimiento utilizando rampas y rodillos?</a:t>
            </a:r>
          </a:p>
          <a:p>
            <a:pPr lvl="1">
              <a:spcBef>
                <a:spcPts val="1700"/>
              </a:spcBef>
            </a:pPr>
            <a:r>
              <a:rPr lang="es-US" sz="2200" noProof="0" dirty="0"/>
              <a:t>¿Qué materiales y espacios de su entorno podría utilizar para ayudar a los niños a explorar la fuerza y el movimiento mediante rampas y rodillos?</a:t>
            </a:r>
          </a:p>
          <a:p>
            <a:pPr lvl="1">
              <a:spcBef>
                <a:spcPts val="1700"/>
              </a:spcBef>
            </a:pPr>
            <a:r>
              <a:rPr lang="es-US" sz="2200" noProof="0" dirty="0"/>
              <a:t>Tenga en cuenta la diversidad de niños de su entorno. ¿De qué maneras puede ayudar a los niños con diferentes capacidades o que hablan idiomas distintos a explorar y aprender conceptos relacionados con la fuerza y el movimiento? </a:t>
            </a:r>
          </a:p>
        </p:txBody>
      </p:sp>
    </p:spTree>
    <p:extLst>
      <p:ext uri="{BB962C8B-B14F-4D97-AF65-F5344CB8AC3E}">
        <p14:creationId xmlns:p14="http://schemas.microsoft.com/office/powerpoint/2010/main" val="1993273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55042-1ED1-E7B4-7731-33BE38D83B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24019C-A3C6-AEDB-386C-6092990F30CD}"/>
              </a:ext>
            </a:extLst>
          </p:cNvPr>
          <p:cNvSpPr>
            <a:spLocks noGrp="1"/>
          </p:cNvSpPr>
          <p:nvPr>
            <p:ph type="title"/>
          </p:nvPr>
        </p:nvSpPr>
        <p:spPr>
          <a:xfrm>
            <a:off x="252994" y="102749"/>
            <a:ext cx="11444786" cy="923330"/>
          </a:xfrm>
        </p:spPr>
        <p:txBody>
          <a:bodyPr wrap="square">
            <a:spAutoFit/>
          </a:bodyPr>
          <a:lstStyle/>
          <a:p>
            <a:r>
              <a:rPr lang="es-US" noProof="0" dirty="0"/>
              <a:t>Investigación de la fuerza y el movimiento en diferentes edades </a:t>
            </a:r>
            <a:endParaRPr lang="es-US" noProof="0" dirty="0">
              <a:latin typeface="Montserrat" pitchFamily="2" charset="77"/>
            </a:endParaRPr>
          </a:p>
        </p:txBody>
      </p:sp>
      <p:pic>
        <p:nvPicPr>
          <p:cNvPr id="2" name="Picture 1">
            <a:extLst>
              <a:ext uri="{FF2B5EF4-FFF2-40B4-BE49-F238E27FC236}">
                <a16:creationId xmlns:a16="http://schemas.microsoft.com/office/drawing/2014/main" id="{A42B6179-3B82-31A7-9441-314F0CB0268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944914" y="1068942"/>
            <a:ext cx="3212579" cy="2173065"/>
          </a:xfrm>
          <a:prstGeom prst="rect">
            <a:avLst/>
          </a:prstGeom>
        </p:spPr>
      </p:pic>
      <p:pic>
        <p:nvPicPr>
          <p:cNvPr id="9" name="Picture 8">
            <a:extLst>
              <a:ext uri="{FF2B5EF4-FFF2-40B4-BE49-F238E27FC236}">
                <a16:creationId xmlns:a16="http://schemas.microsoft.com/office/drawing/2014/main" id="{967A9108-0AA5-E20E-9748-64E2DE2ABE1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247493" y="1068943"/>
            <a:ext cx="3167163" cy="2173065"/>
          </a:xfrm>
          <a:prstGeom prst="rect">
            <a:avLst/>
          </a:prstGeom>
        </p:spPr>
      </p:pic>
      <p:pic>
        <p:nvPicPr>
          <p:cNvPr id="7" name="Picture 6">
            <a:extLst>
              <a:ext uri="{FF2B5EF4-FFF2-40B4-BE49-F238E27FC236}">
                <a16:creationId xmlns:a16="http://schemas.microsoft.com/office/drawing/2014/main" id="{CCDB74A5-12DC-4EA0-BB5B-EAFC4DEA238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504656" y="1068942"/>
            <a:ext cx="3293334" cy="2173066"/>
          </a:xfrm>
          <a:prstGeom prst="rect">
            <a:avLst/>
          </a:prstGeom>
        </p:spPr>
      </p:pic>
      <p:graphicFrame>
        <p:nvGraphicFramePr>
          <p:cNvPr id="6" name="Table 12">
            <a:extLst>
              <a:ext uri="{FF2B5EF4-FFF2-40B4-BE49-F238E27FC236}">
                <a16:creationId xmlns:a16="http://schemas.microsoft.com/office/drawing/2014/main" id="{1B597A46-2031-67D4-F0E7-FD494F957189}"/>
              </a:ext>
            </a:extLst>
          </p:cNvPr>
          <p:cNvGraphicFramePr>
            <a:graphicFrameLocks noGrp="1"/>
          </p:cNvGraphicFramePr>
          <p:nvPr>
            <p:extLst>
              <p:ext uri="{D42A27DB-BD31-4B8C-83A1-F6EECF244321}">
                <p14:modId xmlns:p14="http://schemas.microsoft.com/office/powerpoint/2010/main" val="1853275036"/>
              </p:ext>
            </p:extLst>
          </p:nvPr>
        </p:nvGraphicFramePr>
        <p:xfrm>
          <a:off x="394010" y="3485315"/>
          <a:ext cx="11403978" cy="2654554"/>
        </p:xfrm>
        <a:graphic>
          <a:graphicData uri="http://schemas.openxmlformats.org/drawingml/2006/table">
            <a:tbl>
              <a:tblPr firstRow="1" bandRow="1">
                <a:tableStyleId>{3B4B98B0-60AC-42C2-AFA5-B58CD77FA1E5}</a:tableStyleId>
              </a:tblPr>
              <a:tblGrid>
                <a:gridCol w="1594359">
                  <a:extLst>
                    <a:ext uri="{9D8B030D-6E8A-4147-A177-3AD203B41FA5}">
                      <a16:colId xmlns:a16="http://schemas.microsoft.com/office/drawing/2014/main" val="863964369"/>
                    </a:ext>
                  </a:extLst>
                </a:gridCol>
                <a:gridCol w="3312193">
                  <a:extLst>
                    <a:ext uri="{9D8B030D-6E8A-4147-A177-3AD203B41FA5}">
                      <a16:colId xmlns:a16="http://schemas.microsoft.com/office/drawing/2014/main" val="2838730961"/>
                    </a:ext>
                  </a:extLst>
                </a:gridCol>
                <a:gridCol w="3312193">
                  <a:extLst>
                    <a:ext uri="{9D8B030D-6E8A-4147-A177-3AD203B41FA5}">
                      <a16:colId xmlns:a16="http://schemas.microsoft.com/office/drawing/2014/main" val="1965536244"/>
                    </a:ext>
                  </a:extLst>
                </a:gridCol>
                <a:gridCol w="3185233">
                  <a:extLst>
                    <a:ext uri="{9D8B030D-6E8A-4147-A177-3AD203B41FA5}">
                      <a16:colId xmlns:a16="http://schemas.microsoft.com/office/drawing/2014/main" val="1107014208"/>
                    </a:ext>
                  </a:extLst>
                </a:gridCol>
              </a:tblGrid>
              <a:tr h="494447">
                <a:tc>
                  <a:txBody>
                    <a:bodyPr/>
                    <a:lstStyle/>
                    <a:p>
                      <a:pPr algn="l"/>
                      <a:r>
                        <a:rPr lang="es-US" sz="1400" b="1" noProof="0" dirty="0">
                          <a:solidFill>
                            <a:srgbClr val="0F173D"/>
                          </a:solidFill>
                          <a:latin typeface="Montserrat" pitchFamily="2" charset="77"/>
                        </a:rPr>
                        <a:t>Conceptos y habilidades</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s-US" sz="1400" b="1" noProof="0" dirty="0">
                          <a:solidFill>
                            <a:schemeClr val="bg1"/>
                          </a:solidFill>
                          <a:latin typeface="Montserrat" pitchFamily="2" charset="77"/>
                        </a:rPr>
                        <a:t>Bebés y niños pequeños</a:t>
                      </a:r>
                    </a:p>
                  </a:txBody>
                  <a:tcPr marL="182880" marR="18288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s-US" sz="1400" b="1" noProof="0" dirty="0">
                          <a:solidFill>
                            <a:schemeClr val="bg1"/>
                          </a:solidFill>
                          <a:latin typeface="Montserrat"/>
                        </a:rPr>
                        <a:t>Preescolar y TK</a:t>
                      </a:r>
                      <a:endParaRPr lang="es-US" sz="1400" b="1" noProof="0" dirty="0">
                        <a:solidFill>
                          <a:schemeClr val="bg1"/>
                        </a:solidFill>
                        <a:latin typeface="Montserrat" pitchFamily="2" charset="77"/>
                      </a:endParaRPr>
                    </a:p>
                  </a:txBody>
                  <a:tcPr marL="182880" marR="1828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400" b="1" noProof="0" dirty="0">
                          <a:solidFill>
                            <a:schemeClr val="bg1"/>
                          </a:solidFill>
                          <a:latin typeface="Montserrat" pitchFamily="2" charset="77"/>
                        </a:rPr>
                        <a:t>Primaria temprana</a:t>
                      </a:r>
                    </a:p>
                  </a:txBody>
                  <a:tcPr marL="182880" marR="18288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2503309181"/>
                  </a:ext>
                </a:extLst>
              </a:tr>
              <a:tr h="1939811">
                <a:tc>
                  <a:txBody>
                    <a:bodyPr/>
                    <a:lstStyle/>
                    <a:p>
                      <a:r>
                        <a:rPr lang="es-US" sz="1400" b="0" noProof="0" dirty="0">
                          <a:latin typeface="Montserrat" pitchFamily="2" charset="77"/>
                        </a:rPr>
                        <a:t>Exploración de la fuerza y el movimiento </a:t>
                      </a:r>
                    </a:p>
                  </a:txBody>
                  <a:tcPr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US" sz="1400" b="0" kern="1200" noProof="0" dirty="0">
                          <a:solidFill>
                            <a:schemeClr val="tx1"/>
                          </a:solidFill>
                          <a:latin typeface="Montserrat" pitchFamily="2" charset="77"/>
                          <a:ea typeface="+mn-ea"/>
                          <a:cs typeface="+mn-cs"/>
                        </a:rPr>
                        <a:t>Buscar información sobre objetos y acontecimientos</a:t>
                      </a:r>
                    </a:p>
                    <a:p>
                      <a:endParaRPr lang="es-US" sz="1400" b="0" kern="1200" noProof="0" dirty="0">
                        <a:solidFill>
                          <a:schemeClr val="tx1"/>
                        </a:solidFill>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400" b="0" kern="1200" noProof="0" dirty="0">
                          <a:solidFill>
                            <a:schemeClr val="tx1"/>
                          </a:solidFill>
                          <a:latin typeface="Montserrat" pitchFamily="2" charset="77"/>
                          <a:ea typeface="+mn-ea"/>
                          <a:cs typeface="+mn-cs"/>
                        </a:rPr>
                        <a:t>Realizar acciones sencillas para provocar que sucedan cosas</a:t>
                      </a:r>
                    </a:p>
                    <a:p>
                      <a:endParaRPr lang="es-US" sz="1400" b="0" kern="1200" noProof="0" dirty="0">
                        <a:solidFill>
                          <a:schemeClr val="tx1"/>
                        </a:solidFill>
                        <a:latin typeface="Montserrat" pitchFamily="2" charset="77"/>
                        <a:ea typeface="+mn-ea"/>
                        <a:cs typeface="+mn-cs"/>
                      </a:endParaRPr>
                    </a:p>
                  </a:txBody>
                  <a:tcPr marL="182880" marR="18288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2EB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400" b="0" kern="1200" noProof="0" dirty="0">
                          <a:solidFill>
                            <a:schemeClr val="tx1"/>
                          </a:solidFill>
                          <a:latin typeface="Montserrat" pitchFamily="2" charset="77"/>
                          <a:ea typeface="+mn-ea"/>
                          <a:cs typeface="+mn-cs"/>
                        </a:rPr>
                        <a:t>Formular y comprobar predicciones sobre los cambios en la dirección, la velocidad o la distancia de los objetos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400" b="0" kern="1200" noProof="0" dirty="0">
                        <a:solidFill>
                          <a:schemeClr val="tx1"/>
                        </a:solidFill>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400" b="0" kern="1200" noProof="0" dirty="0">
                          <a:solidFill>
                            <a:schemeClr val="tx1"/>
                          </a:solidFill>
                          <a:latin typeface="Montserrat" pitchFamily="2" charset="77"/>
                          <a:ea typeface="+mn-ea"/>
                          <a:cs typeface="+mn-cs"/>
                        </a:rPr>
                        <a:t>Explicar por qué los objetos se ponen en movimiento, se detienen o cambian de dirección o velocidad </a:t>
                      </a:r>
                    </a:p>
                  </a:txBody>
                  <a:tcPr marL="182880" marR="18288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C2D5E4"/>
                    </a:solidFill>
                  </a:tcPr>
                </a:tc>
                <a:tc>
                  <a:txBody>
                    <a:bodyPr/>
                    <a:lstStyle/>
                    <a:p>
                      <a:pPr marL="0" marR="0" algn="l">
                        <a:lnSpc>
                          <a:spcPct val="115000"/>
                        </a:lnSpc>
                        <a:spcAft>
                          <a:spcPts val="800"/>
                        </a:spcAft>
                        <a:buNone/>
                      </a:pPr>
                      <a:r>
                        <a:rPr lang="es-US" sz="1400" b="0" kern="1200" noProof="0" dirty="0">
                          <a:solidFill>
                            <a:schemeClr val="tx1"/>
                          </a:solidFill>
                          <a:latin typeface="Montserrat" pitchFamily="2" charset="77"/>
                          <a:ea typeface="+mn-ea"/>
                          <a:cs typeface="+mn-cs"/>
                        </a:rPr>
                        <a:t>Planificar y llevar a cabo investigaciones, y analizar datos para comparar los efectos de diferentes intensidades o direcciones de empuje y tracción sobre el movimiento de un objeto</a:t>
                      </a:r>
                    </a:p>
                    <a:p>
                      <a:pPr marL="0" marR="0" algn="l">
                        <a:lnSpc>
                          <a:spcPct val="115000"/>
                        </a:lnSpc>
                        <a:spcAft>
                          <a:spcPts val="800"/>
                        </a:spcAft>
                        <a:buNone/>
                      </a:pPr>
                      <a:r>
                        <a:rPr lang="es-US" sz="1400" b="0" kern="1200" noProof="0" dirty="0">
                          <a:solidFill>
                            <a:schemeClr val="tx1"/>
                          </a:solidFill>
                          <a:latin typeface="Montserrat" pitchFamily="2" charset="77"/>
                          <a:ea typeface="+mn-ea"/>
                          <a:cs typeface="+mn-cs"/>
                        </a:rPr>
                        <a:t>Explorar patrones de fuerzas</a:t>
                      </a:r>
                    </a:p>
                  </a:txBody>
                  <a:tcPr marL="182880" marR="18288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CBBD4"/>
                    </a:solidFill>
                  </a:tcPr>
                </a:tc>
                <a:extLst>
                  <a:ext uri="{0D108BD9-81ED-4DB2-BD59-A6C34878D82A}">
                    <a16:rowId xmlns:a16="http://schemas.microsoft.com/office/drawing/2014/main" val="2158743883"/>
                  </a:ext>
                </a:extLst>
              </a:tr>
            </a:tbl>
          </a:graphicData>
        </a:graphic>
      </p:graphicFrame>
      <p:sp>
        <p:nvSpPr>
          <p:cNvPr id="11" name="TextBox 10">
            <a:extLst>
              <a:ext uri="{FF2B5EF4-FFF2-40B4-BE49-F238E27FC236}">
                <a16:creationId xmlns:a16="http://schemas.microsoft.com/office/drawing/2014/main" id="{32EC2B81-09DB-382A-A368-197EDEB1F33D}"/>
              </a:ext>
            </a:extLst>
          </p:cNvPr>
          <p:cNvSpPr txBox="1"/>
          <p:nvPr/>
        </p:nvSpPr>
        <p:spPr>
          <a:xfrm>
            <a:off x="2055404" y="6208455"/>
            <a:ext cx="981001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US" sz="1400" noProof="0" dirty="0">
                <a:solidFill>
                  <a:srgbClr val="000000"/>
                </a:solidFill>
                <a:latin typeface="Montserrat" panose="00000500000000000000" pitchFamily="50" charset="0"/>
                <a:cs typeface="Times New Roman"/>
              </a:rPr>
              <a:t>Departamento de Educación de California (2025); </a:t>
            </a:r>
            <a:r>
              <a:rPr lang="es-US" sz="1400" kern="1200" noProof="0" dirty="0">
                <a:solidFill>
                  <a:srgbClr val="000000"/>
                </a:solidFill>
                <a:latin typeface="Montserrat" panose="00000500000000000000" pitchFamily="50" charset="0"/>
                <a:cs typeface="Times New Roman"/>
              </a:rPr>
              <a:t>Departamento de Servicios Sociales de California (2025) </a:t>
            </a:r>
            <a:endParaRPr lang="es-US" sz="1400" noProof="0" dirty="0">
              <a:latin typeface="Montserrat" panose="00000500000000000000" pitchFamily="50" charset="0"/>
            </a:endParaRPr>
          </a:p>
        </p:txBody>
      </p:sp>
      <p:sp>
        <p:nvSpPr>
          <p:cNvPr id="3" name="Arrow: Right 2" descr="Arrow pointing from left to right to show progression of infants and toddlers to preschool and TK, and to early elementary.">
            <a:extLst>
              <a:ext uri="{FF2B5EF4-FFF2-40B4-BE49-F238E27FC236}">
                <a16:creationId xmlns:a16="http://schemas.microsoft.com/office/drawing/2014/main" id="{6E48EB7E-ABFA-C242-1F50-00F63F96A074}"/>
              </a:ext>
            </a:extLst>
          </p:cNvPr>
          <p:cNvSpPr/>
          <p:nvPr/>
        </p:nvSpPr>
        <p:spPr>
          <a:xfrm>
            <a:off x="1944914" y="3206898"/>
            <a:ext cx="10101943" cy="403194"/>
          </a:xfrm>
          <a:prstGeom prst="rightArrow">
            <a:avLst/>
          </a:prstGeom>
          <a:gradFill flip="none" rotWithShape="1">
            <a:gsLst>
              <a:gs pos="33900">
                <a:srgbClr val="B3D1E4"/>
              </a:gs>
              <a:gs pos="0">
                <a:schemeClr val="bg1"/>
              </a:gs>
              <a:gs pos="100000">
                <a:schemeClr val="tx2"/>
              </a:gs>
            </a:gsLst>
            <a:lin ang="0" scaled="1"/>
            <a:tileRect/>
          </a:gradFill>
          <a:ln w="254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S" noProof="0" dirty="0">
              <a:latin typeface="Montserrat" panose="00000500000000000000" pitchFamily="50" charset="0"/>
            </a:endParaRPr>
          </a:p>
        </p:txBody>
      </p:sp>
    </p:spTree>
    <p:extLst>
      <p:ext uri="{BB962C8B-B14F-4D97-AF65-F5344CB8AC3E}">
        <p14:creationId xmlns:p14="http://schemas.microsoft.com/office/powerpoint/2010/main" val="2156562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6F0269-C405-9B45-2427-96FAEA89059E}"/>
              </a:ext>
            </a:extLst>
          </p:cNvPr>
          <p:cNvSpPr>
            <a:spLocks noGrp="1"/>
          </p:cNvSpPr>
          <p:nvPr>
            <p:ph type="title"/>
          </p:nvPr>
        </p:nvSpPr>
        <p:spPr>
          <a:xfrm>
            <a:off x="354701" y="175113"/>
            <a:ext cx="11482598" cy="507831"/>
          </a:xfrm>
        </p:spPr>
        <p:txBody>
          <a:bodyPr>
            <a:noAutofit/>
          </a:bodyPr>
          <a:lstStyle/>
          <a:p>
            <a:r>
              <a:rPr lang="es-US" sz="3200" noProof="0" dirty="0"/>
              <a:t>Observar: </a:t>
            </a:r>
            <a:r>
              <a:rPr lang="es-US" sz="3200" b="0" noProof="0" dirty="0">
                <a:latin typeface="Montserrat Medium" panose="00000600000000000000" pitchFamily="2" charset="0"/>
              </a:rPr>
              <a:t>Niños explorando la fuerza y el movimiento</a:t>
            </a:r>
          </a:p>
        </p:txBody>
      </p:sp>
      <p:sp>
        <p:nvSpPr>
          <p:cNvPr id="4" name="Content Placeholder 3">
            <a:extLst>
              <a:ext uri="{FF2B5EF4-FFF2-40B4-BE49-F238E27FC236}">
                <a16:creationId xmlns:a16="http://schemas.microsoft.com/office/drawing/2014/main" id="{1DE99A30-7129-F57C-2168-E314EAB871AD}"/>
              </a:ext>
            </a:extLst>
          </p:cNvPr>
          <p:cNvSpPr>
            <a:spLocks noGrp="1"/>
          </p:cNvSpPr>
          <p:nvPr>
            <p:ph sz="half" idx="1"/>
          </p:nvPr>
        </p:nvSpPr>
        <p:spPr>
          <a:xfrm>
            <a:off x="838199" y="1241756"/>
            <a:ext cx="6148437" cy="4713640"/>
          </a:xfrm>
        </p:spPr>
        <p:txBody>
          <a:bodyPr>
            <a:normAutofit fontScale="62500" lnSpcReduction="20000"/>
          </a:bodyPr>
          <a:lstStyle/>
          <a:p>
            <a:pPr marL="285750" indent="-285750">
              <a:lnSpc>
                <a:spcPct val="140000"/>
              </a:lnSpc>
              <a:spcBef>
                <a:spcPts val="0"/>
              </a:spcBef>
              <a:spcAft>
                <a:spcPts val="1200"/>
              </a:spcAft>
            </a:pPr>
            <a:r>
              <a:rPr lang="es-US" noProof="0" dirty="0">
                <a:latin typeface="Montserrat" panose="00000500000000000000" pitchFamily="2" charset="0"/>
              </a:rPr>
              <a:t>¿Qué observan los niños sobre las características físicas de los objetos (por ejemplo, pelotas o rodillos)?</a:t>
            </a:r>
          </a:p>
          <a:p>
            <a:pPr marL="285750" indent="-285750">
              <a:lnSpc>
                <a:spcPct val="140000"/>
              </a:lnSpc>
              <a:spcBef>
                <a:spcPts val="0"/>
              </a:spcBef>
              <a:spcAft>
                <a:spcPts val="1200"/>
              </a:spcAft>
            </a:pPr>
            <a:r>
              <a:rPr lang="es-US" noProof="0" dirty="0">
                <a:latin typeface="Montserrat" panose="00000500000000000000" pitchFamily="2" charset="0"/>
              </a:rPr>
              <a:t>¿De qué manera exploran los niños los distintos conceptos relacionados con las fuerzas y con el movimiento de los objetos (por ejemplo, la velocidad, la dirección, la distancia, la fuerza o la fricción)?</a:t>
            </a:r>
          </a:p>
          <a:p>
            <a:pPr marL="285750" indent="-285750">
              <a:lnSpc>
                <a:spcPct val="140000"/>
              </a:lnSpc>
              <a:spcBef>
                <a:spcPts val="0"/>
              </a:spcBef>
              <a:spcAft>
                <a:spcPts val="1200"/>
              </a:spcAft>
            </a:pPr>
            <a:r>
              <a:rPr lang="es-US" noProof="0" dirty="0">
                <a:latin typeface="Montserrat" panose="00000500000000000000" pitchFamily="2" charset="0"/>
              </a:rPr>
              <a:t>¿Qué habilidades de investigación (por ejemplo, predecir, observar, poner a prueba ideas) utilizan los niños al investigar estos conceptos?</a:t>
            </a:r>
          </a:p>
        </p:txBody>
      </p:sp>
      <p:pic>
        <p:nvPicPr>
          <p:cNvPr id="8" name="Content Placeholder 5">
            <a:extLst>
              <a:ext uri="{FF2B5EF4-FFF2-40B4-BE49-F238E27FC236}">
                <a16:creationId xmlns:a16="http://schemas.microsoft.com/office/drawing/2014/main" id="{694AA80A-8A68-6C91-8D7C-D6C8D36037B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099781" y="3541486"/>
            <a:ext cx="2632294" cy="1829510"/>
          </a:xfrm>
          <a:prstGeom prst="rect">
            <a:avLst/>
          </a:prstGeom>
        </p:spPr>
      </p:pic>
      <p:pic>
        <p:nvPicPr>
          <p:cNvPr id="11" name="Picture 10">
            <a:extLst>
              <a:ext uri="{FF2B5EF4-FFF2-40B4-BE49-F238E27FC236}">
                <a16:creationId xmlns:a16="http://schemas.microsoft.com/office/drawing/2014/main" id="{2FE31305-0398-8A3B-CEC8-A44F7CC0357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99780" y="1281278"/>
            <a:ext cx="2632294" cy="2149101"/>
          </a:xfrm>
          <a:prstGeom prst="rect">
            <a:avLst/>
          </a:prstGeom>
        </p:spPr>
      </p:pic>
      <p:pic>
        <p:nvPicPr>
          <p:cNvPr id="12" name="Picture 2">
            <a:extLst>
              <a:ext uri="{FF2B5EF4-FFF2-40B4-BE49-F238E27FC236}">
                <a16:creationId xmlns:a16="http://schemas.microsoft.com/office/drawing/2014/main" id="{240FC4B5-98BD-8654-81D0-B7B0C9CE3BE3}"/>
              </a:ext>
              <a:ext uri="{C183D7F6-B498-43B3-948B-1728B52AA6E4}">
                <adec:decorative xmlns:adec="http://schemas.microsoft.com/office/drawing/2017/decorative" val="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7093131" y="1281278"/>
            <a:ext cx="1900156" cy="23747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20F34DEA-F8A8-5BF5-EFD6-17C0F20074E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093132" y="3777861"/>
            <a:ext cx="1900156" cy="1593135"/>
          </a:xfrm>
          <a:prstGeom prst="rect">
            <a:avLst/>
          </a:prstGeom>
        </p:spPr>
      </p:pic>
    </p:spTree>
    <p:extLst>
      <p:ext uri="{BB962C8B-B14F-4D97-AF65-F5344CB8AC3E}">
        <p14:creationId xmlns:p14="http://schemas.microsoft.com/office/powerpoint/2010/main" val="2505055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AE8C8F-C7C1-26B9-4825-F59BC484A16D}"/>
              </a:ext>
            </a:extLst>
          </p:cNvPr>
          <p:cNvSpPr>
            <a:spLocks noGrp="1"/>
          </p:cNvSpPr>
          <p:nvPr>
            <p:ph type="title"/>
          </p:nvPr>
        </p:nvSpPr>
        <p:spPr>
          <a:xfrm>
            <a:off x="678962" y="225218"/>
            <a:ext cx="10834075" cy="507831"/>
          </a:xfrm>
        </p:spPr>
        <p:txBody>
          <a:bodyPr/>
          <a:lstStyle/>
          <a:p>
            <a:r>
              <a:rPr lang="es-US" noProof="0" dirty="0"/>
              <a:t>Discutir: </a:t>
            </a:r>
            <a:r>
              <a:rPr lang="es-US" b="0" noProof="0" dirty="0"/>
              <a:t>Niños que exploran la fuerza y el movimiento</a:t>
            </a:r>
            <a:endParaRPr lang="es-US" b="0" noProof="0" dirty="0">
              <a:latin typeface="Montserrat Medium" panose="00000600000000000000" pitchFamily="2" charset="0"/>
            </a:endParaRPr>
          </a:p>
        </p:txBody>
      </p:sp>
      <p:sp>
        <p:nvSpPr>
          <p:cNvPr id="2" name="Content Placeholder 1">
            <a:extLst>
              <a:ext uri="{FF2B5EF4-FFF2-40B4-BE49-F238E27FC236}">
                <a16:creationId xmlns:a16="http://schemas.microsoft.com/office/drawing/2014/main" id="{43B80725-D2DA-6AC9-313D-148909A5F707}"/>
              </a:ext>
            </a:extLst>
          </p:cNvPr>
          <p:cNvSpPr>
            <a:spLocks noGrp="1"/>
          </p:cNvSpPr>
          <p:nvPr>
            <p:ph idx="1"/>
          </p:nvPr>
        </p:nvSpPr>
        <p:spPr>
          <a:xfrm>
            <a:off x="354170" y="1253331"/>
            <a:ext cx="11056512" cy="4351338"/>
          </a:xfrm>
        </p:spPr>
        <p:txBody>
          <a:bodyPr anchor="ctr">
            <a:normAutofit lnSpcReduction="10000"/>
          </a:bodyPr>
          <a:lstStyle/>
          <a:p>
            <a:pPr lvl="1">
              <a:spcAft>
                <a:spcPts val="1200"/>
              </a:spcAft>
            </a:pPr>
            <a:r>
              <a:rPr lang="es-US" noProof="0" dirty="0"/>
              <a:t>¿Qué observan los niños sobre las características físicas de los objetos (por ejemplo, pelotas u otros objetos que ruedan)?</a:t>
            </a:r>
          </a:p>
          <a:p>
            <a:pPr lvl="1">
              <a:spcAft>
                <a:spcPts val="1200"/>
              </a:spcAft>
            </a:pPr>
            <a:r>
              <a:rPr lang="es-US" noProof="0" dirty="0"/>
              <a:t>¿De qué manera exploran los niños los distintos conceptos relacionados con las fuerzas y con el movimiento de los objetos (por ejemplo, la velocidad, la dirección, la distancia, la fuerza o la fricción)?</a:t>
            </a:r>
          </a:p>
          <a:p>
            <a:pPr lvl="1">
              <a:spcAft>
                <a:spcPts val="1200"/>
              </a:spcAft>
            </a:pPr>
            <a:r>
              <a:rPr lang="es-US" noProof="0" dirty="0"/>
              <a:t>¿Qué habilidades de investigación (por ejemplo, predecir, observar, poner a prueba ideas) utilizan los niños al investigar estos conceptos?</a:t>
            </a:r>
          </a:p>
        </p:txBody>
      </p:sp>
    </p:spTree>
    <p:extLst>
      <p:ext uri="{BB962C8B-B14F-4D97-AF65-F5344CB8AC3E}">
        <p14:creationId xmlns:p14="http://schemas.microsoft.com/office/powerpoint/2010/main" val="3296094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6F6E-7C15-5E28-B723-4D85C29F7F19}"/>
              </a:ext>
            </a:extLst>
          </p:cNvPr>
          <p:cNvSpPr>
            <a:spLocks noGrp="1"/>
          </p:cNvSpPr>
          <p:nvPr>
            <p:ph type="title"/>
          </p:nvPr>
        </p:nvSpPr>
        <p:spPr>
          <a:xfrm>
            <a:off x="1022350" y="2140598"/>
            <a:ext cx="6782707" cy="2751522"/>
          </a:xfrm>
        </p:spPr>
        <p:txBody>
          <a:bodyPr/>
          <a:lstStyle/>
          <a:p>
            <a:r>
              <a:rPr lang="es-US" noProof="0" dirty="0"/>
              <a:t>Cómo ayudar a los niños a investigar cómo se mueven las cosas</a:t>
            </a:r>
          </a:p>
        </p:txBody>
      </p:sp>
    </p:spTree>
    <p:extLst>
      <p:ext uri="{BB962C8B-B14F-4D97-AF65-F5344CB8AC3E}">
        <p14:creationId xmlns:p14="http://schemas.microsoft.com/office/powerpoint/2010/main" val="3618099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B3579A-0609-F85F-CE28-B6D8D305F27A}"/>
              </a:ext>
            </a:extLst>
          </p:cNvPr>
          <p:cNvSpPr>
            <a:spLocks noGrp="1"/>
          </p:cNvSpPr>
          <p:nvPr>
            <p:ph type="title"/>
          </p:nvPr>
        </p:nvSpPr>
        <p:spPr>
          <a:xfrm>
            <a:off x="827314" y="2002971"/>
            <a:ext cx="4443934" cy="3944597"/>
          </a:xfrm>
        </p:spPr>
        <p:txBody>
          <a:bodyPr>
            <a:normAutofit fontScale="90000"/>
          </a:bodyPr>
          <a:lstStyle/>
          <a:p>
            <a:r>
              <a:rPr lang="es-US" sz="4000" noProof="0" dirty="0"/>
              <a:t>Observar</a:t>
            </a:r>
            <a:br>
              <a:rPr lang="es-US" sz="4000" noProof="0" dirty="0"/>
            </a:br>
            <a:br>
              <a:rPr lang="es-US" sz="4000" noProof="0" dirty="0"/>
            </a:br>
            <a:r>
              <a:rPr lang="es-US" sz="3600" b="0" noProof="0" dirty="0"/>
              <a:t>¿De qué manera ayuda el educador a los niños a investigar la fuerza y el movimiento?</a:t>
            </a:r>
          </a:p>
        </p:txBody>
      </p:sp>
      <p:pic>
        <p:nvPicPr>
          <p:cNvPr id="8" name="Content Placeholder 5">
            <a:extLst>
              <a:ext uri="{FF2B5EF4-FFF2-40B4-BE49-F238E27FC236}">
                <a16:creationId xmlns:a16="http://schemas.microsoft.com/office/drawing/2014/main" id="{4A722851-C864-969A-15A7-CB6B1F5495D0}"/>
              </a:ext>
              <a:ext uri="{C183D7F6-B498-43B3-948B-1728B52AA6E4}">
                <adec:decorative xmlns:adec="http://schemas.microsoft.com/office/drawing/2017/decorative" val="1"/>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8441169" y="3628859"/>
            <a:ext cx="3028493" cy="2145182"/>
          </a:xfrm>
        </p:spPr>
      </p:pic>
      <p:pic>
        <p:nvPicPr>
          <p:cNvPr id="9" name="Picture 8">
            <a:extLst>
              <a:ext uri="{FF2B5EF4-FFF2-40B4-BE49-F238E27FC236}">
                <a16:creationId xmlns:a16="http://schemas.microsoft.com/office/drawing/2014/main" id="{A6CBD030-ADA1-1FAB-32FD-43787CFE8A5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448180" y="1071942"/>
            <a:ext cx="3021482" cy="2405437"/>
          </a:xfrm>
          <a:prstGeom prst="rect">
            <a:avLst/>
          </a:prstGeom>
        </p:spPr>
      </p:pic>
      <p:pic>
        <p:nvPicPr>
          <p:cNvPr id="11" name="Picture 2">
            <a:extLst>
              <a:ext uri="{FF2B5EF4-FFF2-40B4-BE49-F238E27FC236}">
                <a16:creationId xmlns:a16="http://schemas.microsoft.com/office/drawing/2014/main" id="{A92417D4-5908-D234-28AF-A07119F14C2C}"/>
              </a:ext>
              <a:ext uri="{C183D7F6-B498-43B3-948B-1728B52AA6E4}">
                <adec:decorative xmlns:adec="http://schemas.microsoft.com/office/drawing/2017/decorative" val="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6101133" y="1071942"/>
            <a:ext cx="2187245" cy="272704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53455DB-E997-23C6-E45B-B0CA58FDCE3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101132" y="3944327"/>
            <a:ext cx="2187245" cy="1829714"/>
          </a:xfrm>
          <a:prstGeom prst="rect">
            <a:avLst/>
          </a:prstGeom>
        </p:spPr>
      </p:pic>
    </p:spTree>
    <p:extLst>
      <p:ext uri="{BB962C8B-B14F-4D97-AF65-F5344CB8AC3E}">
        <p14:creationId xmlns:p14="http://schemas.microsoft.com/office/powerpoint/2010/main" val="3513748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2A48-0B45-EFDC-240A-B648C4F51488}"/>
              </a:ext>
            </a:extLst>
          </p:cNvPr>
          <p:cNvSpPr>
            <a:spLocks noGrp="1"/>
          </p:cNvSpPr>
          <p:nvPr>
            <p:ph type="title"/>
          </p:nvPr>
        </p:nvSpPr>
        <p:spPr>
          <a:xfrm>
            <a:off x="838200" y="54044"/>
            <a:ext cx="10882086" cy="895630"/>
          </a:xfrm>
        </p:spPr>
        <p:txBody>
          <a:bodyPr anchor="ctr" anchorCtr="0"/>
          <a:lstStyle/>
          <a:p>
            <a:r>
              <a:rPr lang="es-US" sz="2800" noProof="0" dirty="0"/>
              <a:t>Discutir: </a:t>
            </a:r>
            <a:r>
              <a:rPr lang="es-US" sz="2800" b="0" noProof="0" dirty="0">
                <a:latin typeface="Montserrat Medium" panose="00000600000000000000" pitchFamily="2" charset="0"/>
              </a:rPr>
              <a:t>Cómo apoyar a los niños en la </a:t>
            </a:r>
            <a:r>
              <a:rPr lang="es-US" b="0" noProof="0" dirty="0"/>
              <a:t>investigación de</a:t>
            </a:r>
            <a:br>
              <a:rPr lang="es-US" sz="2800" b="0" noProof="0" dirty="0">
                <a:latin typeface="Montserrat Medium" panose="00000600000000000000" pitchFamily="2" charset="0"/>
              </a:rPr>
            </a:br>
            <a:r>
              <a:rPr lang="es-US" sz="2800" b="0" noProof="0" dirty="0">
                <a:latin typeface="Montserrat Medium" panose="00000600000000000000" pitchFamily="2" charset="0"/>
              </a:rPr>
              <a:t>la fuerza y el movimiento</a:t>
            </a:r>
          </a:p>
        </p:txBody>
      </p:sp>
      <p:sp>
        <p:nvSpPr>
          <p:cNvPr id="3" name="Content Placeholder 2">
            <a:extLst>
              <a:ext uri="{FF2B5EF4-FFF2-40B4-BE49-F238E27FC236}">
                <a16:creationId xmlns:a16="http://schemas.microsoft.com/office/drawing/2014/main" id="{2BEB3DFF-2F72-4635-0D96-2F27526EAE9F}"/>
              </a:ext>
            </a:extLst>
          </p:cNvPr>
          <p:cNvSpPr>
            <a:spLocks noGrp="1"/>
          </p:cNvSpPr>
          <p:nvPr>
            <p:ph sz="half" idx="1"/>
          </p:nvPr>
        </p:nvSpPr>
        <p:spPr>
          <a:xfrm>
            <a:off x="838199" y="1324303"/>
            <a:ext cx="5983515" cy="4430611"/>
          </a:xfrm>
        </p:spPr>
        <p:txBody>
          <a:bodyPr anchor="ctr"/>
          <a:lstStyle/>
          <a:p>
            <a:pPr marL="457200" lvl="1" indent="0">
              <a:buNone/>
            </a:pPr>
            <a:r>
              <a:rPr lang="es-US" noProof="0" dirty="0"/>
              <a:t>¿De qué manera apoyó el educador a los niños en su investigación sobre la fuerza y el movimiento?</a:t>
            </a:r>
            <a:endParaRPr lang="es-US" sz="2800" noProof="0" dirty="0"/>
          </a:p>
        </p:txBody>
      </p:sp>
      <p:pic>
        <p:nvPicPr>
          <p:cNvPr id="7" name="Content Placeholder 5">
            <a:extLst>
              <a:ext uri="{FF2B5EF4-FFF2-40B4-BE49-F238E27FC236}">
                <a16:creationId xmlns:a16="http://schemas.microsoft.com/office/drawing/2014/main" id="{86AC5456-F515-5BB2-DAF3-79C0404461DB}"/>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7358974" y="1387533"/>
            <a:ext cx="3399817" cy="2266717"/>
          </a:xfrm>
        </p:spPr>
      </p:pic>
      <p:pic>
        <p:nvPicPr>
          <p:cNvPr id="9" name="Picture 8">
            <a:extLst>
              <a:ext uri="{FF2B5EF4-FFF2-40B4-BE49-F238E27FC236}">
                <a16:creationId xmlns:a16="http://schemas.microsoft.com/office/drawing/2014/main" id="{C919C45F-861B-9FEB-5810-9B686EBFC81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58973" y="3750633"/>
            <a:ext cx="3399817" cy="2266545"/>
          </a:xfrm>
          <a:prstGeom prst="rect">
            <a:avLst/>
          </a:prstGeom>
        </p:spPr>
      </p:pic>
    </p:spTree>
    <p:extLst>
      <p:ext uri="{BB962C8B-B14F-4D97-AF65-F5344CB8AC3E}">
        <p14:creationId xmlns:p14="http://schemas.microsoft.com/office/powerpoint/2010/main" val="741714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117AA4-5AC4-AC7B-EE01-03160F201F4A}"/>
              </a:ext>
            </a:extLst>
          </p:cNvPr>
          <p:cNvSpPr>
            <a:spLocks noGrp="1"/>
          </p:cNvSpPr>
          <p:nvPr>
            <p:ph type="title"/>
          </p:nvPr>
        </p:nvSpPr>
        <p:spPr>
          <a:xfrm>
            <a:off x="851646" y="237744"/>
            <a:ext cx="10834075" cy="507831"/>
          </a:xfrm>
        </p:spPr>
        <p:txBody>
          <a:bodyPr anchor="t">
            <a:normAutofit/>
          </a:bodyPr>
          <a:lstStyle/>
          <a:p>
            <a:r>
              <a:rPr lang="es-US" noProof="0" dirty="0"/>
              <a:t>El enfoque M</a:t>
            </a:r>
            <a:r>
              <a:rPr lang="es-US" baseline="30000" noProof="0" dirty="0"/>
              <a:t>5</a:t>
            </a:r>
            <a:r>
              <a:rPr lang="es-US" noProof="0" dirty="0"/>
              <a:t> de STEAM temprano</a:t>
            </a:r>
          </a:p>
        </p:txBody>
      </p:sp>
      <p:pic>
        <p:nvPicPr>
          <p:cNvPr id="5" name="Picture 4" descr="Infografía «M a la quinta» que muestra las cinco prácticas de enseñanza de matemáticas iniciales, rodeadas de mentalidades de indagación.">
            <a:extLst>
              <a:ext uri="{FF2B5EF4-FFF2-40B4-BE49-F238E27FC236}">
                <a16:creationId xmlns:a16="http://schemas.microsoft.com/office/drawing/2014/main" id="{373F7E4C-F35E-673E-70DD-700BCB49100F}"/>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3559178" y="1425562"/>
            <a:ext cx="5073644" cy="4781525"/>
          </a:xfrm>
          <a:prstGeom prst="rect">
            <a:avLst/>
          </a:prstGeom>
        </p:spPr>
      </p:pic>
    </p:spTree>
    <p:extLst>
      <p:ext uri="{BB962C8B-B14F-4D97-AF65-F5344CB8AC3E}">
        <p14:creationId xmlns:p14="http://schemas.microsoft.com/office/powerpoint/2010/main" val="191518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A948EB-1B98-756C-8DD1-CE6894F418C6}"/>
              </a:ext>
            </a:extLst>
          </p:cNvPr>
          <p:cNvSpPr>
            <a:spLocks noGrp="1"/>
          </p:cNvSpPr>
          <p:nvPr>
            <p:ph type="title"/>
          </p:nvPr>
        </p:nvSpPr>
        <p:spPr>
          <a:xfrm>
            <a:off x="350729" y="64050"/>
            <a:ext cx="11249883" cy="923330"/>
          </a:xfrm>
        </p:spPr>
        <p:txBody>
          <a:bodyPr/>
          <a:lstStyle/>
          <a:p>
            <a:r>
              <a:rPr lang="es-US" noProof="0" dirty="0"/>
              <a:t>Investigación sobre la fuerza y el movimiento: Lluvia de ideas</a:t>
            </a:r>
          </a:p>
        </p:txBody>
      </p:sp>
      <p:pic>
        <p:nvPicPr>
          <p:cNvPr id="7" name="Content Placeholder 6">
            <a:extLst>
              <a:ext uri="{FF2B5EF4-FFF2-40B4-BE49-F238E27FC236}">
                <a16:creationId xmlns:a16="http://schemas.microsoft.com/office/drawing/2014/main" id="{3292EF0F-197D-96BD-2D42-9CE1E9957FCB}"/>
              </a:ext>
              <a:ext uri="{C183D7F6-B498-43B3-948B-1728B52AA6E4}">
                <adec:decorative xmlns:adec="http://schemas.microsoft.com/office/drawing/2017/decorative" val="1"/>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p:blipFill>
        <p:spPr>
          <a:xfrm>
            <a:off x="3947543" y="1059545"/>
            <a:ext cx="4296913" cy="5560711"/>
          </a:xfrm>
          <a:prstGeom prst="rect">
            <a:avLst/>
          </a:prstGeom>
          <a:ln>
            <a:solidFill>
              <a:schemeClr val="tx2"/>
            </a:solidFill>
          </a:ln>
        </p:spPr>
      </p:pic>
    </p:spTree>
    <p:extLst>
      <p:ext uri="{BB962C8B-B14F-4D97-AF65-F5344CB8AC3E}">
        <p14:creationId xmlns:p14="http://schemas.microsoft.com/office/powerpoint/2010/main" val="2545705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01141E-4AD2-C9CD-6221-EB719A3405E7}"/>
              </a:ext>
            </a:extLst>
          </p:cNvPr>
          <p:cNvSpPr>
            <a:spLocks noGrp="1"/>
          </p:cNvSpPr>
          <p:nvPr>
            <p:ph type="title"/>
          </p:nvPr>
        </p:nvSpPr>
        <p:spPr>
          <a:xfrm>
            <a:off x="237996" y="51524"/>
            <a:ext cx="11372570" cy="507831"/>
          </a:xfrm>
        </p:spPr>
        <p:txBody>
          <a:bodyPr/>
          <a:lstStyle/>
          <a:p>
            <a:r>
              <a:rPr lang="es-US" noProof="0" dirty="0"/>
              <a:t>Investigación sobre la fuerza y el movimiento: planificación</a:t>
            </a:r>
          </a:p>
        </p:txBody>
      </p:sp>
      <p:pic>
        <p:nvPicPr>
          <p:cNvPr id="6" name="Content Placeholder 7">
            <a:extLst>
              <a:ext uri="{FF2B5EF4-FFF2-40B4-BE49-F238E27FC236}">
                <a16:creationId xmlns:a16="http://schemas.microsoft.com/office/drawing/2014/main" id="{C6FBE204-3F35-4217-804A-01099412BF71}"/>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3950703" y="1067721"/>
            <a:ext cx="4290594" cy="5552535"/>
          </a:xfrm>
          <a:prstGeom prst="rect">
            <a:avLst/>
          </a:prstGeom>
          <a:ln>
            <a:solidFill>
              <a:schemeClr val="tx2"/>
            </a:solidFill>
          </a:ln>
        </p:spPr>
      </p:pic>
    </p:spTree>
    <p:extLst>
      <p:ext uri="{BB962C8B-B14F-4D97-AF65-F5344CB8AC3E}">
        <p14:creationId xmlns:p14="http://schemas.microsoft.com/office/powerpoint/2010/main" val="3964930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87DC-0284-682A-2B7A-2EA4062EEC14}"/>
              </a:ext>
            </a:extLst>
          </p:cNvPr>
          <p:cNvSpPr>
            <a:spLocks noGrp="1"/>
          </p:cNvSpPr>
          <p:nvPr>
            <p:ph type="title"/>
          </p:nvPr>
        </p:nvSpPr>
        <p:spPr/>
        <p:txBody>
          <a:bodyPr anchor="ctr"/>
          <a:lstStyle/>
          <a:p>
            <a:r>
              <a:rPr lang="es-US" noProof="0" dirty="0"/>
              <a:t>Compartir planes </a:t>
            </a:r>
          </a:p>
        </p:txBody>
      </p:sp>
      <p:sp>
        <p:nvSpPr>
          <p:cNvPr id="3" name="Content Placeholder 2">
            <a:extLst>
              <a:ext uri="{FF2B5EF4-FFF2-40B4-BE49-F238E27FC236}">
                <a16:creationId xmlns:a16="http://schemas.microsoft.com/office/drawing/2014/main" id="{E9434375-2A01-DF91-861D-316A73AD1246}"/>
              </a:ext>
            </a:extLst>
          </p:cNvPr>
          <p:cNvSpPr>
            <a:spLocks noGrp="1"/>
          </p:cNvSpPr>
          <p:nvPr>
            <p:ph idx="1"/>
          </p:nvPr>
        </p:nvSpPr>
        <p:spPr/>
        <p:txBody>
          <a:bodyPr/>
          <a:lstStyle/>
          <a:p>
            <a:pPr marL="0" indent="0">
              <a:buNone/>
            </a:pPr>
            <a:r>
              <a:rPr lang="es-US" noProof="0" dirty="0"/>
              <a:t>¿Cómo podría utilizar el </a:t>
            </a:r>
            <a:br>
              <a:rPr lang="es-US" noProof="0" dirty="0"/>
            </a:br>
            <a:r>
              <a:rPr lang="es-US" noProof="0" dirty="0"/>
              <a:t>enfoque M</a:t>
            </a:r>
            <a:r>
              <a:rPr lang="es-US" baseline="30000" noProof="0" dirty="0"/>
              <a:t>5</a:t>
            </a:r>
            <a:r>
              <a:rPr lang="es-US" noProof="0" dirty="0"/>
              <a:t> de STEAM temprano para ayudar a los niños de su entorno a investigar la fuerza y el movimiento?</a:t>
            </a:r>
          </a:p>
        </p:txBody>
      </p:sp>
    </p:spTree>
    <p:extLst>
      <p:ext uri="{BB962C8B-B14F-4D97-AF65-F5344CB8AC3E}">
        <p14:creationId xmlns:p14="http://schemas.microsoft.com/office/powerpoint/2010/main" val="1219238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C8D206-2D77-F266-B610-1D148C584B80}"/>
              </a:ext>
            </a:extLst>
          </p:cNvPr>
          <p:cNvSpPr>
            <a:spLocks noGrp="1"/>
          </p:cNvSpPr>
          <p:nvPr>
            <p:ph type="title"/>
          </p:nvPr>
        </p:nvSpPr>
        <p:spPr/>
        <p:txBody>
          <a:bodyPr/>
          <a:lstStyle/>
          <a:p>
            <a:r>
              <a:rPr lang="es-US" noProof="0" dirty="0"/>
              <a:t>Aplicarlo a su entorno</a:t>
            </a:r>
          </a:p>
        </p:txBody>
      </p:sp>
      <p:sp>
        <p:nvSpPr>
          <p:cNvPr id="2" name="Content Placeholder 1">
            <a:extLst>
              <a:ext uri="{FF2B5EF4-FFF2-40B4-BE49-F238E27FC236}">
                <a16:creationId xmlns:a16="http://schemas.microsoft.com/office/drawing/2014/main" id="{9244B337-5A9F-DEFB-7E0A-FDCD158B4493}"/>
              </a:ext>
            </a:extLst>
          </p:cNvPr>
          <p:cNvSpPr>
            <a:spLocks noGrp="1"/>
          </p:cNvSpPr>
          <p:nvPr>
            <p:ph sz="half" idx="1"/>
          </p:nvPr>
        </p:nvSpPr>
        <p:spPr>
          <a:xfrm>
            <a:off x="838200" y="1324303"/>
            <a:ext cx="5181600" cy="4430611"/>
          </a:xfrm>
        </p:spPr>
        <p:txBody>
          <a:bodyPr anchor="ctr">
            <a:normAutofit/>
          </a:bodyPr>
          <a:lstStyle/>
          <a:p>
            <a:pPr marL="0" indent="0" algn="ctr">
              <a:buNone/>
            </a:pPr>
            <a:r>
              <a:rPr lang="es-US" sz="4000" noProof="0" dirty="0"/>
              <a:t>Observe</a:t>
            </a:r>
          </a:p>
          <a:p>
            <a:pPr marL="0" indent="0" algn="ctr">
              <a:buNone/>
            </a:pPr>
            <a:r>
              <a:rPr lang="es-US" sz="4000" noProof="0" dirty="0"/>
              <a:t>Reflexione</a:t>
            </a:r>
          </a:p>
          <a:p>
            <a:pPr marL="0" indent="0" algn="ctr">
              <a:buNone/>
            </a:pPr>
            <a:r>
              <a:rPr lang="es-US" sz="4000" noProof="0" dirty="0"/>
              <a:t>Comparta</a:t>
            </a:r>
          </a:p>
        </p:txBody>
      </p:sp>
      <p:pic>
        <p:nvPicPr>
          <p:cNvPr id="6" name="Content Placeholder 5">
            <a:extLst>
              <a:ext uri="{FF2B5EF4-FFF2-40B4-BE49-F238E27FC236}">
                <a16:creationId xmlns:a16="http://schemas.microsoft.com/office/drawing/2014/main" id="{14ED105B-9B5E-3A57-6EB3-EA7C36C79911}"/>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872514" y="972862"/>
            <a:ext cx="5319486" cy="4854145"/>
          </a:xfrm>
        </p:spPr>
      </p:pic>
    </p:spTree>
    <p:extLst>
      <p:ext uri="{BB962C8B-B14F-4D97-AF65-F5344CB8AC3E}">
        <p14:creationId xmlns:p14="http://schemas.microsoft.com/office/powerpoint/2010/main" val="3409587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85A8A9-F53F-3610-AC0A-F6F89264B901}"/>
              </a:ext>
            </a:extLst>
          </p:cNvPr>
          <p:cNvSpPr>
            <a:spLocks noGrp="1"/>
          </p:cNvSpPr>
          <p:nvPr>
            <p:ph type="title"/>
          </p:nvPr>
        </p:nvSpPr>
        <p:spPr/>
        <p:txBody>
          <a:bodyPr/>
          <a:lstStyle/>
          <a:p>
            <a:r>
              <a:rPr lang="es-US" noProof="0" dirty="0"/>
              <a:t>Recursos relevantes de CPE</a:t>
            </a:r>
          </a:p>
        </p:txBody>
      </p:sp>
      <p:sp>
        <p:nvSpPr>
          <p:cNvPr id="2" name="Content Placeholder 1">
            <a:extLst>
              <a:ext uri="{FF2B5EF4-FFF2-40B4-BE49-F238E27FC236}">
                <a16:creationId xmlns:a16="http://schemas.microsoft.com/office/drawing/2014/main" id="{C903F3F9-9FF0-7C10-B696-E7DEA53FFED5}"/>
              </a:ext>
            </a:extLst>
          </p:cNvPr>
          <p:cNvSpPr>
            <a:spLocks noGrp="1"/>
          </p:cNvSpPr>
          <p:nvPr>
            <p:ph sz="half" idx="1"/>
          </p:nvPr>
        </p:nvSpPr>
        <p:spPr>
          <a:xfrm>
            <a:off x="284480" y="1102451"/>
            <a:ext cx="5497920" cy="649158"/>
          </a:xfrm>
        </p:spPr>
        <p:txBody>
          <a:bodyPr/>
          <a:lstStyle/>
          <a:p>
            <a:pPr marL="0" indent="0">
              <a:buNone/>
            </a:pPr>
            <a:r>
              <a:rPr lang="es-US" noProof="0" dirty="0"/>
              <a:t>Guías de lectura y actividades</a:t>
            </a:r>
          </a:p>
        </p:txBody>
      </p:sp>
      <p:sp>
        <p:nvSpPr>
          <p:cNvPr id="3" name="Content Placeholder 2">
            <a:extLst>
              <a:ext uri="{FF2B5EF4-FFF2-40B4-BE49-F238E27FC236}">
                <a16:creationId xmlns:a16="http://schemas.microsoft.com/office/drawing/2014/main" id="{FEB30A71-DA59-4B1B-17B6-A03FCABD9C00}"/>
              </a:ext>
            </a:extLst>
          </p:cNvPr>
          <p:cNvSpPr>
            <a:spLocks noGrp="1"/>
          </p:cNvSpPr>
          <p:nvPr>
            <p:ph sz="half" idx="2"/>
          </p:nvPr>
        </p:nvSpPr>
        <p:spPr>
          <a:xfrm>
            <a:off x="6009643" y="1106424"/>
            <a:ext cx="5096607" cy="649158"/>
          </a:xfrm>
        </p:spPr>
        <p:txBody>
          <a:bodyPr/>
          <a:lstStyle/>
          <a:p>
            <a:pPr marL="0" indent="0" algn="ctr">
              <a:buNone/>
            </a:pPr>
            <a:r>
              <a:rPr lang="es-US" noProof="0" dirty="0"/>
              <a:t>Vídeos de “¡Estoy listo!”</a:t>
            </a:r>
          </a:p>
        </p:txBody>
      </p:sp>
      <p:pic>
        <p:nvPicPr>
          <p:cNvPr id="7" name="Picture 6">
            <a:extLst>
              <a:ext uri="{FF2B5EF4-FFF2-40B4-BE49-F238E27FC236}">
                <a16:creationId xmlns:a16="http://schemas.microsoft.com/office/drawing/2014/main" id="{6C9262D6-8B2A-8205-DDD5-7CBB9C90EF1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19798" y="1700784"/>
            <a:ext cx="5096607" cy="2597283"/>
          </a:xfrm>
          <a:prstGeom prst="rect">
            <a:avLst/>
          </a:prstGeom>
        </p:spPr>
      </p:pic>
      <p:pic>
        <p:nvPicPr>
          <p:cNvPr id="17" name="Picture 16">
            <a:hlinkClick r:id="rId4"/>
            <a:extLst>
              <a:ext uri="{FF2B5EF4-FFF2-40B4-BE49-F238E27FC236}">
                <a16:creationId xmlns:a16="http://schemas.microsoft.com/office/drawing/2014/main" id="{54E27BAE-D2D7-9302-87E7-E7941B40D2E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403799" y="1700784"/>
            <a:ext cx="3247714" cy="4202924"/>
          </a:xfrm>
          <a:prstGeom prst="rect">
            <a:avLst/>
          </a:prstGeom>
          <a:ln>
            <a:solidFill>
              <a:schemeClr val="tx2"/>
            </a:solidFill>
          </a:ln>
        </p:spPr>
      </p:pic>
    </p:spTree>
    <p:extLst>
      <p:ext uri="{BB962C8B-B14F-4D97-AF65-F5344CB8AC3E}">
        <p14:creationId xmlns:p14="http://schemas.microsoft.com/office/powerpoint/2010/main" val="486390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B4DCD-64BF-D1B0-3321-7293F520B9BC}"/>
              </a:ext>
            </a:extLst>
          </p:cNvPr>
          <p:cNvSpPr>
            <a:spLocks noGrp="1"/>
          </p:cNvSpPr>
          <p:nvPr>
            <p:ph type="title"/>
          </p:nvPr>
        </p:nvSpPr>
        <p:spPr/>
        <p:txBody>
          <a:bodyPr/>
          <a:lstStyle/>
          <a:p>
            <a:r>
              <a:rPr lang="es-US" noProof="0" dirty="0"/>
              <a:t>Reflexión</a:t>
            </a:r>
          </a:p>
        </p:txBody>
      </p:sp>
      <p:sp>
        <p:nvSpPr>
          <p:cNvPr id="2" name="Content Placeholder 1">
            <a:extLst>
              <a:ext uri="{FF2B5EF4-FFF2-40B4-BE49-F238E27FC236}">
                <a16:creationId xmlns:a16="http://schemas.microsoft.com/office/drawing/2014/main" id="{EF32389D-74FC-E97D-7EBB-0F85A49B78E1}"/>
              </a:ext>
            </a:extLst>
          </p:cNvPr>
          <p:cNvSpPr>
            <a:spLocks noGrp="1"/>
          </p:cNvSpPr>
          <p:nvPr>
            <p:ph sz="half" idx="1"/>
          </p:nvPr>
        </p:nvSpPr>
        <p:spPr>
          <a:xfrm>
            <a:off x="464733" y="1336907"/>
            <a:ext cx="6211838" cy="4653672"/>
          </a:xfrm>
        </p:spPr>
        <p:txBody>
          <a:bodyPr anchor="ctr"/>
          <a:lstStyle/>
          <a:p>
            <a:pPr marL="0" indent="0" algn="ctr">
              <a:lnSpc>
                <a:spcPct val="110000"/>
              </a:lnSpc>
              <a:buNone/>
            </a:pPr>
            <a:r>
              <a:rPr lang="es-US" noProof="0" dirty="0"/>
              <a:t>¿Qué </a:t>
            </a:r>
            <a:r>
              <a:rPr lang="es-US" b="1" noProof="0" dirty="0">
                <a:solidFill>
                  <a:schemeClr val="tx2"/>
                </a:solidFill>
              </a:rPr>
              <a:t>palabra </a:t>
            </a:r>
            <a:r>
              <a:rPr lang="es-US" noProof="0" dirty="0"/>
              <a:t>describiría cómo se siente al investigar la fuerza y el movimiento con los niños de su entorno?</a:t>
            </a:r>
          </a:p>
        </p:txBody>
      </p:sp>
      <p:pic>
        <p:nvPicPr>
          <p:cNvPr id="6" name="Content Placeholder 5">
            <a:extLst>
              <a:ext uri="{FF2B5EF4-FFF2-40B4-BE49-F238E27FC236}">
                <a16:creationId xmlns:a16="http://schemas.microsoft.com/office/drawing/2014/main" id="{90B11D52-FCB6-93E6-9C4F-745A2DEE3681}"/>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7061200" y="969274"/>
            <a:ext cx="5130800" cy="5001444"/>
          </a:xfrm>
        </p:spPr>
      </p:pic>
    </p:spTree>
    <p:extLst>
      <p:ext uri="{BB962C8B-B14F-4D97-AF65-F5344CB8AC3E}">
        <p14:creationId xmlns:p14="http://schemas.microsoft.com/office/powerpoint/2010/main" val="2605800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213D5-24A9-C861-0093-E220B27FD1C7}"/>
              </a:ext>
            </a:extLst>
          </p:cNvPr>
          <p:cNvSpPr>
            <a:spLocks noGrp="1"/>
          </p:cNvSpPr>
          <p:nvPr>
            <p:ph type="title"/>
          </p:nvPr>
        </p:nvSpPr>
        <p:spPr/>
        <p:txBody>
          <a:bodyPr anchor="ctr"/>
          <a:lstStyle/>
          <a:p>
            <a:r>
              <a:rPr lang="es-US" noProof="0" dirty="0"/>
              <a:t>¡Muchas gracias!</a:t>
            </a:r>
          </a:p>
        </p:txBody>
      </p:sp>
      <p:pic>
        <p:nvPicPr>
          <p:cNvPr id="5" name="Content Placeholder 4">
            <a:extLst>
              <a:ext uri="{FF2B5EF4-FFF2-40B4-BE49-F238E27FC236}">
                <a16:creationId xmlns:a16="http://schemas.microsoft.com/office/drawing/2014/main" id="{6D90DEF2-6D63-79E9-C509-9421848B4DFE}"/>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6316394" y="705599"/>
            <a:ext cx="5102258" cy="5488032"/>
          </a:xfrm>
        </p:spPr>
      </p:pic>
    </p:spTree>
    <p:extLst>
      <p:ext uri="{BB962C8B-B14F-4D97-AF65-F5344CB8AC3E}">
        <p14:creationId xmlns:p14="http://schemas.microsoft.com/office/powerpoint/2010/main" val="2523647721"/>
      </p:ext>
    </p:extLst>
  </p:cSld>
  <p:clrMapOvr>
    <a:masterClrMapping/>
  </p:clrMapOvr>
</p:sld>
</file>

<file path=ppt/theme/theme1.xml><?xml version="1.0" encoding="utf-8"?>
<a:theme xmlns:a="http://schemas.openxmlformats.org/drawingml/2006/main" name="Office Theme">
  <a:themeElements>
    <a:clrScheme name="Custom 35">
      <a:dk1>
        <a:srgbClr val="140A14"/>
      </a:dk1>
      <a:lt1>
        <a:srgbClr val="FFFFFF"/>
      </a:lt1>
      <a:dk2>
        <a:srgbClr val="2078AE"/>
      </a:dk2>
      <a:lt2>
        <a:srgbClr val="E7E6E6"/>
      </a:lt2>
      <a:accent1>
        <a:srgbClr val="327F7C"/>
      </a:accent1>
      <a:accent2>
        <a:srgbClr val="CC4E0C"/>
      </a:accent2>
      <a:accent3>
        <a:srgbClr val="8948A3"/>
      </a:accent3>
      <a:accent4>
        <a:srgbClr val="4C8503"/>
      </a:accent4>
      <a:accent5>
        <a:srgbClr val="140A14"/>
      </a:accent5>
      <a:accent6>
        <a:srgbClr val="BB1654"/>
      </a:accent6>
      <a:hlink>
        <a:srgbClr val="0000FF"/>
      </a:hlink>
      <a:folHlink>
        <a:srgbClr val="444F9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5">
          <a:fgClr>
            <a:schemeClr val="accent3"/>
          </a:fgClr>
          <a:bgClr>
            <a:schemeClr val="bg1"/>
          </a:bgClr>
        </a:patt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PE Early Math-PPT Slide Types Template GEOMETRY" id="{F95E4D9D-1DED-4A6B-B65F-7824A2AC1F60}" vid="{70E11D2D-F68C-4584-A492-C572729B31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CPE Early Math-PPT Slide Types Template GEOMETRY</Template>
  <TotalTime>289</TotalTime>
  <Words>6570</Words>
  <Application>Microsoft Macintosh PowerPoint</Application>
  <PresentationFormat>Widescreen</PresentationFormat>
  <Paragraphs>403</Paragraphs>
  <Slides>25</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Montserrat Medium</vt:lpstr>
      <vt:lpstr>Montserrat  </vt:lpstr>
      <vt:lpstr>Montserrat</vt:lpstr>
      <vt:lpstr>Arial</vt:lpstr>
      <vt:lpstr>Poppins</vt:lpstr>
      <vt:lpstr>Calibri</vt:lpstr>
      <vt:lpstr>Office Theme</vt:lpstr>
      <vt:lpstr>Investigar la fuerza y el movimiento</vt:lpstr>
      <vt:lpstr>Agradecimientos</vt:lpstr>
      <vt:lpstr>Metas de la sesión</vt:lpstr>
      <vt:lpstr>Ciencias físicas</vt:lpstr>
      <vt:lpstr>La fuerza y el movimiento en mi vida</vt:lpstr>
      <vt:lpstr>Las fuerzas hacen que las cosas se muevan. </vt:lpstr>
      <vt:lpstr>La fuerza y el movimiento en el juego y en las experiencias cotidianas </vt:lpstr>
      <vt:lpstr>Es importante estudiar la fuerza y el movimiento. </vt:lpstr>
      <vt:lpstr>Investigación sobre rampas y rodillos</vt:lpstr>
      <vt:lpstr>Reflexión y discusión </vt:lpstr>
      <vt:lpstr>Conexión con su entorno de aprendizaje</vt:lpstr>
      <vt:lpstr>Investigación de la fuerza y el movimiento en diferentes edades </vt:lpstr>
      <vt:lpstr>Observar: Niños explorando la fuerza y el movimiento</vt:lpstr>
      <vt:lpstr>Discutir: Niños que exploran la fuerza y el movimiento</vt:lpstr>
      <vt:lpstr>Cómo ayudar a los niños a investigar cómo se mueven las cosas</vt:lpstr>
      <vt:lpstr>Observar  ¿De qué manera ayuda el educador a los niños a investigar la fuerza y el movimiento?</vt:lpstr>
      <vt:lpstr>Discutir: Cómo apoyar a los niños en la investigación de la fuerza y el movimiento</vt:lpstr>
      <vt:lpstr>El enfoque M5 de STEAM temprano</vt:lpstr>
      <vt:lpstr>Investigación sobre la fuerza y el movimiento: Lluvia de ideas</vt:lpstr>
      <vt:lpstr>Investigación sobre la fuerza y el movimiento: planificación</vt:lpstr>
      <vt:lpstr>Compartir planes </vt:lpstr>
      <vt:lpstr>Aplicarlo a su entorno</vt:lpstr>
      <vt:lpstr>Recursos relevantes de CPE</vt:lpstr>
      <vt:lpstr>Reflexión</vt:lpstr>
      <vt:lpstr>¡Muchas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 la fuerza y el movimiento</dc:title>
  <dc:creator>Count Play Explore</dc:creator>
  <cp:keywords>, docId:1574D10FB5E3586A1FAC1AF44EF3C6A9</cp:keywords>
  <cp:lastModifiedBy>Grace Srinivasiah</cp:lastModifiedBy>
  <cp:revision>12</cp:revision>
  <cp:lastPrinted>2023-08-03T16:24:27Z</cp:lastPrinted>
  <dcterms:created xsi:type="dcterms:W3CDTF">2024-09-24T13:13:29Z</dcterms:created>
  <dcterms:modified xsi:type="dcterms:W3CDTF">2026-10-16T20:45:32Z</dcterms:modified>
</cp:coreProperties>
</file>