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1"/>
  </p:notesMasterIdLst>
  <p:handoutMasterIdLst>
    <p:handoutMasterId r:id="rId32"/>
  </p:handoutMasterIdLst>
  <p:sldIdLst>
    <p:sldId id="271" r:id="rId2"/>
    <p:sldId id="452" r:id="rId3"/>
    <p:sldId id="391" r:id="rId4"/>
    <p:sldId id="403" r:id="rId5"/>
    <p:sldId id="404" r:id="rId6"/>
    <p:sldId id="407" r:id="rId7"/>
    <p:sldId id="408" r:id="rId8"/>
    <p:sldId id="409" r:id="rId9"/>
    <p:sldId id="410" r:id="rId10"/>
    <p:sldId id="411" r:id="rId11"/>
    <p:sldId id="412" r:id="rId12"/>
    <p:sldId id="413" r:id="rId13"/>
    <p:sldId id="414" r:id="rId14"/>
    <p:sldId id="415" r:id="rId15"/>
    <p:sldId id="416" r:id="rId16"/>
    <p:sldId id="433" r:id="rId17"/>
    <p:sldId id="427" r:id="rId18"/>
    <p:sldId id="428" r:id="rId19"/>
    <p:sldId id="429" r:id="rId20"/>
    <p:sldId id="430" r:id="rId21"/>
    <p:sldId id="431" r:id="rId22"/>
    <p:sldId id="392" r:id="rId23"/>
    <p:sldId id="432" r:id="rId24"/>
    <p:sldId id="420" r:id="rId25"/>
    <p:sldId id="443" r:id="rId26"/>
    <p:sldId id="434" r:id="rId27"/>
    <p:sldId id="435" r:id="rId28"/>
    <p:sldId id="437" r:id="rId29"/>
    <p:sldId id="456" r:id="rId30"/>
  </p:sldIdLst>
  <p:sldSz cx="12192000" cy="6858000"/>
  <p:notesSz cx="6858000" cy="9144000"/>
  <p:embeddedFontLst>
    <p:embeddedFont>
      <p:font typeface="Montserrat" pitchFamily="2" charset="77"/>
      <p:regular r:id="rId33"/>
      <p:bold r:id="rId34"/>
      <p:italic r:id="rId35"/>
      <p:boldItalic r:id="rId36"/>
    </p:embeddedFont>
    <p:embeddedFont>
      <p:font typeface="Montserrat Medium" pitchFamily="2" charset="77"/>
      <p:regular r:id="rId37"/>
      <p:italic r:id="rId38"/>
    </p:embeddedFont>
    <p:embeddedFont>
      <p:font typeface="Poppins" pitchFamily="2" charset="77"/>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3D900C-C458-AE12-6746-4849A74134B1}" name="Madhu Kapoor" initials="MK" userId="S::mkapoor@wested.org::ece6cbfe-515c-4d9e-8350-a84d41a9891d" providerId="AD"/>
  <p188:author id="{7E9CA113-AFD8-E97A-6087-C112A41FDF0B}" name="Faith Polk" initials="FP" userId="S::fpolk@wested.org::befa10be-b4ea-495c-9eea-611b0a1c5299" providerId="AD"/>
  <p188:author id="{40911A1F-C56F-4248-15C9-66E8B6EFD315}" name="Sophie Savelkouls" initials="SS" userId="S::ssavelk@wested.org::a9c89b22-c766-400c-bbb4-dfb85c67446b" providerId="AD"/>
  <p188:author id="{2E7F6C22-96CD-BF6B-EE26-D32479E1E081}" name="Naomi Reeley" initials="" userId="S::nreeley@fcoe.org::4984995a-aa98-4a1a-89ef-a5f55b9ede08" providerId="AD"/>
  <p188:author id="{0448D035-44C4-75C2-EBF5-5D12986F7A52}" name="Grace Srinivasiah" initials="GS" userId="f3jIlVEJi5JGNhK/P3AVhnhRUzEb4tjq12Dl15h0GAE=" providerId="None"/>
  <p188:author id="{B8EAE73C-AAD0-091B-5543-C813901EA72E}" name="Joanna Azar" initials="JA" userId="S::jazar@wested.org::c4416e25-9d96-496b-a48c-5917e8dac7e1" providerId="AD"/>
  <p188:author id="{56175657-D597-08E2-DA47-49FB6C903BBD}" name="Lexi Alexander" initials="LA" userId="S::lalexan2@wested.org::209657db-7f14-4e98-85e1-9b7d89483e08" providerId="AD"/>
  <p188:author id="{990F5A61-37B3-57C3-4E8D-1D794B946607}" name="Amy Reff" initials="AR" userId="Amy Reff" providerId="None"/>
  <p188:author id="{1B2EF87B-3DC5-82AC-F8A2-44026E20A25D}" name="Anokina Broubakarian" initials="AB" userId="S::abrouba@wested.org::c736223a-fc9f-47ac-97b7-23f463cb4b82" providerId="AD"/>
  <p188:author id="{F033F17E-6BCD-B621-7BE5-6FA4327338F5}" name="Grace Srinivasiah" initials="GS" userId="cMuhFhg7b1RDMEKSa8rqjeqIVOrE1KnoxrT28eed3PM=" providerId="None"/>
  <p188:author id="{EAA301A4-B75A-A1BE-5F28-A94824ECC9EA}" name="Jennifer Marcella-Burdett" initials="JMB" userId="S::jmarcel@wested.org::7bb72cd4-8a93-4d3d-bbaf-2fb849e050f8" providerId="AD"/>
  <p188:author id="{B6FF2CA4-29E1-C7D6-15CF-1D85CC6271BB}" name="Faith Polk" initials="FP" userId="KV9WgvvVfEWDbw7ayEsi/+xHGimnxB9n6dFySPqgyhc=" providerId="None"/>
  <p188:author id="{389332B7-C2DD-2978-57D9-239A0E4DEDD1}" name="Alexander, Alexandra Danielle" initials="AAD" userId="S::a.moore9@umiami.edu::ac95dc42-4e6c-400e-9629-229f3db47f90" providerId="AD"/>
  <p188:author id="{15D619C2-DFBB-A677-3FF9-D19B52E1FD15}" name="Osnat Zur" initials="OZ" userId="S::ozur@wested.org::7862ed05-c173-4c07-b416-82df587f5bdf" providerId="AD"/>
  <p188:author id="{492145CB-0C7D-83C4-82EA-064FB7AE2138}" name="Grace Srinivasiah" initials="GS" userId="28408957819_tp_box_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CD9C7"/>
    <a:srgbClr val="42509F"/>
    <a:srgbClr val="0F173D"/>
    <a:srgbClr val="2078AE"/>
    <a:srgbClr val="2078B0"/>
    <a:srgbClr val="8AADCB"/>
    <a:srgbClr val="9DBAD4"/>
    <a:srgbClr val="D8E4EE"/>
    <a:srgbClr val="E9EB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54219" autoAdjust="0"/>
  </p:normalViewPr>
  <p:slideViewPr>
    <p:cSldViewPr snapToGrid="0">
      <p:cViewPr varScale="1">
        <p:scale>
          <a:sx n="60" d="100"/>
          <a:sy n="60" d="100"/>
        </p:scale>
        <p:origin x="1640" y="184"/>
      </p:cViewPr>
      <p:guideLst/>
    </p:cSldViewPr>
  </p:slideViewPr>
  <p:outlineViewPr>
    <p:cViewPr>
      <p:scale>
        <a:sx n="33" d="100"/>
        <a:sy n="33" d="100"/>
      </p:scale>
      <p:origin x="0" y="-5251"/>
    </p:cViewPr>
  </p:outlineViewPr>
  <p:notesTextViewPr>
    <p:cViewPr>
      <p:scale>
        <a:sx n="3" d="2"/>
        <a:sy n="3" d="2"/>
      </p:scale>
      <p:origin x="0" y="0"/>
    </p:cViewPr>
  </p:notesTextViewPr>
  <p:sorterViewPr>
    <p:cViewPr>
      <p:scale>
        <a:sx n="80" d="100"/>
        <a:sy n="80" d="100"/>
      </p:scale>
      <p:origin x="0" y="0"/>
    </p:cViewPr>
  </p:sorterViewPr>
  <p:notesViewPr>
    <p:cSldViewPr snapToGrid="0">
      <p:cViewPr>
        <p:scale>
          <a:sx n="98" d="100"/>
          <a:sy n="98" d="100"/>
        </p:scale>
        <p:origin x="2453" y="-21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rinivasiah" userId="28408957819_tp_box_2" providerId="OAuth2" clId="{38DC9D2F-FB21-5A8B-A8BA-1B5B1022FE40}"/>
    <pc:docChg chg="undo custSel modSld modMainMaster">
      <pc:chgData name="Grace Srinivasiah" userId="28408957819_tp_box_2" providerId="OAuth2" clId="{38DC9D2F-FB21-5A8B-A8BA-1B5B1022FE40}" dt="2026-10-27T23:43:47.324" v="1328" actId="12"/>
      <pc:docMkLst>
        <pc:docMk/>
      </pc:docMkLst>
      <pc:sldChg chg="addSp delSp modSp mod modNotesTx">
        <pc:chgData name="Grace Srinivasiah" userId="28408957819_tp_box_2" providerId="OAuth2" clId="{38DC9D2F-FB21-5A8B-A8BA-1B5B1022FE40}" dt="2026-10-27T23:29:24.451" v="942" actId="20577"/>
        <pc:sldMkLst>
          <pc:docMk/>
          <pc:sldMk cId="1237121600" sldId="271"/>
        </pc:sldMkLst>
      </pc:sldChg>
      <pc:sldChg chg="modNotesTx">
        <pc:chgData name="Grace Srinivasiah" userId="28408957819_tp_box_2" providerId="OAuth2" clId="{38DC9D2F-FB21-5A8B-A8BA-1B5B1022FE40}" dt="2026-10-27T23:29:49.590" v="950" actId="20577"/>
        <pc:sldMkLst>
          <pc:docMk/>
          <pc:sldMk cId="2687053959" sldId="391"/>
        </pc:sldMkLst>
      </pc:sldChg>
      <pc:sldChg chg="modNotesTx">
        <pc:chgData name="Grace Srinivasiah" userId="28408957819_tp_box_2" providerId="OAuth2" clId="{38DC9D2F-FB21-5A8B-A8BA-1B5B1022FE40}" dt="2026-10-27T23:39:47.950" v="1203" actId="15"/>
        <pc:sldMkLst>
          <pc:docMk/>
          <pc:sldMk cId="3912840079" sldId="392"/>
        </pc:sldMkLst>
      </pc:sldChg>
      <pc:sldChg chg="modNotesTx">
        <pc:chgData name="Grace Srinivasiah" userId="28408957819_tp_box_2" providerId="OAuth2" clId="{38DC9D2F-FB21-5A8B-A8BA-1B5B1022FE40}" dt="2026-10-27T23:30:26.302" v="976" actId="12"/>
        <pc:sldMkLst>
          <pc:docMk/>
          <pc:sldMk cId="2737078183" sldId="403"/>
        </pc:sldMkLst>
      </pc:sldChg>
      <pc:sldChg chg="modNotesTx">
        <pc:chgData name="Grace Srinivasiah" userId="28408957819_tp_box_2" providerId="OAuth2" clId="{38DC9D2F-FB21-5A8B-A8BA-1B5B1022FE40}" dt="2026-10-27T23:30:50.204" v="986" actId="12"/>
        <pc:sldMkLst>
          <pc:docMk/>
          <pc:sldMk cId="2776247921" sldId="404"/>
        </pc:sldMkLst>
      </pc:sldChg>
      <pc:sldChg chg="modNotesTx">
        <pc:chgData name="Grace Srinivasiah" userId="28408957819_tp_box_2" providerId="OAuth2" clId="{38DC9D2F-FB21-5A8B-A8BA-1B5B1022FE40}" dt="2026-10-27T23:31:16.381" v="1001" actId="20577"/>
        <pc:sldMkLst>
          <pc:docMk/>
          <pc:sldMk cId="3491882719" sldId="407"/>
        </pc:sldMkLst>
      </pc:sldChg>
      <pc:sldChg chg="modNotesTx">
        <pc:chgData name="Grace Srinivasiah" userId="28408957819_tp_box_2" providerId="OAuth2" clId="{38DC9D2F-FB21-5A8B-A8BA-1B5B1022FE40}" dt="2026-10-27T23:31:33.539" v="1006" actId="12"/>
        <pc:sldMkLst>
          <pc:docMk/>
          <pc:sldMk cId="3578896266" sldId="408"/>
        </pc:sldMkLst>
      </pc:sldChg>
      <pc:sldChg chg="modNotesTx">
        <pc:chgData name="Grace Srinivasiah" userId="28408957819_tp_box_2" providerId="OAuth2" clId="{38DC9D2F-FB21-5A8B-A8BA-1B5B1022FE40}" dt="2026-10-27T23:31:52.196" v="1014" actId="20577"/>
        <pc:sldMkLst>
          <pc:docMk/>
          <pc:sldMk cId="1923208950" sldId="409"/>
        </pc:sldMkLst>
      </pc:sldChg>
      <pc:sldChg chg="modNotesTx">
        <pc:chgData name="Grace Srinivasiah" userId="28408957819_tp_box_2" providerId="OAuth2" clId="{38DC9D2F-FB21-5A8B-A8BA-1B5B1022FE40}" dt="2026-10-27T23:32:10.042" v="1022" actId="20577"/>
        <pc:sldMkLst>
          <pc:docMk/>
          <pc:sldMk cId="3804581407" sldId="410"/>
        </pc:sldMkLst>
      </pc:sldChg>
      <pc:sldChg chg="modNotesTx">
        <pc:chgData name="Grace Srinivasiah" userId="28408957819_tp_box_2" providerId="OAuth2" clId="{38DC9D2F-FB21-5A8B-A8BA-1B5B1022FE40}" dt="2026-10-27T23:32:26.049" v="1030" actId="20577"/>
        <pc:sldMkLst>
          <pc:docMk/>
          <pc:sldMk cId="295989206" sldId="411"/>
        </pc:sldMkLst>
      </pc:sldChg>
      <pc:sldChg chg="modNotesTx">
        <pc:chgData name="Grace Srinivasiah" userId="28408957819_tp_box_2" providerId="OAuth2" clId="{38DC9D2F-FB21-5A8B-A8BA-1B5B1022FE40}" dt="2026-10-27T23:32:41.612" v="1038" actId="20577"/>
        <pc:sldMkLst>
          <pc:docMk/>
          <pc:sldMk cId="2291463661" sldId="412"/>
        </pc:sldMkLst>
      </pc:sldChg>
      <pc:sldChg chg="modNotesTx">
        <pc:chgData name="Grace Srinivasiah" userId="28408957819_tp_box_2" providerId="OAuth2" clId="{38DC9D2F-FB21-5A8B-A8BA-1B5B1022FE40}" dt="2026-10-27T23:32:58.662" v="1046" actId="20577"/>
        <pc:sldMkLst>
          <pc:docMk/>
          <pc:sldMk cId="1763247066" sldId="413"/>
        </pc:sldMkLst>
      </pc:sldChg>
      <pc:sldChg chg="modNotesTx">
        <pc:chgData name="Grace Srinivasiah" userId="28408957819_tp_box_2" providerId="OAuth2" clId="{38DC9D2F-FB21-5A8B-A8BA-1B5B1022FE40}" dt="2026-10-27T23:33:15.476" v="1054" actId="20577"/>
        <pc:sldMkLst>
          <pc:docMk/>
          <pc:sldMk cId="535083809" sldId="414"/>
        </pc:sldMkLst>
      </pc:sldChg>
      <pc:sldChg chg="modSp mod modNotesTx">
        <pc:chgData name="Grace Srinivasiah" userId="28408957819_tp_box_2" providerId="OAuth2" clId="{38DC9D2F-FB21-5A8B-A8BA-1B5B1022FE40}" dt="2026-10-27T23:34:09.645" v="1077" actId="20577"/>
        <pc:sldMkLst>
          <pc:docMk/>
          <pc:sldMk cId="2250454332" sldId="415"/>
        </pc:sldMkLst>
        <pc:spChg chg="mod">
          <ac:chgData name="Grace Srinivasiah" userId="28408957819_tp_box_2" providerId="OAuth2" clId="{38DC9D2F-FB21-5A8B-A8BA-1B5B1022FE40}" dt="2026-10-21T21:49:54.016" v="685" actId="5793"/>
          <ac:spMkLst>
            <pc:docMk/>
            <pc:sldMk cId="2250454332" sldId="415"/>
            <ac:spMk id="10" creationId="{42CB56B9-FA18-8D8D-11C4-9F515022B560}"/>
          </ac:spMkLst>
        </pc:spChg>
      </pc:sldChg>
      <pc:sldChg chg="modNotesTx">
        <pc:chgData name="Grace Srinivasiah" userId="28408957819_tp_box_2" providerId="OAuth2" clId="{38DC9D2F-FB21-5A8B-A8BA-1B5B1022FE40}" dt="2026-10-27T23:34:34.096" v="1084" actId="12"/>
        <pc:sldMkLst>
          <pc:docMk/>
          <pc:sldMk cId="386144994" sldId="416"/>
        </pc:sldMkLst>
      </pc:sldChg>
      <pc:sldChg chg="modNotesTx">
        <pc:chgData name="Grace Srinivasiah" userId="28408957819_tp_box_2" providerId="OAuth2" clId="{38DC9D2F-FB21-5A8B-A8BA-1B5B1022FE40}" dt="2026-10-27T23:40:21.157" v="1215" actId="12"/>
        <pc:sldMkLst>
          <pc:docMk/>
          <pc:sldMk cId="2182237452" sldId="420"/>
        </pc:sldMkLst>
      </pc:sldChg>
      <pc:sldChg chg="modNotesTx">
        <pc:chgData name="Grace Srinivasiah" userId="28408957819_tp_box_2" providerId="OAuth2" clId="{38DC9D2F-FB21-5A8B-A8BA-1B5B1022FE40}" dt="2026-10-27T23:34:56.150" v="1088" actId="12"/>
        <pc:sldMkLst>
          <pc:docMk/>
          <pc:sldMk cId="833700989" sldId="427"/>
        </pc:sldMkLst>
      </pc:sldChg>
      <pc:sldChg chg="modNotesTx">
        <pc:chgData name="Grace Srinivasiah" userId="28408957819_tp_box_2" providerId="OAuth2" clId="{38DC9D2F-FB21-5A8B-A8BA-1B5B1022FE40}" dt="2026-10-27T23:35:21.276" v="1107" actId="20577"/>
        <pc:sldMkLst>
          <pc:docMk/>
          <pc:sldMk cId="3727163649" sldId="428"/>
        </pc:sldMkLst>
      </pc:sldChg>
      <pc:sldChg chg="modNotesTx">
        <pc:chgData name="Grace Srinivasiah" userId="28408957819_tp_box_2" providerId="OAuth2" clId="{38DC9D2F-FB21-5A8B-A8BA-1B5B1022FE40}" dt="2026-10-27T23:38:14.389" v="1144" actId="20577"/>
        <pc:sldMkLst>
          <pc:docMk/>
          <pc:sldMk cId="4057524699" sldId="429"/>
        </pc:sldMkLst>
      </pc:sldChg>
      <pc:sldChg chg="modNotesTx">
        <pc:chgData name="Grace Srinivasiah" userId="28408957819_tp_box_2" providerId="OAuth2" clId="{38DC9D2F-FB21-5A8B-A8BA-1B5B1022FE40}" dt="2026-10-27T23:38:42.462" v="1159" actId="20577"/>
        <pc:sldMkLst>
          <pc:docMk/>
          <pc:sldMk cId="1234581538" sldId="430"/>
        </pc:sldMkLst>
      </pc:sldChg>
      <pc:sldChg chg="modNotesTx">
        <pc:chgData name="Grace Srinivasiah" userId="28408957819_tp_box_2" providerId="OAuth2" clId="{38DC9D2F-FB21-5A8B-A8BA-1B5B1022FE40}" dt="2026-10-27T23:39:26.837" v="1189" actId="15"/>
        <pc:sldMkLst>
          <pc:docMk/>
          <pc:sldMk cId="1975380704" sldId="431"/>
        </pc:sldMkLst>
      </pc:sldChg>
      <pc:sldChg chg="modNotesTx">
        <pc:chgData name="Grace Srinivasiah" userId="28408957819_tp_box_2" providerId="OAuth2" clId="{38DC9D2F-FB21-5A8B-A8BA-1B5B1022FE40}" dt="2026-10-27T23:40:00.040" v="1206" actId="20577"/>
        <pc:sldMkLst>
          <pc:docMk/>
          <pc:sldMk cId="1931936983" sldId="432"/>
        </pc:sldMkLst>
      </pc:sldChg>
      <pc:sldChg chg="modNotesTx">
        <pc:chgData name="Grace Srinivasiah" userId="28408957819_tp_box_2" providerId="OAuth2" clId="{38DC9D2F-FB21-5A8B-A8BA-1B5B1022FE40}" dt="2026-10-27T23:34:45.193" v="1087" actId="20577"/>
        <pc:sldMkLst>
          <pc:docMk/>
          <pc:sldMk cId="815647388" sldId="433"/>
        </pc:sldMkLst>
      </pc:sldChg>
      <pc:sldChg chg="modNotesTx">
        <pc:chgData name="Grace Srinivasiah" userId="28408957819_tp_box_2" providerId="OAuth2" clId="{38DC9D2F-FB21-5A8B-A8BA-1B5B1022FE40}" dt="2026-10-27T23:42:12.890" v="1265" actId="20577"/>
        <pc:sldMkLst>
          <pc:docMk/>
          <pc:sldMk cId="4047695648" sldId="434"/>
        </pc:sldMkLst>
      </pc:sldChg>
      <pc:sldChg chg="modNotesTx">
        <pc:chgData name="Grace Srinivasiah" userId="28408957819_tp_box_2" providerId="OAuth2" clId="{38DC9D2F-FB21-5A8B-A8BA-1B5B1022FE40}" dt="2026-10-27T23:43:01.723" v="1301" actId="15"/>
        <pc:sldMkLst>
          <pc:docMk/>
          <pc:sldMk cId="2793579298" sldId="435"/>
        </pc:sldMkLst>
      </pc:sldChg>
      <pc:sldChg chg="modNotesTx">
        <pc:chgData name="Grace Srinivasiah" userId="28408957819_tp_box_2" providerId="OAuth2" clId="{38DC9D2F-FB21-5A8B-A8BA-1B5B1022FE40}" dt="2026-10-27T23:43:34.563" v="1325" actId="20577"/>
        <pc:sldMkLst>
          <pc:docMk/>
          <pc:sldMk cId="3921130967" sldId="437"/>
        </pc:sldMkLst>
      </pc:sldChg>
      <pc:sldChg chg="modSp mod modNotesTx">
        <pc:chgData name="Grace Srinivasiah" userId="28408957819_tp_box_2" providerId="OAuth2" clId="{38DC9D2F-FB21-5A8B-A8BA-1B5B1022FE40}" dt="2026-10-27T23:41:46.860" v="1247" actId="12"/>
        <pc:sldMkLst>
          <pc:docMk/>
          <pc:sldMk cId="1103516828" sldId="443"/>
        </pc:sldMkLst>
        <pc:spChg chg="mod">
          <ac:chgData name="Grace Srinivasiah" userId="28408957819_tp_box_2" providerId="OAuth2" clId="{38DC9D2F-FB21-5A8B-A8BA-1B5B1022FE40}" dt="2026-10-21T21:56:48.685" v="852" actId="27636"/>
          <ac:spMkLst>
            <pc:docMk/>
            <pc:sldMk cId="1103516828" sldId="443"/>
            <ac:spMk id="3" creationId="{D46C41F4-FF40-6B35-6A16-988C4A270669}"/>
          </ac:spMkLst>
        </pc:spChg>
      </pc:sldChg>
      <pc:sldChg chg="modNotesTx">
        <pc:chgData name="Grace Srinivasiah" userId="28408957819_tp_box_2" providerId="OAuth2" clId="{38DC9D2F-FB21-5A8B-A8BA-1B5B1022FE40}" dt="2026-10-27T23:43:47.324" v="1328" actId="12"/>
        <pc:sldMkLst>
          <pc:docMk/>
          <pc:sldMk cId="1540935505" sldId="456"/>
        </pc:sldMkLst>
      </pc:sldChg>
      <pc:sldMasterChg chg="modSldLayout">
        <pc:chgData name="Grace Srinivasiah" userId="28408957819_tp_box_2" providerId="OAuth2" clId="{38DC9D2F-FB21-5A8B-A8BA-1B5B1022FE40}" dt="2026-10-21T21:43:31.328" v="537" actId="14100"/>
        <pc:sldMasterMkLst>
          <pc:docMk/>
          <pc:sldMasterMk cId="2490919570" sldId="2147483648"/>
        </pc:sldMasterMkLst>
        <pc:sldLayoutChg chg="modSp mod">
          <pc:chgData name="Grace Srinivasiah" userId="28408957819_tp_box_2" providerId="OAuth2" clId="{38DC9D2F-FB21-5A8B-A8BA-1B5B1022FE40}" dt="2026-10-21T21:43:31.328" v="537" actId="14100"/>
          <pc:sldLayoutMkLst>
            <pc:docMk/>
            <pc:sldMasterMk cId="2490919570" sldId="2147483648"/>
            <pc:sldLayoutMk cId="3974307163" sldId="2147483671"/>
          </pc:sldLayoutMkLst>
          <pc:spChg chg="mod">
            <ac:chgData name="Grace Srinivasiah" userId="28408957819_tp_box_2" providerId="OAuth2" clId="{38DC9D2F-FB21-5A8B-A8BA-1B5B1022FE40}" dt="2026-10-21T21:43:26.381" v="536" actId="1038"/>
            <ac:spMkLst>
              <pc:docMk/>
              <pc:sldMasterMk cId="2490919570" sldId="2147483648"/>
              <pc:sldLayoutMk cId="3974307163" sldId="2147483671"/>
              <ac:spMk id="5" creationId="{BC7EBB31-CDE8-FC2D-DBE7-49CFE13C2335}"/>
            </ac:spMkLst>
          </pc:spChg>
          <pc:spChg chg="mod">
            <ac:chgData name="Grace Srinivasiah" userId="28408957819_tp_box_2" providerId="OAuth2" clId="{38DC9D2F-FB21-5A8B-A8BA-1B5B1022FE40}" dt="2026-10-21T21:43:31.328" v="537" actId="14100"/>
            <ac:spMkLst>
              <pc:docMk/>
              <pc:sldMasterMk cId="2490919570" sldId="2147483648"/>
              <pc:sldLayoutMk cId="3974307163" sldId="2147483671"/>
              <ac:spMk id="10" creationId="{BD1E5FD8-ADEA-8298-6D44-0A376BA87F01}"/>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8F818C-2620-DEBA-5242-1427293BA5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659F12-C4B2-5A1B-950A-6BE448C47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187E5-8BC8-4467-BE52-6F2D1A581A2A}" type="datetimeFigureOut">
              <a:rPr lang="en-US" smtClean="0"/>
              <a:t>10/27/26</a:t>
            </a:fld>
            <a:endParaRPr lang="en-US"/>
          </a:p>
        </p:txBody>
      </p:sp>
      <p:sp>
        <p:nvSpPr>
          <p:cNvPr id="4" name="Footer Placeholder 3">
            <a:extLst>
              <a:ext uri="{FF2B5EF4-FFF2-40B4-BE49-F238E27FC236}">
                <a16:creationId xmlns:a16="http://schemas.microsoft.com/office/drawing/2014/main" id="{4EEDBCAE-0C1A-B1A2-F185-494604EBD5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992553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0AA82-7DFD-42A2-AAE9-E0AB8943696A}" type="datetimeFigureOut">
              <a:rPr lang="en-US" smtClean="0"/>
              <a:t>10/27/26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Haga clic para editar los estilos de texto maestros</a:t>
            </a:r>
          </a:p>
          <a:p>
            <a:pPr lvl="1"/>
            <a:r>
              <a:rPr lang="en-US"/>
              <a:t>Segundo nivel</a:t>
            </a:r>
          </a:p>
          <a:p>
            <a:pPr lvl="2"/>
            <a:r>
              <a:rPr lang="en-US"/>
              <a:t>Tercer nivel</a:t>
            </a:r>
          </a:p>
          <a:p>
            <a:pPr lvl="3"/>
            <a:r>
              <a:rPr lang="en-US"/>
              <a:t>Cuarto nivel</a:t>
            </a:r>
          </a:p>
          <a:p>
            <a:pPr lvl="4"/>
            <a:r>
              <a:rPr lang="en-US"/>
              <a:t>Quinto nivel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6399F6-6299-4610-B81F-5B1794C45A33}" type="slidenum">
              <a:rPr lang="en-US" smtClean="0"/>
              <a:t>‹#›</a:t>
            </a:fld>
            <a:endParaRPr lang="en-US"/>
          </a:p>
        </p:txBody>
      </p:sp>
    </p:spTree>
    <p:extLst>
      <p:ext uri="{BB962C8B-B14F-4D97-AF65-F5344CB8AC3E}">
        <p14:creationId xmlns:p14="http://schemas.microsoft.com/office/powerpoint/2010/main" val="2660607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ountplayexplore.org/es/video/cracking-the-cod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countplayexplore.org/es/video/cracking-the-code/ad"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youtu.be/llHmc_ZCOw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youtu.be/w7YiY5W27J4"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a:xfrm>
            <a:off x="685800" y="4400549"/>
            <a:ext cx="5486400" cy="4504911"/>
          </a:xfrm>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sesión, exploraremos las habilidades fundamentales del pensamiento computacional en niños desde el nacimiento hasta los ocho años. También nos centraremos en las formas en que podemos apoyar a los niños para que desarrollen y utilicen el pensamiento computacional.</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Adapte los temas de discusión para que se ajusten a la duración de la sesión y a las necesidades de los participantes. Si es necesario, añada información introductoria y de «cuestiones prácticas».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Tenga en cuenta los conocimientos y las experiencias de los participantes con respecto al pensamiento computacional. Por ejemplo, podría realizar una encuesta para saber cuáles son los conocimientos previos y las experiencias de los participantes en relación con el tema de esta sesión. Adapte el contenido de la sesión y los temas de discusión en función de la información que obtenga.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Si esta sesión supone el primer contacto de los participantes con la terapia cognitiva, reconozca cualquier reflexión o sentimiento que puedan compartir sobre el hecho de aprender algo nuevo. Si los participantes han tenido experiencias previas con la terapia cognitiva, reconozca el valor que sus experiencias y conocimientos previos pueden aportar a la sesión.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a:t>
            </a:fld>
            <a:endParaRPr lang="en-US"/>
          </a:p>
        </p:txBody>
      </p:sp>
    </p:spTree>
    <p:extLst>
      <p:ext uri="{BB962C8B-B14F-4D97-AF65-F5344CB8AC3E}">
        <p14:creationId xmlns:p14="http://schemas.microsoft.com/office/powerpoint/2010/main" val="52641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pPr marL="0" marR="0">
              <a:spcBef>
                <a:spcPts val="0"/>
              </a:spcBef>
              <a:spcAft>
                <a:spcPts val="0"/>
              </a:spcAft>
            </a:pPr>
            <a:r>
              <a:rPr lang="en-US" sz="1800" b="1" kern="100" dirty="0">
                <a:effectLst/>
                <a:latin typeface="Poppins" pitchFamily="2" charset="77"/>
                <a:ea typeface="Poppins" pitchFamily="2" charset="77"/>
                <a:cs typeface="Times New Roman" panose="02020603050405020304" pitchFamily="18" charset="0"/>
              </a:rPr>
              <a:t>Temas de conversación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200" kern="1200" dirty="0">
                <a:solidFill>
                  <a:schemeClr val="tx1"/>
                </a:solidFill>
                <a:effectLst/>
                <a:latin typeface="+mn-lt"/>
                <a:ea typeface="+mn-ea"/>
                <a:cs typeface="+mn-cs"/>
              </a:rPr>
              <a:t>Los recursos de formación profesional de «Count Play Explore» han sido posibles gracias a «Count Play Explore», una iniciativa de matemáticas, ciencias de la computación y ciencias naturales para la primera infancia dirigida por el Departamento de Atención y Educación Temprana de la Superintendencia de Escuelas del Condado de Fresno (FCSS). Esta iniciativa cuenta con la generosa financiación del Departamento de Educación de California y de la Junta de Educación del Estado de California. Estos recursos, desarrollados por WestEd en colaboración con la FCSS y el Centro AIMS para la Educación en Matemáticas y Ciencias, están pensados para servir de guía a la hora de aplicar estrategias basadas en la evidencia, promover el aprendizaje activo y fomentar prácticas adecuadas al desarrollo en entornos de educación infantil. No están destinados a la redistribución comercial, a la modificación no autorizada ni al uso fuera del ámbito de la formación profesional.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a:t>
            </a:fld>
            <a:endParaRPr lang="en-US"/>
          </a:p>
        </p:txBody>
      </p:sp>
    </p:spTree>
    <p:extLst>
      <p:ext uri="{BB962C8B-B14F-4D97-AF65-F5344CB8AC3E}">
        <p14:creationId xmlns:p14="http://schemas.microsoft.com/office/powerpoint/2010/main" val="375208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sesión vamos 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definir el pensamiento computacional y describir su importancia en la primera infancia,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identificar y discutir ejemplos de habilidades clave de pensamiento computacional en la primera infancia, y</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explorar prácticas de enseñanza para fomentar las habilidades de pensamiento computacional de los niños durante el juego y las rutinas cotidianas.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3</a:t>
            </a:fld>
            <a:endParaRPr lang="en-US"/>
          </a:p>
        </p:txBody>
      </p:sp>
    </p:spTree>
    <p:extLst>
      <p:ext uri="{BB962C8B-B14F-4D97-AF65-F5344CB8AC3E}">
        <p14:creationId xmlns:p14="http://schemas.microsoft.com/office/powerpoint/2010/main" val="1938760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10 minutos (o tantas rondas como permita el tiempo)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 </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¡Juguemos a un juego para conocernos mejor!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Reúnanse formando un círculo, excepto una persona, que se situará en el centro del mismo.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 persona del centro formula una frase del tipo «Si… entonces», como por ejemplo: «Si da clase en segundo de primaria, ¡salte dos veces!». Todas las personas del círculo que den clase en segundo de primaria deben seguir las instrucciones y saltar dos veces.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cambiar a la persona del centro, esta puede incluir en las instrucciones el moverse por el círculo. Por ejemplo, la persona del centro podría decir: «Si ha nacido en febrero, ¡busque otro sitio en el círculo!». Todos los que hayan nacido en febrero abandonan su sitio en el círculo y buscan otro, incluida la persona del centro. La última persona que se quede sin sitio en el círculo pasa al centro.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Considere la posibilidad de proporcionar ejemplos de frases del tipo «si… entonces» para que los participantes puedan inspirarse en ellas.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imparte clase en [curso], ¡entonces [realice esta acción]!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ha nacido en [mes], ¡entonces [realice esta acción]!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le gusta comer [tipo de comida], ¡entonces [realice esta acción]!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le gusta [afición], ¡entonces [realice esta acción]!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adaptar esta actividad a adultos con movilidad reducida, considere otras formas en que los participantes puedan conocerse entre sí mientras practican las frases «si… entonces».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imparte clases en [curso], ¡haga un sonido de «</a:t>
            </a:r>
            <a:r>
              <a:rPr lang="es-ES" sz="1200" kern="1200" dirty="0" err="1">
                <a:solidFill>
                  <a:schemeClr val="tx1"/>
                </a:solidFill>
                <a:effectLst/>
                <a:latin typeface="+mn-lt"/>
                <a:ea typeface="+mn-ea"/>
                <a:cs typeface="+mn-cs"/>
              </a:rPr>
              <a:t>cuac</a:t>
            </a:r>
            <a:r>
              <a:rPr lang="es-ES" sz="1200" kern="1200" dirty="0">
                <a:solidFill>
                  <a:schemeClr val="tx1"/>
                </a:solidFill>
                <a:effectLst/>
                <a:latin typeface="+mn-lt"/>
                <a:ea typeface="+mn-ea"/>
                <a:cs typeface="+mn-cs"/>
              </a:rPr>
              <a:t>» como el de un pato!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ha nacido en [mes], ¡levante la mano!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Se trata de una actividad para romper el hielo dirigida a adultos, pero también podría adaptarse a entornos de primaria temprana. La actividad se realiza con todo el grupo (con grupos de hasta 40 participantes). Para grupos de más de 40 participantes, divídalos en grupos más pequeños.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4</a:t>
            </a:fld>
            <a:endParaRPr lang="en-US"/>
          </a:p>
        </p:txBody>
      </p:sp>
    </p:spTree>
    <p:extLst>
      <p:ext uri="{BB962C8B-B14F-4D97-AF65-F5344CB8AC3E}">
        <p14:creationId xmlns:p14="http://schemas.microsoft.com/office/powerpoint/2010/main" val="2416067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10 minutos (incluida la diapositiva anterior)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  </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Dedique un minuto a reflexionar de forma independiente sobre cómo este ejercicio para romper el hielo podría relacionarse con el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¿Qué habilidades de pensamiento ha utilizado en esta actividad que puedan estar relacionadas con el pensamiento computacional?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reflexionen individualmente en una nota adhesiva o en un diario de reflexión. Tras un par de minutos, invite a los participantes a compartir sus reflexiones con un compañero.]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sesión, aprenderá más sobre cómo ha utilizado múltiples habilidades de pensamiento computacional al participar en este juego y cómo los niños practican estas habilidades durante experiencias similares. Por ejemplo, ha utilizado la lógica condicional para formular enunciados del tipo «si… entonces».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El </a:t>
            </a:r>
            <a:r>
              <a:rPr lang="en-US" sz="1200" kern="1200" dirty="0" err="1">
                <a:solidFill>
                  <a:schemeClr val="tx1"/>
                </a:solidFill>
                <a:effectLst/>
                <a:latin typeface="+mn-lt"/>
                <a:ea typeface="+mn-ea"/>
                <a:cs typeface="+mn-cs"/>
              </a:rPr>
              <a:t>objetivo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esta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reflexión</a:t>
            </a:r>
            <a:r>
              <a:rPr lang="en-US" sz="1200" kern="1200" dirty="0">
                <a:solidFill>
                  <a:schemeClr val="tx1"/>
                </a:solidFill>
                <a:effectLst/>
                <a:latin typeface="+mn-lt"/>
                <a:ea typeface="+mn-ea"/>
                <a:cs typeface="+mn-cs"/>
              </a:rPr>
              <a:t> es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recurran</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cualquier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conocimiento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previo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tengan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sobre</a:t>
            </a:r>
            <a:r>
              <a:rPr lang="en-US" sz="1200" kern="1200" dirty="0">
                <a:solidFill>
                  <a:schemeClr val="tx1"/>
                </a:solidFill>
                <a:effectLst/>
                <a:latin typeface="+mn-lt"/>
                <a:ea typeface="+mn-ea"/>
                <a:cs typeface="+mn-cs"/>
              </a:rPr>
              <a:t> el </a:t>
            </a:r>
            <a:r>
              <a:rPr lang="en-US" sz="1200" kern="1200" dirty="0" err="1">
                <a:solidFill>
                  <a:schemeClr val="tx1"/>
                </a:solidFill>
                <a:effectLst/>
                <a:latin typeface="+mn-lt"/>
                <a:ea typeface="+mn-ea"/>
                <a:cs typeface="+mn-cs"/>
              </a:rPr>
              <a:t>pensamiento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computacional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Considere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podría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crear</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espacio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seguro</a:t>
            </a:r>
            <a:r>
              <a:rPr lang="en-US" sz="1200" kern="1200" dirty="0">
                <a:solidFill>
                  <a:schemeClr val="tx1"/>
                </a:solidFill>
                <a:effectLst/>
                <a:latin typeface="+mn-lt"/>
                <a:ea typeface="+mn-ea"/>
                <a:cs typeface="+mn-cs"/>
              </a:rPr>
              <a:t> para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todos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independientemente</a:t>
            </a:r>
            <a:r>
              <a:rPr lang="en-US" sz="1200" kern="1200" dirty="0">
                <a:solidFill>
                  <a:schemeClr val="tx1"/>
                </a:solidFill>
                <a:effectLst/>
                <a:latin typeface="+mn-lt"/>
                <a:ea typeface="+mn-ea"/>
                <a:cs typeface="+mn-cs"/>
              </a:rPr>
              <a:t> de sus </a:t>
            </a:r>
            <a:r>
              <a:rPr lang="en-US" sz="1200" kern="1200" dirty="0" err="1">
                <a:solidFill>
                  <a:schemeClr val="tx1"/>
                </a:solidFill>
                <a:effectLst/>
                <a:latin typeface="+mn-lt"/>
                <a:ea typeface="+mn-ea"/>
                <a:cs typeface="+mn-cs"/>
              </a:rPr>
              <a:t>conocimientos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previos</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experiencia</a:t>
            </a:r>
            <a:r>
              <a:rPr lang="en-US" sz="1200" kern="1200" dirty="0">
                <a:solidFill>
                  <a:schemeClr val="tx1"/>
                </a:solidFill>
                <a:effectLst/>
                <a:latin typeface="+mn-lt"/>
                <a:ea typeface="+mn-ea"/>
                <a:cs typeface="+mn-cs"/>
              </a:rPr>
              <a:t> con el </a:t>
            </a:r>
            <a:r>
              <a:rPr lang="en-US" sz="1200" kern="1200" dirty="0" err="1">
                <a:solidFill>
                  <a:schemeClr val="tx1"/>
                </a:solidFill>
                <a:effectLst/>
                <a:latin typeface="+mn-lt"/>
                <a:ea typeface="+mn-ea"/>
                <a:cs typeface="+mn-cs"/>
              </a:rPr>
              <a:t>pensamiento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computacional</a:t>
            </a:r>
            <a:r>
              <a:rPr lang="en-US" sz="1200" kern="1200" dirty="0">
                <a:solidFill>
                  <a:schemeClr val="tx1"/>
                </a:solidFill>
                <a:effectLst/>
                <a:latin typeface="+mn-lt"/>
                <a:ea typeface="+mn-ea"/>
                <a:cs typeface="+mn-cs"/>
              </a:rPr>
              <a:t> o las </a:t>
            </a:r>
            <a:r>
              <a:rPr lang="en-US" sz="1200" kern="1200" dirty="0" err="1">
                <a:solidFill>
                  <a:schemeClr val="tx1"/>
                </a:solidFill>
                <a:effectLst/>
                <a:latin typeface="+mn-lt"/>
                <a:ea typeface="+mn-ea"/>
                <a:cs typeface="+mn-cs"/>
              </a:rPr>
              <a:t>ciencias</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computación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reflexión</a:t>
            </a:r>
            <a:r>
              <a:rPr lang="en-US" sz="1200" kern="1200" dirty="0">
                <a:solidFill>
                  <a:schemeClr val="tx1"/>
                </a:solidFill>
                <a:effectLst/>
                <a:latin typeface="+mn-lt"/>
                <a:ea typeface="+mn-ea"/>
                <a:cs typeface="+mn-cs"/>
              </a:rPr>
              <a:t>. Por </a:t>
            </a:r>
            <a:r>
              <a:rPr lang="en-US" sz="1200" kern="1200" dirty="0" err="1">
                <a:solidFill>
                  <a:schemeClr val="tx1"/>
                </a:solidFill>
                <a:effectLst/>
                <a:latin typeface="+mn-lt"/>
                <a:ea typeface="+mn-ea"/>
                <a:cs typeface="+mn-cs"/>
              </a:rPr>
              <a:t>ejemplo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podría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reconocer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explícitamente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no </a:t>
            </a:r>
            <a:r>
              <a:rPr lang="en-US" sz="1200" kern="1200" dirty="0" err="1">
                <a:solidFill>
                  <a:schemeClr val="tx1"/>
                </a:solidFill>
                <a:effectLst/>
                <a:latin typeface="+mn-lt"/>
                <a:ea typeface="+mn-ea"/>
                <a:cs typeface="+mn-cs"/>
              </a:rPr>
              <a:t>pasa</a:t>
            </a:r>
            <a:r>
              <a:rPr lang="en-US" sz="1200" kern="1200" dirty="0">
                <a:solidFill>
                  <a:schemeClr val="tx1"/>
                </a:solidFill>
                <a:effectLst/>
                <a:latin typeface="+mn-lt"/>
                <a:ea typeface="+mn-ea"/>
                <a:cs typeface="+mn-cs"/>
              </a:rPr>
              <a:t> nada </a:t>
            </a:r>
            <a:r>
              <a:rPr lang="en-US" sz="1200" kern="1200" dirty="0" err="1">
                <a:solidFill>
                  <a:schemeClr val="tx1"/>
                </a:solidFill>
                <a:effectLst/>
                <a:latin typeface="+mn-lt"/>
                <a:ea typeface="+mn-ea"/>
                <a:cs typeface="+mn-cs"/>
              </a:rPr>
              <a:t>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actividad</a:t>
            </a:r>
            <a:r>
              <a:rPr lang="en-US" sz="1200" kern="1200" dirty="0">
                <a:solidFill>
                  <a:schemeClr val="tx1"/>
                </a:solidFill>
                <a:effectLst/>
                <a:latin typeface="+mn-lt"/>
                <a:ea typeface="+mn-ea"/>
                <a:cs typeface="+mn-cs"/>
              </a:rPr>
              <a:t> no ha </a:t>
            </a:r>
            <a:r>
              <a:rPr lang="en-US" sz="1200" kern="1200" dirty="0" err="1">
                <a:solidFill>
                  <a:schemeClr val="tx1"/>
                </a:solidFill>
                <a:effectLst/>
                <a:latin typeface="+mn-lt"/>
                <a:ea typeface="+mn-ea"/>
                <a:cs typeface="+mn-cs"/>
              </a:rPr>
              <a:t>suscitado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ninguna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reflexión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relacionada</a:t>
            </a:r>
            <a:r>
              <a:rPr lang="en-US" sz="1200" kern="1200" dirty="0">
                <a:solidFill>
                  <a:schemeClr val="tx1"/>
                </a:solidFill>
                <a:effectLst/>
                <a:latin typeface="+mn-lt"/>
                <a:ea typeface="+mn-ea"/>
                <a:cs typeface="+mn-cs"/>
              </a:rPr>
              <a:t> con el </a:t>
            </a:r>
            <a:r>
              <a:rPr lang="en-US" sz="1200" kern="1200" dirty="0" err="1">
                <a:solidFill>
                  <a:schemeClr val="tx1"/>
                </a:solidFill>
                <a:effectLst/>
                <a:latin typeface="+mn-lt"/>
                <a:ea typeface="+mn-ea"/>
                <a:cs typeface="+mn-cs"/>
              </a:rPr>
              <a:t>pensamiento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computacional</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exploraremos</a:t>
            </a:r>
            <a:r>
              <a:rPr lang="en-US" sz="1200" kern="1200" dirty="0">
                <a:solidFill>
                  <a:schemeClr val="tx1"/>
                </a:solidFill>
                <a:effectLst/>
                <a:latin typeface="+mn-lt"/>
                <a:ea typeface="+mn-ea"/>
                <a:cs typeface="+mn-cs"/>
              </a:rPr>
              <a:t> las </a:t>
            </a:r>
            <a:r>
              <a:rPr lang="en-US" sz="1200" kern="1200" dirty="0" err="1">
                <a:solidFill>
                  <a:schemeClr val="tx1"/>
                </a:solidFill>
                <a:effectLst/>
                <a:latin typeface="+mn-lt"/>
                <a:ea typeface="+mn-ea"/>
                <a:cs typeface="+mn-cs"/>
              </a:rPr>
              <a:t>habilidades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pensamiento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computacional</a:t>
            </a:r>
            <a:r>
              <a:rPr lang="en-US" sz="1200" kern="1200" dirty="0">
                <a:solidFill>
                  <a:schemeClr val="tx1"/>
                </a:solidFill>
                <a:effectLst/>
                <a:latin typeface="+mn-lt"/>
                <a:ea typeface="+mn-ea"/>
                <a:cs typeface="+mn-cs"/>
              </a:rPr>
              <a:t> con mayor </a:t>
            </a:r>
            <a:r>
              <a:rPr lang="en-US" sz="1200" kern="1200" dirty="0" err="1">
                <a:solidFill>
                  <a:schemeClr val="tx1"/>
                </a:solidFill>
                <a:effectLst/>
                <a:latin typeface="+mn-lt"/>
                <a:ea typeface="+mn-ea"/>
                <a:cs typeface="+mn-cs"/>
              </a:rPr>
              <a:t>detalle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más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adelante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sesión</a:t>
            </a:r>
            <a:r>
              <a:rPr lang="en-US" sz="1200" kern="1200" dirty="0">
                <a:solidFill>
                  <a:schemeClr val="tx1"/>
                </a:solidFill>
                <a:effectLst/>
                <a:latin typeface="+mn-lt"/>
                <a:ea typeface="+mn-ea"/>
                <a:cs typeface="+mn-cs"/>
              </a:rPr>
              <a:t>.</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5</a:t>
            </a:fld>
            <a:endParaRPr lang="en-US"/>
          </a:p>
        </p:txBody>
      </p:sp>
    </p:spTree>
    <p:extLst>
      <p:ext uri="{BB962C8B-B14F-4D97-AF65-F5344CB8AC3E}">
        <p14:creationId xmlns:p14="http://schemas.microsoft.com/office/powerpoint/2010/main" val="249609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¿Qué palabras, sentimientos o imágenes le vienen a la mente al oír el término «pensamiento computacional»? ¿Con qué experiencias o identidades suele asociar el pensamiento computacional o las ciencias de la computación? ¿Qué experiencias podrían estar ausentes?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Anote sus reflexiones de forma individual en una nota adhesiva o en un diario de reflexión.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reflexionen individualmente en una nota adhesiva o en un diario de reflexión. Tras un par de minutos, invite a los participantes a compartir sus reflexiones con su grupo de mesa.]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¿Qué palabras, sentimientos, imágenes, experiencias e identidades surgieron en las discusiones de su mesa? ¿En qué se parecían o diferían sus reflexiones de las de los demás?</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Estas preguntas de reflexión pueden suscitar una variedad de pensamientos y emociones entre los participantes. También pueden ayudar a los facilitadores a sacar a la luz con delicadeza los prejuicios y estereotipos implícitos relacionados con el pensamiento computacional y las ciencias de la computación, que pueden estar vinculados a las identidades de las personas y a su sentido de pertenencia al ámbito STEAM. Anime a los participantes a realizar una reflexión independiente antes de compartirla con los demás.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sesiones más largas con un grupo numeroso de participantes, considere la posibilidad de realizar esta reflexión como una actividad de «nube de palabras» para mostrar las respuestas de los participantes en tiempo real (utilizando un generador gratuito de palabras, como </a:t>
            </a:r>
            <a:r>
              <a:rPr lang="es-ES" sz="1200" kern="1200" dirty="0" err="1">
                <a:solidFill>
                  <a:schemeClr val="tx1"/>
                </a:solidFill>
                <a:effectLst/>
                <a:latin typeface="+mn-lt"/>
                <a:ea typeface="+mn-ea"/>
                <a:cs typeface="+mn-cs"/>
              </a:rPr>
              <a:t>Mentimeter</a:t>
            </a:r>
            <a:r>
              <a:rPr lang="es-ES" sz="1200" kern="1200" dirty="0">
                <a:solidFill>
                  <a:schemeClr val="tx1"/>
                </a:solidFill>
                <a:effectLst/>
                <a:latin typeface="+mn-lt"/>
                <a:ea typeface="+mn-ea"/>
                <a:cs typeface="+mn-cs"/>
              </a:rPr>
              <a:t> o Poll </a:t>
            </a:r>
            <a:r>
              <a:rPr lang="en-US" sz="1200" kern="1200" dirty="0">
                <a:solidFill>
                  <a:schemeClr val="tx1"/>
                </a:solidFill>
                <a:effectLst/>
                <a:latin typeface="+mn-lt"/>
                <a:ea typeface="+mn-ea"/>
                <a:cs typeface="+mn-cs"/>
              </a:rPr>
              <a:t>Everywhere</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También puede facilitar esta reflexión como una actividad de «paseo por la galería». Coloque las preguntas de reflexión en un papelógrafo y, a continuación, invite a los participantes a anotar sus reflexiones en notas adhesivas y a pegarlas en el papelógrafo. Invite a los participantes a revisar y reaccionar ante las reflexiones de los demás utilizando pegatinas o herramientas de escritura.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6</a:t>
            </a:fld>
            <a:endParaRPr lang="en-US"/>
          </a:p>
        </p:txBody>
      </p:sp>
    </p:spTree>
    <p:extLst>
      <p:ext uri="{BB962C8B-B14F-4D97-AF65-F5344CB8AC3E}">
        <p14:creationId xmlns:p14="http://schemas.microsoft.com/office/powerpoint/2010/main" val="344799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Exploremos qué es y qué no es realmente el pensamiento computacional.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Revise cada una de las siguientes afirmaciones sobre el pensamiento computacional; algunas de ellas representan lo que es el pensamiento computacional y otras no. Considere si cada afirmación es verdadera o falsa.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Existen diferentes formas de invitar a los participantes a indicar si su respuesta a cada afirmación es «Verdadera» o «Falsa». Por ejemplo, puede pedir a los participantes que levanten la mano para cada respuesta, que agiten un papel de color verde para indicar «Verdadero» y uno de color rojo para indicar «Falso», o que respondan a una encuesta virtual. Una encuesta anónima podría animar a los participantes que no tengan conocimientos o experiencia previos en pensamiento computacional a sentirse más cómodos a la hora de participar en esta actividad.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7</a:t>
            </a:fld>
            <a:endParaRPr lang="en-US"/>
          </a:p>
        </p:txBody>
      </p:sp>
    </p:spTree>
    <p:extLst>
      <p:ext uri="{BB962C8B-B14F-4D97-AF65-F5344CB8AC3E}">
        <p14:creationId xmlns:p14="http://schemas.microsoft.com/office/powerpoint/2010/main" val="903019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consiste en desglosar problemas complejos en partes más pequeñas».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¡Verdadero!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es una forma de pensar que consiste en desglosar problemas complejos en partes más pequeñas y manejables. Esto nos ayuda a gestionar tareas y resolver problemas de forma más eficiente y eficaz.</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8</a:t>
            </a:fld>
            <a:endParaRPr lang="en-US"/>
          </a:p>
        </p:txBody>
      </p:sp>
    </p:spTree>
    <p:extLst>
      <p:ext uri="{BB962C8B-B14F-4D97-AF65-F5344CB8AC3E}">
        <p14:creationId xmlns:p14="http://schemas.microsoft.com/office/powerpoint/2010/main" val="4218460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requiere conocimientos de programación o codificación».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¡FALSO!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es un amplio conjunto de habilidades para la resolución de problemas que se utilizan no solo al programar o codificar, sino también en nuestras rutinas cotidianas.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9</a:t>
            </a:fld>
            <a:endParaRPr lang="en-US"/>
          </a:p>
        </p:txBody>
      </p:sp>
    </p:spTree>
    <p:extLst>
      <p:ext uri="{BB962C8B-B14F-4D97-AF65-F5344CB8AC3E}">
        <p14:creationId xmlns:p14="http://schemas.microsoft.com/office/powerpoint/2010/main" val="1920570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solo se utiliza en los campos tecnológicos».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¡FALSO!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es aplicable en numerosos campos y disciplinas. Personas de todas las edades, orígenes culturales, idiomas y capacidades pueden aprender y utilizar el pensamiento computacional en diversos contextos.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10</a:t>
            </a:fld>
            <a:endParaRPr lang="en-US"/>
          </a:p>
        </p:txBody>
      </p:sp>
    </p:spTree>
    <p:extLst>
      <p:ext uri="{BB962C8B-B14F-4D97-AF65-F5344CB8AC3E}">
        <p14:creationId xmlns:p14="http://schemas.microsoft.com/office/powerpoint/2010/main" val="396301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consiste en detectar patrones y conexiones».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¡VERDADERO!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Reconocer patrones y comprender cómo se relacionan las cosas es una parte importante del pensamiento computacional y ayuda en la resolución de problemas complejos.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11</a:t>
            </a:fld>
            <a:endParaRPr lang="en-US"/>
          </a:p>
        </p:txBody>
      </p:sp>
    </p:spTree>
    <p:extLst>
      <p:ext uri="{BB962C8B-B14F-4D97-AF65-F5344CB8AC3E}">
        <p14:creationId xmlns:p14="http://schemas.microsoft.com/office/powerpoint/2010/main" val="1366982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incluye la creación de instrucciones paso a paso para resolver problemas».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¡VERDADERO!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Establecer pasos o planes claros es una parte fundamental del pensamiento computacional para ayudar a resolver problemas de manera eficiente.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12</a:t>
            </a:fld>
            <a:endParaRPr lang="en-US"/>
          </a:p>
        </p:txBody>
      </p:sp>
    </p:spTree>
    <p:extLst>
      <p:ext uri="{BB962C8B-B14F-4D97-AF65-F5344CB8AC3E}">
        <p14:creationId xmlns:p14="http://schemas.microsoft.com/office/powerpoint/2010/main" val="4220367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Esta diapositiva contiene una animación. Consulte las instrucciones en los «Temas de discusión».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¿Verdadero o falso? «El pensamiento computacional es una habilidad única que se aprende una sola vez».</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una pausa para que los participantes tengan tiempo de reflexionar sobre la afirmación y responder.]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[Haga clic: Aparecerá el siguiente texto en la pantalla:] ¡FALSO!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se compone de muchas habilidades, como desglosar conceptos, relacionar ideas de formas novedosas y elaborar soluciones paso a paso. Se trata de un conjunto de habilidades para toda la vida que pueden adaptarse a diferentes contextos.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13</a:t>
            </a:fld>
            <a:endParaRPr lang="en-US"/>
          </a:p>
        </p:txBody>
      </p:sp>
    </p:spTree>
    <p:extLst>
      <p:ext uri="{BB962C8B-B14F-4D97-AF65-F5344CB8AC3E}">
        <p14:creationId xmlns:p14="http://schemas.microsoft.com/office/powerpoint/2010/main" val="3512385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5 minutos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Vídeo «¡Estoy listo!», </a:t>
            </a:r>
            <a:r>
              <a:rPr lang="es-ES" sz="1200" u="sng" kern="1200" dirty="0">
                <a:solidFill>
                  <a:schemeClr val="tx1"/>
                </a:solidFill>
                <a:effectLst/>
                <a:latin typeface="+mn-lt"/>
                <a:ea typeface="+mn-ea"/>
                <a:cs typeface="+mn-cs"/>
                <a:hlinkClick r:id="rId3"/>
              </a:rPr>
              <a:t>«Descifrando el código</a:t>
            </a:r>
            <a:r>
              <a:rPr lang="es-ES" sz="1200" kern="1200" dirty="0">
                <a:solidFill>
                  <a:schemeClr val="tx1"/>
                </a:solidFill>
                <a:effectLst/>
                <a:latin typeface="+mn-lt"/>
                <a:ea typeface="+mn-ea"/>
                <a:cs typeface="+mn-cs"/>
              </a:rPr>
              <a:t>» [https://</a:t>
            </a:r>
            <a:r>
              <a:rPr lang="es-ES" sz="1200" kern="1200" dirty="0" err="1">
                <a:solidFill>
                  <a:schemeClr val="tx1"/>
                </a:solidFill>
                <a:effectLst/>
                <a:latin typeface="+mn-lt"/>
                <a:ea typeface="+mn-ea"/>
                <a:cs typeface="+mn-cs"/>
              </a:rPr>
              <a:t>countplayexplore.org</a:t>
            </a:r>
            <a:r>
              <a:rPr lang="es-ES" sz="1200" kern="1200" dirty="0">
                <a:solidFill>
                  <a:schemeClr val="tx1"/>
                </a:solidFill>
                <a:effectLst/>
                <a:latin typeface="+mn-lt"/>
                <a:ea typeface="+mn-ea"/>
                <a:cs typeface="+mn-cs"/>
              </a:rPr>
              <a:t>/es/video/cracking-</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a:t>
            </a:r>
            <a:r>
              <a:rPr lang="es-ES" sz="1200" kern="1200" dirty="0" err="1">
                <a:solidFill>
                  <a:schemeClr val="tx1"/>
                </a:solidFill>
                <a:effectLst/>
                <a:latin typeface="+mn-lt"/>
                <a:ea typeface="+mn-ea"/>
                <a:cs typeface="+mn-cs"/>
              </a:rPr>
              <a:t>code</a:t>
            </a:r>
            <a:r>
              <a:rPr lang="es-ES" sz="1200"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4"/>
              </a:rPr>
              <a:t>«Descifrando el código» - Versión AD</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countplayexplore.org</a:t>
            </a:r>
            <a:r>
              <a:rPr lang="es-ES" sz="1200" u="sng" kern="1200" dirty="0">
                <a:solidFill>
                  <a:schemeClr val="tx1"/>
                </a:solidFill>
                <a:effectLst/>
                <a:latin typeface="+mn-lt"/>
                <a:ea typeface="+mn-ea"/>
                <a:cs typeface="+mn-cs"/>
              </a:rPr>
              <a:t>/es/video/cracking-</a:t>
            </a:r>
            <a:r>
              <a:rPr lang="es-ES" sz="1200" u="sng" kern="1200" dirty="0" err="1">
                <a:solidFill>
                  <a:schemeClr val="tx1"/>
                </a:solidFill>
                <a:effectLst/>
                <a:latin typeface="+mn-lt"/>
                <a:ea typeface="+mn-ea"/>
                <a:cs typeface="+mn-cs"/>
              </a:rPr>
              <a:t>the</a:t>
            </a:r>
            <a:r>
              <a:rPr lang="es-ES" sz="1200" u="sng" kern="1200" dirty="0">
                <a:solidFill>
                  <a:schemeClr val="tx1"/>
                </a:solidFill>
                <a:effectLst/>
                <a:latin typeface="+mn-lt"/>
                <a:ea typeface="+mn-ea"/>
                <a:cs typeface="+mn-cs"/>
              </a:rPr>
              <a:t>-</a:t>
            </a:r>
            <a:r>
              <a:rPr lang="es-ES" sz="1200" u="sng" kern="1200" dirty="0" err="1">
                <a:solidFill>
                  <a:schemeClr val="tx1"/>
                </a:solidFill>
                <a:effectLst/>
                <a:latin typeface="+mn-lt"/>
                <a:ea typeface="+mn-ea"/>
                <a:cs typeface="+mn-cs"/>
              </a:rPr>
              <a:t>code</a:t>
            </a:r>
            <a:r>
              <a:rPr lang="es-ES" sz="1200" u="sng" kern="1200" dirty="0">
                <a:solidFill>
                  <a:schemeClr val="tx1"/>
                </a:solidFill>
                <a:effectLst/>
                <a:latin typeface="+mn-lt"/>
                <a:ea typeface="+mn-ea"/>
                <a:cs typeface="+mn-cs"/>
              </a:rPr>
              <a:t>/ad]</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Como habrán podido observar en las afirmaciones que acabamos de tratar, el pensamiento computacional es un amplio conjunto de habilidades que se utilizan en la vida cotidiana.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Puede ser algo tan sencillo como idear un apretón de manos especial. Observemos un ejemplo en este vídeo.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Veremos un vídeo de «¡Estoy listo!» de la página web Count Play Explore titulado «Descifrando el código». Observarán a un niño y a su padre inventando un apretón de manos especial. Fíjense en cómo utilizan símbolos para representar las diferentes acciones del apretón de manos.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[Reproduzca el vídeo.]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¿Qué habilidades de pensamiento computacional observaron que mencionaba la presentadora, Selena, en el fragmento de vídeo?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[Dé tiempo a los participantes para que reflexionen y, a continuación, compartan sus reflexiones.]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el vídeo, Selena menciona varias habilidades de pensamiento computacional: secuenciación, representación y bucles. Aprenderemos más sobre estas habilidades de pensamiento computacional más adelante en esta sesión.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compartir sus reflexiones en pequeños grupos o por parejas. A continuación, invite a voluntarios a compartir sus ideas con el grupo al completo.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14</a:t>
            </a:fld>
            <a:endParaRPr lang="en-US"/>
          </a:p>
        </p:txBody>
      </p:sp>
    </p:spTree>
    <p:extLst>
      <p:ext uri="{BB962C8B-B14F-4D97-AF65-F5344CB8AC3E}">
        <p14:creationId xmlns:p14="http://schemas.microsoft.com/office/powerpoint/2010/main" val="2308099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Hasta ahora, hemos discutido en qué consiste el pensamiento computacional y cómo podría ser. Analicemos la definición de pensamiento computacional.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pensamiento computacional es un conjunto de habilidades, prácticas y procesos de pensamiento crítico y resolución de problemas que cualquier persona, incluidos los informáticos, puede aprender y utilizar en diversos contextos.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habilidades de pensamiento computacional se utilizan habitualmente en el ámbito más amplio de las ciencias de la computación para escribir código, diseñar programas y resolver problemas en los sistemas. Sin embargo, estas habilidades también se emplean fuera del contexto de la programación, como parte de la vida cotidiana.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acceder a más actividades y recursos relacionados con el pensamiento computacional y la programación, podría ofrecer a los participantes una sesión de seguimiento utilizando el conjunto </a:t>
            </a:r>
            <a:r>
              <a:rPr lang="es-ES" sz="1200" b="1" kern="1200" dirty="0">
                <a:solidFill>
                  <a:schemeClr val="tx1"/>
                </a:solidFill>
                <a:effectLst/>
                <a:latin typeface="+mn-lt"/>
                <a:ea typeface="+mn-ea"/>
                <a:cs typeface="+mn-cs"/>
              </a:rPr>
              <a:t>«Programación lúdica y creativa</a:t>
            </a:r>
            <a:r>
              <a:rPr lang="es-E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15</a:t>
            </a:fld>
            <a:endParaRPr lang="en-US"/>
          </a:p>
        </p:txBody>
      </p:sp>
    </p:spTree>
    <p:extLst>
      <p:ext uri="{BB962C8B-B14F-4D97-AF65-F5344CB8AC3E}">
        <p14:creationId xmlns:p14="http://schemas.microsoft.com/office/powerpoint/2010/main" val="2814323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Aunque los niños de diferentes edades y niveles de capacidad puedan utilizar las habilidades de pensamiento computacional con distintos grados de complejidad, es importante recordar que todos somos pensadores computacionales.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Todos los niños pueden aprender a pensar de forma crítica, diseñar sistemas y resolver problemas del mundo real que se basan en habilidades, prácticas y procesos fundamentales del pensamiento computacional.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16</a:t>
            </a:fld>
            <a:endParaRPr lang="en-US"/>
          </a:p>
        </p:txBody>
      </p:sp>
    </p:spTree>
    <p:extLst>
      <p:ext uri="{BB962C8B-B14F-4D97-AF65-F5344CB8AC3E}">
        <p14:creationId xmlns:p14="http://schemas.microsoft.com/office/powerpoint/2010/main" val="2817350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Ahora que hemos explorado qué es el pensamiento computacional, profundicemos en las habilidades específicas de pensamiento computacional que los niños pequeños pueden aprender y desarrollar.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17</a:t>
            </a:fld>
            <a:endParaRPr lang="en-US"/>
          </a:p>
        </p:txBody>
      </p:sp>
    </p:spTree>
    <p:extLst>
      <p:ext uri="{BB962C8B-B14F-4D97-AF65-F5344CB8AC3E}">
        <p14:creationId xmlns:p14="http://schemas.microsoft.com/office/powerpoint/2010/main" val="1215870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Materiales: Folleto «</a:t>
            </a:r>
            <a:r>
              <a:rPr lang="es-ES" sz="1200" b="1" kern="1200" dirty="0">
                <a:solidFill>
                  <a:schemeClr val="tx1"/>
                </a:solidFill>
                <a:effectLst/>
                <a:latin typeface="+mn-lt"/>
                <a:ea typeface="+mn-ea"/>
                <a:cs typeface="+mn-cs"/>
              </a:rPr>
              <a:t>Habilidades de pensamiento computacional en la primera infancia</a:t>
            </a:r>
            <a:r>
              <a:rPr lang="es-E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Existen diferentes marcos de referencia en este ámbito para describir las habilidades clave de pensamiento computacional en la primera infancia. Aunque estos marcos difieren en su terminología y alcance, todos ellos se centran en habilidades de pensamiento computacional similares.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[Entregue copias del folleto «</a:t>
            </a:r>
            <a:r>
              <a:rPr lang="es-ES" sz="1200" b="1" kern="1200" dirty="0">
                <a:solidFill>
                  <a:schemeClr val="tx1"/>
                </a:solidFill>
                <a:effectLst/>
                <a:latin typeface="+mn-lt"/>
                <a:ea typeface="+mn-ea"/>
                <a:cs typeface="+mn-cs"/>
              </a:rPr>
              <a:t>Habilidades de pensamiento computacional en la primera infancia</a:t>
            </a:r>
            <a:r>
              <a:rPr lang="es-ES" sz="1200" kern="1200" dirty="0">
                <a:solidFill>
                  <a:schemeClr val="tx1"/>
                </a:solidFill>
                <a:effectLst/>
                <a:latin typeface="+mn-lt"/>
                <a:ea typeface="+mn-ea"/>
                <a:cs typeface="+mn-cs"/>
              </a:rPr>
              <a:t>» a los participantes.]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esta sesión, nos centraremos en estas seis habilidades clave de pensamiento computacional que los niños pequeños pueden aprender y desarrollar: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Algoritmos y secuenciación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Reconocimiento de patrones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Descomposición y modularidad</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Abstracción y representación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Pruebas y depuración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Lógica condicional y bucles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18</a:t>
            </a:fld>
            <a:endParaRPr lang="en-US"/>
          </a:p>
        </p:txBody>
      </p:sp>
    </p:spTree>
    <p:extLst>
      <p:ext uri="{BB962C8B-B14F-4D97-AF65-F5344CB8AC3E}">
        <p14:creationId xmlns:p14="http://schemas.microsoft.com/office/powerpoint/2010/main" val="3262806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40 minutos (incluida la siguiente diapositiva)</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Materiales: </a:t>
            </a:r>
            <a:r>
              <a:rPr lang="es-ES" sz="1200" kern="1200" dirty="0">
                <a:solidFill>
                  <a:schemeClr val="tx1"/>
                </a:solidFill>
                <a:effectLst/>
                <a:latin typeface="+mn-lt"/>
                <a:ea typeface="+mn-ea"/>
                <a:cs typeface="+mn-cs"/>
              </a:rPr>
              <a:t>Folleto </a:t>
            </a:r>
            <a:r>
              <a:rPr lang="es-ES" sz="1200" b="1" kern="1200" dirty="0">
                <a:solidFill>
                  <a:schemeClr val="tx1"/>
                </a:solidFill>
                <a:effectLst/>
                <a:latin typeface="+mn-lt"/>
                <a:ea typeface="+mn-ea"/>
                <a:cs typeface="+mn-cs"/>
              </a:rPr>
              <a:t>«Habilidades de pensamiento computacional en la primera infancia»</a:t>
            </a:r>
            <a:r>
              <a:rPr lang="es-ES" sz="1200" kern="1200" dirty="0">
                <a:solidFill>
                  <a:schemeClr val="tx1"/>
                </a:solidFill>
                <a:effectLst/>
                <a:latin typeface="+mn-lt"/>
                <a:ea typeface="+mn-ea"/>
                <a:cs typeface="+mn-cs"/>
              </a:rPr>
              <a:t>, materiales de manualidades (como carteles de referencia, marcadores, papel de colores, tijeras, materiales reciclados, plastilina, etc.)</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¡Exploremos más a fondo estas seis habilidades de pensamiento computacional!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Nos dividiremos en seis grupos pequeños. A cada grupo se le asignará una de las seis habilidades de pensamiento computacional para que la repase en el folleto y, a continuación, cree una representación de dicha habilidad. Por ejemplo, podrían: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representar la habilidad de pensamiento computacional,</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elaborar una tira cómica, 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construir un modelo en 3D.</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utilizar el folleto para conocer mejor la habilidad de pensamiento computacional que se les ha asignado.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ser creativos con sus representaciones. Para inspirar el razonamiento de los participantes, ofrézcales orientación para que reflexionen sobre cómo los niños o los adultos podrían utilizar esta habilidad de pensamiento computacional en su vida cotidiana.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Observe que muchas de las habilidades de pensamiento computacional se componen de dos habilidades relacionadas (por ejemplo, algoritmos y secuenciación, descomposición y modularidad). Anime a los participantes a abordar ambos aspectos de la habilidad de pensamiento computacional en sus representaciones. Por ejemplo, los participantes podrían mostrar el algoritmo —o los pasos de un — de una receta, al tiempo que demuestran la secuenciación representando el orden en el que se llevan a cabo los pasos.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función del tamaño del grupo y del formato de la sesión, considere la posibilidad de asignar a cada grupo reducido más de una competencia en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si hay tres grupos pequeños, a cada uno de ellos se le pueden asignar dos de las seis habilidades de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En el caso de los grupos grandes, asigne la misma habilidad de pensamiento computacional a varios grupos. Anime a los grupos a crear diferentes tipos de representaciones para la misma habilidad.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19</a:t>
            </a:fld>
            <a:endParaRPr lang="en-US"/>
          </a:p>
        </p:txBody>
      </p:sp>
    </p:spTree>
    <p:extLst>
      <p:ext uri="{BB962C8B-B14F-4D97-AF65-F5344CB8AC3E}">
        <p14:creationId xmlns:p14="http://schemas.microsoft.com/office/powerpoint/2010/main" val="3227895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40 minutos (incluida la diapositiva anterior)</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Materiales:</a:t>
            </a:r>
            <a:r>
              <a:rPr lang="es-ES" sz="1200" kern="1200" dirty="0">
                <a:solidFill>
                  <a:schemeClr val="tx1"/>
                </a:solidFill>
                <a:effectLst/>
                <a:latin typeface="+mn-lt"/>
                <a:ea typeface="+mn-ea"/>
                <a:cs typeface="+mn-cs"/>
              </a:rPr>
              <a:t> Folleto «</a:t>
            </a:r>
            <a:r>
              <a:rPr lang="es-ES" sz="1200" b="1" kern="1200" dirty="0">
                <a:solidFill>
                  <a:schemeClr val="tx1"/>
                </a:solidFill>
                <a:effectLst/>
                <a:latin typeface="+mn-lt"/>
                <a:ea typeface="+mn-ea"/>
                <a:cs typeface="+mn-cs"/>
              </a:rPr>
              <a:t>Habilidades de pensamiento computacional en la primera infancia</a:t>
            </a:r>
            <a:r>
              <a:rPr lang="es-E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¡Ahora es el momento de compartir! Cada grupo pequeño compartirá su habilidad de pensamiento computacional con el grupo más amplio.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[Seleccione una estrategia de las notas del facilitador para ayudar a los participantes a compartir sus habilidades de pensamiento computacional con el grupo en pleno.]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suficiente para que los participantes reaccionen ante las representaciones de los demás y formulen preguntas para conocer mejor las habilidades de pensamiento computacional.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¿De qué manera muestra su representación su habilidad en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¿Qué experiencias vividas anteriormente le han inspirado a crear su representación?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función del tamaño del grupo y del formato de la sesión, considere la posibilidad de proporcionar una herramienta virtual (por ejemplo, </a:t>
            </a:r>
            <a:r>
              <a:rPr lang="es-ES" sz="1200" kern="1200" dirty="0" err="1">
                <a:solidFill>
                  <a:schemeClr val="tx1"/>
                </a:solidFill>
                <a:effectLst/>
                <a:latin typeface="+mn-lt"/>
                <a:ea typeface="+mn-ea"/>
                <a:cs typeface="+mn-cs"/>
              </a:rPr>
              <a:t>Padlet</a:t>
            </a:r>
            <a:r>
              <a:rPr lang="es-ES" sz="1200" kern="1200" dirty="0">
                <a:solidFill>
                  <a:schemeClr val="tx1"/>
                </a:solidFill>
                <a:effectLst/>
                <a:latin typeface="+mn-lt"/>
                <a:ea typeface="+mn-ea"/>
                <a:cs typeface="+mn-cs"/>
              </a:rPr>
              <a:t> o </a:t>
            </a:r>
            <a:r>
              <a:rPr lang="en-US" sz="1200" kern="1200" dirty="0">
                <a:solidFill>
                  <a:schemeClr val="tx1"/>
                </a:solidFill>
                <a:effectLst/>
                <a:latin typeface="+mn-lt"/>
                <a:ea typeface="+mn-ea"/>
                <a:cs typeface="+mn-cs"/>
              </a:rPr>
              <a:t>Google Slides</a:t>
            </a:r>
            <a:r>
              <a:rPr lang="es-ES" sz="1200" kern="1200" dirty="0">
                <a:solidFill>
                  <a:schemeClr val="tx1"/>
                </a:solidFill>
                <a:effectLst/>
                <a:latin typeface="+mn-lt"/>
                <a:ea typeface="+mn-ea"/>
                <a:cs typeface="+mn-cs"/>
              </a:rPr>
              <a:t>) para que los participantes compartan sus representaciones.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Otra opción para la puesta en común es un recorrido por la galería, en el que los participantes se desplazan por la sala para observar la representación de las habilidades de pensamiento computacional de cada grupo.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20</a:t>
            </a:fld>
            <a:endParaRPr lang="en-US"/>
          </a:p>
        </p:txBody>
      </p:sp>
    </p:spTree>
    <p:extLst>
      <p:ext uri="{BB962C8B-B14F-4D97-AF65-F5344CB8AC3E}">
        <p14:creationId xmlns:p14="http://schemas.microsoft.com/office/powerpoint/2010/main" val="3422470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Sus ejemplos han puesto de manifiesto cómo las habilidades de pensamiento computacional pueden manifestarse en todos los aspectos de nuestras vidas. Por ejemplo, el reconocimiento de patrones interviene en la elaboración de joyas, y las pruebas y la depuración forman parte del proceso de horneado.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habilidades de pensamiento computacional pueden manifestarse de forma diferente según las culturas: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algunas culturas cuentan con tradiciones narrativas únicas y estructuras narrativas repetitivas que constituyen excelentes ejemplos de secuenciación y patrones.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Las tradiciones artísticas, como el tejido, el trabajo con abalorios, la música y la danza, son también ejemplos de actividades cotidianas que implican diversas habilidades de pensamiento computacional.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Profundicemos en cómo el pensamiento computacional puede estar presente en nuestra vida cotidiana.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 forma individual, en una nota adhesiva o en su diario, tómese un momento para reflexionar: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Elija una habilidad de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¿De qué maneras ha observado o utilizado esta habilidad en su vida personal o profesional?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¿Cómo podría ampliar o diversificar las actividades que realiza para incorporar más habilidades de pensamiento computacional o de otro tipo?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compartir sus reflexiones en pequeños grupos o por parejas. A continuación, invite a los voluntarios a compartir sus ideas con el grupo al completo.]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Considere la posibilidad de aportar ejemplos culturales extraídos de sus propias experiencias o de las de sus participantes (por ejemplo, rutinas domésticas, tradiciones culturales y experiencias comunitarias) para ilustrar cómo muchas actividades cotidianas implican habilidades de pensamiento computacional: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describa su fiesta favorita del año y los pasos que sigue para prepararla y celebrarla con sus seres queridos.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También podría hacer que sea común compartir un plato favorito de esta festividad y su receta para prepararlo.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Para ampliar o extender las actividades con el fin de incluir más habilidades de pensamiento computacional, podría desglosar explícitamente las tareas complejas en tareas más pequeñas (</a:t>
            </a:r>
            <a:r>
              <a:rPr lang="es-ES" sz="1200" i="1" kern="1200" dirty="0">
                <a:solidFill>
                  <a:schemeClr val="tx1"/>
                </a:solidFill>
                <a:effectLst/>
                <a:latin typeface="+mn-lt"/>
                <a:ea typeface="+mn-ea"/>
                <a:cs typeface="+mn-cs"/>
              </a:rPr>
              <a:t>descomposición</a:t>
            </a:r>
            <a:r>
              <a:rPr lang="es-ES" sz="1200" kern="1200" dirty="0">
                <a:solidFill>
                  <a:schemeClr val="tx1"/>
                </a:solidFill>
                <a:effectLst/>
                <a:latin typeface="+mn-lt"/>
                <a:ea typeface="+mn-ea"/>
                <a:cs typeface="+mn-cs"/>
              </a:rPr>
              <a:t>) que se representen visualmente (</a:t>
            </a:r>
            <a:r>
              <a:rPr lang="es-ES" sz="1200" i="1" kern="1200" dirty="0">
                <a:solidFill>
                  <a:schemeClr val="tx1"/>
                </a:solidFill>
                <a:effectLst/>
                <a:latin typeface="+mn-lt"/>
                <a:ea typeface="+mn-ea"/>
                <a:cs typeface="+mn-cs"/>
              </a:rPr>
              <a:t>representación</a:t>
            </a:r>
            <a:r>
              <a:rPr lang="es-ES" sz="1200" kern="1200" dirty="0">
                <a:solidFill>
                  <a:schemeClr val="tx1"/>
                </a:solidFill>
                <a:effectLst/>
                <a:latin typeface="+mn-lt"/>
                <a:ea typeface="+mn-ea"/>
                <a:cs typeface="+mn-cs"/>
              </a:rPr>
              <a:t>) o mediante instrucciones escritas (</a:t>
            </a:r>
            <a:r>
              <a:rPr lang="es-ES" sz="1200" i="1" kern="1200" dirty="0">
                <a:solidFill>
                  <a:schemeClr val="tx1"/>
                </a:solidFill>
                <a:effectLst/>
                <a:latin typeface="+mn-lt"/>
                <a:ea typeface="+mn-ea"/>
                <a:cs typeface="+mn-cs"/>
              </a:rPr>
              <a:t>algoritmos</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para explicar cómo preparar su plato favorito, podría anotar la receta paso a paso e incluir imágenes o símbolos para cada paso.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21</a:t>
            </a:fld>
            <a:endParaRPr lang="en-US"/>
          </a:p>
        </p:txBody>
      </p:sp>
    </p:spTree>
    <p:extLst>
      <p:ext uri="{BB962C8B-B14F-4D97-AF65-F5344CB8AC3E}">
        <p14:creationId xmlns:p14="http://schemas.microsoft.com/office/powerpoint/2010/main" val="2582152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El desarrollo del pensamiento computacional comienza en las primeras etapas de la vida, a medida que los niños exploran su entorno y dan sentido al mundo que les rodea.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bebés y los niños pequeños comienzan a identificar patrones y estructuras repetitivas (por ejemplo, una rutina diaria a la hora de acostarse) y a pensar de forma condicional (por ejemplo, «Si pulso un botón, entonces sonará un ruido»).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medida que los niños se desarrollan, practican el pensamiento crítico y el razonamiento como parte de sus rutinas diarias y de su juego.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en edad preescolar pueden empezar a seguir instrucciones paso a paso y a resolver problemas sencillos: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los niños de cuatro años pueden cantar una canción para recordar los pasos que hay que seguir para atarse los cordones de los zapatos.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de la primaria temprana aprenden a resolver problemas más complejos y a seguir instrucciones de varios pasos para completar tareas: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pueden seguir un algoritmo, o un proceso paso a paso, para sumar y realizar la resta.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22</a:t>
            </a:fld>
            <a:endParaRPr lang="en-US"/>
          </a:p>
        </p:txBody>
      </p:sp>
    </p:spTree>
    <p:extLst>
      <p:ext uri="{BB962C8B-B14F-4D97-AF65-F5344CB8AC3E}">
        <p14:creationId xmlns:p14="http://schemas.microsoft.com/office/powerpoint/2010/main" val="738586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Al igual que usted experimenta el pensamiento computacional en muchos aspectos de su vida cotidiana, los niños tienen oportunidades de desarrollar el pensamiento computacional desde las primeras etapas de su desarrollo.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err="1">
                <a:solidFill>
                  <a:schemeClr val="tx1"/>
                </a:solidFill>
                <a:effectLst/>
                <a:latin typeface="+mn-lt"/>
                <a:ea typeface="+mn-ea"/>
                <a:cs typeface="+mn-cs"/>
              </a:rPr>
              <a:t>Exploremos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algunas</a:t>
            </a:r>
            <a:r>
              <a:rPr lang="en-US" sz="1200" kern="1200" dirty="0">
                <a:solidFill>
                  <a:schemeClr val="tx1"/>
                </a:solidFill>
                <a:effectLst/>
                <a:latin typeface="+mn-lt"/>
                <a:ea typeface="+mn-ea"/>
                <a:cs typeface="+mn-cs"/>
              </a:rPr>
              <a:t> formas de </a:t>
            </a:r>
            <a:r>
              <a:rPr lang="en-US" sz="1200" kern="1200" dirty="0" err="1">
                <a:solidFill>
                  <a:schemeClr val="tx1"/>
                </a:solidFill>
                <a:effectLst/>
                <a:latin typeface="+mn-lt"/>
                <a:ea typeface="+mn-ea"/>
                <a:cs typeface="+mn-cs"/>
              </a:rPr>
              <a:t>fomentar</a:t>
            </a:r>
            <a:r>
              <a:rPr lang="en-US" sz="1200" kern="1200" dirty="0">
                <a:solidFill>
                  <a:schemeClr val="tx1"/>
                </a:solidFill>
                <a:effectLst/>
                <a:latin typeface="+mn-lt"/>
                <a:ea typeface="+mn-ea"/>
                <a:cs typeface="+mn-cs"/>
              </a:rPr>
              <a:t> las </a:t>
            </a:r>
            <a:r>
              <a:rPr lang="en-US" sz="1200" kern="1200" dirty="0" err="1">
                <a:solidFill>
                  <a:schemeClr val="tx1"/>
                </a:solidFill>
                <a:effectLst/>
                <a:latin typeface="+mn-lt"/>
                <a:ea typeface="+mn-ea"/>
                <a:cs typeface="+mn-cs"/>
              </a:rPr>
              <a:t>habilidades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pensamiento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computacional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niños</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896399F6-6299-4610-B81F-5B1794C45A33}" type="slidenum">
              <a:rPr lang="en-US" smtClean="0"/>
              <a:t>23</a:t>
            </a:fld>
            <a:endParaRPr lang="en-US"/>
          </a:p>
        </p:txBody>
      </p:sp>
    </p:spTree>
    <p:extLst>
      <p:ext uri="{BB962C8B-B14F-4D97-AF65-F5344CB8AC3E}">
        <p14:creationId xmlns:p14="http://schemas.microsoft.com/office/powerpoint/2010/main" val="2982313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niños pueden desarrollar habilidades fundamentales de pensamiento computacional a través de experiencias de aprendizaje activo. Especialmente en el caso de los niños más pequeños, estas experiencias suelen ser «sin tecnología» (lo que significa que no implican el uso de dispositivos tecnológicos).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medida que los niños se desarrollan, continúan explorando las habilidades de pensamiento computacional de forma activa y sin tecnología. También pueden tener la oportunidad de participar en actividades con tecnología.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actividades con tecnología implican el uso de algún tipo de tecnología, como un robot programable o una aplicación de programación, que involucra a los niños en el aprendizaje del pensamiento computacional en el contexto de una experiencia relacionada con las ciencias de la computación.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Los educadores pueden tener opiniones diversas sobre el uso de la tecnología y las pantallas en su entorno de aprendizaje. Es importante observar que las actividades con tecnología deben ser significativas, adecuadas al nivel de desarrollo y no sustituir las interacciones entre los niños, los educadores y sus compañeros. Los educadores pueden seleccionar cuidadosamente qué actividades con tecnología pueden complementar las actividades de pensamiento computacional sin tecnología y basadas en la experiencia corporal.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24</a:t>
            </a:fld>
            <a:endParaRPr lang="en-US"/>
          </a:p>
        </p:txBody>
      </p:sp>
    </p:spTree>
    <p:extLst>
      <p:ext uri="{BB962C8B-B14F-4D97-AF65-F5344CB8AC3E}">
        <p14:creationId xmlns:p14="http://schemas.microsoft.com/office/powerpoint/2010/main" val="530680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Duración:</a:t>
            </a:r>
            <a:r>
              <a:rPr lang="es-ES" sz="1200" kern="1200" dirty="0">
                <a:solidFill>
                  <a:schemeClr val="tx1"/>
                </a:solidFill>
                <a:effectLst/>
                <a:latin typeface="+mn-lt"/>
                <a:ea typeface="+mn-ea"/>
                <a:cs typeface="+mn-cs"/>
              </a:rPr>
              <a:t> 10 minutos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Materiales: </a:t>
            </a:r>
            <a:r>
              <a:rPr lang="es-ES" sz="1200" u="sng" kern="1200" dirty="0">
                <a:solidFill>
                  <a:schemeClr val="tx1"/>
                </a:solidFill>
                <a:effectLst/>
                <a:latin typeface="+mn-lt"/>
                <a:ea typeface="+mn-ea"/>
                <a:cs typeface="+mn-cs"/>
                <a:hlinkClick r:id="rId3"/>
              </a:rPr>
              <a:t>El pensamiento computacional en las experiencias cotidianas de los niños</a:t>
            </a:r>
            <a:r>
              <a:rPr lang="es-ES" sz="1200" u="sng" kern="1200" dirty="0">
                <a:solidFill>
                  <a:schemeClr val="tx1"/>
                </a:solidFill>
                <a:effectLst/>
                <a:latin typeface="+mn-lt"/>
                <a:ea typeface="+mn-ea"/>
                <a:cs typeface="+mn-cs"/>
              </a:rPr>
              <a:t> [https://</a:t>
            </a:r>
            <a:r>
              <a:rPr lang="es-ES" sz="1200" u="sng" kern="1200" dirty="0" err="1">
                <a:solidFill>
                  <a:schemeClr val="tx1"/>
                </a:solidFill>
                <a:effectLst/>
                <a:latin typeface="+mn-lt"/>
                <a:ea typeface="+mn-ea"/>
                <a:cs typeface="+mn-cs"/>
              </a:rPr>
              <a:t>www.youtube.com</a:t>
            </a:r>
            <a:r>
              <a:rPr lang="es-ES" sz="1200" u="sng" kern="1200" dirty="0">
                <a:solidFill>
                  <a:schemeClr val="tx1"/>
                </a:solidFill>
                <a:effectLst/>
                <a:latin typeface="+mn-lt"/>
                <a:ea typeface="+mn-ea"/>
                <a:cs typeface="+mn-cs"/>
              </a:rPr>
              <a:t>/</a:t>
            </a:r>
            <a:r>
              <a:rPr lang="es-ES" sz="1200" u="sng" kern="1200" dirty="0" err="1">
                <a:solidFill>
                  <a:schemeClr val="tx1"/>
                </a:solidFill>
                <a:effectLst/>
                <a:latin typeface="+mn-lt"/>
                <a:ea typeface="+mn-ea"/>
                <a:cs typeface="+mn-cs"/>
              </a:rPr>
              <a:t>watch?v</a:t>
            </a:r>
            <a:r>
              <a:rPr lang="es-ES" sz="1200" u="sng" kern="1200" dirty="0">
                <a:solidFill>
                  <a:schemeClr val="tx1"/>
                </a:solidFill>
                <a:effectLst/>
                <a:latin typeface="+mn-lt"/>
                <a:ea typeface="+mn-ea"/>
                <a:cs typeface="+mn-cs"/>
              </a:rPr>
              <a:t>=</a:t>
            </a:r>
            <a:r>
              <a:rPr lang="es-ES" sz="1200" u="sng" kern="1200" dirty="0" err="1">
                <a:solidFill>
                  <a:schemeClr val="tx1"/>
                </a:solidFill>
                <a:effectLst/>
                <a:latin typeface="+mn-lt"/>
                <a:ea typeface="+mn-ea"/>
                <a:cs typeface="+mn-cs"/>
              </a:rPr>
              <a:t>llHmc_ZCOwg</a:t>
            </a:r>
            <a:r>
              <a:rPr lang="es-ES" sz="1200" u="sng" kern="1200" dirty="0">
                <a:solidFill>
                  <a:schemeClr val="tx1"/>
                </a:solidFill>
                <a:effectLst/>
                <a:latin typeface="+mn-lt"/>
                <a:ea typeface="+mn-ea"/>
                <a:cs typeface="+mn-cs"/>
              </a:rPr>
              <a:t>]</a:t>
            </a:r>
            <a:r>
              <a:rPr lang="es-ES" sz="1200" kern="1200" dirty="0">
                <a:solidFill>
                  <a:schemeClr val="tx1"/>
                </a:solidFill>
                <a:effectLst/>
                <a:latin typeface="+mn-lt"/>
                <a:ea typeface="+mn-ea"/>
                <a:cs typeface="+mn-cs"/>
              </a:rPr>
              <a:t>, </a:t>
            </a:r>
            <a:r>
              <a:rPr lang="es-ES" sz="1200" u="sng" kern="1200" dirty="0">
                <a:solidFill>
                  <a:schemeClr val="tx1"/>
                </a:solidFill>
                <a:effectLst/>
                <a:latin typeface="+mn-lt"/>
                <a:ea typeface="+mn-ea"/>
                <a:cs typeface="+mn-cs"/>
                <a:hlinkClick r:id="rId4"/>
              </a:rPr>
              <a:t>El pensamiento computacional en las experiencias cotidianas de los niños – Versión AD</a:t>
            </a:r>
            <a:r>
              <a:rPr lang="es-ES" sz="1200" kern="1200" dirty="0">
                <a:solidFill>
                  <a:schemeClr val="tx1"/>
                </a:solidFill>
                <a:effectLst/>
                <a:latin typeface="+mn-lt"/>
                <a:ea typeface="+mn-ea"/>
                <a:cs typeface="+mn-cs"/>
              </a:rPr>
              <a:t> [https://</a:t>
            </a:r>
            <a:r>
              <a:rPr lang="es-ES" sz="1200" kern="1200" dirty="0" err="1">
                <a:solidFill>
                  <a:schemeClr val="tx1"/>
                </a:solidFill>
                <a:effectLst/>
                <a:latin typeface="+mn-lt"/>
                <a:ea typeface="+mn-ea"/>
                <a:cs typeface="+mn-cs"/>
              </a:rPr>
              <a:t>youtu.be</a:t>
            </a:r>
            <a:r>
              <a:rPr lang="es-ES" sz="1200" kern="1200" dirty="0">
                <a:solidFill>
                  <a:schemeClr val="tx1"/>
                </a:solidFill>
                <a:effectLst/>
                <a:latin typeface="+mn-lt"/>
                <a:ea typeface="+mn-ea"/>
                <a:cs typeface="+mn-cs"/>
              </a:rPr>
              <a:t>/w7YiY5W27J4]</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Cuando reconocemos el pensamiento computacional como parte de las rutinas cotidianas y del juego, podemos integrarlo de manera eficaz en nuestras prácticas de enseñanza.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Observe este vídeo en el que aparecen niños realizando rutinas cotidianas y participando en experiencias de aprendizaje lúdicas.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Fíjese en los tipos de habilidades de pensamiento computacional que los niños podrían estar utilizando en estas experiencias sin tecnología.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[Reproduzca el vídeo. Utilice los puntos de discusión que figuran en las «Notas del facilitador» para fomentar la discusión.]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Ayude a los participantes a identificar y discutir los tipos de habilidades de pensamiento computacional que observan en los niños del vídeo.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Invite a los participantes a reflexionar de forma individual o por parejas y, a continuación, a compartir sus observaciones con el grupo en pleno.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Asigne a cada mesa un fragmento diferente sobre el que centrarse. Cuando termine el vídeo, anime a cada mesa a discutir y, a continuación, a compartir sus conclusiones con el grupo en pleno.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Utilice las notas que figuran a continuación para facilitar la discusión: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Lógica condicional (4-5 años): En este primer fragmento, la educadora ayuda a un niño a utilizar la lógica condicional al construir una estructura con bloques. Le pregunta: («¿Qué habría pasado si…?»). El niño utiliza la lógica condicional (si… entonces) para predecir qué habría pasado si hubiera colocado un bloque en la estructura en lugar de dos a la vez. Utilizando esta lógica condicional, el niño decide colocar dos bloques a la vez para ayudar a que la estructura se mantenga en equilibrio.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Reconocimiento de patrones (8-18 meses): En este vídeo, la educadora utiliza el lenguaje y el movimiento para nombrar un patrón y llamar la atención del niño sobre el patrón en el que está inmerso mientras juega con el laberinto de cuentas. La educadora describe el movimiento diciendo «Arriba, abajo, arriba, abajo», mientras desplaza las cuentas hacia arriba y hacia abajo por la estructura. La educadora también crea patrones con el tono de su voz. Utiliza un tono más agudo al decir «arriba» y uno más grave al decir «abajo». Repite este patrón de sonidos. El niño imita este patrón sonoro. Estos son ejemplos de patrones repetitivos que utilizan una estructura ABAB.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Secuenciación (18-36 meses): En este vídeo, la educadora describe la rutina diaria de los niños como una secuencia de actividades, y estos responden a ella. Utiliza un gráfico vertical y una flecha para mostrar la secuencia de actividades; los niños pueden observar visualmente y repetir qué viene primero, después y a continuación.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Depuración</a:t>
            </a:r>
            <a:r>
              <a:rPr lang="en-US" sz="1200" kern="1200" dirty="0">
                <a:solidFill>
                  <a:schemeClr val="tx1"/>
                </a:solidFill>
                <a:effectLst/>
                <a:latin typeface="+mn-lt"/>
                <a:ea typeface="+mn-ea"/>
                <a:cs typeface="+mn-cs"/>
              </a:rPr>
              <a:t> (2.º y 3.º de </a:t>
            </a:r>
            <a:r>
              <a:rPr lang="en-US" sz="1200" kern="1200" dirty="0" err="1">
                <a:solidFill>
                  <a:schemeClr val="tx1"/>
                </a:solidFill>
                <a:effectLst/>
                <a:latin typeface="+mn-lt"/>
                <a:ea typeface="+mn-ea"/>
                <a:cs typeface="+mn-cs"/>
              </a:rPr>
              <a:t>primaria</a:t>
            </a:r>
            <a:r>
              <a:rPr lang="en-US" sz="1200" kern="1200" dirty="0">
                <a:solidFill>
                  <a:schemeClr val="tx1"/>
                </a:solidFill>
                <a:effectLst/>
                <a:latin typeface="+mn-lt"/>
                <a:ea typeface="+mn-ea"/>
                <a:cs typeface="+mn-cs"/>
              </a:rPr>
              <a:t>): En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vídeo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niños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construyendo</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coche</a:t>
            </a:r>
            <a:r>
              <a:rPr lang="en-US" sz="1200" kern="1200" dirty="0">
                <a:solidFill>
                  <a:schemeClr val="tx1"/>
                </a:solidFill>
                <a:effectLst/>
                <a:latin typeface="+mn-lt"/>
                <a:ea typeface="+mn-ea"/>
                <a:cs typeface="+mn-cs"/>
              </a:rPr>
              <a:t>. Se dan </a:t>
            </a:r>
            <a:r>
              <a:rPr lang="en-US" sz="1200" kern="1200" dirty="0" err="1">
                <a:solidFill>
                  <a:schemeClr val="tx1"/>
                </a:solidFill>
                <a:effectLst/>
                <a:latin typeface="+mn-lt"/>
                <a:ea typeface="+mn-ea"/>
                <a:cs typeface="+mn-cs"/>
              </a:rPr>
              <a:t>cuenta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uno de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juegos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ruedas</a:t>
            </a:r>
            <a:r>
              <a:rPr lang="en-US" sz="1200" kern="1200" dirty="0">
                <a:solidFill>
                  <a:schemeClr val="tx1"/>
                </a:solidFill>
                <a:effectLst/>
                <a:latin typeface="+mn-lt"/>
                <a:ea typeface="+mn-ea"/>
                <a:cs typeface="+mn-cs"/>
              </a:rPr>
              <a:t> no </a:t>
            </a:r>
            <a:r>
              <a:rPr lang="en-US" sz="1200" kern="1200" dirty="0" err="1">
                <a:solidFill>
                  <a:schemeClr val="tx1"/>
                </a:solidFill>
                <a:effectLst/>
                <a:latin typeface="+mn-lt"/>
                <a:ea typeface="+mn-ea"/>
                <a:cs typeface="+mn-cs"/>
              </a:rPr>
              <a:t>gira</a:t>
            </a:r>
            <a:r>
              <a:rPr lang="en-US" sz="1200" kern="1200" dirty="0">
                <a:solidFill>
                  <a:schemeClr val="tx1"/>
                </a:solidFill>
                <a:effectLst/>
                <a:latin typeface="+mn-lt"/>
                <a:ea typeface="+mn-ea"/>
                <a:cs typeface="+mn-cs"/>
              </a:rPr>
              <a:t>. Su </a:t>
            </a:r>
            <a:r>
              <a:rPr lang="en-US" sz="1200" kern="1200" dirty="0" err="1">
                <a:solidFill>
                  <a:schemeClr val="tx1"/>
                </a:solidFill>
                <a:effectLst/>
                <a:latin typeface="+mn-lt"/>
                <a:ea typeface="+mn-ea"/>
                <a:cs typeface="+mn-cs"/>
              </a:rPr>
              <a:t>educadora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ayuda</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niños</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detectar</a:t>
            </a:r>
            <a:r>
              <a:rPr lang="en-US" sz="1200" kern="1200" dirty="0">
                <a:solidFill>
                  <a:schemeClr val="tx1"/>
                </a:solidFill>
                <a:effectLst/>
                <a:latin typeface="+mn-lt"/>
                <a:ea typeface="+mn-ea"/>
                <a:cs typeface="+mn-cs"/>
              </a:rPr>
              <a:t> el </a:t>
            </a:r>
            <a:r>
              <a:rPr lang="en-US" sz="1200" kern="1200" dirty="0" err="1">
                <a:solidFill>
                  <a:schemeClr val="tx1"/>
                </a:solidFill>
                <a:effectLst/>
                <a:latin typeface="+mn-lt"/>
                <a:ea typeface="+mn-ea"/>
                <a:cs typeface="+mn-cs"/>
              </a:rPr>
              <a:t>problema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comparando</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rueda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no </a:t>
            </a:r>
            <a:r>
              <a:rPr lang="en-US" sz="1200" kern="1200" dirty="0" err="1">
                <a:solidFill>
                  <a:schemeClr val="tx1"/>
                </a:solidFill>
                <a:effectLst/>
                <a:latin typeface="+mn-lt"/>
                <a:ea typeface="+mn-ea"/>
                <a:cs typeface="+mn-cs"/>
              </a:rPr>
              <a:t>funciona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correctamente</a:t>
            </a:r>
            <a:r>
              <a:rPr lang="en-US" sz="1200" kern="1200" dirty="0">
                <a:solidFill>
                  <a:schemeClr val="tx1"/>
                </a:solidFill>
                <a:effectLst/>
                <a:latin typeface="+mn-lt"/>
                <a:ea typeface="+mn-ea"/>
                <a:cs typeface="+mn-cs"/>
              </a:rPr>
              <a:t> con la </a:t>
            </a:r>
            <a:r>
              <a:rPr lang="en-US" sz="1200" kern="1200" dirty="0" err="1">
                <a:solidFill>
                  <a:schemeClr val="tx1"/>
                </a:solidFill>
                <a:effectLst/>
                <a:latin typeface="+mn-lt"/>
                <a:ea typeface="+mn-ea"/>
                <a:cs typeface="+mn-cs"/>
              </a:rPr>
              <a:t>que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sí</a:t>
            </a:r>
            <a:r>
              <a:rPr lang="en-US" sz="1200" kern="1200" dirty="0">
                <a:solidFill>
                  <a:schemeClr val="tx1"/>
                </a:solidFill>
                <a:effectLst/>
                <a:latin typeface="+mn-lt"/>
                <a:ea typeface="+mn-ea"/>
                <a:cs typeface="+mn-cs"/>
              </a:rPr>
              <a:t> lo </a:t>
            </a:r>
            <a:r>
              <a:rPr lang="en-US" sz="1200" kern="1200" dirty="0" err="1">
                <a:solidFill>
                  <a:schemeClr val="tx1"/>
                </a:solidFill>
                <a:effectLst/>
                <a:latin typeface="+mn-lt"/>
                <a:ea typeface="+mn-ea"/>
                <a:cs typeface="+mn-cs"/>
              </a:rPr>
              <a:t>hace</a:t>
            </a:r>
            <a:r>
              <a:rPr lang="en-US" sz="1200" kern="1200" dirty="0">
                <a:solidFill>
                  <a:schemeClr val="tx1"/>
                </a:solidFill>
                <a:effectLst/>
                <a:latin typeface="+mn-lt"/>
                <a:ea typeface="+mn-ea"/>
                <a:cs typeface="+mn-cs"/>
              </a:rPr>
              <a:t>. Los </a:t>
            </a:r>
            <a:r>
              <a:rPr lang="en-US" sz="1200" kern="1200" dirty="0" err="1">
                <a:solidFill>
                  <a:schemeClr val="tx1"/>
                </a:solidFill>
                <a:effectLst/>
                <a:latin typeface="+mn-lt"/>
                <a:ea typeface="+mn-ea"/>
                <a:cs typeface="+mn-cs"/>
              </a:rPr>
              <a:t>niños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detectan</a:t>
            </a:r>
            <a:r>
              <a:rPr lang="en-US" sz="1200" kern="1200" dirty="0">
                <a:solidFill>
                  <a:schemeClr val="tx1"/>
                </a:solidFill>
                <a:effectLst/>
                <a:latin typeface="+mn-lt"/>
                <a:ea typeface="+mn-ea"/>
                <a:cs typeface="+mn-cs"/>
              </a:rPr>
              <a:t> el </a:t>
            </a:r>
            <a:r>
              <a:rPr lang="en-US" sz="1200" kern="1200" dirty="0" err="1">
                <a:solidFill>
                  <a:schemeClr val="tx1"/>
                </a:solidFill>
                <a:effectLst/>
                <a:latin typeface="+mn-lt"/>
                <a:ea typeface="+mn-ea"/>
                <a:cs typeface="+mn-cs"/>
              </a:rPr>
              <a:t>problema</a:t>
            </a:r>
            <a:r>
              <a:rPr lang="en-US" sz="1200" kern="1200" dirty="0">
                <a:solidFill>
                  <a:schemeClr val="tx1"/>
                </a:solidFill>
                <a:effectLst/>
                <a:latin typeface="+mn-lt"/>
                <a:ea typeface="+mn-ea"/>
                <a:cs typeface="+mn-cs"/>
              </a:rPr>
              <a:t> —el «error»— y </a:t>
            </a:r>
            <a:r>
              <a:rPr lang="en-US" sz="1200" kern="1200" dirty="0" err="1">
                <a:solidFill>
                  <a:schemeClr val="tx1"/>
                </a:solidFill>
                <a:effectLst/>
                <a:latin typeface="+mn-lt"/>
                <a:ea typeface="+mn-ea"/>
                <a:cs typeface="+mn-cs"/>
              </a:rPr>
              <a:t>realizan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ajustes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diseño</a:t>
            </a:r>
            <a:r>
              <a:rPr lang="en-US" sz="1200" kern="1200" dirty="0">
                <a:solidFill>
                  <a:schemeClr val="tx1"/>
                </a:solidFill>
                <a:effectLst/>
                <a:latin typeface="+mn-lt"/>
                <a:ea typeface="+mn-ea"/>
                <a:cs typeface="+mn-cs"/>
              </a:rPr>
              <a:t> para </a:t>
            </a:r>
            <a:r>
              <a:rPr lang="en-US" sz="1200" kern="1200" dirty="0" err="1">
                <a:solidFill>
                  <a:schemeClr val="tx1"/>
                </a:solidFill>
                <a:effectLst/>
                <a:latin typeface="+mn-lt"/>
                <a:ea typeface="+mn-ea"/>
                <a:cs typeface="+mn-cs"/>
              </a:rPr>
              <a:t>solucionarlo</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25</a:t>
            </a:fld>
            <a:endParaRPr lang="en-US"/>
          </a:p>
        </p:txBody>
      </p:sp>
    </p:spTree>
    <p:extLst>
      <p:ext uri="{BB962C8B-B14F-4D97-AF65-F5344CB8AC3E}">
        <p14:creationId xmlns:p14="http://schemas.microsoft.com/office/powerpoint/2010/main" val="3718853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Hemos observado varias formas en las que los niños pueden utilizar las habilidades de pensamiento computacional a través de sus experiencias y rutinas cotidianas.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Ahora, analicemos las formas en que los educadores pueden fomentar las habilidades de pensamiento computacional a través del juego.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 continuación se presentan algunos ejemplos de cómo integrar las habilidades de pensamiento computacional en actividades de movimiento corporal y en guías prácticas.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Involucre a los niños en actividades de movimiento corporal, como «Simón dice» y «Luz roja, luz verde»: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Juegos como estos ofrecen a los niños la oportunidad de practicar la secuenciación, la lógica condicional y los bucles. Por ejemplo, las reglas de «Luz roja, luz verde» pueden expresarse mediante oraciones del tipo «si… entonces»: «Si digo “Luz verde”, entonces se mueven. Si digo “Luz roja”, ¡entonces se quedan quietos!».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Otra forma lúdica de fomentar las habilidades de pensamiento computacional en los niños es mediante guías prácticas. Los niños pueden utilizar diferentes métodos de comunicación para describir cómo llegar del punto A al punto B o cómo hacer o crear algo.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pueden seguir instrucciones paso a paso para lavarse las manos, regar las plantas del huerto escolar o seguir una receta.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niños pueden representar las acciones de cada paso, hacer dibujos, anotar un vídeo o utilizar el lenguaje para comunicar las instrucciones.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Los educadores o los compañeros de los niños pueden seguir las instrucciones de estos tal y como se han dado para ilustrar la importancia de proporcionar instrucciones claras y paso a paso.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26</a:t>
            </a:fld>
            <a:endParaRPr lang="en-US"/>
          </a:p>
        </p:txBody>
      </p:sp>
    </p:spTree>
    <p:extLst>
      <p:ext uri="{BB962C8B-B14F-4D97-AF65-F5344CB8AC3E}">
        <p14:creationId xmlns:p14="http://schemas.microsoft.com/office/powerpoint/2010/main" val="137456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Los educadores también pueden integrar el pensamiento computacional en las rutinas cotidianas.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Piense en una rutina diaria que lleve a cabo en su horario con los niños pequeños.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rutina matutina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transición entre actividades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hora de la comida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siesta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la hora del cuento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protocolos para las discusiones en clase o para documentar las observaciones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¿De qué manera podría esta rutina implicar las habilidades de pensamiento computacional? Comparta sus ideas con un compañero.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compartan y discutan sus ideas por parejas. A continuación, invite a algunos voluntarios a compartir sus ideas con todo el grupo. Utilice las «Notas del facilitador» como apoyo para la discusión.]</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Entre los ejemplos de rutinas cotidianas que implican habilidades de pensamiento computacional y que son comunes entre los participantes se incluyen: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secuenciación: seguir instrucciones paso a paso (por ejemplo: «En primer lugar, nos pondremos los zapatos y las chaquetas. En segundo lugar, nos pondremos en fila junto a la puerta. En tercer lugar, saldremos al exterior».)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lógica condicional: causa y efecto (por ejemplo: «Si llueve fuera, entonces tendremos el recreo en el interior»).</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reconocimiento de patrones: cantar canciones repetitivas (por ejemplo: «Las ruedas del autobús dan vueltas y vueltas, vueltas y vueltas, vueltas y vueltas…»)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Abstracción: identificar detalles clave de objetos complejos (por ejemplo: «Estos calcetines son </a:t>
            </a:r>
            <a:r>
              <a:rPr lang="es-ES" sz="1200" i="1" kern="1200" dirty="0">
                <a:solidFill>
                  <a:schemeClr val="tx1"/>
                </a:solidFill>
                <a:effectLst/>
                <a:latin typeface="+mn-lt"/>
                <a:ea typeface="+mn-ea"/>
                <a:cs typeface="+mn-cs"/>
              </a:rPr>
              <a:t>grandes</a:t>
            </a:r>
            <a:r>
              <a:rPr lang="es-ES" sz="1200" kern="1200" dirty="0">
                <a:solidFill>
                  <a:schemeClr val="tx1"/>
                </a:solidFill>
                <a:effectLst/>
                <a:latin typeface="+mn-lt"/>
                <a:ea typeface="+mn-ea"/>
                <a:cs typeface="+mn-cs"/>
              </a:rPr>
              <a:t>, y estos otros son pequeños»).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Las rutinas cotidianas de los niños pueden verse influidas por sus antecedentes culturales y sus experiencias familiares. Anime a los participantes a tener en cuenta los antecedentes y contextos únicos de los niños al reflexionar sobre las rutinas cotidianas.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Como reflexión adicional, anime a los participantes a plantearse cómo podrían modificar sus rutinas para integrar el pensamiento computacional de forma más deliberada en sus prácticas de enseñanza: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para pasar de una actividad a otra, los participantes podrían introducir una canción o un símbolo visual que represente la actividad que los niños realizarán a continuación.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27</a:t>
            </a:fld>
            <a:endParaRPr lang="en-US"/>
          </a:p>
        </p:txBody>
      </p:sp>
    </p:spTree>
    <p:extLst>
      <p:ext uri="{BB962C8B-B14F-4D97-AF65-F5344CB8AC3E}">
        <p14:creationId xmlns:p14="http://schemas.microsoft.com/office/powerpoint/2010/main" val="1205845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Gracias por explorar hoy conmigo las habilidades del pensamiento computacional.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Antes de dar por concluida nuestra sesión, dediquemos un momento a la reflexión.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parejas o en pequeños grupos, reflexionen sobre su papel como educadores que contribuyen a moldear las primeras experiencias y actitudes de los niños en materia de pensamiento computacional. Discutan las siguientes preguntas: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¿Qué pensamientos o emociones le surgen cuando piensa en fomentar el pensamiento computacional entre los niños de su entorno educativo?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¿Cómo podría incorporar el pensamiento computacional en su entorno educativo durante la próxima semana o el próximo mes?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Tenga en cuenta los antecedentes culturales, el idioma y las experiencias familiares de los niños al reflexionar sobre las formas de incorporar el pensamiento computacional en su entorno educativo.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Anote sus ideas en una nota adhesiva o en su diario para llevarlas de vuelta a su entorno educativo.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[Conceda tiempo a los participantes para que anoten sus ideas. A continuación, invite a algunos voluntarios a compartir sus reflexiones con el grupo en pleno.]</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Ofrecer apoyo continuo y oportunidades para la reflexión colaborativa son componentes fundamentales de un aprendizaje profesional eficaz (Darling-Hammond et al., 2017). Piense en formas de ayudar a los participantes a aplicar lo aprendido en esta sesión a su entorno de aprendizaje y de fomentar la reflexión colaborativa.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Anime a los participantes a compartir fotos y anécdotas sobre las formas en que están fomentando las habilidades de pensamiento computacional de los niños. Puede utilizar plataformas digitales como </a:t>
            </a:r>
            <a:r>
              <a:rPr lang="es-ES" sz="1200" kern="1200" dirty="0" err="1">
                <a:solidFill>
                  <a:schemeClr val="tx1"/>
                </a:solidFill>
                <a:effectLst/>
                <a:latin typeface="+mn-lt"/>
                <a:ea typeface="+mn-ea"/>
                <a:cs typeface="+mn-cs"/>
              </a:rPr>
              <a:t>Padlet</a:t>
            </a:r>
            <a:r>
              <a:rPr lang="es-ES" sz="1200" kern="1200" dirty="0">
                <a:solidFill>
                  <a:schemeClr val="tx1"/>
                </a:solidFill>
                <a:effectLst/>
                <a:latin typeface="+mn-lt"/>
                <a:ea typeface="+mn-ea"/>
                <a:cs typeface="+mn-cs"/>
              </a:rPr>
              <a:t> o un </a:t>
            </a:r>
            <a:r>
              <a:rPr lang="en-US" sz="1200" kern="1200" dirty="0">
                <a:solidFill>
                  <a:schemeClr val="tx1"/>
                </a:solidFill>
                <a:effectLst/>
                <a:latin typeface="+mn-lt"/>
                <a:ea typeface="+mn-ea"/>
                <a:cs typeface="+mn-cs"/>
              </a:rPr>
              <a:t>Google Drive</a:t>
            </a:r>
            <a:r>
              <a:rPr lang="es-ES" sz="1200" kern="1200" dirty="0">
                <a:solidFill>
                  <a:schemeClr val="tx1"/>
                </a:solidFill>
                <a:effectLst/>
                <a:latin typeface="+mn-lt"/>
                <a:ea typeface="+mn-ea"/>
                <a:cs typeface="+mn-cs"/>
              </a:rPr>
              <a:t> común. Puede ofrecer comentarios a participantes concretos y animar a los demás a aportar comentarios y sugerencias como forma de fomentar el espíritu de comunidad.</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Anime a los educadores a llevar un diario para documentar las formas en que están fomentando las habilidades de pensamiento computacional de los niños. Pueden compartir y discutir las entradas de su diario durante las reuniones presenciales.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28</a:t>
            </a:fld>
            <a:endParaRPr lang="en-US"/>
          </a:p>
        </p:txBody>
      </p:sp>
    </p:spTree>
    <p:extLst>
      <p:ext uri="{BB962C8B-B14F-4D97-AF65-F5344CB8AC3E}">
        <p14:creationId xmlns:p14="http://schemas.microsoft.com/office/powerpoint/2010/main" val="1077359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ES"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Gracias por su tiempo y atención mientras hemos explorado hoy el pensamiento computacional. </a:t>
            </a:r>
            <a:endParaRPr lang="en-US" sz="1200" kern="1200" dirty="0">
              <a:solidFill>
                <a:schemeClr val="tx1"/>
              </a:solidFill>
              <a:effectLst/>
              <a:latin typeface="+mn-lt"/>
              <a:ea typeface="+mn-ea"/>
              <a:cs typeface="+mn-cs"/>
            </a:endParaRPr>
          </a:p>
          <a:p>
            <a:endParaRPr lang="es-ES" sz="1200" b="1"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En función de los intereses y las necesidades de los participantes, considere la posibilidad de ofrecer una sesión de seguimiento para ampliar la exploración de las habilidades de pensamiento computacional a través de la programación. Utilice el conjunto </a:t>
            </a:r>
            <a:r>
              <a:rPr lang="es-ES" sz="1200" b="1" kern="1200" dirty="0">
                <a:solidFill>
                  <a:schemeClr val="tx1"/>
                </a:solidFill>
                <a:effectLst/>
                <a:latin typeface="+mn-lt"/>
                <a:ea typeface="+mn-ea"/>
                <a:cs typeface="+mn-cs"/>
              </a:rPr>
              <a:t>«Programación lúdica y creativa</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29</a:t>
            </a:fld>
            <a:endParaRPr lang="en-US"/>
          </a:p>
        </p:txBody>
      </p:sp>
    </p:spTree>
    <p:extLst>
      <p:ext uri="{BB962C8B-B14F-4D97-AF65-F5344CB8AC3E}">
        <p14:creationId xmlns:p14="http://schemas.microsoft.com/office/powerpoint/2010/main" val="30454240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HORT HEADER">
    <p:spTree>
      <p:nvGrpSpPr>
        <p:cNvPr id="1" name=""/>
        <p:cNvGrpSpPr/>
        <p:nvPr/>
      </p:nvGrpSpPr>
      <p:grpSpPr>
        <a:xfrm>
          <a:off x="0" y="0"/>
          <a:ext cx="0" cy="0"/>
          <a:chOff x="0" y="0"/>
          <a:chExt cx="0" cy="0"/>
        </a:xfrm>
      </p:grpSpPr>
      <p:sp>
        <p:nvSpPr>
          <p:cNvPr id="3" name="Parallelogram 25">
            <a:extLst>
              <a:ext uri="{FF2B5EF4-FFF2-40B4-BE49-F238E27FC236}">
                <a16:creationId xmlns:a16="http://schemas.microsoft.com/office/drawing/2014/main" id="{F11391D5-3926-FA73-0BA5-A83E9854CEE1}"/>
              </a:ext>
            </a:extLst>
          </p:cNvPr>
          <p:cNvSpPr/>
          <p:nvPr userDrawn="1"/>
        </p:nvSpPr>
        <p:spPr>
          <a:xfrm>
            <a:off x="2416118" y="2217"/>
            <a:ext cx="3459898" cy="603504"/>
          </a:xfrm>
          <a:custGeom>
            <a:avLst/>
            <a:gdLst>
              <a:gd name="connsiteX0" fmla="*/ 0 w 6798333"/>
              <a:gd name="connsiteY0" fmla="*/ 603504 h 603504"/>
              <a:gd name="connsiteX1" fmla="*/ 150876 w 6798333"/>
              <a:gd name="connsiteY1" fmla="*/ 0 h 603504"/>
              <a:gd name="connsiteX2" fmla="*/ 6798333 w 6798333"/>
              <a:gd name="connsiteY2" fmla="*/ 0 h 603504"/>
              <a:gd name="connsiteX3" fmla="*/ 6647457 w 6798333"/>
              <a:gd name="connsiteY3" fmla="*/ 603504 h 603504"/>
              <a:gd name="connsiteX4" fmla="*/ 0 w 6798333"/>
              <a:gd name="connsiteY4" fmla="*/ 603504 h 603504"/>
              <a:gd name="connsiteX0" fmla="*/ 0 w 6653191"/>
              <a:gd name="connsiteY0" fmla="*/ 603504 h 603504"/>
              <a:gd name="connsiteX1" fmla="*/ 150876 w 6653191"/>
              <a:gd name="connsiteY1" fmla="*/ 0 h 603504"/>
              <a:gd name="connsiteX2" fmla="*/ 6653191 w 6653191"/>
              <a:gd name="connsiteY2" fmla="*/ 0 h 603504"/>
              <a:gd name="connsiteX3" fmla="*/ 6647457 w 6653191"/>
              <a:gd name="connsiteY3" fmla="*/ 603504 h 603504"/>
              <a:gd name="connsiteX4" fmla="*/ 0 w 6653191"/>
              <a:gd name="connsiteY4" fmla="*/ 603504 h 603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3191" h="603504">
                <a:moveTo>
                  <a:pt x="0" y="603504"/>
                </a:moveTo>
                <a:lnTo>
                  <a:pt x="150876" y="0"/>
                </a:lnTo>
                <a:lnTo>
                  <a:pt x="6653191" y="0"/>
                </a:lnTo>
                <a:cubicBezTo>
                  <a:pt x="6651280" y="201168"/>
                  <a:pt x="6649368" y="402336"/>
                  <a:pt x="6647457" y="603504"/>
                </a:cubicBezTo>
                <a:lnTo>
                  <a:pt x="0" y="60350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3">
            <a:extLst>
              <a:ext uri="{FF2B5EF4-FFF2-40B4-BE49-F238E27FC236}">
                <a16:creationId xmlns:a16="http://schemas.microsoft.com/office/drawing/2014/main" id="{BD1E5FD8-ADEA-8298-6D44-0A376BA87F01}"/>
              </a:ext>
            </a:extLst>
          </p:cNvPr>
          <p:cNvSpPr>
            <a:spLocks noChangeAspect="1"/>
          </p:cNvSpPr>
          <p:nvPr userDrawn="1"/>
        </p:nvSpPr>
        <p:spPr>
          <a:xfrm>
            <a:off x="-62" y="-12773"/>
            <a:ext cx="2743200" cy="618494"/>
          </a:xfrm>
          <a:custGeom>
            <a:avLst/>
            <a:gdLst>
              <a:gd name="connsiteX0" fmla="*/ 0 w 2668733"/>
              <a:gd name="connsiteY0" fmla="*/ 603504 h 603504"/>
              <a:gd name="connsiteX1" fmla="*/ 150876 w 2668733"/>
              <a:gd name="connsiteY1" fmla="*/ 0 h 603504"/>
              <a:gd name="connsiteX2" fmla="*/ 2668733 w 2668733"/>
              <a:gd name="connsiteY2" fmla="*/ 0 h 603504"/>
              <a:gd name="connsiteX3" fmla="*/ 2517857 w 2668733"/>
              <a:gd name="connsiteY3" fmla="*/ 603504 h 603504"/>
              <a:gd name="connsiteX4" fmla="*/ 0 w 2668733"/>
              <a:gd name="connsiteY4" fmla="*/ 603504 h 603504"/>
              <a:gd name="connsiteX0" fmla="*/ 0 w 2541316"/>
              <a:gd name="connsiteY0" fmla="*/ 618494 h 618494"/>
              <a:gd name="connsiteX1" fmla="*/ 23459 w 2541316"/>
              <a:gd name="connsiteY1" fmla="*/ 0 h 618494"/>
              <a:gd name="connsiteX2" fmla="*/ 2541316 w 2541316"/>
              <a:gd name="connsiteY2" fmla="*/ 0 h 618494"/>
              <a:gd name="connsiteX3" fmla="*/ 2390440 w 2541316"/>
              <a:gd name="connsiteY3" fmla="*/ 603504 h 618494"/>
              <a:gd name="connsiteX4" fmla="*/ 0 w 2541316"/>
              <a:gd name="connsiteY4" fmla="*/ 618494 h 618494"/>
              <a:gd name="connsiteX0" fmla="*/ 0 w 2541316"/>
              <a:gd name="connsiteY0" fmla="*/ 625989 h 625989"/>
              <a:gd name="connsiteX1" fmla="*/ 68429 w 2541316"/>
              <a:gd name="connsiteY1" fmla="*/ 0 h 625989"/>
              <a:gd name="connsiteX2" fmla="*/ 2541316 w 2541316"/>
              <a:gd name="connsiteY2" fmla="*/ 7495 h 625989"/>
              <a:gd name="connsiteX3" fmla="*/ 2390440 w 2541316"/>
              <a:gd name="connsiteY3" fmla="*/ 610999 h 625989"/>
              <a:gd name="connsiteX4" fmla="*/ 0 w 2541316"/>
              <a:gd name="connsiteY4" fmla="*/ 625989 h 625989"/>
              <a:gd name="connsiteX0" fmla="*/ 0 w 2503841"/>
              <a:gd name="connsiteY0" fmla="*/ 610999 h 610999"/>
              <a:gd name="connsiteX1" fmla="*/ 30954 w 2503841"/>
              <a:gd name="connsiteY1" fmla="*/ 0 h 610999"/>
              <a:gd name="connsiteX2" fmla="*/ 2503841 w 2503841"/>
              <a:gd name="connsiteY2" fmla="*/ 7495 h 610999"/>
              <a:gd name="connsiteX3" fmla="*/ 2352965 w 2503841"/>
              <a:gd name="connsiteY3" fmla="*/ 610999 h 610999"/>
              <a:gd name="connsiteX4" fmla="*/ 0 w 2503841"/>
              <a:gd name="connsiteY4" fmla="*/ 610999 h 610999"/>
              <a:gd name="connsiteX0" fmla="*/ 6521 w 2510362"/>
              <a:gd name="connsiteY0" fmla="*/ 618494 h 618494"/>
              <a:gd name="connsiteX1" fmla="*/ 0 w 2510362"/>
              <a:gd name="connsiteY1" fmla="*/ 0 h 618494"/>
              <a:gd name="connsiteX2" fmla="*/ 2510362 w 2510362"/>
              <a:gd name="connsiteY2" fmla="*/ 14990 h 618494"/>
              <a:gd name="connsiteX3" fmla="*/ 2359486 w 2510362"/>
              <a:gd name="connsiteY3" fmla="*/ 618494 h 618494"/>
              <a:gd name="connsiteX4" fmla="*/ 6521 w 2510362"/>
              <a:gd name="connsiteY4" fmla="*/ 618494 h 618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362" h="618494">
                <a:moveTo>
                  <a:pt x="6521" y="618494"/>
                </a:moveTo>
                <a:cubicBezTo>
                  <a:pt x="4347" y="412329"/>
                  <a:pt x="2174" y="206165"/>
                  <a:pt x="0" y="0"/>
                </a:cubicBezTo>
                <a:lnTo>
                  <a:pt x="2510362" y="14990"/>
                </a:lnTo>
                <a:lnTo>
                  <a:pt x="2359486" y="618494"/>
                </a:lnTo>
                <a:lnTo>
                  <a:pt x="6521" y="618494"/>
                </a:lnTo>
                <a:close/>
              </a:path>
            </a:pathLst>
          </a:custGeom>
          <a:solidFill>
            <a:schemeClr val="tx2"/>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7" name="Rectangle 6">
            <a:extLst>
              <a:ext uri="{FF2B5EF4-FFF2-40B4-BE49-F238E27FC236}">
                <a16:creationId xmlns:a16="http://schemas.microsoft.com/office/drawing/2014/main" id="{2D51F2B1-13E9-ABDD-A99B-E72A67C5B86F}"/>
              </a:ext>
            </a:extLst>
          </p:cNvPr>
          <p:cNvSpPr/>
          <p:nvPr userDrawn="1"/>
        </p:nvSpPr>
        <p:spPr>
          <a:xfrm>
            <a:off x="-61" y="600850"/>
            <a:ext cx="6623701" cy="62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ate Placeholder 3">
            <a:extLst>
              <a:ext uri="{FF2B5EF4-FFF2-40B4-BE49-F238E27FC236}">
                <a16:creationId xmlns:a16="http://schemas.microsoft.com/office/drawing/2014/main" id="{0F13ED20-9909-B7F2-C76B-B2E57BD4AD90}"/>
              </a:ext>
            </a:extLst>
          </p:cNvPr>
          <p:cNvSpPr txBox="1">
            <a:spLocks/>
          </p:cNvSpPr>
          <p:nvPr userDrawn="1"/>
        </p:nvSpPr>
        <p:spPr>
          <a:xfrm>
            <a:off x="2508501" y="1830199"/>
            <a:ext cx="4153347" cy="313932"/>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400" b="0" kern="1200">
                <a:solidFill>
                  <a:schemeClr val="accent1"/>
                </a:solidFill>
                <a:latin typeface="Proxima Nova Medium" panose="02000506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600" b="1" dirty="0">
                <a:solidFill>
                  <a:schemeClr val="bg1"/>
                </a:solidFill>
              </a:rPr>
              <a:t>Geometry and Spatial Thinking</a:t>
            </a:r>
          </a:p>
        </p:txBody>
      </p:sp>
      <p:sp>
        <p:nvSpPr>
          <p:cNvPr id="2" name="Title 1">
            <a:extLst>
              <a:ext uri="{FF2B5EF4-FFF2-40B4-BE49-F238E27FC236}">
                <a16:creationId xmlns:a16="http://schemas.microsoft.com/office/drawing/2014/main" id="{FDBF7215-C5B8-6E15-9850-186CD4A7A7C6}"/>
              </a:ext>
            </a:extLst>
          </p:cNvPr>
          <p:cNvSpPr>
            <a:spLocks noGrp="1"/>
          </p:cNvSpPr>
          <p:nvPr userDrawn="1">
            <p:ph type="ctrTitle"/>
          </p:nvPr>
        </p:nvSpPr>
        <p:spPr>
          <a:xfrm>
            <a:off x="609243" y="1694701"/>
            <a:ext cx="4781907" cy="3871211"/>
          </a:xfrm>
        </p:spPr>
        <p:txBody>
          <a:bodyPr anchor="t" anchorCtr="0">
            <a:noAutofit/>
          </a:bodyPr>
          <a:lstStyle>
            <a:lvl1pPr algn="l">
              <a:defRPr sz="4400" b="1">
                <a:solidFill>
                  <a:schemeClr val="accent1"/>
                </a:solidFill>
                <a:latin typeface="Montserrat" pitchFamily="2" charset="77"/>
              </a:defRPr>
            </a:lvl1pPr>
          </a:lstStyle>
          <a:p>
            <a:endParaRPr lang="en-US" dirty="0"/>
          </a:p>
        </p:txBody>
      </p:sp>
      <p:sp>
        <p:nvSpPr>
          <p:cNvPr id="8" name="Date Placeholder 3">
            <a:extLst>
              <a:ext uri="{FF2B5EF4-FFF2-40B4-BE49-F238E27FC236}">
                <a16:creationId xmlns:a16="http://schemas.microsoft.com/office/drawing/2014/main" id="{490DB93D-3AC8-725C-EE6C-57B8574A7807}"/>
              </a:ext>
            </a:extLst>
          </p:cNvPr>
          <p:cNvSpPr txBox="1">
            <a:spLocks/>
          </p:cNvSpPr>
          <p:nvPr userDrawn="1"/>
        </p:nvSpPr>
        <p:spPr>
          <a:xfrm>
            <a:off x="0" y="52696"/>
            <a:ext cx="2743200" cy="507831"/>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US" sz="1500" noProof="0" dirty="0">
                <a:solidFill>
                  <a:schemeClr val="bg1"/>
                </a:solidFill>
              </a:rPr>
              <a:t>Temas de ciencias de la computación tempranas</a:t>
            </a:r>
          </a:p>
        </p:txBody>
      </p:sp>
      <p:pic>
        <p:nvPicPr>
          <p:cNvPr id="4" name="Picture 3" descr="A black background with orange and pink text&#10;&#10;Description automatically generated">
            <a:extLst>
              <a:ext uri="{FF2B5EF4-FFF2-40B4-BE49-F238E27FC236}">
                <a16:creationId xmlns:a16="http://schemas.microsoft.com/office/drawing/2014/main" id="{4FB09A9C-AFB6-3C64-3D0A-A5E0B4B146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Date Placeholder 3">
            <a:extLst>
              <a:ext uri="{FF2B5EF4-FFF2-40B4-BE49-F238E27FC236}">
                <a16:creationId xmlns:a16="http://schemas.microsoft.com/office/drawing/2014/main" id="{BC7EBB31-CDE8-FC2D-DBE7-49CFE13C2335}"/>
              </a:ext>
            </a:extLst>
          </p:cNvPr>
          <p:cNvSpPr txBox="1">
            <a:spLocks/>
          </p:cNvSpPr>
          <p:nvPr userDrawn="1"/>
        </p:nvSpPr>
        <p:spPr>
          <a:xfrm>
            <a:off x="2707271" y="51370"/>
            <a:ext cx="2591248" cy="507831"/>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US" sz="1500" noProof="0" dirty="0">
                <a:solidFill>
                  <a:schemeClr val="bg1"/>
                </a:solidFill>
              </a:rPr>
              <a:t>Pensamiento computacional</a:t>
            </a:r>
          </a:p>
        </p:txBody>
      </p:sp>
      <p:pic>
        <p:nvPicPr>
          <p:cNvPr id="13" name="Picture 12">
            <a:extLst>
              <a:ext uri="{FF2B5EF4-FFF2-40B4-BE49-F238E27FC236}">
                <a16:creationId xmlns:a16="http://schemas.microsoft.com/office/drawing/2014/main" id="{44EFF348-5597-5501-A9BF-5020B40A53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27232" y="76668"/>
            <a:ext cx="432523" cy="432523"/>
          </a:xfrm>
          <a:prstGeom prst="rect">
            <a:avLst/>
          </a:prstGeom>
        </p:spPr>
      </p:pic>
      <p:sp>
        <p:nvSpPr>
          <p:cNvPr id="15" name="Slide Number Placeholder 14">
            <a:extLst>
              <a:ext uri="{FF2B5EF4-FFF2-40B4-BE49-F238E27FC236}">
                <a16:creationId xmlns:a16="http://schemas.microsoft.com/office/drawing/2014/main" id="{87D2273B-DDAC-AEA9-5149-8A172130D043}"/>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pic>
        <p:nvPicPr>
          <p:cNvPr id="6" name="Picture 5" descr="A child playing a game with a person&#10;&#10;Description automatically generated">
            <a:extLst>
              <a:ext uri="{FF2B5EF4-FFF2-40B4-BE49-F238E27FC236}">
                <a16:creationId xmlns:a16="http://schemas.microsoft.com/office/drawing/2014/main" id="{6B6852AD-9723-2B04-0456-F70F821C422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876015" y="0"/>
            <a:ext cx="6315985" cy="6858000"/>
          </a:xfrm>
          <a:prstGeom prst="rect">
            <a:avLst/>
          </a:prstGeom>
        </p:spPr>
      </p:pic>
    </p:spTree>
    <p:extLst>
      <p:ext uri="{BB962C8B-B14F-4D97-AF65-F5344CB8AC3E}">
        <p14:creationId xmlns:p14="http://schemas.microsoft.com/office/powerpoint/2010/main" val="3974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Acks Slide 2">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DCE65614-F8D8-4C5D-14BC-EA67B88E0FA0}"/>
              </a:ext>
            </a:extLst>
          </p:cNvPr>
          <p:cNvSpPr>
            <a:spLocks noGrp="1"/>
          </p:cNvSpPr>
          <p:nvPr>
            <p:ph type="sldNum" sz="quarter" idx="4"/>
          </p:nvPr>
        </p:nvSpPr>
        <p:spPr>
          <a:xfrm>
            <a:off x="9401433" y="6429644"/>
            <a:ext cx="2743200" cy="365125"/>
          </a:xfrm>
          <a:prstGeom prst="rect">
            <a:avLst/>
          </a:prstGeom>
        </p:spPr>
        <p:txBody>
          <a:bodyPr vert="horz" lIns="91440" tIns="45720" rIns="91440" bIns="45720" rtlCol="0" anchor="ctr"/>
          <a:lstStyle>
            <a:lvl1pPr algn="r">
              <a:defRPr sz="1200" b="1">
                <a:solidFill>
                  <a:schemeClr val="accent1"/>
                </a:solidFill>
                <a:latin typeface="Montserrat" panose="00000500000000000000" pitchFamily="50" charset="0"/>
              </a:defRPr>
            </a:lvl1pPr>
          </a:lstStyle>
          <a:p>
            <a:fld id="{2A87B09C-000B-4E7C-BF22-713788C7974B}" type="slidenum">
              <a:rPr lang="en-US" smtClean="0"/>
              <a:pPr/>
              <a:t>‹#›</a:t>
            </a:fld>
            <a:endParaRPr lang="en-US" b="1" dirty="0"/>
          </a:p>
        </p:txBody>
      </p:sp>
    </p:spTree>
    <p:extLst>
      <p:ext uri="{BB962C8B-B14F-4D97-AF65-F5344CB8AC3E}">
        <p14:creationId xmlns:p14="http://schemas.microsoft.com/office/powerpoint/2010/main" val="924953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Acks Slide 2">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C660C59-D524-E6B1-F89E-68D7A9A5681A}"/>
              </a:ext>
            </a:extLst>
          </p:cNvPr>
          <p:cNvSpPr>
            <a:spLocks noGrp="1"/>
          </p:cNvSpPr>
          <p:nvPr>
            <p:ph type="sldNum" sz="quarter" idx="4"/>
          </p:nvPr>
        </p:nvSpPr>
        <p:spPr>
          <a:xfrm>
            <a:off x="9401433" y="6429644"/>
            <a:ext cx="2743200" cy="365125"/>
          </a:xfrm>
          <a:prstGeom prst="rect">
            <a:avLst/>
          </a:prstGeom>
        </p:spPr>
        <p:txBody>
          <a:bodyPr vert="horz" lIns="91440" tIns="45720" rIns="91440" bIns="45720" rtlCol="0" anchor="ctr"/>
          <a:lstStyle>
            <a:lvl1pPr algn="r">
              <a:defRPr sz="1200" b="1">
                <a:solidFill>
                  <a:schemeClr val="accent1"/>
                </a:solidFill>
                <a:latin typeface="Montserrat" panose="00000500000000000000" pitchFamily="50" charset="0"/>
              </a:defRPr>
            </a:lvl1pPr>
          </a:lstStyle>
          <a:p>
            <a:fld id="{2A87B09C-000B-4E7C-BF22-713788C7974B}" type="slidenum">
              <a:rPr lang="en-US" smtClean="0"/>
              <a:pPr/>
              <a:t>‹#›</a:t>
            </a:fld>
            <a:endParaRPr lang="en-US" b="1" dirty="0"/>
          </a:p>
        </p:txBody>
      </p:sp>
    </p:spTree>
    <p:extLst>
      <p:ext uri="{BB962C8B-B14F-4D97-AF65-F5344CB8AC3E}">
        <p14:creationId xmlns:p14="http://schemas.microsoft.com/office/powerpoint/2010/main" val="230721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C7B992-835B-9CA9-2753-5510D5C0CAC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33CD1C2F-ADBE-D7AB-25C7-1F4C327A51C9}"/>
              </a:ext>
            </a:extLst>
          </p:cNvPr>
          <p:cNvSpPr>
            <a:spLocks noGrp="1"/>
          </p:cNvSpPr>
          <p:nvPr>
            <p:ph type="title"/>
          </p:nvPr>
        </p:nvSpPr>
        <p:spPr>
          <a:xfrm>
            <a:off x="851646" y="237744"/>
            <a:ext cx="10834075" cy="507831"/>
          </a:xfrm>
        </p:spPr>
        <p:txBody>
          <a:bodyPr anchor="t" anchorCtr="0">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B33346D-541E-3A94-728C-8339318FF420}"/>
              </a:ext>
            </a:extLst>
          </p:cNvPr>
          <p:cNvSpPr>
            <a:spLocks noGrp="1"/>
          </p:cNvSpPr>
          <p:nvPr>
            <p:ph idx="1"/>
          </p:nvPr>
        </p:nvSpPr>
        <p:spPr>
          <a:xfrm>
            <a:off x="851646" y="1253331"/>
            <a:ext cx="10834075" cy="4351338"/>
          </a:xfrm>
        </p:spPr>
        <p:txBody>
          <a:bodyPr/>
          <a:lstStyle>
            <a:lvl1pPr>
              <a:lnSpc>
                <a:spcPct val="120000"/>
              </a:lnSpc>
              <a:buClr>
                <a:schemeClr val="accent1"/>
              </a:buClr>
              <a:defRPr>
                <a:latin typeface="Montserrat" pitchFamily="2" charset="77"/>
              </a:defRPr>
            </a:lvl1pPr>
            <a:lvl2pPr>
              <a:lnSpc>
                <a:spcPct val="120000"/>
              </a:lnSpc>
              <a:buClr>
                <a:schemeClr val="accent1"/>
              </a:buClr>
              <a:defRPr>
                <a:latin typeface="Montserrat" pitchFamily="2" charset="77"/>
              </a:defRPr>
            </a:lvl2pPr>
            <a:lvl3pPr>
              <a:lnSpc>
                <a:spcPct val="120000"/>
              </a:lnSpc>
              <a:buClr>
                <a:schemeClr val="accent1"/>
              </a:buClr>
              <a:defRPr>
                <a:latin typeface="Montserrat" pitchFamily="2" charset="77"/>
              </a:defRPr>
            </a:lvl3pPr>
            <a:lvl4pPr>
              <a:lnSpc>
                <a:spcPct val="120000"/>
              </a:lnSpc>
              <a:buClr>
                <a:schemeClr val="accent1"/>
              </a:buClr>
              <a:defRPr>
                <a:latin typeface="Montserrat" pitchFamily="2" charset="77"/>
              </a:defRPr>
            </a:lvl4pPr>
            <a:lvl5pPr>
              <a:lnSpc>
                <a:spcPct val="120000"/>
              </a:lnSpc>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ack background with orange and pink text&#10;&#10;Description automatically generated">
            <a:extLst>
              <a:ext uri="{FF2B5EF4-FFF2-40B4-BE49-F238E27FC236}">
                <a16:creationId xmlns:a16="http://schemas.microsoft.com/office/drawing/2014/main" id="{86A8E1E5-FD0E-1573-A51F-20C4C9B9BF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5">
            <a:extLst>
              <a:ext uri="{FF2B5EF4-FFF2-40B4-BE49-F238E27FC236}">
                <a16:creationId xmlns:a16="http://schemas.microsoft.com/office/drawing/2014/main" id="{DC792235-F371-7C41-37A3-33930498CD19}"/>
              </a:ext>
            </a:extLst>
          </p:cNvPr>
          <p:cNvSpPr>
            <a:spLocks noGrp="1"/>
          </p:cNvSpPr>
          <p:nvPr>
            <p:ph type="sldNum" sz="quarter" idx="4"/>
          </p:nvPr>
        </p:nvSpPr>
        <p:spPr>
          <a:xfrm>
            <a:off x="9401433" y="6429644"/>
            <a:ext cx="2743200" cy="365125"/>
          </a:xfrm>
          <a:prstGeom prst="rect">
            <a:avLst/>
          </a:prstGeom>
        </p:spPr>
        <p:txBody>
          <a:bodyPr vert="horz" lIns="91440" tIns="45720" rIns="91440" bIns="45720" rtlCol="0" anchor="ctr"/>
          <a:lstStyle>
            <a:lvl1pPr algn="r">
              <a:defRPr sz="1200" b="1">
                <a:solidFill>
                  <a:schemeClr val="accent1"/>
                </a:solidFill>
                <a:latin typeface="Montserrat" panose="00000500000000000000" pitchFamily="50" charset="0"/>
              </a:defRPr>
            </a:lvl1pPr>
          </a:lstStyle>
          <a:p>
            <a:fld id="{2A87B09C-000B-4E7C-BF22-713788C7974B}" type="slidenum">
              <a:rPr lang="en-US" smtClean="0"/>
              <a:pPr/>
              <a:t>‹#›</a:t>
            </a:fld>
            <a:endParaRPr lang="en-US" b="1" dirty="0"/>
          </a:p>
        </p:txBody>
      </p:sp>
    </p:spTree>
    <p:extLst>
      <p:ext uri="{BB962C8B-B14F-4D97-AF65-F5344CB8AC3E}">
        <p14:creationId xmlns:p14="http://schemas.microsoft.com/office/powerpoint/2010/main" val="10375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1">
    <p:spTree>
      <p:nvGrpSpPr>
        <p:cNvPr id="1" name=""/>
        <p:cNvGrpSpPr/>
        <p:nvPr/>
      </p:nvGrpSpPr>
      <p:grpSpPr>
        <a:xfrm>
          <a:off x="0" y="0"/>
          <a:ext cx="0" cy="0"/>
          <a:chOff x="0" y="0"/>
          <a:chExt cx="0" cy="0"/>
        </a:xfrm>
      </p:grpSpPr>
      <p:sp>
        <p:nvSpPr>
          <p:cNvPr id="2" name="Parallelogram 4">
            <a:extLst>
              <a:ext uri="{FF2B5EF4-FFF2-40B4-BE49-F238E27FC236}">
                <a16:creationId xmlns:a16="http://schemas.microsoft.com/office/drawing/2014/main" id="{99106158-56B9-2217-E443-573F19EDC6AE}"/>
              </a:ext>
            </a:extLst>
          </p:cNvPr>
          <p:cNvSpPr/>
          <p:nvPr userDrawn="1"/>
        </p:nvSpPr>
        <p:spPr>
          <a:xfrm>
            <a:off x="-12123" y="0"/>
            <a:ext cx="8629073" cy="6228966"/>
          </a:xfrm>
          <a:custGeom>
            <a:avLst/>
            <a:gdLst>
              <a:gd name="connsiteX0" fmla="*/ 0 w 10778837"/>
              <a:gd name="connsiteY0" fmla="*/ 6858000 h 6858000"/>
              <a:gd name="connsiteX1" fmla="*/ 1714500 w 10778837"/>
              <a:gd name="connsiteY1" fmla="*/ 0 h 6858000"/>
              <a:gd name="connsiteX2" fmla="*/ 10778837 w 10778837"/>
              <a:gd name="connsiteY2" fmla="*/ 0 h 6858000"/>
              <a:gd name="connsiteX3" fmla="*/ 9064337 w 10778837"/>
              <a:gd name="connsiteY3" fmla="*/ 6858000 h 6858000"/>
              <a:gd name="connsiteX4" fmla="*/ 0 w 10778837"/>
              <a:gd name="connsiteY4" fmla="*/ 6858000 h 6858000"/>
              <a:gd name="connsiteX0" fmla="*/ 38735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38735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1270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9026237 w 9064337"/>
              <a:gd name="connsiteY3" fmla="*/ 6858000 h 6870700"/>
              <a:gd name="connsiteX4" fmla="*/ 12700 w 9064337"/>
              <a:gd name="connsiteY4" fmla="*/ 6870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4337" h="6870700">
                <a:moveTo>
                  <a:pt x="12700" y="6870700"/>
                </a:moveTo>
                <a:cubicBezTo>
                  <a:pt x="8467" y="4580467"/>
                  <a:pt x="4233" y="2290233"/>
                  <a:pt x="0" y="0"/>
                </a:cubicBezTo>
                <a:lnTo>
                  <a:pt x="9064337" y="0"/>
                </a:lnTo>
                <a:lnTo>
                  <a:pt x="9026237" y="6858000"/>
                </a:lnTo>
                <a:lnTo>
                  <a:pt x="12700" y="6870700"/>
                </a:lnTo>
                <a:close/>
              </a:path>
            </a:pathLst>
          </a:custGeom>
          <a:solidFill>
            <a:schemeClr val="accent1"/>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3" name="Title 1">
            <a:extLst>
              <a:ext uri="{FF2B5EF4-FFF2-40B4-BE49-F238E27FC236}">
                <a16:creationId xmlns:a16="http://schemas.microsoft.com/office/drawing/2014/main" id="{270D5323-9D08-1BF1-2026-E29C8844B730}"/>
              </a:ext>
            </a:extLst>
          </p:cNvPr>
          <p:cNvSpPr>
            <a:spLocks noGrp="1"/>
          </p:cNvSpPr>
          <p:nvPr>
            <p:ph type="title"/>
          </p:nvPr>
        </p:nvSpPr>
        <p:spPr>
          <a:xfrm>
            <a:off x="1022350" y="2603734"/>
            <a:ext cx="5720195" cy="1421928"/>
          </a:xfrm>
        </p:spPr>
        <p:txBody>
          <a:bodyPr wrap="square" anchor="t" anchorCtr="0">
            <a:spAutoFit/>
          </a:bodyPr>
          <a:lstStyle>
            <a:lvl1pPr algn="ctr">
              <a:defRPr sz="4800">
                <a:solidFill>
                  <a:schemeClr val="bg1"/>
                </a:solidFill>
                <a:latin typeface="Montserrat" pitchFamily="2" charset="77"/>
              </a:defRPr>
            </a:lvl1pPr>
          </a:lstStyle>
          <a:p>
            <a:r>
              <a:rPr lang="en-US" dirty="0"/>
              <a:t>Click to edit Master title style</a:t>
            </a:r>
          </a:p>
        </p:txBody>
      </p:sp>
      <p:pic>
        <p:nvPicPr>
          <p:cNvPr id="6" name="Picture 5" descr="A black background with orange and pink text&#10;&#10;Description automatically generated">
            <a:extLst>
              <a:ext uri="{FF2B5EF4-FFF2-40B4-BE49-F238E27FC236}">
                <a16:creationId xmlns:a16="http://schemas.microsoft.com/office/drawing/2014/main" id="{1571766E-8583-9C86-EF80-26FFE67515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35E78475-ED36-D017-4973-F3D8FE816A58}"/>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15664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3F61F-4211-FC0C-0F79-348FCF10FDF1}"/>
              </a:ext>
            </a:extLst>
          </p:cNvPr>
          <p:cNvSpPr/>
          <p:nvPr userDrawn="1"/>
        </p:nvSpPr>
        <p:spPr>
          <a:xfrm>
            <a:off x="4047358" y="-1"/>
            <a:ext cx="8144641" cy="6176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Title 1">
            <a:extLst>
              <a:ext uri="{FF2B5EF4-FFF2-40B4-BE49-F238E27FC236}">
                <a16:creationId xmlns:a16="http://schemas.microsoft.com/office/drawing/2014/main" id="{277E722D-964F-6926-6941-B07C59F26A69}"/>
              </a:ext>
            </a:extLst>
          </p:cNvPr>
          <p:cNvSpPr>
            <a:spLocks noGrp="1"/>
          </p:cNvSpPr>
          <p:nvPr>
            <p:ph type="title"/>
          </p:nvPr>
        </p:nvSpPr>
        <p:spPr>
          <a:xfrm>
            <a:off x="4303419" y="237744"/>
            <a:ext cx="7705701" cy="535531"/>
          </a:xfrm>
        </p:spPr>
        <p:txBody>
          <a:bodyPr>
            <a:spAutoFit/>
          </a:bodyPr>
          <a:lstStyle>
            <a:lvl1pPr>
              <a:defRPr sz="3200" b="1">
                <a:solidFill>
                  <a:schemeClr val="bg1"/>
                </a:solidFill>
                <a:latin typeface="Montserrat" pitchFamily="2" charset="77"/>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CC35C7D8-2045-FB6C-413B-E2DB364759B2}"/>
              </a:ext>
            </a:extLst>
          </p:cNvPr>
          <p:cNvSpPr>
            <a:spLocks noGrp="1"/>
          </p:cNvSpPr>
          <p:nvPr>
            <p:ph idx="1"/>
          </p:nvPr>
        </p:nvSpPr>
        <p:spPr>
          <a:xfrm>
            <a:off x="4348480" y="1876097"/>
            <a:ext cx="7487919" cy="4300866"/>
          </a:xfrm>
        </p:spPr>
        <p:txBody>
          <a:bodyPr/>
          <a:lstStyle>
            <a:lvl1pPr>
              <a:buClr>
                <a:schemeClr val="bg1"/>
              </a:buClr>
              <a:defRPr>
                <a:solidFill>
                  <a:schemeClr val="bg1"/>
                </a:solidFill>
                <a:latin typeface="Montserrat" pitchFamily="2" charset="77"/>
              </a:defRPr>
            </a:lvl1pPr>
            <a:lvl2pPr>
              <a:buClr>
                <a:schemeClr val="bg1"/>
              </a:buClr>
              <a:defRPr>
                <a:solidFill>
                  <a:schemeClr val="bg1"/>
                </a:solidFill>
                <a:latin typeface="Montserrat" pitchFamily="2" charset="77"/>
              </a:defRPr>
            </a:lvl2pPr>
            <a:lvl3pPr>
              <a:buClr>
                <a:schemeClr val="bg1"/>
              </a:buClr>
              <a:defRPr>
                <a:solidFill>
                  <a:schemeClr val="bg1"/>
                </a:solidFill>
                <a:latin typeface="Montserrat" pitchFamily="2" charset="77"/>
              </a:defRPr>
            </a:lvl3pPr>
            <a:lvl4pPr>
              <a:buClr>
                <a:schemeClr val="bg1"/>
              </a:buClr>
              <a:defRPr>
                <a:solidFill>
                  <a:schemeClr val="bg1"/>
                </a:solidFill>
                <a:latin typeface="Montserrat" pitchFamily="2" charset="77"/>
              </a:defRPr>
            </a:lvl4pPr>
            <a:lvl5pPr>
              <a:buClr>
                <a:schemeClr val="bg1"/>
              </a:buClr>
              <a:defRPr>
                <a:solidFill>
                  <a:schemeClr val="bg1"/>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a:extLst>
              <a:ext uri="{FF2B5EF4-FFF2-40B4-BE49-F238E27FC236}">
                <a16:creationId xmlns:a16="http://schemas.microsoft.com/office/drawing/2014/main" id="{76513295-8E09-244A-2049-48F81DF08D12}"/>
              </a:ext>
            </a:extLst>
          </p:cNvPr>
          <p:cNvSpPr>
            <a:spLocks noGrp="1"/>
          </p:cNvSpPr>
          <p:nvPr>
            <p:ph type="pic" idx="13"/>
          </p:nvPr>
        </p:nvSpPr>
        <p:spPr>
          <a:xfrm>
            <a:off x="0" y="0"/>
            <a:ext cx="4038599" cy="6176963"/>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Subtitle 2">
            <a:extLst>
              <a:ext uri="{FF2B5EF4-FFF2-40B4-BE49-F238E27FC236}">
                <a16:creationId xmlns:a16="http://schemas.microsoft.com/office/drawing/2014/main" id="{4D7A4D84-B73D-5B55-A89F-415F0A515566}"/>
              </a:ext>
            </a:extLst>
          </p:cNvPr>
          <p:cNvSpPr>
            <a:spLocks noGrp="1"/>
          </p:cNvSpPr>
          <p:nvPr>
            <p:ph type="subTitle" idx="14" hasCustomPrompt="1"/>
          </p:nvPr>
        </p:nvSpPr>
        <p:spPr>
          <a:xfrm>
            <a:off x="4364335" y="1027595"/>
            <a:ext cx="7254326" cy="580486"/>
          </a:xfrm>
        </p:spPr>
        <p:txBody>
          <a:bodyPr anchor="ctr">
            <a:normAutofit/>
          </a:bodyPr>
          <a:lstStyle>
            <a:lvl1pPr marL="0" indent="0" algn="l">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5" name="Picture 4" descr="A black background with orange and pink text&#10;&#10;Description automatically generated">
            <a:extLst>
              <a:ext uri="{FF2B5EF4-FFF2-40B4-BE49-F238E27FC236}">
                <a16:creationId xmlns:a16="http://schemas.microsoft.com/office/drawing/2014/main" id="{54BCEE84-BDB0-0458-D934-AD1A8FF892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0294716A-DF8E-99CA-56B3-9BB74AAC7445}"/>
              </a:ext>
            </a:extLst>
          </p:cNvPr>
          <p:cNvSpPr>
            <a:spLocks noGrp="1"/>
          </p:cNvSpPr>
          <p:nvPr>
            <p:ph type="sldNum" sz="quarter" idx="15"/>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15960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2540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5041900"/>
          </a:xfrm>
        </p:spPr>
        <p:txBody>
          <a:bodyPr>
            <a:normAutofit/>
          </a:bodyPr>
          <a:lstStyle>
            <a:lvl1pPr algn="ctr">
              <a:defRPr sz="480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black background with orange and pink text&#10;&#10;Description automatically generated">
            <a:extLst>
              <a:ext uri="{FF2B5EF4-FFF2-40B4-BE49-F238E27FC236}">
                <a16:creationId xmlns:a16="http://schemas.microsoft.com/office/drawing/2014/main" id="{14CFB3AB-378B-437C-AF63-1F122EC5D3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1">
            <a:extLst>
              <a:ext uri="{FF2B5EF4-FFF2-40B4-BE49-F238E27FC236}">
                <a16:creationId xmlns:a16="http://schemas.microsoft.com/office/drawing/2014/main" id="{370C46DF-0917-6E6A-9541-7FE4CC60E57E}"/>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213129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Sub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1905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3288644"/>
          </a:xfrm>
        </p:spPr>
        <p:txBody>
          <a:bodyPr anchor="b">
            <a:normAutofit/>
          </a:bodyPr>
          <a:lstStyle>
            <a:lvl1pPr algn="ctr">
              <a:defRPr sz="4800" i="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Subtitle 2">
            <a:extLst>
              <a:ext uri="{FF2B5EF4-FFF2-40B4-BE49-F238E27FC236}">
                <a16:creationId xmlns:a16="http://schemas.microsoft.com/office/drawing/2014/main" id="{4838C7E2-6BA9-D11B-CA74-660EA8553C64}"/>
              </a:ext>
            </a:extLst>
          </p:cNvPr>
          <p:cNvSpPr>
            <a:spLocks noGrp="1"/>
          </p:cNvSpPr>
          <p:nvPr>
            <p:ph type="subTitle" idx="13" hasCustomPrompt="1"/>
          </p:nvPr>
        </p:nvSpPr>
        <p:spPr>
          <a:xfrm>
            <a:off x="1237130" y="4485862"/>
            <a:ext cx="4034118" cy="1466470"/>
          </a:xfrm>
        </p:spPr>
        <p:txBody>
          <a:bodyPr anchor="t">
            <a:normAutofit/>
          </a:bodyPr>
          <a:lstStyle>
            <a:lvl1pPr marL="0" indent="0" algn="ctr">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6" name="Picture 5" descr="A black background with orange and pink text&#10;&#10;Description automatically generated">
            <a:extLst>
              <a:ext uri="{FF2B5EF4-FFF2-40B4-BE49-F238E27FC236}">
                <a16:creationId xmlns:a16="http://schemas.microsoft.com/office/drawing/2014/main" id="{D22DFA49-7492-8141-2C3E-0F81CAAD4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F05B690E-872E-AF7F-0AE0-BD567891AB24}"/>
              </a:ext>
            </a:extLst>
          </p:cNvPr>
          <p:cNvSpPr>
            <a:spLocks noGrp="1"/>
          </p:cNvSpPr>
          <p:nvPr>
            <p:ph type="sldNum" sz="quarter" idx="14"/>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75242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832852-58CE-6473-0BBB-FC1E334A8753}"/>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324303"/>
            <a:ext cx="5181600" cy="485266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324303"/>
            <a:ext cx="5181600" cy="485266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199" y="237744"/>
            <a:ext cx="10812517"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8" name="Picture 7" descr="A black background with orange and pink text&#10;&#10;Description automatically generated">
            <a:extLst>
              <a:ext uri="{FF2B5EF4-FFF2-40B4-BE49-F238E27FC236}">
                <a16:creationId xmlns:a16="http://schemas.microsoft.com/office/drawing/2014/main" id="{00F594E6-64BF-1E93-2C2C-D3FBF7459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AC4766D2-8AA7-4DD1-F86E-64D6B14FA707}"/>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224774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24F931-A9E5-BA55-03DC-13CFBC0FBC9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923393"/>
            <a:ext cx="5181600" cy="4348819"/>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923393"/>
            <a:ext cx="5181600" cy="4348820"/>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200"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CE871B53-9DBA-10F1-A915-F8BEAC880898}"/>
              </a:ext>
            </a:extLst>
          </p:cNvPr>
          <p:cNvSpPr>
            <a:spLocks noGrp="1"/>
          </p:cNvSpPr>
          <p:nvPr>
            <p:ph type="subTitle" idx="14" hasCustomPrompt="1"/>
          </p:nvPr>
        </p:nvSpPr>
        <p:spPr>
          <a:xfrm>
            <a:off x="838198" y="1024128"/>
            <a:ext cx="10165605" cy="687429"/>
          </a:xfrm>
        </p:spPr>
        <p:txBody>
          <a:bodyPr anchor="ctr">
            <a:normAutofit/>
          </a:bodyPr>
          <a:lstStyle>
            <a:lvl1pPr marL="0" indent="0" algn="l">
              <a:buNone/>
              <a:defRPr sz="3200" b="0" i="0">
                <a:solidFill>
                  <a:schemeClr val="accent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8" name="Picture 7" descr="A black background with orange and pink text&#10;&#10;Description automatically generated">
            <a:extLst>
              <a:ext uri="{FF2B5EF4-FFF2-40B4-BE49-F238E27FC236}">
                <a16:creationId xmlns:a16="http://schemas.microsoft.com/office/drawing/2014/main" id="{ABFA3DFB-1DE5-BCB4-55D3-65D0A859F4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6033F8C2-4DDE-9664-01F4-405DF7911A8E}"/>
              </a:ext>
            </a:extLst>
          </p:cNvPr>
          <p:cNvSpPr>
            <a:spLocks noGrp="1"/>
          </p:cNvSpPr>
          <p:nvPr>
            <p:ph type="sldNum" sz="quarter" idx="15"/>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414689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065B1A-284E-4DA4-073F-279F353483DE}"/>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6F07DABB-E10E-EB75-AF1A-0D85E50420C5}"/>
              </a:ext>
            </a:extLst>
          </p:cNvPr>
          <p:cNvSpPr>
            <a:spLocks noGrp="1"/>
          </p:cNvSpPr>
          <p:nvPr>
            <p:ph type="title"/>
          </p:nvPr>
        </p:nvSpPr>
        <p:spPr>
          <a:xfrm>
            <a:off x="839788"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A7BE126-C168-0CA5-8A24-E6D07F2710F7}"/>
              </a:ext>
            </a:extLst>
          </p:cNvPr>
          <p:cNvSpPr>
            <a:spLocks noGrp="1"/>
          </p:cNvSpPr>
          <p:nvPr>
            <p:ph type="body" idx="1"/>
          </p:nvPr>
        </p:nvSpPr>
        <p:spPr>
          <a:xfrm>
            <a:off x="839788" y="1106424"/>
            <a:ext cx="5157787"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4B2156-5D79-5FA6-B285-764B4A03A036}"/>
              </a:ext>
            </a:extLst>
          </p:cNvPr>
          <p:cNvSpPr>
            <a:spLocks noGrp="1"/>
          </p:cNvSpPr>
          <p:nvPr>
            <p:ph sz="half" idx="2"/>
          </p:nvPr>
        </p:nvSpPr>
        <p:spPr>
          <a:xfrm>
            <a:off x="839788" y="2058352"/>
            <a:ext cx="5157787" cy="4131311"/>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196CF8A-BFA6-6268-01D7-FE72AC9FF389}"/>
              </a:ext>
            </a:extLst>
          </p:cNvPr>
          <p:cNvSpPr>
            <a:spLocks noGrp="1"/>
          </p:cNvSpPr>
          <p:nvPr>
            <p:ph type="body" sz="quarter" idx="3"/>
          </p:nvPr>
        </p:nvSpPr>
        <p:spPr>
          <a:xfrm>
            <a:off x="6172200" y="1106424"/>
            <a:ext cx="5183188"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BD6D31-CF21-9AF9-44EC-B8DBC730368E}"/>
              </a:ext>
            </a:extLst>
          </p:cNvPr>
          <p:cNvSpPr>
            <a:spLocks noGrp="1"/>
          </p:cNvSpPr>
          <p:nvPr>
            <p:ph sz="quarter" idx="4"/>
          </p:nvPr>
        </p:nvSpPr>
        <p:spPr>
          <a:xfrm>
            <a:off x="6172200" y="2058352"/>
            <a:ext cx="5183188" cy="4131311"/>
          </a:xfrm>
        </p:spPr>
        <p:txBody>
          <a:bodyPr/>
          <a:lstStyle>
            <a:lvl1pPr>
              <a:buClr>
                <a:schemeClr val="accent1"/>
              </a:buClr>
              <a:defRPr>
                <a:latin typeface="Montserrat" pitchFamily="2" charset="77"/>
              </a:defRPr>
            </a:lvl1pPr>
            <a:lvl2pPr>
              <a:buClr>
                <a:schemeClr val="accent1"/>
              </a:buClr>
              <a:defRPr>
                <a:latin typeface="Montserrat" pitchFamily="2" charset="77"/>
              </a:defRPr>
            </a:lvl2pPr>
            <a:lvl3pPr>
              <a:buClr>
                <a:schemeClr val="accent1"/>
              </a:buClr>
              <a:defRPr>
                <a:latin typeface="Montserrat" pitchFamily="2" charset="77"/>
              </a:defRPr>
            </a:lvl3pPr>
            <a:lvl4pPr>
              <a:buClr>
                <a:schemeClr val="accent1"/>
              </a:buClr>
              <a:defRPr>
                <a:latin typeface="Montserrat" pitchFamily="2" charset="77"/>
              </a:defRPr>
            </a:lvl4pPr>
            <a:lvl5pPr>
              <a:buClr>
                <a:schemeClr val="accent1"/>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descr="A black background with orange and pink text&#10;&#10;Description automatically generated">
            <a:extLst>
              <a:ext uri="{FF2B5EF4-FFF2-40B4-BE49-F238E27FC236}">
                <a16:creationId xmlns:a16="http://schemas.microsoft.com/office/drawing/2014/main" id="{2D58A50B-A91B-72AB-2B5C-386E76B9B2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7" name="Slide Number Placeholder 6">
            <a:extLst>
              <a:ext uri="{FF2B5EF4-FFF2-40B4-BE49-F238E27FC236}">
                <a16:creationId xmlns:a16="http://schemas.microsoft.com/office/drawing/2014/main" id="{19990862-ABE1-81E3-AD43-E1F41BA25303}"/>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3430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700548" y="237744"/>
            <a:ext cx="11326136" cy="507831"/>
          </a:xfrm>
        </p:spPr>
        <p:txBody>
          <a:bodyPr wrap="square">
            <a:spAutoFit/>
          </a:bodyPr>
          <a:lstStyle>
            <a:lvl1pPr>
              <a:defRPr>
                <a:latin typeface="Montserrat" pitchFamily="2" charset="77"/>
              </a:defRPr>
            </a:lvl1pPr>
          </a:lstStyle>
          <a:p>
            <a:r>
              <a:rPr lang="en-US"/>
              <a:t>Click to edit Master title style</a:t>
            </a:r>
            <a:endParaRPr lang="en-US" dirty="0"/>
          </a:p>
        </p:txBody>
      </p:sp>
      <p:pic>
        <p:nvPicPr>
          <p:cNvPr id="6" name="Picture 5" descr="A black background with orange and pink text&#10;&#10;Description automatically generated">
            <a:extLst>
              <a:ext uri="{FF2B5EF4-FFF2-40B4-BE49-F238E27FC236}">
                <a16:creationId xmlns:a16="http://schemas.microsoft.com/office/drawing/2014/main" id="{2897E82C-9D8E-15E2-E424-24885393AC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2">
            <a:extLst>
              <a:ext uri="{FF2B5EF4-FFF2-40B4-BE49-F238E27FC236}">
                <a16:creationId xmlns:a16="http://schemas.microsoft.com/office/drawing/2014/main" id="{1D8E1197-DDD7-4460-FFD6-2A2E783A81F7}"/>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86670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63DBB-4D26-ADF3-B848-BF7567D645DB}"/>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835572" y="237744"/>
            <a:ext cx="11192256"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7" name="Picture 6" descr="A black background with orange and pink text&#10;&#10;Description automatically generated">
            <a:extLst>
              <a:ext uri="{FF2B5EF4-FFF2-40B4-BE49-F238E27FC236}">
                <a16:creationId xmlns:a16="http://schemas.microsoft.com/office/drawing/2014/main" id="{34D83D3C-AD86-FA74-4646-65424A3D1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2BC711C7-A3DA-B3CE-CD9A-5D6ABD2BAD1D}"/>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968150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ack background with orange and pink text&#10;&#10;Description automatically generated">
            <a:extLst>
              <a:ext uri="{FF2B5EF4-FFF2-40B4-BE49-F238E27FC236}">
                <a16:creationId xmlns:a16="http://schemas.microsoft.com/office/drawing/2014/main" id="{D1743FD9-B7A5-29D3-08A1-B23A0595F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1">
            <a:extLst>
              <a:ext uri="{FF2B5EF4-FFF2-40B4-BE49-F238E27FC236}">
                <a16:creationId xmlns:a16="http://schemas.microsoft.com/office/drawing/2014/main" id="{1DEAD30F-3926-9101-4A30-2BDBED417CC9}"/>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2118761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7190-965A-EBDD-07AF-719E03061A59}"/>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9A6202B-C2B4-A588-9E1F-4A8BF1B3838C}"/>
              </a:ext>
            </a:extLst>
          </p:cNvPr>
          <p:cNvSpPr>
            <a:spLocks noGrp="1"/>
          </p:cNvSpPr>
          <p:nvPr>
            <p:ph idx="1"/>
          </p:nvPr>
        </p:nvSpPr>
        <p:spPr>
          <a:xfrm>
            <a:off x="5183188" y="987425"/>
            <a:ext cx="6172200" cy="4873625"/>
          </a:xfrm>
        </p:spPr>
        <p:txBody>
          <a:bodyPr/>
          <a:lstStyle>
            <a:lvl1pPr>
              <a:defRPr sz="3200">
                <a:latin typeface="Montserrat" pitchFamily="2" charset="77"/>
              </a:defRPr>
            </a:lvl1pPr>
            <a:lvl2pPr>
              <a:defRPr sz="2800">
                <a:latin typeface="Montserrat" pitchFamily="2" charset="77"/>
              </a:defRPr>
            </a:lvl2pPr>
            <a:lvl3pPr>
              <a:defRPr sz="2400">
                <a:latin typeface="Montserrat" pitchFamily="2" charset="77"/>
              </a:defRPr>
            </a:lvl3pPr>
            <a:lvl4pPr>
              <a:defRPr sz="2000">
                <a:latin typeface="Montserrat" pitchFamily="2" charset="77"/>
              </a:defRPr>
            </a:lvl4pPr>
            <a:lvl5pPr>
              <a:defRPr sz="2000">
                <a:latin typeface="Montserrat"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AF49E5-F935-17B2-5630-C8C2EFA9AA41}"/>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ACD6269A-5A3A-5252-08AE-0FC483A9D4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D5B1D7FF-F3F0-B097-6F96-E36C7B5236D2}"/>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97497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24FBB-FF83-C9B1-CD65-E03D4F5AAB30}"/>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Picture Placeholder 2">
            <a:extLst>
              <a:ext uri="{FF2B5EF4-FFF2-40B4-BE49-F238E27FC236}">
                <a16:creationId xmlns:a16="http://schemas.microsoft.com/office/drawing/2014/main" id="{C70FD461-79AE-06AC-4A8A-8F97F9810776}"/>
              </a:ext>
            </a:extLst>
          </p:cNvPr>
          <p:cNvSpPr>
            <a:spLocks noGrp="1"/>
          </p:cNvSpPr>
          <p:nvPr>
            <p:ph type="pic" idx="1"/>
          </p:nvPr>
        </p:nvSpPr>
        <p:spPr>
          <a:xfrm>
            <a:off x="5183188" y="987425"/>
            <a:ext cx="6172200" cy="4873625"/>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B2D769-9BCC-0D85-A22A-B0EC226B0045}"/>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483C6C8F-93E5-E9DF-BF6A-621E155EE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4">
            <a:extLst>
              <a:ext uri="{FF2B5EF4-FFF2-40B4-BE49-F238E27FC236}">
                <a16:creationId xmlns:a16="http://schemas.microsoft.com/office/drawing/2014/main" id="{C3E0AD4A-6D0A-273E-05B0-76E576C3E559}"/>
              </a:ext>
            </a:extLst>
          </p:cNvPr>
          <p:cNvSpPr>
            <a:spLocks noGrp="1"/>
          </p:cNvSpPr>
          <p:nvPr>
            <p:ph type="sldNum" sz="quarter" idx="10"/>
          </p:nvPr>
        </p:nvSpPr>
        <p:spPr>
          <a:xfrm>
            <a:off x="9410700" y="6451600"/>
            <a:ext cx="2743200" cy="365125"/>
          </a:xfrm>
          <a:prstGeom prst="rect">
            <a:avLst/>
          </a:prstGeom>
        </p:spPr>
        <p:txBody>
          <a:bodyPr/>
          <a:lstStyle/>
          <a:p>
            <a:fld id="{8B512919-B088-4E12-9038-722E97F79378}" type="slidenum">
              <a:rPr lang="en-US" smtClean="0"/>
              <a:pPr/>
              <a:t>‹#›</a:t>
            </a:fld>
            <a:endParaRPr lang="en-US"/>
          </a:p>
        </p:txBody>
      </p:sp>
    </p:spTree>
    <p:extLst>
      <p:ext uri="{BB962C8B-B14F-4D97-AF65-F5344CB8AC3E}">
        <p14:creationId xmlns:p14="http://schemas.microsoft.com/office/powerpoint/2010/main" val="100182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58F496-FA92-9058-EA6C-7E4B80805B20}"/>
              </a:ext>
            </a:extLst>
          </p:cNvPr>
          <p:cNvSpPr>
            <a:spLocks noGrp="1"/>
          </p:cNvSpPr>
          <p:nvPr>
            <p:ph type="title"/>
          </p:nvPr>
        </p:nvSpPr>
        <p:spPr>
          <a:xfrm>
            <a:off x="187271" y="199156"/>
            <a:ext cx="11839413" cy="808872"/>
          </a:xfrm>
          <a:prstGeom prst="rect">
            <a:avLst/>
          </a:prstGeom>
        </p:spPr>
        <p:txBody>
          <a:bodyPr vert="horz" lIns="91440" tIns="45720" rIns="91440" bIns="45720" rtlCol="0" anchor="t" anchorCtr="0">
            <a:normAutofit/>
          </a:bodyPr>
          <a:lstStyle/>
          <a:p>
            <a:r>
              <a:rPr lang="en-US" dirty="0"/>
              <a:t>Haga clic aquí para editar el estilo maestro de título</a:t>
            </a:r>
          </a:p>
        </p:txBody>
      </p:sp>
      <p:sp>
        <p:nvSpPr>
          <p:cNvPr id="3" name="Text Placeholder 2">
            <a:extLst>
              <a:ext uri="{FF2B5EF4-FFF2-40B4-BE49-F238E27FC236}">
                <a16:creationId xmlns:a16="http://schemas.microsoft.com/office/drawing/2014/main" id="{04CB3DFC-8703-37CA-7721-AEEDA04DB6C3}"/>
              </a:ext>
            </a:extLst>
          </p:cNvPr>
          <p:cNvSpPr>
            <a:spLocks noGrp="1"/>
          </p:cNvSpPr>
          <p:nvPr>
            <p:ph type="body" idx="1"/>
          </p:nvPr>
        </p:nvSpPr>
        <p:spPr>
          <a:xfrm>
            <a:off x="590226" y="1253331"/>
            <a:ext cx="11095495" cy="4351338"/>
          </a:xfrm>
          <a:prstGeom prst="rect">
            <a:avLst/>
          </a:prstGeom>
        </p:spPr>
        <p:txBody>
          <a:bodyPr vert="horz" lIns="91440" tIns="45720" rIns="91440" bIns="45720" rtlCol="0">
            <a:normAutofit/>
          </a:bodyPr>
          <a:lstStyle/>
          <a:p>
            <a:pPr lvl="0"/>
            <a:r>
              <a:rPr lang="en-US" dirty="0"/>
              <a:t>Haga clic aquí para editar los estilos de texto maestros</a:t>
            </a:r>
          </a:p>
          <a:p>
            <a:pPr lvl="1"/>
            <a:r>
              <a:rPr lang="en-US" dirty="0"/>
              <a:t>Segundo nivel</a:t>
            </a:r>
          </a:p>
          <a:p>
            <a:pPr lvl="2"/>
            <a:r>
              <a:rPr lang="en-US" dirty="0"/>
              <a:t>Tercer nivel</a:t>
            </a:r>
          </a:p>
          <a:p>
            <a:pPr lvl="3"/>
            <a:r>
              <a:rPr lang="en-US" dirty="0"/>
              <a:t>Cuarto nivel</a:t>
            </a:r>
          </a:p>
          <a:p>
            <a:pPr lvl="4"/>
            <a:r>
              <a:rPr lang="en-US" dirty="0"/>
              <a:t>Quinto nivel</a:t>
            </a:r>
          </a:p>
        </p:txBody>
      </p:sp>
      <p:sp>
        <p:nvSpPr>
          <p:cNvPr id="9" name="Slide Number Placeholder 8">
            <a:extLst>
              <a:ext uri="{FF2B5EF4-FFF2-40B4-BE49-F238E27FC236}">
                <a16:creationId xmlns:a16="http://schemas.microsoft.com/office/drawing/2014/main" id="{D73975EB-FF40-DC5A-AE0B-7892474EAC50}"/>
              </a:ext>
            </a:extLst>
          </p:cNvPr>
          <p:cNvSpPr>
            <a:spLocks noGrp="1"/>
          </p:cNvSpPr>
          <p:nvPr>
            <p:ph type="sldNum" sz="quarter" idx="4"/>
          </p:nvPr>
        </p:nvSpPr>
        <p:spPr>
          <a:xfrm>
            <a:off x="9382897" y="6399598"/>
            <a:ext cx="2743200" cy="365125"/>
          </a:xfrm>
          <a:prstGeom prst="rect">
            <a:avLst/>
          </a:prstGeom>
        </p:spPr>
        <p:txBody>
          <a:bodyPr vert="horz" lIns="91440" tIns="45720" rIns="91440" bIns="45720" rtlCol="0" anchor="ctr"/>
          <a:lstStyle>
            <a:lvl1pPr algn="r">
              <a:defRPr sz="1200" b="1">
                <a:solidFill>
                  <a:schemeClr val="accent1"/>
                </a:solidFill>
                <a:latin typeface="Montserrat" panose="00000500000000000000" pitchFamily="50" charset="0"/>
              </a:defRPr>
            </a:lvl1pPr>
          </a:lstStyle>
          <a:p>
            <a:fld id="{34D4BF9F-9AA7-43F2-92D6-6CA9E35385F9}" type="slidenum">
              <a:rPr lang="en-US" smtClean="0"/>
              <a:t>‹#›</a:t>
            </a:fld>
            <a:endParaRPr lang="en-US"/>
          </a:p>
        </p:txBody>
      </p:sp>
    </p:spTree>
    <p:extLst>
      <p:ext uri="{BB962C8B-B14F-4D97-AF65-F5344CB8AC3E}">
        <p14:creationId xmlns:p14="http://schemas.microsoft.com/office/powerpoint/2010/main" val="249091957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50" r:id="rId4"/>
    <p:sldLayoutId id="2147483669" r:id="rId5"/>
    <p:sldLayoutId id="2147483667" r:id="rId6"/>
    <p:sldLayoutId id="2147483660" r:id="rId7"/>
    <p:sldLayoutId id="2147483664" r:id="rId8"/>
    <p:sldLayoutId id="2147483652" r:id="rId9"/>
    <p:sldLayoutId id="2147483665" r:id="rId10"/>
    <p:sldLayoutId id="2147483653" r:id="rId11"/>
    <p:sldLayoutId id="2147483654" r:id="rId12"/>
    <p:sldLayoutId id="2147483666" r:id="rId13"/>
    <p:sldLayoutId id="2147483655" r:id="rId14"/>
    <p:sldLayoutId id="2147483656" r:id="rId15"/>
    <p:sldLayoutId id="2147483657" r:id="rId16"/>
  </p:sldLayoutIdLst>
  <p:hf hdr="0" ftr="0" dt="0"/>
  <p:txStyles>
    <p:titleStyle>
      <a:lvl1pPr algn="l" defTabSz="914400" rtl="0" eaLnBrk="1" latinLnBrk="0" hangingPunct="1">
        <a:lnSpc>
          <a:spcPct val="90000"/>
        </a:lnSpc>
        <a:spcBef>
          <a:spcPct val="0"/>
        </a:spcBef>
        <a:buNone/>
        <a:defRPr sz="3000" b="1" kern="1200">
          <a:solidFill>
            <a:schemeClr val="accent1"/>
          </a:solidFill>
          <a:latin typeface="Montserrat" panose="00000500000000000000" pitchFamily="50" charset="0"/>
          <a:ea typeface="+mj-ea"/>
          <a:cs typeface="+mj-cs"/>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rgbClr val="0F173D"/>
          </a:solidFill>
          <a:latin typeface="Montserrat" panose="00000500000000000000" pitchFamily="50" charset="0"/>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rgbClr val="0F173D"/>
          </a:solidFill>
          <a:latin typeface="Montserrat" panose="00000500000000000000" pitchFamily="50" charset="0"/>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rgbClr val="0F173D"/>
          </a:solidFill>
          <a:latin typeface="Montserrat" panose="00000500000000000000" pitchFamily="50" charset="0"/>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countplayexplore.org/es/video/cracking-the-code"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countplayexplore.org/es/video/cracking-the-code/a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hyperlink" Target="https://youtu.be/w7YiY5W27J4" TargetMode="External"/><Relationship Id="rId4" Type="http://schemas.openxmlformats.org/officeDocument/2006/relationships/hyperlink" Target="https://youtu.be/llHmc_ZCOw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222D5-6FE3-BC6F-608E-57B8261DE85E}"/>
              </a:ext>
            </a:extLst>
          </p:cNvPr>
          <p:cNvSpPr>
            <a:spLocks noGrp="1"/>
          </p:cNvSpPr>
          <p:nvPr>
            <p:ph type="ctrTitle"/>
          </p:nvPr>
        </p:nvSpPr>
        <p:spPr>
          <a:xfrm>
            <a:off x="547308" y="2773436"/>
            <a:ext cx="4781907" cy="1311128"/>
          </a:xfrm>
        </p:spPr>
        <p:txBody>
          <a:bodyPr anchor="b">
            <a:spAutoFit/>
          </a:bodyPr>
          <a:lstStyle/>
          <a:p>
            <a:pPr algn="l"/>
            <a:r>
              <a:rPr lang="es-US" b="1" noProof="0" dirty="0">
                <a:latin typeface="Montserrat" pitchFamily="2" charset="77"/>
              </a:rPr>
              <a:t>Pensamiento computacional</a:t>
            </a:r>
            <a:endParaRPr lang="es-US" sz="3200" b="0" noProof="0" dirty="0">
              <a:latin typeface="Montserrat Medium" panose="00000600000000000000" pitchFamily="2" charset="0"/>
            </a:endParaRPr>
          </a:p>
        </p:txBody>
      </p:sp>
    </p:spTree>
    <p:extLst>
      <p:ext uri="{BB962C8B-B14F-4D97-AF65-F5344CB8AC3E}">
        <p14:creationId xmlns:p14="http://schemas.microsoft.com/office/powerpoint/2010/main" val="123712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2E8C9E-AE99-BB9C-4AFD-4D01F9549AD2}"/>
              </a:ext>
            </a:extLst>
          </p:cNvPr>
          <p:cNvSpPr>
            <a:spLocks noGrp="1"/>
          </p:cNvSpPr>
          <p:nvPr>
            <p:ph type="title" idx="4294967295"/>
          </p:nvPr>
        </p:nvSpPr>
        <p:spPr>
          <a:xfrm>
            <a:off x="0" y="-603250"/>
            <a:ext cx="11839575" cy="525462"/>
          </a:xfrm>
        </p:spPr>
        <p:txBody>
          <a:bodyPr/>
          <a:lstStyle/>
          <a:p>
            <a:r>
              <a:rPr lang="es-US" noProof="0" dirty="0"/>
              <a:t>Agradecimientos </a:t>
            </a:r>
          </a:p>
        </p:txBody>
      </p:sp>
      <p:sp>
        <p:nvSpPr>
          <p:cNvPr id="2" name="Rectangle 1">
            <a:extLst>
              <a:ext uri="{FF2B5EF4-FFF2-40B4-BE49-F238E27FC236}">
                <a16:creationId xmlns:a16="http://schemas.microsoft.com/office/drawing/2014/main" id="{E9563FD6-FEDA-87C7-707A-0CFB86F1C0EE}"/>
              </a:ext>
              <a:ext uri="{C183D7F6-B498-43B3-948B-1728B52AA6E4}">
                <adec:decorative xmlns:adec="http://schemas.microsoft.com/office/drawing/2017/decorative" val="1"/>
              </a:ext>
            </a:extLst>
          </p:cNvPr>
          <p:cNvSpPr/>
          <p:nvPr/>
        </p:nvSpPr>
        <p:spPr>
          <a:xfrm>
            <a:off x="1981202" y="3429001"/>
            <a:ext cx="8520330" cy="2389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noProof="0" dirty="0"/>
          </a:p>
        </p:txBody>
      </p:sp>
      <p:pic>
        <p:nvPicPr>
          <p:cNvPr id="5" name="Picture 4" descr="Logos for Fresno County Superintendent of Schools and Count Play Explore.">
            <a:extLst>
              <a:ext uri="{FF2B5EF4-FFF2-40B4-BE49-F238E27FC236}">
                <a16:creationId xmlns:a16="http://schemas.microsoft.com/office/drawing/2014/main" id="{E6188540-20AD-7EE0-3203-6C1EB4CC83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19278" y="1315109"/>
            <a:ext cx="5326941" cy="2004063"/>
          </a:xfrm>
          <a:prstGeom prst="rect">
            <a:avLst/>
          </a:prstGeom>
        </p:spPr>
      </p:pic>
      <p:sp>
        <p:nvSpPr>
          <p:cNvPr id="6" name="TextBox 5">
            <a:extLst>
              <a:ext uri="{FF2B5EF4-FFF2-40B4-BE49-F238E27FC236}">
                <a16:creationId xmlns:a16="http://schemas.microsoft.com/office/drawing/2014/main" id="{81CABAD6-EC21-471F-0425-8A1668D51311}"/>
              </a:ext>
            </a:extLst>
          </p:cNvPr>
          <p:cNvSpPr txBox="1"/>
          <p:nvPr/>
        </p:nvSpPr>
        <p:spPr>
          <a:xfrm>
            <a:off x="2210972" y="3623235"/>
            <a:ext cx="8060789" cy="2066528"/>
          </a:xfrm>
          <a:prstGeom prst="rect">
            <a:avLst/>
          </a:prstGeom>
          <a:noFill/>
        </p:spPr>
        <p:txBody>
          <a:bodyPr wrap="square" lIns="91440" tIns="45720" rIns="91440" bIns="45720" rtlCol="0" anchor="t">
            <a:spAutoFit/>
          </a:bodyPr>
          <a:lstStyle/>
          <a:p>
            <a:pPr>
              <a:lnSpc>
                <a:spcPts val="2600"/>
              </a:lnSpc>
            </a:pPr>
            <a:r>
              <a:rPr lang="es-US" noProof="0" dirty="0">
                <a:solidFill>
                  <a:schemeClr val="bg1"/>
                </a:solidFill>
                <a:latin typeface="Montserrat Medium"/>
                <a:ea typeface="Arial" panose="020B0604020202020204" pitchFamily="34" charset="0"/>
                <a:cs typeface="Times New Roman"/>
              </a:rPr>
              <a:t>Los recursos de aprendizaje profesional «Count Play Explore» son productos de la Superintendencia de Escuelas del Condado de Fresno, desarrollados por WestEd en colaboración con la FCSS y el Centro AIMS para la Educación en Matemáticas y Ciencias. No están destinados a la redistribución comercial, la modificación no autorizada ni al uso fuera del ámbito de la formación profesional.</a:t>
            </a:r>
            <a:endParaRPr lang="es-US" noProof="0" dirty="0">
              <a:solidFill>
                <a:schemeClr val="bg1"/>
              </a:solidFill>
              <a:latin typeface="Montserrat Medium"/>
              <a:ea typeface="Calibri" panose="020F0502020204030204" pitchFamily="34" charset="0"/>
              <a:cs typeface="Times New Roman"/>
            </a:endParaRPr>
          </a:p>
        </p:txBody>
      </p:sp>
      <p:sp>
        <p:nvSpPr>
          <p:cNvPr id="7" name="Slide Number Placeholder 6">
            <a:extLst>
              <a:ext uri="{FF2B5EF4-FFF2-40B4-BE49-F238E27FC236}">
                <a16:creationId xmlns:a16="http://schemas.microsoft.com/office/drawing/2014/main" id="{8F887688-E801-BFFD-5B11-05AFFDACA340}"/>
              </a:ext>
            </a:extLst>
          </p:cNvPr>
          <p:cNvSpPr>
            <a:spLocks noGrp="1"/>
          </p:cNvSpPr>
          <p:nvPr>
            <p:ph type="sldNum" sz="quarter" idx="4"/>
          </p:nvPr>
        </p:nvSpPr>
        <p:spPr/>
        <p:txBody>
          <a:bodyPr/>
          <a:lstStyle/>
          <a:p>
            <a:fld id="{2A87B09C-000B-4E7C-BF22-713788C7974B}" type="slidenum">
              <a:rPr lang="es-US" noProof="0" smtClean="0"/>
              <a:t>2</a:t>
            </a:fld>
            <a:endParaRPr lang="es-US" b="1" noProof="0" dirty="0"/>
          </a:p>
        </p:txBody>
      </p:sp>
    </p:spTree>
    <p:extLst>
      <p:ext uri="{BB962C8B-B14F-4D97-AF65-F5344CB8AC3E}">
        <p14:creationId xmlns:p14="http://schemas.microsoft.com/office/powerpoint/2010/main" val="986161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536C-D764-8E49-E9BC-F14C58EB3909}"/>
              </a:ext>
            </a:extLst>
          </p:cNvPr>
          <p:cNvSpPr>
            <a:spLocks noGrp="1"/>
          </p:cNvSpPr>
          <p:nvPr>
            <p:ph type="title"/>
          </p:nvPr>
        </p:nvSpPr>
        <p:spPr/>
        <p:txBody>
          <a:bodyPr/>
          <a:lstStyle/>
          <a:p>
            <a:r>
              <a:rPr lang="es-US" b="1" noProof="0" dirty="0">
                <a:solidFill>
                  <a:schemeClr val="bg1"/>
                </a:solidFill>
                <a:latin typeface="Montserrat" pitchFamily="2" charset="77"/>
              </a:rPr>
              <a:t>Meta de la sesión</a:t>
            </a:r>
          </a:p>
        </p:txBody>
      </p:sp>
      <p:sp>
        <p:nvSpPr>
          <p:cNvPr id="3" name="Content Placeholder 2">
            <a:extLst>
              <a:ext uri="{FF2B5EF4-FFF2-40B4-BE49-F238E27FC236}">
                <a16:creationId xmlns:a16="http://schemas.microsoft.com/office/drawing/2014/main" id="{E1718584-69B8-5F62-20C4-A6C61F18891C}"/>
              </a:ext>
            </a:extLst>
          </p:cNvPr>
          <p:cNvSpPr>
            <a:spLocks noGrp="1"/>
          </p:cNvSpPr>
          <p:nvPr>
            <p:ph idx="1"/>
          </p:nvPr>
        </p:nvSpPr>
        <p:spPr/>
        <p:txBody>
          <a:bodyPr/>
          <a:lstStyle/>
          <a:p>
            <a:r>
              <a:rPr lang="es-US" noProof="0" dirty="0">
                <a:latin typeface="Montserrat" pitchFamily="2" charset="77"/>
              </a:rPr>
              <a:t>Definir el pensamiento computacional y describir su importancia en la primera infancia. </a:t>
            </a:r>
          </a:p>
          <a:p>
            <a:r>
              <a:rPr lang="es-US" noProof="0" dirty="0">
                <a:latin typeface="Montserrat" pitchFamily="2" charset="77"/>
              </a:rPr>
              <a:t>Identificar y discutir ejemplos de habilidades clave del pensamiento computacional en la primera infancia.</a:t>
            </a:r>
          </a:p>
          <a:p>
            <a:r>
              <a:rPr lang="es-US" noProof="0" dirty="0">
                <a:latin typeface="Montserrat" pitchFamily="2" charset="77"/>
              </a:rPr>
              <a:t>Explorar prácticas de enseñanza para fomentar las habilidades de pensamiento computacional de los niños durante el juego y las rutinas cotidianas. </a:t>
            </a:r>
          </a:p>
        </p:txBody>
      </p:sp>
      <p:sp>
        <p:nvSpPr>
          <p:cNvPr id="4" name="Slide Number Placeholder 3">
            <a:extLst>
              <a:ext uri="{FF2B5EF4-FFF2-40B4-BE49-F238E27FC236}">
                <a16:creationId xmlns:a16="http://schemas.microsoft.com/office/drawing/2014/main" id="{9E63D3AC-0D24-BC4F-8CAE-73B87437F011}"/>
              </a:ext>
            </a:extLst>
          </p:cNvPr>
          <p:cNvSpPr>
            <a:spLocks noGrp="1"/>
          </p:cNvSpPr>
          <p:nvPr>
            <p:ph type="sldNum" sz="quarter" idx="4"/>
          </p:nvPr>
        </p:nvSpPr>
        <p:spPr/>
        <p:txBody>
          <a:bodyPr/>
          <a:lstStyle/>
          <a:p>
            <a:fld id="{2A87B09C-000B-4E7C-BF22-713788C7974B}" type="slidenum">
              <a:rPr lang="es-US" noProof="0" smtClean="0"/>
              <a:t>3</a:t>
            </a:fld>
            <a:endParaRPr lang="es-US" b="1" noProof="0" dirty="0"/>
          </a:p>
        </p:txBody>
      </p:sp>
    </p:spTree>
    <p:extLst>
      <p:ext uri="{BB962C8B-B14F-4D97-AF65-F5344CB8AC3E}">
        <p14:creationId xmlns:p14="http://schemas.microsoft.com/office/powerpoint/2010/main" val="268705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B067-70DD-BE1C-DBE6-2B63E667F12F}"/>
              </a:ext>
            </a:extLst>
          </p:cNvPr>
          <p:cNvSpPr>
            <a:spLocks noGrp="1"/>
          </p:cNvSpPr>
          <p:nvPr>
            <p:ph type="title"/>
          </p:nvPr>
        </p:nvSpPr>
        <p:spPr/>
        <p:txBody>
          <a:bodyPr anchor="ctr"/>
          <a:lstStyle/>
          <a:p>
            <a:r>
              <a:rPr lang="es-US" noProof="0" dirty="0"/>
              <a:t>Explorar: </a:t>
            </a:r>
            <a:br>
              <a:rPr lang="es-US" noProof="0" dirty="0"/>
            </a:br>
            <a:r>
              <a:rPr lang="es-US" b="0" noProof="0" dirty="0">
                <a:latin typeface="Montserrat Medium" panose="00000600000000000000" pitchFamily="2" charset="0"/>
              </a:rPr>
              <a:t>Juego para romper el hielo «Si… entonces»</a:t>
            </a:r>
          </a:p>
        </p:txBody>
      </p:sp>
      <p:sp>
        <p:nvSpPr>
          <p:cNvPr id="3" name="Content Placeholder 2">
            <a:extLst>
              <a:ext uri="{FF2B5EF4-FFF2-40B4-BE49-F238E27FC236}">
                <a16:creationId xmlns:a16="http://schemas.microsoft.com/office/drawing/2014/main" id="{D0CDF0B5-74B8-5A5E-A15A-B6EE31B73BE5}"/>
              </a:ext>
            </a:extLst>
          </p:cNvPr>
          <p:cNvSpPr>
            <a:spLocks noGrp="1"/>
          </p:cNvSpPr>
          <p:nvPr>
            <p:ph idx="1"/>
          </p:nvPr>
        </p:nvSpPr>
        <p:spPr>
          <a:xfrm>
            <a:off x="6096000" y="685800"/>
            <a:ext cx="5365898" cy="5491163"/>
          </a:xfrm>
        </p:spPr>
        <p:txBody>
          <a:bodyPr>
            <a:normAutofit/>
          </a:bodyPr>
          <a:lstStyle/>
          <a:p>
            <a:pPr marL="0" indent="0">
              <a:lnSpc>
                <a:spcPct val="140000"/>
              </a:lnSpc>
              <a:buNone/>
            </a:pPr>
            <a:r>
              <a:rPr lang="es-US" sz="2150" noProof="0" dirty="0"/>
              <a:t>¡Conozcámonos un poco!</a:t>
            </a:r>
          </a:p>
          <a:p>
            <a:pPr marL="0" indent="0" algn="ctr">
              <a:lnSpc>
                <a:spcPct val="140000"/>
              </a:lnSpc>
              <a:buNone/>
            </a:pPr>
            <a:r>
              <a:rPr lang="es-US" sz="2150" b="1" noProof="0" dirty="0">
                <a:solidFill>
                  <a:schemeClr val="tx2"/>
                </a:solidFill>
              </a:rPr>
              <a:t>SI… </a:t>
            </a:r>
            <a:r>
              <a:rPr lang="es-US" sz="2150" b="1" noProof="0" dirty="0">
                <a:solidFill>
                  <a:schemeClr val="accent1"/>
                </a:solidFill>
              </a:rPr>
              <a:t>ENTONCES…</a:t>
            </a:r>
          </a:p>
          <a:p>
            <a:pPr marL="0" indent="0">
              <a:lnSpc>
                <a:spcPct val="140000"/>
              </a:lnSpc>
              <a:buNone/>
            </a:pPr>
            <a:r>
              <a:rPr lang="es-US" sz="2150" noProof="0" dirty="0">
                <a:solidFill>
                  <a:schemeClr val="tx1"/>
                </a:solidFill>
              </a:rPr>
              <a:t>Por ejemplo:</a:t>
            </a:r>
          </a:p>
          <a:p>
            <a:pPr>
              <a:lnSpc>
                <a:spcPct val="140000"/>
              </a:lnSpc>
            </a:pPr>
            <a:r>
              <a:rPr lang="es-US" sz="2150" b="1" noProof="0" dirty="0">
                <a:solidFill>
                  <a:schemeClr val="tx2"/>
                </a:solidFill>
              </a:rPr>
              <a:t>SI </a:t>
            </a:r>
            <a:r>
              <a:rPr lang="es-US" sz="2150" noProof="0" dirty="0"/>
              <a:t>da clase en segundo de primaria, </a:t>
            </a:r>
            <a:r>
              <a:rPr lang="es-US" sz="2150" b="1" noProof="0" dirty="0">
                <a:solidFill>
                  <a:schemeClr val="accent1"/>
                </a:solidFill>
              </a:rPr>
              <a:t>¡ENTONCES </a:t>
            </a:r>
            <a:r>
              <a:rPr lang="es-US" sz="2150" noProof="0" dirty="0"/>
              <a:t>dé dos saltitos!</a:t>
            </a:r>
          </a:p>
          <a:p>
            <a:pPr>
              <a:lnSpc>
                <a:spcPct val="140000"/>
              </a:lnSpc>
            </a:pPr>
            <a:r>
              <a:rPr lang="es-US" sz="2150" b="1" noProof="0" dirty="0">
                <a:solidFill>
                  <a:schemeClr val="tx2"/>
                </a:solidFill>
              </a:rPr>
              <a:t>SI </a:t>
            </a:r>
            <a:r>
              <a:rPr lang="es-US" sz="2150" noProof="0" dirty="0"/>
              <a:t>ha nacido en febrero, </a:t>
            </a:r>
            <a:r>
              <a:rPr lang="es-US" sz="2150" b="1" noProof="0" dirty="0">
                <a:solidFill>
                  <a:schemeClr val="accent1"/>
                </a:solidFill>
              </a:rPr>
              <a:t>¡ENTONCES </a:t>
            </a:r>
            <a:r>
              <a:rPr lang="es-US" sz="2150" noProof="0" dirty="0"/>
              <a:t>busque otro sitio en el círculo!</a:t>
            </a:r>
          </a:p>
          <a:p>
            <a:pPr>
              <a:lnSpc>
                <a:spcPct val="140000"/>
              </a:lnSpc>
            </a:pPr>
            <a:r>
              <a:rPr lang="es-US" sz="2150" b="1" noProof="0" dirty="0">
                <a:solidFill>
                  <a:schemeClr val="tx2"/>
                </a:solidFill>
              </a:rPr>
              <a:t>SI </a:t>
            </a:r>
            <a:r>
              <a:rPr lang="es-US" sz="2150" noProof="0" dirty="0"/>
              <a:t>le gusta comer pizza, </a:t>
            </a:r>
            <a:r>
              <a:rPr lang="es-US" sz="2150" b="1" noProof="0" dirty="0">
                <a:solidFill>
                  <a:schemeClr val="accent1"/>
                </a:solidFill>
              </a:rPr>
              <a:t>¡ENTONCES </a:t>
            </a:r>
            <a:r>
              <a:rPr lang="es-US" sz="2150" noProof="0" dirty="0"/>
              <a:t>haga un ruido de «mordisco»!</a:t>
            </a:r>
          </a:p>
        </p:txBody>
      </p:sp>
      <p:sp>
        <p:nvSpPr>
          <p:cNvPr id="4" name="Slide Number Placeholder 3">
            <a:extLst>
              <a:ext uri="{FF2B5EF4-FFF2-40B4-BE49-F238E27FC236}">
                <a16:creationId xmlns:a16="http://schemas.microsoft.com/office/drawing/2014/main" id="{280C3DA5-2626-1C84-EFE1-46B753832E72}"/>
              </a:ext>
            </a:extLst>
          </p:cNvPr>
          <p:cNvSpPr>
            <a:spLocks noGrp="1"/>
          </p:cNvSpPr>
          <p:nvPr>
            <p:ph type="sldNum" sz="quarter" idx="10"/>
          </p:nvPr>
        </p:nvSpPr>
        <p:spPr/>
        <p:txBody>
          <a:bodyPr/>
          <a:lstStyle/>
          <a:p>
            <a:fld id="{8B512919-B088-4E12-9038-722E97F79378}" type="slidenum">
              <a:rPr lang="es-US" noProof="0" smtClean="0"/>
              <a:t>4</a:t>
            </a:fld>
            <a:endParaRPr lang="es-US" noProof="0" dirty="0"/>
          </a:p>
        </p:txBody>
      </p:sp>
    </p:spTree>
    <p:extLst>
      <p:ext uri="{BB962C8B-B14F-4D97-AF65-F5344CB8AC3E}">
        <p14:creationId xmlns:p14="http://schemas.microsoft.com/office/powerpoint/2010/main" val="273707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CC321E-518B-CB3E-2E34-BA8789CA3217}"/>
              </a:ext>
            </a:extLst>
          </p:cNvPr>
          <p:cNvSpPr>
            <a:spLocks noGrp="1"/>
          </p:cNvSpPr>
          <p:nvPr>
            <p:ph type="title"/>
          </p:nvPr>
        </p:nvSpPr>
        <p:spPr>
          <a:xfrm>
            <a:off x="339634" y="237744"/>
            <a:ext cx="11639005" cy="923330"/>
          </a:xfrm>
        </p:spPr>
        <p:txBody>
          <a:bodyPr/>
          <a:lstStyle/>
          <a:p>
            <a:r>
              <a:rPr lang="es-US" noProof="0" dirty="0"/>
              <a:t>Reflexionar: </a:t>
            </a:r>
            <a:r>
              <a:rPr lang="es-US" b="0" noProof="0" dirty="0">
                <a:latin typeface="Montserrat Medium" panose="00000600000000000000" pitchFamily="2" charset="0"/>
              </a:rPr>
              <a:t>Actividad para romper el hielo «Si... entonces»</a:t>
            </a:r>
          </a:p>
        </p:txBody>
      </p:sp>
      <p:sp>
        <p:nvSpPr>
          <p:cNvPr id="2" name="Content Placeholder 1">
            <a:extLst>
              <a:ext uri="{FF2B5EF4-FFF2-40B4-BE49-F238E27FC236}">
                <a16:creationId xmlns:a16="http://schemas.microsoft.com/office/drawing/2014/main" id="{BDA00924-9FDF-B255-AB57-DB9E2E19865C}"/>
              </a:ext>
            </a:extLst>
          </p:cNvPr>
          <p:cNvSpPr>
            <a:spLocks noGrp="1"/>
          </p:cNvSpPr>
          <p:nvPr>
            <p:ph sz="half" idx="1"/>
          </p:nvPr>
        </p:nvSpPr>
        <p:spPr>
          <a:xfrm>
            <a:off x="838200" y="1324303"/>
            <a:ext cx="5181600" cy="4044988"/>
          </a:xfrm>
        </p:spPr>
        <p:txBody>
          <a:bodyPr anchor="ctr"/>
          <a:lstStyle/>
          <a:p>
            <a:pPr marL="0" indent="0">
              <a:buNone/>
            </a:pPr>
            <a:r>
              <a:rPr lang="es-US" noProof="0" dirty="0"/>
              <a:t>¿Qué habilidades de razonamiento ha utilizado en esta actividad que puedan estar relacionadas con el pensamiento computacional?</a:t>
            </a:r>
          </a:p>
        </p:txBody>
      </p:sp>
      <p:pic>
        <p:nvPicPr>
          <p:cNvPr id="8" name="Picture 7">
            <a:extLst>
              <a:ext uri="{FF2B5EF4-FFF2-40B4-BE49-F238E27FC236}">
                <a16:creationId xmlns:a16="http://schemas.microsoft.com/office/drawing/2014/main" id="{DB9132CC-28B6-FB8D-A0A7-ECB98157D27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20520" y="971389"/>
            <a:ext cx="5478514" cy="4390868"/>
          </a:xfrm>
          <a:prstGeom prst="rect">
            <a:avLst/>
          </a:prstGeom>
        </p:spPr>
      </p:pic>
      <p:sp>
        <p:nvSpPr>
          <p:cNvPr id="3" name="Slide Number Placeholder 2">
            <a:extLst>
              <a:ext uri="{FF2B5EF4-FFF2-40B4-BE49-F238E27FC236}">
                <a16:creationId xmlns:a16="http://schemas.microsoft.com/office/drawing/2014/main" id="{9A4D7A30-A551-290E-5628-4E0335A5B705}"/>
              </a:ext>
            </a:extLst>
          </p:cNvPr>
          <p:cNvSpPr>
            <a:spLocks noGrp="1"/>
          </p:cNvSpPr>
          <p:nvPr>
            <p:ph type="sldNum" sz="quarter" idx="10"/>
          </p:nvPr>
        </p:nvSpPr>
        <p:spPr/>
        <p:txBody>
          <a:bodyPr/>
          <a:lstStyle/>
          <a:p>
            <a:fld id="{8B512919-B088-4E12-9038-722E97F79378}" type="slidenum">
              <a:rPr lang="es-US" noProof="0" smtClean="0"/>
              <a:t>5</a:t>
            </a:fld>
            <a:endParaRPr lang="es-US" noProof="0" dirty="0"/>
          </a:p>
        </p:txBody>
      </p:sp>
    </p:spTree>
    <p:extLst>
      <p:ext uri="{BB962C8B-B14F-4D97-AF65-F5344CB8AC3E}">
        <p14:creationId xmlns:p14="http://schemas.microsoft.com/office/powerpoint/2010/main" val="2776247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738730-8A35-0C66-56F6-BB0062D7B9E0}"/>
              </a:ext>
            </a:extLst>
          </p:cNvPr>
          <p:cNvSpPr>
            <a:spLocks noGrp="1"/>
          </p:cNvSpPr>
          <p:nvPr>
            <p:ph type="title"/>
          </p:nvPr>
        </p:nvSpPr>
        <p:spPr/>
        <p:txBody>
          <a:bodyPr/>
          <a:lstStyle/>
          <a:p>
            <a:r>
              <a:rPr lang="es-US" noProof="0" dirty="0"/>
              <a:t>El pensamiento computacional me hace pensar en…</a:t>
            </a:r>
          </a:p>
        </p:txBody>
      </p:sp>
      <p:sp>
        <p:nvSpPr>
          <p:cNvPr id="5" name="Content Placeholder 4">
            <a:extLst>
              <a:ext uri="{FF2B5EF4-FFF2-40B4-BE49-F238E27FC236}">
                <a16:creationId xmlns:a16="http://schemas.microsoft.com/office/drawing/2014/main" id="{73D24D6C-1A47-76F1-BDAC-7F085B3566CF}"/>
              </a:ext>
            </a:extLst>
          </p:cNvPr>
          <p:cNvSpPr>
            <a:spLocks noGrp="1"/>
          </p:cNvSpPr>
          <p:nvPr>
            <p:ph sz="half" idx="1"/>
          </p:nvPr>
        </p:nvSpPr>
        <p:spPr>
          <a:xfrm>
            <a:off x="838200" y="1324303"/>
            <a:ext cx="5647006" cy="4495897"/>
          </a:xfrm>
        </p:spPr>
        <p:txBody>
          <a:bodyPr anchor="ctr">
            <a:normAutofit fontScale="92500" lnSpcReduction="20000"/>
          </a:bodyPr>
          <a:lstStyle/>
          <a:p>
            <a:pPr marL="0" indent="0">
              <a:spcAft>
                <a:spcPts val="1800"/>
              </a:spcAft>
              <a:buNone/>
            </a:pPr>
            <a:r>
              <a:rPr lang="es-US" noProof="0" dirty="0"/>
              <a:t>¿Qué palabras, sentimientos o imágenes le vienen a la mente al oír el término «pensamiento computacional»? </a:t>
            </a:r>
          </a:p>
          <a:p>
            <a:pPr marL="0" indent="0">
              <a:spcAft>
                <a:spcPts val="1800"/>
              </a:spcAft>
              <a:buNone/>
            </a:pPr>
            <a:r>
              <a:rPr lang="es-US" noProof="0" dirty="0"/>
              <a:t>¿Con qué experiencias o identidades suele asociar el pensamiento computacional o las ciencias de la computación? ¿Qué experiencias podrían estar ausentes?</a:t>
            </a:r>
          </a:p>
        </p:txBody>
      </p:sp>
      <p:pic>
        <p:nvPicPr>
          <p:cNvPr id="8" name="Picture 7">
            <a:extLst>
              <a:ext uri="{FF2B5EF4-FFF2-40B4-BE49-F238E27FC236}">
                <a16:creationId xmlns:a16="http://schemas.microsoft.com/office/drawing/2014/main" id="{3FFE9943-0DF6-F0AE-865E-6457922C3B1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010400" y="967539"/>
            <a:ext cx="5181600" cy="4852661"/>
          </a:xfrm>
          <a:prstGeom prst="rect">
            <a:avLst/>
          </a:prstGeom>
        </p:spPr>
      </p:pic>
      <p:sp>
        <p:nvSpPr>
          <p:cNvPr id="2" name="Slide Number Placeholder 1">
            <a:extLst>
              <a:ext uri="{FF2B5EF4-FFF2-40B4-BE49-F238E27FC236}">
                <a16:creationId xmlns:a16="http://schemas.microsoft.com/office/drawing/2014/main" id="{390EF6CE-6A4A-383D-C604-E7E863ADF5B8}"/>
              </a:ext>
            </a:extLst>
          </p:cNvPr>
          <p:cNvSpPr>
            <a:spLocks noGrp="1"/>
          </p:cNvSpPr>
          <p:nvPr>
            <p:ph type="sldNum" sz="quarter" idx="10"/>
          </p:nvPr>
        </p:nvSpPr>
        <p:spPr/>
        <p:txBody>
          <a:bodyPr/>
          <a:lstStyle/>
          <a:p>
            <a:fld id="{8B512919-B088-4E12-9038-722E97F79378}" type="slidenum">
              <a:rPr lang="es-US" noProof="0" smtClean="0"/>
              <a:t>6</a:t>
            </a:fld>
            <a:endParaRPr lang="es-US" noProof="0" dirty="0"/>
          </a:p>
        </p:txBody>
      </p:sp>
    </p:spTree>
    <p:extLst>
      <p:ext uri="{BB962C8B-B14F-4D97-AF65-F5344CB8AC3E}">
        <p14:creationId xmlns:p14="http://schemas.microsoft.com/office/powerpoint/2010/main" val="3491882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BD8A-9196-F082-F470-A097CCBF6C24}"/>
              </a:ext>
            </a:extLst>
          </p:cNvPr>
          <p:cNvSpPr>
            <a:spLocks noGrp="1"/>
          </p:cNvSpPr>
          <p:nvPr>
            <p:ph type="title"/>
          </p:nvPr>
        </p:nvSpPr>
        <p:spPr/>
        <p:txBody>
          <a:bodyPr/>
          <a:lstStyle/>
          <a:p>
            <a:r>
              <a:rPr lang="es-US" noProof="0" dirty="0"/>
              <a:t>Juego: </a:t>
            </a:r>
            <a:r>
              <a:rPr lang="es-US" b="0" noProof="0" dirty="0">
                <a:latin typeface="Montserrat Medium" panose="00000600000000000000" pitchFamily="2" charset="0"/>
              </a:rPr>
              <a:t>¿Verdadero o falso?</a:t>
            </a:r>
          </a:p>
        </p:txBody>
      </p:sp>
      <p:sp>
        <p:nvSpPr>
          <p:cNvPr id="7" name="TextBox 6">
            <a:extLst>
              <a:ext uri="{FF2B5EF4-FFF2-40B4-BE49-F238E27FC236}">
                <a16:creationId xmlns:a16="http://schemas.microsoft.com/office/drawing/2014/main" id="{B3112B37-A334-A281-96FE-DF00324DBC89}"/>
              </a:ext>
            </a:extLst>
          </p:cNvPr>
          <p:cNvSpPr txBox="1"/>
          <p:nvPr/>
        </p:nvSpPr>
        <p:spPr>
          <a:xfrm>
            <a:off x="213589" y="3067507"/>
            <a:ext cx="4841798" cy="1107996"/>
          </a:xfrm>
          <a:prstGeom prst="rect">
            <a:avLst/>
          </a:prstGeom>
          <a:noFill/>
        </p:spPr>
        <p:txBody>
          <a:bodyPr wrap="square" rtlCol="0">
            <a:spAutoFit/>
          </a:bodyPr>
          <a:lstStyle/>
          <a:p>
            <a:pPr algn="ctr"/>
            <a:r>
              <a:rPr lang="es-US" sz="6600" b="1" noProof="0" dirty="0">
                <a:solidFill>
                  <a:schemeClr val="accent1"/>
                </a:solidFill>
                <a:latin typeface="Montserrat" pitchFamily="2" charset="77"/>
              </a:rPr>
              <a:t>Verdadero</a:t>
            </a:r>
          </a:p>
        </p:txBody>
      </p:sp>
      <p:sp>
        <p:nvSpPr>
          <p:cNvPr id="8" name="TextBox 7">
            <a:extLst>
              <a:ext uri="{FF2B5EF4-FFF2-40B4-BE49-F238E27FC236}">
                <a16:creationId xmlns:a16="http://schemas.microsoft.com/office/drawing/2014/main" id="{96DC179D-67B1-FE80-14A5-D551A31B2EC3}"/>
              </a:ext>
            </a:extLst>
          </p:cNvPr>
          <p:cNvSpPr txBox="1"/>
          <p:nvPr/>
        </p:nvSpPr>
        <p:spPr>
          <a:xfrm>
            <a:off x="9102636" y="3067507"/>
            <a:ext cx="2481942" cy="1107996"/>
          </a:xfrm>
          <a:prstGeom prst="rect">
            <a:avLst/>
          </a:prstGeom>
          <a:noFill/>
        </p:spPr>
        <p:txBody>
          <a:bodyPr wrap="square" rtlCol="0">
            <a:spAutoFit/>
          </a:bodyPr>
          <a:lstStyle/>
          <a:p>
            <a:pPr algn="ctr"/>
            <a:r>
              <a:rPr lang="es-US" sz="6600" b="1" noProof="0" dirty="0">
                <a:solidFill>
                  <a:schemeClr val="tx2"/>
                </a:solidFill>
                <a:latin typeface="Montserrat" pitchFamily="2" charset="77"/>
              </a:rPr>
              <a:t>Falso</a:t>
            </a:r>
          </a:p>
        </p:txBody>
      </p:sp>
      <p:pic>
        <p:nvPicPr>
          <p:cNvPr id="5" name="Picture 4">
            <a:extLst>
              <a:ext uri="{FF2B5EF4-FFF2-40B4-BE49-F238E27FC236}">
                <a16:creationId xmlns:a16="http://schemas.microsoft.com/office/drawing/2014/main" id="{5F4E319D-50CD-6C5C-A8FF-947EC6FBBEC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16430" y="1720413"/>
            <a:ext cx="3986206" cy="3802183"/>
          </a:xfrm>
          <a:prstGeom prst="rect">
            <a:avLst/>
          </a:prstGeom>
        </p:spPr>
      </p:pic>
      <p:sp>
        <p:nvSpPr>
          <p:cNvPr id="3" name="Slide Number Placeholder 2">
            <a:extLst>
              <a:ext uri="{FF2B5EF4-FFF2-40B4-BE49-F238E27FC236}">
                <a16:creationId xmlns:a16="http://schemas.microsoft.com/office/drawing/2014/main" id="{D68D0EA4-1AB7-C434-A5B6-54A379D4837A}"/>
              </a:ext>
            </a:extLst>
          </p:cNvPr>
          <p:cNvSpPr>
            <a:spLocks noGrp="1"/>
          </p:cNvSpPr>
          <p:nvPr>
            <p:ph type="sldNum" sz="quarter" idx="4"/>
          </p:nvPr>
        </p:nvSpPr>
        <p:spPr/>
        <p:txBody>
          <a:bodyPr/>
          <a:lstStyle/>
          <a:p>
            <a:fld id="{2A87B09C-000B-4E7C-BF22-713788C7974B}" type="slidenum">
              <a:rPr lang="es-US" noProof="0" smtClean="0"/>
              <a:t>7</a:t>
            </a:fld>
            <a:endParaRPr lang="es-US" b="1" noProof="0" dirty="0"/>
          </a:p>
        </p:txBody>
      </p:sp>
    </p:spTree>
    <p:extLst>
      <p:ext uri="{BB962C8B-B14F-4D97-AF65-F5344CB8AC3E}">
        <p14:creationId xmlns:p14="http://schemas.microsoft.com/office/powerpoint/2010/main" val="3578896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a:xfrm>
            <a:off x="851646" y="237744"/>
            <a:ext cx="10834075" cy="507831"/>
          </a:xfrm>
        </p:spPr>
        <p:txBody>
          <a:bodyPr/>
          <a:lstStyle/>
          <a:p>
            <a:pPr>
              <a:tabLst>
                <a:tab pos="10561638" algn="r"/>
              </a:tabLst>
            </a:pPr>
            <a:r>
              <a:rPr lang="es-US" noProof="0" dirty="0"/>
              <a:t>¿Verdadero o falso?	N.º 1</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836756" y="1253331"/>
            <a:ext cx="8863854" cy="1555183"/>
          </a:xfrm>
        </p:spPr>
        <p:txBody>
          <a:bodyPr>
            <a:normAutofit lnSpcReduction="10000"/>
          </a:bodyPr>
          <a:lstStyle/>
          <a:p>
            <a:pPr marL="0" indent="0" algn="ctr">
              <a:buNone/>
            </a:pPr>
            <a:r>
              <a:rPr lang="es-US" noProof="0" dirty="0"/>
              <a:t>El pensamiento computacional consiste en desglosar problemas complejos en partes más pequeñas. </a:t>
            </a:r>
          </a:p>
        </p:txBody>
      </p:sp>
      <p:sp>
        <p:nvSpPr>
          <p:cNvPr id="4" name="TextBox 3">
            <a:extLst>
              <a:ext uri="{FF2B5EF4-FFF2-40B4-BE49-F238E27FC236}">
                <a16:creationId xmlns:a16="http://schemas.microsoft.com/office/drawing/2014/main" id="{284831D8-C7C1-251F-03B2-3E4EED55E4F4}"/>
              </a:ext>
            </a:extLst>
          </p:cNvPr>
          <p:cNvSpPr txBox="1"/>
          <p:nvPr/>
        </p:nvSpPr>
        <p:spPr>
          <a:xfrm>
            <a:off x="2928087" y="2743200"/>
            <a:ext cx="6374674" cy="1107996"/>
          </a:xfrm>
          <a:prstGeom prst="rect">
            <a:avLst/>
          </a:prstGeom>
          <a:noFill/>
        </p:spPr>
        <p:txBody>
          <a:bodyPr wrap="square" rtlCol="0">
            <a:spAutoFit/>
          </a:bodyPr>
          <a:lstStyle/>
          <a:p>
            <a:pPr algn="ctr"/>
            <a:r>
              <a:rPr lang="es-US" sz="6600" b="1" noProof="0" dirty="0">
                <a:solidFill>
                  <a:schemeClr val="accent1"/>
                </a:solidFill>
                <a:latin typeface="Montserrat" pitchFamily="2" charset="77"/>
              </a:rPr>
              <a:t>¡Verdadero!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851647" y="3904488"/>
            <a:ext cx="10527554" cy="1984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El pensamiento computacional es una forma de razonar que consiste en desglosar problemas complejos en partes más pequeñas y manejables. Esto nos ayuda a gestionar tareas y resolver problemas de forma más eficiente y eficaz.</a:t>
            </a:r>
          </a:p>
        </p:txBody>
      </p:sp>
      <p:sp>
        <p:nvSpPr>
          <p:cNvPr id="6" name="Slide Number Placeholder 5">
            <a:extLst>
              <a:ext uri="{FF2B5EF4-FFF2-40B4-BE49-F238E27FC236}">
                <a16:creationId xmlns:a16="http://schemas.microsoft.com/office/drawing/2014/main" id="{BA7DB700-7D4C-1A0C-65F4-B8907F9E3275}"/>
              </a:ext>
            </a:extLst>
          </p:cNvPr>
          <p:cNvSpPr>
            <a:spLocks noGrp="1"/>
          </p:cNvSpPr>
          <p:nvPr>
            <p:ph type="sldNum" sz="quarter" idx="4"/>
          </p:nvPr>
        </p:nvSpPr>
        <p:spPr/>
        <p:txBody>
          <a:bodyPr/>
          <a:lstStyle/>
          <a:p>
            <a:fld id="{2A87B09C-000B-4E7C-BF22-713788C7974B}" type="slidenum">
              <a:rPr lang="es-US" noProof="0" smtClean="0"/>
              <a:t>8</a:t>
            </a:fld>
            <a:endParaRPr lang="es-US" b="1" noProof="0" dirty="0"/>
          </a:p>
        </p:txBody>
      </p:sp>
    </p:spTree>
    <p:extLst>
      <p:ext uri="{BB962C8B-B14F-4D97-AF65-F5344CB8AC3E}">
        <p14:creationId xmlns:p14="http://schemas.microsoft.com/office/powerpoint/2010/main" val="192320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p:txBody>
          <a:bodyPr/>
          <a:lstStyle/>
          <a:p>
            <a:pPr>
              <a:tabLst>
                <a:tab pos="10561638" algn="r"/>
              </a:tabLst>
            </a:pPr>
            <a:r>
              <a:rPr lang="es-US" noProof="0" dirty="0"/>
              <a:t>¿Verdadero o falso?	N.º 2</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836756" y="1253331"/>
            <a:ext cx="8863854" cy="1555183"/>
          </a:xfrm>
        </p:spPr>
        <p:txBody>
          <a:bodyPr>
            <a:normAutofit lnSpcReduction="10000"/>
          </a:bodyPr>
          <a:lstStyle/>
          <a:p>
            <a:pPr marL="0" indent="0" algn="ctr">
              <a:buNone/>
            </a:pPr>
            <a:r>
              <a:rPr lang="es-US" noProof="0" dirty="0"/>
              <a:t>El pensamiento computacional requiere conocimientos de programación o de codificación. </a:t>
            </a:r>
          </a:p>
        </p:txBody>
      </p:sp>
      <p:sp>
        <p:nvSpPr>
          <p:cNvPr id="4" name="TextBox 3">
            <a:extLst>
              <a:ext uri="{FF2B5EF4-FFF2-40B4-BE49-F238E27FC236}">
                <a16:creationId xmlns:a16="http://schemas.microsoft.com/office/drawing/2014/main" id="{284831D8-C7C1-251F-03B2-3E4EED55E4F4}"/>
              </a:ext>
            </a:extLst>
          </p:cNvPr>
          <p:cNvSpPr txBox="1"/>
          <p:nvPr/>
        </p:nvSpPr>
        <p:spPr>
          <a:xfrm>
            <a:off x="4307477" y="2743200"/>
            <a:ext cx="3577045" cy="1107996"/>
          </a:xfrm>
          <a:prstGeom prst="rect">
            <a:avLst/>
          </a:prstGeom>
          <a:noFill/>
        </p:spPr>
        <p:txBody>
          <a:bodyPr wrap="square" rtlCol="0">
            <a:spAutoFit/>
          </a:bodyPr>
          <a:lstStyle/>
          <a:p>
            <a:pPr algn="ctr"/>
            <a:r>
              <a:rPr lang="es-US" sz="6600" b="1" noProof="0" dirty="0">
                <a:solidFill>
                  <a:schemeClr val="tx2"/>
                </a:solidFill>
                <a:latin typeface="Montserrat" pitchFamily="2" charset="77"/>
              </a:rPr>
              <a:t>¡Falso!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851646" y="3904488"/>
            <a:ext cx="10344674" cy="21528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El pensamiento computacional es un amplio conjunto de habilidades para la resolución de problemas que se utilizan no solo al programar o codificar, sino también en nuestras rutinas cotidianas.</a:t>
            </a:r>
          </a:p>
        </p:txBody>
      </p:sp>
      <p:sp>
        <p:nvSpPr>
          <p:cNvPr id="6" name="Slide Number Placeholder 5">
            <a:extLst>
              <a:ext uri="{FF2B5EF4-FFF2-40B4-BE49-F238E27FC236}">
                <a16:creationId xmlns:a16="http://schemas.microsoft.com/office/drawing/2014/main" id="{1BED0CEF-EF30-DA9D-661A-7FBAD07E5C4C}"/>
              </a:ext>
            </a:extLst>
          </p:cNvPr>
          <p:cNvSpPr>
            <a:spLocks noGrp="1"/>
          </p:cNvSpPr>
          <p:nvPr>
            <p:ph type="sldNum" sz="quarter" idx="4"/>
          </p:nvPr>
        </p:nvSpPr>
        <p:spPr/>
        <p:txBody>
          <a:bodyPr/>
          <a:lstStyle/>
          <a:p>
            <a:fld id="{2A87B09C-000B-4E7C-BF22-713788C7974B}" type="slidenum">
              <a:rPr lang="es-US" noProof="0" smtClean="0"/>
              <a:t>9</a:t>
            </a:fld>
            <a:endParaRPr lang="es-US" b="1" noProof="0" dirty="0"/>
          </a:p>
        </p:txBody>
      </p:sp>
    </p:spTree>
    <p:extLst>
      <p:ext uri="{BB962C8B-B14F-4D97-AF65-F5344CB8AC3E}">
        <p14:creationId xmlns:p14="http://schemas.microsoft.com/office/powerpoint/2010/main" val="380458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p:txBody>
          <a:bodyPr/>
          <a:lstStyle/>
          <a:p>
            <a:pPr>
              <a:tabLst>
                <a:tab pos="10561638" algn="r"/>
              </a:tabLst>
            </a:pPr>
            <a:r>
              <a:rPr lang="es-US" noProof="0" dirty="0"/>
              <a:t>¿Verdadero o falso?	N.º 3</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836756" y="1253331"/>
            <a:ext cx="8863854" cy="1555183"/>
          </a:xfrm>
        </p:spPr>
        <p:txBody>
          <a:bodyPr/>
          <a:lstStyle/>
          <a:p>
            <a:pPr marL="0" indent="0" algn="ctr">
              <a:buNone/>
            </a:pPr>
            <a:r>
              <a:rPr lang="es-US" noProof="0" dirty="0"/>
              <a:t>El pensamiento computacional solo se utiliza en los campos tecnológicos.</a:t>
            </a:r>
          </a:p>
        </p:txBody>
      </p:sp>
      <p:sp>
        <p:nvSpPr>
          <p:cNvPr id="4" name="TextBox 3">
            <a:extLst>
              <a:ext uri="{FF2B5EF4-FFF2-40B4-BE49-F238E27FC236}">
                <a16:creationId xmlns:a16="http://schemas.microsoft.com/office/drawing/2014/main" id="{284831D8-C7C1-251F-03B2-3E4EED55E4F4}"/>
              </a:ext>
            </a:extLst>
          </p:cNvPr>
          <p:cNvSpPr txBox="1"/>
          <p:nvPr/>
        </p:nvSpPr>
        <p:spPr>
          <a:xfrm>
            <a:off x="4536077" y="2743200"/>
            <a:ext cx="3119845" cy="1107996"/>
          </a:xfrm>
          <a:prstGeom prst="rect">
            <a:avLst/>
          </a:prstGeom>
          <a:noFill/>
        </p:spPr>
        <p:txBody>
          <a:bodyPr wrap="square" rtlCol="0">
            <a:spAutoFit/>
          </a:bodyPr>
          <a:lstStyle/>
          <a:p>
            <a:pPr algn="ctr"/>
            <a:r>
              <a:rPr lang="es-US" sz="6600" b="1" noProof="0" dirty="0">
                <a:solidFill>
                  <a:schemeClr val="tx2"/>
                </a:solidFill>
                <a:latin typeface="Montserrat" pitchFamily="2" charset="77"/>
              </a:rPr>
              <a:t>¡Falso!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1664073" y="3904488"/>
            <a:ext cx="8863854" cy="20105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El pensamiento computacional es aplicable en numerosos campos y disciplinas. Cualquiera puede aprender y utilizar el pensamiento computacional en diversos contextos.</a:t>
            </a:r>
          </a:p>
        </p:txBody>
      </p:sp>
      <p:sp>
        <p:nvSpPr>
          <p:cNvPr id="6" name="Slide Number Placeholder 5">
            <a:extLst>
              <a:ext uri="{FF2B5EF4-FFF2-40B4-BE49-F238E27FC236}">
                <a16:creationId xmlns:a16="http://schemas.microsoft.com/office/drawing/2014/main" id="{95923381-BB1D-70F8-2BF4-1B307B316850}"/>
              </a:ext>
            </a:extLst>
          </p:cNvPr>
          <p:cNvSpPr>
            <a:spLocks noGrp="1"/>
          </p:cNvSpPr>
          <p:nvPr>
            <p:ph type="sldNum" sz="quarter" idx="4"/>
          </p:nvPr>
        </p:nvSpPr>
        <p:spPr/>
        <p:txBody>
          <a:bodyPr/>
          <a:lstStyle/>
          <a:p>
            <a:fld id="{2A87B09C-000B-4E7C-BF22-713788C7974B}" type="slidenum">
              <a:rPr lang="es-US" noProof="0" smtClean="0"/>
              <a:t>10</a:t>
            </a:fld>
            <a:endParaRPr lang="es-US" b="1" noProof="0" dirty="0"/>
          </a:p>
        </p:txBody>
      </p:sp>
    </p:spTree>
    <p:extLst>
      <p:ext uri="{BB962C8B-B14F-4D97-AF65-F5344CB8AC3E}">
        <p14:creationId xmlns:p14="http://schemas.microsoft.com/office/powerpoint/2010/main" val="29598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p:txBody>
          <a:bodyPr/>
          <a:lstStyle/>
          <a:p>
            <a:pPr>
              <a:tabLst>
                <a:tab pos="10501313" algn="r"/>
              </a:tabLst>
            </a:pPr>
            <a:r>
              <a:rPr lang="es-US" noProof="0" dirty="0"/>
              <a:t>¿Verdadero o falso? 	N.º 4</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836756" y="1253331"/>
            <a:ext cx="8863854" cy="1555183"/>
          </a:xfrm>
        </p:spPr>
        <p:txBody>
          <a:bodyPr/>
          <a:lstStyle/>
          <a:p>
            <a:pPr marL="0" indent="0" algn="ctr">
              <a:buNone/>
            </a:pPr>
            <a:r>
              <a:rPr lang="es-US" noProof="0" dirty="0"/>
              <a:t>El pensamiento computacional consiste en detectar patrones y conexiones. </a:t>
            </a:r>
          </a:p>
        </p:txBody>
      </p:sp>
      <p:sp>
        <p:nvSpPr>
          <p:cNvPr id="4" name="TextBox 3">
            <a:extLst>
              <a:ext uri="{FF2B5EF4-FFF2-40B4-BE49-F238E27FC236}">
                <a16:creationId xmlns:a16="http://schemas.microsoft.com/office/drawing/2014/main" id="{284831D8-C7C1-251F-03B2-3E4EED55E4F4}"/>
              </a:ext>
            </a:extLst>
          </p:cNvPr>
          <p:cNvSpPr txBox="1"/>
          <p:nvPr/>
        </p:nvSpPr>
        <p:spPr>
          <a:xfrm>
            <a:off x="3372394" y="2743200"/>
            <a:ext cx="5447211" cy="1107996"/>
          </a:xfrm>
          <a:prstGeom prst="rect">
            <a:avLst/>
          </a:prstGeom>
          <a:noFill/>
        </p:spPr>
        <p:txBody>
          <a:bodyPr wrap="square" rtlCol="0">
            <a:spAutoFit/>
          </a:bodyPr>
          <a:lstStyle/>
          <a:p>
            <a:pPr algn="ctr"/>
            <a:r>
              <a:rPr lang="es-US" sz="6600" b="1" noProof="0" dirty="0">
                <a:solidFill>
                  <a:schemeClr val="accent1"/>
                </a:solidFill>
                <a:latin typeface="Montserrat" pitchFamily="2" charset="77"/>
              </a:rPr>
              <a:t>¡Verdadero!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1664073" y="3904488"/>
            <a:ext cx="8863854" cy="15551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Reconocer patrones y comprender cómo se relacionan las cosas es una parte importante del pensamiento computacional y ayuda en la resolución de problemas complejos.</a:t>
            </a:r>
          </a:p>
        </p:txBody>
      </p:sp>
      <p:sp>
        <p:nvSpPr>
          <p:cNvPr id="6" name="Slide Number Placeholder 5">
            <a:extLst>
              <a:ext uri="{FF2B5EF4-FFF2-40B4-BE49-F238E27FC236}">
                <a16:creationId xmlns:a16="http://schemas.microsoft.com/office/drawing/2014/main" id="{1B48D910-745F-B24E-8891-838E0B3E3BF5}"/>
              </a:ext>
            </a:extLst>
          </p:cNvPr>
          <p:cNvSpPr>
            <a:spLocks noGrp="1"/>
          </p:cNvSpPr>
          <p:nvPr>
            <p:ph type="sldNum" sz="quarter" idx="4"/>
          </p:nvPr>
        </p:nvSpPr>
        <p:spPr/>
        <p:txBody>
          <a:bodyPr/>
          <a:lstStyle/>
          <a:p>
            <a:fld id="{2A87B09C-000B-4E7C-BF22-713788C7974B}" type="slidenum">
              <a:rPr lang="es-US" noProof="0" smtClean="0"/>
              <a:t>11</a:t>
            </a:fld>
            <a:endParaRPr lang="es-US" b="1" noProof="0" dirty="0"/>
          </a:p>
        </p:txBody>
      </p:sp>
    </p:spTree>
    <p:extLst>
      <p:ext uri="{BB962C8B-B14F-4D97-AF65-F5344CB8AC3E}">
        <p14:creationId xmlns:p14="http://schemas.microsoft.com/office/powerpoint/2010/main" val="22914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p:txBody>
          <a:bodyPr/>
          <a:lstStyle/>
          <a:p>
            <a:pPr>
              <a:tabLst>
                <a:tab pos="10501313" algn="r"/>
              </a:tabLst>
            </a:pPr>
            <a:r>
              <a:rPr lang="es-US" noProof="0" dirty="0"/>
              <a:t>¿Verdadero o falso?	 N.º 5</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836756" y="1253331"/>
            <a:ext cx="8863854" cy="1555183"/>
          </a:xfrm>
        </p:spPr>
        <p:txBody>
          <a:bodyPr>
            <a:normAutofit lnSpcReduction="10000"/>
          </a:bodyPr>
          <a:lstStyle/>
          <a:p>
            <a:pPr marL="0" indent="0" algn="ctr">
              <a:buNone/>
            </a:pPr>
            <a:r>
              <a:rPr lang="es-US" noProof="0" dirty="0"/>
              <a:t>El pensamiento computacional implica elaborar instrucciones paso a paso para resolver problemas.  </a:t>
            </a:r>
          </a:p>
        </p:txBody>
      </p:sp>
      <p:sp>
        <p:nvSpPr>
          <p:cNvPr id="4" name="TextBox 3">
            <a:extLst>
              <a:ext uri="{FF2B5EF4-FFF2-40B4-BE49-F238E27FC236}">
                <a16:creationId xmlns:a16="http://schemas.microsoft.com/office/drawing/2014/main" id="{284831D8-C7C1-251F-03B2-3E4EED55E4F4}"/>
              </a:ext>
            </a:extLst>
          </p:cNvPr>
          <p:cNvSpPr txBox="1"/>
          <p:nvPr/>
        </p:nvSpPr>
        <p:spPr>
          <a:xfrm>
            <a:off x="3111137" y="2743200"/>
            <a:ext cx="5969726" cy="1107996"/>
          </a:xfrm>
          <a:prstGeom prst="rect">
            <a:avLst/>
          </a:prstGeom>
          <a:noFill/>
        </p:spPr>
        <p:txBody>
          <a:bodyPr wrap="square" rtlCol="0">
            <a:spAutoFit/>
          </a:bodyPr>
          <a:lstStyle/>
          <a:p>
            <a:pPr algn="ctr"/>
            <a:r>
              <a:rPr lang="es-US" sz="6600" b="1" noProof="0" dirty="0">
                <a:solidFill>
                  <a:schemeClr val="accent1"/>
                </a:solidFill>
                <a:latin typeface="Montserrat" pitchFamily="2" charset="77"/>
              </a:rPr>
              <a:t>¡Verdadero!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1664073" y="3902529"/>
            <a:ext cx="8863854" cy="15551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Establecer pasos o planes claros es una parte fundamental del pensamiento computacional para ayudar a resolver problemas de manera eficiente.</a:t>
            </a:r>
          </a:p>
        </p:txBody>
      </p:sp>
      <p:sp>
        <p:nvSpPr>
          <p:cNvPr id="6" name="Slide Number Placeholder 5">
            <a:extLst>
              <a:ext uri="{FF2B5EF4-FFF2-40B4-BE49-F238E27FC236}">
                <a16:creationId xmlns:a16="http://schemas.microsoft.com/office/drawing/2014/main" id="{C78E5CCD-CC7D-FD11-D047-1D83E7A23EC7}"/>
              </a:ext>
            </a:extLst>
          </p:cNvPr>
          <p:cNvSpPr>
            <a:spLocks noGrp="1"/>
          </p:cNvSpPr>
          <p:nvPr>
            <p:ph type="sldNum" sz="quarter" idx="4"/>
          </p:nvPr>
        </p:nvSpPr>
        <p:spPr/>
        <p:txBody>
          <a:bodyPr/>
          <a:lstStyle/>
          <a:p>
            <a:fld id="{2A87B09C-000B-4E7C-BF22-713788C7974B}" type="slidenum">
              <a:rPr lang="es-US" noProof="0" smtClean="0"/>
              <a:t>12</a:t>
            </a:fld>
            <a:endParaRPr lang="es-US" b="1" noProof="0" dirty="0"/>
          </a:p>
        </p:txBody>
      </p:sp>
    </p:spTree>
    <p:extLst>
      <p:ext uri="{BB962C8B-B14F-4D97-AF65-F5344CB8AC3E}">
        <p14:creationId xmlns:p14="http://schemas.microsoft.com/office/powerpoint/2010/main" val="176324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0033-CDD9-D262-3823-361A431A8296}"/>
              </a:ext>
            </a:extLst>
          </p:cNvPr>
          <p:cNvSpPr>
            <a:spLocks noGrp="1"/>
          </p:cNvSpPr>
          <p:nvPr>
            <p:ph type="title"/>
          </p:nvPr>
        </p:nvSpPr>
        <p:spPr/>
        <p:txBody>
          <a:bodyPr/>
          <a:lstStyle/>
          <a:p>
            <a:pPr>
              <a:tabLst>
                <a:tab pos="10561638" algn="r"/>
              </a:tabLst>
            </a:pPr>
            <a:r>
              <a:rPr lang="es-US" noProof="0" dirty="0"/>
              <a:t>¿Verdadero o falso? 	N.º 6</a:t>
            </a:r>
          </a:p>
        </p:txBody>
      </p:sp>
      <p:sp>
        <p:nvSpPr>
          <p:cNvPr id="3" name="Content Placeholder 2">
            <a:extLst>
              <a:ext uri="{FF2B5EF4-FFF2-40B4-BE49-F238E27FC236}">
                <a16:creationId xmlns:a16="http://schemas.microsoft.com/office/drawing/2014/main" id="{D96D1806-9380-C951-93D6-6A1B245851B8}"/>
              </a:ext>
            </a:extLst>
          </p:cNvPr>
          <p:cNvSpPr>
            <a:spLocks noGrp="1"/>
          </p:cNvSpPr>
          <p:nvPr>
            <p:ph idx="1"/>
          </p:nvPr>
        </p:nvSpPr>
        <p:spPr>
          <a:xfrm>
            <a:off x="1664073" y="1252728"/>
            <a:ext cx="8863854" cy="1555183"/>
          </a:xfrm>
        </p:spPr>
        <p:txBody>
          <a:bodyPr/>
          <a:lstStyle/>
          <a:p>
            <a:pPr marL="0" indent="0" algn="ctr">
              <a:buNone/>
            </a:pPr>
            <a:r>
              <a:rPr lang="es-US" noProof="0" dirty="0"/>
              <a:t>El pensamiento computacional es una habilidad única que se aprende una sola vez. </a:t>
            </a:r>
          </a:p>
        </p:txBody>
      </p:sp>
      <p:sp>
        <p:nvSpPr>
          <p:cNvPr id="4" name="TextBox 3">
            <a:extLst>
              <a:ext uri="{FF2B5EF4-FFF2-40B4-BE49-F238E27FC236}">
                <a16:creationId xmlns:a16="http://schemas.microsoft.com/office/drawing/2014/main" id="{284831D8-C7C1-251F-03B2-3E4EED55E4F4}"/>
              </a:ext>
            </a:extLst>
          </p:cNvPr>
          <p:cNvSpPr txBox="1"/>
          <p:nvPr/>
        </p:nvSpPr>
        <p:spPr>
          <a:xfrm>
            <a:off x="4411980" y="2743200"/>
            <a:ext cx="3368039" cy="1107996"/>
          </a:xfrm>
          <a:prstGeom prst="rect">
            <a:avLst/>
          </a:prstGeom>
          <a:noFill/>
        </p:spPr>
        <p:txBody>
          <a:bodyPr wrap="square" rtlCol="0">
            <a:spAutoFit/>
          </a:bodyPr>
          <a:lstStyle/>
          <a:p>
            <a:pPr algn="ctr"/>
            <a:r>
              <a:rPr lang="es-US" sz="6600" b="1" noProof="0" dirty="0">
                <a:solidFill>
                  <a:schemeClr val="tx2"/>
                </a:solidFill>
                <a:latin typeface="Montserrat" pitchFamily="2" charset="77"/>
              </a:rPr>
              <a:t>¡Falso!</a:t>
            </a:r>
          </a:p>
        </p:txBody>
      </p:sp>
      <p:sp>
        <p:nvSpPr>
          <p:cNvPr id="5" name="Content Placeholder 2">
            <a:extLst>
              <a:ext uri="{FF2B5EF4-FFF2-40B4-BE49-F238E27FC236}">
                <a16:creationId xmlns:a16="http://schemas.microsoft.com/office/drawing/2014/main" id="{3B95ED2E-B6ED-6475-3DBB-F3CC0558C17A}"/>
              </a:ext>
            </a:extLst>
          </p:cNvPr>
          <p:cNvSpPr txBox="1">
            <a:spLocks/>
          </p:cNvSpPr>
          <p:nvPr/>
        </p:nvSpPr>
        <p:spPr>
          <a:xfrm>
            <a:off x="565445" y="3904488"/>
            <a:ext cx="11120276" cy="15551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B0"/>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90000"/>
              </a:lnSpc>
              <a:spcBef>
                <a:spcPts val="500"/>
              </a:spcBef>
              <a:buClr>
                <a:srgbClr val="2078B0"/>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90000"/>
              </a:lnSpc>
              <a:spcBef>
                <a:spcPts val="500"/>
              </a:spcBef>
              <a:buClr>
                <a:srgbClr val="2078B0"/>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90000"/>
              </a:lnSpc>
              <a:spcBef>
                <a:spcPts val="500"/>
              </a:spcBef>
              <a:buClr>
                <a:srgbClr val="2078B0"/>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s-US" noProof="0" dirty="0"/>
              <a:t>El pensamiento computacional se compone de muchas habilidades, como desglosar conceptos, relacionar ideas de formas novedosas y elaborar soluciones paso a paso. Se trata de un conjunto de habilidades para toda la vida que pueden adaptarse a diferentes contextos.</a:t>
            </a:r>
          </a:p>
        </p:txBody>
      </p:sp>
      <p:sp>
        <p:nvSpPr>
          <p:cNvPr id="6" name="Slide Number Placeholder 5">
            <a:extLst>
              <a:ext uri="{FF2B5EF4-FFF2-40B4-BE49-F238E27FC236}">
                <a16:creationId xmlns:a16="http://schemas.microsoft.com/office/drawing/2014/main" id="{D2980F83-80D9-A7CB-454D-AA86B5DE2DBF}"/>
              </a:ext>
            </a:extLst>
          </p:cNvPr>
          <p:cNvSpPr>
            <a:spLocks noGrp="1"/>
          </p:cNvSpPr>
          <p:nvPr>
            <p:ph type="sldNum" sz="quarter" idx="4"/>
          </p:nvPr>
        </p:nvSpPr>
        <p:spPr/>
        <p:txBody>
          <a:bodyPr/>
          <a:lstStyle/>
          <a:p>
            <a:fld id="{2A87B09C-000B-4E7C-BF22-713788C7974B}" type="slidenum">
              <a:rPr lang="es-US" noProof="0" smtClean="0"/>
              <a:t>13</a:t>
            </a:fld>
            <a:endParaRPr lang="es-US" b="1" noProof="0" dirty="0"/>
          </a:p>
        </p:txBody>
      </p:sp>
    </p:spTree>
    <p:extLst>
      <p:ext uri="{BB962C8B-B14F-4D97-AF65-F5344CB8AC3E}">
        <p14:creationId xmlns:p14="http://schemas.microsoft.com/office/powerpoint/2010/main" val="53508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CD02-DACF-5B7C-E830-205AFC4EF29F}"/>
              </a:ext>
            </a:extLst>
          </p:cNvPr>
          <p:cNvSpPr>
            <a:spLocks noGrp="1"/>
          </p:cNvSpPr>
          <p:nvPr>
            <p:ph type="title"/>
          </p:nvPr>
        </p:nvSpPr>
        <p:spPr/>
        <p:txBody>
          <a:bodyPr/>
          <a:lstStyle/>
          <a:p>
            <a:r>
              <a:rPr lang="es-US" noProof="0" dirty="0"/>
              <a:t>Observe: </a:t>
            </a:r>
            <a:r>
              <a:rPr lang="es-US" b="0" noProof="0" dirty="0">
                <a:latin typeface="Montserrat Medium" panose="00000600000000000000" pitchFamily="2" charset="0"/>
              </a:rPr>
              <a:t>Descifrando el código</a:t>
            </a:r>
          </a:p>
        </p:txBody>
      </p:sp>
      <p:sp>
        <p:nvSpPr>
          <p:cNvPr id="10" name="TextBox 9">
            <a:extLst>
              <a:ext uri="{FF2B5EF4-FFF2-40B4-BE49-F238E27FC236}">
                <a16:creationId xmlns:a16="http://schemas.microsoft.com/office/drawing/2014/main" id="{42CB56B9-FA18-8D8D-11C4-9F515022B560}"/>
              </a:ext>
            </a:extLst>
          </p:cNvPr>
          <p:cNvSpPr txBox="1"/>
          <p:nvPr/>
        </p:nvSpPr>
        <p:spPr>
          <a:xfrm>
            <a:off x="626669" y="1233119"/>
            <a:ext cx="5144387" cy="1569660"/>
          </a:xfrm>
          <a:prstGeom prst="rect">
            <a:avLst/>
          </a:prstGeom>
          <a:noFill/>
        </p:spPr>
        <p:txBody>
          <a:bodyPr wrap="square" rtlCol="0">
            <a:spAutoFit/>
          </a:bodyPr>
          <a:lstStyle/>
          <a:p>
            <a:pPr algn="ctr"/>
            <a:r>
              <a:rPr lang="es-US" sz="2400" b="1" u="sng" noProof="0" dirty="0">
                <a:latin typeface="Montserrat" pitchFamily="2" charset="77"/>
                <a:hlinkClick r:id="rId3"/>
              </a:rPr>
              <a:t>Descifrando el código</a:t>
            </a:r>
            <a:r>
              <a:rPr lang="es-US" sz="2400" b="1" noProof="0" dirty="0">
                <a:latin typeface="Montserrat" pitchFamily="2" charset="77"/>
              </a:rPr>
              <a:t> </a:t>
            </a:r>
          </a:p>
          <a:p>
            <a:pPr algn="ctr"/>
            <a:r>
              <a:rPr lang="es-US" sz="2400" b="1" u="sng" noProof="0" dirty="0">
                <a:latin typeface="Montserrat" pitchFamily="2" charset="77"/>
                <a:hlinkClick r:id="rId4"/>
              </a:rPr>
              <a:t>Descifrando el Código - Versión AD</a:t>
            </a:r>
            <a:r>
              <a:rPr lang="es-US" sz="2400" b="1" noProof="0" dirty="0">
                <a:latin typeface="Montserrat" pitchFamily="2" charset="77"/>
              </a:rPr>
              <a:t> </a:t>
            </a:r>
            <a:br>
              <a:rPr lang="es-US" sz="2400" b="1" noProof="0" dirty="0">
                <a:solidFill>
                  <a:srgbClr val="0000FF"/>
                </a:solidFill>
                <a:latin typeface="Montserrat" panose="00000500000000000000" pitchFamily="2" charset="0"/>
              </a:rPr>
            </a:br>
            <a:endParaRPr lang="es-US" sz="2400" b="1" noProof="0" dirty="0">
              <a:solidFill>
                <a:srgbClr val="0000FF"/>
              </a:solidFill>
              <a:latin typeface="Montserrat" panose="00000500000000000000" pitchFamily="2" charset="0"/>
            </a:endParaRPr>
          </a:p>
        </p:txBody>
      </p:sp>
      <p:pic>
        <p:nvPicPr>
          <p:cNvPr id="9" name="Picture 8">
            <a:extLst>
              <a:ext uri="{FF2B5EF4-FFF2-40B4-BE49-F238E27FC236}">
                <a16:creationId xmlns:a16="http://schemas.microsoft.com/office/drawing/2014/main" id="{15063399-2199-BCBE-2D18-B2D4C940A4B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4288" y="2526717"/>
            <a:ext cx="5631712" cy="3167838"/>
          </a:xfrm>
          <a:prstGeom prst="rect">
            <a:avLst/>
          </a:prstGeom>
        </p:spPr>
      </p:pic>
      <p:sp>
        <p:nvSpPr>
          <p:cNvPr id="3" name="Content Placeholder 2">
            <a:extLst>
              <a:ext uri="{FF2B5EF4-FFF2-40B4-BE49-F238E27FC236}">
                <a16:creationId xmlns:a16="http://schemas.microsoft.com/office/drawing/2014/main" id="{E4ADB106-205E-6099-0211-4BB64B101BC4}"/>
              </a:ext>
            </a:extLst>
          </p:cNvPr>
          <p:cNvSpPr>
            <a:spLocks noGrp="1"/>
          </p:cNvSpPr>
          <p:nvPr>
            <p:ph idx="1"/>
          </p:nvPr>
        </p:nvSpPr>
        <p:spPr>
          <a:xfrm>
            <a:off x="6825082" y="1868468"/>
            <a:ext cx="4740249" cy="4351338"/>
          </a:xfrm>
        </p:spPr>
        <p:txBody>
          <a:bodyPr anchor="ctr"/>
          <a:lstStyle/>
          <a:p>
            <a:pPr marL="0" indent="0">
              <a:buNone/>
            </a:pPr>
            <a:r>
              <a:rPr lang="es-US" noProof="0" dirty="0"/>
              <a:t>¿Qué habilidades de pensamiento computacional observó que mencionaba la presentadora, Selena, en el vídeo? </a:t>
            </a:r>
          </a:p>
        </p:txBody>
      </p:sp>
      <p:sp>
        <p:nvSpPr>
          <p:cNvPr id="5" name="Slide Number Placeholder 4">
            <a:extLst>
              <a:ext uri="{FF2B5EF4-FFF2-40B4-BE49-F238E27FC236}">
                <a16:creationId xmlns:a16="http://schemas.microsoft.com/office/drawing/2014/main" id="{A3E509FB-E346-614D-0BA7-5C3CFEC2032B}"/>
              </a:ext>
            </a:extLst>
          </p:cNvPr>
          <p:cNvSpPr>
            <a:spLocks noGrp="1"/>
          </p:cNvSpPr>
          <p:nvPr>
            <p:ph type="sldNum" sz="quarter" idx="4"/>
          </p:nvPr>
        </p:nvSpPr>
        <p:spPr/>
        <p:txBody>
          <a:bodyPr/>
          <a:lstStyle/>
          <a:p>
            <a:fld id="{2A87B09C-000B-4E7C-BF22-713788C7974B}" type="slidenum">
              <a:rPr lang="es-US" noProof="0" smtClean="0"/>
              <a:t>14</a:t>
            </a:fld>
            <a:endParaRPr lang="es-US" b="1" noProof="0" dirty="0"/>
          </a:p>
        </p:txBody>
      </p:sp>
    </p:spTree>
    <p:extLst>
      <p:ext uri="{BB962C8B-B14F-4D97-AF65-F5344CB8AC3E}">
        <p14:creationId xmlns:p14="http://schemas.microsoft.com/office/powerpoint/2010/main" val="2250454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8462D-10CC-A642-B599-57A3CCB3EAE6}"/>
              </a:ext>
            </a:extLst>
          </p:cNvPr>
          <p:cNvSpPr>
            <a:spLocks noGrp="1"/>
          </p:cNvSpPr>
          <p:nvPr>
            <p:ph type="title"/>
          </p:nvPr>
        </p:nvSpPr>
        <p:spPr/>
        <p:txBody>
          <a:bodyPr/>
          <a:lstStyle/>
          <a:p>
            <a:r>
              <a:rPr lang="es-US" noProof="0" dirty="0"/>
              <a:t>Definición del pensamiento computacional</a:t>
            </a:r>
          </a:p>
        </p:txBody>
      </p:sp>
      <p:sp>
        <p:nvSpPr>
          <p:cNvPr id="10" name="TextBox 9">
            <a:extLst>
              <a:ext uri="{FF2B5EF4-FFF2-40B4-BE49-F238E27FC236}">
                <a16:creationId xmlns:a16="http://schemas.microsoft.com/office/drawing/2014/main" id="{84188596-23E6-4039-E7A9-FD2D6FF5CF03}"/>
              </a:ext>
            </a:extLst>
          </p:cNvPr>
          <p:cNvSpPr txBox="1"/>
          <p:nvPr/>
        </p:nvSpPr>
        <p:spPr>
          <a:xfrm>
            <a:off x="6268683" y="1331181"/>
            <a:ext cx="5032682" cy="4489562"/>
          </a:xfrm>
          <a:prstGeom prst="rect">
            <a:avLst/>
          </a:prstGeom>
          <a:noFill/>
        </p:spPr>
        <p:txBody>
          <a:bodyPr wrap="square" anchor="ctr">
            <a:spAutoFit/>
          </a:bodyPr>
          <a:lstStyle/>
          <a:p>
            <a:pPr>
              <a:lnSpc>
                <a:spcPct val="120000"/>
              </a:lnSpc>
            </a:pPr>
            <a:r>
              <a:rPr lang="es-US" sz="2400" b="1" i="0" u="none" strike="noStrike" noProof="0" dirty="0">
                <a:effectLst/>
                <a:latin typeface="Montserrat" pitchFamily="2" charset="77"/>
              </a:rPr>
              <a:t>El pensamiento computacional </a:t>
            </a:r>
            <a:r>
              <a:rPr lang="es-US" sz="2400" i="0" u="none" strike="noStrike" noProof="0" dirty="0">
                <a:effectLst/>
                <a:latin typeface="Montserrat" pitchFamily="2" charset="77"/>
              </a:rPr>
              <a:t>(CT, por sus siglas en inglés)</a:t>
            </a:r>
            <a:r>
              <a:rPr lang="es-US" sz="2400" b="1" i="0" u="none" strike="noStrike" noProof="0" dirty="0">
                <a:effectLst/>
                <a:latin typeface="Montserrat" pitchFamily="2" charset="77"/>
              </a:rPr>
              <a:t> </a:t>
            </a:r>
            <a:r>
              <a:rPr lang="es-US" sz="2400" i="0" u="none" strike="noStrike" noProof="0" dirty="0">
                <a:effectLst/>
                <a:latin typeface="Montserrat" pitchFamily="2" charset="77"/>
              </a:rPr>
              <a:t>es un conjunto de habilidades, prácticas y procesos de pensamiento crítico y resolución de problemas que cualquier persona, incluidos los informáticos, puede aprender y utilizar en diversos contextos.</a:t>
            </a:r>
          </a:p>
        </p:txBody>
      </p:sp>
      <p:pic>
        <p:nvPicPr>
          <p:cNvPr id="3" name="Picture 2">
            <a:extLst>
              <a:ext uri="{FF2B5EF4-FFF2-40B4-BE49-F238E27FC236}">
                <a16:creationId xmlns:a16="http://schemas.microsoft.com/office/drawing/2014/main" id="{CCC88344-6FB2-7DEA-06EE-57E865CDCD6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0517" y="1421462"/>
            <a:ext cx="4460854" cy="4459636"/>
          </a:xfrm>
          <a:prstGeom prst="rect">
            <a:avLst/>
          </a:prstGeom>
        </p:spPr>
      </p:pic>
      <p:sp>
        <p:nvSpPr>
          <p:cNvPr id="4" name="Slide Number Placeholder 3">
            <a:extLst>
              <a:ext uri="{FF2B5EF4-FFF2-40B4-BE49-F238E27FC236}">
                <a16:creationId xmlns:a16="http://schemas.microsoft.com/office/drawing/2014/main" id="{DB7B3350-2A9D-4151-2F48-72E8FCA28E08}"/>
              </a:ext>
            </a:extLst>
          </p:cNvPr>
          <p:cNvSpPr>
            <a:spLocks noGrp="1"/>
          </p:cNvSpPr>
          <p:nvPr>
            <p:ph type="sldNum" sz="quarter" idx="4"/>
          </p:nvPr>
        </p:nvSpPr>
        <p:spPr/>
        <p:txBody>
          <a:bodyPr/>
          <a:lstStyle/>
          <a:p>
            <a:fld id="{2A87B09C-000B-4E7C-BF22-713788C7974B}" type="slidenum">
              <a:rPr lang="es-US" noProof="0" smtClean="0"/>
              <a:t>15</a:t>
            </a:fld>
            <a:endParaRPr lang="es-US" b="1" noProof="0" dirty="0"/>
          </a:p>
        </p:txBody>
      </p:sp>
    </p:spTree>
    <p:extLst>
      <p:ext uri="{BB962C8B-B14F-4D97-AF65-F5344CB8AC3E}">
        <p14:creationId xmlns:p14="http://schemas.microsoft.com/office/powerpoint/2010/main" val="386144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2CBE1-278D-9D85-CF50-4914BAEEC0D5}"/>
              </a:ext>
            </a:extLst>
          </p:cNvPr>
          <p:cNvSpPr>
            <a:spLocks noGrp="1"/>
          </p:cNvSpPr>
          <p:nvPr>
            <p:ph type="title"/>
          </p:nvPr>
        </p:nvSpPr>
        <p:spPr/>
        <p:txBody>
          <a:bodyPr/>
          <a:lstStyle/>
          <a:p>
            <a:r>
              <a:rPr lang="es-US" noProof="0" dirty="0"/>
              <a:t>¡Todos pensamos de forma computacional!</a:t>
            </a:r>
          </a:p>
        </p:txBody>
      </p:sp>
      <p:sp>
        <p:nvSpPr>
          <p:cNvPr id="3" name="Content Placeholder 2">
            <a:extLst>
              <a:ext uri="{FF2B5EF4-FFF2-40B4-BE49-F238E27FC236}">
                <a16:creationId xmlns:a16="http://schemas.microsoft.com/office/drawing/2014/main" id="{BDC9021C-C6CB-A336-1E80-A966FB15285C}"/>
              </a:ext>
            </a:extLst>
          </p:cNvPr>
          <p:cNvSpPr>
            <a:spLocks noGrp="1"/>
          </p:cNvSpPr>
          <p:nvPr>
            <p:ph sz="half" idx="2"/>
          </p:nvPr>
        </p:nvSpPr>
        <p:spPr>
          <a:xfrm>
            <a:off x="6523265" y="1324302"/>
            <a:ext cx="5181600" cy="4852660"/>
          </a:xfrm>
        </p:spPr>
        <p:txBody>
          <a:bodyPr anchor="ctr"/>
          <a:lstStyle/>
          <a:p>
            <a:pPr marL="0" indent="0">
              <a:buNone/>
            </a:pPr>
            <a:r>
              <a:rPr lang="es-US" noProof="0" dirty="0"/>
              <a:t>Todos los niños pueden aprender a pensar de forma crítica, diseñar sistemas y resolver problemas del mundo real que requieran habilidades, prácticas y procesos fundamentales del pensamiento computacional.</a:t>
            </a:r>
          </a:p>
        </p:txBody>
      </p:sp>
      <p:pic>
        <p:nvPicPr>
          <p:cNvPr id="6" name="Picture 5">
            <a:extLst>
              <a:ext uri="{FF2B5EF4-FFF2-40B4-BE49-F238E27FC236}">
                <a16:creationId xmlns:a16="http://schemas.microsoft.com/office/drawing/2014/main" id="{02258FC6-FA5B-03C4-BC16-B8A4140B06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135" y="1881011"/>
            <a:ext cx="5608865" cy="3739243"/>
          </a:xfrm>
          <a:prstGeom prst="rect">
            <a:avLst/>
          </a:prstGeom>
        </p:spPr>
      </p:pic>
      <p:sp>
        <p:nvSpPr>
          <p:cNvPr id="2" name="Slide Number Placeholder 1">
            <a:extLst>
              <a:ext uri="{FF2B5EF4-FFF2-40B4-BE49-F238E27FC236}">
                <a16:creationId xmlns:a16="http://schemas.microsoft.com/office/drawing/2014/main" id="{B137FB19-4D26-216E-F06E-95392AD24752}"/>
              </a:ext>
            </a:extLst>
          </p:cNvPr>
          <p:cNvSpPr>
            <a:spLocks noGrp="1"/>
          </p:cNvSpPr>
          <p:nvPr>
            <p:ph type="sldNum" sz="quarter" idx="10"/>
          </p:nvPr>
        </p:nvSpPr>
        <p:spPr/>
        <p:txBody>
          <a:bodyPr/>
          <a:lstStyle/>
          <a:p>
            <a:fld id="{8B512919-B088-4E12-9038-722E97F79378}" type="slidenum">
              <a:rPr lang="es-US" noProof="0" smtClean="0"/>
              <a:t>16</a:t>
            </a:fld>
            <a:endParaRPr lang="es-US" noProof="0" dirty="0"/>
          </a:p>
        </p:txBody>
      </p:sp>
    </p:spTree>
    <p:extLst>
      <p:ext uri="{BB962C8B-B14F-4D97-AF65-F5344CB8AC3E}">
        <p14:creationId xmlns:p14="http://schemas.microsoft.com/office/powerpoint/2010/main" val="815647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24F4D4-266B-3EEA-C6F4-8F1F6CF948FA}"/>
              </a:ext>
            </a:extLst>
          </p:cNvPr>
          <p:cNvSpPr>
            <a:spLocks noGrp="1"/>
          </p:cNvSpPr>
          <p:nvPr>
            <p:ph type="title"/>
          </p:nvPr>
        </p:nvSpPr>
        <p:spPr>
          <a:xfrm>
            <a:off x="1113790" y="1153756"/>
            <a:ext cx="5720195" cy="4081117"/>
          </a:xfrm>
        </p:spPr>
        <p:txBody>
          <a:bodyPr/>
          <a:lstStyle/>
          <a:p>
            <a:r>
              <a:rPr lang="es-US" noProof="0" dirty="0"/>
              <a:t>Habilidades clave en pensamiento computacional para la primera infancia</a:t>
            </a:r>
          </a:p>
        </p:txBody>
      </p:sp>
      <p:sp>
        <p:nvSpPr>
          <p:cNvPr id="2" name="Slide Number Placeholder 1">
            <a:extLst>
              <a:ext uri="{FF2B5EF4-FFF2-40B4-BE49-F238E27FC236}">
                <a16:creationId xmlns:a16="http://schemas.microsoft.com/office/drawing/2014/main" id="{3EAEC798-3265-52FE-36E6-AE840EFA0E2C}"/>
              </a:ext>
            </a:extLst>
          </p:cNvPr>
          <p:cNvSpPr>
            <a:spLocks noGrp="1"/>
          </p:cNvSpPr>
          <p:nvPr>
            <p:ph type="sldNum" sz="quarter" idx="10"/>
          </p:nvPr>
        </p:nvSpPr>
        <p:spPr/>
        <p:txBody>
          <a:bodyPr/>
          <a:lstStyle/>
          <a:p>
            <a:fld id="{8B512919-B088-4E12-9038-722E97F79378}" type="slidenum">
              <a:rPr lang="es-US" noProof="0" smtClean="0"/>
              <a:t>17</a:t>
            </a:fld>
            <a:endParaRPr lang="es-US" noProof="0" dirty="0"/>
          </a:p>
        </p:txBody>
      </p:sp>
    </p:spTree>
    <p:extLst>
      <p:ext uri="{BB962C8B-B14F-4D97-AF65-F5344CB8AC3E}">
        <p14:creationId xmlns:p14="http://schemas.microsoft.com/office/powerpoint/2010/main" val="833700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DFF9-3A9A-2613-0899-573F4C14FCC4}"/>
              </a:ext>
            </a:extLst>
          </p:cNvPr>
          <p:cNvSpPr>
            <a:spLocks noGrp="1"/>
          </p:cNvSpPr>
          <p:nvPr>
            <p:ph type="title"/>
          </p:nvPr>
        </p:nvSpPr>
        <p:spPr>
          <a:xfrm>
            <a:off x="396831" y="242067"/>
            <a:ext cx="11398338" cy="507831"/>
          </a:xfrm>
        </p:spPr>
        <p:txBody>
          <a:bodyPr/>
          <a:lstStyle/>
          <a:p>
            <a:r>
              <a:rPr lang="es-US" noProof="0" dirty="0"/>
              <a:t>Seis habilidades clave en pensamiento computacional</a:t>
            </a:r>
          </a:p>
        </p:txBody>
      </p:sp>
      <p:graphicFrame>
        <p:nvGraphicFramePr>
          <p:cNvPr id="6" name="Table 6">
            <a:extLst>
              <a:ext uri="{FF2B5EF4-FFF2-40B4-BE49-F238E27FC236}">
                <a16:creationId xmlns:a16="http://schemas.microsoft.com/office/drawing/2014/main" id="{6482D008-889D-42D8-4A58-EC971CAC415D}"/>
              </a:ext>
            </a:extLst>
          </p:cNvPr>
          <p:cNvGraphicFramePr>
            <a:graphicFrameLocks noGrp="1"/>
          </p:cNvGraphicFramePr>
          <p:nvPr>
            <p:ph idx="1"/>
            <p:extLst>
              <p:ext uri="{D42A27DB-BD31-4B8C-83A1-F6EECF244321}">
                <p14:modId xmlns:p14="http://schemas.microsoft.com/office/powerpoint/2010/main" val="888911653"/>
              </p:ext>
            </p:extLst>
          </p:nvPr>
        </p:nvGraphicFramePr>
        <p:xfrm>
          <a:off x="678657" y="1204411"/>
          <a:ext cx="10834686" cy="4731168"/>
        </p:xfrm>
        <a:graphic>
          <a:graphicData uri="http://schemas.openxmlformats.org/drawingml/2006/table">
            <a:tbl>
              <a:tblPr firstRow="1" bandRow="1">
                <a:tableStyleId>{2D5ABB26-0587-4C30-8999-92F81FD0307C}</a:tableStyleId>
              </a:tblPr>
              <a:tblGrid>
                <a:gridCol w="3611562">
                  <a:extLst>
                    <a:ext uri="{9D8B030D-6E8A-4147-A177-3AD203B41FA5}">
                      <a16:colId xmlns:a16="http://schemas.microsoft.com/office/drawing/2014/main" val="199348649"/>
                    </a:ext>
                  </a:extLst>
                </a:gridCol>
                <a:gridCol w="3611562">
                  <a:extLst>
                    <a:ext uri="{9D8B030D-6E8A-4147-A177-3AD203B41FA5}">
                      <a16:colId xmlns:a16="http://schemas.microsoft.com/office/drawing/2014/main" val="2581357236"/>
                    </a:ext>
                  </a:extLst>
                </a:gridCol>
                <a:gridCol w="3611562">
                  <a:extLst>
                    <a:ext uri="{9D8B030D-6E8A-4147-A177-3AD203B41FA5}">
                      <a16:colId xmlns:a16="http://schemas.microsoft.com/office/drawing/2014/main" val="3036380335"/>
                    </a:ext>
                  </a:extLst>
                </a:gridCol>
              </a:tblGrid>
              <a:tr h="2365584">
                <a:tc>
                  <a:txBody>
                    <a:bodyPr/>
                    <a:lstStyle/>
                    <a:p>
                      <a:pPr algn="ctr"/>
                      <a:r>
                        <a:rPr lang="es-US" sz="2000" noProof="0" dirty="0">
                          <a:latin typeface="Montserrat" pitchFamily="2" charset="77"/>
                        </a:rPr>
                        <a:t>Algoritmos y secuenciación</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US" sz="2000" noProof="0" dirty="0">
                          <a:latin typeface="Montserrat" pitchFamily="2" charset="77"/>
                        </a:rPr>
                        <a:t>Reconocimiento</a:t>
                      </a:r>
                    </a:p>
                    <a:p>
                      <a:pPr algn="ctr"/>
                      <a:r>
                        <a:rPr lang="es-US" sz="2000" noProof="0" dirty="0">
                          <a:latin typeface="Montserrat" pitchFamily="2" charset="77"/>
                        </a:rPr>
                        <a:t>de patrones</a:t>
                      </a:r>
                    </a:p>
                  </a:txBody>
                  <a:tcPr anchor="b"/>
                </a:tc>
                <a:tc>
                  <a:txBody>
                    <a:bodyPr/>
                    <a:lstStyle/>
                    <a:p>
                      <a:pPr algn="ctr"/>
                      <a:r>
                        <a:rPr lang="es-US" sz="2000" noProof="0" dirty="0">
                          <a:latin typeface="Montserrat" pitchFamily="2" charset="77"/>
                        </a:rPr>
                        <a:t>Descomposición y modularidad</a:t>
                      </a:r>
                    </a:p>
                  </a:txBody>
                  <a:tcPr anchor="b"/>
                </a:tc>
                <a:extLst>
                  <a:ext uri="{0D108BD9-81ED-4DB2-BD59-A6C34878D82A}">
                    <a16:rowId xmlns:a16="http://schemas.microsoft.com/office/drawing/2014/main" val="174213302"/>
                  </a:ext>
                </a:extLst>
              </a:tr>
              <a:tr h="2365584">
                <a:tc>
                  <a:txBody>
                    <a:bodyPr/>
                    <a:lstStyle/>
                    <a:p>
                      <a:pPr algn="ctr"/>
                      <a:r>
                        <a:rPr lang="es-US" sz="2000" noProof="0" dirty="0">
                          <a:latin typeface="Montserrat" pitchFamily="2" charset="77"/>
                        </a:rPr>
                        <a:t>Abstracción y representación</a:t>
                      </a:r>
                    </a:p>
                  </a:txBody>
                  <a:tcPr anchor="b"/>
                </a:tc>
                <a:tc>
                  <a:txBody>
                    <a:bodyPr/>
                    <a:lstStyle/>
                    <a:p>
                      <a:pPr algn="ctr"/>
                      <a:r>
                        <a:rPr lang="es-US" sz="2000" noProof="0" dirty="0">
                          <a:latin typeface="Montserrat" pitchFamily="2" charset="77"/>
                        </a:rPr>
                        <a:t>Pruebas y </a:t>
                      </a:r>
                    </a:p>
                    <a:p>
                      <a:pPr algn="ctr"/>
                      <a:r>
                        <a:rPr lang="es-US" sz="2000" noProof="0" dirty="0">
                          <a:latin typeface="Montserrat" pitchFamily="2" charset="77"/>
                        </a:rPr>
                        <a:t>depuración</a:t>
                      </a:r>
                    </a:p>
                  </a:txBody>
                  <a:tcPr anchor="b"/>
                </a:tc>
                <a:tc>
                  <a:txBody>
                    <a:bodyPr/>
                    <a:lstStyle/>
                    <a:p>
                      <a:pPr algn="ctr"/>
                      <a:r>
                        <a:rPr lang="es-US" sz="2000" noProof="0" dirty="0">
                          <a:latin typeface="Montserrat" pitchFamily="2" charset="77"/>
                        </a:rPr>
                        <a:t>Lógica condicional </a:t>
                      </a:r>
                    </a:p>
                    <a:p>
                      <a:pPr algn="ctr"/>
                      <a:r>
                        <a:rPr lang="es-US" sz="2000" noProof="0" dirty="0">
                          <a:latin typeface="Montserrat" pitchFamily="2" charset="77"/>
                        </a:rPr>
                        <a:t>y bucles</a:t>
                      </a:r>
                    </a:p>
                  </a:txBody>
                  <a:tcPr anchor="b"/>
                </a:tc>
                <a:extLst>
                  <a:ext uri="{0D108BD9-81ED-4DB2-BD59-A6C34878D82A}">
                    <a16:rowId xmlns:a16="http://schemas.microsoft.com/office/drawing/2014/main" val="4179592601"/>
                  </a:ext>
                </a:extLst>
              </a:tr>
            </a:tbl>
          </a:graphicData>
        </a:graphic>
      </p:graphicFrame>
      <p:pic>
        <p:nvPicPr>
          <p:cNvPr id="5" name="Picture 4">
            <a:extLst>
              <a:ext uri="{FF2B5EF4-FFF2-40B4-BE49-F238E27FC236}">
                <a16:creationId xmlns:a16="http://schemas.microsoft.com/office/drawing/2014/main" id="{BC220F0E-CD6D-4DCD-F7D9-C94D9CC85C7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97754" y="1124477"/>
            <a:ext cx="1662214" cy="1652954"/>
          </a:xfrm>
          <a:prstGeom prst="rect">
            <a:avLst/>
          </a:prstGeom>
        </p:spPr>
      </p:pic>
      <p:pic>
        <p:nvPicPr>
          <p:cNvPr id="14" name="Picture 13">
            <a:extLst>
              <a:ext uri="{FF2B5EF4-FFF2-40B4-BE49-F238E27FC236}">
                <a16:creationId xmlns:a16="http://schemas.microsoft.com/office/drawing/2014/main" id="{3C88CEAF-9A98-C261-D23A-2F7F4CFAB55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88280" y="1329397"/>
            <a:ext cx="2615440" cy="1448034"/>
          </a:xfrm>
          <a:prstGeom prst="rect">
            <a:avLst/>
          </a:prstGeom>
        </p:spPr>
      </p:pic>
      <p:pic>
        <p:nvPicPr>
          <p:cNvPr id="16" name="Picture 15">
            <a:extLst>
              <a:ext uri="{FF2B5EF4-FFF2-40B4-BE49-F238E27FC236}">
                <a16:creationId xmlns:a16="http://schemas.microsoft.com/office/drawing/2014/main" id="{5C70086F-F10B-251B-463C-36E6F96F97C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61134" y="1124478"/>
            <a:ext cx="1623479" cy="1534216"/>
          </a:xfrm>
          <a:prstGeom prst="rect">
            <a:avLst/>
          </a:prstGeom>
        </p:spPr>
      </p:pic>
      <p:pic>
        <p:nvPicPr>
          <p:cNvPr id="18" name="Picture 17">
            <a:extLst>
              <a:ext uri="{FF2B5EF4-FFF2-40B4-BE49-F238E27FC236}">
                <a16:creationId xmlns:a16="http://schemas.microsoft.com/office/drawing/2014/main" id="{8684F87A-2804-EC15-D66C-E56EDEEBECA2}"/>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1192955" y="3881413"/>
            <a:ext cx="2699948" cy="1277752"/>
          </a:xfrm>
          <a:prstGeom prst="rect">
            <a:avLst/>
          </a:prstGeom>
        </p:spPr>
      </p:pic>
      <p:pic>
        <p:nvPicPr>
          <p:cNvPr id="20" name="Picture 19">
            <a:extLst>
              <a:ext uri="{FF2B5EF4-FFF2-40B4-BE49-F238E27FC236}">
                <a16:creationId xmlns:a16="http://schemas.microsoft.com/office/drawing/2014/main" id="{F3E686D5-DB42-870F-D542-29F9EB0B6961}"/>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45283" y="3686457"/>
            <a:ext cx="1374824" cy="1472708"/>
          </a:xfrm>
          <a:prstGeom prst="rect">
            <a:avLst/>
          </a:prstGeom>
        </p:spPr>
      </p:pic>
      <p:pic>
        <p:nvPicPr>
          <p:cNvPr id="22" name="Picture 21">
            <a:extLst>
              <a:ext uri="{FF2B5EF4-FFF2-40B4-BE49-F238E27FC236}">
                <a16:creationId xmlns:a16="http://schemas.microsoft.com/office/drawing/2014/main" id="{3CA0391F-D97C-9222-34C4-DA81F095C9B5}"/>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0600" y="3705579"/>
            <a:ext cx="1555762" cy="1434465"/>
          </a:xfrm>
          <a:prstGeom prst="rect">
            <a:avLst/>
          </a:prstGeom>
        </p:spPr>
      </p:pic>
      <p:sp>
        <p:nvSpPr>
          <p:cNvPr id="3" name="Slide Number Placeholder 2">
            <a:extLst>
              <a:ext uri="{FF2B5EF4-FFF2-40B4-BE49-F238E27FC236}">
                <a16:creationId xmlns:a16="http://schemas.microsoft.com/office/drawing/2014/main" id="{F7510BEE-B11E-5753-82F5-C7D9BC410742}"/>
              </a:ext>
            </a:extLst>
          </p:cNvPr>
          <p:cNvSpPr>
            <a:spLocks noGrp="1"/>
          </p:cNvSpPr>
          <p:nvPr>
            <p:ph type="sldNum" sz="quarter" idx="4"/>
          </p:nvPr>
        </p:nvSpPr>
        <p:spPr/>
        <p:txBody>
          <a:bodyPr/>
          <a:lstStyle/>
          <a:p>
            <a:fld id="{2A87B09C-000B-4E7C-BF22-713788C7974B}" type="slidenum">
              <a:rPr lang="es-US" noProof="0" smtClean="0"/>
              <a:t>18</a:t>
            </a:fld>
            <a:endParaRPr lang="es-US" b="1" noProof="0" dirty="0"/>
          </a:p>
        </p:txBody>
      </p:sp>
    </p:spTree>
    <p:extLst>
      <p:ext uri="{BB962C8B-B14F-4D97-AF65-F5344CB8AC3E}">
        <p14:creationId xmlns:p14="http://schemas.microsoft.com/office/powerpoint/2010/main" val="3727163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8406-AD26-DC2F-C033-B459055F7C40}"/>
              </a:ext>
            </a:extLst>
          </p:cNvPr>
          <p:cNvSpPr>
            <a:spLocks noGrp="1"/>
          </p:cNvSpPr>
          <p:nvPr>
            <p:ph type="title"/>
          </p:nvPr>
        </p:nvSpPr>
        <p:spPr>
          <a:xfrm>
            <a:off x="653143" y="905669"/>
            <a:ext cx="4990011" cy="5041900"/>
          </a:xfrm>
        </p:spPr>
        <p:txBody>
          <a:bodyPr anchor="ctr"/>
          <a:lstStyle/>
          <a:p>
            <a:r>
              <a:rPr lang="es-US" noProof="0" dirty="0"/>
              <a:t>Explorar: </a:t>
            </a:r>
            <a:br>
              <a:rPr lang="es-US" noProof="0" dirty="0"/>
            </a:br>
            <a:r>
              <a:rPr lang="es-US" b="0" noProof="0" dirty="0">
                <a:latin typeface="Montserrat Medium" panose="00000600000000000000" pitchFamily="2" charset="0"/>
              </a:rPr>
              <a:t>Rompecabezas de pensamiento computacional</a:t>
            </a:r>
          </a:p>
        </p:txBody>
      </p:sp>
      <p:sp>
        <p:nvSpPr>
          <p:cNvPr id="3" name="Content Placeholder 2">
            <a:extLst>
              <a:ext uri="{FF2B5EF4-FFF2-40B4-BE49-F238E27FC236}">
                <a16:creationId xmlns:a16="http://schemas.microsoft.com/office/drawing/2014/main" id="{323517B9-6F1F-CCEA-ADF5-AA0DCBB4DD52}"/>
              </a:ext>
            </a:extLst>
          </p:cNvPr>
          <p:cNvSpPr>
            <a:spLocks noGrp="1"/>
          </p:cNvSpPr>
          <p:nvPr>
            <p:ph idx="1"/>
          </p:nvPr>
        </p:nvSpPr>
        <p:spPr>
          <a:xfrm>
            <a:off x="6095999" y="685800"/>
            <a:ext cx="5442857" cy="5491163"/>
          </a:xfrm>
        </p:spPr>
        <p:txBody>
          <a:bodyPr>
            <a:normAutofit fontScale="92500"/>
          </a:bodyPr>
          <a:lstStyle/>
          <a:p>
            <a:pPr marL="0" indent="0">
              <a:spcAft>
                <a:spcPts val="3000"/>
              </a:spcAft>
              <a:buNone/>
            </a:pPr>
            <a:r>
              <a:rPr lang="es-US" noProof="0" dirty="0"/>
              <a:t>En pequeños grupos, </a:t>
            </a:r>
            <a:r>
              <a:rPr lang="es-US" noProof="0" dirty="0" err="1"/>
              <a:t>elabren</a:t>
            </a:r>
            <a:r>
              <a:rPr lang="es-US" noProof="0" dirty="0"/>
              <a:t> una representación de su habilidad en pensamiento computacional. </a:t>
            </a:r>
          </a:p>
          <a:p>
            <a:pPr marL="0" indent="0">
              <a:buNone/>
            </a:pPr>
            <a:r>
              <a:rPr lang="es-US" noProof="0" dirty="0"/>
              <a:t>Podrían:</a:t>
            </a:r>
          </a:p>
          <a:p>
            <a:r>
              <a:rPr lang="es-US" noProof="0" dirty="0"/>
              <a:t>representar la habilidad de pensamiento computacional,</a:t>
            </a:r>
          </a:p>
          <a:p>
            <a:r>
              <a:rPr lang="es-US" noProof="0" dirty="0"/>
              <a:t>crear una tira cómica, o</a:t>
            </a:r>
          </a:p>
          <a:p>
            <a:r>
              <a:rPr lang="es-US" noProof="0" dirty="0"/>
              <a:t>construir un modelo en 3D.</a:t>
            </a:r>
          </a:p>
        </p:txBody>
      </p:sp>
      <p:sp>
        <p:nvSpPr>
          <p:cNvPr id="4" name="Slide Number Placeholder 3">
            <a:extLst>
              <a:ext uri="{FF2B5EF4-FFF2-40B4-BE49-F238E27FC236}">
                <a16:creationId xmlns:a16="http://schemas.microsoft.com/office/drawing/2014/main" id="{42568098-226E-616E-B0DA-4D9461CF5098}"/>
              </a:ext>
            </a:extLst>
          </p:cNvPr>
          <p:cNvSpPr>
            <a:spLocks noGrp="1"/>
          </p:cNvSpPr>
          <p:nvPr>
            <p:ph type="sldNum" sz="quarter" idx="10"/>
          </p:nvPr>
        </p:nvSpPr>
        <p:spPr/>
        <p:txBody>
          <a:bodyPr/>
          <a:lstStyle/>
          <a:p>
            <a:fld id="{8B512919-B088-4E12-9038-722E97F79378}" type="slidenum">
              <a:rPr lang="es-US" noProof="0" smtClean="0"/>
              <a:t>19</a:t>
            </a:fld>
            <a:endParaRPr lang="es-US" noProof="0" dirty="0"/>
          </a:p>
        </p:txBody>
      </p:sp>
    </p:spTree>
    <p:extLst>
      <p:ext uri="{BB962C8B-B14F-4D97-AF65-F5344CB8AC3E}">
        <p14:creationId xmlns:p14="http://schemas.microsoft.com/office/powerpoint/2010/main" val="4057524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39DDDF-D2A8-5277-115E-506951C659B5}"/>
              </a:ext>
            </a:extLst>
          </p:cNvPr>
          <p:cNvSpPr>
            <a:spLocks noGrp="1"/>
          </p:cNvSpPr>
          <p:nvPr>
            <p:ph type="title"/>
          </p:nvPr>
        </p:nvSpPr>
        <p:spPr>
          <a:xfrm>
            <a:off x="298944" y="237744"/>
            <a:ext cx="11854955" cy="527482"/>
          </a:xfrm>
        </p:spPr>
        <p:txBody>
          <a:bodyPr/>
          <a:lstStyle/>
          <a:p>
            <a:r>
              <a:rPr lang="es-US" noProof="0" dirty="0"/>
              <a:t>Compartir: </a:t>
            </a:r>
            <a:r>
              <a:rPr lang="es-US" b="0" noProof="0" dirty="0">
                <a:latin typeface="Montserrat Medium" panose="00000600000000000000" pitchFamily="2" charset="0"/>
              </a:rPr>
              <a:t>Rompecabezas de pensamiento computacional</a:t>
            </a:r>
          </a:p>
        </p:txBody>
      </p:sp>
      <p:sp>
        <p:nvSpPr>
          <p:cNvPr id="2" name="Content Placeholder 1">
            <a:extLst>
              <a:ext uri="{FF2B5EF4-FFF2-40B4-BE49-F238E27FC236}">
                <a16:creationId xmlns:a16="http://schemas.microsoft.com/office/drawing/2014/main" id="{DB5AC2F2-38F6-473B-AF12-A03F4BD2BC6E}"/>
              </a:ext>
            </a:extLst>
          </p:cNvPr>
          <p:cNvSpPr>
            <a:spLocks noGrp="1"/>
          </p:cNvSpPr>
          <p:nvPr>
            <p:ph sz="half" idx="1"/>
          </p:nvPr>
        </p:nvSpPr>
        <p:spPr>
          <a:xfrm>
            <a:off x="1456006" y="1324303"/>
            <a:ext cx="4563794" cy="4852660"/>
          </a:xfrm>
        </p:spPr>
        <p:txBody>
          <a:bodyPr anchor="ctr"/>
          <a:lstStyle/>
          <a:p>
            <a:pPr marL="0" indent="0">
              <a:buNone/>
            </a:pPr>
            <a:r>
              <a:rPr lang="es-US" noProof="0" dirty="0"/>
              <a:t>¡Comparta sus representaciones de habilidades de pensamiento computacional!</a:t>
            </a:r>
          </a:p>
        </p:txBody>
      </p:sp>
      <p:pic>
        <p:nvPicPr>
          <p:cNvPr id="8" name="Picture 7">
            <a:extLst>
              <a:ext uri="{FF2B5EF4-FFF2-40B4-BE49-F238E27FC236}">
                <a16:creationId xmlns:a16="http://schemas.microsoft.com/office/drawing/2014/main" id="{C9104DBF-24D7-BA9F-8A68-52437A1040C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093070" y="972621"/>
            <a:ext cx="6096000" cy="4913829"/>
          </a:xfrm>
          <a:prstGeom prst="rect">
            <a:avLst/>
          </a:prstGeom>
        </p:spPr>
      </p:pic>
      <p:sp>
        <p:nvSpPr>
          <p:cNvPr id="3" name="Slide Number Placeholder 2">
            <a:extLst>
              <a:ext uri="{FF2B5EF4-FFF2-40B4-BE49-F238E27FC236}">
                <a16:creationId xmlns:a16="http://schemas.microsoft.com/office/drawing/2014/main" id="{C4BE2D59-642B-5ECF-63BF-4028C440E4C9}"/>
              </a:ext>
            </a:extLst>
          </p:cNvPr>
          <p:cNvSpPr>
            <a:spLocks noGrp="1"/>
          </p:cNvSpPr>
          <p:nvPr>
            <p:ph type="sldNum" sz="quarter" idx="10"/>
          </p:nvPr>
        </p:nvSpPr>
        <p:spPr/>
        <p:txBody>
          <a:bodyPr/>
          <a:lstStyle/>
          <a:p>
            <a:fld id="{8B512919-B088-4E12-9038-722E97F79378}" type="slidenum">
              <a:rPr lang="es-US" noProof="0" smtClean="0"/>
              <a:t>20</a:t>
            </a:fld>
            <a:endParaRPr lang="es-US" noProof="0" dirty="0"/>
          </a:p>
        </p:txBody>
      </p:sp>
    </p:spTree>
    <p:extLst>
      <p:ext uri="{BB962C8B-B14F-4D97-AF65-F5344CB8AC3E}">
        <p14:creationId xmlns:p14="http://schemas.microsoft.com/office/powerpoint/2010/main" val="1234581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D40EA-680F-2033-1D6C-C5DD16F2C3EC}"/>
              </a:ext>
            </a:extLst>
          </p:cNvPr>
          <p:cNvSpPr>
            <a:spLocks noGrp="1"/>
          </p:cNvSpPr>
          <p:nvPr>
            <p:ph type="title"/>
          </p:nvPr>
        </p:nvSpPr>
        <p:spPr>
          <a:xfrm>
            <a:off x="222070" y="237744"/>
            <a:ext cx="11463652" cy="507831"/>
          </a:xfrm>
        </p:spPr>
        <p:txBody>
          <a:bodyPr/>
          <a:lstStyle/>
          <a:p>
            <a:r>
              <a:rPr lang="es-US" noProof="0" dirty="0"/>
              <a:t>Reflexionar: </a:t>
            </a:r>
            <a:r>
              <a:rPr lang="es-US" b="0" noProof="0" dirty="0">
                <a:latin typeface="Montserrat Medium" panose="00000600000000000000" pitchFamily="2" charset="0"/>
              </a:rPr>
              <a:t>Habilidades de pensamiento computacional</a:t>
            </a:r>
          </a:p>
        </p:txBody>
      </p:sp>
      <p:sp>
        <p:nvSpPr>
          <p:cNvPr id="3" name="Content Placeholder 2">
            <a:extLst>
              <a:ext uri="{FF2B5EF4-FFF2-40B4-BE49-F238E27FC236}">
                <a16:creationId xmlns:a16="http://schemas.microsoft.com/office/drawing/2014/main" id="{A6E10E9B-853F-5B57-348A-78BF39A786CF}"/>
              </a:ext>
            </a:extLst>
          </p:cNvPr>
          <p:cNvSpPr>
            <a:spLocks noGrp="1"/>
          </p:cNvSpPr>
          <p:nvPr>
            <p:ph idx="1"/>
          </p:nvPr>
        </p:nvSpPr>
        <p:spPr>
          <a:xfrm>
            <a:off x="851646" y="1253331"/>
            <a:ext cx="5950083" cy="4896942"/>
          </a:xfrm>
        </p:spPr>
        <p:txBody>
          <a:bodyPr>
            <a:normAutofit fontScale="92500" lnSpcReduction="10000"/>
          </a:bodyPr>
          <a:lstStyle/>
          <a:p>
            <a:pPr lvl="0">
              <a:spcAft>
                <a:spcPts val="1200"/>
              </a:spcAft>
            </a:pPr>
            <a:r>
              <a:rPr lang="es-US" noProof="0" dirty="0"/>
              <a:t>Elija una habilidad de pensamiento computacional. ¿De qué maneras ha observado o utilizado esta habilidad en su vida personal o profesional? </a:t>
            </a:r>
          </a:p>
          <a:p>
            <a:pPr lvl="0">
              <a:spcAft>
                <a:spcPts val="1200"/>
              </a:spcAft>
            </a:pPr>
            <a:r>
              <a:rPr lang="es-US" noProof="0" dirty="0"/>
              <a:t>¿Cómo podría ampliar o extender las actividades que realiza para incorporar más habilidades de pensamiento computacional o de otro tipo?</a:t>
            </a:r>
          </a:p>
        </p:txBody>
      </p:sp>
      <p:pic>
        <p:nvPicPr>
          <p:cNvPr id="5" name="Picture 4">
            <a:extLst>
              <a:ext uri="{FF2B5EF4-FFF2-40B4-BE49-F238E27FC236}">
                <a16:creationId xmlns:a16="http://schemas.microsoft.com/office/drawing/2014/main" id="{2B29B026-0126-83DF-0CF3-0C6AD891D0B6}"/>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87423" y="968673"/>
            <a:ext cx="4904577" cy="5181600"/>
          </a:xfrm>
          <a:prstGeom prst="rect">
            <a:avLst/>
          </a:prstGeom>
        </p:spPr>
      </p:pic>
      <p:sp>
        <p:nvSpPr>
          <p:cNvPr id="4" name="Slide Number Placeholder 3">
            <a:extLst>
              <a:ext uri="{FF2B5EF4-FFF2-40B4-BE49-F238E27FC236}">
                <a16:creationId xmlns:a16="http://schemas.microsoft.com/office/drawing/2014/main" id="{FBF3893F-569F-3F1A-0438-5F7ABA0FE3A5}"/>
              </a:ext>
            </a:extLst>
          </p:cNvPr>
          <p:cNvSpPr>
            <a:spLocks noGrp="1"/>
          </p:cNvSpPr>
          <p:nvPr>
            <p:ph type="sldNum" sz="quarter" idx="4"/>
          </p:nvPr>
        </p:nvSpPr>
        <p:spPr/>
        <p:txBody>
          <a:bodyPr/>
          <a:lstStyle/>
          <a:p>
            <a:fld id="{2A87B09C-000B-4E7C-BF22-713788C7974B}" type="slidenum">
              <a:rPr lang="es-US" noProof="0" smtClean="0"/>
              <a:t>21</a:t>
            </a:fld>
            <a:endParaRPr lang="es-US" b="1" noProof="0" dirty="0"/>
          </a:p>
        </p:txBody>
      </p:sp>
    </p:spTree>
    <p:extLst>
      <p:ext uri="{BB962C8B-B14F-4D97-AF65-F5344CB8AC3E}">
        <p14:creationId xmlns:p14="http://schemas.microsoft.com/office/powerpoint/2010/main" val="1975380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536C-D764-8E49-E9BC-F14C58EB3909}"/>
              </a:ext>
            </a:extLst>
          </p:cNvPr>
          <p:cNvSpPr>
            <a:spLocks noGrp="1"/>
          </p:cNvSpPr>
          <p:nvPr>
            <p:ph type="title"/>
          </p:nvPr>
        </p:nvSpPr>
        <p:spPr>
          <a:xfrm>
            <a:off x="237691" y="63231"/>
            <a:ext cx="11575210" cy="507831"/>
          </a:xfrm>
        </p:spPr>
        <p:txBody>
          <a:bodyPr/>
          <a:lstStyle/>
          <a:p>
            <a:r>
              <a:rPr lang="es-US" b="1" noProof="0" dirty="0">
                <a:solidFill>
                  <a:schemeClr val="bg1"/>
                </a:solidFill>
                <a:latin typeface="Montserrat" pitchFamily="2" charset="77"/>
              </a:rPr>
              <a:t>Cómo desarrollan los niños las habilidades de pensamiento computacional</a:t>
            </a:r>
          </a:p>
        </p:txBody>
      </p:sp>
      <p:sp>
        <p:nvSpPr>
          <p:cNvPr id="4" name="Content Placeholder 4">
            <a:extLst>
              <a:ext uri="{FF2B5EF4-FFF2-40B4-BE49-F238E27FC236}">
                <a16:creationId xmlns:a16="http://schemas.microsoft.com/office/drawing/2014/main" id="{68765B88-7203-4DE4-187B-FCE779A28AA6}"/>
              </a:ext>
            </a:extLst>
          </p:cNvPr>
          <p:cNvSpPr txBox="1">
            <a:spLocks/>
          </p:cNvSpPr>
          <p:nvPr/>
        </p:nvSpPr>
        <p:spPr>
          <a:xfrm>
            <a:off x="504886" y="4519191"/>
            <a:ext cx="3563355" cy="12108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s-US" sz="2400" b="1" noProof="0" dirty="0">
                <a:solidFill>
                  <a:schemeClr val="tx1"/>
                </a:solidFill>
                <a:latin typeface="Montserrat" pitchFamily="2" charset="77"/>
                <a:cs typeface="Helvetica" panose="020B0604020202020204" pitchFamily="34" charset="0"/>
              </a:rPr>
              <a:t>Bebés y niños pequeños: </a:t>
            </a:r>
            <a:r>
              <a:rPr lang="es-US" sz="2400" noProof="0" dirty="0">
                <a:solidFill>
                  <a:schemeClr val="tx1"/>
                </a:solidFill>
                <a:latin typeface="Montserrat" pitchFamily="2" charset="77"/>
                <a:cs typeface="Helvetica" panose="020B0604020202020204" pitchFamily="34" charset="0"/>
              </a:rPr>
              <a:t>identifican patrones y estructuras repetidas </a:t>
            </a:r>
          </a:p>
        </p:txBody>
      </p:sp>
      <p:sp>
        <p:nvSpPr>
          <p:cNvPr id="10" name="Content Placeholder 4">
            <a:extLst>
              <a:ext uri="{FF2B5EF4-FFF2-40B4-BE49-F238E27FC236}">
                <a16:creationId xmlns:a16="http://schemas.microsoft.com/office/drawing/2014/main" id="{2D866C0F-AF1D-01FA-62F1-3C10A0685A9C}"/>
              </a:ext>
            </a:extLst>
          </p:cNvPr>
          <p:cNvSpPr txBox="1">
            <a:spLocks/>
          </p:cNvSpPr>
          <p:nvPr/>
        </p:nvSpPr>
        <p:spPr>
          <a:xfrm>
            <a:off x="4244701" y="4519191"/>
            <a:ext cx="3563355" cy="15020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s-US" sz="2400" b="1" noProof="0" dirty="0">
                <a:solidFill>
                  <a:schemeClr val="tx1"/>
                </a:solidFill>
                <a:latin typeface="Montserrat" pitchFamily="2" charset="77"/>
                <a:cs typeface="Helvetica" panose="020B0604020202020204" pitchFamily="34" charset="0"/>
              </a:rPr>
              <a:t>Niños en edad preescolar: </a:t>
            </a:r>
            <a:r>
              <a:rPr lang="es-US" sz="2400" noProof="0" dirty="0">
                <a:solidFill>
                  <a:schemeClr val="tx1"/>
                </a:solidFill>
                <a:latin typeface="Montserrat" pitchFamily="2" charset="77"/>
                <a:cs typeface="Helvetica" panose="020B0604020202020204" pitchFamily="34" charset="0"/>
              </a:rPr>
              <a:t>siguen instrucciones paso a paso y resuelven problemas sencillos</a:t>
            </a:r>
          </a:p>
        </p:txBody>
      </p:sp>
      <p:sp>
        <p:nvSpPr>
          <p:cNvPr id="11" name="Content Placeholder 4">
            <a:extLst>
              <a:ext uri="{FF2B5EF4-FFF2-40B4-BE49-F238E27FC236}">
                <a16:creationId xmlns:a16="http://schemas.microsoft.com/office/drawing/2014/main" id="{1B4152C7-448D-C8CE-8C45-FD678B649952}"/>
              </a:ext>
            </a:extLst>
          </p:cNvPr>
          <p:cNvSpPr txBox="1">
            <a:spLocks/>
          </p:cNvSpPr>
          <p:nvPr/>
        </p:nvSpPr>
        <p:spPr>
          <a:xfrm>
            <a:off x="7984516" y="4508715"/>
            <a:ext cx="3923949" cy="18920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2078AE"/>
              </a:buClr>
              <a:buFont typeface="Arial" panose="020B0604020202020204" pitchFamily="34" charset="0"/>
              <a:buChar char="•"/>
              <a:defRPr sz="2800" kern="1200">
                <a:solidFill>
                  <a:srgbClr val="0F173D"/>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Clr>
                <a:srgbClr val="2078AE"/>
              </a:buClr>
              <a:buFont typeface="Arial" panose="020B0604020202020204" pitchFamily="34" charset="0"/>
              <a:buChar char="•"/>
              <a:defRPr sz="2400" kern="1200">
                <a:solidFill>
                  <a:srgbClr val="0F173D"/>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Clr>
                <a:srgbClr val="2078AE"/>
              </a:buClr>
              <a:buFont typeface="Arial" panose="020B0604020202020204" pitchFamily="34" charset="0"/>
              <a:buChar char="•"/>
              <a:defRPr sz="2000" kern="1200">
                <a:solidFill>
                  <a:srgbClr val="0F173D"/>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Clr>
                <a:srgbClr val="2078AE"/>
              </a:buClr>
              <a:buFont typeface="Arial" panose="020B0604020202020204" pitchFamily="34" charset="0"/>
              <a:buChar char="•"/>
              <a:defRPr sz="1800" kern="1200">
                <a:solidFill>
                  <a:srgbClr val="0F173D"/>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7200"/>
              </a:spcBef>
              <a:buNone/>
            </a:pPr>
            <a:r>
              <a:rPr lang="es-US" sz="2400" b="1" noProof="0" dirty="0">
                <a:solidFill>
                  <a:schemeClr val="tx1"/>
                </a:solidFill>
                <a:latin typeface="Montserrat" pitchFamily="2" charset="77"/>
                <a:cs typeface="Helvetica" panose="020B0604020202020204" pitchFamily="34" charset="0"/>
              </a:rPr>
              <a:t>Niños de la primaria temprana: </a:t>
            </a:r>
            <a:r>
              <a:rPr lang="es-US" sz="2400" noProof="0" dirty="0">
                <a:solidFill>
                  <a:schemeClr val="tx1"/>
                </a:solidFill>
                <a:latin typeface="Montserrat" pitchFamily="2" charset="77"/>
                <a:cs typeface="Helvetica" panose="020B0604020202020204" pitchFamily="34" charset="0"/>
              </a:rPr>
              <a:t>utilizan el razonamiento crítico para resolver problemas más complejos  </a:t>
            </a:r>
          </a:p>
        </p:txBody>
      </p:sp>
      <p:pic>
        <p:nvPicPr>
          <p:cNvPr id="12" name="Picture 11">
            <a:extLst>
              <a:ext uri="{FF2B5EF4-FFF2-40B4-BE49-F238E27FC236}">
                <a16:creationId xmlns:a16="http://schemas.microsoft.com/office/drawing/2014/main" id="{30886B7F-6427-65F4-3AF7-C840686B4583}"/>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4885" y="1261427"/>
            <a:ext cx="3563355" cy="3077919"/>
          </a:xfrm>
          <a:prstGeom prst="rect">
            <a:avLst/>
          </a:prstGeom>
        </p:spPr>
      </p:pic>
      <p:pic>
        <p:nvPicPr>
          <p:cNvPr id="16" name="Picture 15">
            <a:extLst>
              <a:ext uri="{FF2B5EF4-FFF2-40B4-BE49-F238E27FC236}">
                <a16:creationId xmlns:a16="http://schemas.microsoft.com/office/drawing/2014/main" id="{194C696B-2F6F-5767-669A-B90D46448CE9}"/>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23760" y="1263963"/>
            <a:ext cx="3689141" cy="3075383"/>
          </a:xfrm>
          <a:prstGeom prst="rect">
            <a:avLst/>
          </a:prstGeom>
        </p:spPr>
      </p:pic>
      <p:pic>
        <p:nvPicPr>
          <p:cNvPr id="5" name="Picture 4">
            <a:extLst>
              <a:ext uri="{FF2B5EF4-FFF2-40B4-BE49-F238E27FC236}">
                <a16:creationId xmlns:a16="http://schemas.microsoft.com/office/drawing/2014/main" id="{E84922BF-F7A3-4226-6D20-CF9C4800393A}"/>
              </a:ext>
              <a:ext uri="{C183D7F6-B498-43B3-948B-1728B52AA6E4}">
                <adec:decorative xmlns:adec="http://schemas.microsoft.com/office/drawing/2017/decorative" val="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51429" y="1263963"/>
            <a:ext cx="3689142" cy="3075383"/>
          </a:xfrm>
          <a:prstGeom prst="rect">
            <a:avLst/>
          </a:prstGeom>
        </p:spPr>
      </p:pic>
      <p:sp>
        <p:nvSpPr>
          <p:cNvPr id="3" name="Slide Number Placeholder 2">
            <a:extLst>
              <a:ext uri="{FF2B5EF4-FFF2-40B4-BE49-F238E27FC236}">
                <a16:creationId xmlns:a16="http://schemas.microsoft.com/office/drawing/2014/main" id="{FB7A271C-BDB5-A223-D798-A1CE393EC2C9}"/>
              </a:ext>
            </a:extLst>
          </p:cNvPr>
          <p:cNvSpPr>
            <a:spLocks noGrp="1"/>
          </p:cNvSpPr>
          <p:nvPr>
            <p:ph type="sldNum" sz="quarter" idx="4"/>
          </p:nvPr>
        </p:nvSpPr>
        <p:spPr/>
        <p:txBody>
          <a:bodyPr/>
          <a:lstStyle/>
          <a:p>
            <a:fld id="{2A87B09C-000B-4E7C-BF22-713788C7974B}" type="slidenum">
              <a:rPr lang="es-US" noProof="0" smtClean="0"/>
              <a:t>22</a:t>
            </a:fld>
            <a:endParaRPr lang="es-US" b="1" noProof="0" dirty="0"/>
          </a:p>
        </p:txBody>
      </p:sp>
    </p:spTree>
    <p:extLst>
      <p:ext uri="{BB962C8B-B14F-4D97-AF65-F5344CB8AC3E}">
        <p14:creationId xmlns:p14="http://schemas.microsoft.com/office/powerpoint/2010/main" val="3912840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24F4D4-266B-3EEA-C6F4-8F1F6CF948FA}"/>
              </a:ext>
            </a:extLst>
          </p:cNvPr>
          <p:cNvSpPr>
            <a:spLocks noGrp="1"/>
          </p:cNvSpPr>
          <p:nvPr>
            <p:ph type="title"/>
          </p:nvPr>
        </p:nvSpPr>
        <p:spPr>
          <a:xfrm>
            <a:off x="1006308" y="1720839"/>
            <a:ext cx="5720195" cy="3416320"/>
          </a:xfrm>
        </p:spPr>
        <p:txBody>
          <a:bodyPr anchor="ctr"/>
          <a:lstStyle/>
          <a:p>
            <a:r>
              <a:rPr lang="es-US" noProof="0" dirty="0"/>
              <a:t>Fomentar las habilidades de pensamiento computacional de los niños</a:t>
            </a:r>
          </a:p>
        </p:txBody>
      </p:sp>
      <p:sp>
        <p:nvSpPr>
          <p:cNvPr id="2" name="Slide Number Placeholder 1">
            <a:extLst>
              <a:ext uri="{FF2B5EF4-FFF2-40B4-BE49-F238E27FC236}">
                <a16:creationId xmlns:a16="http://schemas.microsoft.com/office/drawing/2014/main" id="{D06DBDF6-3489-3368-1953-DCDF88F9F967}"/>
              </a:ext>
            </a:extLst>
          </p:cNvPr>
          <p:cNvSpPr>
            <a:spLocks noGrp="1"/>
          </p:cNvSpPr>
          <p:nvPr>
            <p:ph type="sldNum" sz="quarter" idx="10"/>
          </p:nvPr>
        </p:nvSpPr>
        <p:spPr/>
        <p:txBody>
          <a:bodyPr/>
          <a:lstStyle/>
          <a:p>
            <a:fld id="{8B512919-B088-4E12-9038-722E97F79378}" type="slidenum">
              <a:rPr lang="es-US" noProof="0" smtClean="0"/>
              <a:t>23</a:t>
            </a:fld>
            <a:endParaRPr lang="es-US" noProof="0" dirty="0"/>
          </a:p>
        </p:txBody>
      </p:sp>
    </p:spTree>
    <p:extLst>
      <p:ext uri="{BB962C8B-B14F-4D97-AF65-F5344CB8AC3E}">
        <p14:creationId xmlns:p14="http://schemas.microsoft.com/office/powerpoint/2010/main" val="1931936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04CC30-5DA9-4A28-EAE1-3BE123ED7423}"/>
              </a:ext>
            </a:extLst>
          </p:cNvPr>
          <p:cNvSpPr>
            <a:spLocks noGrp="1"/>
          </p:cNvSpPr>
          <p:nvPr>
            <p:ph type="title"/>
          </p:nvPr>
        </p:nvSpPr>
        <p:spPr>
          <a:xfrm>
            <a:off x="248195" y="81595"/>
            <a:ext cx="11402522" cy="923330"/>
          </a:xfrm>
        </p:spPr>
        <p:txBody>
          <a:bodyPr/>
          <a:lstStyle/>
          <a:p>
            <a:r>
              <a:rPr lang="es-US" noProof="0" dirty="0"/>
              <a:t>Pensamiento computacional «sin tecnología» y «con tecnología»</a:t>
            </a:r>
          </a:p>
        </p:txBody>
      </p:sp>
      <p:sp>
        <p:nvSpPr>
          <p:cNvPr id="2" name="Content Placeholder 1">
            <a:extLst>
              <a:ext uri="{FF2B5EF4-FFF2-40B4-BE49-F238E27FC236}">
                <a16:creationId xmlns:a16="http://schemas.microsoft.com/office/drawing/2014/main" id="{6CB790ED-9B71-DA54-BA64-2D26811D2183}"/>
              </a:ext>
            </a:extLst>
          </p:cNvPr>
          <p:cNvSpPr>
            <a:spLocks noGrp="1"/>
          </p:cNvSpPr>
          <p:nvPr>
            <p:ph sz="half" idx="1"/>
          </p:nvPr>
        </p:nvSpPr>
        <p:spPr>
          <a:xfrm>
            <a:off x="674914" y="1340631"/>
            <a:ext cx="5181600" cy="4553732"/>
          </a:xfrm>
        </p:spPr>
        <p:txBody>
          <a:bodyPr anchor="ctr"/>
          <a:lstStyle/>
          <a:p>
            <a:pPr marL="0" indent="0">
              <a:spcAft>
                <a:spcPts val="2400"/>
              </a:spcAft>
              <a:buNone/>
            </a:pPr>
            <a:r>
              <a:rPr lang="es-US" b="1" noProof="0" dirty="0"/>
              <a:t>Sin tecnología: </a:t>
            </a:r>
            <a:r>
              <a:rPr lang="es-US" noProof="0" dirty="0"/>
              <a:t>sin utilizar tecnología</a:t>
            </a:r>
          </a:p>
          <a:p>
            <a:pPr marL="0" indent="0">
              <a:buNone/>
            </a:pPr>
            <a:r>
              <a:rPr lang="es-US" b="1" noProof="0" dirty="0"/>
              <a:t>Con tecnología: </a:t>
            </a:r>
            <a:r>
              <a:rPr lang="es-US" noProof="0" dirty="0"/>
              <a:t>con el uso de tecnología, como un robot programable o una aplicación en pantalla</a:t>
            </a:r>
          </a:p>
        </p:txBody>
      </p:sp>
      <p:pic>
        <p:nvPicPr>
          <p:cNvPr id="5" name="Picture 4">
            <a:extLst>
              <a:ext uri="{FF2B5EF4-FFF2-40B4-BE49-F238E27FC236}">
                <a16:creationId xmlns:a16="http://schemas.microsoft.com/office/drawing/2014/main" id="{7FCC1341-CB4C-7E4E-29A5-F80DE042D3B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5385" y="1542946"/>
            <a:ext cx="2740855" cy="4111283"/>
          </a:xfrm>
          <a:prstGeom prst="rect">
            <a:avLst/>
          </a:prstGeom>
        </p:spPr>
      </p:pic>
      <p:pic>
        <p:nvPicPr>
          <p:cNvPr id="7" name="Picture 6">
            <a:extLst>
              <a:ext uri="{FF2B5EF4-FFF2-40B4-BE49-F238E27FC236}">
                <a16:creationId xmlns:a16="http://schemas.microsoft.com/office/drawing/2014/main" id="{0B4C6677-BA80-4333-F036-A94412062A6B}"/>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98236" y="1542946"/>
            <a:ext cx="2995864" cy="4111283"/>
          </a:xfrm>
          <a:prstGeom prst="rect">
            <a:avLst/>
          </a:prstGeom>
        </p:spPr>
      </p:pic>
      <p:sp>
        <p:nvSpPr>
          <p:cNvPr id="3" name="Slide Number Placeholder 2">
            <a:extLst>
              <a:ext uri="{FF2B5EF4-FFF2-40B4-BE49-F238E27FC236}">
                <a16:creationId xmlns:a16="http://schemas.microsoft.com/office/drawing/2014/main" id="{9F3ECE24-4803-8E06-B6F4-AF3BB528B6DD}"/>
              </a:ext>
            </a:extLst>
          </p:cNvPr>
          <p:cNvSpPr>
            <a:spLocks noGrp="1"/>
          </p:cNvSpPr>
          <p:nvPr>
            <p:ph type="sldNum" sz="quarter" idx="10"/>
          </p:nvPr>
        </p:nvSpPr>
        <p:spPr/>
        <p:txBody>
          <a:bodyPr/>
          <a:lstStyle/>
          <a:p>
            <a:fld id="{8B512919-B088-4E12-9038-722E97F79378}" type="slidenum">
              <a:rPr lang="es-US" noProof="0" smtClean="0"/>
              <a:t>24</a:t>
            </a:fld>
            <a:endParaRPr lang="es-US" noProof="0" dirty="0"/>
          </a:p>
        </p:txBody>
      </p:sp>
    </p:spTree>
    <p:extLst>
      <p:ext uri="{BB962C8B-B14F-4D97-AF65-F5344CB8AC3E}">
        <p14:creationId xmlns:p14="http://schemas.microsoft.com/office/powerpoint/2010/main" val="2182237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CD02-DACF-5B7C-E830-205AFC4EF29F}"/>
              </a:ext>
            </a:extLst>
          </p:cNvPr>
          <p:cNvSpPr>
            <a:spLocks noGrp="1"/>
          </p:cNvSpPr>
          <p:nvPr>
            <p:ph type="title"/>
          </p:nvPr>
        </p:nvSpPr>
        <p:spPr>
          <a:xfrm>
            <a:off x="838200" y="1480862"/>
            <a:ext cx="4713514" cy="2885574"/>
          </a:xfrm>
        </p:spPr>
        <p:txBody>
          <a:bodyPr>
            <a:normAutofit fontScale="90000"/>
          </a:bodyPr>
          <a:lstStyle/>
          <a:p>
            <a:r>
              <a:rPr lang="es-US" sz="4400" noProof="0" dirty="0"/>
              <a:t>Observación: </a:t>
            </a:r>
            <a:r>
              <a:rPr lang="es-US" sz="4400" b="0" noProof="0" dirty="0">
                <a:latin typeface="Montserrat Medium" panose="00000600000000000000" pitchFamily="2" charset="0"/>
              </a:rPr>
              <a:t>El pensamiento computacional en la primera infancia</a:t>
            </a:r>
          </a:p>
        </p:txBody>
      </p:sp>
      <p:pic>
        <p:nvPicPr>
          <p:cNvPr id="7" name="Content Placeholder 6">
            <a:extLst>
              <a:ext uri="{FF2B5EF4-FFF2-40B4-BE49-F238E27FC236}">
                <a16:creationId xmlns:a16="http://schemas.microsoft.com/office/drawing/2014/main" id="{44B03232-6F41-A883-0FFF-6C7DB51F8621}"/>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096000" y="721851"/>
            <a:ext cx="5257800" cy="3505200"/>
          </a:xfrm>
          <a:prstGeom prst="rect">
            <a:avLst/>
          </a:prstGeom>
        </p:spPr>
      </p:pic>
      <p:sp>
        <p:nvSpPr>
          <p:cNvPr id="5" name="Subtitle 4">
            <a:extLst>
              <a:ext uri="{FF2B5EF4-FFF2-40B4-BE49-F238E27FC236}">
                <a16:creationId xmlns:a16="http://schemas.microsoft.com/office/drawing/2014/main" id="{CC4771B1-D207-41D4-F9BE-616E8628DDBD}"/>
              </a:ext>
            </a:extLst>
          </p:cNvPr>
          <p:cNvSpPr>
            <a:spLocks noGrp="1"/>
          </p:cNvSpPr>
          <p:nvPr>
            <p:ph type="subTitle" idx="13"/>
          </p:nvPr>
        </p:nvSpPr>
        <p:spPr>
          <a:xfrm>
            <a:off x="1237130" y="4485861"/>
            <a:ext cx="4034118" cy="1466470"/>
          </a:xfrm>
        </p:spPr>
        <p:txBody>
          <a:bodyPr>
            <a:normAutofit fontScale="70000" lnSpcReduction="20000"/>
          </a:bodyPr>
          <a:lstStyle/>
          <a:p>
            <a:r>
              <a:rPr lang="es-US" noProof="0" dirty="0"/>
              <a:t>¿Qué tipo de habilidades de pensamiento computacional observa que desarrollan los niños?</a:t>
            </a:r>
          </a:p>
        </p:txBody>
      </p:sp>
      <p:sp>
        <p:nvSpPr>
          <p:cNvPr id="3" name="Content Placeholder 1">
            <a:extLst>
              <a:ext uri="{FF2B5EF4-FFF2-40B4-BE49-F238E27FC236}">
                <a16:creationId xmlns:a16="http://schemas.microsoft.com/office/drawing/2014/main" id="{D46C41F4-FF40-6B35-6A16-988C4A270669}"/>
              </a:ext>
            </a:extLst>
          </p:cNvPr>
          <p:cNvSpPr txBox="1">
            <a:spLocks/>
          </p:cNvSpPr>
          <p:nvPr/>
        </p:nvSpPr>
        <p:spPr>
          <a:xfrm>
            <a:off x="6095998" y="4366436"/>
            <a:ext cx="5372987" cy="1769713"/>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rgbClr val="0F173D"/>
                </a:solidFill>
                <a:latin typeface="Montserrat" pitchFamily="2" charset="77"/>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rgbClr val="0F173D"/>
                </a:solidFill>
                <a:latin typeface="Montserrat" pitchFamily="2" charset="77"/>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rgbClr val="0F173D"/>
                </a:solidFill>
                <a:latin typeface="Montserrat" pitchFamily="2" charset="77"/>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itchFamily="2" charset="77"/>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s-US" u="sng" noProof="0" dirty="0">
                <a:hlinkClick r:id="rId4"/>
              </a:rPr>
              <a:t>El pensamiento computacional en las experiencias cotidianas de los niños</a:t>
            </a:r>
            <a:r>
              <a:rPr lang="es-US" noProof="0" dirty="0"/>
              <a:t> </a:t>
            </a:r>
          </a:p>
          <a:p>
            <a:pPr marL="0" indent="0">
              <a:spcBef>
                <a:spcPts val="600"/>
              </a:spcBef>
              <a:buNone/>
            </a:pPr>
            <a:r>
              <a:rPr lang="es-US" u="sng" noProof="0" dirty="0">
                <a:hlinkClick r:id="rId5"/>
              </a:rPr>
              <a:t>El pensamiento computacional en las experiencias cotidianas de los niños – Versión AD</a:t>
            </a:r>
            <a:r>
              <a:rPr lang="es-US" noProof="0" dirty="0"/>
              <a:t> </a:t>
            </a:r>
            <a:endParaRPr lang="es-US" sz="2400" u="sng" noProof="0" dirty="0">
              <a:solidFill>
                <a:srgbClr val="0000FF"/>
              </a:solidFill>
              <a:latin typeface="Montserrat" panose="00000500000000000000" pitchFamily="50" charset="0"/>
              <a:ea typeface="+mn-lt"/>
              <a:cs typeface="+mn-lt"/>
            </a:endParaRPr>
          </a:p>
        </p:txBody>
      </p:sp>
    </p:spTree>
    <p:extLst>
      <p:ext uri="{BB962C8B-B14F-4D97-AF65-F5344CB8AC3E}">
        <p14:creationId xmlns:p14="http://schemas.microsoft.com/office/powerpoint/2010/main" val="1103516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87711D-A433-08FB-E76B-09C1088587CB}"/>
              </a:ext>
            </a:extLst>
          </p:cNvPr>
          <p:cNvSpPr>
            <a:spLocks noGrp="1"/>
          </p:cNvSpPr>
          <p:nvPr>
            <p:ph type="title"/>
          </p:nvPr>
        </p:nvSpPr>
        <p:spPr>
          <a:xfrm>
            <a:off x="298945" y="39916"/>
            <a:ext cx="11441710" cy="507831"/>
          </a:xfrm>
        </p:spPr>
        <p:txBody>
          <a:bodyPr/>
          <a:lstStyle/>
          <a:p>
            <a:r>
              <a:rPr lang="es-US" noProof="0" dirty="0"/>
              <a:t>Fomentar el pensamiento computacional a través del juego</a:t>
            </a:r>
          </a:p>
        </p:txBody>
      </p:sp>
      <p:sp>
        <p:nvSpPr>
          <p:cNvPr id="2" name="Content Placeholder 1">
            <a:extLst>
              <a:ext uri="{FF2B5EF4-FFF2-40B4-BE49-F238E27FC236}">
                <a16:creationId xmlns:a16="http://schemas.microsoft.com/office/drawing/2014/main" id="{961C4A9A-47DB-518C-F489-64B6C6B58C25}"/>
              </a:ext>
            </a:extLst>
          </p:cNvPr>
          <p:cNvSpPr>
            <a:spLocks noGrp="1"/>
          </p:cNvSpPr>
          <p:nvPr>
            <p:ph sz="half" idx="1"/>
          </p:nvPr>
        </p:nvSpPr>
        <p:spPr>
          <a:xfrm>
            <a:off x="838200" y="1324303"/>
            <a:ext cx="5181600" cy="4731839"/>
          </a:xfrm>
        </p:spPr>
        <p:txBody>
          <a:bodyPr>
            <a:normAutofit/>
          </a:bodyPr>
          <a:lstStyle/>
          <a:p>
            <a:r>
              <a:rPr lang="es-US" noProof="0" dirty="0"/>
              <a:t>Actividades de movimiento corporal</a:t>
            </a:r>
          </a:p>
          <a:p>
            <a:pPr lvl="1"/>
            <a:r>
              <a:rPr lang="es-US" noProof="0" dirty="0"/>
              <a:t>«Simón dice»</a:t>
            </a:r>
          </a:p>
          <a:p>
            <a:pPr lvl="1"/>
            <a:r>
              <a:rPr lang="es-US" noProof="0" dirty="0"/>
              <a:t>Luz roja, luz verde</a:t>
            </a:r>
          </a:p>
          <a:p>
            <a:r>
              <a:rPr lang="es-US" noProof="0" dirty="0"/>
              <a:t>Guías prácticas</a:t>
            </a:r>
          </a:p>
          <a:p>
            <a:pPr lvl="1"/>
            <a:r>
              <a:rPr lang="es-US" noProof="0" dirty="0"/>
              <a:t>Cómo ir del punto A al punto B</a:t>
            </a:r>
          </a:p>
          <a:p>
            <a:pPr lvl="1"/>
            <a:r>
              <a:rPr lang="es-US" noProof="0" dirty="0"/>
              <a:t>Cómo hacer o fabricar algo</a:t>
            </a:r>
          </a:p>
        </p:txBody>
      </p:sp>
      <p:pic>
        <p:nvPicPr>
          <p:cNvPr id="10" name="Picture 9">
            <a:extLst>
              <a:ext uri="{FF2B5EF4-FFF2-40B4-BE49-F238E27FC236}">
                <a16:creationId xmlns:a16="http://schemas.microsoft.com/office/drawing/2014/main" id="{52746AA6-42D4-16CA-6908-AE29A6AB99D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451600" y="969331"/>
            <a:ext cx="5740400" cy="5086811"/>
          </a:xfrm>
          <a:prstGeom prst="rect">
            <a:avLst/>
          </a:prstGeom>
        </p:spPr>
      </p:pic>
      <p:sp>
        <p:nvSpPr>
          <p:cNvPr id="3" name="Slide Number Placeholder 2">
            <a:extLst>
              <a:ext uri="{FF2B5EF4-FFF2-40B4-BE49-F238E27FC236}">
                <a16:creationId xmlns:a16="http://schemas.microsoft.com/office/drawing/2014/main" id="{A23F932B-09E8-2160-FDC8-0C2BA7A3B4F2}"/>
              </a:ext>
            </a:extLst>
          </p:cNvPr>
          <p:cNvSpPr>
            <a:spLocks noGrp="1"/>
          </p:cNvSpPr>
          <p:nvPr>
            <p:ph type="sldNum" sz="quarter" idx="10"/>
          </p:nvPr>
        </p:nvSpPr>
        <p:spPr/>
        <p:txBody>
          <a:bodyPr/>
          <a:lstStyle/>
          <a:p>
            <a:fld id="{8B512919-B088-4E12-9038-722E97F79378}" type="slidenum">
              <a:rPr lang="es-US" noProof="0" smtClean="0"/>
              <a:t>26</a:t>
            </a:fld>
            <a:endParaRPr lang="es-US" noProof="0" dirty="0"/>
          </a:p>
        </p:txBody>
      </p:sp>
    </p:spTree>
    <p:extLst>
      <p:ext uri="{BB962C8B-B14F-4D97-AF65-F5344CB8AC3E}">
        <p14:creationId xmlns:p14="http://schemas.microsoft.com/office/powerpoint/2010/main" val="4047695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E8861A-5CB9-80D1-B3CA-D3D3BE3B617F}"/>
              </a:ext>
            </a:extLst>
          </p:cNvPr>
          <p:cNvSpPr>
            <a:spLocks noGrp="1"/>
          </p:cNvSpPr>
          <p:nvPr>
            <p:ph type="title"/>
          </p:nvPr>
        </p:nvSpPr>
        <p:spPr>
          <a:xfrm>
            <a:off x="117566" y="41275"/>
            <a:ext cx="11520088" cy="923330"/>
          </a:xfrm>
        </p:spPr>
        <p:txBody>
          <a:bodyPr/>
          <a:lstStyle/>
          <a:p>
            <a:r>
              <a:rPr lang="es-US" noProof="0" dirty="0"/>
              <a:t>Integración del pensamiento computacional en las rutinas cotidianas</a:t>
            </a:r>
          </a:p>
        </p:txBody>
      </p:sp>
      <p:sp>
        <p:nvSpPr>
          <p:cNvPr id="2" name="Content Placeholder 1">
            <a:extLst>
              <a:ext uri="{FF2B5EF4-FFF2-40B4-BE49-F238E27FC236}">
                <a16:creationId xmlns:a16="http://schemas.microsoft.com/office/drawing/2014/main" id="{7087AC88-FC75-FE93-0BA7-1C75ACEC3519}"/>
              </a:ext>
            </a:extLst>
          </p:cNvPr>
          <p:cNvSpPr>
            <a:spLocks noGrp="1"/>
          </p:cNvSpPr>
          <p:nvPr>
            <p:ph sz="half" idx="1"/>
          </p:nvPr>
        </p:nvSpPr>
        <p:spPr>
          <a:xfrm>
            <a:off x="838200" y="1473641"/>
            <a:ext cx="3913414" cy="4469575"/>
          </a:xfrm>
        </p:spPr>
        <p:txBody>
          <a:bodyPr>
            <a:normAutofit fontScale="92500" lnSpcReduction="10000"/>
          </a:bodyPr>
          <a:lstStyle/>
          <a:p>
            <a:pPr marL="0" indent="0">
              <a:spcAft>
                <a:spcPts val="2400"/>
              </a:spcAft>
              <a:buNone/>
            </a:pPr>
            <a:r>
              <a:rPr lang="es-US" noProof="0" dirty="0"/>
              <a:t>Piense en una rutina diaria que incorpore en su horario con los niños.</a:t>
            </a:r>
          </a:p>
          <a:p>
            <a:pPr marL="0" indent="0">
              <a:buNone/>
            </a:pPr>
            <a:r>
              <a:rPr lang="es-US" noProof="0" dirty="0"/>
              <a:t>¿De qué manera podría esta rutina incorporar habilidades de pensamiento computacional? </a:t>
            </a:r>
          </a:p>
        </p:txBody>
      </p:sp>
      <p:pic>
        <p:nvPicPr>
          <p:cNvPr id="8" name="Picture 7">
            <a:extLst>
              <a:ext uri="{FF2B5EF4-FFF2-40B4-BE49-F238E27FC236}">
                <a16:creationId xmlns:a16="http://schemas.microsoft.com/office/drawing/2014/main" id="{B6B16454-87C9-4735-667E-EC7937C09F2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6978" y="1389233"/>
            <a:ext cx="3913414" cy="4553983"/>
          </a:xfrm>
          <a:prstGeom prst="rect">
            <a:avLst/>
          </a:prstGeom>
        </p:spPr>
      </p:pic>
      <p:pic>
        <p:nvPicPr>
          <p:cNvPr id="5" name="Picture 4">
            <a:extLst>
              <a:ext uri="{FF2B5EF4-FFF2-40B4-BE49-F238E27FC236}">
                <a16:creationId xmlns:a16="http://schemas.microsoft.com/office/drawing/2014/main" id="{2C507060-31F3-4260-E500-4C9D88403C4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2359" y="1389233"/>
            <a:ext cx="3036752" cy="4553983"/>
          </a:xfrm>
          <a:prstGeom prst="rect">
            <a:avLst/>
          </a:prstGeom>
        </p:spPr>
      </p:pic>
      <p:sp>
        <p:nvSpPr>
          <p:cNvPr id="3" name="Slide Number Placeholder 2">
            <a:extLst>
              <a:ext uri="{FF2B5EF4-FFF2-40B4-BE49-F238E27FC236}">
                <a16:creationId xmlns:a16="http://schemas.microsoft.com/office/drawing/2014/main" id="{E035191A-7D54-50EE-6E21-D7B19B07BF74}"/>
              </a:ext>
            </a:extLst>
          </p:cNvPr>
          <p:cNvSpPr>
            <a:spLocks noGrp="1"/>
          </p:cNvSpPr>
          <p:nvPr>
            <p:ph type="sldNum" sz="quarter" idx="10"/>
          </p:nvPr>
        </p:nvSpPr>
        <p:spPr/>
        <p:txBody>
          <a:bodyPr/>
          <a:lstStyle/>
          <a:p>
            <a:fld id="{8B512919-B088-4E12-9038-722E97F79378}" type="slidenum">
              <a:rPr lang="es-US" noProof="0" smtClean="0"/>
              <a:t>27</a:t>
            </a:fld>
            <a:endParaRPr lang="es-US" noProof="0" dirty="0"/>
          </a:p>
        </p:txBody>
      </p:sp>
    </p:spTree>
    <p:extLst>
      <p:ext uri="{BB962C8B-B14F-4D97-AF65-F5344CB8AC3E}">
        <p14:creationId xmlns:p14="http://schemas.microsoft.com/office/powerpoint/2010/main" val="2793579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C5D80-52CD-5992-171A-028A25DB7AC2}"/>
              </a:ext>
            </a:extLst>
          </p:cNvPr>
          <p:cNvSpPr>
            <a:spLocks noGrp="1"/>
          </p:cNvSpPr>
          <p:nvPr>
            <p:ph type="title"/>
          </p:nvPr>
        </p:nvSpPr>
        <p:spPr>
          <a:xfrm>
            <a:off x="209006" y="66744"/>
            <a:ext cx="11493962" cy="923330"/>
          </a:xfrm>
        </p:spPr>
        <p:txBody>
          <a:bodyPr/>
          <a:lstStyle/>
          <a:p>
            <a:r>
              <a:rPr lang="es-US" noProof="0" dirty="0"/>
              <a:t>Reflexionar: </a:t>
            </a:r>
            <a:r>
              <a:rPr lang="es-US" b="0" noProof="0" dirty="0">
                <a:latin typeface="Montserrat Medium" panose="00000600000000000000" pitchFamily="2" charset="0"/>
              </a:rPr>
              <a:t>El pensamiento computacional en las prácticas de enseñanza</a:t>
            </a:r>
          </a:p>
        </p:txBody>
      </p:sp>
      <p:sp>
        <p:nvSpPr>
          <p:cNvPr id="2" name="Content Placeholder 1">
            <a:extLst>
              <a:ext uri="{FF2B5EF4-FFF2-40B4-BE49-F238E27FC236}">
                <a16:creationId xmlns:a16="http://schemas.microsoft.com/office/drawing/2014/main" id="{C4972CAF-B90B-176C-8853-978FD99F8581}"/>
              </a:ext>
            </a:extLst>
          </p:cNvPr>
          <p:cNvSpPr>
            <a:spLocks noGrp="1"/>
          </p:cNvSpPr>
          <p:nvPr>
            <p:ph sz="half" idx="1"/>
          </p:nvPr>
        </p:nvSpPr>
        <p:spPr>
          <a:xfrm>
            <a:off x="838200" y="1324303"/>
            <a:ext cx="5548086" cy="4731839"/>
          </a:xfrm>
        </p:spPr>
        <p:txBody>
          <a:bodyPr>
            <a:normAutofit fontScale="85000" lnSpcReduction="10000"/>
          </a:bodyPr>
          <a:lstStyle/>
          <a:p>
            <a:pPr>
              <a:spcAft>
                <a:spcPts val="2400"/>
              </a:spcAft>
            </a:pPr>
            <a:r>
              <a:rPr lang="es-US" noProof="0" dirty="0"/>
              <a:t>¿Qué pensamientos o emociones le surgen cuando piensa en fomentar el pensamiento computacional entre los niños de su entorno educativo?</a:t>
            </a:r>
          </a:p>
          <a:p>
            <a:pPr>
              <a:spcAft>
                <a:spcPts val="2400"/>
              </a:spcAft>
            </a:pPr>
            <a:r>
              <a:rPr lang="es-US" noProof="0" dirty="0"/>
              <a:t>¿Cómo podría incorporar el pensamiento computacional en su entorno educativo durante la próxima semana o el próximo mes?</a:t>
            </a:r>
          </a:p>
        </p:txBody>
      </p:sp>
      <p:pic>
        <p:nvPicPr>
          <p:cNvPr id="5" name="Picture 4">
            <a:extLst>
              <a:ext uri="{FF2B5EF4-FFF2-40B4-BE49-F238E27FC236}">
                <a16:creationId xmlns:a16="http://schemas.microsoft.com/office/drawing/2014/main" id="{59B81D5B-2343-9A54-EA62-8EA63ECF267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067873" y="970033"/>
            <a:ext cx="5124127" cy="5086109"/>
          </a:xfrm>
          <a:prstGeom prst="rect">
            <a:avLst/>
          </a:prstGeom>
        </p:spPr>
      </p:pic>
      <p:sp>
        <p:nvSpPr>
          <p:cNvPr id="3" name="Slide Number Placeholder 2">
            <a:extLst>
              <a:ext uri="{FF2B5EF4-FFF2-40B4-BE49-F238E27FC236}">
                <a16:creationId xmlns:a16="http://schemas.microsoft.com/office/drawing/2014/main" id="{736FA5E1-424F-8D44-C284-60446A078A9D}"/>
              </a:ext>
            </a:extLst>
          </p:cNvPr>
          <p:cNvSpPr>
            <a:spLocks noGrp="1"/>
          </p:cNvSpPr>
          <p:nvPr>
            <p:ph type="sldNum" sz="quarter" idx="10"/>
          </p:nvPr>
        </p:nvSpPr>
        <p:spPr/>
        <p:txBody>
          <a:bodyPr/>
          <a:lstStyle/>
          <a:p>
            <a:fld id="{8B512919-B088-4E12-9038-722E97F79378}" type="slidenum">
              <a:rPr lang="es-US" noProof="0" smtClean="0"/>
              <a:t>28</a:t>
            </a:fld>
            <a:endParaRPr lang="es-US" noProof="0" dirty="0"/>
          </a:p>
        </p:txBody>
      </p:sp>
    </p:spTree>
    <p:extLst>
      <p:ext uri="{BB962C8B-B14F-4D97-AF65-F5344CB8AC3E}">
        <p14:creationId xmlns:p14="http://schemas.microsoft.com/office/powerpoint/2010/main" val="3921130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113-EC34-657D-A4B9-0FF20EA641D1}"/>
              </a:ext>
            </a:extLst>
          </p:cNvPr>
          <p:cNvSpPr>
            <a:spLocks noGrp="1"/>
          </p:cNvSpPr>
          <p:nvPr>
            <p:ph type="title"/>
          </p:nvPr>
        </p:nvSpPr>
        <p:spPr>
          <a:xfrm>
            <a:off x="1237130" y="2510725"/>
            <a:ext cx="4034118" cy="3436843"/>
          </a:xfrm>
        </p:spPr>
        <p:txBody>
          <a:bodyPr/>
          <a:lstStyle/>
          <a:p>
            <a:r>
              <a:rPr lang="es-US" noProof="0" dirty="0"/>
              <a:t>¡Muchas gracias! </a:t>
            </a:r>
          </a:p>
        </p:txBody>
      </p:sp>
      <p:pic>
        <p:nvPicPr>
          <p:cNvPr id="5" name="Content Placeholder 4">
            <a:extLst>
              <a:ext uri="{FF2B5EF4-FFF2-40B4-BE49-F238E27FC236}">
                <a16:creationId xmlns:a16="http://schemas.microsoft.com/office/drawing/2014/main" id="{CFFE5AA0-3C84-65B7-D63A-4426AE35EA71}"/>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096000" y="1678781"/>
            <a:ext cx="5257800" cy="3505200"/>
          </a:xfrm>
          <a:prstGeom prst="rect">
            <a:avLst/>
          </a:prstGeom>
        </p:spPr>
      </p:pic>
    </p:spTree>
    <p:extLst>
      <p:ext uri="{BB962C8B-B14F-4D97-AF65-F5344CB8AC3E}">
        <p14:creationId xmlns:p14="http://schemas.microsoft.com/office/powerpoint/2010/main" val="1540935505"/>
      </p:ext>
    </p:extLst>
  </p:cSld>
  <p:clrMapOvr>
    <a:masterClrMapping/>
  </p:clrMapOvr>
</p:sld>
</file>

<file path=ppt/theme/theme1.xml><?xml version="1.0" encoding="utf-8"?>
<a:theme xmlns:a="http://schemas.openxmlformats.org/drawingml/2006/main" name="Office Theme">
  <a:themeElements>
    <a:clrScheme name="Custom 35">
      <a:dk1>
        <a:srgbClr val="140A14"/>
      </a:dk1>
      <a:lt1>
        <a:srgbClr val="FFFFFF"/>
      </a:lt1>
      <a:dk2>
        <a:srgbClr val="2078AE"/>
      </a:dk2>
      <a:lt2>
        <a:srgbClr val="E7E6E6"/>
      </a:lt2>
      <a:accent1>
        <a:srgbClr val="327F7C"/>
      </a:accent1>
      <a:accent2>
        <a:srgbClr val="CC4E0C"/>
      </a:accent2>
      <a:accent3>
        <a:srgbClr val="8948A3"/>
      </a:accent3>
      <a:accent4>
        <a:srgbClr val="4C8503"/>
      </a:accent4>
      <a:accent5>
        <a:srgbClr val="140A14"/>
      </a:accent5>
      <a:accent6>
        <a:srgbClr val="BB1654"/>
      </a:accent6>
      <a:hlink>
        <a:srgbClr val="0000FF"/>
      </a:hlink>
      <a:folHlink>
        <a:srgbClr val="444F9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5">
          <a:fgClr>
            <a:schemeClr val="accent3"/>
          </a:fgClr>
          <a:bgClr>
            <a:schemeClr val="bg1"/>
          </a:bgClr>
        </a:patt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PE Early Math-PPT Slide Types Template GEOMETRY" id="{F95E4D9D-1DED-4A6B-B65F-7824A2AC1F60}" vid="{70E11D2D-F68C-4584-A492-C572729B31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CPE Early Math-PPT Slide Types Template GEOMETRY</Template>
  <TotalTime>39333</TotalTime>
  <Words>7137</Words>
  <Application>Microsoft Macintosh PowerPoint</Application>
  <PresentationFormat>Widescreen</PresentationFormat>
  <Paragraphs>433</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Montserrat</vt:lpstr>
      <vt:lpstr>Montserrat Medium</vt:lpstr>
      <vt:lpstr>Arial</vt:lpstr>
      <vt:lpstr>Poppins</vt:lpstr>
      <vt:lpstr>Calibri</vt:lpstr>
      <vt:lpstr>Office Theme</vt:lpstr>
      <vt:lpstr>Pensamiento computacional</vt:lpstr>
      <vt:lpstr>Agradecimientos </vt:lpstr>
      <vt:lpstr>Meta de la sesión</vt:lpstr>
      <vt:lpstr>Explorar:  Juego para romper el hielo «Si… entonces»</vt:lpstr>
      <vt:lpstr>Reflexionar: Actividad para romper el hielo «Si... entonces»</vt:lpstr>
      <vt:lpstr>El pensamiento computacional me hace pensar en…</vt:lpstr>
      <vt:lpstr>Juego: ¿Verdadero o falso?</vt:lpstr>
      <vt:lpstr>¿Verdadero o falso? N.º 1</vt:lpstr>
      <vt:lpstr>¿Verdadero o falso? N.º 2</vt:lpstr>
      <vt:lpstr>¿Verdadero o falso? N.º 3</vt:lpstr>
      <vt:lpstr>¿Verdadero o falso?  N.º 4</vt:lpstr>
      <vt:lpstr>¿Verdadero o falso?  N.º 5</vt:lpstr>
      <vt:lpstr>¿Verdadero o falso?  N.º 6</vt:lpstr>
      <vt:lpstr>Observe: Descifrando el código</vt:lpstr>
      <vt:lpstr>Definición del pensamiento computacional</vt:lpstr>
      <vt:lpstr>¡Todos pensamos de forma computacional!</vt:lpstr>
      <vt:lpstr>Habilidades clave en pensamiento computacional para la primera infancia</vt:lpstr>
      <vt:lpstr>Seis habilidades clave en pensamiento computacional</vt:lpstr>
      <vt:lpstr>Explorar:  Rompecabezas de pensamiento computacional</vt:lpstr>
      <vt:lpstr>Compartir: Rompecabezas de pensamiento computacional</vt:lpstr>
      <vt:lpstr>Reflexionar: Habilidades de pensamiento computacional</vt:lpstr>
      <vt:lpstr>Cómo desarrollan los niños las habilidades de pensamiento computacional</vt:lpstr>
      <vt:lpstr>Fomentar las habilidades de pensamiento computacional de los niños</vt:lpstr>
      <vt:lpstr>Pensamiento computacional «sin tecnología» y «con tecnología»</vt:lpstr>
      <vt:lpstr>Observación: El pensamiento computacional en la primera infancia</vt:lpstr>
      <vt:lpstr>Fomentar el pensamiento computacional a través del juego</vt:lpstr>
      <vt:lpstr>Integración del pensamiento computacional en las rutinas cotidianas</vt:lpstr>
      <vt:lpstr>Reflexionar: El pensamiento computacional en las prácticas de enseñanza</vt:lpstr>
      <vt:lpstr>¡Muchas 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Pensamiento computacional</dc:title>
  <dc:creator>Count Play Explore</dc:creator>
  <cp:keywords>, docId:3C7DBD7D2D8543694987FB952D3CA635</cp:keywords>
  <cp:lastModifiedBy>Grace Srinivasiah</cp:lastModifiedBy>
  <cp:revision>283</cp:revision>
  <cp:lastPrinted>2023-08-03T16:24:27Z</cp:lastPrinted>
  <dcterms:created xsi:type="dcterms:W3CDTF">2024-09-24T13:13:29Z</dcterms:created>
  <dcterms:modified xsi:type="dcterms:W3CDTF">2026-10-27T23:43:48Z</dcterms:modified>
</cp:coreProperties>
</file>