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6"/>
  </p:notesMasterIdLst>
  <p:handoutMasterIdLst>
    <p:handoutMasterId r:id="rId27"/>
  </p:handoutMasterIdLst>
  <p:sldIdLst>
    <p:sldId id="271" r:id="rId2"/>
    <p:sldId id="453" r:id="rId3"/>
    <p:sldId id="391" r:id="rId4"/>
    <p:sldId id="416" r:id="rId5"/>
    <p:sldId id="421" r:id="rId6"/>
    <p:sldId id="447" r:id="rId7"/>
    <p:sldId id="422" r:id="rId8"/>
    <p:sldId id="423" r:id="rId9"/>
    <p:sldId id="424" r:id="rId10"/>
    <p:sldId id="455" r:id="rId11"/>
    <p:sldId id="432" r:id="rId12"/>
    <p:sldId id="460" r:id="rId13"/>
    <p:sldId id="458" r:id="rId14"/>
    <p:sldId id="417" r:id="rId15"/>
    <p:sldId id="461" r:id="rId16"/>
    <p:sldId id="443" r:id="rId17"/>
    <p:sldId id="462" r:id="rId18"/>
    <p:sldId id="457" r:id="rId19"/>
    <p:sldId id="426" r:id="rId20"/>
    <p:sldId id="436" r:id="rId21"/>
    <p:sldId id="439" r:id="rId22"/>
    <p:sldId id="456" r:id="rId23"/>
    <p:sldId id="437" r:id="rId24"/>
    <p:sldId id="441" r:id="rId25"/>
  </p:sldIdLst>
  <p:sldSz cx="12192000" cy="6858000"/>
  <p:notesSz cx="6858000" cy="9144000"/>
  <p:embeddedFontLst>
    <p:embeddedFont>
      <p:font typeface="Montserrat" pitchFamily="2" charset="77"/>
      <p:regular r:id="rId28"/>
      <p:bold r:id="rId29"/>
      <p:italic r:id="rId30"/>
      <p:boldItalic r:id="rId31"/>
    </p:embeddedFont>
    <p:embeddedFont>
      <p:font typeface="Montserrat Medium" pitchFamily="2" charset="77"/>
      <p:regular r:id="rId32"/>
      <p:italic r:id="rId33"/>
    </p:embeddedFont>
    <p:embeddedFont>
      <p:font typeface="Poppins" pitchFamily="2" charset="77"/>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3D900C-C458-AE12-6746-4849A74134B1}" name="Madhu Kapoor" initials="MK" userId="S::mkapoor@wested.org::ece6cbfe-515c-4d9e-8350-a84d41a9891d" providerId="AD"/>
  <p188:author id="{7E9CA113-AFD8-E97A-6087-C112A41FDF0B}" name="Faith Polk" initials="FP" userId="S::fpolk@wested.org::befa10be-b4ea-495c-9eea-611b0a1c5299" providerId="AD"/>
  <p188:author id="{40911A1F-C56F-4248-15C9-66E8B6EFD315}" name="Sophie Savelkouls" initials="SS" userId="S::ssavelk@wested.org::a9c89b22-c766-400c-bbb4-dfb85c67446b" providerId="AD"/>
  <p188:author id="{2E7F6C22-96CD-BF6B-EE26-D32479E1E081}" name="Naomi Reeley" initials="" userId="S::nreeley@fcoe.org::4984995a-aa98-4a1a-89ef-a5f55b9ede08" providerId="AD"/>
  <p188:author id="{0448D035-44C4-75C2-EBF5-5D12986F7A52}" name="Grace Srinivasiah" initials="GS" userId="f3jIlVEJi5JGNhK/P3AVhnhRUzEb4tjq12Dl15h0GAE=" providerId="None"/>
  <p188:author id="{B8EAE73C-AAD0-091B-5543-C813901EA72E}" name="Joanna Azar" initials="JA" userId="S::jazar@wested.org::c4416e25-9d96-496b-a48c-5917e8dac7e1" providerId="AD"/>
  <p188:author id="{6EA8A956-8E2D-8C23-10F8-D7E1C558937B}" name="Lynneth Solis" initials="LS" userId="16202045755_tp_box_2" providerId="Windows Live"/>
  <p188:author id="{56175657-D597-08E2-DA47-49FB6C903BBD}" name="Lexi Alexander" initials="LA" userId="S::lalexan2@wested.org::209657db-7f14-4e98-85e1-9b7d89483e08" providerId="AD"/>
  <p188:author id="{990F5A61-37B3-57C3-4E8D-1D794B946607}" name="Amy Reff" initials="AR" userId="Amy Reff" providerId="None"/>
  <p188:author id="{1B2EF87B-3DC5-82AC-F8A2-44026E20A25D}" name="Anokina Broubakarian" initials="AB" userId="S::abrouba@wested.org::c736223a-fc9f-47ac-97b7-23f463cb4b82" providerId="AD"/>
  <p188:author id="{F033F17E-6BCD-B621-7BE5-6FA4327338F5}" name="Grace Srinivasiah" initials="GS" userId="cMuhFhg7b1RDMEKSa8rqjeqIVOrE1KnoxrT28eed3PM=" providerId="None"/>
  <p188:author id="{EAA301A4-B75A-A1BE-5F28-A94824ECC9EA}" name="Jennifer Marcella-Burdett" initials="JMB" userId="S::jmarcel@wested.org::7bb72cd4-8a93-4d3d-bbaf-2fb849e050f8" providerId="AD"/>
  <p188:author id="{B6FF2CA4-29E1-C7D6-15CF-1D85CC6271BB}" name="Faith Polk" initials="FP" userId="KV9WgvvVfEWDbw7ayEsi/+xHGimnxB9n6dFySPqgyhc=" providerId="None"/>
  <p188:author id="{389332B7-C2DD-2978-57D9-239A0E4DEDD1}" name="Alexander, Alexandra Danielle" initials="AAD" userId="S::a.moore9@umiami.edu::ac95dc42-4e6c-400e-9629-229f3db47f90" providerId="AD"/>
  <p188:author id="{15D619C2-DFBB-A677-3FF9-D19B52E1FD15}" name="Osnat Zur" initials="OZ" userId="S::ozur@wested.org::7862ed05-c173-4c07-b416-82df587f5bdf" providerId="AD"/>
  <p188:author id="{167117C7-EAA2-167D-2145-E1F1ECC1AA13}" name="Lexi Alexander" initials="LA" userId="JFfCDUPoy8XNDLgjf5LRYVijoAz7WR7RTVdh3+dwRHI=" providerId="None"/>
  <p188:author id="{492145CB-0C7D-83C4-82EA-064FB7AE2138}" name="Grace Srinivasiah" initials="GS" userId="28408957819_tp_box_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5F5"/>
    <a:srgbClr val="FCD9C7"/>
    <a:srgbClr val="42509F"/>
    <a:srgbClr val="0F173D"/>
    <a:srgbClr val="2078AE"/>
    <a:srgbClr val="2078B0"/>
    <a:srgbClr val="8AADCB"/>
    <a:srgbClr val="9DBAD4"/>
    <a:srgbClr val="D8E4EE"/>
    <a:srgbClr val="E9E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E80E68-9DC0-EC4F-A06E-6599C4FD0EB5}" v="35" dt="2026-08-06T20:56:24.1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57192" autoAdjust="0"/>
  </p:normalViewPr>
  <p:slideViewPr>
    <p:cSldViewPr snapToGrid="0">
      <p:cViewPr varScale="1">
        <p:scale>
          <a:sx n="65" d="100"/>
          <a:sy n="65" d="100"/>
        </p:scale>
        <p:origin x="1480" y="192"/>
      </p:cViewPr>
      <p:guideLst/>
    </p:cSldViewPr>
  </p:slideViewPr>
  <p:outlineViewPr>
    <p:cViewPr>
      <p:scale>
        <a:sx n="33" d="100"/>
        <a:sy n="33" d="100"/>
      </p:scale>
      <p:origin x="0" y="-4242"/>
    </p:cViewPr>
  </p:outlineViewPr>
  <p:notesTextViewPr>
    <p:cViewPr>
      <p:scale>
        <a:sx n="3" d="2"/>
        <a:sy n="3" d="2"/>
      </p:scale>
      <p:origin x="0" y="0"/>
    </p:cViewPr>
  </p:notesTextViewPr>
  <p:sorterViewPr>
    <p:cViewPr>
      <p:scale>
        <a:sx n="80" d="100"/>
        <a:sy n="80" d="100"/>
      </p:scale>
      <p:origin x="0" y="0"/>
    </p:cViewPr>
  </p:sorterViewPr>
  <p:notesViewPr>
    <p:cSldViewPr snapToGrid="0">
      <p:cViewPr>
        <p:scale>
          <a:sx n="98" d="100"/>
          <a:sy n="98" d="100"/>
        </p:scale>
        <p:origin x="2453" y="-217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7.fntdata"/><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Srinivasiah" userId="28408957819_tp_box_2" providerId="OAuth2" clId="{38DC9D2F-FB21-5A8B-A8BA-1B5B1022FE40}"/>
    <pc:docChg chg="undo custSel modSld">
      <pc:chgData name="Grace Srinivasiah" userId="28408957819_tp_box_2" providerId="OAuth2" clId="{38DC9D2F-FB21-5A8B-A8BA-1B5B1022FE40}" dt="2026-08-06T20:56:24.154" v="537" actId="18331"/>
      <pc:docMkLst>
        <pc:docMk/>
      </pc:docMkLst>
      <pc:sldChg chg="modNotesTx">
        <pc:chgData name="Grace Srinivasiah" userId="28408957819_tp_box_2" providerId="OAuth2" clId="{38DC9D2F-FB21-5A8B-A8BA-1B5B1022FE40}" dt="2026-08-06T19:19:45.575" v="121" actId="20577"/>
        <pc:sldMkLst>
          <pc:docMk/>
          <pc:sldMk cId="1237121600" sldId="271"/>
        </pc:sldMkLst>
      </pc:sldChg>
      <pc:sldChg chg="modNotesTx">
        <pc:chgData name="Grace Srinivasiah" userId="28408957819_tp_box_2" providerId="OAuth2" clId="{38DC9D2F-FB21-5A8B-A8BA-1B5B1022FE40}" dt="2026-08-06T19:22:16.483" v="140" actId="20577"/>
        <pc:sldMkLst>
          <pc:docMk/>
          <pc:sldMk cId="2687053959" sldId="391"/>
        </pc:sldMkLst>
      </pc:sldChg>
      <pc:sldChg chg="modNotesTx">
        <pc:chgData name="Grace Srinivasiah" userId="28408957819_tp_box_2" providerId="OAuth2" clId="{38DC9D2F-FB21-5A8B-A8BA-1B5B1022FE40}" dt="2026-08-06T19:22:39.984" v="149" actId="12"/>
        <pc:sldMkLst>
          <pc:docMk/>
          <pc:sldMk cId="386144994" sldId="416"/>
        </pc:sldMkLst>
      </pc:sldChg>
      <pc:sldChg chg="modNotesTx">
        <pc:chgData name="Grace Srinivasiah" userId="28408957819_tp_box_2" providerId="OAuth2" clId="{38DC9D2F-FB21-5A8B-A8BA-1B5B1022FE40}" dt="2026-08-06T19:27:36.341" v="290" actId="12"/>
        <pc:sldMkLst>
          <pc:docMk/>
          <pc:sldMk cId="2281803433" sldId="417"/>
        </pc:sldMkLst>
      </pc:sldChg>
      <pc:sldChg chg="modNotesTx">
        <pc:chgData name="Grace Srinivasiah" userId="28408957819_tp_box_2" providerId="OAuth2" clId="{38DC9D2F-FB21-5A8B-A8BA-1B5B1022FE40}" dt="2026-08-06T19:23:14.697" v="164" actId="20577"/>
        <pc:sldMkLst>
          <pc:docMk/>
          <pc:sldMk cId="1890317307" sldId="421"/>
        </pc:sldMkLst>
      </pc:sldChg>
      <pc:sldChg chg="modNotesTx">
        <pc:chgData name="Grace Srinivasiah" userId="28408957819_tp_box_2" providerId="OAuth2" clId="{38DC9D2F-FB21-5A8B-A8BA-1B5B1022FE40}" dt="2026-08-06T19:24:24.001" v="201" actId="20577"/>
        <pc:sldMkLst>
          <pc:docMk/>
          <pc:sldMk cId="785026931" sldId="422"/>
        </pc:sldMkLst>
      </pc:sldChg>
      <pc:sldChg chg="modNotesTx">
        <pc:chgData name="Grace Srinivasiah" userId="28408957819_tp_box_2" providerId="OAuth2" clId="{38DC9D2F-FB21-5A8B-A8BA-1B5B1022FE40}" dt="2026-08-06T19:24:59.090" v="220" actId="12"/>
        <pc:sldMkLst>
          <pc:docMk/>
          <pc:sldMk cId="1276800721" sldId="423"/>
        </pc:sldMkLst>
      </pc:sldChg>
      <pc:sldChg chg="modNotesTx">
        <pc:chgData name="Grace Srinivasiah" userId="28408957819_tp_box_2" providerId="OAuth2" clId="{38DC9D2F-FB21-5A8B-A8BA-1B5B1022FE40}" dt="2026-08-06T19:25:26.099" v="231" actId="20577"/>
        <pc:sldMkLst>
          <pc:docMk/>
          <pc:sldMk cId="3102320484" sldId="424"/>
        </pc:sldMkLst>
      </pc:sldChg>
      <pc:sldChg chg="modNotesTx">
        <pc:chgData name="Grace Srinivasiah" userId="28408957819_tp_box_2" providerId="OAuth2" clId="{38DC9D2F-FB21-5A8B-A8BA-1B5B1022FE40}" dt="2026-08-06T19:34:43.808" v="460" actId="20577"/>
        <pc:sldMkLst>
          <pc:docMk/>
          <pc:sldMk cId="2126701766" sldId="426"/>
        </pc:sldMkLst>
      </pc:sldChg>
      <pc:sldChg chg="modNotesTx">
        <pc:chgData name="Grace Srinivasiah" userId="28408957819_tp_box_2" providerId="OAuth2" clId="{38DC9D2F-FB21-5A8B-A8BA-1B5B1022FE40}" dt="2026-08-06T19:26:24.508" v="267" actId="20577"/>
        <pc:sldMkLst>
          <pc:docMk/>
          <pc:sldMk cId="1931936983" sldId="432"/>
        </pc:sldMkLst>
      </pc:sldChg>
      <pc:sldChg chg="modNotesTx">
        <pc:chgData name="Grace Srinivasiah" userId="28408957819_tp_box_2" providerId="OAuth2" clId="{38DC9D2F-FB21-5A8B-A8BA-1B5B1022FE40}" dt="2026-08-06T19:35:19.818" v="475" actId="12"/>
        <pc:sldMkLst>
          <pc:docMk/>
          <pc:sldMk cId="4181675070" sldId="436"/>
        </pc:sldMkLst>
      </pc:sldChg>
      <pc:sldChg chg="modNotesTx">
        <pc:chgData name="Grace Srinivasiah" userId="28408957819_tp_box_2" providerId="OAuth2" clId="{38DC9D2F-FB21-5A8B-A8BA-1B5B1022FE40}" dt="2026-08-06T19:36:49.885" v="526" actId="20577"/>
        <pc:sldMkLst>
          <pc:docMk/>
          <pc:sldMk cId="3921130967" sldId="437"/>
        </pc:sldMkLst>
      </pc:sldChg>
      <pc:sldChg chg="modNotesTx">
        <pc:chgData name="Grace Srinivasiah" userId="28408957819_tp_box_2" providerId="OAuth2" clId="{38DC9D2F-FB21-5A8B-A8BA-1B5B1022FE40}" dt="2026-08-06T19:35:49.271" v="494" actId="20577"/>
        <pc:sldMkLst>
          <pc:docMk/>
          <pc:sldMk cId="598099883" sldId="439"/>
        </pc:sldMkLst>
      </pc:sldChg>
      <pc:sldChg chg="modNotesTx">
        <pc:chgData name="Grace Srinivasiah" userId="28408957819_tp_box_2" providerId="OAuth2" clId="{38DC9D2F-FB21-5A8B-A8BA-1B5B1022FE40}" dt="2026-08-06T19:37:10.762" v="536" actId="20577"/>
        <pc:sldMkLst>
          <pc:docMk/>
          <pc:sldMk cId="664585330" sldId="441"/>
        </pc:sldMkLst>
      </pc:sldChg>
      <pc:sldChg chg="modSp mod modNotesTx">
        <pc:chgData name="Grace Srinivasiah" userId="28408957819_tp_box_2" providerId="OAuth2" clId="{38DC9D2F-FB21-5A8B-A8BA-1B5B1022FE40}" dt="2026-08-06T19:29:59.392" v="330" actId="20577"/>
        <pc:sldMkLst>
          <pc:docMk/>
          <pc:sldMk cId="1103516828" sldId="443"/>
        </pc:sldMkLst>
        <pc:spChg chg="mod">
          <ac:chgData name="Grace Srinivasiah" userId="28408957819_tp_box_2" providerId="OAuth2" clId="{38DC9D2F-FB21-5A8B-A8BA-1B5B1022FE40}" dt="2026-08-06T19:19:37.152" v="114" actId="27636"/>
          <ac:spMkLst>
            <pc:docMk/>
            <pc:sldMk cId="1103516828" sldId="443"/>
            <ac:spMk id="3" creationId="{F543D622-E955-FE57-4452-32E84D1BD733}"/>
          </ac:spMkLst>
        </pc:spChg>
      </pc:sldChg>
      <pc:sldChg chg="modNotesTx">
        <pc:chgData name="Grace Srinivasiah" userId="28408957819_tp_box_2" providerId="OAuth2" clId="{38DC9D2F-FB21-5A8B-A8BA-1B5B1022FE40}" dt="2026-08-06T19:23:56.534" v="192" actId="20577"/>
        <pc:sldMkLst>
          <pc:docMk/>
          <pc:sldMk cId="3154049651" sldId="447"/>
        </pc:sldMkLst>
      </pc:sldChg>
      <pc:sldChg chg="modSp mod">
        <pc:chgData name="Grace Srinivasiah" userId="28408957819_tp_box_2" providerId="OAuth2" clId="{38DC9D2F-FB21-5A8B-A8BA-1B5B1022FE40}" dt="2026-08-06T19:21:49.829" v="130" actId="20577"/>
        <pc:sldMkLst>
          <pc:docMk/>
          <pc:sldMk cId="2730316702" sldId="453"/>
        </pc:sldMkLst>
        <pc:spChg chg="mod">
          <ac:chgData name="Grace Srinivasiah" userId="28408957819_tp_box_2" providerId="OAuth2" clId="{38DC9D2F-FB21-5A8B-A8BA-1B5B1022FE40}" dt="2026-08-06T19:21:32.063" v="123" actId="14100"/>
          <ac:spMkLst>
            <pc:docMk/>
            <pc:sldMk cId="2730316702" sldId="453"/>
            <ac:spMk id="2" creationId="{E9563FD6-FEDA-87C7-707A-0CFB86F1C0EE}"/>
          </ac:spMkLst>
        </pc:spChg>
        <pc:spChg chg="mod">
          <ac:chgData name="Grace Srinivasiah" userId="28408957819_tp_box_2" providerId="OAuth2" clId="{38DC9D2F-FB21-5A8B-A8BA-1B5B1022FE40}" dt="2026-08-06T19:21:49.829" v="130" actId="20577"/>
          <ac:spMkLst>
            <pc:docMk/>
            <pc:sldMk cId="2730316702" sldId="453"/>
            <ac:spMk id="6" creationId="{81CABAD6-EC21-471F-0425-8A1668D51311}"/>
          </ac:spMkLst>
        </pc:spChg>
      </pc:sldChg>
      <pc:sldChg chg="modNotesTx">
        <pc:chgData name="Grace Srinivasiah" userId="28408957819_tp_box_2" providerId="OAuth2" clId="{38DC9D2F-FB21-5A8B-A8BA-1B5B1022FE40}" dt="2026-08-06T19:26:01.707" v="258" actId="15"/>
        <pc:sldMkLst>
          <pc:docMk/>
          <pc:sldMk cId="422621415" sldId="455"/>
        </pc:sldMkLst>
      </pc:sldChg>
      <pc:sldChg chg="modNotesTx">
        <pc:chgData name="Grace Srinivasiah" userId="28408957819_tp_box_2" providerId="OAuth2" clId="{38DC9D2F-FB21-5A8B-A8BA-1B5B1022FE40}" dt="2026-08-06T19:36:22.020" v="512" actId="12"/>
        <pc:sldMkLst>
          <pc:docMk/>
          <pc:sldMk cId="2084287805" sldId="456"/>
        </pc:sldMkLst>
      </pc:sldChg>
      <pc:sldChg chg="modNotesTx">
        <pc:chgData name="Grace Srinivasiah" userId="28408957819_tp_box_2" providerId="OAuth2" clId="{38DC9D2F-FB21-5A8B-A8BA-1B5B1022FE40}" dt="2026-08-06T19:33:53.334" v="417" actId="20577"/>
        <pc:sldMkLst>
          <pc:docMk/>
          <pc:sldMk cId="1838187817" sldId="457"/>
        </pc:sldMkLst>
      </pc:sldChg>
      <pc:sldChg chg="modSp modNotesTx">
        <pc:chgData name="Grace Srinivasiah" userId="28408957819_tp_box_2" providerId="OAuth2" clId="{38DC9D2F-FB21-5A8B-A8BA-1B5B1022FE40}" dt="2026-08-06T20:56:24.154" v="537" actId="18331"/>
        <pc:sldMkLst>
          <pc:docMk/>
          <pc:sldMk cId="3438605991" sldId="458"/>
        </pc:sldMkLst>
        <pc:picChg chg="mod">
          <ac:chgData name="Grace Srinivasiah" userId="28408957819_tp_box_2" providerId="OAuth2" clId="{38DC9D2F-FB21-5A8B-A8BA-1B5B1022FE40}" dt="2026-08-06T20:56:24.154" v="537" actId="18331"/>
          <ac:picMkLst>
            <pc:docMk/>
            <pc:sldMk cId="3438605991" sldId="458"/>
            <ac:picMk id="8" creationId="{214214C7-4D9D-9FAA-4004-A41F1C1138B1}"/>
          </ac:picMkLst>
        </pc:picChg>
      </pc:sldChg>
      <pc:sldChg chg="modNotesTx">
        <pc:chgData name="Grace Srinivasiah" userId="28408957819_tp_box_2" providerId="OAuth2" clId="{38DC9D2F-FB21-5A8B-A8BA-1B5B1022FE40}" dt="2026-08-06T19:26:52.710" v="272" actId="20577"/>
        <pc:sldMkLst>
          <pc:docMk/>
          <pc:sldMk cId="3908772525" sldId="460"/>
        </pc:sldMkLst>
      </pc:sldChg>
      <pc:sldChg chg="modNotesTx">
        <pc:chgData name="Grace Srinivasiah" userId="28408957819_tp_box_2" providerId="OAuth2" clId="{38DC9D2F-FB21-5A8B-A8BA-1B5B1022FE40}" dt="2026-08-06T19:28:06.190" v="303" actId="12"/>
        <pc:sldMkLst>
          <pc:docMk/>
          <pc:sldMk cId="726437315" sldId="461"/>
        </pc:sldMkLst>
      </pc:sldChg>
      <pc:sldChg chg="modSp mod modNotesTx">
        <pc:chgData name="Grace Srinivasiah" userId="28408957819_tp_box_2" providerId="OAuth2" clId="{38DC9D2F-FB21-5A8B-A8BA-1B5B1022FE40}" dt="2026-08-06T19:31:51.859" v="365" actId="20577"/>
        <pc:sldMkLst>
          <pc:docMk/>
          <pc:sldMk cId="2829322061" sldId="462"/>
        </pc:sldMkLst>
        <pc:spChg chg="mod">
          <ac:chgData name="Grace Srinivasiah" userId="28408957819_tp_box_2" providerId="OAuth2" clId="{38DC9D2F-FB21-5A8B-A8BA-1B5B1022FE40}" dt="2026-07-22T23:30:54.035" v="113" actId="20577"/>
          <ac:spMkLst>
            <pc:docMk/>
            <pc:sldMk cId="2829322061" sldId="462"/>
            <ac:spMk id="3" creationId="{F543D622-E955-FE57-4452-32E84D1BD73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8F818C-2620-DEBA-5242-1427293BA5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659F12-C4B2-5A1B-950A-6BE448C47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187E5-8BC8-4467-BE52-6F2D1A581A2A}" type="datetimeFigureOut">
              <a:rPr lang="en-US" smtClean="0"/>
              <a:t>8/6/26</a:t>
            </a:fld>
            <a:endParaRPr lang="en-US"/>
          </a:p>
        </p:txBody>
      </p:sp>
      <p:sp>
        <p:nvSpPr>
          <p:cNvPr id="4" name="Footer Placeholder 3">
            <a:extLst>
              <a:ext uri="{FF2B5EF4-FFF2-40B4-BE49-F238E27FC236}">
                <a16:creationId xmlns:a16="http://schemas.microsoft.com/office/drawing/2014/main" id="{4EEDBCAE-0C1A-B1A2-F185-494604EBD5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9925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0AA82-7DFD-42A2-AAE9-E0AB8943696A}" type="datetimeFigureOut">
              <a:rPr lang="en-US" smtClean="0"/>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399F6-6299-4610-B81F-5B1794C45A33}" type="slidenum">
              <a:rPr lang="en-US" smtClean="0"/>
              <a:t>‹#›</a:t>
            </a:fld>
            <a:endParaRPr lang="en-US"/>
          </a:p>
        </p:txBody>
      </p:sp>
    </p:spTree>
    <p:extLst>
      <p:ext uri="{BB962C8B-B14F-4D97-AF65-F5344CB8AC3E}">
        <p14:creationId xmlns:p14="http://schemas.microsoft.com/office/powerpoint/2010/main" val="266060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de.ca.gov/be/st/ss/documents/csstandards.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YpDFvRKudkI"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youtube.com/watch?v=41qzii43MsA"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H0n3IlrBbtM"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youtube.com/watch?v=vqI94v6YTiM"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YpDFvRKudkI"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youtube.com/watch?v=vqI94v6YTiM" TargetMode="External"/><Relationship Id="rId5" Type="http://schemas.openxmlformats.org/officeDocument/2006/relationships/hyperlink" Target="https://www.youtube.com/watch?v=H0n3IlrBbtM" TargetMode="External"/><Relationship Id="rId4" Type="http://schemas.openxmlformats.org/officeDocument/2006/relationships/hyperlink" Target="https://www.youtube.com/watch?v=41qzii43MsA"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04911"/>
          </a:xfrm>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Today, we will engage in playful and creative coding experiences and explore ways to support young children’s computational thinking (CT) and computer science (CS) learning.</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Adjust talking points to reflect your session length and participant needs. If necessary, add introductory and “housekeeping”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participants’ knowledge of and experiences with CT and CS. For example, you might introduce a poll to learn about participants’ prior knowledge and experiences with this session topic. Tailor the session content and talking points based on the information you learn.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this session is participants’ first exposure to CT or CS, acknowledge any thoughts and feelings that participants may share about learning something new. If participants have prior experiences with CT or CS, acknowledge the value that their prior experiences and knowledge might add to the session. </a:t>
            </a:r>
            <a:endParaRPr lang="en-US" dirty="0">
              <a:solidFill>
                <a:srgbClr val="C00000"/>
              </a:solidFill>
              <a:cs typeface="Calibri"/>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a:t>
            </a:fld>
            <a:endParaRPr lang="en-US"/>
          </a:p>
        </p:txBody>
      </p:sp>
    </p:spTree>
    <p:extLst>
      <p:ext uri="{BB962C8B-B14F-4D97-AF65-F5344CB8AC3E}">
        <p14:creationId xmlns:p14="http://schemas.microsoft.com/office/powerpoint/2010/main" val="52641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Movement with Bee-Bots </a:t>
            </a:r>
            <a:r>
              <a:rPr lang="en-US" sz="1200" kern="1200" dirty="0">
                <a:solidFill>
                  <a:schemeClr val="tx1"/>
                </a:solidFill>
                <a:effectLst/>
                <a:latin typeface="+mn-lt"/>
                <a:ea typeface="+mn-ea"/>
                <a:cs typeface="+mn-cs"/>
              </a:rPr>
              <a:t>handout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 </a:t>
            </a:r>
            <a:r>
              <a:rPr lang="en-US" sz="1200" kern="1200" dirty="0">
                <a:solidFill>
                  <a:schemeClr val="tx1"/>
                </a:solidFill>
                <a:effectLst/>
                <a:latin typeface="+mn-lt"/>
                <a:ea typeface="+mn-ea"/>
                <a:cs typeface="+mn-cs"/>
              </a:rPr>
              <a:t>20 minutes (including the previous Option 1 or Option 2 slides)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pairs or small groups, take a moment to reflect: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what ways was this coding activity playful? In what ways did you need to use creativity in your coding?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was this plugged activity similar to or different from the previous unplugged activity (Embodied Movement)?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might you adapt this activity for children in your learning setting?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share their reflections with the larger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purpose of this activity is for participants to experience a playful coding experience similar to the unplugged Embodied Movement activity.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how the activities were similar.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Both activities involved creating and following a set of instructions to make something move from one location to another.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to participants how the two activities support CT and CS learning.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Embodied Movement activity, participants created and followed algorithms to model the roles of programmers and computers. In the Movement with Bee-Bots activity, participants acted as programmers for the Bee-Bot. The Bee-Bot robot or online emulator was the computer that followed instructions exactly as given.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connections to how you might use this robot to do similar activities with children ages three to eight.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an educator might support a group of preschool children to count the number of grid steps between a Bee-Bot robot and its hive. Then, children work together to program the Bee-Bot.</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10</a:t>
            </a:fld>
            <a:endParaRPr lang="en-US"/>
          </a:p>
        </p:txBody>
      </p:sp>
    </p:spTree>
    <p:extLst>
      <p:ext uri="{BB962C8B-B14F-4D97-AF65-F5344CB8AC3E}">
        <p14:creationId xmlns:p14="http://schemas.microsoft.com/office/powerpoint/2010/main" val="4053329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Just as you experienced unplugged and plugged experiences in the previous activities, you can also engage children in unplugged and plugged experiences to support their CT and CS learning.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Unplugged CT experiences can happen as part of everyday life, through activities like sorting laundry, following a recipe, or giving step-by-step directions. Through plugged CS experiences, children can further develop their CT skills while also learning the basics of coding.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will now explore examples of how to support children’s CT and CS learning.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support participants’ deeper understanding of key CT skills in early childhood, consider facilitating a session using the </a:t>
            </a:r>
            <a:r>
              <a:rPr lang="en-US" sz="1200" b="1" kern="1200" dirty="0">
                <a:solidFill>
                  <a:schemeClr val="tx1"/>
                </a:solidFill>
                <a:effectLst/>
                <a:latin typeface="+mn-lt"/>
                <a:ea typeface="+mn-ea"/>
                <a:cs typeface="+mn-cs"/>
              </a:rPr>
              <a:t>Computational Thinking</a:t>
            </a:r>
            <a:r>
              <a:rPr lang="en-US" sz="1200" kern="1200" dirty="0">
                <a:solidFill>
                  <a:schemeClr val="tx1"/>
                </a:solidFill>
                <a:effectLst/>
                <a:latin typeface="+mn-lt"/>
                <a:ea typeface="+mn-ea"/>
                <a:cs typeface="+mn-cs"/>
              </a:rPr>
              <a:t> suite.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Educators might have different feelings about using screens in their learning settings. For very young children, screen-free, "unplugged" experiences are often the most developmentally appropriate starting point. Educators might introduce meaningful and active plugged experiences when children are ready. It might be helpful to remind educators that meaningful and active plugged experiences allow children to use screens in ways that support learning and development which is different than using screens for passive entertainment.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11</a:t>
            </a:fld>
            <a:endParaRPr lang="en-US"/>
          </a:p>
        </p:txBody>
      </p:sp>
    </p:spTree>
    <p:extLst>
      <p:ext uri="{BB962C8B-B14F-4D97-AF65-F5344CB8AC3E}">
        <p14:creationId xmlns:p14="http://schemas.microsoft.com/office/powerpoint/2010/main" val="1425740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Algorithmic thinking was a key CT skill that we engaged in as adults during the two activities earlier in this session. How might young children engage in algorithmic thinking as part of their everyday life?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Daily routines are one way that young children experience algorithms and sequencing. When children follow a step-by-step routine, such as getting ready in the morning or following a daily schedule at school, they are learning that order matters.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children develop, they can engage in algorithms and sequencing in more complex ways. For instance, early elementary school children may follow multi-step instructions, ensuring that each step is completed in the correct order. They may also begin to create their own simple algorithms, such as describing the steps needed to solve a math problem. </a:t>
            </a:r>
          </a:p>
        </p:txBody>
      </p:sp>
      <p:sp>
        <p:nvSpPr>
          <p:cNvPr id="4" name="Slide Number Placeholder 3"/>
          <p:cNvSpPr>
            <a:spLocks noGrp="1"/>
          </p:cNvSpPr>
          <p:nvPr>
            <p:ph type="sldNum" sz="quarter" idx="5"/>
          </p:nvPr>
        </p:nvSpPr>
        <p:spPr/>
        <p:txBody>
          <a:bodyPr/>
          <a:lstStyle/>
          <a:p>
            <a:fld id="{896399F6-6299-4610-B81F-5B1794C45A33}" type="slidenum">
              <a:rPr lang="en-US" smtClean="0"/>
              <a:t>12</a:t>
            </a:fld>
            <a:endParaRPr lang="en-US"/>
          </a:p>
        </p:txBody>
      </p:sp>
    </p:spTree>
    <p:extLst>
      <p:ext uri="{BB962C8B-B14F-4D97-AF65-F5344CB8AC3E}">
        <p14:creationId xmlns:p14="http://schemas.microsoft.com/office/powerpoint/2010/main" val="1266166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 can also use algorithmic thinking during plugged experiences—experiences utilizing technology.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example, children might use algorithms when programming a robot or digital character to move toward a target. They might create a step-by-step set of instructions, such as forward, forward, forward, turn right, forward, forward, turn right.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 might use different types of commands when creating an algorithm for a robot or digital character to follow. Commands might include different types of movement (for example, jump, spin), different speeds of movement (for example, slow, fast), different directions of movement (for example, left turn, right turn, 90-degree turn, 180-degree turn), or other types of behaviors (for example, making a sound). </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13</a:t>
            </a:fld>
            <a:endParaRPr lang="en-US"/>
          </a:p>
        </p:txBody>
      </p:sp>
    </p:spTree>
    <p:extLst>
      <p:ext uri="{BB962C8B-B14F-4D97-AF65-F5344CB8AC3E}">
        <p14:creationId xmlns:p14="http://schemas.microsoft.com/office/powerpoint/2010/main" val="3126107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Although children develop CT skills (like algorithmic thinking) through everyday learning experiences, there are benefits to targeted exposure to CS learning experiences (Sullivan &amp; Strawhacker, 2025).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Early exposure to CS can support children to develop positive mindsets about computing.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a study with elementary children ages seven to ten found that participation in a robotics and coding afterschool program increased children’s understanding of CS and robotics, and it increased their motivation to pursue a CS-related career, such as engineering and software programming (Ragusa &amp; Leung, 2023).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Early exposure to CS can also disrupt negative stereotypes children may hold about who computer scientists are and what they do (Hansen et al., 2017; de Wit et al., 2021; Master et al., 2021).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many studies have found that positive experiences with programmable robots can increase girls’ interest in CS, which can help promote gender equality in STEM fields (</a:t>
            </a:r>
            <a:r>
              <a:rPr lang="en-US" sz="1200" kern="1200" dirty="0" err="1">
                <a:solidFill>
                  <a:schemeClr val="tx1"/>
                </a:solidFill>
                <a:effectLst/>
                <a:latin typeface="+mn-lt"/>
                <a:ea typeface="+mn-ea"/>
                <a:cs typeface="+mn-cs"/>
              </a:rPr>
              <a:t>Girshin</a:t>
            </a:r>
            <a:r>
              <a:rPr lang="en-US" sz="1200" kern="1200" dirty="0">
                <a:solidFill>
                  <a:schemeClr val="tx1"/>
                </a:solidFill>
                <a:effectLst/>
                <a:latin typeface="+mn-lt"/>
                <a:ea typeface="+mn-ea"/>
                <a:cs typeface="+mn-cs"/>
              </a:rPr>
              <a:t> et al., 2023; Sullivan, 2019).</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Early exposure to CS has also been shown to have additional benefits for children’s academic success and career opportunities later in life. Studies show that children who study CS in school perform better in other subjects such as math, reading, and science; excel at problem-solving; and are more likely to attend college and pursue CS-related studies (</a:t>
            </a:r>
            <a:r>
              <a:rPr lang="en-US" sz="1200" kern="1200" dirty="0" err="1">
                <a:solidFill>
                  <a:schemeClr val="tx1"/>
                </a:solidFill>
                <a:effectLst/>
                <a:latin typeface="+mn-lt"/>
                <a:ea typeface="+mn-ea"/>
                <a:cs typeface="+mn-cs"/>
              </a:rPr>
              <a:t>Code.org</a:t>
            </a:r>
            <a:r>
              <a:rPr lang="en-US" sz="1200" kern="1200" dirty="0">
                <a:solidFill>
                  <a:schemeClr val="tx1"/>
                </a:solidFill>
                <a:effectLst/>
                <a:latin typeface="+mn-lt"/>
                <a:ea typeface="+mn-ea"/>
                <a:cs typeface="+mn-cs"/>
              </a:rPr>
              <a:t>, 2025).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Educators might have different feelings about the use of screens in their learning settings. You might acknowledge and validate these different feelings.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14</a:t>
            </a:fld>
            <a:endParaRPr lang="en-US"/>
          </a:p>
        </p:txBody>
      </p:sp>
    </p:spTree>
    <p:extLst>
      <p:ext uri="{BB962C8B-B14F-4D97-AF65-F5344CB8AC3E}">
        <p14:creationId xmlns:p14="http://schemas.microsoft.com/office/powerpoint/2010/main" val="1896962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slide shares a few of the California K-12 Computer Science Standards related to algorithms and programming.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might children in your setting experience some of these standards during plugged or unplugged experiences?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reflect independently or in pairs and then share their reflections with the larger group.]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on the prompt individually or in pairs. Then invite volunteers to share their reflections with the larger group. Here are some possible responses that you might use to support a discussion: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might create a set of instructions for how they get ready for lunch.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might decompose the steps needed to solve a problem. For example, making a plan for how to fix the bird feeder or planning ways to start a garden.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standards listed in this slide are condensed. You might consider providing participants with copies of the </a:t>
            </a:r>
            <a:r>
              <a:rPr lang="en-US" sz="1200" u="sng" kern="1200" dirty="0">
                <a:solidFill>
                  <a:schemeClr val="tx1"/>
                </a:solidFill>
                <a:effectLst/>
                <a:latin typeface="+mn-lt"/>
                <a:ea typeface="+mn-ea"/>
                <a:cs typeface="+mn-cs"/>
                <a:hlinkClick r:id="rId3"/>
              </a:rPr>
              <a:t>California K-12 Computer Science Standards</a:t>
            </a:r>
            <a:r>
              <a:rPr lang="en-US" sz="1200" kern="1200" dirty="0">
                <a:solidFill>
                  <a:schemeClr val="tx1"/>
                </a:solidFill>
                <a:effectLst/>
                <a:latin typeface="+mn-lt"/>
                <a:ea typeface="+mn-ea"/>
                <a:cs typeface="+mn-cs"/>
              </a:rPr>
              <a:t>. Consider whether electronic or printed copies will be more useful for your participants.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15</a:t>
            </a:fld>
            <a:endParaRPr lang="en-US"/>
          </a:p>
        </p:txBody>
      </p:sp>
    </p:spTree>
    <p:extLst>
      <p:ext uri="{BB962C8B-B14F-4D97-AF65-F5344CB8AC3E}">
        <p14:creationId xmlns:p14="http://schemas.microsoft.com/office/powerpoint/2010/main" val="609166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a:t>
            </a:r>
            <a:r>
              <a:rPr lang="en-US" sz="1200" u="sng" kern="1200" dirty="0">
                <a:solidFill>
                  <a:schemeClr val="tx1"/>
                </a:solidFill>
                <a:effectLst/>
                <a:latin typeface="+mn-lt"/>
                <a:ea typeface="+mn-ea"/>
                <a:cs typeface="+mn-cs"/>
                <a:hlinkClick r:id="rId3"/>
              </a:rPr>
              <a:t>Integrating Computer Science in Play (3–5 years)</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YpDFvRKudkI</a:t>
            </a:r>
            <a:r>
              <a:rPr lang="en-US" sz="1200" u="sng"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Integrating Computer Science in Play – Audio Descriptive Version</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=41qzii43MsA]</a:t>
            </a:r>
            <a:r>
              <a:rPr lang="en-US" sz="1200" kern="1200" dirty="0">
                <a:solidFill>
                  <a:schemeClr val="tx1"/>
                </a:solidFill>
                <a:effectLst/>
                <a:latin typeface="+mn-lt"/>
                <a:ea typeface="+mn-ea"/>
                <a:cs typeface="+mn-cs"/>
              </a:rPr>
              <a:t> video clip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observe some additional examples of how children engage in CS in a learning setting.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Observe this video of preschool educators sharing examples of integrated CS lessons.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Notice ways CS enhances children’s learning.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[Play the video.]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each of these examples, how did CS enhance children’s learning experiences?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reflect on the prompt individually or in pairs. Then invite volunteers to share their reflections with the larger group. Use the Facilitator Notes to support a discussion.]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notes below to support a discussion: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first example, an educator discusses a literacy activity with the Sphero Dash and Dot robots. Children use tablets to program the robots to navigate to different letters. CS enhances children’s learning by providing a playful way to learn letters and develop spatial thinking skills as they move the robot in different directions.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second example, an educator facilitates a water table activity with the Sphero BOLT robot. This CS experience enhances children’s learning by providing a playful way to develop spatial thinking skills.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16</a:t>
            </a:fld>
            <a:endParaRPr lang="en-US"/>
          </a:p>
        </p:txBody>
      </p:sp>
    </p:spTree>
    <p:extLst>
      <p:ext uri="{BB962C8B-B14F-4D97-AF65-F5344CB8AC3E}">
        <p14:creationId xmlns:p14="http://schemas.microsoft.com/office/powerpoint/2010/main" val="2568414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a:t>
            </a:r>
            <a:r>
              <a:rPr lang="en-US" sz="1200" u="sng" kern="1200" dirty="0">
                <a:solidFill>
                  <a:schemeClr val="tx1"/>
                </a:solidFill>
                <a:effectLst/>
                <a:latin typeface="+mn-lt"/>
                <a:ea typeface="+mn-ea"/>
                <a:cs typeface="+mn-cs"/>
                <a:hlinkClick r:id="rId3"/>
              </a:rPr>
              <a:t>Coding Pathways to the Zoo (second–third grade)</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=H0n3IlrBbtM]</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Coding Pathways to the Zoo (second–third grade) – Audio Descriptive Version</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=vqI94v6YTiM]</a:t>
            </a:r>
            <a:r>
              <a:rPr lang="en-US" sz="1200" kern="1200" dirty="0">
                <a:solidFill>
                  <a:schemeClr val="tx1"/>
                </a:solidFill>
                <a:effectLst/>
                <a:latin typeface="+mn-lt"/>
                <a:ea typeface="+mn-ea"/>
                <a:cs typeface="+mn-cs"/>
              </a:rPr>
              <a:t> video clip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let’s observe this video of a third-grade classroom. In this example, the educator discusses a maze activity with the Sphero BOLT robots.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 decorate their robot as an animal and work together in pairs to program their animal to navigate through a maze to get to their final destination: the zoo!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Notice how children develop, test, debug, and retest their program to get their animal to follow the maze path as closely as possible.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[Play the video.]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this example, how does CS enhance children’s learning experiences?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reflect independently or in pairs and then share their reflections with the larger group. Use the Facilitator Notes to support a discussion.]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notes below to support a discussion: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CS enhances children’s learning experiences in the following ways: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use math. They manipulate the time (in seconds) that the robot moves forward. They also explore changes in angles to change the direction the robot will turn.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use art when developing their model animals.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use knowledge of life science when they create their model animals. They consider the different characteristics of different animals they might find in a zoo.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Children use technology. They use tablets to program their robots.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experience supports children’s approaches to learning skills—children use persistence as they debug and retest their programs.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experience also supports children’s social and emotional skills—they work collaboratively, communicating with each other about ways to improve their programs.  </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17</a:t>
            </a:fld>
            <a:endParaRPr lang="en-US"/>
          </a:p>
        </p:txBody>
      </p:sp>
    </p:spTree>
    <p:extLst>
      <p:ext uri="{BB962C8B-B14F-4D97-AF65-F5344CB8AC3E}">
        <p14:creationId xmlns:p14="http://schemas.microsoft.com/office/powerpoint/2010/main" val="1758604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the video examples help illustrate, educators can use a variety of strategies to integrate CS into their teaching practice and support children’s learning. For example, educators can intentionally: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create opportunities for purposeful play,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provide appropriate materials and space for active exploration,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prioritize learners’ interests and goals,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support collaborative learning, and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integrate CS with other content areas.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videos we just observed, which strategies did you notice educators using to support children’s CS 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reflect independently or in pairs and then share their reflections with the larger group. Use the Facilitator Notes to support a discussion.]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might replay the videos from the previous slides to help participants notice and reflect on the strategies.</a:t>
            </a:r>
          </a:p>
          <a:p>
            <a:pPr marL="628650" lvl="1" indent="-171450">
              <a:buFont typeface="Arial" panose="020B0604020202020204" pitchFamily="34" charset="0"/>
              <a:buChar char="•"/>
            </a:pPr>
            <a:r>
              <a:rPr lang="en-US" sz="1200" u="sng" kern="1200" dirty="0">
                <a:solidFill>
                  <a:schemeClr val="tx1"/>
                </a:solidFill>
                <a:effectLst/>
                <a:latin typeface="+mn-lt"/>
                <a:ea typeface="+mn-ea"/>
                <a:cs typeface="+mn-cs"/>
                <a:hlinkClick r:id="rId3"/>
              </a:rPr>
              <a:t>Integrating Computer Science in Play (3–5 years)</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YpDFvRKudkI</a:t>
            </a:r>
            <a:r>
              <a:rPr lang="en-US" sz="1200" u="sng"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dirty="0">
                <a:solidFill>
                  <a:schemeClr val="tx1"/>
                </a:solidFill>
                <a:effectLst/>
                <a:latin typeface="+mn-lt"/>
                <a:ea typeface="+mn-ea"/>
                <a:cs typeface="+mn-cs"/>
                <a:hlinkClick r:id="rId4"/>
              </a:rPr>
              <a:t>Integrating Computer Science in Play – Audio Descriptive Version</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=41qzii43MsA]</a:t>
            </a:r>
            <a:r>
              <a:rPr lang="en-US" sz="1200" kern="1200" dirty="0">
                <a:solidFill>
                  <a:schemeClr val="tx1"/>
                </a:solidFill>
                <a:effectLst/>
                <a:latin typeface="+mn-lt"/>
                <a:ea typeface="+mn-ea"/>
                <a:cs typeface="+mn-cs"/>
              </a:rPr>
              <a:t> </a:t>
            </a:r>
            <a:endParaRPr lang="en-US" sz="1200" u="none"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dirty="0">
                <a:solidFill>
                  <a:schemeClr val="tx1"/>
                </a:solidFill>
                <a:effectLst/>
                <a:latin typeface="+mn-lt"/>
                <a:ea typeface="+mn-ea"/>
                <a:cs typeface="+mn-cs"/>
                <a:hlinkClick r:id="rId5"/>
              </a:rPr>
              <a:t>Coding Pathways to the Zoo (second–third grade)</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=H0n3IlrBbtM]</a:t>
            </a:r>
            <a:r>
              <a:rPr lang="en-US"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US" sz="1200" u="sng" kern="1200" dirty="0">
                <a:solidFill>
                  <a:schemeClr val="tx1"/>
                </a:solidFill>
                <a:effectLst/>
                <a:latin typeface="+mn-lt"/>
                <a:ea typeface="+mn-ea"/>
                <a:cs typeface="+mn-cs"/>
                <a:hlinkClick r:id="rId6"/>
              </a:rPr>
              <a:t>Coding Pathways to the Zoo (second–third grade) – Audio Descriptive Version</a:t>
            </a:r>
            <a:r>
              <a:rPr lang="en-US" sz="1200" u="sng" kern="1200" dirty="0">
                <a:solidFill>
                  <a:schemeClr val="tx1"/>
                </a:solidFill>
                <a:effectLst/>
                <a:latin typeface="+mn-lt"/>
                <a:ea typeface="+mn-ea"/>
                <a:cs typeface="+mn-cs"/>
              </a:rPr>
              <a:t> [https://</a:t>
            </a:r>
            <a:r>
              <a:rPr lang="en-US" sz="1200" u="sng" kern="1200" dirty="0" err="1">
                <a:solidFill>
                  <a:schemeClr val="tx1"/>
                </a:solidFill>
                <a:effectLst/>
                <a:latin typeface="+mn-lt"/>
                <a:ea typeface="+mn-ea"/>
                <a:cs typeface="+mn-cs"/>
              </a:rPr>
              <a:t>www.youtube.com</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watch?v</a:t>
            </a:r>
            <a:r>
              <a:rPr lang="en-US" sz="1200" u="sng" kern="1200" dirty="0">
                <a:solidFill>
                  <a:schemeClr val="tx1"/>
                </a:solidFill>
                <a:effectLst/>
                <a:latin typeface="+mn-lt"/>
                <a:ea typeface="+mn-ea"/>
                <a:cs typeface="+mn-cs"/>
              </a:rPr>
              <a:t>=vqI94v6YTiM]</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points below to support a discussion: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video “Integrating Computer Science in Play (3–5 years),” educators use the following strategies to support CS learning: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Create opportunities for purposeful play: In both clips, the educators support children to playfully navigate the robots. Children choose which target to seek out and are invited to playfully find ways to navigate their robot toward different targets.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Provide materials and open space for exploration: For example, in the first clip, the educator provides blocks and cones to allow children to create pathways to move the robot on. In the second clip, the educator provides a large tub of water with obstacles to invite the children to explore movement in different ways.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Integrate CS with other domains: The educator in the first clip provides letter cards to act as targets for children to guide their robots toward. The integration of letters into this CS experience supports literacy.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video “Coding Pathways to the Zoo (second–third grade)” the educator used the following strategies to support learning: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Create opportunities for purposeful play: The educator creates a playful context—navigating animals to the zoo—to support children to use coding in a playful way.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Provide appropriate materials and space for active exploration: The educator uses “road tape” on the floor to create visual guidelines for how the robots are intended to move. The educator also provides ample space for children to work so they do not crowd each other or accidentally move their robots into one another.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Prioritize learners’ interests and goals: The children are invited to represent an animal of their choice for their coding experience.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Support collaborative learning: The educator organizes children into pairs. Children are able to troubleshoot together—building communication and cooperation skills.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Integrate CS with other content areas: The educator supports children’s engagement with the arts when they create their representations of different animals. The educator also supports children’s development of math skills, including spatial thinking, geometry (angles), and measurement (time). Additionally, the educator supports children’s thinking about life science concepts by supporting children to consider the different attributes of different animals as they develop their models.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18</a:t>
            </a:fld>
            <a:endParaRPr lang="en-US"/>
          </a:p>
        </p:txBody>
      </p:sp>
    </p:spTree>
    <p:extLst>
      <p:ext uri="{BB962C8B-B14F-4D97-AF65-F5344CB8AC3E}">
        <p14:creationId xmlns:p14="http://schemas.microsoft.com/office/powerpoint/2010/main" val="3394166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we observed in the videos, CS is an effective way to support math and science learning.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CS provides opportunities to support many different math concepts. For example, CS can support children’s understanding of:</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spatial thinking and navigation,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counting,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operations and algebraic thinking,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measurement, and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concepts in geometry.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Similarly, CS can support science learning. CS can be used to explore and represent many different concepts and phenomena across the science disciplines. Moreover, CS can also provide opportunities for children to use science practices.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problem solving and critical thinking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observing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making predictions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documenting and communicating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might encourage participants to think about the different math and science skills they used during their Bee-Bot activity. Examples of math and science connections that participants might share include: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spatial thinking and navigation,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counting the number of steps,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problem-solving and critical thinking,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measuring how far the Bee-Bot moves,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observing the movements of the Bee-Bot,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recognizing shapes and sizes (using the Bee-Bot online emulator),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considering the life cycle of a butterfly (using the Bee-Bot online emulator), and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identifying plants and animals (using the Bee-Bot online emulator).</a:t>
            </a:r>
          </a:p>
        </p:txBody>
      </p:sp>
      <p:sp>
        <p:nvSpPr>
          <p:cNvPr id="4" name="Slide Number Placeholder 3"/>
          <p:cNvSpPr>
            <a:spLocks noGrp="1"/>
          </p:cNvSpPr>
          <p:nvPr>
            <p:ph type="sldNum" sz="quarter" idx="5"/>
          </p:nvPr>
        </p:nvSpPr>
        <p:spPr/>
        <p:txBody>
          <a:bodyPr/>
          <a:lstStyle/>
          <a:p>
            <a:fld id="{896399F6-6299-4610-B81F-5B1794C45A33}" type="slidenum">
              <a:rPr lang="en-US" smtClean="0"/>
              <a:t>19</a:t>
            </a:fld>
            <a:endParaRPr lang="en-US"/>
          </a:p>
        </p:txBody>
      </p:sp>
    </p:spTree>
    <p:extLst>
      <p:ext uri="{BB962C8B-B14F-4D97-AF65-F5344CB8AC3E}">
        <p14:creationId xmlns:p14="http://schemas.microsoft.com/office/powerpoint/2010/main" val="2740964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0"/>
              </a:spcAft>
            </a:pPr>
            <a:r>
              <a:rPr lang="en-US" sz="1800" b="1" kern="1200" dirty="0">
                <a:solidFill>
                  <a:srgbClr val="0F173D"/>
                </a:solidFill>
                <a:effectLst/>
                <a:latin typeface="Poppins" panose="00000500000000000000" pitchFamily="2" charset="0"/>
                <a:ea typeface="+mn-ea"/>
                <a:cs typeface="Calibri" panose="020F0502020204030204" pitchFamily="34" charset="0"/>
              </a:rPr>
              <a:t>Talking Points</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800" kern="100" dirty="0">
                <a:effectLst/>
                <a:latin typeface="Poppins" pitchFamily="2" charset="77"/>
                <a:ea typeface="Poppins" pitchFamily="2" charset="77"/>
                <a:cs typeface="Times New Roman" panose="02020603050405020304" pitchFamily="18" charset="0"/>
              </a:rPr>
              <a:t>The Count Play Explore Professional Learning Resources were made possible by Count Play Explore, an early math, science, and computer science initiative led by the Fresno County Superintendent of Schools (FCSS), Early Care and Education Department. This initiative is generously funded by the California Department of Education and the California State Board of Education. These resources, developed by WestEd in collaboration with FCSS and the AIMS Center for Math and Science Education, are intended to be used as a guide for implementing evidence-based strategies, promoting active learning, and encouraging developmentally appropriate practices in early education settings. They are not intended for commercial redistribution, unauthorized modification, or use outside the scope of professional education.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a:t>
            </a:fld>
            <a:endParaRPr lang="en-US"/>
          </a:p>
        </p:txBody>
      </p:sp>
    </p:spTree>
    <p:extLst>
      <p:ext uri="{BB962C8B-B14F-4D97-AF65-F5344CB8AC3E}">
        <p14:creationId xmlns:p14="http://schemas.microsoft.com/office/powerpoint/2010/main" val="3752083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only can CS support learning and development in math and science, but it can also support learning in other domains.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 are some additional examples of playful and creative coding activities that can support learning in other areas: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Literacy: Retelling a story (what happens first, second, third, and so on) involves the CT skill of algorithms and sequencing. Children might retell a story in their home language and then program robots to act out a character’s actions in the story.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Engineering: Assembling blocks in different ways to create different kinds of structures involves the CT skill of decomposition and modularity. Children might program a robot to navigate through a bridge or over a ramp constructed from blocks.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Music: Musical notes are abstract symbols that represent sounds (abstraction and representation). Children might use a coding application to create a digital instrument that plays different sounds when triggered by different buttons.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other examples of how CS can be integrated into other areas of learning and development?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share their own examples in small groups. Their examples could come from other areas of learning and development, such as approaches to learning, technology, social and emotional development, social studies, and so on.</a:t>
            </a:r>
          </a:p>
        </p:txBody>
      </p:sp>
      <p:sp>
        <p:nvSpPr>
          <p:cNvPr id="4" name="Slide Number Placeholder 3"/>
          <p:cNvSpPr>
            <a:spLocks noGrp="1"/>
          </p:cNvSpPr>
          <p:nvPr>
            <p:ph type="sldNum" sz="quarter" idx="5"/>
          </p:nvPr>
        </p:nvSpPr>
        <p:spPr/>
        <p:txBody>
          <a:bodyPr/>
          <a:lstStyle/>
          <a:p>
            <a:fld id="{896399F6-6299-4610-B81F-5B1794C45A33}" type="slidenum">
              <a:rPr lang="en-US" smtClean="0"/>
              <a:t>20</a:t>
            </a:fld>
            <a:endParaRPr lang="en-US"/>
          </a:p>
        </p:txBody>
      </p:sp>
    </p:spTree>
    <p:extLst>
      <p:ext uri="{BB962C8B-B14F-4D97-AF65-F5344CB8AC3E}">
        <p14:creationId xmlns:p14="http://schemas.microsoft.com/office/powerpoint/2010/main" val="10243333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Coding Resources for Children </a:t>
            </a:r>
            <a:r>
              <a:rPr lang="en-US" sz="1200" kern="1200" dirty="0">
                <a:solidFill>
                  <a:schemeClr val="tx1"/>
                </a:solidFill>
                <a:effectLst/>
                <a:latin typeface="+mn-lt"/>
                <a:ea typeface="+mn-ea"/>
                <a:cs typeface="+mn-cs"/>
              </a:rPr>
              <a:t>handout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many unplugged and plugged resources to support children’s CS learning.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Unplugged resources include children’s books. Books offer an opportunity for children of all ages to learn about coding without using any technology.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Plugged resources include physical tools, screen-based tools, and hybrid tools. These resources provide children with opportunities to engage in coding using technology such as robots, computers, and tablets.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participants with the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Take a moment to review the handout. Underline three resources you want to explore further in the next week or month. For instance, you might explore a children’s book at your local library, observe videos related to a robotics kit, or try out a new coding application.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Acknowledge that this handout is not exhaustive. Provide guidance on how to choose appropriate resources for participants’ learning settings, depending on factors such as: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type of interface (physical, screen-based, or hybrid),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price point, and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recommended ages and developmental appropriateness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21</a:t>
            </a:fld>
            <a:endParaRPr lang="en-US"/>
          </a:p>
        </p:txBody>
      </p:sp>
    </p:spTree>
    <p:extLst>
      <p:ext uri="{BB962C8B-B14F-4D97-AF65-F5344CB8AC3E}">
        <p14:creationId xmlns:p14="http://schemas.microsoft.com/office/powerpoint/2010/main" val="2882186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Coding Resources for Educators and Families </a:t>
            </a:r>
            <a:r>
              <a:rPr lang="en-US" sz="1200" kern="1200" dirty="0">
                <a:solidFill>
                  <a:schemeClr val="tx1"/>
                </a:solidFill>
                <a:effectLst/>
                <a:latin typeface="+mn-lt"/>
                <a:ea typeface="+mn-ea"/>
                <a:cs typeface="+mn-cs"/>
              </a:rPr>
              <a:t>handout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addition to resources for children, there are also various resources that educators and families might use to support their own learning or children’s CS learning:</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state and national CS standards, frameworks, and organizations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blogs and articles about CT and CS in early childhood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books for adults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curricular lessons and activities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family and community engagement resources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participants with the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Take a moment to review the handout. Star two resources you want to explore further in the next week or month. For instance, you might preview a few lessons from a coding curriculum or read an article about coding in preschool settings.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Acknowledge that this handout is not exhaustive.</a:t>
            </a:r>
          </a:p>
        </p:txBody>
      </p:sp>
      <p:sp>
        <p:nvSpPr>
          <p:cNvPr id="4" name="Slide Number Placeholder 3"/>
          <p:cNvSpPr>
            <a:spLocks noGrp="1"/>
          </p:cNvSpPr>
          <p:nvPr>
            <p:ph type="sldNum" sz="quarter" idx="5"/>
          </p:nvPr>
        </p:nvSpPr>
        <p:spPr/>
        <p:txBody>
          <a:bodyPr/>
          <a:lstStyle/>
          <a:p>
            <a:fld id="{896399F6-6299-4610-B81F-5B1794C45A33}" type="slidenum">
              <a:rPr lang="en-US" smtClean="0"/>
              <a:t>22</a:t>
            </a:fld>
            <a:endParaRPr lang="en-US"/>
          </a:p>
        </p:txBody>
      </p:sp>
    </p:spTree>
    <p:extLst>
      <p:ext uri="{BB962C8B-B14F-4D97-AF65-F5344CB8AC3E}">
        <p14:creationId xmlns:p14="http://schemas.microsoft.com/office/powerpoint/2010/main" val="2374819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Individually on a sticky note or in a journal, reflect on your learning from this session.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Fill in these sentence starters: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Today, I learned …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session today made me feel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next week or month, I hope to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Participants may experience a range of emotions in this session, especially if it’s their first introduction to coding. Remind participants that it is okay to feel uncomfortable or nervous about CS. Just as they encourage children to adopt a growth mindset, it’s important for participants to remember that they can also develop their skills over time with continued practice and persistence. Acknowledge that educators’ attitudes and beliefs about CS learning can affect the way they support children’s CS 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participants to share their reflections in small groups or pairs. Then, invite volunteers to share with the larger group.</a:t>
            </a:r>
            <a:r>
              <a:rPr lang="en-US" dirty="0">
                <a:effectLst/>
              </a:rPr>
              <a: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23</a:t>
            </a:fld>
            <a:endParaRPr lang="en-US"/>
          </a:p>
        </p:txBody>
      </p:sp>
    </p:spTree>
    <p:extLst>
      <p:ext uri="{BB962C8B-B14F-4D97-AF65-F5344CB8AC3E}">
        <p14:creationId xmlns:p14="http://schemas.microsoft.com/office/powerpoint/2010/main" val="10773597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Thank you for exploring computer science with me today!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hope you enjoy learning more about computer science with the children in your learning settings.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Providing ongoing support and opportunities for collaborative reflection are critical components of effective professional learning (Darling-Hammond et al., 2017). Consider ways you can support participants to apply what they learned in this session to their learning settings and support collaborative reflection. For example: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Encourage participants to share photos and anecdotes of ways they are supporting children’s CS learning. You might use digital platforms such as Padlet or a shared Google Drive. You can provide feedback to individual participants and encourage others to make comments and suggestions as a way to build </a:t>
            </a:r>
            <a:r>
              <a:rPr lang="en-US" sz="1200" kern="1200">
                <a:solidFill>
                  <a:schemeClr val="tx1"/>
                </a:solidFill>
                <a:effectLst/>
                <a:latin typeface="+mn-lt"/>
                <a:ea typeface="+mn-ea"/>
                <a:cs typeface="+mn-cs"/>
              </a:rPr>
              <a:t>community.</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Encourage </a:t>
            </a:r>
            <a:r>
              <a:rPr lang="en-US" sz="1200" kern="1200" dirty="0">
                <a:solidFill>
                  <a:schemeClr val="tx1"/>
                </a:solidFill>
                <a:effectLst/>
                <a:latin typeface="+mn-lt"/>
                <a:ea typeface="+mn-ea"/>
                <a:cs typeface="+mn-cs"/>
              </a:rPr>
              <a:t>educators to keep a journal to document ways they are supporting children’s CS learning. They can share and discuss their journal entries during in-person meetings. </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24</a:t>
            </a:fld>
            <a:endParaRPr lang="en-US"/>
          </a:p>
        </p:txBody>
      </p:sp>
    </p:spTree>
    <p:extLst>
      <p:ext uri="{BB962C8B-B14F-4D97-AF65-F5344CB8AC3E}">
        <p14:creationId xmlns:p14="http://schemas.microsoft.com/office/powerpoint/2010/main" val="2978285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this session, we will:</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engage in playful coding activities to explore how computational thinking (CT) skills develop within computer science (CS) experiences,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explore strategies for educators to support children’s CS learning, and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learn about CT and CS resources for early childhood settings.</a:t>
            </a:r>
            <a:r>
              <a:rPr lang="en-US" dirty="0">
                <a:effectLst/>
              </a:rPr>
              <a: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3</a:t>
            </a:fld>
            <a:endParaRPr lang="en-US"/>
          </a:p>
        </p:txBody>
      </p:sp>
    </p:spTree>
    <p:extLst>
      <p:ext uri="{BB962C8B-B14F-4D97-AF65-F5344CB8AC3E}">
        <p14:creationId xmlns:p14="http://schemas.microsoft.com/office/powerpoint/2010/main" val="4008307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begin by reviewing the terms “computational thinking” and “computer science,” or CT and CS for short.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Computational Thinking (CT) is a set of critical thinking and problem-solving skills, practices, and processes that everyone, including computer scientists, can learn and use in various contexts.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Computer science (CS) is the study of computers and computational systems. Computer scientists are people who use technology to solve real-world problems. They perform a variety of tasks, such as writing and running computer code, developing and testing software, and troubleshooting and improving computer systems.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CT skills are used regularly within the broader field of CS to write code, design software, and troubleshoot systems. However, CT skills are also used outside the context of coding, as part of everyday life. We will explore both CT and CS in this session.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 support participants’ deeper understanding of CT, consider facilitating a session using the </a:t>
            </a:r>
            <a:r>
              <a:rPr lang="en-US" sz="1200" b="1" kern="1200" dirty="0">
                <a:solidFill>
                  <a:schemeClr val="tx1"/>
                </a:solidFill>
                <a:effectLst/>
                <a:latin typeface="+mn-lt"/>
                <a:ea typeface="+mn-ea"/>
                <a:cs typeface="+mn-cs"/>
              </a:rPr>
              <a:t>Computational Thinking</a:t>
            </a:r>
            <a:r>
              <a:rPr lang="en-US" sz="1200" kern="1200" dirty="0">
                <a:solidFill>
                  <a:schemeClr val="tx1"/>
                </a:solidFill>
                <a:effectLst/>
                <a:latin typeface="+mn-lt"/>
                <a:ea typeface="+mn-ea"/>
                <a:cs typeface="+mn-cs"/>
              </a:rPr>
              <a:t> suite.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4</a:t>
            </a:fld>
            <a:endParaRPr lang="en-US"/>
          </a:p>
        </p:txBody>
      </p:sp>
    </p:spTree>
    <p:extLst>
      <p:ext uri="{BB962C8B-B14F-4D97-AF65-F5344CB8AC3E}">
        <p14:creationId xmlns:p14="http://schemas.microsoft.com/office/powerpoint/2010/main" val="372801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Embodied Movement </a:t>
            </a:r>
            <a:r>
              <a:rPr lang="en-US" sz="1200" kern="1200" dirty="0">
                <a:solidFill>
                  <a:schemeClr val="tx1"/>
                </a:solidFill>
                <a:effectLst/>
                <a:latin typeface="+mn-lt"/>
                <a:ea typeface="+mn-ea"/>
                <a:cs typeface="+mn-cs"/>
              </a:rPr>
              <a:t>handout, directional cards (included in the handout), tape, paper, writing tools, assorted objects (that could be used as obstacles for a maze)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20 minutes (including the next slide)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algorithm is a set of step-by-step instructions required to solve a problem or complete a 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Observe this algorithm on the slide of directional arrows that read “Forward, Forward, Turn Right, Backward.” Can you act out this algorithm with your body? For instance, you might point, move your arms, or turn your torso.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act out the movements.]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you will create your own algorithms in small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activity handout and review the Round 1 instructions. After some time of playing Round 1, regroup participants and invite them to play Round 2.]</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algorithm on the slide as a whole group. Then invite participants to use the handout to work in small groups or pairs to create and act out their own algorithms.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Walk around and check in with participants as they are doing the activities. Use CT language to model how the activity supports algorithmic thinking. For example, you might ask, “What are the steps of your algorithm? What happens first, second, third, and so on?” or make observations such as, “Your algorithm includes a repeat loop!”</a:t>
            </a:r>
            <a:r>
              <a:rPr lang="en-US" dirty="0">
                <a:effectLst/>
              </a:rPr>
              <a: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5</a:t>
            </a:fld>
            <a:endParaRPr lang="en-US"/>
          </a:p>
        </p:txBody>
      </p:sp>
    </p:spTree>
    <p:extLst>
      <p:ext uri="{BB962C8B-B14F-4D97-AF65-F5344CB8AC3E}">
        <p14:creationId xmlns:p14="http://schemas.microsoft.com/office/powerpoint/2010/main" val="3568299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Embodied Movement </a:t>
            </a:r>
            <a:r>
              <a:rPr lang="en-US" sz="1200" kern="1200" dirty="0">
                <a:solidFill>
                  <a:schemeClr val="tx1"/>
                </a:solidFill>
                <a:effectLst/>
                <a:latin typeface="+mn-lt"/>
                <a:ea typeface="+mn-ea"/>
                <a:cs typeface="+mn-cs"/>
              </a:rPr>
              <a:t>handout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20 minutes (including the previous slide)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pairs or small groups, take a moment to reflect on this activity: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does this activity support your understanding of algorithms?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are other examples of algorithms you create or follow in your everyday life?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might you adapt this activity for children in your learning setting?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share their reflections with the larger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purpose of this activity is for participants to practice creating and following step-by-step instructions, which is a foundational CT skill (algorithms and sequencing) needed for coding. Making connections to algorithms in participants’ everyday lives can support participants’ understanding of CT as a broad set of skills with many real-world applications.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notes below to facilitate a discussion.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does this activity support your understanding of algorithms?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activity encouraged me to use a set of steps to complete a goal.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other examples of algorithms you create or follow in your everyday life?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Examples might include following a recipe, learning a workout routine, tying shoes, and other daily routines that require a step-by-step process.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might you adapt this activity for children in your learning setting?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Children might work in pairs to get from point A to point B or to complete a task. One child can give a set of directions and the other child can follow those directions.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6</a:t>
            </a:fld>
            <a:endParaRPr lang="en-US"/>
          </a:p>
        </p:txBody>
      </p:sp>
    </p:spTree>
    <p:extLst>
      <p:ext uri="{BB962C8B-B14F-4D97-AF65-F5344CB8AC3E}">
        <p14:creationId xmlns:p14="http://schemas.microsoft.com/office/powerpoint/2010/main" val="3152838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Movement with Bee-Bots</a:t>
            </a:r>
            <a:r>
              <a:rPr lang="en-US" sz="1200" kern="1200" dirty="0">
                <a:solidFill>
                  <a:schemeClr val="tx1"/>
                </a:solidFill>
                <a:effectLst/>
                <a:latin typeface="+mn-lt"/>
                <a:ea typeface="+mn-ea"/>
                <a:cs typeface="+mn-cs"/>
              </a:rPr>
              <a:t> handout (Option 1: Bee-Bot robots, large 5’x6’ grid, paper, writing tools; Option 2: Computers with Wi-Fi access for Bee-Bot online emulator, paper, writing tools)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20 minutes (including either Option 1 or Option 2)</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previous activity, we embodied the roles of being the “programmer” who creates algorithms and the “computer” that follows algorithms. Now we will act as programmers for an actual computer: the Bee-Bot robot!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Bee-Bot is a robot that can move forward or backward and turn right or left. To make the robot do anything, we have to code or program it. Coding or programming is the practice of developing a set of instructions (or code) that a computer can understand and execute.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two options for engaging in this plugged activity: the Bee-Bot robot (~$100) or the screen-based Bee-Bot online emulator (free and available on all devices). Depending on your session format, group size, and agency resources, you might choose to use the robot, the screen-based online emulator, or both. Adapt the slides to reflect the option you select for this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activity you choose as a whole group. Then invite participants to engage in the activity in small groups or pairs.</a:t>
            </a:r>
          </a:p>
          <a:p>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7</a:t>
            </a:fld>
            <a:endParaRPr lang="en-US"/>
          </a:p>
        </p:txBody>
      </p:sp>
    </p:spTree>
    <p:extLst>
      <p:ext uri="{BB962C8B-B14F-4D97-AF65-F5344CB8AC3E}">
        <p14:creationId xmlns:p14="http://schemas.microsoft.com/office/powerpoint/2010/main" val="3991526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Movement with Bee-Bots</a:t>
            </a:r>
            <a:r>
              <a:rPr lang="en-US" sz="1200" kern="1200" dirty="0">
                <a:solidFill>
                  <a:schemeClr val="tx1"/>
                </a:solidFill>
                <a:effectLst/>
                <a:latin typeface="+mn-lt"/>
                <a:ea typeface="+mn-ea"/>
                <a:cs typeface="+mn-cs"/>
              </a:rPr>
              <a:t> handout, Bee-Bot robots, large 5’x6’ grid, paper, writing tools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20 minutes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[Show participants the Bee-Bot robot. Demonstrate how to turn it on and program a sequence of actions using the directional arrow buttons.]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directional arrows to program a sequence for the Bee-Bot to move from one point to another on the grid.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program the Bee-Bot to navigate from one point to another.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you might place objects in various spots on a grid and invite participants to program the Bee-Bot to navigate from one object to another object.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freely explore the robot and create their own mazes and challenges.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the grid might include obstacles such as lakes and bridges, and the robot must pass around or through the obstacles to get to its final destination. To support participants with designing grids for this activity, you might offer examples from the Bee-Bot online emulator (on next slide).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inviting participants to reflect on their own or children’s lived experiences when creating their own mazes and challenges. This activity can be an opportunity to make culturally relevant connections to personal experiences and communities, such as a local market or community garden.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you might construct a maze for Bee-Bot to navigate from the school to the local zoo or showcase the path of a bee pollinating poppy flowers.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Walk around and check in with participants as they are doing the activity. Use CT language to model how the activity supports algorithmic thinking. For example, you might ask, “What steps did your Bee-Bot take to navigate this maze? How might you represent this algorithm using arrows and other symbols?”</a:t>
            </a:r>
            <a:r>
              <a:rPr lang="en-US" dirty="0">
                <a:effectLst/>
              </a:rPr>
              <a:t> </a:t>
            </a:r>
            <a:endParaRPr lang="en-US" dirty="0"/>
          </a:p>
        </p:txBody>
      </p:sp>
      <p:sp>
        <p:nvSpPr>
          <p:cNvPr id="4" name="Slide Number Placeholder 3"/>
          <p:cNvSpPr>
            <a:spLocks noGrp="1"/>
          </p:cNvSpPr>
          <p:nvPr>
            <p:ph type="sldNum" sz="quarter" idx="5"/>
          </p:nvPr>
        </p:nvSpPr>
        <p:spPr/>
        <p:txBody>
          <a:bodyPr/>
          <a:lstStyle/>
          <a:p>
            <a:fld id="{896399F6-6299-4610-B81F-5B1794C45A33}" type="slidenum">
              <a:rPr lang="en-US" smtClean="0"/>
              <a:t>8</a:t>
            </a:fld>
            <a:endParaRPr lang="en-US"/>
          </a:p>
        </p:txBody>
      </p:sp>
    </p:spTree>
    <p:extLst>
      <p:ext uri="{BB962C8B-B14F-4D97-AF65-F5344CB8AC3E}">
        <p14:creationId xmlns:p14="http://schemas.microsoft.com/office/powerpoint/2010/main" val="1445518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Materials: Movement with Bee-Bots</a:t>
            </a:r>
            <a:r>
              <a:rPr lang="en-US" sz="1200" kern="1200" dirty="0">
                <a:solidFill>
                  <a:schemeClr val="tx1"/>
                </a:solidFill>
                <a:effectLst/>
                <a:latin typeface="+mn-lt"/>
                <a:ea typeface="+mn-ea"/>
                <a:cs typeface="+mn-cs"/>
              </a:rPr>
              <a:t> handout, computers with Wi-Fi access for the Bee-Bot online emulator, paper, writing tools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20 minutes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[Show participants the Bee-Bot online emulator. Demonstrate how to program a sequence of actions using the directional arrow buttons. Also demonstrate how to toggle between the various mats.]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the directional arrows to program a sequence for the Bee-Bot to navigate around the maze.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Facilitator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Invite participants to program the Bee-Bot to navigate from one point to another on the Alphabet Mat.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time for participants to freely explore the online emulator and the various mats.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Move around the room and check in with participants as they are doing the activity. Use CT language to model how the activity supports algorithmic thinking. For example, you might ask, “What steps did your Bee-Bot take to navigate this maze? How might you represent this algorithm using arrows and other symbols?”</a:t>
            </a:r>
          </a:p>
        </p:txBody>
      </p:sp>
      <p:sp>
        <p:nvSpPr>
          <p:cNvPr id="4" name="Slide Number Placeholder 3"/>
          <p:cNvSpPr>
            <a:spLocks noGrp="1"/>
          </p:cNvSpPr>
          <p:nvPr>
            <p:ph type="sldNum" sz="quarter" idx="5"/>
          </p:nvPr>
        </p:nvSpPr>
        <p:spPr/>
        <p:txBody>
          <a:bodyPr/>
          <a:lstStyle/>
          <a:p>
            <a:fld id="{896399F6-6299-4610-B81F-5B1794C45A33}" type="slidenum">
              <a:rPr lang="en-US" smtClean="0"/>
              <a:t>9</a:t>
            </a:fld>
            <a:endParaRPr lang="en-US"/>
          </a:p>
        </p:txBody>
      </p:sp>
    </p:spTree>
    <p:extLst>
      <p:ext uri="{BB962C8B-B14F-4D97-AF65-F5344CB8AC3E}">
        <p14:creationId xmlns:p14="http://schemas.microsoft.com/office/powerpoint/2010/main" val="1352089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HORT HEADER">
    <p:spTree>
      <p:nvGrpSpPr>
        <p:cNvPr id="1" name=""/>
        <p:cNvGrpSpPr/>
        <p:nvPr/>
      </p:nvGrpSpPr>
      <p:grpSpPr>
        <a:xfrm>
          <a:off x="0" y="0"/>
          <a:ext cx="0" cy="0"/>
          <a:chOff x="0" y="0"/>
          <a:chExt cx="0" cy="0"/>
        </a:xfrm>
      </p:grpSpPr>
      <p:sp>
        <p:nvSpPr>
          <p:cNvPr id="13" name="Parallelogram 25">
            <a:extLst>
              <a:ext uri="{FF2B5EF4-FFF2-40B4-BE49-F238E27FC236}">
                <a16:creationId xmlns:a16="http://schemas.microsoft.com/office/drawing/2014/main" id="{EB2FBB15-1E38-27DD-BBA1-F8CD298FC77A}"/>
              </a:ext>
            </a:extLst>
          </p:cNvPr>
          <p:cNvSpPr/>
          <p:nvPr userDrawn="1"/>
        </p:nvSpPr>
        <p:spPr>
          <a:xfrm>
            <a:off x="2090057" y="2217"/>
            <a:ext cx="3785959"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ate Placeholder 3">
            <a:extLst>
              <a:ext uri="{FF2B5EF4-FFF2-40B4-BE49-F238E27FC236}">
                <a16:creationId xmlns:a16="http://schemas.microsoft.com/office/drawing/2014/main" id="{0F13ED20-9909-B7F2-C76B-B2E57BD4AD90}"/>
              </a:ext>
            </a:extLst>
          </p:cNvPr>
          <p:cNvSpPr txBox="1">
            <a:spLocks/>
          </p:cNvSpPr>
          <p:nvPr userDrawn="1"/>
        </p:nvSpPr>
        <p:spPr>
          <a:xfrm>
            <a:off x="2508501" y="1830199"/>
            <a:ext cx="4153347" cy="313932"/>
          </a:xfrm>
          <a:prstGeom prst="rect">
            <a:avLst/>
          </a:prstGeom>
        </p:spPr>
        <p:txBody>
          <a:bodyPr vert="horz" wrap="square" lIns="91440" tIns="45720" rIns="91440" bIns="45720" rtlCol="0" anchor="ctr">
            <a:spAutoFit/>
          </a:bodyPr>
          <a:lstStyle>
            <a:defPPr>
              <a:defRPr lang="en-US"/>
            </a:defPPr>
            <a:lvl1pPr marL="0" algn="l" defTabSz="914400" rtl="0" eaLnBrk="1" latinLnBrk="0" hangingPunct="1">
              <a:defRPr sz="1400" b="0" kern="1200">
                <a:solidFill>
                  <a:schemeClr val="accent1"/>
                </a:solidFill>
                <a:latin typeface="Proxima Nova Medium" panose="02000506030000020004"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600" b="1">
                <a:solidFill>
                  <a:schemeClr val="bg1"/>
                </a:solidFill>
              </a:rPr>
              <a:t>Geometry and Spatial Thinking</a:t>
            </a:r>
            <a:endParaRPr lang="en-US" sz="1600" b="1" dirty="0">
              <a:solidFill>
                <a:schemeClr val="bg1"/>
              </a:solidFill>
            </a:endParaRPr>
          </a:p>
        </p:txBody>
      </p:sp>
      <p:pic>
        <p:nvPicPr>
          <p:cNvPr id="4" name="Picture 3" descr="A black background with orange and pink text&#10;&#10;Description automatically generated">
            <a:extLst>
              <a:ext uri="{FF2B5EF4-FFF2-40B4-BE49-F238E27FC236}">
                <a16:creationId xmlns:a16="http://schemas.microsoft.com/office/drawing/2014/main" id="{4FB09A9C-AFB6-3C64-3D0A-A5E0B4B146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Parallelogram 3">
            <a:extLst>
              <a:ext uri="{FF2B5EF4-FFF2-40B4-BE49-F238E27FC236}">
                <a16:creationId xmlns:a16="http://schemas.microsoft.com/office/drawing/2014/main" id="{57A1CADC-D19D-410F-72C1-FB5103FC971E}"/>
              </a:ext>
            </a:extLst>
          </p:cNvPr>
          <p:cNvSpPr>
            <a:spLocks noChangeAspect="1"/>
          </p:cNvSpPr>
          <p:nvPr userDrawn="1"/>
        </p:nvSpPr>
        <p:spPr>
          <a:xfrm>
            <a:off x="-6520" y="-14991"/>
            <a:ext cx="2416180" cy="618494"/>
          </a:xfrm>
          <a:custGeom>
            <a:avLst/>
            <a:gdLst>
              <a:gd name="connsiteX0" fmla="*/ 0 w 2668733"/>
              <a:gd name="connsiteY0" fmla="*/ 603504 h 603504"/>
              <a:gd name="connsiteX1" fmla="*/ 150876 w 2668733"/>
              <a:gd name="connsiteY1" fmla="*/ 0 h 603504"/>
              <a:gd name="connsiteX2" fmla="*/ 2668733 w 2668733"/>
              <a:gd name="connsiteY2" fmla="*/ 0 h 603504"/>
              <a:gd name="connsiteX3" fmla="*/ 2517857 w 2668733"/>
              <a:gd name="connsiteY3" fmla="*/ 603504 h 603504"/>
              <a:gd name="connsiteX4" fmla="*/ 0 w 2668733"/>
              <a:gd name="connsiteY4" fmla="*/ 603504 h 603504"/>
              <a:gd name="connsiteX0" fmla="*/ 0 w 2541316"/>
              <a:gd name="connsiteY0" fmla="*/ 618494 h 618494"/>
              <a:gd name="connsiteX1" fmla="*/ 23459 w 2541316"/>
              <a:gd name="connsiteY1" fmla="*/ 0 h 618494"/>
              <a:gd name="connsiteX2" fmla="*/ 2541316 w 2541316"/>
              <a:gd name="connsiteY2" fmla="*/ 0 h 618494"/>
              <a:gd name="connsiteX3" fmla="*/ 2390440 w 2541316"/>
              <a:gd name="connsiteY3" fmla="*/ 603504 h 618494"/>
              <a:gd name="connsiteX4" fmla="*/ 0 w 2541316"/>
              <a:gd name="connsiteY4" fmla="*/ 618494 h 618494"/>
              <a:gd name="connsiteX0" fmla="*/ 0 w 2541316"/>
              <a:gd name="connsiteY0" fmla="*/ 625989 h 625989"/>
              <a:gd name="connsiteX1" fmla="*/ 68429 w 2541316"/>
              <a:gd name="connsiteY1" fmla="*/ 0 h 625989"/>
              <a:gd name="connsiteX2" fmla="*/ 2541316 w 2541316"/>
              <a:gd name="connsiteY2" fmla="*/ 7495 h 625989"/>
              <a:gd name="connsiteX3" fmla="*/ 2390440 w 2541316"/>
              <a:gd name="connsiteY3" fmla="*/ 610999 h 625989"/>
              <a:gd name="connsiteX4" fmla="*/ 0 w 2541316"/>
              <a:gd name="connsiteY4" fmla="*/ 625989 h 625989"/>
              <a:gd name="connsiteX0" fmla="*/ 0 w 2503841"/>
              <a:gd name="connsiteY0" fmla="*/ 610999 h 610999"/>
              <a:gd name="connsiteX1" fmla="*/ 30954 w 2503841"/>
              <a:gd name="connsiteY1" fmla="*/ 0 h 610999"/>
              <a:gd name="connsiteX2" fmla="*/ 2503841 w 2503841"/>
              <a:gd name="connsiteY2" fmla="*/ 7495 h 610999"/>
              <a:gd name="connsiteX3" fmla="*/ 2352965 w 2503841"/>
              <a:gd name="connsiteY3" fmla="*/ 610999 h 610999"/>
              <a:gd name="connsiteX4" fmla="*/ 0 w 2503841"/>
              <a:gd name="connsiteY4" fmla="*/ 610999 h 610999"/>
              <a:gd name="connsiteX0" fmla="*/ 6521 w 2510362"/>
              <a:gd name="connsiteY0" fmla="*/ 618494 h 618494"/>
              <a:gd name="connsiteX1" fmla="*/ 0 w 2510362"/>
              <a:gd name="connsiteY1" fmla="*/ 0 h 618494"/>
              <a:gd name="connsiteX2" fmla="*/ 2510362 w 2510362"/>
              <a:gd name="connsiteY2" fmla="*/ 14990 h 618494"/>
              <a:gd name="connsiteX3" fmla="*/ 2359486 w 2510362"/>
              <a:gd name="connsiteY3" fmla="*/ 618494 h 618494"/>
              <a:gd name="connsiteX4" fmla="*/ 6521 w 2510362"/>
              <a:gd name="connsiteY4" fmla="*/ 618494 h 6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0362" h="618494">
                <a:moveTo>
                  <a:pt x="6521" y="618494"/>
                </a:moveTo>
                <a:cubicBezTo>
                  <a:pt x="4347" y="412329"/>
                  <a:pt x="2174" y="206165"/>
                  <a:pt x="0" y="0"/>
                </a:cubicBezTo>
                <a:lnTo>
                  <a:pt x="2510362" y="14990"/>
                </a:lnTo>
                <a:lnTo>
                  <a:pt x="2359486" y="618494"/>
                </a:lnTo>
                <a:lnTo>
                  <a:pt x="6521" y="618494"/>
                </a:lnTo>
                <a:close/>
              </a:path>
            </a:pathLst>
          </a:custGeom>
          <a:solidFill>
            <a:schemeClr val="tx2"/>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6" name="Date Placeholder 3">
            <a:extLst>
              <a:ext uri="{FF2B5EF4-FFF2-40B4-BE49-F238E27FC236}">
                <a16:creationId xmlns:a16="http://schemas.microsoft.com/office/drawing/2014/main" id="{C2C45E72-D8EF-9722-261E-B7313F920C9A}"/>
              </a:ext>
            </a:extLst>
          </p:cNvPr>
          <p:cNvSpPr txBox="1">
            <a:spLocks/>
          </p:cNvSpPr>
          <p:nvPr userDrawn="1"/>
        </p:nvSpPr>
        <p:spPr>
          <a:xfrm>
            <a:off x="304297" y="52696"/>
            <a:ext cx="2226386" cy="5078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dirty="0">
                <a:solidFill>
                  <a:schemeClr val="bg1"/>
                </a:solidFill>
              </a:rPr>
              <a:t>Early Computer Science Topics</a:t>
            </a:r>
          </a:p>
        </p:txBody>
      </p:sp>
      <p:sp>
        <p:nvSpPr>
          <p:cNvPr id="9" name="Date Placeholder 3">
            <a:extLst>
              <a:ext uri="{FF2B5EF4-FFF2-40B4-BE49-F238E27FC236}">
                <a16:creationId xmlns:a16="http://schemas.microsoft.com/office/drawing/2014/main" id="{4344B0CB-00CB-AD78-CB33-173C4D788D39}"/>
              </a:ext>
            </a:extLst>
          </p:cNvPr>
          <p:cNvSpPr txBox="1">
            <a:spLocks/>
          </p:cNvSpPr>
          <p:nvPr userDrawn="1"/>
        </p:nvSpPr>
        <p:spPr>
          <a:xfrm>
            <a:off x="2537143" y="51370"/>
            <a:ext cx="2591248" cy="507831"/>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n-US" sz="1500" dirty="0">
                <a:solidFill>
                  <a:schemeClr val="bg1"/>
                </a:solidFill>
              </a:rPr>
              <a:t>Playful and </a:t>
            </a:r>
            <a:br>
              <a:rPr lang="en-US" sz="1500" dirty="0">
                <a:solidFill>
                  <a:schemeClr val="bg1"/>
                </a:solidFill>
              </a:rPr>
            </a:br>
            <a:r>
              <a:rPr lang="en-US" sz="1500" dirty="0">
                <a:solidFill>
                  <a:schemeClr val="bg1"/>
                </a:solidFill>
              </a:rPr>
              <a:t>Creative Coding</a:t>
            </a:r>
          </a:p>
        </p:txBody>
      </p:sp>
      <p:sp>
        <p:nvSpPr>
          <p:cNvPr id="7" name="Rectangle 6">
            <a:extLst>
              <a:ext uri="{FF2B5EF4-FFF2-40B4-BE49-F238E27FC236}">
                <a16:creationId xmlns:a16="http://schemas.microsoft.com/office/drawing/2014/main" id="{2D51F2B1-13E9-ABDD-A99B-E72A67C5B86F}"/>
              </a:ext>
            </a:extLst>
          </p:cNvPr>
          <p:cNvSpPr/>
          <p:nvPr userDrawn="1"/>
        </p:nvSpPr>
        <p:spPr>
          <a:xfrm>
            <a:off x="-61" y="600850"/>
            <a:ext cx="6623701" cy="62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child and child sitting on the floor looking at a piece of paper&#10;&#10;Description automatically generated">
            <a:extLst>
              <a:ext uri="{FF2B5EF4-FFF2-40B4-BE49-F238E27FC236}">
                <a16:creationId xmlns:a16="http://schemas.microsoft.com/office/drawing/2014/main" id="{E457844F-0D8C-17F7-651F-F17FBDBDCC1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876015" y="1890"/>
            <a:ext cx="6315985" cy="6857194"/>
          </a:xfrm>
          <a:prstGeom prst="rect">
            <a:avLst/>
          </a:prstGeom>
        </p:spPr>
      </p:pic>
      <p:sp>
        <p:nvSpPr>
          <p:cNvPr id="15" name="Title 1">
            <a:extLst>
              <a:ext uri="{FF2B5EF4-FFF2-40B4-BE49-F238E27FC236}">
                <a16:creationId xmlns:a16="http://schemas.microsoft.com/office/drawing/2014/main" id="{FDBF7215-C5B8-6E15-9850-186CD4A7A7C6}"/>
              </a:ext>
            </a:extLst>
          </p:cNvPr>
          <p:cNvSpPr>
            <a:spLocks noGrp="1"/>
          </p:cNvSpPr>
          <p:nvPr>
            <p:ph type="ctrTitle" hasCustomPrompt="1"/>
          </p:nvPr>
        </p:nvSpPr>
        <p:spPr>
          <a:xfrm>
            <a:off x="609243" y="1694701"/>
            <a:ext cx="4781907" cy="3871211"/>
          </a:xfrm>
        </p:spPr>
        <p:txBody>
          <a:bodyPr anchor="t" anchorCtr="0">
            <a:noAutofit/>
          </a:bodyPr>
          <a:lstStyle>
            <a:lvl1pPr algn="l">
              <a:defRPr sz="4400" b="1">
                <a:solidFill>
                  <a:schemeClr val="accent1"/>
                </a:solidFill>
                <a:latin typeface="Montserrat" pitchFamily="2" charset="77"/>
              </a:defRPr>
            </a:lvl1pPr>
          </a:lstStyle>
          <a:p>
            <a:r>
              <a:rPr lang="en-US" dirty="0"/>
              <a:t>Foundational Skills of Computational Thinking and Computer Science</a:t>
            </a:r>
          </a:p>
        </p:txBody>
      </p:sp>
      <p:pic>
        <p:nvPicPr>
          <p:cNvPr id="2" name="Picture 1" descr="A black background with orange and pink text&#10;&#10;Description automatically generated">
            <a:extLst>
              <a:ext uri="{FF2B5EF4-FFF2-40B4-BE49-F238E27FC236}">
                <a16:creationId xmlns:a16="http://schemas.microsoft.com/office/drawing/2014/main" id="{BE5D6983-41FB-1997-865B-4B596D3D82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5345" y="6353935"/>
            <a:ext cx="2286000" cy="449154"/>
          </a:xfrm>
          <a:prstGeom prst="rect">
            <a:avLst/>
          </a:prstGeom>
        </p:spPr>
      </p:pic>
      <p:pic>
        <p:nvPicPr>
          <p:cNvPr id="8" name="Picture 7">
            <a:extLst>
              <a:ext uri="{FF2B5EF4-FFF2-40B4-BE49-F238E27FC236}">
                <a16:creationId xmlns:a16="http://schemas.microsoft.com/office/drawing/2014/main" id="{D9548D87-A7F9-62A4-B7D5-E4B1A4231EF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51947" y="51370"/>
            <a:ext cx="478405" cy="478405"/>
          </a:xfrm>
          <a:prstGeom prst="rect">
            <a:avLst/>
          </a:prstGeom>
        </p:spPr>
      </p:pic>
    </p:spTree>
    <p:extLst>
      <p:ext uri="{BB962C8B-B14F-4D97-AF65-F5344CB8AC3E}">
        <p14:creationId xmlns:p14="http://schemas.microsoft.com/office/powerpoint/2010/main" val="39743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24F931-A9E5-BA55-03DC-13CFBC0FBC9A}"/>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923393"/>
            <a:ext cx="5181600" cy="4348819"/>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923393"/>
            <a:ext cx="5181600" cy="4348820"/>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200" y="237744"/>
            <a:ext cx="10515600"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sp>
        <p:nvSpPr>
          <p:cNvPr id="2" name="Subtitle 2">
            <a:extLst>
              <a:ext uri="{FF2B5EF4-FFF2-40B4-BE49-F238E27FC236}">
                <a16:creationId xmlns:a16="http://schemas.microsoft.com/office/drawing/2014/main" id="{CE871B53-9DBA-10F1-A915-F8BEAC880898}"/>
              </a:ext>
            </a:extLst>
          </p:cNvPr>
          <p:cNvSpPr>
            <a:spLocks noGrp="1"/>
          </p:cNvSpPr>
          <p:nvPr>
            <p:ph type="subTitle" idx="14" hasCustomPrompt="1"/>
          </p:nvPr>
        </p:nvSpPr>
        <p:spPr>
          <a:xfrm>
            <a:off x="838198" y="1024128"/>
            <a:ext cx="10165605" cy="687429"/>
          </a:xfrm>
        </p:spPr>
        <p:txBody>
          <a:bodyPr anchor="ctr">
            <a:normAutofit/>
          </a:bodyPr>
          <a:lstStyle>
            <a:lvl1pPr marL="0" indent="0" algn="l">
              <a:buNone/>
              <a:defRPr sz="3200" b="0" i="0">
                <a:solidFill>
                  <a:schemeClr val="accent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8" name="Picture 7" descr="A black background with orange and pink text&#10;&#10;Description automatically generated">
            <a:extLst>
              <a:ext uri="{FF2B5EF4-FFF2-40B4-BE49-F238E27FC236}">
                <a16:creationId xmlns:a16="http://schemas.microsoft.com/office/drawing/2014/main" id="{ABFA3DFB-1DE5-BCB4-55D3-65D0A859F4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04642D45-6813-FEC3-B84F-9076917E6715}"/>
              </a:ext>
            </a:extLst>
          </p:cNvPr>
          <p:cNvSpPr>
            <a:spLocks noGrp="1"/>
          </p:cNvSpPr>
          <p:nvPr>
            <p:ph type="sldNum" sz="quarter" idx="15"/>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414689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65B1A-284E-4DA4-073F-279F353483DE}"/>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6F07DABB-E10E-EB75-AF1A-0D85E50420C5}"/>
              </a:ext>
            </a:extLst>
          </p:cNvPr>
          <p:cNvSpPr>
            <a:spLocks noGrp="1"/>
          </p:cNvSpPr>
          <p:nvPr>
            <p:ph type="title"/>
          </p:nvPr>
        </p:nvSpPr>
        <p:spPr>
          <a:xfrm>
            <a:off x="839788" y="237744"/>
            <a:ext cx="10515600"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A7BE126-C168-0CA5-8A24-E6D07F2710F7}"/>
              </a:ext>
            </a:extLst>
          </p:cNvPr>
          <p:cNvSpPr>
            <a:spLocks noGrp="1"/>
          </p:cNvSpPr>
          <p:nvPr>
            <p:ph type="body" idx="1"/>
          </p:nvPr>
        </p:nvSpPr>
        <p:spPr>
          <a:xfrm>
            <a:off x="839788" y="1106424"/>
            <a:ext cx="5157787"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4B2156-5D79-5FA6-B285-764B4A03A036}"/>
              </a:ext>
            </a:extLst>
          </p:cNvPr>
          <p:cNvSpPr>
            <a:spLocks noGrp="1"/>
          </p:cNvSpPr>
          <p:nvPr>
            <p:ph sz="half" idx="2"/>
          </p:nvPr>
        </p:nvSpPr>
        <p:spPr>
          <a:xfrm>
            <a:off x="839788" y="2058352"/>
            <a:ext cx="5157787" cy="4131311"/>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196CF8A-BFA6-6268-01D7-FE72AC9FF389}"/>
              </a:ext>
            </a:extLst>
          </p:cNvPr>
          <p:cNvSpPr>
            <a:spLocks noGrp="1"/>
          </p:cNvSpPr>
          <p:nvPr>
            <p:ph type="body" sz="quarter" idx="3"/>
          </p:nvPr>
        </p:nvSpPr>
        <p:spPr>
          <a:xfrm>
            <a:off x="6172200" y="1106424"/>
            <a:ext cx="5183188"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D6D31-CF21-9AF9-44EC-B8DBC730368E}"/>
              </a:ext>
            </a:extLst>
          </p:cNvPr>
          <p:cNvSpPr>
            <a:spLocks noGrp="1"/>
          </p:cNvSpPr>
          <p:nvPr>
            <p:ph sz="quarter" idx="4"/>
          </p:nvPr>
        </p:nvSpPr>
        <p:spPr>
          <a:xfrm>
            <a:off x="6172200" y="2058352"/>
            <a:ext cx="5183188" cy="4131311"/>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A black background with orange and pink text&#10;&#10;Description automatically generated">
            <a:extLst>
              <a:ext uri="{FF2B5EF4-FFF2-40B4-BE49-F238E27FC236}">
                <a16:creationId xmlns:a16="http://schemas.microsoft.com/office/drawing/2014/main" id="{2D58A50B-A91B-72AB-2B5C-386E76B9B2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7" name="Slide Number Placeholder 6">
            <a:extLst>
              <a:ext uri="{FF2B5EF4-FFF2-40B4-BE49-F238E27FC236}">
                <a16:creationId xmlns:a16="http://schemas.microsoft.com/office/drawing/2014/main" id="{1D264832-8FD7-7D95-7163-B4994CFFA6F7}"/>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34300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700548" y="237744"/>
            <a:ext cx="11326136" cy="507831"/>
          </a:xfrm>
        </p:spPr>
        <p:txBody>
          <a:bodyPr wrap="square">
            <a:spAutoFit/>
          </a:bodyPr>
          <a:lstStyle>
            <a:lvl1pPr>
              <a:defRPr>
                <a:latin typeface="Montserrat" pitchFamily="2" charset="77"/>
              </a:defRPr>
            </a:lvl1pPr>
          </a:lstStyle>
          <a:p>
            <a:r>
              <a:rPr lang="en-US"/>
              <a:t>Click to edit Master title style</a:t>
            </a:r>
            <a:endParaRPr lang="en-US" dirty="0"/>
          </a:p>
        </p:txBody>
      </p:sp>
      <p:pic>
        <p:nvPicPr>
          <p:cNvPr id="6" name="Picture 5" descr="A black background with orange and pink text&#10;&#10;Description automatically generated">
            <a:extLst>
              <a:ext uri="{FF2B5EF4-FFF2-40B4-BE49-F238E27FC236}">
                <a16:creationId xmlns:a16="http://schemas.microsoft.com/office/drawing/2014/main" id="{2897E82C-9D8E-15E2-E424-24885393AC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3" name="Slide Number Placeholder 2">
            <a:extLst>
              <a:ext uri="{FF2B5EF4-FFF2-40B4-BE49-F238E27FC236}">
                <a16:creationId xmlns:a16="http://schemas.microsoft.com/office/drawing/2014/main" id="{F70754D7-48F9-53D2-BA31-BDF7413B120A}"/>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8667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63DBB-4D26-ADF3-B848-BF7567D645DB}"/>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835572" y="237744"/>
            <a:ext cx="11192256"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pic>
        <p:nvPicPr>
          <p:cNvPr id="7" name="Picture 6" descr="A black background with orange and pink text&#10;&#10;Description automatically generated">
            <a:extLst>
              <a:ext uri="{FF2B5EF4-FFF2-40B4-BE49-F238E27FC236}">
                <a16:creationId xmlns:a16="http://schemas.microsoft.com/office/drawing/2014/main" id="{34D83D3C-AD86-FA74-4646-65424A3D1D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F997CFD3-0F3D-DCE4-617D-744BF1CB37E8}"/>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968150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black background with orange and pink text&#10;&#10;Description automatically generated">
            <a:extLst>
              <a:ext uri="{FF2B5EF4-FFF2-40B4-BE49-F238E27FC236}">
                <a16:creationId xmlns:a16="http://schemas.microsoft.com/office/drawing/2014/main" id="{D1743FD9-B7A5-29D3-08A1-B23A0595F9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2" name="Slide Number Placeholder 1">
            <a:extLst>
              <a:ext uri="{FF2B5EF4-FFF2-40B4-BE49-F238E27FC236}">
                <a16:creationId xmlns:a16="http://schemas.microsoft.com/office/drawing/2014/main" id="{B7C31733-45B8-A867-EBB8-426330F6EA71}"/>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211876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7190-965A-EBDD-07AF-719E03061A59}"/>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59A6202B-C2B4-A588-9E1F-4A8BF1B3838C}"/>
              </a:ext>
            </a:extLst>
          </p:cNvPr>
          <p:cNvSpPr>
            <a:spLocks noGrp="1"/>
          </p:cNvSpPr>
          <p:nvPr>
            <p:ph idx="1"/>
          </p:nvPr>
        </p:nvSpPr>
        <p:spPr>
          <a:xfrm>
            <a:off x="5183188" y="987425"/>
            <a:ext cx="6172200" cy="4873625"/>
          </a:xfrm>
        </p:spPr>
        <p:txBody>
          <a:bodyPr/>
          <a:lstStyle>
            <a:lvl1pPr>
              <a:defRPr sz="3200">
                <a:latin typeface="Montserrat" pitchFamily="2" charset="77"/>
              </a:defRPr>
            </a:lvl1pPr>
            <a:lvl2pPr>
              <a:defRPr sz="2800">
                <a:latin typeface="Montserrat" pitchFamily="2" charset="77"/>
              </a:defRPr>
            </a:lvl2pPr>
            <a:lvl3pPr>
              <a:defRPr sz="2400">
                <a:latin typeface="Montserrat" pitchFamily="2" charset="77"/>
              </a:defRPr>
            </a:lvl3pPr>
            <a:lvl4pPr>
              <a:defRPr sz="2000">
                <a:latin typeface="Montserrat" pitchFamily="2" charset="77"/>
              </a:defRPr>
            </a:lvl4pPr>
            <a:lvl5pPr>
              <a:defRPr sz="2000">
                <a:latin typeface="Montserrat"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AF49E5-F935-17B2-5630-C8C2EFA9AA41}"/>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black background with orange and pink text&#10;&#10;Description automatically generated">
            <a:extLst>
              <a:ext uri="{FF2B5EF4-FFF2-40B4-BE49-F238E27FC236}">
                <a16:creationId xmlns:a16="http://schemas.microsoft.com/office/drawing/2014/main" id="{ACD6269A-5A3A-5252-08AE-0FC483A9D4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4A6A6D1A-A145-30E1-3430-9D6CC769808E}"/>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97497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4FBB-FF83-C9B1-CD65-E03D4F5AAB30}"/>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70FD461-79AE-06AC-4A8A-8F97F9810776}"/>
              </a:ext>
            </a:extLst>
          </p:cNvPr>
          <p:cNvSpPr>
            <a:spLocks noGrp="1"/>
          </p:cNvSpPr>
          <p:nvPr>
            <p:ph type="pic" idx="1"/>
          </p:nvPr>
        </p:nvSpPr>
        <p:spPr>
          <a:xfrm>
            <a:off x="5183188" y="987425"/>
            <a:ext cx="6172200" cy="4873625"/>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B2D769-9BCC-0D85-A22A-B0EC226B0045}"/>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black background with orange and pink text&#10;&#10;Description automatically generated">
            <a:extLst>
              <a:ext uri="{FF2B5EF4-FFF2-40B4-BE49-F238E27FC236}">
                <a16:creationId xmlns:a16="http://schemas.microsoft.com/office/drawing/2014/main" id="{483C6C8F-93E5-E9DF-BF6A-621E155EE0D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92F63055-F0F2-48A0-EA12-4E2A4E13EA52}"/>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001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Acks Slide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81A7E9-01FE-6E2B-EB5C-BB390775BEE0}"/>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924953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Acks Slide 2">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C83EEA-F87D-F81E-A6BC-BDCCFBBF0F4C}"/>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2307214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B33346D-541E-3A94-728C-8339318FF420}"/>
              </a:ext>
            </a:extLst>
          </p:cNvPr>
          <p:cNvSpPr>
            <a:spLocks noGrp="1"/>
          </p:cNvSpPr>
          <p:nvPr>
            <p:ph idx="1"/>
          </p:nvPr>
        </p:nvSpPr>
        <p:spPr>
          <a:xfrm>
            <a:off x="851646" y="1253331"/>
            <a:ext cx="10834075" cy="4351338"/>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A black background with orange and pink text&#10;&#10;Description automatically generated">
            <a:extLst>
              <a:ext uri="{FF2B5EF4-FFF2-40B4-BE49-F238E27FC236}">
                <a16:creationId xmlns:a16="http://schemas.microsoft.com/office/drawing/2014/main" id="{86A8E1E5-FD0E-1573-A51F-20C4C9B9BF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CA587329-0E26-3E96-EF11-42A1D7BB4D43}"/>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03750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2" name="Parallelogram 4">
            <a:extLst>
              <a:ext uri="{FF2B5EF4-FFF2-40B4-BE49-F238E27FC236}">
                <a16:creationId xmlns:a16="http://schemas.microsoft.com/office/drawing/2014/main" id="{99106158-56B9-2217-E443-573F19EDC6AE}"/>
              </a:ext>
            </a:extLst>
          </p:cNvPr>
          <p:cNvSpPr/>
          <p:nvPr userDrawn="1"/>
        </p:nvSpPr>
        <p:spPr>
          <a:xfrm>
            <a:off x="-12123" y="0"/>
            <a:ext cx="8629073" cy="6228966"/>
          </a:xfrm>
          <a:custGeom>
            <a:avLst/>
            <a:gdLst>
              <a:gd name="connsiteX0" fmla="*/ 0 w 10778837"/>
              <a:gd name="connsiteY0" fmla="*/ 6858000 h 6858000"/>
              <a:gd name="connsiteX1" fmla="*/ 1714500 w 10778837"/>
              <a:gd name="connsiteY1" fmla="*/ 0 h 6858000"/>
              <a:gd name="connsiteX2" fmla="*/ 10778837 w 10778837"/>
              <a:gd name="connsiteY2" fmla="*/ 0 h 6858000"/>
              <a:gd name="connsiteX3" fmla="*/ 9064337 w 10778837"/>
              <a:gd name="connsiteY3" fmla="*/ 6858000 h 6858000"/>
              <a:gd name="connsiteX4" fmla="*/ 0 w 10778837"/>
              <a:gd name="connsiteY4" fmla="*/ 6858000 h 6858000"/>
              <a:gd name="connsiteX0" fmla="*/ 38735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38735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1270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9026237 w 9064337"/>
              <a:gd name="connsiteY3" fmla="*/ 6858000 h 6870700"/>
              <a:gd name="connsiteX4" fmla="*/ 12700 w 9064337"/>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4337" h="6870700">
                <a:moveTo>
                  <a:pt x="12700" y="6870700"/>
                </a:moveTo>
                <a:cubicBezTo>
                  <a:pt x="8467" y="4580467"/>
                  <a:pt x="4233" y="2290233"/>
                  <a:pt x="0" y="0"/>
                </a:cubicBezTo>
                <a:lnTo>
                  <a:pt x="9064337" y="0"/>
                </a:lnTo>
                <a:lnTo>
                  <a:pt x="9026237" y="6858000"/>
                </a:lnTo>
                <a:lnTo>
                  <a:pt x="12700" y="6870700"/>
                </a:lnTo>
                <a:close/>
              </a:path>
            </a:pathLst>
          </a:custGeom>
          <a:solidFill>
            <a:schemeClr val="accent1"/>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3" name="Title 1">
            <a:extLst>
              <a:ext uri="{FF2B5EF4-FFF2-40B4-BE49-F238E27FC236}">
                <a16:creationId xmlns:a16="http://schemas.microsoft.com/office/drawing/2014/main" id="{270D5323-9D08-1BF1-2026-E29C8844B730}"/>
              </a:ext>
            </a:extLst>
          </p:cNvPr>
          <p:cNvSpPr>
            <a:spLocks noGrp="1"/>
          </p:cNvSpPr>
          <p:nvPr>
            <p:ph type="title"/>
          </p:nvPr>
        </p:nvSpPr>
        <p:spPr>
          <a:xfrm>
            <a:off x="1022350" y="2603734"/>
            <a:ext cx="5720195" cy="1421928"/>
          </a:xfrm>
        </p:spPr>
        <p:txBody>
          <a:bodyPr wrap="square" anchor="t" anchorCtr="0">
            <a:spAutoFit/>
          </a:bodyPr>
          <a:lstStyle>
            <a:lvl1pPr algn="ctr">
              <a:defRPr sz="4800">
                <a:solidFill>
                  <a:schemeClr val="bg1"/>
                </a:solidFill>
                <a:latin typeface="Montserrat" pitchFamily="2" charset="77"/>
              </a:defRPr>
            </a:lvl1pPr>
          </a:lstStyle>
          <a:p>
            <a:r>
              <a:rPr lang="en-US" dirty="0"/>
              <a:t>Click to edit Master title style</a:t>
            </a:r>
          </a:p>
        </p:txBody>
      </p:sp>
      <p:pic>
        <p:nvPicPr>
          <p:cNvPr id="6" name="Picture 5" descr="A black background with orange and pink text&#10;&#10;Description automatically generated">
            <a:extLst>
              <a:ext uri="{FF2B5EF4-FFF2-40B4-BE49-F238E27FC236}">
                <a16:creationId xmlns:a16="http://schemas.microsoft.com/office/drawing/2014/main" id="{1571766E-8583-9C86-EF80-26FFE67515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55C6C934-E618-B26A-6108-75EB2BB07127}"/>
              </a:ext>
            </a:extLst>
          </p:cNvPr>
          <p:cNvSpPr>
            <a:spLocks noGrp="1"/>
          </p:cNvSpPr>
          <p:nvPr>
            <p:ph type="sldNum" sz="quarter" idx="10"/>
          </p:nvPr>
        </p:nvSpPr>
        <p:spPr/>
        <p:txBody>
          <a:bodyPr/>
          <a:lstStyle/>
          <a:p>
            <a:fld id="{167E05AF-37A8-4615-ACC4-4601B3E34606}" type="slidenum">
              <a:rPr lang="en-US" smtClean="0"/>
              <a:pPr/>
              <a:t>‹#›</a:t>
            </a:fld>
            <a:endParaRPr lang="en-US"/>
          </a:p>
        </p:txBody>
      </p:sp>
      <p:pic>
        <p:nvPicPr>
          <p:cNvPr id="5" name="Picture 4">
            <a:extLst>
              <a:ext uri="{FF2B5EF4-FFF2-40B4-BE49-F238E27FC236}">
                <a16:creationId xmlns:a16="http://schemas.microsoft.com/office/drawing/2014/main" id="{85EEB7D6-9AB3-3DE2-9003-63B97EF6A0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76801" y="73025"/>
            <a:ext cx="600900" cy="600900"/>
          </a:xfrm>
          <a:prstGeom prst="rect">
            <a:avLst/>
          </a:prstGeom>
        </p:spPr>
      </p:pic>
    </p:spTree>
    <p:extLst>
      <p:ext uri="{BB962C8B-B14F-4D97-AF65-F5344CB8AC3E}">
        <p14:creationId xmlns:p14="http://schemas.microsoft.com/office/powerpoint/2010/main" val="1156648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53F61F-4211-FC0C-0F79-348FCF10FDF1}"/>
              </a:ext>
            </a:extLst>
          </p:cNvPr>
          <p:cNvSpPr/>
          <p:nvPr userDrawn="1"/>
        </p:nvSpPr>
        <p:spPr>
          <a:xfrm>
            <a:off x="4047358" y="-1"/>
            <a:ext cx="8144641" cy="6176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7" name="Title 1">
            <a:extLst>
              <a:ext uri="{FF2B5EF4-FFF2-40B4-BE49-F238E27FC236}">
                <a16:creationId xmlns:a16="http://schemas.microsoft.com/office/drawing/2014/main" id="{277E722D-964F-6926-6941-B07C59F26A69}"/>
              </a:ext>
            </a:extLst>
          </p:cNvPr>
          <p:cNvSpPr>
            <a:spLocks noGrp="1"/>
          </p:cNvSpPr>
          <p:nvPr>
            <p:ph type="title"/>
          </p:nvPr>
        </p:nvSpPr>
        <p:spPr>
          <a:xfrm>
            <a:off x="4303419" y="237744"/>
            <a:ext cx="7705701" cy="535531"/>
          </a:xfrm>
        </p:spPr>
        <p:txBody>
          <a:bodyPr>
            <a:spAutoFit/>
          </a:bodyPr>
          <a:lstStyle>
            <a:lvl1pPr>
              <a:defRPr sz="3200" b="1">
                <a:solidFill>
                  <a:schemeClr val="bg1"/>
                </a:solidFill>
                <a:latin typeface="Montserrat" pitchFamily="2" charset="77"/>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CC35C7D8-2045-FB6C-413B-E2DB364759B2}"/>
              </a:ext>
            </a:extLst>
          </p:cNvPr>
          <p:cNvSpPr>
            <a:spLocks noGrp="1"/>
          </p:cNvSpPr>
          <p:nvPr>
            <p:ph idx="1"/>
          </p:nvPr>
        </p:nvSpPr>
        <p:spPr>
          <a:xfrm>
            <a:off x="4348480" y="1876097"/>
            <a:ext cx="7487919" cy="4300866"/>
          </a:xfrm>
        </p:spPr>
        <p:txBody>
          <a:bodyPr/>
          <a:lstStyle>
            <a:lvl1pPr>
              <a:buClr>
                <a:schemeClr val="bg1"/>
              </a:buClr>
              <a:defRPr>
                <a:solidFill>
                  <a:schemeClr val="bg1"/>
                </a:solidFill>
                <a:latin typeface="Montserrat" pitchFamily="2" charset="77"/>
              </a:defRPr>
            </a:lvl1pPr>
            <a:lvl2pPr>
              <a:buClr>
                <a:schemeClr val="bg1"/>
              </a:buClr>
              <a:defRPr>
                <a:solidFill>
                  <a:schemeClr val="bg1"/>
                </a:solidFill>
                <a:latin typeface="Montserrat" pitchFamily="2" charset="77"/>
              </a:defRPr>
            </a:lvl2pPr>
            <a:lvl3pPr>
              <a:buClr>
                <a:schemeClr val="bg1"/>
              </a:buClr>
              <a:defRPr>
                <a:solidFill>
                  <a:schemeClr val="bg1"/>
                </a:solidFill>
                <a:latin typeface="Montserrat" pitchFamily="2" charset="77"/>
              </a:defRPr>
            </a:lvl3pPr>
            <a:lvl4pPr>
              <a:buClr>
                <a:schemeClr val="bg1"/>
              </a:buClr>
              <a:defRPr>
                <a:solidFill>
                  <a:schemeClr val="bg1"/>
                </a:solidFill>
                <a:latin typeface="Montserrat" pitchFamily="2" charset="77"/>
              </a:defRPr>
            </a:lvl4pPr>
            <a:lvl5pPr>
              <a:buClr>
                <a:schemeClr val="bg1"/>
              </a:buClr>
              <a:defRPr>
                <a:solidFill>
                  <a:schemeClr val="bg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2">
            <a:extLst>
              <a:ext uri="{FF2B5EF4-FFF2-40B4-BE49-F238E27FC236}">
                <a16:creationId xmlns:a16="http://schemas.microsoft.com/office/drawing/2014/main" id="{76513295-8E09-244A-2049-48F81DF08D12}"/>
              </a:ext>
            </a:extLst>
          </p:cNvPr>
          <p:cNvSpPr>
            <a:spLocks noGrp="1"/>
          </p:cNvSpPr>
          <p:nvPr>
            <p:ph type="pic" idx="13"/>
          </p:nvPr>
        </p:nvSpPr>
        <p:spPr>
          <a:xfrm>
            <a:off x="0" y="0"/>
            <a:ext cx="4038599" cy="6176963"/>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Subtitle 2">
            <a:extLst>
              <a:ext uri="{FF2B5EF4-FFF2-40B4-BE49-F238E27FC236}">
                <a16:creationId xmlns:a16="http://schemas.microsoft.com/office/drawing/2014/main" id="{4D7A4D84-B73D-5B55-A89F-415F0A515566}"/>
              </a:ext>
            </a:extLst>
          </p:cNvPr>
          <p:cNvSpPr>
            <a:spLocks noGrp="1"/>
          </p:cNvSpPr>
          <p:nvPr>
            <p:ph type="subTitle" idx="14" hasCustomPrompt="1"/>
          </p:nvPr>
        </p:nvSpPr>
        <p:spPr>
          <a:xfrm>
            <a:off x="4364335" y="1027595"/>
            <a:ext cx="7254326" cy="580486"/>
          </a:xfrm>
        </p:spPr>
        <p:txBody>
          <a:bodyPr anchor="ctr">
            <a:normAutofit/>
          </a:bodyPr>
          <a:lstStyle>
            <a:lvl1pPr marL="0" indent="0" algn="l">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5" name="Picture 4" descr="A black background with orange and pink text&#10;&#10;Description automatically generated">
            <a:extLst>
              <a:ext uri="{FF2B5EF4-FFF2-40B4-BE49-F238E27FC236}">
                <a16:creationId xmlns:a16="http://schemas.microsoft.com/office/drawing/2014/main" id="{54BCEE84-BDB0-0458-D934-AD1A8FF89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3" name="Slide Number Placeholder 2">
            <a:extLst>
              <a:ext uri="{FF2B5EF4-FFF2-40B4-BE49-F238E27FC236}">
                <a16:creationId xmlns:a16="http://schemas.microsoft.com/office/drawing/2014/main" id="{4FDAB215-3CE7-1926-52E7-3955CCE3F0C3}"/>
              </a:ext>
            </a:extLst>
          </p:cNvPr>
          <p:cNvSpPr>
            <a:spLocks noGrp="1"/>
          </p:cNvSpPr>
          <p:nvPr>
            <p:ph type="sldNum" sz="quarter" idx="15"/>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15960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chemeClr val="accent1"/>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black background with orange and pink text&#10;&#10;Description automatically generated">
            <a:extLst>
              <a:ext uri="{FF2B5EF4-FFF2-40B4-BE49-F238E27FC236}">
                <a16:creationId xmlns:a16="http://schemas.microsoft.com/office/drawing/2014/main" id="{14CFB3AB-378B-437C-AF63-1F122EC5D32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2" name="Slide Number Placeholder 1">
            <a:extLst>
              <a:ext uri="{FF2B5EF4-FFF2-40B4-BE49-F238E27FC236}">
                <a16:creationId xmlns:a16="http://schemas.microsoft.com/office/drawing/2014/main" id="{F03EA4BE-3300-532F-C1D5-F8B7B8224F6F}"/>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2131298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chemeClr val="accent1"/>
          </a:solidFill>
          <a:ln w="1905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3288644"/>
          </a:xfrm>
        </p:spPr>
        <p:txBody>
          <a:bodyPr anchor="b">
            <a:normAutofit/>
          </a:bodyPr>
          <a:lstStyle>
            <a:lvl1pPr algn="ctr">
              <a:defRPr sz="4800" i="0">
                <a:solidFill>
                  <a:schemeClr val="bg1"/>
                </a:solidFill>
                <a:latin typeface="Montserrat" pitchFamily="2" charset="77"/>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ubtitle 2">
            <a:extLst>
              <a:ext uri="{FF2B5EF4-FFF2-40B4-BE49-F238E27FC236}">
                <a16:creationId xmlns:a16="http://schemas.microsoft.com/office/drawing/2014/main" id="{4838C7E2-6BA9-D11B-CA74-660EA8553C64}"/>
              </a:ext>
            </a:extLst>
          </p:cNvPr>
          <p:cNvSpPr>
            <a:spLocks noGrp="1"/>
          </p:cNvSpPr>
          <p:nvPr>
            <p:ph type="subTitle" idx="13" hasCustomPrompt="1"/>
          </p:nvPr>
        </p:nvSpPr>
        <p:spPr>
          <a:xfrm>
            <a:off x="1237130" y="4485862"/>
            <a:ext cx="4034118" cy="1466470"/>
          </a:xfrm>
        </p:spPr>
        <p:txBody>
          <a:bodyPr anchor="t">
            <a:normAutofit/>
          </a:bodyPr>
          <a:lstStyle>
            <a:lvl1pPr marL="0" indent="0" algn="ctr">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6" name="Picture 5" descr="A black background with orange and pink text&#10;&#10;Description automatically generated">
            <a:extLst>
              <a:ext uri="{FF2B5EF4-FFF2-40B4-BE49-F238E27FC236}">
                <a16:creationId xmlns:a16="http://schemas.microsoft.com/office/drawing/2014/main" id="{D22DFA49-7492-8141-2C3E-0F81CAAD41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3" name="Slide Number Placeholder 2">
            <a:extLst>
              <a:ext uri="{FF2B5EF4-FFF2-40B4-BE49-F238E27FC236}">
                <a16:creationId xmlns:a16="http://schemas.microsoft.com/office/drawing/2014/main" id="{0B89CE0A-77A4-E8CD-5023-3216AF45A756}"/>
              </a:ext>
            </a:extLst>
          </p:cNvPr>
          <p:cNvSpPr>
            <a:spLocks noGrp="1"/>
          </p:cNvSpPr>
          <p:nvPr>
            <p:ph type="sldNum" sz="quarter" idx="14"/>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175242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5181600" cy="4852660"/>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324303"/>
            <a:ext cx="5181600" cy="4852660"/>
          </a:xfrm>
        </p:spPr>
        <p:txBody>
          <a:bodyPr/>
          <a:lstStyle>
            <a:lvl1pPr>
              <a:buClr>
                <a:schemeClr val="accent1"/>
              </a:buClr>
              <a:defRPr>
                <a:latin typeface="Montserrat" pitchFamily="2" charset="77"/>
              </a:defRPr>
            </a:lvl1pPr>
            <a:lvl2pPr>
              <a:buClr>
                <a:schemeClr val="accent1"/>
              </a:buClr>
              <a:defRPr>
                <a:latin typeface="Montserrat" pitchFamily="2" charset="77"/>
              </a:defRPr>
            </a:lvl2pPr>
            <a:lvl3pPr>
              <a:buClr>
                <a:schemeClr val="accent1"/>
              </a:buClr>
              <a:defRPr>
                <a:latin typeface="Montserrat" pitchFamily="2" charset="77"/>
              </a:defRPr>
            </a:lvl3pPr>
            <a:lvl4pPr>
              <a:buClr>
                <a:schemeClr val="accent1"/>
              </a:buClr>
              <a:defRPr>
                <a:latin typeface="Montserrat" pitchFamily="2" charset="77"/>
              </a:defRPr>
            </a:lvl4pPr>
            <a:lvl5pPr>
              <a:buClr>
                <a:schemeClr val="accent1"/>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a:t>Click to edit Master title style</a:t>
            </a:r>
            <a:endParaRPr lang="en-US" dirty="0"/>
          </a:p>
        </p:txBody>
      </p:sp>
      <p:pic>
        <p:nvPicPr>
          <p:cNvPr id="8" name="Picture 7" descr="A black background with orange and pink text&#10;&#10;Description automatically generated">
            <a:extLst>
              <a:ext uri="{FF2B5EF4-FFF2-40B4-BE49-F238E27FC236}">
                <a16:creationId xmlns:a16="http://schemas.microsoft.com/office/drawing/2014/main" id="{00F594E6-64BF-1E93-2C2C-D3FBF7459F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241" y="6351717"/>
            <a:ext cx="2286000" cy="449154"/>
          </a:xfrm>
          <a:prstGeom prst="rect">
            <a:avLst/>
          </a:prstGeom>
        </p:spPr>
      </p:pic>
      <p:sp>
        <p:nvSpPr>
          <p:cNvPr id="5" name="Slide Number Placeholder 4">
            <a:extLst>
              <a:ext uri="{FF2B5EF4-FFF2-40B4-BE49-F238E27FC236}">
                <a16:creationId xmlns:a16="http://schemas.microsoft.com/office/drawing/2014/main" id="{07840931-1264-1B05-AD61-D54E72DFCA81}"/>
              </a:ext>
            </a:extLst>
          </p:cNvPr>
          <p:cNvSpPr>
            <a:spLocks noGrp="1"/>
          </p:cNvSpPr>
          <p:nvPr>
            <p:ph type="sldNum" sz="quarter" idx="10"/>
          </p:nvPr>
        </p:nvSpPr>
        <p:spPr/>
        <p:txBody>
          <a:bodyPr/>
          <a:lstStyle/>
          <a:p>
            <a:fld id="{167E05AF-37A8-4615-ACC4-4601B3E34606}" type="slidenum">
              <a:rPr lang="en-US" smtClean="0"/>
              <a:pPr/>
              <a:t>‹#›</a:t>
            </a:fld>
            <a:endParaRPr lang="en-US"/>
          </a:p>
        </p:txBody>
      </p:sp>
    </p:spTree>
    <p:extLst>
      <p:ext uri="{BB962C8B-B14F-4D97-AF65-F5344CB8AC3E}">
        <p14:creationId xmlns:p14="http://schemas.microsoft.com/office/powerpoint/2010/main" val="2247748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8F496-FA92-9058-EA6C-7E4B80805B20}"/>
              </a:ext>
            </a:extLst>
          </p:cNvPr>
          <p:cNvSpPr>
            <a:spLocks noGrp="1"/>
          </p:cNvSpPr>
          <p:nvPr>
            <p:ph type="title"/>
          </p:nvPr>
        </p:nvSpPr>
        <p:spPr>
          <a:xfrm>
            <a:off x="187271" y="199156"/>
            <a:ext cx="11839413" cy="808872"/>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04CB3DFC-8703-37CA-7721-AEEDA04DB6C3}"/>
              </a:ext>
            </a:extLst>
          </p:cNvPr>
          <p:cNvSpPr>
            <a:spLocks noGrp="1"/>
          </p:cNvSpPr>
          <p:nvPr>
            <p:ph type="body" idx="1"/>
          </p:nvPr>
        </p:nvSpPr>
        <p:spPr>
          <a:xfrm>
            <a:off x="590226" y="1253331"/>
            <a:ext cx="1109549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0F18CD69-A74B-8B61-71BE-1EE1D96B8EA7}"/>
              </a:ext>
            </a:extLst>
          </p:cNvPr>
          <p:cNvSpPr>
            <a:spLocks noGrp="1"/>
          </p:cNvSpPr>
          <p:nvPr>
            <p:ph type="sldNum" sz="quarter" idx="4"/>
          </p:nvPr>
        </p:nvSpPr>
        <p:spPr>
          <a:xfrm>
            <a:off x="9334500" y="6419850"/>
            <a:ext cx="2743200" cy="365125"/>
          </a:xfrm>
          <a:prstGeom prst="rect">
            <a:avLst/>
          </a:prstGeom>
        </p:spPr>
        <p:txBody>
          <a:bodyPr vert="horz" lIns="91440" tIns="45720" rIns="91440" bIns="45720" rtlCol="0" anchor="ctr"/>
          <a:lstStyle>
            <a:lvl1pPr algn="r">
              <a:defRPr sz="1200" b="1">
                <a:solidFill>
                  <a:schemeClr val="accent1"/>
                </a:solidFill>
                <a:latin typeface="Montserrat" panose="00000500000000000000" pitchFamily="50" charset="0"/>
              </a:defRPr>
            </a:lvl1pPr>
          </a:lstStyle>
          <a:p>
            <a:fld id="{167E05AF-37A8-4615-ACC4-4601B3E34606}" type="slidenum">
              <a:rPr lang="en-US" smtClean="0"/>
              <a:pPr/>
              <a:t>‹#›</a:t>
            </a:fld>
            <a:endParaRPr lang="en-US"/>
          </a:p>
        </p:txBody>
      </p:sp>
    </p:spTree>
    <p:extLst>
      <p:ext uri="{BB962C8B-B14F-4D97-AF65-F5344CB8AC3E}">
        <p14:creationId xmlns:p14="http://schemas.microsoft.com/office/powerpoint/2010/main" val="249091957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50" r:id="rId4"/>
    <p:sldLayoutId id="2147483669" r:id="rId5"/>
    <p:sldLayoutId id="2147483667" r:id="rId6"/>
    <p:sldLayoutId id="2147483660" r:id="rId7"/>
    <p:sldLayoutId id="2147483664" r:id="rId8"/>
    <p:sldLayoutId id="2147483652" r:id="rId9"/>
    <p:sldLayoutId id="2147483665" r:id="rId10"/>
    <p:sldLayoutId id="2147483653" r:id="rId11"/>
    <p:sldLayoutId id="2147483654" r:id="rId12"/>
    <p:sldLayoutId id="2147483666" r:id="rId13"/>
    <p:sldLayoutId id="2147483655" r:id="rId14"/>
    <p:sldLayoutId id="2147483656" r:id="rId15"/>
    <p:sldLayoutId id="2147483657" r:id="rId16"/>
  </p:sldLayoutIdLst>
  <p:hf hdr="0" ftr="0" dt="0"/>
  <p:txStyles>
    <p:titleStyle>
      <a:lvl1pPr algn="l" defTabSz="914400" rtl="0" eaLnBrk="1" latinLnBrk="0" hangingPunct="1">
        <a:lnSpc>
          <a:spcPct val="90000"/>
        </a:lnSpc>
        <a:spcBef>
          <a:spcPct val="0"/>
        </a:spcBef>
        <a:buNone/>
        <a:defRPr sz="3000" b="1" kern="1200">
          <a:solidFill>
            <a:schemeClr val="accent1"/>
          </a:solidFill>
          <a:latin typeface="Montserrat"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Clr>
          <a:schemeClr val="accent1"/>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120000"/>
        </a:lnSpc>
        <a:spcBef>
          <a:spcPts val="500"/>
        </a:spcBef>
        <a:buClr>
          <a:schemeClr val="accent1"/>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120000"/>
        </a:lnSpc>
        <a:spcBef>
          <a:spcPts val="500"/>
        </a:spcBef>
        <a:buClr>
          <a:schemeClr val="accent1"/>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120000"/>
        </a:lnSpc>
        <a:spcBef>
          <a:spcPts val="500"/>
        </a:spcBef>
        <a:buClr>
          <a:schemeClr val="accent1"/>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YpDFvRKudkI"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7.jpeg"/><Relationship Id="rId4" Type="http://schemas.openxmlformats.org/officeDocument/2006/relationships/hyperlink" Target="https://www.youtube.com/watch?v=41qzii43Ms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H0n3IlrBbtM"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hyperlink" Target="https://www.youtube.com/watch?v=vqI94v6YTi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23.jpeg"/><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8" Type="http://schemas.openxmlformats.org/officeDocument/2006/relationships/image" Target="https://www.scratchjr.org/images/learninterface.png" TargetMode="External"/><Relationship Id="rId3" Type="http://schemas.openxmlformats.org/officeDocument/2006/relationships/image" Target="../media/image24.jpeg"/><Relationship Id="rId7"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https://digital.com.mt/wp-content/uploads/2020/11/EL16528-main-1200Wx1200H.png" TargetMode="External"/><Relationship Id="rId5" Type="http://schemas.openxmlformats.org/officeDocument/2006/relationships/image" Target="../media/image25.png"/><Relationship Id="rId10" Type="http://schemas.openxmlformats.org/officeDocument/2006/relationships/image" Target="https://m.media-amazon.com/images/I/71Q0uzMH-ZL._UF894,1000_QL80_.jpg" TargetMode="External"/><Relationship Id="rId4" Type="http://schemas.openxmlformats.org/officeDocument/2006/relationships/image" Target="https://m.media-amazon.com/images/I/71RZ+MWzbUL._UF1000,1000_QL80_.jpg" TargetMode="External"/><Relationship Id="rId9"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beebot.terrapinlogo.com/"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3222D5-6FE3-BC6F-608E-57B8261DE85E}"/>
              </a:ext>
            </a:extLst>
          </p:cNvPr>
          <p:cNvSpPr>
            <a:spLocks noGrp="1"/>
          </p:cNvSpPr>
          <p:nvPr>
            <p:ph type="ctrTitle"/>
          </p:nvPr>
        </p:nvSpPr>
        <p:spPr>
          <a:xfrm>
            <a:off x="445708" y="2773436"/>
            <a:ext cx="5040692" cy="1311128"/>
          </a:xfrm>
        </p:spPr>
        <p:txBody>
          <a:bodyPr wrap="square" anchor="b">
            <a:spAutoFit/>
          </a:bodyPr>
          <a:lstStyle/>
          <a:p>
            <a:pPr algn="l"/>
            <a:r>
              <a:rPr lang="en-US" b="1" dirty="0">
                <a:latin typeface="Montserrat" pitchFamily="2" charset="77"/>
              </a:rPr>
              <a:t>Playful and Creative Coding</a:t>
            </a:r>
            <a:endParaRPr lang="en-US" sz="3200" b="0" dirty="0">
              <a:latin typeface="Montserrat Medium" panose="00000600000000000000" pitchFamily="2" charset="0"/>
            </a:endParaRPr>
          </a:p>
        </p:txBody>
      </p:sp>
    </p:spTree>
    <p:extLst>
      <p:ext uri="{BB962C8B-B14F-4D97-AF65-F5344CB8AC3E}">
        <p14:creationId xmlns:p14="http://schemas.microsoft.com/office/powerpoint/2010/main" val="1237121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0E7B7-2DA6-777B-295C-EC54011E8C6D}"/>
              </a:ext>
            </a:extLst>
          </p:cNvPr>
          <p:cNvSpPr>
            <a:spLocks noGrp="1"/>
          </p:cNvSpPr>
          <p:nvPr>
            <p:ph type="title"/>
          </p:nvPr>
        </p:nvSpPr>
        <p:spPr/>
        <p:txBody>
          <a:bodyPr/>
          <a:lstStyle/>
          <a:p>
            <a:r>
              <a:rPr lang="en-US" dirty="0"/>
              <a:t>Reflect: </a:t>
            </a:r>
            <a:r>
              <a:rPr lang="en-US" b="0" dirty="0">
                <a:latin typeface="Montserrat Medium" panose="00000600000000000000" pitchFamily="2" charset="0"/>
              </a:rPr>
              <a:t>Movement with Bee-Bots</a:t>
            </a:r>
          </a:p>
        </p:txBody>
      </p:sp>
      <p:sp>
        <p:nvSpPr>
          <p:cNvPr id="3" name="Content Placeholder 2">
            <a:extLst>
              <a:ext uri="{FF2B5EF4-FFF2-40B4-BE49-F238E27FC236}">
                <a16:creationId xmlns:a16="http://schemas.microsoft.com/office/drawing/2014/main" id="{3BA30304-E75B-4D81-234E-6150B014B118}"/>
              </a:ext>
            </a:extLst>
          </p:cNvPr>
          <p:cNvSpPr>
            <a:spLocks noGrp="1"/>
          </p:cNvSpPr>
          <p:nvPr>
            <p:ph idx="1"/>
          </p:nvPr>
        </p:nvSpPr>
        <p:spPr/>
        <p:txBody>
          <a:bodyPr>
            <a:normAutofit/>
          </a:bodyPr>
          <a:lstStyle/>
          <a:p>
            <a:pPr marL="228600" lvl="1">
              <a:spcBef>
                <a:spcPts val="1000"/>
              </a:spcBef>
              <a:spcAft>
                <a:spcPts val="1200"/>
              </a:spcAft>
            </a:pPr>
            <a:r>
              <a:rPr lang="en-US" sz="2800" dirty="0"/>
              <a:t>In what ways was this coding activity playful? In what ways did you need to use creativity in your coding?</a:t>
            </a:r>
          </a:p>
          <a:p>
            <a:pPr marL="228600" lvl="1">
              <a:spcBef>
                <a:spcPts val="1000"/>
              </a:spcBef>
              <a:spcAft>
                <a:spcPts val="1200"/>
              </a:spcAft>
            </a:pPr>
            <a:r>
              <a:rPr lang="en-US" sz="2800" dirty="0"/>
              <a:t>How was this plugged activity similar to or different from the previous unplugged activity (Embodied Movement)? </a:t>
            </a:r>
          </a:p>
          <a:p>
            <a:pPr marL="228600" lvl="1">
              <a:spcBef>
                <a:spcPts val="1000"/>
              </a:spcBef>
              <a:spcAft>
                <a:spcPts val="1200"/>
              </a:spcAft>
            </a:pPr>
            <a:r>
              <a:rPr lang="en-US" sz="2800" dirty="0"/>
              <a:t>How might you adapt this activity for children in your learning setting? </a:t>
            </a:r>
          </a:p>
        </p:txBody>
      </p:sp>
      <p:sp>
        <p:nvSpPr>
          <p:cNvPr id="5" name="Slide Number Placeholder 4">
            <a:extLst>
              <a:ext uri="{FF2B5EF4-FFF2-40B4-BE49-F238E27FC236}">
                <a16:creationId xmlns:a16="http://schemas.microsoft.com/office/drawing/2014/main" id="{B10C7A40-4677-E5EA-4469-83BC0C01498E}"/>
              </a:ext>
            </a:extLst>
          </p:cNvPr>
          <p:cNvSpPr>
            <a:spLocks noGrp="1"/>
          </p:cNvSpPr>
          <p:nvPr>
            <p:ph type="sldNum" sz="quarter" idx="10"/>
          </p:nvPr>
        </p:nvSpPr>
        <p:spPr/>
        <p:txBody>
          <a:bodyPr/>
          <a:lstStyle/>
          <a:p>
            <a:fld id="{167E05AF-37A8-4615-ACC4-4601B3E34606}" type="slidenum">
              <a:rPr lang="en-US" smtClean="0"/>
              <a:pPr/>
              <a:t>10</a:t>
            </a:fld>
            <a:endParaRPr lang="en-US"/>
          </a:p>
        </p:txBody>
      </p:sp>
    </p:spTree>
    <p:extLst>
      <p:ext uri="{BB962C8B-B14F-4D97-AF65-F5344CB8AC3E}">
        <p14:creationId xmlns:p14="http://schemas.microsoft.com/office/powerpoint/2010/main" val="422621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24F4D4-266B-3EEA-C6F4-8F1F6CF948FA}"/>
              </a:ext>
            </a:extLst>
          </p:cNvPr>
          <p:cNvSpPr>
            <a:spLocks noGrp="1"/>
          </p:cNvSpPr>
          <p:nvPr>
            <p:ph type="title"/>
          </p:nvPr>
        </p:nvSpPr>
        <p:spPr>
          <a:xfrm>
            <a:off x="1356828" y="2385637"/>
            <a:ext cx="5720195" cy="2086725"/>
          </a:xfrm>
        </p:spPr>
        <p:txBody>
          <a:bodyPr anchor="ctr"/>
          <a:lstStyle/>
          <a:p>
            <a:r>
              <a:rPr lang="en-US" dirty="0"/>
              <a:t>Supporting Children’s CT and CS Learning</a:t>
            </a:r>
          </a:p>
        </p:txBody>
      </p:sp>
      <p:sp>
        <p:nvSpPr>
          <p:cNvPr id="3" name="Slide Number Placeholder 2">
            <a:extLst>
              <a:ext uri="{FF2B5EF4-FFF2-40B4-BE49-F238E27FC236}">
                <a16:creationId xmlns:a16="http://schemas.microsoft.com/office/drawing/2014/main" id="{69332D67-FCAD-819C-FABC-CF5AC3058558}"/>
              </a:ext>
            </a:extLst>
          </p:cNvPr>
          <p:cNvSpPr>
            <a:spLocks noGrp="1"/>
          </p:cNvSpPr>
          <p:nvPr>
            <p:ph type="sldNum" sz="quarter" idx="10"/>
          </p:nvPr>
        </p:nvSpPr>
        <p:spPr/>
        <p:txBody>
          <a:bodyPr/>
          <a:lstStyle/>
          <a:p>
            <a:fld id="{167E05AF-37A8-4615-ACC4-4601B3E34606}" type="slidenum">
              <a:rPr lang="en-US" smtClean="0"/>
              <a:pPr/>
              <a:t>11</a:t>
            </a:fld>
            <a:endParaRPr lang="en-US"/>
          </a:p>
        </p:txBody>
      </p:sp>
    </p:spTree>
    <p:extLst>
      <p:ext uri="{BB962C8B-B14F-4D97-AF65-F5344CB8AC3E}">
        <p14:creationId xmlns:p14="http://schemas.microsoft.com/office/powerpoint/2010/main" val="1931936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C085A8-E664-7736-EEC1-2C413282DDE6}"/>
              </a:ext>
            </a:extLst>
          </p:cNvPr>
          <p:cNvSpPr>
            <a:spLocks noGrp="1"/>
          </p:cNvSpPr>
          <p:nvPr>
            <p:ph type="title"/>
          </p:nvPr>
        </p:nvSpPr>
        <p:spPr/>
        <p:txBody>
          <a:bodyPr/>
          <a:lstStyle/>
          <a:p>
            <a:r>
              <a:rPr lang="en-US" dirty="0"/>
              <a:t>Unplugged Examples of Algorithms</a:t>
            </a:r>
          </a:p>
        </p:txBody>
      </p:sp>
      <p:sp>
        <p:nvSpPr>
          <p:cNvPr id="16" name="Text Placeholder 15">
            <a:extLst>
              <a:ext uri="{FF2B5EF4-FFF2-40B4-BE49-F238E27FC236}">
                <a16:creationId xmlns:a16="http://schemas.microsoft.com/office/drawing/2014/main" id="{9E3D0FD9-44A0-FDA5-DFC3-B0F3CBE0C8D1}"/>
              </a:ext>
            </a:extLst>
          </p:cNvPr>
          <p:cNvSpPr>
            <a:spLocks noGrp="1"/>
          </p:cNvSpPr>
          <p:nvPr>
            <p:ph sz="half" idx="1"/>
          </p:nvPr>
        </p:nvSpPr>
        <p:spPr>
          <a:xfrm>
            <a:off x="1950720" y="1324303"/>
            <a:ext cx="3567306" cy="4852660"/>
          </a:xfrm>
        </p:spPr>
        <p:txBody>
          <a:bodyPr/>
          <a:lstStyle/>
          <a:p>
            <a:pPr marL="0" indent="0" algn="ctr">
              <a:buNone/>
            </a:pPr>
            <a:r>
              <a:rPr lang="en-US" b="0" dirty="0"/>
              <a:t>Daily routines</a:t>
            </a:r>
          </a:p>
        </p:txBody>
      </p:sp>
      <p:sp>
        <p:nvSpPr>
          <p:cNvPr id="18" name="Text Placeholder 17">
            <a:extLst>
              <a:ext uri="{FF2B5EF4-FFF2-40B4-BE49-F238E27FC236}">
                <a16:creationId xmlns:a16="http://schemas.microsoft.com/office/drawing/2014/main" id="{D722D7EF-146E-777B-AEC9-EFA7E6A73121}"/>
              </a:ext>
            </a:extLst>
          </p:cNvPr>
          <p:cNvSpPr>
            <a:spLocks noGrp="1"/>
          </p:cNvSpPr>
          <p:nvPr>
            <p:ph sz="half" idx="2"/>
          </p:nvPr>
        </p:nvSpPr>
        <p:spPr>
          <a:xfrm>
            <a:off x="6263640" y="1324303"/>
            <a:ext cx="3969585" cy="4852660"/>
          </a:xfrm>
        </p:spPr>
        <p:txBody>
          <a:bodyPr/>
          <a:lstStyle/>
          <a:p>
            <a:pPr marL="0" indent="0">
              <a:buNone/>
            </a:pPr>
            <a:r>
              <a:rPr lang="en-US" b="0" dirty="0"/>
              <a:t>Multi-step directions</a:t>
            </a:r>
          </a:p>
        </p:txBody>
      </p:sp>
      <p:pic>
        <p:nvPicPr>
          <p:cNvPr id="21" name="Picture 20">
            <a:extLst>
              <a:ext uri="{FF2B5EF4-FFF2-40B4-BE49-F238E27FC236}">
                <a16:creationId xmlns:a16="http://schemas.microsoft.com/office/drawing/2014/main" id="{1603110A-C122-3BBB-C8BF-4BE7B5866481}"/>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859"/>
          <a:stretch/>
        </p:blipFill>
        <p:spPr>
          <a:xfrm>
            <a:off x="1952308" y="2007479"/>
            <a:ext cx="3565718" cy="3744097"/>
          </a:xfrm>
          <a:prstGeom prst="rect">
            <a:avLst/>
          </a:prstGeom>
        </p:spPr>
      </p:pic>
      <p:pic>
        <p:nvPicPr>
          <p:cNvPr id="23" name="Picture 22">
            <a:extLst>
              <a:ext uri="{FF2B5EF4-FFF2-40B4-BE49-F238E27FC236}">
                <a16:creationId xmlns:a16="http://schemas.microsoft.com/office/drawing/2014/main" id="{601F0093-D64B-87FD-8344-954273757AA1}"/>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63640" y="2007479"/>
            <a:ext cx="3969585" cy="3744097"/>
          </a:xfrm>
          <a:prstGeom prst="rect">
            <a:avLst/>
          </a:prstGeom>
        </p:spPr>
      </p:pic>
      <p:sp>
        <p:nvSpPr>
          <p:cNvPr id="2" name="Slide Number Placeholder 6">
            <a:extLst>
              <a:ext uri="{FF2B5EF4-FFF2-40B4-BE49-F238E27FC236}">
                <a16:creationId xmlns:a16="http://schemas.microsoft.com/office/drawing/2014/main" id="{BFE4AF3D-B84C-A06D-8609-D65E1659878E}"/>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12</a:t>
            </a:fld>
            <a:endParaRPr lang="en-US"/>
          </a:p>
        </p:txBody>
      </p:sp>
    </p:spTree>
    <p:extLst>
      <p:ext uri="{BB962C8B-B14F-4D97-AF65-F5344CB8AC3E}">
        <p14:creationId xmlns:p14="http://schemas.microsoft.com/office/powerpoint/2010/main" val="3908772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8AFF-8F3A-6751-8B72-D02DAB9592D6}"/>
              </a:ext>
            </a:extLst>
          </p:cNvPr>
          <p:cNvSpPr>
            <a:spLocks noGrp="1"/>
          </p:cNvSpPr>
          <p:nvPr>
            <p:ph type="title"/>
          </p:nvPr>
        </p:nvSpPr>
        <p:spPr>
          <a:xfrm>
            <a:off x="851646" y="280913"/>
            <a:ext cx="10834075" cy="507831"/>
          </a:xfrm>
        </p:spPr>
        <p:txBody>
          <a:bodyPr/>
          <a:lstStyle/>
          <a:p>
            <a:r>
              <a:rPr lang="en-US" dirty="0"/>
              <a:t>Plugged Examples of Algorithms</a:t>
            </a:r>
          </a:p>
        </p:txBody>
      </p:sp>
      <p:sp>
        <p:nvSpPr>
          <p:cNvPr id="5" name="Content Placeholder 2">
            <a:extLst>
              <a:ext uri="{FF2B5EF4-FFF2-40B4-BE49-F238E27FC236}">
                <a16:creationId xmlns:a16="http://schemas.microsoft.com/office/drawing/2014/main" id="{1CE6E8BA-4C09-1268-4296-98FF4CC59674}"/>
              </a:ext>
            </a:extLst>
          </p:cNvPr>
          <p:cNvSpPr txBox="1">
            <a:spLocks/>
          </p:cNvSpPr>
          <p:nvPr/>
        </p:nvSpPr>
        <p:spPr>
          <a:xfrm>
            <a:off x="5859197" y="1066203"/>
            <a:ext cx="6062161" cy="1447176"/>
          </a:xfrm>
          <a:prstGeom prst="rect">
            <a:avLst/>
          </a:prstGeom>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Clr>
                <a:srgbClr val="2078B0"/>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B0"/>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B0"/>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B0"/>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dirty="0"/>
              <a:t>Programming step-by-step instructions for a robot or digital character</a:t>
            </a:r>
          </a:p>
        </p:txBody>
      </p:sp>
      <p:pic>
        <p:nvPicPr>
          <p:cNvPr id="6" name="Picture 5">
            <a:extLst>
              <a:ext uri="{FF2B5EF4-FFF2-40B4-BE49-F238E27FC236}">
                <a16:creationId xmlns:a16="http://schemas.microsoft.com/office/drawing/2014/main" id="{23F4E937-8BCF-D5ED-FDA6-70C4F01A530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314182" y="3692503"/>
            <a:ext cx="3622190" cy="2612184"/>
          </a:xfrm>
          <a:prstGeom prst="rect">
            <a:avLst/>
          </a:prstGeom>
        </p:spPr>
      </p:pic>
      <p:pic>
        <p:nvPicPr>
          <p:cNvPr id="8" name="Picture 7">
            <a:extLst>
              <a:ext uri="{FF2B5EF4-FFF2-40B4-BE49-F238E27FC236}">
                <a16:creationId xmlns:a16="http://schemas.microsoft.com/office/drawing/2014/main" id="{214214C7-4D9D-9FAA-4004-A41F1C1138B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14183" y="1137250"/>
            <a:ext cx="3622190" cy="2449009"/>
          </a:xfrm>
          <a:prstGeom prst="rect">
            <a:avLst/>
          </a:prstGeom>
        </p:spPr>
      </p:pic>
      <p:grpSp>
        <p:nvGrpSpPr>
          <p:cNvPr id="3" name="Group 2" descr="Computer screen showing a dog on the left side of the screen and directional arrows around a square on the right side of the screen. The first arrow is horizontal and points from the dog toward the square. Another arrow is positioned alongside the left side of the square and points upward. The next arrow is positioned to the right of the previous arrow and above the square. It is horizontal and pointing to the right. The last arrow is positioned on the right of the square and points downward.">
            <a:extLst>
              <a:ext uri="{FF2B5EF4-FFF2-40B4-BE49-F238E27FC236}">
                <a16:creationId xmlns:a16="http://schemas.microsoft.com/office/drawing/2014/main" id="{8F3059B8-B470-221C-D2B5-1FE954651D78}"/>
              </a:ext>
            </a:extLst>
          </p:cNvPr>
          <p:cNvGrpSpPr/>
          <p:nvPr/>
        </p:nvGrpSpPr>
        <p:grpSpPr>
          <a:xfrm>
            <a:off x="5612574" y="1918031"/>
            <a:ext cx="5534730" cy="5060866"/>
            <a:chOff x="5507872" y="1757128"/>
            <a:chExt cx="5800104" cy="5303520"/>
          </a:xfrm>
        </p:grpSpPr>
        <p:grpSp>
          <p:nvGrpSpPr>
            <p:cNvPr id="25" name="Group 24">
              <a:extLst>
                <a:ext uri="{FF2B5EF4-FFF2-40B4-BE49-F238E27FC236}">
                  <a16:creationId xmlns:a16="http://schemas.microsoft.com/office/drawing/2014/main" id="{AAD57429-9E04-6F24-2BE5-81204963B866}"/>
                </a:ext>
              </a:extLst>
            </p:cNvPr>
            <p:cNvGrpSpPr/>
            <p:nvPr/>
          </p:nvGrpSpPr>
          <p:grpSpPr>
            <a:xfrm>
              <a:off x="6577253" y="3825958"/>
              <a:ext cx="3430680" cy="1165860"/>
              <a:chOff x="5439000" y="4789305"/>
              <a:chExt cx="3430680" cy="1165860"/>
            </a:xfrm>
          </p:grpSpPr>
          <p:cxnSp>
            <p:nvCxnSpPr>
              <p:cNvPr id="10" name="Straight Arrow Connector 9">
                <a:extLst>
                  <a:ext uri="{FF2B5EF4-FFF2-40B4-BE49-F238E27FC236}">
                    <a16:creationId xmlns:a16="http://schemas.microsoft.com/office/drawing/2014/main" id="{0119B0F2-33D1-3F4D-542B-04893965BE74}"/>
                  </a:ext>
                </a:extLst>
              </p:cNvPr>
              <p:cNvCxnSpPr/>
              <p:nvPr/>
            </p:nvCxnSpPr>
            <p:spPr>
              <a:xfrm>
                <a:off x="6393180" y="5749290"/>
                <a:ext cx="1162050" cy="0"/>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Dog outline">
                <a:extLst>
                  <a:ext uri="{FF2B5EF4-FFF2-40B4-BE49-F238E27FC236}">
                    <a16:creationId xmlns:a16="http://schemas.microsoft.com/office/drawing/2014/main" id="{1CF47E06-EEAC-C2ED-5C7C-0F1369902B2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39000" y="4793115"/>
                <a:ext cx="1162050" cy="1162050"/>
              </a:xfrm>
              <a:prstGeom prst="rect">
                <a:avLst/>
              </a:prstGeom>
            </p:spPr>
          </p:pic>
          <p:cxnSp>
            <p:nvCxnSpPr>
              <p:cNvPr id="13" name="Straight Arrow Connector 12">
                <a:extLst>
                  <a:ext uri="{FF2B5EF4-FFF2-40B4-BE49-F238E27FC236}">
                    <a16:creationId xmlns:a16="http://schemas.microsoft.com/office/drawing/2014/main" id="{54A52EDA-021A-71C3-BC82-75D3F36B12F3}"/>
                  </a:ext>
                </a:extLst>
              </p:cNvPr>
              <p:cNvCxnSpPr>
                <a:cxnSpLocks/>
              </p:cNvCxnSpPr>
              <p:nvPr/>
            </p:nvCxnSpPr>
            <p:spPr>
              <a:xfrm flipV="1">
                <a:off x="7745730" y="4793115"/>
                <a:ext cx="0" cy="948555"/>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D9D16E2-A131-664E-A09B-E5E0A2CB75BD}"/>
                  </a:ext>
                </a:extLst>
              </p:cNvPr>
              <p:cNvCxnSpPr>
                <a:cxnSpLocks/>
              </p:cNvCxnSpPr>
              <p:nvPr/>
            </p:nvCxnSpPr>
            <p:spPr>
              <a:xfrm>
                <a:off x="7898130" y="4789305"/>
                <a:ext cx="971550" cy="3810"/>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947059D-4C08-EC44-FC78-C574BED352BB}"/>
                  </a:ext>
                </a:extLst>
              </p:cNvPr>
              <p:cNvCxnSpPr>
                <a:cxnSpLocks/>
              </p:cNvCxnSpPr>
              <p:nvPr/>
            </p:nvCxnSpPr>
            <p:spPr>
              <a:xfrm>
                <a:off x="8869680" y="5006340"/>
                <a:ext cx="0" cy="735330"/>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F16BBFB-FE63-C9F6-634B-AA1D2FEA66B2}"/>
                  </a:ext>
                </a:extLst>
              </p:cNvPr>
              <p:cNvSpPr/>
              <p:nvPr/>
            </p:nvSpPr>
            <p:spPr>
              <a:xfrm>
                <a:off x="7989570" y="5154930"/>
                <a:ext cx="651508" cy="5753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Graphic 23" descr="Monitor outline">
              <a:extLst>
                <a:ext uri="{FF2B5EF4-FFF2-40B4-BE49-F238E27FC236}">
                  <a16:creationId xmlns:a16="http://schemas.microsoft.com/office/drawing/2014/main" id="{EC6F4D72-FBBF-7056-EBAE-3AC3FFCE350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07872" y="1757128"/>
              <a:ext cx="5800104" cy="5303520"/>
            </a:xfrm>
            <a:prstGeom prst="rect">
              <a:avLst/>
            </a:prstGeom>
          </p:spPr>
        </p:pic>
      </p:grpSp>
      <p:sp>
        <p:nvSpPr>
          <p:cNvPr id="4" name="Slide Number Placeholder 6">
            <a:extLst>
              <a:ext uri="{FF2B5EF4-FFF2-40B4-BE49-F238E27FC236}">
                <a16:creationId xmlns:a16="http://schemas.microsoft.com/office/drawing/2014/main" id="{C465B6EB-7C2E-D814-DCE8-B290DE1CE836}"/>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13</a:t>
            </a:fld>
            <a:endParaRPr lang="en-US"/>
          </a:p>
        </p:txBody>
      </p:sp>
    </p:spTree>
    <p:extLst>
      <p:ext uri="{BB962C8B-B14F-4D97-AF65-F5344CB8AC3E}">
        <p14:creationId xmlns:p14="http://schemas.microsoft.com/office/powerpoint/2010/main" val="3438605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9418C4-F6A2-3F12-FB5C-48B955222EF7}"/>
              </a:ext>
            </a:extLst>
          </p:cNvPr>
          <p:cNvSpPr>
            <a:spLocks noGrp="1"/>
          </p:cNvSpPr>
          <p:nvPr>
            <p:ph type="title"/>
          </p:nvPr>
        </p:nvSpPr>
        <p:spPr/>
        <p:txBody>
          <a:bodyPr/>
          <a:lstStyle/>
          <a:p>
            <a:r>
              <a:rPr lang="en-US" dirty="0"/>
              <a:t>Benefits of Early CS Exposure</a:t>
            </a:r>
          </a:p>
        </p:txBody>
      </p:sp>
      <p:sp>
        <p:nvSpPr>
          <p:cNvPr id="2" name="Content Placeholder 1">
            <a:extLst>
              <a:ext uri="{FF2B5EF4-FFF2-40B4-BE49-F238E27FC236}">
                <a16:creationId xmlns:a16="http://schemas.microsoft.com/office/drawing/2014/main" id="{F6E1C96E-9519-E6EB-4370-484C2467CBDD}"/>
              </a:ext>
            </a:extLst>
          </p:cNvPr>
          <p:cNvSpPr>
            <a:spLocks noGrp="1"/>
          </p:cNvSpPr>
          <p:nvPr>
            <p:ph sz="half" idx="1"/>
          </p:nvPr>
        </p:nvSpPr>
        <p:spPr>
          <a:xfrm>
            <a:off x="838199" y="1334813"/>
            <a:ext cx="6888481" cy="4442210"/>
          </a:xfrm>
        </p:spPr>
        <p:txBody>
          <a:bodyPr>
            <a:normAutofit fontScale="92500"/>
          </a:bodyPr>
          <a:lstStyle/>
          <a:p>
            <a:r>
              <a:rPr lang="en-US" sz="2600" dirty="0"/>
              <a:t>Supports children to develop positive CS mindsets</a:t>
            </a:r>
          </a:p>
          <a:p>
            <a:r>
              <a:rPr lang="en-US" sz="2600" dirty="0"/>
              <a:t>Disrupts negative stereotypes about CS</a:t>
            </a:r>
          </a:p>
          <a:p>
            <a:r>
              <a:rPr lang="en-US" sz="2600" dirty="0"/>
              <a:t>Enhances girls’ interest in CS </a:t>
            </a:r>
          </a:p>
          <a:p>
            <a:r>
              <a:rPr lang="en-US" sz="2600" dirty="0"/>
              <a:t>Promotes children’s learning in other areas</a:t>
            </a:r>
          </a:p>
          <a:p>
            <a:r>
              <a:rPr lang="en-US" sz="2600" dirty="0"/>
              <a:t>Motivates children to take CS courses later in life</a:t>
            </a:r>
          </a:p>
        </p:txBody>
      </p:sp>
      <p:sp>
        <p:nvSpPr>
          <p:cNvPr id="10" name="TextBox 9">
            <a:extLst>
              <a:ext uri="{FF2B5EF4-FFF2-40B4-BE49-F238E27FC236}">
                <a16:creationId xmlns:a16="http://schemas.microsoft.com/office/drawing/2014/main" id="{EE8B427D-06F7-9B7C-9791-1C3AA2E2156D}"/>
              </a:ext>
            </a:extLst>
          </p:cNvPr>
          <p:cNvSpPr txBox="1"/>
          <p:nvPr/>
        </p:nvSpPr>
        <p:spPr>
          <a:xfrm>
            <a:off x="375409" y="5777023"/>
            <a:ext cx="7549745" cy="461665"/>
          </a:xfrm>
          <a:prstGeom prst="rect">
            <a:avLst/>
          </a:prstGeom>
          <a:noFill/>
        </p:spPr>
        <p:txBody>
          <a:bodyPr wrap="square">
            <a:spAutoFit/>
          </a:bodyPr>
          <a:lstStyle/>
          <a:p>
            <a:pPr>
              <a:defRPr/>
            </a:pPr>
            <a:r>
              <a:rPr kumimoji="0" lang="da-DK" sz="1200" b="0" i="0" u="none" strike="noStrike" kern="1200" cap="none" spc="0" normalizeH="0" baseline="0" noProof="0" dirty="0">
                <a:ln>
                  <a:noFill/>
                </a:ln>
                <a:solidFill>
                  <a:schemeClr val="bg2">
                    <a:lumMod val="50000"/>
                  </a:schemeClr>
                </a:solidFill>
                <a:effectLst/>
                <a:uLnTx/>
                <a:uFillTx/>
                <a:latin typeface="Montserrat" panose="00000500000000000000" pitchFamily="50" charset="0"/>
                <a:ea typeface="+mn-ea"/>
                <a:cs typeface="+mn-cs"/>
              </a:rPr>
              <a:t>Code.org, 2025; de Wit et al., 2021; Girshin et al., 2023; Hansen et al., 2017; Master et al., 2021; Ragusa &amp; Leung, 2023; Sullivan, 2019; Sullivan &amp; Strawhacker, 2025</a:t>
            </a:r>
          </a:p>
        </p:txBody>
      </p:sp>
      <p:pic>
        <p:nvPicPr>
          <p:cNvPr id="8" name="Picture 7">
            <a:extLst>
              <a:ext uri="{FF2B5EF4-FFF2-40B4-BE49-F238E27FC236}">
                <a16:creationId xmlns:a16="http://schemas.microsoft.com/office/drawing/2014/main" id="{0293F821-16CF-2EC7-62BF-AB71687F829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269221" y="968272"/>
            <a:ext cx="3922779" cy="4801663"/>
          </a:xfrm>
          <a:prstGeom prst="rect">
            <a:avLst/>
          </a:prstGeom>
        </p:spPr>
      </p:pic>
      <p:sp>
        <p:nvSpPr>
          <p:cNvPr id="3" name="Slide Number Placeholder 2">
            <a:extLst>
              <a:ext uri="{FF2B5EF4-FFF2-40B4-BE49-F238E27FC236}">
                <a16:creationId xmlns:a16="http://schemas.microsoft.com/office/drawing/2014/main" id="{5F134393-77EA-2E7B-BB7D-02DF788A506F}"/>
              </a:ext>
            </a:extLst>
          </p:cNvPr>
          <p:cNvSpPr>
            <a:spLocks noGrp="1"/>
          </p:cNvSpPr>
          <p:nvPr>
            <p:ph type="sldNum" sz="quarter" idx="10"/>
          </p:nvPr>
        </p:nvSpPr>
        <p:spPr/>
        <p:txBody>
          <a:bodyPr/>
          <a:lstStyle/>
          <a:p>
            <a:fld id="{167E05AF-37A8-4615-ACC4-4601B3E34606}" type="slidenum">
              <a:rPr lang="en-US" smtClean="0"/>
              <a:pPr/>
              <a:t>14</a:t>
            </a:fld>
            <a:endParaRPr lang="en-US"/>
          </a:p>
        </p:txBody>
      </p:sp>
    </p:spTree>
    <p:extLst>
      <p:ext uri="{BB962C8B-B14F-4D97-AF65-F5344CB8AC3E}">
        <p14:creationId xmlns:p14="http://schemas.microsoft.com/office/powerpoint/2010/main" val="2281803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8962A-9D6D-A02C-7508-D490C28CA11A}"/>
              </a:ext>
            </a:extLst>
          </p:cNvPr>
          <p:cNvSpPr>
            <a:spLocks noGrp="1"/>
          </p:cNvSpPr>
          <p:nvPr>
            <p:ph type="title"/>
          </p:nvPr>
        </p:nvSpPr>
        <p:spPr/>
        <p:txBody>
          <a:bodyPr/>
          <a:lstStyle/>
          <a:p>
            <a:r>
              <a:rPr lang="en-US" dirty="0"/>
              <a:t>California Computer Science Standards</a:t>
            </a:r>
          </a:p>
        </p:txBody>
      </p:sp>
      <p:sp>
        <p:nvSpPr>
          <p:cNvPr id="4" name="Content Placeholder 3">
            <a:extLst>
              <a:ext uri="{FF2B5EF4-FFF2-40B4-BE49-F238E27FC236}">
                <a16:creationId xmlns:a16="http://schemas.microsoft.com/office/drawing/2014/main" id="{EE8F67CA-1CF4-2E4A-ABC1-0453B536EEEF}"/>
              </a:ext>
            </a:extLst>
          </p:cNvPr>
          <p:cNvSpPr>
            <a:spLocks noGrp="1"/>
          </p:cNvSpPr>
          <p:nvPr>
            <p:ph idx="1"/>
          </p:nvPr>
        </p:nvSpPr>
        <p:spPr>
          <a:xfrm>
            <a:off x="851646" y="1253331"/>
            <a:ext cx="7241767" cy="4145520"/>
          </a:xfrm>
        </p:spPr>
        <p:txBody>
          <a:bodyPr>
            <a:normAutofit fontScale="85000" lnSpcReduction="10000"/>
          </a:bodyPr>
          <a:lstStyle/>
          <a:p>
            <a:pPr marL="0" indent="0">
              <a:buNone/>
            </a:pPr>
            <a:r>
              <a:rPr lang="en-US" sz="3300" b="1" dirty="0">
                <a:solidFill>
                  <a:schemeClr val="accent1"/>
                </a:solidFill>
              </a:rPr>
              <a:t>K–2 Algorithms and Programming</a:t>
            </a:r>
          </a:p>
          <a:p>
            <a:r>
              <a:rPr lang="en-US" sz="2400" dirty="0"/>
              <a:t>K–2.AP.10 </a:t>
            </a:r>
            <a:r>
              <a:rPr lang="en-US" sz="2400" dirty="0">
                <a:solidFill>
                  <a:schemeClr val="tx1"/>
                </a:solidFill>
              </a:rPr>
              <a:t>Model daily processes by creating and following algorithms to complete tasks.</a:t>
            </a:r>
          </a:p>
          <a:p>
            <a:r>
              <a:rPr lang="en-US" sz="2400" dirty="0"/>
              <a:t>K–2.AP.12</a:t>
            </a:r>
            <a:r>
              <a:rPr lang="en-US" sz="2400" dirty="0">
                <a:solidFill>
                  <a:schemeClr val="tx1"/>
                </a:solidFill>
              </a:rPr>
              <a:t> </a:t>
            </a:r>
            <a:r>
              <a:rPr lang="en-US" sz="2400" dirty="0"/>
              <a:t>Create programs with sequences of commands and simple loops to express ideas or address a problem.</a:t>
            </a:r>
            <a:endParaRPr lang="en-US" sz="2400" dirty="0">
              <a:solidFill>
                <a:schemeClr val="tx1"/>
              </a:solidFill>
            </a:endParaRPr>
          </a:p>
          <a:p>
            <a:r>
              <a:rPr lang="en-US" sz="2400" dirty="0"/>
              <a:t>K–2.AP.13 </a:t>
            </a:r>
            <a:r>
              <a:rPr lang="en-US" sz="2400" dirty="0">
                <a:solidFill>
                  <a:schemeClr val="tx1"/>
                </a:solidFill>
              </a:rPr>
              <a:t>Decompose the steps needed to solve a problem into a sequence of instructions.</a:t>
            </a:r>
          </a:p>
          <a:p>
            <a:r>
              <a:rPr lang="en-US" sz="2400" dirty="0"/>
              <a:t>K–2.AP.16</a:t>
            </a:r>
            <a:r>
              <a:rPr lang="en-US" sz="2400" dirty="0">
                <a:solidFill>
                  <a:schemeClr val="tx1"/>
                </a:solidFill>
              </a:rPr>
              <a:t> </a:t>
            </a:r>
            <a:r>
              <a:rPr lang="en-US" sz="2400" dirty="0"/>
              <a:t>Debug errors in an algorithm or program that includes sequences and simple loops.</a:t>
            </a:r>
            <a:endParaRPr lang="en-US" sz="2400" dirty="0">
              <a:solidFill>
                <a:schemeClr val="tx1"/>
              </a:solidFill>
            </a:endParaRPr>
          </a:p>
          <a:p>
            <a:endParaRPr lang="en-US" sz="2400" dirty="0">
              <a:solidFill>
                <a:schemeClr val="tx1"/>
              </a:solidFill>
            </a:endParaRPr>
          </a:p>
        </p:txBody>
      </p:sp>
      <p:sp>
        <p:nvSpPr>
          <p:cNvPr id="7" name="Rectangle 6">
            <a:extLst>
              <a:ext uri="{FF2B5EF4-FFF2-40B4-BE49-F238E27FC236}">
                <a16:creationId xmlns:a16="http://schemas.microsoft.com/office/drawing/2014/main" id="{E539BE0F-9185-F59F-0726-31D1B9C6927A}"/>
              </a:ext>
            </a:extLst>
          </p:cNvPr>
          <p:cNvSpPr/>
          <p:nvPr/>
        </p:nvSpPr>
        <p:spPr>
          <a:xfrm>
            <a:off x="8093413" y="1363409"/>
            <a:ext cx="3514487" cy="4035442"/>
          </a:xfrm>
          <a:prstGeom prst="rect">
            <a:avLst/>
          </a:prstGeom>
          <a:solidFill>
            <a:srgbClr val="E7F5F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a:lnSpc>
                <a:spcPct val="120000"/>
              </a:lnSpc>
            </a:pPr>
            <a:r>
              <a:rPr lang="en-US" altLang="en-US" sz="2400" b="1" dirty="0">
                <a:solidFill>
                  <a:schemeClr val="accent1"/>
                </a:solidFill>
                <a:latin typeface="Montserrat" pitchFamily="2" charset="77"/>
              </a:rPr>
              <a:t>How might children in your setting experience some of these standards during plugged or unplugged experiences?</a:t>
            </a:r>
            <a:endParaRPr lang="en-US" sz="2400" b="1" dirty="0">
              <a:solidFill>
                <a:schemeClr val="accent1"/>
              </a:solidFill>
              <a:latin typeface="Montserrat" pitchFamily="2" charset="77"/>
            </a:endParaRPr>
          </a:p>
        </p:txBody>
      </p:sp>
      <p:sp>
        <p:nvSpPr>
          <p:cNvPr id="3" name="Slide Number Placeholder 6">
            <a:extLst>
              <a:ext uri="{FF2B5EF4-FFF2-40B4-BE49-F238E27FC236}">
                <a16:creationId xmlns:a16="http://schemas.microsoft.com/office/drawing/2014/main" id="{8A2A7E7F-D944-F3F9-5C88-3F1D37EACA83}"/>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15</a:t>
            </a:fld>
            <a:endParaRPr lang="en-US"/>
          </a:p>
        </p:txBody>
      </p:sp>
    </p:spTree>
    <p:extLst>
      <p:ext uri="{BB962C8B-B14F-4D97-AF65-F5344CB8AC3E}">
        <p14:creationId xmlns:p14="http://schemas.microsoft.com/office/powerpoint/2010/main" val="726437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8CD02-DACF-5B7C-E830-205AFC4EF29F}"/>
              </a:ext>
            </a:extLst>
          </p:cNvPr>
          <p:cNvSpPr>
            <a:spLocks noGrp="1"/>
          </p:cNvSpPr>
          <p:nvPr>
            <p:ph type="title"/>
          </p:nvPr>
        </p:nvSpPr>
        <p:spPr/>
        <p:txBody>
          <a:bodyPr/>
          <a:lstStyle/>
          <a:p>
            <a:r>
              <a:rPr lang="en-US" dirty="0"/>
              <a:t>Observe: </a:t>
            </a:r>
            <a:r>
              <a:rPr lang="en-US" b="0" dirty="0">
                <a:latin typeface="Montserrat Medium" panose="00000600000000000000" pitchFamily="2" charset="0"/>
              </a:rPr>
              <a:t>Integrating CS in Play (3–5 years)  </a:t>
            </a:r>
          </a:p>
        </p:txBody>
      </p:sp>
      <p:sp>
        <p:nvSpPr>
          <p:cNvPr id="3" name="Content Placeholder 2">
            <a:extLst>
              <a:ext uri="{FF2B5EF4-FFF2-40B4-BE49-F238E27FC236}">
                <a16:creationId xmlns:a16="http://schemas.microsoft.com/office/drawing/2014/main" id="{F543D622-E955-FE57-4452-32E84D1BD733}"/>
              </a:ext>
            </a:extLst>
          </p:cNvPr>
          <p:cNvSpPr>
            <a:spLocks noGrp="1"/>
          </p:cNvSpPr>
          <p:nvPr>
            <p:ph idx="1"/>
          </p:nvPr>
        </p:nvSpPr>
        <p:spPr>
          <a:xfrm>
            <a:off x="7121562" y="1386067"/>
            <a:ext cx="4750323" cy="4111102"/>
          </a:xfrm>
        </p:spPr>
        <p:txBody>
          <a:bodyPr anchor="ctr">
            <a:normAutofit fontScale="92500" lnSpcReduction="10000"/>
          </a:bodyPr>
          <a:lstStyle/>
          <a:p>
            <a:pPr marL="0" indent="0">
              <a:buNone/>
            </a:pPr>
            <a:r>
              <a:rPr lang="en-US" dirty="0"/>
              <a:t>How did CS enhance children’s learning experiences?</a:t>
            </a:r>
          </a:p>
          <a:p>
            <a:pPr marL="0" indent="0">
              <a:buNone/>
            </a:pPr>
            <a:r>
              <a:rPr lang="en-US" u="sng" dirty="0">
                <a:solidFill>
                  <a:srgbClr val="0000FF"/>
                </a:solidFill>
                <a:latin typeface="Montserrat" panose="00000500000000000000" pitchFamily="50" charset="0"/>
                <a:ea typeface="+mn-lt"/>
                <a:cs typeface="+mn-lt"/>
                <a:hlinkClick r:id="rId3"/>
              </a:rPr>
              <a:t>Integrating Computer Science in Play (3–5 years)</a:t>
            </a:r>
            <a:endParaRPr lang="en-US" u="sng" dirty="0">
              <a:solidFill>
                <a:srgbClr val="0000FF"/>
              </a:solidFill>
              <a:latin typeface="Montserrat" panose="00000500000000000000" pitchFamily="50" charset="0"/>
              <a:ea typeface="+mn-lt"/>
              <a:cs typeface="+mn-lt"/>
            </a:endParaRPr>
          </a:p>
          <a:p>
            <a:pPr marL="0" indent="0">
              <a:buNone/>
            </a:pPr>
            <a:r>
              <a:rPr lang="en-US" u="sng" dirty="0">
                <a:solidFill>
                  <a:srgbClr val="0000FF"/>
                </a:solidFill>
                <a:latin typeface="Montserrat" panose="00000500000000000000" pitchFamily="50" charset="0"/>
                <a:ea typeface="+mn-lt"/>
                <a:cs typeface="+mn-lt"/>
                <a:hlinkClick r:id="rId4"/>
              </a:rPr>
              <a:t>Integrating Computer Science in Play (3–5 years) – Audio Descriptive Version</a:t>
            </a:r>
            <a:endParaRPr lang="en-US" u="sng" dirty="0">
              <a:solidFill>
                <a:srgbClr val="0000FF"/>
              </a:solidFill>
              <a:latin typeface="Montserrat" panose="00000500000000000000" pitchFamily="50" charset="0"/>
              <a:ea typeface="+mn-lt"/>
              <a:cs typeface="+mn-lt"/>
            </a:endParaRPr>
          </a:p>
        </p:txBody>
      </p:sp>
      <p:pic>
        <p:nvPicPr>
          <p:cNvPr id="6" name="Picture 5">
            <a:extLst>
              <a:ext uri="{FF2B5EF4-FFF2-40B4-BE49-F238E27FC236}">
                <a16:creationId xmlns:a16="http://schemas.microsoft.com/office/drawing/2014/main" id="{70591A75-9B27-E96F-F959-A7BECD8F0B4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0835" y="1386065"/>
            <a:ext cx="6166654" cy="4111103"/>
          </a:xfrm>
          <a:prstGeom prst="rect">
            <a:avLst/>
          </a:prstGeom>
        </p:spPr>
      </p:pic>
      <p:sp>
        <p:nvSpPr>
          <p:cNvPr id="4" name="Slide Number Placeholder 6">
            <a:extLst>
              <a:ext uri="{FF2B5EF4-FFF2-40B4-BE49-F238E27FC236}">
                <a16:creationId xmlns:a16="http://schemas.microsoft.com/office/drawing/2014/main" id="{45692028-56E4-636D-B5DE-7974A90BAEC0}"/>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16</a:t>
            </a:fld>
            <a:endParaRPr lang="en-US"/>
          </a:p>
        </p:txBody>
      </p:sp>
    </p:spTree>
    <p:extLst>
      <p:ext uri="{BB962C8B-B14F-4D97-AF65-F5344CB8AC3E}">
        <p14:creationId xmlns:p14="http://schemas.microsoft.com/office/powerpoint/2010/main" val="1103516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8CD02-DACF-5B7C-E830-205AFC4EF29F}"/>
              </a:ext>
            </a:extLst>
          </p:cNvPr>
          <p:cNvSpPr>
            <a:spLocks noGrp="1"/>
          </p:cNvSpPr>
          <p:nvPr>
            <p:ph type="title"/>
          </p:nvPr>
        </p:nvSpPr>
        <p:spPr>
          <a:xfrm>
            <a:off x="851646" y="43725"/>
            <a:ext cx="10834075" cy="923330"/>
          </a:xfrm>
        </p:spPr>
        <p:txBody>
          <a:bodyPr/>
          <a:lstStyle/>
          <a:p>
            <a:r>
              <a:rPr lang="en-US" dirty="0"/>
              <a:t>Observe: </a:t>
            </a:r>
            <a:r>
              <a:rPr lang="en-US" b="0" dirty="0">
                <a:latin typeface="Montserrat Medium" panose="00000600000000000000" pitchFamily="2" charset="0"/>
              </a:rPr>
              <a:t>Coding Pathways to the Zoo </a:t>
            </a:r>
            <a:br>
              <a:rPr lang="en-US" b="0" dirty="0">
                <a:latin typeface="Montserrat Medium" panose="00000600000000000000" pitchFamily="2" charset="0"/>
              </a:rPr>
            </a:br>
            <a:r>
              <a:rPr lang="en-US" b="0" dirty="0">
                <a:latin typeface="Montserrat Medium" panose="00000600000000000000" pitchFamily="2" charset="0"/>
              </a:rPr>
              <a:t>(second–third grade)</a:t>
            </a:r>
          </a:p>
        </p:txBody>
      </p:sp>
      <p:sp>
        <p:nvSpPr>
          <p:cNvPr id="3" name="Content Placeholder 2">
            <a:extLst>
              <a:ext uri="{FF2B5EF4-FFF2-40B4-BE49-F238E27FC236}">
                <a16:creationId xmlns:a16="http://schemas.microsoft.com/office/drawing/2014/main" id="{F543D622-E955-FE57-4452-32E84D1BD733}"/>
              </a:ext>
            </a:extLst>
          </p:cNvPr>
          <p:cNvSpPr>
            <a:spLocks noGrp="1"/>
          </p:cNvSpPr>
          <p:nvPr>
            <p:ph idx="1"/>
          </p:nvPr>
        </p:nvSpPr>
        <p:spPr>
          <a:xfrm>
            <a:off x="6415200" y="1202400"/>
            <a:ext cx="5456685" cy="4766400"/>
          </a:xfrm>
        </p:spPr>
        <p:txBody>
          <a:bodyPr anchor="ctr">
            <a:normAutofit/>
          </a:bodyPr>
          <a:lstStyle/>
          <a:p>
            <a:pPr marL="0" indent="0">
              <a:buNone/>
            </a:pPr>
            <a:r>
              <a:rPr lang="en-US" dirty="0"/>
              <a:t>How did CS enhance children’s learning experiences?</a:t>
            </a:r>
          </a:p>
          <a:p>
            <a:pPr marL="0" indent="0">
              <a:buNone/>
            </a:pPr>
            <a:r>
              <a:rPr lang="en-US" u="sng" dirty="0">
                <a:solidFill>
                  <a:srgbClr val="0000FF"/>
                </a:solidFill>
                <a:latin typeface="Montserrat" panose="00000500000000000000" pitchFamily="50" charset="0"/>
                <a:ea typeface="+mn-lt"/>
                <a:cs typeface="+mn-lt"/>
                <a:hlinkClick r:id="rId3"/>
              </a:rPr>
              <a:t>Coding Pathways to the Zoo (second–third grade) </a:t>
            </a:r>
            <a:endParaRPr lang="en-US" u="sng" dirty="0">
              <a:solidFill>
                <a:srgbClr val="0000FF"/>
              </a:solidFill>
              <a:latin typeface="Montserrat" panose="00000500000000000000" pitchFamily="50" charset="0"/>
              <a:ea typeface="+mn-lt"/>
              <a:cs typeface="+mn-lt"/>
            </a:endParaRPr>
          </a:p>
          <a:p>
            <a:pPr marL="0" indent="0">
              <a:buNone/>
            </a:pPr>
            <a:r>
              <a:rPr lang="en-US" u="sng" dirty="0">
                <a:solidFill>
                  <a:srgbClr val="0000FF"/>
                </a:solidFill>
                <a:latin typeface="Montserrat" panose="00000500000000000000" pitchFamily="50" charset="0"/>
                <a:ea typeface="+mn-lt"/>
                <a:cs typeface="+mn-lt"/>
                <a:hlinkClick r:id="rId4"/>
              </a:rPr>
              <a:t>Coding Pathways to the Zoo (second–third grade) – Audio Descriptive Version </a:t>
            </a:r>
            <a:r>
              <a:rPr lang="en-US" dirty="0">
                <a:hlinkClick r:id="rId4"/>
              </a:rPr>
              <a:t> </a:t>
            </a:r>
            <a:endParaRPr lang="en-US" dirty="0"/>
          </a:p>
        </p:txBody>
      </p:sp>
      <p:pic>
        <p:nvPicPr>
          <p:cNvPr id="6" name="Picture 5">
            <a:extLst>
              <a:ext uri="{FF2B5EF4-FFF2-40B4-BE49-F238E27FC236}">
                <a16:creationId xmlns:a16="http://schemas.microsoft.com/office/drawing/2014/main" id="{9703DF49-19CF-D180-3F48-C4040E410BC9}"/>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51647" y="1272094"/>
            <a:ext cx="5059262" cy="4696706"/>
          </a:xfrm>
          <a:prstGeom prst="rect">
            <a:avLst/>
          </a:prstGeom>
        </p:spPr>
      </p:pic>
      <p:sp>
        <p:nvSpPr>
          <p:cNvPr id="4" name="Slide Number Placeholder 6">
            <a:extLst>
              <a:ext uri="{FF2B5EF4-FFF2-40B4-BE49-F238E27FC236}">
                <a16:creationId xmlns:a16="http://schemas.microsoft.com/office/drawing/2014/main" id="{43BB7499-82C6-097A-1DF0-4DA1CB0C9375}"/>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17</a:t>
            </a:fld>
            <a:endParaRPr lang="en-US"/>
          </a:p>
        </p:txBody>
      </p:sp>
    </p:spTree>
    <p:extLst>
      <p:ext uri="{BB962C8B-B14F-4D97-AF65-F5344CB8AC3E}">
        <p14:creationId xmlns:p14="http://schemas.microsoft.com/office/powerpoint/2010/main" val="2829322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28CE-62B7-FBF1-4F25-D3C70187CA3D}"/>
              </a:ext>
            </a:extLst>
          </p:cNvPr>
          <p:cNvSpPr>
            <a:spLocks noGrp="1"/>
          </p:cNvSpPr>
          <p:nvPr>
            <p:ph type="title"/>
          </p:nvPr>
        </p:nvSpPr>
        <p:spPr/>
        <p:txBody>
          <a:bodyPr/>
          <a:lstStyle/>
          <a:p>
            <a:r>
              <a:rPr lang="en-US" dirty="0"/>
              <a:t>Strategies to Support CS Learning</a:t>
            </a:r>
          </a:p>
        </p:txBody>
      </p:sp>
      <p:sp>
        <p:nvSpPr>
          <p:cNvPr id="3" name="Content Placeholder 2">
            <a:extLst>
              <a:ext uri="{FF2B5EF4-FFF2-40B4-BE49-F238E27FC236}">
                <a16:creationId xmlns:a16="http://schemas.microsoft.com/office/drawing/2014/main" id="{8E0F1710-4A83-2CE4-F43B-9A8305BBC4A5}"/>
              </a:ext>
            </a:extLst>
          </p:cNvPr>
          <p:cNvSpPr>
            <a:spLocks noGrp="1"/>
          </p:cNvSpPr>
          <p:nvPr>
            <p:ph idx="1"/>
          </p:nvPr>
        </p:nvSpPr>
        <p:spPr>
          <a:xfrm>
            <a:off x="851645" y="973987"/>
            <a:ext cx="6571555" cy="4943580"/>
          </a:xfrm>
        </p:spPr>
        <p:txBody>
          <a:bodyPr anchor="ctr" anchorCtr="0">
            <a:normAutofit/>
          </a:bodyPr>
          <a:lstStyle/>
          <a:p>
            <a:pPr marL="228600" lvl="1">
              <a:spcBef>
                <a:spcPts val="1000"/>
              </a:spcBef>
            </a:pPr>
            <a:r>
              <a:rPr lang="en-US" dirty="0"/>
              <a:t>Create opportunities for purposeful play</a:t>
            </a:r>
          </a:p>
          <a:p>
            <a:pPr marL="228600" lvl="1">
              <a:spcBef>
                <a:spcPts val="1000"/>
              </a:spcBef>
            </a:pPr>
            <a:r>
              <a:rPr lang="en-US" dirty="0"/>
              <a:t>Provide appropriate materials and space for active exploration</a:t>
            </a:r>
          </a:p>
          <a:p>
            <a:pPr marL="228600" lvl="1">
              <a:spcBef>
                <a:spcPts val="1000"/>
              </a:spcBef>
            </a:pPr>
            <a:r>
              <a:rPr lang="en-US" dirty="0"/>
              <a:t>Prioritize learners’ interests and goals </a:t>
            </a:r>
          </a:p>
          <a:p>
            <a:pPr marL="228600" lvl="1">
              <a:spcBef>
                <a:spcPts val="1000"/>
              </a:spcBef>
            </a:pPr>
            <a:r>
              <a:rPr lang="en-US" dirty="0"/>
              <a:t>Support collaborative learning</a:t>
            </a:r>
          </a:p>
          <a:p>
            <a:pPr marL="228600" lvl="1">
              <a:spcBef>
                <a:spcPts val="1000"/>
              </a:spcBef>
            </a:pPr>
            <a:r>
              <a:rPr lang="en-US" dirty="0"/>
              <a:t>Integrate CS with other content areas </a:t>
            </a:r>
          </a:p>
        </p:txBody>
      </p:sp>
      <p:pic>
        <p:nvPicPr>
          <p:cNvPr id="7" name="Picture 6">
            <a:extLst>
              <a:ext uri="{FF2B5EF4-FFF2-40B4-BE49-F238E27FC236}">
                <a16:creationId xmlns:a16="http://schemas.microsoft.com/office/drawing/2014/main" id="{193A8D04-E7F6-2DF3-F907-B5720BDA61EF}"/>
              </a:ext>
              <a:ext uri="{C183D7F6-B498-43B3-948B-1728B52AA6E4}">
                <adec:decorative xmlns:adec="http://schemas.microsoft.com/office/drawing/2017/decorative" val="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5000"/>
                    </a14:imgEffect>
                    <a14:imgEffect>
                      <a14:brightnessContrast bright="17000" contrast="4000"/>
                    </a14:imgEffect>
                  </a14:imgLayer>
                </a14:imgProps>
              </a:ext>
              <a:ext uri="{28A0092B-C50C-407E-A947-70E740481C1C}">
                <a14:useLocalDpi xmlns:a14="http://schemas.microsoft.com/office/drawing/2010/main"/>
              </a:ext>
            </a:extLst>
          </a:blip>
          <a:srcRect/>
          <a:stretch>
            <a:fillRect/>
          </a:stretch>
        </p:blipFill>
        <p:spPr>
          <a:xfrm>
            <a:off x="7848000" y="973987"/>
            <a:ext cx="4344000" cy="4943580"/>
          </a:xfrm>
          <a:prstGeom prst="rect">
            <a:avLst/>
          </a:prstGeom>
        </p:spPr>
      </p:pic>
      <p:sp>
        <p:nvSpPr>
          <p:cNvPr id="5" name="Slide Number Placeholder 4">
            <a:extLst>
              <a:ext uri="{FF2B5EF4-FFF2-40B4-BE49-F238E27FC236}">
                <a16:creationId xmlns:a16="http://schemas.microsoft.com/office/drawing/2014/main" id="{D1A3D3E5-D8D2-74E9-259F-36F6F10FDE28}"/>
              </a:ext>
            </a:extLst>
          </p:cNvPr>
          <p:cNvSpPr>
            <a:spLocks noGrp="1"/>
          </p:cNvSpPr>
          <p:nvPr>
            <p:ph type="sldNum" sz="quarter" idx="10"/>
          </p:nvPr>
        </p:nvSpPr>
        <p:spPr/>
        <p:txBody>
          <a:bodyPr/>
          <a:lstStyle/>
          <a:p>
            <a:fld id="{167E05AF-37A8-4615-ACC4-4601B3E34606}" type="slidenum">
              <a:rPr lang="en-US" smtClean="0"/>
              <a:pPr/>
              <a:t>18</a:t>
            </a:fld>
            <a:endParaRPr lang="en-US"/>
          </a:p>
        </p:txBody>
      </p:sp>
    </p:spTree>
    <p:extLst>
      <p:ext uri="{BB962C8B-B14F-4D97-AF65-F5344CB8AC3E}">
        <p14:creationId xmlns:p14="http://schemas.microsoft.com/office/powerpoint/2010/main" val="1838187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CC8459-6B03-AFB4-7D40-A2C0C965EC16}"/>
              </a:ext>
            </a:extLst>
          </p:cNvPr>
          <p:cNvSpPr>
            <a:spLocks noGrp="1"/>
          </p:cNvSpPr>
          <p:nvPr>
            <p:ph type="title"/>
          </p:nvPr>
        </p:nvSpPr>
        <p:spPr/>
        <p:txBody>
          <a:bodyPr/>
          <a:lstStyle/>
          <a:p>
            <a:r>
              <a:rPr lang="en-US" dirty="0"/>
              <a:t>Coding Supports Math and Science Learning</a:t>
            </a:r>
          </a:p>
        </p:txBody>
      </p:sp>
      <p:sp>
        <p:nvSpPr>
          <p:cNvPr id="2" name="Content Placeholder 1">
            <a:extLst>
              <a:ext uri="{FF2B5EF4-FFF2-40B4-BE49-F238E27FC236}">
                <a16:creationId xmlns:a16="http://schemas.microsoft.com/office/drawing/2014/main" id="{E6E917DE-85F1-F4B9-4685-17F639AF4C63}"/>
              </a:ext>
            </a:extLst>
          </p:cNvPr>
          <p:cNvSpPr>
            <a:spLocks noGrp="1"/>
          </p:cNvSpPr>
          <p:nvPr>
            <p:ph sz="half" idx="1"/>
          </p:nvPr>
        </p:nvSpPr>
        <p:spPr>
          <a:xfrm>
            <a:off x="838200" y="1324303"/>
            <a:ext cx="5257800" cy="4730897"/>
          </a:xfrm>
        </p:spPr>
        <p:txBody>
          <a:bodyPr>
            <a:normAutofit fontScale="62500" lnSpcReduction="20000"/>
          </a:bodyPr>
          <a:lstStyle/>
          <a:p>
            <a:pPr marL="0" indent="0">
              <a:buNone/>
            </a:pPr>
            <a:r>
              <a:rPr lang="en-US" b="1" dirty="0"/>
              <a:t>CS can support math learning:</a:t>
            </a:r>
          </a:p>
          <a:p>
            <a:r>
              <a:rPr lang="en-US" dirty="0"/>
              <a:t>spatial thinking and navigation</a:t>
            </a:r>
          </a:p>
          <a:p>
            <a:r>
              <a:rPr lang="en-US" dirty="0"/>
              <a:t>counting </a:t>
            </a:r>
          </a:p>
          <a:p>
            <a:r>
              <a:rPr lang="en-US" dirty="0"/>
              <a:t>operations and algebraic thinking</a:t>
            </a:r>
          </a:p>
          <a:p>
            <a:r>
              <a:rPr lang="en-US" dirty="0"/>
              <a:t>measurement </a:t>
            </a:r>
          </a:p>
          <a:p>
            <a:r>
              <a:rPr lang="en-US" dirty="0"/>
              <a:t>concepts in geometry</a:t>
            </a:r>
          </a:p>
          <a:p>
            <a:pPr marL="0" indent="0">
              <a:spcBef>
                <a:spcPts val="1800"/>
              </a:spcBef>
              <a:buNone/>
            </a:pPr>
            <a:r>
              <a:rPr lang="en-US" b="1" dirty="0"/>
              <a:t>CS can support science learning: </a:t>
            </a:r>
          </a:p>
          <a:p>
            <a:r>
              <a:rPr lang="en-US" dirty="0"/>
              <a:t>problem-solving and critical thinking</a:t>
            </a:r>
          </a:p>
          <a:p>
            <a:r>
              <a:rPr lang="en-US" dirty="0"/>
              <a:t>observing </a:t>
            </a:r>
          </a:p>
          <a:p>
            <a:r>
              <a:rPr lang="en-US" dirty="0"/>
              <a:t>making predictions</a:t>
            </a:r>
          </a:p>
          <a:p>
            <a:r>
              <a:rPr lang="en-US" dirty="0"/>
              <a:t>documenting and communicating </a:t>
            </a:r>
          </a:p>
        </p:txBody>
      </p:sp>
      <p:pic>
        <p:nvPicPr>
          <p:cNvPr id="5" name="Picture 4">
            <a:extLst>
              <a:ext uri="{FF2B5EF4-FFF2-40B4-BE49-F238E27FC236}">
                <a16:creationId xmlns:a16="http://schemas.microsoft.com/office/drawing/2014/main" id="{19A99004-F458-8C08-0CE1-6001281EC11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0564" y="1745345"/>
            <a:ext cx="5333751" cy="3553855"/>
          </a:xfrm>
          <a:prstGeom prst="rect">
            <a:avLst/>
          </a:prstGeom>
        </p:spPr>
      </p:pic>
      <p:sp>
        <p:nvSpPr>
          <p:cNvPr id="3" name="Slide Number Placeholder 2">
            <a:extLst>
              <a:ext uri="{FF2B5EF4-FFF2-40B4-BE49-F238E27FC236}">
                <a16:creationId xmlns:a16="http://schemas.microsoft.com/office/drawing/2014/main" id="{CA495750-8646-67B1-D651-D39E053D16D4}"/>
              </a:ext>
            </a:extLst>
          </p:cNvPr>
          <p:cNvSpPr>
            <a:spLocks noGrp="1"/>
          </p:cNvSpPr>
          <p:nvPr>
            <p:ph type="sldNum" sz="quarter" idx="10"/>
          </p:nvPr>
        </p:nvSpPr>
        <p:spPr/>
        <p:txBody>
          <a:bodyPr/>
          <a:lstStyle/>
          <a:p>
            <a:fld id="{167E05AF-37A8-4615-ACC4-4601B3E34606}" type="slidenum">
              <a:rPr lang="en-US" smtClean="0"/>
              <a:pPr/>
              <a:t>19</a:t>
            </a:fld>
            <a:endParaRPr lang="en-US"/>
          </a:p>
        </p:txBody>
      </p:sp>
    </p:spTree>
    <p:extLst>
      <p:ext uri="{BB962C8B-B14F-4D97-AF65-F5344CB8AC3E}">
        <p14:creationId xmlns:p14="http://schemas.microsoft.com/office/powerpoint/2010/main" val="2126701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2E8C9E-AE99-BB9C-4AFD-4D01F9549AD2}"/>
              </a:ext>
            </a:extLst>
          </p:cNvPr>
          <p:cNvSpPr>
            <a:spLocks noGrp="1"/>
          </p:cNvSpPr>
          <p:nvPr>
            <p:ph type="title" idx="4294967295"/>
          </p:nvPr>
        </p:nvSpPr>
        <p:spPr>
          <a:xfrm>
            <a:off x="176293" y="-602705"/>
            <a:ext cx="11839413" cy="525333"/>
          </a:xfrm>
        </p:spPr>
        <p:txBody>
          <a:bodyPr/>
          <a:lstStyle/>
          <a:p>
            <a:r>
              <a:rPr lang="en-US" dirty="0"/>
              <a:t>Acknowledgments </a:t>
            </a:r>
          </a:p>
        </p:txBody>
      </p:sp>
      <p:sp>
        <p:nvSpPr>
          <p:cNvPr id="2" name="Rectangle 1">
            <a:extLst>
              <a:ext uri="{FF2B5EF4-FFF2-40B4-BE49-F238E27FC236}">
                <a16:creationId xmlns:a16="http://schemas.microsoft.com/office/drawing/2014/main" id="{E9563FD6-FEDA-87C7-707A-0CFB86F1C0EE}"/>
              </a:ext>
              <a:ext uri="{C183D7F6-B498-43B3-948B-1728B52AA6E4}">
                <adec:decorative xmlns:adec="http://schemas.microsoft.com/office/drawing/2017/decorative" val="1"/>
              </a:ext>
            </a:extLst>
          </p:cNvPr>
          <p:cNvSpPr/>
          <p:nvPr/>
        </p:nvSpPr>
        <p:spPr>
          <a:xfrm>
            <a:off x="1981202" y="3429001"/>
            <a:ext cx="8520330" cy="24152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s for Fresno County Superintendent of Schools and Count Play Explore.">
            <a:extLst>
              <a:ext uri="{FF2B5EF4-FFF2-40B4-BE49-F238E27FC236}">
                <a16:creationId xmlns:a16="http://schemas.microsoft.com/office/drawing/2014/main" id="{E6188540-20AD-7EE0-3203-6C1EB4CC83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19278" y="1315109"/>
            <a:ext cx="5326941" cy="2004063"/>
          </a:xfrm>
          <a:prstGeom prst="rect">
            <a:avLst/>
          </a:prstGeom>
        </p:spPr>
      </p:pic>
      <p:sp>
        <p:nvSpPr>
          <p:cNvPr id="6" name="TextBox 5">
            <a:extLst>
              <a:ext uri="{FF2B5EF4-FFF2-40B4-BE49-F238E27FC236}">
                <a16:creationId xmlns:a16="http://schemas.microsoft.com/office/drawing/2014/main" id="{81CABAD6-EC21-471F-0425-8A1668D51311}"/>
              </a:ext>
            </a:extLst>
          </p:cNvPr>
          <p:cNvSpPr txBox="1"/>
          <p:nvPr/>
        </p:nvSpPr>
        <p:spPr>
          <a:xfrm>
            <a:off x="2210972" y="3623235"/>
            <a:ext cx="8060789" cy="2066528"/>
          </a:xfrm>
          <a:prstGeom prst="rect">
            <a:avLst/>
          </a:prstGeom>
          <a:noFill/>
        </p:spPr>
        <p:txBody>
          <a:bodyPr wrap="square" lIns="91440" tIns="45720" rIns="91440" bIns="45720" rtlCol="0" anchor="t">
            <a:spAutoFit/>
          </a:bodyPr>
          <a:lstStyle/>
          <a:p>
            <a:pPr>
              <a:lnSpc>
                <a:spcPts val="2600"/>
              </a:lnSpc>
            </a:pPr>
            <a:r>
              <a:rPr lang="en-US" dirty="0">
                <a:solidFill>
                  <a:schemeClr val="bg1"/>
                </a:solidFill>
                <a:latin typeface="Montserrat Medium"/>
                <a:ea typeface="Arial" panose="020B0604020202020204" pitchFamily="34" charset="0"/>
                <a:cs typeface="Times New Roman"/>
              </a:rPr>
              <a:t>Count Play Explore Professional Learning Resources are products of the Fresno County Superintendent of Schools developed by WestEd in collaboration with FCSS and AIMS Center for Math and Science Education. They are not intended for commercial redistribution, unauthorized modification, or use outside the scope of professional education.</a:t>
            </a:r>
            <a:endParaRPr lang="en-US" sz="1800" dirty="0">
              <a:solidFill>
                <a:schemeClr val="bg1"/>
              </a:solidFill>
              <a:effectLst/>
              <a:latin typeface="Montserrat Medium"/>
              <a:ea typeface="Calibri" panose="020F0502020204030204" pitchFamily="34" charset="0"/>
              <a:cs typeface="Times New Roman"/>
            </a:endParaRPr>
          </a:p>
        </p:txBody>
      </p:sp>
      <p:sp>
        <p:nvSpPr>
          <p:cNvPr id="7" name="Slide Number Placeholder 6">
            <a:extLst>
              <a:ext uri="{FF2B5EF4-FFF2-40B4-BE49-F238E27FC236}">
                <a16:creationId xmlns:a16="http://schemas.microsoft.com/office/drawing/2014/main" id="{F6451DA1-D0CF-AEC1-E609-216B45F07919}"/>
              </a:ext>
            </a:extLst>
          </p:cNvPr>
          <p:cNvSpPr>
            <a:spLocks noGrp="1"/>
          </p:cNvSpPr>
          <p:nvPr>
            <p:ph type="sldNum" sz="quarter" idx="10"/>
          </p:nvPr>
        </p:nvSpPr>
        <p:spPr/>
        <p:txBody>
          <a:bodyPr/>
          <a:lstStyle/>
          <a:p>
            <a:fld id="{167E05AF-37A8-4615-ACC4-4601B3E34606}" type="slidenum">
              <a:rPr lang="en-US" smtClean="0"/>
              <a:pPr/>
              <a:t>2</a:t>
            </a:fld>
            <a:endParaRPr lang="en-US"/>
          </a:p>
        </p:txBody>
      </p:sp>
    </p:spTree>
    <p:extLst>
      <p:ext uri="{BB962C8B-B14F-4D97-AF65-F5344CB8AC3E}">
        <p14:creationId xmlns:p14="http://schemas.microsoft.com/office/powerpoint/2010/main" val="2730316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43EFAC-D9EE-044F-BA8D-9057428C3604}"/>
              </a:ext>
            </a:extLst>
          </p:cNvPr>
          <p:cNvSpPr>
            <a:spLocks noGrp="1"/>
          </p:cNvSpPr>
          <p:nvPr>
            <p:ph type="title"/>
          </p:nvPr>
        </p:nvSpPr>
        <p:spPr>
          <a:xfrm>
            <a:off x="838199" y="237744"/>
            <a:ext cx="11094721" cy="507831"/>
          </a:xfrm>
        </p:spPr>
        <p:txBody>
          <a:bodyPr/>
          <a:lstStyle/>
          <a:p>
            <a:r>
              <a:rPr lang="en-US" dirty="0"/>
              <a:t>How might CS be integrated with other areas?</a:t>
            </a:r>
          </a:p>
        </p:txBody>
      </p:sp>
      <p:sp>
        <p:nvSpPr>
          <p:cNvPr id="11" name="Content Placeholder 4">
            <a:extLst>
              <a:ext uri="{FF2B5EF4-FFF2-40B4-BE49-F238E27FC236}">
                <a16:creationId xmlns:a16="http://schemas.microsoft.com/office/drawing/2014/main" id="{30565C8D-71C0-E7B1-38F4-59270B0C1482}"/>
              </a:ext>
            </a:extLst>
          </p:cNvPr>
          <p:cNvSpPr txBox="1">
            <a:spLocks/>
          </p:cNvSpPr>
          <p:nvPr/>
        </p:nvSpPr>
        <p:spPr>
          <a:xfrm>
            <a:off x="469563" y="4417111"/>
            <a:ext cx="3563355" cy="12108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3F3F3F"/>
                </a:solidFill>
                <a:latin typeface="Montserrat" pitchFamily="2" charset="77"/>
                <a:cs typeface="Helvetica" panose="020B0604020202020204" pitchFamily="34" charset="0"/>
              </a:rPr>
              <a:t>Literacy: </a:t>
            </a:r>
            <a:r>
              <a:rPr lang="en-US" sz="2400" dirty="0">
                <a:solidFill>
                  <a:srgbClr val="3F3F3F"/>
                </a:solidFill>
                <a:latin typeface="Montserrat" pitchFamily="2" charset="77"/>
                <a:cs typeface="Helvetica" panose="020B0604020202020204" pitchFamily="34" charset="0"/>
              </a:rPr>
              <a:t>retell the step-by-step actions of a character in a story</a:t>
            </a:r>
          </a:p>
        </p:txBody>
      </p:sp>
      <p:sp>
        <p:nvSpPr>
          <p:cNvPr id="9" name="Content Placeholder 4">
            <a:extLst>
              <a:ext uri="{FF2B5EF4-FFF2-40B4-BE49-F238E27FC236}">
                <a16:creationId xmlns:a16="http://schemas.microsoft.com/office/drawing/2014/main" id="{CE74BE3A-E0B1-374C-9E54-8EC00C411611}"/>
              </a:ext>
            </a:extLst>
          </p:cNvPr>
          <p:cNvSpPr txBox="1">
            <a:spLocks/>
          </p:cNvSpPr>
          <p:nvPr/>
        </p:nvSpPr>
        <p:spPr>
          <a:xfrm>
            <a:off x="4318498" y="4417111"/>
            <a:ext cx="3563355" cy="1502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3F3F3F"/>
                </a:solidFill>
                <a:latin typeface="Montserrat" pitchFamily="2" charset="77"/>
                <a:cs typeface="Helvetica" panose="020B0604020202020204" pitchFamily="34" charset="0"/>
              </a:rPr>
              <a:t>Engineering: </a:t>
            </a:r>
            <a:r>
              <a:rPr lang="en-US" sz="2400" dirty="0">
                <a:solidFill>
                  <a:srgbClr val="3F3F3F"/>
                </a:solidFill>
                <a:latin typeface="Montserrat" pitchFamily="2" charset="77"/>
                <a:cs typeface="Helvetica" panose="020B0604020202020204" pitchFamily="34" charset="0"/>
              </a:rPr>
              <a:t>program a robot to navigate through an engineered structure</a:t>
            </a:r>
          </a:p>
        </p:txBody>
      </p:sp>
      <p:sp>
        <p:nvSpPr>
          <p:cNvPr id="10" name="Content Placeholder 4">
            <a:extLst>
              <a:ext uri="{FF2B5EF4-FFF2-40B4-BE49-F238E27FC236}">
                <a16:creationId xmlns:a16="http://schemas.microsoft.com/office/drawing/2014/main" id="{5BEB8F98-3F82-855F-A22A-BFE66439551B}"/>
              </a:ext>
            </a:extLst>
          </p:cNvPr>
          <p:cNvSpPr txBox="1">
            <a:spLocks/>
          </p:cNvSpPr>
          <p:nvPr/>
        </p:nvSpPr>
        <p:spPr>
          <a:xfrm>
            <a:off x="8167433" y="4417111"/>
            <a:ext cx="3828385" cy="18920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Proxima Nova" panose="02000506030000020004"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Proxima Nova" panose="02000506030000020004"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Proxima Nova" panose="02000506030000020004"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Proxima Nova" panose="0200050603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7200"/>
              </a:spcBef>
              <a:buNone/>
            </a:pPr>
            <a:r>
              <a:rPr lang="en-US" sz="2400" b="1" dirty="0">
                <a:solidFill>
                  <a:srgbClr val="3F3F3F"/>
                </a:solidFill>
                <a:latin typeface="Montserrat" pitchFamily="2" charset="77"/>
                <a:cs typeface="Helvetica" panose="020B0604020202020204" pitchFamily="34" charset="0"/>
              </a:rPr>
              <a:t>Music: </a:t>
            </a:r>
            <a:r>
              <a:rPr lang="en-US" sz="2400" dirty="0">
                <a:solidFill>
                  <a:srgbClr val="3F3F3F"/>
                </a:solidFill>
                <a:latin typeface="Montserrat" pitchFamily="2" charset="77"/>
                <a:cs typeface="Helvetica" panose="020B0604020202020204" pitchFamily="34" charset="0"/>
              </a:rPr>
              <a:t>create a digital instrument that plays sounds when triggered by buttons</a:t>
            </a:r>
          </a:p>
        </p:txBody>
      </p:sp>
      <p:grpSp>
        <p:nvGrpSpPr>
          <p:cNvPr id="20" name="Group 19">
            <a:extLst>
              <a:ext uri="{FF2B5EF4-FFF2-40B4-BE49-F238E27FC236}">
                <a16:creationId xmlns:a16="http://schemas.microsoft.com/office/drawing/2014/main" id="{C0AD5C63-CA83-DAC3-EBE5-3F23A825527C}"/>
              </a:ext>
              <a:ext uri="{C183D7F6-B498-43B3-948B-1728B52AA6E4}">
                <adec:decorative xmlns:adec="http://schemas.microsoft.com/office/drawing/2017/decorative" val="1"/>
              </a:ext>
            </a:extLst>
          </p:cNvPr>
          <p:cNvGrpSpPr/>
          <p:nvPr/>
        </p:nvGrpSpPr>
        <p:grpSpPr>
          <a:xfrm>
            <a:off x="469563" y="1719143"/>
            <a:ext cx="11252874" cy="2475407"/>
            <a:chOff x="680046" y="1704395"/>
            <a:chExt cx="11252874" cy="2475407"/>
          </a:xfrm>
        </p:grpSpPr>
        <p:pic>
          <p:nvPicPr>
            <p:cNvPr id="13" name="Picture 12">
              <a:extLst>
                <a:ext uri="{FF2B5EF4-FFF2-40B4-BE49-F238E27FC236}">
                  <a16:creationId xmlns:a16="http://schemas.microsoft.com/office/drawing/2014/main" id="{7B04AED0-9E87-C4F9-FD71-BE4A2DB1172C}"/>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28981" y="1704395"/>
              <a:ext cx="3531609" cy="2475407"/>
            </a:xfrm>
            <a:prstGeom prst="rect">
              <a:avLst/>
            </a:prstGeom>
          </p:spPr>
        </p:pic>
        <p:pic>
          <p:nvPicPr>
            <p:cNvPr id="17" name="Picture 16">
              <a:extLst>
                <a:ext uri="{FF2B5EF4-FFF2-40B4-BE49-F238E27FC236}">
                  <a16:creationId xmlns:a16="http://schemas.microsoft.com/office/drawing/2014/main" id="{ED3FEF44-095B-B82E-D932-259E8943EF4C}"/>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401311" y="1704395"/>
              <a:ext cx="3531609" cy="2475407"/>
            </a:xfrm>
            <a:prstGeom prst="rect">
              <a:avLst/>
            </a:prstGeom>
          </p:spPr>
        </p:pic>
        <p:pic>
          <p:nvPicPr>
            <p:cNvPr id="19" name="Picture 18" descr="A group of children reading books&#10;&#10;Description automatically generated">
              <a:extLst>
                <a:ext uri="{FF2B5EF4-FFF2-40B4-BE49-F238E27FC236}">
                  <a16:creationId xmlns:a16="http://schemas.microsoft.com/office/drawing/2014/main" id="{DFE264DA-58A4-FEDA-7396-05D090E2EBD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0046" y="1705878"/>
              <a:ext cx="3508214" cy="2473924"/>
            </a:xfrm>
            <a:prstGeom prst="rect">
              <a:avLst/>
            </a:prstGeom>
          </p:spPr>
        </p:pic>
      </p:grpSp>
      <p:sp>
        <p:nvSpPr>
          <p:cNvPr id="2" name="Slide Number Placeholder 1">
            <a:extLst>
              <a:ext uri="{FF2B5EF4-FFF2-40B4-BE49-F238E27FC236}">
                <a16:creationId xmlns:a16="http://schemas.microsoft.com/office/drawing/2014/main" id="{37250AB4-EB8C-7305-402D-EE9773DB6FC3}"/>
              </a:ext>
            </a:extLst>
          </p:cNvPr>
          <p:cNvSpPr>
            <a:spLocks noGrp="1"/>
          </p:cNvSpPr>
          <p:nvPr>
            <p:ph type="sldNum" sz="quarter" idx="10"/>
          </p:nvPr>
        </p:nvSpPr>
        <p:spPr/>
        <p:txBody>
          <a:bodyPr/>
          <a:lstStyle/>
          <a:p>
            <a:fld id="{167E05AF-37A8-4615-ACC4-4601B3E34606}" type="slidenum">
              <a:rPr lang="en-US" smtClean="0"/>
              <a:pPr/>
              <a:t>20</a:t>
            </a:fld>
            <a:endParaRPr lang="en-US"/>
          </a:p>
        </p:txBody>
      </p:sp>
    </p:spTree>
    <p:extLst>
      <p:ext uri="{BB962C8B-B14F-4D97-AF65-F5344CB8AC3E}">
        <p14:creationId xmlns:p14="http://schemas.microsoft.com/office/powerpoint/2010/main" val="4181675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293790-A521-64D7-F78C-AFF52A9536DB}"/>
              </a:ext>
            </a:extLst>
          </p:cNvPr>
          <p:cNvSpPr>
            <a:spLocks noGrp="1"/>
          </p:cNvSpPr>
          <p:nvPr>
            <p:ph type="title"/>
          </p:nvPr>
        </p:nvSpPr>
        <p:spPr/>
        <p:txBody>
          <a:bodyPr/>
          <a:lstStyle/>
          <a:p>
            <a:r>
              <a:rPr lang="en-US" dirty="0"/>
              <a:t>Coding Resources for Children</a:t>
            </a:r>
          </a:p>
        </p:txBody>
      </p:sp>
      <p:sp>
        <p:nvSpPr>
          <p:cNvPr id="2" name="Content Placeholder 1">
            <a:extLst>
              <a:ext uri="{FF2B5EF4-FFF2-40B4-BE49-F238E27FC236}">
                <a16:creationId xmlns:a16="http://schemas.microsoft.com/office/drawing/2014/main" id="{1910902A-1E18-3810-7180-794D71C23C58}"/>
              </a:ext>
            </a:extLst>
          </p:cNvPr>
          <p:cNvSpPr>
            <a:spLocks noGrp="1"/>
          </p:cNvSpPr>
          <p:nvPr>
            <p:ph sz="half" idx="1"/>
          </p:nvPr>
        </p:nvSpPr>
        <p:spPr>
          <a:xfrm>
            <a:off x="838200" y="1324303"/>
            <a:ext cx="4262225" cy="4852660"/>
          </a:xfrm>
        </p:spPr>
        <p:txBody>
          <a:bodyPr>
            <a:normAutofit/>
          </a:bodyPr>
          <a:lstStyle/>
          <a:p>
            <a:r>
              <a:rPr lang="en-US" dirty="0"/>
              <a:t>Children’s books</a:t>
            </a:r>
          </a:p>
          <a:p>
            <a:r>
              <a:rPr lang="en-US" dirty="0"/>
              <a:t>Physical tools</a:t>
            </a:r>
          </a:p>
          <a:p>
            <a:r>
              <a:rPr lang="en-US" dirty="0"/>
              <a:t>Screen-based tools</a:t>
            </a:r>
          </a:p>
          <a:p>
            <a:r>
              <a:rPr lang="en-US" dirty="0"/>
              <a:t>Hybrid tools</a:t>
            </a:r>
          </a:p>
          <a:p>
            <a:pPr marL="0" indent="0">
              <a:spcBef>
                <a:spcPts val="3600"/>
              </a:spcBef>
              <a:buNone/>
            </a:pPr>
            <a:r>
              <a:rPr lang="en-US" u="sng" dirty="0"/>
              <a:t>Underline</a:t>
            </a:r>
            <a:r>
              <a:rPr lang="en-US" dirty="0"/>
              <a:t> three resources you want to learn more about.</a:t>
            </a:r>
          </a:p>
        </p:txBody>
      </p:sp>
      <p:pic>
        <p:nvPicPr>
          <p:cNvPr id="1025" name="Picture 1">
            <a:extLst>
              <a:ext uri="{FF2B5EF4-FFF2-40B4-BE49-F238E27FC236}">
                <a16:creationId xmlns:a16="http://schemas.microsoft.com/office/drawing/2014/main" id="{77F10F7F-8A3A-DB9F-27FF-C9C6A32953D1}"/>
              </a:ext>
              <a:ext uri="{C183D7F6-B498-43B3-948B-1728B52AA6E4}">
                <adec:decorative xmlns:adec="http://schemas.microsoft.com/office/drawing/2017/decorative" val="1"/>
              </a:ext>
            </a:extLst>
          </p:cNvPr>
          <p:cNvPicPr>
            <a:picLocks noChangeAspect="1" noChangeArrowheads="1"/>
          </p:cNvPicPr>
          <p:nvPr/>
        </p:nvPicPr>
        <p:blipFill>
          <a:blip r:embed="rId3" r:link="rId4" cstate="screen">
            <a:extLst>
              <a:ext uri="{28A0092B-C50C-407E-A947-70E740481C1C}">
                <a14:useLocalDpi xmlns:a14="http://schemas.microsoft.com/office/drawing/2010/main"/>
              </a:ext>
            </a:extLst>
          </a:blip>
          <a:srcRect/>
          <a:stretch>
            <a:fillRect/>
          </a:stretch>
        </p:blipFill>
        <p:spPr bwMode="auto">
          <a:xfrm>
            <a:off x="5484030" y="1137099"/>
            <a:ext cx="2639961" cy="263996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8">
            <a:extLst>
              <a:ext uri="{FF2B5EF4-FFF2-40B4-BE49-F238E27FC236}">
                <a16:creationId xmlns:a16="http://schemas.microsoft.com/office/drawing/2014/main" id="{5C6AB431-0788-0C08-ECB1-9523358FA55B}"/>
              </a:ext>
              <a:ext uri="{C183D7F6-B498-43B3-948B-1728B52AA6E4}">
                <adec:decorative xmlns:adec="http://schemas.microsoft.com/office/drawing/2017/decorative" val="1"/>
              </a:ext>
            </a:extLst>
          </p:cNvPr>
          <p:cNvPicPr>
            <a:picLocks noChangeAspect="1" noChangeArrowheads="1"/>
          </p:cNvPicPr>
          <p:nvPr/>
        </p:nvPicPr>
        <p:blipFill>
          <a:blip r:embed="rId5" r:link="rId6" cstate="screen">
            <a:extLst>
              <a:ext uri="{28A0092B-C50C-407E-A947-70E740481C1C}">
                <a14:useLocalDpi xmlns:a14="http://schemas.microsoft.com/office/drawing/2010/main"/>
              </a:ext>
            </a:extLst>
          </a:blip>
          <a:srcRect/>
          <a:stretch>
            <a:fillRect/>
          </a:stretch>
        </p:blipFill>
        <p:spPr bwMode="auto">
          <a:xfrm>
            <a:off x="5484031" y="3980296"/>
            <a:ext cx="2639960" cy="263996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0">
            <a:extLst>
              <a:ext uri="{FF2B5EF4-FFF2-40B4-BE49-F238E27FC236}">
                <a16:creationId xmlns:a16="http://schemas.microsoft.com/office/drawing/2014/main" id="{23C417BB-7D59-8CA2-171A-BD37F34AB087}"/>
              </a:ext>
              <a:ext uri="{C183D7F6-B498-43B3-948B-1728B52AA6E4}">
                <adec:decorative xmlns:adec="http://schemas.microsoft.com/office/drawing/2017/decorative" val="1"/>
              </a:ext>
            </a:extLst>
          </p:cNvPr>
          <p:cNvPicPr>
            <a:picLocks noChangeAspect="1" noChangeArrowheads="1"/>
          </p:cNvPicPr>
          <p:nvPr/>
        </p:nvPicPr>
        <p:blipFill>
          <a:blip r:embed="rId7" r:link="rId8" cstate="screen">
            <a:extLst>
              <a:ext uri="{28A0092B-C50C-407E-A947-70E740481C1C}">
                <a14:useLocalDpi xmlns:a14="http://schemas.microsoft.com/office/drawing/2010/main"/>
              </a:ext>
            </a:extLst>
          </a:blip>
          <a:srcRect/>
          <a:stretch>
            <a:fillRect/>
          </a:stretch>
        </p:blipFill>
        <p:spPr bwMode="auto">
          <a:xfrm>
            <a:off x="8507596" y="1151636"/>
            <a:ext cx="3500960" cy="261088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16">
            <a:extLst>
              <a:ext uri="{FF2B5EF4-FFF2-40B4-BE49-F238E27FC236}">
                <a16:creationId xmlns:a16="http://schemas.microsoft.com/office/drawing/2014/main" id="{BA2FC322-DD55-FB4E-7638-8FF8145289EB}"/>
              </a:ext>
              <a:ext uri="{C183D7F6-B498-43B3-948B-1728B52AA6E4}">
                <adec:decorative xmlns:adec="http://schemas.microsoft.com/office/drawing/2017/decorative" val="1"/>
              </a:ext>
            </a:extLst>
          </p:cNvPr>
          <p:cNvPicPr>
            <a:picLocks noChangeAspect="1" noChangeArrowheads="1"/>
          </p:cNvPicPr>
          <p:nvPr/>
        </p:nvPicPr>
        <p:blipFill>
          <a:blip r:embed="rId9" r:link="rId10" cstate="screen">
            <a:extLst>
              <a:ext uri="{28A0092B-C50C-407E-A947-70E740481C1C}">
                <a14:useLocalDpi xmlns:a14="http://schemas.microsoft.com/office/drawing/2010/main"/>
              </a:ext>
            </a:extLst>
          </a:blip>
          <a:srcRect/>
          <a:stretch>
            <a:fillRect/>
          </a:stretch>
        </p:blipFill>
        <p:spPr bwMode="auto">
          <a:xfrm>
            <a:off x="8819427" y="3967896"/>
            <a:ext cx="2652360" cy="265236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6DC3F475-8BE8-1A26-D894-0E17C5A52357}"/>
              </a:ext>
            </a:extLst>
          </p:cNvPr>
          <p:cNvSpPr>
            <a:spLocks noGrp="1"/>
          </p:cNvSpPr>
          <p:nvPr>
            <p:ph type="sldNum" sz="quarter" idx="10"/>
          </p:nvPr>
        </p:nvSpPr>
        <p:spPr/>
        <p:txBody>
          <a:bodyPr/>
          <a:lstStyle/>
          <a:p>
            <a:fld id="{167E05AF-37A8-4615-ACC4-4601B3E34606}" type="slidenum">
              <a:rPr lang="en-US" smtClean="0"/>
              <a:pPr/>
              <a:t>21</a:t>
            </a:fld>
            <a:endParaRPr lang="en-US"/>
          </a:p>
        </p:txBody>
      </p:sp>
    </p:spTree>
    <p:extLst>
      <p:ext uri="{BB962C8B-B14F-4D97-AF65-F5344CB8AC3E}">
        <p14:creationId xmlns:p14="http://schemas.microsoft.com/office/powerpoint/2010/main" val="598099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293790-A521-64D7-F78C-AFF52A9536DB}"/>
              </a:ext>
            </a:extLst>
          </p:cNvPr>
          <p:cNvSpPr>
            <a:spLocks noGrp="1"/>
          </p:cNvSpPr>
          <p:nvPr>
            <p:ph type="title"/>
          </p:nvPr>
        </p:nvSpPr>
        <p:spPr/>
        <p:txBody>
          <a:bodyPr/>
          <a:lstStyle/>
          <a:p>
            <a:r>
              <a:rPr lang="en-US" dirty="0"/>
              <a:t>Coding Resources for Educators and Families</a:t>
            </a:r>
          </a:p>
        </p:txBody>
      </p:sp>
      <p:sp>
        <p:nvSpPr>
          <p:cNvPr id="2" name="Content Placeholder 1">
            <a:extLst>
              <a:ext uri="{FF2B5EF4-FFF2-40B4-BE49-F238E27FC236}">
                <a16:creationId xmlns:a16="http://schemas.microsoft.com/office/drawing/2014/main" id="{1910902A-1E18-3810-7180-794D71C23C58}"/>
              </a:ext>
            </a:extLst>
          </p:cNvPr>
          <p:cNvSpPr>
            <a:spLocks noGrp="1"/>
          </p:cNvSpPr>
          <p:nvPr>
            <p:ph sz="half" idx="1"/>
          </p:nvPr>
        </p:nvSpPr>
        <p:spPr>
          <a:xfrm>
            <a:off x="543230" y="1223212"/>
            <a:ext cx="6573495" cy="4821670"/>
          </a:xfrm>
        </p:spPr>
        <p:txBody>
          <a:bodyPr>
            <a:normAutofit fontScale="92500" lnSpcReduction="20000"/>
          </a:bodyPr>
          <a:lstStyle/>
          <a:p>
            <a:r>
              <a:rPr lang="en-US" dirty="0"/>
              <a:t>State and national CS standards, frameworks, and organizations</a:t>
            </a:r>
          </a:p>
          <a:p>
            <a:r>
              <a:rPr lang="en-US" dirty="0"/>
              <a:t>Blogs and articles </a:t>
            </a:r>
          </a:p>
          <a:p>
            <a:r>
              <a:rPr lang="en-US" dirty="0"/>
              <a:t>Books </a:t>
            </a:r>
          </a:p>
          <a:p>
            <a:r>
              <a:rPr lang="en-US" dirty="0"/>
              <a:t>Lessons and activities</a:t>
            </a:r>
          </a:p>
          <a:p>
            <a:r>
              <a:rPr lang="en-US" dirty="0"/>
              <a:t>Family and community engagement resources</a:t>
            </a:r>
          </a:p>
          <a:p>
            <a:pPr marL="0" indent="0">
              <a:spcBef>
                <a:spcPts val="3600"/>
              </a:spcBef>
              <a:buNone/>
            </a:pPr>
            <a:r>
              <a:rPr lang="en-US" b="1" dirty="0"/>
              <a:t>Star</a:t>
            </a:r>
            <a:r>
              <a:rPr lang="en-US" dirty="0"/>
              <a:t> two resources you want to explore further.</a:t>
            </a:r>
          </a:p>
        </p:txBody>
      </p:sp>
      <p:pic>
        <p:nvPicPr>
          <p:cNvPr id="9" name="Picture 8">
            <a:extLst>
              <a:ext uri="{FF2B5EF4-FFF2-40B4-BE49-F238E27FC236}">
                <a16:creationId xmlns:a16="http://schemas.microsoft.com/office/drawing/2014/main" id="{E973D979-E638-266D-12B8-CBDDF0BFFAF9}"/>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7239089" y="971623"/>
            <a:ext cx="4952911" cy="5073259"/>
          </a:xfrm>
          <a:prstGeom prst="rect">
            <a:avLst/>
          </a:prstGeom>
        </p:spPr>
      </p:pic>
      <p:sp>
        <p:nvSpPr>
          <p:cNvPr id="5" name="Slide Number Placeholder 4">
            <a:extLst>
              <a:ext uri="{FF2B5EF4-FFF2-40B4-BE49-F238E27FC236}">
                <a16:creationId xmlns:a16="http://schemas.microsoft.com/office/drawing/2014/main" id="{063D9AF9-3C05-D5DE-E596-163B97597FC7}"/>
              </a:ext>
            </a:extLst>
          </p:cNvPr>
          <p:cNvSpPr>
            <a:spLocks noGrp="1"/>
          </p:cNvSpPr>
          <p:nvPr>
            <p:ph type="sldNum" sz="quarter" idx="10"/>
          </p:nvPr>
        </p:nvSpPr>
        <p:spPr/>
        <p:txBody>
          <a:bodyPr/>
          <a:lstStyle/>
          <a:p>
            <a:fld id="{167E05AF-37A8-4615-ACC4-4601B3E34606}" type="slidenum">
              <a:rPr lang="en-US" smtClean="0"/>
              <a:pPr/>
              <a:t>22</a:t>
            </a:fld>
            <a:endParaRPr lang="en-US"/>
          </a:p>
        </p:txBody>
      </p:sp>
    </p:spTree>
    <p:extLst>
      <p:ext uri="{BB962C8B-B14F-4D97-AF65-F5344CB8AC3E}">
        <p14:creationId xmlns:p14="http://schemas.microsoft.com/office/powerpoint/2010/main" val="2084287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7C5D80-52CD-5992-171A-028A25DB7AC2}"/>
              </a:ext>
            </a:extLst>
          </p:cNvPr>
          <p:cNvSpPr>
            <a:spLocks noGrp="1"/>
          </p:cNvSpPr>
          <p:nvPr>
            <p:ph type="title"/>
          </p:nvPr>
        </p:nvSpPr>
        <p:spPr/>
        <p:txBody>
          <a:bodyPr/>
          <a:lstStyle/>
          <a:p>
            <a:r>
              <a:rPr lang="en-US" dirty="0"/>
              <a:t>Reflect: </a:t>
            </a:r>
            <a:r>
              <a:rPr lang="en-US" b="0" dirty="0">
                <a:latin typeface="Montserrat Medium" panose="00000600000000000000" pitchFamily="2" charset="0"/>
              </a:rPr>
              <a:t>CS Learning</a:t>
            </a:r>
          </a:p>
        </p:txBody>
      </p:sp>
      <p:sp>
        <p:nvSpPr>
          <p:cNvPr id="2" name="Content Placeholder 1">
            <a:extLst>
              <a:ext uri="{FF2B5EF4-FFF2-40B4-BE49-F238E27FC236}">
                <a16:creationId xmlns:a16="http://schemas.microsoft.com/office/drawing/2014/main" id="{C4972CAF-B90B-176C-8853-978FD99F8581}"/>
              </a:ext>
            </a:extLst>
          </p:cNvPr>
          <p:cNvSpPr>
            <a:spLocks noGrp="1"/>
          </p:cNvSpPr>
          <p:nvPr>
            <p:ph sz="half" idx="1"/>
          </p:nvPr>
        </p:nvSpPr>
        <p:spPr>
          <a:xfrm>
            <a:off x="838200" y="1324303"/>
            <a:ext cx="6522720" cy="4437073"/>
          </a:xfrm>
        </p:spPr>
        <p:txBody>
          <a:bodyPr>
            <a:normAutofit/>
          </a:bodyPr>
          <a:lstStyle/>
          <a:p>
            <a:r>
              <a:rPr lang="en-US" dirty="0"/>
              <a:t>Today, I learned …</a:t>
            </a:r>
          </a:p>
          <a:p>
            <a:r>
              <a:rPr lang="en-US" dirty="0"/>
              <a:t>The session today made me feel …</a:t>
            </a:r>
          </a:p>
          <a:p>
            <a:r>
              <a:rPr lang="en-US" dirty="0"/>
              <a:t>In the next week or month, I hope to …</a:t>
            </a:r>
          </a:p>
        </p:txBody>
      </p:sp>
      <p:sp>
        <p:nvSpPr>
          <p:cNvPr id="3" name="Slide Number Placeholder 2">
            <a:extLst>
              <a:ext uri="{FF2B5EF4-FFF2-40B4-BE49-F238E27FC236}">
                <a16:creationId xmlns:a16="http://schemas.microsoft.com/office/drawing/2014/main" id="{859F1B3B-E36B-5BA2-541A-E8B1F23D8E48}"/>
              </a:ext>
            </a:extLst>
          </p:cNvPr>
          <p:cNvSpPr>
            <a:spLocks noGrp="1"/>
          </p:cNvSpPr>
          <p:nvPr>
            <p:ph type="sldNum" sz="quarter" idx="10"/>
          </p:nvPr>
        </p:nvSpPr>
        <p:spPr/>
        <p:txBody>
          <a:bodyPr/>
          <a:lstStyle/>
          <a:p>
            <a:fld id="{167E05AF-37A8-4615-ACC4-4601B3E34606}" type="slidenum">
              <a:rPr lang="en-US" smtClean="0"/>
              <a:pPr/>
              <a:t>23</a:t>
            </a:fld>
            <a:endParaRPr lang="en-US"/>
          </a:p>
        </p:txBody>
      </p:sp>
      <p:pic>
        <p:nvPicPr>
          <p:cNvPr id="6" name="Picture 5">
            <a:extLst>
              <a:ext uri="{FF2B5EF4-FFF2-40B4-BE49-F238E27FC236}">
                <a16:creationId xmlns:a16="http://schemas.microsoft.com/office/drawing/2014/main" id="{29FF9F90-5989-6A4B-E5ED-C7CAAA551E4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l="-662"/>
          <a:stretch>
            <a:fillRect/>
          </a:stretch>
        </p:blipFill>
        <p:spPr>
          <a:xfrm>
            <a:off x="7503200" y="965201"/>
            <a:ext cx="4686186" cy="4796175"/>
          </a:xfrm>
          <a:prstGeom prst="rect">
            <a:avLst/>
          </a:prstGeom>
        </p:spPr>
      </p:pic>
    </p:spTree>
    <p:extLst>
      <p:ext uri="{BB962C8B-B14F-4D97-AF65-F5344CB8AC3E}">
        <p14:creationId xmlns:p14="http://schemas.microsoft.com/office/powerpoint/2010/main" val="3921130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0F9B50-958C-5756-0538-64780A446A64}"/>
              </a:ext>
            </a:extLst>
          </p:cNvPr>
          <p:cNvSpPr>
            <a:spLocks noGrp="1"/>
          </p:cNvSpPr>
          <p:nvPr>
            <p:ph type="title"/>
          </p:nvPr>
        </p:nvSpPr>
        <p:spPr/>
        <p:txBody>
          <a:bodyPr/>
          <a:lstStyle/>
          <a:p>
            <a:r>
              <a:rPr lang="en-US" dirty="0"/>
              <a:t>Thank You!</a:t>
            </a:r>
          </a:p>
        </p:txBody>
      </p:sp>
      <p:sp>
        <p:nvSpPr>
          <p:cNvPr id="2" name="Slide Number Placeholder 6">
            <a:extLst>
              <a:ext uri="{FF2B5EF4-FFF2-40B4-BE49-F238E27FC236}">
                <a16:creationId xmlns:a16="http://schemas.microsoft.com/office/drawing/2014/main" id="{05A131E4-B069-6D65-B09A-699167DC30AB}"/>
              </a:ext>
            </a:extLst>
          </p:cNvPr>
          <p:cNvSpPr>
            <a:spLocks noGrp="1"/>
          </p:cNvSpPr>
          <p:nvPr>
            <p:ph type="sldNum" sz="quarter" idx="10"/>
          </p:nvPr>
        </p:nvSpPr>
        <p:spPr>
          <a:xfrm>
            <a:off x="9382350" y="6432550"/>
            <a:ext cx="2743200" cy="365125"/>
          </a:xfrm>
        </p:spPr>
        <p:txBody>
          <a:bodyPr/>
          <a:lstStyle/>
          <a:p>
            <a:fld id="{167E05AF-37A8-4615-ACC4-4601B3E34606}" type="slidenum">
              <a:rPr lang="en-US" smtClean="0"/>
              <a:pPr/>
              <a:t>24</a:t>
            </a:fld>
            <a:endParaRPr lang="en-US"/>
          </a:p>
        </p:txBody>
      </p:sp>
    </p:spTree>
    <p:extLst>
      <p:ext uri="{BB962C8B-B14F-4D97-AF65-F5344CB8AC3E}">
        <p14:creationId xmlns:p14="http://schemas.microsoft.com/office/powerpoint/2010/main" val="664585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n-US" b="1" dirty="0">
                <a:solidFill>
                  <a:schemeClr val="bg1"/>
                </a:solidFill>
                <a:latin typeface="Montserrat" pitchFamily="2" charset="77"/>
              </a:rPr>
              <a:t>Session Goals</a:t>
            </a:r>
          </a:p>
        </p:txBody>
      </p:sp>
      <p:sp>
        <p:nvSpPr>
          <p:cNvPr id="3" name="Content Placeholder 2">
            <a:extLst>
              <a:ext uri="{FF2B5EF4-FFF2-40B4-BE49-F238E27FC236}">
                <a16:creationId xmlns:a16="http://schemas.microsoft.com/office/drawing/2014/main" id="{E1718584-69B8-5F62-20C4-A6C61F18891C}"/>
              </a:ext>
            </a:extLst>
          </p:cNvPr>
          <p:cNvSpPr>
            <a:spLocks noGrp="1"/>
          </p:cNvSpPr>
          <p:nvPr>
            <p:ph idx="1"/>
          </p:nvPr>
        </p:nvSpPr>
        <p:spPr/>
        <p:txBody>
          <a:bodyPr/>
          <a:lstStyle/>
          <a:p>
            <a:r>
              <a:rPr lang="en-US" dirty="0">
                <a:latin typeface="Montserrat" pitchFamily="2" charset="77"/>
              </a:rPr>
              <a:t>Engage in playful coding activities to explore how computational thinking (CT) skills develop within computer science (CS) experiences.</a:t>
            </a:r>
          </a:p>
          <a:p>
            <a:r>
              <a:rPr lang="en-US" dirty="0">
                <a:latin typeface="Montserrat" pitchFamily="2" charset="77"/>
              </a:rPr>
              <a:t>Explore strategies for educators to support children’s CS learning. </a:t>
            </a:r>
          </a:p>
          <a:p>
            <a:r>
              <a:rPr lang="en-US" dirty="0">
                <a:latin typeface="Montserrat" pitchFamily="2" charset="77"/>
              </a:rPr>
              <a:t>Learn about CT and CS resources for early childhood settings.</a:t>
            </a:r>
          </a:p>
        </p:txBody>
      </p:sp>
      <p:sp>
        <p:nvSpPr>
          <p:cNvPr id="5" name="Slide Number Placeholder 4">
            <a:extLst>
              <a:ext uri="{FF2B5EF4-FFF2-40B4-BE49-F238E27FC236}">
                <a16:creationId xmlns:a16="http://schemas.microsoft.com/office/drawing/2014/main" id="{1F4C5D2C-3991-3106-125E-B73C6A972872}"/>
              </a:ext>
            </a:extLst>
          </p:cNvPr>
          <p:cNvSpPr>
            <a:spLocks noGrp="1"/>
          </p:cNvSpPr>
          <p:nvPr>
            <p:ph type="sldNum" sz="quarter" idx="10"/>
          </p:nvPr>
        </p:nvSpPr>
        <p:spPr/>
        <p:txBody>
          <a:bodyPr/>
          <a:lstStyle/>
          <a:p>
            <a:fld id="{167E05AF-37A8-4615-ACC4-4601B3E34606}" type="slidenum">
              <a:rPr lang="en-US" smtClean="0"/>
              <a:pPr/>
              <a:t>3</a:t>
            </a:fld>
            <a:endParaRPr lang="en-US"/>
          </a:p>
        </p:txBody>
      </p:sp>
    </p:spTree>
    <p:extLst>
      <p:ext uri="{BB962C8B-B14F-4D97-AF65-F5344CB8AC3E}">
        <p14:creationId xmlns:p14="http://schemas.microsoft.com/office/powerpoint/2010/main" val="268705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8462D-10CC-A642-B599-57A3CCB3EAE6}"/>
              </a:ext>
            </a:extLst>
          </p:cNvPr>
          <p:cNvSpPr>
            <a:spLocks noGrp="1"/>
          </p:cNvSpPr>
          <p:nvPr>
            <p:ph type="title"/>
          </p:nvPr>
        </p:nvSpPr>
        <p:spPr/>
        <p:txBody>
          <a:bodyPr/>
          <a:lstStyle/>
          <a:p>
            <a:r>
              <a:rPr lang="en-US" dirty="0"/>
              <a:t>Defining CT and CS</a:t>
            </a:r>
          </a:p>
        </p:txBody>
      </p:sp>
      <p:pic>
        <p:nvPicPr>
          <p:cNvPr id="13" name="Picture 12" descr="Venn diagram. One side is labeled: Computational Thinking (CT): A set of critical thinking and problem-solving skills, practices, and processes that everyone can learn and use in various contexts. The other side is labeled: Computer Science (CS): The study of computers and computational systems. The middle is labeled: CT skills are used within the field of CS to write code, design software, and troubleshoot system.s">
            <a:extLst>
              <a:ext uri="{FF2B5EF4-FFF2-40B4-BE49-F238E27FC236}">
                <a16:creationId xmlns:a16="http://schemas.microsoft.com/office/drawing/2014/main" id="{9157F223-45E6-12AD-CE4C-D267C7CDD4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0027" y="1073387"/>
            <a:ext cx="9011296" cy="5046326"/>
          </a:xfrm>
          <a:prstGeom prst="rect">
            <a:avLst/>
          </a:prstGeom>
        </p:spPr>
      </p:pic>
      <p:sp>
        <p:nvSpPr>
          <p:cNvPr id="7" name="Slide Number Placeholder 6">
            <a:extLst>
              <a:ext uri="{FF2B5EF4-FFF2-40B4-BE49-F238E27FC236}">
                <a16:creationId xmlns:a16="http://schemas.microsoft.com/office/drawing/2014/main" id="{875BEF64-B12A-C485-9EDD-BB5EB5375CE6}"/>
              </a:ext>
            </a:extLst>
          </p:cNvPr>
          <p:cNvSpPr>
            <a:spLocks noGrp="1"/>
          </p:cNvSpPr>
          <p:nvPr>
            <p:ph type="sldNum" sz="quarter" idx="10"/>
          </p:nvPr>
        </p:nvSpPr>
        <p:spPr/>
        <p:txBody>
          <a:bodyPr/>
          <a:lstStyle/>
          <a:p>
            <a:fld id="{167E05AF-37A8-4615-ACC4-4601B3E34606}" type="slidenum">
              <a:rPr lang="en-US" smtClean="0"/>
              <a:pPr/>
              <a:t>4</a:t>
            </a:fld>
            <a:endParaRPr lang="en-US"/>
          </a:p>
        </p:txBody>
      </p:sp>
    </p:spTree>
    <p:extLst>
      <p:ext uri="{BB962C8B-B14F-4D97-AF65-F5344CB8AC3E}">
        <p14:creationId xmlns:p14="http://schemas.microsoft.com/office/powerpoint/2010/main" val="386144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3B067-70DD-BE1C-DBE6-2B63E667F12F}"/>
              </a:ext>
            </a:extLst>
          </p:cNvPr>
          <p:cNvSpPr>
            <a:spLocks noGrp="1"/>
          </p:cNvSpPr>
          <p:nvPr>
            <p:ph type="title"/>
          </p:nvPr>
        </p:nvSpPr>
        <p:spPr/>
        <p:txBody>
          <a:bodyPr anchor="ctr"/>
          <a:lstStyle/>
          <a:p>
            <a:r>
              <a:rPr lang="en-US" dirty="0"/>
              <a:t>Play: </a:t>
            </a:r>
            <a:br>
              <a:rPr lang="en-US" dirty="0"/>
            </a:br>
            <a:r>
              <a:rPr lang="en-US" b="0" dirty="0">
                <a:latin typeface="Montserrat Medium" panose="00000600000000000000" pitchFamily="2" charset="0"/>
              </a:rPr>
              <a:t>Embodied Movement</a:t>
            </a:r>
          </a:p>
        </p:txBody>
      </p:sp>
      <p:grpSp>
        <p:nvGrpSpPr>
          <p:cNvPr id="6" name="Group 5">
            <a:extLst>
              <a:ext uri="{FF2B5EF4-FFF2-40B4-BE49-F238E27FC236}">
                <a16:creationId xmlns:a16="http://schemas.microsoft.com/office/drawing/2014/main" id="{847BBF5A-7E8B-2C75-0288-DDAD3CE6FCCB}"/>
              </a:ext>
              <a:ext uri="{C183D7F6-B498-43B3-948B-1728B52AA6E4}">
                <adec:decorative xmlns:adec="http://schemas.microsoft.com/office/drawing/2017/decorative" val="1"/>
              </a:ext>
            </a:extLst>
          </p:cNvPr>
          <p:cNvGrpSpPr/>
          <p:nvPr/>
        </p:nvGrpSpPr>
        <p:grpSpPr>
          <a:xfrm>
            <a:off x="6655799" y="761118"/>
            <a:ext cx="3900409" cy="4289690"/>
            <a:chOff x="-21186" y="-586669"/>
            <a:chExt cx="1423491" cy="1508538"/>
          </a:xfrm>
        </p:grpSpPr>
        <p:sp>
          <p:nvSpPr>
            <p:cNvPr id="7" name="Up Arrow 6" descr="Arrow pointing upward.">
              <a:extLst>
                <a:ext uri="{FF2B5EF4-FFF2-40B4-BE49-F238E27FC236}">
                  <a16:creationId xmlns:a16="http://schemas.microsoft.com/office/drawing/2014/main" id="{E756FCF2-3CA9-FBDA-7A3C-EDC6F958A9D2}"/>
                </a:ext>
              </a:extLst>
            </p:cNvPr>
            <p:cNvSpPr/>
            <p:nvPr/>
          </p:nvSpPr>
          <p:spPr>
            <a:xfrm>
              <a:off x="6624" y="-586669"/>
              <a:ext cx="321013" cy="486383"/>
            </a:xfrm>
            <a:prstGeom prst="up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8" name="Up Arrow 7" descr="Arrow pointing upward.">
              <a:extLst>
                <a:ext uri="{FF2B5EF4-FFF2-40B4-BE49-F238E27FC236}">
                  <a16:creationId xmlns:a16="http://schemas.microsoft.com/office/drawing/2014/main" id="{A44DCF61-748A-3CF1-88AE-5E5C7B9453A2}"/>
                </a:ext>
              </a:extLst>
            </p:cNvPr>
            <p:cNvSpPr/>
            <p:nvPr/>
          </p:nvSpPr>
          <p:spPr>
            <a:xfrm>
              <a:off x="1081292" y="-586669"/>
              <a:ext cx="321013" cy="486383"/>
            </a:xfrm>
            <a:prstGeom prst="up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9" name="Up Arrow 8" descr="Arrow pointing downward.">
              <a:extLst>
                <a:ext uri="{FF2B5EF4-FFF2-40B4-BE49-F238E27FC236}">
                  <a16:creationId xmlns:a16="http://schemas.microsoft.com/office/drawing/2014/main" id="{E1957522-EF20-F164-75AE-C248BC3D6C1A}"/>
                </a:ext>
              </a:extLst>
            </p:cNvPr>
            <p:cNvSpPr/>
            <p:nvPr/>
          </p:nvSpPr>
          <p:spPr>
            <a:xfrm rot="10800000">
              <a:off x="1081630" y="436094"/>
              <a:ext cx="320675" cy="485775"/>
            </a:xfrm>
            <a:prstGeom prst="up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10" name="Bent Arrow 9" descr="Arrow pointing up and to the right.">
              <a:extLst>
                <a:ext uri="{FF2B5EF4-FFF2-40B4-BE49-F238E27FC236}">
                  <a16:creationId xmlns:a16="http://schemas.microsoft.com/office/drawing/2014/main" id="{27F23BCF-C7D6-A100-C941-5D12EA969CC1}"/>
                </a:ext>
              </a:extLst>
            </p:cNvPr>
            <p:cNvSpPr/>
            <p:nvPr/>
          </p:nvSpPr>
          <p:spPr>
            <a:xfrm>
              <a:off x="-21186" y="479090"/>
              <a:ext cx="476116" cy="363855"/>
            </a:xfrm>
            <a:prstGeom prst="bentArrow">
              <a:avLst>
                <a:gd name="adj1" fmla="val 30454"/>
                <a:gd name="adj2" fmla="val 37727"/>
                <a:gd name="adj3" fmla="val 45904"/>
                <a:gd name="adj4" fmla="val 27387"/>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sp>
        <p:nvSpPr>
          <p:cNvPr id="12" name="TextBox 11">
            <a:extLst>
              <a:ext uri="{FF2B5EF4-FFF2-40B4-BE49-F238E27FC236}">
                <a16:creationId xmlns:a16="http://schemas.microsoft.com/office/drawing/2014/main" id="{92C07958-9FE2-E4F5-CF96-F604C033EC17}"/>
              </a:ext>
            </a:extLst>
          </p:cNvPr>
          <p:cNvSpPr txBox="1"/>
          <p:nvPr/>
        </p:nvSpPr>
        <p:spPr>
          <a:xfrm>
            <a:off x="6392873" y="2708757"/>
            <a:ext cx="1798627" cy="523220"/>
          </a:xfrm>
          <a:prstGeom prst="rect">
            <a:avLst/>
          </a:prstGeom>
          <a:noFill/>
        </p:spPr>
        <p:txBody>
          <a:bodyPr wrap="square">
            <a:spAutoFit/>
          </a:bodyPr>
          <a:lstStyle/>
          <a:p>
            <a:r>
              <a:rPr lang="en-US" sz="2800" kern="0" dirty="0">
                <a:effectLst/>
                <a:latin typeface="Montserrat" pitchFamily="2" charset="77"/>
                <a:ea typeface="Calibri" panose="020F0502020204030204" pitchFamily="34" charset="0"/>
                <a:cs typeface="Times New Roman" panose="02020603050405020304" pitchFamily="18" charset="0"/>
              </a:rPr>
              <a:t>Forward, </a:t>
            </a:r>
            <a:endParaRPr lang="en-US" sz="2800" dirty="0">
              <a:latin typeface="Montserrat" pitchFamily="2" charset="77"/>
            </a:endParaRPr>
          </a:p>
        </p:txBody>
      </p:sp>
      <p:sp>
        <p:nvSpPr>
          <p:cNvPr id="4" name="TextBox 3">
            <a:extLst>
              <a:ext uri="{FF2B5EF4-FFF2-40B4-BE49-F238E27FC236}">
                <a16:creationId xmlns:a16="http://schemas.microsoft.com/office/drawing/2014/main" id="{45DF1E7A-5100-ABD2-4055-0F7F0EA2D14F}"/>
              </a:ext>
            </a:extLst>
          </p:cNvPr>
          <p:cNvSpPr txBox="1"/>
          <p:nvPr/>
        </p:nvSpPr>
        <p:spPr>
          <a:xfrm>
            <a:off x="9334500" y="2708757"/>
            <a:ext cx="1798627" cy="523220"/>
          </a:xfrm>
          <a:prstGeom prst="rect">
            <a:avLst/>
          </a:prstGeom>
          <a:noFill/>
        </p:spPr>
        <p:txBody>
          <a:bodyPr wrap="square">
            <a:spAutoFit/>
          </a:bodyPr>
          <a:lstStyle/>
          <a:p>
            <a:r>
              <a:rPr lang="en-US" sz="2800" kern="0" dirty="0">
                <a:effectLst/>
                <a:latin typeface="Montserrat" pitchFamily="2" charset="77"/>
                <a:ea typeface="Calibri" panose="020F0502020204030204" pitchFamily="34" charset="0"/>
                <a:cs typeface="Times New Roman" panose="02020603050405020304" pitchFamily="18" charset="0"/>
              </a:rPr>
              <a:t>Forward, </a:t>
            </a:r>
            <a:endParaRPr lang="en-US" sz="2800" dirty="0">
              <a:latin typeface="Montserrat" pitchFamily="2" charset="77"/>
            </a:endParaRPr>
          </a:p>
        </p:txBody>
      </p:sp>
      <p:sp>
        <p:nvSpPr>
          <p:cNvPr id="15" name="TextBox 14">
            <a:extLst>
              <a:ext uri="{FF2B5EF4-FFF2-40B4-BE49-F238E27FC236}">
                <a16:creationId xmlns:a16="http://schemas.microsoft.com/office/drawing/2014/main" id="{63ABA980-9732-04A8-A599-286AB9F4CABF}"/>
              </a:ext>
            </a:extLst>
          </p:cNvPr>
          <p:cNvSpPr txBox="1"/>
          <p:nvPr/>
        </p:nvSpPr>
        <p:spPr>
          <a:xfrm>
            <a:off x="6313546" y="5421640"/>
            <a:ext cx="2418974" cy="523220"/>
          </a:xfrm>
          <a:prstGeom prst="rect">
            <a:avLst/>
          </a:prstGeom>
          <a:noFill/>
        </p:spPr>
        <p:txBody>
          <a:bodyPr wrap="square">
            <a:spAutoFit/>
          </a:bodyPr>
          <a:lstStyle/>
          <a:p>
            <a:r>
              <a:rPr lang="en-US" sz="2800" kern="0" dirty="0">
                <a:effectLst/>
                <a:latin typeface="Montserrat" pitchFamily="2" charset="77"/>
                <a:ea typeface="Calibri" panose="020F0502020204030204" pitchFamily="34" charset="0"/>
                <a:cs typeface="Times New Roman" panose="02020603050405020304" pitchFamily="18" charset="0"/>
              </a:rPr>
              <a:t>Turn Right,</a:t>
            </a:r>
            <a:r>
              <a:rPr lang="en-US" sz="2800" dirty="0">
                <a:effectLst/>
                <a:latin typeface="Montserrat" pitchFamily="2" charset="77"/>
              </a:rPr>
              <a:t> </a:t>
            </a:r>
            <a:endParaRPr lang="en-US" sz="2800" dirty="0"/>
          </a:p>
        </p:txBody>
      </p:sp>
      <p:sp>
        <p:nvSpPr>
          <p:cNvPr id="11" name="TextBox 10">
            <a:extLst>
              <a:ext uri="{FF2B5EF4-FFF2-40B4-BE49-F238E27FC236}">
                <a16:creationId xmlns:a16="http://schemas.microsoft.com/office/drawing/2014/main" id="{0EDD7435-4DCE-9134-D681-BA52A40638D4}"/>
              </a:ext>
            </a:extLst>
          </p:cNvPr>
          <p:cNvSpPr txBox="1"/>
          <p:nvPr/>
        </p:nvSpPr>
        <p:spPr>
          <a:xfrm>
            <a:off x="9246869" y="5421640"/>
            <a:ext cx="2080567" cy="523220"/>
          </a:xfrm>
          <a:prstGeom prst="rect">
            <a:avLst/>
          </a:prstGeom>
          <a:noFill/>
        </p:spPr>
        <p:txBody>
          <a:bodyPr wrap="square">
            <a:spAutoFit/>
          </a:bodyPr>
          <a:lstStyle/>
          <a:p>
            <a:r>
              <a:rPr lang="en-US" sz="2800" kern="0" dirty="0">
                <a:effectLst/>
                <a:latin typeface="Montserrat" pitchFamily="2" charset="77"/>
                <a:ea typeface="Calibri" panose="020F0502020204030204" pitchFamily="34" charset="0"/>
                <a:cs typeface="Times New Roman" panose="02020603050405020304" pitchFamily="18" charset="0"/>
              </a:rPr>
              <a:t>Backward.</a:t>
            </a:r>
            <a:r>
              <a:rPr lang="en-US" sz="2800" dirty="0">
                <a:effectLst/>
                <a:latin typeface="Montserrat" pitchFamily="2" charset="77"/>
              </a:rPr>
              <a:t> </a:t>
            </a:r>
            <a:endParaRPr lang="en-US" sz="2800" dirty="0"/>
          </a:p>
        </p:txBody>
      </p:sp>
      <p:sp>
        <p:nvSpPr>
          <p:cNvPr id="13" name="Slide Number Placeholder 12">
            <a:extLst>
              <a:ext uri="{FF2B5EF4-FFF2-40B4-BE49-F238E27FC236}">
                <a16:creationId xmlns:a16="http://schemas.microsoft.com/office/drawing/2014/main" id="{D22D9AF6-6DE5-DFF7-BF74-2C7208FA1F5F}"/>
              </a:ext>
            </a:extLst>
          </p:cNvPr>
          <p:cNvSpPr>
            <a:spLocks noGrp="1"/>
          </p:cNvSpPr>
          <p:nvPr>
            <p:ph type="sldNum" sz="quarter" idx="10"/>
          </p:nvPr>
        </p:nvSpPr>
        <p:spPr/>
        <p:txBody>
          <a:bodyPr/>
          <a:lstStyle/>
          <a:p>
            <a:fld id="{167E05AF-37A8-4615-ACC4-4601B3E34606}" type="slidenum">
              <a:rPr lang="en-US" smtClean="0"/>
              <a:pPr/>
              <a:t>5</a:t>
            </a:fld>
            <a:endParaRPr lang="en-US"/>
          </a:p>
        </p:txBody>
      </p:sp>
    </p:spTree>
    <p:extLst>
      <p:ext uri="{BB962C8B-B14F-4D97-AF65-F5344CB8AC3E}">
        <p14:creationId xmlns:p14="http://schemas.microsoft.com/office/powerpoint/2010/main" val="1890317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0E7B7-2DA6-777B-295C-EC54011E8C6D}"/>
              </a:ext>
            </a:extLst>
          </p:cNvPr>
          <p:cNvSpPr>
            <a:spLocks noGrp="1"/>
          </p:cNvSpPr>
          <p:nvPr>
            <p:ph type="title"/>
          </p:nvPr>
        </p:nvSpPr>
        <p:spPr/>
        <p:txBody>
          <a:bodyPr/>
          <a:lstStyle/>
          <a:p>
            <a:r>
              <a:rPr lang="en-US" dirty="0"/>
              <a:t>Reflect: </a:t>
            </a:r>
            <a:r>
              <a:rPr lang="en-US" b="0" dirty="0">
                <a:latin typeface="Montserrat Medium" panose="00000600000000000000" pitchFamily="2" charset="0"/>
              </a:rPr>
              <a:t>Embodied Movement</a:t>
            </a:r>
          </a:p>
        </p:txBody>
      </p:sp>
      <p:sp>
        <p:nvSpPr>
          <p:cNvPr id="3" name="Content Placeholder 2">
            <a:extLst>
              <a:ext uri="{FF2B5EF4-FFF2-40B4-BE49-F238E27FC236}">
                <a16:creationId xmlns:a16="http://schemas.microsoft.com/office/drawing/2014/main" id="{3BA30304-E75B-4D81-234E-6150B014B118}"/>
              </a:ext>
            </a:extLst>
          </p:cNvPr>
          <p:cNvSpPr>
            <a:spLocks noGrp="1"/>
          </p:cNvSpPr>
          <p:nvPr>
            <p:ph idx="1"/>
          </p:nvPr>
        </p:nvSpPr>
        <p:spPr/>
        <p:txBody>
          <a:bodyPr/>
          <a:lstStyle/>
          <a:p>
            <a:r>
              <a:rPr lang="en-US" dirty="0"/>
              <a:t>How does this activity support your understanding of algorithms? </a:t>
            </a:r>
          </a:p>
          <a:p>
            <a:r>
              <a:rPr lang="en-US" dirty="0"/>
              <a:t>What are other examples of algorithms you create or follow in your everyday life?</a:t>
            </a:r>
          </a:p>
          <a:p>
            <a:r>
              <a:rPr lang="en-US" dirty="0"/>
              <a:t>How might you adapt this activity for children in your learning setting? </a:t>
            </a:r>
          </a:p>
        </p:txBody>
      </p:sp>
      <p:sp>
        <p:nvSpPr>
          <p:cNvPr id="5" name="Slide Number Placeholder 4">
            <a:extLst>
              <a:ext uri="{FF2B5EF4-FFF2-40B4-BE49-F238E27FC236}">
                <a16:creationId xmlns:a16="http://schemas.microsoft.com/office/drawing/2014/main" id="{4EEBE14E-B1F8-52A2-E84B-792427702753}"/>
              </a:ext>
            </a:extLst>
          </p:cNvPr>
          <p:cNvSpPr>
            <a:spLocks noGrp="1"/>
          </p:cNvSpPr>
          <p:nvPr>
            <p:ph type="sldNum" sz="quarter" idx="10"/>
          </p:nvPr>
        </p:nvSpPr>
        <p:spPr/>
        <p:txBody>
          <a:bodyPr/>
          <a:lstStyle/>
          <a:p>
            <a:fld id="{167E05AF-37A8-4615-ACC4-4601B3E34606}" type="slidenum">
              <a:rPr lang="en-US" smtClean="0"/>
              <a:pPr/>
              <a:t>6</a:t>
            </a:fld>
            <a:endParaRPr lang="en-US"/>
          </a:p>
        </p:txBody>
      </p:sp>
    </p:spTree>
    <p:extLst>
      <p:ext uri="{BB962C8B-B14F-4D97-AF65-F5344CB8AC3E}">
        <p14:creationId xmlns:p14="http://schemas.microsoft.com/office/powerpoint/2010/main" val="3154049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18406-AD26-DC2F-C033-B459055F7C40}"/>
              </a:ext>
            </a:extLst>
          </p:cNvPr>
          <p:cNvSpPr>
            <a:spLocks noGrp="1"/>
          </p:cNvSpPr>
          <p:nvPr>
            <p:ph type="title"/>
          </p:nvPr>
        </p:nvSpPr>
        <p:spPr/>
        <p:txBody>
          <a:bodyPr anchor="ctr"/>
          <a:lstStyle/>
          <a:p>
            <a:r>
              <a:rPr lang="en-US" dirty="0"/>
              <a:t>Play: </a:t>
            </a:r>
            <a:r>
              <a:rPr lang="en-US" b="0" dirty="0">
                <a:latin typeface="Montserrat Medium" panose="00000600000000000000" pitchFamily="2" charset="0"/>
              </a:rPr>
              <a:t>Movement with </a:t>
            </a:r>
            <a:br>
              <a:rPr lang="en-US" b="0" dirty="0">
                <a:latin typeface="Montserrat Medium" panose="00000600000000000000" pitchFamily="2" charset="0"/>
              </a:rPr>
            </a:br>
            <a:r>
              <a:rPr lang="en-US" b="0" dirty="0">
                <a:latin typeface="Montserrat Medium" panose="00000600000000000000" pitchFamily="2" charset="0"/>
              </a:rPr>
              <a:t>Bee-Bots</a:t>
            </a:r>
          </a:p>
        </p:txBody>
      </p:sp>
      <p:sp>
        <p:nvSpPr>
          <p:cNvPr id="3" name="Content Placeholder 2">
            <a:extLst>
              <a:ext uri="{FF2B5EF4-FFF2-40B4-BE49-F238E27FC236}">
                <a16:creationId xmlns:a16="http://schemas.microsoft.com/office/drawing/2014/main" id="{323517B9-6F1F-CCEA-ADF5-AA0DCBB4DD52}"/>
              </a:ext>
            </a:extLst>
          </p:cNvPr>
          <p:cNvSpPr>
            <a:spLocks noGrp="1"/>
          </p:cNvSpPr>
          <p:nvPr>
            <p:ph idx="1"/>
          </p:nvPr>
        </p:nvSpPr>
        <p:spPr>
          <a:xfrm>
            <a:off x="6096000" y="685800"/>
            <a:ext cx="5678658" cy="5491163"/>
          </a:xfrm>
        </p:spPr>
        <p:txBody>
          <a:bodyPr anchor="t"/>
          <a:lstStyle/>
          <a:p>
            <a:pPr>
              <a:spcAft>
                <a:spcPts val="13800"/>
              </a:spcAft>
            </a:pPr>
            <a:r>
              <a:rPr lang="en-US" b="1" dirty="0"/>
              <a:t>Option 1:</a:t>
            </a:r>
            <a:r>
              <a:rPr lang="en-US" dirty="0"/>
              <a:t> Bee-Bot Robot</a:t>
            </a:r>
          </a:p>
          <a:p>
            <a:r>
              <a:rPr lang="en-US" b="1" dirty="0"/>
              <a:t>Option 2: </a:t>
            </a:r>
            <a:r>
              <a:rPr lang="en-US" dirty="0"/>
              <a:t>Bee-Bot Online Emulator</a:t>
            </a:r>
          </a:p>
        </p:txBody>
      </p:sp>
      <p:pic>
        <p:nvPicPr>
          <p:cNvPr id="4" name="Picture 3">
            <a:extLst>
              <a:ext uri="{FF2B5EF4-FFF2-40B4-BE49-F238E27FC236}">
                <a16:creationId xmlns:a16="http://schemas.microsoft.com/office/drawing/2014/main" id="{ECE24AC3-A8B7-8E55-6C0E-829273C1E83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33002" y="4303648"/>
            <a:ext cx="2404653" cy="2001288"/>
          </a:xfrm>
          <a:prstGeom prst="rect">
            <a:avLst/>
          </a:prstGeom>
        </p:spPr>
      </p:pic>
      <p:pic>
        <p:nvPicPr>
          <p:cNvPr id="5" name="Picture 4">
            <a:extLst>
              <a:ext uri="{FF2B5EF4-FFF2-40B4-BE49-F238E27FC236}">
                <a16:creationId xmlns:a16="http://schemas.microsoft.com/office/drawing/2014/main" id="{2694A323-CA4B-B3FC-32AD-C23353B5985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86446" y="1221550"/>
            <a:ext cx="1585973" cy="1766348"/>
          </a:xfrm>
          <a:prstGeom prst="rect">
            <a:avLst/>
          </a:prstGeom>
          <a:noFill/>
        </p:spPr>
      </p:pic>
      <p:sp>
        <p:nvSpPr>
          <p:cNvPr id="6" name="Slide Number Placeholder 5">
            <a:extLst>
              <a:ext uri="{FF2B5EF4-FFF2-40B4-BE49-F238E27FC236}">
                <a16:creationId xmlns:a16="http://schemas.microsoft.com/office/drawing/2014/main" id="{711ADABD-A571-CBE4-59C6-8CF32AF4295B}"/>
              </a:ext>
            </a:extLst>
          </p:cNvPr>
          <p:cNvSpPr>
            <a:spLocks noGrp="1"/>
          </p:cNvSpPr>
          <p:nvPr>
            <p:ph type="sldNum" sz="quarter" idx="10"/>
          </p:nvPr>
        </p:nvSpPr>
        <p:spPr/>
        <p:txBody>
          <a:bodyPr/>
          <a:lstStyle/>
          <a:p>
            <a:fld id="{167E05AF-37A8-4615-ACC4-4601B3E34606}" type="slidenum">
              <a:rPr lang="en-US" smtClean="0"/>
              <a:pPr/>
              <a:t>7</a:t>
            </a:fld>
            <a:endParaRPr lang="en-US"/>
          </a:p>
        </p:txBody>
      </p:sp>
    </p:spTree>
    <p:extLst>
      <p:ext uri="{BB962C8B-B14F-4D97-AF65-F5344CB8AC3E}">
        <p14:creationId xmlns:p14="http://schemas.microsoft.com/office/powerpoint/2010/main" val="785026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D43979-1CD2-39C1-E95A-87EB9EF7BBB5}"/>
              </a:ext>
            </a:extLst>
          </p:cNvPr>
          <p:cNvSpPr>
            <a:spLocks noGrp="1"/>
          </p:cNvSpPr>
          <p:nvPr>
            <p:ph type="title"/>
          </p:nvPr>
        </p:nvSpPr>
        <p:spPr/>
        <p:txBody>
          <a:bodyPr/>
          <a:lstStyle/>
          <a:p>
            <a:r>
              <a:rPr lang="en-US" dirty="0"/>
              <a:t>Option 1: Bee-Bot Robot</a:t>
            </a:r>
          </a:p>
        </p:txBody>
      </p:sp>
      <p:sp>
        <p:nvSpPr>
          <p:cNvPr id="5" name="Content Placeholder 4">
            <a:extLst>
              <a:ext uri="{FF2B5EF4-FFF2-40B4-BE49-F238E27FC236}">
                <a16:creationId xmlns:a16="http://schemas.microsoft.com/office/drawing/2014/main" id="{3C0378F0-CC36-CC75-18DA-8AF783AEC42C}"/>
              </a:ext>
            </a:extLst>
          </p:cNvPr>
          <p:cNvSpPr>
            <a:spLocks noGrp="1"/>
          </p:cNvSpPr>
          <p:nvPr>
            <p:ph sz="half" idx="1"/>
          </p:nvPr>
        </p:nvSpPr>
        <p:spPr>
          <a:xfrm>
            <a:off x="838200" y="1324303"/>
            <a:ext cx="5477540" cy="4852660"/>
          </a:xfrm>
        </p:spPr>
        <p:txBody>
          <a:bodyPr/>
          <a:lstStyle/>
          <a:p>
            <a:pPr marL="0" indent="0">
              <a:spcAft>
                <a:spcPts val="2400"/>
              </a:spcAft>
              <a:buNone/>
            </a:pPr>
            <a:r>
              <a:rPr lang="en-US" dirty="0"/>
              <a:t>Now it’s the Bee-Bot’s turn to move!</a:t>
            </a:r>
          </a:p>
          <a:p>
            <a:pPr marL="0" indent="0">
              <a:buNone/>
            </a:pPr>
            <a:r>
              <a:rPr lang="en-US" dirty="0"/>
              <a:t>Use the directional arrows to program a sequence for the Bee-Bot to move from one point to another on the grid.</a:t>
            </a:r>
          </a:p>
        </p:txBody>
      </p:sp>
      <p:pic>
        <p:nvPicPr>
          <p:cNvPr id="1026" name="Picture 2">
            <a:extLst>
              <a:ext uri="{FF2B5EF4-FFF2-40B4-BE49-F238E27FC236}">
                <a16:creationId xmlns:a16="http://schemas.microsoft.com/office/drawing/2014/main" id="{2694A323-CA4B-B3FC-32AD-C23353B5985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78700" y="1324303"/>
            <a:ext cx="3911600" cy="43561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6D7AB57-4630-6DB3-A6C3-E69AC971933A}"/>
              </a:ext>
            </a:extLst>
          </p:cNvPr>
          <p:cNvSpPr>
            <a:spLocks noGrp="1"/>
          </p:cNvSpPr>
          <p:nvPr>
            <p:ph type="sldNum" sz="quarter" idx="10"/>
          </p:nvPr>
        </p:nvSpPr>
        <p:spPr/>
        <p:txBody>
          <a:bodyPr/>
          <a:lstStyle/>
          <a:p>
            <a:fld id="{167E05AF-37A8-4615-ACC4-4601B3E34606}" type="slidenum">
              <a:rPr lang="en-US" smtClean="0"/>
              <a:pPr/>
              <a:t>8</a:t>
            </a:fld>
            <a:endParaRPr lang="en-US"/>
          </a:p>
        </p:txBody>
      </p:sp>
    </p:spTree>
    <p:extLst>
      <p:ext uri="{BB962C8B-B14F-4D97-AF65-F5344CB8AC3E}">
        <p14:creationId xmlns:p14="http://schemas.microsoft.com/office/powerpoint/2010/main" val="1276800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8F42D7-D870-7F76-B137-824CE4801BCE}"/>
              </a:ext>
            </a:extLst>
          </p:cNvPr>
          <p:cNvSpPr>
            <a:spLocks noGrp="1"/>
          </p:cNvSpPr>
          <p:nvPr>
            <p:ph type="title"/>
          </p:nvPr>
        </p:nvSpPr>
        <p:spPr/>
        <p:txBody>
          <a:bodyPr/>
          <a:lstStyle/>
          <a:p>
            <a:r>
              <a:rPr lang="en-US" dirty="0"/>
              <a:t>Option 2: Bee-Bot Online Emulator</a:t>
            </a:r>
            <a:endParaRPr lang="en-US" strike="sngStrike" dirty="0"/>
          </a:p>
        </p:txBody>
      </p:sp>
      <p:sp>
        <p:nvSpPr>
          <p:cNvPr id="2" name="Content Placeholder 1">
            <a:extLst>
              <a:ext uri="{FF2B5EF4-FFF2-40B4-BE49-F238E27FC236}">
                <a16:creationId xmlns:a16="http://schemas.microsoft.com/office/drawing/2014/main" id="{3F01F26B-7A45-2BD3-545D-B9617551F2D1}"/>
              </a:ext>
            </a:extLst>
          </p:cNvPr>
          <p:cNvSpPr>
            <a:spLocks noGrp="1"/>
          </p:cNvSpPr>
          <p:nvPr>
            <p:ph sz="half" idx="1"/>
          </p:nvPr>
        </p:nvSpPr>
        <p:spPr>
          <a:xfrm>
            <a:off x="838200" y="1324303"/>
            <a:ext cx="4949414" cy="4852660"/>
          </a:xfrm>
        </p:spPr>
        <p:txBody>
          <a:bodyPr>
            <a:normAutofit/>
          </a:bodyPr>
          <a:lstStyle/>
          <a:p>
            <a:pPr marL="0" indent="0">
              <a:spcAft>
                <a:spcPts val="2400"/>
              </a:spcAft>
              <a:buNone/>
            </a:pPr>
            <a:r>
              <a:rPr lang="en-US" dirty="0">
                <a:hlinkClick r:id="rId3"/>
              </a:rPr>
              <a:t>Online Emulator</a:t>
            </a:r>
            <a:endParaRPr lang="en-US" dirty="0"/>
          </a:p>
          <a:p>
            <a:pPr marL="0" indent="0">
              <a:spcAft>
                <a:spcPts val="2400"/>
              </a:spcAft>
              <a:buNone/>
            </a:pPr>
            <a:r>
              <a:rPr lang="en-US" dirty="0"/>
              <a:t>Now it’s the Bee-Bot’s turn to move!</a:t>
            </a:r>
          </a:p>
          <a:p>
            <a:pPr marL="0" indent="0">
              <a:buNone/>
            </a:pPr>
            <a:r>
              <a:rPr lang="en-US" dirty="0"/>
              <a:t>Use the directional arrows to program a sequence for the Bee-Bot to navigate around the maze. </a:t>
            </a:r>
          </a:p>
        </p:txBody>
      </p:sp>
      <p:pic>
        <p:nvPicPr>
          <p:cNvPr id="5" name="Picture 4">
            <a:extLst>
              <a:ext uri="{FF2B5EF4-FFF2-40B4-BE49-F238E27FC236}">
                <a16:creationId xmlns:a16="http://schemas.microsoft.com/office/drawing/2014/main" id="{ECE24AC3-A8B7-8E55-6C0E-829273C1E83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29902" y="1324303"/>
            <a:ext cx="5420814" cy="4511232"/>
          </a:xfrm>
          <a:prstGeom prst="rect">
            <a:avLst/>
          </a:prstGeom>
        </p:spPr>
      </p:pic>
      <p:sp>
        <p:nvSpPr>
          <p:cNvPr id="3" name="Slide Number Placeholder 2">
            <a:extLst>
              <a:ext uri="{FF2B5EF4-FFF2-40B4-BE49-F238E27FC236}">
                <a16:creationId xmlns:a16="http://schemas.microsoft.com/office/drawing/2014/main" id="{3E6E0F85-6D62-0C85-D88F-F91B383D9E3E}"/>
              </a:ext>
            </a:extLst>
          </p:cNvPr>
          <p:cNvSpPr>
            <a:spLocks noGrp="1"/>
          </p:cNvSpPr>
          <p:nvPr>
            <p:ph type="sldNum" sz="quarter" idx="10"/>
          </p:nvPr>
        </p:nvSpPr>
        <p:spPr/>
        <p:txBody>
          <a:bodyPr/>
          <a:lstStyle/>
          <a:p>
            <a:fld id="{167E05AF-37A8-4615-ACC4-4601B3E34606}" type="slidenum">
              <a:rPr lang="en-US" smtClean="0"/>
              <a:pPr/>
              <a:t>9</a:t>
            </a:fld>
            <a:endParaRPr lang="en-US"/>
          </a:p>
        </p:txBody>
      </p:sp>
    </p:spTree>
    <p:extLst>
      <p:ext uri="{BB962C8B-B14F-4D97-AF65-F5344CB8AC3E}">
        <p14:creationId xmlns:p14="http://schemas.microsoft.com/office/powerpoint/2010/main" val="3102320484"/>
      </p:ext>
    </p:extLst>
  </p:cSld>
  <p:clrMapOvr>
    <a:masterClrMapping/>
  </p:clrMapOvr>
</p:sld>
</file>

<file path=ppt/theme/theme1.xml><?xml version="1.0" encoding="utf-8"?>
<a:theme xmlns:a="http://schemas.openxmlformats.org/drawingml/2006/main" name="Office Theme">
  <a:themeElements>
    <a:clrScheme name="Custom 35">
      <a:dk1>
        <a:srgbClr val="140A14"/>
      </a:dk1>
      <a:lt1>
        <a:srgbClr val="FFFFFF"/>
      </a:lt1>
      <a:dk2>
        <a:srgbClr val="2078AE"/>
      </a:dk2>
      <a:lt2>
        <a:srgbClr val="E7E6E6"/>
      </a:lt2>
      <a:accent1>
        <a:srgbClr val="327F7C"/>
      </a:accent1>
      <a:accent2>
        <a:srgbClr val="CC4E0C"/>
      </a:accent2>
      <a:accent3>
        <a:srgbClr val="8948A3"/>
      </a:accent3>
      <a:accent4>
        <a:srgbClr val="4C8503"/>
      </a:accent4>
      <a:accent5>
        <a:srgbClr val="140A14"/>
      </a:accent5>
      <a:accent6>
        <a:srgbClr val="BB1654"/>
      </a:accent6>
      <a:hlink>
        <a:srgbClr val="0000FF"/>
      </a:hlink>
      <a:folHlink>
        <a:srgbClr val="444F9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pattFill prst="pct5">
          <a:fgClr>
            <a:schemeClr val="accent3"/>
          </a:fgClr>
          <a:bgClr>
            <a:schemeClr val="bg1"/>
          </a:bgClr>
        </a:patt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PE Early Math-PPT Slide Types Template GEOMETRY" id="{F95E4D9D-1DED-4A6B-B65F-7824A2AC1F60}" vid="{70E11D2D-F68C-4584-A492-C572729B31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CPE Early Math-PPT Slide Types Template GEOMETRY</Template>
  <TotalTime>31162</TotalTime>
  <Words>6225</Words>
  <Application>Microsoft Macintosh PowerPoint</Application>
  <PresentationFormat>Widescreen</PresentationFormat>
  <Paragraphs>436</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Montserrat</vt:lpstr>
      <vt:lpstr>Montserrat Medium</vt:lpstr>
      <vt:lpstr>Poppins</vt:lpstr>
      <vt:lpstr>Calibri</vt:lpstr>
      <vt:lpstr>Arial</vt:lpstr>
      <vt:lpstr>Office Theme</vt:lpstr>
      <vt:lpstr>Playful and Creative Coding</vt:lpstr>
      <vt:lpstr>Acknowledgments </vt:lpstr>
      <vt:lpstr>Session Goals</vt:lpstr>
      <vt:lpstr>Defining CT and CS</vt:lpstr>
      <vt:lpstr>Play:  Embodied Movement</vt:lpstr>
      <vt:lpstr>Reflect: Embodied Movement</vt:lpstr>
      <vt:lpstr>Play: Movement with  Bee-Bots</vt:lpstr>
      <vt:lpstr>Option 1: Bee-Bot Robot</vt:lpstr>
      <vt:lpstr>Option 2: Bee-Bot Online Emulator</vt:lpstr>
      <vt:lpstr>Reflect: Movement with Bee-Bots</vt:lpstr>
      <vt:lpstr>Supporting Children’s CT and CS Learning</vt:lpstr>
      <vt:lpstr>Unplugged Examples of Algorithms</vt:lpstr>
      <vt:lpstr>Plugged Examples of Algorithms</vt:lpstr>
      <vt:lpstr>Benefits of Early CS Exposure</vt:lpstr>
      <vt:lpstr>California Computer Science Standards</vt:lpstr>
      <vt:lpstr>Observe: Integrating CS in Play (3–5 years)  </vt:lpstr>
      <vt:lpstr>Observe: Coding Pathways to the Zoo  (second–third grade)</vt:lpstr>
      <vt:lpstr>Strategies to Support CS Learning</vt:lpstr>
      <vt:lpstr>Coding Supports Math and Science Learning</vt:lpstr>
      <vt:lpstr>How might CS be integrated with other areas?</vt:lpstr>
      <vt:lpstr>Coding Resources for Children</vt:lpstr>
      <vt:lpstr>Coding Resources for Educators and Families</vt:lpstr>
      <vt:lpstr>Reflect: CS Learning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Playful and Creative Coding</dc:title>
  <dc:creator/>
  <cp:lastModifiedBy>Grace Srinivasiah</cp:lastModifiedBy>
  <cp:revision>303</cp:revision>
  <cp:lastPrinted>2023-08-03T16:24:27Z</cp:lastPrinted>
  <dcterms:created xsi:type="dcterms:W3CDTF">2024-09-24T13:13:29Z</dcterms:created>
  <dcterms:modified xsi:type="dcterms:W3CDTF">2026-08-06T20:56:34Z</dcterms:modified>
</cp:coreProperties>
</file>