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1"/>
  </p:notesMasterIdLst>
  <p:handoutMasterIdLst>
    <p:handoutMasterId r:id="rId32"/>
  </p:handoutMasterIdLst>
  <p:sldIdLst>
    <p:sldId id="271" r:id="rId2"/>
    <p:sldId id="452" r:id="rId3"/>
    <p:sldId id="391" r:id="rId4"/>
    <p:sldId id="403" r:id="rId5"/>
    <p:sldId id="404" r:id="rId6"/>
    <p:sldId id="407" r:id="rId7"/>
    <p:sldId id="408" r:id="rId8"/>
    <p:sldId id="409" r:id="rId9"/>
    <p:sldId id="410" r:id="rId10"/>
    <p:sldId id="411" r:id="rId11"/>
    <p:sldId id="412" r:id="rId12"/>
    <p:sldId id="413" r:id="rId13"/>
    <p:sldId id="414" r:id="rId14"/>
    <p:sldId id="415" r:id="rId15"/>
    <p:sldId id="416" r:id="rId16"/>
    <p:sldId id="433" r:id="rId17"/>
    <p:sldId id="427" r:id="rId18"/>
    <p:sldId id="428" r:id="rId19"/>
    <p:sldId id="429" r:id="rId20"/>
    <p:sldId id="430" r:id="rId21"/>
    <p:sldId id="431" r:id="rId22"/>
    <p:sldId id="392" r:id="rId23"/>
    <p:sldId id="432" r:id="rId24"/>
    <p:sldId id="420" r:id="rId25"/>
    <p:sldId id="443" r:id="rId26"/>
    <p:sldId id="434" r:id="rId27"/>
    <p:sldId id="435" r:id="rId28"/>
    <p:sldId id="437" r:id="rId29"/>
    <p:sldId id="456" r:id="rId30"/>
  </p:sldIdLst>
  <p:sldSz cx="12192000" cy="6858000"/>
  <p:notesSz cx="6858000" cy="9144000"/>
  <p:embeddedFontLst>
    <p:embeddedFont>
      <p:font typeface="Montserrat" pitchFamily="2" charset="77"/>
      <p:regular r:id="rId33"/>
      <p:bold r:id="rId34"/>
      <p:italic r:id="rId35"/>
      <p:boldItalic r:id="rId36"/>
    </p:embeddedFont>
    <p:embeddedFont>
      <p:font typeface="Montserrat Medium" pitchFamily="2" charset="77"/>
      <p:regular r:id="rId37"/>
      <p:italic r:id="rId38"/>
    </p:embeddedFont>
    <p:embeddedFont>
      <p:font typeface="Poppins" pitchFamily="2" charset="77"/>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3D900C-C458-AE12-6746-4849A74134B1}" name="Madhu Kapoor" initials="MK" userId="S::mkapoor@wested.org::ece6cbfe-515c-4d9e-8350-a84d41a9891d" providerId="AD"/>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56175657-D597-08E2-DA47-49FB6C903BBD}" name="Lexi Alexander" initials="LA" userId="S::lalexan2@wested.org::209657db-7f14-4e98-85e1-9b7d89483e08" providerId="AD"/>
  <p188:author id="{990F5A61-37B3-57C3-4E8D-1D794B946607}" name="Amy Reff" initials="AR" userId="Amy Reff" providerId="None"/>
  <p188:author id="{1B2EF87B-3DC5-82AC-F8A2-44026E20A25D}" name="Anokina Broubakarian" initials="AB" userId="S::abrouba@wested.org::c736223a-fc9f-47ac-97b7-23f463cb4b82" providerId="AD"/>
  <p188:author id="{F033F17E-6BCD-B621-7BE5-6FA4327338F5}" name="Grace Srinivasiah" initials="GS" userId="cMuhFhg7b1RDMEKSa8rqjeqIVOrE1KnoxrT28eed3PM=" providerId="None"/>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 id="{492145CB-0C7D-83C4-82EA-064FB7AE2138}" name="Grace Srinivasiah" initials="GS" userId="28408957819_tp_box_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D9C7"/>
    <a:srgbClr val="42509F"/>
    <a:srgbClr val="0F173D"/>
    <a:srgbClr val="2078AE"/>
    <a:srgbClr val="2078B0"/>
    <a:srgbClr val="8AADCB"/>
    <a:srgbClr val="9DBAD4"/>
    <a:srgbClr val="D8E4EE"/>
    <a:srgbClr val="E9E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CEC45C-DB1E-1B4A-8EE7-5F372B4270EB}" v="39" dt="2026-08-06T20:55:27.0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7" autoAdjust="0"/>
    <p:restoredTop sz="66370" autoAdjust="0"/>
  </p:normalViewPr>
  <p:slideViewPr>
    <p:cSldViewPr snapToGrid="0">
      <p:cViewPr varScale="1">
        <p:scale>
          <a:sx n="77" d="100"/>
          <a:sy n="77" d="100"/>
        </p:scale>
        <p:origin x="1640" y="192"/>
      </p:cViewPr>
      <p:guideLst/>
    </p:cSldViewPr>
  </p:slideViewPr>
  <p:outlineViewPr>
    <p:cViewPr>
      <p:scale>
        <a:sx n="33" d="100"/>
        <a:sy n="33" d="100"/>
      </p:scale>
      <p:origin x="0" y="-2580"/>
    </p:cViewPr>
  </p:outlineViewPr>
  <p:notesTextViewPr>
    <p:cViewPr>
      <p:scale>
        <a:sx n="3" d="2"/>
        <a:sy n="3" d="2"/>
      </p:scale>
      <p:origin x="0" y="0"/>
    </p:cViewPr>
  </p:notesTextViewPr>
  <p:sorterViewPr>
    <p:cViewPr>
      <p:scale>
        <a:sx n="80" d="100"/>
        <a:sy n="80" d="100"/>
      </p:scale>
      <p:origin x="0" y="0"/>
    </p:cViewPr>
  </p:sorterViewPr>
  <p:notesViewPr>
    <p:cSldViewPr snapToGrid="0">
      <p:cViewPr>
        <p:scale>
          <a:sx n="98" d="100"/>
          <a:sy n="98" d="100"/>
        </p:scale>
        <p:origin x="2453"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undo custSel modSld">
      <pc:chgData name="Grace Srinivasiah" userId="28408957819_tp_box_2" providerId="OAuth2" clId="{38DC9D2F-FB21-5A8B-A8BA-1B5B1022FE40}" dt="2026-08-06T20:55:27.045" v="517" actId="18331"/>
      <pc:docMkLst>
        <pc:docMk/>
      </pc:docMkLst>
      <pc:sldChg chg="modNotesTx">
        <pc:chgData name="Grace Srinivasiah" userId="28408957819_tp_box_2" providerId="OAuth2" clId="{38DC9D2F-FB21-5A8B-A8BA-1B5B1022FE40}" dt="2026-08-06T19:45:55.266" v="39" actId="20577"/>
        <pc:sldMkLst>
          <pc:docMk/>
          <pc:sldMk cId="1237121600" sldId="271"/>
        </pc:sldMkLst>
      </pc:sldChg>
      <pc:sldChg chg="modNotesTx">
        <pc:chgData name="Grace Srinivasiah" userId="28408957819_tp_box_2" providerId="OAuth2" clId="{38DC9D2F-FB21-5A8B-A8BA-1B5B1022FE40}" dt="2026-08-06T19:47:36.455" v="49" actId="20577"/>
        <pc:sldMkLst>
          <pc:docMk/>
          <pc:sldMk cId="2687053959" sldId="391"/>
        </pc:sldMkLst>
      </pc:sldChg>
      <pc:sldChg chg="modNotesTx">
        <pc:chgData name="Grace Srinivasiah" userId="28408957819_tp_box_2" providerId="OAuth2" clId="{38DC9D2F-FB21-5A8B-A8BA-1B5B1022FE40}" dt="2026-08-06T19:56:24.406" v="394" actId="15"/>
        <pc:sldMkLst>
          <pc:docMk/>
          <pc:sldMk cId="3912840079" sldId="392"/>
        </pc:sldMkLst>
      </pc:sldChg>
      <pc:sldChg chg="modNotesTx">
        <pc:chgData name="Grace Srinivasiah" userId="28408957819_tp_box_2" providerId="OAuth2" clId="{38DC9D2F-FB21-5A8B-A8BA-1B5B1022FE40}" dt="2026-08-06T19:48:10.586" v="75" actId="12"/>
        <pc:sldMkLst>
          <pc:docMk/>
          <pc:sldMk cId="2737078183" sldId="403"/>
        </pc:sldMkLst>
      </pc:sldChg>
      <pc:sldChg chg="modSp modNotesTx">
        <pc:chgData name="Grace Srinivasiah" userId="28408957819_tp_box_2" providerId="OAuth2" clId="{38DC9D2F-FB21-5A8B-A8BA-1B5B1022FE40}" dt="2026-08-06T20:55:27.045" v="517" actId="18331"/>
        <pc:sldMkLst>
          <pc:docMk/>
          <pc:sldMk cId="2776247921" sldId="404"/>
        </pc:sldMkLst>
        <pc:picChg chg="mod">
          <ac:chgData name="Grace Srinivasiah" userId="28408957819_tp_box_2" providerId="OAuth2" clId="{38DC9D2F-FB21-5A8B-A8BA-1B5B1022FE40}" dt="2026-08-06T20:55:27.045" v="517" actId="18331"/>
          <ac:picMkLst>
            <pc:docMk/>
            <pc:sldMk cId="2776247921" sldId="404"/>
            <ac:picMk id="8" creationId="{DB9132CC-28B6-FB8D-A0A7-ECB98157D278}"/>
          </ac:picMkLst>
        </pc:picChg>
      </pc:sldChg>
      <pc:sldChg chg="modNotesTx">
        <pc:chgData name="Grace Srinivasiah" userId="28408957819_tp_box_2" providerId="OAuth2" clId="{38DC9D2F-FB21-5A8B-A8BA-1B5B1022FE40}" dt="2026-08-06T19:49:02.570" v="98" actId="20577"/>
        <pc:sldMkLst>
          <pc:docMk/>
          <pc:sldMk cId="3491882719" sldId="407"/>
        </pc:sldMkLst>
      </pc:sldChg>
      <pc:sldChg chg="modNotesTx">
        <pc:chgData name="Grace Srinivasiah" userId="28408957819_tp_box_2" providerId="OAuth2" clId="{38DC9D2F-FB21-5A8B-A8BA-1B5B1022FE40}" dt="2026-08-06T19:49:19.590" v="103" actId="12"/>
        <pc:sldMkLst>
          <pc:docMk/>
          <pc:sldMk cId="3578896266" sldId="408"/>
        </pc:sldMkLst>
      </pc:sldChg>
      <pc:sldChg chg="modNotesTx">
        <pc:chgData name="Grace Srinivasiah" userId="28408957819_tp_box_2" providerId="OAuth2" clId="{38DC9D2F-FB21-5A8B-A8BA-1B5B1022FE40}" dt="2026-08-06T19:49:39.983" v="114" actId="20577"/>
        <pc:sldMkLst>
          <pc:docMk/>
          <pc:sldMk cId="1923208950" sldId="409"/>
        </pc:sldMkLst>
      </pc:sldChg>
      <pc:sldChg chg="modNotesTx">
        <pc:chgData name="Grace Srinivasiah" userId="28408957819_tp_box_2" providerId="OAuth2" clId="{38DC9D2F-FB21-5A8B-A8BA-1B5B1022FE40}" dt="2026-08-06T19:49:56.099" v="122" actId="20577"/>
        <pc:sldMkLst>
          <pc:docMk/>
          <pc:sldMk cId="3804581407" sldId="410"/>
        </pc:sldMkLst>
      </pc:sldChg>
      <pc:sldChg chg="modNotesTx">
        <pc:chgData name="Grace Srinivasiah" userId="28408957819_tp_box_2" providerId="OAuth2" clId="{38DC9D2F-FB21-5A8B-A8BA-1B5B1022FE40}" dt="2026-08-06T19:50:12.946" v="130" actId="20577"/>
        <pc:sldMkLst>
          <pc:docMk/>
          <pc:sldMk cId="295989206" sldId="411"/>
        </pc:sldMkLst>
      </pc:sldChg>
      <pc:sldChg chg="modNotesTx">
        <pc:chgData name="Grace Srinivasiah" userId="28408957819_tp_box_2" providerId="OAuth2" clId="{38DC9D2F-FB21-5A8B-A8BA-1B5B1022FE40}" dt="2026-08-06T19:50:28.516" v="138" actId="20577"/>
        <pc:sldMkLst>
          <pc:docMk/>
          <pc:sldMk cId="2291463661" sldId="412"/>
        </pc:sldMkLst>
      </pc:sldChg>
      <pc:sldChg chg="modNotesTx">
        <pc:chgData name="Grace Srinivasiah" userId="28408957819_tp_box_2" providerId="OAuth2" clId="{38DC9D2F-FB21-5A8B-A8BA-1B5B1022FE40}" dt="2026-08-06T19:50:43.105" v="146" actId="20577"/>
        <pc:sldMkLst>
          <pc:docMk/>
          <pc:sldMk cId="1763247066" sldId="413"/>
        </pc:sldMkLst>
      </pc:sldChg>
      <pc:sldChg chg="modNotesTx">
        <pc:chgData name="Grace Srinivasiah" userId="28408957819_tp_box_2" providerId="OAuth2" clId="{38DC9D2F-FB21-5A8B-A8BA-1B5B1022FE40}" dt="2026-08-06T19:50:59.462" v="154" actId="20577"/>
        <pc:sldMkLst>
          <pc:docMk/>
          <pc:sldMk cId="535083809" sldId="414"/>
        </pc:sldMkLst>
      </pc:sldChg>
      <pc:sldChg chg="modSp mod modNotesTx">
        <pc:chgData name="Grace Srinivasiah" userId="28408957819_tp_box_2" providerId="OAuth2" clId="{38DC9D2F-FB21-5A8B-A8BA-1B5B1022FE40}" dt="2026-08-06T19:53:13.857" v="278" actId="20577"/>
        <pc:sldMkLst>
          <pc:docMk/>
          <pc:sldMk cId="2250454332" sldId="415"/>
        </pc:sldMkLst>
        <pc:spChg chg="mod">
          <ac:chgData name="Grace Srinivasiah" userId="28408957819_tp_box_2" providerId="OAuth2" clId="{38DC9D2F-FB21-5A8B-A8BA-1B5B1022FE40}" dt="2026-08-06T19:51:56.329" v="254" actId="1035"/>
          <ac:spMkLst>
            <pc:docMk/>
            <pc:sldMk cId="2250454332" sldId="415"/>
            <ac:spMk id="3" creationId="{E4ADB106-205E-6099-0211-4BB64B101BC4}"/>
          </ac:spMkLst>
        </pc:spChg>
        <pc:spChg chg="mod">
          <ac:chgData name="Grace Srinivasiah" userId="28408957819_tp_box_2" providerId="OAuth2" clId="{38DC9D2F-FB21-5A8B-A8BA-1B5B1022FE40}" dt="2026-08-06T19:51:59.232" v="255" actId="20577"/>
          <ac:spMkLst>
            <pc:docMk/>
            <pc:sldMk cId="2250454332" sldId="415"/>
            <ac:spMk id="10" creationId="{42CB56B9-FA18-8D8D-11C4-9F515022B560}"/>
          </ac:spMkLst>
        </pc:spChg>
        <pc:picChg chg="mod">
          <ac:chgData name="Grace Srinivasiah" userId="28408957819_tp_box_2" providerId="OAuth2" clId="{38DC9D2F-FB21-5A8B-A8BA-1B5B1022FE40}" dt="2026-08-06T19:51:45.220" v="233" actId="1036"/>
          <ac:picMkLst>
            <pc:docMk/>
            <pc:sldMk cId="2250454332" sldId="415"/>
            <ac:picMk id="9" creationId="{15063399-2199-BCBE-2D18-B2D4C940A4B4}"/>
          </ac:picMkLst>
        </pc:picChg>
      </pc:sldChg>
      <pc:sldChg chg="modNotesTx">
        <pc:chgData name="Grace Srinivasiah" userId="28408957819_tp_box_2" providerId="OAuth2" clId="{38DC9D2F-FB21-5A8B-A8BA-1B5B1022FE40}" dt="2026-08-06T19:53:48.077" v="285" actId="12"/>
        <pc:sldMkLst>
          <pc:docMk/>
          <pc:sldMk cId="386144994" sldId="416"/>
        </pc:sldMkLst>
      </pc:sldChg>
      <pc:sldChg chg="modNotesTx">
        <pc:chgData name="Grace Srinivasiah" userId="28408957819_tp_box_2" providerId="OAuth2" clId="{38DC9D2F-FB21-5A8B-A8BA-1B5B1022FE40}" dt="2026-08-06T19:56:55.686" v="404" actId="12"/>
        <pc:sldMkLst>
          <pc:docMk/>
          <pc:sldMk cId="2182237452" sldId="420"/>
        </pc:sldMkLst>
      </pc:sldChg>
      <pc:sldChg chg="modNotesTx">
        <pc:chgData name="Grace Srinivasiah" userId="28408957819_tp_box_2" providerId="OAuth2" clId="{38DC9D2F-FB21-5A8B-A8BA-1B5B1022FE40}" dt="2026-08-06T19:54:08.733" v="289" actId="12"/>
        <pc:sldMkLst>
          <pc:docMk/>
          <pc:sldMk cId="833700989" sldId="427"/>
        </pc:sldMkLst>
      </pc:sldChg>
      <pc:sldChg chg="modNotesTx">
        <pc:chgData name="Grace Srinivasiah" userId="28408957819_tp_box_2" providerId="OAuth2" clId="{38DC9D2F-FB21-5A8B-A8BA-1B5B1022FE40}" dt="2026-08-06T19:54:30.305" v="308" actId="20577"/>
        <pc:sldMkLst>
          <pc:docMk/>
          <pc:sldMk cId="3727163649" sldId="428"/>
        </pc:sldMkLst>
      </pc:sldChg>
      <pc:sldChg chg="modNotesTx">
        <pc:chgData name="Grace Srinivasiah" userId="28408957819_tp_box_2" providerId="OAuth2" clId="{38DC9D2F-FB21-5A8B-A8BA-1B5B1022FE40}" dt="2026-08-06T19:55:00.410" v="333" actId="20577"/>
        <pc:sldMkLst>
          <pc:docMk/>
          <pc:sldMk cId="4057524699" sldId="429"/>
        </pc:sldMkLst>
      </pc:sldChg>
      <pc:sldChg chg="modNotesTx">
        <pc:chgData name="Grace Srinivasiah" userId="28408957819_tp_box_2" providerId="OAuth2" clId="{38DC9D2F-FB21-5A8B-A8BA-1B5B1022FE40}" dt="2026-08-06T19:55:25.333" v="350" actId="20577"/>
        <pc:sldMkLst>
          <pc:docMk/>
          <pc:sldMk cId="1234581538" sldId="430"/>
        </pc:sldMkLst>
      </pc:sldChg>
      <pc:sldChg chg="modNotesTx">
        <pc:chgData name="Grace Srinivasiah" userId="28408957819_tp_box_2" providerId="OAuth2" clId="{38DC9D2F-FB21-5A8B-A8BA-1B5B1022FE40}" dt="2026-08-06T19:56:02.406" v="380" actId="15"/>
        <pc:sldMkLst>
          <pc:docMk/>
          <pc:sldMk cId="1975380704" sldId="431"/>
        </pc:sldMkLst>
      </pc:sldChg>
      <pc:sldChg chg="modNotesTx">
        <pc:chgData name="Grace Srinivasiah" userId="28408957819_tp_box_2" providerId="OAuth2" clId="{38DC9D2F-FB21-5A8B-A8BA-1B5B1022FE40}" dt="2026-08-06T19:56:36.688" v="397" actId="20577"/>
        <pc:sldMkLst>
          <pc:docMk/>
          <pc:sldMk cId="1931936983" sldId="432"/>
        </pc:sldMkLst>
      </pc:sldChg>
      <pc:sldChg chg="modNotesTx">
        <pc:chgData name="Grace Srinivasiah" userId="28408957819_tp_box_2" providerId="OAuth2" clId="{38DC9D2F-FB21-5A8B-A8BA-1B5B1022FE40}" dt="2026-08-06T19:54:00.386" v="288" actId="20577"/>
        <pc:sldMkLst>
          <pc:docMk/>
          <pc:sldMk cId="815647388" sldId="433"/>
        </pc:sldMkLst>
      </pc:sldChg>
      <pc:sldChg chg="modNotesTx">
        <pc:chgData name="Grace Srinivasiah" userId="28408957819_tp_box_2" providerId="OAuth2" clId="{38DC9D2F-FB21-5A8B-A8BA-1B5B1022FE40}" dt="2026-08-06T19:59:07.054" v="454" actId="20577"/>
        <pc:sldMkLst>
          <pc:docMk/>
          <pc:sldMk cId="4047695648" sldId="434"/>
        </pc:sldMkLst>
      </pc:sldChg>
      <pc:sldChg chg="modNotesTx">
        <pc:chgData name="Grace Srinivasiah" userId="28408957819_tp_box_2" providerId="OAuth2" clId="{38DC9D2F-FB21-5A8B-A8BA-1B5B1022FE40}" dt="2026-08-06T19:59:50.914" v="492" actId="15"/>
        <pc:sldMkLst>
          <pc:docMk/>
          <pc:sldMk cId="2793579298" sldId="435"/>
        </pc:sldMkLst>
      </pc:sldChg>
      <pc:sldChg chg="modNotesTx">
        <pc:chgData name="Grace Srinivasiah" userId="28408957819_tp_box_2" providerId="OAuth2" clId="{38DC9D2F-FB21-5A8B-A8BA-1B5B1022FE40}" dt="2026-08-06T20:00:20.521" v="513" actId="12"/>
        <pc:sldMkLst>
          <pc:docMk/>
          <pc:sldMk cId="3921130967" sldId="437"/>
        </pc:sldMkLst>
      </pc:sldChg>
      <pc:sldChg chg="modSp mod modNotesTx">
        <pc:chgData name="Grace Srinivasiah" userId="28408957819_tp_box_2" providerId="OAuth2" clId="{38DC9D2F-FB21-5A8B-A8BA-1B5B1022FE40}" dt="2026-08-06T19:58:35.758" v="436" actId="20577"/>
        <pc:sldMkLst>
          <pc:docMk/>
          <pc:sldMk cId="1103516828" sldId="443"/>
        </pc:sldMkLst>
        <pc:spChg chg="mod">
          <ac:chgData name="Grace Srinivasiah" userId="28408957819_tp_box_2" providerId="OAuth2" clId="{38DC9D2F-FB21-5A8B-A8BA-1B5B1022FE40}" dt="2026-07-22T23:45:08.197" v="32" actId="20577"/>
          <ac:spMkLst>
            <pc:docMk/>
            <pc:sldMk cId="1103516828" sldId="443"/>
            <ac:spMk id="3" creationId="{D46C41F4-FF40-6B35-6A16-988C4A270669}"/>
          </ac:spMkLst>
        </pc:spChg>
      </pc:sldChg>
      <pc:sldChg chg="modSp mod">
        <pc:chgData name="Grace Srinivasiah" userId="28408957819_tp_box_2" providerId="OAuth2" clId="{38DC9D2F-FB21-5A8B-A8BA-1B5B1022FE40}" dt="2026-08-06T19:47:18.615" v="41" actId="14100"/>
        <pc:sldMkLst>
          <pc:docMk/>
          <pc:sldMk cId="986161119" sldId="452"/>
        </pc:sldMkLst>
        <pc:spChg chg="mod">
          <ac:chgData name="Grace Srinivasiah" userId="28408957819_tp_box_2" providerId="OAuth2" clId="{38DC9D2F-FB21-5A8B-A8BA-1B5B1022FE40}" dt="2026-08-06T19:47:18.615" v="41" actId="14100"/>
          <ac:spMkLst>
            <pc:docMk/>
            <pc:sldMk cId="986161119" sldId="452"/>
            <ac:spMk id="2" creationId="{E9563FD6-FEDA-87C7-707A-0CFB86F1C0EE}"/>
          </ac:spMkLst>
        </pc:spChg>
        <pc:spChg chg="mod">
          <ac:chgData name="Grace Srinivasiah" userId="28408957819_tp_box_2" providerId="OAuth2" clId="{38DC9D2F-FB21-5A8B-A8BA-1B5B1022FE40}" dt="2026-08-06T19:47:12.291" v="40"/>
          <ac:spMkLst>
            <pc:docMk/>
            <pc:sldMk cId="986161119" sldId="452"/>
            <ac:spMk id="6" creationId="{81CABAD6-EC21-471F-0425-8A1668D51311}"/>
          </ac:spMkLst>
        </pc:spChg>
      </pc:sldChg>
      <pc:sldChg chg="modNotesTx">
        <pc:chgData name="Grace Srinivasiah" userId="28408957819_tp_box_2" providerId="OAuth2" clId="{38DC9D2F-FB21-5A8B-A8BA-1B5B1022FE40}" dt="2026-08-06T20:00:36.111" v="516" actId="12"/>
        <pc:sldMkLst>
          <pc:docMk/>
          <pc:sldMk cId="1540935505" sldId="4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t>8/6/26</a:t>
            </a:fld>
            <a:endParaRPr lang="en-US"/>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0AA82-7DFD-42A2-AAE9-E0AB8943696A}" type="datetimeFigureOut">
              <a:rPr lang="en-US" smtClean="0"/>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399F6-6299-4610-B81F-5B1794C45A33}" type="slidenum">
              <a:rPr lang="en-US" smtClean="0"/>
              <a:t>‹#›</a:t>
            </a:fld>
            <a:endParaRPr lang="en-US"/>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8nuO9TAkeh4"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vimeo.com/1129362101?fl=pl&amp;fe=ti"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youtu.be/k_M0aNpYCpo"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youtu.be/ffRD7Dmn3Jw"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04911"/>
          </a:xfrm>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session, we will explore foundational skills of computational thinking (CT) in children from birth to age eight. We will also focus on ways we can support children to develop and use CT.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Adjust talking points to reflect your session length and participant needs. If necessary, add introductory and “housekeeping”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participants’ knowledge of and experiences with CT. For example, you might introduce a poll to learn about participants’ prior knowledge and experiences with this session topic. Tailor the session content and talking points based on the information you learn.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this session is participants’ first exposure to CT, acknowledge any thoughts and feelings that participants may share about learning something new. If participants have had prior experiences with CT, acknowledge the value that their prior experiences and knowledge might add to the session. </a:t>
            </a:r>
            <a:endParaRPr lang="en-US" dirty="0">
              <a:solidFill>
                <a:srgbClr val="C00000"/>
              </a:solidFill>
              <a:cs typeface="Calibri"/>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a:t>
            </a:fld>
            <a:endParaRPr lang="en-US"/>
          </a:p>
        </p:txBody>
      </p:sp>
    </p:spTree>
    <p:extLst>
      <p:ext uri="{BB962C8B-B14F-4D97-AF65-F5344CB8AC3E}">
        <p14:creationId xmlns:p14="http://schemas.microsoft.com/office/powerpoint/2010/main" val="52641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is only used in technology fields.”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FALSE!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skills are applicable across many fields and disciplines. People of all ages, cultural backgrounds, languages, and abilities can learn and use CT in various contexts.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396301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involves spotting patterns and connections.”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TRUE!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Recognizing patterns and understanding how things connect is an important part of CT and helps in solving complex problems.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1366982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includes creating step-by-step instructions to solve problems.”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TRUE!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Making clear steps or plans is a key part of CT to help solve problems efficiently.</a:t>
            </a:r>
            <a:r>
              <a:rPr lang="en-US" dirty="0">
                <a:effectLst/>
              </a:rPr>
              <a: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4220367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is a single skill that is learned once.”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FALSE!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is made up of many skills like breaking things down, connecting ideas in new ways, and coming up with step-by-step solutions. It’s a lifelong set of skills that can be adapted for different contexts.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3512385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 </a:t>
            </a:r>
            <a:r>
              <a:rPr lang="en-US" sz="1200" kern="1200" dirty="0">
                <a:solidFill>
                  <a:schemeClr val="tx1"/>
                </a:solidFill>
                <a:effectLst/>
                <a:latin typeface="+mn-lt"/>
                <a:ea typeface="+mn-ea"/>
                <a:cs typeface="+mn-cs"/>
              </a:rPr>
              <a:t>5 minutes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a:t>
            </a:r>
            <a:r>
              <a:rPr lang="en-US" sz="1200" kern="1200" dirty="0">
                <a:solidFill>
                  <a:schemeClr val="tx1"/>
                </a:solidFill>
                <a:effectLst/>
                <a:latin typeface="+mn-lt"/>
                <a:ea typeface="+mn-ea"/>
                <a:cs typeface="+mn-cs"/>
              </a:rPr>
              <a:t> “I’m Ready!” video,</a:t>
            </a:r>
            <a:r>
              <a:rPr lang="en-US" sz="1200" b="1"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Cracking the Code</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countplayexplore.org</a:t>
            </a:r>
            <a:r>
              <a:rPr lang="en-US" sz="1200" u="sng" kern="1200" dirty="0">
                <a:solidFill>
                  <a:schemeClr val="tx1"/>
                </a:solidFill>
                <a:effectLst/>
                <a:latin typeface="+mn-lt"/>
                <a:ea typeface="+mn-ea"/>
                <a:cs typeface="+mn-cs"/>
              </a:rPr>
              <a:t>/video/cracking-the-code]</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Cracking the Code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countplayexplore.org</a:t>
            </a:r>
            <a:r>
              <a:rPr lang="en-US" sz="1200" u="sng" kern="1200" dirty="0">
                <a:solidFill>
                  <a:schemeClr val="tx1"/>
                </a:solidFill>
                <a:effectLst/>
                <a:latin typeface="+mn-lt"/>
                <a:ea typeface="+mn-ea"/>
                <a:cs typeface="+mn-cs"/>
              </a:rPr>
              <a:t>/video/cracking-the-code/ad]</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you might have noticed from the statements we just covered, CT is a broad set of skills used in everyday life.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can be as simple as how we come up with special handshakes. Let’s observe an example in this video.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will observe an “I’m Ready!” video from the Count Play Explore website called “Cracking the Code.” You will observe a child and his father creating a special handshake. Notice how they use symbols to represent the different actions of the handshake.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 the video.]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CT skills did you observe the host, Selena, mentioning in the video clip?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and then share their reflections.]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video, Selena mentions multiple CT skills: sequencing, representation, and loops. We will learn more about these CT skills later in this session.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share in small groups or pairs. Then, invite volunteers to share with the larger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2308099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 far, we have discussed what CT involves and might look like. Let’s explore the definition of 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Computational thinking is a set of critical thinking and problem-solving skills, practices, and processes that everyone, including computer scientists, can learn and use in various contexts.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skills are used regularly within the broader field of computer science to write code, design software, and troubleshoot systems. However, CT skills are also used outside the context of coding, as part of everyday life.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more activities and resources related to CT and coding, you might offer a follow-up session for participants using the </a:t>
            </a:r>
            <a:r>
              <a:rPr lang="en-US" sz="1200" b="1" kern="1200" dirty="0">
                <a:solidFill>
                  <a:schemeClr val="tx1"/>
                </a:solidFill>
                <a:effectLst/>
                <a:latin typeface="+mn-lt"/>
                <a:ea typeface="+mn-ea"/>
                <a:cs typeface="+mn-cs"/>
              </a:rPr>
              <a:t>Playful and Creative Coding</a:t>
            </a:r>
            <a:r>
              <a:rPr lang="en-US" sz="1200" kern="1200" dirty="0">
                <a:solidFill>
                  <a:schemeClr val="tx1"/>
                </a:solidFill>
                <a:effectLst/>
                <a:latin typeface="+mn-lt"/>
                <a:ea typeface="+mn-ea"/>
                <a:cs typeface="+mn-cs"/>
              </a:rPr>
              <a:t> suite.</a:t>
            </a:r>
          </a:p>
        </p:txBody>
      </p:sp>
      <p:sp>
        <p:nvSpPr>
          <p:cNvPr id="4" name="Slide Number Placeholder 3"/>
          <p:cNvSpPr>
            <a:spLocks noGrp="1"/>
          </p:cNvSpPr>
          <p:nvPr>
            <p:ph type="sldNum" sz="quarter" idx="5"/>
          </p:nvPr>
        </p:nvSpPr>
        <p:spPr/>
        <p:txBody>
          <a:bodyPr/>
          <a:lstStyle/>
          <a:p>
            <a:fld id="{896399F6-6299-4610-B81F-5B1794C45A33}" type="slidenum">
              <a:rPr lang="en-US" smtClean="0"/>
              <a:t>15</a:t>
            </a:fld>
            <a:endParaRPr lang="en-US"/>
          </a:p>
        </p:txBody>
      </p:sp>
    </p:spTree>
    <p:extLst>
      <p:ext uri="{BB962C8B-B14F-4D97-AF65-F5344CB8AC3E}">
        <p14:creationId xmlns:p14="http://schemas.microsoft.com/office/powerpoint/2010/main" val="2814323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children of different ages and ability levels may use CT skills at varying levels of complexity, it’s important to remember that we are all computational thinkers.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children can learn to think critically, design systems, and solve real-world problems that draw upon fundamental CT skills, practices, and processes. </a:t>
            </a:r>
          </a:p>
        </p:txBody>
      </p:sp>
      <p:sp>
        <p:nvSpPr>
          <p:cNvPr id="4" name="Slide Number Placeholder 3"/>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2817350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that we’ve explored what CT is, let’s dive deeper into specific CT skills that young children can learn and develop.</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1215870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Computational Thinking Skills in Early Childhood</a:t>
            </a:r>
            <a:r>
              <a:rPr lang="en-US" sz="1200" kern="1200" dirty="0">
                <a:solidFill>
                  <a:schemeClr val="tx1"/>
                </a:solidFill>
                <a:effectLst/>
                <a:latin typeface="+mn-lt"/>
                <a:ea typeface="+mn-ea"/>
                <a:cs typeface="+mn-cs"/>
              </a:rPr>
              <a:t> 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different frameworks in the field to describe key CT skills in early childhood. Although the frameworks differ in their language and scope, they all target similar CT skills.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copies of the </a:t>
            </a:r>
            <a:r>
              <a:rPr lang="en-US" sz="1200" b="1" kern="1200" dirty="0">
                <a:solidFill>
                  <a:schemeClr val="tx1"/>
                </a:solidFill>
                <a:effectLst/>
                <a:latin typeface="+mn-lt"/>
                <a:ea typeface="+mn-ea"/>
                <a:cs typeface="+mn-cs"/>
              </a:rPr>
              <a:t>Computational Thinking Skills in Early Childhood</a:t>
            </a:r>
            <a:r>
              <a:rPr lang="en-US" sz="1200" kern="1200" dirty="0">
                <a:solidFill>
                  <a:schemeClr val="tx1"/>
                </a:solidFill>
                <a:effectLst/>
                <a:latin typeface="+mn-lt"/>
                <a:ea typeface="+mn-ea"/>
                <a:cs typeface="+mn-cs"/>
              </a:rPr>
              <a:t> handout to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session, we will focus on these six key CT skills that young children can learn and develop:</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Algorithms and Sequencing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Pattern Recognition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Decomposition and Modularity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Abstraction and Representation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Testing and Debugging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Conditional Logic and Loops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3262806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40 minutes (including the next slide)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Computational Thinking Skills in Early Childhood</a:t>
            </a:r>
            <a:r>
              <a:rPr lang="en-US" sz="1200" kern="1200" dirty="0">
                <a:solidFill>
                  <a:schemeClr val="tx1"/>
                </a:solidFill>
                <a:effectLst/>
                <a:latin typeface="+mn-lt"/>
                <a:ea typeface="+mn-ea"/>
                <a:cs typeface="+mn-cs"/>
              </a:rPr>
              <a:t> handout, arts and crafts materials (such as anchor charts, markers, colored paper, scissors, recycled materials, modeling clay, and so 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explore these six CT skills further!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will divide into six small groups. Each small group will be assigned one of the six CT skills to review in the handout and then create a representation of the CT skill. For example, you might: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act out the CT skill,</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make a comic strip, or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build a 3D model.</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use the handout to learn more about their assigned CT skill.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be creative with their representations. To inspire participants’ thinking, offer them guidance to consider how children or adults might use this CT skill in their everyday lives.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that many of the CT skills are comprised of two related skills (for example, algorithms and sequencing, decomposition and modularity). Encourage participants to address both aspects of the CT skill in their representations. For example, participants might display the algorithm, or steps, for a recipe while also demonstrating sequencing by acting out the order in which the steps are carried out.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Depending on the group size and session format, consider assigning each small group more than one CT skill: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if there are three small groups, each small group can be assigned two of the six CT skills.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large groups, assign multiple groups to the same CT skill. Encourage groups to create different kinds of representations for the same skill.</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3227895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kern="100" dirty="0">
                <a:effectLst/>
                <a:latin typeface="Poppins" pitchFamily="2" charset="77"/>
                <a:ea typeface="Poppins" pitchFamily="2" charset="77"/>
                <a:cs typeface="Times New Roman" panose="02020603050405020304" pitchFamily="18" charset="0"/>
              </a:rPr>
              <a:t>Talking Points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Poppins" pitchFamily="2" charset="77"/>
                <a:ea typeface="Poppins" pitchFamily="2" charset="77"/>
                <a:cs typeface="Times New Roman" panose="02020603050405020304" pitchFamily="18" charset="0"/>
              </a:rPr>
              <a:t>The Count Play Explore Professional Learning Resources were made possible by Count Play Explore, an early math, science, and computer science initiative led by the Fresno County Superintendent of Schools, Early Care and Education Department. This initiative is generously funded by the California Department of Education and the California State Board of Education. These resources, developed by WestEd in collaboration with FCSS and AIMS Center for Math and Science Education, are intended to be used as a guide for implementing evidence-based strategies, promoting active learning, and encouraging developmentally appropriate practices in early education settings. They are not intended for commercial redistribution, unauthorized modification, or use outside the scope of professional education.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a:t>
            </a:fld>
            <a:endParaRPr lang="en-US"/>
          </a:p>
        </p:txBody>
      </p:sp>
    </p:spTree>
    <p:extLst>
      <p:ext uri="{BB962C8B-B14F-4D97-AF65-F5344CB8AC3E}">
        <p14:creationId xmlns:p14="http://schemas.microsoft.com/office/powerpoint/2010/main" val="3752083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40 minutes (including the previous slide)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Computational Thinking Skills in Early Childhood</a:t>
            </a:r>
            <a:r>
              <a:rPr lang="en-US" sz="1200" kern="1200" dirty="0">
                <a:solidFill>
                  <a:schemeClr val="tx1"/>
                </a:solidFill>
                <a:effectLst/>
                <a:latin typeface="+mn-lt"/>
                <a:ea typeface="+mn-ea"/>
                <a:cs typeface="+mn-cs"/>
              </a:rPr>
              <a:t> 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it’s time to share! Each small group will share their CT skill with the larger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 a strategy from the facilitator notes to support participants to share their CT skills with the larger group.]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enough time for participants to react to each other’s representations and ask questions to learn more about the CT skills.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does your representation display your CT skill?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prior lived experiences inspired your representation?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Depending on the group size and session format, consider providing a virtual tool (for example, Padlet, Google Slides) for participants to share their representations.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Another option for the share-out is a gallery walk, where participants move around the room to observe each group’s CT skill representation.</a:t>
            </a:r>
          </a:p>
        </p:txBody>
      </p:sp>
      <p:sp>
        <p:nvSpPr>
          <p:cNvPr id="4" name="Slide Number Placeholder 3"/>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3422470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representations showed how CT skills can appear in all aspects of our lives. For instance, pattern recognition is involved in jewelry making, and testing and debugging are involved in baking.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skills may show up differently across cultures: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some cultures have unique storytelling traditions and repeated narrative structures that serve as great examples of sequencing and patterns.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Artistic traditions such as weaving, beadwork, music, and dance are also examples of everyday activities that involve a variety of CT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dive deeper into how CT may be present in our everyday lives.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Individually on a sticky note or in your journal, take a moment to reflect: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Choose one CT skill.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are some ways you have observed or used this skill in your personal or professional life?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might you extend or expand activities you do to involve more or different CT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share their reflections in small groups or pairs. Then, invite volunteers to share with the larger group.]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providing cultural examples from your or your participants’ lived experiences and backgrounds (for example, home routines, cultural traditions, and community experiences) to illustrate how many everyday activities involve CT skills: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describe your favorite holiday of the year and the steps you take to prepare for and celebrate this holiday with loved ones.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You might also share a favorite meal from this holiday and its recipe for how to make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extend or expand activities to involve more CT skills, you might explicitly break complex tasks into smaller tasks (</a:t>
            </a:r>
            <a:r>
              <a:rPr lang="en-US" sz="1200" i="1" kern="1200" dirty="0">
                <a:solidFill>
                  <a:schemeClr val="tx1"/>
                </a:solidFill>
                <a:effectLst/>
                <a:latin typeface="+mn-lt"/>
                <a:ea typeface="+mn-ea"/>
                <a:cs typeface="+mn-cs"/>
              </a:rPr>
              <a:t>decomposition</a:t>
            </a:r>
            <a:r>
              <a:rPr lang="en-US" sz="1200" kern="1200" dirty="0">
                <a:solidFill>
                  <a:schemeClr val="tx1"/>
                </a:solidFill>
                <a:effectLst/>
                <a:latin typeface="+mn-lt"/>
                <a:ea typeface="+mn-ea"/>
                <a:cs typeface="+mn-cs"/>
              </a:rPr>
              <a:t>) that are represented visually (</a:t>
            </a:r>
            <a:r>
              <a:rPr lang="en-US" sz="1200" i="1" kern="1200" dirty="0">
                <a:solidFill>
                  <a:schemeClr val="tx1"/>
                </a:solidFill>
                <a:effectLst/>
                <a:latin typeface="+mn-lt"/>
                <a:ea typeface="+mn-ea"/>
                <a:cs typeface="+mn-cs"/>
              </a:rPr>
              <a:t>representation</a:t>
            </a:r>
            <a:r>
              <a:rPr lang="en-US" sz="1200" kern="1200" dirty="0">
                <a:solidFill>
                  <a:schemeClr val="tx1"/>
                </a:solidFill>
                <a:effectLst/>
                <a:latin typeface="+mn-lt"/>
                <a:ea typeface="+mn-ea"/>
                <a:cs typeface="+mn-cs"/>
              </a:rPr>
              <a:t>) or with written instructions (</a:t>
            </a:r>
            <a:r>
              <a:rPr lang="en-US" sz="1200" i="1" kern="1200" dirty="0">
                <a:solidFill>
                  <a:schemeClr val="tx1"/>
                </a:solidFill>
                <a:effectLst/>
                <a:latin typeface="+mn-lt"/>
                <a:ea typeface="+mn-ea"/>
                <a:cs typeface="+mn-cs"/>
              </a:rPr>
              <a:t>algorithms</a:t>
            </a: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to share how to make your favorite meal, you might write down the step-by-step recipe and include pictures or icons for each step. </a:t>
            </a:r>
          </a:p>
        </p:txBody>
      </p:sp>
      <p:sp>
        <p:nvSpPr>
          <p:cNvPr id="4" name="Slide Number Placeholder 3"/>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2582152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development of CT begins early in life as children explore their environment and make sense of the world around them.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Infants and toddlers begin to identify patterns and repeated structures (for example, a daily bedtime routine) and think in a conditional way (for example, “If I push a button, then it will make a noise”).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children develop, they engage in critical thinking and reasoning as part of their everyday routines and play.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Preschoolers may begin to follow step-by-step instructions and solve simple problems: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four-year-olds may sing a song to remember the steps for tying their shoelaces.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elementary school children learn to solve more complex problems and follow multistep instructions to complete tasks: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they may follow an algorithm, or a step-by-step process, to add and subtract numbers. </a:t>
            </a:r>
          </a:p>
        </p:txBody>
      </p:sp>
      <p:sp>
        <p:nvSpPr>
          <p:cNvPr id="4" name="Slide Number Placeholder 3"/>
          <p:cNvSpPr>
            <a:spLocks noGrp="1"/>
          </p:cNvSpPr>
          <p:nvPr>
            <p:ph type="sldNum" sz="quarter" idx="5"/>
          </p:nvPr>
        </p:nvSpPr>
        <p:spPr/>
        <p:txBody>
          <a:bodyPr/>
          <a:lstStyle/>
          <a:p>
            <a:fld id="{896399F6-6299-4610-B81F-5B1794C45A33}" type="slidenum">
              <a:rPr lang="en-US" smtClean="0"/>
              <a:t>22</a:t>
            </a:fld>
            <a:endParaRPr lang="en-US"/>
          </a:p>
        </p:txBody>
      </p:sp>
    </p:spTree>
    <p:extLst>
      <p:ext uri="{BB962C8B-B14F-4D97-AF65-F5344CB8AC3E}">
        <p14:creationId xmlns:p14="http://schemas.microsoft.com/office/powerpoint/2010/main" val="738586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Just like you experience CT in many aspects of your daily life, children have opportunities to engage in CT early in their development.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explore some ways to support children’s CT skills. </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23</a:t>
            </a:fld>
            <a:endParaRPr lang="en-US"/>
          </a:p>
        </p:txBody>
      </p:sp>
    </p:spTree>
    <p:extLst>
      <p:ext uri="{BB962C8B-B14F-4D97-AF65-F5344CB8AC3E}">
        <p14:creationId xmlns:p14="http://schemas.microsoft.com/office/powerpoint/2010/main" val="2982313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can build foundational CT skills through active learning experiences. Especially for the youngest learners, these experiences are often unplugged (meaning that they do not involve the use of technology).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children develop, they continue to explore CT skills in active, unplugged ways. They may also have opportunities to engage in plugged activities.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Plugged activities involve some type of technology, such as a programmable robot or coding application, that engages children in CT learning in the context of a computer science experience.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Educators might have different feelings about using technology and screens in their learning setting. It is important to note that plugged activities should be meaningful, developmentally appropriate, and not replace interactions between children, educators, and their peers. Educators can be selective on what plugged activities can complement unplugged and embodied computational thinking activities.</a:t>
            </a:r>
          </a:p>
        </p:txBody>
      </p:sp>
      <p:sp>
        <p:nvSpPr>
          <p:cNvPr id="4" name="Slide Number Placeholder 3"/>
          <p:cNvSpPr>
            <a:spLocks noGrp="1"/>
          </p:cNvSpPr>
          <p:nvPr>
            <p:ph type="sldNum" sz="quarter" idx="5"/>
          </p:nvPr>
        </p:nvSpPr>
        <p:spPr/>
        <p:txBody>
          <a:bodyPr/>
          <a:lstStyle/>
          <a:p>
            <a:fld id="{896399F6-6299-4610-B81F-5B1794C45A33}" type="slidenum">
              <a:rPr lang="en-US" smtClean="0"/>
              <a:t>24</a:t>
            </a:fld>
            <a:endParaRPr lang="en-US"/>
          </a:p>
        </p:txBody>
      </p:sp>
    </p:spTree>
    <p:extLst>
      <p:ext uri="{BB962C8B-B14F-4D97-AF65-F5344CB8AC3E}">
        <p14:creationId xmlns:p14="http://schemas.microsoft.com/office/powerpoint/2010/main" val="530680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 </a:t>
            </a:r>
            <a:r>
              <a:rPr lang="en-US" sz="1200" kern="1200" dirty="0">
                <a:solidFill>
                  <a:schemeClr val="tx1"/>
                </a:solidFill>
                <a:effectLst/>
                <a:latin typeface="+mn-lt"/>
                <a:ea typeface="+mn-ea"/>
                <a:cs typeface="+mn-cs"/>
              </a:rPr>
              <a:t>10 minutes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a:t>
            </a:r>
            <a:r>
              <a:rPr lang="en-US" sz="1200" u="sng" kern="1200" dirty="0">
                <a:solidFill>
                  <a:schemeClr val="tx1"/>
                </a:solidFill>
                <a:effectLst/>
                <a:latin typeface="+mn-lt"/>
                <a:ea typeface="+mn-ea"/>
                <a:cs typeface="+mn-cs"/>
                <a:hlinkClick r:id="rId3"/>
              </a:rPr>
              <a:t>Computational Thinking in Children’s Everyday Experiences</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youtu.be</a:t>
            </a:r>
            <a:r>
              <a:rPr lang="en-US" sz="1200" u="sng" kern="1200" dirty="0">
                <a:solidFill>
                  <a:schemeClr val="tx1"/>
                </a:solidFill>
                <a:effectLst/>
                <a:latin typeface="+mn-lt"/>
                <a:ea typeface="+mn-ea"/>
                <a:cs typeface="+mn-cs"/>
              </a:rPr>
              <a:t>/k_M0aNpYCpo]</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Computational Thinking in Children's Everyday Experiences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youtu.be</a:t>
            </a:r>
            <a:r>
              <a:rPr lang="en-US" sz="1200" u="sng" kern="1200" dirty="0">
                <a:solidFill>
                  <a:schemeClr val="tx1"/>
                </a:solidFill>
                <a:effectLst/>
                <a:latin typeface="+mn-lt"/>
                <a:ea typeface="+mn-ea"/>
                <a:cs typeface="+mn-cs"/>
              </a:rPr>
              <a:t>/ffRD7Dmn3Jw]</a:t>
            </a:r>
            <a:r>
              <a:rPr lang="en-US" sz="1200" kern="1200" dirty="0">
                <a:solidFill>
                  <a:schemeClr val="tx1"/>
                </a:solidFill>
                <a:effectLst/>
                <a:latin typeface="+mn-lt"/>
                <a:ea typeface="+mn-ea"/>
                <a:cs typeface="+mn-cs"/>
              </a:rPr>
              <a:t> video clip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we recognize CT as part of everyday routines and play, we can effectively integrate CT into our teaching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Observe this video of children engaged in everyday routines and playful learning experiences.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Notice the kinds of CT skills children might be using in these unplugged experiences.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 the video. Use the discussion points in the Facilitator Notes to support a discussion.]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 participants to notice and discuss the kinds of CT skills they observe children engaging with in the video.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independently or in pairs and then share their observations with the larger group.</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Assign each table a different clip to focus on. When the video is finished, encourage each table to discuss and then share with the larger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notes below to support a discussion: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Conditional Logic (4–5 years): In this first clip, the educator supports a child to use conditional logic when building a block structure. She asks, “What would have happened if … ?” The child uses conditional logic (if-then) to predict what would have happened if he had placed one block on the structure instead of two at the same time. Using this conditional logic, the child chooses to place two blocks at the same time to help the structure remain balanced.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Pattern Recognition (8–18 months): In this clip, the educator uses language and movement to label a pattern and call the child’s attention to the pattern she is engaged in while playing with the bead maze. The educator describes the movement, saying “Up, down, up down,” while moving the beads up and down on the structure. The educator also creates patterns with the tone of her voice. She uses a higher pitch when saying up and a lower pitch when saying down. She repeats this pattern of sounds. The child mimics this sound pattern. These are examples of repeating patterns using an ABAB structure.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Sequencing (18–36 months): In this clip, the educator describes and children respond to their daily routine as a sequence of activities. She uses a vertical chart and an arrow to show the sequence of activities—children can visually observe and repeat what comes first, next, and after.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Debugging (second—third grade): In this clip, the children are constructing a car. They notice that one of their wheel sets is not spinning. Their educator supports the children to notice the problem by comparing the wheel that is not working correctly to the wheel that is working correctly. The children notice the problem—the “bug”—and make adjustments to their design to fix it.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25</a:t>
            </a:fld>
            <a:endParaRPr lang="en-US"/>
          </a:p>
        </p:txBody>
      </p:sp>
    </p:spTree>
    <p:extLst>
      <p:ext uri="{BB962C8B-B14F-4D97-AF65-F5344CB8AC3E}">
        <p14:creationId xmlns:p14="http://schemas.microsoft.com/office/powerpoint/2010/main" val="3718853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observed a few different ways that children might use CT skills through their everyday experiences and routines.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let’s consider ways educators can support CT skills through play.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 are some examples of ways to integrate CT skills into embodied movement activities and how-to guides.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children in embodied movement activities such as Simon Says and Red Light, Green Light: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Games like these offer opportunities for children to engage in sequencing, conditional logic, and loops. For example, the rules for Red Light, Green Light can be modeled as if-then statements: “If I say, ‘Green Light,’ then you move. If I say, ‘Red Light,’ then you freeze!”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Another playful way to engage children in CT skills is through how-to guides. Children can use different communication methods to describe how to get from Point A to Point B or how to do or make something.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can follow step-by-step instructions for washing their hands, watering plants in their school garden, or following a recipe.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can model the actions of the steps, draw illustrations, record a video, or use language to communicate the instructions.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Educators or children’s peers might follow children’s instructions exactly as provided to illustrate the importance of providing clear, step-by-step instructions.</a:t>
            </a:r>
          </a:p>
        </p:txBody>
      </p:sp>
      <p:sp>
        <p:nvSpPr>
          <p:cNvPr id="4" name="Slide Number Placeholder 3"/>
          <p:cNvSpPr>
            <a:spLocks noGrp="1"/>
          </p:cNvSpPr>
          <p:nvPr>
            <p:ph type="sldNum" sz="quarter" idx="5"/>
          </p:nvPr>
        </p:nvSpPr>
        <p:spPr/>
        <p:txBody>
          <a:bodyPr/>
          <a:lstStyle/>
          <a:p>
            <a:fld id="{896399F6-6299-4610-B81F-5B1794C45A33}" type="slidenum">
              <a:rPr lang="en-US" smtClean="0"/>
              <a:t>26</a:t>
            </a:fld>
            <a:endParaRPr lang="en-US"/>
          </a:p>
        </p:txBody>
      </p:sp>
    </p:spTree>
    <p:extLst>
      <p:ext uri="{BB962C8B-B14F-4D97-AF65-F5344CB8AC3E}">
        <p14:creationId xmlns:p14="http://schemas.microsoft.com/office/powerpoint/2010/main" val="137456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Educators can also integrate CT into everyday routines.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about one everyday routine you implement in your daily schedule with young children.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morning routine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transition between activities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Mealtime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Naptime</a:t>
            </a:r>
          </a:p>
          <a:p>
            <a:pPr marL="628650" lvl="1" indent="-171450">
              <a:buFont typeface="Arial" panose="020B0604020202020204" pitchFamily="34" charset="0"/>
              <a:buChar char="•"/>
            </a:pPr>
            <a:r>
              <a:rPr lang="en-US" sz="1200" kern="1200" dirty="0" err="1">
                <a:solidFill>
                  <a:schemeClr val="tx1"/>
                </a:solidFill>
                <a:effectLst/>
                <a:latin typeface="+mn-lt"/>
                <a:ea typeface="+mn-ea"/>
                <a:cs typeface="+mn-cs"/>
              </a:rPr>
              <a:t>storytime</a:t>
            </a: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protocols for class discussions or documenting observations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might this routine involve CT skills? Share your ideas with a partner.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share and discuss their ideas in pairs. Then, invite a few volunteers to share with the larger group. Use the Facilitator Notes to support a discussion.]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Examples of everyday routines involving CT skills that participants might share include: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sequencing: following step-by-step instructions (for example, “First, we will put on our shoes and jackets. Second, we will line up by the door. Third, we will walk outside.”)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conditional logic: cause and effect (for example, “If it’s raining outside, then we will have recess indoors.”)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pattern recognition: singing repetitive songs (for example, “The wheels on the bus go round and round, round and round, round and round …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abstraction: identifying key details of complex objects (for example, “These socks are </a:t>
            </a:r>
            <a:r>
              <a:rPr lang="en-US" sz="1200" i="1" kern="1200" dirty="0">
                <a:solidFill>
                  <a:schemeClr val="tx1"/>
                </a:solidFill>
                <a:effectLst/>
                <a:latin typeface="+mn-lt"/>
                <a:ea typeface="+mn-ea"/>
                <a:cs typeface="+mn-cs"/>
              </a:rPr>
              <a:t>big</a:t>
            </a:r>
            <a:r>
              <a:rPr lang="en-US" sz="1200" kern="1200" dirty="0">
                <a:solidFill>
                  <a:schemeClr val="tx1"/>
                </a:solidFill>
                <a:effectLst/>
                <a:latin typeface="+mn-lt"/>
                <a:ea typeface="+mn-ea"/>
                <a:cs typeface="+mn-cs"/>
              </a:rPr>
              <a:t>, and these other ones are </a:t>
            </a:r>
            <a:r>
              <a:rPr lang="en-US" sz="1200" i="1" kern="1200" dirty="0">
                <a:solidFill>
                  <a:schemeClr val="tx1"/>
                </a:solidFill>
                <a:effectLst/>
                <a:latin typeface="+mn-lt"/>
                <a:ea typeface="+mn-ea"/>
                <a:cs typeface="+mn-cs"/>
              </a:rPr>
              <a:t>small.</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Children’s everyday routines may be influenced by their cultural backgrounds and family experiences. Encourage participants to consider children’s unique backgrounds and contexts when reflecting on everyday routines.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an additional reflection, encourage participants to consider how they might modify their routines to integrate CT more intentionally in their teaching practice: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instance, to transition between activities, participants might introduce a song or visual symbol that represents the activity children will do next. </a:t>
            </a:r>
          </a:p>
        </p:txBody>
      </p:sp>
      <p:sp>
        <p:nvSpPr>
          <p:cNvPr id="4" name="Slide Number Placeholder 3"/>
          <p:cNvSpPr>
            <a:spLocks noGrp="1"/>
          </p:cNvSpPr>
          <p:nvPr>
            <p:ph type="sldNum" sz="quarter" idx="5"/>
          </p:nvPr>
        </p:nvSpPr>
        <p:spPr/>
        <p:txBody>
          <a:bodyPr/>
          <a:lstStyle/>
          <a:p>
            <a:fld id="{896399F6-6299-4610-B81F-5B1794C45A33}" type="slidenum">
              <a:rPr lang="en-US" smtClean="0"/>
              <a:t>27</a:t>
            </a:fld>
            <a:endParaRPr lang="en-US"/>
          </a:p>
        </p:txBody>
      </p:sp>
    </p:spTree>
    <p:extLst>
      <p:ext uri="{BB962C8B-B14F-4D97-AF65-F5344CB8AC3E}">
        <p14:creationId xmlns:p14="http://schemas.microsoft.com/office/powerpoint/2010/main" val="12058455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Thank you for exploring CT skills with me today.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Before we close our session, let’s take a moment to reflect.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pairs or small groups, reflect on your role as educators who help shape children’s early CT experiences and mindsets. Discuss the following questions: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thoughts or emotions come up for you when you think about supporting CT for the children in your learning setting?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might you incorporate CT in your learning setting in the next week or month?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children’s cultural backgrounds, language, and family experiences when reflecting on ways to incorporate CT in your learning setting.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your ideas on a sticky note or in your journal to take back to your learning setting.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jot down their ideas. Then, invite volunteers to share their reflections with the larger group.]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Providing ongoing support and opportunities for collaborative reflection are critical components of effective professional learning (Darling-Hammond et al., 2017). Consider ways you can support participants to apply what they learned in this session to their learning setting and support collaborative reflection.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share photos and anecdotes of ways they are supporting children’s CT skills. You might use digital platforms such as Padlet or a shared Google Drive. You can provide feedback to individual participants and encourage others to make comments and suggestions as a way to build community.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Encourage educators to keep a journal to document ways they are supporting children’s CT skills. They can share and discuss their journal entries during in-person meetings.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28</a:t>
            </a:fld>
            <a:endParaRPr lang="en-US"/>
          </a:p>
        </p:txBody>
      </p:sp>
    </p:spTree>
    <p:extLst>
      <p:ext uri="{BB962C8B-B14F-4D97-AF65-F5344CB8AC3E}">
        <p14:creationId xmlns:p14="http://schemas.microsoft.com/office/powerpoint/2010/main" val="1077359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Thank you for your time and attention as we explored CT today.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Based on participants’ interests and needs, consider offering a follow-up session to extend participants’ exploration of CT skills through coding. Use the </a:t>
            </a:r>
            <a:r>
              <a:rPr lang="en-US" sz="1200" b="1" kern="1200" dirty="0">
                <a:solidFill>
                  <a:schemeClr val="tx1"/>
                </a:solidFill>
                <a:effectLst/>
                <a:latin typeface="+mn-lt"/>
                <a:ea typeface="+mn-ea"/>
                <a:cs typeface="+mn-cs"/>
              </a:rPr>
              <a:t>Playful and Creative Coding</a:t>
            </a:r>
            <a:r>
              <a:rPr lang="en-US" sz="1200" kern="1200" dirty="0">
                <a:solidFill>
                  <a:schemeClr val="tx1"/>
                </a:solidFill>
                <a:effectLst/>
                <a:latin typeface="+mn-lt"/>
                <a:ea typeface="+mn-ea"/>
                <a:cs typeface="+mn-cs"/>
              </a:rPr>
              <a:t> suite. </a:t>
            </a:r>
          </a:p>
        </p:txBody>
      </p:sp>
      <p:sp>
        <p:nvSpPr>
          <p:cNvPr id="4" name="Slide Number Placeholder 3"/>
          <p:cNvSpPr>
            <a:spLocks noGrp="1"/>
          </p:cNvSpPr>
          <p:nvPr>
            <p:ph type="sldNum" sz="quarter" idx="5"/>
          </p:nvPr>
        </p:nvSpPr>
        <p:spPr/>
        <p:txBody>
          <a:bodyPr/>
          <a:lstStyle/>
          <a:p>
            <a:fld id="{896399F6-6299-4610-B81F-5B1794C45A33}" type="slidenum">
              <a:rPr lang="en-US" smtClean="0"/>
              <a:t>29</a:t>
            </a:fld>
            <a:endParaRPr lang="en-US"/>
          </a:p>
        </p:txBody>
      </p:sp>
    </p:spTree>
    <p:extLst>
      <p:ext uri="{BB962C8B-B14F-4D97-AF65-F5344CB8AC3E}">
        <p14:creationId xmlns:p14="http://schemas.microsoft.com/office/powerpoint/2010/main" val="3045424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session, we will:</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define computational thinking (CT) and describe the importance of CT in early childhood,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identify and discuss examples of key CT skills in early childhood, and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explore teaching practices for supporting children’s CT skills during play and everyday routines. </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1938760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10 minutes (or as many rounds as there is time for)</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play a game to get to know each other!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Gather around in a circle, except for one person who will be in the center of the circle.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center person makes an if-then statement like, “If you teach second grade, then hop twice!” Everyone around the circle who teaches second grade must then follow the instructions and hop twice.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switch out the person in the center, that person can make moving around the circle as part of the instructions. For example, the center person might say, “If you were born in February, then find another spot in the circle!” All those born in February leave their spot in the circle and find another spot, including the center person. The last person without a spot in the circle comes to the center.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providing examples of if-then statements for participants to draw from.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teach [grade level], then [do this action]!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were born in [month], then [do this action]!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like to eat [type of food], then [do this action]!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like to [hobby], then [do this action]!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modify this activity for adults with limited mobility, consider other ways for participants to get to know each other while practicing if-then statements.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teach [grade level], then make a “quack” sound like a duck!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you were born in [month], then raise your hand!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is an adult icebreaker activity but could also be adapted for early elementary settings. The activity is done whole-group (with group sizes up to 40 participants). For groups larger than 40 participants, split into smaller groups.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2416067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10 minutes (including the previous slide)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Take a minute to independently reflect on how this icebreaker might relate to CT: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are the thinking skills you used in this activity that might involve 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individually on a sticky note or in a reflection journal. After a couple of minutes, invite participants to share their reflections with a partner.]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session, you will learn more about how you used multiple CT skills when participating in this game and how children practice these CT skills during similar experiences. For example, you used conditional logic to make if-then statements.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purpose of this reflection is for participants to draw upon any prior knowledge about CT. Consider how you might create a safe space for all participants, regardless of their prior knowledge or background with CT or computer science, to engage in this reflection. For instance, you might explicitly acknowledge that it’s OK if this activity did not surface any reflections related to CT and that we will explore CT skills in greater detail later in this session. </a:t>
            </a:r>
          </a:p>
        </p:txBody>
      </p:sp>
      <p:sp>
        <p:nvSpPr>
          <p:cNvPr id="4" name="Slide Number Placeholder 3"/>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2496094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words, feelings, or images come to mind for you with the term “computational thinking?” Whose experiences or identities do you usually associate with CT or computer science? Whose experiences might be missing?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your reflections independently on a sticky note or in a reflection journal.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individually on a sticky note or in a reflection journal. After a couple of minutes, invite participants to share with their table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words, feelings, images, experiences, and identities emerged in your table discussions? How were your reflections similar to or different from others’ reflections?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These reflection prompts may elicit a range of thoughts and emotions from participants. They can also support facilitators in gently surfacing implicit biases and stereotypes related to CT and computer science, which may be connected to individuals’ identities and sense of belonging in STEAM. Encourage participants to engage in independent reflection before sharing their reflection with others.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longer sessions with a large group of participants, consider doing this reflection as a word cloud activity to display participants’ responses in real time (using a free word cloud generator such as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or Poll Everywhere).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might also facilitate this reflection as a gallery walk activity. Post the reflection questions on chart paper and then invite participants to record their reflections on sticky notes and post them on the chart paper. Invite participants to review and react to others’ reflections using stickers or writing tools.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3447991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explore what CT actually is and isn’t.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each of the following statements about CT, some of which represent what CT is and some of which do not. Consider whether each statement is true or false.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different ways to invite participants to indicate their answer to each statement as “True” or “False.” For example, you might ask participants to raise their hand for each answer, wave a green-colored paper for “True” and a red-colored paper for “False,” or respond to a virtual poll. An anonymous poll might encourage participants who may not have prior CT knowledge or experience to feel more comfortable participating in this activity.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903019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involves breaking down complex problems into smaller parts.”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True!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is a way of thinking that involves breaking down complex problems into smaller, more manageable parts. This helps us manage tasks and solve problems more efficiently and effectively.</a:t>
            </a:r>
          </a:p>
        </p:txBody>
      </p:sp>
      <p:sp>
        <p:nvSpPr>
          <p:cNvPr id="4" name="Slide Number Placeholder 3"/>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4218460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contains animation. See instructions in the Talking Points.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True or false? “CT requires programming or coding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[Pause to allow participants time to think about the statement and respond.]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The following text will appear on the screen:] FALSE!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is a broad set of problem-solving skills that are used not only when programming or coding, but also in our everyday routines.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1920570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HORT HEADER">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2090057" y="2217"/>
            <a:ext cx="3785959"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3">
            <a:extLst>
              <a:ext uri="{FF2B5EF4-FFF2-40B4-BE49-F238E27FC236}">
                <a16:creationId xmlns:a16="http://schemas.microsoft.com/office/drawing/2014/main" id="{BD1E5FD8-ADEA-8298-6D44-0A376BA87F01}"/>
              </a:ext>
            </a:extLst>
          </p:cNvPr>
          <p:cNvSpPr>
            <a:spLocks noChangeAspect="1"/>
          </p:cNvSpPr>
          <p:nvPr userDrawn="1"/>
        </p:nvSpPr>
        <p:spPr>
          <a:xfrm>
            <a:off x="-6520" y="-14991"/>
            <a:ext cx="2416180"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chemeClr val="tx2"/>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7" name="Rectangle 6">
            <a:extLst>
              <a:ext uri="{FF2B5EF4-FFF2-40B4-BE49-F238E27FC236}">
                <a16:creationId xmlns:a16="http://schemas.microsoft.com/office/drawing/2014/main" id="{2D51F2B1-13E9-ABDD-A99B-E72A67C5B86F}"/>
              </a:ext>
            </a:extLst>
          </p:cNvPr>
          <p:cNvSpPr/>
          <p:nvPr userDrawn="1"/>
        </p:nvSpPr>
        <p:spPr>
          <a:xfrm>
            <a:off x="-61" y="600850"/>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3">
            <a:extLst>
              <a:ext uri="{FF2B5EF4-FFF2-40B4-BE49-F238E27FC236}">
                <a16:creationId xmlns:a16="http://schemas.microsoft.com/office/drawing/2014/main" id="{0F13ED20-9909-B7F2-C76B-B2E57BD4AD90}"/>
              </a:ext>
            </a:extLst>
          </p:cNvPr>
          <p:cNvSpPr txBox="1">
            <a:spLocks/>
          </p:cNvSpPr>
          <p:nvPr userDrawn="1"/>
        </p:nvSpPr>
        <p:spPr>
          <a:xfrm>
            <a:off x="2508501" y="1830199"/>
            <a:ext cx="4153347" cy="313932"/>
          </a:xfrm>
          <a:prstGeom prst="rect">
            <a:avLst/>
          </a:prstGeom>
        </p:spPr>
        <p:txBody>
          <a:bodyPr vert="horz" wrap="square" lIns="91440" tIns="45720" rIns="91440" bIns="45720" rtlCol="0" anchor="ctr">
            <a:spAutoFit/>
          </a:bodyPr>
          <a:lstStyle>
            <a:defPPr>
              <a:defRPr lang="en-US"/>
            </a:defPPr>
            <a:lvl1pPr marL="0" algn="l" defTabSz="914400" rtl="0" eaLnBrk="1" latinLnBrk="0" hangingPunct="1">
              <a:defRPr sz="1400" b="0" kern="1200">
                <a:solidFill>
                  <a:schemeClr val="accent1"/>
                </a:solidFill>
                <a:latin typeface="Proxima Nova Medium" panose="02000506030000020004"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600" b="1" dirty="0">
                <a:solidFill>
                  <a:schemeClr val="bg1"/>
                </a:solidFill>
              </a:rPr>
              <a:t>Geometry and Spatial Thinking</a:t>
            </a:r>
          </a:p>
        </p:txBody>
      </p:sp>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94701"/>
            <a:ext cx="4781907" cy="3871211"/>
          </a:xfrm>
        </p:spPr>
        <p:txBody>
          <a:bodyPr anchor="t" anchorCtr="0">
            <a:noAutofit/>
          </a:bodyPr>
          <a:lstStyle>
            <a:lvl1pPr algn="l">
              <a:defRPr sz="4400" b="1">
                <a:solidFill>
                  <a:schemeClr val="accent1"/>
                </a:solidFill>
                <a:latin typeface="Montserrat" pitchFamily="2" charset="77"/>
              </a:defRPr>
            </a:lvl1pPr>
          </a:lstStyle>
          <a:p>
            <a:endParaRPr lang="en-US" dirty="0"/>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304297" y="52696"/>
            <a:ext cx="2226386" cy="5078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dirty="0">
                <a:solidFill>
                  <a:schemeClr val="bg1"/>
                </a:solidFill>
              </a:rPr>
              <a:t>Early Computer Science Topics</a:t>
            </a:r>
          </a:p>
        </p:txBody>
      </p:sp>
      <p:pic>
        <p:nvPicPr>
          <p:cNvPr id="4" name="Picture 3" descr="A black background with orange and pink text&#10;&#10;Description automatically generated">
            <a:extLst>
              <a:ext uri="{FF2B5EF4-FFF2-40B4-BE49-F238E27FC236}">
                <a16:creationId xmlns:a16="http://schemas.microsoft.com/office/drawing/2014/main" id="{4FB09A9C-AFB6-3C64-3D0A-A5E0B4B146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Date Placeholder 3">
            <a:extLst>
              <a:ext uri="{FF2B5EF4-FFF2-40B4-BE49-F238E27FC236}">
                <a16:creationId xmlns:a16="http://schemas.microsoft.com/office/drawing/2014/main" id="{BC7EBB31-CDE8-FC2D-DBE7-49CFE13C2335}"/>
              </a:ext>
            </a:extLst>
          </p:cNvPr>
          <p:cNvSpPr txBox="1">
            <a:spLocks/>
          </p:cNvSpPr>
          <p:nvPr userDrawn="1"/>
        </p:nvSpPr>
        <p:spPr>
          <a:xfrm>
            <a:off x="2537143" y="51370"/>
            <a:ext cx="2591248" cy="5078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dirty="0">
                <a:solidFill>
                  <a:schemeClr val="bg1"/>
                </a:solidFill>
              </a:rPr>
              <a:t>Computational </a:t>
            </a:r>
            <a:br>
              <a:rPr lang="en-US" sz="1500" dirty="0">
                <a:solidFill>
                  <a:schemeClr val="bg1"/>
                </a:solidFill>
              </a:rPr>
            </a:br>
            <a:r>
              <a:rPr lang="en-US" sz="1500" dirty="0">
                <a:solidFill>
                  <a:schemeClr val="bg1"/>
                </a:solidFill>
              </a:rPr>
              <a:t>Thinking</a:t>
            </a:r>
          </a:p>
        </p:txBody>
      </p:sp>
      <p:pic>
        <p:nvPicPr>
          <p:cNvPr id="13" name="Picture 12">
            <a:extLst>
              <a:ext uri="{FF2B5EF4-FFF2-40B4-BE49-F238E27FC236}">
                <a16:creationId xmlns:a16="http://schemas.microsoft.com/office/drawing/2014/main" id="{44EFF348-5597-5501-A9BF-5020B40A53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27232" y="76668"/>
            <a:ext cx="432523" cy="432523"/>
          </a:xfrm>
          <a:prstGeom prst="rect">
            <a:avLst/>
          </a:prstGeom>
        </p:spPr>
      </p:pic>
      <p:sp>
        <p:nvSpPr>
          <p:cNvPr id="15" name="Slide Number Placeholder 14">
            <a:extLst>
              <a:ext uri="{FF2B5EF4-FFF2-40B4-BE49-F238E27FC236}">
                <a16:creationId xmlns:a16="http://schemas.microsoft.com/office/drawing/2014/main" id="{87D2273B-DDAC-AEA9-5149-8A172130D043}"/>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pic>
        <p:nvPicPr>
          <p:cNvPr id="6" name="Picture 5" descr="A child playing a game with a person&#10;&#10;Description automatically generated">
            <a:extLst>
              <a:ext uri="{FF2B5EF4-FFF2-40B4-BE49-F238E27FC236}">
                <a16:creationId xmlns:a16="http://schemas.microsoft.com/office/drawing/2014/main" id="{6B6852AD-9723-2B04-0456-F70F821C42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876015" y="0"/>
            <a:ext cx="6315985" cy="6858000"/>
          </a:xfrm>
          <a:prstGeom prst="rect">
            <a:avLst/>
          </a:prstGeom>
        </p:spPr>
      </p:pic>
    </p:spTree>
    <p:extLst>
      <p:ext uri="{BB962C8B-B14F-4D97-AF65-F5344CB8AC3E}">
        <p14:creationId xmlns:p14="http://schemas.microsoft.com/office/powerpoint/2010/main" val="39743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4348819"/>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434882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chemeClr val="accent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8" name="Picture 7" descr="A black background with orange and pink text&#10;&#10;Description automatically generated">
            <a:extLst>
              <a:ext uri="{FF2B5EF4-FFF2-40B4-BE49-F238E27FC236}">
                <a16:creationId xmlns:a16="http://schemas.microsoft.com/office/drawing/2014/main" id="{ABFA3DFB-1DE5-BCB4-55D3-65D0A859F4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6033F8C2-4DDE-9664-01F4-405DF7911A8E}"/>
              </a:ext>
            </a:extLst>
          </p:cNvPr>
          <p:cNvSpPr>
            <a:spLocks noGrp="1"/>
          </p:cNvSpPr>
          <p:nvPr>
            <p:ph type="sldNum" sz="quarter" idx="15"/>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414689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A black background with orange and pink text&#10;&#10;Description automatically generated">
            <a:extLst>
              <a:ext uri="{FF2B5EF4-FFF2-40B4-BE49-F238E27FC236}">
                <a16:creationId xmlns:a16="http://schemas.microsoft.com/office/drawing/2014/main" id="{2D58A50B-A91B-72AB-2B5C-386E76B9B2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6">
            <a:extLst>
              <a:ext uri="{FF2B5EF4-FFF2-40B4-BE49-F238E27FC236}">
                <a16:creationId xmlns:a16="http://schemas.microsoft.com/office/drawing/2014/main" id="{19990862-ABE1-81E3-AD43-E1F41BA25303}"/>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34300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a:t>Click to edit Master title style</a:t>
            </a:r>
            <a:endParaRPr lang="en-US" dirty="0"/>
          </a:p>
        </p:txBody>
      </p:sp>
      <p:pic>
        <p:nvPicPr>
          <p:cNvPr id="6" name="Picture 5" descr="A black background with orange and pink text&#10;&#10;Description automatically generated">
            <a:extLst>
              <a:ext uri="{FF2B5EF4-FFF2-40B4-BE49-F238E27FC236}">
                <a16:creationId xmlns:a16="http://schemas.microsoft.com/office/drawing/2014/main" id="{2897E82C-9D8E-15E2-E424-24885393AC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1D8E1197-DDD7-4460-FFD6-2A2E783A81F7}"/>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8667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pic>
        <p:nvPicPr>
          <p:cNvPr id="7" name="Picture 6" descr="A black background with orange and pink text&#10;&#10;Description automatically generated">
            <a:extLst>
              <a:ext uri="{FF2B5EF4-FFF2-40B4-BE49-F238E27FC236}">
                <a16:creationId xmlns:a16="http://schemas.microsoft.com/office/drawing/2014/main" id="{34D83D3C-AD86-FA74-4646-65424A3D1D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2BC711C7-A3DA-B3CE-CD9A-5D6ABD2BAD1D}"/>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968150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black background with orange and pink text&#10;&#10;Description automatically generated">
            <a:extLst>
              <a:ext uri="{FF2B5EF4-FFF2-40B4-BE49-F238E27FC236}">
                <a16:creationId xmlns:a16="http://schemas.microsoft.com/office/drawing/2014/main" id="{D1743FD9-B7A5-29D3-08A1-B23A0595F9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2" name="Slide Number Placeholder 1">
            <a:extLst>
              <a:ext uri="{FF2B5EF4-FFF2-40B4-BE49-F238E27FC236}">
                <a16:creationId xmlns:a16="http://schemas.microsoft.com/office/drawing/2014/main" id="{1DEAD30F-3926-9101-4A30-2BDBED417CC9}"/>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211876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ACD6269A-5A3A-5252-08AE-0FC483A9D4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D5B1D7FF-F3F0-B097-6F96-E36C7B5236D2}"/>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97497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483C6C8F-93E5-E9DF-BF6A-621E155EE0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C3E0AD4A-6D0A-273E-05B0-76E576C3E559}"/>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Acks Slide 2">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DCE65614-F8D8-4C5D-14BC-EA67B88E0FA0}"/>
              </a:ext>
            </a:extLst>
          </p:cNvPr>
          <p:cNvSpPr>
            <a:spLocks noGrp="1"/>
          </p:cNvSpPr>
          <p:nvPr>
            <p:ph type="sldNum" sz="quarter" idx="4"/>
          </p:nvPr>
        </p:nvSpPr>
        <p:spPr>
          <a:xfrm>
            <a:off x="9401433" y="6429644"/>
            <a:ext cx="2743200" cy="365125"/>
          </a:xfrm>
          <a:prstGeom prst="rect">
            <a:avLst/>
          </a:prstGeom>
        </p:spPr>
        <p:txBody>
          <a:bodyPr vert="horz" lIns="91440" tIns="45720" rIns="91440" bIns="45720" rtlCol="0" anchor="ctr"/>
          <a:lstStyle>
            <a:lvl1pPr algn="r">
              <a:defRPr sz="1200" b="1">
                <a:solidFill>
                  <a:schemeClr val="accent1"/>
                </a:solidFill>
                <a:latin typeface="Montserrat" panose="00000500000000000000" pitchFamily="50" charset="0"/>
              </a:defRPr>
            </a:lvl1pPr>
          </a:lstStyle>
          <a:p>
            <a:fld id="{2A87B09C-000B-4E7C-BF22-713788C7974B}" type="slidenum">
              <a:rPr lang="en-US" smtClean="0"/>
              <a:pPr/>
              <a:t>‹#›</a:t>
            </a:fld>
            <a:endParaRPr lang="en-US" b="1" dirty="0"/>
          </a:p>
        </p:txBody>
      </p:sp>
    </p:spTree>
    <p:extLst>
      <p:ext uri="{BB962C8B-B14F-4D97-AF65-F5344CB8AC3E}">
        <p14:creationId xmlns:p14="http://schemas.microsoft.com/office/powerpoint/2010/main" val="924953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Acks Slide 2">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C660C59-D524-E6B1-F89E-68D7A9A5681A}"/>
              </a:ext>
            </a:extLst>
          </p:cNvPr>
          <p:cNvSpPr>
            <a:spLocks noGrp="1"/>
          </p:cNvSpPr>
          <p:nvPr>
            <p:ph type="sldNum" sz="quarter" idx="4"/>
          </p:nvPr>
        </p:nvSpPr>
        <p:spPr>
          <a:xfrm>
            <a:off x="9401433" y="6429644"/>
            <a:ext cx="2743200" cy="365125"/>
          </a:xfrm>
          <a:prstGeom prst="rect">
            <a:avLst/>
          </a:prstGeom>
        </p:spPr>
        <p:txBody>
          <a:bodyPr vert="horz" lIns="91440" tIns="45720" rIns="91440" bIns="45720" rtlCol="0" anchor="ctr"/>
          <a:lstStyle>
            <a:lvl1pPr algn="r">
              <a:defRPr sz="1200" b="1">
                <a:solidFill>
                  <a:schemeClr val="accent1"/>
                </a:solidFill>
                <a:latin typeface="Montserrat" panose="00000500000000000000" pitchFamily="50" charset="0"/>
              </a:defRPr>
            </a:lvl1pPr>
          </a:lstStyle>
          <a:p>
            <a:fld id="{2A87B09C-000B-4E7C-BF22-713788C7974B}" type="slidenum">
              <a:rPr lang="en-US" smtClean="0"/>
              <a:pPr/>
              <a:t>‹#›</a:t>
            </a:fld>
            <a:endParaRPr lang="en-US" b="1" dirty="0"/>
          </a:p>
        </p:txBody>
      </p:sp>
    </p:spTree>
    <p:extLst>
      <p:ext uri="{BB962C8B-B14F-4D97-AF65-F5344CB8AC3E}">
        <p14:creationId xmlns:p14="http://schemas.microsoft.com/office/powerpoint/2010/main" val="2307214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lnSpc>
                <a:spcPct val="120000"/>
              </a:lnSpc>
              <a:buClr>
                <a:schemeClr val="accent1"/>
              </a:buClr>
              <a:defRPr>
                <a:latin typeface="Montserrat" pitchFamily="2" charset="77"/>
              </a:defRPr>
            </a:lvl1pPr>
            <a:lvl2pPr>
              <a:lnSpc>
                <a:spcPct val="120000"/>
              </a:lnSpc>
              <a:buClr>
                <a:schemeClr val="accent1"/>
              </a:buClr>
              <a:defRPr>
                <a:latin typeface="Montserrat" pitchFamily="2" charset="77"/>
              </a:defRPr>
            </a:lvl2pPr>
            <a:lvl3pPr>
              <a:lnSpc>
                <a:spcPct val="120000"/>
              </a:lnSpc>
              <a:buClr>
                <a:schemeClr val="accent1"/>
              </a:buClr>
              <a:defRPr>
                <a:latin typeface="Montserrat" pitchFamily="2" charset="77"/>
              </a:defRPr>
            </a:lvl3pPr>
            <a:lvl4pPr>
              <a:lnSpc>
                <a:spcPct val="120000"/>
              </a:lnSpc>
              <a:buClr>
                <a:schemeClr val="accent1"/>
              </a:buClr>
              <a:defRPr>
                <a:latin typeface="Montserrat" pitchFamily="2" charset="77"/>
              </a:defRPr>
            </a:lvl4pPr>
            <a:lvl5pPr>
              <a:lnSpc>
                <a:spcPct val="120000"/>
              </a:lnSpc>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black background with orange and pink text&#10;&#10;Description automatically generated">
            <a:extLst>
              <a:ext uri="{FF2B5EF4-FFF2-40B4-BE49-F238E27FC236}">
                <a16:creationId xmlns:a16="http://schemas.microsoft.com/office/drawing/2014/main" id="{86A8E1E5-FD0E-1573-A51F-20C4C9B9BF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5">
            <a:extLst>
              <a:ext uri="{FF2B5EF4-FFF2-40B4-BE49-F238E27FC236}">
                <a16:creationId xmlns:a16="http://schemas.microsoft.com/office/drawing/2014/main" id="{DC792235-F371-7C41-37A3-33930498CD19}"/>
              </a:ext>
            </a:extLst>
          </p:cNvPr>
          <p:cNvSpPr>
            <a:spLocks noGrp="1"/>
          </p:cNvSpPr>
          <p:nvPr>
            <p:ph type="sldNum" sz="quarter" idx="4"/>
          </p:nvPr>
        </p:nvSpPr>
        <p:spPr>
          <a:xfrm>
            <a:off x="9401433" y="6429644"/>
            <a:ext cx="2743200" cy="365125"/>
          </a:xfrm>
          <a:prstGeom prst="rect">
            <a:avLst/>
          </a:prstGeom>
        </p:spPr>
        <p:txBody>
          <a:bodyPr vert="horz" lIns="91440" tIns="45720" rIns="91440" bIns="45720" rtlCol="0" anchor="ctr"/>
          <a:lstStyle>
            <a:lvl1pPr algn="r">
              <a:defRPr sz="1200" b="1">
                <a:solidFill>
                  <a:schemeClr val="accent1"/>
                </a:solidFill>
                <a:latin typeface="Montserrat" panose="00000500000000000000" pitchFamily="50" charset="0"/>
              </a:defRPr>
            </a:lvl1pPr>
          </a:lstStyle>
          <a:p>
            <a:fld id="{2A87B09C-000B-4E7C-BF22-713788C7974B}" type="slidenum">
              <a:rPr lang="en-US" smtClean="0"/>
              <a:pPr/>
              <a:t>‹#›</a:t>
            </a:fld>
            <a:endParaRPr lang="en-US" b="1" dirty="0"/>
          </a:p>
        </p:txBody>
      </p:sp>
    </p:spTree>
    <p:extLst>
      <p:ext uri="{BB962C8B-B14F-4D97-AF65-F5344CB8AC3E}">
        <p14:creationId xmlns:p14="http://schemas.microsoft.com/office/powerpoint/2010/main" val="103750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2" name="Parallelogram 4">
            <a:extLst>
              <a:ext uri="{FF2B5EF4-FFF2-40B4-BE49-F238E27FC236}">
                <a16:creationId xmlns:a16="http://schemas.microsoft.com/office/drawing/2014/main" id="{99106158-56B9-2217-E443-573F19EDC6AE}"/>
              </a:ext>
            </a:extLst>
          </p:cNvPr>
          <p:cNvSpPr/>
          <p:nvPr userDrawn="1"/>
        </p:nvSpPr>
        <p:spPr>
          <a:xfrm>
            <a:off x="-12123" y="0"/>
            <a:ext cx="8629073" cy="6228966"/>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chemeClr val="accent1"/>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3" name="Title 1">
            <a:extLst>
              <a:ext uri="{FF2B5EF4-FFF2-40B4-BE49-F238E27FC236}">
                <a16:creationId xmlns:a16="http://schemas.microsoft.com/office/drawing/2014/main" id="{270D5323-9D08-1BF1-2026-E29C8844B730}"/>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dirty="0"/>
              <a:t>Click to edit Master title style</a:t>
            </a:r>
          </a:p>
        </p:txBody>
      </p:sp>
      <p:pic>
        <p:nvPicPr>
          <p:cNvPr id="6" name="Picture 5" descr="A black background with orange and pink text&#10;&#10;Description automatically generated">
            <a:extLst>
              <a:ext uri="{FF2B5EF4-FFF2-40B4-BE49-F238E27FC236}">
                <a16:creationId xmlns:a16="http://schemas.microsoft.com/office/drawing/2014/main" id="{1571766E-8583-9C86-EF80-26FFE6751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35E78475-ED36-D017-4973-F3D8FE816A58}"/>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156648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3F61F-4211-FC0C-0F79-348FCF10FDF1}"/>
              </a:ext>
            </a:extLst>
          </p:cNvPr>
          <p:cNvSpPr/>
          <p:nvPr userDrawn="1"/>
        </p:nvSpPr>
        <p:spPr>
          <a:xfrm>
            <a:off x="4047358" y="-1"/>
            <a:ext cx="8144641" cy="6176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176963"/>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5" name="Picture 4" descr="A black background with orange and pink text&#10;&#10;Description automatically generated">
            <a:extLst>
              <a:ext uri="{FF2B5EF4-FFF2-40B4-BE49-F238E27FC236}">
                <a16:creationId xmlns:a16="http://schemas.microsoft.com/office/drawing/2014/main" id="{54BCEE84-BDB0-0458-D934-AD1A8FF89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0294716A-DF8E-99CA-56B3-9BB74AAC7445}"/>
              </a:ext>
            </a:extLst>
          </p:cNvPr>
          <p:cNvSpPr>
            <a:spLocks noGrp="1"/>
          </p:cNvSpPr>
          <p:nvPr>
            <p:ph type="sldNum" sz="quarter" idx="15"/>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15960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1"/>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descr="A black background with orange and pink text&#10;&#10;Description automatically generated">
            <a:extLst>
              <a:ext uri="{FF2B5EF4-FFF2-40B4-BE49-F238E27FC236}">
                <a16:creationId xmlns:a16="http://schemas.microsoft.com/office/drawing/2014/main" id="{14CFB3AB-378B-437C-AF63-1F122EC5D3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2" name="Slide Number Placeholder 1">
            <a:extLst>
              <a:ext uri="{FF2B5EF4-FFF2-40B4-BE49-F238E27FC236}">
                <a16:creationId xmlns:a16="http://schemas.microsoft.com/office/drawing/2014/main" id="{370C46DF-0917-6E6A-9541-7FE4CC60E57E}"/>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2131298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1"/>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6" name="Picture 5" descr="A black background with orange and pink text&#10;&#10;Description automatically generated">
            <a:extLst>
              <a:ext uri="{FF2B5EF4-FFF2-40B4-BE49-F238E27FC236}">
                <a16:creationId xmlns:a16="http://schemas.microsoft.com/office/drawing/2014/main" id="{D22DFA49-7492-8141-2C3E-0F81CAAD41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F05B690E-872E-AF7F-0AE0-BD567891AB24}"/>
              </a:ext>
            </a:extLst>
          </p:cNvPr>
          <p:cNvSpPr>
            <a:spLocks noGrp="1"/>
          </p:cNvSpPr>
          <p:nvPr>
            <p:ph type="sldNum" sz="quarter" idx="14"/>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175242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85266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85266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pic>
        <p:nvPicPr>
          <p:cNvPr id="8" name="Picture 7" descr="A black background with orange and pink text&#10;&#10;Description automatically generated">
            <a:extLst>
              <a:ext uri="{FF2B5EF4-FFF2-40B4-BE49-F238E27FC236}">
                <a16:creationId xmlns:a16="http://schemas.microsoft.com/office/drawing/2014/main" id="{00F594E6-64BF-1E93-2C2C-D3FBF7459F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AC4766D2-8AA7-4DD1-F86E-64D6B14FA707}"/>
              </a:ext>
            </a:extLst>
          </p:cNvPr>
          <p:cNvSpPr>
            <a:spLocks noGrp="1"/>
          </p:cNvSpPr>
          <p:nvPr>
            <p:ph type="sldNum" sz="quarter" idx="10"/>
          </p:nvPr>
        </p:nvSpPr>
        <p:spPr>
          <a:xfrm>
            <a:off x="9410700" y="6451600"/>
            <a:ext cx="2743200" cy="365125"/>
          </a:xfrm>
          <a:prstGeom prst="rect">
            <a:avLst/>
          </a:prstGeom>
        </p:spPr>
        <p:txBody>
          <a:bodyPr/>
          <a:lstStyle/>
          <a:p>
            <a:fld id="{8B512919-B088-4E12-9038-722E97F79378}" type="slidenum">
              <a:rPr lang="en-US" smtClean="0"/>
              <a:pPr/>
              <a:t>‹#›</a:t>
            </a:fld>
            <a:endParaRPr lang="en-US"/>
          </a:p>
        </p:txBody>
      </p:sp>
    </p:spTree>
    <p:extLst>
      <p:ext uri="{BB962C8B-B14F-4D97-AF65-F5344CB8AC3E}">
        <p14:creationId xmlns:p14="http://schemas.microsoft.com/office/powerpoint/2010/main" val="2247748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D73975EB-FF40-DC5A-AE0B-7892474EAC50}"/>
              </a:ext>
            </a:extLst>
          </p:cNvPr>
          <p:cNvSpPr>
            <a:spLocks noGrp="1"/>
          </p:cNvSpPr>
          <p:nvPr>
            <p:ph type="sldNum" sz="quarter" idx="4"/>
          </p:nvPr>
        </p:nvSpPr>
        <p:spPr>
          <a:xfrm>
            <a:off x="9382897" y="6399598"/>
            <a:ext cx="2743200" cy="365125"/>
          </a:xfrm>
          <a:prstGeom prst="rect">
            <a:avLst/>
          </a:prstGeom>
        </p:spPr>
        <p:txBody>
          <a:bodyPr vert="horz" lIns="91440" tIns="45720" rIns="91440" bIns="45720" rtlCol="0" anchor="ctr"/>
          <a:lstStyle>
            <a:lvl1pPr algn="r">
              <a:defRPr sz="1200" b="1">
                <a:solidFill>
                  <a:schemeClr val="accent1"/>
                </a:solidFill>
                <a:latin typeface="Montserrat" panose="00000500000000000000" pitchFamily="50" charset="0"/>
              </a:defRPr>
            </a:lvl1pPr>
          </a:lstStyle>
          <a:p>
            <a:fld id="{34D4BF9F-9AA7-43F2-92D6-6CA9E35385F9}"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50" r:id="rId4"/>
    <p:sldLayoutId id="2147483669" r:id="rId5"/>
    <p:sldLayoutId id="2147483667" r:id="rId6"/>
    <p:sldLayoutId id="2147483660" r:id="rId7"/>
    <p:sldLayoutId id="2147483664" r:id="rId8"/>
    <p:sldLayoutId id="2147483652" r:id="rId9"/>
    <p:sldLayoutId id="2147483665" r:id="rId10"/>
    <p:sldLayoutId id="2147483653" r:id="rId11"/>
    <p:sldLayoutId id="2147483654" r:id="rId12"/>
    <p:sldLayoutId id="2147483666" r:id="rId13"/>
    <p:sldLayoutId id="2147483655" r:id="rId14"/>
    <p:sldLayoutId id="2147483656" r:id="rId15"/>
    <p:sldLayoutId id="2147483657" r:id="rId16"/>
  </p:sldLayoutIdLst>
  <p:hf hdr="0" ftr="0" dt="0"/>
  <p:txStyles>
    <p:titleStyle>
      <a:lvl1pPr algn="l" defTabSz="914400" rtl="0" eaLnBrk="1" latinLnBrk="0" hangingPunct="1">
        <a:lnSpc>
          <a:spcPct val="90000"/>
        </a:lnSpc>
        <a:spcBef>
          <a:spcPct val="0"/>
        </a:spcBef>
        <a:buNone/>
        <a:defRPr sz="3000" b="1" kern="1200">
          <a:solidFill>
            <a:schemeClr val="accent1"/>
          </a:solidFill>
          <a:latin typeface="Montserrat"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Clr>
          <a:schemeClr val="accent1"/>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120000"/>
        </a:lnSpc>
        <a:spcBef>
          <a:spcPts val="500"/>
        </a:spcBef>
        <a:buClr>
          <a:schemeClr val="accent1"/>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120000"/>
        </a:lnSpc>
        <a:spcBef>
          <a:spcPts val="500"/>
        </a:spcBef>
        <a:buClr>
          <a:schemeClr val="accent1"/>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countplayexplore.org/video/cracking-the-cod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s://countplayexplore.org/video/cracking-the-code/a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hyperlink" Target="https://youtu.be/ffRD7Dmn3Jw" TargetMode="External"/><Relationship Id="rId4" Type="http://schemas.openxmlformats.org/officeDocument/2006/relationships/hyperlink" Target="https://youtu.be/k_M0aNpYCp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3222D5-6FE3-BC6F-608E-57B8261DE85E}"/>
              </a:ext>
            </a:extLst>
          </p:cNvPr>
          <p:cNvSpPr>
            <a:spLocks noGrp="1"/>
          </p:cNvSpPr>
          <p:nvPr>
            <p:ph type="ctrTitle"/>
          </p:nvPr>
        </p:nvSpPr>
        <p:spPr>
          <a:xfrm>
            <a:off x="547308" y="2773436"/>
            <a:ext cx="4781907" cy="1311128"/>
          </a:xfrm>
        </p:spPr>
        <p:txBody>
          <a:bodyPr anchor="b">
            <a:spAutoFit/>
          </a:bodyPr>
          <a:lstStyle/>
          <a:p>
            <a:pPr algn="l"/>
            <a:r>
              <a:rPr lang="en-US" b="1" dirty="0">
                <a:latin typeface="Montserrat" pitchFamily="2" charset="77"/>
              </a:rPr>
              <a:t>Computational Thinking</a:t>
            </a:r>
            <a:endParaRPr lang="en-US" sz="3200" b="0" dirty="0">
              <a:latin typeface="Montserrat Medium" panose="00000600000000000000" pitchFamily="2" charset="0"/>
            </a:endParaRPr>
          </a:p>
        </p:txBody>
      </p:sp>
    </p:spTree>
    <p:extLst>
      <p:ext uri="{BB962C8B-B14F-4D97-AF65-F5344CB8AC3E}">
        <p14:creationId xmlns:p14="http://schemas.microsoft.com/office/powerpoint/2010/main" val="123712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#3</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836756" y="1253331"/>
            <a:ext cx="8863854" cy="1555183"/>
          </a:xfrm>
        </p:spPr>
        <p:txBody>
          <a:bodyPr/>
          <a:lstStyle/>
          <a:p>
            <a:pPr marL="0" indent="0" algn="ctr">
              <a:buNone/>
            </a:pPr>
            <a:r>
              <a:rPr lang="en-US" dirty="0"/>
              <a:t>CT is only used in technology fields.</a:t>
            </a:r>
          </a:p>
        </p:txBody>
      </p:sp>
      <p:sp>
        <p:nvSpPr>
          <p:cNvPr id="4" name="TextBox 3">
            <a:extLst>
              <a:ext uri="{FF2B5EF4-FFF2-40B4-BE49-F238E27FC236}">
                <a16:creationId xmlns:a16="http://schemas.microsoft.com/office/drawing/2014/main" id="{284831D8-C7C1-251F-03B2-3E4EED55E4F4}"/>
              </a:ext>
            </a:extLst>
          </p:cNvPr>
          <p:cNvSpPr txBox="1"/>
          <p:nvPr/>
        </p:nvSpPr>
        <p:spPr>
          <a:xfrm>
            <a:off x="4669971" y="2401473"/>
            <a:ext cx="2852057" cy="1107996"/>
          </a:xfrm>
          <a:prstGeom prst="rect">
            <a:avLst/>
          </a:prstGeom>
          <a:noFill/>
        </p:spPr>
        <p:txBody>
          <a:bodyPr wrap="square" rtlCol="0">
            <a:spAutoFit/>
          </a:bodyPr>
          <a:lstStyle/>
          <a:p>
            <a:pPr algn="ctr"/>
            <a:r>
              <a:rPr lang="en-US" sz="6600" b="1" dirty="0">
                <a:solidFill>
                  <a:schemeClr val="tx2"/>
                </a:solidFill>
                <a:latin typeface="Montserrat" pitchFamily="2" charset="77"/>
              </a:rPr>
              <a:t>False!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664073" y="3902529"/>
            <a:ext cx="8863854" cy="15551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CT skills are applicable across many fields and disciplines. Everyone can learn and use CT in various contexts.</a:t>
            </a:r>
          </a:p>
        </p:txBody>
      </p:sp>
      <p:sp>
        <p:nvSpPr>
          <p:cNvPr id="6" name="Slide Number Placeholder 5">
            <a:extLst>
              <a:ext uri="{FF2B5EF4-FFF2-40B4-BE49-F238E27FC236}">
                <a16:creationId xmlns:a16="http://schemas.microsoft.com/office/drawing/2014/main" id="{95923381-BB1D-70F8-2BF4-1B307B316850}"/>
              </a:ext>
            </a:extLst>
          </p:cNvPr>
          <p:cNvSpPr>
            <a:spLocks noGrp="1"/>
          </p:cNvSpPr>
          <p:nvPr>
            <p:ph type="sldNum" sz="quarter" idx="4"/>
          </p:nvPr>
        </p:nvSpPr>
        <p:spPr/>
        <p:txBody>
          <a:bodyPr/>
          <a:lstStyle/>
          <a:p>
            <a:fld id="{2A87B09C-000B-4E7C-BF22-713788C7974B}" type="slidenum">
              <a:rPr lang="en-US" smtClean="0"/>
              <a:pPr/>
              <a:t>10</a:t>
            </a:fld>
            <a:endParaRPr lang="en-US" b="1" dirty="0"/>
          </a:p>
        </p:txBody>
      </p:sp>
    </p:spTree>
    <p:extLst>
      <p:ext uri="{BB962C8B-B14F-4D97-AF65-F5344CB8AC3E}">
        <p14:creationId xmlns:p14="http://schemas.microsoft.com/office/powerpoint/2010/main" val="29598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#4</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836756" y="1253331"/>
            <a:ext cx="8863854" cy="1555183"/>
          </a:xfrm>
        </p:spPr>
        <p:txBody>
          <a:bodyPr/>
          <a:lstStyle/>
          <a:p>
            <a:pPr marL="0" indent="0" algn="ctr">
              <a:buNone/>
            </a:pPr>
            <a:r>
              <a:rPr lang="en-US" dirty="0"/>
              <a:t>CT involves spotting patterns and connections. </a:t>
            </a:r>
          </a:p>
        </p:txBody>
      </p:sp>
      <p:sp>
        <p:nvSpPr>
          <p:cNvPr id="4" name="TextBox 3">
            <a:extLst>
              <a:ext uri="{FF2B5EF4-FFF2-40B4-BE49-F238E27FC236}">
                <a16:creationId xmlns:a16="http://schemas.microsoft.com/office/drawing/2014/main" id="{284831D8-C7C1-251F-03B2-3E4EED55E4F4}"/>
              </a:ext>
            </a:extLst>
          </p:cNvPr>
          <p:cNvSpPr txBox="1"/>
          <p:nvPr/>
        </p:nvSpPr>
        <p:spPr>
          <a:xfrm>
            <a:off x="4855029" y="2401473"/>
            <a:ext cx="2481942" cy="1107996"/>
          </a:xfrm>
          <a:prstGeom prst="rect">
            <a:avLst/>
          </a:prstGeom>
          <a:noFill/>
        </p:spPr>
        <p:txBody>
          <a:bodyPr wrap="square" rtlCol="0">
            <a:spAutoFit/>
          </a:bodyPr>
          <a:lstStyle/>
          <a:p>
            <a:pPr algn="ctr"/>
            <a:r>
              <a:rPr lang="en-US" sz="6600" b="1" dirty="0">
                <a:solidFill>
                  <a:schemeClr val="accent1"/>
                </a:solidFill>
                <a:latin typeface="Montserrat" pitchFamily="2" charset="77"/>
              </a:rPr>
              <a:t>True!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664073" y="3902529"/>
            <a:ext cx="8863854" cy="15551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Recognizing patterns and understanding how things connect is an important part of CT and helps in solving complex problems.</a:t>
            </a:r>
          </a:p>
        </p:txBody>
      </p:sp>
      <p:sp>
        <p:nvSpPr>
          <p:cNvPr id="6" name="Slide Number Placeholder 5">
            <a:extLst>
              <a:ext uri="{FF2B5EF4-FFF2-40B4-BE49-F238E27FC236}">
                <a16:creationId xmlns:a16="http://schemas.microsoft.com/office/drawing/2014/main" id="{1B48D910-745F-B24E-8891-838E0B3E3BF5}"/>
              </a:ext>
            </a:extLst>
          </p:cNvPr>
          <p:cNvSpPr>
            <a:spLocks noGrp="1"/>
          </p:cNvSpPr>
          <p:nvPr>
            <p:ph type="sldNum" sz="quarter" idx="4"/>
          </p:nvPr>
        </p:nvSpPr>
        <p:spPr/>
        <p:txBody>
          <a:bodyPr/>
          <a:lstStyle/>
          <a:p>
            <a:fld id="{2A87B09C-000B-4E7C-BF22-713788C7974B}" type="slidenum">
              <a:rPr lang="en-US" smtClean="0"/>
              <a:pPr/>
              <a:t>11</a:t>
            </a:fld>
            <a:endParaRPr lang="en-US" b="1" dirty="0"/>
          </a:p>
        </p:txBody>
      </p:sp>
    </p:spTree>
    <p:extLst>
      <p:ext uri="{BB962C8B-B14F-4D97-AF65-F5344CB8AC3E}">
        <p14:creationId xmlns:p14="http://schemas.microsoft.com/office/powerpoint/2010/main" val="229146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#5</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836756" y="1253331"/>
            <a:ext cx="8863854" cy="1555183"/>
          </a:xfrm>
        </p:spPr>
        <p:txBody>
          <a:bodyPr/>
          <a:lstStyle/>
          <a:p>
            <a:pPr marL="0" indent="0" algn="ctr">
              <a:buNone/>
            </a:pPr>
            <a:r>
              <a:rPr lang="en-US" dirty="0"/>
              <a:t>CT includes creating step-by-step instructions to solve problems.  </a:t>
            </a:r>
          </a:p>
        </p:txBody>
      </p:sp>
      <p:sp>
        <p:nvSpPr>
          <p:cNvPr id="4" name="TextBox 3">
            <a:extLst>
              <a:ext uri="{FF2B5EF4-FFF2-40B4-BE49-F238E27FC236}">
                <a16:creationId xmlns:a16="http://schemas.microsoft.com/office/drawing/2014/main" id="{284831D8-C7C1-251F-03B2-3E4EED55E4F4}"/>
              </a:ext>
            </a:extLst>
          </p:cNvPr>
          <p:cNvSpPr txBox="1"/>
          <p:nvPr/>
        </p:nvSpPr>
        <p:spPr>
          <a:xfrm>
            <a:off x="4855029" y="2543408"/>
            <a:ext cx="2481942" cy="1107996"/>
          </a:xfrm>
          <a:prstGeom prst="rect">
            <a:avLst/>
          </a:prstGeom>
          <a:noFill/>
        </p:spPr>
        <p:txBody>
          <a:bodyPr wrap="square" rtlCol="0">
            <a:spAutoFit/>
          </a:bodyPr>
          <a:lstStyle/>
          <a:p>
            <a:pPr algn="ctr"/>
            <a:r>
              <a:rPr lang="en-US" sz="6600" b="1" dirty="0">
                <a:solidFill>
                  <a:schemeClr val="accent1"/>
                </a:solidFill>
                <a:latin typeface="Montserrat" pitchFamily="2" charset="77"/>
              </a:rPr>
              <a:t>True!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664073" y="3902529"/>
            <a:ext cx="8863854" cy="1555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Making clear steps or plans is a key part of CT to help solve problems efficiently.</a:t>
            </a:r>
          </a:p>
        </p:txBody>
      </p:sp>
      <p:sp>
        <p:nvSpPr>
          <p:cNvPr id="6" name="Slide Number Placeholder 5">
            <a:extLst>
              <a:ext uri="{FF2B5EF4-FFF2-40B4-BE49-F238E27FC236}">
                <a16:creationId xmlns:a16="http://schemas.microsoft.com/office/drawing/2014/main" id="{C78E5CCD-CC7D-FD11-D047-1D83E7A23EC7}"/>
              </a:ext>
            </a:extLst>
          </p:cNvPr>
          <p:cNvSpPr>
            <a:spLocks noGrp="1"/>
          </p:cNvSpPr>
          <p:nvPr>
            <p:ph type="sldNum" sz="quarter" idx="4"/>
          </p:nvPr>
        </p:nvSpPr>
        <p:spPr/>
        <p:txBody>
          <a:bodyPr/>
          <a:lstStyle/>
          <a:p>
            <a:fld id="{2A87B09C-000B-4E7C-BF22-713788C7974B}" type="slidenum">
              <a:rPr lang="en-US" smtClean="0"/>
              <a:pPr/>
              <a:t>12</a:t>
            </a:fld>
            <a:endParaRPr lang="en-US" b="1" dirty="0"/>
          </a:p>
        </p:txBody>
      </p:sp>
    </p:spTree>
    <p:extLst>
      <p:ext uri="{BB962C8B-B14F-4D97-AF65-F5344CB8AC3E}">
        <p14:creationId xmlns:p14="http://schemas.microsoft.com/office/powerpoint/2010/main" val="176324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#6</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664073" y="1230821"/>
            <a:ext cx="8863854" cy="1555183"/>
          </a:xfrm>
        </p:spPr>
        <p:txBody>
          <a:bodyPr/>
          <a:lstStyle/>
          <a:p>
            <a:pPr marL="0" indent="0" algn="ctr">
              <a:buNone/>
            </a:pPr>
            <a:r>
              <a:rPr lang="en-US" dirty="0"/>
              <a:t>CT is a single skill that is learned once. </a:t>
            </a:r>
          </a:p>
        </p:txBody>
      </p:sp>
      <p:sp>
        <p:nvSpPr>
          <p:cNvPr id="4" name="TextBox 3">
            <a:extLst>
              <a:ext uri="{FF2B5EF4-FFF2-40B4-BE49-F238E27FC236}">
                <a16:creationId xmlns:a16="http://schemas.microsoft.com/office/drawing/2014/main" id="{284831D8-C7C1-251F-03B2-3E4EED55E4F4}"/>
              </a:ext>
            </a:extLst>
          </p:cNvPr>
          <p:cNvSpPr txBox="1"/>
          <p:nvPr/>
        </p:nvSpPr>
        <p:spPr>
          <a:xfrm>
            <a:off x="4669971" y="2401473"/>
            <a:ext cx="2852057" cy="1107996"/>
          </a:xfrm>
          <a:prstGeom prst="rect">
            <a:avLst/>
          </a:prstGeom>
          <a:noFill/>
        </p:spPr>
        <p:txBody>
          <a:bodyPr wrap="square" rtlCol="0">
            <a:spAutoFit/>
          </a:bodyPr>
          <a:lstStyle/>
          <a:p>
            <a:pPr algn="ctr"/>
            <a:r>
              <a:rPr lang="en-US" sz="6600" b="1" dirty="0">
                <a:solidFill>
                  <a:schemeClr val="tx2"/>
                </a:solidFill>
                <a:latin typeface="Montserrat" pitchFamily="2" charset="77"/>
              </a:rPr>
              <a:t>False!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424405" y="3775919"/>
            <a:ext cx="9688555" cy="15551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CT is made up of many skills, like breaking things down, connecting ideas in new ways, and coming up with step-by-step solutions. It’s a lifelong set of skills that can be adapted for different contexts.</a:t>
            </a:r>
          </a:p>
        </p:txBody>
      </p:sp>
      <p:sp>
        <p:nvSpPr>
          <p:cNvPr id="6" name="Slide Number Placeholder 5">
            <a:extLst>
              <a:ext uri="{FF2B5EF4-FFF2-40B4-BE49-F238E27FC236}">
                <a16:creationId xmlns:a16="http://schemas.microsoft.com/office/drawing/2014/main" id="{D2980F83-80D9-A7CB-454D-AA86B5DE2DBF}"/>
              </a:ext>
            </a:extLst>
          </p:cNvPr>
          <p:cNvSpPr>
            <a:spLocks noGrp="1"/>
          </p:cNvSpPr>
          <p:nvPr>
            <p:ph type="sldNum" sz="quarter" idx="4"/>
          </p:nvPr>
        </p:nvSpPr>
        <p:spPr/>
        <p:txBody>
          <a:bodyPr/>
          <a:lstStyle/>
          <a:p>
            <a:fld id="{2A87B09C-000B-4E7C-BF22-713788C7974B}" type="slidenum">
              <a:rPr lang="en-US" smtClean="0"/>
              <a:pPr/>
              <a:t>13</a:t>
            </a:fld>
            <a:endParaRPr lang="en-US" b="1" dirty="0"/>
          </a:p>
        </p:txBody>
      </p:sp>
    </p:spTree>
    <p:extLst>
      <p:ext uri="{BB962C8B-B14F-4D97-AF65-F5344CB8AC3E}">
        <p14:creationId xmlns:p14="http://schemas.microsoft.com/office/powerpoint/2010/main" val="5350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CD02-DACF-5B7C-E830-205AFC4EF29F}"/>
              </a:ext>
            </a:extLst>
          </p:cNvPr>
          <p:cNvSpPr>
            <a:spLocks noGrp="1"/>
          </p:cNvSpPr>
          <p:nvPr>
            <p:ph type="title"/>
          </p:nvPr>
        </p:nvSpPr>
        <p:spPr/>
        <p:txBody>
          <a:bodyPr/>
          <a:lstStyle/>
          <a:p>
            <a:r>
              <a:rPr lang="en-US" dirty="0"/>
              <a:t>Observe: </a:t>
            </a:r>
            <a:r>
              <a:rPr lang="en-US" b="0" dirty="0">
                <a:latin typeface="Montserrat Medium" panose="00000600000000000000" pitchFamily="2" charset="0"/>
              </a:rPr>
              <a:t>Cracking the Code</a:t>
            </a:r>
          </a:p>
        </p:txBody>
      </p:sp>
      <p:sp>
        <p:nvSpPr>
          <p:cNvPr id="10" name="TextBox 9">
            <a:extLst>
              <a:ext uri="{FF2B5EF4-FFF2-40B4-BE49-F238E27FC236}">
                <a16:creationId xmlns:a16="http://schemas.microsoft.com/office/drawing/2014/main" id="{42CB56B9-FA18-8D8D-11C4-9F515022B560}"/>
              </a:ext>
            </a:extLst>
          </p:cNvPr>
          <p:cNvSpPr txBox="1"/>
          <p:nvPr/>
        </p:nvSpPr>
        <p:spPr>
          <a:xfrm>
            <a:off x="951613" y="1318438"/>
            <a:ext cx="4657061" cy="1569660"/>
          </a:xfrm>
          <a:prstGeom prst="rect">
            <a:avLst/>
          </a:prstGeom>
          <a:noFill/>
        </p:spPr>
        <p:txBody>
          <a:bodyPr wrap="square" rtlCol="0">
            <a:spAutoFit/>
          </a:bodyPr>
          <a:lstStyle/>
          <a:p>
            <a:pPr algn="ctr"/>
            <a:r>
              <a:rPr lang="en-US" sz="2400" b="1" dirty="0">
                <a:solidFill>
                  <a:srgbClr val="0000FF"/>
                </a:solidFill>
                <a:latin typeface="Montserrat" panose="00000500000000000000" pitchFamily="2" charset="0"/>
                <a:hlinkClick r:id="rId3">
                  <a:extLst>
                    <a:ext uri="{A12FA001-AC4F-418D-AE19-62706E023703}">
                      <ahyp:hlinkClr xmlns:ahyp="http://schemas.microsoft.com/office/drawing/2018/hyperlinkcolor" val="tx"/>
                    </a:ext>
                  </a:extLst>
                </a:hlinkClick>
              </a:rPr>
              <a:t>Cracking the Code</a:t>
            </a:r>
            <a:endParaRPr lang="en-US" sz="2400" b="1" dirty="0">
              <a:solidFill>
                <a:srgbClr val="0000FF"/>
              </a:solidFill>
              <a:latin typeface="Montserrat" panose="00000500000000000000" pitchFamily="2" charset="0"/>
            </a:endParaRPr>
          </a:p>
          <a:p>
            <a:pPr algn="ctr"/>
            <a:r>
              <a:rPr lang="en-US" sz="2400" b="1" dirty="0">
                <a:solidFill>
                  <a:srgbClr val="0000FF"/>
                </a:solidFill>
                <a:latin typeface="Montserrat" panose="00000500000000000000" pitchFamily="2" charset="0"/>
                <a:hlinkClick r:id="rId4"/>
              </a:rPr>
              <a:t>Cracking the Code – Audio Descriptive Version</a:t>
            </a:r>
            <a:br>
              <a:rPr lang="en-US" sz="2400" b="1" dirty="0">
                <a:solidFill>
                  <a:srgbClr val="0000FF"/>
                </a:solidFill>
                <a:latin typeface="Montserrat" panose="00000500000000000000" pitchFamily="2" charset="0"/>
              </a:rPr>
            </a:br>
            <a:endParaRPr lang="en-US" sz="2400" b="1" dirty="0">
              <a:solidFill>
                <a:srgbClr val="0000FF"/>
              </a:solidFill>
              <a:latin typeface="Montserrat" panose="00000500000000000000" pitchFamily="2" charset="0"/>
            </a:endParaRPr>
          </a:p>
        </p:txBody>
      </p:sp>
      <p:pic>
        <p:nvPicPr>
          <p:cNvPr id="9" name="Picture 8">
            <a:extLst>
              <a:ext uri="{FF2B5EF4-FFF2-40B4-BE49-F238E27FC236}">
                <a16:creationId xmlns:a16="http://schemas.microsoft.com/office/drawing/2014/main" id="{15063399-2199-BCBE-2D18-B2D4C940A4B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4288" y="2526717"/>
            <a:ext cx="5631712" cy="3167838"/>
          </a:xfrm>
          <a:prstGeom prst="rect">
            <a:avLst/>
          </a:prstGeom>
        </p:spPr>
      </p:pic>
      <p:sp>
        <p:nvSpPr>
          <p:cNvPr id="3" name="Content Placeholder 2">
            <a:extLst>
              <a:ext uri="{FF2B5EF4-FFF2-40B4-BE49-F238E27FC236}">
                <a16:creationId xmlns:a16="http://schemas.microsoft.com/office/drawing/2014/main" id="{E4ADB106-205E-6099-0211-4BB64B101BC4}"/>
              </a:ext>
            </a:extLst>
          </p:cNvPr>
          <p:cNvSpPr>
            <a:spLocks noGrp="1"/>
          </p:cNvSpPr>
          <p:nvPr>
            <p:ph idx="1"/>
          </p:nvPr>
        </p:nvSpPr>
        <p:spPr>
          <a:xfrm>
            <a:off x="6825082" y="1868468"/>
            <a:ext cx="4740249" cy="4351338"/>
          </a:xfrm>
        </p:spPr>
        <p:txBody>
          <a:bodyPr anchor="ctr"/>
          <a:lstStyle/>
          <a:p>
            <a:pPr marL="0" indent="0">
              <a:buNone/>
            </a:pPr>
            <a:r>
              <a:rPr lang="en-US" dirty="0"/>
              <a:t>What CT skills did you observe the host, Selena, mentioning in the video? </a:t>
            </a:r>
          </a:p>
        </p:txBody>
      </p:sp>
      <p:sp>
        <p:nvSpPr>
          <p:cNvPr id="5" name="Slide Number Placeholder 4">
            <a:extLst>
              <a:ext uri="{FF2B5EF4-FFF2-40B4-BE49-F238E27FC236}">
                <a16:creationId xmlns:a16="http://schemas.microsoft.com/office/drawing/2014/main" id="{A3E509FB-E346-614D-0BA7-5C3CFEC2032B}"/>
              </a:ext>
            </a:extLst>
          </p:cNvPr>
          <p:cNvSpPr>
            <a:spLocks noGrp="1"/>
          </p:cNvSpPr>
          <p:nvPr>
            <p:ph type="sldNum" sz="quarter" idx="4"/>
          </p:nvPr>
        </p:nvSpPr>
        <p:spPr/>
        <p:txBody>
          <a:bodyPr/>
          <a:lstStyle/>
          <a:p>
            <a:fld id="{2A87B09C-000B-4E7C-BF22-713788C7974B}" type="slidenum">
              <a:rPr lang="en-US" smtClean="0"/>
              <a:pPr/>
              <a:t>14</a:t>
            </a:fld>
            <a:endParaRPr lang="en-US" b="1" dirty="0"/>
          </a:p>
        </p:txBody>
      </p:sp>
    </p:spTree>
    <p:extLst>
      <p:ext uri="{BB962C8B-B14F-4D97-AF65-F5344CB8AC3E}">
        <p14:creationId xmlns:p14="http://schemas.microsoft.com/office/powerpoint/2010/main" val="2250454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8462D-10CC-A642-B599-57A3CCB3EAE6}"/>
              </a:ext>
            </a:extLst>
          </p:cNvPr>
          <p:cNvSpPr>
            <a:spLocks noGrp="1"/>
          </p:cNvSpPr>
          <p:nvPr>
            <p:ph type="title"/>
          </p:nvPr>
        </p:nvSpPr>
        <p:spPr/>
        <p:txBody>
          <a:bodyPr/>
          <a:lstStyle/>
          <a:p>
            <a:r>
              <a:rPr lang="en-US" dirty="0"/>
              <a:t>Defining CT</a:t>
            </a:r>
          </a:p>
        </p:txBody>
      </p:sp>
      <p:sp>
        <p:nvSpPr>
          <p:cNvPr id="10" name="TextBox 9">
            <a:extLst>
              <a:ext uri="{FF2B5EF4-FFF2-40B4-BE49-F238E27FC236}">
                <a16:creationId xmlns:a16="http://schemas.microsoft.com/office/drawing/2014/main" id="{84188596-23E6-4039-E7A9-FD2D6FF5CF03}"/>
              </a:ext>
            </a:extLst>
          </p:cNvPr>
          <p:cNvSpPr txBox="1"/>
          <p:nvPr/>
        </p:nvSpPr>
        <p:spPr>
          <a:xfrm>
            <a:off x="6268683" y="1997837"/>
            <a:ext cx="5032682" cy="3156249"/>
          </a:xfrm>
          <a:prstGeom prst="rect">
            <a:avLst/>
          </a:prstGeom>
          <a:noFill/>
        </p:spPr>
        <p:txBody>
          <a:bodyPr wrap="square" anchor="ctr">
            <a:spAutoFit/>
          </a:bodyPr>
          <a:lstStyle/>
          <a:p>
            <a:pPr>
              <a:lnSpc>
                <a:spcPct val="120000"/>
              </a:lnSpc>
            </a:pPr>
            <a:r>
              <a:rPr lang="en-US" sz="2400" b="1" i="0" u="none" strike="noStrike" dirty="0">
                <a:effectLst/>
                <a:latin typeface="Montserrat" pitchFamily="2" charset="77"/>
              </a:rPr>
              <a:t>Computational thinking (CT) </a:t>
            </a:r>
            <a:r>
              <a:rPr lang="en-US" sz="2400" i="0" u="none" strike="noStrike" dirty="0">
                <a:effectLst/>
                <a:latin typeface="Montserrat" pitchFamily="2" charset="77"/>
              </a:rPr>
              <a:t>is a set of critical thinking and problem-solving skills, practices, and processes that everyone, including computer scientists, can learn and use in various contexts.</a:t>
            </a:r>
          </a:p>
        </p:txBody>
      </p:sp>
      <p:pic>
        <p:nvPicPr>
          <p:cNvPr id="3" name="Picture 2">
            <a:extLst>
              <a:ext uri="{FF2B5EF4-FFF2-40B4-BE49-F238E27FC236}">
                <a16:creationId xmlns:a16="http://schemas.microsoft.com/office/drawing/2014/main" id="{CCC88344-6FB2-7DEA-06EE-57E865CDCD6F}"/>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0517" y="1421462"/>
            <a:ext cx="4460854" cy="4459636"/>
          </a:xfrm>
          <a:prstGeom prst="rect">
            <a:avLst/>
          </a:prstGeom>
        </p:spPr>
      </p:pic>
      <p:sp>
        <p:nvSpPr>
          <p:cNvPr id="4" name="Slide Number Placeholder 3">
            <a:extLst>
              <a:ext uri="{FF2B5EF4-FFF2-40B4-BE49-F238E27FC236}">
                <a16:creationId xmlns:a16="http://schemas.microsoft.com/office/drawing/2014/main" id="{DB7B3350-2A9D-4151-2F48-72E8FCA28E08}"/>
              </a:ext>
            </a:extLst>
          </p:cNvPr>
          <p:cNvSpPr>
            <a:spLocks noGrp="1"/>
          </p:cNvSpPr>
          <p:nvPr>
            <p:ph type="sldNum" sz="quarter" idx="4"/>
          </p:nvPr>
        </p:nvSpPr>
        <p:spPr/>
        <p:txBody>
          <a:bodyPr/>
          <a:lstStyle/>
          <a:p>
            <a:fld id="{2A87B09C-000B-4E7C-BF22-713788C7974B}" type="slidenum">
              <a:rPr lang="en-US" smtClean="0"/>
              <a:pPr/>
              <a:t>15</a:t>
            </a:fld>
            <a:endParaRPr lang="en-US" b="1" dirty="0"/>
          </a:p>
        </p:txBody>
      </p:sp>
    </p:spTree>
    <p:extLst>
      <p:ext uri="{BB962C8B-B14F-4D97-AF65-F5344CB8AC3E}">
        <p14:creationId xmlns:p14="http://schemas.microsoft.com/office/powerpoint/2010/main" val="386144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2CBE1-278D-9D85-CF50-4914BAEEC0D5}"/>
              </a:ext>
            </a:extLst>
          </p:cNvPr>
          <p:cNvSpPr>
            <a:spLocks noGrp="1"/>
          </p:cNvSpPr>
          <p:nvPr>
            <p:ph type="title"/>
          </p:nvPr>
        </p:nvSpPr>
        <p:spPr/>
        <p:txBody>
          <a:bodyPr/>
          <a:lstStyle/>
          <a:p>
            <a:r>
              <a:rPr lang="en-US" dirty="0"/>
              <a:t>We Are All Computational Thinkers!</a:t>
            </a:r>
          </a:p>
        </p:txBody>
      </p:sp>
      <p:sp>
        <p:nvSpPr>
          <p:cNvPr id="3" name="Content Placeholder 2">
            <a:extLst>
              <a:ext uri="{FF2B5EF4-FFF2-40B4-BE49-F238E27FC236}">
                <a16:creationId xmlns:a16="http://schemas.microsoft.com/office/drawing/2014/main" id="{BDC9021C-C6CB-A336-1E80-A966FB15285C}"/>
              </a:ext>
            </a:extLst>
          </p:cNvPr>
          <p:cNvSpPr>
            <a:spLocks noGrp="1"/>
          </p:cNvSpPr>
          <p:nvPr>
            <p:ph sz="half" idx="2"/>
          </p:nvPr>
        </p:nvSpPr>
        <p:spPr>
          <a:xfrm>
            <a:off x="6523265" y="1324302"/>
            <a:ext cx="5181600" cy="4852660"/>
          </a:xfrm>
        </p:spPr>
        <p:txBody>
          <a:bodyPr anchor="ctr"/>
          <a:lstStyle/>
          <a:p>
            <a:pPr marL="0" indent="0">
              <a:buNone/>
            </a:pPr>
            <a:r>
              <a:rPr lang="en-US" dirty="0"/>
              <a:t>All children can learn to think critically, design systems, and solve real-world problems that draw upon fundamental CT skills, practices, and processes.</a:t>
            </a:r>
          </a:p>
        </p:txBody>
      </p:sp>
      <p:pic>
        <p:nvPicPr>
          <p:cNvPr id="6" name="Picture 5">
            <a:extLst>
              <a:ext uri="{FF2B5EF4-FFF2-40B4-BE49-F238E27FC236}">
                <a16:creationId xmlns:a16="http://schemas.microsoft.com/office/drawing/2014/main" id="{02258FC6-FA5B-03C4-BC16-B8A4140B065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135" y="1881011"/>
            <a:ext cx="5608865" cy="3739243"/>
          </a:xfrm>
          <a:prstGeom prst="rect">
            <a:avLst/>
          </a:prstGeom>
        </p:spPr>
      </p:pic>
      <p:sp>
        <p:nvSpPr>
          <p:cNvPr id="2" name="Slide Number Placeholder 1">
            <a:extLst>
              <a:ext uri="{FF2B5EF4-FFF2-40B4-BE49-F238E27FC236}">
                <a16:creationId xmlns:a16="http://schemas.microsoft.com/office/drawing/2014/main" id="{B137FB19-4D26-216E-F06E-95392AD24752}"/>
              </a:ext>
            </a:extLst>
          </p:cNvPr>
          <p:cNvSpPr>
            <a:spLocks noGrp="1"/>
          </p:cNvSpPr>
          <p:nvPr>
            <p:ph type="sldNum" sz="quarter" idx="10"/>
          </p:nvPr>
        </p:nvSpPr>
        <p:spPr/>
        <p:txBody>
          <a:bodyPr/>
          <a:lstStyle/>
          <a:p>
            <a:fld id="{8B512919-B088-4E12-9038-722E97F79378}" type="slidenum">
              <a:rPr lang="en-US" smtClean="0"/>
              <a:pPr/>
              <a:t>16</a:t>
            </a:fld>
            <a:endParaRPr lang="en-US"/>
          </a:p>
        </p:txBody>
      </p:sp>
    </p:spTree>
    <p:extLst>
      <p:ext uri="{BB962C8B-B14F-4D97-AF65-F5344CB8AC3E}">
        <p14:creationId xmlns:p14="http://schemas.microsoft.com/office/powerpoint/2010/main" val="815647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24F4D4-266B-3EEA-C6F4-8F1F6CF948FA}"/>
              </a:ext>
            </a:extLst>
          </p:cNvPr>
          <p:cNvSpPr>
            <a:spLocks noGrp="1"/>
          </p:cNvSpPr>
          <p:nvPr>
            <p:ph type="title"/>
          </p:nvPr>
        </p:nvSpPr>
        <p:spPr>
          <a:xfrm>
            <a:off x="1022350" y="2603734"/>
            <a:ext cx="5720195" cy="1421928"/>
          </a:xfrm>
        </p:spPr>
        <p:txBody>
          <a:bodyPr/>
          <a:lstStyle/>
          <a:p>
            <a:r>
              <a:rPr lang="en-US" dirty="0"/>
              <a:t>Key CT Skills in Early Childhood</a:t>
            </a:r>
          </a:p>
        </p:txBody>
      </p:sp>
      <p:sp>
        <p:nvSpPr>
          <p:cNvPr id="2" name="Slide Number Placeholder 1">
            <a:extLst>
              <a:ext uri="{FF2B5EF4-FFF2-40B4-BE49-F238E27FC236}">
                <a16:creationId xmlns:a16="http://schemas.microsoft.com/office/drawing/2014/main" id="{3EAEC798-3265-52FE-36E6-AE840EFA0E2C}"/>
              </a:ext>
            </a:extLst>
          </p:cNvPr>
          <p:cNvSpPr>
            <a:spLocks noGrp="1"/>
          </p:cNvSpPr>
          <p:nvPr>
            <p:ph type="sldNum" sz="quarter" idx="10"/>
          </p:nvPr>
        </p:nvSpPr>
        <p:spPr/>
        <p:txBody>
          <a:bodyPr/>
          <a:lstStyle/>
          <a:p>
            <a:fld id="{8B512919-B088-4E12-9038-722E97F79378}" type="slidenum">
              <a:rPr lang="en-US" smtClean="0"/>
              <a:pPr/>
              <a:t>17</a:t>
            </a:fld>
            <a:endParaRPr lang="en-US"/>
          </a:p>
        </p:txBody>
      </p:sp>
    </p:spTree>
    <p:extLst>
      <p:ext uri="{BB962C8B-B14F-4D97-AF65-F5344CB8AC3E}">
        <p14:creationId xmlns:p14="http://schemas.microsoft.com/office/powerpoint/2010/main" val="833700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5DFF9-3A9A-2613-0899-573F4C14FCC4}"/>
              </a:ext>
            </a:extLst>
          </p:cNvPr>
          <p:cNvSpPr>
            <a:spLocks noGrp="1"/>
          </p:cNvSpPr>
          <p:nvPr>
            <p:ph type="title"/>
          </p:nvPr>
        </p:nvSpPr>
        <p:spPr/>
        <p:txBody>
          <a:bodyPr/>
          <a:lstStyle/>
          <a:p>
            <a:r>
              <a:rPr lang="en-US" dirty="0"/>
              <a:t>Six Key CT Skills</a:t>
            </a:r>
          </a:p>
        </p:txBody>
      </p:sp>
      <p:graphicFrame>
        <p:nvGraphicFramePr>
          <p:cNvPr id="6" name="Table 6">
            <a:extLst>
              <a:ext uri="{FF2B5EF4-FFF2-40B4-BE49-F238E27FC236}">
                <a16:creationId xmlns:a16="http://schemas.microsoft.com/office/drawing/2014/main" id="{6482D008-889D-42D8-4A58-EC971CAC415D}"/>
              </a:ext>
            </a:extLst>
          </p:cNvPr>
          <p:cNvGraphicFramePr>
            <a:graphicFrameLocks noGrp="1"/>
          </p:cNvGraphicFramePr>
          <p:nvPr>
            <p:ph idx="1"/>
            <p:extLst>
              <p:ext uri="{D42A27DB-BD31-4B8C-83A1-F6EECF244321}">
                <p14:modId xmlns:p14="http://schemas.microsoft.com/office/powerpoint/2010/main" val="223610655"/>
              </p:ext>
            </p:extLst>
          </p:nvPr>
        </p:nvGraphicFramePr>
        <p:xfrm>
          <a:off x="678657" y="1204411"/>
          <a:ext cx="10834686" cy="4731168"/>
        </p:xfrm>
        <a:graphic>
          <a:graphicData uri="http://schemas.openxmlformats.org/drawingml/2006/table">
            <a:tbl>
              <a:tblPr firstRow="1" bandRow="1">
                <a:tableStyleId>{2D5ABB26-0587-4C30-8999-92F81FD0307C}</a:tableStyleId>
              </a:tblPr>
              <a:tblGrid>
                <a:gridCol w="3611562">
                  <a:extLst>
                    <a:ext uri="{9D8B030D-6E8A-4147-A177-3AD203B41FA5}">
                      <a16:colId xmlns:a16="http://schemas.microsoft.com/office/drawing/2014/main" val="199348649"/>
                    </a:ext>
                  </a:extLst>
                </a:gridCol>
                <a:gridCol w="3611562">
                  <a:extLst>
                    <a:ext uri="{9D8B030D-6E8A-4147-A177-3AD203B41FA5}">
                      <a16:colId xmlns:a16="http://schemas.microsoft.com/office/drawing/2014/main" val="2581357236"/>
                    </a:ext>
                  </a:extLst>
                </a:gridCol>
                <a:gridCol w="3611562">
                  <a:extLst>
                    <a:ext uri="{9D8B030D-6E8A-4147-A177-3AD203B41FA5}">
                      <a16:colId xmlns:a16="http://schemas.microsoft.com/office/drawing/2014/main" val="3036380335"/>
                    </a:ext>
                  </a:extLst>
                </a:gridCol>
              </a:tblGrid>
              <a:tr h="2365584">
                <a:tc>
                  <a:txBody>
                    <a:bodyPr/>
                    <a:lstStyle/>
                    <a:p>
                      <a:pPr algn="ctr"/>
                      <a:r>
                        <a:rPr lang="en-US" sz="2000" dirty="0">
                          <a:latin typeface="Montserrat" pitchFamily="2" charset="77"/>
                        </a:rPr>
                        <a:t>Algorithms and Sequencing</a:t>
                      </a:r>
                    </a:p>
                  </a:txBody>
                  <a:tcPr anchor="b"/>
                </a:tc>
                <a:tc>
                  <a:txBody>
                    <a:bodyPr/>
                    <a:lstStyle/>
                    <a:p>
                      <a:pPr algn="ctr"/>
                      <a:r>
                        <a:rPr lang="en-US" sz="2000" dirty="0">
                          <a:latin typeface="Montserrat" pitchFamily="2" charset="77"/>
                        </a:rPr>
                        <a:t>Pattern </a:t>
                      </a:r>
                    </a:p>
                    <a:p>
                      <a:pPr algn="ctr"/>
                      <a:r>
                        <a:rPr lang="en-US" sz="2000" dirty="0">
                          <a:latin typeface="Montserrat" pitchFamily="2" charset="77"/>
                        </a:rPr>
                        <a:t>Recognition</a:t>
                      </a:r>
                    </a:p>
                  </a:txBody>
                  <a:tcPr anchor="b"/>
                </a:tc>
                <a:tc>
                  <a:txBody>
                    <a:bodyPr/>
                    <a:lstStyle/>
                    <a:p>
                      <a:pPr algn="ctr"/>
                      <a:r>
                        <a:rPr lang="en-US" sz="2000" dirty="0">
                          <a:latin typeface="Montserrat" pitchFamily="2" charset="77"/>
                        </a:rPr>
                        <a:t>Decomposition and Modularity</a:t>
                      </a:r>
                    </a:p>
                  </a:txBody>
                  <a:tcPr anchor="b"/>
                </a:tc>
                <a:extLst>
                  <a:ext uri="{0D108BD9-81ED-4DB2-BD59-A6C34878D82A}">
                    <a16:rowId xmlns:a16="http://schemas.microsoft.com/office/drawing/2014/main" val="174213302"/>
                  </a:ext>
                </a:extLst>
              </a:tr>
              <a:tr h="2365584">
                <a:tc>
                  <a:txBody>
                    <a:bodyPr/>
                    <a:lstStyle/>
                    <a:p>
                      <a:pPr algn="ctr"/>
                      <a:r>
                        <a:rPr lang="en-US" sz="2000" dirty="0">
                          <a:latin typeface="Montserrat" pitchFamily="2" charset="77"/>
                        </a:rPr>
                        <a:t>Abstraction and Representation</a:t>
                      </a:r>
                    </a:p>
                  </a:txBody>
                  <a:tcPr anchor="b"/>
                </a:tc>
                <a:tc>
                  <a:txBody>
                    <a:bodyPr/>
                    <a:lstStyle/>
                    <a:p>
                      <a:pPr algn="ctr"/>
                      <a:r>
                        <a:rPr lang="en-US" sz="2000" dirty="0">
                          <a:latin typeface="Montserrat" pitchFamily="2" charset="77"/>
                        </a:rPr>
                        <a:t>Testing and </a:t>
                      </a:r>
                    </a:p>
                    <a:p>
                      <a:pPr algn="ctr"/>
                      <a:r>
                        <a:rPr lang="en-US" sz="2000" dirty="0">
                          <a:latin typeface="Montserrat" pitchFamily="2" charset="77"/>
                        </a:rPr>
                        <a:t>Debugging</a:t>
                      </a:r>
                    </a:p>
                  </a:txBody>
                  <a:tcPr anchor="b"/>
                </a:tc>
                <a:tc>
                  <a:txBody>
                    <a:bodyPr/>
                    <a:lstStyle/>
                    <a:p>
                      <a:pPr algn="ctr"/>
                      <a:r>
                        <a:rPr lang="en-US" sz="2000" dirty="0">
                          <a:latin typeface="Montserrat" pitchFamily="2" charset="77"/>
                        </a:rPr>
                        <a:t>Conditional Logic </a:t>
                      </a:r>
                    </a:p>
                    <a:p>
                      <a:pPr algn="ctr"/>
                      <a:r>
                        <a:rPr lang="en-US" sz="2000" dirty="0">
                          <a:latin typeface="Montserrat" pitchFamily="2" charset="77"/>
                        </a:rPr>
                        <a:t>and Loops</a:t>
                      </a:r>
                    </a:p>
                  </a:txBody>
                  <a:tcPr anchor="b"/>
                </a:tc>
                <a:extLst>
                  <a:ext uri="{0D108BD9-81ED-4DB2-BD59-A6C34878D82A}">
                    <a16:rowId xmlns:a16="http://schemas.microsoft.com/office/drawing/2014/main" val="4179592601"/>
                  </a:ext>
                </a:extLst>
              </a:tr>
            </a:tbl>
          </a:graphicData>
        </a:graphic>
      </p:graphicFrame>
      <p:pic>
        <p:nvPicPr>
          <p:cNvPr id="5" name="Picture 4">
            <a:extLst>
              <a:ext uri="{FF2B5EF4-FFF2-40B4-BE49-F238E27FC236}">
                <a16:creationId xmlns:a16="http://schemas.microsoft.com/office/drawing/2014/main" id="{BC220F0E-CD6D-4DCD-F7D9-C94D9CC85C7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7754" y="1124477"/>
            <a:ext cx="1662214" cy="1652954"/>
          </a:xfrm>
          <a:prstGeom prst="rect">
            <a:avLst/>
          </a:prstGeom>
        </p:spPr>
      </p:pic>
      <p:pic>
        <p:nvPicPr>
          <p:cNvPr id="14" name="Picture 13">
            <a:extLst>
              <a:ext uri="{FF2B5EF4-FFF2-40B4-BE49-F238E27FC236}">
                <a16:creationId xmlns:a16="http://schemas.microsoft.com/office/drawing/2014/main" id="{3C88CEAF-9A98-C261-D23A-2F7F4CFAB55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8280" y="1329397"/>
            <a:ext cx="2615440" cy="1448034"/>
          </a:xfrm>
          <a:prstGeom prst="rect">
            <a:avLst/>
          </a:prstGeom>
        </p:spPr>
      </p:pic>
      <p:pic>
        <p:nvPicPr>
          <p:cNvPr id="16" name="Picture 15">
            <a:extLst>
              <a:ext uri="{FF2B5EF4-FFF2-40B4-BE49-F238E27FC236}">
                <a16:creationId xmlns:a16="http://schemas.microsoft.com/office/drawing/2014/main" id="{5C70086F-F10B-251B-463C-36E6F96F97CA}"/>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61134" y="1124478"/>
            <a:ext cx="1623479" cy="1534216"/>
          </a:xfrm>
          <a:prstGeom prst="rect">
            <a:avLst/>
          </a:prstGeom>
        </p:spPr>
      </p:pic>
      <p:pic>
        <p:nvPicPr>
          <p:cNvPr id="18" name="Picture 17">
            <a:extLst>
              <a:ext uri="{FF2B5EF4-FFF2-40B4-BE49-F238E27FC236}">
                <a16:creationId xmlns:a16="http://schemas.microsoft.com/office/drawing/2014/main" id="{8684F87A-2804-EC15-D66C-E56EDEEBECA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192955" y="3881413"/>
            <a:ext cx="2699948" cy="1277752"/>
          </a:xfrm>
          <a:prstGeom prst="rect">
            <a:avLst/>
          </a:prstGeom>
        </p:spPr>
      </p:pic>
      <p:pic>
        <p:nvPicPr>
          <p:cNvPr id="20" name="Picture 19">
            <a:extLst>
              <a:ext uri="{FF2B5EF4-FFF2-40B4-BE49-F238E27FC236}">
                <a16:creationId xmlns:a16="http://schemas.microsoft.com/office/drawing/2014/main" id="{F3E686D5-DB42-870F-D542-29F9EB0B6961}"/>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45283" y="3686457"/>
            <a:ext cx="1374824" cy="1472708"/>
          </a:xfrm>
          <a:prstGeom prst="rect">
            <a:avLst/>
          </a:prstGeom>
        </p:spPr>
      </p:pic>
      <p:pic>
        <p:nvPicPr>
          <p:cNvPr id="22" name="Picture 21">
            <a:extLst>
              <a:ext uri="{FF2B5EF4-FFF2-40B4-BE49-F238E27FC236}">
                <a16:creationId xmlns:a16="http://schemas.microsoft.com/office/drawing/2014/main" id="{3CA0391F-D97C-9222-34C4-DA81F095C9B5}"/>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10600" y="3705579"/>
            <a:ext cx="1555762" cy="1434465"/>
          </a:xfrm>
          <a:prstGeom prst="rect">
            <a:avLst/>
          </a:prstGeom>
        </p:spPr>
      </p:pic>
      <p:sp>
        <p:nvSpPr>
          <p:cNvPr id="3" name="Slide Number Placeholder 2">
            <a:extLst>
              <a:ext uri="{FF2B5EF4-FFF2-40B4-BE49-F238E27FC236}">
                <a16:creationId xmlns:a16="http://schemas.microsoft.com/office/drawing/2014/main" id="{F7510BEE-B11E-5753-82F5-C7D9BC410742}"/>
              </a:ext>
            </a:extLst>
          </p:cNvPr>
          <p:cNvSpPr>
            <a:spLocks noGrp="1"/>
          </p:cNvSpPr>
          <p:nvPr>
            <p:ph type="sldNum" sz="quarter" idx="4"/>
          </p:nvPr>
        </p:nvSpPr>
        <p:spPr/>
        <p:txBody>
          <a:bodyPr/>
          <a:lstStyle/>
          <a:p>
            <a:fld id="{2A87B09C-000B-4E7C-BF22-713788C7974B}" type="slidenum">
              <a:rPr lang="en-US" smtClean="0"/>
              <a:pPr/>
              <a:t>18</a:t>
            </a:fld>
            <a:endParaRPr lang="en-US" b="1" dirty="0"/>
          </a:p>
        </p:txBody>
      </p:sp>
    </p:spTree>
    <p:extLst>
      <p:ext uri="{BB962C8B-B14F-4D97-AF65-F5344CB8AC3E}">
        <p14:creationId xmlns:p14="http://schemas.microsoft.com/office/powerpoint/2010/main" val="3727163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18406-AD26-DC2F-C033-B459055F7C40}"/>
              </a:ext>
            </a:extLst>
          </p:cNvPr>
          <p:cNvSpPr>
            <a:spLocks noGrp="1"/>
          </p:cNvSpPr>
          <p:nvPr>
            <p:ph type="title"/>
          </p:nvPr>
        </p:nvSpPr>
        <p:spPr/>
        <p:txBody>
          <a:bodyPr anchor="ctr"/>
          <a:lstStyle/>
          <a:p>
            <a:r>
              <a:rPr lang="en-US" dirty="0"/>
              <a:t>Explore: </a:t>
            </a:r>
            <a:br>
              <a:rPr lang="en-US" dirty="0"/>
            </a:br>
            <a:r>
              <a:rPr lang="en-US" b="0" dirty="0">
                <a:latin typeface="Montserrat Medium" panose="00000600000000000000" pitchFamily="2" charset="0"/>
              </a:rPr>
              <a:t>CT Jigsaw</a:t>
            </a:r>
          </a:p>
        </p:txBody>
      </p:sp>
      <p:sp>
        <p:nvSpPr>
          <p:cNvPr id="3" name="Content Placeholder 2">
            <a:extLst>
              <a:ext uri="{FF2B5EF4-FFF2-40B4-BE49-F238E27FC236}">
                <a16:creationId xmlns:a16="http://schemas.microsoft.com/office/drawing/2014/main" id="{323517B9-6F1F-CCEA-ADF5-AA0DCBB4DD52}"/>
              </a:ext>
            </a:extLst>
          </p:cNvPr>
          <p:cNvSpPr>
            <a:spLocks noGrp="1"/>
          </p:cNvSpPr>
          <p:nvPr>
            <p:ph idx="1"/>
          </p:nvPr>
        </p:nvSpPr>
        <p:spPr/>
        <p:txBody>
          <a:bodyPr/>
          <a:lstStyle/>
          <a:p>
            <a:pPr marL="0" indent="0">
              <a:spcAft>
                <a:spcPts val="3000"/>
              </a:spcAft>
              <a:buNone/>
            </a:pPr>
            <a:r>
              <a:rPr lang="en-US" dirty="0"/>
              <a:t>In small groups, create a representation of your CT skill. </a:t>
            </a:r>
          </a:p>
          <a:p>
            <a:pPr marL="0" indent="0">
              <a:buNone/>
            </a:pPr>
            <a:r>
              <a:rPr lang="en-US" dirty="0"/>
              <a:t>You might:</a:t>
            </a:r>
          </a:p>
          <a:p>
            <a:r>
              <a:rPr lang="en-US" dirty="0"/>
              <a:t>act out the CT skill,</a:t>
            </a:r>
          </a:p>
          <a:p>
            <a:r>
              <a:rPr lang="en-US" dirty="0"/>
              <a:t>make a comic strip, or</a:t>
            </a:r>
          </a:p>
          <a:p>
            <a:r>
              <a:rPr lang="en-US" dirty="0"/>
              <a:t>build a 3D model.</a:t>
            </a:r>
          </a:p>
        </p:txBody>
      </p:sp>
      <p:sp>
        <p:nvSpPr>
          <p:cNvPr id="4" name="Slide Number Placeholder 3">
            <a:extLst>
              <a:ext uri="{FF2B5EF4-FFF2-40B4-BE49-F238E27FC236}">
                <a16:creationId xmlns:a16="http://schemas.microsoft.com/office/drawing/2014/main" id="{42568098-226E-616E-B0DA-4D9461CF5098}"/>
              </a:ext>
            </a:extLst>
          </p:cNvPr>
          <p:cNvSpPr>
            <a:spLocks noGrp="1"/>
          </p:cNvSpPr>
          <p:nvPr>
            <p:ph type="sldNum" sz="quarter" idx="10"/>
          </p:nvPr>
        </p:nvSpPr>
        <p:spPr/>
        <p:txBody>
          <a:bodyPr/>
          <a:lstStyle/>
          <a:p>
            <a:fld id="{8B512919-B088-4E12-9038-722E97F79378}" type="slidenum">
              <a:rPr lang="en-US" smtClean="0"/>
              <a:pPr/>
              <a:t>19</a:t>
            </a:fld>
            <a:endParaRPr lang="en-US"/>
          </a:p>
        </p:txBody>
      </p:sp>
    </p:spTree>
    <p:extLst>
      <p:ext uri="{BB962C8B-B14F-4D97-AF65-F5344CB8AC3E}">
        <p14:creationId xmlns:p14="http://schemas.microsoft.com/office/powerpoint/2010/main" val="405752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2E8C9E-AE99-BB9C-4AFD-4D01F9549AD2}"/>
              </a:ext>
            </a:extLst>
          </p:cNvPr>
          <p:cNvSpPr>
            <a:spLocks noGrp="1"/>
          </p:cNvSpPr>
          <p:nvPr>
            <p:ph type="title" idx="4294967295"/>
          </p:nvPr>
        </p:nvSpPr>
        <p:spPr>
          <a:xfrm>
            <a:off x="0" y="-603250"/>
            <a:ext cx="11839575" cy="525462"/>
          </a:xfrm>
        </p:spPr>
        <p:txBody>
          <a:bodyPr/>
          <a:lstStyle/>
          <a:p>
            <a:r>
              <a:rPr lang="en-US" dirty="0"/>
              <a:t>Acknowledgments </a:t>
            </a:r>
          </a:p>
        </p:txBody>
      </p:sp>
      <p:sp>
        <p:nvSpPr>
          <p:cNvPr id="2" name="Rectangle 1">
            <a:extLst>
              <a:ext uri="{FF2B5EF4-FFF2-40B4-BE49-F238E27FC236}">
                <a16:creationId xmlns:a16="http://schemas.microsoft.com/office/drawing/2014/main" id="{E9563FD6-FEDA-87C7-707A-0CFB86F1C0EE}"/>
              </a:ext>
              <a:ext uri="{C183D7F6-B498-43B3-948B-1728B52AA6E4}">
                <adec:decorative xmlns:adec="http://schemas.microsoft.com/office/drawing/2017/decorative" val="1"/>
              </a:ext>
            </a:extLst>
          </p:cNvPr>
          <p:cNvSpPr/>
          <p:nvPr/>
        </p:nvSpPr>
        <p:spPr>
          <a:xfrm>
            <a:off x="1981202" y="3429001"/>
            <a:ext cx="8520330" cy="23899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s for Fresno County Superintendent of Schools and Count Play Explore.">
            <a:extLst>
              <a:ext uri="{FF2B5EF4-FFF2-40B4-BE49-F238E27FC236}">
                <a16:creationId xmlns:a16="http://schemas.microsoft.com/office/drawing/2014/main" id="{E6188540-20AD-7EE0-3203-6C1EB4CC83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19278" y="1315109"/>
            <a:ext cx="5326941" cy="2004063"/>
          </a:xfrm>
          <a:prstGeom prst="rect">
            <a:avLst/>
          </a:prstGeom>
        </p:spPr>
      </p:pic>
      <p:sp>
        <p:nvSpPr>
          <p:cNvPr id="6" name="TextBox 5">
            <a:extLst>
              <a:ext uri="{FF2B5EF4-FFF2-40B4-BE49-F238E27FC236}">
                <a16:creationId xmlns:a16="http://schemas.microsoft.com/office/drawing/2014/main" id="{81CABAD6-EC21-471F-0425-8A1668D51311}"/>
              </a:ext>
            </a:extLst>
          </p:cNvPr>
          <p:cNvSpPr txBox="1"/>
          <p:nvPr/>
        </p:nvSpPr>
        <p:spPr>
          <a:xfrm>
            <a:off x="2210972" y="3623235"/>
            <a:ext cx="8060789" cy="2066528"/>
          </a:xfrm>
          <a:prstGeom prst="rect">
            <a:avLst/>
          </a:prstGeom>
          <a:noFill/>
        </p:spPr>
        <p:txBody>
          <a:bodyPr wrap="square" lIns="91440" tIns="45720" rIns="91440" bIns="45720" rtlCol="0" anchor="t">
            <a:spAutoFit/>
          </a:bodyPr>
          <a:lstStyle/>
          <a:p>
            <a:pPr>
              <a:lnSpc>
                <a:spcPts val="2600"/>
              </a:lnSpc>
            </a:pPr>
            <a:r>
              <a:rPr lang="en-US" dirty="0">
                <a:solidFill>
                  <a:schemeClr val="bg1"/>
                </a:solidFill>
                <a:latin typeface="Montserrat Medium"/>
                <a:ea typeface="Arial" panose="020B0604020202020204" pitchFamily="34" charset="0"/>
                <a:cs typeface="Times New Roman"/>
              </a:rPr>
              <a:t>Count Play Explore Professional Learning Resources are products of the Fresno County Superintendent of Schools developed by WestEd in collaboration with FCSS and AIMS Center for Math and Science Education. They are not intended for commercial redistribution, unauthorized modification, or use outside the scope of professional education.</a:t>
            </a:r>
            <a:endParaRPr lang="en-US" dirty="0">
              <a:solidFill>
                <a:schemeClr val="bg1"/>
              </a:solidFill>
              <a:latin typeface="Montserrat Medium"/>
              <a:ea typeface="Calibri" panose="020F0502020204030204" pitchFamily="34" charset="0"/>
              <a:cs typeface="Times New Roman"/>
            </a:endParaRPr>
          </a:p>
        </p:txBody>
      </p:sp>
      <p:sp>
        <p:nvSpPr>
          <p:cNvPr id="7" name="Slide Number Placeholder 6">
            <a:extLst>
              <a:ext uri="{FF2B5EF4-FFF2-40B4-BE49-F238E27FC236}">
                <a16:creationId xmlns:a16="http://schemas.microsoft.com/office/drawing/2014/main" id="{8F887688-E801-BFFD-5B11-05AFFDACA340}"/>
              </a:ext>
            </a:extLst>
          </p:cNvPr>
          <p:cNvSpPr>
            <a:spLocks noGrp="1"/>
          </p:cNvSpPr>
          <p:nvPr>
            <p:ph type="sldNum" sz="quarter" idx="4"/>
          </p:nvPr>
        </p:nvSpPr>
        <p:spPr/>
        <p:txBody>
          <a:bodyPr/>
          <a:lstStyle/>
          <a:p>
            <a:fld id="{2A87B09C-000B-4E7C-BF22-713788C7974B}" type="slidenum">
              <a:rPr lang="en-US" smtClean="0"/>
              <a:pPr/>
              <a:t>2</a:t>
            </a:fld>
            <a:endParaRPr lang="en-US" b="1" dirty="0"/>
          </a:p>
        </p:txBody>
      </p:sp>
    </p:spTree>
    <p:extLst>
      <p:ext uri="{BB962C8B-B14F-4D97-AF65-F5344CB8AC3E}">
        <p14:creationId xmlns:p14="http://schemas.microsoft.com/office/powerpoint/2010/main" val="986161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39DDDF-D2A8-5277-115E-506951C659B5}"/>
              </a:ext>
            </a:extLst>
          </p:cNvPr>
          <p:cNvSpPr>
            <a:spLocks noGrp="1"/>
          </p:cNvSpPr>
          <p:nvPr>
            <p:ph type="title"/>
          </p:nvPr>
        </p:nvSpPr>
        <p:spPr/>
        <p:txBody>
          <a:bodyPr/>
          <a:lstStyle/>
          <a:p>
            <a:r>
              <a:rPr lang="en-US" dirty="0"/>
              <a:t>Share: </a:t>
            </a:r>
            <a:r>
              <a:rPr lang="en-US" b="0" dirty="0">
                <a:latin typeface="Montserrat Medium" panose="00000600000000000000" pitchFamily="2" charset="0"/>
              </a:rPr>
              <a:t>CT Jigsaw</a:t>
            </a:r>
          </a:p>
        </p:txBody>
      </p:sp>
      <p:sp>
        <p:nvSpPr>
          <p:cNvPr id="2" name="Content Placeholder 1">
            <a:extLst>
              <a:ext uri="{FF2B5EF4-FFF2-40B4-BE49-F238E27FC236}">
                <a16:creationId xmlns:a16="http://schemas.microsoft.com/office/drawing/2014/main" id="{DB5AC2F2-38F6-473B-AF12-A03F4BD2BC6E}"/>
              </a:ext>
            </a:extLst>
          </p:cNvPr>
          <p:cNvSpPr>
            <a:spLocks noGrp="1"/>
          </p:cNvSpPr>
          <p:nvPr>
            <p:ph sz="half" idx="1"/>
          </p:nvPr>
        </p:nvSpPr>
        <p:spPr>
          <a:xfrm>
            <a:off x="1456006" y="1324303"/>
            <a:ext cx="4563794" cy="4852660"/>
          </a:xfrm>
        </p:spPr>
        <p:txBody>
          <a:bodyPr anchor="ctr"/>
          <a:lstStyle/>
          <a:p>
            <a:pPr marL="0" indent="0">
              <a:buNone/>
            </a:pPr>
            <a:r>
              <a:rPr lang="en-US" dirty="0"/>
              <a:t>Share your CT skill representations!</a:t>
            </a:r>
          </a:p>
        </p:txBody>
      </p:sp>
      <p:pic>
        <p:nvPicPr>
          <p:cNvPr id="8" name="Picture 7">
            <a:extLst>
              <a:ext uri="{FF2B5EF4-FFF2-40B4-BE49-F238E27FC236}">
                <a16:creationId xmlns:a16="http://schemas.microsoft.com/office/drawing/2014/main" id="{C9104DBF-24D7-BA9F-8A68-52437A1040C9}"/>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093070" y="972621"/>
            <a:ext cx="6096000" cy="4913829"/>
          </a:xfrm>
          <a:prstGeom prst="rect">
            <a:avLst/>
          </a:prstGeom>
        </p:spPr>
      </p:pic>
      <p:sp>
        <p:nvSpPr>
          <p:cNvPr id="3" name="Slide Number Placeholder 2">
            <a:extLst>
              <a:ext uri="{FF2B5EF4-FFF2-40B4-BE49-F238E27FC236}">
                <a16:creationId xmlns:a16="http://schemas.microsoft.com/office/drawing/2014/main" id="{C4BE2D59-642B-5ECF-63BF-4028C440E4C9}"/>
              </a:ext>
            </a:extLst>
          </p:cNvPr>
          <p:cNvSpPr>
            <a:spLocks noGrp="1"/>
          </p:cNvSpPr>
          <p:nvPr>
            <p:ph type="sldNum" sz="quarter" idx="10"/>
          </p:nvPr>
        </p:nvSpPr>
        <p:spPr/>
        <p:txBody>
          <a:bodyPr/>
          <a:lstStyle/>
          <a:p>
            <a:fld id="{8B512919-B088-4E12-9038-722E97F79378}" type="slidenum">
              <a:rPr lang="en-US" smtClean="0"/>
              <a:pPr/>
              <a:t>20</a:t>
            </a:fld>
            <a:endParaRPr lang="en-US"/>
          </a:p>
        </p:txBody>
      </p:sp>
    </p:spTree>
    <p:extLst>
      <p:ext uri="{BB962C8B-B14F-4D97-AF65-F5344CB8AC3E}">
        <p14:creationId xmlns:p14="http://schemas.microsoft.com/office/powerpoint/2010/main" val="1234581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D40EA-680F-2033-1D6C-C5DD16F2C3EC}"/>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CT Skills</a:t>
            </a:r>
          </a:p>
        </p:txBody>
      </p:sp>
      <p:sp>
        <p:nvSpPr>
          <p:cNvPr id="3" name="Content Placeholder 2">
            <a:extLst>
              <a:ext uri="{FF2B5EF4-FFF2-40B4-BE49-F238E27FC236}">
                <a16:creationId xmlns:a16="http://schemas.microsoft.com/office/drawing/2014/main" id="{A6E10E9B-853F-5B57-348A-78BF39A786CF}"/>
              </a:ext>
            </a:extLst>
          </p:cNvPr>
          <p:cNvSpPr>
            <a:spLocks noGrp="1"/>
          </p:cNvSpPr>
          <p:nvPr>
            <p:ph idx="1"/>
          </p:nvPr>
        </p:nvSpPr>
        <p:spPr>
          <a:xfrm>
            <a:off x="851646" y="1253331"/>
            <a:ext cx="5950083" cy="4896942"/>
          </a:xfrm>
        </p:spPr>
        <p:txBody>
          <a:bodyPr>
            <a:normAutofit/>
          </a:bodyPr>
          <a:lstStyle/>
          <a:p>
            <a:pPr lvl="0">
              <a:spcAft>
                <a:spcPts val="1200"/>
              </a:spcAft>
            </a:pPr>
            <a:r>
              <a:rPr lang="en-US" dirty="0"/>
              <a:t>Choose one CT skill. What are some ways you have observed or used this skill in your personal or professional life? </a:t>
            </a:r>
          </a:p>
          <a:p>
            <a:pPr lvl="0">
              <a:spcAft>
                <a:spcPts val="1200"/>
              </a:spcAft>
            </a:pPr>
            <a:r>
              <a:rPr lang="en-US" dirty="0"/>
              <a:t>How might you extend or expand activities you do to involve more or different CT skills?</a:t>
            </a:r>
          </a:p>
        </p:txBody>
      </p:sp>
      <p:pic>
        <p:nvPicPr>
          <p:cNvPr id="5" name="Picture 4">
            <a:extLst>
              <a:ext uri="{FF2B5EF4-FFF2-40B4-BE49-F238E27FC236}">
                <a16:creationId xmlns:a16="http://schemas.microsoft.com/office/drawing/2014/main" id="{2B29B026-0126-83DF-0CF3-0C6AD891D0B6}"/>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87423" y="968673"/>
            <a:ext cx="4904577" cy="5181600"/>
          </a:xfrm>
          <a:prstGeom prst="rect">
            <a:avLst/>
          </a:prstGeom>
        </p:spPr>
      </p:pic>
      <p:sp>
        <p:nvSpPr>
          <p:cNvPr id="4" name="Slide Number Placeholder 3">
            <a:extLst>
              <a:ext uri="{FF2B5EF4-FFF2-40B4-BE49-F238E27FC236}">
                <a16:creationId xmlns:a16="http://schemas.microsoft.com/office/drawing/2014/main" id="{FBF3893F-569F-3F1A-0438-5F7ABA0FE3A5}"/>
              </a:ext>
            </a:extLst>
          </p:cNvPr>
          <p:cNvSpPr>
            <a:spLocks noGrp="1"/>
          </p:cNvSpPr>
          <p:nvPr>
            <p:ph type="sldNum" sz="quarter" idx="4"/>
          </p:nvPr>
        </p:nvSpPr>
        <p:spPr/>
        <p:txBody>
          <a:bodyPr/>
          <a:lstStyle/>
          <a:p>
            <a:fld id="{2A87B09C-000B-4E7C-BF22-713788C7974B}" type="slidenum">
              <a:rPr lang="en-US" smtClean="0"/>
              <a:pPr/>
              <a:t>21</a:t>
            </a:fld>
            <a:endParaRPr lang="en-US" b="1" dirty="0"/>
          </a:p>
        </p:txBody>
      </p:sp>
    </p:spTree>
    <p:extLst>
      <p:ext uri="{BB962C8B-B14F-4D97-AF65-F5344CB8AC3E}">
        <p14:creationId xmlns:p14="http://schemas.microsoft.com/office/powerpoint/2010/main" val="1975380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n-US" b="1" dirty="0">
                <a:solidFill>
                  <a:schemeClr val="bg1"/>
                </a:solidFill>
                <a:latin typeface="Montserrat" pitchFamily="2" charset="77"/>
              </a:rPr>
              <a:t>How Children Develop CT Skills</a:t>
            </a:r>
          </a:p>
        </p:txBody>
      </p:sp>
      <p:sp>
        <p:nvSpPr>
          <p:cNvPr id="4" name="Content Placeholder 4">
            <a:extLst>
              <a:ext uri="{FF2B5EF4-FFF2-40B4-BE49-F238E27FC236}">
                <a16:creationId xmlns:a16="http://schemas.microsoft.com/office/drawing/2014/main" id="{68765B88-7203-4DE4-187B-FCE779A28AA6}"/>
              </a:ext>
            </a:extLst>
          </p:cNvPr>
          <p:cNvSpPr txBox="1">
            <a:spLocks/>
          </p:cNvSpPr>
          <p:nvPr/>
        </p:nvSpPr>
        <p:spPr>
          <a:xfrm>
            <a:off x="504886" y="4519191"/>
            <a:ext cx="3563355" cy="1210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tx1"/>
                </a:solidFill>
                <a:latin typeface="Montserrat" pitchFamily="2" charset="77"/>
                <a:cs typeface="Helvetica" panose="020B0604020202020204" pitchFamily="34" charset="0"/>
              </a:rPr>
              <a:t>Infants and Toddlers: </a:t>
            </a:r>
            <a:r>
              <a:rPr lang="en-US" sz="2400" dirty="0">
                <a:solidFill>
                  <a:schemeClr val="tx1"/>
                </a:solidFill>
                <a:latin typeface="Montserrat" pitchFamily="2" charset="77"/>
                <a:cs typeface="Helvetica" panose="020B0604020202020204" pitchFamily="34" charset="0"/>
              </a:rPr>
              <a:t>identify patterns and repeated structures </a:t>
            </a:r>
          </a:p>
        </p:txBody>
      </p:sp>
      <p:sp>
        <p:nvSpPr>
          <p:cNvPr id="10" name="Content Placeholder 4">
            <a:extLst>
              <a:ext uri="{FF2B5EF4-FFF2-40B4-BE49-F238E27FC236}">
                <a16:creationId xmlns:a16="http://schemas.microsoft.com/office/drawing/2014/main" id="{2D866C0F-AF1D-01FA-62F1-3C10A0685A9C}"/>
              </a:ext>
            </a:extLst>
          </p:cNvPr>
          <p:cNvSpPr txBox="1">
            <a:spLocks/>
          </p:cNvSpPr>
          <p:nvPr/>
        </p:nvSpPr>
        <p:spPr>
          <a:xfrm>
            <a:off x="4244701" y="4519191"/>
            <a:ext cx="3563355" cy="1502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tx1"/>
                </a:solidFill>
                <a:latin typeface="Montserrat" pitchFamily="2" charset="77"/>
                <a:cs typeface="Helvetica" panose="020B0604020202020204" pitchFamily="34" charset="0"/>
              </a:rPr>
              <a:t>Preschoolers: </a:t>
            </a:r>
            <a:r>
              <a:rPr lang="en-US" sz="2400" dirty="0">
                <a:solidFill>
                  <a:schemeClr val="tx1"/>
                </a:solidFill>
                <a:latin typeface="Montserrat" pitchFamily="2" charset="77"/>
                <a:cs typeface="Helvetica" panose="020B0604020202020204" pitchFamily="34" charset="0"/>
              </a:rPr>
              <a:t>follow step-by-step instructions and solve simple problems</a:t>
            </a:r>
          </a:p>
        </p:txBody>
      </p:sp>
      <p:sp>
        <p:nvSpPr>
          <p:cNvPr id="11" name="Content Placeholder 4">
            <a:extLst>
              <a:ext uri="{FF2B5EF4-FFF2-40B4-BE49-F238E27FC236}">
                <a16:creationId xmlns:a16="http://schemas.microsoft.com/office/drawing/2014/main" id="{1B4152C7-448D-C8CE-8C45-FD678B649952}"/>
              </a:ext>
            </a:extLst>
          </p:cNvPr>
          <p:cNvSpPr txBox="1">
            <a:spLocks/>
          </p:cNvSpPr>
          <p:nvPr/>
        </p:nvSpPr>
        <p:spPr>
          <a:xfrm>
            <a:off x="7984516" y="4508715"/>
            <a:ext cx="3923949" cy="18920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7200"/>
              </a:spcBef>
              <a:buNone/>
            </a:pPr>
            <a:r>
              <a:rPr lang="en-US" sz="2400" b="1" dirty="0">
                <a:solidFill>
                  <a:schemeClr val="tx1"/>
                </a:solidFill>
                <a:latin typeface="Montserrat" pitchFamily="2" charset="77"/>
                <a:cs typeface="Helvetica" panose="020B0604020202020204" pitchFamily="34" charset="0"/>
              </a:rPr>
              <a:t>Early Elementary Children: </a:t>
            </a:r>
            <a:r>
              <a:rPr lang="en-US" sz="2400" dirty="0">
                <a:solidFill>
                  <a:schemeClr val="tx1"/>
                </a:solidFill>
                <a:latin typeface="Montserrat" pitchFamily="2" charset="77"/>
                <a:cs typeface="Helvetica" panose="020B0604020202020204" pitchFamily="34" charset="0"/>
              </a:rPr>
              <a:t>use critical reasoning to solve more complex problems  </a:t>
            </a:r>
          </a:p>
        </p:txBody>
      </p:sp>
      <p:pic>
        <p:nvPicPr>
          <p:cNvPr id="12" name="Picture 11">
            <a:extLst>
              <a:ext uri="{FF2B5EF4-FFF2-40B4-BE49-F238E27FC236}">
                <a16:creationId xmlns:a16="http://schemas.microsoft.com/office/drawing/2014/main" id="{30886B7F-6427-65F4-3AF7-C840686B4583}"/>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4885" y="1261427"/>
            <a:ext cx="3563355" cy="3077919"/>
          </a:xfrm>
          <a:prstGeom prst="rect">
            <a:avLst/>
          </a:prstGeom>
        </p:spPr>
      </p:pic>
      <p:pic>
        <p:nvPicPr>
          <p:cNvPr id="16" name="Picture 15">
            <a:extLst>
              <a:ext uri="{FF2B5EF4-FFF2-40B4-BE49-F238E27FC236}">
                <a16:creationId xmlns:a16="http://schemas.microsoft.com/office/drawing/2014/main" id="{194C696B-2F6F-5767-669A-B90D46448CE9}"/>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3760" y="1263963"/>
            <a:ext cx="3689141" cy="3075383"/>
          </a:xfrm>
          <a:prstGeom prst="rect">
            <a:avLst/>
          </a:prstGeom>
        </p:spPr>
      </p:pic>
      <p:pic>
        <p:nvPicPr>
          <p:cNvPr id="5" name="Picture 4">
            <a:extLst>
              <a:ext uri="{FF2B5EF4-FFF2-40B4-BE49-F238E27FC236}">
                <a16:creationId xmlns:a16="http://schemas.microsoft.com/office/drawing/2014/main" id="{E84922BF-F7A3-4226-6D20-CF9C4800393A}"/>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51429" y="1263963"/>
            <a:ext cx="3689142" cy="3075383"/>
          </a:xfrm>
          <a:prstGeom prst="rect">
            <a:avLst/>
          </a:prstGeom>
        </p:spPr>
      </p:pic>
      <p:sp>
        <p:nvSpPr>
          <p:cNvPr id="3" name="Slide Number Placeholder 2">
            <a:extLst>
              <a:ext uri="{FF2B5EF4-FFF2-40B4-BE49-F238E27FC236}">
                <a16:creationId xmlns:a16="http://schemas.microsoft.com/office/drawing/2014/main" id="{FB7A271C-BDB5-A223-D798-A1CE393EC2C9}"/>
              </a:ext>
            </a:extLst>
          </p:cNvPr>
          <p:cNvSpPr>
            <a:spLocks noGrp="1"/>
          </p:cNvSpPr>
          <p:nvPr>
            <p:ph type="sldNum" sz="quarter" idx="4"/>
          </p:nvPr>
        </p:nvSpPr>
        <p:spPr/>
        <p:txBody>
          <a:bodyPr/>
          <a:lstStyle/>
          <a:p>
            <a:fld id="{2A87B09C-000B-4E7C-BF22-713788C7974B}" type="slidenum">
              <a:rPr lang="en-US" smtClean="0"/>
              <a:pPr/>
              <a:t>22</a:t>
            </a:fld>
            <a:endParaRPr lang="en-US" b="1" dirty="0"/>
          </a:p>
        </p:txBody>
      </p:sp>
    </p:spTree>
    <p:extLst>
      <p:ext uri="{BB962C8B-B14F-4D97-AF65-F5344CB8AC3E}">
        <p14:creationId xmlns:p14="http://schemas.microsoft.com/office/powerpoint/2010/main" val="3912840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24F4D4-266B-3EEA-C6F4-8F1F6CF948FA}"/>
              </a:ext>
            </a:extLst>
          </p:cNvPr>
          <p:cNvSpPr>
            <a:spLocks noGrp="1"/>
          </p:cNvSpPr>
          <p:nvPr>
            <p:ph type="title"/>
          </p:nvPr>
        </p:nvSpPr>
        <p:spPr>
          <a:xfrm>
            <a:off x="1006308" y="2385637"/>
            <a:ext cx="5720195" cy="2086725"/>
          </a:xfrm>
        </p:spPr>
        <p:txBody>
          <a:bodyPr anchor="ctr"/>
          <a:lstStyle/>
          <a:p>
            <a:r>
              <a:rPr lang="en-US" dirty="0"/>
              <a:t>Supporting Children’s </a:t>
            </a:r>
            <a:br>
              <a:rPr lang="en-US" dirty="0"/>
            </a:br>
            <a:r>
              <a:rPr lang="en-US" dirty="0"/>
              <a:t>CT Skills</a:t>
            </a:r>
          </a:p>
        </p:txBody>
      </p:sp>
      <p:sp>
        <p:nvSpPr>
          <p:cNvPr id="2" name="Slide Number Placeholder 1">
            <a:extLst>
              <a:ext uri="{FF2B5EF4-FFF2-40B4-BE49-F238E27FC236}">
                <a16:creationId xmlns:a16="http://schemas.microsoft.com/office/drawing/2014/main" id="{D06DBDF6-3489-3368-1953-DCDF88F9F967}"/>
              </a:ext>
            </a:extLst>
          </p:cNvPr>
          <p:cNvSpPr>
            <a:spLocks noGrp="1"/>
          </p:cNvSpPr>
          <p:nvPr>
            <p:ph type="sldNum" sz="quarter" idx="10"/>
          </p:nvPr>
        </p:nvSpPr>
        <p:spPr/>
        <p:txBody>
          <a:bodyPr/>
          <a:lstStyle/>
          <a:p>
            <a:fld id="{8B512919-B088-4E12-9038-722E97F79378}" type="slidenum">
              <a:rPr lang="en-US" smtClean="0"/>
              <a:pPr/>
              <a:t>23</a:t>
            </a:fld>
            <a:endParaRPr lang="en-US"/>
          </a:p>
        </p:txBody>
      </p:sp>
    </p:spTree>
    <p:extLst>
      <p:ext uri="{BB962C8B-B14F-4D97-AF65-F5344CB8AC3E}">
        <p14:creationId xmlns:p14="http://schemas.microsoft.com/office/powerpoint/2010/main" val="1931936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04CC30-5DA9-4A28-EAE1-3BE123ED7423}"/>
              </a:ext>
            </a:extLst>
          </p:cNvPr>
          <p:cNvSpPr>
            <a:spLocks noGrp="1"/>
          </p:cNvSpPr>
          <p:nvPr>
            <p:ph type="title"/>
          </p:nvPr>
        </p:nvSpPr>
        <p:spPr/>
        <p:txBody>
          <a:bodyPr/>
          <a:lstStyle/>
          <a:p>
            <a:r>
              <a:rPr lang="en-US" dirty="0"/>
              <a:t>Unplugged and Plugged CT</a:t>
            </a:r>
          </a:p>
        </p:txBody>
      </p:sp>
      <p:sp>
        <p:nvSpPr>
          <p:cNvPr id="2" name="Content Placeholder 1">
            <a:extLst>
              <a:ext uri="{FF2B5EF4-FFF2-40B4-BE49-F238E27FC236}">
                <a16:creationId xmlns:a16="http://schemas.microsoft.com/office/drawing/2014/main" id="{6CB790ED-9B71-DA54-BA64-2D26811D2183}"/>
              </a:ext>
            </a:extLst>
          </p:cNvPr>
          <p:cNvSpPr>
            <a:spLocks noGrp="1"/>
          </p:cNvSpPr>
          <p:nvPr>
            <p:ph sz="half" idx="1"/>
          </p:nvPr>
        </p:nvSpPr>
        <p:spPr>
          <a:xfrm>
            <a:off x="674914" y="1340631"/>
            <a:ext cx="5181600" cy="4553732"/>
          </a:xfrm>
        </p:spPr>
        <p:txBody>
          <a:bodyPr anchor="ctr"/>
          <a:lstStyle/>
          <a:p>
            <a:pPr marL="0" indent="0">
              <a:spcAft>
                <a:spcPts val="2400"/>
              </a:spcAft>
              <a:buNone/>
            </a:pPr>
            <a:r>
              <a:rPr lang="en-US" b="1" dirty="0"/>
              <a:t>Unplugged: </a:t>
            </a:r>
            <a:r>
              <a:rPr lang="en-US" dirty="0"/>
              <a:t>without the use of technology</a:t>
            </a:r>
          </a:p>
          <a:p>
            <a:pPr marL="0" indent="0">
              <a:buNone/>
            </a:pPr>
            <a:r>
              <a:rPr lang="en-US" b="1" dirty="0"/>
              <a:t>Plugged: </a:t>
            </a:r>
            <a:r>
              <a:rPr lang="en-US" dirty="0"/>
              <a:t>with the use of technology, such as a programmable robot or screen-based application</a:t>
            </a:r>
          </a:p>
        </p:txBody>
      </p:sp>
      <p:pic>
        <p:nvPicPr>
          <p:cNvPr id="5" name="Picture 4">
            <a:extLst>
              <a:ext uri="{FF2B5EF4-FFF2-40B4-BE49-F238E27FC236}">
                <a16:creationId xmlns:a16="http://schemas.microsoft.com/office/drawing/2014/main" id="{7FCC1341-CB4C-7E4E-29A5-F80DE042D3B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15385" y="1542946"/>
            <a:ext cx="2740855" cy="4111283"/>
          </a:xfrm>
          <a:prstGeom prst="rect">
            <a:avLst/>
          </a:prstGeom>
        </p:spPr>
      </p:pic>
      <p:pic>
        <p:nvPicPr>
          <p:cNvPr id="7" name="Picture 6">
            <a:extLst>
              <a:ext uri="{FF2B5EF4-FFF2-40B4-BE49-F238E27FC236}">
                <a16:creationId xmlns:a16="http://schemas.microsoft.com/office/drawing/2014/main" id="{0B4C6677-BA80-4333-F036-A94412062A6B}"/>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98236" y="1542946"/>
            <a:ext cx="2995864" cy="4111283"/>
          </a:xfrm>
          <a:prstGeom prst="rect">
            <a:avLst/>
          </a:prstGeom>
        </p:spPr>
      </p:pic>
      <p:sp>
        <p:nvSpPr>
          <p:cNvPr id="3" name="Slide Number Placeholder 2">
            <a:extLst>
              <a:ext uri="{FF2B5EF4-FFF2-40B4-BE49-F238E27FC236}">
                <a16:creationId xmlns:a16="http://schemas.microsoft.com/office/drawing/2014/main" id="{9F3ECE24-4803-8E06-B6F4-AF3BB528B6DD}"/>
              </a:ext>
            </a:extLst>
          </p:cNvPr>
          <p:cNvSpPr>
            <a:spLocks noGrp="1"/>
          </p:cNvSpPr>
          <p:nvPr>
            <p:ph type="sldNum" sz="quarter" idx="10"/>
          </p:nvPr>
        </p:nvSpPr>
        <p:spPr/>
        <p:txBody>
          <a:bodyPr/>
          <a:lstStyle/>
          <a:p>
            <a:fld id="{8B512919-B088-4E12-9038-722E97F79378}" type="slidenum">
              <a:rPr lang="en-US" smtClean="0"/>
              <a:pPr/>
              <a:t>24</a:t>
            </a:fld>
            <a:endParaRPr lang="en-US"/>
          </a:p>
        </p:txBody>
      </p:sp>
    </p:spTree>
    <p:extLst>
      <p:ext uri="{BB962C8B-B14F-4D97-AF65-F5344CB8AC3E}">
        <p14:creationId xmlns:p14="http://schemas.microsoft.com/office/powerpoint/2010/main" val="2182237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CD02-DACF-5B7C-E830-205AFC4EF29F}"/>
              </a:ext>
            </a:extLst>
          </p:cNvPr>
          <p:cNvSpPr>
            <a:spLocks noGrp="1"/>
          </p:cNvSpPr>
          <p:nvPr>
            <p:ph type="title"/>
          </p:nvPr>
        </p:nvSpPr>
        <p:spPr>
          <a:xfrm>
            <a:off x="1237130" y="905669"/>
            <a:ext cx="4034118" cy="2885574"/>
          </a:xfrm>
        </p:spPr>
        <p:txBody>
          <a:bodyPr>
            <a:normAutofit/>
          </a:bodyPr>
          <a:lstStyle/>
          <a:p>
            <a:r>
              <a:rPr lang="en-US" sz="4400" dirty="0"/>
              <a:t>Observe: </a:t>
            </a:r>
            <a:r>
              <a:rPr lang="en-US" sz="4400" b="0" dirty="0">
                <a:latin typeface="Montserrat Medium" panose="00000600000000000000" pitchFamily="2" charset="0"/>
              </a:rPr>
              <a:t>CT in Early Childhood</a:t>
            </a:r>
          </a:p>
        </p:txBody>
      </p:sp>
      <p:pic>
        <p:nvPicPr>
          <p:cNvPr id="7" name="Content Placeholder 6">
            <a:extLst>
              <a:ext uri="{FF2B5EF4-FFF2-40B4-BE49-F238E27FC236}">
                <a16:creationId xmlns:a16="http://schemas.microsoft.com/office/drawing/2014/main" id="{44B03232-6F41-A883-0FFF-6C7DB51F8621}"/>
              </a:ext>
              <a:ext uri="{C183D7F6-B498-43B3-948B-1728B52AA6E4}">
                <adec:decorative xmlns:adec="http://schemas.microsoft.com/office/drawing/2017/decorative" val="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096000" y="721851"/>
            <a:ext cx="5257800" cy="3505200"/>
          </a:xfrm>
          <a:prstGeom prst="rect">
            <a:avLst/>
          </a:prstGeom>
        </p:spPr>
      </p:pic>
      <p:sp>
        <p:nvSpPr>
          <p:cNvPr id="5" name="Subtitle 4">
            <a:extLst>
              <a:ext uri="{FF2B5EF4-FFF2-40B4-BE49-F238E27FC236}">
                <a16:creationId xmlns:a16="http://schemas.microsoft.com/office/drawing/2014/main" id="{CC4771B1-D207-41D4-F9BE-616E8628DDBD}"/>
              </a:ext>
            </a:extLst>
          </p:cNvPr>
          <p:cNvSpPr>
            <a:spLocks noGrp="1"/>
          </p:cNvSpPr>
          <p:nvPr>
            <p:ph type="subTitle" idx="13"/>
          </p:nvPr>
        </p:nvSpPr>
        <p:spPr>
          <a:xfrm>
            <a:off x="1237130" y="3965358"/>
            <a:ext cx="4034118" cy="1466470"/>
          </a:xfrm>
        </p:spPr>
        <p:txBody>
          <a:bodyPr>
            <a:normAutofit fontScale="85000" lnSpcReduction="10000"/>
          </a:bodyPr>
          <a:lstStyle/>
          <a:p>
            <a:r>
              <a:rPr lang="en-US" dirty="0"/>
              <a:t>What kinds of CT skills do you observe children engaging in?</a:t>
            </a:r>
          </a:p>
          <a:p>
            <a:endParaRPr lang="en-US" dirty="0"/>
          </a:p>
        </p:txBody>
      </p:sp>
      <p:sp>
        <p:nvSpPr>
          <p:cNvPr id="3" name="Content Placeholder 1">
            <a:extLst>
              <a:ext uri="{FF2B5EF4-FFF2-40B4-BE49-F238E27FC236}">
                <a16:creationId xmlns:a16="http://schemas.microsoft.com/office/drawing/2014/main" id="{D46C41F4-FF40-6B35-6A16-988C4A270669}"/>
              </a:ext>
            </a:extLst>
          </p:cNvPr>
          <p:cNvSpPr txBox="1">
            <a:spLocks/>
          </p:cNvSpPr>
          <p:nvPr/>
        </p:nvSpPr>
        <p:spPr>
          <a:xfrm>
            <a:off x="6095998" y="4366436"/>
            <a:ext cx="5372987" cy="1769713"/>
          </a:xfrm>
          <a:prstGeom prst="rect">
            <a:avLst/>
          </a:prstGeom>
        </p:spPr>
        <p:txBody>
          <a:bodyPr vert="horz" lIns="91440" tIns="45720" rIns="91440" bIns="45720" rtlCol="0" anchor="ctr">
            <a:normAutofit fontScale="77500" lnSpcReduction="20000"/>
          </a:bodyPr>
          <a:lstStyle>
            <a:lvl1pPr marL="228600" indent="-228600" algn="l" defTabSz="914400" rtl="0" eaLnBrk="1" latinLnBrk="0" hangingPunct="1">
              <a:lnSpc>
                <a:spcPct val="120000"/>
              </a:lnSpc>
              <a:spcBef>
                <a:spcPts val="1000"/>
              </a:spcBef>
              <a:buClr>
                <a:schemeClr val="accent1"/>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120000"/>
              </a:lnSpc>
              <a:spcBef>
                <a:spcPts val="500"/>
              </a:spcBef>
              <a:buClr>
                <a:schemeClr val="accent1"/>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120000"/>
              </a:lnSpc>
              <a:spcBef>
                <a:spcPts val="500"/>
              </a:spcBef>
              <a:buClr>
                <a:schemeClr val="accent1"/>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ts val="600"/>
              </a:spcBef>
              <a:buNone/>
            </a:pPr>
            <a:r>
              <a:rPr lang="en-US" sz="2400" u="sng" dirty="0">
                <a:solidFill>
                  <a:srgbClr val="0000FF"/>
                </a:solidFill>
                <a:latin typeface="Montserrat" panose="00000500000000000000" pitchFamily="50" charset="0"/>
                <a:ea typeface="+mn-lt"/>
                <a:cs typeface="+mn-lt"/>
                <a:hlinkClick r:id="rId4"/>
              </a:rPr>
              <a:t>Computational Thinking in Children's Everyday Experiences </a:t>
            </a:r>
            <a:endParaRPr lang="en-US" sz="2400" u="sng" dirty="0">
              <a:solidFill>
                <a:srgbClr val="0000FF"/>
              </a:solidFill>
              <a:latin typeface="Montserrat" panose="00000500000000000000" pitchFamily="50" charset="0"/>
              <a:ea typeface="+mn-lt"/>
              <a:cs typeface="+mn-lt"/>
            </a:endParaRPr>
          </a:p>
          <a:p>
            <a:pPr marL="0" indent="0">
              <a:lnSpc>
                <a:spcPct val="130000"/>
              </a:lnSpc>
              <a:spcBef>
                <a:spcPts val="600"/>
              </a:spcBef>
              <a:buNone/>
            </a:pPr>
            <a:r>
              <a:rPr lang="en-US" sz="2400" u="sng" dirty="0">
                <a:solidFill>
                  <a:srgbClr val="0000FF"/>
                </a:solidFill>
                <a:latin typeface="Montserrat" panose="00000500000000000000" pitchFamily="50" charset="0"/>
                <a:ea typeface="+mn-lt"/>
                <a:cs typeface="+mn-lt"/>
                <a:hlinkClick r:id="rId5"/>
              </a:rPr>
              <a:t>Computational Thinking in Children's Everyday Experiences – Audio Descriptive Version </a:t>
            </a:r>
            <a:endParaRPr lang="en-US" sz="2400" u="sng" dirty="0">
              <a:solidFill>
                <a:srgbClr val="0000FF"/>
              </a:solidFill>
              <a:latin typeface="Montserrat" panose="00000500000000000000" pitchFamily="50" charset="0"/>
              <a:ea typeface="+mn-lt"/>
              <a:cs typeface="+mn-lt"/>
            </a:endParaRPr>
          </a:p>
        </p:txBody>
      </p:sp>
    </p:spTree>
    <p:extLst>
      <p:ext uri="{BB962C8B-B14F-4D97-AF65-F5344CB8AC3E}">
        <p14:creationId xmlns:p14="http://schemas.microsoft.com/office/powerpoint/2010/main" val="110351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87711D-A433-08FB-E76B-09C1088587CB}"/>
              </a:ext>
            </a:extLst>
          </p:cNvPr>
          <p:cNvSpPr>
            <a:spLocks noGrp="1"/>
          </p:cNvSpPr>
          <p:nvPr>
            <p:ph type="title"/>
          </p:nvPr>
        </p:nvSpPr>
        <p:spPr/>
        <p:txBody>
          <a:bodyPr/>
          <a:lstStyle/>
          <a:p>
            <a:r>
              <a:rPr lang="en-US" dirty="0"/>
              <a:t>Supporting CT Through Play</a:t>
            </a:r>
          </a:p>
        </p:txBody>
      </p:sp>
      <p:sp>
        <p:nvSpPr>
          <p:cNvPr id="2" name="Content Placeholder 1">
            <a:extLst>
              <a:ext uri="{FF2B5EF4-FFF2-40B4-BE49-F238E27FC236}">
                <a16:creationId xmlns:a16="http://schemas.microsoft.com/office/drawing/2014/main" id="{961C4A9A-47DB-518C-F489-64B6C6B58C25}"/>
              </a:ext>
            </a:extLst>
          </p:cNvPr>
          <p:cNvSpPr>
            <a:spLocks noGrp="1"/>
          </p:cNvSpPr>
          <p:nvPr>
            <p:ph sz="half" idx="1"/>
          </p:nvPr>
        </p:nvSpPr>
        <p:spPr>
          <a:xfrm>
            <a:off x="838200" y="1324303"/>
            <a:ext cx="5181600" cy="4731839"/>
          </a:xfrm>
        </p:spPr>
        <p:txBody>
          <a:bodyPr>
            <a:normAutofit/>
          </a:bodyPr>
          <a:lstStyle/>
          <a:p>
            <a:r>
              <a:rPr lang="en-US" dirty="0"/>
              <a:t>Embodied movement activities</a:t>
            </a:r>
          </a:p>
          <a:p>
            <a:pPr lvl="1"/>
            <a:r>
              <a:rPr lang="en-US" dirty="0"/>
              <a:t>Simon Says</a:t>
            </a:r>
          </a:p>
          <a:p>
            <a:pPr lvl="1"/>
            <a:r>
              <a:rPr lang="en-US" dirty="0"/>
              <a:t>Red Light, Green Light</a:t>
            </a:r>
          </a:p>
          <a:p>
            <a:r>
              <a:rPr lang="en-US" dirty="0"/>
              <a:t>How-to guides</a:t>
            </a:r>
          </a:p>
          <a:p>
            <a:pPr lvl="1"/>
            <a:r>
              <a:rPr lang="en-US" dirty="0"/>
              <a:t>How to get from Point A    to Point B</a:t>
            </a:r>
          </a:p>
          <a:p>
            <a:pPr lvl="1"/>
            <a:r>
              <a:rPr lang="en-US" dirty="0"/>
              <a:t>How to do or make something</a:t>
            </a:r>
          </a:p>
        </p:txBody>
      </p:sp>
      <p:pic>
        <p:nvPicPr>
          <p:cNvPr id="10" name="Picture 9">
            <a:extLst>
              <a:ext uri="{FF2B5EF4-FFF2-40B4-BE49-F238E27FC236}">
                <a16:creationId xmlns:a16="http://schemas.microsoft.com/office/drawing/2014/main" id="{52746AA6-42D4-16CA-6908-AE29A6AB99DE}"/>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6451600" y="969331"/>
            <a:ext cx="5740400" cy="5086811"/>
          </a:xfrm>
          <a:prstGeom prst="rect">
            <a:avLst/>
          </a:prstGeom>
        </p:spPr>
      </p:pic>
      <p:sp>
        <p:nvSpPr>
          <p:cNvPr id="3" name="Slide Number Placeholder 2">
            <a:extLst>
              <a:ext uri="{FF2B5EF4-FFF2-40B4-BE49-F238E27FC236}">
                <a16:creationId xmlns:a16="http://schemas.microsoft.com/office/drawing/2014/main" id="{A23F932B-09E8-2160-FDC8-0C2BA7A3B4F2}"/>
              </a:ext>
            </a:extLst>
          </p:cNvPr>
          <p:cNvSpPr>
            <a:spLocks noGrp="1"/>
          </p:cNvSpPr>
          <p:nvPr>
            <p:ph type="sldNum" sz="quarter" idx="10"/>
          </p:nvPr>
        </p:nvSpPr>
        <p:spPr/>
        <p:txBody>
          <a:bodyPr/>
          <a:lstStyle/>
          <a:p>
            <a:fld id="{8B512919-B088-4E12-9038-722E97F79378}" type="slidenum">
              <a:rPr lang="en-US" smtClean="0"/>
              <a:pPr/>
              <a:t>26</a:t>
            </a:fld>
            <a:endParaRPr lang="en-US"/>
          </a:p>
        </p:txBody>
      </p:sp>
    </p:spTree>
    <p:extLst>
      <p:ext uri="{BB962C8B-B14F-4D97-AF65-F5344CB8AC3E}">
        <p14:creationId xmlns:p14="http://schemas.microsoft.com/office/powerpoint/2010/main" val="4047695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E8861A-5CB9-80D1-B3CA-D3D3BE3B617F}"/>
              </a:ext>
            </a:extLst>
          </p:cNvPr>
          <p:cNvSpPr>
            <a:spLocks noGrp="1"/>
          </p:cNvSpPr>
          <p:nvPr>
            <p:ph type="title"/>
          </p:nvPr>
        </p:nvSpPr>
        <p:spPr/>
        <p:txBody>
          <a:bodyPr/>
          <a:lstStyle/>
          <a:p>
            <a:r>
              <a:rPr lang="en-US" dirty="0"/>
              <a:t>Integrating CT into Everyday Routines</a:t>
            </a:r>
          </a:p>
        </p:txBody>
      </p:sp>
      <p:sp>
        <p:nvSpPr>
          <p:cNvPr id="2" name="Content Placeholder 1">
            <a:extLst>
              <a:ext uri="{FF2B5EF4-FFF2-40B4-BE49-F238E27FC236}">
                <a16:creationId xmlns:a16="http://schemas.microsoft.com/office/drawing/2014/main" id="{7087AC88-FC75-FE93-0BA7-1C75ACEC3519}"/>
              </a:ext>
            </a:extLst>
          </p:cNvPr>
          <p:cNvSpPr>
            <a:spLocks noGrp="1"/>
          </p:cNvSpPr>
          <p:nvPr>
            <p:ph sz="half" idx="1"/>
          </p:nvPr>
        </p:nvSpPr>
        <p:spPr>
          <a:xfrm>
            <a:off x="838200" y="1473641"/>
            <a:ext cx="3913414" cy="4469575"/>
          </a:xfrm>
        </p:spPr>
        <p:txBody>
          <a:bodyPr>
            <a:normAutofit lnSpcReduction="10000"/>
          </a:bodyPr>
          <a:lstStyle/>
          <a:p>
            <a:pPr marL="0" indent="0">
              <a:spcAft>
                <a:spcPts val="2400"/>
              </a:spcAft>
              <a:buNone/>
            </a:pPr>
            <a:r>
              <a:rPr lang="en-US" dirty="0"/>
              <a:t>Think about one everyday routine you implement in your daily schedule with children.</a:t>
            </a:r>
          </a:p>
          <a:p>
            <a:pPr marL="0" indent="0">
              <a:buNone/>
            </a:pPr>
            <a:r>
              <a:rPr lang="en-US" dirty="0"/>
              <a:t>How might this routine involve CT skills? </a:t>
            </a:r>
          </a:p>
        </p:txBody>
      </p:sp>
      <p:pic>
        <p:nvPicPr>
          <p:cNvPr id="8" name="Picture 7">
            <a:extLst>
              <a:ext uri="{FF2B5EF4-FFF2-40B4-BE49-F238E27FC236}">
                <a16:creationId xmlns:a16="http://schemas.microsoft.com/office/drawing/2014/main" id="{B6B16454-87C9-4735-667E-EC7937C09F28}"/>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46978" y="1389233"/>
            <a:ext cx="3913414" cy="4553983"/>
          </a:xfrm>
          <a:prstGeom prst="rect">
            <a:avLst/>
          </a:prstGeom>
        </p:spPr>
      </p:pic>
      <p:pic>
        <p:nvPicPr>
          <p:cNvPr id="5" name="Picture 4">
            <a:extLst>
              <a:ext uri="{FF2B5EF4-FFF2-40B4-BE49-F238E27FC236}">
                <a16:creationId xmlns:a16="http://schemas.microsoft.com/office/drawing/2014/main" id="{2C507060-31F3-4260-E500-4C9D88403C4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2359" y="1389233"/>
            <a:ext cx="3036752" cy="4553983"/>
          </a:xfrm>
          <a:prstGeom prst="rect">
            <a:avLst/>
          </a:prstGeom>
        </p:spPr>
      </p:pic>
      <p:sp>
        <p:nvSpPr>
          <p:cNvPr id="3" name="Slide Number Placeholder 2">
            <a:extLst>
              <a:ext uri="{FF2B5EF4-FFF2-40B4-BE49-F238E27FC236}">
                <a16:creationId xmlns:a16="http://schemas.microsoft.com/office/drawing/2014/main" id="{E035191A-7D54-50EE-6E21-D7B19B07BF74}"/>
              </a:ext>
            </a:extLst>
          </p:cNvPr>
          <p:cNvSpPr>
            <a:spLocks noGrp="1"/>
          </p:cNvSpPr>
          <p:nvPr>
            <p:ph type="sldNum" sz="quarter" idx="10"/>
          </p:nvPr>
        </p:nvSpPr>
        <p:spPr/>
        <p:txBody>
          <a:bodyPr/>
          <a:lstStyle/>
          <a:p>
            <a:fld id="{8B512919-B088-4E12-9038-722E97F79378}" type="slidenum">
              <a:rPr lang="en-US" smtClean="0"/>
              <a:pPr/>
              <a:t>27</a:t>
            </a:fld>
            <a:endParaRPr lang="en-US"/>
          </a:p>
        </p:txBody>
      </p:sp>
    </p:spTree>
    <p:extLst>
      <p:ext uri="{BB962C8B-B14F-4D97-AF65-F5344CB8AC3E}">
        <p14:creationId xmlns:p14="http://schemas.microsoft.com/office/powerpoint/2010/main" val="2793579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7C5D80-52CD-5992-171A-028A25DB7AC2}"/>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CT in Your Teaching Practice</a:t>
            </a:r>
          </a:p>
        </p:txBody>
      </p:sp>
      <p:sp>
        <p:nvSpPr>
          <p:cNvPr id="2" name="Content Placeholder 1">
            <a:extLst>
              <a:ext uri="{FF2B5EF4-FFF2-40B4-BE49-F238E27FC236}">
                <a16:creationId xmlns:a16="http://schemas.microsoft.com/office/drawing/2014/main" id="{C4972CAF-B90B-176C-8853-978FD99F8581}"/>
              </a:ext>
            </a:extLst>
          </p:cNvPr>
          <p:cNvSpPr>
            <a:spLocks noGrp="1"/>
          </p:cNvSpPr>
          <p:nvPr>
            <p:ph sz="half" idx="1"/>
          </p:nvPr>
        </p:nvSpPr>
        <p:spPr>
          <a:xfrm>
            <a:off x="838200" y="1324303"/>
            <a:ext cx="5548086" cy="4731839"/>
          </a:xfrm>
        </p:spPr>
        <p:txBody>
          <a:bodyPr>
            <a:normAutofit/>
          </a:bodyPr>
          <a:lstStyle/>
          <a:p>
            <a:pPr>
              <a:spcAft>
                <a:spcPts val="2400"/>
              </a:spcAft>
            </a:pPr>
            <a:r>
              <a:rPr lang="en-US" dirty="0"/>
              <a:t>What thoughts or emotions come up for you when you think about supporting CT for the children in your learning setting?</a:t>
            </a:r>
          </a:p>
          <a:p>
            <a:pPr>
              <a:spcAft>
                <a:spcPts val="2400"/>
              </a:spcAft>
            </a:pPr>
            <a:r>
              <a:rPr lang="en-US" dirty="0"/>
              <a:t>How might you incorporate CT in your learning setting in the next week or month?</a:t>
            </a:r>
          </a:p>
        </p:txBody>
      </p:sp>
      <p:pic>
        <p:nvPicPr>
          <p:cNvPr id="5" name="Picture 4">
            <a:extLst>
              <a:ext uri="{FF2B5EF4-FFF2-40B4-BE49-F238E27FC236}">
                <a16:creationId xmlns:a16="http://schemas.microsoft.com/office/drawing/2014/main" id="{59B81D5B-2343-9A54-EA62-8EA63ECF2670}"/>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7067873" y="970033"/>
            <a:ext cx="5124127" cy="5086109"/>
          </a:xfrm>
          <a:prstGeom prst="rect">
            <a:avLst/>
          </a:prstGeom>
        </p:spPr>
      </p:pic>
      <p:sp>
        <p:nvSpPr>
          <p:cNvPr id="3" name="Slide Number Placeholder 2">
            <a:extLst>
              <a:ext uri="{FF2B5EF4-FFF2-40B4-BE49-F238E27FC236}">
                <a16:creationId xmlns:a16="http://schemas.microsoft.com/office/drawing/2014/main" id="{736FA5E1-424F-8D44-C284-60446A078A9D}"/>
              </a:ext>
            </a:extLst>
          </p:cNvPr>
          <p:cNvSpPr>
            <a:spLocks noGrp="1"/>
          </p:cNvSpPr>
          <p:nvPr>
            <p:ph type="sldNum" sz="quarter" idx="10"/>
          </p:nvPr>
        </p:nvSpPr>
        <p:spPr/>
        <p:txBody>
          <a:bodyPr/>
          <a:lstStyle/>
          <a:p>
            <a:fld id="{8B512919-B088-4E12-9038-722E97F79378}" type="slidenum">
              <a:rPr lang="en-US" smtClean="0"/>
              <a:pPr/>
              <a:t>28</a:t>
            </a:fld>
            <a:endParaRPr lang="en-US"/>
          </a:p>
        </p:txBody>
      </p:sp>
    </p:spTree>
    <p:extLst>
      <p:ext uri="{BB962C8B-B14F-4D97-AF65-F5344CB8AC3E}">
        <p14:creationId xmlns:p14="http://schemas.microsoft.com/office/powerpoint/2010/main" val="3921130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A5113-EC34-657D-A4B9-0FF20EA641D1}"/>
              </a:ext>
            </a:extLst>
          </p:cNvPr>
          <p:cNvSpPr>
            <a:spLocks noGrp="1"/>
          </p:cNvSpPr>
          <p:nvPr>
            <p:ph type="title"/>
          </p:nvPr>
        </p:nvSpPr>
        <p:spPr>
          <a:xfrm>
            <a:off x="1237130" y="1554479"/>
            <a:ext cx="4034118" cy="4393089"/>
          </a:xfrm>
        </p:spPr>
        <p:txBody>
          <a:bodyPr/>
          <a:lstStyle/>
          <a:p>
            <a:br>
              <a:rPr lang="en-US" dirty="0"/>
            </a:br>
            <a:br>
              <a:rPr lang="en-US" dirty="0"/>
            </a:br>
            <a:r>
              <a:rPr lang="en-US" dirty="0"/>
              <a:t>Thank You! </a:t>
            </a:r>
          </a:p>
        </p:txBody>
      </p:sp>
      <p:pic>
        <p:nvPicPr>
          <p:cNvPr id="5" name="Content Placeholder 4">
            <a:extLst>
              <a:ext uri="{FF2B5EF4-FFF2-40B4-BE49-F238E27FC236}">
                <a16:creationId xmlns:a16="http://schemas.microsoft.com/office/drawing/2014/main" id="{CFFE5AA0-3C84-65B7-D63A-4426AE35EA71}"/>
              </a:ext>
              <a:ext uri="{C183D7F6-B498-43B3-948B-1728B52AA6E4}">
                <adec:decorative xmlns:adec="http://schemas.microsoft.com/office/drawing/2017/decorative" val="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096000" y="1678781"/>
            <a:ext cx="5257800" cy="3505200"/>
          </a:xfrm>
          <a:prstGeom prst="rect">
            <a:avLst/>
          </a:prstGeom>
        </p:spPr>
      </p:pic>
    </p:spTree>
    <p:extLst>
      <p:ext uri="{BB962C8B-B14F-4D97-AF65-F5344CB8AC3E}">
        <p14:creationId xmlns:p14="http://schemas.microsoft.com/office/powerpoint/2010/main" val="154093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n-US" b="1" dirty="0">
                <a:solidFill>
                  <a:schemeClr val="bg1"/>
                </a:solidFill>
                <a:latin typeface="Montserrat" pitchFamily="2" charset="77"/>
              </a:rPr>
              <a:t>Session Goals</a:t>
            </a:r>
          </a:p>
        </p:txBody>
      </p:sp>
      <p:sp>
        <p:nvSpPr>
          <p:cNvPr id="3" name="Content Placeholder 2">
            <a:extLst>
              <a:ext uri="{FF2B5EF4-FFF2-40B4-BE49-F238E27FC236}">
                <a16:creationId xmlns:a16="http://schemas.microsoft.com/office/drawing/2014/main" id="{E1718584-69B8-5F62-20C4-A6C61F18891C}"/>
              </a:ext>
            </a:extLst>
          </p:cNvPr>
          <p:cNvSpPr>
            <a:spLocks noGrp="1"/>
          </p:cNvSpPr>
          <p:nvPr>
            <p:ph idx="1"/>
          </p:nvPr>
        </p:nvSpPr>
        <p:spPr/>
        <p:txBody>
          <a:bodyPr/>
          <a:lstStyle/>
          <a:p>
            <a:r>
              <a:rPr lang="en-US" dirty="0">
                <a:latin typeface="Montserrat" pitchFamily="2" charset="77"/>
              </a:rPr>
              <a:t>Define computational thinking (CT) and describe the importance of CT in early childhood. </a:t>
            </a:r>
          </a:p>
          <a:p>
            <a:r>
              <a:rPr lang="en-US" dirty="0">
                <a:latin typeface="Montserrat" pitchFamily="2" charset="77"/>
              </a:rPr>
              <a:t>Identify and discuss examples of key CT skills in early childhood.</a:t>
            </a:r>
          </a:p>
          <a:p>
            <a:r>
              <a:rPr lang="en-US" dirty="0">
                <a:latin typeface="Montserrat" pitchFamily="2" charset="77"/>
              </a:rPr>
              <a:t>Explore teaching practices for supporting children’s CT skills during play and everyday routines. </a:t>
            </a:r>
          </a:p>
        </p:txBody>
      </p:sp>
      <p:sp>
        <p:nvSpPr>
          <p:cNvPr id="4" name="Slide Number Placeholder 3">
            <a:extLst>
              <a:ext uri="{FF2B5EF4-FFF2-40B4-BE49-F238E27FC236}">
                <a16:creationId xmlns:a16="http://schemas.microsoft.com/office/drawing/2014/main" id="{9E63D3AC-0D24-BC4F-8CAE-73B87437F011}"/>
              </a:ext>
            </a:extLst>
          </p:cNvPr>
          <p:cNvSpPr>
            <a:spLocks noGrp="1"/>
          </p:cNvSpPr>
          <p:nvPr>
            <p:ph type="sldNum" sz="quarter" idx="4"/>
          </p:nvPr>
        </p:nvSpPr>
        <p:spPr/>
        <p:txBody>
          <a:bodyPr/>
          <a:lstStyle/>
          <a:p>
            <a:fld id="{2A87B09C-000B-4E7C-BF22-713788C7974B}" type="slidenum">
              <a:rPr lang="en-US" smtClean="0"/>
              <a:pPr/>
              <a:t>3</a:t>
            </a:fld>
            <a:endParaRPr lang="en-US" b="1" dirty="0"/>
          </a:p>
        </p:txBody>
      </p:sp>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3B067-70DD-BE1C-DBE6-2B63E667F12F}"/>
              </a:ext>
            </a:extLst>
          </p:cNvPr>
          <p:cNvSpPr>
            <a:spLocks noGrp="1"/>
          </p:cNvSpPr>
          <p:nvPr>
            <p:ph type="title"/>
          </p:nvPr>
        </p:nvSpPr>
        <p:spPr/>
        <p:txBody>
          <a:bodyPr anchor="ctr"/>
          <a:lstStyle/>
          <a:p>
            <a:r>
              <a:rPr lang="en-US" dirty="0"/>
              <a:t>Explore: </a:t>
            </a:r>
            <a:br>
              <a:rPr lang="en-US" dirty="0"/>
            </a:br>
            <a:r>
              <a:rPr lang="en-US" b="0" dirty="0">
                <a:latin typeface="Montserrat Medium" panose="00000600000000000000" pitchFamily="2" charset="0"/>
              </a:rPr>
              <a:t>If-Then Icebreaker</a:t>
            </a:r>
          </a:p>
        </p:txBody>
      </p:sp>
      <p:sp>
        <p:nvSpPr>
          <p:cNvPr id="3" name="Content Placeholder 2">
            <a:extLst>
              <a:ext uri="{FF2B5EF4-FFF2-40B4-BE49-F238E27FC236}">
                <a16:creationId xmlns:a16="http://schemas.microsoft.com/office/drawing/2014/main" id="{D0CDF0B5-74B8-5A5E-A15A-B6EE31B73BE5}"/>
              </a:ext>
            </a:extLst>
          </p:cNvPr>
          <p:cNvSpPr>
            <a:spLocks noGrp="1"/>
          </p:cNvSpPr>
          <p:nvPr>
            <p:ph idx="1"/>
          </p:nvPr>
        </p:nvSpPr>
        <p:spPr>
          <a:xfrm>
            <a:off x="6096000" y="685800"/>
            <a:ext cx="5365898" cy="5491163"/>
          </a:xfrm>
        </p:spPr>
        <p:txBody>
          <a:bodyPr>
            <a:normAutofit fontScale="92500" lnSpcReduction="20000"/>
          </a:bodyPr>
          <a:lstStyle/>
          <a:p>
            <a:pPr marL="0" indent="0">
              <a:lnSpc>
                <a:spcPct val="140000"/>
              </a:lnSpc>
              <a:buNone/>
            </a:pPr>
            <a:r>
              <a:rPr lang="en-US" dirty="0"/>
              <a:t>Let’s get to know each other!</a:t>
            </a:r>
          </a:p>
          <a:p>
            <a:pPr marL="0" indent="0" algn="ctr">
              <a:lnSpc>
                <a:spcPct val="140000"/>
              </a:lnSpc>
              <a:buNone/>
            </a:pPr>
            <a:r>
              <a:rPr lang="en-US" b="1" dirty="0">
                <a:solidFill>
                  <a:schemeClr val="tx2"/>
                </a:solidFill>
              </a:rPr>
              <a:t>IF … </a:t>
            </a:r>
            <a:r>
              <a:rPr lang="en-US" b="1" dirty="0">
                <a:solidFill>
                  <a:schemeClr val="accent1"/>
                </a:solidFill>
              </a:rPr>
              <a:t>THEN …</a:t>
            </a:r>
          </a:p>
          <a:p>
            <a:pPr marL="0" indent="0">
              <a:lnSpc>
                <a:spcPct val="140000"/>
              </a:lnSpc>
              <a:buNone/>
            </a:pPr>
            <a:r>
              <a:rPr lang="en-US" dirty="0">
                <a:solidFill>
                  <a:schemeClr val="tx1"/>
                </a:solidFill>
              </a:rPr>
              <a:t>For example:</a:t>
            </a:r>
          </a:p>
          <a:p>
            <a:pPr>
              <a:lnSpc>
                <a:spcPct val="140000"/>
              </a:lnSpc>
            </a:pPr>
            <a:r>
              <a:rPr lang="en-US" b="1" dirty="0">
                <a:solidFill>
                  <a:schemeClr val="tx2"/>
                </a:solidFill>
              </a:rPr>
              <a:t>IF </a:t>
            </a:r>
            <a:r>
              <a:rPr lang="en-US" dirty="0"/>
              <a:t>you teach second grade, </a:t>
            </a:r>
            <a:r>
              <a:rPr lang="en-US" b="1" dirty="0">
                <a:solidFill>
                  <a:schemeClr val="accent1"/>
                </a:solidFill>
              </a:rPr>
              <a:t>THEN</a:t>
            </a:r>
            <a:r>
              <a:rPr lang="en-US" dirty="0"/>
              <a:t> hop twice!</a:t>
            </a:r>
          </a:p>
          <a:p>
            <a:pPr>
              <a:lnSpc>
                <a:spcPct val="140000"/>
              </a:lnSpc>
            </a:pPr>
            <a:r>
              <a:rPr lang="en-US" b="1" dirty="0">
                <a:solidFill>
                  <a:schemeClr val="tx2"/>
                </a:solidFill>
              </a:rPr>
              <a:t>IF</a:t>
            </a:r>
            <a:r>
              <a:rPr lang="en-US" dirty="0"/>
              <a:t> you were born in February, </a:t>
            </a:r>
            <a:r>
              <a:rPr lang="en-US" b="1" dirty="0">
                <a:solidFill>
                  <a:schemeClr val="accent1"/>
                </a:solidFill>
              </a:rPr>
              <a:t>THEN</a:t>
            </a:r>
            <a:r>
              <a:rPr lang="en-US" dirty="0"/>
              <a:t> find another spot in the circle!</a:t>
            </a:r>
          </a:p>
          <a:p>
            <a:pPr>
              <a:lnSpc>
                <a:spcPct val="140000"/>
              </a:lnSpc>
            </a:pPr>
            <a:r>
              <a:rPr lang="en-US" b="1" dirty="0">
                <a:solidFill>
                  <a:schemeClr val="tx2"/>
                </a:solidFill>
              </a:rPr>
              <a:t>IF</a:t>
            </a:r>
            <a:r>
              <a:rPr lang="en-US" dirty="0"/>
              <a:t> you like to eat pizza, </a:t>
            </a:r>
            <a:r>
              <a:rPr lang="en-US" b="1" dirty="0">
                <a:solidFill>
                  <a:schemeClr val="accent1"/>
                </a:solidFill>
              </a:rPr>
              <a:t>THEN</a:t>
            </a:r>
            <a:r>
              <a:rPr lang="en-US" dirty="0"/>
              <a:t> make a “chomp” sound!</a:t>
            </a:r>
          </a:p>
        </p:txBody>
      </p:sp>
      <p:sp>
        <p:nvSpPr>
          <p:cNvPr id="4" name="Slide Number Placeholder 3">
            <a:extLst>
              <a:ext uri="{FF2B5EF4-FFF2-40B4-BE49-F238E27FC236}">
                <a16:creationId xmlns:a16="http://schemas.microsoft.com/office/drawing/2014/main" id="{280C3DA5-2626-1C84-EFE1-46B753832E72}"/>
              </a:ext>
            </a:extLst>
          </p:cNvPr>
          <p:cNvSpPr>
            <a:spLocks noGrp="1"/>
          </p:cNvSpPr>
          <p:nvPr>
            <p:ph type="sldNum" sz="quarter" idx="10"/>
          </p:nvPr>
        </p:nvSpPr>
        <p:spPr/>
        <p:txBody>
          <a:bodyPr/>
          <a:lstStyle/>
          <a:p>
            <a:fld id="{8B512919-B088-4E12-9038-722E97F79378}" type="slidenum">
              <a:rPr lang="en-US" smtClean="0"/>
              <a:pPr/>
              <a:t>4</a:t>
            </a:fld>
            <a:endParaRPr lang="en-US"/>
          </a:p>
        </p:txBody>
      </p:sp>
    </p:spTree>
    <p:extLst>
      <p:ext uri="{BB962C8B-B14F-4D97-AF65-F5344CB8AC3E}">
        <p14:creationId xmlns:p14="http://schemas.microsoft.com/office/powerpoint/2010/main" val="273707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CC321E-518B-CB3E-2E34-BA8789CA3217}"/>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If-Then Icebreaker</a:t>
            </a:r>
          </a:p>
        </p:txBody>
      </p:sp>
      <p:sp>
        <p:nvSpPr>
          <p:cNvPr id="2" name="Content Placeholder 1">
            <a:extLst>
              <a:ext uri="{FF2B5EF4-FFF2-40B4-BE49-F238E27FC236}">
                <a16:creationId xmlns:a16="http://schemas.microsoft.com/office/drawing/2014/main" id="{BDA00924-9FDF-B255-AB57-DB9E2E19865C}"/>
              </a:ext>
            </a:extLst>
          </p:cNvPr>
          <p:cNvSpPr>
            <a:spLocks noGrp="1"/>
          </p:cNvSpPr>
          <p:nvPr>
            <p:ph sz="half" idx="1"/>
          </p:nvPr>
        </p:nvSpPr>
        <p:spPr>
          <a:xfrm>
            <a:off x="838200" y="1324303"/>
            <a:ext cx="5181600" cy="4044988"/>
          </a:xfrm>
        </p:spPr>
        <p:txBody>
          <a:bodyPr anchor="ctr"/>
          <a:lstStyle/>
          <a:p>
            <a:pPr marL="0" indent="0">
              <a:buNone/>
            </a:pPr>
            <a:r>
              <a:rPr lang="en-US" dirty="0"/>
              <a:t>What are the thinking skills you used in this activity that might involve CT?</a:t>
            </a:r>
          </a:p>
        </p:txBody>
      </p:sp>
      <p:pic>
        <p:nvPicPr>
          <p:cNvPr id="8" name="Picture 7">
            <a:extLst>
              <a:ext uri="{FF2B5EF4-FFF2-40B4-BE49-F238E27FC236}">
                <a16:creationId xmlns:a16="http://schemas.microsoft.com/office/drawing/2014/main" id="{DB9132CC-28B6-FB8D-A0A7-ECB98157D278}"/>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20520" y="971389"/>
            <a:ext cx="5478514" cy="4390868"/>
          </a:xfrm>
          <a:prstGeom prst="rect">
            <a:avLst/>
          </a:prstGeom>
        </p:spPr>
      </p:pic>
      <p:sp>
        <p:nvSpPr>
          <p:cNvPr id="3" name="Slide Number Placeholder 2">
            <a:extLst>
              <a:ext uri="{FF2B5EF4-FFF2-40B4-BE49-F238E27FC236}">
                <a16:creationId xmlns:a16="http://schemas.microsoft.com/office/drawing/2014/main" id="{9A4D7A30-A551-290E-5628-4E0335A5B705}"/>
              </a:ext>
            </a:extLst>
          </p:cNvPr>
          <p:cNvSpPr>
            <a:spLocks noGrp="1"/>
          </p:cNvSpPr>
          <p:nvPr>
            <p:ph type="sldNum" sz="quarter" idx="10"/>
          </p:nvPr>
        </p:nvSpPr>
        <p:spPr/>
        <p:txBody>
          <a:bodyPr/>
          <a:lstStyle/>
          <a:p>
            <a:fld id="{8B512919-B088-4E12-9038-722E97F79378}" type="slidenum">
              <a:rPr lang="en-US" smtClean="0"/>
              <a:pPr/>
              <a:t>5</a:t>
            </a:fld>
            <a:endParaRPr lang="en-US"/>
          </a:p>
        </p:txBody>
      </p:sp>
    </p:spTree>
    <p:extLst>
      <p:ext uri="{BB962C8B-B14F-4D97-AF65-F5344CB8AC3E}">
        <p14:creationId xmlns:p14="http://schemas.microsoft.com/office/powerpoint/2010/main" val="277624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738730-8A35-0C66-56F6-BB0062D7B9E0}"/>
              </a:ext>
            </a:extLst>
          </p:cNvPr>
          <p:cNvSpPr>
            <a:spLocks noGrp="1"/>
          </p:cNvSpPr>
          <p:nvPr>
            <p:ph type="title"/>
          </p:nvPr>
        </p:nvSpPr>
        <p:spPr/>
        <p:txBody>
          <a:bodyPr/>
          <a:lstStyle/>
          <a:p>
            <a:r>
              <a:rPr lang="en-US" dirty="0"/>
              <a:t>CT Makes Me Think of …</a:t>
            </a:r>
          </a:p>
        </p:txBody>
      </p:sp>
      <p:sp>
        <p:nvSpPr>
          <p:cNvPr id="5" name="Content Placeholder 4">
            <a:extLst>
              <a:ext uri="{FF2B5EF4-FFF2-40B4-BE49-F238E27FC236}">
                <a16:creationId xmlns:a16="http://schemas.microsoft.com/office/drawing/2014/main" id="{73D24D6C-1A47-76F1-BDAC-7F085B3566CF}"/>
              </a:ext>
            </a:extLst>
          </p:cNvPr>
          <p:cNvSpPr>
            <a:spLocks noGrp="1"/>
          </p:cNvSpPr>
          <p:nvPr>
            <p:ph sz="half" idx="1"/>
          </p:nvPr>
        </p:nvSpPr>
        <p:spPr>
          <a:xfrm>
            <a:off x="838200" y="1324303"/>
            <a:ext cx="5647006" cy="4495897"/>
          </a:xfrm>
        </p:spPr>
        <p:txBody>
          <a:bodyPr anchor="ctr">
            <a:normAutofit fontScale="92500"/>
          </a:bodyPr>
          <a:lstStyle/>
          <a:p>
            <a:pPr marL="0" indent="0">
              <a:spcAft>
                <a:spcPts val="1800"/>
              </a:spcAft>
              <a:buNone/>
            </a:pPr>
            <a:r>
              <a:rPr lang="en-US" dirty="0"/>
              <a:t>What words, feelings, or images come to mind for you with the term “computational thinking” (CT)? </a:t>
            </a:r>
          </a:p>
          <a:p>
            <a:pPr marL="0" indent="0">
              <a:spcAft>
                <a:spcPts val="1800"/>
              </a:spcAft>
              <a:buNone/>
            </a:pPr>
            <a:r>
              <a:rPr lang="en-US" dirty="0"/>
              <a:t>Whose experiences or identities do you usually associate with CT or computer science? Whose experiences might be missing?</a:t>
            </a:r>
          </a:p>
        </p:txBody>
      </p:sp>
      <p:pic>
        <p:nvPicPr>
          <p:cNvPr id="8" name="Picture 7">
            <a:extLst>
              <a:ext uri="{FF2B5EF4-FFF2-40B4-BE49-F238E27FC236}">
                <a16:creationId xmlns:a16="http://schemas.microsoft.com/office/drawing/2014/main" id="{3FFE9943-0DF6-F0AE-865E-6457922C3B1B}"/>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7010400" y="967539"/>
            <a:ext cx="5181600" cy="4852661"/>
          </a:xfrm>
          <a:prstGeom prst="rect">
            <a:avLst/>
          </a:prstGeom>
        </p:spPr>
      </p:pic>
      <p:sp>
        <p:nvSpPr>
          <p:cNvPr id="2" name="Slide Number Placeholder 1">
            <a:extLst>
              <a:ext uri="{FF2B5EF4-FFF2-40B4-BE49-F238E27FC236}">
                <a16:creationId xmlns:a16="http://schemas.microsoft.com/office/drawing/2014/main" id="{390EF6CE-6A4A-383D-C604-E7E863ADF5B8}"/>
              </a:ext>
            </a:extLst>
          </p:cNvPr>
          <p:cNvSpPr>
            <a:spLocks noGrp="1"/>
          </p:cNvSpPr>
          <p:nvPr>
            <p:ph type="sldNum" sz="quarter" idx="10"/>
          </p:nvPr>
        </p:nvSpPr>
        <p:spPr/>
        <p:txBody>
          <a:bodyPr/>
          <a:lstStyle/>
          <a:p>
            <a:fld id="{8B512919-B088-4E12-9038-722E97F79378}" type="slidenum">
              <a:rPr lang="en-US" smtClean="0"/>
              <a:pPr/>
              <a:t>6</a:t>
            </a:fld>
            <a:endParaRPr lang="en-US"/>
          </a:p>
        </p:txBody>
      </p:sp>
    </p:spTree>
    <p:extLst>
      <p:ext uri="{BB962C8B-B14F-4D97-AF65-F5344CB8AC3E}">
        <p14:creationId xmlns:p14="http://schemas.microsoft.com/office/powerpoint/2010/main" val="3491882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BD8A-9196-F082-F470-A097CCBF6C24}"/>
              </a:ext>
            </a:extLst>
          </p:cNvPr>
          <p:cNvSpPr>
            <a:spLocks noGrp="1"/>
          </p:cNvSpPr>
          <p:nvPr>
            <p:ph type="title"/>
          </p:nvPr>
        </p:nvSpPr>
        <p:spPr/>
        <p:txBody>
          <a:bodyPr/>
          <a:lstStyle/>
          <a:p>
            <a:r>
              <a:rPr lang="en-US" dirty="0"/>
              <a:t>Play: </a:t>
            </a:r>
            <a:r>
              <a:rPr lang="en-US" b="0" dirty="0">
                <a:latin typeface="Montserrat Medium" panose="00000600000000000000" pitchFamily="2" charset="0"/>
              </a:rPr>
              <a:t>True or False?</a:t>
            </a:r>
          </a:p>
        </p:txBody>
      </p:sp>
      <p:sp>
        <p:nvSpPr>
          <p:cNvPr id="7" name="TextBox 6">
            <a:extLst>
              <a:ext uri="{FF2B5EF4-FFF2-40B4-BE49-F238E27FC236}">
                <a16:creationId xmlns:a16="http://schemas.microsoft.com/office/drawing/2014/main" id="{B3112B37-A334-A281-96FE-DF00324DBC89}"/>
              </a:ext>
            </a:extLst>
          </p:cNvPr>
          <p:cNvSpPr txBox="1"/>
          <p:nvPr/>
        </p:nvSpPr>
        <p:spPr>
          <a:xfrm>
            <a:off x="1273629" y="3067507"/>
            <a:ext cx="2481942" cy="1107996"/>
          </a:xfrm>
          <a:prstGeom prst="rect">
            <a:avLst/>
          </a:prstGeom>
          <a:noFill/>
        </p:spPr>
        <p:txBody>
          <a:bodyPr wrap="square" rtlCol="0">
            <a:spAutoFit/>
          </a:bodyPr>
          <a:lstStyle/>
          <a:p>
            <a:pPr algn="ctr"/>
            <a:r>
              <a:rPr lang="en-US" sz="6600" b="1" dirty="0">
                <a:solidFill>
                  <a:schemeClr val="accent1"/>
                </a:solidFill>
                <a:latin typeface="Montserrat" pitchFamily="2" charset="77"/>
              </a:rPr>
              <a:t>True</a:t>
            </a:r>
          </a:p>
        </p:txBody>
      </p:sp>
      <p:sp>
        <p:nvSpPr>
          <p:cNvPr id="8" name="TextBox 7">
            <a:extLst>
              <a:ext uri="{FF2B5EF4-FFF2-40B4-BE49-F238E27FC236}">
                <a16:creationId xmlns:a16="http://schemas.microsoft.com/office/drawing/2014/main" id="{96DC179D-67B1-FE80-14A5-D551A31B2EC3}"/>
              </a:ext>
            </a:extLst>
          </p:cNvPr>
          <p:cNvSpPr txBox="1"/>
          <p:nvPr/>
        </p:nvSpPr>
        <p:spPr>
          <a:xfrm>
            <a:off x="8436431" y="3067507"/>
            <a:ext cx="2481942" cy="1107996"/>
          </a:xfrm>
          <a:prstGeom prst="rect">
            <a:avLst/>
          </a:prstGeom>
          <a:noFill/>
        </p:spPr>
        <p:txBody>
          <a:bodyPr wrap="square" rtlCol="0">
            <a:spAutoFit/>
          </a:bodyPr>
          <a:lstStyle/>
          <a:p>
            <a:pPr algn="ctr"/>
            <a:r>
              <a:rPr lang="en-US" sz="6600" b="1" dirty="0">
                <a:solidFill>
                  <a:schemeClr val="tx2"/>
                </a:solidFill>
                <a:latin typeface="Montserrat" pitchFamily="2" charset="77"/>
              </a:rPr>
              <a:t>False</a:t>
            </a:r>
          </a:p>
        </p:txBody>
      </p:sp>
      <p:pic>
        <p:nvPicPr>
          <p:cNvPr id="5" name="Picture 4">
            <a:extLst>
              <a:ext uri="{FF2B5EF4-FFF2-40B4-BE49-F238E27FC236}">
                <a16:creationId xmlns:a16="http://schemas.microsoft.com/office/drawing/2014/main" id="{5F4E319D-50CD-6C5C-A8FF-947EC6FBBECF}"/>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25525" y="1577145"/>
            <a:ext cx="3986206" cy="3802183"/>
          </a:xfrm>
          <a:prstGeom prst="rect">
            <a:avLst/>
          </a:prstGeom>
        </p:spPr>
      </p:pic>
      <p:sp>
        <p:nvSpPr>
          <p:cNvPr id="3" name="Slide Number Placeholder 2">
            <a:extLst>
              <a:ext uri="{FF2B5EF4-FFF2-40B4-BE49-F238E27FC236}">
                <a16:creationId xmlns:a16="http://schemas.microsoft.com/office/drawing/2014/main" id="{D68D0EA4-1AB7-C434-A5B6-54A379D4837A}"/>
              </a:ext>
            </a:extLst>
          </p:cNvPr>
          <p:cNvSpPr>
            <a:spLocks noGrp="1"/>
          </p:cNvSpPr>
          <p:nvPr>
            <p:ph type="sldNum" sz="quarter" idx="4"/>
          </p:nvPr>
        </p:nvSpPr>
        <p:spPr/>
        <p:txBody>
          <a:bodyPr/>
          <a:lstStyle/>
          <a:p>
            <a:fld id="{2A87B09C-000B-4E7C-BF22-713788C7974B}" type="slidenum">
              <a:rPr lang="en-US" smtClean="0"/>
              <a:pPr/>
              <a:t>7</a:t>
            </a:fld>
            <a:endParaRPr lang="en-US" b="1" dirty="0"/>
          </a:p>
        </p:txBody>
      </p:sp>
    </p:spTree>
    <p:extLst>
      <p:ext uri="{BB962C8B-B14F-4D97-AF65-F5344CB8AC3E}">
        <p14:creationId xmlns:p14="http://schemas.microsoft.com/office/powerpoint/2010/main" val="357889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#1</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836756" y="1253331"/>
            <a:ext cx="8863854" cy="1555183"/>
          </a:xfrm>
        </p:spPr>
        <p:txBody>
          <a:bodyPr/>
          <a:lstStyle/>
          <a:p>
            <a:pPr marL="0" indent="0" algn="ctr">
              <a:buNone/>
            </a:pPr>
            <a:r>
              <a:rPr lang="en-US" dirty="0"/>
              <a:t>CT involves breaking down complex problems into smaller parts. </a:t>
            </a:r>
          </a:p>
        </p:txBody>
      </p:sp>
      <p:sp>
        <p:nvSpPr>
          <p:cNvPr id="4" name="TextBox 3">
            <a:extLst>
              <a:ext uri="{FF2B5EF4-FFF2-40B4-BE49-F238E27FC236}">
                <a16:creationId xmlns:a16="http://schemas.microsoft.com/office/drawing/2014/main" id="{284831D8-C7C1-251F-03B2-3E4EED55E4F4}"/>
              </a:ext>
            </a:extLst>
          </p:cNvPr>
          <p:cNvSpPr txBox="1"/>
          <p:nvPr/>
        </p:nvSpPr>
        <p:spPr>
          <a:xfrm>
            <a:off x="4855029" y="2485881"/>
            <a:ext cx="2481942" cy="1107996"/>
          </a:xfrm>
          <a:prstGeom prst="rect">
            <a:avLst/>
          </a:prstGeom>
          <a:noFill/>
        </p:spPr>
        <p:txBody>
          <a:bodyPr wrap="square" rtlCol="0">
            <a:spAutoFit/>
          </a:bodyPr>
          <a:lstStyle/>
          <a:p>
            <a:pPr algn="ctr"/>
            <a:r>
              <a:rPr lang="en-US" sz="6600" b="1" dirty="0">
                <a:solidFill>
                  <a:schemeClr val="accent1"/>
                </a:solidFill>
                <a:latin typeface="Montserrat" pitchFamily="2" charset="77"/>
              </a:rPr>
              <a:t>True!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512328" y="3834027"/>
            <a:ext cx="9512709" cy="1984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CT is a way of thinking that involves breaking down complex problems into smaller, more manageable parts. This helps us manage tasks and solve problems more efficiently and effectively.</a:t>
            </a:r>
          </a:p>
        </p:txBody>
      </p:sp>
      <p:sp>
        <p:nvSpPr>
          <p:cNvPr id="6" name="Slide Number Placeholder 5">
            <a:extLst>
              <a:ext uri="{FF2B5EF4-FFF2-40B4-BE49-F238E27FC236}">
                <a16:creationId xmlns:a16="http://schemas.microsoft.com/office/drawing/2014/main" id="{BA7DB700-7D4C-1A0C-65F4-B8907F9E3275}"/>
              </a:ext>
            </a:extLst>
          </p:cNvPr>
          <p:cNvSpPr>
            <a:spLocks noGrp="1"/>
          </p:cNvSpPr>
          <p:nvPr>
            <p:ph type="sldNum" sz="quarter" idx="4"/>
          </p:nvPr>
        </p:nvSpPr>
        <p:spPr/>
        <p:txBody>
          <a:bodyPr/>
          <a:lstStyle/>
          <a:p>
            <a:fld id="{2A87B09C-000B-4E7C-BF22-713788C7974B}" type="slidenum">
              <a:rPr lang="en-US" smtClean="0"/>
              <a:pPr/>
              <a:t>8</a:t>
            </a:fld>
            <a:endParaRPr lang="en-US" b="1" dirty="0"/>
          </a:p>
        </p:txBody>
      </p:sp>
    </p:spTree>
    <p:extLst>
      <p:ext uri="{BB962C8B-B14F-4D97-AF65-F5344CB8AC3E}">
        <p14:creationId xmlns:p14="http://schemas.microsoft.com/office/powerpoint/2010/main" val="192320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0033-CDD9-D262-3823-361A431A8296}"/>
              </a:ext>
            </a:extLst>
          </p:cNvPr>
          <p:cNvSpPr>
            <a:spLocks noGrp="1"/>
          </p:cNvSpPr>
          <p:nvPr>
            <p:ph type="title"/>
          </p:nvPr>
        </p:nvSpPr>
        <p:spPr/>
        <p:txBody>
          <a:bodyPr/>
          <a:lstStyle/>
          <a:p>
            <a:r>
              <a:rPr lang="en-US" dirty="0"/>
              <a:t>True or False?								#2</a:t>
            </a:r>
          </a:p>
        </p:txBody>
      </p:sp>
      <p:sp>
        <p:nvSpPr>
          <p:cNvPr id="3" name="Content Placeholder 2">
            <a:extLst>
              <a:ext uri="{FF2B5EF4-FFF2-40B4-BE49-F238E27FC236}">
                <a16:creationId xmlns:a16="http://schemas.microsoft.com/office/drawing/2014/main" id="{D96D1806-9380-C951-93D6-6A1B245851B8}"/>
              </a:ext>
            </a:extLst>
          </p:cNvPr>
          <p:cNvSpPr>
            <a:spLocks noGrp="1"/>
          </p:cNvSpPr>
          <p:nvPr>
            <p:ph idx="1"/>
          </p:nvPr>
        </p:nvSpPr>
        <p:spPr>
          <a:xfrm>
            <a:off x="1836756" y="1253331"/>
            <a:ext cx="8863854" cy="1555183"/>
          </a:xfrm>
        </p:spPr>
        <p:txBody>
          <a:bodyPr/>
          <a:lstStyle/>
          <a:p>
            <a:pPr marL="0" indent="0" algn="ctr">
              <a:buNone/>
            </a:pPr>
            <a:r>
              <a:rPr lang="en-US" dirty="0"/>
              <a:t>CT requires programming or coding skills. </a:t>
            </a:r>
          </a:p>
        </p:txBody>
      </p:sp>
      <p:sp>
        <p:nvSpPr>
          <p:cNvPr id="4" name="TextBox 3">
            <a:extLst>
              <a:ext uri="{FF2B5EF4-FFF2-40B4-BE49-F238E27FC236}">
                <a16:creationId xmlns:a16="http://schemas.microsoft.com/office/drawing/2014/main" id="{284831D8-C7C1-251F-03B2-3E4EED55E4F4}"/>
              </a:ext>
            </a:extLst>
          </p:cNvPr>
          <p:cNvSpPr txBox="1"/>
          <p:nvPr/>
        </p:nvSpPr>
        <p:spPr>
          <a:xfrm>
            <a:off x="4669971" y="2401473"/>
            <a:ext cx="2852057" cy="1107996"/>
          </a:xfrm>
          <a:prstGeom prst="rect">
            <a:avLst/>
          </a:prstGeom>
          <a:noFill/>
        </p:spPr>
        <p:txBody>
          <a:bodyPr wrap="square" rtlCol="0">
            <a:spAutoFit/>
          </a:bodyPr>
          <a:lstStyle/>
          <a:p>
            <a:pPr algn="ctr"/>
            <a:r>
              <a:rPr lang="en-US" sz="6600" b="1" dirty="0">
                <a:solidFill>
                  <a:schemeClr val="tx2"/>
                </a:solidFill>
                <a:latin typeface="Montserrat" pitchFamily="2" charset="77"/>
              </a:rPr>
              <a:t>False!</a:t>
            </a:r>
          </a:p>
        </p:txBody>
      </p:sp>
      <p:sp>
        <p:nvSpPr>
          <p:cNvPr id="5" name="Content Placeholder 2">
            <a:extLst>
              <a:ext uri="{FF2B5EF4-FFF2-40B4-BE49-F238E27FC236}">
                <a16:creationId xmlns:a16="http://schemas.microsoft.com/office/drawing/2014/main" id="{3B95ED2E-B6ED-6475-3DBB-F3CC0558C17A}"/>
              </a:ext>
            </a:extLst>
          </p:cNvPr>
          <p:cNvSpPr txBox="1">
            <a:spLocks/>
          </p:cNvSpPr>
          <p:nvPr/>
        </p:nvSpPr>
        <p:spPr>
          <a:xfrm>
            <a:off x="1664073" y="3902529"/>
            <a:ext cx="8863854" cy="15551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dirty="0"/>
              <a:t>CT is a broad set of problem-solving skills that are used not only when programming or coding but also in our everyday routines.</a:t>
            </a:r>
          </a:p>
        </p:txBody>
      </p:sp>
      <p:sp>
        <p:nvSpPr>
          <p:cNvPr id="6" name="Slide Number Placeholder 5">
            <a:extLst>
              <a:ext uri="{FF2B5EF4-FFF2-40B4-BE49-F238E27FC236}">
                <a16:creationId xmlns:a16="http://schemas.microsoft.com/office/drawing/2014/main" id="{1BED0CEF-EF30-DA9D-661A-7FBAD07E5C4C}"/>
              </a:ext>
            </a:extLst>
          </p:cNvPr>
          <p:cNvSpPr>
            <a:spLocks noGrp="1"/>
          </p:cNvSpPr>
          <p:nvPr>
            <p:ph type="sldNum" sz="quarter" idx="4"/>
          </p:nvPr>
        </p:nvSpPr>
        <p:spPr/>
        <p:txBody>
          <a:bodyPr/>
          <a:lstStyle/>
          <a:p>
            <a:fld id="{2A87B09C-000B-4E7C-BF22-713788C7974B}" type="slidenum">
              <a:rPr lang="en-US" smtClean="0"/>
              <a:pPr/>
              <a:t>9</a:t>
            </a:fld>
            <a:endParaRPr lang="en-US" b="1" dirty="0"/>
          </a:p>
        </p:txBody>
      </p:sp>
    </p:spTree>
    <p:extLst>
      <p:ext uri="{BB962C8B-B14F-4D97-AF65-F5344CB8AC3E}">
        <p14:creationId xmlns:p14="http://schemas.microsoft.com/office/powerpoint/2010/main" val="380458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Custom 35">
      <a:dk1>
        <a:srgbClr val="140A14"/>
      </a:dk1>
      <a:lt1>
        <a:srgbClr val="FFFFFF"/>
      </a:lt1>
      <a:dk2>
        <a:srgbClr val="2078AE"/>
      </a:dk2>
      <a:lt2>
        <a:srgbClr val="E7E6E6"/>
      </a:lt2>
      <a:accent1>
        <a:srgbClr val="327F7C"/>
      </a:accent1>
      <a:accent2>
        <a:srgbClr val="CC4E0C"/>
      </a:accent2>
      <a:accent3>
        <a:srgbClr val="8948A3"/>
      </a:accent3>
      <a:accent4>
        <a:srgbClr val="4C8503"/>
      </a:accent4>
      <a:accent5>
        <a:srgbClr val="140A14"/>
      </a:accent5>
      <a:accent6>
        <a:srgbClr val="BB1654"/>
      </a:accent6>
      <a:hlink>
        <a:srgbClr val="0000FF"/>
      </a:hlink>
      <a:folHlink>
        <a:srgbClr val="444F9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PE Early Math-PPT Slide Types Template GEOMETRY" id="{F95E4D9D-1DED-4A6B-B65F-7824A2AC1F60}" vid="{70E11D2D-F68C-4584-A492-C572729B31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CPE Early Math-PPT Slide Types Template GEOMETRY</Template>
  <TotalTime>39008</TotalTime>
  <Words>5910</Words>
  <Application>Microsoft Macintosh PowerPoint</Application>
  <PresentationFormat>Widescreen</PresentationFormat>
  <Paragraphs>433</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Montserrat</vt:lpstr>
      <vt:lpstr>Montserrat Medium</vt:lpstr>
      <vt:lpstr>Poppins</vt:lpstr>
      <vt:lpstr>Calibri</vt:lpstr>
      <vt:lpstr>Arial</vt:lpstr>
      <vt:lpstr>Office Theme</vt:lpstr>
      <vt:lpstr>Computational Thinking</vt:lpstr>
      <vt:lpstr>Acknowledgments </vt:lpstr>
      <vt:lpstr>Session Goals</vt:lpstr>
      <vt:lpstr>Explore:  If-Then Icebreaker</vt:lpstr>
      <vt:lpstr>Reflect: If-Then Icebreaker</vt:lpstr>
      <vt:lpstr>CT Makes Me Think of …</vt:lpstr>
      <vt:lpstr>Play: True or False?</vt:lpstr>
      <vt:lpstr>True or False?        #1</vt:lpstr>
      <vt:lpstr>True or False?        #2</vt:lpstr>
      <vt:lpstr>True or False?        #3</vt:lpstr>
      <vt:lpstr>True or False?        #4</vt:lpstr>
      <vt:lpstr>True or False?        #5</vt:lpstr>
      <vt:lpstr>True or False?        #6</vt:lpstr>
      <vt:lpstr>Observe: Cracking the Code</vt:lpstr>
      <vt:lpstr>Defining CT</vt:lpstr>
      <vt:lpstr>We Are All Computational Thinkers!</vt:lpstr>
      <vt:lpstr>Key CT Skills in Early Childhood</vt:lpstr>
      <vt:lpstr>Six Key CT Skills</vt:lpstr>
      <vt:lpstr>Explore:  CT Jigsaw</vt:lpstr>
      <vt:lpstr>Share: CT Jigsaw</vt:lpstr>
      <vt:lpstr>Reflect: CT Skills</vt:lpstr>
      <vt:lpstr>How Children Develop CT Skills</vt:lpstr>
      <vt:lpstr>Supporting Children’s  CT Skills</vt:lpstr>
      <vt:lpstr>Unplugged and Plugged CT</vt:lpstr>
      <vt:lpstr>Observe: CT in Early Childhood</vt:lpstr>
      <vt:lpstr>Supporting CT Through Play</vt:lpstr>
      <vt:lpstr>Integrating CT into Everyday Routines</vt:lpstr>
      <vt:lpstr>Reflect: CT in Your Teaching Practice</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Computational Thinking</dc:title>
  <dc:creator/>
  <cp:lastModifiedBy>Grace Srinivasiah</cp:lastModifiedBy>
  <cp:revision>279</cp:revision>
  <cp:lastPrinted>2023-08-03T16:24:27Z</cp:lastPrinted>
  <dcterms:created xsi:type="dcterms:W3CDTF">2024-09-24T13:13:29Z</dcterms:created>
  <dcterms:modified xsi:type="dcterms:W3CDTF">2026-08-06T20:55:37Z</dcterms:modified>
</cp:coreProperties>
</file>