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7"/>
  </p:notesMasterIdLst>
  <p:handoutMasterIdLst>
    <p:handoutMasterId r:id="rId28"/>
  </p:handoutMasterIdLst>
  <p:sldIdLst>
    <p:sldId id="428" r:id="rId2"/>
    <p:sldId id="402" r:id="rId3"/>
    <p:sldId id="391" r:id="rId4"/>
    <p:sldId id="462" r:id="rId5"/>
    <p:sldId id="393" r:id="rId6"/>
    <p:sldId id="429" r:id="rId7"/>
    <p:sldId id="430" r:id="rId8"/>
    <p:sldId id="458" r:id="rId9"/>
    <p:sldId id="431" r:id="rId10"/>
    <p:sldId id="456" r:id="rId11"/>
    <p:sldId id="457" r:id="rId12"/>
    <p:sldId id="460" r:id="rId13"/>
    <p:sldId id="441" r:id="rId14"/>
    <p:sldId id="442" r:id="rId15"/>
    <p:sldId id="453" r:id="rId16"/>
    <p:sldId id="444" r:id="rId17"/>
    <p:sldId id="445" r:id="rId18"/>
    <p:sldId id="446" r:id="rId19"/>
    <p:sldId id="455" r:id="rId20"/>
    <p:sldId id="447" r:id="rId21"/>
    <p:sldId id="454" r:id="rId22"/>
    <p:sldId id="448" r:id="rId23"/>
    <p:sldId id="451" r:id="rId24"/>
    <p:sldId id="449" r:id="rId25"/>
    <p:sldId id="450" r:id="rId26"/>
  </p:sldIdLst>
  <p:sldSz cx="12192000" cy="6858000"/>
  <p:notesSz cx="6858000" cy="9144000"/>
  <p:embeddedFontLst>
    <p:embeddedFont>
      <p:font typeface="Montserrat" panose="00000500000000000000" pitchFamily="50" charset="0"/>
      <p:regular r:id="rId29"/>
      <p:bold r:id="rId30"/>
      <p:italic r:id="rId31"/>
      <p:boldItalic r:id="rId32"/>
    </p:embeddedFont>
    <p:embeddedFont>
      <p:font typeface="Montserrat  " panose="020B0604020202020204" charset="0"/>
      <p:regular r:id="rId33"/>
      <p:bold r:id="rId34"/>
      <p:italic r:id="rId35"/>
      <p:boldItalic r:id="rId36"/>
    </p:embeddedFont>
    <p:embeddedFont>
      <p:font typeface="Montserrat Medium" panose="00000600000000000000" pitchFamily="2" charset="0"/>
      <p:regular r:id="rId37"/>
      <p:italic r:id="rId38"/>
    </p:embeddedFont>
    <p:embeddedFont>
      <p:font typeface="Poppins" panose="00000500000000000000" pitchFamily="2" charset="0"/>
      <p:regular r:id="rId39"/>
      <p:bold r:id="rId40"/>
      <p:italic r:id="rId41"/>
      <p:boldItalic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B553AA02-340B-A1D8-CFAD-4D7B74E637D4}" name="Lynneth Solis" initials="LS" userId="Txp4kp6ORLVSULWsApYX4QVwUTPysGbMcr7EfBrAdYg=" providerId="None"/>
  <p188:author id="{7E9CA113-AFD8-E97A-6087-C112A41FDF0B}" name="Faith Polk" initials="FP" userId="S::fpolk@wested.org::befa10be-b4ea-495c-9eea-611b0a1c5299" providerId="AD"/>
  <p188:author id="{40911A1F-C56F-4248-15C9-66E8B6EFD315}" name="Sophie Savelkouls" initials="SS" userId="S::ssavelk@wested.org::a9c89b22-c766-400c-bbb4-dfb85c67446b" providerId="AD"/>
  <p188:author id="{2E7F6C22-96CD-BF6B-EE26-D32479E1E081}" name="Naomi Reeley" initials="" userId="S::nreeley@fcoe.org::4984995a-aa98-4a1a-89ef-a5f55b9ede08" providerId="AD"/>
  <p188:author id="{0448D035-44C4-75C2-EBF5-5D12986F7A52}" name="Grace Srinivasiah" initials="GS" userId="f3jIlVEJi5JGNhK/P3AVhnhRUzEb4tjq12Dl15h0GAE=" providerId="None"/>
  <p188:author id="{B8EAE73C-AAD0-091B-5543-C813901EA72E}" name="Joanna Azar" initials="JA" userId="S::jazar@wested.org::c4416e25-9d96-496b-a48c-5917e8dac7e1" providerId="AD"/>
  <p188:author id="{4D7F5848-D59F-A250-3FB3-69A78AE1FA96}" name="Cynthia Parker" initials="CP" userId="OZTCbFJIRDnA1nbn0nH/egiawnbLFi1/+bINONCm7S0=" providerId="None"/>
  <p188:author id="{56175657-D597-08E2-DA47-49FB6C903BBD}" name="Lexi Alexander" initials="LA" userId="S::lalexan2@wested.org::209657db-7f14-4e98-85e1-9b7d89483e08" providerId="AD"/>
  <p188:author id="{990F5A61-37B3-57C3-4E8D-1D794B946607}" name="Amy Reff" initials="AR" userId="Amy Reff" providerId="None"/>
  <p188:author id="{C3925C72-0355-20EB-EFD0-6DDB3533C5A3}" name="Lynneth Solis" initials="" userId="S::lsolis@wested.org::cba4a44e-b27d-45c3-aa6f-0b04b38f3248" providerId="AD"/>
  <p188:author id="{EAA301A4-B75A-A1BE-5F28-A94824ECC9EA}" name="Jennifer Marcella-Burdett" initials="JMB" userId="S::jmarcel@wested.org::7bb72cd4-8a93-4d3d-bbaf-2fb849e050f8" providerId="AD"/>
  <p188:author id="{B6FF2CA4-29E1-C7D6-15CF-1D85CC6271BB}" name="Faith Polk" initials="FP" userId="KV9WgvvVfEWDbw7ayEsi/+xHGimnxB9n6dFySPqgyhc=" providerId="None"/>
  <p188:author id="{AFC2AFB5-0259-38AA-04C2-04C165B2B850}" name="Cynthia Parker" initials="CP" userId="c27f88adf791c185" providerId="Windows Live"/>
  <p188:author id="{389332B7-C2DD-2978-57D9-239A0E4DEDD1}" name="Alexander, Alexandra Danielle" initials="AAD" userId="S::a.moore9@umiami.edu::ac95dc42-4e6c-400e-9629-229f3db47f90" providerId="AD"/>
  <p188:author id="{15D619C2-DFBB-A677-3FF9-D19B52E1FD15}" name="Osnat Zur" initials="OZ" userId="S::ozur@wested.org::7862ed05-c173-4c07-b416-82df587f5bdf" providerId="AD"/>
  <p188:author id="{167117C7-EAA2-167D-2145-E1F1ECC1AA13}" name="Lexi Alexander" initials="LA" userId="JFfCDUPoy8XNDLgjf5LRYVijoAz7WR7RTVdh3+dwRHI=" providerId="None"/>
  <p188:author id="{C617A9FB-45C8-9C77-17DD-0CD54423E0F8}" name="Mary Tederstrom" initials="MT" userId="S::mteders@wested.org::fef86468-6837-408a-99aa-b8473b063dc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1654"/>
    <a:srgbClr val="2078AE"/>
    <a:srgbClr val="1F78AE"/>
    <a:srgbClr val="42509F"/>
    <a:srgbClr val="0F173D"/>
    <a:srgbClr val="2078B0"/>
    <a:srgbClr val="8AADCB"/>
    <a:srgbClr val="9DBAD4"/>
    <a:srgbClr val="D8E4EE"/>
    <a:srgbClr val="E9EB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C1F1C5-2597-B340-8E1C-0C6D59175F8B}" v="1" dt="2026-07-08T17:43:10.8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3" d="100"/>
          <a:sy n="143" d="100"/>
        </p:scale>
        <p:origin x="132" y="2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font" Target="fonts/font14.fntdata"/><Relationship Id="rId47"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36" Type="http://schemas.openxmlformats.org/officeDocument/2006/relationships/font" Target="fonts/font8.fntdata"/><Relationship Id="rId49"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ce Srinivasiah" userId="28408957819_tp_box_2" providerId="OAuth2" clId="{38DC9D2F-FB21-5A8B-A8BA-1B5B1022FE40}"/>
    <pc:docChg chg="custSel modSld">
      <pc:chgData name="Grace Srinivasiah" userId="28408957819_tp_box_2" providerId="OAuth2" clId="{38DC9D2F-FB21-5A8B-A8BA-1B5B1022FE40}" dt="2026-07-01T19:10:20.129" v="496" actId="12"/>
      <pc:docMkLst>
        <pc:docMk/>
      </pc:docMkLst>
      <pc:sldChg chg="modNotesTx">
        <pc:chgData name="Grace Srinivasiah" userId="28408957819_tp_box_2" providerId="OAuth2" clId="{38DC9D2F-FB21-5A8B-A8BA-1B5B1022FE40}" dt="2026-07-01T18:50:24.691" v="12" actId="12"/>
        <pc:sldMkLst>
          <pc:docMk/>
          <pc:sldMk cId="2687053959" sldId="391"/>
        </pc:sldMkLst>
      </pc:sldChg>
      <pc:sldChg chg="modNotesTx">
        <pc:chgData name="Grace Srinivasiah" userId="28408957819_tp_box_2" providerId="OAuth2" clId="{38DC9D2F-FB21-5A8B-A8BA-1B5B1022FE40}" dt="2026-07-01T18:51:57.318" v="35" actId="20577"/>
        <pc:sldMkLst>
          <pc:docMk/>
          <pc:sldMk cId="2258638901" sldId="393"/>
        </pc:sldMkLst>
      </pc:sldChg>
      <pc:sldChg chg="modNotesTx">
        <pc:chgData name="Grace Srinivasiah" userId="28408957819_tp_box_2" providerId="OAuth2" clId="{38DC9D2F-FB21-5A8B-A8BA-1B5B1022FE40}" dt="2026-07-01T18:50:01.432" v="4" actId="12"/>
        <pc:sldMkLst>
          <pc:docMk/>
          <pc:sldMk cId="3641000900" sldId="402"/>
        </pc:sldMkLst>
      </pc:sldChg>
      <pc:sldChg chg="modNotesTx">
        <pc:chgData name="Grace Srinivasiah" userId="28408957819_tp_box_2" providerId="OAuth2" clId="{38DC9D2F-FB21-5A8B-A8BA-1B5B1022FE40}" dt="2026-07-01T18:49:34.033" v="2" actId="12"/>
        <pc:sldMkLst>
          <pc:docMk/>
          <pc:sldMk cId="2281327850" sldId="428"/>
        </pc:sldMkLst>
      </pc:sldChg>
      <pc:sldChg chg="modNotesTx">
        <pc:chgData name="Grace Srinivasiah" userId="28408957819_tp_box_2" providerId="OAuth2" clId="{38DC9D2F-FB21-5A8B-A8BA-1B5B1022FE40}" dt="2026-07-01T18:52:37.105" v="59" actId="20577"/>
        <pc:sldMkLst>
          <pc:docMk/>
          <pc:sldMk cId="416494507" sldId="429"/>
        </pc:sldMkLst>
      </pc:sldChg>
      <pc:sldChg chg="modNotesTx">
        <pc:chgData name="Grace Srinivasiah" userId="28408957819_tp_box_2" providerId="OAuth2" clId="{38DC9D2F-FB21-5A8B-A8BA-1B5B1022FE40}" dt="2026-07-01T18:55:27.355" v="142" actId="20577"/>
        <pc:sldMkLst>
          <pc:docMk/>
          <pc:sldMk cId="2571660078" sldId="430"/>
        </pc:sldMkLst>
      </pc:sldChg>
      <pc:sldChg chg="modNotesTx">
        <pc:chgData name="Grace Srinivasiah" userId="28408957819_tp_box_2" providerId="OAuth2" clId="{38DC9D2F-FB21-5A8B-A8BA-1B5B1022FE40}" dt="2026-07-01T18:54:42.571" v="120" actId="12"/>
        <pc:sldMkLst>
          <pc:docMk/>
          <pc:sldMk cId="2933129355" sldId="431"/>
        </pc:sldMkLst>
      </pc:sldChg>
      <pc:sldChg chg="modNotesTx">
        <pc:chgData name="Grace Srinivasiah" userId="28408957819_tp_box_2" providerId="OAuth2" clId="{38DC9D2F-FB21-5A8B-A8BA-1B5B1022FE40}" dt="2026-07-01T19:00:15.142" v="254" actId="20577"/>
        <pc:sldMkLst>
          <pc:docMk/>
          <pc:sldMk cId="2505055400" sldId="441"/>
        </pc:sldMkLst>
      </pc:sldChg>
      <pc:sldChg chg="modNotesTx">
        <pc:chgData name="Grace Srinivasiah" userId="28408957819_tp_box_2" providerId="OAuth2" clId="{38DC9D2F-FB21-5A8B-A8BA-1B5B1022FE40}" dt="2026-07-01T19:04:56.629" v="379" actId="113"/>
        <pc:sldMkLst>
          <pc:docMk/>
          <pc:sldMk cId="3296094448" sldId="442"/>
        </pc:sldMkLst>
      </pc:sldChg>
      <pc:sldChg chg="modNotesTx">
        <pc:chgData name="Grace Srinivasiah" userId="28408957819_tp_box_2" providerId="OAuth2" clId="{38DC9D2F-FB21-5A8B-A8BA-1B5B1022FE40}" dt="2026-07-01T19:02:06.221" v="310" actId="12"/>
        <pc:sldMkLst>
          <pc:docMk/>
          <pc:sldMk cId="3513748313" sldId="444"/>
        </pc:sldMkLst>
      </pc:sldChg>
      <pc:sldChg chg="modNotesTx">
        <pc:chgData name="Grace Srinivasiah" userId="28408957819_tp_box_2" providerId="OAuth2" clId="{38DC9D2F-FB21-5A8B-A8BA-1B5B1022FE40}" dt="2026-07-01T19:03:06.197" v="327" actId="12"/>
        <pc:sldMkLst>
          <pc:docMk/>
          <pc:sldMk cId="741714324" sldId="445"/>
        </pc:sldMkLst>
      </pc:sldChg>
      <pc:sldChg chg="modNotesTx">
        <pc:chgData name="Grace Srinivasiah" userId="28408957819_tp_box_2" providerId="OAuth2" clId="{38DC9D2F-FB21-5A8B-A8BA-1B5B1022FE40}" dt="2026-07-01T19:05:17.343" v="380" actId="113"/>
        <pc:sldMkLst>
          <pc:docMk/>
          <pc:sldMk cId="191518588" sldId="446"/>
        </pc:sldMkLst>
      </pc:sldChg>
      <pc:sldChg chg="modNotesTx">
        <pc:chgData name="Grace Srinivasiah" userId="28408957819_tp_box_2" providerId="OAuth2" clId="{38DC9D2F-FB21-5A8B-A8BA-1B5B1022FE40}" dt="2026-07-01T19:06:56.575" v="406" actId="20577"/>
        <pc:sldMkLst>
          <pc:docMk/>
          <pc:sldMk cId="3964930072" sldId="447"/>
        </pc:sldMkLst>
      </pc:sldChg>
      <pc:sldChg chg="modNotesTx">
        <pc:chgData name="Grace Srinivasiah" userId="28408957819_tp_box_2" providerId="OAuth2" clId="{38DC9D2F-FB21-5A8B-A8BA-1B5B1022FE40}" dt="2026-07-01T19:07:52.103" v="436" actId="20577"/>
        <pc:sldMkLst>
          <pc:docMk/>
          <pc:sldMk cId="3409587028" sldId="448"/>
        </pc:sldMkLst>
      </pc:sldChg>
      <pc:sldChg chg="modNotesTx">
        <pc:chgData name="Grace Srinivasiah" userId="28408957819_tp_box_2" providerId="OAuth2" clId="{38DC9D2F-FB21-5A8B-A8BA-1B5B1022FE40}" dt="2026-07-01T19:10:04.346" v="495" actId="12"/>
        <pc:sldMkLst>
          <pc:docMk/>
          <pc:sldMk cId="2605800573" sldId="449"/>
        </pc:sldMkLst>
      </pc:sldChg>
      <pc:sldChg chg="modNotesTx">
        <pc:chgData name="Grace Srinivasiah" userId="28408957819_tp_box_2" providerId="OAuth2" clId="{38DC9D2F-FB21-5A8B-A8BA-1B5B1022FE40}" dt="2026-07-01T19:10:20.129" v="496" actId="12"/>
        <pc:sldMkLst>
          <pc:docMk/>
          <pc:sldMk cId="2523647721" sldId="450"/>
        </pc:sldMkLst>
      </pc:sldChg>
      <pc:sldChg chg="modNotesTx">
        <pc:chgData name="Grace Srinivasiah" userId="28408957819_tp_box_2" providerId="OAuth2" clId="{38DC9D2F-FB21-5A8B-A8BA-1B5B1022FE40}" dt="2026-07-01T19:09:33.960" v="483" actId="20577"/>
        <pc:sldMkLst>
          <pc:docMk/>
          <pc:sldMk cId="486390251" sldId="451"/>
        </pc:sldMkLst>
      </pc:sldChg>
      <pc:sldChg chg="modNotesTx">
        <pc:chgData name="Grace Srinivasiah" userId="28408957819_tp_box_2" providerId="OAuth2" clId="{38DC9D2F-FB21-5A8B-A8BA-1B5B1022FE40}" dt="2026-07-01T19:01:24.106" v="281" actId="20577"/>
        <pc:sldMkLst>
          <pc:docMk/>
          <pc:sldMk cId="3618099381" sldId="453"/>
        </pc:sldMkLst>
      </pc:sldChg>
      <pc:sldChg chg="modNotesTx">
        <pc:chgData name="Grace Srinivasiah" userId="28408957819_tp_box_2" providerId="OAuth2" clId="{38DC9D2F-FB21-5A8B-A8BA-1B5B1022FE40}" dt="2026-07-01T19:07:23.726" v="422" actId="20577"/>
        <pc:sldMkLst>
          <pc:docMk/>
          <pc:sldMk cId="1219238159" sldId="454"/>
        </pc:sldMkLst>
      </pc:sldChg>
      <pc:sldChg chg="modNotesTx">
        <pc:chgData name="Grace Srinivasiah" userId="28408957819_tp_box_2" providerId="OAuth2" clId="{38DC9D2F-FB21-5A8B-A8BA-1B5B1022FE40}" dt="2026-07-01T19:06:19.578" v="391" actId="20577"/>
        <pc:sldMkLst>
          <pc:docMk/>
          <pc:sldMk cId="2545705718" sldId="455"/>
        </pc:sldMkLst>
      </pc:sldChg>
      <pc:sldChg chg="modNotesTx">
        <pc:chgData name="Grace Srinivasiah" userId="28408957819_tp_box_2" providerId="OAuth2" clId="{38DC9D2F-FB21-5A8B-A8BA-1B5B1022FE40}" dt="2026-07-01T18:55:13.179" v="139" actId="12"/>
        <pc:sldMkLst>
          <pc:docMk/>
          <pc:sldMk cId="1099148543" sldId="456"/>
        </pc:sldMkLst>
      </pc:sldChg>
      <pc:sldChg chg="modNotesTx">
        <pc:chgData name="Grace Srinivasiah" userId="28408957819_tp_box_2" providerId="OAuth2" clId="{38DC9D2F-FB21-5A8B-A8BA-1B5B1022FE40}" dt="2026-07-01T18:56:01.217" v="156" actId="12"/>
        <pc:sldMkLst>
          <pc:docMk/>
          <pc:sldMk cId="1993273136" sldId="457"/>
        </pc:sldMkLst>
      </pc:sldChg>
      <pc:sldChg chg="modNotesTx">
        <pc:chgData name="Grace Srinivasiah" userId="28408957819_tp_box_2" providerId="OAuth2" clId="{38DC9D2F-FB21-5A8B-A8BA-1B5B1022FE40}" dt="2026-07-01T18:53:43.731" v="88" actId="20577"/>
        <pc:sldMkLst>
          <pc:docMk/>
          <pc:sldMk cId="2180984800" sldId="458"/>
        </pc:sldMkLst>
      </pc:sldChg>
      <pc:sldChg chg="modNotesTx">
        <pc:chgData name="Grace Srinivasiah" userId="28408957819_tp_box_2" providerId="OAuth2" clId="{38DC9D2F-FB21-5A8B-A8BA-1B5B1022FE40}" dt="2026-07-01T18:57:52.512" v="197" actId="20577"/>
        <pc:sldMkLst>
          <pc:docMk/>
          <pc:sldMk cId="2156562353" sldId="460"/>
        </pc:sldMkLst>
      </pc:sldChg>
      <pc:sldChg chg="modNotesTx">
        <pc:chgData name="Grace Srinivasiah" userId="28408957819_tp_box_2" providerId="OAuth2" clId="{38DC9D2F-FB21-5A8B-A8BA-1B5B1022FE40}" dt="2026-07-01T18:51:24.523" v="17" actId="20577"/>
        <pc:sldMkLst>
          <pc:docMk/>
          <pc:sldMk cId="1753886946" sldId="462"/>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C8F818C-2620-DEBA-5242-1427293BA5D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9659F12-C4B2-5A1B-950A-6BE448C4787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D4187E5-8BC8-4467-BE52-6F2D1A581A2A}" type="datetimeFigureOut">
              <a:rPr lang="en-US" smtClean="0"/>
              <a:t>7/9/2026</a:t>
            </a:fld>
            <a:endParaRPr lang="en-US"/>
          </a:p>
        </p:txBody>
      </p:sp>
      <p:sp>
        <p:nvSpPr>
          <p:cNvPr id="4" name="Footer Placeholder 3">
            <a:extLst>
              <a:ext uri="{FF2B5EF4-FFF2-40B4-BE49-F238E27FC236}">
                <a16:creationId xmlns:a16="http://schemas.microsoft.com/office/drawing/2014/main" id="{4EEDBCAE-0C1A-B1A2-F185-494604EBD5A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US"/>
              <a:t>Hogg and Abrams, (1988); Gee, (2000) </a:t>
            </a:r>
          </a:p>
        </p:txBody>
      </p:sp>
    </p:spTree>
    <p:extLst>
      <p:ext uri="{BB962C8B-B14F-4D97-AF65-F5344CB8AC3E}">
        <p14:creationId xmlns:p14="http://schemas.microsoft.com/office/powerpoint/2010/main" val="199255394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A0AA82-7DFD-42A2-AAE9-E0AB8943696A}" type="datetimeFigureOut">
              <a:rPr lang="en-US" smtClean="0"/>
              <a:t>7/9/2026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US"/>
              <a:t>Hogg and Abrams, (1988); Gee, (2000) </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6399F6-6299-4610-B81F-5B1794C45A33}" type="slidenum">
              <a:rPr lang="en-US" smtClean="0"/>
              <a:t>‹#›</a:t>
            </a:fld>
            <a:endParaRPr lang="en-US"/>
          </a:p>
        </p:txBody>
      </p:sp>
    </p:spTree>
    <p:extLst>
      <p:ext uri="{BB962C8B-B14F-4D97-AF65-F5344CB8AC3E}">
        <p14:creationId xmlns:p14="http://schemas.microsoft.com/office/powerpoint/2010/main" val="2660607089"/>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cde.ca.gov/ci/gs/p3/documents/p3learnprogressionssci.pdf"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s://www.cde.ca.gov/ci/pl/ngssstandards.asp" TargetMode="External"/><Relationship Id="rId5" Type="http://schemas.openxmlformats.org/officeDocument/2006/relationships/hyperlink" Target="https://www.cde.ca.gov/sp/cd/re/documents/ptklfsciencedomain.pdf" TargetMode="External"/><Relationship Id="rId4" Type="http://schemas.openxmlformats.org/officeDocument/2006/relationships/hyperlink" Target="https://wested2024.s3.us-west-1.amazonaws.com/wp-content/uploads/2025/09/23104558/ITLDF_English_ADA.pdf" TargetMode="External"/></Relationships>
</file>

<file path=ppt/notesSlides/_rels/notesSlide13.xml.rels><?xml version="1.0" encoding="UTF-8" standalone="yes"?>
<Relationships xmlns="http://schemas.openxmlformats.org/package/2006/relationships"><Relationship Id="rId8" Type="http://schemas.openxmlformats.org/officeDocument/2006/relationships/hyperlink" Target="https://youtu.be/gklxy3WrBog" TargetMode="External"/><Relationship Id="rId3" Type="http://schemas.openxmlformats.org/officeDocument/2006/relationships/hyperlink" Target="https://youtu.be/ur1hQvYN8Qk" TargetMode="External"/><Relationship Id="rId7" Type="http://schemas.openxmlformats.org/officeDocument/2006/relationships/hyperlink" Target="https://youtu.be/oEZLM-RW2zI"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youtu.be/iR7I3tzztA8" TargetMode="External"/><Relationship Id="rId5" Type="http://schemas.openxmlformats.org/officeDocument/2006/relationships/hyperlink" Target="https://youtu.be/sLX9tlpvdC8" TargetMode="External"/><Relationship Id="rId10" Type="http://schemas.openxmlformats.org/officeDocument/2006/relationships/hyperlink" Target="https://youtu.be/x97qC6pRvSg" TargetMode="External"/><Relationship Id="rId4" Type="http://schemas.openxmlformats.org/officeDocument/2006/relationships/hyperlink" Target="https://youtu.be/E66_3IAuMDQ" TargetMode="External"/><Relationship Id="rId9" Type="http://schemas.openxmlformats.org/officeDocument/2006/relationships/hyperlink" Target="https://youtu.be/uzKApH5NDU4"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8" Type="http://schemas.openxmlformats.org/officeDocument/2006/relationships/hyperlink" Target="https://youtu.be/gklxy3WrBog" TargetMode="External"/><Relationship Id="rId3" Type="http://schemas.openxmlformats.org/officeDocument/2006/relationships/hyperlink" Target="https://youtu.be/ur1hQvYN8Qk" TargetMode="External"/><Relationship Id="rId7" Type="http://schemas.openxmlformats.org/officeDocument/2006/relationships/hyperlink" Target="https://youtu.be/oEZLM-RW2zI"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youtu.be/iR7I3tzztA8" TargetMode="External"/><Relationship Id="rId5" Type="http://schemas.openxmlformats.org/officeDocument/2006/relationships/hyperlink" Target="https://youtu.be/sLX9tlpvdC8" TargetMode="External"/><Relationship Id="rId10" Type="http://schemas.openxmlformats.org/officeDocument/2006/relationships/hyperlink" Target="https://youtu.be/x97qC6pRvSg" TargetMode="External"/><Relationship Id="rId4" Type="http://schemas.openxmlformats.org/officeDocument/2006/relationships/hyperlink" Target="https://youtu.be/E66_3IAuMDQ" TargetMode="External"/><Relationship Id="rId9" Type="http://schemas.openxmlformats.org/officeDocument/2006/relationships/hyperlink" Target="https://youtu.be/uzKApH5NDU4"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8" Type="http://schemas.openxmlformats.org/officeDocument/2006/relationships/hyperlink" Target="https://countplayexplore.org/video/push-pull" TargetMode="External"/><Relationship Id="rId3" Type="http://schemas.openxmlformats.org/officeDocument/2006/relationships/hyperlink" Target="https://countplayexplore.org/" TargetMode="External"/><Relationship Id="rId7" Type="http://schemas.openxmlformats.org/officeDocument/2006/relationships/hyperlink" Target="https://countplayexplore.org/video/swinging-into-science"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countplayexplore.org/activities/what-rolls" TargetMode="External"/><Relationship Id="rId5" Type="http://schemas.openxmlformats.org/officeDocument/2006/relationships/hyperlink" Target="https://countplayexplore.org/activities/ramp-and-roll" TargetMode="External"/><Relationship Id="rId4" Type="http://schemas.openxmlformats.org/officeDocument/2006/relationships/hyperlink" Target="https://countplayexplore.org/book/carrot-and-pea"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countplayexplore.org/video/swinging-into-scienc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46401-D431-01E0-0EA5-445459AE23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C4BE73-F66E-2BC1-1724-9B7D21373B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B8984E-22C1-2A84-3CBC-444333FAF5A9}"/>
              </a:ext>
            </a:extLst>
          </p:cNvPr>
          <p:cNvSpPr>
            <a:spLocks noGrp="1"/>
          </p:cNvSpPr>
          <p:nvPr>
            <p:ph type="body" idx="1"/>
          </p:nvPr>
        </p:nvSpPr>
        <p:spPr>
          <a:xfrm>
            <a:off x="685800" y="4400549"/>
            <a:ext cx="5486400" cy="4504911"/>
          </a:xfrm>
        </p:spPr>
        <p:txBody>
          <a:bodyPr/>
          <a:lstStyle/>
          <a:p>
            <a:r>
              <a:rPr lang="en-US" sz="1200" b="1" kern="120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Hello, and welcome everyone! Today, we will be exploring the physical science concepts of force and motion, or how things move. </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Adjust the talking points to reflect the session length and participant needs. If necessary, add introductory and “housekeeping” information.</a:t>
            </a:r>
          </a:p>
          <a:p>
            <a:endParaRPr lang="en-US">
              <a:solidFill>
                <a:srgbClr val="C00000"/>
              </a:solidFill>
              <a:cs typeface="Calibri"/>
            </a:endParaRPr>
          </a:p>
        </p:txBody>
      </p:sp>
      <p:sp>
        <p:nvSpPr>
          <p:cNvPr id="4" name="Slide Number Placeholder 3">
            <a:extLst>
              <a:ext uri="{FF2B5EF4-FFF2-40B4-BE49-F238E27FC236}">
                <a16:creationId xmlns:a16="http://schemas.microsoft.com/office/drawing/2014/main" id="{85332D48-2462-8071-9244-93B52EE35589}"/>
              </a:ext>
            </a:extLst>
          </p:cNvPr>
          <p:cNvSpPr>
            <a:spLocks noGrp="1"/>
          </p:cNvSpPr>
          <p:nvPr>
            <p:ph type="sldNum" sz="quarter" idx="5"/>
          </p:nvPr>
        </p:nvSpPr>
        <p:spPr/>
        <p:txBody>
          <a:bodyPr/>
          <a:lstStyle/>
          <a:p>
            <a:fld id="{896399F6-6299-4610-B81F-5B1794C45A33}" type="slidenum">
              <a:rPr lang="en-US" smtClean="0"/>
              <a:t>1</a:t>
            </a:fld>
            <a:endParaRPr lang="en-US"/>
          </a:p>
        </p:txBody>
      </p:sp>
      <p:sp>
        <p:nvSpPr>
          <p:cNvPr id="5" name="Footer Placeholder 4">
            <a:extLst>
              <a:ext uri="{FF2B5EF4-FFF2-40B4-BE49-F238E27FC236}">
                <a16:creationId xmlns:a16="http://schemas.microsoft.com/office/drawing/2014/main" id="{8C8F805B-56BE-5983-D653-BA4C5B8A00AE}"/>
              </a:ext>
            </a:extLst>
          </p:cNvPr>
          <p:cNvSpPr>
            <a:spLocks noGrp="1"/>
          </p:cNvSpPr>
          <p:nvPr>
            <p:ph type="ftr" sz="quarter" idx="4"/>
          </p:nvPr>
        </p:nvSpPr>
        <p:spPr/>
        <p:txBody>
          <a:bodyPr/>
          <a:lstStyle/>
          <a:p>
            <a:r>
              <a:rPr lang="en-US"/>
              <a:t>Hogg and Abrams, (1988); Gee, (2000) </a:t>
            </a:r>
          </a:p>
        </p:txBody>
      </p:sp>
    </p:spTree>
    <p:extLst>
      <p:ext uri="{BB962C8B-B14F-4D97-AF65-F5344CB8AC3E}">
        <p14:creationId xmlns:p14="http://schemas.microsoft.com/office/powerpoint/2010/main" val="38036781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Time: </a:t>
            </a:r>
            <a:r>
              <a:rPr lang="en-US" sz="1200" kern="1200">
                <a:solidFill>
                  <a:schemeClr val="tx1"/>
                </a:solidFill>
                <a:effectLst/>
                <a:latin typeface="+mn-lt"/>
                <a:ea typeface="+mn-ea"/>
                <a:cs typeface="+mn-cs"/>
              </a:rPr>
              <a:t>20–30 minutes (including the investigation on the previous slide and additional discussion on the following slide)</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[Select a facilitation strategy from the Facilitator Notes. Adapt the talking points as needed.]</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Now, we will take some time to share your investigations and some of the ideas you documented on your notice/wonder chart.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Each team will present their structures. As you share, explain the following:</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How did you get the ball to move down, move up, turn, and stop?</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What were some of the science concepts you experienced? Review “The Science of Force and Motion” section in the activity handout.  </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What did you notice and wonder about the way the ball moved?</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Support participants in sharing their investigations with others. For example:</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Invite neighboring groups to share with each other.</a:t>
            </a:r>
          </a:p>
          <a:p>
            <a:pPr marL="171450" indent="-171450">
              <a:buFont typeface="Arial" panose="020B0604020202020204" pitchFamily="34" charset="0"/>
              <a:buChar char="•"/>
            </a:pPr>
            <a:r>
              <a:rPr lang="en-US" sz="1200" kern="1200">
                <a:solidFill>
                  <a:schemeClr val="tx1"/>
                </a:solidFill>
                <a:effectLst/>
                <a:latin typeface="+mn-lt"/>
                <a:ea typeface="+mn-ea"/>
                <a:cs typeface="+mn-cs"/>
              </a:rPr>
              <a:t>Encourage participants to go on a gallery walk. Groups will move around the room, observing different structures and notes that teams developed. Then, you might ask a few volunteers to share their observations during the gallery walk. </a:t>
            </a:r>
            <a:endParaRPr lang="en-US"/>
          </a:p>
        </p:txBody>
      </p:sp>
      <p:sp>
        <p:nvSpPr>
          <p:cNvPr id="4" name="Footer Placeholder 3"/>
          <p:cNvSpPr>
            <a:spLocks noGrp="1"/>
          </p:cNvSpPr>
          <p:nvPr>
            <p:ph type="ftr" sz="quarter" idx="4"/>
          </p:nvPr>
        </p:nvSpPr>
        <p:spPr/>
        <p:txBody>
          <a:bodyPr/>
          <a:lstStyle/>
          <a:p>
            <a:r>
              <a:rPr lang="en-US"/>
              <a:t>Hogg and Abrams, (1988); Gee, (2000) </a:t>
            </a:r>
          </a:p>
        </p:txBody>
      </p:sp>
      <p:sp>
        <p:nvSpPr>
          <p:cNvPr id="5" name="Slide Number Placeholder 4"/>
          <p:cNvSpPr>
            <a:spLocks noGrp="1"/>
          </p:cNvSpPr>
          <p:nvPr>
            <p:ph type="sldNum" sz="quarter" idx="5"/>
          </p:nvPr>
        </p:nvSpPr>
        <p:spPr/>
        <p:txBody>
          <a:bodyPr/>
          <a:lstStyle/>
          <a:p>
            <a:fld id="{896399F6-6299-4610-B81F-5B1794C45A33}" type="slidenum">
              <a:rPr lang="en-US" smtClean="0"/>
              <a:t>10</a:t>
            </a:fld>
            <a:endParaRPr lang="en-US"/>
          </a:p>
        </p:txBody>
      </p:sp>
    </p:spTree>
    <p:extLst>
      <p:ext uri="{BB962C8B-B14F-4D97-AF65-F5344CB8AC3E}">
        <p14:creationId xmlns:p14="http://schemas.microsoft.com/office/powerpoint/2010/main" val="3509544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Time:</a:t>
            </a:r>
            <a:r>
              <a:rPr lang="en-US" sz="1200" kern="1200">
                <a:solidFill>
                  <a:schemeClr val="tx1"/>
                </a:solidFill>
                <a:effectLst/>
                <a:latin typeface="+mn-lt"/>
                <a:ea typeface="+mn-ea"/>
                <a:cs typeface="+mn-cs"/>
              </a:rPr>
              <a:t> 20–30 minutes (including the investigation and discussion on the previous slides)</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Experiences like the ones you engaged in can support children of different ages to investigate and learn about force and motion.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In your table groups, discuss ways children in your setting might investigate similar concepts. Consider the following:</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In what ways might children investigate concepts related to force and motion using ramps and rollers?</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What materials and environments in your setting might you use to support children to explore force and motion using ramps and rollers?</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Consider the different learners in your setting. In what ways can you support children with different abilities to explore and learn about force and motion concepts?</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How might you support children who speak different languages to explore and learn about force and motion concepts?</a:t>
            </a:r>
          </a:p>
          <a:p>
            <a:pPr marL="171450" indent="-171450">
              <a:buFont typeface="Arial" panose="020B0604020202020204" pitchFamily="34" charset="0"/>
              <a:buChar char="•"/>
            </a:pPr>
            <a:r>
              <a:rPr lang="en-US" sz="1200" kern="1200">
                <a:solidFill>
                  <a:schemeClr val="tx1"/>
                </a:solidFill>
                <a:effectLst/>
                <a:latin typeface="+mn-lt"/>
                <a:ea typeface="+mn-ea"/>
                <a:cs typeface="+mn-cs"/>
              </a:rPr>
              <a:t>[After table groups have discussed, invite a few volunteers to share with the larger group.]</a:t>
            </a:r>
            <a:r>
              <a:rPr lang="en-US">
                <a:effectLst/>
              </a:rPr>
              <a:t> </a:t>
            </a:r>
            <a:endParaRPr lang="en-US"/>
          </a:p>
        </p:txBody>
      </p:sp>
      <p:sp>
        <p:nvSpPr>
          <p:cNvPr id="4" name="Footer Placeholder 3"/>
          <p:cNvSpPr>
            <a:spLocks noGrp="1"/>
          </p:cNvSpPr>
          <p:nvPr>
            <p:ph type="ftr" sz="quarter" idx="4"/>
          </p:nvPr>
        </p:nvSpPr>
        <p:spPr/>
        <p:txBody>
          <a:bodyPr/>
          <a:lstStyle/>
          <a:p>
            <a:r>
              <a:rPr lang="en-US"/>
              <a:t>Hogg and Abrams, (1988); Gee, (2000) </a:t>
            </a:r>
          </a:p>
        </p:txBody>
      </p:sp>
      <p:sp>
        <p:nvSpPr>
          <p:cNvPr id="5" name="Slide Number Placeholder 4"/>
          <p:cNvSpPr>
            <a:spLocks noGrp="1"/>
          </p:cNvSpPr>
          <p:nvPr>
            <p:ph type="sldNum" sz="quarter" idx="5"/>
          </p:nvPr>
        </p:nvSpPr>
        <p:spPr/>
        <p:txBody>
          <a:bodyPr/>
          <a:lstStyle/>
          <a:p>
            <a:fld id="{896399F6-6299-4610-B81F-5B1794C45A33}" type="slidenum">
              <a:rPr lang="en-US" smtClean="0"/>
              <a:t>11</a:t>
            </a:fld>
            <a:endParaRPr lang="en-US"/>
          </a:p>
        </p:txBody>
      </p:sp>
    </p:spTree>
    <p:extLst>
      <p:ext uri="{BB962C8B-B14F-4D97-AF65-F5344CB8AC3E}">
        <p14:creationId xmlns:p14="http://schemas.microsoft.com/office/powerpoint/2010/main" val="12391400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CC03A-9CF6-48A7-2B1F-D85C677C84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4972DA-ACD2-4DAB-A116-A62FEB7040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7D7D53-939F-360A-0469-2C968DE08B80}"/>
              </a:ext>
            </a:extLst>
          </p:cNvPr>
          <p:cNvSpPr>
            <a:spLocks noGrp="1"/>
          </p:cNvSpPr>
          <p:nvPr>
            <p:ph type="body" idx="1"/>
          </p:nvPr>
        </p:nvSpPr>
        <p:spPr/>
        <p:txBody>
          <a:bodyPr/>
          <a:lstStyle/>
          <a:p>
            <a:r>
              <a:rPr lang="en-US" sz="1200" b="1" kern="1200">
                <a:solidFill>
                  <a:schemeClr val="tx1"/>
                </a:solidFill>
                <a:effectLst/>
                <a:latin typeface="+mn-lt"/>
                <a:ea typeface="+mn-ea"/>
                <a:cs typeface="+mn-cs"/>
              </a:rPr>
              <a:t>Time: </a:t>
            </a:r>
            <a:r>
              <a:rPr lang="en-US" sz="1200" kern="1200">
                <a:solidFill>
                  <a:schemeClr val="tx1"/>
                </a:solidFill>
                <a:effectLst/>
                <a:latin typeface="+mn-lt"/>
                <a:ea typeface="+mn-ea"/>
                <a:cs typeface="+mn-cs"/>
              </a:rPr>
              <a:t>10 minutes</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Materials: </a:t>
            </a:r>
            <a:r>
              <a:rPr lang="en-US" sz="1200" kern="1200">
                <a:solidFill>
                  <a:schemeClr val="tx1"/>
                </a:solidFill>
                <a:effectLst/>
                <a:latin typeface="+mn-lt"/>
                <a:ea typeface="+mn-ea"/>
                <a:cs typeface="+mn-cs"/>
              </a:rPr>
              <a:t>Copies of foundations and standards (optional; refer to the facilitator notes for links to the documents and pages to focus on)</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u="sng" kern="1200">
                <a:solidFill>
                  <a:schemeClr val="tx1"/>
                </a:solidFill>
                <a:effectLst/>
                <a:latin typeface="+mn-lt"/>
                <a:ea typeface="+mn-ea"/>
                <a:cs typeface="+mn-cs"/>
              </a:rPr>
              <a:t>Let’s explore in more detail ways children develop an understanding of force and motion across ages.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Observe the table on the slide.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With your table group, discuss: </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what you notice about ways children explore and learn about force and motion over time and </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ways you might have experienced some of these concepts and skills in the activity you did with ramps and balls.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[Move around the room to support group discussions. You might invite a few volunteers to share with the larger group.]</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For a more in-depth review of foundations and standards, print and support participants to examine and discuss the following documents:</a:t>
            </a:r>
          </a:p>
          <a:p>
            <a:pPr marL="628650" lvl="1" indent="-171450">
              <a:buFont typeface="Arial" panose="020B0604020202020204" pitchFamily="34" charset="0"/>
              <a:buChar char="•"/>
            </a:pPr>
            <a:r>
              <a:rPr lang="en-US" sz="1200" u="sng" kern="1200">
                <a:solidFill>
                  <a:schemeClr val="tx1"/>
                </a:solidFill>
                <a:effectLst/>
                <a:latin typeface="+mn-lt"/>
                <a:ea typeface="+mn-ea"/>
                <a:cs typeface="+mn-cs"/>
                <a:hlinkClick r:id="rId3"/>
              </a:rPr>
              <a:t>Preschool Through Third Grade (P-3) Learning Progressions: Science</a:t>
            </a:r>
            <a:r>
              <a:rPr lang="en-US" sz="1200" kern="1200">
                <a:solidFill>
                  <a:schemeClr val="tx1"/>
                </a:solidFill>
                <a:effectLst/>
                <a:latin typeface="+mn-lt"/>
                <a:ea typeface="+mn-ea"/>
                <a:cs typeface="+mn-cs"/>
              </a:rPr>
              <a:t>: Force and motion Learning Progression, page 41; in-practice examples, pages 45—51 [https://</a:t>
            </a:r>
            <a:r>
              <a:rPr lang="en-US" sz="1200" kern="1200" err="1">
                <a:solidFill>
                  <a:schemeClr val="tx1"/>
                </a:solidFill>
                <a:effectLst/>
                <a:latin typeface="+mn-lt"/>
                <a:ea typeface="+mn-ea"/>
                <a:cs typeface="+mn-cs"/>
              </a:rPr>
              <a:t>www.cde.ca.gov</a:t>
            </a:r>
            <a:r>
              <a:rPr lang="en-US" sz="1200" kern="1200">
                <a:solidFill>
                  <a:schemeClr val="tx1"/>
                </a:solidFill>
                <a:effectLst/>
                <a:latin typeface="+mn-lt"/>
                <a:ea typeface="+mn-ea"/>
                <a:cs typeface="+mn-cs"/>
              </a:rPr>
              <a:t>/ci/gs/p3/documents/p3learnprogressionssci.pdf]</a:t>
            </a:r>
          </a:p>
          <a:p>
            <a:pPr marL="628650" lvl="1" indent="-171450">
              <a:buFont typeface="Arial" panose="020B0604020202020204" pitchFamily="34" charset="0"/>
              <a:buChar char="•"/>
            </a:pPr>
            <a:r>
              <a:rPr lang="en-US" sz="1200" u="sng" kern="1200">
                <a:solidFill>
                  <a:schemeClr val="tx1"/>
                </a:solidFill>
                <a:effectLst/>
                <a:latin typeface="+mn-lt"/>
                <a:ea typeface="+mn-ea"/>
                <a:cs typeface="+mn-cs"/>
                <a:hlinkClick r:id="rId4"/>
              </a:rPr>
              <a:t>California Infant–Toddler Learning and Development Foundations:</a:t>
            </a:r>
            <a:r>
              <a:rPr lang="en-US" sz="1200" kern="1200">
                <a:solidFill>
                  <a:schemeClr val="tx1"/>
                </a:solidFill>
                <a:effectLst/>
                <a:latin typeface="+mn-lt"/>
                <a:ea typeface="+mn-ea"/>
                <a:cs typeface="+mn-cs"/>
              </a:rPr>
              <a:t> Approaches to Learning: Curiosity and Initiative (pages 85—86); Cognitive Development: Cause and Effect (pages 142—143) [https://wested2024.s3.us-west-1.amazonaws.com/wp-content/uploads/2025/09/23104558/</a:t>
            </a:r>
            <a:r>
              <a:rPr lang="en-US" sz="1200" kern="1200" err="1">
                <a:solidFill>
                  <a:schemeClr val="tx1"/>
                </a:solidFill>
                <a:effectLst/>
                <a:latin typeface="+mn-lt"/>
                <a:ea typeface="+mn-ea"/>
                <a:cs typeface="+mn-cs"/>
              </a:rPr>
              <a:t>ITLDF_English_ADA.pdf</a:t>
            </a:r>
            <a:r>
              <a:rPr lang="en-US" sz="12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Additional information on ways children learn about force and motion and other physical science concepts can be found in the following documents:</a:t>
            </a:r>
          </a:p>
          <a:p>
            <a:pPr marL="628650" lvl="1" indent="-171450">
              <a:buFont typeface="Arial" panose="020B0604020202020204" pitchFamily="34" charset="0"/>
              <a:buChar char="•"/>
            </a:pPr>
            <a:r>
              <a:rPr lang="en-US" sz="1200" u="sng" kern="1200">
                <a:solidFill>
                  <a:schemeClr val="tx1"/>
                </a:solidFill>
                <a:effectLst/>
                <a:latin typeface="+mn-lt"/>
                <a:ea typeface="+mn-ea"/>
                <a:cs typeface="+mn-cs"/>
                <a:hlinkClick r:id="rId5"/>
              </a:rPr>
              <a:t>California Preschool/Transitional Kindergarten Learning Foundations</a:t>
            </a:r>
            <a:r>
              <a:rPr lang="en-US" sz="1200" u="sng" kern="1200">
                <a:solidFill>
                  <a:schemeClr val="tx1"/>
                </a:solidFill>
                <a:effectLst/>
                <a:latin typeface="+mn-lt"/>
                <a:ea typeface="+mn-ea"/>
                <a:cs typeface="+mn-cs"/>
              </a:rPr>
              <a:t> [https://</a:t>
            </a:r>
            <a:r>
              <a:rPr lang="en-US" sz="1200" u="sng" kern="1200" err="1">
                <a:solidFill>
                  <a:schemeClr val="tx1"/>
                </a:solidFill>
                <a:effectLst/>
                <a:latin typeface="+mn-lt"/>
                <a:ea typeface="+mn-ea"/>
                <a:cs typeface="+mn-cs"/>
              </a:rPr>
              <a:t>www.cde.ca.gov</a:t>
            </a:r>
            <a:r>
              <a:rPr lang="en-US" sz="1200" u="sng" kern="1200">
                <a:solidFill>
                  <a:schemeClr val="tx1"/>
                </a:solidFill>
                <a:effectLst/>
                <a:latin typeface="+mn-lt"/>
                <a:ea typeface="+mn-ea"/>
                <a:cs typeface="+mn-cs"/>
              </a:rPr>
              <a:t>/</a:t>
            </a:r>
            <a:r>
              <a:rPr lang="en-US" sz="1200" u="sng" kern="1200" err="1">
                <a:solidFill>
                  <a:schemeClr val="tx1"/>
                </a:solidFill>
                <a:effectLst/>
                <a:latin typeface="+mn-lt"/>
                <a:ea typeface="+mn-ea"/>
                <a:cs typeface="+mn-cs"/>
              </a:rPr>
              <a:t>sp</a:t>
            </a:r>
            <a:r>
              <a:rPr lang="en-US" sz="1200" u="sng" kern="1200">
                <a:solidFill>
                  <a:schemeClr val="tx1"/>
                </a:solidFill>
                <a:effectLst/>
                <a:latin typeface="+mn-lt"/>
                <a:ea typeface="+mn-ea"/>
                <a:cs typeface="+mn-cs"/>
              </a:rPr>
              <a:t>/cd/re/documents/</a:t>
            </a:r>
            <a:r>
              <a:rPr lang="en-US" sz="1200" u="sng" kern="1200" err="1">
                <a:solidFill>
                  <a:schemeClr val="tx1"/>
                </a:solidFill>
                <a:effectLst/>
                <a:latin typeface="+mn-lt"/>
                <a:ea typeface="+mn-ea"/>
                <a:cs typeface="+mn-cs"/>
              </a:rPr>
              <a:t>ptklfsciencedomain.pdf</a:t>
            </a:r>
            <a:r>
              <a:rPr lang="en-US" sz="1200" u="sng" kern="1200">
                <a:solidFill>
                  <a:schemeClr val="tx1"/>
                </a:solidFill>
                <a:effectLst/>
                <a:latin typeface="+mn-lt"/>
                <a:ea typeface="+mn-ea"/>
                <a:cs typeface="+mn-cs"/>
              </a:rPr>
              <a:t>]</a:t>
            </a:r>
            <a:endParaRPr lang="en-US" sz="1200" u="none"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u="sng" kern="1200">
                <a:solidFill>
                  <a:schemeClr val="tx1"/>
                </a:solidFill>
                <a:effectLst/>
                <a:latin typeface="+mn-lt"/>
                <a:ea typeface="+mn-ea"/>
                <a:cs typeface="+mn-cs"/>
                <a:hlinkClick r:id="rId6"/>
              </a:rPr>
              <a:t>Next Generation Science Standards for California Public Schools, Kindergarten through Grade Twelve (CA NGSS)</a:t>
            </a:r>
            <a:r>
              <a:rPr lang="en-US" sz="1200" u="sng" kern="1200">
                <a:solidFill>
                  <a:schemeClr val="tx1"/>
                </a:solidFill>
                <a:effectLst/>
                <a:latin typeface="+mn-lt"/>
                <a:ea typeface="+mn-ea"/>
                <a:cs typeface="+mn-cs"/>
              </a:rPr>
              <a:t> [https://</a:t>
            </a:r>
            <a:r>
              <a:rPr lang="en-US" sz="1200" u="sng" kern="1200" err="1">
                <a:solidFill>
                  <a:schemeClr val="tx1"/>
                </a:solidFill>
                <a:effectLst/>
                <a:latin typeface="+mn-lt"/>
                <a:ea typeface="+mn-ea"/>
                <a:cs typeface="+mn-cs"/>
              </a:rPr>
              <a:t>www.cde.ca.gov</a:t>
            </a:r>
            <a:r>
              <a:rPr lang="en-US" sz="1200" u="sng" kern="1200">
                <a:solidFill>
                  <a:schemeClr val="tx1"/>
                </a:solidFill>
                <a:effectLst/>
                <a:latin typeface="+mn-lt"/>
                <a:ea typeface="+mn-ea"/>
                <a:cs typeface="+mn-cs"/>
              </a:rPr>
              <a:t>/ci/pl/</a:t>
            </a:r>
            <a:r>
              <a:rPr lang="en-US" sz="1200" u="sng" kern="1200" err="1">
                <a:solidFill>
                  <a:schemeClr val="tx1"/>
                </a:solidFill>
                <a:effectLst/>
                <a:latin typeface="+mn-lt"/>
                <a:ea typeface="+mn-ea"/>
                <a:cs typeface="+mn-cs"/>
              </a:rPr>
              <a:t>ngssstandards.asp</a:t>
            </a:r>
            <a:r>
              <a:rPr lang="en-US" sz="1200" u="sng"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You might notice that some grades and ages do not have specific standards or foundations related to force and motion. However, children are continuing to explore and build their understanding of these concepts over time. </a:t>
            </a:r>
          </a:p>
          <a:p>
            <a:pPr marL="0" marR="0">
              <a:spcBef>
                <a:spcPts val="600"/>
              </a:spcBef>
            </a:pPr>
            <a:endParaRPr lang="en-US" sz="110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a:extLst>
              <a:ext uri="{FF2B5EF4-FFF2-40B4-BE49-F238E27FC236}">
                <a16:creationId xmlns:a16="http://schemas.microsoft.com/office/drawing/2014/main" id="{57CFB135-2190-A84E-EAA6-277196C2F2F5}"/>
              </a:ext>
            </a:extLst>
          </p:cNvPr>
          <p:cNvSpPr>
            <a:spLocks noGrp="1"/>
          </p:cNvSpPr>
          <p:nvPr>
            <p:ph type="sldNum" sz="quarter" idx="5"/>
          </p:nvPr>
        </p:nvSpPr>
        <p:spPr/>
        <p:txBody>
          <a:bodyPr/>
          <a:lstStyle/>
          <a:p>
            <a:fld id="{896399F6-6299-4610-B81F-5B1794C45A33}" type="slidenum">
              <a:rPr lang="en-US" smtClean="0"/>
              <a:t>12</a:t>
            </a:fld>
            <a:endParaRPr lang="en-US"/>
          </a:p>
        </p:txBody>
      </p:sp>
    </p:spTree>
    <p:extLst>
      <p:ext uri="{BB962C8B-B14F-4D97-AF65-F5344CB8AC3E}">
        <p14:creationId xmlns:p14="http://schemas.microsoft.com/office/powerpoint/2010/main" val="21372637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Time: </a:t>
            </a:r>
            <a:r>
              <a:rPr lang="en-US" sz="1200" kern="1200">
                <a:solidFill>
                  <a:schemeClr val="tx1"/>
                </a:solidFill>
                <a:effectLst/>
                <a:latin typeface="+mn-lt"/>
                <a:ea typeface="+mn-ea"/>
                <a:cs typeface="+mn-cs"/>
              </a:rPr>
              <a:t>10–15 minutes (including the discussion on the following slide)</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Materials: </a:t>
            </a:r>
            <a:r>
              <a:rPr lang="en-US" sz="1200" kern="1200">
                <a:solidFill>
                  <a:schemeClr val="tx1"/>
                </a:solidFill>
                <a:effectLst/>
                <a:latin typeface="+mn-lt"/>
                <a:ea typeface="+mn-ea"/>
                <a:cs typeface="+mn-cs"/>
              </a:rPr>
              <a:t>Video clip of children investigating how things move</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Now we will observe a video showing children investigating how things move.</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As you observe, consider the following questions:</a:t>
            </a:r>
          </a:p>
          <a:p>
            <a:pPr marL="628650" lvl="1" indent="-171450">
              <a:buFont typeface="Arial" panose="020B0604020202020204" pitchFamily="34" charset="0"/>
              <a:buChar char="•"/>
            </a:pPr>
            <a:r>
              <a:rPr lang="en-US" sz="1200" u="sng" kern="1200">
                <a:solidFill>
                  <a:schemeClr val="tx1"/>
                </a:solidFill>
                <a:effectLst/>
                <a:latin typeface="+mn-lt"/>
                <a:ea typeface="+mn-ea"/>
                <a:cs typeface="+mn-cs"/>
              </a:rPr>
              <a:t>What do children notice about the physical characteristics of the objects (for example, balls or other objects that roll)? In what ways do children communicate what they notice?</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In what ways do children explore different concepts related to forces and how things move (for example, speed, direction, distance, force, friction)?</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What inquiry skills (for example, predicting, observing, testing ideas) do children use when investigating these concepts?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You might record your observations on scratch paper. </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Choose a video clip featuring children investigating how things move. We provide the following videos:</a:t>
            </a:r>
          </a:p>
          <a:p>
            <a:pPr marL="628650" lvl="1" indent="-171450">
              <a:buFont typeface="Arial" panose="020B0604020202020204" pitchFamily="34" charset="0"/>
              <a:buChar char="•"/>
            </a:pPr>
            <a:r>
              <a:rPr lang="en-US" sz="1200" u="sng" kern="1200">
                <a:solidFill>
                  <a:schemeClr val="tx1"/>
                </a:solidFill>
                <a:effectLst/>
                <a:latin typeface="+mn-lt"/>
                <a:ea typeface="+mn-ea"/>
                <a:cs typeface="+mn-cs"/>
                <a:hlinkClick r:id="rId3"/>
              </a:rPr>
              <a:t>Exploring Balls (8–18 Months)</a:t>
            </a:r>
            <a:r>
              <a:rPr lang="en-US" sz="1200" u="sng" kern="1200">
                <a:solidFill>
                  <a:schemeClr val="tx1"/>
                </a:solidFill>
                <a:effectLst/>
                <a:latin typeface="+mn-lt"/>
                <a:ea typeface="+mn-ea"/>
                <a:cs typeface="+mn-cs"/>
              </a:rPr>
              <a:t> [https://</a:t>
            </a:r>
            <a:r>
              <a:rPr lang="en-US" sz="1200" u="sng" kern="1200" err="1">
                <a:solidFill>
                  <a:schemeClr val="tx1"/>
                </a:solidFill>
                <a:effectLst/>
                <a:latin typeface="+mn-lt"/>
                <a:ea typeface="+mn-ea"/>
                <a:cs typeface="+mn-cs"/>
              </a:rPr>
              <a:t>youtu.be</a:t>
            </a:r>
            <a:r>
              <a:rPr lang="en-US" sz="1200" u="sng" kern="1200">
                <a:solidFill>
                  <a:schemeClr val="tx1"/>
                </a:solidFill>
                <a:effectLst/>
                <a:latin typeface="+mn-lt"/>
                <a:ea typeface="+mn-ea"/>
                <a:cs typeface="+mn-cs"/>
              </a:rPr>
              <a:t>/ur1hQvYN8Qk]</a:t>
            </a:r>
            <a:endParaRPr lang="en-US" sz="1200" u="none"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u="sng" kern="1200">
                <a:solidFill>
                  <a:schemeClr val="tx1"/>
                </a:solidFill>
                <a:effectLst/>
                <a:latin typeface="+mn-lt"/>
                <a:ea typeface="+mn-ea"/>
                <a:cs typeface="+mn-cs"/>
                <a:hlinkClick r:id="rId4"/>
              </a:rPr>
              <a:t>Exploring Balls (8–18 Months) - Audio Descriptive Version</a:t>
            </a:r>
            <a:r>
              <a:rPr lang="en-US" sz="1200" u="sng" kern="1200">
                <a:solidFill>
                  <a:schemeClr val="tx1"/>
                </a:solidFill>
                <a:effectLst/>
                <a:latin typeface="+mn-lt"/>
                <a:ea typeface="+mn-ea"/>
                <a:cs typeface="+mn-cs"/>
              </a:rPr>
              <a:t> [https://</a:t>
            </a:r>
            <a:r>
              <a:rPr lang="en-US" sz="1200" u="sng" kern="1200" err="1">
                <a:solidFill>
                  <a:schemeClr val="tx1"/>
                </a:solidFill>
                <a:effectLst/>
                <a:latin typeface="+mn-lt"/>
                <a:ea typeface="+mn-ea"/>
                <a:cs typeface="+mn-cs"/>
              </a:rPr>
              <a:t>youtu.be</a:t>
            </a:r>
            <a:r>
              <a:rPr lang="en-US" sz="1200" u="sng" kern="1200">
                <a:solidFill>
                  <a:schemeClr val="tx1"/>
                </a:solidFill>
                <a:effectLst/>
                <a:latin typeface="+mn-lt"/>
                <a:ea typeface="+mn-ea"/>
                <a:cs typeface="+mn-cs"/>
              </a:rPr>
              <a:t>/E66_3IAuMDQ]</a:t>
            </a:r>
            <a:endParaRPr lang="en-US" sz="1200" u="none"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u="sng" kern="1200">
                <a:solidFill>
                  <a:schemeClr val="tx1"/>
                </a:solidFill>
                <a:effectLst/>
                <a:latin typeface="+mn-lt"/>
                <a:ea typeface="+mn-ea"/>
                <a:cs typeface="+mn-cs"/>
                <a:hlinkClick r:id="rId5"/>
              </a:rPr>
              <a:t>Investigating Rolling (18–36 Months)</a:t>
            </a:r>
            <a:r>
              <a:rPr lang="en-US" sz="1200" u="sng" kern="1200">
                <a:solidFill>
                  <a:schemeClr val="tx1"/>
                </a:solidFill>
                <a:effectLst/>
                <a:latin typeface="+mn-lt"/>
                <a:ea typeface="+mn-ea"/>
                <a:cs typeface="+mn-cs"/>
              </a:rPr>
              <a:t> [https://</a:t>
            </a:r>
            <a:r>
              <a:rPr lang="en-US" sz="1200" u="sng" kern="1200" err="1">
                <a:solidFill>
                  <a:schemeClr val="tx1"/>
                </a:solidFill>
                <a:effectLst/>
                <a:latin typeface="+mn-lt"/>
                <a:ea typeface="+mn-ea"/>
                <a:cs typeface="+mn-cs"/>
              </a:rPr>
              <a:t>youtu.be</a:t>
            </a:r>
            <a:r>
              <a:rPr lang="en-US" sz="1200" u="sng" kern="1200">
                <a:solidFill>
                  <a:schemeClr val="tx1"/>
                </a:solidFill>
                <a:effectLst/>
                <a:latin typeface="+mn-lt"/>
                <a:ea typeface="+mn-ea"/>
                <a:cs typeface="+mn-cs"/>
              </a:rPr>
              <a:t>/sLX9tlpvdC8]</a:t>
            </a:r>
            <a:endParaRPr lang="en-US" sz="1200" u="none"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u="sng" kern="1200">
                <a:solidFill>
                  <a:schemeClr val="tx1"/>
                </a:solidFill>
                <a:effectLst/>
                <a:latin typeface="+mn-lt"/>
                <a:ea typeface="+mn-ea"/>
                <a:cs typeface="+mn-cs"/>
                <a:hlinkClick r:id="rId6"/>
              </a:rPr>
              <a:t>Investigating Rolling (18–36 Months) - Audio Descriptive Version</a:t>
            </a:r>
            <a:r>
              <a:rPr lang="en-US" sz="1200" u="sng" kern="1200">
                <a:solidFill>
                  <a:schemeClr val="tx1"/>
                </a:solidFill>
                <a:effectLst/>
                <a:latin typeface="+mn-lt"/>
                <a:ea typeface="+mn-ea"/>
                <a:cs typeface="+mn-cs"/>
              </a:rPr>
              <a:t> [https://</a:t>
            </a:r>
            <a:r>
              <a:rPr lang="en-US" sz="1200" u="sng" kern="1200" err="1">
                <a:solidFill>
                  <a:schemeClr val="tx1"/>
                </a:solidFill>
                <a:effectLst/>
                <a:latin typeface="+mn-lt"/>
                <a:ea typeface="+mn-ea"/>
                <a:cs typeface="+mn-cs"/>
              </a:rPr>
              <a:t>youtu.be</a:t>
            </a:r>
            <a:r>
              <a:rPr lang="en-US" sz="1200" u="sng" kern="1200">
                <a:solidFill>
                  <a:schemeClr val="tx1"/>
                </a:solidFill>
                <a:effectLst/>
                <a:latin typeface="+mn-lt"/>
                <a:ea typeface="+mn-ea"/>
                <a:cs typeface="+mn-cs"/>
              </a:rPr>
              <a:t>/iR7I3tzztA8]</a:t>
            </a:r>
            <a:endParaRPr lang="en-US" sz="1200" u="none"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u="sng" kern="1200">
                <a:solidFill>
                  <a:schemeClr val="tx1"/>
                </a:solidFill>
                <a:effectLst/>
                <a:latin typeface="+mn-lt"/>
                <a:ea typeface="+mn-ea"/>
                <a:cs typeface="+mn-cs"/>
                <a:hlinkClick r:id="rId7"/>
              </a:rPr>
              <a:t>Bouncing Balls (3–5 Years)</a:t>
            </a:r>
            <a:r>
              <a:rPr lang="en-US" sz="1200" u="sng" kern="1200">
                <a:solidFill>
                  <a:schemeClr val="tx1"/>
                </a:solidFill>
                <a:effectLst/>
                <a:latin typeface="+mn-lt"/>
                <a:ea typeface="+mn-ea"/>
                <a:cs typeface="+mn-cs"/>
              </a:rPr>
              <a:t> [https://</a:t>
            </a:r>
            <a:r>
              <a:rPr lang="en-US" sz="1200" u="sng" kern="1200" err="1">
                <a:solidFill>
                  <a:schemeClr val="tx1"/>
                </a:solidFill>
                <a:effectLst/>
                <a:latin typeface="+mn-lt"/>
                <a:ea typeface="+mn-ea"/>
                <a:cs typeface="+mn-cs"/>
              </a:rPr>
              <a:t>youtu.be</a:t>
            </a:r>
            <a:r>
              <a:rPr lang="en-US" sz="1200" u="sng" kern="1200">
                <a:solidFill>
                  <a:schemeClr val="tx1"/>
                </a:solidFill>
                <a:effectLst/>
                <a:latin typeface="+mn-lt"/>
                <a:ea typeface="+mn-ea"/>
                <a:cs typeface="+mn-cs"/>
              </a:rPr>
              <a:t>/oEZLM-RW2zI]</a:t>
            </a:r>
            <a:endParaRPr lang="en-US" sz="1200" u="none"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u="sng" kern="1200">
                <a:solidFill>
                  <a:schemeClr val="tx1"/>
                </a:solidFill>
                <a:effectLst/>
                <a:latin typeface="+mn-lt"/>
                <a:ea typeface="+mn-ea"/>
                <a:cs typeface="+mn-cs"/>
                <a:hlinkClick r:id="rId8"/>
              </a:rPr>
              <a:t>Bouncing Balls (3–5 Years) - Audio Descriptive Version</a:t>
            </a:r>
            <a:r>
              <a:rPr lang="en-US" sz="1200" u="sng" kern="1200">
                <a:solidFill>
                  <a:schemeClr val="tx1"/>
                </a:solidFill>
                <a:effectLst/>
                <a:latin typeface="+mn-lt"/>
                <a:ea typeface="+mn-ea"/>
                <a:cs typeface="+mn-cs"/>
              </a:rPr>
              <a:t> [https://</a:t>
            </a:r>
            <a:r>
              <a:rPr lang="en-US" sz="1200" u="sng" kern="1200" err="1">
                <a:solidFill>
                  <a:schemeClr val="tx1"/>
                </a:solidFill>
                <a:effectLst/>
                <a:latin typeface="+mn-lt"/>
                <a:ea typeface="+mn-ea"/>
                <a:cs typeface="+mn-cs"/>
              </a:rPr>
              <a:t>youtu.be</a:t>
            </a:r>
            <a:r>
              <a:rPr lang="en-US" sz="1200" u="sng" kern="1200">
                <a:solidFill>
                  <a:schemeClr val="tx1"/>
                </a:solidFill>
                <a:effectLst/>
                <a:latin typeface="+mn-lt"/>
                <a:ea typeface="+mn-ea"/>
                <a:cs typeface="+mn-cs"/>
              </a:rPr>
              <a:t>/gklxy3WrBog]</a:t>
            </a:r>
            <a:endParaRPr lang="en-US" sz="1200" u="none"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u="sng" kern="1200">
                <a:solidFill>
                  <a:schemeClr val="tx1"/>
                </a:solidFill>
                <a:effectLst/>
                <a:latin typeface="+mn-lt"/>
                <a:ea typeface="+mn-ea"/>
                <a:cs typeface="+mn-cs"/>
                <a:hlinkClick r:id="rId9"/>
              </a:rPr>
              <a:t>Investigating Force (second–third grade)</a:t>
            </a:r>
            <a:r>
              <a:rPr lang="en-US" sz="1200" u="sng" kern="1200">
                <a:solidFill>
                  <a:schemeClr val="tx1"/>
                </a:solidFill>
                <a:effectLst/>
                <a:latin typeface="+mn-lt"/>
                <a:ea typeface="+mn-ea"/>
                <a:cs typeface="+mn-cs"/>
              </a:rPr>
              <a:t> [https://</a:t>
            </a:r>
            <a:r>
              <a:rPr lang="en-US" sz="1200" u="sng" kern="1200" err="1">
                <a:solidFill>
                  <a:schemeClr val="tx1"/>
                </a:solidFill>
                <a:effectLst/>
                <a:latin typeface="+mn-lt"/>
                <a:ea typeface="+mn-ea"/>
                <a:cs typeface="+mn-cs"/>
              </a:rPr>
              <a:t>youtu.be</a:t>
            </a:r>
            <a:r>
              <a:rPr lang="en-US" sz="1200" u="sng" kern="1200">
                <a:solidFill>
                  <a:schemeClr val="tx1"/>
                </a:solidFill>
                <a:effectLst/>
                <a:latin typeface="+mn-lt"/>
                <a:ea typeface="+mn-ea"/>
                <a:cs typeface="+mn-cs"/>
              </a:rPr>
              <a:t>/uzKApH5NDU4]</a:t>
            </a:r>
            <a:endParaRPr lang="en-US" sz="1200" u="none"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u="sng" kern="1200">
                <a:solidFill>
                  <a:schemeClr val="tx1"/>
                </a:solidFill>
                <a:effectLst/>
                <a:latin typeface="+mn-lt"/>
                <a:ea typeface="+mn-ea"/>
                <a:cs typeface="+mn-cs"/>
                <a:hlinkClick r:id="rId10"/>
              </a:rPr>
              <a:t>Investigating Force (second–third grade) - Audio Descriptive Version</a:t>
            </a:r>
            <a:r>
              <a:rPr lang="en-US" sz="1200" u="sng" kern="1200">
                <a:solidFill>
                  <a:schemeClr val="tx1"/>
                </a:solidFill>
                <a:effectLst/>
                <a:latin typeface="+mn-lt"/>
                <a:ea typeface="+mn-ea"/>
                <a:cs typeface="+mn-cs"/>
              </a:rPr>
              <a:t> [https://</a:t>
            </a:r>
            <a:r>
              <a:rPr lang="en-US" sz="1200" u="sng" kern="1200" err="1">
                <a:solidFill>
                  <a:schemeClr val="tx1"/>
                </a:solidFill>
                <a:effectLst/>
                <a:latin typeface="+mn-lt"/>
                <a:ea typeface="+mn-ea"/>
                <a:cs typeface="+mn-cs"/>
              </a:rPr>
              <a:t>youtu.be</a:t>
            </a:r>
            <a:r>
              <a:rPr lang="en-US" sz="1200" u="sng" kern="1200">
                <a:solidFill>
                  <a:schemeClr val="tx1"/>
                </a:solidFill>
                <a:effectLst/>
                <a:latin typeface="+mn-lt"/>
                <a:ea typeface="+mn-ea"/>
                <a:cs typeface="+mn-cs"/>
              </a:rPr>
              <a:t>/x97qC6pRvSg]</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You might use more than one video and encourage participants to compare the ways children investigate across different ages. Support participants to discuss how skills and concepts develop over time.</a:t>
            </a:r>
          </a:p>
          <a:p>
            <a:endParaRPr lang="en-US"/>
          </a:p>
        </p:txBody>
      </p:sp>
      <p:sp>
        <p:nvSpPr>
          <p:cNvPr id="4" name="Footer Placeholder 3"/>
          <p:cNvSpPr>
            <a:spLocks noGrp="1"/>
          </p:cNvSpPr>
          <p:nvPr>
            <p:ph type="ftr" sz="quarter" idx="4"/>
          </p:nvPr>
        </p:nvSpPr>
        <p:spPr/>
        <p:txBody>
          <a:bodyPr/>
          <a:lstStyle/>
          <a:p>
            <a:r>
              <a:rPr lang="en-US"/>
              <a:t>Hogg and Abrams, (1988); Gee, (2000) </a:t>
            </a:r>
          </a:p>
        </p:txBody>
      </p:sp>
      <p:sp>
        <p:nvSpPr>
          <p:cNvPr id="5" name="Slide Number Placeholder 4"/>
          <p:cNvSpPr>
            <a:spLocks noGrp="1"/>
          </p:cNvSpPr>
          <p:nvPr>
            <p:ph type="sldNum" sz="quarter" idx="5"/>
          </p:nvPr>
        </p:nvSpPr>
        <p:spPr/>
        <p:txBody>
          <a:bodyPr/>
          <a:lstStyle/>
          <a:p>
            <a:fld id="{896399F6-6299-4610-B81F-5B1794C45A33}" type="slidenum">
              <a:rPr lang="en-US" smtClean="0"/>
              <a:t>13</a:t>
            </a:fld>
            <a:endParaRPr lang="en-US"/>
          </a:p>
        </p:txBody>
      </p:sp>
    </p:spTree>
    <p:extLst>
      <p:ext uri="{BB962C8B-B14F-4D97-AF65-F5344CB8AC3E}">
        <p14:creationId xmlns:p14="http://schemas.microsoft.com/office/powerpoint/2010/main" val="5028889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Time: </a:t>
            </a:r>
            <a:r>
              <a:rPr lang="en-US" sz="1200" kern="1200">
                <a:solidFill>
                  <a:schemeClr val="tx1"/>
                </a:solidFill>
                <a:effectLst/>
                <a:latin typeface="+mn-lt"/>
                <a:ea typeface="+mn-ea"/>
                <a:cs typeface="+mn-cs"/>
              </a:rPr>
              <a:t>15 minutes (including observing the video on the previous slide)</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Materials: </a:t>
            </a:r>
            <a:r>
              <a:rPr lang="en-US" sz="1200" b="1" u="sng" kern="1200">
                <a:solidFill>
                  <a:schemeClr val="tx1"/>
                </a:solidFill>
                <a:effectLst/>
                <a:latin typeface="+mn-lt"/>
                <a:ea typeface="+mn-ea"/>
                <a:cs typeface="+mn-cs"/>
              </a:rPr>
              <a:t>Answer Key </a:t>
            </a:r>
            <a:r>
              <a:rPr lang="en-US" sz="1200" kern="1200">
                <a:solidFill>
                  <a:schemeClr val="tx1"/>
                </a:solidFill>
                <a:effectLst/>
                <a:latin typeface="+mn-lt"/>
                <a:ea typeface="+mn-ea"/>
                <a:cs typeface="+mn-cs"/>
              </a:rPr>
              <a:t>handout (one per video you choose to show)</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Let’s discuss what you observed:</a:t>
            </a:r>
          </a:p>
          <a:p>
            <a:pPr marL="628650" lvl="1" indent="-171450">
              <a:buFont typeface="Arial" panose="020B0604020202020204" pitchFamily="34" charset="0"/>
              <a:buChar char="•"/>
            </a:pPr>
            <a:r>
              <a:rPr lang="en-US" sz="1200" u="sng" kern="1200">
                <a:solidFill>
                  <a:schemeClr val="tx1"/>
                </a:solidFill>
                <a:effectLst/>
                <a:latin typeface="+mn-lt"/>
                <a:ea typeface="+mn-ea"/>
                <a:cs typeface="+mn-cs"/>
              </a:rPr>
              <a:t>What do the children notice about the characteristics of the objects (for example, balls or rollers) and how they move? In what ways do children communicate what they notice?</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In what ways do children experience or investigate different physical science concepts (for example, speed, direction, distance, force, friction)?</a:t>
            </a:r>
          </a:p>
          <a:p>
            <a:pPr marL="628650" lvl="1" indent="-171450">
              <a:buFont typeface="Arial" panose="020B0604020202020204" pitchFamily="34" charset="0"/>
              <a:buChar char="•"/>
            </a:pPr>
            <a:r>
              <a:rPr lang="en-US" sz="1200" u="sng" kern="1200">
                <a:solidFill>
                  <a:schemeClr val="tx1"/>
                </a:solidFill>
                <a:effectLst/>
                <a:latin typeface="+mn-lt"/>
                <a:ea typeface="+mn-ea"/>
                <a:cs typeface="+mn-cs"/>
              </a:rPr>
              <a:t>What inquiry skills (for example, predicting, observing, testing ideas) do the children use when investigating these concepts?</a:t>
            </a:r>
            <a:endParaRPr lang="en-US" sz="1200" kern="1200">
              <a:solidFill>
                <a:schemeClr val="tx1"/>
              </a:solidFill>
              <a:effectLst/>
              <a:latin typeface="+mn-lt"/>
              <a:ea typeface="+mn-ea"/>
              <a:cs typeface="+mn-cs"/>
            </a:endParaRP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Support participants to share what they notice about ways children investigate how things move. You might encourage table groups to discuss. Then, invite a few volunteers to share with the larger group.</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Use the </a:t>
            </a:r>
            <a:r>
              <a:rPr lang="en-US" sz="1200" b="1" kern="1200">
                <a:solidFill>
                  <a:schemeClr val="tx1"/>
                </a:solidFill>
                <a:effectLst/>
                <a:latin typeface="+mn-lt"/>
                <a:ea typeface="+mn-ea"/>
                <a:cs typeface="+mn-cs"/>
              </a:rPr>
              <a:t>Answer Key </a:t>
            </a:r>
            <a:r>
              <a:rPr lang="en-US" sz="1200" kern="1200">
                <a:solidFill>
                  <a:schemeClr val="tx1"/>
                </a:solidFill>
                <a:effectLst/>
                <a:latin typeface="+mn-lt"/>
                <a:ea typeface="+mn-ea"/>
                <a:cs typeface="+mn-cs"/>
              </a:rPr>
              <a:t>handout for the videos you choose to show to support a discussion. Each answer key provides examples from the video related to the discussion questions for this slide. Select the Answer Key that matches the video you select. </a:t>
            </a:r>
            <a:r>
              <a:rPr lang="en-US" sz="1200" b="1" kern="1200">
                <a:solidFill>
                  <a:schemeClr val="tx1"/>
                </a:solidFill>
                <a:effectLst/>
                <a:latin typeface="+mn-lt"/>
                <a:ea typeface="+mn-ea"/>
                <a:cs typeface="+mn-cs"/>
              </a:rPr>
              <a:t>Note:</a:t>
            </a:r>
            <a:r>
              <a:rPr lang="en-US" sz="1200" kern="1200">
                <a:solidFill>
                  <a:schemeClr val="tx1"/>
                </a:solidFill>
                <a:effectLst/>
                <a:latin typeface="+mn-lt"/>
                <a:ea typeface="+mn-ea"/>
                <a:cs typeface="+mn-cs"/>
              </a:rPr>
              <a:t> These handouts are designed to support facilitators only and are not intended to be used by participants. </a:t>
            </a:r>
          </a:p>
          <a:p>
            <a:pPr marL="628650" lvl="1" indent="-171450">
              <a:buFont typeface="Arial" panose="020B0604020202020204" pitchFamily="34" charset="0"/>
              <a:buChar char="•"/>
            </a:pPr>
            <a:r>
              <a:rPr lang="en-US" sz="1200" b="1" kern="1200">
                <a:solidFill>
                  <a:schemeClr val="tx1"/>
                </a:solidFill>
                <a:effectLst/>
                <a:latin typeface="+mn-lt"/>
                <a:ea typeface="+mn-ea"/>
                <a:cs typeface="+mn-cs"/>
              </a:rPr>
              <a:t>Answer Key for Exploring Balls (8–18 Months)</a:t>
            </a:r>
          </a:p>
          <a:p>
            <a:pPr marL="628650" lvl="1" indent="-171450">
              <a:buFont typeface="Arial" panose="020B0604020202020204" pitchFamily="34" charset="0"/>
              <a:buChar char="•"/>
            </a:pPr>
            <a:r>
              <a:rPr lang="en-US" sz="1200" b="1" kern="1200">
                <a:solidFill>
                  <a:schemeClr val="tx1"/>
                </a:solidFill>
                <a:effectLst/>
                <a:latin typeface="+mn-lt"/>
                <a:ea typeface="+mn-ea"/>
                <a:cs typeface="+mn-cs"/>
              </a:rPr>
              <a:t>Answer Key for Investigating Rolling (18–36 Months)</a:t>
            </a:r>
            <a:r>
              <a:rPr lang="en-US" sz="1200" b="1" u="sng" kern="1200">
                <a:solidFill>
                  <a:schemeClr val="tx1"/>
                </a:solidFill>
                <a:effectLst/>
                <a:latin typeface="+mn-lt"/>
                <a:ea typeface="+mn-ea"/>
                <a:cs typeface="+mn-cs"/>
              </a:rPr>
              <a:t> </a:t>
            </a:r>
          </a:p>
          <a:p>
            <a:pPr marL="628650" lvl="1" indent="-171450">
              <a:buFont typeface="Arial" panose="020B0604020202020204" pitchFamily="34" charset="0"/>
              <a:buChar char="•"/>
            </a:pPr>
            <a:r>
              <a:rPr lang="en-US" sz="1200" b="1" kern="1200">
                <a:solidFill>
                  <a:schemeClr val="tx1"/>
                </a:solidFill>
                <a:effectLst/>
                <a:latin typeface="+mn-lt"/>
                <a:ea typeface="+mn-ea"/>
                <a:cs typeface="+mn-cs"/>
              </a:rPr>
              <a:t>Answer Key for Bouncing Balls (3–5 Years)</a:t>
            </a:r>
          </a:p>
          <a:p>
            <a:pPr marL="628650" lvl="1" indent="-171450">
              <a:buFont typeface="Arial" panose="020B0604020202020204" pitchFamily="34" charset="0"/>
              <a:buChar char="•"/>
            </a:pPr>
            <a:r>
              <a:rPr lang="en-US" sz="1200" b="1" u="none" strike="noStrike" kern="1200">
                <a:solidFill>
                  <a:schemeClr val="tx1"/>
                </a:solidFill>
                <a:effectLst/>
                <a:latin typeface="+mn-lt"/>
                <a:ea typeface="+mn-ea"/>
                <a:cs typeface="+mn-cs"/>
              </a:rPr>
              <a:t>Answer Key for </a:t>
            </a:r>
            <a:r>
              <a:rPr lang="en-US" sz="1200" b="1" kern="1200">
                <a:solidFill>
                  <a:schemeClr val="tx1"/>
                </a:solidFill>
                <a:effectLst/>
                <a:latin typeface="+mn-lt"/>
                <a:ea typeface="+mn-ea"/>
                <a:cs typeface="+mn-cs"/>
              </a:rPr>
              <a:t>Investigating Force (second–third grade)</a:t>
            </a:r>
            <a:r>
              <a:rPr lang="en-US" b="1">
                <a:effectLst/>
              </a:rPr>
              <a:t> </a:t>
            </a:r>
            <a:endParaRPr lang="en-US" sz="1200" b="1" u="none"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Consider inviting participants to reflect on ways they might adapt a similar experience for the children in their settings. </a:t>
            </a:r>
          </a:p>
          <a:p>
            <a:endParaRPr lang="en-US"/>
          </a:p>
        </p:txBody>
      </p:sp>
      <p:sp>
        <p:nvSpPr>
          <p:cNvPr id="4" name="Footer Placeholder 3"/>
          <p:cNvSpPr>
            <a:spLocks noGrp="1"/>
          </p:cNvSpPr>
          <p:nvPr>
            <p:ph type="ftr" sz="quarter" idx="4"/>
          </p:nvPr>
        </p:nvSpPr>
        <p:spPr/>
        <p:txBody>
          <a:bodyPr/>
          <a:lstStyle/>
          <a:p>
            <a:r>
              <a:rPr lang="en-US"/>
              <a:t>Hogg and Abrams, (1988); Gee, (2000) </a:t>
            </a:r>
          </a:p>
        </p:txBody>
      </p:sp>
      <p:sp>
        <p:nvSpPr>
          <p:cNvPr id="5" name="Slide Number Placeholder 4"/>
          <p:cNvSpPr>
            <a:spLocks noGrp="1"/>
          </p:cNvSpPr>
          <p:nvPr>
            <p:ph type="sldNum" sz="quarter" idx="5"/>
          </p:nvPr>
        </p:nvSpPr>
        <p:spPr/>
        <p:txBody>
          <a:bodyPr/>
          <a:lstStyle/>
          <a:p>
            <a:fld id="{896399F6-6299-4610-B81F-5B1794C45A33}" type="slidenum">
              <a:rPr lang="en-US" smtClean="0"/>
              <a:t>14</a:t>
            </a:fld>
            <a:endParaRPr lang="en-US"/>
          </a:p>
        </p:txBody>
      </p:sp>
    </p:spTree>
    <p:extLst>
      <p:ext uri="{BB962C8B-B14F-4D97-AF65-F5344CB8AC3E}">
        <p14:creationId xmlns:p14="http://schemas.microsoft.com/office/powerpoint/2010/main" val="26133167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We have noticed ways children can investigate how things move. We also discussed ways children use different inquiry skills as they investigate.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Let’s shift our attention now to ways educators can support children in investigating force and motion.</a:t>
            </a:r>
          </a:p>
          <a:p>
            <a:endParaRPr lang="en-US"/>
          </a:p>
        </p:txBody>
      </p:sp>
      <p:sp>
        <p:nvSpPr>
          <p:cNvPr id="4" name="Footer Placeholder 3"/>
          <p:cNvSpPr>
            <a:spLocks noGrp="1"/>
          </p:cNvSpPr>
          <p:nvPr>
            <p:ph type="ftr" sz="quarter" idx="4"/>
          </p:nvPr>
        </p:nvSpPr>
        <p:spPr/>
        <p:txBody>
          <a:bodyPr/>
          <a:lstStyle/>
          <a:p>
            <a:r>
              <a:rPr lang="en-US"/>
              <a:t>Hogg and Abrams, (1988); Gee, (2000) </a:t>
            </a:r>
          </a:p>
        </p:txBody>
      </p:sp>
      <p:sp>
        <p:nvSpPr>
          <p:cNvPr id="5" name="Slide Number Placeholder 4"/>
          <p:cNvSpPr>
            <a:spLocks noGrp="1"/>
          </p:cNvSpPr>
          <p:nvPr>
            <p:ph type="sldNum" sz="quarter" idx="5"/>
          </p:nvPr>
        </p:nvSpPr>
        <p:spPr/>
        <p:txBody>
          <a:bodyPr/>
          <a:lstStyle/>
          <a:p>
            <a:fld id="{896399F6-6299-4610-B81F-5B1794C45A33}" type="slidenum">
              <a:rPr lang="en-US" smtClean="0"/>
              <a:t>15</a:t>
            </a:fld>
            <a:endParaRPr lang="en-US"/>
          </a:p>
        </p:txBody>
      </p:sp>
    </p:spTree>
    <p:extLst>
      <p:ext uri="{BB962C8B-B14F-4D97-AF65-F5344CB8AC3E}">
        <p14:creationId xmlns:p14="http://schemas.microsoft.com/office/powerpoint/2010/main" val="20552905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Time: </a:t>
            </a:r>
            <a:r>
              <a:rPr lang="en-US" sz="1200" kern="1200">
                <a:solidFill>
                  <a:schemeClr val="tx1"/>
                </a:solidFill>
                <a:effectLst/>
                <a:latin typeface="+mn-lt"/>
                <a:ea typeface="+mn-ea"/>
                <a:cs typeface="+mn-cs"/>
              </a:rPr>
              <a:t>10–15 minutes (including discussion on the following slide)</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Materials:</a:t>
            </a:r>
            <a:r>
              <a:rPr lang="en-US" sz="1200" kern="1200">
                <a:solidFill>
                  <a:schemeClr val="tx1"/>
                </a:solidFill>
                <a:effectLst/>
                <a:latin typeface="+mn-lt"/>
                <a:ea typeface="+mn-ea"/>
                <a:cs typeface="+mn-cs"/>
              </a:rPr>
              <a:t> Sticky notes, video of children exploring force and motion</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We will observe a video of children investigating force and motion.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As you observe, notice ways educators support children to investigate and learn about force and motion.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Use different sticky notes to record various teaching practices that you observe. We will be sorting these notes later in our session.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[Play the video.]</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Choose a video clip featuring children investigating force and motion. We provide the following videos:</a:t>
            </a:r>
          </a:p>
          <a:p>
            <a:pPr marL="628650" lvl="1" indent="-171450">
              <a:buFont typeface="Arial" panose="020B0604020202020204" pitchFamily="34" charset="0"/>
              <a:buChar char="•"/>
            </a:pPr>
            <a:r>
              <a:rPr lang="en-US" sz="1200" u="sng" kern="1200">
                <a:solidFill>
                  <a:schemeClr val="tx1"/>
                </a:solidFill>
                <a:effectLst/>
                <a:latin typeface="+mn-lt"/>
                <a:ea typeface="+mn-ea"/>
                <a:cs typeface="+mn-cs"/>
                <a:hlinkClick r:id="rId3"/>
              </a:rPr>
              <a:t>Exploring Balls (8–18 Months)</a:t>
            </a:r>
            <a:r>
              <a:rPr lang="en-US" sz="1200" u="sng" kern="1200">
                <a:solidFill>
                  <a:schemeClr val="tx1"/>
                </a:solidFill>
                <a:effectLst/>
                <a:latin typeface="+mn-lt"/>
                <a:ea typeface="+mn-ea"/>
                <a:cs typeface="+mn-cs"/>
              </a:rPr>
              <a:t> [https://</a:t>
            </a:r>
            <a:r>
              <a:rPr lang="en-US" sz="1200" u="sng" kern="1200" err="1">
                <a:solidFill>
                  <a:schemeClr val="tx1"/>
                </a:solidFill>
                <a:effectLst/>
                <a:latin typeface="+mn-lt"/>
                <a:ea typeface="+mn-ea"/>
                <a:cs typeface="+mn-cs"/>
              </a:rPr>
              <a:t>youtu.be</a:t>
            </a:r>
            <a:r>
              <a:rPr lang="en-US" sz="1200" u="sng" kern="1200">
                <a:solidFill>
                  <a:schemeClr val="tx1"/>
                </a:solidFill>
                <a:effectLst/>
                <a:latin typeface="+mn-lt"/>
                <a:ea typeface="+mn-ea"/>
                <a:cs typeface="+mn-cs"/>
              </a:rPr>
              <a:t>/ur1hQvYN8Qk]</a:t>
            </a:r>
            <a:endParaRPr lang="en-US" sz="1200" u="none"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u="sng" kern="1200">
                <a:solidFill>
                  <a:schemeClr val="tx1"/>
                </a:solidFill>
                <a:effectLst/>
                <a:latin typeface="+mn-lt"/>
                <a:ea typeface="+mn-ea"/>
                <a:cs typeface="+mn-cs"/>
                <a:hlinkClick r:id="rId4"/>
              </a:rPr>
              <a:t>Exploring Balls (8–18 Months) - Audio Descriptive Version</a:t>
            </a:r>
            <a:r>
              <a:rPr lang="en-US" sz="1200" u="sng" kern="1200">
                <a:solidFill>
                  <a:schemeClr val="tx1"/>
                </a:solidFill>
                <a:effectLst/>
                <a:latin typeface="+mn-lt"/>
                <a:ea typeface="+mn-ea"/>
                <a:cs typeface="+mn-cs"/>
              </a:rPr>
              <a:t> [https://</a:t>
            </a:r>
            <a:r>
              <a:rPr lang="en-US" sz="1200" u="sng" kern="1200" err="1">
                <a:solidFill>
                  <a:schemeClr val="tx1"/>
                </a:solidFill>
                <a:effectLst/>
                <a:latin typeface="+mn-lt"/>
                <a:ea typeface="+mn-ea"/>
                <a:cs typeface="+mn-cs"/>
              </a:rPr>
              <a:t>youtu.be</a:t>
            </a:r>
            <a:r>
              <a:rPr lang="en-US" sz="1200" u="sng" kern="1200">
                <a:solidFill>
                  <a:schemeClr val="tx1"/>
                </a:solidFill>
                <a:effectLst/>
                <a:latin typeface="+mn-lt"/>
                <a:ea typeface="+mn-ea"/>
                <a:cs typeface="+mn-cs"/>
              </a:rPr>
              <a:t>/E66_3IAuMDQ]</a:t>
            </a:r>
            <a:endParaRPr lang="en-US" sz="1200" u="none"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u="sng" kern="1200">
                <a:solidFill>
                  <a:schemeClr val="tx1"/>
                </a:solidFill>
                <a:effectLst/>
                <a:latin typeface="+mn-lt"/>
                <a:ea typeface="+mn-ea"/>
                <a:cs typeface="+mn-cs"/>
                <a:hlinkClick r:id="rId5"/>
              </a:rPr>
              <a:t>Investigating Rolling (18–36 Months)</a:t>
            </a:r>
            <a:r>
              <a:rPr lang="en-US" sz="1200" u="sng" kern="1200">
                <a:solidFill>
                  <a:schemeClr val="tx1"/>
                </a:solidFill>
                <a:effectLst/>
                <a:latin typeface="+mn-lt"/>
                <a:ea typeface="+mn-ea"/>
                <a:cs typeface="+mn-cs"/>
              </a:rPr>
              <a:t> [https://</a:t>
            </a:r>
            <a:r>
              <a:rPr lang="en-US" sz="1200" u="sng" kern="1200" err="1">
                <a:solidFill>
                  <a:schemeClr val="tx1"/>
                </a:solidFill>
                <a:effectLst/>
                <a:latin typeface="+mn-lt"/>
                <a:ea typeface="+mn-ea"/>
                <a:cs typeface="+mn-cs"/>
              </a:rPr>
              <a:t>youtu.be</a:t>
            </a:r>
            <a:r>
              <a:rPr lang="en-US" sz="1200" u="sng" kern="1200">
                <a:solidFill>
                  <a:schemeClr val="tx1"/>
                </a:solidFill>
                <a:effectLst/>
                <a:latin typeface="+mn-lt"/>
                <a:ea typeface="+mn-ea"/>
                <a:cs typeface="+mn-cs"/>
              </a:rPr>
              <a:t>/sLX9tlpvdC8]</a:t>
            </a:r>
            <a:endParaRPr lang="en-US" sz="1200" u="none"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u="sng" kern="1200">
                <a:solidFill>
                  <a:schemeClr val="tx1"/>
                </a:solidFill>
                <a:effectLst/>
                <a:latin typeface="+mn-lt"/>
                <a:ea typeface="+mn-ea"/>
                <a:cs typeface="+mn-cs"/>
                <a:hlinkClick r:id="rId6"/>
              </a:rPr>
              <a:t>Investigating Rolling (18–36 Months) - Audio Descriptive Version</a:t>
            </a:r>
            <a:r>
              <a:rPr lang="en-US" sz="1200" u="sng" kern="1200">
                <a:solidFill>
                  <a:schemeClr val="tx1"/>
                </a:solidFill>
                <a:effectLst/>
                <a:latin typeface="+mn-lt"/>
                <a:ea typeface="+mn-ea"/>
                <a:cs typeface="+mn-cs"/>
              </a:rPr>
              <a:t> [https://</a:t>
            </a:r>
            <a:r>
              <a:rPr lang="en-US" sz="1200" u="sng" kern="1200" err="1">
                <a:solidFill>
                  <a:schemeClr val="tx1"/>
                </a:solidFill>
                <a:effectLst/>
                <a:latin typeface="+mn-lt"/>
                <a:ea typeface="+mn-ea"/>
                <a:cs typeface="+mn-cs"/>
              </a:rPr>
              <a:t>youtu.be</a:t>
            </a:r>
            <a:r>
              <a:rPr lang="en-US" sz="1200" u="sng" kern="1200">
                <a:solidFill>
                  <a:schemeClr val="tx1"/>
                </a:solidFill>
                <a:effectLst/>
                <a:latin typeface="+mn-lt"/>
                <a:ea typeface="+mn-ea"/>
                <a:cs typeface="+mn-cs"/>
              </a:rPr>
              <a:t>/iR7I3tzztA8]</a:t>
            </a:r>
            <a:endParaRPr lang="en-US" sz="1200" u="none"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u="sng" kern="1200">
                <a:solidFill>
                  <a:schemeClr val="tx1"/>
                </a:solidFill>
                <a:effectLst/>
                <a:latin typeface="+mn-lt"/>
                <a:ea typeface="+mn-ea"/>
                <a:cs typeface="+mn-cs"/>
                <a:hlinkClick r:id="rId7"/>
              </a:rPr>
              <a:t>Bouncing Balls (3–5 Years)</a:t>
            </a:r>
            <a:r>
              <a:rPr lang="en-US" sz="1200" u="sng" kern="1200">
                <a:solidFill>
                  <a:schemeClr val="tx1"/>
                </a:solidFill>
                <a:effectLst/>
                <a:latin typeface="+mn-lt"/>
                <a:ea typeface="+mn-ea"/>
                <a:cs typeface="+mn-cs"/>
              </a:rPr>
              <a:t> [https://</a:t>
            </a:r>
            <a:r>
              <a:rPr lang="en-US" sz="1200" u="sng" kern="1200" err="1">
                <a:solidFill>
                  <a:schemeClr val="tx1"/>
                </a:solidFill>
                <a:effectLst/>
                <a:latin typeface="+mn-lt"/>
                <a:ea typeface="+mn-ea"/>
                <a:cs typeface="+mn-cs"/>
              </a:rPr>
              <a:t>youtu.be</a:t>
            </a:r>
            <a:r>
              <a:rPr lang="en-US" sz="1200" u="sng" kern="1200">
                <a:solidFill>
                  <a:schemeClr val="tx1"/>
                </a:solidFill>
                <a:effectLst/>
                <a:latin typeface="+mn-lt"/>
                <a:ea typeface="+mn-ea"/>
                <a:cs typeface="+mn-cs"/>
              </a:rPr>
              <a:t>/oEZLM-RW2zI]</a:t>
            </a:r>
            <a:endParaRPr lang="en-US" sz="1200" u="none"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u="sng" kern="1200">
                <a:solidFill>
                  <a:schemeClr val="tx1"/>
                </a:solidFill>
                <a:effectLst/>
                <a:latin typeface="+mn-lt"/>
                <a:ea typeface="+mn-ea"/>
                <a:cs typeface="+mn-cs"/>
                <a:hlinkClick r:id="rId8"/>
              </a:rPr>
              <a:t>Bouncing Balls (3–5 Years) - Audio Descriptive Version</a:t>
            </a:r>
            <a:r>
              <a:rPr lang="en-US" sz="1200" u="sng" kern="1200">
                <a:solidFill>
                  <a:schemeClr val="tx1"/>
                </a:solidFill>
                <a:effectLst/>
                <a:latin typeface="+mn-lt"/>
                <a:ea typeface="+mn-ea"/>
                <a:cs typeface="+mn-cs"/>
              </a:rPr>
              <a:t> [https://</a:t>
            </a:r>
            <a:r>
              <a:rPr lang="en-US" sz="1200" u="sng" kern="1200" err="1">
                <a:solidFill>
                  <a:schemeClr val="tx1"/>
                </a:solidFill>
                <a:effectLst/>
                <a:latin typeface="+mn-lt"/>
                <a:ea typeface="+mn-ea"/>
                <a:cs typeface="+mn-cs"/>
              </a:rPr>
              <a:t>youtu.be</a:t>
            </a:r>
            <a:r>
              <a:rPr lang="en-US" sz="1200" u="sng" kern="1200">
                <a:solidFill>
                  <a:schemeClr val="tx1"/>
                </a:solidFill>
                <a:effectLst/>
                <a:latin typeface="+mn-lt"/>
                <a:ea typeface="+mn-ea"/>
                <a:cs typeface="+mn-cs"/>
              </a:rPr>
              <a:t>/gklxy3WrBog]</a:t>
            </a:r>
            <a:endParaRPr lang="en-US" sz="1200" u="none"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u="sng" kern="1200">
                <a:solidFill>
                  <a:schemeClr val="tx1"/>
                </a:solidFill>
                <a:effectLst/>
                <a:latin typeface="+mn-lt"/>
                <a:ea typeface="+mn-ea"/>
                <a:cs typeface="+mn-cs"/>
                <a:hlinkClick r:id="rId9"/>
              </a:rPr>
              <a:t>Investigating Force (second–third grade)</a:t>
            </a:r>
            <a:r>
              <a:rPr lang="en-US" sz="1200" u="sng" kern="1200">
                <a:solidFill>
                  <a:schemeClr val="tx1"/>
                </a:solidFill>
                <a:effectLst/>
                <a:latin typeface="+mn-lt"/>
                <a:ea typeface="+mn-ea"/>
                <a:cs typeface="+mn-cs"/>
              </a:rPr>
              <a:t> [https://</a:t>
            </a:r>
            <a:r>
              <a:rPr lang="en-US" sz="1200" u="sng" kern="1200" err="1">
                <a:solidFill>
                  <a:schemeClr val="tx1"/>
                </a:solidFill>
                <a:effectLst/>
                <a:latin typeface="+mn-lt"/>
                <a:ea typeface="+mn-ea"/>
                <a:cs typeface="+mn-cs"/>
              </a:rPr>
              <a:t>youtu.be</a:t>
            </a:r>
            <a:r>
              <a:rPr lang="en-US" sz="1200" u="sng" kern="1200">
                <a:solidFill>
                  <a:schemeClr val="tx1"/>
                </a:solidFill>
                <a:effectLst/>
                <a:latin typeface="+mn-lt"/>
                <a:ea typeface="+mn-ea"/>
                <a:cs typeface="+mn-cs"/>
              </a:rPr>
              <a:t>/uzKApH5NDU4]</a:t>
            </a:r>
            <a:endParaRPr lang="en-US" sz="1200" u="none"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u="sng" kern="1200">
                <a:solidFill>
                  <a:schemeClr val="tx1"/>
                </a:solidFill>
                <a:effectLst/>
                <a:latin typeface="+mn-lt"/>
                <a:ea typeface="+mn-ea"/>
                <a:cs typeface="+mn-cs"/>
                <a:hlinkClick r:id="rId10"/>
              </a:rPr>
              <a:t>Investigating Force (second–third grade) - Audio Descriptive Version</a:t>
            </a:r>
            <a:r>
              <a:rPr lang="en-US" sz="1200" u="sng" kern="1200">
                <a:solidFill>
                  <a:schemeClr val="tx1"/>
                </a:solidFill>
                <a:effectLst/>
                <a:latin typeface="+mn-lt"/>
                <a:ea typeface="+mn-ea"/>
                <a:cs typeface="+mn-cs"/>
              </a:rPr>
              <a:t> [https://</a:t>
            </a:r>
            <a:r>
              <a:rPr lang="en-US" sz="1200" u="sng" kern="1200" err="1">
                <a:solidFill>
                  <a:schemeClr val="tx1"/>
                </a:solidFill>
                <a:effectLst/>
                <a:latin typeface="+mn-lt"/>
                <a:ea typeface="+mn-ea"/>
                <a:cs typeface="+mn-cs"/>
              </a:rPr>
              <a:t>youtu.be</a:t>
            </a:r>
            <a:r>
              <a:rPr lang="en-US" sz="1200" u="sng" kern="1200">
                <a:solidFill>
                  <a:schemeClr val="tx1"/>
                </a:solidFill>
                <a:effectLst/>
                <a:latin typeface="+mn-lt"/>
                <a:ea typeface="+mn-ea"/>
                <a:cs typeface="+mn-cs"/>
              </a:rPr>
              <a:t>/x97qC6pRvSg]</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If you play the same video that you used earlier in the session, be sure to explain to participants that they have already observed this video. The first viewing was focused on ways children were investigating. During this viewing, they will be observing the educator.</a:t>
            </a:r>
          </a:p>
          <a:p>
            <a:endParaRPr lang="en-US"/>
          </a:p>
        </p:txBody>
      </p:sp>
      <p:sp>
        <p:nvSpPr>
          <p:cNvPr id="4" name="Footer Placeholder 3"/>
          <p:cNvSpPr>
            <a:spLocks noGrp="1"/>
          </p:cNvSpPr>
          <p:nvPr>
            <p:ph type="ftr" sz="quarter" idx="4"/>
          </p:nvPr>
        </p:nvSpPr>
        <p:spPr/>
        <p:txBody>
          <a:bodyPr/>
          <a:lstStyle/>
          <a:p>
            <a:r>
              <a:rPr lang="en-US"/>
              <a:t>Hogg and Abrams, (1988); Gee, (2000) </a:t>
            </a:r>
          </a:p>
        </p:txBody>
      </p:sp>
      <p:sp>
        <p:nvSpPr>
          <p:cNvPr id="5" name="Slide Number Placeholder 4"/>
          <p:cNvSpPr>
            <a:spLocks noGrp="1"/>
          </p:cNvSpPr>
          <p:nvPr>
            <p:ph type="sldNum" sz="quarter" idx="5"/>
          </p:nvPr>
        </p:nvSpPr>
        <p:spPr/>
        <p:txBody>
          <a:bodyPr/>
          <a:lstStyle/>
          <a:p>
            <a:fld id="{896399F6-6299-4610-B81F-5B1794C45A33}" type="slidenum">
              <a:rPr lang="en-US" smtClean="0"/>
              <a:t>16</a:t>
            </a:fld>
            <a:endParaRPr lang="en-US"/>
          </a:p>
        </p:txBody>
      </p:sp>
    </p:spTree>
    <p:extLst>
      <p:ext uri="{BB962C8B-B14F-4D97-AF65-F5344CB8AC3E}">
        <p14:creationId xmlns:p14="http://schemas.microsoft.com/office/powerpoint/2010/main" val="27825761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Time:</a:t>
            </a:r>
            <a:r>
              <a:rPr lang="en-US" sz="1200" kern="1200">
                <a:solidFill>
                  <a:schemeClr val="tx1"/>
                </a:solidFill>
                <a:effectLst/>
                <a:latin typeface="+mn-lt"/>
                <a:ea typeface="+mn-ea"/>
                <a:cs typeface="+mn-cs"/>
              </a:rPr>
              <a:t> 10–15 minutes (including observing the video on the previous slide)</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Let’s discuss what you noticed.</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In what ways did the educator support children to investigate how things move?</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[Encourage participants to share with the larger group.]</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Facilitator Notes</a:t>
            </a:r>
          </a:p>
          <a:p>
            <a:pPr marL="171450" indent="-171450">
              <a:buFont typeface="Arial" panose="020B0604020202020204" pitchFamily="34" charset="0"/>
              <a:buChar char="•"/>
            </a:pPr>
            <a:r>
              <a:rPr lang="en-US" sz="1200" kern="1200">
                <a:solidFill>
                  <a:schemeClr val="tx1"/>
                </a:solidFill>
                <a:effectLst/>
                <a:latin typeface="+mn-lt"/>
                <a:ea typeface="+mn-ea"/>
                <a:cs typeface="+mn-cs"/>
              </a:rPr>
              <a:t>Participants will share more about their observations on the next slide when they sort what they noticed into the M</a:t>
            </a:r>
            <a:r>
              <a:rPr lang="en-US" sz="1200" kern="1200" baseline="30000">
                <a:solidFill>
                  <a:schemeClr val="tx1"/>
                </a:solidFill>
                <a:effectLst/>
                <a:latin typeface="+mn-lt"/>
                <a:ea typeface="+mn-ea"/>
                <a:cs typeface="+mn-cs"/>
              </a:rPr>
              <a:t>5 </a:t>
            </a:r>
            <a:r>
              <a:rPr lang="en-US" sz="1200" kern="1200">
                <a:solidFill>
                  <a:schemeClr val="tx1"/>
                </a:solidFill>
                <a:effectLst/>
                <a:latin typeface="+mn-lt"/>
                <a:ea typeface="+mn-ea"/>
                <a:cs typeface="+mn-cs"/>
              </a:rPr>
              <a:t>Early STEAM Approach categories. </a:t>
            </a:r>
            <a:endParaRPr lang="en-US"/>
          </a:p>
        </p:txBody>
      </p:sp>
      <p:sp>
        <p:nvSpPr>
          <p:cNvPr id="4" name="Footer Placeholder 3"/>
          <p:cNvSpPr>
            <a:spLocks noGrp="1"/>
          </p:cNvSpPr>
          <p:nvPr>
            <p:ph type="ftr" sz="quarter" idx="4"/>
          </p:nvPr>
        </p:nvSpPr>
        <p:spPr/>
        <p:txBody>
          <a:bodyPr/>
          <a:lstStyle/>
          <a:p>
            <a:r>
              <a:rPr lang="en-US"/>
              <a:t>Hogg and Abrams, (1988); Gee, (2000) </a:t>
            </a:r>
          </a:p>
        </p:txBody>
      </p:sp>
      <p:sp>
        <p:nvSpPr>
          <p:cNvPr id="5" name="Slide Number Placeholder 4"/>
          <p:cNvSpPr>
            <a:spLocks noGrp="1"/>
          </p:cNvSpPr>
          <p:nvPr>
            <p:ph type="sldNum" sz="quarter" idx="5"/>
          </p:nvPr>
        </p:nvSpPr>
        <p:spPr/>
        <p:txBody>
          <a:bodyPr/>
          <a:lstStyle/>
          <a:p>
            <a:fld id="{896399F6-6299-4610-B81F-5B1794C45A33}" type="slidenum">
              <a:rPr lang="en-US" smtClean="0"/>
              <a:t>17</a:t>
            </a:fld>
            <a:endParaRPr lang="en-US"/>
          </a:p>
        </p:txBody>
      </p:sp>
    </p:spTree>
    <p:extLst>
      <p:ext uri="{BB962C8B-B14F-4D97-AF65-F5344CB8AC3E}">
        <p14:creationId xmlns:p14="http://schemas.microsoft.com/office/powerpoint/2010/main" val="19480332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Time: </a:t>
            </a:r>
            <a:r>
              <a:rPr lang="en-US" sz="1200" kern="1200">
                <a:solidFill>
                  <a:schemeClr val="tx1"/>
                </a:solidFill>
                <a:effectLst/>
                <a:latin typeface="+mn-lt"/>
                <a:ea typeface="+mn-ea"/>
                <a:cs typeface="+mn-cs"/>
              </a:rPr>
              <a:t>10–15 minutes</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Materials:</a:t>
            </a:r>
            <a:r>
              <a:rPr lang="en-US" sz="1200" kern="1200">
                <a:solidFill>
                  <a:schemeClr val="tx1"/>
                </a:solidFill>
                <a:effectLst/>
                <a:latin typeface="+mn-lt"/>
                <a:ea typeface="+mn-ea"/>
                <a:cs typeface="+mn-cs"/>
              </a:rPr>
              <a:t> Chart paper, markers, sticky notes, </a:t>
            </a:r>
            <a:r>
              <a:rPr lang="en-US" sz="1200" b="1" kern="1200">
                <a:solidFill>
                  <a:schemeClr val="tx1"/>
                </a:solidFill>
                <a:effectLst/>
                <a:latin typeface="+mn-lt"/>
                <a:ea typeface="+mn-ea"/>
                <a:cs typeface="+mn-cs"/>
              </a:rPr>
              <a:t>M</a:t>
            </a:r>
            <a:r>
              <a:rPr lang="en-US" sz="1200" b="1" kern="1200" baseline="30000">
                <a:solidFill>
                  <a:schemeClr val="tx1"/>
                </a:solidFill>
                <a:effectLst/>
                <a:latin typeface="+mn-lt"/>
                <a:ea typeface="+mn-ea"/>
                <a:cs typeface="+mn-cs"/>
              </a:rPr>
              <a:t>5</a:t>
            </a:r>
            <a:r>
              <a:rPr lang="en-US" sz="1200" b="1" kern="1200">
                <a:solidFill>
                  <a:schemeClr val="tx1"/>
                </a:solidFill>
                <a:effectLst/>
                <a:latin typeface="+mn-lt"/>
                <a:ea typeface="+mn-ea"/>
                <a:cs typeface="+mn-cs"/>
              </a:rPr>
              <a:t> Early STEAM Approach Overview </a:t>
            </a:r>
            <a:r>
              <a:rPr lang="en-US" sz="1200" kern="1200">
                <a:solidFill>
                  <a:schemeClr val="tx1"/>
                </a:solidFill>
                <a:effectLst/>
                <a:latin typeface="+mn-lt"/>
                <a:ea typeface="+mn-ea"/>
                <a:cs typeface="+mn-cs"/>
              </a:rPr>
              <a:t>handout, </a:t>
            </a:r>
            <a:r>
              <a:rPr lang="en-US" sz="1200" b="1" kern="1200">
                <a:solidFill>
                  <a:schemeClr val="tx1"/>
                </a:solidFill>
                <a:effectLst/>
                <a:latin typeface="+mn-lt"/>
                <a:ea typeface="+mn-ea"/>
                <a:cs typeface="+mn-cs"/>
              </a:rPr>
              <a:t>Answer Key </a:t>
            </a:r>
            <a:r>
              <a:rPr lang="en-US" sz="1200" kern="1200">
                <a:solidFill>
                  <a:schemeClr val="tx1"/>
                </a:solidFill>
                <a:effectLst/>
                <a:latin typeface="+mn-lt"/>
                <a:ea typeface="+mn-ea"/>
                <a:cs typeface="+mn-cs"/>
              </a:rPr>
              <a:t>handout </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You all provided different examples of ways educators supported children to investigate how things move.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We can use the M</a:t>
            </a:r>
            <a:r>
              <a:rPr lang="en-US" sz="1200" kern="1200" baseline="30000">
                <a:solidFill>
                  <a:schemeClr val="tx1"/>
                </a:solidFill>
                <a:effectLst/>
                <a:latin typeface="+mn-lt"/>
                <a:ea typeface="+mn-ea"/>
                <a:cs typeface="+mn-cs"/>
              </a:rPr>
              <a:t>5</a:t>
            </a:r>
            <a:r>
              <a:rPr lang="en-US" sz="1200" kern="1200">
                <a:solidFill>
                  <a:schemeClr val="tx1"/>
                </a:solidFill>
                <a:effectLst/>
                <a:latin typeface="+mn-lt"/>
                <a:ea typeface="+mn-ea"/>
                <a:cs typeface="+mn-cs"/>
              </a:rPr>
              <a:t> Early STEAM Approach as a framework for thinking about ways educators support children to learn about science concepts and phenomena.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The M</a:t>
            </a:r>
            <a:r>
              <a:rPr lang="en-US" sz="1200" kern="1200" baseline="30000">
                <a:solidFill>
                  <a:schemeClr val="tx1"/>
                </a:solidFill>
                <a:effectLst/>
                <a:latin typeface="+mn-lt"/>
                <a:ea typeface="+mn-ea"/>
                <a:cs typeface="+mn-cs"/>
              </a:rPr>
              <a:t>5</a:t>
            </a:r>
            <a:r>
              <a:rPr lang="en-US" sz="1200" kern="1200">
                <a:solidFill>
                  <a:schemeClr val="tx1"/>
                </a:solidFill>
                <a:effectLst/>
                <a:latin typeface="+mn-lt"/>
                <a:ea typeface="+mn-ea"/>
                <a:cs typeface="+mn-cs"/>
              </a:rPr>
              <a:t> Early STEAM Approach consists of five effective teaching practices that are enacted within the frame of an educator’s inquiry mindset. The five teaching practices are: </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Mutual Learning</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Meaningful Investigations</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Materials and Learning Environment</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Mindful Vocabulary and Discourse</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Multiple Representations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You will explore the M</a:t>
            </a:r>
            <a:r>
              <a:rPr lang="en-US" sz="1200" kern="1200" baseline="30000">
                <a:solidFill>
                  <a:schemeClr val="tx1"/>
                </a:solidFill>
                <a:effectLst/>
                <a:latin typeface="+mn-lt"/>
                <a:ea typeface="+mn-ea"/>
                <a:cs typeface="+mn-cs"/>
              </a:rPr>
              <a:t>5</a:t>
            </a:r>
            <a:r>
              <a:rPr lang="en-US" sz="1200" kern="1200">
                <a:solidFill>
                  <a:schemeClr val="tx1"/>
                </a:solidFill>
                <a:effectLst/>
                <a:latin typeface="+mn-lt"/>
                <a:ea typeface="+mn-ea"/>
                <a:cs typeface="+mn-cs"/>
              </a:rPr>
              <a:t> Early STEAM Approach with your teams.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Use the </a:t>
            </a:r>
            <a:r>
              <a:rPr lang="en-US" sz="1200" b="1" kern="1200">
                <a:solidFill>
                  <a:schemeClr val="tx1"/>
                </a:solidFill>
                <a:effectLst/>
                <a:latin typeface="+mn-lt"/>
                <a:ea typeface="+mn-ea"/>
                <a:cs typeface="+mn-cs"/>
              </a:rPr>
              <a:t>M</a:t>
            </a:r>
            <a:r>
              <a:rPr lang="en-US" sz="1200" b="1" kern="1200" baseline="30000">
                <a:solidFill>
                  <a:schemeClr val="tx1"/>
                </a:solidFill>
                <a:effectLst/>
                <a:latin typeface="+mn-lt"/>
                <a:ea typeface="+mn-ea"/>
                <a:cs typeface="+mn-cs"/>
              </a:rPr>
              <a:t>5</a:t>
            </a:r>
            <a:r>
              <a:rPr lang="en-US" sz="1200" b="1" kern="1200">
                <a:solidFill>
                  <a:schemeClr val="tx1"/>
                </a:solidFill>
                <a:effectLst/>
                <a:latin typeface="+mn-lt"/>
                <a:ea typeface="+mn-ea"/>
                <a:cs typeface="+mn-cs"/>
              </a:rPr>
              <a:t> Early STEAM Approach Overview</a:t>
            </a:r>
            <a:r>
              <a:rPr lang="en-US" sz="1200" kern="1200">
                <a:solidFill>
                  <a:schemeClr val="tx1"/>
                </a:solidFill>
                <a:effectLst/>
                <a:latin typeface="+mn-lt"/>
                <a:ea typeface="+mn-ea"/>
                <a:cs typeface="+mn-cs"/>
              </a:rPr>
              <a:t> handout to learn more about each M</a:t>
            </a:r>
            <a:r>
              <a:rPr lang="en-US" sz="1200" kern="1200" baseline="30000">
                <a:solidFill>
                  <a:schemeClr val="tx1"/>
                </a:solidFill>
                <a:effectLst/>
                <a:latin typeface="+mn-lt"/>
                <a:ea typeface="+mn-ea"/>
                <a:cs typeface="+mn-cs"/>
              </a:rPr>
              <a:t>5</a:t>
            </a:r>
            <a:r>
              <a:rPr lang="en-US" sz="1200" kern="1200">
                <a:solidFill>
                  <a:schemeClr val="tx1"/>
                </a:solidFill>
                <a:effectLst/>
                <a:latin typeface="+mn-lt"/>
                <a:ea typeface="+mn-ea"/>
                <a:cs typeface="+mn-cs"/>
              </a:rPr>
              <a:t> practice to support your sorting process.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Create six sections on your chart paper. Label one Inquiry Mindsets and the other five with the remaining M</a:t>
            </a:r>
            <a:r>
              <a:rPr lang="en-US" sz="1200" kern="1200" baseline="30000">
                <a:solidFill>
                  <a:schemeClr val="tx1"/>
                </a:solidFill>
                <a:effectLst/>
                <a:latin typeface="+mn-lt"/>
                <a:ea typeface="+mn-ea"/>
                <a:cs typeface="+mn-cs"/>
              </a:rPr>
              <a:t>5</a:t>
            </a:r>
            <a:r>
              <a:rPr lang="en-US" sz="1200" kern="1200">
                <a:solidFill>
                  <a:schemeClr val="tx1"/>
                </a:solidFill>
                <a:effectLst/>
                <a:latin typeface="+mn-lt"/>
                <a:ea typeface="+mn-ea"/>
                <a:cs typeface="+mn-cs"/>
              </a:rPr>
              <a:t> teaching practices: Mutual Learning, Meaningful Investigations, Materials and Learning Environment, Mindful Vocabulary and Discourse, and Multiple Representations.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With your team, sort the different examples you recorded on sticky notes from the video observation into each of the M</a:t>
            </a:r>
            <a:r>
              <a:rPr lang="en-US" sz="1200" kern="1200" baseline="30000">
                <a:solidFill>
                  <a:schemeClr val="tx1"/>
                </a:solidFill>
                <a:effectLst/>
                <a:latin typeface="+mn-lt"/>
                <a:ea typeface="+mn-ea"/>
                <a:cs typeface="+mn-cs"/>
              </a:rPr>
              <a:t>5</a:t>
            </a:r>
            <a:r>
              <a:rPr lang="en-US" sz="1200" kern="1200">
                <a:solidFill>
                  <a:schemeClr val="tx1"/>
                </a:solidFill>
                <a:effectLst/>
                <a:latin typeface="+mn-lt"/>
                <a:ea typeface="+mn-ea"/>
                <a:cs typeface="+mn-cs"/>
              </a:rPr>
              <a:t> categories on your chart paper. For example, you might have recorded on your sticky note that the educator modeled science language. You would place this sticky note in the “Mindful Vocabulary and Discourse” category on your chart paper.</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You might find that a specific example applies to more than one M</a:t>
            </a:r>
            <a:r>
              <a:rPr lang="en-US" sz="1200" kern="1200" baseline="30000">
                <a:solidFill>
                  <a:schemeClr val="tx1"/>
                </a:solidFill>
                <a:effectLst/>
                <a:latin typeface="+mn-lt"/>
                <a:ea typeface="+mn-ea"/>
                <a:cs typeface="+mn-cs"/>
              </a:rPr>
              <a:t>5</a:t>
            </a:r>
            <a:r>
              <a:rPr lang="en-US" sz="1200" kern="1200">
                <a:solidFill>
                  <a:schemeClr val="tx1"/>
                </a:solidFill>
                <a:effectLst/>
                <a:latin typeface="+mn-lt"/>
                <a:ea typeface="+mn-ea"/>
                <a:cs typeface="+mn-cs"/>
              </a:rPr>
              <a:t> practice. This is because the M</a:t>
            </a:r>
            <a:r>
              <a:rPr lang="en-US" sz="1200" kern="1200" baseline="30000">
                <a:solidFill>
                  <a:schemeClr val="tx1"/>
                </a:solidFill>
                <a:effectLst/>
                <a:latin typeface="+mn-lt"/>
                <a:ea typeface="+mn-ea"/>
                <a:cs typeface="+mn-cs"/>
              </a:rPr>
              <a:t>5</a:t>
            </a:r>
            <a:r>
              <a:rPr lang="en-US" sz="1200" kern="1200">
                <a:solidFill>
                  <a:schemeClr val="tx1"/>
                </a:solidFill>
                <a:effectLst/>
                <a:latin typeface="+mn-lt"/>
                <a:ea typeface="+mn-ea"/>
                <a:cs typeface="+mn-cs"/>
              </a:rPr>
              <a:t> practices complement each other. If this happens, choose the practice that you think best fits your sticky note example.</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You might add new sticky notes with different ideas about the ways educators can support children to investigate how things move.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If one of the M</a:t>
            </a:r>
            <a:r>
              <a:rPr lang="en-US" sz="1200" kern="1200" baseline="30000">
                <a:solidFill>
                  <a:schemeClr val="tx1"/>
                </a:solidFill>
                <a:effectLst/>
                <a:latin typeface="+mn-lt"/>
                <a:ea typeface="+mn-ea"/>
                <a:cs typeface="+mn-cs"/>
              </a:rPr>
              <a:t>5</a:t>
            </a:r>
            <a:r>
              <a:rPr lang="en-US" sz="1200" kern="1200">
                <a:solidFill>
                  <a:schemeClr val="tx1"/>
                </a:solidFill>
                <a:effectLst/>
                <a:latin typeface="+mn-lt"/>
                <a:ea typeface="+mn-ea"/>
                <a:cs typeface="+mn-cs"/>
              </a:rPr>
              <a:t> teaching practices is not observed in the video clip, consider ways educators might use this practice within the context of the video.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[Provide time for participants to sort their sticky notes. Then, invite a few volunteers to share examples for each M</a:t>
            </a:r>
            <a:r>
              <a:rPr lang="en-US" sz="1200" kern="1200" baseline="30000">
                <a:solidFill>
                  <a:schemeClr val="tx1"/>
                </a:solidFill>
                <a:effectLst/>
                <a:latin typeface="+mn-lt"/>
                <a:ea typeface="+mn-ea"/>
                <a:cs typeface="+mn-cs"/>
              </a:rPr>
              <a:t>5</a:t>
            </a:r>
            <a:r>
              <a:rPr lang="en-US" sz="1200" kern="1200">
                <a:solidFill>
                  <a:schemeClr val="tx1"/>
                </a:solidFill>
                <a:effectLst/>
                <a:latin typeface="+mn-lt"/>
                <a:ea typeface="+mn-ea"/>
                <a:cs typeface="+mn-cs"/>
              </a:rPr>
              <a:t> practice.]</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Thank you for exploring the M</a:t>
            </a:r>
            <a:r>
              <a:rPr lang="en-US" sz="1200" kern="1200" baseline="30000">
                <a:solidFill>
                  <a:schemeClr val="tx1"/>
                </a:solidFill>
                <a:effectLst/>
                <a:latin typeface="+mn-lt"/>
                <a:ea typeface="+mn-ea"/>
                <a:cs typeface="+mn-cs"/>
              </a:rPr>
              <a:t>5</a:t>
            </a:r>
            <a:r>
              <a:rPr lang="en-US" sz="1200" kern="1200">
                <a:solidFill>
                  <a:schemeClr val="tx1"/>
                </a:solidFill>
                <a:effectLst/>
                <a:latin typeface="+mn-lt"/>
                <a:ea typeface="+mn-ea"/>
                <a:cs typeface="+mn-cs"/>
              </a:rPr>
              <a:t> Early STEAM Approach. </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Consider playing the video again for participants to add to their M</a:t>
            </a:r>
            <a:r>
              <a:rPr lang="en-US" sz="1200" kern="1200" baseline="30000">
                <a:solidFill>
                  <a:schemeClr val="tx1"/>
                </a:solidFill>
                <a:effectLst/>
                <a:latin typeface="+mn-lt"/>
                <a:ea typeface="+mn-ea"/>
                <a:cs typeface="+mn-cs"/>
              </a:rPr>
              <a:t>5</a:t>
            </a:r>
            <a:r>
              <a:rPr lang="en-US" sz="1200" kern="1200">
                <a:solidFill>
                  <a:schemeClr val="tx1"/>
                </a:solidFill>
                <a:effectLst/>
                <a:latin typeface="+mn-lt"/>
                <a:ea typeface="+mn-ea"/>
                <a:cs typeface="+mn-cs"/>
              </a:rPr>
              <a:t> charts.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You might create a chart of your own to model how to set up the activity for participants. Or create multiple labeled charts in advance for participants to use.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Instead of the sorting activity, you might review the M</a:t>
            </a:r>
            <a:r>
              <a:rPr lang="en-US" sz="1200" kern="1200" baseline="30000">
                <a:solidFill>
                  <a:schemeClr val="tx1"/>
                </a:solidFill>
                <a:effectLst/>
                <a:latin typeface="+mn-lt"/>
                <a:ea typeface="+mn-ea"/>
                <a:cs typeface="+mn-cs"/>
              </a:rPr>
              <a:t>5</a:t>
            </a:r>
            <a:r>
              <a:rPr lang="en-US" sz="1200" kern="1200">
                <a:solidFill>
                  <a:schemeClr val="tx1"/>
                </a:solidFill>
                <a:effectLst/>
                <a:latin typeface="+mn-lt"/>
                <a:ea typeface="+mn-ea"/>
                <a:cs typeface="+mn-cs"/>
              </a:rPr>
              <a:t> practices featured in the video by using the </a:t>
            </a:r>
            <a:r>
              <a:rPr lang="en-US" sz="1200" b="1" kern="1200">
                <a:solidFill>
                  <a:schemeClr val="tx1"/>
                </a:solidFill>
                <a:effectLst/>
                <a:latin typeface="+mn-lt"/>
                <a:ea typeface="+mn-ea"/>
                <a:cs typeface="+mn-cs"/>
              </a:rPr>
              <a:t>Answer Key </a:t>
            </a:r>
            <a:r>
              <a:rPr lang="en-US" sz="1200" kern="1200">
                <a:solidFill>
                  <a:schemeClr val="tx1"/>
                </a:solidFill>
                <a:effectLst/>
                <a:latin typeface="+mn-lt"/>
                <a:ea typeface="+mn-ea"/>
                <a:cs typeface="+mn-cs"/>
              </a:rPr>
              <a:t>handout. </a:t>
            </a:r>
            <a:r>
              <a:rPr lang="en-US" sz="1200" b="1" kern="1200">
                <a:solidFill>
                  <a:schemeClr val="tx1"/>
                </a:solidFill>
                <a:effectLst/>
                <a:latin typeface="+mn-lt"/>
                <a:ea typeface="+mn-ea"/>
                <a:cs typeface="+mn-cs"/>
              </a:rPr>
              <a:t>Note:</a:t>
            </a:r>
            <a:r>
              <a:rPr lang="en-US" sz="1200" kern="1200">
                <a:solidFill>
                  <a:schemeClr val="tx1"/>
                </a:solidFill>
                <a:effectLst/>
                <a:latin typeface="+mn-lt"/>
                <a:ea typeface="+mn-ea"/>
                <a:cs typeface="+mn-cs"/>
              </a:rPr>
              <a:t> These handouts are designed to support facilitators only and are not intended to be used by participants. </a:t>
            </a:r>
          </a:p>
          <a:p>
            <a:pPr marL="628650" lvl="1" indent="-171450">
              <a:buFont typeface="Arial" panose="020B0604020202020204" pitchFamily="34" charset="0"/>
              <a:buChar char="•"/>
            </a:pPr>
            <a:r>
              <a:rPr lang="en-US" sz="1200" b="1" kern="1200">
                <a:solidFill>
                  <a:schemeClr val="tx1"/>
                </a:solidFill>
                <a:effectLst/>
                <a:latin typeface="+mn-lt"/>
                <a:ea typeface="+mn-ea"/>
                <a:cs typeface="+mn-cs"/>
              </a:rPr>
              <a:t>Answer Key for Exploring Balls (8–18 months)</a:t>
            </a:r>
          </a:p>
          <a:p>
            <a:pPr marL="628650" lvl="1" indent="-171450">
              <a:buFont typeface="Arial" panose="020B0604020202020204" pitchFamily="34" charset="0"/>
              <a:buChar char="•"/>
            </a:pPr>
            <a:r>
              <a:rPr lang="en-US" sz="1200" b="1" kern="1200">
                <a:solidFill>
                  <a:schemeClr val="tx1"/>
                </a:solidFill>
                <a:effectLst/>
                <a:latin typeface="+mn-lt"/>
                <a:ea typeface="+mn-ea"/>
                <a:cs typeface="+mn-cs"/>
              </a:rPr>
              <a:t>Answer Key for Investigating Rolling (18–36 months)</a:t>
            </a:r>
            <a:r>
              <a:rPr lang="en-US" sz="1200" b="1" u="sng" kern="1200">
                <a:solidFill>
                  <a:schemeClr val="tx1"/>
                </a:solidFill>
                <a:effectLst/>
                <a:latin typeface="+mn-lt"/>
                <a:ea typeface="+mn-ea"/>
                <a:cs typeface="+mn-cs"/>
              </a:rPr>
              <a:t> </a:t>
            </a:r>
          </a:p>
          <a:p>
            <a:pPr marL="628650" lvl="1" indent="-171450">
              <a:buFont typeface="Arial" panose="020B0604020202020204" pitchFamily="34" charset="0"/>
              <a:buChar char="•"/>
            </a:pPr>
            <a:r>
              <a:rPr lang="en-US" sz="1200" b="1" kern="1200">
                <a:solidFill>
                  <a:schemeClr val="tx1"/>
                </a:solidFill>
                <a:effectLst/>
                <a:latin typeface="+mn-lt"/>
                <a:ea typeface="+mn-ea"/>
                <a:cs typeface="+mn-cs"/>
              </a:rPr>
              <a:t>Answer Key for Bouncing Balls (3–5 years)</a:t>
            </a:r>
          </a:p>
          <a:p>
            <a:pPr marL="628650" lvl="1" indent="-171450">
              <a:buFont typeface="Arial" panose="020B0604020202020204" pitchFamily="34" charset="0"/>
              <a:buChar char="•"/>
            </a:pPr>
            <a:r>
              <a:rPr lang="en-US" sz="1200" b="1" u="none" strike="noStrike" kern="1200">
                <a:solidFill>
                  <a:schemeClr val="tx1"/>
                </a:solidFill>
                <a:effectLst/>
                <a:latin typeface="+mn-lt"/>
                <a:ea typeface="+mn-ea"/>
                <a:cs typeface="+mn-cs"/>
              </a:rPr>
              <a:t>Answer Key for </a:t>
            </a:r>
            <a:r>
              <a:rPr lang="en-US" sz="1200" b="1" kern="1200">
                <a:solidFill>
                  <a:schemeClr val="tx1"/>
                </a:solidFill>
                <a:effectLst/>
                <a:latin typeface="+mn-lt"/>
                <a:ea typeface="+mn-ea"/>
                <a:cs typeface="+mn-cs"/>
              </a:rPr>
              <a:t>Investigating Force (second–third grade)</a:t>
            </a:r>
            <a:r>
              <a:rPr lang="en-US" b="1">
                <a:effectLst/>
              </a:rPr>
              <a:t> </a:t>
            </a:r>
            <a:endParaRPr lang="en-US" b="1">
              <a:solidFill>
                <a:schemeClr val="tx1"/>
              </a:solidFill>
            </a:endParaRPr>
          </a:p>
        </p:txBody>
      </p:sp>
      <p:sp>
        <p:nvSpPr>
          <p:cNvPr id="4" name="Footer Placeholder 3"/>
          <p:cNvSpPr>
            <a:spLocks noGrp="1"/>
          </p:cNvSpPr>
          <p:nvPr>
            <p:ph type="ftr" sz="quarter" idx="4"/>
          </p:nvPr>
        </p:nvSpPr>
        <p:spPr/>
        <p:txBody>
          <a:bodyPr/>
          <a:lstStyle/>
          <a:p>
            <a:r>
              <a:rPr lang="en-US"/>
              <a:t>Hogg and Abrams, (1988); Gee, (2000) </a:t>
            </a:r>
          </a:p>
        </p:txBody>
      </p:sp>
      <p:sp>
        <p:nvSpPr>
          <p:cNvPr id="5" name="Slide Number Placeholder 4"/>
          <p:cNvSpPr>
            <a:spLocks noGrp="1"/>
          </p:cNvSpPr>
          <p:nvPr>
            <p:ph type="sldNum" sz="quarter" idx="5"/>
          </p:nvPr>
        </p:nvSpPr>
        <p:spPr/>
        <p:txBody>
          <a:bodyPr/>
          <a:lstStyle/>
          <a:p>
            <a:fld id="{896399F6-6299-4610-B81F-5B1794C45A33}" type="slidenum">
              <a:rPr lang="en-US" smtClean="0"/>
              <a:t>18</a:t>
            </a:fld>
            <a:endParaRPr lang="en-US"/>
          </a:p>
        </p:txBody>
      </p:sp>
    </p:spTree>
    <p:extLst>
      <p:ext uri="{BB962C8B-B14F-4D97-AF65-F5344CB8AC3E}">
        <p14:creationId xmlns:p14="http://schemas.microsoft.com/office/powerpoint/2010/main" val="32478048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Time: </a:t>
            </a:r>
            <a:r>
              <a:rPr lang="en-US" sz="1200" kern="1200">
                <a:solidFill>
                  <a:schemeClr val="tx1"/>
                </a:solidFill>
                <a:effectLst/>
                <a:latin typeface="+mn-lt"/>
                <a:ea typeface="+mn-ea"/>
                <a:cs typeface="+mn-cs"/>
              </a:rPr>
              <a:t>15–20 minutes</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Materials: Inquiry Starters: Force and Motion </a:t>
            </a:r>
            <a:r>
              <a:rPr lang="en-US" sz="1200" kern="1200">
                <a:solidFill>
                  <a:schemeClr val="tx1"/>
                </a:solidFill>
                <a:effectLst/>
                <a:latin typeface="+mn-lt"/>
                <a:ea typeface="+mn-ea"/>
                <a:cs typeface="+mn-cs"/>
              </a:rPr>
              <a:t>handout</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Let’s apply what we have been exploring to your settings.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Review the </a:t>
            </a:r>
            <a:r>
              <a:rPr lang="en-US" sz="1200" b="1" kern="1200">
                <a:solidFill>
                  <a:schemeClr val="tx1"/>
                </a:solidFill>
                <a:effectLst/>
                <a:latin typeface="+mn-lt"/>
                <a:ea typeface="+mn-ea"/>
                <a:cs typeface="+mn-cs"/>
              </a:rPr>
              <a:t>Inquiry Starters: Force and Motion</a:t>
            </a:r>
            <a:r>
              <a:rPr lang="en-US" sz="1200" kern="1200">
                <a:solidFill>
                  <a:schemeClr val="tx1"/>
                </a:solidFill>
                <a:effectLst/>
                <a:latin typeface="+mn-lt"/>
                <a:ea typeface="+mn-ea"/>
                <a:cs typeface="+mn-cs"/>
              </a:rPr>
              <a:t> handout for ideas about ways children might investigate force and motion.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As you review, circle ideas that you might like to try and add your own ideas that relate more closely to the children in your setting.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You might review foundations and standards or think about the developmental progression to choose concepts that are appropriate for the children in your setting.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[Provide time for participants to individually review the handout. Then, invite participants in table groups to share with each other.]</a:t>
            </a:r>
          </a:p>
          <a:p>
            <a:endParaRPr lang="en-US"/>
          </a:p>
        </p:txBody>
      </p:sp>
      <p:sp>
        <p:nvSpPr>
          <p:cNvPr id="4" name="Footer Placeholder 3"/>
          <p:cNvSpPr>
            <a:spLocks noGrp="1"/>
          </p:cNvSpPr>
          <p:nvPr>
            <p:ph type="ftr" sz="quarter" idx="4"/>
          </p:nvPr>
        </p:nvSpPr>
        <p:spPr/>
        <p:txBody>
          <a:bodyPr/>
          <a:lstStyle/>
          <a:p>
            <a:r>
              <a:rPr lang="en-US"/>
              <a:t>Hogg and Abrams, (1988); Gee, (2000) </a:t>
            </a:r>
          </a:p>
        </p:txBody>
      </p:sp>
      <p:sp>
        <p:nvSpPr>
          <p:cNvPr id="5" name="Slide Number Placeholder 4"/>
          <p:cNvSpPr>
            <a:spLocks noGrp="1"/>
          </p:cNvSpPr>
          <p:nvPr>
            <p:ph type="sldNum" sz="quarter" idx="5"/>
          </p:nvPr>
        </p:nvSpPr>
        <p:spPr/>
        <p:txBody>
          <a:bodyPr/>
          <a:lstStyle/>
          <a:p>
            <a:fld id="{896399F6-6299-4610-B81F-5B1794C45A33}" type="slidenum">
              <a:rPr lang="en-US" smtClean="0"/>
              <a:t>19</a:t>
            </a:fld>
            <a:endParaRPr lang="en-US"/>
          </a:p>
        </p:txBody>
      </p:sp>
    </p:spTree>
    <p:extLst>
      <p:ext uri="{BB962C8B-B14F-4D97-AF65-F5344CB8AC3E}">
        <p14:creationId xmlns:p14="http://schemas.microsoft.com/office/powerpoint/2010/main" val="38951923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spcAft>
                <a:spcPts val="0"/>
              </a:spcAft>
            </a:pPr>
            <a:r>
              <a:rPr lang="en-US" sz="1800" b="1" kern="1200">
                <a:solidFill>
                  <a:srgbClr val="0F173D"/>
                </a:solidFill>
                <a:effectLst/>
                <a:latin typeface="Poppins" panose="00000500000000000000" pitchFamily="2" charset="0"/>
                <a:ea typeface="+mn-ea"/>
                <a:cs typeface="Calibri" panose="020F0502020204030204" pitchFamily="34" charset="0"/>
              </a:rPr>
              <a:t>Talking Points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The Count Play Explore Professional Learning Resources were made possible by Count Play Explore, an early math, science, and computer science initiative led by the Fresno County Superintendent of Schools, Early Care and Education Department. This initiative is generously funded by the California Department of Education and the California State Board of Education.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These resources, developed by WestEd in collaboration with FCSS and AIMS Center for Math and Science Education, are intended to be used as a guide for implementing evidence-based strategies, promoting active learning, and encouraging developmentally appropriate practices in early education settings. They are not intended for commercial redistribution, unauthorized modification, or use outside the scope of professional education.</a:t>
            </a:r>
          </a:p>
          <a:p>
            <a:endParaRPr lang="en-US"/>
          </a:p>
        </p:txBody>
      </p:sp>
      <p:sp>
        <p:nvSpPr>
          <p:cNvPr id="4" name="Slide Number Placeholder 3"/>
          <p:cNvSpPr>
            <a:spLocks noGrp="1"/>
          </p:cNvSpPr>
          <p:nvPr>
            <p:ph type="sldNum" sz="quarter" idx="5"/>
          </p:nvPr>
        </p:nvSpPr>
        <p:spPr/>
        <p:txBody>
          <a:bodyPr/>
          <a:lstStyle/>
          <a:p>
            <a:fld id="{896399F6-6299-4610-B81F-5B1794C45A33}" type="slidenum">
              <a:rPr lang="en-US" smtClean="0"/>
              <a:t>2</a:t>
            </a:fld>
            <a:endParaRPr lang="en-US"/>
          </a:p>
        </p:txBody>
      </p:sp>
      <p:sp>
        <p:nvSpPr>
          <p:cNvPr id="5" name="Footer Placeholder 4">
            <a:extLst>
              <a:ext uri="{FF2B5EF4-FFF2-40B4-BE49-F238E27FC236}">
                <a16:creationId xmlns:a16="http://schemas.microsoft.com/office/drawing/2014/main" id="{28F70BCA-BC37-8F4F-94EC-B96932C078EE}"/>
              </a:ext>
            </a:extLst>
          </p:cNvPr>
          <p:cNvSpPr>
            <a:spLocks noGrp="1"/>
          </p:cNvSpPr>
          <p:nvPr>
            <p:ph type="ftr" sz="quarter" idx="4"/>
          </p:nvPr>
        </p:nvSpPr>
        <p:spPr/>
        <p:txBody>
          <a:bodyPr/>
          <a:lstStyle/>
          <a:p>
            <a:r>
              <a:rPr lang="en-US"/>
              <a:t>Hogg and Abrams, (1988); Gee, (2000) </a:t>
            </a:r>
          </a:p>
        </p:txBody>
      </p:sp>
    </p:spTree>
    <p:extLst>
      <p:ext uri="{BB962C8B-B14F-4D97-AF65-F5344CB8AC3E}">
        <p14:creationId xmlns:p14="http://schemas.microsoft.com/office/powerpoint/2010/main" val="41940298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Time: </a:t>
            </a:r>
            <a:r>
              <a:rPr lang="en-US" sz="1200" kern="1200">
                <a:solidFill>
                  <a:schemeClr val="tx1"/>
                </a:solidFill>
                <a:effectLst/>
                <a:latin typeface="+mn-lt"/>
                <a:ea typeface="+mn-ea"/>
                <a:cs typeface="+mn-cs"/>
              </a:rPr>
              <a:t>15–20 minutes</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Materials: Planning Investigations About Force and Motion </a:t>
            </a:r>
            <a:r>
              <a:rPr lang="en-US" sz="1200" kern="1200">
                <a:solidFill>
                  <a:schemeClr val="tx1"/>
                </a:solidFill>
                <a:effectLst/>
                <a:latin typeface="+mn-lt"/>
                <a:ea typeface="+mn-ea"/>
                <a:cs typeface="+mn-cs"/>
              </a:rPr>
              <a:t>handout</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Now, choose one inquiry to plan out more thoroughly. Use the </a:t>
            </a:r>
            <a:r>
              <a:rPr lang="en-US" sz="1200" b="1" kern="1200">
                <a:solidFill>
                  <a:schemeClr val="tx1"/>
                </a:solidFill>
                <a:effectLst/>
                <a:latin typeface="+mn-lt"/>
                <a:ea typeface="+mn-ea"/>
                <a:cs typeface="+mn-cs"/>
              </a:rPr>
              <a:t>Planning Investigations About Force and Motion</a:t>
            </a:r>
            <a:r>
              <a:rPr lang="en-US" sz="1200" kern="1200">
                <a:solidFill>
                  <a:schemeClr val="tx1"/>
                </a:solidFill>
                <a:effectLst/>
                <a:latin typeface="+mn-lt"/>
                <a:ea typeface="+mn-ea"/>
                <a:cs typeface="+mn-cs"/>
              </a:rPr>
              <a:t> handout.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[Select a facilitation strategy to support participants in planning ways for children in their setting to investigate how things move.] </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Consider different ways to support participants in planning. For example:</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Encourage educators working with children of the same age or grade to plan together. </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Invite participants to find a partner to plan with. Partners might discuss their ideas with each other as they plan.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The CA NGSS do not include standards for force and motion for first and second grades. If you have educators teaching children in these grades, you might:</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Explain that, although standards do not explicitly address concepts related to force and motion in these grades, children are still learning and developing understanding related to force and motion. Educators can draw from children’s everyday experiences of force and motion to explore these concepts in first and second grades. Children will revisit and deepen these ideas in third grade. </a:t>
            </a:r>
            <a:endParaRPr lang="en-US"/>
          </a:p>
        </p:txBody>
      </p:sp>
      <p:sp>
        <p:nvSpPr>
          <p:cNvPr id="4" name="Footer Placeholder 3"/>
          <p:cNvSpPr>
            <a:spLocks noGrp="1"/>
          </p:cNvSpPr>
          <p:nvPr>
            <p:ph type="ftr" sz="quarter" idx="4"/>
          </p:nvPr>
        </p:nvSpPr>
        <p:spPr/>
        <p:txBody>
          <a:bodyPr/>
          <a:lstStyle/>
          <a:p>
            <a:r>
              <a:rPr lang="en-US"/>
              <a:t>Hogg and Abrams, (1988); Gee, (2000) </a:t>
            </a:r>
          </a:p>
        </p:txBody>
      </p:sp>
      <p:sp>
        <p:nvSpPr>
          <p:cNvPr id="5" name="Slide Number Placeholder 4"/>
          <p:cNvSpPr>
            <a:spLocks noGrp="1"/>
          </p:cNvSpPr>
          <p:nvPr>
            <p:ph type="sldNum" sz="quarter" idx="5"/>
          </p:nvPr>
        </p:nvSpPr>
        <p:spPr/>
        <p:txBody>
          <a:bodyPr/>
          <a:lstStyle/>
          <a:p>
            <a:fld id="{896399F6-6299-4610-B81F-5B1794C45A33}" type="slidenum">
              <a:rPr lang="en-US" smtClean="0"/>
              <a:t>20</a:t>
            </a:fld>
            <a:endParaRPr lang="en-US"/>
          </a:p>
        </p:txBody>
      </p:sp>
    </p:spTree>
    <p:extLst>
      <p:ext uri="{BB962C8B-B14F-4D97-AF65-F5344CB8AC3E}">
        <p14:creationId xmlns:p14="http://schemas.microsoft.com/office/powerpoint/2010/main" val="25920034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Thank you all for taking the time to begin planning for ways children in your setting can investigate force and motion.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Now, we will share our plans with others.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Turn and talk to a partner. Share your plans for ways children in your setting can investigate force and motion. Consider what parts of the investigation you are most excited about and what parts of the investigation you have questions about.</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Facilitator Notes</a:t>
            </a:r>
          </a:p>
          <a:p>
            <a:pPr marL="171450" lvl="0" indent="-171450" algn="l">
              <a:buFont typeface="Arial" panose="020B0604020202020204" pitchFamily="34" charset="0"/>
              <a:buChar char="•"/>
            </a:pPr>
            <a:r>
              <a:rPr lang="en-US" sz="1200" kern="1200">
                <a:solidFill>
                  <a:schemeClr val="tx1"/>
                </a:solidFill>
                <a:effectLst/>
                <a:latin typeface="+mn-lt"/>
                <a:ea typeface="+mn-ea"/>
                <a:cs typeface="+mn-cs"/>
              </a:rPr>
              <a:t>You might invite participants to workshop ideas with each other. For example, invite partners to provide the following feedback for each other after the ideas are shared:</a:t>
            </a:r>
          </a:p>
          <a:p>
            <a:pPr marL="628650" lvl="1" indent="-171450" algn="l">
              <a:buFont typeface="Arial" panose="020B0604020202020204" pitchFamily="34" charset="0"/>
              <a:buChar char="•"/>
            </a:pPr>
            <a:r>
              <a:rPr lang="en-US" sz="1200" kern="1200">
                <a:solidFill>
                  <a:schemeClr val="tx1"/>
                </a:solidFill>
                <a:effectLst/>
                <a:latin typeface="+mn-lt"/>
                <a:ea typeface="+mn-ea"/>
                <a:cs typeface="+mn-cs"/>
              </a:rPr>
              <a:t>I value the way you have …</a:t>
            </a:r>
          </a:p>
          <a:p>
            <a:pPr marL="628650" lvl="1" indent="-171450" algn="l">
              <a:buFont typeface="Arial" panose="020B0604020202020204" pitchFamily="34" charset="0"/>
              <a:buChar char="•"/>
            </a:pPr>
            <a:r>
              <a:rPr lang="en-US" sz="1200" kern="1200">
                <a:solidFill>
                  <a:schemeClr val="tx1"/>
                </a:solidFill>
                <a:effectLst/>
                <a:latin typeface="+mn-lt"/>
                <a:ea typeface="+mn-ea"/>
                <a:cs typeface="+mn-cs"/>
              </a:rPr>
              <a:t>I wonder about ...</a:t>
            </a:r>
          </a:p>
          <a:p>
            <a:pPr marL="628650" lvl="1" indent="-171450" algn="l">
              <a:buFont typeface="Arial" panose="020B0604020202020204" pitchFamily="34" charset="0"/>
              <a:buChar char="•"/>
            </a:pPr>
            <a:r>
              <a:rPr lang="en-US" sz="1200" kern="1200">
                <a:solidFill>
                  <a:schemeClr val="tx1"/>
                </a:solidFill>
                <a:effectLst/>
                <a:latin typeface="+mn-lt"/>
                <a:ea typeface="+mn-ea"/>
                <a:cs typeface="+mn-cs"/>
              </a:rPr>
              <a:t>One suggestion I have is to …</a:t>
            </a:r>
          </a:p>
          <a:p>
            <a:endParaRPr lang="en-US"/>
          </a:p>
        </p:txBody>
      </p:sp>
      <p:sp>
        <p:nvSpPr>
          <p:cNvPr id="4" name="Footer Placeholder 3"/>
          <p:cNvSpPr>
            <a:spLocks noGrp="1"/>
          </p:cNvSpPr>
          <p:nvPr>
            <p:ph type="ftr" sz="quarter" idx="4"/>
          </p:nvPr>
        </p:nvSpPr>
        <p:spPr/>
        <p:txBody>
          <a:bodyPr/>
          <a:lstStyle/>
          <a:p>
            <a:r>
              <a:rPr lang="en-US"/>
              <a:t>Hogg and Abrams, (1988); Gee, (2000) </a:t>
            </a:r>
          </a:p>
        </p:txBody>
      </p:sp>
      <p:sp>
        <p:nvSpPr>
          <p:cNvPr id="5" name="Slide Number Placeholder 4"/>
          <p:cNvSpPr>
            <a:spLocks noGrp="1"/>
          </p:cNvSpPr>
          <p:nvPr>
            <p:ph type="sldNum" sz="quarter" idx="5"/>
          </p:nvPr>
        </p:nvSpPr>
        <p:spPr/>
        <p:txBody>
          <a:bodyPr/>
          <a:lstStyle/>
          <a:p>
            <a:fld id="{896399F6-6299-4610-B81F-5B1794C45A33}" type="slidenum">
              <a:rPr lang="en-US" smtClean="0"/>
              <a:t>21</a:t>
            </a:fld>
            <a:endParaRPr lang="en-US"/>
          </a:p>
        </p:txBody>
      </p:sp>
    </p:spTree>
    <p:extLst>
      <p:ext uri="{BB962C8B-B14F-4D97-AF65-F5344CB8AC3E}">
        <p14:creationId xmlns:p14="http://schemas.microsoft.com/office/powerpoint/2010/main" val="15072594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When you return to your learning setting, try your plans with the children in your setting.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As children investigate how things move:</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Observe children and notice ways they use inquiry skills and develop understanding about force and motion.</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Reflect on your observations of children and consider ways you might extend their learning through related and ongoing experiences. Think about ways you might connect to their everyday lives and lived experiences. </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Share your observations and ideas with a colleague. Having a thought partner is an important way to continue learning as educators. </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Provide ongoing support for participants after this session by offering opportunities to learn how others are exploring physical science in their settings. You might create a shared Google Document or create a Padlet as a digital space to share images and stories.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Facilitate a community of practice where participants can share how they are exploring physical science in their learning settings. </a:t>
            </a:r>
          </a:p>
          <a:p>
            <a:endParaRPr lang="en-US"/>
          </a:p>
        </p:txBody>
      </p:sp>
      <p:sp>
        <p:nvSpPr>
          <p:cNvPr id="4" name="Footer Placeholder 3"/>
          <p:cNvSpPr>
            <a:spLocks noGrp="1"/>
          </p:cNvSpPr>
          <p:nvPr>
            <p:ph type="ftr" sz="quarter" idx="4"/>
          </p:nvPr>
        </p:nvSpPr>
        <p:spPr/>
        <p:txBody>
          <a:bodyPr/>
          <a:lstStyle/>
          <a:p>
            <a:r>
              <a:rPr lang="en-US"/>
              <a:t>Hogg and Abrams, (1988); Gee, (2000) </a:t>
            </a:r>
          </a:p>
        </p:txBody>
      </p:sp>
      <p:sp>
        <p:nvSpPr>
          <p:cNvPr id="5" name="Slide Number Placeholder 4"/>
          <p:cNvSpPr>
            <a:spLocks noGrp="1"/>
          </p:cNvSpPr>
          <p:nvPr>
            <p:ph type="sldNum" sz="quarter" idx="5"/>
          </p:nvPr>
        </p:nvSpPr>
        <p:spPr/>
        <p:txBody>
          <a:bodyPr/>
          <a:lstStyle/>
          <a:p>
            <a:fld id="{896399F6-6299-4610-B81F-5B1794C45A33}" type="slidenum">
              <a:rPr lang="en-US" smtClean="0"/>
              <a:t>22</a:t>
            </a:fld>
            <a:endParaRPr lang="en-US"/>
          </a:p>
        </p:txBody>
      </p:sp>
    </p:spTree>
    <p:extLst>
      <p:ext uri="{BB962C8B-B14F-4D97-AF65-F5344CB8AC3E}">
        <p14:creationId xmlns:p14="http://schemas.microsoft.com/office/powerpoint/2010/main" val="6611280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Here are some additional resources related to force and motion.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You might review Count Play Explore’s Book Guides and Activities that support STEAM learning before, during, and after reading. For example:</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the Discovering the Math Book Guide and related activity for </a:t>
            </a:r>
            <a:r>
              <a:rPr lang="en-US" sz="1200" i="1" kern="1200">
                <a:solidFill>
                  <a:schemeClr val="tx1"/>
                </a:solidFill>
                <a:effectLst/>
                <a:latin typeface="+mn-lt"/>
                <a:ea typeface="+mn-ea"/>
                <a:cs typeface="+mn-cs"/>
              </a:rPr>
              <a:t>Carrot and Pea: An Unlikely Friendship</a:t>
            </a:r>
            <a:r>
              <a:rPr lang="en-US" sz="1200" kern="1200">
                <a:solidFill>
                  <a:schemeClr val="tx1"/>
                </a:solidFill>
                <a:effectLst/>
                <a:latin typeface="+mn-lt"/>
                <a:ea typeface="+mn-ea"/>
                <a:cs typeface="+mn-cs"/>
              </a:rPr>
              <a:t> by Morag Hood, which is a story about how peas and carrots move differently because of their shapes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The Book Guides and related Activities can extend children’s learning to other topics and support you in making connections to other learning domains.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Consider sharing the Count Play Explore “I’m Ready!” videos as a way to help families understand ways to investigate physical science with their children. For example:</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“Swinging Into Science” (which we observed earlier in the session) </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“Push and Pull” (appropriate for infants and toddlers)</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You might show participants how to access the Count Play Explore website and navigate to the featured materials: </a:t>
            </a:r>
            <a:r>
              <a:rPr lang="en-US" sz="1200" u="sng" kern="1200">
                <a:solidFill>
                  <a:schemeClr val="tx1"/>
                </a:solidFill>
                <a:effectLst/>
                <a:latin typeface="+mn-lt"/>
                <a:ea typeface="+mn-ea"/>
                <a:cs typeface="+mn-cs"/>
                <a:hlinkClick r:id="rId3"/>
              </a:rPr>
              <a:t>https://countplayexplore.org/</a:t>
            </a:r>
            <a:r>
              <a:rPr lang="en-US" sz="1200" kern="120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Consider playing one of the videos or reviewing one of the Book Guides with participants. Engage them in a brief discussion about ways they might use these resources in their learning settings. Below are links to the Book Guides, Activities, and videos. </a:t>
            </a:r>
          </a:p>
          <a:p>
            <a:pPr marL="628650" lvl="1" indent="-171450">
              <a:buFont typeface="Arial" panose="020B0604020202020204" pitchFamily="34" charset="0"/>
              <a:buChar char="•"/>
            </a:pPr>
            <a:r>
              <a:rPr lang="en-US" sz="1200" i="1" kern="1200">
                <a:solidFill>
                  <a:schemeClr val="tx1"/>
                </a:solidFill>
                <a:effectLst/>
                <a:latin typeface="+mn-lt"/>
                <a:ea typeface="+mn-ea"/>
                <a:cs typeface="+mn-cs"/>
              </a:rPr>
              <a:t>Carrot and Pea: An Unlikely Friendship</a:t>
            </a:r>
            <a:r>
              <a:rPr lang="en-US" sz="1200" kern="1200">
                <a:solidFill>
                  <a:schemeClr val="tx1"/>
                </a:solidFill>
                <a:effectLst/>
                <a:latin typeface="+mn-lt"/>
                <a:ea typeface="+mn-ea"/>
                <a:cs typeface="+mn-cs"/>
              </a:rPr>
              <a:t> by Morag Hood: </a:t>
            </a:r>
            <a:r>
              <a:rPr lang="en-US" sz="1200" u="sng" kern="1200">
                <a:solidFill>
                  <a:schemeClr val="tx1"/>
                </a:solidFill>
                <a:effectLst/>
                <a:latin typeface="+mn-lt"/>
                <a:ea typeface="+mn-ea"/>
                <a:cs typeface="+mn-cs"/>
                <a:hlinkClick r:id="rId4"/>
              </a:rPr>
              <a:t>Discovering the Math Book Guide in English and Spanish</a:t>
            </a:r>
            <a:r>
              <a:rPr lang="en-US" sz="1200" u="sng" kern="1200">
                <a:solidFill>
                  <a:schemeClr val="tx1"/>
                </a:solidFill>
                <a:effectLst/>
                <a:latin typeface="+mn-lt"/>
                <a:ea typeface="+mn-ea"/>
                <a:cs typeface="+mn-cs"/>
              </a:rPr>
              <a:t> [https://</a:t>
            </a:r>
            <a:r>
              <a:rPr lang="en-US" sz="1200" u="sng" kern="1200" err="1">
                <a:solidFill>
                  <a:schemeClr val="tx1"/>
                </a:solidFill>
                <a:effectLst/>
                <a:latin typeface="+mn-lt"/>
                <a:ea typeface="+mn-ea"/>
                <a:cs typeface="+mn-cs"/>
              </a:rPr>
              <a:t>countplayexplore.org</a:t>
            </a:r>
            <a:r>
              <a:rPr lang="en-US" sz="1200" u="sng" kern="1200">
                <a:solidFill>
                  <a:schemeClr val="tx1"/>
                </a:solidFill>
                <a:effectLst/>
                <a:latin typeface="+mn-lt"/>
                <a:ea typeface="+mn-ea"/>
                <a:cs typeface="+mn-cs"/>
              </a:rPr>
              <a:t>/book/carrot-and-pea]</a:t>
            </a:r>
            <a:r>
              <a:rPr lang="en-US" sz="1200" kern="1200">
                <a:solidFill>
                  <a:schemeClr val="tx1"/>
                </a:solidFill>
                <a:effectLst/>
                <a:latin typeface="+mn-lt"/>
                <a:ea typeface="+mn-ea"/>
                <a:cs typeface="+mn-cs"/>
              </a:rPr>
              <a:t>, </a:t>
            </a:r>
            <a:r>
              <a:rPr lang="en-US" sz="1200" u="sng" kern="1200">
                <a:solidFill>
                  <a:schemeClr val="tx1"/>
                </a:solidFill>
                <a:effectLst/>
                <a:latin typeface="+mn-lt"/>
                <a:ea typeface="+mn-ea"/>
                <a:cs typeface="+mn-cs"/>
                <a:hlinkClick r:id="rId5"/>
              </a:rPr>
              <a:t>Ramp and Roll</a:t>
            </a:r>
            <a:r>
              <a:rPr lang="en-US" sz="1200" kern="1200">
                <a:solidFill>
                  <a:schemeClr val="tx1"/>
                </a:solidFill>
                <a:effectLst/>
                <a:latin typeface="+mn-lt"/>
                <a:ea typeface="+mn-ea"/>
                <a:cs typeface="+mn-cs"/>
              </a:rPr>
              <a:t> activity [https://</a:t>
            </a:r>
            <a:r>
              <a:rPr lang="en-US" sz="1200" kern="1200" err="1">
                <a:solidFill>
                  <a:schemeClr val="tx1"/>
                </a:solidFill>
                <a:effectLst/>
                <a:latin typeface="+mn-lt"/>
                <a:ea typeface="+mn-ea"/>
                <a:cs typeface="+mn-cs"/>
              </a:rPr>
              <a:t>countplayexplore.org</a:t>
            </a:r>
            <a:r>
              <a:rPr lang="en-US" sz="1200" kern="1200">
                <a:solidFill>
                  <a:schemeClr val="tx1"/>
                </a:solidFill>
                <a:effectLst/>
                <a:latin typeface="+mn-lt"/>
                <a:ea typeface="+mn-ea"/>
                <a:cs typeface="+mn-cs"/>
              </a:rPr>
              <a:t>/activities/ramp-and-roll], </a:t>
            </a:r>
            <a:r>
              <a:rPr lang="en-US" sz="1200" u="sng" kern="1200">
                <a:solidFill>
                  <a:schemeClr val="tx1"/>
                </a:solidFill>
                <a:effectLst/>
                <a:latin typeface="+mn-lt"/>
                <a:ea typeface="+mn-ea"/>
                <a:cs typeface="+mn-cs"/>
                <a:hlinkClick r:id="rId6"/>
              </a:rPr>
              <a:t>What Rolls?</a:t>
            </a:r>
            <a:r>
              <a:rPr lang="en-US" sz="1200" kern="1200">
                <a:solidFill>
                  <a:schemeClr val="tx1"/>
                </a:solidFill>
                <a:effectLst/>
                <a:latin typeface="+mn-lt"/>
                <a:ea typeface="+mn-ea"/>
                <a:cs typeface="+mn-cs"/>
              </a:rPr>
              <a:t> activity [https://</a:t>
            </a:r>
            <a:r>
              <a:rPr lang="en-US" sz="1200" kern="1200" err="1">
                <a:solidFill>
                  <a:schemeClr val="tx1"/>
                </a:solidFill>
                <a:effectLst/>
                <a:latin typeface="+mn-lt"/>
                <a:ea typeface="+mn-ea"/>
                <a:cs typeface="+mn-cs"/>
              </a:rPr>
              <a:t>countplayexplore.org</a:t>
            </a:r>
            <a:r>
              <a:rPr lang="en-US" sz="1200" kern="1200">
                <a:solidFill>
                  <a:schemeClr val="tx1"/>
                </a:solidFill>
                <a:effectLst/>
                <a:latin typeface="+mn-lt"/>
                <a:ea typeface="+mn-ea"/>
                <a:cs typeface="+mn-cs"/>
              </a:rPr>
              <a:t>/activities/what-rolls]</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“I’m Ready!” video: “</a:t>
            </a:r>
            <a:r>
              <a:rPr lang="en-US" sz="1200" u="sng" kern="1200">
                <a:solidFill>
                  <a:schemeClr val="tx1"/>
                </a:solidFill>
                <a:effectLst/>
                <a:latin typeface="+mn-lt"/>
                <a:ea typeface="+mn-ea"/>
                <a:cs typeface="+mn-cs"/>
                <a:hlinkClick r:id="rId7"/>
              </a:rPr>
              <a:t>Swinging Into Science</a:t>
            </a:r>
            <a:r>
              <a:rPr lang="en-US" sz="1200" kern="1200">
                <a:solidFill>
                  <a:schemeClr val="tx1"/>
                </a:solidFill>
                <a:effectLst/>
                <a:latin typeface="+mn-lt"/>
                <a:ea typeface="+mn-ea"/>
                <a:cs typeface="+mn-cs"/>
              </a:rPr>
              <a:t>” [https://</a:t>
            </a:r>
            <a:r>
              <a:rPr lang="en-US" sz="1200" kern="1200" err="1">
                <a:solidFill>
                  <a:schemeClr val="tx1"/>
                </a:solidFill>
                <a:effectLst/>
                <a:latin typeface="+mn-lt"/>
                <a:ea typeface="+mn-ea"/>
                <a:cs typeface="+mn-cs"/>
              </a:rPr>
              <a:t>countplayexplore.org</a:t>
            </a:r>
            <a:r>
              <a:rPr lang="en-US" sz="1200" kern="1200">
                <a:solidFill>
                  <a:schemeClr val="tx1"/>
                </a:solidFill>
                <a:effectLst/>
                <a:latin typeface="+mn-lt"/>
                <a:ea typeface="+mn-ea"/>
                <a:cs typeface="+mn-cs"/>
              </a:rPr>
              <a:t>/video/swinging-into-science]</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“I’m Ready!” video: “</a:t>
            </a:r>
            <a:r>
              <a:rPr lang="en-US" sz="1200" u="sng" kern="1200">
                <a:solidFill>
                  <a:schemeClr val="tx1"/>
                </a:solidFill>
                <a:effectLst/>
                <a:latin typeface="+mn-lt"/>
                <a:ea typeface="+mn-ea"/>
                <a:cs typeface="+mn-cs"/>
                <a:hlinkClick r:id="rId8"/>
              </a:rPr>
              <a:t>Push and Pull</a:t>
            </a:r>
            <a:r>
              <a:rPr lang="en-US" sz="1200" kern="1200">
                <a:solidFill>
                  <a:schemeClr val="tx1"/>
                </a:solidFill>
                <a:effectLst/>
                <a:latin typeface="+mn-lt"/>
                <a:ea typeface="+mn-ea"/>
                <a:cs typeface="+mn-cs"/>
              </a:rPr>
              <a:t>” [https://</a:t>
            </a:r>
            <a:r>
              <a:rPr lang="en-US" sz="1200" kern="1200" err="1">
                <a:solidFill>
                  <a:schemeClr val="tx1"/>
                </a:solidFill>
                <a:effectLst/>
                <a:latin typeface="+mn-lt"/>
                <a:ea typeface="+mn-ea"/>
                <a:cs typeface="+mn-cs"/>
              </a:rPr>
              <a:t>countplayexplore.org</a:t>
            </a:r>
            <a:r>
              <a:rPr lang="en-US" sz="1200" kern="1200">
                <a:solidFill>
                  <a:schemeClr val="tx1"/>
                </a:solidFill>
                <a:effectLst/>
                <a:latin typeface="+mn-lt"/>
                <a:ea typeface="+mn-ea"/>
                <a:cs typeface="+mn-cs"/>
              </a:rPr>
              <a:t>/video/push-pull]</a:t>
            </a:r>
          </a:p>
          <a:p>
            <a:endParaRPr lang="en-US"/>
          </a:p>
        </p:txBody>
      </p:sp>
      <p:sp>
        <p:nvSpPr>
          <p:cNvPr id="4" name="Footer Placeholder 3"/>
          <p:cNvSpPr>
            <a:spLocks noGrp="1"/>
          </p:cNvSpPr>
          <p:nvPr>
            <p:ph type="ftr" sz="quarter" idx="4"/>
          </p:nvPr>
        </p:nvSpPr>
        <p:spPr/>
        <p:txBody>
          <a:bodyPr/>
          <a:lstStyle/>
          <a:p>
            <a:r>
              <a:rPr lang="en-US"/>
              <a:t>Hogg and Abrams, (1988); Gee, (2000) </a:t>
            </a:r>
          </a:p>
        </p:txBody>
      </p:sp>
      <p:sp>
        <p:nvSpPr>
          <p:cNvPr id="5" name="Slide Number Placeholder 4"/>
          <p:cNvSpPr>
            <a:spLocks noGrp="1"/>
          </p:cNvSpPr>
          <p:nvPr>
            <p:ph type="sldNum" sz="quarter" idx="5"/>
          </p:nvPr>
        </p:nvSpPr>
        <p:spPr/>
        <p:txBody>
          <a:bodyPr/>
          <a:lstStyle/>
          <a:p>
            <a:fld id="{896399F6-6299-4610-B81F-5B1794C45A33}" type="slidenum">
              <a:rPr lang="en-US" smtClean="0"/>
              <a:t>23</a:t>
            </a:fld>
            <a:endParaRPr lang="en-US"/>
          </a:p>
        </p:txBody>
      </p:sp>
    </p:spTree>
    <p:extLst>
      <p:ext uri="{BB962C8B-B14F-4D97-AF65-F5344CB8AC3E}">
        <p14:creationId xmlns:p14="http://schemas.microsoft.com/office/powerpoint/2010/main" val="26429752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Time: </a:t>
            </a:r>
            <a:r>
              <a:rPr lang="en-US" sz="1200" kern="1200">
                <a:solidFill>
                  <a:schemeClr val="tx1"/>
                </a:solidFill>
                <a:effectLst/>
                <a:latin typeface="+mn-lt"/>
                <a:ea typeface="+mn-ea"/>
                <a:cs typeface="+mn-cs"/>
              </a:rPr>
              <a:t>5 minutes</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Consider your experiences today.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We explored ways children investigate force and motion, and we were able to experience force and motion ourselves. We also planned for ways we might investigate forces with the children in our learning settings.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Take a moment to reflect on your feelings about investigating force and motion with the children in your setting.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Choose one word that describes how you feel.</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[Invite participants to share with a partner or table group the word that they chose and why they chose that word. Then, invite a few volunteers to share with the larger group.]</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Consider using a digital word cloud generator (for example, </a:t>
            </a:r>
            <a:r>
              <a:rPr lang="en-US" sz="1200" kern="1200" err="1">
                <a:solidFill>
                  <a:schemeClr val="tx1"/>
                </a:solidFill>
                <a:effectLst/>
                <a:latin typeface="+mn-lt"/>
                <a:ea typeface="+mn-ea"/>
                <a:cs typeface="+mn-cs"/>
              </a:rPr>
              <a:t>Slido</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Vevox</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Mentimeter</a:t>
            </a:r>
            <a:r>
              <a:rPr lang="en-US" sz="1200" kern="1200">
                <a:solidFill>
                  <a:schemeClr val="tx1"/>
                </a:solidFill>
                <a:effectLst/>
                <a:latin typeface="+mn-lt"/>
                <a:ea typeface="+mn-ea"/>
                <a:cs typeface="+mn-cs"/>
              </a:rPr>
              <a:t>®, or </a:t>
            </a:r>
            <a:r>
              <a:rPr lang="en-US" sz="1200" kern="1200" err="1">
                <a:solidFill>
                  <a:schemeClr val="tx1"/>
                </a:solidFill>
                <a:effectLst/>
                <a:latin typeface="+mn-lt"/>
                <a:ea typeface="+mn-ea"/>
                <a:cs typeface="+mn-cs"/>
              </a:rPr>
              <a:t>StreamAlive</a:t>
            </a:r>
            <a:r>
              <a:rPr lang="en-US" sz="1200" kern="1200">
                <a:solidFill>
                  <a:schemeClr val="tx1"/>
                </a:solidFill>
                <a:effectLst/>
                <a:latin typeface="+mn-lt"/>
                <a:ea typeface="+mn-ea"/>
                <a:cs typeface="+mn-cs"/>
              </a:rPr>
              <a:t>™). This way, participants can see the variety of feelings that are expressed across the professional learning session. </a:t>
            </a:r>
          </a:p>
          <a:p>
            <a:endParaRPr lang="en-US"/>
          </a:p>
        </p:txBody>
      </p:sp>
      <p:sp>
        <p:nvSpPr>
          <p:cNvPr id="4" name="Footer Placeholder 3"/>
          <p:cNvSpPr>
            <a:spLocks noGrp="1"/>
          </p:cNvSpPr>
          <p:nvPr>
            <p:ph type="ftr" sz="quarter" idx="4"/>
          </p:nvPr>
        </p:nvSpPr>
        <p:spPr/>
        <p:txBody>
          <a:bodyPr/>
          <a:lstStyle/>
          <a:p>
            <a:r>
              <a:rPr lang="en-US"/>
              <a:t>Hogg and Abrams, (1988); Gee, (2000) </a:t>
            </a:r>
          </a:p>
        </p:txBody>
      </p:sp>
      <p:sp>
        <p:nvSpPr>
          <p:cNvPr id="5" name="Slide Number Placeholder 4"/>
          <p:cNvSpPr>
            <a:spLocks noGrp="1"/>
          </p:cNvSpPr>
          <p:nvPr>
            <p:ph type="sldNum" sz="quarter" idx="5"/>
          </p:nvPr>
        </p:nvSpPr>
        <p:spPr/>
        <p:txBody>
          <a:bodyPr/>
          <a:lstStyle/>
          <a:p>
            <a:fld id="{896399F6-6299-4610-B81F-5B1794C45A33}" type="slidenum">
              <a:rPr lang="en-US" smtClean="0"/>
              <a:t>24</a:t>
            </a:fld>
            <a:endParaRPr lang="en-US"/>
          </a:p>
        </p:txBody>
      </p:sp>
    </p:spTree>
    <p:extLst>
      <p:ext uri="{BB962C8B-B14F-4D97-AF65-F5344CB8AC3E}">
        <p14:creationId xmlns:p14="http://schemas.microsoft.com/office/powerpoint/2010/main" val="12156532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Thank you all for your time and attention today. </a:t>
            </a:r>
          </a:p>
          <a:p>
            <a:endParaRPr lang="en-US"/>
          </a:p>
        </p:txBody>
      </p:sp>
      <p:sp>
        <p:nvSpPr>
          <p:cNvPr id="4" name="Footer Placeholder 3"/>
          <p:cNvSpPr>
            <a:spLocks noGrp="1"/>
          </p:cNvSpPr>
          <p:nvPr>
            <p:ph type="ftr" sz="quarter" idx="4"/>
          </p:nvPr>
        </p:nvSpPr>
        <p:spPr/>
        <p:txBody>
          <a:bodyPr/>
          <a:lstStyle/>
          <a:p>
            <a:r>
              <a:rPr lang="en-US"/>
              <a:t>Hogg and Abrams, (1988); Gee, (2000) </a:t>
            </a:r>
          </a:p>
        </p:txBody>
      </p:sp>
      <p:sp>
        <p:nvSpPr>
          <p:cNvPr id="5" name="Slide Number Placeholder 4"/>
          <p:cNvSpPr>
            <a:spLocks noGrp="1"/>
          </p:cNvSpPr>
          <p:nvPr>
            <p:ph type="sldNum" sz="quarter" idx="5"/>
          </p:nvPr>
        </p:nvSpPr>
        <p:spPr/>
        <p:txBody>
          <a:bodyPr/>
          <a:lstStyle/>
          <a:p>
            <a:fld id="{896399F6-6299-4610-B81F-5B1794C45A33}" type="slidenum">
              <a:rPr lang="en-US" smtClean="0"/>
              <a:t>25</a:t>
            </a:fld>
            <a:endParaRPr lang="en-US"/>
          </a:p>
        </p:txBody>
      </p:sp>
    </p:spTree>
    <p:extLst>
      <p:ext uri="{BB962C8B-B14F-4D97-AF65-F5344CB8AC3E}">
        <p14:creationId xmlns:p14="http://schemas.microsoft.com/office/powerpoint/2010/main" val="11902217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In this session, we will: </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describe ways children (birth to eight years) investigate and learn about force and motion and </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explore ways to support children’s investigations of force and motion. </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Adjust slide content and talking points to reflect what you plan to address in your professional learning session.</a:t>
            </a:r>
          </a:p>
          <a:p>
            <a:endParaRPr lang="en-US"/>
          </a:p>
        </p:txBody>
      </p:sp>
      <p:sp>
        <p:nvSpPr>
          <p:cNvPr id="4" name="Footer Placeholder 3"/>
          <p:cNvSpPr>
            <a:spLocks noGrp="1"/>
          </p:cNvSpPr>
          <p:nvPr>
            <p:ph type="ftr" sz="quarter" idx="4"/>
          </p:nvPr>
        </p:nvSpPr>
        <p:spPr/>
        <p:txBody>
          <a:bodyPr/>
          <a:lstStyle/>
          <a:p>
            <a:r>
              <a:rPr lang="en-US"/>
              <a:t>Hogg and Abrams, (1988); Gee, (2000) </a:t>
            </a:r>
          </a:p>
        </p:txBody>
      </p:sp>
      <p:sp>
        <p:nvSpPr>
          <p:cNvPr id="5" name="Slide Number Placeholder 4"/>
          <p:cNvSpPr>
            <a:spLocks noGrp="1"/>
          </p:cNvSpPr>
          <p:nvPr>
            <p:ph type="sldNum" sz="quarter" idx="5"/>
          </p:nvPr>
        </p:nvSpPr>
        <p:spPr/>
        <p:txBody>
          <a:bodyPr/>
          <a:lstStyle/>
          <a:p>
            <a:fld id="{896399F6-6299-4610-B81F-5B1794C45A33}" type="slidenum">
              <a:rPr lang="en-US" smtClean="0"/>
              <a:t>3</a:t>
            </a:fld>
            <a:endParaRPr lang="en-US"/>
          </a:p>
        </p:txBody>
      </p:sp>
    </p:spTree>
    <p:extLst>
      <p:ext uri="{BB962C8B-B14F-4D97-AF65-F5344CB8AC3E}">
        <p14:creationId xmlns:p14="http://schemas.microsoft.com/office/powerpoint/2010/main" val="3264903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The concepts of force and motion are parts of a broader category of science learning—physical science.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As children explore physical science, they learn to investigate, describe, and explain the characteristics and changes in matter and materials, force and motion, light and sound waves, and energy through hands-on inquiry (California Department of Education 2013, 2016).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Today, we will be focusing on force and motion. </a:t>
            </a:r>
          </a:p>
          <a:p>
            <a:endParaRPr lang="en-US"/>
          </a:p>
        </p:txBody>
      </p:sp>
      <p:sp>
        <p:nvSpPr>
          <p:cNvPr id="4" name="Footer Placeholder 3"/>
          <p:cNvSpPr>
            <a:spLocks noGrp="1"/>
          </p:cNvSpPr>
          <p:nvPr>
            <p:ph type="ftr" sz="quarter" idx="4"/>
          </p:nvPr>
        </p:nvSpPr>
        <p:spPr/>
        <p:txBody>
          <a:bodyPr/>
          <a:lstStyle/>
          <a:p>
            <a:r>
              <a:rPr lang="en-US"/>
              <a:t>Hogg and Abrams, (1988); Gee, (2000) </a:t>
            </a:r>
          </a:p>
        </p:txBody>
      </p:sp>
      <p:sp>
        <p:nvSpPr>
          <p:cNvPr id="5" name="Slide Number Placeholder 4"/>
          <p:cNvSpPr>
            <a:spLocks noGrp="1"/>
          </p:cNvSpPr>
          <p:nvPr>
            <p:ph type="sldNum" sz="quarter" idx="5"/>
          </p:nvPr>
        </p:nvSpPr>
        <p:spPr/>
        <p:txBody>
          <a:bodyPr/>
          <a:lstStyle/>
          <a:p>
            <a:fld id="{896399F6-6299-4610-B81F-5B1794C45A33}" type="slidenum">
              <a:rPr lang="en-US" smtClean="0"/>
              <a:t>4</a:t>
            </a:fld>
            <a:endParaRPr lang="en-US"/>
          </a:p>
        </p:txBody>
      </p:sp>
    </p:spTree>
    <p:extLst>
      <p:ext uri="{BB962C8B-B14F-4D97-AF65-F5344CB8AC3E}">
        <p14:creationId xmlns:p14="http://schemas.microsoft.com/office/powerpoint/2010/main" val="42650460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Time: </a:t>
            </a:r>
            <a:r>
              <a:rPr lang="en-US" sz="1200" kern="1200">
                <a:solidFill>
                  <a:schemeClr val="tx1"/>
                </a:solidFill>
                <a:effectLst/>
                <a:latin typeface="+mn-lt"/>
                <a:ea typeface="+mn-ea"/>
                <a:cs typeface="+mn-cs"/>
              </a:rPr>
              <a:t>5 minutes</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Let’s start by connecting the concepts of force and motion to our own lives.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Think to yourself about a time when you moved an object by pushing or pulling. Consider the following questions: </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What did you move?</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How did you move it?</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Was it easy or difficult to move? </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Did you use the help of anything or anyone to move it?</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[Provide time for participants to think independently.]</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Now turn and talk to a partner. Share about your experience moving something.</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[Provide time for participants to discuss with a partner. Then, invite a few volunteers to share with the larger group.]</a:t>
            </a:r>
          </a:p>
          <a:p>
            <a:endParaRPr lang="en-US"/>
          </a:p>
        </p:txBody>
      </p:sp>
      <p:sp>
        <p:nvSpPr>
          <p:cNvPr id="4" name="Footer Placeholder 3"/>
          <p:cNvSpPr>
            <a:spLocks noGrp="1"/>
          </p:cNvSpPr>
          <p:nvPr>
            <p:ph type="ftr" sz="quarter" idx="4"/>
          </p:nvPr>
        </p:nvSpPr>
        <p:spPr/>
        <p:txBody>
          <a:bodyPr/>
          <a:lstStyle/>
          <a:p>
            <a:r>
              <a:rPr lang="en-US"/>
              <a:t>Hogg and Abrams, (1988); Gee, (2000) </a:t>
            </a:r>
          </a:p>
        </p:txBody>
      </p:sp>
      <p:sp>
        <p:nvSpPr>
          <p:cNvPr id="5" name="Slide Number Placeholder 4"/>
          <p:cNvSpPr>
            <a:spLocks noGrp="1"/>
          </p:cNvSpPr>
          <p:nvPr>
            <p:ph type="sldNum" sz="quarter" idx="5"/>
          </p:nvPr>
        </p:nvSpPr>
        <p:spPr/>
        <p:txBody>
          <a:bodyPr/>
          <a:lstStyle/>
          <a:p>
            <a:fld id="{896399F6-6299-4610-B81F-5B1794C45A33}" type="slidenum">
              <a:rPr lang="en-US" smtClean="0"/>
              <a:t>5</a:t>
            </a:fld>
            <a:endParaRPr lang="en-US"/>
          </a:p>
        </p:txBody>
      </p:sp>
    </p:spTree>
    <p:extLst>
      <p:ext uri="{BB962C8B-B14F-4D97-AF65-F5344CB8AC3E}">
        <p14:creationId xmlns:p14="http://schemas.microsoft.com/office/powerpoint/2010/main" val="2013583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Thank you for sharing your experiences with motion.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Across your examples, you shared ways we might describe motion. You might have experienced differences in the speed (for example, fast or slow), direction (for example, up or down, forward or backward, left or right), or distance (for example, far or near). You also discussed how forces—pushing or pulling—caused an object to move.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[You might replace some of the examples provided below with the examples participants share.]</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There are many sources of force. For example, energy from our muscles can create a force to push or pull; energy from a combustion engine creates a force to push the pistons in an engine, making a car move; the wind can be a force that pushes a sailboat or a kite; and gravity is a force that can cause something to roll down a hill.</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Some of you used tools or strategies that might facilitate the way forces push or pull. For example, wheels can help something roll instead of slide, a system of pulleys can distribute weight and may require less force to move an object, teamwork—when multiple people combine their force—can also make it easier to move something.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You all discussed moving different types of objects. Different objects require different forces. Some objects might be very heavy and require a great amount of force. Other objects might be lighter and require less force.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There are many different variables that can affect the way forces create motion. </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Revise the points on this slide to reflect what participants have shared about their experiences with motion. Elevate the following points:</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different types of motion</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sources of force</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tools or strategies used</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different types of objects that were moved</a:t>
            </a:r>
          </a:p>
          <a:p>
            <a:endParaRPr lang="en-US"/>
          </a:p>
        </p:txBody>
      </p:sp>
      <p:sp>
        <p:nvSpPr>
          <p:cNvPr id="4" name="Footer Placeholder 3"/>
          <p:cNvSpPr>
            <a:spLocks noGrp="1"/>
          </p:cNvSpPr>
          <p:nvPr>
            <p:ph type="ftr" sz="quarter" idx="4"/>
          </p:nvPr>
        </p:nvSpPr>
        <p:spPr/>
        <p:txBody>
          <a:bodyPr/>
          <a:lstStyle/>
          <a:p>
            <a:r>
              <a:rPr lang="en-US"/>
              <a:t>Hogg and Abrams, (1988); Gee, (2000) </a:t>
            </a:r>
          </a:p>
        </p:txBody>
      </p:sp>
      <p:sp>
        <p:nvSpPr>
          <p:cNvPr id="5" name="Slide Number Placeholder 4"/>
          <p:cNvSpPr>
            <a:spLocks noGrp="1"/>
          </p:cNvSpPr>
          <p:nvPr>
            <p:ph type="sldNum" sz="quarter" idx="5"/>
          </p:nvPr>
        </p:nvSpPr>
        <p:spPr/>
        <p:txBody>
          <a:bodyPr/>
          <a:lstStyle/>
          <a:p>
            <a:fld id="{896399F6-6299-4610-B81F-5B1794C45A33}" type="slidenum">
              <a:rPr lang="en-US" smtClean="0"/>
              <a:t>6</a:t>
            </a:fld>
            <a:endParaRPr lang="en-US"/>
          </a:p>
        </p:txBody>
      </p:sp>
    </p:spTree>
    <p:extLst>
      <p:ext uri="{BB962C8B-B14F-4D97-AF65-F5344CB8AC3E}">
        <p14:creationId xmlns:p14="http://schemas.microsoft.com/office/powerpoint/2010/main" val="2829631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Time: </a:t>
            </a:r>
            <a:r>
              <a:rPr lang="en-US" sz="1200" kern="1200">
                <a:solidFill>
                  <a:schemeClr val="tx1"/>
                </a:solidFill>
                <a:effectLst/>
                <a:latin typeface="+mn-lt"/>
                <a:ea typeface="+mn-ea"/>
                <a:cs typeface="+mn-cs"/>
              </a:rPr>
              <a:t>5 minutes</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Materials: </a:t>
            </a:r>
            <a:r>
              <a:rPr lang="en-US" sz="1200" kern="1200">
                <a:solidFill>
                  <a:schemeClr val="tx1"/>
                </a:solidFill>
                <a:effectLst/>
                <a:latin typeface="+mn-lt"/>
                <a:ea typeface="+mn-ea"/>
                <a:cs typeface="+mn-cs"/>
              </a:rPr>
              <a:t>“I’m Ready!” video, “</a:t>
            </a:r>
            <a:r>
              <a:rPr lang="en-US" sz="1200" u="sng" kern="1200">
                <a:solidFill>
                  <a:schemeClr val="tx1"/>
                </a:solidFill>
                <a:effectLst/>
                <a:latin typeface="+mn-lt"/>
                <a:ea typeface="+mn-ea"/>
                <a:cs typeface="+mn-cs"/>
                <a:hlinkClick r:id="rId3"/>
              </a:rPr>
              <a:t>Swinging Into Science</a:t>
            </a:r>
            <a:r>
              <a:rPr lang="en-US" sz="1200" kern="1200">
                <a:solidFill>
                  <a:schemeClr val="tx1"/>
                </a:solidFill>
                <a:effectLst/>
                <a:latin typeface="+mn-lt"/>
                <a:ea typeface="+mn-ea"/>
                <a:cs typeface="+mn-cs"/>
              </a:rPr>
              <a:t>” [https://</a:t>
            </a:r>
            <a:r>
              <a:rPr lang="en-US" sz="1200" kern="1200" err="1">
                <a:solidFill>
                  <a:schemeClr val="tx1"/>
                </a:solidFill>
                <a:effectLst/>
                <a:latin typeface="+mn-lt"/>
                <a:ea typeface="+mn-ea"/>
                <a:cs typeface="+mn-cs"/>
              </a:rPr>
              <a:t>countplayexplore.org</a:t>
            </a:r>
            <a:r>
              <a:rPr lang="en-US" sz="1200" kern="1200">
                <a:solidFill>
                  <a:schemeClr val="tx1"/>
                </a:solidFill>
                <a:effectLst/>
                <a:latin typeface="+mn-lt"/>
                <a:ea typeface="+mn-ea"/>
                <a:cs typeface="+mn-cs"/>
              </a:rPr>
              <a:t>/video/swinging-into-science]</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Let’s consider ways children might explore force and motion through play and daily experiences.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We will observe an “I’m Ready!” video from the Count Play Explore website called “Swinging Into Science.”</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As you observe, notice ways children in the video explore different concepts related to force and motion.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[Play the video. Then, invite volunteers to share ways children explore different concepts related to force and motion with the larger group.]</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The “I’m Ready!” video “Swinging Into Science” provides examples of elementary-aged children experiencing force and motion on the playground. Consider inviting participants to provide other ways children might experience force and motion across different ages. For example, children experience force and motion when they:</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push or pull toys or objects</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roll objects down ramps or across the floor</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throw, bounce, or kick objects and notice how they move</a:t>
            </a:r>
          </a:p>
          <a:p>
            <a:endParaRPr lang="en-US"/>
          </a:p>
        </p:txBody>
      </p:sp>
      <p:sp>
        <p:nvSpPr>
          <p:cNvPr id="4" name="Footer Placeholder 3"/>
          <p:cNvSpPr>
            <a:spLocks noGrp="1"/>
          </p:cNvSpPr>
          <p:nvPr>
            <p:ph type="ftr" sz="quarter" idx="4"/>
          </p:nvPr>
        </p:nvSpPr>
        <p:spPr/>
        <p:txBody>
          <a:bodyPr/>
          <a:lstStyle/>
          <a:p>
            <a:r>
              <a:rPr lang="en-US"/>
              <a:t>Hogg and Abrams, (1988); Gee, (2000) </a:t>
            </a:r>
          </a:p>
        </p:txBody>
      </p:sp>
      <p:sp>
        <p:nvSpPr>
          <p:cNvPr id="5" name="Slide Number Placeholder 4"/>
          <p:cNvSpPr>
            <a:spLocks noGrp="1"/>
          </p:cNvSpPr>
          <p:nvPr>
            <p:ph type="sldNum" sz="quarter" idx="5"/>
          </p:nvPr>
        </p:nvSpPr>
        <p:spPr/>
        <p:txBody>
          <a:bodyPr/>
          <a:lstStyle/>
          <a:p>
            <a:fld id="{896399F6-6299-4610-B81F-5B1794C45A33}" type="slidenum">
              <a:rPr lang="en-US" smtClean="0"/>
              <a:t>7</a:t>
            </a:fld>
            <a:endParaRPr lang="en-US"/>
          </a:p>
        </p:txBody>
      </p:sp>
    </p:spTree>
    <p:extLst>
      <p:ext uri="{BB962C8B-B14F-4D97-AF65-F5344CB8AC3E}">
        <p14:creationId xmlns:p14="http://schemas.microsoft.com/office/powerpoint/2010/main" val="36379106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Exploring force and motion is important.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Scientists and engineers use their knowledge of force and motion to contribute to our society in meaningful ways. For example: </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Transportation, aeronautics, and space exploration: Knowledge of force and motion was critical in the development of cars, trains, planes, satellites, and spacecrafts. </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Buildings and bridges: Engineers study how forces affect buildings that don’t move. This helps them design safe bridges and tall buildings that won’t collapse or lean.</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When young children investigate force and motion, they learn how the world works and discover ways they can change it. Similar to scientists and engineers, children can use their developing understanding of forces like pushing and pulling to solve problems in the real world. For example, children might push a basket of toys, pull a wagon, or push the pedal of their tricycle to cause it to move.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Further, early experiences with force and motion can support children’s understanding of science and engineering in their later years in school (Early Childhood STEM Working Group, 2017). </a:t>
            </a:r>
          </a:p>
          <a:p>
            <a:endParaRPr lang="en-US"/>
          </a:p>
        </p:txBody>
      </p:sp>
      <p:sp>
        <p:nvSpPr>
          <p:cNvPr id="4" name="Footer Placeholder 3"/>
          <p:cNvSpPr>
            <a:spLocks noGrp="1"/>
          </p:cNvSpPr>
          <p:nvPr>
            <p:ph type="ftr" sz="quarter" idx="4"/>
          </p:nvPr>
        </p:nvSpPr>
        <p:spPr/>
        <p:txBody>
          <a:bodyPr/>
          <a:lstStyle/>
          <a:p>
            <a:r>
              <a:rPr lang="en-US"/>
              <a:t>Hogg and Abrams, (1988); Gee, (2000) </a:t>
            </a:r>
          </a:p>
        </p:txBody>
      </p:sp>
      <p:sp>
        <p:nvSpPr>
          <p:cNvPr id="5" name="Slide Number Placeholder 4"/>
          <p:cNvSpPr>
            <a:spLocks noGrp="1"/>
          </p:cNvSpPr>
          <p:nvPr>
            <p:ph type="sldNum" sz="quarter" idx="5"/>
          </p:nvPr>
        </p:nvSpPr>
        <p:spPr/>
        <p:txBody>
          <a:bodyPr/>
          <a:lstStyle/>
          <a:p>
            <a:fld id="{896399F6-6299-4610-B81F-5B1794C45A33}" type="slidenum">
              <a:rPr lang="en-US" smtClean="0"/>
              <a:t>8</a:t>
            </a:fld>
            <a:endParaRPr lang="en-US"/>
          </a:p>
        </p:txBody>
      </p:sp>
    </p:spTree>
    <p:extLst>
      <p:ext uri="{BB962C8B-B14F-4D97-AF65-F5344CB8AC3E}">
        <p14:creationId xmlns:p14="http://schemas.microsoft.com/office/powerpoint/2010/main" val="18202368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Time: </a:t>
            </a:r>
            <a:r>
              <a:rPr lang="en-US" sz="1200" kern="1200">
                <a:solidFill>
                  <a:schemeClr val="tx1"/>
                </a:solidFill>
                <a:effectLst/>
                <a:latin typeface="+mn-lt"/>
                <a:ea typeface="+mn-ea"/>
                <a:cs typeface="+mn-cs"/>
              </a:rPr>
              <a:t>20–30 minutes (including the discussion on the following slide)</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Materials:</a:t>
            </a:r>
            <a:r>
              <a:rPr lang="en-US" sz="1200" kern="1200">
                <a:solidFill>
                  <a:schemeClr val="tx1"/>
                </a:solidFill>
                <a:effectLst/>
                <a:latin typeface="+mn-lt"/>
                <a:ea typeface="+mn-ea"/>
                <a:cs typeface="+mn-cs"/>
              </a:rPr>
              <a:t> Each group will need the following: </a:t>
            </a:r>
            <a:r>
              <a:rPr lang="en-US" sz="1200" b="1" kern="1200">
                <a:solidFill>
                  <a:schemeClr val="tx1"/>
                </a:solidFill>
                <a:effectLst/>
                <a:latin typeface="+mn-lt"/>
                <a:ea typeface="+mn-ea"/>
                <a:cs typeface="+mn-cs"/>
              </a:rPr>
              <a:t>Investigating Ramps and Rollers</a:t>
            </a:r>
            <a:r>
              <a:rPr lang="en-US" sz="1200" kern="1200">
                <a:solidFill>
                  <a:schemeClr val="tx1"/>
                </a:solidFill>
                <a:effectLst/>
                <a:latin typeface="+mn-lt"/>
                <a:ea typeface="+mn-ea"/>
                <a:cs typeface="+mn-cs"/>
              </a:rPr>
              <a:t> handout; a set of four to six ramps of different lengths; three to four different types of balls; several blocks, books, or stackable objects that participants can use to create elevation and obstacles; nonslip shelf liner squares (optional); chart paper; sticky notes; and markers. </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Let’s explore more about how things move using ramps and rollers.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We will use the </a:t>
            </a:r>
            <a:r>
              <a:rPr lang="en-US" sz="1200" b="1" kern="1200">
                <a:solidFill>
                  <a:schemeClr val="tx1"/>
                </a:solidFill>
                <a:effectLst/>
                <a:latin typeface="+mn-lt"/>
                <a:ea typeface="+mn-ea"/>
                <a:cs typeface="+mn-cs"/>
              </a:rPr>
              <a:t>Investigating Ramps and Rollers</a:t>
            </a:r>
            <a:r>
              <a:rPr lang="en-US" sz="1200" kern="1200">
                <a:solidFill>
                  <a:schemeClr val="tx1"/>
                </a:solidFill>
                <a:effectLst/>
                <a:latin typeface="+mn-lt"/>
                <a:ea typeface="+mn-ea"/>
                <a:cs typeface="+mn-cs"/>
              </a:rPr>
              <a:t> handout to guide our experience.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[Review the handout with participants. Provide time (about 15–20 minutes) for them to investigate.]</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Consider ways to group participants into teams of three to five. For example:</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Encourage teaching teams or grade-level teams to work together. </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Create random groups by assigning numbers to each participant. Then, encourage each number to form a group (for example, all the 4s will work as a team).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You might use open-ended prompts or questions to support participants as they build. For example, </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“Tell me about your structure.” </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“I wonder what would happen if you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If participants finish early, encourage them to extend their investigations. For example, invite participants to find a way to get the ball to turn in the opposite direction.</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If you are facilitating this activity virtually, consider the following:</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Encourage participants to gather necessary materials before the session begins. They can use materials available in their settings (for example, books or recycled cardboard boxes can be used as ramps). </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Participants can plan, build, and redesign as needed individually or in teams from their remote location. </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Participants can share their designs by moving their cameras to a location that makes their ramp structures visible to others attending the virtual session. You might also use a digital platform (for example, Padlet) as a space for participants to post photos or videos of their ramp structures. </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Depending on the number of participants, you might use breakout rooms to facilitate sharing.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The handout includes discussion and reflection prompts. The same prompts are provided in the following slides. You might let participants know that they should use the time provided to investigate and that more time will be provided afterward for reflection and discussion. </a:t>
            </a:r>
          </a:p>
          <a:p>
            <a:endParaRPr lang="en-US"/>
          </a:p>
        </p:txBody>
      </p:sp>
      <p:sp>
        <p:nvSpPr>
          <p:cNvPr id="4" name="Footer Placeholder 3"/>
          <p:cNvSpPr>
            <a:spLocks noGrp="1"/>
          </p:cNvSpPr>
          <p:nvPr>
            <p:ph type="ftr" sz="quarter" idx="4"/>
          </p:nvPr>
        </p:nvSpPr>
        <p:spPr/>
        <p:txBody>
          <a:bodyPr/>
          <a:lstStyle/>
          <a:p>
            <a:r>
              <a:rPr lang="en-US"/>
              <a:t>Hogg and Abrams, (1988); Gee, (2000) </a:t>
            </a:r>
          </a:p>
        </p:txBody>
      </p:sp>
      <p:sp>
        <p:nvSpPr>
          <p:cNvPr id="5" name="Slide Number Placeholder 4"/>
          <p:cNvSpPr>
            <a:spLocks noGrp="1"/>
          </p:cNvSpPr>
          <p:nvPr>
            <p:ph type="sldNum" sz="quarter" idx="5"/>
          </p:nvPr>
        </p:nvSpPr>
        <p:spPr/>
        <p:txBody>
          <a:bodyPr/>
          <a:lstStyle/>
          <a:p>
            <a:fld id="{896399F6-6299-4610-B81F-5B1794C45A33}" type="slidenum">
              <a:rPr lang="en-US" smtClean="0"/>
              <a:t>9</a:t>
            </a:fld>
            <a:endParaRPr lang="en-US"/>
          </a:p>
        </p:txBody>
      </p:sp>
    </p:spTree>
    <p:extLst>
      <p:ext uri="{BB962C8B-B14F-4D97-AF65-F5344CB8AC3E}">
        <p14:creationId xmlns:p14="http://schemas.microsoft.com/office/powerpoint/2010/main" val="9292524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SHORT HEADER">
    <p:spTree>
      <p:nvGrpSpPr>
        <p:cNvPr id="1" name=""/>
        <p:cNvGrpSpPr/>
        <p:nvPr/>
      </p:nvGrpSpPr>
      <p:grpSpPr>
        <a:xfrm>
          <a:off x="0" y="0"/>
          <a:ext cx="0" cy="0"/>
          <a:chOff x="0" y="0"/>
          <a:chExt cx="0" cy="0"/>
        </a:xfrm>
      </p:grpSpPr>
      <p:sp>
        <p:nvSpPr>
          <p:cNvPr id="3" name="Parallelogram 25">
            <a:extLst>
              <a:ext uri="{FF2B5EF4-FFF2-40B4-BE49-F238E27FC236}">
                <a16:creationId xmlns:a16="http://schemas.microsoft.com/office/drawing/2014/main" id="{F11391D5-3926-FA73-0BA5-A83E9854CEE1}"/>
              </a:ext>
            </a:extLst>
          </p:cNvPr>
          <p:cNvSpPr/>
          <p:nvPr userDrawn="1"/>
        </p:nvSpPr>
        <p:spPr>
          <a:xfrm>
            <a:off x="0" y="0"/>
            <a:ext cx="6627365" cy="603504"/>
          </a:xfrm>
          <a:custGeom>
            <a:avLst/>
            <a:gdLst>
              <a:gd name="connsiteX0" fmla="*/ 0 w 6798333"/>
              <a:gd name="connsiteY0" fmla="*/ 603504 h 603504"/>
              <a:gd name="connsiteX1" fmla="*/ 150876 w 6798333"/>
              <a:gd name="connsiteY1" fmla="*/ 0 h 603504"/>
              <a:gd name="connsiteX2" fmla="*/ 6798333 w 6798333"/>
              <a:gd name="connsiteY2" fmla="*/ 0 h 603504"/>
              <a:gd name="connsiteX3" fmla="*/ 6647457 w 6798333"/>
              <a:gd name="connsiteY3" fmla="*/ 603504 h 603504"/>
              <a:gd name="connsiteX4" fmla="*/ 0 w 6798333"/>
              <a:gd name="connsiteY4" fmla="*/ 603504 h 603504"/>
              <a:gd name="connsiteX0" fmla="*/ 0 w 6653191"/>
              <a:gd name="connsiteY0" fmla="*/ 603504 h 603504"/>
              <a:gd name="connsiteX1" fmla="*/ 150876 w 6653191"/>
              <a:gd name="connsiteY1" fmla="*/ 0 h 603504"/>
              <a:gd name="connsiteX2" fmla="*/ 6653191 w 6653191"/>
              <a:gd name="connsiteY2" fmla="*/ 0 h 603504"/>
              <a:gd name="connsiteX3" fmla="*/ 6647457 w 6653191"/>
              <a:gd name="connsiteY3" fmla="*/ 603504 h 603504"/>
              <a:gd name="connsiteX4" fmla="*/ 0 w 6653191"/>
              <a:gd name="connsiteY4" fmla="*/ 603504 h 603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3191" h="603504">
                <a:moveTo>
                  <a:pt x="0" y="603504"/>
                </a:moveTo>
                <a:lnTo>
                  <a:pt x="150876" y="0"/>
                </a:lnTo>
                <a:lnTo>
                  <a:pt x="6653191" y="0"/>
                </a:lnTo>
                <a:cubicBezTo>
                  <a:pt x="6651280" y="201168"/>
                  <a:pt x="6649368" y="402336"/>
                  <a:pt x="6647457" y="603504"/>
                </a:cubicBezTo>
                <a:lnTo>
                  <a:pt x="0" y="603504"/>
                </a:lnTo>
                <a:close/>
              </a:path>
            </a:pathLst>
          </a:custGeom>
          <a:solidFill>
            <a:srgbClr val="2078A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3">
            <a:extLst>
              <a:ext uri="{FF2B5EF4-FFF2-40B4-BE49-F238E27FC236}">
                <a16:creationId xmlns:a16="http://schemas.microsoft.com/office/drawing/2014/main" id="{BD1E5FD8-ADEA-8298-6D44-0A376BA87F01}"/>
              </a:ext>
            </a:extLst>
          </p:cNvPr>
          <p:cNvSpPr>
            <a:spLocks noChangeAspect="1"/>
          </p:cNvSpPr>
          <p:nvPr userDrawn="1"/>
        </p:nvSpPr>
        <p:spPr>
          <a:xfrm>
            <a:off x="-6520" y="-14991"/>
            <a:ext cx="2510362" cy="618494"/>
          </a:xfrm>
          <a:custGeom>
            <a:avLst/>
            <a:gdLst>
              <a:gd name="connsiteX0" fmla="*/ 0 w 2668733"/>
              <a:gd name="connsiteY0" fmla="*/ 603504 h 603504"/>
              <a:gd name="connsiteX1" fmla="*/ 150876 w 2668733"/>
              <a:gd name="connsiteY1" fmla="*/ 0 h 603504"/>
              <a:gd name="connsiteX2" fmla="*/ 2668733 w 2668733"/>
              <a:gd name="connsiteY2" fmla="*/ 0 h 603504"/>
              <a:gd name="connsiteX3" fmla="*/ 2517857 w 2668733"/>
              <a:gd name="connsiteY3" fmla="*/ 603504 h 603504"/>
              <a:gd name="connsiteX4" fmla="*/ 0 w 2668733"/>
              <a:gd name="connsiteY4" fmla="*/ 603504 h 603504"/>
              <a:gd name="connsiteX0" fmla="*/ 0 w 2541316"/>
              <a:gd name="connsiteY0" fmla="*/ 618494 h 618494"/>
              <a:gd name="connsiteX1" fmla="*/ 23459 w 2541316"/>
              <a:gd name="connsiteY1" fmla="*/ 0 h 618494"/>
              <a:gd name="connsiteX2" fmla="*/ 2541316 w 2541316"/>
              <a:gd name="connsiteY2" fmla="*/ 0 h 618494"/>
              <a:gd name="connsiteX3" fmla="*/ 2390440 w 2541316"/>
              <a:gd name="connsiteY3" fmla="*/ 603504 h 618494"/>
              <a:gd name="connsiteX4" fmla="*/ 0 w 2541316"/>
              <a:gd name="connsiteY4" fmla="*/ 618494 h 618494"/>
              <a:gd name="connsiteX0" fmla="*/ 0 w 2541316"/>
              <a:gd name="connsiteY0" fmla="*/ 625989 h 625989"/>
              <a:gd name="connsiteX1" fmla="*/ 68429 w 2541316"/>
              <a:gd name="connsiteY1" fmla="*/ 0 h 625989"/>
              <a:gd name="connsiteX2" fmla="*/ 2541316 w 2541316"/>
              <a:gd name="connsiteY2" fmla="*/ 7495 h 625989"/>
              <a:gd name="connsiteX3" fmla="*/ 2390440 w 2541316"/>
              <a:gd name="connsiteY3" fmla="*/ 610999 h 625989"/>
              <a:gd name="connsiteX4" fmla="*/ 0 w 2541316"/>
              <a:gd name="connsiteY4" fmla="*/ 625989 h 625989"/>
              <a:gd name="connsiteX0" fmla="*/ 0 w 2503841"/>
              <a:gd name="connsiteY0" fmla="*/ 610999 h 610999"/>
              <a:gd name="connsiteX1" fmla="*/ 30954 w 2503841"/>
              <a:gd name="connsiteY1" fmla="*/ 0 h 610999"/>
              <a:gd name="connsiteX2" fmla="*/ 2503841 w 2503841"/>
              <a:gd name="connsiteY2" fmla="*/ 7495 h 610999"/>
              <a:gd name="connsiteX3" fmla="*/ 2352965 w 2503841"/>
              <a:gd name="connsiteY3" fmla="*/ 610999 h 610999"/>
              <a:gd name="connsiteX4" fmla="*/ 0 w 2503841"/>
              <a:gd name="connsiteY4" fmla="*/ 610999 h 610999"/>
              <a:gd name="connsiteX0" fmla="*/ 6521 w 2510362"/>
              <a:gd name="connsiteY0" fmla="*/ 618494 h 618494"/>
              <a:gd name="connsiteX1" fmla="*/ 0 w 2510362"/>
              <a:gd name="connsiteY1" fmla="*/ 0 h 618494"/>
              <a:gd name="connsiteX2" fmla="*/ 2510362 w 2510362"/>
              <a:gd name="connsiteY2" fmla="*/ 14990 h 618494"/>
              <a:gd name="connsiteX3" fmla="*/ 2359486 w 2510362"/>
              <a:gd name="connsiteY3" fmla="*/ 618494 h 618494"/>
              <a:gd name="connsiteX4" fmla="*/ 6521 w 2510362"/>
              <a:gd name="connsiteY4" fmla="*/ 618494 h 618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0362" h="618494">
                <a:moveTo>
                  <a:pt x="6521" y="618494"/>
                </a:moveTo>
                <a:cubicBezTo>
                  <a:pt x="4347" y="412329"/>
                  <a:pt x="2174" y="206165"/>
                  <a:pt x="0" y="0"/>
                </a:cubicBezTo>
                <a:lnTo>
                  <a:pt x="2510362" y="14990"/>
                </a:lnTo>
                <a:lnTo>
                  <a:pt x="2359486" y="618494"/>
                </a:lnTo>
                <a:lnTo>
                  <a:pt x="6521" y="618494"/>
                </a:lnTo>
                <a:close/>
              </a:path>
            </a:pathLst>
          </a:custGeom>
          <a:solidFill>
            <a:srgbClr val="BB1654"/>
          </a:solidFill>
          <a:ln>
            <a:noFill/>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50" charset="0"/>
            </a:endParaRPr>
          </a:p>
        </p:txBody>
      </p:sp>
      <p:sp>
        <p:nvSpPr>
          <p:cNvPr id="7" name="Rectangle 6">
            <a:extLst>
              <a:ext uri="{FF2B5EF4-FFF2-40B4-BE49-F238E27FC236}">
                <a16:creationId xmlns:a16="http://schemas.microsoft.com/office/drawing/2014/main" id="{2D51F2B1-13E9-ABDD-A99B-E72A67C5B86F}"/>
              </a:ext>
            </a:extLst>
          </p:cNvPr>
          <p:cNvSpPr/>
          <p:nvPr userDrawn="1"/>
        </p:nvSpPr>
        <p:spPr>
          <a:xfrm>
            <a:off x="-61" y="600850"/>
            <a:ext cx="6623701" cy="6252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BF7215-C5B8-6E15-9850-186CD4A7A7C6}"/>
              </a:ext>
            </a:extLst>
          </p:cNvPr>
          <p:cNvSpPr>
            <a:spLocks noGrp="1"/>
          </p:cNvSpPr>
          <p:nvPr userDrawn="1">
            <p:ph type="ctrTitle"/>
          </p:nvPr>
        </p:nvSpPr>
        <p:spPr>
          <a:xfrm>
            <a:off x="609243" y="1694702"/>
            <a:ext cx="4781907" cy="2626360"/>
          </a:xfrm>
        </p:spPr>
        <p:txBody>
          <a:bodyPr anchor="t" anchorCtr="0">
            <a:normAutofit/>
          </a:bodyPr>
          <a:lstStyle>
            <a:lvl1pPr algn="l">
              <a:defRPr sz="5600" b="1">
                <a:solidFill>
                  <a:srgbClr val="2078AE"/>
                </a:solidFill>
                <a:latin typeface="Montserrat" pitchFamily="2" charset="77"/>
              </a:defRPr>
            </a:lvl1pPr>
          </a:lstStyle>
          <a:p>
            <a:r>
              <a:rPr lang="en-US"/>
              <a:t>Click to edit Master title style</a:t>
            </a:r>
          </a:p>
        </p:txBody>
      </p:sp>
      <p:sp>
        <p:nvSpPr>
          <p:cNvPr id="8" name="Date Placeholder 3">
            <a:extLst>
              <a:ext uri="{FF2B5EF4-FFF2-40B4-BE49-F238E27FC236}">
                <a16:creationId xmlns:a16="http://schemas.microsoft.com/office/drawing/2014/main" id="{490DB93D-3AC8-725C-EE6C-57B8574A7807}"/>
              </a:ext>
            </a:extLst>
          </p:cNvPr>
          <p:cNvSpPr txBox="1">
            <a:spLocks/>
          </p:cNvSpPr>
          <p:nvPr userDrawn="1"/>
        </p:nvSpPr>
        <p:spPr>
          <a:xfrm>
            <a:off x="436495" y="157758"/>
            <a:ext cx="4153347" cy="300082"/>
          </a:xfrm>
          <a:prstGeom prst="rect">
            <a:avLst/>
          </a:prstGeom>
        </p:spPr>
        <p:txBody>
          <a:bodyPr vert="horz" wrap="square" lIns="91440" tIns="45720" rIns="91440" bIns="45720" rtlCol="0">
            <a:spAutoFit/>
          </a:bodyPr>
          <a:lstStyle>
            <a:defPPr>
              <a:defRPr lang="en-US"/>
            </a:defPPr>
            <a:lvl1pPr marL="0" algn="l" defTabSz="914400" rtl="0" eaLnBrk="1" latinLnBrk="0" hangingPunct="1">
              <a:defRPr sz="1400" b="0" kern="1200">
                <a:solidFill>
                  <a:schemeClr val="accent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pPr>
            <a:r>
              <a:rPr lang="en-US" sz="1500">
                <a:solidFill>
                  <a:schemeClr val="bg1"/>
                </a:solidFill>
              </a:rPr>
              <a:t>Early Math Topics</a:t>
            </a:r>
          </a:p>
        </p:txBody>
      </p:sp>
      <p:sp>
        <p:nvSpPr>
          <p:cNvPr id="11" name="Date Placeholder 3">
            <a:extLst>
              <a:ext uri="{FF2B5EF4-FFF2-40B4-BE49-F238E27FC236}">
                <a16:creationId xmlns:a16="http://schemas.microsoft.com/office/drawing/2014/main" id="{557C4999-7ACA-D86D-FC57-093852D4AF0C}"/>
              </a:ext>
            </a:extLst>
          </p:cNvPr>
          <p:cNvSpPr txBox="1">
            <a:spLocks/>
          </p:cNvSpPr>
          <p:nvPr userDrawn="1"/>
        </p:nvSpPr>
        <p:spPr>
          <a:xfrm>
            <a:off x="2615219" y="170047"/>
            <a:ext cx="5528105" cy="300082"/>
          </a:xfrm>
          <a:prstGeom prst="rect">
            <a:avLst/>
          </a:prstGeom>
        </p:spPr>
        <p:txBody>
          <a:bodyPr vert="horz" wrap="square" lIns="91440" tIns="45720" rIns="91440" bIns="45720" rtlCol="0">
            <a:spAutoFit/>
          </a:bodyPr>
          <a:lstStyle>
            <a:defPPr>
              <a:defRPr lang="en-US"/>
            </a:defPPr>
            <a:lvl1pPr marL="0" algn="l" defTabSz="914400" rtl="0" eaLnBrk="1" latinLnBrk="0" hangingPunct="1">
              <a:defRPr sz="1400" b="0" kern="1200">
                <a:solidFill>
                  <a:schemeClr val="accent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pPr>
            <a:r>
              <a:rPr lang="en-US" sz="1500">
                <a:solidFill>
                  <a:schemeClr val="bg1"/>
                </a:solidFill>
              </a:rPr>
              <a:t>Force and Motion</a:t>
            </a:r>
          </a:p>
        </p:txBody>
      </p:sp>
      <p:pic>
        <p:nvPicPr>
          <p:cNvPr id="5" name="Graphic 4">
            <a:extLst>
              <a:ext uri="{FF2B5EF4-FFF2-40B4-BE49-F238E27FC236}">
                <a16:creationId xmlns:a16="http://schemas.microsoft.com/office/drawing/2014/main" id="{9D981BB9-9C93-DFFE-2A76-F453E1501E7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607724" y="94785"/>
            <a:ext cx="422118" cy="422118"/>
          </a:xfrm>
          <a:prstGeom prst="rect">
            <a:avLst/>
          </a:prstGeom>
        </p:spPr>
      </p:pic>
      <p:pic>
        <p:nvPicPr>
          <p:cNvPr id="4" name="Picture 3" descr="A black background with orange and pink text&#10;&#10;Description automatically generated">
            <a:extLst>
              <a:ext uri="{FF2B5EF4-FFF2-40B4-BE49-F238E27FC236}">
                <a16:creationId xmlns:a16="http://schemas.microsoft.com/office/drawing/2014/main" id="{4FB09A9C-AFB6-3C64-3D0A-A5E0B4B146D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pic>
        <p:nvPicPr>
          <p:cNvPr id="9" name="Picture 8">
            <a:extLst>
              <a:ext uri="{FF2B5EF4-FFF2-40B4-BE49-F238E27FC236}">
                <a16:creationId xmlns:a16="http://schemas.microsoft.com/office/drawing/2014/main" id="{D1AB2CB9-2520-41BE-9717-9F7C00B92DBA}"/>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a:xfrm>
            <a:off x="6246420" y="0"/>
            <a:ext cx="5945579" cy="6897244"/>
          </a:xfrm>
          <a:prstGeom prst="rect">
            <a:avLst/>
          </a:prstGeom>
        </p:spPr>
      </p:pic>
    </p:spTree>
    <p:extLst>
      <p:ext uri="{BB962C8B-B14F-4D97-AF65-F5344CB8AC3E}">
        <p14:creationId xmlns:p14="http://schemas.microsoft.com/office/powerpoint/2010/main" val="3974307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832852-58CE-6473-0BBB-FC1E334A8753}"/>
              </a:ext>
            </a:extLst>
          </p:cNvPr>
          <p:cNvSpPr/>
          <p:nvPr userDrawn="1"/>
        </p:nvSpPr>
        <p:spPr>
          <a:xfrm>
            <a:off x="0" y="-1"/>
            <a:ext cx="12192000" cy="969264"/>
          </a:xfrm>
          <a:prstGeom prst="rect">
            <a:avLst/>
          </a:prstGeom>
          <a:solidFill>
            <a:srgbClr val="207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3" name="Content Placeholder 2">
            <a:extLst>
              <a:ext uri="{FF2B5EF4-FFF2-40B4-BE49-F238E27FC236}">
                <a16:creationId xmlns:a16="http://schemas.microsoft.com/office/drawing/2014/main" id="{9FAE4AF1-6EAD-64C4-F42D-DC36190BEC61}"/>
              </a:ext>
            </a:extLst>
          </p:cNvPr>
          <p:cNvSpPr>
            <a:spLocks noGrp="1"/>
          </p:cNvSpPr>
          <p:nvPr>
            <p:ph sz="half" idx="1"/>
          </p:nvPr>
        </p:nvSpPr>
        <p:spPr>
          <a:xfrm>
            <a:off x="838200" y="1324303"/>
            <a:ext cx="5181600" cy="4852660"/>
          </a:xfrm>
        </p:spPr>
        <p:txBody>
          <a:bodyPr/>
          <a:lstStyle>
            <a:lvl1pPr>
              <a:buClr>
                <a:srgbClr val="2078AE"/>
              </a:buClr>
              <a:defRPr>
                <a:latin typeface="Montserrat" pitchFamily="2" charset="77"/>
              </a:defRPr>
            </a:lvl1pPr>
            <a:lvl2pPr>
              <a:buClr>
                <a:srgbClr val="2078AE"/>
              </a:buClr>
              <a:defRPr>
                <a:latin typeface="Montserrat" pitchFamily="2" charset="77"/>
              </a:defRPr>
            </a:lvl2pPr>
            <a:lvl3pPr>
              <a:buClr>
                <a:srgbClr val="2078AE"/>
              </a:buClr>
              <a:defRPr>
                <a:latin typeface="Montserrat" pitchFamily="2" charset="77"/>
              </a:defRPr>
            </a:lvl3pPr>
            <a:lvl4pPr>
              <a:buClr>
                <a:srgbClr val="2078AE"/>
              </a:buClr>
              <a:defRPr>
                <a:latin typeface="Montserrat" pitchFamily="2" charset="77"/>
              </a:defRPr>
            </a:lvl4pPr>
            <a:lvl5pPr>
              <a:buClr>
                <a:srgbClr val="2078AE"/>
              </a:buClr>
              <a:defRPr>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B61BBA8-0A2B-8AE5-81F4-FA2F0A66FA8D}"/>
              </a:ext>
            </a:extLst>
          </p:cNvPr>
          <p:cNvSpPr>
            <a:spLocks noGrp="1"/>
          </p:cNvSpPr>
          <p:nvPr>
            <p:ph sz="half" idx="2"/>
          </p:nvPr>
        </p:nvSpPr>
        <p:spPr>
          <a:xfrm>
            <a:off x="6172200" y="1324303"/>
            <a:ext cx="5181600" cy="4852660"/>
          </a:xfrm>
        </p:spPr>
        <p:txBody>
          <a:bodyPr/>
          <a:lstStyle>
            <a:lvl1pPr>
              <a:buClr>
                <a:srgbClr val="2078AE"/>
              </a:buClr>
              <a:defRPr>
                <a:latin typeface="Montserrat" pitchFamily="2" charset="77"/>
              </a:defRPr>
            </a:lvl1pPr>
            <a:lvl2pPr>
              <a:buClr>
                <a:srgbClr val="2078AE"/>
              </a:buClr>
              <a:defRPr>
                <a:latin typeface="Montserrat" pitchFamily="2" charset="77"/>
              </a:defRPr>
            </a:lvl2pPr>
            <a:lvl3pPr>
              <a:buClr>
                <a:srgbClr val="2078AE"/>
              </a:buClr>
              <a:defRPr>
                <a:latin typeface="Montserrat" pitchFamily="2" charset="77"/>
              </a:defRPr>
            </a:lvl3pPr>
            <a:lvl4pPr>
              <a:buClr>
                <a:srgbClr val="2078AE"/>
              </a:buClr>
              <a:defRPr>
                <a:latin typeface="Montserrat" pitchFamily="2" charset="77"/>
              </a:defRPr>
            </a:lvl4pPr>
            <a:lvl5pPr>
              <a:buClr>
                <a:srgbClr val="2078AE"/>
              </a:buClr>
              <a:defRPr>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0EB9DD08-DE4B-3F61-5503-09F4531B37D9}"/>
              </a:ext>
            </a:extLst>
          </p:cNvPr>
          <p:cNvSpPr>
            <a:spLocks noGrp="1"/>
          </p:cNvSpPr>
          <p:nvPr>
            <p:ph type="title"/>
          </p:nvPr>
        </p:nvSpPr>
        <p:spPr>
          <a:xfrm>
            <a:off x="838199" y="237744"/>
            <a:ext cx="10812517" cy="507831"/>
          </a:xfrm>
        </p:spPr>
        <p:txBody>
          <a:bodyPr>
            <a:spAutoFit/>
          </a:bodyPr>
          <a:lstStyle>
            <a:lvl1pPr>
              <a:defRPr>
                <a:solidFill>
                  <a:schemeClr val="bg1"/>
                </a:solidFill>
                <a:latin typeface="Montserrat" pitchFamily="2" charset="77"/>
              </a:defRPr>
            </a:lvl1pPr>
          </a:lstStyle>
          <a:p>
            <a:r>
              <a:rPr lang="en-US"/>
              <a:t>Click to edit Master title style</a:t>
            </a:r>
          </a:p>
        </p:txBody>
      </p:sp>
      <p:pic>
        <p:nvPicPr>
          <p:cNvPr id="8" name="Picture 7" descr="A black background with orange and pink text&#10;&#10;Description automatically generated">
            <a:extLst>
              <a:ext uri="{FF2B5EF4-FFF2-40B4-BE49-F238E27FC236}">
                <a16:creationId xmlns:a16="http://schemas.microsoft.com/office/drawing/2014/main" id="{00F594E6-64BF-1E93-2C2C-D3FBF7459F2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5" name="Slide Number Placeholder 3">
            <a:extLst>
              <a:ext uri="{FF2B5EF4-FFF2-40B4-BE49-F238E27FC236}">
                <a16:creationId xmlns:a16="http://schemas.microsoft.com/office/drawing/2014/main" id="{EF047163-29F4-93C8-7A58-1C9A52FA4E21}"/>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     </a:t>
            </a:r>
            <a:fld id="{8B512919-B088-4E12-9038-722E97F79378}" type="slidenum">
              <a:rPr lang="en-US" smtClean="0"/>
              <a:pPr/>
              <a:t>‹#›</a:t>
            </a:fld>
            <a:endParaRPr lang="en-US"/>
          </a:p>
        </p:txBody>
      </p:sp>
    </p:spTree>
    <p:extLst>
      <p:ext uri="{BB962C8B-B14F-4D97-AF65-F5344CB8AC3E}">
        <p14:creationId xmlns:p14="http://schemas.microsoft.com/office/powerpoint/2010/main" val="2247748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724F931-A9E5-BA55-03DC-13CFBC0FBC9A}"/>
              </a:ext>
            </a:extLst>
          </p:cNvPr>
          <p:cNvSpPr/>
          <p:nvPr userDrawn="1"/>
        </p:nvSpPr>
        <p:spPr>
          <a:xfrm>
            <a:off x="0" y="-1"/>
            <a:ext cx="12192000" cy="969264"/>
          </a:xfrm>
          <a:prstGeom prst="rect">
            <a:avLst/>
          </a:prstGeom>
          <a:solidFill>
            <a:srgbClr val="207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3" name="Content Placeholder 2">
            <a:extLst>
              <a:ext uri="{FF2B5EF4-FFF2-40B4-BE49-F238E27FC236}">
                <a16:creationId xmlns:a16="http://schemas.microsoft.com/office/drawing/2014/main" id="{9FAE4AF1-6EAD-64C4-F42D-DC36190BEC61}"/>
              </a:ext>
            </a:extLst>
          </p:cNvPr>
          <p:cNvSpPr>
            <a:spLocks noGrp="1"/>
          </p:cNvSpPr>
          <p:nvPr>
            <p:ph sz="half" idx="1"/>
          </p:nvPr>
        </p:nvSpPr>
        <p:spPr>
          <a:xfrm>
            <a:off x="838200" y="1923393"/>
            <a:ext cx="5181600" cy="4348819"/>
          </a:xfrm>
        </p:spPr>
        <p:txBody>
          <a:bodyPr/>
          <a:lstStyle>
            <a:lvl1pPr>
              <a:buClr>
                <a:srgbClr val="2078AE"/>
              </a:buClr>
              <a:defRPr>
                <a:latin typeface="Montserrat" pitchFamily="2" charset="77"/>
              </a:defRPr>
            </a:lvl1pPr>
            <a:lvl2pPr>
              <a:buClr>
                <a:srgbClr val="2078AE"/>
              </a:buClr>
              <a:defRPr>
                <a:latin typeface="Montserrat" pitchFamily="2" charset="77"/>
              </a:defRPr>
            </a:lvl2pPr>
            <a:lvl3pPr>
              <a:buClr>
                <a:srgbClr val="2078AE"/>
              </a:buClr>
              <a:defRPr>
                <a:latin typeface="Montserrat" pitchFamily="2" charset="77"/>
              </a:defRPr>
            </a:lvl3pPr>
            <a:lvl4pPr>
              <a:buClr>
                <a:srgbClr val="2078AE"/>
              </a:buClr>
              <a:defRPr>
                <a:latin typeface="Montserrat" pitchFamily="2" charset="77"/>
              </a:defRPr>
            </a:lvl4pPr>
            <a:lvl5pPr>
              <a:buClr>
                <a:srgbClr val="2078AE"/>
              </a:buClr>
              <a:defRPr>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B61BBA8-0A2B-8AE5-81F4-FA2F0A66FA8D}"/>
              </a:ext>
            </a:extLst>
          </p:cNvPr>
          <p:cNvSpPr>
            <a:spLocks noGrp="1"/>
          </p:cNvSpPr>
          <p:nvPr>
            <p:ph sz="half" idx="2"/>
          </p:nvPr>
        </p:nvSpPr>
        <p:spPr>
          <a:xfrm>
            <a:off x="6172200" y="1923393"/>
            <a:ext cx="5181600" cy="4348820"/>
          </a:xfrm>
        </p:spPr>
        <p:txBody>
          <a:bodyPr/>
          <a:lstStyle>
            <a:lvl1pPr>
              <a:buClr>
                <a:srgbClr val="2078AE"/>
              </a:buClr>
              <a:defRPr>
                <a:latin typeface="Montserrat" pitchFamily="2" charset="77"/>
              </a:defRPr>
            </a:lvl1pPr>
            <a:lvl2pPr>
              <a:buClr>
                <a:srgbClr val="2078AE"/>
              </a:buClr>
              <a:defRPr>
                <a:latin typeface="Montserrat" pitchFamily="2" charset="77"/>
              </a:defRPr>
            </a:lvl2pPr>
            <a:lvl3pPr>
              <a:buClr>
                <a:srgbClr val="2078AE"/>
              </a:buClr>
              <a:defRPr>
                <a:latin typeface="Montserrat" pitchFamily="2" charset="77"/>
              </a:defRPr>
            </a:lvl3pPr>
            <a:lvl4pPr>
              <a:buClr>
                <a:srgbClr val="2078AE"/>
              </a:buClr>
              <a:defRPr>
                <a:latin typeface="Montserrat" pitchFamily="2" charset="77"/>
              </a:defRPr>
            </a:lvl4pPr>
            <a:lvl5pPr>
              <a:buClr>
                <a:srgbClr val="2078AE"/>
              </a:buClr>
              <a:defRPr>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0EB9DD08-DE4B-3F61-5503-09F4531B37D9}"/>
              </a:ext>
            </a:extLst>
          </p:cNvPr>
          <p:cNvSpPr>
            <a:spLocks noGrp="1"/>
          </p:cNvSpPr>
          <p:nvPr>
            <p:ph type="title"/>
          </p:nvPr>
        </p:nvSpPr>
        <p:spPr>
          <a:xfrm>
            <a:off x="838200" y="237744"/>
            <a:ext cx="10515600" cy="507831"/>
          </a:xfrm>
        </p:spPr>
        <p:txBody>
          <a:bodyPr>
            <a:spAutoFit/>
          </a:bodyPr>
          <a:lstStyle>
            <a:lvl1pPr>
              <a:defRPr>
                <a:solidFill>
                  <a:schemeClr val="bg1"/>
                </a:solidFill>
                <a:latin typeface="Montserrat" pitchFamily="2" charset="77"/>
              </a:defRPr>
            </a:lvl1pPr>
          </a:lstStyle>
          <a:p>
            <a:r>
              <a:rPr lang="en-US"/>
              <a:t>Click to edit Master title style</a:t>
            </a:r>
          </a:p>
        </p:txBody>
      </p:sp>
      <p:sp>
        <p:nvSpPr>
          <p:cNvPr id="2" name="Subtitle 2">
            <a:extLst>
              <a:ext uri="{FF2B5EF4-FFF2-40B4-BE49-F238E27FC236}">
                <a16:creationId xmlns:a16="http://schemas.microsoft.com/office/drawing/2014/main" id="{CE871B53-9DBA-10F1-A915-F8BEAC880898}"/>
              </a:ext>
            </a:extLst>
          </p:cNvPr>
          <p:cNvSpPr>
            <a:spLocks noGrp="1"/>
          </p:cNvSpPr>
          <p:nvPr>
            <p:ph type="subTitle" idx="14" hasCustomPrompt="1"/>
          </p:nvPr>
        </p:nvSpPr>
        <p:spPr>
          <a:xfrm>
            <a:off x="838198" y="1024128"/>
            <a:ext cx="10165605" cy="687429"/>
          </a:xfrm>
        </p:spPr>
        <p:txBody>
          <a:bodyPr anchor="ctr">
            <a:normAutofit/>
          </a:bodyPr>
          <a:lstStyle>
            <a:lvl1pPr marL="0" indent="0" algn="l">
              <a:buNone/>
              <a:defRPr sz="3200" b="0" i="0">
                <a:solidFill>
                  <a:srgbClr val="2078AE"/>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Enter subtitle here</a:t>
            </a:r>
          </a:p>
        </p:txBody>
      </p:sp>
      <p:pic>
        <p:nvPicPr>
          <p:cNvPr id="8" name="Picture 7" descr="A black background with orange and pink text&#10;&#10;Description automatically generated">
            <a:extLst>
              <a:ext uri="{FF2B5EF4-FFF2-40B4-BE49-F238E27FC236}">
                <a16:creationId xmlns:a16="http://schemas.microsoft.com/office/drawing/2014/main" id="{ABFA3DFB-1DE5-BCB4-55D3-65D0A859F41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Tree>
    <p:extLst>
      <p:ext uri="{BB962C8B-B14F-4D97-AF65-F5344CB8AC3E}">
        <p14:creationId xmlns:p14="http://schemas.microsoft.com/office/powerpoint/2010/main" val="14146896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C065B1A-284E-4DA4-073F-279F353483DE}"/>
              </a:ext>
            </a:extLst>
          </p:cNvPr>
          <p:cNvSpPr/>
          <p:nvPr userDrawn="1"/>
        </p:nvSpPr>
        <p:spPr>
          <a:xfrm>
            <a:off x="0" y="-1"/>
            <a:ext cx="12192000" cy="969264"/>
          </a:xfrm>
          <a:prstGeom prst="rect">
            <a:avLst/>
          </a:prstGeom>
          <a:solidFill>
            <a:srgbClr val="207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2" name="Title 1">
            <a:extLst>
              <a:ext uri="{FF2B5EF4-FFF2-40B4-BE49-F238E27FC236}">
                <a16:creationId xmlns:a16="http://schemas.microsoft.com/office/drawing/2014/main" id="{6F07DABB-E10E-EB75-AF1A-0D85E50420C5}"/>
              </a:ext>
            </a:extLst>
          </p:cNvPr>
          <p:cNvSpPr>
            <a:spLocks noGrp="1"/>
          </p:cNvSpPr>
          <p:nvPr>
            <p:ph type="title"/>
          </p:nvPr>
        </p:nvSpPr>
        <p:spPr>
          <a:xfrm>
            <a:off x="839788" y="237744"/>
            <a:ext cx="10515600" cy="507831"/>
          </a:xfrm>
        </p:spPr>
        <p:txBody>
          <a:bodyPr>
            <a:spAutoFit/>
          </a:bodyPr>
          <a:lstStyle>
            <a:lvl1pPr>
              <a:defRPr>
                <a:solidFill>
                  <a:schemeClr val="bg1"/>
                </a:solidFill>
                <a:latin typeface="Montserrat" pitchFamily="2" charset="77"/>
              </a:defRPr>
            </a:lvl1pPr>
          </a:lstStyle>
          <a:p>
            <a:r>
              <a:rPr lang="en-US"/>
              <a:t>Click to edit Master title style</a:t>
            </a:r>
          </a:p>
        </p:txBody>
      </p:sp>
      <p:sp>
        <p:nvSpPr>
          <p:cNvPr id="3" name="Text Placeholder 2">
            <a:extLst>
              <a:ext uri="{FF2B5EF4-FFF2-40B4-BE49-F238E27FC236}">
                <a16:creationId xmlns:a16="http://schemas.microsoft.com/office/drawing/2014/main" id="{7A7BE126-C168-0CA5-8A24-E6D07F2710F7}"/>
              </a:ext>
            </a:extLst>
          </p:cNvPr>
          <p:cNvSpPr>
            <a:spLocks noGrp="1"/>
          </p:cNvSpPr>
          <p:nvPr>
            <p:ph type="body" idx="1"/>
          </p:nvPr>
        </p:nvSpPr>
        <p:spPr>
          <a:xfrm>
            <a:off x="839788" y="1106424"/>
            <a:ext cx="5157787" cy="823912"/>
          </a:xfrm>
        </p:spPr>
        <p:txBody>
          <a:bodyPr anchor="b"/>
          <a:lstStyle>
            <a:lvl1pPr marL="0" indent="0">
              <a:buNone/>
              <a:defRPr sz="2400" b="1">
                <a:solidFill>
                  <a:srgbClr val="0F173D"/>
                </a:solidFill>
                <a:latin typeface="Montserrat"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74B2156-5D79-5FA6-B285-764B4A03A036}"/>
              </a:ext>
            </a:extLst>
          </p:cNvPr>
          <p:cNvSpPr>
            <a:spLocks noGrp="1"/>
          </p:cNvSpPr>
          <p:nvPr>
            <p:ph sz="half" idx="2"/>
          </p:nvPr>
        </p:nvSpPr>
        <p:spPr>
          <a:xfrm>
            <a:off x="839788" y="2058352"/>
            <a:ext cx="5157787" cy="4131311"/>
          </a:xfrm>
        </p:spPr>
        <p:txBody>
          <a:bodyPr/>
          <a:lstStyle>
            <a:lvl1pPr>
              <a:buClr>
                <a:srgbClr val="2078AE"/>
              </a:buClr>
              <a:defRPr>
                <a:latin typeface="Montserrat" pitchFamily="2" charset="77"/>
              </a:defRPr>
            </a:lvl1pPr>
            <a:lvl2pPr>
              <a:buClr>
                <a:srgbClr val="2078AE"/>
              </a:buClr>
              <a:defRPr>
                <a:latin typeface="Montserrat" pitchFamily="2" charset="77"/>
              </a:defRPr>
            </a:lvl2pPr>
            <a:lvl3pPr>
              <a:buClr>
                <a:srgbClr val="2078AE"/>
              </a:buClr>
              <a:defRPr>
                <a:latin typeface="Montserrat" pitchFamily="2" charset="77"/>
              </a:defRPr>
            </a:lvl3pPr>
            <a:lvl4pPr>
              <a:buClr>
                <a:srgbClr val="2078AE"/>
              </a:buClr>
              <a:defRPr>
                <a:latin typeface="Montserrat" pitchFamily="2" charset="77"/>
              </a:defRPr>
            </a:lvl4pPr>
            <a:lvl5pPr>
              <a:buClr>
                <a:srgbClr val="2078AE"/>
              </a:buClr>
              <a:defRPr>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196CF8A-BFA6-6268-01D7-FE72AC9FF389}"/>
              </a:ext>
            </a:extLst>
          </p:cNvPr>
          <p:cNvSpPr>
            <a:spLocks noGrp="1"/>
          </p:cNvSpPr>
          <p:nvPr>
            <p:ph type="body" sz="quarter" idx="3"/>
          </p:nvPr>
        </p:nvSpPr>
        <p:spPr>
          <a:xfrm>
            <a:off x="6172200" y="1106424"/>
            <a:ext cx="5183188" cy="823912"/>
          </a:xfrm>
        </p:spPr>
        <p:txBody>
          <a:bodyPr anchor="b"/>
          <a:lstStyle>
            <a:lvl1pPr marL="0" indent="0">
              <a:buNone/>
              <a:defRPr sz="2400" b="1">
                <a:solidFill>
                  <a:srgbClr val="0F173D"/>
                </a:solidFill>
                <a:latin typeface="Montserrat"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BD6D31-CF21-9AF9-44EC-B8DBC730368E}"/>
              </a:ext>
            </a:extLst>
          </p:cNvPr>
          <p:cNvSpPr>
            <a:spLocks noGrp="1"/>
          </p:cNvSpPr>
          <p:nvPr>
            <p:ph sz="quarter" idx="4"/>
          </p:nvPr>
        </p:nvSpPr>
        <p:spPr>
          <a:xfrm>
            <a:off x="6172200" y="2058352"/>
            <a:ext cx="5183188" cy="4131311"/>
          </a:xfrm>
        </p:spPr>
        <p:txBody>
          <a:bodyPr/>
          <a:lstStyle>
            <a:lvl1pPr>
              <a:buClr>
                <a:srgbClr val="2078AE"/>
              </a:buClr>
              <a:defRPr>
                <a:latin typeface="Montserrat" pitchFamily="2" charset="77"/>
              </a:defRPr>
            </a:lvl1pPr>
            <a:lvl2pPr>
              <a:buClr>
                <a:srgbClr val="2078AE"/>
              </a:buClr>
              <a:defRPr>
                <a:latin typeface="Montserrat" pitchFamily="2" charset="77"/>
              </a:defRPr>
            </a:lvl2pPr>
            <a:lvl3pPr>
              <a:buClr>
                <a:srgbClr val="2078AE"/>
              </a:buClr>
              <a:defRPr>
                <a:latin typeface="Montserrat" pitchFamily="2" charset="77"/>
              </a:defRPr>
            </a:lvl3pPr>
            <a:lvl4pPr>
              <a:buClr>
                <a:srgbClr val="2078AE"/>
              </a:buClr>
              <a:defRPr>
                <a:latin typeface="Montserrat" pitchFamily="2" charset="77"/>
              </a:defRPr>
            </a:lvl4pPr>
            <a:lvl5pPr>
              <a:buClr>
                <a:srgbClr val="2078AE"/>
              </a:buClr>
              <a:defRPr>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descr="A black background with orange and pink text&#10;&#10;Description automatically generated">
            <a:extLst>
              <a:ext uri="{FF2B5EF4-FFF2-40B4-BE49-F238E27FC236}">
                <a16:creationId xmlns:a16="http://schemas.microsoft.com/office/drawing/2014/main" id="{2D58A50B-A91B-72AB-2B5C-386E76B9B2F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Tree>
    <p:extLst>
      <p:ext uri="{BB962C8B-B14F-4D97-AF65-F5344CB8AC3E}">
        <p14:creationId xmlns:p14="http://schemas.microsoft.com/office/powerpoint/2010/main" val="343008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B0855-026B-A1A2-EDFD-FABC6107F019}"/>
              </a:ext>
            </a:extLst>
          </p:cNvPr>
          <p:cNvSpPr>
            <a:spLocks noGrp="1"/>
          </p:cNvSpPr>
          <p:nvPr>
            <p:ph type="title"/>
          </p:nvPr>
        </p:nvSpPr>
        <p:spPr>
          <a:xfrm>
            <a:off x="700548" y="237744"/>
            <a:ext cx="11326136" cy="507831"/>
          </a:xfrm>
        </p:spPr>
        <p:txBody>
          <a:bodyPr wrap="square">
            <a:spAutoFit/>
          </a:bodyPr>
          <a:lstStyle>
            <a:lvl1pPr>
              <a:defRPr>
                <a:latin typeface="Montserrat" pitchFamily="2" charset="77"/>
              </a:defRPr>
            </a:lvl1pPr>
          </a:lstStyle>
          <a:p>
            <a:r>
              <a:rPr lang="en-US"/>
              <a:t>Click to edit Master title style</a:t>
            </a:r>
          </a:p>
        </p:txBody>
      </p:sp>
      <p:pic>
        <p:nvPicPr>
          <p:cNvPr id="6" name="Picture 5" descr="A black background with orange and pink text&#10;&#10;Description automatically generated">
            <a:extLst>
              <a:ext uri="{FF2B5EF4-FFF2-40B4-BE49-F238E27FC236}">
                <a16:creationId xmlns:a16="http://schemas.microsoft.com/office/drawing/2014/main" id="{2897E82C-9D8E-15E2-E424-24885393ACE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Tree>
    <p:extLst>
      <p:ext uri="{BB962C8B-B14F-4D97-AF65-F5344CB8AC3E}">
        <p14:creationId xmlns:p14="http://schemas.microsoft.com/office/powerpoint/2010/main" val="1866703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563DBB-4D26-ADF3-B848-BF7567D645DB}"/>
              </a:ext>
            </a:extLst>
          </p:cNvPr>
          <p:cNvSpPr/>
          <p:nvPr userDrawn="1"/>
        </p:nvSpPr>
        <p:spPr>
          <a:xfrm>
            <a:off x="0" y="-1"/>
            <a:ext cx="12192000" cy="969264"/>
          </a:xfrm>
          <a:prstGeom prst="rect">
            <a:avLst/>
          </a:prstGeom>
          <a:solidFill>
            <a:srgbClr val="207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2" name="Title 1">
            <a:extLst>
              <a:ext uri="{FF2B5EF4-FFF2-40B4-BE49-F238E27FC236}">
                <a16:creationId xmlns:a16="http://schemas.microsoft.com/office/drawing/2014/main" id="{4E8B0855-026B-A1A2-EDFD-FABC6107F019}"/>
              </a:ext>
            </a:extLst>
          </p:cNvPr>
          <p:cNvSpPr>
            <a:spLocks noGrp="1"/>
          </p:cNvSpPr>
          <p:nvPr>
            <p:ph type="title"/>
          </p:nvPr>
        </p:nvSpPr>
        <p:spPr>
          <a:xfrm>
            <a:off x="835572" y="237744"/>
            <a:ext cx="11192256" cy="507831"/>
          </a:xfrm>
        </p:spPr>
        <p:txBody>
          <a:bodyPr>
            <a:spAutoFit/>
          </a:bodyPr>
          <a:lstStyle>
            <a:lvl1pPr>
              <a:defRPr>
                <a:solidFill>
                  <a:schemeClr val="bg1"/>
                </a:solidFill>
                <a:latin typeface="Montserrat" pitchFamily="2" charset="77"/>
              </a:defRPr>
            </a:lvl1pPr>
          </a:lstStyle>
          <a:p>
            <a:r>
              <a:rPr lang="en-US"/>
              <a:t>Click to edit Master title style</a:t>
            </a:r>
          </a:p>
        </p:txBody>
      </p:sp>
      <p:pic>
        <p:nvPicPr>
          <p:cNvPr id="7" name="Picture 6" descr="A black background with orange and pink text&#10;&#10;Description automatically generated">
            <a:extLst>
              <a:ext uri="{FF2B5EF4-FFF2-40B4-BE49-F238E27FC236}">
                <a16:creationId xmlns:a16="http://schemas.microsoft.com/office/drawing/2014/main" id="{34D83D3C-AD86-FA74-4646-65424A3D1D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4" name="Slide Number Placeholder 3">
            <a:extLst>
              <a:ext uri="{FF2B5EF4-FFF2-40B4-BE49-F238E27FC236}">
                <a16:creationId xmlns:a16="http://schemas.microsoft.com/office/drawing/2014/main" id="{4BD8C6A7-ECFB-6325-4A24-CAB3B3A0E3FB}"/>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     </a:t>
            </a:r>
            <a:fld id="{8B512919-B088-4E12-9038-722E97F79378}" type="slidenum">
              <a:rPr lang="en-US" smtClean="0"/>
              <a:pPr/>
              <a:t>‹#›</a:t>
            </a:fld>
            <a:endParaRPr lang="en-US"/>
          </a:p>
        </p:txBody>
      </p:sp>
    </p:spTree>
    <p:extLst>
      <p:ext uri="{BB962C8B-B14F-4D97-AF65-F5344CB8AC3E}">
        <p14:creationId xmlns:p14="http://schemas.microsoft.com/office/powerpoint/2010/main" val="19681507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A black background with orange and pink text&#10;&#10;Description automatically generated">
            <a:extLst>
              <a:ext uri="{FF2B5EF4-FFF2-40B4-BE49-F238E27FC236}">
                <a16:creationId xmlns:a16="http://schemas.microsoft.com/office/drawing/2014/main" id="{D1743FD9-B7A5-29D3-08A1-B23A0595F9B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Tree>
    <p:extLst>
      <p:ext uri="{BB962C8B-B14F-4D97-AF65-F5344CB8AC3E}">
        <p14:creationId xmlns:p14="http://schemas.microsoft.com/office/powerpoint/2010/main" val="21187612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07190-965A-EBDD-07AF-719E03061A59}"/>
              </a:ext>
            </a:extLst>
          </p:cNvPr>
          <p:cNvSpPr>
            <a:spLocks noGrp="1"/>
          </p:cNvSpPr>
          <p:nvPr>
            <p:ph type="title"/>
          </p:nvPr>
        </p:nvSpPr>
        <p:spPr>
          <a:xfrm>
            <a:off x="839788" y="457200"/>
            <a:ext cx="3932237" cy="1600200"/>
          </a:xfrm>
        </p:spPr>
        <p:txBody>
          <a:bodyPr anchor="b"/>
          <a:lstStyle>
            <a:lvl1pPr>
              <a:defRPr sz="3200">
                <a:latin typeface="Montserrat" pitchFamily="2"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59A6202B-C2B4-A588-9E1F-4A8BF1B3838C}"/>
              </a:ext>
            </a:extLst>
          </p:cNvPr>
          <p:cNvSpPr>
            <a:spLocks noGrp="1"/>
          </p:cNvSpPr>
          <p:nvPr>
            <p:ph idx="1"/>
          </p:nvPr>
        </p:nvSpPr>
        <p:spPr>
          <a:xfrm>
            <a:off x="5183188" y="987425"/>
            <a:ext cx="6172200" cy="4873625"/>
          </a:xfrm>
        </p:spPr>
        <p:txBody>
          <a:bodyPr/>
          <a:lstStyle>
            <a:lvl1pPr>
              <a:defRPr sz="3200">
                <a:latin typeface="Montserrat" pitchFamily="2" charset="77"/>
              </a:defRPr>
            </a:lvl1pPr>
            <a:lvl2pPr>
              <a:defRPr sz="2800">
                <a:latin typeface="Montserrat" pitchFamily="2" charset="77"/>
              </a:defRPr>
            </a:lvl2pPr>
            <a:lvl3pPr>
              <a:defRPr sz="2400">
                <a:latin typeface="Montserrat" pitchFamily="2" charset="77"/>
              </a:defRPr>
            </a:lvl3pPr>
            <a:lvl4pPr>
              <a:defRPr sz="2000">
                <a:latin typeface="Montserrat" pitchFamily="2" charset="77"/>
              </a:defRPr>
            </a:lvl4pPr>
            <a:lvl5pPr>
              <a:defRPr sz="2000">
                <a:latin typeface="Montserrat" pitchFamily="2" charset="77"/>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DAF49E5-F935-17B2-5630-C8C2EFA9AA41}"/>
              </a:ext>
            </a:extLst>
          </p:cNvPr>
          <p:cNvSpPr>
            <a:spLocks noGrp="1"/>
          </p:cNvSpPr>
          <p:nvPr>
            <p:ph type="body" sz="half" idx="2"/>
          </p:nvPr>
        </p:nvSpPr>
        <p:spPr>
          <a:xfrm>
            <a:off x="839788" y="2057400"/>
            <a:ext cx="3932237" cy="3811588"/>
          </a:xfrm>
        </p:spPr>
        <p:txBody>
          <a:bodyPr/>
          <a:lstStyle>
            <a:lvl1pPr marL="0" indent="0">
              <a:buNone/>
              <a:defRPr sz="1600">
                <a:latin typeface="Montserrat"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descr="A black background with orange and pink text&#10;&#10;Description automatically generated">
            <a:extLst>
              <a:ext uri="{FF2B5EF4-FFF2-40B4-BE49-F238E27FC236}">
                <a16:creationId xmlns:a16="http://schemas.microsoft.com/office/drawing/2014/main" id="{ACD6269A-5A3A-5252-08AE-0FC483A9D45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Tree>
    <p:extLst>
      <p:ext uri="{BB962C8B-B14F-4D97-AF65-F5344CB8AC3E}">
        <p14:creationId xmlns:p14="http://schemas.microsoft.com/office/powerpoint/2010/main" val="974976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24FBB-FF83-C9B1-CD65-E03D4F5AAB30}"/>
              </a:ext>
            </a:extLst>
          </p:cNvPr>
          <p:cNvSpPr>
            <a:spLocks noGrp="1"/>
          </p:cNvSpPr>
          <p:nvPr>
            <p:ph type="title"/>
          </p:nvPr>
        </p:nvSpPr>
        <p:spPr>
          <a:xfrm>
            <a:off x="839788" y="457200"/>
            <a:ext cx="3932237" cy="1600200"/>
          </a:xfrm>
        </p:spPr>
        <p:txBody>
          <a:bodyPr anchor="b"/>
          <a:lstStyle>
            <a:lvl1pPr>
              <a:defRPr sz="3200">
                <a:latin typeface="Montserrat" pitchFamily="2" charset="77"/>
              </a:defRPr>
            </a:lvl1pPr>
          </a:lstStyle>
          <a:p>
            <a:r>
              <a:rPr lang="en-US"/>
              <a:t>Click to edit Master title style</a:t>
            </a:r>
          </a:p>
        </p:txBody>
      </p:sp>
      <p:sp>
        <p:nvSpPr>
          <p:cNvPr id="3" name="Picture Placeholder 2">
            <a:extLst>
              <a:ext uri="{FF2B5EF4-FFF2-40B4-BE49-F238E27FC236}">
                <a16:creationId xmlns:a16="http://schemas.microsoft.com/office/drawing/2014/main" id="{C70FD461-79AE-06AC-4A8A-8F97F9810776}"/>
              </a:ext>
            </a:extLst>
          </p:cNvPr>
          <p:cNvSpPr>
            <a:spLocks noGrp="1"/>
          </p:cNvSpPr>
          <p:nvPr>
            <p:ph type="pic" idx="1"/>
          </p:nvPr>
        </p:nvSpPr>
        <p:spPr>
          <a:xfrm>
            <a:off x="5183188" y="987425"/>
            <a:ext cx="6172200" cy="4873625"/>
          </a:xfrm>
        </p:spPr>
        <p:txBody>
          <a:bodyPr/>
          <a:lstStyle>
            <a:lvl1pPr marL="0" indent="0">
              <a:buNone/>
              <a:defRPr sz="3200">
                <a:latin typeface="Montserrat" pitchFamily="2" charset="77"/>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6B2D769-9BCC-0D85-A22A-B0EC226B0045}"/>
              </a:ext>
            </a:extLst>
          </p:cNvPr>
          <p:cNvSpPr>
            <a:spLocks noGrp="1"/>
          </p:cNvSpPr>
          <p:nvPr>
            <p:ph type="body" sz="half" idx="2"/>
          </p:nvPr>
        </p:nvSpPr>
        <p:spPr>
          <a:xfrm>
            <a:off x="839788" y="2057400"/>
            <a:ext cx="3932237" cy="3811588"/>
          </a:xfrm>
        </p:spPr>
        <p:txBody>
          <a:bodyPr/>
          <a:lstStyle>
            <a:lvl1pPr marL="0" indent="0">
              <a:buNone/>
              <a:defRPr sz="1600">
                <a:latin typeface="Montserrat"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descr="A black background with orange and pink text&#10;&#10;Description automatically generated">
            <a:extLst>
              <a:ext uri="{FF2B5EF4-FFF2-40B4-BE49-F238E27FC236}">
                <a16:creationId xmlns:a16="http://schemas.microsoft.com/office/drawing/2014/main" id="{483C6C8F-93E5-E9DF-BF6A-621E155EE0D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Tree>
    <p:extLst>
      <p:ext uri="{BB962C8B-B14F-4D97-AF65-F5344CB8AC3E}">
        <p14:creationId xmlns:p14="http://schemas.microsoft.com/office/powerpoint/2010/main" val="1001825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LONG HEADER">
    <p:spTree>
      <p:nvGrpSpPr>
        <p:cNvPr id="1" name=""/>
        <p:cNvGrpSpPr/>
        <p:nvPr/>
      </p:nvGrpSpPr>
      <p:grpSpPr>
        <a:xfrm>
          <a:off x="0" y="0"/>
          <a:ext cx="0" cy="0"/>
          <a:chOff x="0" y="0"/>
          <a:chExt cx="0" cy="0"/>
        </a:xfrm>
      </p:grpSpPr>
      <p:sp>
        <p:nvSpPr>
          <p:cNvPr id="14" name="Date Placeholder 3">
            <a:extLst>
              <a:ext uri="{FF2B5EF4-FFF2-40B4-BE49-F238E27FC236}">
                <a16:creationId xmlns:a16="http://schemas.microsoft.com/office/drawing/2014/main" id="{0F13ED20-9909-B7F2-C76B-B2E57BD4AD90}"/>
              </a:ext>
            </a:extLst>
          </p:cNvPr>
          <p:cNvSpPr txBox="1">
            <a:spLocks/>
          </p:cNvSpPr>
          <p:nvPr userDrawn="1"/>
        </p:nvSpPr>
        <p:spPr>
          <a:xfrm>
            <a:off x="2508501" y="1830199"/>
            <a:ext cx="4153347" cy="313932"/>
          </a:xfrm>
          <a:prstGeom prst="rect">
            <a:avLst/>
          </a:prstGeom>
        </p:spPr>
        <p:txBody>
          <a:bodyPr vert="horz" wrap="square" lIns="91440" tIns="45720" rIns="91440" bIns="45720" rtlCol="0" anchor="ctr">
            <a:spAutoFit/>
          </a:bodyPr>
          <a:lstStyle>
            <a:defPPr>
              <a:defRPr lang="en-US"/>
            </a:defPPr>
            <a:lvl1pPr marL="0" algn="l" defTabSz="914400" rtl="0" eaLnBrk="1" latinLnBrk="0" hangingPunct="1">
              <a:defRPr sz="1400" b="0" kern="1200">
                <a:solidFill>
                  <a:schemeClr val="accent1"/>
                </a:solidFill>
                <a:latin typeface="Proxima Nova Medium" panose="02000506030000020004"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pPr>
            <a:r>
              <a:rPr lang="en-US" sz="1600" b="1">
                <a:solidFill>
                  <a:schemeClr val="bg1"/>
                </a:solidFill>
              </a:rPr>
              <a:t>Geometry and Spatial Thinking</a:t>
            </a:r>
          </a:p>
        </p:txBody>
      </p:sp>
      <p:sp>
        <p:nvSpPr>
          <p:cNvPr id="2" name="Title 1">
            <a:extLst>
              <a:ext uri="{FF2B5EF4-FFF2-40B4-BE49-F238E27FC236}">
                <a16:creationId xmlns:a16="http://schemas.microsoft.com/office/drawing/2014/main" id="{FDBF7215-C5B8-6E15-9850-186CD4A7A7C6}"/>
              </a:ext>
            </a:extLst>
          </p:cNvPr>
          <p:cNvSpPr>
            <a:spLocks noGrp="1"/>
          </p:cNvSpPr>
          <p:nvPr userDrawn="1">
            <p:ph type="ctrTitle"/>
          </p:nvPr>
        </p:nvSpPr>
        <p:spPr>
          <a:xfrm>
            <a:off x="609243" y="1694702"/>
            <a:ext cx="4781907" cy="2626360"/>
          </a:xfrm>
        </p:spPr>
        <p:txBody>
          <a:bodyPr anchor="t" anchorCtr="0">
            <a:normAutofit/>
          </a:bodyPr>
          <a:lstStyle>
            <a:lvl1pPr algn="l">
              <a:defRPr sz="5600" b="1">
                <a:solidFill>
                  <a:srgbClr val="2078AE"/>
                </a:solidFill>
                <a:latin typeface="Montserrat" pitchFamily="2" charset="77"/>
              </a:defRPr>
            </a:lvl1pPr>
          </a:lstStyle>
          <a:p>
            <a:r>
              <a:rPr lang="en-US"/>
              <a:t>Click to edit Master title style</a:t>
            </a:r>
          </a:p>
        </p:txBody>
      </p:sp>
      <p:sp>
        <p:nvSpPr>
          <p:cNvPr id="5" name="Rectangle 4">
            <a:extLst>
              <a:ext uri="{FF2B5EF4-FFF2-40B4-BE49-F238E27FC236}">
                <a16:creationId xmlns:a16="http://schemas.microsoft.com/office/drawing/2014/main" id="{A4140EFA-0829-EFFA-DB47-EB1A66805D3A}"/>
              </a:ext>
            </a:extLst>
          </p:cNvPr>
          <p:cNvSpPr/>
          <p:nvPr userDrawn="1"/>
        </p:nvSpPr>
        <p:spPr>
          <a:xfrm>
            <a:off x="0" y="793665"/>
            <a:ext cx="6623701" cy="4221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black background with orange and pink text&#10;&#10;Description automatically generated">
            <a:extLst>
              <a:ext uri="{FF2B5EF4-FFF2-40B4-BE49-F238E27FC236}">
                <a16:creationId xmlns:a16="http://schemas.microsoft.com/office/drawing/2014/main" id="{7470BB95-C88C-3F32-A6D8-262E71FF6F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10" name="Parallelogram 25">
            <a:extLst>
              <a:ext uri="{FF2B5EF4-FFF2-40B4-BE49-F238E27FC236}">
                <a16:creationId xmlns:a16="http://schemas.microsoft.com/office/drawing/2014/main" id="{00DEA289-80F6-D332-E24F-D2AD7776E5CF}"/>
              </a:ext>
            </a:extLst>
          </p:cNvPr>
          <p:cNvSpPr/>
          <p:nvPr userDrawn="1"/>
        </p:nvSpPr>
        <p:spPr>
          <a:xfrm>
            <a:off x="0" y="0"/>
            <a:ext cx="6627365" cy="603504"/>
          </a:xfrm>
          <a:custGeom>
            <a:avLst/>
            <a:gdLst>
              <a:gd name="connsiteX0" fmla="*/ 0 w 6798333"/>
              <a:gd name="connsiteY0" fmla="*/ 603504 h 603504"/>
              <a:gd name="connsiteX1" fmla="*/ 150876 w 6798333"/>
              <a:gd name="connsiteY1" fmla="*/ 0 h 603504"/>
              <a:gd name="connsiteX2" fmla="*/ 6798333 w 6798333"/>
              <a:gd name="connsiteY2" fmla="*/ 0 h 603504"/>
              <a:gd name="connsiteX3" fmla="*/ 6647457 w 6798333"/>
              <a:gd name="connsiteY3" fmla="*/ 603504 h 603504"/>
              <a:gd name="connsiteX4" fmla="*/ 0 w 6798333"/>
              <a:gd name="connsiteY4" fmla="*/ 603504 h 603504"/>
              <a:gd name="connsiteX0" fmla="*/ 0 w 6653191"/>
              <a:gd name="connsiteY0" fmla="*/ 603504 h 603504"/>
              <a:gd name="connsiteX1" fmla="*/ 150876 w 6653191"/>
              <a:gd name="connsiteY1" fmla="*/ 0 h 603504"/>
              <a:gd name="connsiteX2" fmla="*/ 6653191 w 6653191"/>
              <a:gd name="connsiteY2" fmla="*/ 0 h 603504"/>
              <a:gd name="connsiteX3" fmla="*/ 6647457 w 6653191"/>
              <a:gd name="connsiteY3" fmla="*/ 603504 h 603504"/>
              <a:gd name="connsiteX4" fmla="*/ 0 w 6653191"/>
              <a:gd name="connsiteY4" fmla="*/ 603504 h 603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3191" h="603504">
                <a:moveTo>
                  <a:pt x="0" y="603504"/>
                </a:moveTo>
                <a:lnTo>
                  <a:pt x="150876" y="0"/>
                </a:lnTo>
                <a:lnTo>
                  <a:pt x="6653191" y="0"/>
                </a:lnTo>
                <a:cubicBezTo>
                  <a:pt x="6651280" y="201168"/>
                  <a:pt x="6649368" y="402336"/>
                  <a:pt x="6647457" y="603504"/>
                </a:cubicBezTo>
                <a:lnTo>
                  <a:pt x="0" y="603504"/>
                </a:lnTo>
                <a:close/>
              </a:path>
            </a:pathLst>
          </a:cu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arallelogram 3">
            <a:extLst>
              <a:ext uri="{FF2B5EF4-FFF2-40B4-BE49-F238E27FC236}">
                <a16:creationId xmlns:a16="http://schemas.microsoft.com/office/drawing/2014/main" id="{CFBBB842-059E-400D-4E29-7981835A4A1F}"/>
              </a:ext>
            </a:extLst>
          </p:cNvPr>
          <p:cNvSpPr>
            <a:spLocks noChangeAspect="1"/>
          </p:cNvSpPr>
          <p:nvPr userDrawn="1"/>
        </p:nvSpPr>
        <p:spPr>
          <a:xfrm>
            <a:off x="-6520" y="-14991"/>
            <a:ext cx="2510362" cy="618494"/>
          </a:xfrm>
          <a:custGeom>
            <a:avLst/>
            <a:gdLst>
              <a:gd name="connsiteX0" fmla="*/ 0 w 2668733"/>
              <a:gd name="connsiteY0" fmla="*/ 603504 h 603504"/>
              <a:gd name="connsiteX1" fmla="*/ 150876 w 2668733"/>
              <a:gd name="connsiteY1" fmla="*/ 0 h 603504"/>
              <a:gd name="connsiteX2" fmla="*/ 2668733 w 2668733"/>
              <a:gd name="connsiteY2" fmla="*/ 0 h 603504"/>
              <a:gd name="connsiteX3" fmla="*/ 2517857 w 2668733"/>
              <a:gd name="connsiteY3" fmla="*/ 603504 h 603504"/>
              <a:gd name="connsiteX4" fmla="*/ 0 w 2668733"/>
              <a:gd name="connsiteY4" fmla="*/ 603504 h 603504"/>
              <a:gd name="connsiteX0" fmla="*/ 0 w 2541316"/>
              <a:gd name="connsiteY0" fmla="*/ 618494 h 618494"/>
              <a:gd name="connsiteX1" fmla="*/ 23459 w 2541316"/>
              <a:gd name="connsiteY1" fmla="*/ 0 h 618494"/>
              <a:gd name="connsiteX2" fmla="*/ 2541316 w 2541316"/>
              <a:gd name="connsiteY2" fmla="*/ 0 h 618494"/>
              <a:gd name="connsiteX3" fmla="*/ 2390440 w 2541316"/>
              <a:gd name="connsiteY3" fmla="*/ 603504 h 618494"/>
              <a:gd name="connsiteX4" fmla="*/ 0 w 2541316"/>
              <a:gd name="connsiteY4" fmla="*/ 618494 h 618494"/>
              <a:gd name="connsiteX0" fmla="*/ 0 w 2541316"/>
              <a:gd name="connsiteY0" fmla="*/ 625989 h 625989"/>
              <a:gd name="connsiteX1" fmla="*/ 68429 w 2541316"/>
              <a:gd name="connsiteY1" fmla="*/ 0 h 625989"/>
              <a:gd name="connsiteX2" fmla="*/ 2541316 w 2541316"/>
              <a:gd name="connsiteY2" fmla="*/ 7495 h 625989"/>
              <a:gd name="connsiteX3" fmla="*/ 2390440 w 2541316"/>
              <a:gd name="connsiteY3" fmla="*/ 610999 h 625989"/>
              <a:gd name="connsiteX4" fmla="*/ 0 w 2541316"/>
              <a:gd name="connsiteY4" fmla="*/ 625989 h 625989"/>
              <a:gd name="connsiteX0" fmla="*/ 0 w 2503841"/>
              <a:gd name="connsiteY0" fmla="*/ 610999 h 610999"/>
              <a:gd name="connsiteX1" fmla="*/ 30954 w 2503841"/>
              <a:gd name="connsiteY1" fmla="*/ 0 h 610999"/>
              <a:gd name="connsiteX2" fmla="*/ 2503841 w 2503841"/>
              <a:gd name="connsiteY2" fmla="*/ 7495 h 610999"/>
              <a:gd name="connsiteX3" fmla="*/ 2352965 w 2503841"/>
              <a:gd name="connsiteY3" fmla="*/ 610999 h 610999"/>
              <a:gd name="connsiteX4" fmla="*/ 0 w 2503841"/>
              <a:gd name="connsiteY4" fmla="*/ 610999 h 610999"/>
              <a:gd name="connsiteX0" fmla="*/ 6521 w 2510362"/>
              <a:gd name="connsiteY0" fmla="*/ 618494 h 618494"/>
              <a:gd name="connsiteX1" fmla="*/ 0 w 2510362"/>
              <a:gd name="connsiteY1" fmla="*/ 0 h 618494"/>
              <a:gd name="connsiteX2" fmla="*/ 2510362 w 2510362"/>
              <a:gd name="connsiteY2" fmla="*/ 14990 h 618494"/>
              <a:gd name="connsiteX3" fmla="*/ 2359486 w 2510362"/>
              <a:gd name="connsiteY3" fmla="*/ 618494 h 618494"/>
              <a:gd name="connsiteX4" fmla="*/ 6521 w 2510362"/>
              <a:gd name="connsiteY4" fmla="*/ 618494 h 618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0362" h="618494">
                <a:moveTo>
                  <a:pt x="6521" y="618494"/>
                </a:moveTo>
                <a:cubicBezTo>
                  <a:pt x="4347" y="412329"/>
                  <a:pt x="2174" y="206165"/>
                  <a:pt x="0" y="0"/>
                </a:cubicBezTo>
                <a:lnTo>
                  <a:pt x="2510362" y="14990"/>
                </a:lnTo>
                <a:lnTo>
                  <a:pt x="2359486" y="618494"/>
                </a:lnTo>
                <a:lnTo>
                  <a:pt x="6521" y="618494"/>
                </a:lnTo>
                <a:close/>
              </a:path>
            </a:pathLst>
          </a:custGeom>
          <a:solidFill>
            <a:srgbClr val="327F7C"/>
          </a:solidFill>
          <a:ln>
            <a:noFill/>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50" charset="0"/>
            </a:endParaRPr>
          </a:p>
        </p:txBody>
      </p:sp>
      <p:sp>
        <p:nvSpPr>
          <p:cNvPr id="13" name="Date Placeholder 3">
            <a:extLst>
              <a:ext uri="{FF2B5EF4-FFF2-40B4-BE49-F238E27FC236}">
                <a16:creationId xmlns:a16="http://schemas.microsoft.com/office/drawing/2014/main" id="{57750543-8D5A-63B3-060E-39FADB6D828E}"/>
              </a:ext>
            </a:extLst>
          </p:cNvPr>
          <p:cNvSpPr txBox="1">
            <a:spLocks/>
          </p:cNvSpPr>
          <p:nvPr userDrawn="1"/>
        </p:nvSpPr>
        <p:spPr>
          <a:xfrm>
            <a:off x="436495" y="157758"/>
            <a:ext cx="4153347" cy="300082"/>
          </a:xfrm>
          <a:prstGeom prst="rect">
            <a:avLst/>
          </a:prstGeom>
        </p:spPr>
        <p:txBody>
          <a:bodyPr vert="horz" wrap="square" lIns="91440" tIns="45720" rIns="91440" bIns="45720" rtlCol="0">
            <a:spAutoFit/>
          </a:bodyPr>
          <a:lstStyle>
            <a:defPPr>
              <a:defRPr lang="en-US"/>
            </a:defPPr>
            <a:lvl1pPr marL="0" algn="l" defTabSz="914400" rtl="0" eaLnBrk="1" latinLnBrk="0" hangingPunct="1">
              <a:defRPr sz="1400" b="0" kern="1200">
                <a:solidFill>
                  <a:schemeClr val="accent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pPr>
            <a:r>
              <a:rPr lang="en-US" sz="1500">
                <a:solidFill>
                  <a:schemeClr val="bg1"/>
                </a:solidFill>
              </a:rPr>
              <a:t>Early Math Topics</a:t>
            </a:r>
          </a:p>
        </p:txBody>
      </p:sp>
      <p:sp>
        <p:nvSpPr>
          <p:cNvPr id="15" name="Date Placeholder 3">
            <a:extLst>
              <a:ext uri="{FF2B5EF4-FFF2-40B4-BE49-F238E27FC236}">
                <a16:creationId xmlns:a16="http://schemas.microsoft.com/office/drawing/2014/main" id="{D66307FB-B619-55C4-75E7-BE8F83AB877F}"/>
              </a:ext>
            </a:extLst>
          </p:cNvPr>
          <p:cNvSpPr txBox="1">
            <a:spLocks/>
          </p:cNvSpPr>
          <p:nvPr userDrawn="1"/>
        </p:nvSpPr>
        <p:spPr>
          <a:xfrm>
            <a:off x="2615219" y="170047"/>
            <a:ext cx="5528105" cy="300082"/>
          </a:xfrm>
          <a:prstGeom prst="rect">
            <a:avLst/>
          </a:prstGeom>
        </p:spPr>
        <p:txBody>
          <a:bodyPr vert="horz" wrap="square" lIns="91440" tIns="45720" rIns="91440" bIns="45720" rtlCol="0">
            <a:spAutoFit/>
          </a:bodyPr>
          <a:lstStyle>
            <a:defPPr>
              <a:defRPr lang="en-US"/>
            </a:defPPr>
            <a:lvl1pPr marL="0" algn="l" defTabSz="914400" rtl="0" eaLnBrk="1" latinLnBrk="0" hangingPunct="1">
              <a:defRPr sz="1400" b="0" kern="1200">
                <a:solidFill>
                  <a:schemeClr val="accent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pPr>
            <a:r>
              <a:rPr lang="en-US" sz="1500">
                <a:solidFill>
                  <a:schemeClr val="bg1"/>
                </a:solidFill>
              </a:rPr>
              <a:t>Geometry</a:t>
            </a:r>
          </a:p>
        </p:txBody>
      </p:sp>
      <p:pic>
        <p:nvPicPr>
          <p:cNvPr id="16" name="Graphic 15">
            <a:extLst>
              <a:ext uri="{FF2B5EF4-FFF2-40B4-BE49-F238E27FC236}">
                <a16:creationId xmlns:a16="http://schemas.microsoft.com/office/drawing/2014/main" id="{B5051441-7235-D171-85F2-EBFFA9FEFB6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233191" y="94785"/>
            <a:ext cx="482421" cy="422118"/>
          </a:xfrm>
          <a:prstGeom prst="rect">
            <a:avLst/>
          </a:prstGeom>
        </p:spPr>
      </p:pic>
      <p:pic>
        <p:nvPicPr>
          <p:cNvPr id="6" name="Picture 5" descr="A group of children sitting on the ground&#10;&#10;Description automatically generated">
            <a:extLst>
              <a:ext uri="{FF2B5EF4-FFF2-40B4-BE49-F238E27FC236}">
                <a16:creationId xmlns:a16="http://schemas.microsoft.com/office/drawing/2014/main" id="{53CE4823-5CD0-3A64-9835-A4105CFCD4A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5790410" y="-1403"/>
            <a:ext cx="6401589" cy="6856218"/>
          </a:xfrm>
          <a:prstGeom prst="rect">
            <a:avLst/>
          </a:prstGeom>
        </p:spPr>
      </p:pic>
    </p:spTree>
    <p:extLst>
      <p:ext uri="{BB962C8B-B14F-4D97-AF65-F5344CB8AC3E}">
        <p14:creationId xmlns:p14="http://schemas.microsoft.com/office/powerpoint/2010/main" val="2691799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1_Acks Slide 2">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097103A3-F574-F8EF-5503-102DC288DAD1}"/>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B512919-B088-4E12-9038-722E97F79378}" type="slidenum">
              <a:rPr lang="en-US" smtClean="0"/>
              <a:pPr/>
              <a:t>‹#›</a:t>
            </a:fld>
            <a:endParaRPr lang="en-US"/>
          </a:p>
        </p:txBody>
      </p:sp>
    </p:spTree>
    <p:extLst>
      <p:ext uri="{BB962C8B-B14F-4D97-AF65-F5344CB8AC3E}">
        <p14:creationId xmlns:p14="http://schemas.microsoft.com/office/powerpoint/2010/main" val="924953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2_Acks Slide 2">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EE43FA43-864E-D01C-FD11-A22D76598430}"/>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     </a:t>
            </a:r>
            <a:fld id="{8B512919-B088-4E12-9038-722E97F79378}" type="slidenum">
              <a:rPr lang="en-US" smtClean="0"/>
              <a:pPr/>
              <a:t>‹#›</a:t>
            </a:fld>
            <a:endParaRPr lang="en-US"/>
          </a:p>
        </p:txBody>
      </p:sp>
    </p:spTree>
    <p:extLst>
      <p:ext uri="{BB962C8B-B14F-4D97-AF65-F5344CB8AC3E}">
        <p14:creationId xmlns:p14="http://schemas.microsoft.com/office/powerpoint/2010/main" val="2307214751"/>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BC7B992-835B-9CA9-2753-5510D5C0CACA}"/>
              </a:ext>
            </a:extLst>
          </p:cNvPr>
          <p:cNvSpPr/>
          <p:nvPr userDrawn="1"/>
        </p:nvSpPr>
        <p:spPr>
          <a:xfrm>
            <a:off x="0" y="-1"/>
            <a:ext cx="12192000" cy="969264"/>
          </a:xfrm>
          <a:prstGeom prst="rect">
            <a:avLst/>
          </a:prstGeom>
          <a:solidFill>
            <a:srgbClr val="207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2" name="Title 1">
            <a:extLst>
              <a:ext uri="{FF2B5EF4-FFF2-40B4-BE49-F238E27FC236}">
                <a16:creationId xmlns:a16="http://schemas.microsoft.com/office/drawing/2014/main" id="{33CD1C2F-ADBE-D7AB-25C7-1F4C327A51C9}"/>
              </a:ext>
            </a:extLst>
          </p:cNvPr>
          <p:cNvSpPr>
            <a:spLocks noGrp="1"/>
          </p:cNvSpPr>
          <p:nvPr>
            <p:ph type="title"/>
          </p:nvPr>
        </p:nvSpPr>
        <p:spPr>
          <a:xfrm>
            <a:off x="851646" y="237744"/>
            <a:ext cx="10834075" cy="507831"/>
          </a:xfrm>
        </p:spPr>
        <p:txBody>
          <a:bodyPr anchor="t" anchorCtr="0">
            <a:spAutoFit/>
          </a:bodyPr>
          <a:lstStyle>
            <a:lvl1pPr>
              <a:defRPr>
                <a:solidFill>
                  <a:schemeClr val="bg1"/>
                </a:solidFill>
                <a:latin typeface="Montserrat" pitchFamily="2"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EB33346D-541E-3A94-728C-8339318FF420}"/>
              </a:ext>
            </a:extLst>
          </p:cNvPr>
          <p:cNvSpPr>
            <a:spLocks noGrp="1"/>
          </p:cNvSpPr>
          <p:nvPr>
            <p:ph idx="1"/>
          </p:nvPr>
        </p:nvSpPr>
        <p:spPr>
          <a:xfrm>
            <a:off x="851646" y="1253331"/>
            <a:ext cx="10834075" cy="4351338"/>
          </a:xfrm>
        </p:spPr>
        <p:txBody>
          <a:bodyPr/>
          <a:lstStyle>
            <a:lvl1pPr>
              <a:buClr>
                <a:srgbClr val="2078B0"/>
              </a:buClr>
              <a:defRPr>
                <a:latin typeface="Montserrat" pitchFamily="2" charset="77"/>
              </a:defRPr>
            </a:lvl1pPr>
            <a:lvl2pPr>
              <a:buClr>
                <a:srgbClr val="2078B0"/>
              </a:buClr>
              <a:defRPr>
                <a:latin typeface="Montserrat" pitchFamily="2" charset="77"/>
              </a:defRPr>
            </a:lvl2pPr>
            <a:lvl3pPr>
              <a:buClr>
                <a:srgbClr val="2078B0"/>
              </a:buClr>
              <a:defRPr>
                <a:latin typeface="Montserrat" pitchFamily="2" charset="77"/>
              </a:defRPr>
            </a:lvl3pPr>
            <a:lvl4pPr>
              <a:buClr>
                <a:srgbClr val="2078B0"/>
              </a:buClr>
              <a:defRPr>
                <a:latin typeface="Montserrat" pitchFamily="2" charset="77"/>
              </a:defRPr>
            </a:lvl4pPr>
            <a:lvl5pPr>
              <a:buClr>
                <a:srgbClr val="2078B0"/>
              </a:buClr>
              <a:defRPr>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A black background with orange and pink text&#10;&#10;Description automatically generated">
            <a:extLst>
              <a:ext uri="{FF2B5EF4-FFF2-40B4-BE49-F238E27FC236}">
                <a16:creationId xmlns:a16="http://schemas.microsoft.com/office/drawing/2014/main" id="{86A8E1E5-FD0E-1573-A51F-20C4C9B9BFE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4" name="Slide Number Placeholder 3">
            <a:extLst>
              <a:ext uri="{FF2B5EF4-FFF2-40B4-BE49-F238E27FC236}">
                <a16:creationId xmlns:a16="http://schemas.microsoft.com/office/drawing/2014/main" id="{BCC83461-77FB-538B-E263-0D2D57B48B43}"/>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     </a:t>
            </a:r>
            <a:fld id="{8B512919-B088-4E12-9038-722E97F79378}" type="slidenum">
              <a:rPr lang="en-US" smtClean="0"/>
              <a:pPr/>
              <a:t>‹#›</a:t>
            </a:fld>
            <a:endParaRPr lang="en-US"/>
          </a:p>
        </p:txBody>
      </p:sp>
    </p:spTree>
    <p:extLst>
      <p:ext uri="{BB962C8B-B14F-4D97-AF65-F5344CB8AC3E}">
        <p14:creationId xmlns:p14="http://schemas.microsoft.com/office/powerpoint/2010/main" val="103750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Content 1">
    <p:spTree>
      <p:nvGrpSpPr>
        <p:cNvPr id="1" name=""/>
        <p:cNvGrpSpPr/>
        <p:nvPr/>
      </p:nvGrpSpPr>
      <p:grpSpPr>
        <a:xfrm>
          <a:off x="0" y="0"/>
          <a:ext cx="0" cy="0"/>
          <a:chOff x="0" y="0"/>
          <a:chExt cx="0" cy="0"/>
        </a:xfrm>
      </p:grpSpPr>
      <p:sp>
        <p:nvSpPr>
          <p:cNvPr id="2" name="Parallelogram 4">
            <a:extLst>
              <a:ext uri="{FF2B5EF4-FFF2-40B4-BE49-F238E27FC236}">
                <a16:creationId xmlns:a16="http://schemas.microsoft.com/office/drawing/2014/main" id="{99106158-56B9-2217-E443-573F19EDC6AE}"/>
              </a:ext>
            </a:extLst>
          </p:cNvPr>
          <p:cNvSpPr/>
          <p:nvPr userDrawn="1"/>
        </p:nvSpPr>
        <p:spPr>
          <a:xfrm>
            <a:off x="-12123" y="0"/>
            <a:ext cx="8629073" cy="6228966"/>
          </a:xfrm>
          <a:custGeom>
            <a:avLst/>
            <a:gdLst>
              <a:gd name="connsiteX0" fmla="*/ 0 w 10778837"/>
              <a:gd name="connsiteY0" fmla="*/ 6858000 h 6858000"/>
              <a:gd name="connsiteX1" fmla="*/ 1714500 w 10778837"/>
              <a:gd name="connsiteY1" fmla="*/ 0 h 6858000"/>
              <a:gd name="connsiteX2" fmla="*/ 10778837 w 10778837"/>
              <a:gd name="connsiteY2" fmla="*/ 0 h 6858000"/>
              <a:gd name="connsiteX3" fmla="*/ 9064337 w 10778837"/>
              <a:gd name="connsiteY3" fmla="*/ 6858000 h 6858000"/>
              <a:gd name="connsiteX4" fmla="*/ 0 w 10778837"/>
              <a:gd name="connsiteY4" fmla="*/ 6858000 h 6858000"/>
              <a:gd name="connsiteX0" fmla="*/ 387350 w 9064337"/>
              <a:gd name="connsiteY0" fmla="*/ 6870700 h 6870700"/>
              <a:gd name="connsiteX1" fmla="*/ 0 w 9064337"/>
              <a:gd name="connsiteY1" fmla="*/ 0 h 6870700"/>
              <a:gd name="connsiteX2" fmla="*/ 9064337 w 9064337"/>
              <a:gd name="connsiteY2" fmla="*/ 0 h 6870700"/>
              <a:gd name="connsiteX3" fmla="*/ 7349837 w 9064337"/>
              <a:gd name="connsiteY3" fmla="*/ 6858000 h 6870700"/>
              <a:gd name="connsiteX4" fmla="*/ 387350 w 9064337"/>
              <a:gd name="connsiteY4" fmla="*/ 6870700 h 6870700"/>
              <a:gd name="connsiteX0" fmla="*/ 12700 w 9064337"/>
              <a:gd name="connsiteY0" fmla="*/ 6870700 h 6870700"/>
              <a:gd name="connsiteX1" fmla="*/ 0 w 9064337"/>
              <a:gd name="connsiteY1" fmla="*/ 0 h 6870700"/>
              <a:gd name="connsiteX2" fmla="*/ 9064337 w 9064337"/>
              <a:gd name="connsiteY2" fmla="*/ 0 h 6870700"/>
              <a:gd name="connsiteX3" fmla="*/ 7349837 w 9064337"/>
              <a:gd name="connsiteY3" fmla="*/ 6858000 h 6870700"/>
              <a:gd name="connsiteX4" fmla="*/ 12700 w 9064337"/>
              <a:gd name="connsiteY4" fmla="*/ 6870700 h 6870700"/>
              <a:gd name="connsiteX0" fmla="*/ 12700 w 9064337"/>
              <a:gd name="connsiteY0" fmla="*/ 6870700 h 6870700"/>
              <a:gd name="connsiteX1" fmla="*/ 0 w 9064337"/>
              <a:gd name="connsiteY1" fmla="*/ 0 h 6870700"/>
              <a:gd name="connsiteX2" fmla="*/ 9064337 w 9064337"/>
              <a:gd name="connsiteY2" fmla="*/ 0 h 6870700"/>
              <a:gd name="connsiteX3" fmla="*/ 9026237 w 9064337"/>
              <a:gd name="connsiteY3" fmla="*/ 6858000 h 6870700"/>
              <a:gd name="connsiteX4" fmla="*/ 12700 w 9064337"/>
              <a:gd name="connsiteY4" fmla="*/ 6870700 h 6870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4337" h="6870700">
                <a:moveTo>
                  <a:pt x="12700" y="6870700"/>
                </a:moveTo>
                <a:cubicBezTo>
                  <a:pt x="8467" y="4580467"/>
                  <a:pt x="4233" y="2290233"/>
                  <a:pt x="0" y="0"/>
                </a:cubicBezTo>
                <a:lnTo>
                  <a:pt x="9064337" y="0"/>
                </a:lnTo>
                <a:lnTo>
                  <a:pt x="9026237" y="6858000"/>
                </a:lnTo>
                <a:lnTo>
                  <a:pt x="12700" y="6870700"/>
                </a:lnTo>
                <a:close/>
              </a:path>
            </a:pathLst>
          </a:custGeom>
          <a:solidFill>
            <a:srgbClr val="2078B0"/>
          </a:solidFill>
          <a:ln>
            <a:noFill/>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50" charset="0"/>
            </a:endParaRPr>
          </a:p>
        </p:txBody>
      </p:sp>
      <p:sp>
        <p:nvSpPr>
          <p:cNvPr id="3" name="Title 1">
            <a:extLst>
              <a:ext uri="{FF2B5EF4-FFF2-40B4-BE49-F238E27FC236}">
                <a16:creationId xmlns:a16="http://schemas.microsoft.com/office/drawing/2014/main" id="{270D5323-9D08-1BF1-2026-E29C8844B730}"/>
              </a:ext>
            </a:extLst>
          </p:cNvPr>
          <p:cNvSpPr>
            <a:spLocks noGrp="1"/>
          </p:cNvSpPr>
          <p:nvPr>
            <p:ph type="title"/>
          </p:nvPr>
        </p:nvSpPr>
        <p:spPr>
          <a:xfrm>
            <a:off x="1022350" y="2603734"/>
            <a:ext cx="5720195" cy="1421928"/>
          </a:xfrm>
        </p:spPr>
        <p:txBody>
          <a:bodyPr wrap="square" anchor="t" anchorCtr="0">
            <a:spAutoFit/>
          </a:bodyPr>
          <a:lstStyle>
            <a:lvl1pPr algn="ctr">
              <a:defRPr sz="4800">
                <a:solidFill>
                  <a:schemeClr val="bg1"/>
                </a:solidFill>
                <a:latin typeface="Montserrat" pitchFamily="2" charset="77"/>
              </a:defRPr>
            </a:lvl1pPr>
          </a:lstStyle>
          <a:p>
            <a:r>
              <a:rPr lang="en-US"/>
              <a:t>Click to edit Master title style</a:t>
            </a:r>
          </a:p>
        </p:txBody>
      </p:sp>
      <p:pic>
        <p:nvPicPr>
          <p:cNvPr id="6" name="Picture 5" descr="A black background with orange and pink text&#10;&#10;Description automatically generated">
            <a:extLst>
              <a:ext uri="{FF2B5EF4-FFF2-40B4-BE49-F238E27FC236}">
                <a16:creationId xmlns:a16="http://schemas.microsoft.com/office/drawing/2014/main" id="{1571766E-8583-9C86-EF80-26FFE67515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8" name="Slide Number Placeholder 3">
            <a:extLst>
              <a:ext uri="{FF2B5EF4-FFF2-40B4-BE49-F238E27FC236}">
                <a16:creationId xmlns:a16="http://schemas.microsoft.com/office/drawing/2014/main" id="{695AC86B-6E13-9B91-6807-7142E885F9E9}"/>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     </a:t>
            </a:r>
            <a:fld id="{8B512919-B088-4E12-9038-722E97F79378}" type="slidenum">
              <a:rPr lang="en-US" smtClean="0"/>
              <a:pPr/>
              <a:t>‹#›</a:t>
            </a:fld>
            <a:endParaRPr lang="en-US"/>
          </a:p>
        </p:txBody>
      </p:sp>
    </p:spTree>
    <p:extLst>
      <p:ext uri="{BB962C8B-B14F-4D97-AF65-F5344CB8AC3E}">
        <p14:creationId xmlns:p14="http://schemas.microsoft.com/office/powerpoint/2010/main" val="1156648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C53F61F-4211-FC0C-0F79-348FCF10FDF1}"/>
              </a:ext>
            </a:extLst>
          </p:cNvPr>
          <p:cNvSpPr/>
          <p:nvPr userDrawn="1"/>
        </p:nvSpPr>
        <p:spPr>
          <a:xfrm>
            <a:off x="4047358" y="-1"/>
            <a:ext cx="8144641" cy="6176964"/>
          </a:xfrm>
          <a:prstGeom prst="rect">
            <a:avLst/>
          </a:prstGeom>
          <a:solidFill>
            <a:srgbClr val="207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7" name="Title 1">
            <a:extLst>
              <a:ext uri="{FF2B5EF4-FFF2-40B4-BE49-F238E27FC236}">
                <a16:creationId xmlns:a16="http://schemas.microsoft.com/office/drawing/2014/main" id="{277E722D-964F-6926-6941-B07C59F26A69}"/>
              </a:ext>
            </a:extLst>
          </p:cNvPr>
          <p:cNvSpPr>
            <a:spLocks noGrp="1"/>
          </p:cNvSpPr>
          <p:nvPr>
            <p:ph type="title"/>
          </p:nvPr>
        </p:nvSpPr>
        <p:spPr>
          <a:xfrm>
            <a:off x="4303419" y="237744"/>
            <a:ext cx="7705701" cy="535531"/>
          </a:xfrm>
        </p:spPr>
        <p:txBody>
          <a:bodyPr>
            <a:spAutoFit/>
          </a:bodyPr>
          <a:lstStyle>
            <a:lvl1pPr>
              <a:defRPr sz="3200" b="1">
                <a:solidFill>
                  <a:schemeClr val="bg1"/>
                </a:solidFill>
                <a:latin typeface="Montserrat" pitchFamily="2" charset="77"/>
              </a:defRPr>
            </a:lvl1pPr>
          </a:lstStyle>
          <a:p>
            <a:r>
              <a:rPr lang="en-US"/>
              <a:t>Click to edit Master title style</a:t>
            </a:r>
          </a:p>
        </p:txBody>
      </p:sp>
      <p:sp>
        <p:nvSpPr>
          <p:cNvPr id="8" name="Content Placeholder 2">
            <a:extLst>
              <a:ext uri="{FF2B5EF4-FFF2-40B4-BE49-F238E27FC236}">
                <a16:creationId xmlns:a16="http://schemas.microsoft.com/office/drawing/2014/main" id="{CC35C7D8-2045-FB6C-413B-E2DB364759B2}"/>
              </a:ext>
            </a:extLst>
          </p:cNvPr>
          <p:cNvSpPr>
            <a:spLocks noGrp="1"/>
          </p:cNvSpPr>
          <p:nvPr>
            <p:ph idx="1"/>
          </p:nvPr>
        </p:nvSpPr>
        <p:spPr>
          <a:xfrm>
            <a:off x="4348480" y="1876097"/>
            <a:ext cx="7487919" cy="4300866"/>
          </a:xfrm>
        </p:spPr>
        <p:txBody>
          <a:bodyPr/>
          <a:lstStyle>
            <a:lvl1pPr>
              <a:buClr>
                <a:schemeClr val="bg1"/>
              </a:buClr>
              <a:defRPr>
                <a:solidFill>
                  <a:schemeClr val="bg1"/>
                </a:solidFill>
                <a:latin typeface="Montserrat" pitchFamily="2" charset="77"/>
              </a:defRPr>
            </a:lvl1pPr>
            <a:lvl2pPr>
              <a:buClr>
                <a:schemeClr val="bg1"/>
              </a:buClr>
              <a:defRPr>
                <a:solidFill>
                  <a:schemeClr val="bg1"/>
                </a:solidFill>
                <a:latin typeface="Montserrat" pitchFamily="2" charset="77"/>
              </a:defRPr>
            </a:lvl2pPr>
            <a:lvl3pPr>
              <a:buClr>
                <a:schemeClr val="bg1"/>
              </a:buClr>
              <a:defRPr>
                <a:solidFill>
                  <a:schemeClr val="bg1"/>
                </a:solidFill>
                <a:latin typeface="Montserrat" pitchFamily="2" charset="77"/>
              </a:defRPr>
            </a:lvl3pPr>
            <a:lvl4pPr>
              <a:buClr>
                <a:schemeClr val="bg1"/>
              </a:buClr>
              <a:defRPr>
                <a:solidFill>
                  <a:schemeClr val="bg1"/>
                </a:solidFill>
                <a:latin typeface="Montserrat" pitchFamily="2" charset="77"/>
              </a:defRPr>
            </a:lvl4pPr>
            <a:lvl5pPr>
              <a:buClr>
                <a:schemeClr val="bg1"/>
              </a:buClr>
              <a:defRPr>
                <a:solidFill>
                  <a:schemeClr val="bg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2">
            <a:extLst>
              <a:ext uri="{FF2B5EF4-FFF2-40B4-BE49-F238E27FC236}">
                <a16:creationId xmlns:a16="http://schemas.microsoft.com/office/drawing/2014/main" id="{76513295-8E09-244A-2049-48F81DF08D12}"/>
              </a:ext>
            </a:extLst>
          </p:cNvPr>
          <p:cNvSpPr>
            <a:spLocks noGrp="1"/>
          </p:cNvSpPr>
          <p:nvPr>
            <p:ph type="pic" idx="13"/>
          </p:nvPr>
        </p:nvSpPr>
        <p:spPr>
          <a:xfrm>
            <a:off x="0" y="0"/>
            <a:ext cx="4038599" cy="6176963"/>
          </a:xfrm>
        </p:spPr>
        <p:txBody>
          <a:bodyPr/>
          <a:lstStyle>
            <a:lvl1pPr marL="0" indent="0">
              <a:buNone/>
              <a:defRPr sz="3200">
                <a:latin typeface="Montserrat" pitchFamily="2" charset="77"/>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 name="Subtitle 2">
            <a:extLst>
              <a:ext uri="{FF2B5EF4-FFF2-40B4-BE49-F238E27FC236}">
                <a16:creationId xmlns:a16="http://schemas.microsoft.com/office/drawing/2014/main" id="{4D7A4D84-B73D-5B55-A89F-415F0A515566}"/>
              </a:ext>
            </a:extLst>
          </p:cNvPr>
          <p:cNvSpPr>
            <a:spLocks noGrp="1"/>
          </p:cNvSpPr>
          <p:nvPr>
            <p:ph type="subTitle" idx="14" hasCustomPrompt="1"/>
          </p:nvPr>
        </p:nvSpPr>
        <p:spPr>
          <a:xfrm>
            <a:off x="4364335" y="1027595"/>
            <a:ext cx="7254326" cy="580486"/>
          </a:xfrm>
        </p:spPr>
        <p:txBody>
          <a:bodyPr anchor="ctr">
            <a:normAutofit/>
          </a:bodyPr>
          <a:lstStyle>
            <a:lvl1pPr marL="0" indent="0" algn="l">
              <a:buNone/>
              <a:defRPr sz="3200" b="0" i="0">
                <a:solidFill>
                  <a:schemeClr val="bg1"/>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Enter subtitle here</a:t>
            </a:r>
          </a:p>
        </p:txBody>
      </p:sp>
      <p:pic>
        <p:nvPicPr>
          <p:cNvPr id="5" name="Picture 4" descr="A black background with orange and pink text&#10;&#10;Description automatically generated">
            <a:extLst>
              <a:ext uri="{FF2B5EF4-FFF2-40B4-BE49-F238E27FC236}">
                <a16:creationId xmlns:a16="http://schemas.microsoft.com/office/drawing/2014/main" id="{54BCEE84-BDB0-0458-D934-AD1A8FF8928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Tree>
    <p:extLst>
      <p:ext uri="{BB962C8B-B14F-4D97-AF65-F5344CB8AC3E}">
        <p14:creationId xmlns:p14="http://schemas.microsoft.com/office/powerpoint/2010/main" val="1159606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5">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8E627EE-0A7F-0078-3527-846179D3A03E}"/>
              </a:ext>
            </a:extLst>
          </p:cNvPr>
          <p:cNvSpPr/>
          <p:nvPr userDrawn="1"/>
        </p:nvSpPr>
        <p:spPr>
          <a:xfrm>
            <a:off x="618565" y="685800"/>
            <a:ext cx="5155453" cy="5491163"/>
          </a:xfrm>
          <a:prstGeom prst="rect">
            <a:avLst/>
          </a:prstGeom>
          <a:solidFill>
            <a:srgbClr val="2078AE"/>
          </a:solidFill>
          <a:ln w="25400">
            <a:noFill/>
            <a:prstDash val="solid"/>
            <a:round/>
          </a:ln>
          <a:effectLst>
            <a:outerShdw blurRad="76200" dist="635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17" name="Title 1">
            <a:extLst>
              <a:ext uri="{FF2B5EF4-FFF2-40B4-BE49-F238E27FC236}">
                <a16:creationId xmlns:a16="http://schemas.microsoft.com/office/drawing/2014/main" id="{D9BE3C12-23AE-5E72-09F2-AAB9B150A468}"/>
              </a:ext>
            </a:extLst>
          </p:cNvPr>
          <p:cNvSpPr>
            <a:spLocks noGrp="1"/>
          </p:cNvSpPr>
          <p:nvPr>
            <p:ph type="title"/>
          </p:nvPr>
        </p:nvSpPr>
        <p:spPr>
          <a:xfrm>
            <a:off x="1237130" y="905669"/>
            <a:ext cx="4034118" cy="5041900"/>
          </a:xfrm>
        </p:spPr>
        <p:txBody>
          <a:bodyPr>
            <a:normAutofit/>
          </a:bodyPr>
          <a:lstStyle>
            <a:lvl1pPr algn="ctr">
              <a:defRPr sz="4800">
                <a:solidFill>
                  <a:schemeClr val="bg1"/>
                </a:solidFill>
                <a:latin typeface="Montserrat" pitchFamily="2" charset="77"/>
              </a:defRPr>
            </a:lvl1pPr>
          </a:lstStyle>
          <a:p>
            <a:r>
              <a:rPr lang="en-US"/>
              <a:t>Click to edit Master title style</a:t>
            </a:r>
          </a:p>
        </p:txBody>
      </p:sp>
      <p:sp>
        <p:nvSpPr>
          <p:cNvPr id="18" name="Content Placeholder 2">
            <a:extLst>
              <a:ext uri="{FF2B5EF4-FFF2-40B4-BE49-F238E27FC236}">
                <a16:creationId xmlns:a16="http://schemas.microsoft.com/office/drawing/2014/main" id="{955EC6AE-21B1-EBC3-1269-54B3B8D45118}"/>
              </a:ext>
            </a:extLst>
          </p:cNvPr>
          <p:cNvSpPr>
            <a:spLocks noGrp="1"/>
          </p:cNvSpPr>
          <p:nvPr>
            <p:ph idx="1"/>
          </p:nvPr>
        </p:nvSpPr>
        <p:spPr>
          <a:xfrm>
            <a:off x="6096000" y="685800"/>
            <a:ext cx="5257800" cy="5491163"/>
          </a:xfrm>
        </p:spPr>
        <p:txBody>
          <a:bodyPr anchor="ctr"/>
          <a:lstStyle>
            <a:lvl1pPr>
              <a:defRPr>
                <a:latin typeface="Montserrat" pitchFamily="2" charset="77"/>
              </a:defRPr>
            </a:lvl1pPr>
            <a:lvl2pPr>
              <a:defRPr>
                <a:latin typeface="Montserrat" pitchFamily="2" charset="77"/>
              </a:defRPr>
            </a:lvl2pPr>
            <a:lvl3pPr>
              <a:defRPr>
                <a:latin typeface="Montserrat" pitchFamily="2" charset="77"/>
              </a:defRPr>
            </a:lvl3pPr>
            <a:lvl4pPr>
              <a:defRPr>
                <a:latin typeface="Montserrat" pitchFamily="2" charset="77"/>
              </a:defRPr>
            </a:lvl4pPr>
            <a:lvl5pPr>
              <a:defRPr>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A black background with orange and pink text&#10;&#10;Description automatically generated">
            <a:extLst>
              <a:ext uri="{FF2B5EF4-FFF2-40B4-BE49-F238E27FC236}">
                <a16:creationId xmlns:a16="http://schemas.microsoft.com/office/drawing/2014/main" id="{14CFB3AB-378B-437C-AF63-1F122EC5D32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2" name="Slide Number Placeholder 3">
            <a:extLst>
              <a:ext uri="{FF2B5EF4-FFF2-40B4-BE49-F238E27FC236}">
                <a16:creationId xmlns:a16="http://schemas.microsoft.com/office/drawing/2014/main" id="{B8F8B3CB-252F-55C7-8977-B28C286463A3}"/>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     </a:t>
            </a:r>
            <a:fld id="{8B512919-B088-4E12-9038-722E97F79378}" type="slidenum">
              <a:rPr lang="en-US" smtClean="0"/>
              <a:pPr/>
              <a:t>‹#›</a:t>
            </a:fld>
            <a:endParaRPr lang="en-US"/>
          </a:p>
        </p:txBody>
      </p:sp>
    </p:spTree>
    <p:extLst>
      <p:ext uri="{BB962C8B-B14F-4D97-AF65-F5344CB8AC3E}">
        <p14:creationId xmlns:p14="http://schemas.microsoft.com/office/powerpoint/2010/main" val="2131298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Subtitle and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8E627EE-0A7F-0078-3527-846179D3A03E}"/>
              </a:ext>
            </a:extLst>
          </p:cNvPr>
          <p:cNvSpPr/>
          <p:nvPr userDrawn="1"/>
        </p:nvSpPr>
        <p:spPr>
          <a:xfrm>
            <a:off x="618565" y="685800"/>
            <a:ext cx="5155453" cy="5491163"/>
          </a:xfrm>
          <a:prstGeom prst="rect">
            <a:avLst/>
          </a:prstGeom>
          <a:solidFill>
            <a:srgbClr val="2078AE"/>
          </a:solidFill>
          <a:ln w="19050">
            <a:noFill/>
            <a:prstDash val="solid"/>
            <a:round/>
          </a:ln>
          <a:effectLst>
            <a:outerShdw blurRad="76200" dist="635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17" name="Title 1">
            <a:extLst>
              <a:ext uri="{FF2B5EF4-FFF2-40B4-BE49-F238E27FC236}">
                <a16:creationId xmlns:a16="http://schemas.microsoft.com/office/drawing/2014/main" id="{D9BE3C12-23AE-5E72-09F2-AAB9B150A468}"/>
              </a:ext>
            </a:extLst>
          </p:cNvPr>
          <p:cNvSpPr>
            <a:spLocks noGrp="1"/>
          </p:cNvSpPr>
          <p:nvPr>
            <p:ph type="title"/>
          </p:nvPr>
        </p:nvSpPr>
        <p:spPr>
          <a:xfrm>
            <a:off x="1237130" y="905669"/>
            <a:ext cx="4034118" cy="3288644"/>
          </a:xfrm>
        </p:spPr>
        <p:txBody>
          <a:bodyPr anchor="b">
            <a:normAutofit/>
          </a:bodyPr>
          <a:lstStyle>
            <a:lvl1pPr algn="ctr">
              <a:defRPr sz="4800" i="0">
                <a:solidFill>
                  <a:schemeClr val="bg1"/>
                </a:solidFill>
                <a:latin typeface="Montserrat" pitchFamily="2" charset="77"/>
              </a:defRPr>
            </a:lvl1pPr>
          </a:lstStyle>
          <a:p>
            <a:r>
              <a:rPr lang="en-US"/>
              <a:t>Click to edit Master title style</a:t>
            </a:r>
          </a:p>
        </p:txBody>
      </p:sp>
      <p:sp>
        <p:nvSpPr>
          <p:cNvPr id="18" name="Content Placeholder 2">
            <a:extLst>
              <a:ext uri="{FF2B5EF4-FFF2-40B4-BE49-F238E27FC236}">
                <a16:creationId xmlns:a16="http://schemas.microsoft.com/office/drawing/2014/main" id="{955EC6AE-21B1-EBC3-1269-54B3B8D45118}"/>
              </a:ext>
            </a:extLst>
          </p:cNvPr>
          <p:cNvSpPr>
            <a:spLocks noGrp="1"/>
          </p:cNvSpPr>
          <p:nvPr>
            <p:ph idx="1"/>
          </p:nvPr>
        </p:nvSpPr>
        <p:spPr>
          <a:xfrm>
            <a:off x="6096000" y="685800"/>
            <a:ext cx="5257800" cy="5491163"/>
          </a:xfrm>
        </p:spPr>
        <p:txBody>
          <a:bodyPr anchor="ctr"/>
          <a:lstStyle>
            <a:lvl1pPr>
              <a:defRPr>
                <a:latin typeface="Montserrat" pitchFamily="2" charset="77"/>
              </a:defRPr>
            </a:lvl1pPr>
            <a:lvl2pPr>
              <a:defRPr>
                <a:latin typeface="Montserrat" pitchFamily="2" charset="77"/>
              </a:defRPr>
            </a:lvl2pPr>
            <a:lvl3pPr>
              <a:defRPr>
                <a:latin typeface="Montserrat" pitchFamily="2" charset="77"/>
              </a:defRPr>
            </a:lvl3pPr>
            <a:lvl4pPr>
              <a:defRPr>
                <a:latin typeface="Montserrat" pitchFamily="2" charset="77"/>
              </a:defRPr>
            </a:lvl4pPr>
            <a:lvl5pPr>
              <a:defRPr>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ubtitle 2">
            <a:extLst>
              <a:ext uri="{FF2B5EF4-FFF2-40B4-BE49-F238E27FC236}">
                <a16:creationId xmlns:a16="http://schemas.microsoft.com/office/drawing/2014/main" id="{4838C7E2-6BA9-D11B-CA74-660EA8553C64}"/>
              </a:ext>
            </a:extLst>
          </p:cNvPr>
          <p:cNvSpPr>
            <a:spLocks noGrp="1"/>
          </p:cNvSpPr>
          <p:nvPr>
            <p:ph type="subTitle" idx="13" hasCustomPrompt="1"/>
          </p:nvPr>
        </p:nvSpPr>
        <p:spPr>
          <a:xfrm>
            <a:off x="1237130" y="4485862"/>
            <a:ext cx="4034118" cy="1466470"/>
          </a:xfrm>
        </p:spPr>
        <p:txBody>
          <a:bodyPr anchor="t">
            <a:normAutofit/>
          </a:bodyPr>
          <a:lstStyle>
            <a:lvl1pPr marL="0" indent="0" algn="ctr">
              <a:buNone/>
              <a:defRPr sz="3200" b="0" i="0">
                <a:solidFill>
                  <a:schemeClr val="bg1"/>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pic>
        <p:nvPicPr>
          <p:cNvPr id="6" name="Picture 5" descr="A black background with orange and pink text&#10;&#10;Description automatically generated">
            <a:extLst>
              <a:ext uri="{FF2B5EF4-FFF2-40B4-BE49-F238E27FC236}">
                <a16:creationId xmlns:a16="http://schemas.microsoft.com/office/drawing/2014/main" id="{D22DFA49-7492-8141-2C3E-0F81CAAD41B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Tree>
    <p:extLst>
      <p:ext uri="{BB962C8B-B14F-4D97-AF65-F5344CB8AC3E}">
        <p14:creationId xmlns:p14="http://schemas.microsoft.com/office/powerpoint/2010/main" val="175242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58F496-FA92-9058-EA6C-7E4B80805B20}"/>
              </a:ext>
            </a:extLst>
          </p:cNvPr>
          <p:cNvSpPr>
            <a:spLocks noGrp="1"/>
          </p:cNvSpPr>
          <p:nvPr>
            <p:ph type="title"/>
          </p:nvPr>
        </p:nvSpPr>
        <p:spPr>
          <a:xfrm>
            <a:off x="187271" y="199156"/>
            <a:ext cx="11839413" cy="808872"/>
          </a:xfrm>
          <a:prstGeom prst="rect">
            <a:avLst/>
          </a:prstGeom>
        </p:spPr>
        <p:txBody>
          <a:bodyPr vert="horz" lIns="91440" tIns="45720" rIns="91440" bIns="45720" rtlCol="0" anchor="t"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04CB3DFC-8703-37CA-7721-AEEDA04DB6C3}"/>
              </a:ext>
            </a:extLst>
          </p:cNvPr>
          <p:cNvSpPr>
            <a:spLocks noGrp="1"/>
          </p:cNvSpPr>
          <p:nvPr>
            <p:ph type="body" idx="1"/>
          </p:nvPr>
        </p:nvSpPr>
        <p:spPr>
          <a:xfrm>
            <a:off x="590226" y="1253331"/>
            <a:ext cx="1109549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313DF2A-6B63-F66A-B382-265CE0FDC93F}"/>
              </a:ext>
            </a:extLst>
          </p:cNvPr>
          <p:cNvSpPr>
            <a:spLocks noGrp="1"/>
          </p:cNvSpPr>
          <p:nvPr>
            <p:ph type="sldNum" sz="quarter" idx="4"/>
          </p:nvPr>
        </p:nvSpPr>
        <p:spPr>
          <a:xfrm>
            <a:off x="9410700" y="6451600"/>
            <a:ext cx="2743200" cy="365125"/>
          </a:xfrm>
          <a:prstGeom prst="rect">
            <a:avLst/>
          </a:prstGeom>
        </p:spPr>
        <p:txBody>
          <a:bodyPr vert="horz" lIns="91440" tIns="45720" rIns="91440" bIns="45720" rtlCol="0" anchor="ctr"/>
          <a:lstStyle>
            <a:lvl1pPr algn="r">
              <a:defRPr sz="1200" b="1">
                <a:solidFill>
                  <a:schemeClr val="tx2"/>
                </a:solidFill>
                <a:latin typeface="Montserrat" panose="00000500000000000000" pitchFamily="50" charset="0"/>
              </a:defRPr>
            </a:lvl1pPr>
          </a:lstStyle>
          <a:p>
            <a:fld id="{52107FB2-10DB-4ABE-BC16-3D2963D20801}" type="slidenum">
              <a:rPr lang="en-US" smtClean="0"/>
              <a:pPr/>
              <a:t>‹#›</a:t>
            </a:fld>
            <a:endParaRPr lang="en-US"/>
          </a:p>
        </p:txBody>
      </p:sp>
    </p:spTree>
    <p:extLst>
      <p:ext uri="{BB962C8B-B14F-4D97-AF65-F5344CB8AC3E}">
        <p14:creationId xmlns:p14="http://schemas.microsoft.com/office/powerpoint/2010/main" val="2490919570"/>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72" r:id="rId3"/>
    <p:sldLayoutId id="2147483673" r:id="rId4"/>
    <p:sldLayoutId id="2147483650" r:id="rId5"/>
    <p:sldLayoutId id="2147483669" r:id="rId6"/>
    <p:sldLayoutId id="2147483667" r:id="rId7"/>
    <p:sldLayoutId id="2147483660" r:id="rId8"/>
    <p:sldLayoutId id="2147483664" r:id="rId9"/>
    <p:sldLayoutId id="2147483652" r:id="rId10"/>
    <p:sldLayoutId id="2147483665" r:id="rId11"/>
    <p:sldLayoutId id="2147483653" r:id="rId12"/>
    <p:sldLayoutId id="2147483654" r:id="rId13"/>
    <p:sldLayoutId id="2147483666" r:id="rId14"/>
    <p:sldLayoutId id="2147483655" r:id="rId15"/>
    <p:sldLayoutId id="2147483656" r:id="rId16"/>
    <p:sldLayoutId id="2147483657" r:id="rId17"/>
  </p:sldLayoutIdLst>
  <p:hf hdr="0" ftr="0" dt="0"/>
  <p:txStyles>
    <p:titleStyle>
      <a:lvl1pPr algn="l" defTabSz="914400" rtl="0" eaLnBrk="1" latinLnBrk="0" hangingPunct="1">
        <a:lnSpc>
          <a:spcPct val="90000"/>
        </a:lnSpc>
        <a:spcBef>
          <a:spcPct val="0"/>
        </a:spcBef>
        <a:buNone/>
        <a:defRPr sz="3000" b="1" kern="1200">
          <a:solidFill>
            <a:srgbClr val="2078AE"/>
          </a:solidFill>
          <a:latin typeface="Montserrat"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Clr>
          <a:srgbClr val="2078AE"/>
        </a:buClr>
        <a:buFont typeface="Arial" panose="020B0604020202020204" pitchFamily="34" charset="0"/>
        <a:buChar char="•"/>
        <a:defRPr sz="2800" kern="1200">
          <a:solidFill>
            <a:srgbClr val="0F173D"/>
          </a:solidFill>
          <a:latin typeface="Montserrat" panose="00000500000000000000" pitchFamily="50" charset="0"/>
          <a:ea typeface="+mn-ea"/>
          <a:cs typeface="+mn-cs"/>
        </a:defRPr>
      </a:lvl1pPr>
      <a:lvl2pPr marL="685800" indent="-228600" algn="l" defTabSz="914400" rtl="0" eaLnBrk="1" latinLnBrk="0" hangingPunct="1">
        <a:lnSpc>
          <a:spcPct val="120000"/>
        </a:lnSpc>
        <a:spcBef>
          <a:spcPts val="500"/>
        </a:spcBef>
        <a:buClr>
          <a:srgbClr val="2078AE"/>
        </a:buClr>
        <a:buFont typeface="Arial" panose="020B0604020202020204" pitchFamily="34" charset="0"/>
        <a:buChar char="•"/>
        <a:defRPr sz="2400" kern="1200">
          <a:solidFill>
            <a:srgbClr val="0F173D"/>
          </a:solidFill>
          <a:latin typeface="Montserrat" panose="00000500000000000000" pitchFamily="50" charset="0"/>
          <a:ea typeface="+mn-ea"/>
          <a:cs typeface="+mn-cs"/>
        </a:defRPr>
      </a:lvl2pPr>
      <a:lvl3pPr marL="1143000" indent="-228600" algn="l" defTabSz="914400" rtl="0" eaLnBrk="1" latinLnBrk="0" hangingPunct="1">
        <a:lnSpc>
          <a:spcPct val="120000"/>
        </a:lnSpc>
        <a:spcBef>
          <a:spcPts val="500"/>
        </a:spcBef>
        <a:buClr>
          <a:srgbClr val="2078AE"/>
        </a:buClr>
        <a:buFont typeface="Arial" panose="020B0604020202020204" pitchFamily="34" charset="0"/>
        <a:buChar char="•"/>
        <a:defRPr sz="2000" kern="1200">
          <a:solidFill>
            <a:srgbClr val="0F173D"/>
          </a:solidFill>
          <a:latin typeface="Montserrat" panose="00000500000000000000" pitchFamily="50" charset="0"/>
          <a:ea typeface="+mn-ea"/>
          <a:cs typeface="+mn-cs"/>
        </a:defRPr>
      </a:lvl3pPr>
      <a:lvl4pPr marL="1600200" indent="-228600" algn="l" defTabSz="914400" rtl="0" eaLnBrk="1" latinLnBrk="0" hangingPunct="1">
        <a:lnSpc>
          <a:spcPct val="120000"/>
        </a:lnSpc>
        <a:spcBef>
          <a:spcPts val="500"/>
        </a:spcBef>
        <a:buClr>
          <a:srgbClr val="2078AE"/>
        </a:buClr>
        <a:buFont typeface="Arial" panose="020B0604020202020204" pitchFamily="34" charset="0"/>
        <a:buChar char="•"/>
        <a:defRPr sz="1800" kern="1200">
          <a:solidFill>
            <a:srgbClr val="0F173D"/>
          </a:solidFill>
          <a:latin typeface="Montserrat" panose="00000500000000000000" pitchFamily="50" charset="0"/>
          <a:ea typeface="+mn-ea"/>
          <a:cs typeface="+mn-cs"/>
        </a:defRPr>
      </a:lvl4pPr>
      <a:lvl5pPr marL="2057400" indent="-228600" algn="l" defTabSz="914400" rtl="0" eaLnBrk="1" latinLnBrk="0" hangingPunct="1">
        <a:lnSpc>
          <a:spcPct val="120000"/>
        </a:lnSpc>
        <a:spcBef>
          <a:spcPts val="500"/>
        </a:spcBef>
        <a:buClr>
          <a:srgbClr val="2078AE"/>
        </a:buClr>
        <a:buFont typeface="Arial" panose="020B0604020202020204" pitchFamily="34" charset="0"/>
        <a:buChar char="•"/>
        <a:defRPr sz="1800" kern="1200">
          <a:solidFill>
            <a:srgbClr val="0F173D"/>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21.jpeg"/><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10.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10.xml"/><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10.xml"/><Relationship Id="rId5" Type="http://schemas.openxmlformats.org/officeDocument/2006/relationships/image" Target="../media/image34.emf"/><Relationship Id="rId4" Type="http://schemas.openxmlformats.org/officeDocument/2006/relationships/oleObject" Target="../embeddings/oleObject1.bin"/></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hyperlink" Target="https://countplayexplore.org/video/swinging-into-science" TargetMode="External"/><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F4E5176-89EA-ED85-BD00-B6214742BC5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C13D937-9882-5073-70C2-E95D1D4D99C3}"/>
              </a:ext>
            </a:extLst>
          </p:cNvPr>
          <p:cNvSpPr>
            <a:spLocks noGrp="1"/>
          </p:cNvSpPr>
          <p:nvPr>
            <p:ph type="ctrTitle"/>
          </p:nvPr>
        </p:nvSpPr>
        <p:spPr>
          <a:xfrm>
            <a:off x="609243" y="2324090"/>
            <a:ext cx="5197791" cy="2626360"/>
          </a:xfrm>
        </p:spPr>
        <p:txBody>
          <a:bodyPr>
            <a:normAutofit/>
          </a:bodyPr>
          <a:lstStyle/>
          <a:p>
            <a:r>
              <a:rPr lang="en-US" sz="5000"/>
              <a:t>Investigating Force and Motion</a:t>
            </a:r>
          </a:p>
        </p:txBody>
      </p:sp>
    </p:spTree>
    <p:extLst>
      <p:ext uri="{BB962C8B-B14F-4D97-AF65-F5344CB8AC3E}">
        <p14:creationId xmlns:p14="http://schemas.microsoft.com/office/powerpoint/2010/main" val="2281327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F0F9D67-3949-DB28-B601-EC871FCC2162}"/>
              </a:ext>
            </a:extLst>
          </p:cNvPr>
          <p:cNvSpPr>
            <a:spLocks noGrp="1"/>
          </p:cNvSpPr>
          <p:nvPr>
            <p:ph type="title"/>
          </p:nvPr>
        </p:nvSpPr>
        <p:spPr/>
        <p:txBody>
          <a:bodyPr/>
          <a:lstStyle/>
          <a:p>
            <a:r>
              <a:rPr lang="en-US"/>
              <a:t>Reflect and Discuss</a:t>
            </a:r>
          </a:p>
        </p:txBody>
      </p:sp>
      <p:sp>
        <p:nvSpPr>
          <p:cNvPr id="2" name="Content Placeholder 1">
            <a:extLst>
              <a:ext uri="{FF2B5EF4-FFF2-40B4-BE49-F238E27FC236}">
                <a16:creationId xmlns:a16="http://schemas.microsoft.com/office/drawing/2014/main" id="{2F3457DD-A0E7-59C9-3004-414507BD733C}"/>
              </a:ext>
            </a:extLst>
          </p:cNvPr>
          <p:cNvSpPr>
            <a:spLocks noGrp="1"/>
          </p:cNvSpPr>
          <p:nvPr>
            <p:ph sz="half" idx="1"/>
          </p:nvPr>
        </p:nvSpPr>
        <p:spPr>
          <a:xfrm>
            <a:off x="251138" y="1324303"/>
            <a:ext cx="6175420" cy="4585069"/>
          </a:xfrm>
        </p:spPr>
        <p:txBody>
          <a:bodyPr>
            <a:normAutofit/>
          </a:bodyPr>
          <a:lstStyle/>
          <a:p>
            <a:pPr lvl="1" fontAlgn="base">
              <a:spcAft>
                <a:spcPts val="1200"/>
              </a:spcAft>
            </a:pPr>
            <a:r>
              <a:rPr lang="en-US"/>
              <a:t>How did you get the ball to move down, move up, turn, </a:t>
            </a:r>
            <a:br>
              <a:rPr lang="en-US"/>
            </a:br>
            <a:r>
              <a:rPr lang="en-US"/>
              <a:t>or stop?</a:t>
            </a:r>
          </a:p>
          <a:p>
            <a:pPr lvl="1" fontAlgn="base">
              <a:spcAft>
                <a:spcPts val="1200"/>
              </a:spcAft>
            </a:pPr>
            <a:r>
              <a:rPr lang="en-US"/>
              <a:t>What were some of the science concepts you experienced?  </a:t>
            </a:r>
          </a:p>
          <a:p>
            <a:pPr lvl="1" fontAlgn="base">
              <a:spcAft>
                <a:spcPts val="1200"/>
              </a:spcAft>
            </a:pPr>
            <a:r>
              <a:rPr lang="en-US"/>
              <a:t>What did you notice and wonder about the way the </a:t>
            </a:r>
            <a:br>
              <a:rPr lang="en-US"/>
            </a:br>
            <a:r>
              <a:rPr lang="en-US"/>
              <a:t>ball moved?</a:t>
            </a:r>
          </a:p>
        </p:txBody>
      </p:sp>
      <p:pic>
        <p:nvPicPr>
          <p:cNvPr id="6" name="Picture 5">
            <a:extLst>
              <a:ext uri="{FF2B5EF4-FFF2-40B4-BE49-F238E27FC236}">
                <a16:creationId xmlns:a16="http://schemas.microsoft.com/office/drawing/2014/main" id="{459BEFD8-6ACC-D636-3484-371B74A25600}"/>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729211" y="971483"/>
            <a:ext cx="5462789" cy="4944328"/>
          </a:xfrm>
          <a:prstGeom prst="rect">
            <a:avLst/>
          </a:prstGeom>
        </p:spPr>
      </p:pic>
    </p:spTree>
    <p:extLst>
      <p:ext uri="{BB962C8B-B14F-4D97-AF65-F5344CB8AC3E}">
        <p14:creationId xmlns:p14="http://schemas.microsoft.com/office/powerpoint/2010/main" val="10991485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291A2-5933-EFC8-CAC8-09AA71E2E851}"/>
              </a:ext>
            </a:extLst>
          </p:cNvPr>
          <p:cNvSpPr>
            <a:spLocks noGrp="1"/>
          </p:cNvSpPr>
          <p:nvPr>
            <p:ph type="title"/>
          </p:nvPr>
        </p:nvSpPr>
        <p:spPr>
          <a:xfrm>
            <a:off x="851646" y="237744"/>
            <a:ext cx="10834075" cy="507831"/>
          </a:xfrm>
        </p:spPr>
        <p:txBody>
          <a:bodyPr/>
          <a:lstStyle/>
          <a:p>
            <a:r>
              <a:rPr lang="en-US"/>
              <a:t>Connecting to Your Learning Setting</a:t>
            </a:r>
          </a:p>
        </p:txBody>
      </p:sp>
      <p:sp>
        <p:nvSpPr>
          <p:cNvPr id="3" name="Content Placeholder 2">
            <a:extLst>
              <a:ext uri="{FF2B5EF4-FFF2-40B4-BE49-F238E27FC236}">
                <a16:creationId xmlns:a16="http://schemas.microsoft.com/office/drawing/2014/main" id="{F756A777-8A59-8408-B7D5-64CC476DF1A3}"/>
              </a:ext>
            </a:extLst>
          </p:cNvPr>
          <p:cNvSpPr>
            <a:spLocks noGrp="1"/>
          </p:cNvSpPr>
          <p:nvPr>
            <p:ph idx="1"/>
          </p:nvPr>
        </p:nvSpPr>
        <p:spPr>
          <a:xfrm>
            <a:off x="405686" y="1253330"/>
            <a:ext cx="10919428" cy="4664511"/>
          </a:xfrm>
        </p:spPr>
        <p:txBody>
          <a:bodyPr>
            <a:noAutofit/>
          </a:bodyPr>
          <a:lstStyle/>
          <a:p>
            <a:pPr lvl="1">
              <a:spcBef>
                <a:spcPts val="1700"/>
              </a:spcBef>
            </a:pPr>
            <a:r>
              <a:rPr lang="en-US" sz="2200"/>
              <a:t>In what ways might children investigate concepts related to force and motion using ramps and rollers?</a:t>
            </a:r>
          </a:p>
          <a:p>
            <a:pPr lvl="1">
              <a:spcBef>
                <a:spcPts val="1700"/>
              </a:spcBef>
            </a:pPr>
            <a:r>
              <a:rPr lang="en-US" sz="2200"/>
              <a:t>What materials and environments in your setting might you use to support children in exploring force and motion using ramps and rollers?</a:t>
            </a:r>
          </a:p>
          <a:p>
            <a:pPr lvl="1">
              <a:spcBef>
                <a:spcPts val="1700"/>
              </a:spcBef>
            </a:pPr>
            <a:r>
              <a:rPr lang="en-US" sz="2200"/>
              <a:t>Consider the different learners in your setting. In what ways can you support children with different abilities or who speak different languages to explore and learn about force and motion concepts? </a:t>
            </a:r>
          </a:p>
        </p:txBody>
      </p:sp>
    </p:spTree>
    <p:extLst>
      <p:ext uri="{BB962C8B-B14F-4D97-AF65-F5344CB8AC3E}">
        <p14:creationId xmlns:p14="http://schemas.microsoft.com/office/powerpoint/2010/main" val="1993273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55042-1ED1-E7B4-7731-33BE38D83B5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624019C-A3C6-AEDB-386C-6092990F30CD}"/>
              </a:ext>
            </a:extLst>
          </p:cNvPr>
          <p:cNvSpPr>
            <a:spLocks noGrp="1"/>
          </p:cNvSpPr>
          <p:nvPr>
            <p:ph type="title"/>
          </p:nvPr>
        </p:nvSpPr>
        <p:spPr/>
        <p:txBody>
          <a:bodyPr wrap="square">
            <a:spAutoFit/>
          </a:bodyPr>
          <a:lstStyle/>
          <a:p>
            <a:r>
              <a:rPr lang="en-US"/>
              <a:t>Investigating Force and Motion Across the Ages</a:t>
            </a:r>
            <a:endParaRPr lang="en-US">
              <a:latin typeface="Montserrat" pitchFamily="2" charset="77"/>
            </a:endParaRPr>
          </a:p>
        </p:txBody>
      </p:sp>
      <p:pic>
        <p:nvPicPr>
          <p:cNvPr id="2" name="Picture 1">
            <a:extLst>
              <a:ext uri="{FF2B5EF4-FFF2-40B4-BE49-F238E27FC236}">
                <a16:creationId xmlns:a16="http://schemas.microsoft.com/office/drawing/2014/main" id="{A42B6179-3B82-31A7-9441-314F0CB0268E}"/>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944914" y="1068942"/>
            <a:ext cx="3212579" cy="2436133"/>
          </a:xfrm>
          <a:prstGeom prst="rect">
            <a:avLst/>
          </a:prstGeom>
        </p:spPr>
      </p:pic>
      <p:pic>
        <p:nvPicPr>
          <p:cNvPr id="9" name="Picture 8">
            <a:extLst>
              <a:ext uri="{FF2B5EF4-FFF2-40B4-BE49-F238E27FC236}">
                <a16:creationId xmlns:a16="http://schemas.microsoft.com/office/drawing/2014/main" id="{967A9108-0AA5-E20E-9748-64E2DE2ABE18}"/>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5247493" y="1068943"/>
            <a:ext cx="3167163" cy="2436132"/>
          </a:xfrm>
          <a:prstGeom prst="rect">
            <a:avLst/>
          </a:prstGeom>
        </p:spPr>
      </p:pic>
      <p:pic>
        <p:nvPicPr>
          <p:cNvPr id="7" name="Picture 6">
            <a:extLst>
              <a:ext uri="{FF2B5EF4-FFF2-40B4-BE49-F238E27FC236}">
                <a16:creationId xmlns:a16="http://schemas.microsoft.com/office/drawing/2014/main" id="{CCDB74A5-12DC-4EA0-BB5B-EAFC4DEA238F}"/>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8504656" y="1068942"/>
            <a:ext cx="3293334" cy="2436132"/>
          </a:xfrm>
          <a:prstGeom prst="rect">
            <a:avLst/>
          </a:prstGeom>
        </p:spPr>
      </p:pic>
      <p:sp>
        <p:nvSpPr>
          <p:cNvPr id="3" name="Arrow: Right 2" descr="Arrow pointing from left to right to show progression of infants and toddlers to preschool and TK, and to early elementary.">
            <a:extLst>
              <a:ext uri="{FF2B5EF4-FFF2-40B4-BE49-F238E27FC236}">
                <a16:creationId xmlns:a16="http://schemas.microsoft.com/office/drawing/2014/main" id="{6E48EB7E-ABFA-C242-1F50-00F63F96A074}"/>
              </a:ext>
            </a:extLst>
          </p:cNvPr>
          <p:cNvSpPr/>
          <p:nvPr/>
        </p:nvSpPr>
        <p:spPr>
          <a:xfrm>
            <a:off x="1944914" y="3410098"/>
            <a:ext cx="10101943" cy="403194"/>
          </a:xfrm>
          <a:prstGeom prst="rightArrow">
            <a:avLst/>
          </a:prstGeom>
          <a:gradFill flip="none" rotWithShape="1">
            <a:gsLst>
              <a:gs pos="33900">
                <a:srgbClr val="B3D1E4"/>
              </a:gs>
              <a:gs pos="0">
                <a:schemeClr val="bg1"/>
              </a:gs>
              <a:gs pos="100000">
                <a:schemeClr val="tx2"/>
              </a:gs>
            </a:gsLst>
            <a:lin ang="0" scaled="1"/>
            <a:tileRect/>
          </a:gradFill>
          <a:ln w="2540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50" charset="0"/>
            </a:endParaRPr>
          </a:p>
        </p:txBody>
      </p:sp>
      <p:graphicFrame>
        <p:nvGraphicFramePr>
          <p:cNvPr id="6" name="Table 12">
            <a:extLst>
              <a:ext uri="{FF2B5EF4-FFF2-40B4-BE49-F238E27FC236}">
                <a16:creationId xmlns:a16="http://schemas.microsoft.com/office/drawing/2014/main" id="{1B597A46-2031-67D4-F0E7-FD494F957189}"/>
              </a:ext>
            </a:extLst>
          </p:cNvPr>
          <p:cNvGraphicFramePr>
            <a:graphicFrameLocks noGrp="1"/>
          </p:cNvGraphicFramePr>
          <p:nvPr>
            <p:extLst>
              <p:ext uri="{D42A27DB-BD31-4B8C-83A1-F6EECF244321}">
                <p14:modId xmlns:p14="http://schemas.microsoft.com/office/powerpoint/2010/main" val="3292976442"/>
              </p:ext>
            </p:extLst>
          </p:nvPr>
        </p:nvGraphicFramePr>
        <p:xfrm>
          <a:off x="368455" y="3691041"/>
          <a:ext cx="11455089" cy="2436134"/>
        </p:xfrm>
        <a:graphic>
          <a:graphicData uri="http://schemas.openxmlformats.org/drawingml/2006/table">
            <a:tbl>
              <a:tblPr firstRow="1" bandRow="1">
                <a:tableStyleId>{3B4B98B0-60AC-42C2-AFA5-B58CD77FA1E5}</a:tableStyleId>
              </a:tblPr>
              <a:tblGrid>
                <a:gridCol w="1583871">
                  <a:extLst>
                    <a:ext uri="{9D8B030D-6E8A-4147-A177-3AD203B41FA5}">
                      <a16:colId xmlns:a16="http://schemas.microsoft.com/office/drawing/2014/main" val="863964369"/>
                    </a:ext>
                  </a:extLst>
                </a:gridCol>
                <a:gridCol w="3290406">
                  <a:extLst>
                    <a:ext uri="{9D8B030D-6E8A-4147-A177-3AD203B41FA5}">
                      <a16:colId xmlns:a16="http://schemas.microsoft.com/office/drawing/2014/main" val="2838730961"/>
                    </a:ext>
                  </a:extLst>
                </a:gridCol>
                <a:gridCol w="3290406">
                  <a:extLst>
                    <a:ext uri="{9D8B030D-6E8A-4147-A177-3AD203B41FA5}">
                      <a16:colId xmlns:a16="http://schemas.microsoft.com/office/drawing/2014/main" val="1965536244"/>
                    </a:ext>
                  </a:extLst>
                </a:gridCol>
                <a:gridCol w="3290406">
                  <a:extLst>
                    <a:ext uri="{9D8B030D-6E8A-4147-A177-3AD203B41FA5}">
                      <a16:colId xmlns:a16="http://schemas.microsoft.com/office/drawing/2014/main" val="1107014208"/>
                    </a:ext>
                  </a:extLst>
                </a:gridCol>
              </a:tblGrid>
              <a:tr h="545104">
                <a:tc>
                  <a:txBody>
                    <a:bodyPr/>
                    <a:lstStyle/>
                    <a:p>
                      <a:pPr algn="l"/>
                      <a:r>
                        <a:rPr lang="en-US" sz="1400" b="1">
                          <a:solidFill>
                            <a:srgbClr val="0F173D"/>
                          </a:solidFill>
                          <a:latin typeface="Montserrat" pitchFamily="2" charset="77"/>
                        </a:rPr>
                        <a:t>Concepts and skills</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400" b="1">
                          <a:solidFill>
                            <a:schemeClr val="bg1"/>
                          </a:solidFill>
                          <a:latin typeface="Montserrat" pitchFamily="2" charset="77"/>
                        </a:rPr>
                        <a:t>Infants and toddlers</a:t>
                      </a:r>
                    </a:p>
                  </a:txBody>
                  <a:tcPr marL="182880" marR="182880" anchor="ct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400" b="1">
                          <a:solidFill>
                            <a:schemeClr val="bg1"/>
                          </a:solidFill>
                          <a:latin typeface="Montserrat"/>
                        </a:rPr>
                        <a:t>Preschool and TK</a:t>
                      </a:r>
                      <a:endParaRPr lang="en-US" sz="1400" b="1">
                        <a:solidFill>
                          <a:schemeClr val="bg1"/>
                        </a:solidFill>
                        <a:latin typeface="Montserrat" pitchFamily="2" charset="77"/>
                      </a:endParaRPr>
                    </a:p>
                  </a:txBody>
                  <a:tcPr marL="182880" marR="1828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solidFill>
                            <a:schemeClr val="bg1"/>
                          </a:solidFill>
                          <a:latin typeface="Montserrat" pitchFamily="2" charset="77"/>
                        </a:rPr>
                        <a:t>Early Elementary</a:t>
                      </a:r>
                    </a:p>
                  </a:txBody>
                  <a:tcPr marL="182880" marR="182880" anchor="ct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503309181"/>
                  </a:ext>
                </a:extLst>
              </a:tr>
              <a:tr h="1611690">
                <a:tc>
                  <a:txBody>
                    <a:bodyPr/>
                    <a:lstStyle/>
                    <a:p>
                      <a:r>
                        <a:rPr lang="en-US" sz="1400" b="0">
                          <a:latin typeface="Montserrat" pitchFamily="2" charset="77"/>
                        </a:rPr>
                        <a:t>Exploring Force and Motion </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b="0" kern="1200">
                          <a:solidFill>
                            <a:schemeClr val="tx1"/>
                          </a:solidFill>
                          <a:latin typeface="Montserrat" pitchFamily="2" charset="77"/>
                          <a:ea typeface="+mn-ea"/>
                          <a:cs typeface="+mn-cs"/>
                        </a:rPr>
                        <a:t>Seek information about objects and events</a:t>
                      </a:r>
                    </a:p>
                    <a:p>
                      <a:endParaRPr lang="en-US" sz="1400" b="0" kern="1200">
                        <a:solidFill>
                          <a:schemeClr val="tx1"/>
                        </a:solidFill>
                        <a:latin typeface="Montserrat"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kern="1200">
                          <a:solidFill>
                            <a:schemeClr val="tx1"/>
                          </a:solidFill>
                          <a:latin typeface="Montserrat" pitchFamily="2" charset="77"/>
                          <a:ea typeface="+mn-ea"/>
                          <a:cs typeface="+mn-cs"/>
                        </a:rPr>
                        <a:t>Perform simple actions to make things happen</a:t>
                      </a:r>
                    </a:p>
                    <a:p>
                      <a:endParaRPr lang="en-US" sz="1400" b="0" kern="1200">
                        <a:solidFill>
                          <a:schemeClr val="tx1"/>
                        </a:solidFill>
                        <a:latin typeface="Montserrat" pitchFamily="2" charset="77"/>
                        <a:ea typeface="+mn-ea"/>
                        <a:cs typeface="+mn-cs"/>
                      </a:endParaRPr>
                    </a:p>
                  </a:txBody>
                  <a:tcPr marL="182880" marR="18288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2EB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kern="1200">
                          <a:solidFill>
                            <a:schemeClr val="tx1"/>
                          </a:solidFill>
                          <a:latin typeface="Montserrat" pitchFamily="2" charset="77"/>
                          <a:ea typeface="+mn-ea"/>
                          <a:cs typeface="+mn-cs"/>
                        </a:rPr>
                        <a:t>Make and test predictions about changes in the direction, speed, or distance of objects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0" kern="1200">
                        <a:solidFill>
                          <a:schemeClr val="tx1"/>
                        </a:solidFill>
                        <a:latin typeface="Montserrat"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kern="1200">
                          <a:solidFill>
                            <a:schemeClr val="tx1"/>
                          </a:solidFill>
                          <a:latin typeface="Montserrat" pitchFamily="2" charset="77"/>
                          <a:ea typeface="+mn-ea"/>
                          <a:cs typeface="+mn-cs"/>
                        </a:rPr>
                        <a:t>Explain why objects start, stop, or change direction or speed </a:t>
                      </a:r>
                    </a:p>
                  </a:txBody>
                  <a:tcPr marL="182880" marR="18288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C2D5E4"/>
                    </a:solidFill>
                  </a:tcPr>
                </a:tc>
                <a:tc>
                  <a:txBody>
                    <a:bodyPr/>
                    <a:lstStyle/>
                    <a:p>
                      <a:pPr marL="0" marR="0" algn="l">
                        <a:lnSpc>
                          <a:spcPct val="115000"/>
                        </a:lnSpc>
                        <a:spcAft>
                          <a:spcPts val="800"/>
                        </a:spcAft>
                        <a:buNone/>
                      </a:pPr>
                      <a:r>
                        <a:rPr lang="en-US" sz="1400" b="0" kern="1200">
                          <a:solidFill>
                            <a:schemeClr val="tx1"/>
                          </a:solidFill>
                          <a:latin typeface="Montserrat" pitchFamily="2" charset="77"/>
                          <a:ea typeface="+mn-ea"/>
                          <a:cs typeface="+mn-cs"/>
                        </a:rPr>
                        <a:t>Plan and conduct investigations and analyze data to compare the effects of different strengths or different directions of pushes and pulls on the motion of an object</a:t>
                      </a:r>
                    </a:p>
                    <a:p>
                      <a:pPr marL="0" marR="0" algn="l">
                        <a:lnSpc>
                          <a:spcPct val="115000"/>
                        </a:lnSpc>
                        <a:spcAft>
                          <a:spcPts val="800"/>
                        </a:spcAft>
                        <a:buNone/>
                      </a:pPr>
                      <a:r>
                        <a:rPr lang="en-US" sz="1400" b="0" kern="1200">
                          <a:solidFill>
                            <a:schemeClr val="tx1"/>
                          </a:solidFill>
                          <a:latin typeface="Montserrat" pitchFamily="2" charset="77"/>
                          <a:ea typeface="+mn-ea"/>
                          <a:cs typeface="+mn-cs"/>
                        </a:rPr>
                        <a:t>Explore patterns of forces</a:t>
                      </a:r>
                    </a:p>
                  </a:txBody>
                  <a:tcPr marL="182880" marR="18288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9CBBD4"/>
                    </a:solidFill>
                  </a:tcPr>
                </a:tc>
                <a:extLst>
                  <a:ext uri="{0D108BD9-81ED-4DB2-BD59-A6C34878D82A}">
                    <a16:rowId xmlns:a16="http://schemas.microsoft.com/office/drawing/2014/main" val="2158743883"/>
                  </a:ext>
                </a:extLst>
              </a:tr>
            </a:tbl>
          </a:graphicData>
        </a:graphic>
      </p:graphicFrame>
      <p:sp>
        <p:nvSpPr>
          <p:cNvPr id="11" name="TextBox 10">
            <a:extLst>
              <a:ext uri="{FF2B5EF4-FFF2-40B4-BE49-F238E27FC236}">
                <a16:creationId xmlns:a16="http://schemas.microsoft.com/office/drawing/2014/main" id="{32EC2B81-09DB-382A-A368-197EDEB1F33D}"/>
              </a:ext>
            </a:extLst>
          </p:cNvPr>
          <p:cNvSpPr txBox="1"/>
          <p:nvPr/>
        </p:nvSpPr>
        <p:spPr>
          <a:xfrm>
            <a:off x="1771650" y="6127175"/>
            <a:ext cx="974755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400">
                <a:solidFill>
                  <a:srgbClr val="000000"/>
                </a:solidFill>
                <a:latin typeface="Montserrat" panose="00000500000000000000" pitchFamily="50" charset="0"/>
                <a:cs typeface="Times New Roman"/>
              </a:rPr>
              <a:t>California Department of Education (2025); </a:t>
            </a:r>
            <a:r>
              <a:rPr lang="en-US" sz="1400" kern="1200">
                <a:solidFill>
                  <a:srgbClr val="000000"/>
                </a:solidFill>
                <a:latin typeface="Montserrat" panose="00000500000000000000" pitchFamily="50" charset="0"/>
                <a:cs typeface="Times New Roman"/>
              </a:rPr>
              <a:t>California Department of Social Services (2025) </a:t>
            </a:r>
            <a:endParaRPr lang="en-US" sz="1400">
              <a:latin typeface="Montserrat" panose="00000500000000000000" pitchFamily="50" charset="0"/>
            </a:endParaRPr>
          </a:p>
        </p:txBody>
      </p:sp>
    </p:spTree>
    <p:extLst>
      <p:ext uri="{BB962C8B-B14F-4D97-AF65-F5344CB8AC3E}">
        <p14:creationId xmlns:p14="http://schemas.microsoft.com/office/powerpoint/2010/main" val="21565623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96F0269-C405-9B45-2427-96FAEA89059E}"/>
              </a:ext>
            </a:extLst>
          </p:cNvPr>
          <p:cNvSpPr>
            <a:spLocks noGrp="1"/>
          </p:cNvSpPr>
          <p:nvPr>
            <p:ph type="title"/>
          </p:nvPr>
        </p:nvSpPr>
        <p:spPr/>
        <p:txBody>
          <a:bodyPr>
            <a:noAutofit/>
          </a:bodyPr>
          <a:lstStyle/>
          <a:p>
            <a:r>
              <a:rPr lang="en-US" sz="3200"/>
              <a:t>Observe: </a:t>
            </a:r>
            <a:r>
              <a:rPr lang="en-US" sz="3200" b="0">
                <a:latin typeface="Montserrat Medium" panose="00000600000000000000" pitchFamily="2" charset="0"/>
              </a:rPr>
              <a:t>Children Exploring Force and Motion</a:t>
            </a:r>
          </a:p>
        </p:txBody>
      </p:sp>
      <p:sp>
        <p:nvSpPr>
          <p:cNvPr id="4" name="Content Placeholder 3">
            <a:extLst>
              <a:ext uri="{FF2B5EF4-FFF2-40B4-BE49-F238E27FC236}">
                <a16:creationId xmlns:a16="http://schemas.microsoft.com/office/drawing/2014/main" id="{1DE99A30-7129-F57C-2168-E314EAB871AD}"/>
              </a:ext>
            </a:extLst>
          </p:cNvPr>
          <p:cNvSpPr>
            <a:spLocks noGrp="1"/>
          </p:cNvSpPr>
          <p:nvPr>
            <p:ph sz="half" idx="1"/>
          </p:nvPr>
        </p:nvSpPr>
        <p:spPr>
          <a:xfrm>
            <a:off x="838199" y="1241756"/>
            <a:ext cx="6148437" cy="4713640"/>
          </a:xfrm>
        </p:spPr>
        <p:txBody>
          <a:bodyPr>
            <a:normAutofit fontScale="70000" lnSpcReduction="20000"/>
          </a:bodyPr>
          <a:lstStyle/>
          <a:p>
            <a:pPr marL="285750" indent="-285750">
              <a:lnSpc>
                <a:spcPct val="140000"/>
              </a:lnSpc>
              <a:spcBef>
                <a:spcPts val="0"/>
              </a:spcBef>
              <a:spcAft>
                <a:spcPts val="1200"/>
              </a:spcAft>
            </a:pPr>
            <a:r>
              <a:rPr lang="en-US">
                <a:latin typeface="Montserrat" panose="00000500000000000000" pitchFamily="2" charset="0"/>
              </a:rPr>
              <a:t>What do children notice about the physical characteristics of the objects (for example, balls or rollers)?</a:t>
            </a:r>
          </a:p>
          <a:p>
            <a:pPr marL="285750" indent="-285750">
              <a:lnSpc>
                <a:spcPct val="140000"/>
              </a:lnSpc>
              <a:spcBef>
                <a:spcPts val="0"/>
              </a:spcBef>
              <a:spcAft>
                <a:spcPts val="1200"/>
              </a:spcAft>
            </a:pPr>
            <a:r>
              <a:rPr lang="en-US">
                <a:latin typeface="Montserrat" panose="00000500000000000000" pitchFamily="2" charset="0"/>
              </a:rPr>
              <a:t>In what ways do children explore different concepts related to forces and how things move (for example, speed, direction, distance, force, friction)?</a:t>
            </a:r>
          </a:p>
          <a:p>
            <a:pPr marL="285750" indent="-285750">
              <a:lnSpc>
                <a:spcPct val="140000"/>
              </a:lnSpc>
              <a:spcBef>
                <a:spcPts val="0"/>
              </a:spcBef>
              <a:spcAft>
                <a:spcPts val="1200"/>
              </a:spcAft>
            </a:pPr>
            <a:r>
              <a:rPr lang="en-US">
                <a:latin typeface="Montserrat" panose="00000500000000000000" pitchFamily="2" charset="0"/>
              </a:rPr>
              <a:t>What inquiry skills (for example, predicting, observing, testing ideas) do children use when investigating these concepts?</a:t>
            </a:r>
          </a:p>
        </p:txBody>
      </p:sp>
      <p:pic>
        <p:nvPicPr>
          <p:cNvPr id="8" name="Content Placeholder 5">
            <a:extLst>
              <a:ext uri="{FF2B5EF4-FFF2-40B4-BE49-F238E27FC236}">
                <a16:creationId xmlns:a16="http://schemas.microsoft.com/office/drawing/2014/main" id="{694AA80A-8A68-6C91-8D7C-D6C8D36037B1}"/>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9099781" y="3541486"/>
            <a:ext cx="2632294" cy="1829510"/>
          </a:xfrm>
          <a:prstGeom prst="rect">
            <a:avLst/>
          </a:prstGeom>
        </p:spPr>
      </p:pic>
      <p:pic>
        <p:nvPicPr>
          <p:cNvPr id="11" name="Picture 10">
            <a:extLst>
              <a:ext uri="{FF2B5EF4-FFF2-40B4-BE49-F238E27FC236}">
                <a16:creationId xmlns:a16="http://schemas.microsoft.com/office/drawing/2014/main" id="{2FE31305-0398-8A3B-CEC8-A44F7CC0357A}"/>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9099780" y="1281278"/>
            <a:ext cx="2632294" cy="2149101"/>
          </a:xfrm>
          <a:prstGeom prst="rect">
            <a:avLst/>
          </a:prstGeom>
        </p:spPr>
      </p:pic>
      <p:pic>
        <p:nvPicPr>
          <p:cNvPr id="12" name="Picture 2">
            <a:extLst>
              <a:ext uri="{FF2B5EF4-FFF2-40B4-BE49-F238E27FC236}">
                <a16:creationId xmlns:a16="http://schemas.microsoft.com/office/drawing/2014/main" id="{240FC4B5-98BD-8654-81D0-B7B0C9CE3BE3}"/>
              </a:ext>
              <a:ext uri="{C183D7F6-B498-43B3-948B-1728B52AA6E4}">
                <adec:decorative xmlns:adec="http://schemas.microsoft.com/office/drawing/2017/decorative" val="1"/>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a:fillRect/>
          </a:stretch>
        </p:blipFill>
        <p:spPr bwMode="auto">
          <a:xfrm>
            <a:off x="7093131" y="1281278"/>
            <a:ext cx="1900156" cy="237475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20F34DEA-F8A8-5BF5-EFD6-17C0F20074E4}"/>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7093132" y="3777861"/>
            <a:ext cx="1900156" cy="1593135"/>
          </a:xfrm>
          <a:prstGeom prst="rect">
            <a:avLst/>
          </a:prstGeom>
        </p:spPr>
      </p:pic>
    </p:spTree>
    <p:extLst>
      <p:ext uri="{BB962C8B-B14F-4D97-AF65-F5344CB8AC3E}">
        <p14:creationId xmlns:p14="http://schemas.microsoft.com/office/powerpoint/2010/main" val="2505055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0AE8C8F-C7C1-26B9-4825-F59BC484A16D}"/>
              </a:ext>
            </a:extLst>
          </p:cNvPr>
          <p:cNvSpPr>
            <a:spLocks noGrp="1"/>
          </p:cNvSpPr>
          <p:nvPr>
            <p:ph type="title"/>
          </p:nvPr>
        </p:nvSpPr>
        <p:spPr/>
        <p:txBody>
          <a:bodyPr/>
          <a:lstStyle/>
          <a:p>
            <a:r>
              <a:rPr lang="en-US"/>
              <a:t>Discuss: </a:t>
            </a:r>
            <a:r>
              <a:rPr lang="en-US" b="0">
                <a:latin typeface="Montserrat Medium" panose="00000600000000000000" pitchFamily="2" charset="0"/>
              </a:rPr>
              <a:t>Children Exploring Force and Motion</a:t>
            </a:r>
          </a:p>
        </p:txBody>
      </p:sp>
      <p:sp>
        <p:nvSpPr>
          <p:cNvPr id="2" name="Content Placeholder 1">
            <a:extLst>
              <a:ext uri="{FF2B5EF4-FFF2-40B4-BE49-F238E27FC236}">
                <a16:creationId xmlns:a16="http://schemas.microsoft.com/office/drawing/2014/main" id="{43B80725-D2DA-6AC9-313D-148909A5F707}"/>
              </a:ext>
            </a:extLst>
          </p:cNvPr>
          <p:cNvSpPr>
            <a:spLocks noGrp="1"/>
          </p:cNvSpPr>
          <p:nvPr>
            <p:ph idx="1"/>
          </p:nvPr>
        </p:nvSpPr>
        <p:spPr>
          <a:xfrm>
            <a:off x="354170" y="1253331"/>
            <a:ext cx="11056512" cy="4351338"/>
          </a:xfrm>
        </p:spPr>
        <p:txBody>
          <a:bodyPr anchor="ctr">
            <a:normAutofit/>
          </a:bodyPr>
          <a:lstStyle/>
          <a:p>
            <a:pPr lvl="1">
              <a:spcAft>
                <a:spcPts val="1200"/>
              </a:spcAft>
            </a:pPr>
            <a:r>
              <a:rPr lang="en-US"/>
              <a:t>What do children notice about the physical characteristics of the objects (for example, balls or other objects that roll)?</a:t>
            </a:r>
          </a:p>
          <a:p>
            <a:pPr lvl="1">
              <a:spcAft>
                <a:spcPts val="1200"/>
              </a:spcAft>
            </a:pPr>
            <a:r>
              <a:rPr lang="en-US"/>
              <a:t>In what ways do children explore different concepts related to forces and how things move (for example, speed, direction, distance, force, friction)?</a:t>
            </a:r>
          </a:p>
          <a:p>
            <a:pPr lvl="1">
              <a:spcAft>
                <a:spcPts val="1200"/>
              </a:spcAft>
            </a:pPr>
            <a:r>
              <a:rPr lang="en-US"/>
              <a:t>What inquiry skills (for example, predicting, observing, testing ideas) do children use when investigating these concepts?</a:t>
            </a:r>
          </a:p>
        </p:txBody>
      </p:sp>
    </p:spTree>
    <p:extLst>
      <p:ext uri="{BB962C8B-B14F-4D97-AF65-F5344CB8AC3E}">
        <p14:creationId xmlns:p14="http://schemas.microsoft.com/office/powerpoint/2010/main" val="32960944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E6F6E-7C15-5E28-B723-4D85C29F7F19}"/>
              </a:ext>
            </a:extLst>
          </p:cNvPr>
          <p:cNvSpPr>
            <a:spLocks noGrp="1"/>
          </p:cNvSpPr>
          <p:nvPr>
            <p:ph type="title"/>
          </p:nvPr>
        </p:nvSpPr>
        <p:spPr>
          <a:xfrm>
            <a:off x="1022350" y="2140598"/>
            <a:ext cx="6782707" cy="2086725"/>
          </a:xfrm>
        </p:spPr>
        <p:txBody>
          <a:bodyPr/>
          <a:lstStyle/>
          <a:p>
            <a:r>
              <a:rPr lang="en-US"/>
              <a:t>Supporting Children in Investigating Force and Motion</a:t>
            </a:r>
          </a:p>
        </p:txBody>
      </p:sp>
    </p:spTree>
    <p:extLst>
      <p:ext uri="{BB962C8B-B14F-4D97-AF65-F5344CB8AC3E}">
        <p14:creationId xmlns:p14="http://schemas.microsoft.com/office/powerpoint/2010/main" val="36180993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2B3579A-0609-F85F-CE28-B6D8D305F27A}"/>
              </a:ext>
            </a:extLst>
          </p:cNvPr>
          <p:cNvSpPr>
            <a:spLocks noGrp="1"/>
          </p:cNvSpPr>
          <p:nvPr>
            <p:ph type="title"/>
          </p:nvPr>
        </p:nvSpPr>
        <p:spPr>
          <a:xfrm>
            <a:off x="827314" y="2002971"/>
            <a:ext cx="4443934" cy="3944597"/>
          </a:xfrm>
        </p:spPr>
        <p:txBody>
          <a:bodyPr>
            <a:normAutofit/>
          </a:bodyPr>
          <a:lstStyle/>
          <a:p>
            <a:r>
              <a:rPr lang="en-US" sz="4000"/>
              <a:t>Observe</a:t>
            </a:r>
            <a:br>
              <a:rPr lang="en-US" sz="4000"/>
            </a:br>
            <a:br>
              <a:rPr lang="en-US" sz="4000"/>
            </a:br>
            <a:r>
              <a:rPr lang="en-US" sz="2400" b="0">
                <a:latin typeface="Montserrat" panose="00000500000000000000" pitchFamily="50" charset="0"/>
              </a:rPr>
              <a:t>In what ways does the educator support children in investigating force and motion?</a:t>
            </a:r>
            <a:br>
              <a:rPr lang="en-US" sz="3600" b="0">
                <a:latin typeface="Montserrat" panose="00000500000000000000" pitchFamily="50" charset="0"/>
              </a:rPr>
            </a:br>
            <a:endParaRPr lang="en-US" sz="4000" b="0"/>
          </a:p>
        </p:txBody>
      </p:sp>
      <p:pic>
        <p:nvPicPr>
          <p:cNvPr id="8" name="Content Placeholder 5">
            <a:extLst>
              <a:ext uri="{FF2B5EF4-FFF2-40B4-BE49-F238E27FC236}">
                <a16:creationId xmlns:a16="http://schemas.microsoft.com/office/drawing/2014/main" id="{4A722851-C864-969A-15A7-CB6B1F5495D0}"/>
              </a:ext>
              <a:ext uri="{C183D7F6-B498-43B3-948B-1728B52AA6E4}">
                <adec:decorative xmlns:adec="http://schemas.microsoft.com/office/drawing/2017/decorative" val="1"/>
              </a:ext>
            </a:extLst>
          </p:cNvPr>
          <p:cNvPicPr>
            <a:picLocks noGrp="1" noChangeAspect="1"/>
          </p:cNvPicPr>
          <p:nvPr>
            <p:ph sz="half" idx="1"/>
          </p:nvPr>
        </p:nvPicPr>
        <p:blipFill>
          <a:blip r:embed="rId3" cstate="screen">
            <a:extLst>
              <a:ext uri="{28A0092B-C50C-407E-A947-70E740481C1C}">
                <a14:useLocalDpi xmlns:a14="http://schemas.microsoft.com/office/drawing/2010/main"/>
              </a:ext>
            </a:extLst>
          </a:blip>
          <a:srcRect/>
          <a:stretch>
            <a:fillRect/>
          </a:stretch>
        </p:blipFill>
        <p:spPr>
          <a:xfrm>
            <a:off x="8441169" y="3628859"/>
            <a:ext cx="3028493" cy="2145182"/>
          </a:xfrm>
        </p:spPr>
      </p:pic>
      <p:pic>
        <p:nvPicPr>
          <p:cNvPr id="9" name="Picture 8">
            <a:extLst>
              <a:ext uri="{FF2B5EF4-FFF2-40B4-BE49-F238E27FC236}">
                <a16:creationId xmlns:a16="http://schemas.microsoft.com/office/drawing/2014/main" id="{A6CBD030-ADA1-1FAB-32FD-43787CFE8A59}"/>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t="1" b="2521"/>
          <a:stretch>
            <a:fillRect/>
          </a:stretch>
        </p:blipFill>
        <p:spPr>
          <a:xfrm>
            <a:off x="8448180" y="1071942"/>
            <a:ext cx="3021482" cy="2405437"/>
          </a:xfrm>
          <a:prstGeom prst="rect">
            <a:avLst/>
          </a:prstGeom>
        </p:spPr>
      </p:pic>
      <p:pic>
        <p:nvPicPr>
          <p:cNvPr id="11" name="Picture 2">
            <a:extLst>
              <a:ext uri="{FF2B5EF4-FFF2-40B4-BE49-F238E27FC236}">
                <a16:creationId xmlns:a16="http://schemas.microsoft.com/office/drawing/2014/main" id="{A92417D4-5908-D234-28AF-A07119F14C2C}"/>
              </a:ext>
              <a:ext uri="{C183D7F6-B498-43B3-948B-1728B52AA6E4}">
                <adec:decorative xmlns:adec="http://schemas.microsoft.com/office/drawing/2017/decorative" val="1"/>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a:fillRect/>
          </a:stretch>
        </p:blipFill>
        <p:spPr bwMode="auto">
          <a:xfrm>
            <a:off x="6101133" y="1071942"/>
            <a:ext cx="2187245" cy="272704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E53455DB-E997-23C6-E45B-B0CA58FDCE34}"/>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6101132" y="3944327"/>
            <a:ext cx="2187245" cy="1829714"/>
          </a:xfrm>
          <a:prstGeom prst="rect">
            <a:avLst/>
          </a:prstGeom>
        </p:spPr>
      </p:pic>
    </p:spTree>
    <p:extLst>
      <p:ext uri="{BB962C8B-B14F-4D97-AF65-F5344CB8AC3E}">
        <p14:creationId xmlns:p14="http://schemas.microsoft.com/office/powerpoint/2010/main" val="35137483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C2A48-0B45-EFDC-240A-B648C4F51488}"/>
              </a:ext>
            </a:extLst>
          </p:cNvPr>
          <p:cNvSpPr>
            <a:spLocks noGrp="1"/>
          </p:cNvSpPr>
          <p:nvPr>
            <p:ph type="title"/>
          </p:nvPr>
        </p:nvSpPr>
        <p:spPr>
          <a:xfrm>
            <a:off x="838200" y="67894"/>
            <a:ext cx="10882086" cy="867930"/>
          </a:xfrm>
        </p:spPr>
        <p:txBody>
          <a:bodyPr anchor="ctr" anchorCtr="0"/>
          <a:lstStyle/>
          <a:p>
            <a:r>
              <a:rPr lang="en-US" sz="2800"/>
              <a:t>Discuss: </a:t>
            </a:r>
            <a:r>
              <a:rPr lang="en-US" sz="2800" b="0">
                <a:latin typeface="Montserrat Medium" panose="00000600000000000000" pitchFamily="2" charset="0"/>
              </a:rPr>
              <a:t>Supporting Children in Investigating </a:t>
            </a:r>
            <a:br>
              <a:rPr lang="en-US" sz="2800" b="0">
                <a:latin typeface="Montserrat Medium" panose="00000600000000000000" pitchFamily="2" charset="0"/>
              </a:rPr>
            </a:br>
            <a:r>
              <a:rPr lang="en-US" sz="2800" b="0">
                <a:latin typeface="Montserrat Medium" panose="00000600000000000000" pitchFamily="2" charset="0"/>
              </a:rPr>
              <a:t>Force and Motion</a:t>
            </a:r>
          </a:p>
        </p:txBody>
      </p:sp>
      <p:sp>
        <p:nvSpPr>
          <p:cNvPr id="3" name="Content Placeholder 2">
            <a:extLst>
              <a:ext uri="{FF2B5EF4-FFF2-40B4-BE49-F238E27FC236}">
                <a16:creationId xmlns:a16="http://schemas.microsoft.com/office/drawing/2014/main" id="{2BEB3DFF-2F72-4635-0D96-2F27526EAE9F}"/>
              </a:ext>
            </a:extLst>
          </p:cNvPr>
          <p:cNvSpPr>
            <a:spLocks noGrp="1"/>
          </p:cNvSpPr>
          <p:nvPr>
            <p:ph sz="half" idx="1"/>
          </p:nvPr>
        </p:nvSpPr>
        <p:spPr>
          <a:xfrm>
            <a:off x="838199" y="1324303"/>
            <a:ext cx="5983515" cy="4430611"/>
          </a:xfrm>
        </p:spPr>
        <p:txBody>
          <a:bodyPr anchor="ctr"/>
          <a:lstStyle/>
          <a:p>
            <a:pPr marL="457200" lvl="1" indent="0">
              <a:buNone/>
            </a:pPr>
            <a:r>
              <a:rPr lang="en-US"/>
              <a:t>In what ways did the educator support children in investigating force and motion?</a:t>
            </a:r>
            <a:endParaRPr lang="en-US" sz="2800"/>
          </a:p>
        </p:txBody>
      </p:sp>
      <p:pic>
        <p:nvPicPr>
          <p:cNvPr id="7" name="Content Placeholder 5">
            <a:extLst>
              <a:ext uri="{FF2B5EF4-FFF2-40B4-BE49-F238E27FC236}">
                <a16:creationId xmlns:a16="http://schemas.microsoft.com/office/drawing/2014/main" id="{86AC5456-F515-5BB2-DAF3-79C0404461DB}"/>
              </a:ext>
              <a:ext uri="{C183D7F6-B498-43B3-948B-1728B52AA6E4}">
                <adec:decorative xmlns:adec="http://schemas.microsoft.com/office/drawing/2017/decorative" val="1"/>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7358974" y="1387533"/>
            <a:ext cx="3399817" cy="2266717"/>
          </a:xfrm>
        </p:spPr>
      </p:pic>
      <p:pic>
        <p:nvPicPr>
          <p:cNvPr id="9" name="Picture 8">
            <a:extLst>
              <a:ext uri="{FF2B5EF4-FFF2-40B4-BE49-F238E27FC236}">
                <a16:creationId xmlns:a16="http://schemas.microsoft.com/office/drawing/2014/main" id="{C919C45F-861B-9FEB-5810-9B686EBFC81A}"/>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58973" y="3750633"/>
            <a:ext cx="3399817" cy="2266545"/>
          </a:xfrm>
          <a:prstGeom prst="rect">
            <a:avLst/>
          </a:prstGeom>
        </p:spPr>
      </p:pic>
    </p:spTree>
    <p:extLst>
      <p:ext uri="{BB962C8B-B14F-4D97-AF65-F5344CB8AC3E}">
        <p14:creationId xmlns:p14="http://schemas.microsoft.com/office/powerpoint/2010/main" val="7417143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C117AA4-5AC4-AC7B-EE01-03160F201F4A}"/>
              </a:ext>
            </a:extLst>
          </p:cNvPr>
          <p:cNvSpPr>
            <a:spLocks noGrp="1"/>
          </p:cNvSpPr>
          <p:nvPr>
            <p:ph type="title"/>
          </p:nvPr>
        </p:nvSpPr>
        <p:spPr>
          <a:xfrm>
            <a:off x="851646" y="237744"/>
            <a:ext cx="10834075" cy="507831"/>
          </a:xfrm>
        </p:spPr>
        <p:txBody>
          <a:bodyPr anchor="t">
            <a:normAutofit/>
          </a:bodyPr>
          <a:lstStyle/>
          <a:p>
            <a:r>
              <a:rPr lang="en-US"/>
              <a:t>The M</a:t>
            </a:r>
            <a:r>
              <a:rPr lang="en-US" baseline="30000"/>
              <a:t>5</a:t>
            </a:r>
            <a:r>
              <a:rPr lang="en-US"/>
              <a:t> Early STEAM Approach</a:t>
            </a:r>
          </a:p>
        </p:txBody>
      </p:sp>
      <p:pic>
        <p:nvPicPr>
          <p:cNvPr id="5" name="Picture 4" descr="M to the fifth infographic showing the five early math teaching practices surrounded by inquiry mindsets.">
            <a:extLst>
              <a:ext uri="{FF2B5EF4-FFF2-40B4-BE49-F238E27FC236}">
                <a16:creationId xmlns:a16="http://schemas.microsoft.com/office/drawing/2014/main" id="{373F7E4C-F35E-673E-70DD-700BCB49100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559178" y="1129895"/>
            <a:ext cx="5073644" cy="5372860"/>
          </a:xfrm>
          <a:prstGeom prst="rect">
            <a:avLst/>
          </a:prstGeom>
        </p:spPr>
      </p:pic>
    </p:spTree>
    <p:extLst>
      <p:ext uri="{BB962C8B-B14F-4D97-AF65-F5344CB8AC3E}">
        <p14:creationId xmlns:p14="http://schemas.microsoft.com/office/powerpoint/2010/main" val="1915185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A948EB-1B98-756C-8DD1-CE6894F418C6}"/>
              </a:ext>
            </a:extLst>
          </p:cNvPr>
          <p:cNvSpPr>
            <a:spLocks noGrp="1"/>
          </p:cNvSpPr>
          <p:nvPr>
            <p:ph type="title"/>
          </p:nvPr>
        </p:nvSpPr>
        <p:spPr/>
        <p:txBody>
          <a:bodyPr/>
          <a:lstStyle/>
          <a:p>
            <a:r>
              <a:rPr lang="en-US"/>
              <a:t>Investigating Force and Motion: Brainstorming</a:t>
            </a:r>
          </a:p>
        </p:txBody>
      </p:sp>
      <p:pic>
        <p:nvPicPr>
          <p:cNvPr id="7" name="Content Placeholder 6">
            <a:extLst>
              <a:ext uri="{FF2B5EF4-FFF2-40B4-BE49-F238E27FC236}">
                <a16:creationId xmlns:a16="http://schemas.microsoft.com/office/drawing/2014/main" id="{3292EF0F-197D-96BD-2D42-9CE1E9957FCB}"/>
              </a:ext>
              <a:ext uri="{C183D7F6-B498-43B3-948B-1728B52AA6E4}">
                <adec:decorative xmlns:adec="http://schemas.microsoft.com/office/drawing/2017/decorative" val="1"/>
              </a:ext>
            </a:extLst>
          </p:cNvPr>
          <p:cNvPicPr>
            <a:picLocks noGrp="1" noChangeAspect="1"/>
          </p:cNvPicPr>
          <p:nvPr>
            <p:ph sz="half" idx="1"/>
          </p:nvPr>
        </p:nvPicPr>
        <p:blipFill>
          <a:blip r:embed="rId3" cstate="screen">
            <a:extLst>
              <a:ext uri="{28A0092B-C50C-407E-A947-70E740481C1C}">
                <a14:useLocalDpi xmlns:a14="http://schemas.microsoft.com/office/drawing/2010/main"/>
              </a:ext>
            </a:extLst>
          </a:blip>
          <a:srcRect/>
          <a:stretch/>
        </p:blipFill>
        <p:spPr>
          <a:xfrm>
            <a:off x="3947543" y="1059545"/>
            <a:ext cx="4296913" cy="5560711"/>
          </a:xfrm>
          <a:prstGeom prst="rect">
            <a:avLst/>
          </a:prstGeom>
          <a:ln>
            <a:solidFill>
              <a:schemeClr val="tx2"/>
            </a:solidFill>
          </a:ln>
        </p:spPr>
      </p:pic>
    </p:spTree>
    <p:extLst>
      <p:ext uri="{BB962C8B-B14F-4D97-AF65-F5344CB8AC3E}">
        <p14:creationId xmlns:p14="http://schemas.microsoft.com/office/powerpoint/2010/main" val="2545705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22E8C9E-AE99-BB9C-4AFD-4D01F9549AD2}"/>
              </a:ext>
            </a:extLst>
          </p:cNvPr>
          <p:cNvSpPr>
            <a:spLocks noGrp="1"/>
          </p:cNvSpPr>
          <p:nvPr>
            <p:ph type="title" idx="4294967295"/>
          </p:nvPr>
        </p:nvSpPr>
        <p:spPr>
          <a:xfrm>
            <a:off x="89208" y="-525333"/>
            <a:ext cx="11839413" cy="525333"/>
          </a:xfrm>
        </p:spPr>
        <p:txBody>
          <a:bodyPr/>
          <a:lstStyle/>
          <a:p>
            <a:r>
              <a:rPr lang="en-US"/>
              <a:t>Acknowledgments</a:t>
            </a:r>
          </a:p>
        </p:txBody>
      </p:sp>
      <p:pic>
        <p:nvPicPr>
          <p:cNvPr id="5" name="Picture 4" descr="Logos for Fresno County Superintendent of Schools and Count Play Explore.">
            <a:extLst>
              <a:ext uri="{FF2B5EF4-FFF2-40B4-BE49-F238E27FC236}">
                <a16:creationId xmlns:a16="http://schemas.microsoft.com/office/drawing/2014/main" id="{E6188540-20AD-7EE0-3203-6C1EB4CC835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519278" y="1315109"/>
            <a:ext cx="5326941" cy="2004063"/>
          </a:xfrm>
          <a:prstGeom prst="rect">
            <a:avLst/>
          </a:prstGeom>
        </p:spPr>
      </p:pic>
      <p:sp>
        <p:nvSpPr>
          <p:cNvPr id="2" name="Rectangle 1">
            <a:extLst>
              <a:ext uri="{FF2B5EF4-FFF2-40B4-BE49-F238E27FC236}">
                <a16:creationId xmlns:a16="http://schemas.microsoft.com/office/drawing/2014/main" id="{E9563FD6-FEDA-87C7-707A-0CFB86F1C0EE}"/>
              </a:ext>
              <a:ext uri="{C183D7F6-B498-43B3-948B-1728B52AA6E4}">
                <adec:decorative xmlns:adec="http://schemas.microsoft.com/office/drawing/2017/decorative" val="1"/>
              </a:ext>
            </a:extLst>
          </p:cNvPr>
          <p:cNvSpPr/>
          <p:nvPr/>
        </p:nvSpPr>
        <p:spPr>
          <a:xfrm>
            <a:off x="1981202" y="3429001"/>
            <a:ext cx="8520330" cy="219104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1CABAD6-EC21-471F-0425-8A1668D51311}"/>
              </a:ext>
            </a:extLst>
          </p:cNvPr>
          <p:cNvSpPr txBox="1"/>
          <p:nvPr/>
        </p:nvSpPr>
        <p:spPr>
          <a:xfrm>
            <a:off x="2210972" y="3491226"/>
            <a:ext cx="8060789" cy="2066591"/>
          </a:xfrm>
          <a:prstGeom prst="rect">
            <a:avLst/>
          </a:prstGeom>
          <a:noFill/>
        </p:spPr>
        <p:txBody>
          <a:bodyPr wrap="square" rtlCol="0">
            <a:spAutoFit/>
          </a:bodyPr>
          <a:lstStyle/>
          <a:p>
            <a:pPr>
              <a:lnSpc>
                <a:spcPts val="2600"/>
              </a:lnSpc>
            </a:pPr>
            <a:r>
              <a:rPr lang="en-US" sz="1800">
                <a:solidFill>
                  <a:schemeClr val="bg1"/>
                </a:solidFill>
                <a:effectLst/>
                <a:latin typeface="Montserrat Medium" panose="00000600000000000000" pitchFamily="2" charset="0"/>
                <a:ea typeface="Arial" panose="020B0604020202020204" pitchFamily="34" charset="0"/>
                <a:cs typeface="Times New Roman" panose="02020603050405020304" pitchFamily="18" charset="0"/>
              </a:rPr>
              <a:t>Count Play Explore Professional Learning Resources are products of the Fresno County Superintendent of Schools developed by WestEd in collaboration with FCSS and AIMS Center for Math and Science Education. They are not intended for commercial redistribution, unauthorized modification, or use outside the scope of professional education.</a:t>
            </a:r>
            <a:endParaRPr lang="en-US" sz="1800">
              <a:solidFill>
                <a:schemeClr val="bg1"/>
              </a:solidFill>
              <a:effectLst/>
              <a:latin typeface="Montserrat Medium" panose="000006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410009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01141E-4AD2-C9CD-6221-EB719A3405E7}"/>
              </a:ext>
            </a:extLst>
          </p:cNvPr>
          <p:cNvSpPr>
            <a:spLocks noGrp="1"/>
          </p:cNvSpPr>
          <p:nvPr>
            <p:ph type="title"/>
          </p:nvPr>
        </p:nvSpPr>
        <p:spPr/>
        <p:txBody>
          <a:bodyPr/>
          <a:lstStyle/>
          <a:p>
            <a:r>
              <a:rPr lang="en-US"/>
              <a:t>Investigating Force and Motion: Planning</a:t>
            </a:r>
          </a:p>
        </p:txBody>
      </p:sp>
      <p:pic>
        <p:nvPicPr>
          <p:cNvPr id="6" name="Content Placeholder 7">
            <a:extLst>
              <a:ext uri="{FF2B5EF4-FFF2-40B4-BE49-F238E27FC236}">
                <a16:creationId xmlns:a16="http://schemas.microsoft.com/office/drawing/2014/main" id="{C6FBE204-3F35-4217-804A-01099412BF71}"/>
              </a:ext>
              <a:ext uri="{C183D7F6-B498-43B3-948B-1728B52AA6E4}">
                <adec:decorative xmlns:adec="http://schemas.microsoft.com/office/drawing/2017/decorative" val="1"/>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rcRect/>
          <a:stretch/>
        </p:blipFill>
        <p:spPr>
          <a:xfrm>
            <a:off x="3950703" y="1067721"/>
            <a:ext cx="4290594" cy="5552535"/>
          </a:xfrm>
          <a:prstGeom prst="rect">
            <a:avLst/>
          </a:prstGeom>
          <a:ln>
            <a:solidFill>
              <a:schemeClr val="tx2"/>
            </a:solidFill>
          </a:ln>
        </p:spPr>
      </p:pic>
    </p:spTree>
    <p:extLst>
      <p:ext uri="{BB962C8B-B14F-4D97-AF65-F5344CB8AC3E}">
        <p14:creationId xmlns:p14="http://schemas.microsoft.com/office/powerpoint/2010/main" val="39649300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C87DC-0284-682A-2B7A-2EA4062EEC14}"/>
              </a:ext>
            </a:extLst>
          </p:cNvPr>
          <p:cNvSpPr>
            <a:spLocks noGrp="1"/>
          </p:cNvSpPr>
          <p:nvPr>
            <p:ph type="title"/>
          </p:nvPr>
        </p:nvSpPr>
        <p:spPr/>
        <p:txBody>
          <a:bodyPr anchor="ctr"/>
          <a:lstStyle/>
          <a:p>
            <a:r>
              <a:rPr lang="en-US"/>
              <a:t>Sharing Plans</a:t>
            </a:r>
          </a:p>
        </p:txBody>
      </p:sp>
      <p:sp>
        <p:nvSpPr>
          <p:cNvPr id="3" name="Content Placeholder 2">
            <a:extLst>
              <a:ext uri="{FF2B5EF4-FFF2-40B4-BE49-F238E27FC236}">
                <a16:creationId xmlns:a16="http://schemas.microsoft.com/office/drawing/2014/main" id="{E9434375-2A01-DF91-861D-316A73AD1246}"/>
              </a:ext>
            </a:extLst>
          </p:cNvPr>
          <p:cNvSpPr>
            <a:spLocks noGrp="1"/>
          </p:cNvSpPr>
          <p:nvPr>
            <p:ph idx="1"/>
          </p:nvPr>
        </p:nvSpPr>
        <p:spPr/>
        <p:txBody>
          <a:bodyPr/>
          <a:lstStyle/>
          <a:p>
            <a:pPr marL="0" indent="0">
              <a:buNone/>
            </a:pPr>
            <a:r>
              <a:rPr lang="en-US"/>
              <a:t>How might you use the </a:t>
            </a:r>
            <a:br>
              <a:rPr lang="en-US"/>
            </a:br>
            <a:r>
              <a:rPr lang="en-US"/>
              <a:t>M</a:t>
            </a:r>
            <a:r>
              <a:rPr lang="en-US" baseline="30000"/>
              <a:t>5</a:t>
            </a:r>
            <a:r>
              <a:rPr lang="en-US"/>
              <a:t> Early STEAM Approach to support children in your settings in investigating force and motion?</a:t>
            </a:r>
          </a:p>
        </p:txBody>
      </p:sp>
    </p:spTree>
    <p:extLst>
      <p:ext uri="{BB962C8B-B14F-4D97-AF65-F5344CB8AC3E}">
        <p14:creationId xmlns:p14="http://schemas.microsoft.com/office/powerpoint/2010/main" val="12192381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CC8D206-2D77-F266-B610-1D148C584B80}"/>
              </a:ext>
            </a:extLst>
          </p:cNvPr>
          <p:cNvSpPr>
            <a:spLocks noGrp="1"/>
          </p:cNvSpPr>
          <p:nvPr>
            <p:ph type="title"/>
          </p:nvPr>
        </p:nvSpPr>
        <p:spPr/>
        <p:txBody>
          <a:bodyPr/>
          <a:lstStyle/>
          <a:p>
            <a:r>
              <a:rPr lang="en-US"/>
              <a:t>Apply to Your Setting</a:t>
            </a:r>
          </a:p>
        </p:txBody>
      </p:sp>
      <p:sp>
        <p:nvSpPr>
          <p:cNvPr id="2" name="Content Placeholder 1">
            <a:extLst>
              <a:ext uri="{FF2B5EF4-FFF2-40B4-BE49-F238E27FC236}">
                <a16:creationId xmlns:a16="http://schemas.microsoft.com/office/drawing/2014/main" id="{9244B337-5A9F-DEFB-7E0A-FDCD158B4493}"/>
              </a:ext>
            </a:extLst>
          </p:cNvPr>
          <p:cNvSpPr>
            <a:spLocks noGrp="1"/>
          </p:cNvSpPr>
          <p:nvPr>
            <p:ph sz="half" idx="1"/>
          </p:nvPr>
        </p:nvSpPr>
        <p:spPr>
          <a:xfrm>
            <a:off x="838200" y="1324303"/>
            <a:ext cx="5181600" cy="4430611"/>
          </a:xfrm>
        </p:spPr>
        <p:txBody>
          <a:bodyPr anchor="ctr">
            <a:normAutofit/>
          </a:bodyPr>
          <a:lstStyle/>
          <a:p>
            <a:pPr marL="0" indent="0" algn="ctr">
              <a:buNone/>
            </a:pPr>
            <a:r>
              <a:rPr lang="en-US" sz="4000"/>
              <a:t>Observe</a:t>
            </a:r>
          </a:p>
          <a:p>
            <a:pPr marL="0" indent="0" algn="ctr">
              <a:buNone/>
            </a:pPr>
            <a:r>
              <a:rPr lang="en-US" sz="4000"/>
              <a:t>Reflect</a:t>
            </a:r>
          </a:p>
          <a:p>
            <a:pPr marL="0" indent="0" algn="ctr">
              <a:buNone/>
            </a:pPr>
            <a:r>
              <a:rPr lang="en-US" sz="4000"/>
              <a:t>Share</a:t>
            </a:r>
          </a:p>
        </p:txBody>
      </p:sp>
      <p:pic>
        <p:nvPicPr>
          <p:cNvPr id="6" name="Content Placeholder 5">
            <a:extLst>
              <a:ext uri="{FF2B5EF4-FFF2-40B4-BE49-F238E27FC236}">
                <a16:creationId xmlns:a16="http://schemas.microsoft.com/office/drawing/2014/main" id="{14ED105B-9B5E-3A57-6EB3-EA7C36C79911}"/>
              </a:ext>
              <a:ext uri="{C183D7F6-B498-43B3-948B-1728B52AA6E4}">
                <adec:decorative xmlns:adec="http://schemas.microsoft.com/office/drawing/2017/decorative" val="1"/>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rcRect/>
          <a:stretch>
            <a:fillRect/>
          </a:stretch>
        </p:blipFill>
        <p:spPr>
          <a:xfrm>
            <a:off x="6872514" y="972862"/>
            <a:ext cx="5319486" cy="4854145"/>
          </a:xfrm>
        </p:spPr>
      </p:pic>
    </p:spTree>
    <p:extLst>
      <p:ext uri="{BB962C8B-B14F-4D97-AF65-F5344CB8AC3E}">
        <p14:creationId xmlns:p14="http://schemas.microsoft.com/office/powerpoint/2010/main" val="34095870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85A8A9-F53F-3610-AC0A-F6F89264B901}"/>
              </a:ext>
            </a:extLst>
          </p:cNvPr>
          <p:cNvSpPr>
            <a:spLocks noGrp="1"/>
          </p:cNvSpPr>
          <p:nvPr>
            <p:ph type="title"/>
          </p:nvPr>
        </p:nvSpPr>
        <p:spPr/>
        <p:txBody>
          <a:bodyPr/>
          <a:lstStyle/>
          <a:p>
            <a:r>
              <a:rPr lang="en-US"/>
              <a:t>Relevant CPE Resources</a:t>
            </a:r>
          </a:p>
        </p:txBody>
      </p:sp>
      <p:sp>
        <p:nvSpPr>
          <p:cNvPr id="2" name="Content Placeholder 1">
            <a:extLst>
              <a:ext uri="{FF2B5EF4-FFF2-40B4-BE49-F238E27FC236}">
                <a16:creationId xmlns:a16="http://schemas.microsoft.com/office/drawing/2014/main" id="{C903F3F9-9FF0-7C10-B696-E7DEA53FFED5}"/>
              </a:ext>
            </a:extLst>
          </p:cNvPr>
          <p:cNvSpPr>
            <a:spLocks noGrp="1"/>
          </p:cNvSpPr>
          <p:nvPr>
            <p:ph sz="half" idx="1"/>
          </p:nvPr>
        </p:nvSpPr>
        <p:spPr>
          <a:xfrm>
            <a:off x="838199" y="1227712"/>
            <a:ext cx="5181600" cy="4852660"/>
          </a:xfrm>
        </p:spPr>
        <p:txBody>
          <a:bodyPr/>
          <a:lstStyle/>
          <a:p>
            <a:pPr marL="0" indent="0">
              <a:buNone/>
            </a:pPr>
            <a:r>
              <a:rPr lang="en-US"/>
              <a:t>Book Guides and Activities</a:t>
            </a:r>
          </a:p>
        </p:txBody>
      </p:sp>
      <p:sp>
        <p:nvSpPr>
          <p:cNvPr id="3" name="Content Placeholder 2">
            <a:extLst>
              <a:ext uri="{FF2B5EF4-FFF2-40B4-BE49-F238E27FC236}">
                <a16:creationId xmlns:a16="http://schemas.microsoft.com/office/drawing/2014/main" id="{FEB30A71-DA59-4B1B-17B6-A03FCABD9C00}"/>
              </a:ext>
            </a:extLst>
          </p:cNvPr>
          <p:cNvSpPr>
            <a:spLocks noGrp="1"/>
          </p:cNvSpPr>
          <p:nvPr>
            <p:ph sz="half" idx="2"/>
          </p:nvPr>
        </p:nvSpPr>
        <p:spPr>
          <a:xfrm>
            <a:off x="6172203" y="1227712"/>
            <a:ext cx="5181600" cy="4852660"/>
          </a:xfrm>
        </p:spPr>
        <p:txBody>
          <a:bodyPr/>
          <a:lstStyle/>
          <a:p>
            <a:pPr marL="0" indent="0" algn="ctr">
              <a:buNone/>
            </a:pPr>
            <a:r>
              <a:rPr lang="en-US"/>
              <a:t>“I’m Ready!” Videos</a:t>
            </a:r>
          </a:p>
        </p:txBody>
      </p:sp>
      <p:pic>
        <p:nvPicPr>
          <p:cNvPr id="7" name="Picture 6">
            <a:extLst>
              <a:ext uri="{FF2B5EF4-FFF2-40B4-BE49-F238E27FC236}">
                <a16:creationId xmlns:a16="http://schemas.microsoft.com/office/drawing/2014/main" id="{6C9262D6-8B2A-8205-DDD5-7CBB9C90EF1F}"/>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019798" y="1876870"/>
            <a:ext cx="5096607" cy="2597283"/>
          </a:xfrm>
          <a:prstGeom prst="rect">
            <a:avLst/>
          </a:prstGeom>
        </p:spPr>
      </p:pic>
      <p:graphicFrame>
        <p:nvGraphicFramePr>
          <p:cNvPr id="5" name="Object 4">
            <a:extLst>
              <a:ext uri="{FF2B5EF4-FFF2-40B4-BE49-F238E27FC236}">
                <a16:creationId xmlns:a16="http://schemas.microsoft.com/office/drawing/2014/main" id="{8E6143EB-7195-401A-E9C9-51CF0EAED4CE}"/>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1100575010"/>
              </p:ext>
            </p:extLst>
          </p:nvPr>
        </p:nvGraphicFramePr>
        <p:xfrm>
          <a:off x="1400866" y="1876870"/>
          <a:ext cx="3331558" cy="4311429"/>
        </p:xfrm>
        <a:graphic>
          <a:graphicData uri="http://schemas.openxmlformats.org/presentationml/2006/ole">
            <mc:AlternateContent xmlns:mc="http://schemas.openxmlformats.org/markup-compatibility/2006">
              <mc:Choice xmlns:v="urn:schemas-microsoft-com:vml" Requires="v">
                <p:oleObj name="Acrobat Document" r:id="rId4" imgW="3886052" imgH="5028936" progId="Acrobat.Document.DC">
                  <p:embed/>
                </p:oleObj>
              </mc:Choice>
              <mc:Fallback>
                <p:oleObj name="Acrobat Document" r:id="rId4" imgW="3886052" imgH="5028936" progId="Acrobat.Document.DC">
                  <p:embed/>
                  <p:pic>
                    <p:nvPicPr>
                      <p:cNvPr id="5" name="Object 4">
                        <a:extLst>
                          <a:ext uri="{FF2B5EF4-FFF2-40B4-BE49-F238E27FC236}">
                            <a16:creationId xmlns:a16="http://schemas.microsoft.com/office/drawing/2014/main" id="{8E6143EB-7195-401A-E9C9-51CF0EAED4CE}"/>
                          </a:ext>
                          <a:ext uri="{C183D7F6-B498-43B3-948B-1728B52AA6E4}">
                            <adec:decorative xmlns:adec="http://schemas.microsoft.com/office/drawing/2017/decorative" val="1"/>
                          </a:ext>
                        </a:extLst>
                      </p:cNvPr>
                      <p:cNvPicPr/>
                      <p:nvPr/>
                    </p:nvPicPr>
                    <p:blipFill>
                      <a:blip r:embed="rId5"/>
                      <a:stretch>
                        <a:fillRect/>
                      </a:stretch>
                    </p:blipFill>
                    <p:spPr>
                      <a:xfrm>
                        <a:off x="1400866" y="1876870"/>
                        <a:ext cx="3331558" cy="4311429"/>
                      </a:xfrm>
                      <a:prstGeom prst="rect">
                        <a:avLst/>
                      </a:prstGeom>
                      <a:ln>
                        <a:solidFill>
                          <a:schemeClr val="tx2"/>
                        </a:solidFill>
                      </a:ln>
                    </p:spPr>
                  </p:pic>
                </p:oleObj>
              </mc:Fallback>
            </mc:AlternateContent>
          </a:graphicData>
        </a:graphic>
      </p:graphicFrame>
    </p:spTree>
    <p:extLst>
      <p:ext uri="{BB962C8B-B14F-4D97-AF65-F5344CB8AC3E}">
        <p14:creationId xmlns:p14="http://schemas.microsoft.com/office/powerpoint/2010/main" val="4863902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EAB4DCD-64BF-D1B0-3321-7293F520B9BC}"/>
              </a:ext>
            </a:extLst>
          </p:cNvPr>
          <p:cNvSpPr>
            <a:spLocks noGrp="1"/>
          </p:cNvSpPr>
          <p:nvPr>
            <p:ph type="title"/>
          </p:nvPr>
        </p:nvSpPr>
        <p:spPr/>
        <p:txBody>
          <a:bodyPr/>
          <a:lstStyle/>
          <a:p>
            <a:r>
              <a:rPr lang="en-US"/>
              <a:t>Reflection</a:t>
            </a:r>
          </a:p>
        </p:txBody>
      </p:sp>
      <p:sp>
        <p:nvSpPr>
          <p:cNvPr id="2" name="Content Placeholder 1">
            <a:extLst>
              <a:ext uri="{FF2B5EF4-FFF2-40B4-BE49-F238E27FC236}">
                <a16:creationId xmlns:a16="http://schemas.microsoft.com/office/drawing/2014/main" id="{EF32389D-74FC-E97D-7EBB-0F85A49B78E1}"/>
              </a:ext>
            </a:extLst>
          </p:cNvPr>
          <p:cNvSpPr>
            <a:spLocks noGrp="1"/>
          </p:cNvSpPr>
          <p:nvPr>
            <p:ph sz="half" idx="1"/>
          </p:nvPr>
        </p:nvSpPr>
        <p:spPr>
          <a:xfrm>
            <a:off x="464733" y="1336907"/>
            <a:ext cx="6211838" cy="4653672"/>
          </a:xfrm>
        </p:spPr>
        <p:txBody>
          <a:bodyPr anchor="ctr"/>
          <a:lstStyle/>
          <a:p>
            <a:pPr marL="0" indent="0" algn="ctr">
              <a:lnSpc>
                <a:spcPct val="110000"/>
              </a:lnSpc>
              <a:buNone/>
            </a:pPr>
            <a:r>
              <a:rPr lang="en-US"/>
              <a:t>What is </a:t>
            </a:r>
            <a:r>
              <a:rPr lang="en-US" b="1">
                <a:solidFill>
                  <a:schemeClr val="tx2"/>
                </a:solidFill>
              </a:rPr>
              <a:t>one word </a:t>
            </a:r>
            <a:r>
              <a:rPr lang="en-US"/>
              <a:t>that describes the way you feel about investigating force and motion with the children in your setting?</a:t>
            </a:r>
          </a:p>
        </p:txBody>
      </p:sp>
      <p:pic>
        <p:nvPicPr>
          <p:cNvPr id="6" name="Content Placeholder 5">
            <a:extLst>
              <a:ext uri="{FF2B5EF4-FFF2-40B4-BE49-F238E27FC236}">
                <a16:creationId xmlns:a16="http://schemas.microsoft.com/office/drawing/2014/main" id="{90B11D52-FCB6-93E6-9C4F-745A2DEE3681}"/>
              </a:ext>
              <a:ext uri="{C183D7F6-B498-43B3-948B-1728B52AA6E4}">
                <adec:decorative xmlns:adec="http://schemas.microsoft.com/office/drawing/2017/decorative" val="1"/>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rcRect/>
          <a:stretch>
            <a:fillRect/>
          </a:stretch>
        </p:blipFill>
        <p:spPr>
          <a:xfrm>
            <a:off x="7061200" y="969274"/>
            <a:ext cx="5130800" cy="5001444"/>
          </a:xfrm>
        </p:spPr>
      </p:pic>
    </p:spTree>
    <p:extLst>
      <p:ext uri="{BB962C8B-B14F-4D97-AF65-F5344CB8AC3E}">
        <p14:creationId xmlns:p14="http://schemas.microsoft.com/office/powerpoint/2010/main" val="26058005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213D5-24A9-C861-0093-E220B27FD1C7}"/>
              </a:ext>
            </a:extLst>
          </p:cNvPr>
          <p:cNvSpPr>
            <a:spLocks noGrp="1"/>
          </p:cNvSpPr>
          <p:nvPr>
            <p:ph type="title"/>
          </p:nvPr>
        </p:nvSpPr>
        <p:spPr/>
        <p:txBody>
          <a:bodyPr anchor="ctr"/>
          <a:lstStyle/>
          <a:p>
            <a:r>
              <a:rPr lang="en-US"/>
              <a:t>Thank you!</a:t>
            </a:r>
          </a:p>
        </p:txBody>
      </p:sp>
      <p:pic>
        <p:nvPicPr>
          <p:cNvPr id="5" name="Content Placeholder 4">
            <a:extLst>
              <a:ext uri="{FF2B5EF4-FFF2-40B4-BE49-F238E27FC236}">
                <a16:creationId xmlns:a16="http://schemas.microsoft.com/office/drawing/2014/main" id="{6D90DEF2-6D63-79E9-C509-9421848B4DFE}"/>
              </a:ext>
              <a:ext uri="{C183D7F6-B498-43B3-948B-1728B52AA6E4}">
                <adec:decorative xmlns:adec="http://schemas.microsoft.com/office/drawing/2017/decorative" val="1"/>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rcRect/>
          <a:stretch/>
        </p:blipFill>
        <p:spPr>
          <a:xfrm>
            <a:off x="6316394" y="705599"/>
            <a:ext cx="5102258" cy="5488032"/>
          </a:xfrm>
        </p:spPr>
      </p:pic>
    </p:spTree>
    <p:extLst>
      <p:ext uri="{BB962C8B-B14F-4D97-AF65-F5344CB8AC3E}">
        <p14:creationId xmlns:p14="http://schemas.microsoft.com/office/powerpoint/2010/main" val="25236477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1536C-D764-8E49-E9BC-F14C58EB3909}"/>
              </a:ext>
            </a:extLst>
          </p:cNvPr>
          <p:cNvSpPr>
            <a:spLocks noGrp="1"/>
          </p:cNvSpPr>
          <p:nvPr>
            <p:ph type="title"/>
          </p:nvPr>
        </p:nvSpPr>
        <p:spPr>
          <a:xfrm>
            <a:off x="838199" y="237744"/>
            <a:ext cx="10812517" cy="507831"/>
          </a:xfrm>
        </p:spPr>
        <p:txBody>
          <a:bodyPr anchor="t">
            <a:normAutofit/>
          </a:bodyPr>
          <a:lstStyle/>
          <a:p>
            <a:r>
              <a:rPr lang="en-US"/>
              <a:t>Session Goals</a:t>
            </a:r>
            <a:endParaRPr lang="en-US" b="1"/>
          </a:p>
        </p:txBody>
      </p:sp>
      <p:sp>
        <p:nvSpPr>
          <p:cNvPr id="6" name="Content Placeholder 2">
            <a:extLst>
              <a:ext uri="{FF2B5EF4-FFF2-40B4-BE49-F238E27FC236}">
                <a16:creationId xmlns:a16="http://schemas.microsoft.com/office/drawing/2014/main" id="{3BC32B4C-186B-17A5-E7D0-71174F4727B0}"/>
              </a:ext>
            </a:extLst>
          </p:cNvPr>
          <p:cNvSpPr>
            <a:spLocks noGrp="1"/>
          </p:cNvSpPr>
          <p:nvPr>
            <p:ph sz="half" idx="1"/>
          </p:nvPr>
        </p:nvSpPr>
        <p:spPr>
          <a:xfrm>
            <a:off x="838200" y="1324303"/>
            <a:ext cx="5765800" cy="4202195"/>
          </a:xfrm>
        </p:spPr>
        <p:txBody>
          <a:bodyPr vert="horz" lIns="91440" tIns="45720" rIns="91440" bIns="45720" rtlCol="0" anchor="t">
            <a:normAutofit/>
          </a:bodyPr>
          <a:lstStyle/>
          <a:p>
            <a:pPr fontAlgn="base"/>
            <a:r>
              <a:rPr lang="en-US">
                <a:latin typeface="Montserrat"/>
              </a:rPr>
              <a:t>Describe ways children (birth to eight years) investigate and learn about force and motion.</a:t>
            </a:r>
          </a:p>
          <a:p>
            <a:r>
              <a:rPr lang="en-US"/>
              <a:t>Explore ways to support children’s investigations of force and motion.</a:t>
            </a:r>
          </a:p>
        </p:txBody>
      </p:sp>
      <p:pic>
        <p:nvPicPr>
          <p:cNvPr id="5" name="Picture 4">
            <a:extLst>
              <a:ext uri="{FF2B5EF4-FFF2-40B4-BE49-F238E27FC236}">
                <a16:creationId xmlns:a16="http://schemas.microsoft.com/office/drawing/2014/main" id="{3916C16A-A320-2080-B03F-3679625444F4}"/>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937829" y="970474"/>
            <a:ext cx="5254171" cy="4556024"/>
          </a:xfrm>
          <a:prstGeom prst="rect">
            <a:avLst/>
          </a:prstGeom>
        </p:spPr>
      </p:pic>
    </p:spTree>
    <p:extLst>
      <p:ext uri="{BB962C8B-B14F-4D97-AF65-F5344CB8AC3E}">
        <p14:creationId xmlns:p14="http://schemas.microsoft.com/office/powerpoint/2010/main" val="2687053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9DF3B-269C-27B2-954F-4F9F4AD441BA}"/>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1BF07C37-D7F9-B334-294F-F3311AA41ABE}"/>
              </a:ext>
            </a:extLst>
          </p:cNvPr>
          <p:cNvSpPr txBox="1">
            <a:spLocks noGrp="1"/>
          </p:cNvSpPr>
          <p:nvPr>
            <p:ph type="title" idx="4294967295"/>
          </p:nvPr>
        </p:nvSpPr>
        <p:spPr>
          <a:xfrm>
            <a:off x="4020772" y="414969"/>
            <a:ext cx="4150455" cy="1196055"/>
          </a:xfrm>
          <a:prstGeom prst="rect">
            <a:avLst/>
          </a:prstGeom>
          <a:solidFill>
            <a:schemeClr val="tx2"/>
          </a:solidFill>
          <a:ln>
            <a:noFill/>
            <a:prstDash/>
          </a:ln>
          <a:effectLst/>
        </p:spPr>
        <p:txBody>
          <a:bodyPr rot="0" spcFirstLastPara="0" vertOverflow="overflow" horzOverflow="overflow" vert="horz" wrap="square" lIns="91440" tIns="45720" rIns="91440" bIns="45720" numCol="1" spcCol="0" rtlCol="0" fromWordArt="0" anchor="ctr" anchorCtr="1" forceAA="0" compatLnSpc="1">
            <a:prstTxWarp prst="textNoShape">
              <a:avLst/>
            </a:prstTxWarp>
            <a:normAutofit/>
          </a:bodyPr>
          <a:lstStyle>
            <a:lvl1pPr algn="l" defTabSz="914400" rtl="0" eaLnBrk="1" latinLnBrk="0" hangingPunct="1">
              <a:lnSpc>
                <a:spcPct val="90000"/>
              </a:lnSpc>
              <a:spcBef>
                <a:spcPct val="0"/>
              </a:spcBef>
              <a:buNone/>
              <a:defRPr sz="3000" b="1" kern="1200">
                <a:solidFill>
                  <a:srgbClr val="2078AE"/>
                </a:solidFill>
                <a:latin typeface="Montserrat" panose="00000500000000000000" pitchFamily="50"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000" b="1" i="0" u="none" strike="noStrike" kern="1200" cap="none" spc="0" normalizeH="0" baseline="0" noProof="0">
                <a:ln>
                  <a:noFill/>
                </a:ln>
                <a:solidFill>
                  <a:schemeClr val="bg1"/>
                </a:solidFill>
                <a:effectLst/>
                <a:uLnTx/>
                <a:uFillTx/>
                <a:latin typeface="Montserrat" panose="00000500000000000000" pitchFamily="50" charset="0"/>
                <a:ea typeface="+mj-ea"/>
                <a:cs typeface="+mj-cs"/>
              </a:rPr>
              <a:t>Physical Science</a:t>
            </a:r>
          </a:p>
        </p:txBody>
      </p:sp>
      <p:sp>
        <p:nvSpPr>
          <p:cNvPr id="9" name="TextBox 8">
            <a:extLst>
              <a:ext uri="{FF2B5EF4-FFF2-40B4-BE49-F238E27FC236}">
                <a16:creationId xmlns:a16="http://schemas.microsoft.com/office/drawing/2014/main" id="{3FD59461-B35D-A6EE-A521-A819CFB528D4}"/>
              </a:ext>
            </a:extLst>
          </p:cNvPr>
          <p:cNvSpPr txBox="1"/>
          <p:nvPr/>
        </p:nvSpPr>
        <p:spPr>
          <a:xfrm>
            <a:off x="867618" y="5487175"/>
            <a:ext cx="1984746" cy="646331"/>
          </a:xfrm>
          <a:prstGeom prst="rect">
            <a:avLst/>
          </a:prstGeom>
          <a:noFill/>
        </p:spPr>
        <p:txBody>
          <a:bodyPr wrap="square">
            <a:spAutoFit/>
          </a:bodyPr>
          <a:lstStyle/>
          <a:p>
            <a:pPr lvl="0" algn="ctr"/>
            <a:r>
              <a:rPr lang="en-US" b="1">
                <a:latin typeface="Montserrat" panose="00000500000000000000" pitchFamily="2" charset="0"/>
              </a:rPr>
              <a:t>Properties of Matter</a:t>
            </a:r>
          </a:p>
        </p:txBody>
      </p:sp>
      <p:sp>
        <p:nvSpPr>
          <p:cNvPr id="13" name="TextBox 12">
            <a:extLst>
              <a:ext uri="{FF2B5EF4-FFF2-40B4-BE49-F238E27FC236}">
                <a16:creationId xmlns:a16="http://schemas.microsoft.com/office/drawing/2014/main" id="{CD84F384-4F15-5D0C-0A16-3219B0CB4A40}"/>
              </a:ext>
            </a:extLst>
          </p:cNvPr>
          <p:cNvSpPr txBox="1"/>
          <p:nvPr/>
        </p:nvSpPr>
        <p:spPr>
          <a:xfrm>
            <a:off x="3618194" y="5527354"/>
            <a:ext cx="1984746" cy="646331"/>
          </a:xfrm>
          <a:prstGeom prst="rect">
            <a:avLst/>
          </a:prstGeom>
          <a:noFill/>
        </p:spPr>
        <p:txBody>
          <a:bodyPr wrap="square">
            <a:spAutoFit/>
          </a:bodyPr>
          <a:lstStyle/>
          <a:p>
            <a:pPr lvl="0" algn="ctr"/>
            <a:r>
              <a:rPr lang="en-US" b="1">
                <a:latin typeface="Montserrat" panose="00000500000000000000" pitchFamily="2" charset="0"/>
              </a:rPr>
              <a:t>Light and Sound Waves</a:t>
            </a:r>
          </a:p>
        </p:txBody>
      </p:sp>
      <p:sp>
        <p:nvSpPr>
          <p:cNvPr id="11" name="TextBox 10">
            <a:extLst>
              <a:ext uri="{FF2B5EF4-FFF2-40B4-BE49-F238E27FC236}">
                <a16:creationId xmlns:a16="http://schemas.microsoft.com/office/drawing/2014/main" id="{9499B688-82F6-F74E-88A3-6ECE8F891B96}"/>
              </a:ext>
            </a:extLst>
          </p:cNvPr>
          <p:cNvSpPr txBox="1"/>
          <p:nvPr/>
        </p:nvSpPr>
        <p:spPr>
          <a:xfrm>
            <a:off x="7247256" y="5578501"/>
            <a:ext cx="1476374" cy="369332"/>
          </a:xfrm>
          <a:prstGeom prst="rect">
            <a:avLst/>
          </a:prstGeom>
          <a:noFill/>
        </p:spPr>
        <p:txBody>
          <a:bodyPr wrap="square">
            <a:spAutoFit/>
          </a:bodyPr>
          <a:lstStyle/>
          <a:p>
            <a:pPr lvl="0"/>
            <a:r>
              <a:rPr lang="en-US" b="1">
                <a:latin typeface="Montserrat" panose="00000500000000000000" pitchFamily="2" charset="0"/>
              </a:rPr>
              <a:t>Energy</a:t>
            </a:r>
          </a:p>
        </p:txBody>
      </p:sp>
      <p:sp>
        <p:nvSpPr>
          <p:cNvPr id="8" name="TextBox 7">
            <a:extLst>
              <a:ext uri="{FF2B5EF4-FFF2-40B4-BE49-F238E27FC236}">
                <a16:creationId xmlns:a16="http://schemas.microsoft.com/office/drawing/2014/main" id="{4DDE4459-61B7-0EB4-E205-3E5D7A7C4B15}"/>
              </a:ext>
            </a:extLst>
          </p:cNvPr>
          <p:cNvSpPr txBox="1"/>
          <p:nvPr/>
        </p:nvSpPr>
        <p:spPr>
          <a:xfrm>
            <a:off x="9535455" y="5527354"/>
            <a:ext cx="1829911" cy="646331"/>
          </a:xfrm>
          <a:prstGeom prst="rect">
            <a:avLst/>
          </a:prstGeom>
          <a:noFill/>
        </p:spPr>
        <p:txBody>
          <a:bodyPr wrap="square">
            <a:spAutoFit/>
          </a:bodyPr>
          <a:lstStyle/>
          <a:p>
            <a:pPr lvl="0" algn="ctr"/>
            <a:r>
              <a:rPr lang="en-US" sz="1800" b="1">
                <a:latin typeface="Montserrat" panose="00000500000000000000" pitchFamily="2" charset="0"/>
              </a:rPr>
              <a:t>Force and Motion</a:t>
            </a:r>
          </a:p>
        </p:txBody>
      </p:sp>
      <p:cxnSp>
        <p:nvCxnSpPr>
          <p:cNvPr id="20" name="Straight Connector 19">
            <a:extLst>
              <a:ext uri="{FF2B5EF4-FFF2-40B4-BE49-F238E27FC236}">
                <a16:creationId xmlns:a16="http://schemas.microsoft.com/office/drawing/2014/main" id="{3C498262-F859-BC8F-4D1E-F11567EADB1B}"/>
              </a:ext>
              <a:ext uri="{C183D7F6-B498-43B3-948B-1728B52AA6E4}">
                <adec:decorative xmlns:adec="http://schemas.microsoft.com/office/drawing/2017/decorative" val="1"/>
              </a:ext>
            </a:extLst>
          </p:cNvPr>
          <p:cNvCxnSpPr>
            <a:cxnSpLocks/>
          </p:cNvCxnSpPr>
          <p:nvPr/>
        </p:nvCxnSpPr>
        <p:spPr>
          <a:xfrm>
            <a:off x="4693694" y="2137326"/>
            <a:ext cx="0" cy="550407"/>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6F3D58D-9406-1207-EDA2-D06735391BD9}"/>
              </a:ext>
              <a:ext uri="{C183D7F6-B498-43B3-948B-1728B52AA6E4}">
                <adec:decorative xmlns:adec="http://schemas.microsoft.com/office/drawing/2017/decorative" val="1"/>
              </a:ext>
            </a:extLst>
          </p:cNvPr>
          <p:cNvCxnSpPr>
            <a:cxnSpLocks/>
          </p:cNvCxnSpPr>
          <p:nvPr/>
        </p:nvCxnSpPr>
        <p:spPr>
          <a:xfrm>
            <a:off x="7736628" y="2128376"/>
            <a:ext cx="0" cy="599169"/>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1795A67-546F-46F6-0975-C78F618C2DB3}"/>
              </a:ext>
              <a:ext uri="{C183D7F6-B498-43B3-948B-1728B52AA6E4}">
                <adec:decorative xmlns:adec="http://schemas.microsoft.com/office/drawing/2017/decorative" val="1"/>
              </a:ext>
            </a:extLst>
          </p:cNvPr>
          <p:cNvCxnSpPr>
            <a:cxnSpLocks/>
          </p:cNvCxnSpPr>
          <p:nvPr/>
        </p:nvCxnSpPr>
        <p:spPr>
          <a:xfrm>
            <a:off x="10365489" y="2110796"/>
            <a:ext cx="0" cy="599169"/>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DDD0B2A-B2C2-7C27-D442-D73133F523AD}"/>
              </a:ext>
              <a:ext uri="{C183D7F6-B498-43B3-948B-1728B52AA6E4}">
                <adec:decorative xmlns:adec="http://schemas.microsoft.com/office/drawing/2017/decorative" val="1"/>
              </a:ext>
            </a:extLst>
          </p:cNvPr>
          <p:cNvCxnSpPr>
            <a:cxnSpLocks/>
          </p:cNvCxnSpPr>
          <p:nvPr/>
        </p:nvCxnSpPr>
        <p:spPr>
          <a:xfrm flipH="1">
            <a:off x="1859991" y="2128376"/>
            <a:ext cx="8512124"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EBD1134-BF53-EAEA-2232-9BF3C26511A9}"/>
              </a:ext>
              <a:ext uri="{C183D7F6-B498-43B3-948B-1728B52AA6E4}">
                <adec:decorative xmlns:adec="http://schemas.microsoft.com/office/drawing/2017/decorative" val="1"/>
              </a:ext>
            </a:extLst>
          </p:cNvPr>
          <p:cNvCxnSpPr>
            <a:cxnSpLocks/>
          </p:cNvCxnSpPr>
          <p:nvPr/>
        </p:nvCxnSpPr>
        <p:spPr>
          <a:xfrm>
            <a:off x="6034814" y="1577969"/>
            <a:ext cx="0" cy="550407"/>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79C9C6C-8851-13D6-9F81-B70A6F6C70AD}"/>
              </a:ext>
              <a:ext uri="{C183D7F6-B498-43B3-948B-1728B52AA6E4}">
                <adec:decorative xmlns:adec="http://schemas.microsoft.com/office/drawing/2017/decorative" val="1"/>
              </a:ext>
            </a:extLst>
          </p:cNvPr>
          <p:cNvCxnSpPr>
            <a:cxnSpLocks/>
          </p:cNvCxnSpPr>
          <p:nvPr/>
        </p:nvCxnSpPr>
        <p:spPr>
          <a:xfrm>
            <a:off x="1859991" y="2109898"/>
            <a:ext cx="0" cy="550407"/>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Rectangle: Rounded Corners 2">
            <a:extLst>
              <a:ext uri="{FF2B5EF4-FFF2-40B4-BE49-F238E27FC236}">
                <a16:creationId xmlns:a16="http://schemas.microsoft.com/office/drawing/2014/main" id="{5984D019-8824-C1A9-7338-368FA899649D}"/>
              </a:ext>
              <a:ext uri="{C183D7F6-B498-43B3-948B-1728B52AA6E4}">
                <adec:decorative xmlns:adec="http://schemas.microsoft.com/office/drawing/2017/decorative" val="1"/>
              </a:ext>
            </a:extLst>
          </p:cNvPr>
          <p:cNvSpPr/>
          <p:nvPr/>
        </p:nvSpPr>
        <p:spPr>
          <a:xfrm>
            <a:off x="9316448" y="2655543"/>
            <a:ext cx="2267926" cy="2749811"/>
          </a:xfrm>
          <a:prstGeom prst="roundRect">
            <a:avLst/>
          </a:prstGeom>
          <a:blipFill rotWithShape="0">
            <a:blip r:embed="rId3" cstate="screen">
              <a:extLst>
                <a:ext uri="{28A0092B-C50C-407E-A947-70E740481C1C}">
                  <a14:useLocalDpi xmlns:a14="http://schemas.microsoft.com/office/drawing/2010/main"/>
                </a:ext>
              </a:extLst>
            </a:blip>
            <a:srcRect/>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39568" tIns="439568" rIns="439568" bIns="439568" numCol="1" spcCol="1270" anchor="ctr" anchorCtr="0">
            <a:noAutofit/>
          </a:bodyPr>
          <a:lstStyle/>
          <a:p>
            <a:pPr marL="0" lvl="0" indent="0" algn="ctr" defTabSz="889000">
              <a:lnSpc>
                <a:spcPct val="90000"/>
              </a:lnSpc>
              <a:spcBef>
                <a:spcPct val="0"/>
              </a:spcBef>
              <a:spcAft>
                <a:spcPct val="35000"/>
              </a:spcAft>
              <a:buNone/>
            </a:pPr>
            <a:endParaRPr lang="en-US" sz="2000" b="1" kern="1200">
              <a:solidFill>
                <a:schemeClr val="tx1"/>
              </a:solidFill>
              <a:latin typeface="Montserrat" panose="00000500000000000000" pitchFamily="2" charset="0"/>
            </a:endParaRPr>
          </a:p>
        </p:txBody>
      </p:sp>
      <p:sp>
        <p:nvSpPr>
          <p:cNvPr id="5" name="Rectangle: Rounded Corners 4">
            <a:extLst>
              <a:ext uri="{FF2B5EF4-FFF2-40B4-BE49-F238E27FC236}">
                <a16:creationId xmlns:a16="http://schemas.microsoft.com/office/drawing/2014/main" id="{A8E80D5F-F2E6-1588-2DC7-4DA0167D7913}"/>
              </a:ext>
              <a:ext uri="{C183D7F6-B498-43B3-948B-1728B52AA6E4}">
                <adec:decorative xmlns:adec="http://schemas.microsoft.com/office/drawing/2017/decorative" val="1"/>
              </a:ext>
            </a:extLst>
          </p:cNvPr>
          <p:cNvSpPr/>
          <p:nvPr/>
        </p:nvSpPr>
        <p:spPr>
          <a:xfrm>
            <a:off x="6602665" y="2687733"/>
            <a:ext cx="2267927" cy="2749811"/>
          </a:xfrm>
          <a:prstGeom prst="roundRect">
            <a:avLst/>
          </a:prstGeom>
          <a:blipFill rotWithShape="0">
            <a:blip r:embed="rId4" cstate="screen">
              <a:extLst>
                <a:ext uri="{28A0092B-C50C-407E-A947-70E740481C1C}">
                  <a14:useLocalDpi xmlns:a14="http://schemas.microsoft.com/office/drawing/2010/main"/>
                </a:ext>
              </a:extLst>
            </a:blip>
            <a:srcRect/>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01655" tIns="411455" rIns="401655" bIns="411455" numCol="1" spcCol="1270" anchor="ctr" anchorCtr="0">
            <a:noAutofit/>
          </a:bodyPr>
          <a:lstStyle/>
          <a:p>
            <a:pPr marL="0" lvl="0" indent="0" algn="ctr" defTabSz="2889250">
              <a:lnSpc>
                <a:spcPct val="90000"/>
              </a:lnSpc>
              <a:spcBef>
                <a:spcPct val="0"/>
              </a:spcBef>
              <a:spcAft>
                <a:spcPct val="35000"/>
              </a:spcAft>
              <a:buNone/>
            </a:pPr>
            <a:endParaRPr lang="en-US" sz="6500" kern="1200"/>
          </a:p>
        </p:txBody>
      </p:sp>
      <p:sp>
        <p:nvSpPr>
          <p:cNvPr id="6" name="Rectangle: Rounded Corners 5">
            <a:extLst>
              <a:ext uri="{FF2B5EF4-FFF2-40B4-BE49-F238E27FC236}">
                <a16:creationId xmlns:a16="http://schemas.microsoft.com/office/drawing/2014/main" id="{92134A9E-6C86-82A9-4A89-97A0A52D01C6}"/>
              </a:ext>
              <a:ext uri="{C183D7F6-B498-43B3-948B-1728B52AA6E4}">
                <adec:decorative xmlns:adec="http://schemas.microsoft.com/office/drawing/2017/decorative" val="1"/>
              </a:ext>
            </a:extLst>
          </p:cNvPr>
          <p:cNvSpPr/>
          <p:nvPr/>
        </p:nvSpPr>
        <p:spPr>
          <a:xfrm>
            <a:off x="684479" y="2655543"/>
            <a:ext cx="2351025" cy="2750480"/>
          </a:xfrm>
          <a:prstGeom prst="roundRect">
            <a:avLst/>
          </a:prstGeom>
          <a:blipFill dpi="0" rotWithShape="0">
            <a:blip r:embed="rId5" cstate="screen">
              <a:extLst>
                <a:ext uri="{BEBA8EAE-BF5A-486C-A8C5-ECC9F3942E4B}">
                  <a14:imgProps xmlns:a14="http://schemas.microsoft.com/office/drawing/2010/main">
                    <a14:imgLayer r:embed="rId6">
                      <a14:imgEffect>
                        <a14:colorTemperature colorTemp="4350"/>
                      </a14:imgEffect>
                    </a14:imgLayer>
                  </a14:imgProps>
                </a:ext>
                <a:ext uri="{28A0092B-C50C-407E-A947-70E740481C1C}">
                  <a14:useLocalDpi xmlns:a14="http://schemas.microsoft.com/office/drawing/2010/main"/>
                </a:ext>
              </a:extLst>
            </a:blip>
            <a:srcRect/>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08083" tIns="506481" rIns="508083" bIns="506481" numCol="1" spcCol="1270" anchor="ctr" anchorCtr="0">
            <a:noAutofit/>
          </a:bodyPr>
          <a:lstStyle/>
          <a:p>
            <a:pPr marL="0" lvl="0" indent="0" algn="ctr" defTabSz="2844800">
              <a:lnSpc>
                <a:spcPct val="90000"/>
              </a:lnSpc>
              <a:spcBef>
                <a:spcPct val="0"/>
              </a:spcBef>
              <a:spcAft>
                <a:spcPct val="35000"/>
              </a:spcAft>
              <a:buNone/>
            </a:pPr>
            <a:endParaRPr lang="en-US" sz="6400" kern="1200"/>
          </a:p>
        </p:txBody>
      </p:sp>
      <p:sp>
        <p:nvSpPr>
          <p:cNvPr id="7" name="Rectangle: Rounded Corners 6">
            <a:extLst>
              <a:ext uri="{FF2B5EF4-FFF2-40B4-BE49-F238E27FC236}">
                <a16:creationId xmlns:a16="http://schemas.microsoft.com/office/drawing/2014/main" id="{9FA13A55-8E6D-5500-95B3-03D8ACD71BAB}"/>
              </a:ext>
              <a:ext uri="{C183D7F6-B498-43B3-948B-1728B52AA6E4}">
                <adec:decorative xmlns:adec="http://schemas.microsoft.com/office/drawing/2017/decorative" val="1"/>
              </a:ext>
            </a:extLst>
          </p:cNvPr>
          <p:cNvSpPr/>
          <p:nvPr/>
        </p:nvSpPr>
        <p:spPr>
          <a:xfrm>
            <a:off x="3476604" y="2687733"/>
            <a:ext cx="2267927" cy="2782001"/>
          </a:xfrm>
          <a:prstGeom prst="roundRect">
            <a:avLst/>
          </a:prstGeom>
          <a:blipFill rotWithShape="0">
            <a:blip r:embed="rId7" cstate="screen">
              <a:extLst>
                <a:ext uri="{28A0092B-C50C-407E-A947-70E740481C1C}">
                  <a14:useLocalDpi xmlns:a14="http://schemas.microsoft.com/office/drawing/2010/main"/>
                </a:ext>
              </a:extLst>
            </a:blip>
            <a:srcRect/>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82102" tIns="458250" rIns="482102" bIns="458250" numCol="1" spcCol="1270" anchor="b" anchorCtr="0">
            <a:noAutofit/>
          </a:bodyPr>
          <a:lstStyle/>
          <a:p>
            <a:pPr marL="0" lvl="0" indent="0" algn="ctr" defTabSz="355600">
              <a:lnSpc>
                <a:spcPct val="90000"/>
              </a:lnSpc>
              <a:spcBef>
                <a:spcPct val="0"/>
              </a:spcBef>
              <a:spcAft>
                <a:spcPct val="35000"/>
              </a:spcAft>
              <a:buNone/>
            </a:pPr>
            <a:endParaRPr lang="en-US" sz="800" kern="1200"/>
          </a:p>
          <a:p>
            <a:pPr marL="0" lvl="0" indent="0" algn="ctr" defTabSz="355600">
              <a:lnSpc>
                <a:spcPct val="90000"/>
              </a:lnSpc>
              <a:spcBef>
                <a:spcPct val="0"/>
              </a:spcBef>
              <a:spcAft>
                <a:spcPct val="35000"/>
              </a:spcAft>
              <a:buNone/>
            </a:pPr>
            <a:endParaRPr lang="en-US" sz="800" kern="1200"/>
          </a:p>
          <a:p>
            <a:pPr marL="0" lvl="0" indent="0" algn="ctr" defTabSz="355600">
              <a:lnSpc>
                <a:spcPct val="90000"/>
              </a:lnSpc>
              <a:spcBef>
                <a:spcPct val="0"/>
              </a:spcBef>
              <a:spcAft>
                <a:spcPct val="35000"/>
              </a:spcAft>
              <a:buNone/>
            </a:pPr>
            <a:endParaRPr lang="en-US" sz="800" kern="1200"/>
          </a:p>
          <a:p>
            <a:pPr marL="0" lvl="0" indent="0" algn="ctr" defTabSz="355600">
              <a:lnSpc>
                <a:spcPct val="90000"/>
              </a:lnSpc>
              <a:spcBef>
                <a:spcPct val="0"/>
              </a:spcBef>
              <a:spcAft>
                <a:spcPct val="35000"/>
              </a:spcAft>
              <a:buNone/>
            </a:pPr>
            <a:endParaRPr lang="en-US" sz="1800" b="1" kern="1200">
              <a:solidFill>
                <a:schemeClr val="tx1"/>
              </a:solidFill>
              <a:latin typeface="Montserrat" panose="00000500000000000000" pitchFamily="2" charset="0"/>
            </a:endParaRPr>
          </a:p>
          <a:p>
            <a:pPr marL="0" lvl="0" indent="0" algn="ctr" defTabSz="355600">
              <a:lnSpc>
                <a:spcPct val="90000"/>
              </a:lnSpc>
              <a:spcBef>
                <a:spcPct val="0"/>
              </a:spcBef>
              <a:spcAft>
                <a:spcPct val="35000"/>
              </a:spcAft>
              <a:buNone/>
            </a:pPr>
            <a:endParaRPr lang="en-US" sz="800" kern="1200"/>
          </a:p>
        </p:txBody>
      </p:sp>
    </p:spTree>
    <p:extLst>
      <p:ext uri="{BB962C8B-B14F-4D97-AF65-F5344CB8AC3E}">
        <p14:creationId xmlns:p14="http://schemas.microsoft.com/office/powerpoint/2010/main" val="1753886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BD8AA33F-621F-E52D-5428-702F4FB16A6E}"/>
              </a:ext>
            </a:extLst>
          </p:cNvPr>
          <p:cNvSpPr>
            <a:spLocks noGrp="1"/>
          </p:cNvSpPr>
          <p:nvPr>
            <p:ph type="title"/>
          </p:nvPr>
        </p:nvSpPr>
        <p:spPr>
          <a:xfrm>
            <a:off x="838199" y="237744"/>
            <a:ext cx="10812517" cy="507831"/>
          </a:xfrm>
        </p:spPr>
        <p:txBody>
          <a:bodyPr anchor="t">
            <a:normAutofit/>
          </a:bodyPr>
          <a:lstStyle/>
          <a:p>
            <a:r>
              <a:rPr lang="en-US"/>
              <a:t>Force and Motion in My Life</a:t>
            </a:r>
            <a:endParaRPr lang="en-US" b="0"/>
          </a:p>
        </p:txBody>
      </p:sp>
      <p:sp>
        <p:nvSpPr>
          <p:cNvPr id="3" name="Content Placeholder 2">
            <a:extLst>
              <a:ext uri="{FF2B5EF4-FFF2-40B4-BE49-F238E27FC236}">
                <a16:creationId xmlns:a16="http://schemas.microsoft.com/office/drawing/2014/main" id="{110CC069-D492-ECD4-E127-4D10478A56BF}"/>
              </a:ext>
            </a:extLst>
          </p:cNvPr>
          <p:cNvSpPr>
            <a:spLocks noGrp="1"/>
          </p:cNvSpPr>
          <p:nvPr>
            <p:ph sz="half" idx="1"/>
          </p:nvPr>
        </p:nvSpPr>
        <p:spPr>
          <a:xfrm>
            <a:off x="838200" y="1324303"/>
            <a:ext cx="5659192" cy="4631370"/>
          </a:xfrm>
        </p:spPr>
        <p:txBody>
          <a:bodyPr>
            <a:normAutofit fontScale="92500"/>
          </a:bodyPr>
          <a:lstStyle/>
          <a:p>
            <a:pPr marL="0" lvl="0" indent="0">
              <a:buNone/>
            </a:pPr>
            <a:r>
              <a:rPr lang="en-US" sz="2600"/>
              <a:t>Think to yourself about a time you moved an object by pushing or pulling. </a:t>
            </a:r>
          </a:p>
          <a:p>
            <a:pPr marL="342900" lvl="0" indent="-342900"/>
            <a:r>
              <a:rPr lang="en-US" sz="2600"/>
              <a:t>What did you move?</a:t>
            </a:r>
          </a:p>
          <a:p>
            <a:pPr marL="342900" lvl="0" indent="-342900"/>
            <a:r>
              <a:rPr lang="en-US" sz="2600"/>
              <a:t>How did you move it?</a:t>
            </a:r>
          </a:p>
          <a:p>
            <a:pPr marL="342900" lvl="0" indent="-342900"/>
            <a:r>
              <a:rPr lang="en-US" sz="2600"/>
              <a:t>Was it easy or difficult </a:t>
            </a:r>
            <a:br>
              <a:rPr lang="en-US" sz="2600"/>
            </a:br>
            <a:r>
              <a:rPr lang="en-US" sz="2600"/>
              <a:t>to move? </a:t>
            </a:r>
          </a:p>
          <a:p>
            <a:pPr marL="342900" lvl="0" indent="-342900"/>
            <a:r>
              <a:rPr lang="en-US" sz="2600"/>
              <a:t>Did you use the help of anything or anyone to move it?</a:t>
            </a:r>
          </a:p>
        </p:txBody>
      </p:sp>
      <p:pic>
        <p:nvPicPr>
          <p:cNvPr id="8" name="Content Placeholder 7">
            <a:extLst>
              <a:ext uri="{FF2B5EF4-FFF2-40B4-BE49-F238E27FC236}">
                <a16:creationId xmlns:a16="http://schemas.microsoft.com/office/drawing/2014/main" id="{1C0881F1-8CB7-B59D-857F-3669862B27CB}"/>
              </a:ext>
              <a:ext uri="{C183D7F6-B498-43B3-948B-1728B52AA6E4}">
                <adec:decorative xmlns:adec="http://schemas.microsoft.com/office/drawing/2017/decorative" val="1"/>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rcRect/>
          <a:stretch>
            <a:fillRect/>
          </a:stretch>
        </p:blipFill>
        <p:spPr>
          <a:xfrm>
            <a:off x="6684134" y="975142"/>
            <a:ext cx="5507865" cy="4980531"/>
          </a:xfrm>
          <a:noFill/>
          <a:ln>
            <a:noFill/>
          </a:ln>
        </p:spPr>
      </p:pic>
    </p:spTree>
    <p:extLst>
      <p:ext uri="{BB962C8B-B14F-4D97-AF65-F5344CB8AC3E}">
        <p14:creationId xmlns:p14="http://schemas.microsoft.com/office/powerpoint/2010/main" val="2258638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4DFD29-A113-C63E-62F5-142E3E164DF1}"/>
              </a:ext>
            </a:extLst>
          </p:cNvPr>
          <p:cNvSpPr>
            <a:spLocks noGrp="1"/>
          </p:cNvSpPr>
          <p:nvPr>
            <p:ph type="title"/>
          </p:nvPr>
        </p:nvSpPr>
        <p:spPr>
          <a:xfrm>
            <a:off x="838199" y="237744"/>
            <a:ext cx="10812517" cy="507831"/>
          </a:xfrm>
        </p:spPr>
        <p:txBody>
          <a:bodyPr anchor="t">
            <a:normAutofit/>
          </a:bodyPr>
          <a:lstStyle/>
          <a:p>
            <a:r>
              <a:rPr lang="en-US"/>
              <a:t>Forces cause things to move. </a:t>
            </a:r>
          </a:p>
        </p:txBody>
      </p:sp>
      <p:sp>
        <p:nvSpPr>
          <p:cNvPr id="2" name="Content Placeholder 1">
            <a:extLst>
              <a:ext uri="{FF2B5EF4-FFF2-40B4-BE49-F238E27FC236}">
                <a16:creationId xmlns:a16="http://schemas.microsoft.com/office/drawing/2014/main" id="{8937CD37-474A-A228-F5FB-CEF0022A1B5D}"/>
              </a:ext>
            </a:extLst>
          </p:cNvPr>
          <p:cNvSpPr>
            <a:spLocks noGrp="1"/>
          </p:cNvSpPr>
          <p:nvPr>
            <p:ph sz="half" idx="1"/>
          </p:nvPr>
        </p:nvSpPr>
        <p:spPr>
          <a:xfrm>
            <a:off x="838199" y="1324303"/>
            <a:ext cx="5431971" cy="4683616"/>
          </a:xfrm>
        </p:spPr>
        <p:txBody>
          <a:bodyPr>
            <a:normAutofit lnSpcReduction="10000"/>
          </a:bodyPr>
          <a:lstStyle/>
          <a:p>
            <a:pPr>
              <a:spcBef>
                <a:spcPts val="1600"/>
              </a:spcBef>
            </a:pPr>
            <a:r>
              <a:rPr lang="en-US" sz="2400"/>
              <a:t>Motion can be described in different ways.</a:t>
            </a:r>
          </a:p>
          <a:p>
            <a:pPr>
              <a:spcBef>
                <a:spcPts val="1600"/>
              </a:spcBef>
            </a:pPr>
            <a:r>
              <a:rPr lang="en-US" sz="2400"/>
              <a:t>Forces push or pull.</a:t>
            </a:r>
          </a:p>
          <a:p>
            <a:pPr>
              <a:spcBef>
                <a:spcPts val="1600"/>
              </a:spcBef>
            </a:pPr>
            <a:r>
              <a:rPr lang="en-US" sz="2400"/>
              <a:t>Forces can come from different sources.</a:t>
            </a:r>
          </a:p>
          <a:p>
            <a:pPr>
              <a:spcBef>
                <a:spcPts val="1600"/>
              </a:spcBef>
            </a:pPr>
            <a:r>
              <a:rPr lang="en-US" sz="2400"/>
              <a:t>Tools or strategies can affect the way forces push or pull.</a:t>
            </a:r>
          </a:p>
          <a:p>
            <a:pPr>
              <a:spcBef>
                <a:spcPts val="1600"/>
              </a:spcBef>
            </a:pPr>
            <a:r>
              <a:rPr lang="en-US" sz="2400"/>
              <a:t>The attributes of the object being pushed or pulled matter.</a:t>
            </a:r>
          </a:p>
        </p:txBody>
      </p:sp>
      <p:pic>
        <p:nvPicPr>
          <p:cNvPr id="7" name="Content Placeholder 6">
            <a:extLst>
              <a:ext uri="{FF2B5EF4-FFF2-40B4-BE49-F238E27FC236}">
                <a16:creationId xmlns:a16="http://schemas.microsoft.com/office/drawing/2014/main" id="{037C5B5D-DA4D-8E81-1CCD-EB56FEA272BA}"/>
              </a:ext>
              <a:ext uri="{C183D7F6-B498-43B3-948B-1728B52AA6E4}">
                <adec:decorative xmlns:adec="http://schemas.microsoft.com/office/drawing/2017/decorative" val="1"/>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rcRect/>
          <a:stretch>
            <a:fillRect/>
          </a:stretch>
        </p:blipFill>
        <p:spPr>
          <a:xfrm>
            <a:off x="6625770" y="967238"/>
            <a:ext cx="5566229" cy="5033307"/>
          </a:xfrm>
        </p:spPr>
      </p:pic>
    </p:spTree>
    <p:extLst>
      <p:ext uri="{BB962C8B-B14F-4D97-AF65-F5344CB8AC3E}">
        <p14:creationId xmlns:p14="http://schemas.microsoft.com/office/powerpoint/2010/main" val="416494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2E8C3-A443-BE34-2E5D-429982B4356E}"/>
              </a:ext>
            </a:extLst>
          </p:cNvPr>
          <p:cNvSpPr>
            <a:spLocks noGrp="1"/>
          </p:cNvSpPr>
          <p:nvPr>
            <p:ph type="title"/>
          </p:nvPr>
        </p:nvSpPr>
        <p:spPr>
          <a:xfrm>
            <a:off x="333633" y="225387"/>
            <a:ext cx="12027828" cy="507831"/>
          </a:xfrm>
        </p:spPr>
        <p:txBody>
          <a:bodyPr/>
          <a:lstStyle/>
          <a:p>
            <a:r>
              <a:rPr lang="en-US"/>
              <a:t>Force and Motion in Play and Daily Experiences </a:t>
            </a:r>
          </a:p>
        </p:txBody>
      </p:sp>
      <p:sp>
        <p:nvSpPr>
          <p:cNvPr id="5" name="TextBox 4">
            <a:extLst>
              <a:ext uri="{FF2B5EF4-FFF2-40B4-BE49-F238E27FC236}">
                <a16:creationId xmlns:a16="http://schemas.microsoft.com/office/drawing/2014/main" id="{09AA3C55-F73B-F72B-C705-23332E8A0D29}"/>
              </a:ext>
            </a:extLst>
          </p:cNvPr>
          <p:cNvSpPr txBox="1"/>
          <p:nvPr/>
        </p:nvSpPr>
        <p:spPr>
          <a:xfrm>
            <a:off x="3005201" y="1172155"/>
            <a:ext cx="6181594" cy="461665"/>
          </a:xfrm>
          <a:prstGeom prst="rect">
            <a:avLst/>
          </a:prstGeom>
          <a:noFill/>
        </p:spPr>
        <p:txBody>
          <a:bodyPr wrap="square">
            <a:spAutoFit/>
          </a:bodyPr>
          <a:lstStyle/>
          <a:p>
            <a:pPr algn="ctr"/>
            <a:r>
              <a:rPr lang="en-US" sz="2400" b="1">
                <a:solidFill>
                  <a:schemeClr val="accent6"/>
                </a:solidFill>
                <a:latin typeface="Montserrat" panose="00000500000000000000" pitchFamily="2" charset="0"/>
                <a:hlinkClick r:id="rId3"/>
              </a:rPr>
              <a:t>Swinging Into Science</a:t>
            </a:r>
            <a:endParaRPr lang="en-US" sz="2400" b="1">
              <a:solidFill>
                <a:schemeClr val="accent6"/>
              </a:solidFill>
              <a:latin typeface="Montserrat" panose="00000500000000000000" pitchFamily="2" charset="0"/>
            </a:endParaRPr>
          </a:p>
        </p:txBody>
      </p:sp>
      <p:pic>
        <p:nvPicPr>
          <p:cNvPr id="3" name="Picture 2">
            <a:extLst>
              <a:ext uri="{FF2B5EF4-FFF2-40B4-BE49-F238E27FC236}">
                <a16:creationId xmlns:a16="http://schemas.microsoft.com/office/drawing/2014/main" id="{E97622E5-4861-7053-D106-A92907F8ED26}"/>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2802144" y="1743177"/>
            <a:ext cx="6587709" cy="4176549"/>
          </a:xfrm>
          <a:prstGeom prst="rect">
            <a:avLst/>
          </a:prstGeom>
        </p:spPr>
      </p:pic>
    </p:spTree>
    <p:extLst>
      <p:ext uri="{BB962C8B-B14F-4D97-AF65-F5344CB8AC3E}">
        <p14:creationId xmlns:p14="http://schemas.microsoft.com/office/powerpoint/2010/main" val="2571660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F94B7AC-7865-8AD0-C13D-1A05D2597EAD}"/>
              </a:ext>
            </a:extLst>
          </p:cNvPr>
          <p:cNvSpPr>
            <a:spLocks noGrp="1"/>
          </p:cNvSpPr>
          <p:nvPr>
            <p:ph type="title"/>
          </p:nvPr>
        </p:nvSpPr>
        <p:spPr/>
        <p:txBody>
          <a:bodyPr/>
          <a:lstStyle/>
          <a:p>
            <a:r>
              <a:rPr lang="en-US"/>
              <a:t>Exploring force and motion is important. </a:t>
            </a:r>
          </a:p>
        </p:txBody>
      </p:sp>
      <p:sp>
        <p:nvSpPr>
          <p:cNvPr id="2" name="Content Placeholder 1">
            <a:extLst>
              <a:ext uri="{FF2B5EF4-FFF2-40B4-BE49-F238E27FC236}">
                <a16:creationId xmlns:a16="http://schemas.microsoft.com/office/drawing/2014/main" id="{CE05EB80-5445-4CE2-CDA7-47BB573C2A6E}"/>
              </a:ext>
            </a:extLst>
          </p:cNvPr>
          <p:cNvSpPr>
            <a:spLocks noGrp="1"/>
          </p:cNvSpPr>
          <p:nvPr>
            <p:ph sz="half" idx="1"/>
          </p:nvPr>
        </p:nvSpPr>
        <p:spPr>
          <a:xfrm>
            <a:off x="326571" y="1189249"/>
            <a:ext cx="6592389" cy="4426691"/>
          </a:xfrm>
        </p:spPr>
        <p:txBody>
          <a:bodyPr>
            <a:normAutofit lnSpcReduction="10000"/>
          </a:bodyPr>
          <a:lstStyle/>
          <a:p>
            <a:pPr marL="457200" lvl="1" indent="0">
              <a:spcBef>
                <a:spcPts val="0"/>
              </a:spcBef>
              <a:spcAft>
                <a:spcPts val="1200"/>
              </a:spcAft>
              <a:buNone/>
            </a:pPr>
            <a:r>
              <a:rPr lang="en-US" b="1"/>
              <a:t>Knowledge of force and motion: </a:t>
            </a:r>
          </a:p>
          <a:p>
            <a:pPr lvl="1">
              <a:spcBef>
                <a:spcPts val="0"/>
              </a:spcBef>
              <a:spcAft>
                <a:spcPts val="1200"/>
              </a:spcAft>
            </a:pPr>
            <a:r>
              <a:rPr lang="en-US">
                <a:latin typeface="Montserrat" panose="00000800000000000000" pitchFamily="50" charset="0"/>
              </a:rPr>
              <a:t>Drives technological advances</a:t>
            </a:r>
          </a:p>
          <a:p>
            <a:pPr lvl="1">
              <a:spcBef>
                <a:spcPts val="0"/>
              </a:spcBef>
              <a:spcAft>
                <a:spcPts val="1200"/>
              </a:spcAft>
            </a:pPr>
            <a:r>
              <a:rPr lang="en-US">
                <a:latin typeface="Montserrat" panose="00000800000000000000" pitchFamily="50" charset="0"/>
              </a:rPr>
              <a:t>Builds foundational understanding of how the world works </a:t>
            </a:r>
          </a:p>
          <a:p>
            <a:pPr lvl="1">
              <a:spcBef>
                <a:spcPts val="0"/>
              </a:spcBef>
              <a:spcAft>
                <a:spcPts val="1200"/>
              </a:spcAft>
            </a:pPr>
            <a:r>
              <a:rPr lang="en-US">
                <a:latin typeface="Montserrat" panose="00000800000000000000" pitchFamily="50" charset="0"/>
              </a:rPr>
              <a:t>Informs problem-solving in the real world</a:t>
            </a:r>
          </a:p>
          <a:p>
            <a:pPr lvl="1">
              <a:spcBef>
                <a:spcPts val="0"/>
              </a:spcBef>
              <a:spcAft>
                <a:spcPts val="1200"/>
              </a:spcAft>
            </a:pPr>
            <a:r>
              <a:rPr lang="en-US">
                <a:latin typeface="Montserrat" panose="00000800000000000000" pitchFamily="50" charset="0"/>
              </a:rPr>
              <a:t>Early experiences support children’s understanding of science and engineering later</a:t>
            </a:r>
          </a:p>
        </p:txBody>
      </p:sp>
      <p:pic>
        <p:nvPicPr>
          <p:cNvPr id="8" name="Content Placeholder 5">
            <a:extLst>
              <a:ext uri="{FF2B5EF4-FFF2-40B4-BE49-F238E27FC236}">
                <a16:creationId xmlns:a16="http://schemas.microsoft.com/office/drawing/2014/main" id="{0E960B4F-483B-8D6E-D09D-8FBE91B36C4E}"/>
              </a:ext>
              <a:ext uri="{C183D7F6-B498-43B3-948B-1728B52AA6E4}">
                <adec:decorative xmlns:adec="http://schemas.microsoft.com/office/drawing/2017/decorative" val="1"/>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rcRect/>
          <a:stretch>
            <a:fillRect/>
          </a:stretch>
        </p:blipFill>
        <p:spPr>
          <a:xfrm>
            <a:off x="7412898" y="1189249"/>
            <a:ext cx="4074135" cy="2165464"/>
          </a:xfrm>
        </p:spPr>
      </p:pic>
      <p:pic>
        <p:nvPicPr>
          <p:cNvPr id="9" name="Picture 8">
            <a:extLst>
              <a:ext uri="{FF2B5EF4-FFF2-40B4-BE49-F238E27FC236}">
                <a16:creationId xmlns:a16="http://schemas.microsoft.com/office/drawing/2014/main" id="{CFA28F34-CFF7-D99B-0DBA-878E05A7524E}"/>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7412898" y="3612672"/>
            <a:ext cx="4074135" cy="2519099"/>
          </a:xfrm>
          <a:prstGeom prst="rect">
            <a:avLst/>
          </a:prstGeom>
        </p:spPr>
      </p:pic>
      <p:sp>
        <p:nvSpPr>
          <p:cNvPr id="5" name="TextBox 4">
            <a:extLst>
              <a:ext uri="{FF2B5EF4-FFF2-40B4-BE49-F238E27FC236}">
                <a16:creationId xmlns:a16="http://schemas.microsoft.com/office/drawing/2014/main" id="{71A23502-F2E8-1C8B-B7F3-D30A77478CB0}"/>
              </a:ext>
            </a:extLst>
          </p:cNvPr>
          <p:cNvSpPr txBox="1"/>
          <p:nvPr/>
        </p:nvSpPr>
        <p:spPr>
          <a:xfrm>
            <a:off x="326571" y="5762439"/>
            <a:ext cx="6093994" cy="369332"/>
          </a:xfrm>
          <a:prstGeom prst="rect">
            <a:avLst/>
          </a:prstGeom>
          <a:noFill/>
        </p:spPr>
        <p:txBody>
          <a:bodyPr wrap="square">
            <a:spAutoFit/>
          </a:bodyPr>
          <a:lstStyle/>
          <a:p>
            <a:r>
              <a:rPr lang="en-US" sz="1800">
                <a:effectLst/>
                <a:latin typeface="Montserrat  "/>
                <a:ea typeface="Calibri" panose="020F0502020204030204" pitchFamily="34" charset="0"/>
              </a:rPr>
              <a:t>Early Childhood STEM Working Group</a:t>
            </a:r>
            <a:r>
              <a:rPr lang="en-US">
                <a:latin typeface="Montserrat  "/>
                <a:ea typeface="Calibri" panose="020F0502020204030204" pitchFamily="34" charset="0"/>
              </a:rPr>
              <a:t> (</a:t>
            </a:r>
            <a:r>
              <a:rPr lang="en-US" sz="1800">
                <a:effectLst/>
                <a:latin typeface="Montserrat  "/>
                <a:ea typeface="Calibri" panose="020F0502020204030204" pitchFamily="34" charset="0"/>
              </a:rPr>
              <a:t>2017)</a:t>
            </a:r>
            <a:endParaRPr lang="en-US">
              <a:latin typeface="Montserrat  "/>
            </a:endParaRPr>
          </a:p>
        </p:txBody>
      </p:sp>
    </p:spTree>
    <p:extLst>
      <p:ext uri="{BB962C8B-B14F-4D97-AF65-F5344CB8AC3E}">
        <p14:creationId xmlns:p14="http://schemas.microsoft.com/office/powerpoint/2010/main" val="2180984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9A8EC17-D22B-CF6A-BB02-FDA651CF2D74}"/>
              </a:ext>
            </a:extLst>
          </p:cNvPr>
          <p:cNvSpPr>
            <a:spLocks noGrp="1"/>
          </p:cNvSpPr>
          <p:nvPr>
            <p:ph type="title"/>
          </p:nvPr>
        </p:nvSpPr>
        <p:spPr/>
        <p:txBody>
          <a:bodyPr/>
          <a:lstStyle/>
          <a:p>
            <a:r>
              <a:rPr lang="en-US"/>
              <a:t>Investigating Ramps and Rollers</a:t>
            </a:r>
          </a:p>
        </p:txBody>
      </p:sp>
      <p:pic>
        <p:nvPicPr>
          <p:cNvPr id="8" name="Content Placeholder 7">
            <a:extLst>
              <a:ext uri="{FF2B5EF4-FFF2-40B4-BE49-F238E27FC236}">
                <a16:creationId xmlns:a16="http://schemas.microsoft.com/office/drawing/2014/main" id="{42E6CE2F-A88A-035D-FAB8-0DC917D8F611}"/>
              </a:ext>
              <a:ext uri="{C183D7F6-B498-43B3-948B-1728B52AA6E4}">
                <adec:decorative xmlns:adec="http://schemas.microsoft.com/office/drawing/2017/decorative" val="1"/>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rcRect/>
          <a:stretch/>
        </p:blipFill>
        <p:spPr>
          <a:xfrm>
            <a:off x="3950703" y="1067722"/>
            <a:ext cx="4290594" cy="5552534"/>
          </a:xfrm>
          <a:prstGeom prst="rect">
            <a:avLst/>
          </a:prstGeom>
          <a:ln>
            <a:solidFill>
              <a:schemeClr val="tx2"/>
            </a:solidFill>
          </a:ln>
        </p:spPr>
      </p:pic>
    </p:spTree>
    <p:extLst>
      <p:ext uri="{BB962C8B-B14F-4D97-AF65-F5344CB8AC3E}">
        <p14:creationId xmlns:p14="http://schemas.microsoft.com/office/powerpoint/2010/main" val="2933129355"/>
      </p:ext>
    </p:extLst>
  </p:cSld>
  <p:clrMapOvr>
    <a:masterClrMapping/>
  </p:clrMapOvr>
</p:sld>
</file>

<file path=ppt/theme/theme1.xml><?xml version="1.0" encoding="utf-8"?>
<a:theme xmlns:a="http://schemas.openxmlformats.org/drawingml/2006/main" name="Office Theme">
  <a:themeElements>
    <a:clrScheme name="Custom 35">
      <a:dk1>
        <a:srgbClr val="140A14"/>
      </a:dk1>
      <a:lt1>
        <a:srgbClr val="FFFFFF"/>
      </a:lt1>
      <a:dk2>
        <a:srgbClr val="2078AE"/>
      </a:dk2>
      <a:lt2>
        <a:srgbClr val="E7E6E6"/>
      </a:lt2>
      <a:accent1>
        <a:srgbClr val="327F7C"/>
      </a:accent1>
      <a:accent2>
        <a:srgbClr val="CC4E0C"/>
      </a:accent2>
      <a:accent3>
        <a:srgbClr val="8948A3"/>
      </a:accent3>
      <a:accent4>
        <a:srgbClr val="4C8503"/>
      </a:accent4>
      <a:accent5>
        <a:srgbClr val="140A14"/>
      </a:accent5>
      <a:accent6>
        <a:srgbClr val="BB1654"/>
      </a:accent6>
      <a:hlink>
        <a:srgbClr val="0000FF"/>
      </a:hlink>
      <a:folHlink>
        <a:srgbClr val="444F9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pattFill prst="pct5">
          <a:fgClr>
            <a:schemeClr val="accent3"/>
          </a:fgClr>
          <a:bgClr>
            <a:schemeClr val="bg1"/>
          </a:bgClr>
        </a:patt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PE Early Math-PPT Slide Types Template GEOMETRY" id="{F95E4D9D-1DED-4A6B-B65F-7824A2AC1F60}" vid="{70E11D2D-F68C-4584-A492-C572729B311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CPE Early Math-PPT Slide Types Template GEOMETRY</Template>
  <TotalTime>2</TotalTime>
  <Words>6087</Words>
  <Application>Microsoft Office PowerPoint</Application>
  <PresentationFormat>Widescreen</PresentationFormat>
  <Paragraphs>447</Paragraphs>
  <Slides>25</Slides>
  <Notes>25</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3" baseType="lpstr">
      <vt:lpstr>Calibri</vt:lpstr>
      <vt:lpstr>Montserrat Medium</vt:lpstr>
      <vt:lpstr>Montserrat  </vt:lpstr>
      <vt:lpstr>Montserrat</vt:lpstr>
      <vt:lpstr>Arial</vt:lpstr>
      <vt:lpstr>Poppins</vt:lpstr>
      <vt:lpstr>Office Theme</vt:lpstr>
      <vt:lpstr>Acrobat Document</vt:lpstr>
      <vt:lpstr>Investigating Force and Motion</vt:lpstr>
      <vt:lpstr>Acknowledgments</vt:lpstr>
      <vt:lpstr>Session Goals</vt:lpstr>
      <vt:lpstr>Physical Science</vt:lpstr>
      <vt:lpstr>Force and Motion in My Life</vt:lpstr>
      <vt:lpstr>Forces cause things to move. </vt:lpstr>
      <vt:lpstr>Force and Motion in Play and Daily Experiences </vt:lpstr>
      <vt:lpstr>Exploring force and motion is important. </vt:lpstr>
      <vt:lpstr>Investigating Ramps and Rollers</vt:lpstr>
      <vt:lpstr>Reflect and Discuss</vt:lpstr>
      <vt:lpstr>Connecting to Your Learning Setting</vt:lpstr>
      <vt:lpstr>Investigating Force and Motion Across the Ages</vt:lpstr>
      <vt:lpstr>Observe: Children Exploring Force and Motion</vt:lpstr>
      <vt:lpstr>Discuss: Children Exploring Force and Motion</vt:lpstr>
      <vt:lpstr>Supporting Children in Investigating Force and Motion</vt:lpstr>
      <vt:lpstr>Observe  In what ways does the educator support children in investigating force and motion? </vt:lpstr>
      <vt:lpstr>Discuss: Supporting Children in Investigating  Force and Motion</vt:lpstr>
      <vt:lpstr>The M5 Early STEAM Approach</vt:lpstr>
      <vt:lpstr>Investigating Force and Motion: Brainstorming</vt:lpstr>
      <vt:lpstr>Investigating Force and Motion: Planning</vt:lpstr>
      <vt:lpstr>Sharing Plans</vt:lpstr>
      <vt:lpstr>Apply to Your Setting</vt:lpstr>
      <vt:lpstr>Relevant CPE Resources</vt:lpstr>
      <vt:lpstr>Reflection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Investigating Force and Motion</dc:title>
  <dc:creator>Count Play Explore</dc:creator>
  <cp:lastModifiedBy>Amy Reff</cp:lastModifiedBy>
  <cp:revision>3</cp:revision>
  <cp:lastPrinted>2023-08-03T16:24:27Z</cp:lastPrinted>
  <dcterms:created xsi:type="dcterms:W3CDTF">2024-09-24T13:13:29Z</dcterms:created>
  <dcterms:modified xsi:type="dcterms:W3CDTF">2026-07-09T16:24:48Z</dcterms:modified>
</cp:coreProperties>
</file>