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71" r:id="rId5"/>
    <p:sldId id="411" r:id="rId6"/>
    <p:sldId id="391" r:id="rId7"/>
    <p:sldId id="400" r:id="rId8"/>
    <p:sldId id="396" r:id="rId9"/>
    <p:sldId id="401" r:id="rId10"/>
    <p:sldId id="402" r:id="rId11"/>
    <p:sldId id="392" r:id="rId12"/>
    <p:sldId id="403" r:id="rId13"/>
    <p:sldId id="404" r:id="rId14"/>
    <p:sldId id="328" r:id="rId15"/>
    <p:sldId id="405" r:id="rId16"/>
    <p:sldId id="406" r:id="rId17"/>
    <p:sldId id="407" r:id="rId18"/>
    <p:sldId id="395" r:id="rId19"/>
    <p:sldId id="408" r:id="rId20"/>
    <p:sldId id="334" r:id="rId21"/>
    <p:sldId id="393" r:id="rId22"/>
    <p:sldId id="409" r:id="rId23"/>
    <p:sldId id="410" r:id="rId24"/>
  </p:sldIdLst>
  <p:sldSz cx="12192000" cy="6858000"/>
  <p:notesSz cx="6858000" cy="9144000"/>
  <p:embeddedFontLst>
    <p:embeddedFont>
      <p:font typeface="Helvetica" pitchFamily="2" charset="0"/>
      <p:regular r:id="rId27"/>
      <p:bold r:id="rId28"/>
      <p:italic r:id="rId29"/>
      <p:boldItalic r:id="rId30"/>
    </p:embeddedFont>
    <p:embeddedFont>
      <p:font typeface="Montserrat" pitchFamily="2" charset="77"/>
      <p:regular r:id="rId31"/>
      <p:bold r:id="rId32"/>
      <p:italic r:id="rId33"/>
      <p:boldItalic r:id="rId34"/>
    </p:embeddedFont>
    <p:embeddedFont>
      <p:font typeface="Montserrat Medium" pitchFamily="2" charset="77"/>
      <p:regular r:id="rId35"/>
      <p:italic r:id="rId36"/>
    </p:embeddedFont>
    <p:embeddedFont>
      <p:font typeface="Montserrat SemiBold" pitchFamily="2" charset="77"/>
      <p:regular r:id="rId37"/>
      <p:bold r:id="rId38"/>
      <p:boldItalic r:id="rId39"/>
    </p:embeddedFont>
    <p:embeddedFont>
      <p:font typeface="Poppins" pitchFamily="2" charset="77"/>
      <p:regular r:id="rId40"/>
      <p:bold r:id="rId41"/>
      <p:italic r:id="rId42"/>
      <p:boldItalic r:id="rId43"/>
    </p:embeddedFont>
    <p:embeddedFont>
      <p:font typeface="Proxima Nova" panose="02000506030000020004" pitchFamily="2" charset="0"/>
      <p:regular r:id="rId44"/>
      <p:bold r:id="rId45"/>
      <p:italic r:id="rId46"/>
      <p:boldItalic r:id="rId47"/>
    </p:embeddedFont>
    <p:embeddedFont>
      <p:font typeface="Roboto" panose="02000000000000000000" pitchFamily="2" charset="0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E9CA113-AFD8-E97A-6087-C112A41FDF0B}" name="Faith Polk" initials="FP" userId="S::fpolk@wested.org::befa10be-b4ea-495c-9eea-611b0a1c5299" providerId="AD"/>
  <p188:author id="{40911A1F-C56F-4248-15C9-66E8B6EFD315}" name="Sophie Savelkouls" initials="SS" userId="S::ssavelk@wested.org::a9c89b22-c766-400c-bbb4-dfb85c67446b" providerId="AD"/>
  <p188:author id="{2E7F6C22-96CD-BF6B-EE26-D32479E1E081}" name="Naomi Reeley" initials="" userId="S::nreeley@fcoe.org::4984995a-aa98-4a1a-89ef-a5f55b9ede08" providerId="AD"/>
  <p188:author id="{0448D035-44C4-75C2-EBF5-5D12986F7A52}" name="Grace Srinivasiah" initials="GS" userId="f3jIlVEJi5JGNhK/P3AVhnhRUzEb4tjq12Dl15h0GAE=" providerId="None"/>
  <p188:author id="{B8EAE73C-AAD0-091B-5543-C813901EA72E}" name="Joanna Azar" initials="JA" userId="S::jazar@wested.org::c4416e25-9d96-496b-a48c-5917e8dac7e1" providerId="AD"/>
  <p188:author id="{990F5A61-37B3-57C3-4E8D-1D794B946607}" name="Amy Reff" initials="AR" userId="Amy Reff" providerId="None"/>
  <p188:author id="{EAA301A4-B75A-A1BE-5F28-A94824ECC9EA}" name="Jennifer Marcella-Burdett" initials="JMB" userId="S::jmarcel@wested.org::7bb72cd4-8a93-4d3d-bbaf-2fb849e050f8" providerId="AD"/>
  <p188:author id="{B6FF2CA4-29E1-C7D6-15CF-1D85CC6271BB}" name="Faith Polk" initials="FP" userId="KV9WgvvVfEWDbw7ayEsi/+xHGimnxB9n6dFySPqgyhc=" providerId="None"/>
  <p188:author id="{389332B7-C2DD-2978-57D9-239A0E4DEDD1}" name="Alexander, Alexandra Danielle" initials="AAD" userId="S::a.moore9@umiami.edu::ac95dc42-4e6c-400e-9629-229f3db47f90" providerId="AD"/>
  <p188:author id="{15D619C2-DFBB-A677-3FF9-D19B52E1FD15}" name="Osnat Zur" initials="OZ" userId="S::ozur@wested.org::7862ed05-c173-4c07-b416-82df587f5bd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78AE"/>
    <a:srgbClr val="0F173D"/>
    <a:srgbClr val="2078B0"/>
    <a:srgbClr val="8AADCB"/>
    <a:srgbClr val="9DBAD4"/>
    <a:srgbClr val="D8E4EE"/>
    <a:srgbClr val="E9EBFD"/>
    <a:srgbClr val="767676"/>
    <a:srgbClr val="327F7C"/>
    <a:srgbClr val="569D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E77120-401F-6D41-AA00-16FBAB0D44F7}" v="3" dt="2026-05-07T19:36:31.7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85890" autoAdjust="0"/>
  </p:normalViewPr>
  <p:slideViewPr>
    <p:cSldViewPr snapToGrid="0">
      <p:cViewPr varScale="1">
        <p:scale>
          <a:sx n="98" d="100"/>
          <a:sy n="98" d="100"/>
        </p:scale>
        <p:origin x="200" y="3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98" d="100"/>
          <a:sy n="98" d="100"/>
        </p:scale>
        <p:origin x="2453" y="-217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9" Type="http://schemas.openxmlformats.org/officeDocument/2006/relationships/font" Target="fonts/font13.fntdata"/><Relationship Id="rId21" Type="http://schemas.openxmlformats.org/officeDocument/2006/relationships/slide" Target="slides/slide17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3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viewProps" Target="viewProps.xml"/><Relationship Id="rId58" Type="http://schemas.microsoft.com/office/2018/10/relationships/authors" Target="author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font" Target="fonts/font25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0" Type="http://schemas.openxmlformats.org/officeDocument/2006/relationships/slide" Target="slides/slide16.xml"/><Relationship Id="rId41" Type="http://schemas.openxmlformats.org/officeDocument/2006/relationships/font" Target="fonts/font15.fntdata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ace Srinivasiah" userId="28408957819_tp_box_2" providerId="OAuth2" clId="{38DC9D2F-FB21-5A8B-A8BA-1B5B1022FE40}"/>
    <pc:docChg chg="modSld">
      <pc:chgData name="Grace Srinivasiah" userId="28408957819_tp_box_2" providerId="OAuth2" clId="{38DC9D2F-FB21-5A8B-A8BA-1B5B1022FE40}" dt="2026-05-07T18:40:51.643" v="4" actId="20577"/>
      <pc:docMkLst>
        <pc:docMk/>
      </pc:docMkLst>
      <pc:sldChg chg="modNotesTx">
        <pc:chgData name="Grace Srinivasiah" userId="28408957819_tp_box_2" providerId="OAuth2" clId="{38DC9D2F-FB21-5A8B-A8BA-1B5B1022FE40}" dt="2026-05-07T18:32:21.101" v="1" actId="20577"/>
        <pc:sldMkLst>
          <pc:docMk/>
          <pc:sldMk cId="1237121600" sldId="271"/>
        </pc:sldMkLst>
      </pc:sldChg>
      <pc:sldChg chg="modSp mod modNotesTx">
        <pc:chgData name="Grace Srinivasiah" userId="28408957819_tp_box_2" providerId="OAuth2" clId="{38DC9D2F-FB21-5A8B-A8BA-1B5B1022FE40}" dt="2026-05-07T18:40:51.643" v="4" actId="20577"/>
        <pc:sldMkLst>
          <pc:docMk/>
          <pc:sldMk cId="2907974597" sldId="411"/>
        </pc:sldMkLst>
        <pc:spChg chg="mod">
          <ac:chgData name="Grace Srinivasiah" userId="28408957819_tp_box_2" providerId="OAuth2" clId="{38DC9D2F-FB21-5A8B-A8BA-1B5B1022FE40}" dt="2026-05-07T18:33:41.865" v="3" actId="14100"/>
          <ac:spMkLst>
            <pc:docMk/>
            <pc:sldMk cId="2907974597" sldId="411"/>
            <ac:spMk id="2" creationId="{E9563FD6-FEDA-87C7-707A-0CFB86F1C0EE}"/>
          </ac:spMkLst>
        </pc:spChg>
        <pc:spChg chg="mod">
          <ac:chgData name="Grace Srinivasiah" userId="28408957819_tp_box_2" providerId="OAuth2" clId="{38DC9D2F-FB21-5A8B-A8BA-1B5B1022FE40}" dt="2026-05-07T18:33:36.591" v="2"/>
          <ac:spMkLst>
            <pc:docMk/>
            <pc:sldMk cId="2907974597" sldId="411"/>
            <ac:spMk id="6" creationId="{81CABAD6-EC21-471F-0425-8A1668D5131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C8F818C-2620-DEBA-5242-1427293BA5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659F12-C4B2-5A1B-950A-6BE448C478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187E5-8BC8-4467-BE52-6F2D1A581A2A}" type="datetimeFigureOut">
              <a:rPr lang="en-US" smtClean="0"/>
              <a:t>5/7/26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EDBCAE-0C1A-B1A2-F185-494604EBD5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553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0AA82-7DFD-42A2-AAE9-E0AB8943696A}" type="datetimeFigureOut">
              <a:rPr lang="en-US" smtClean="0"/>
              <a:t>5/7/26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399F6-6299-4610-B81F-5B1794C45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07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504911"/>
          </a:xfrm>
        </p:spPr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¡Hola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bienvenidos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todos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! Me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emociona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ustedes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spc="-6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s-US" sz="1100" dirty="0">
                <a:solidFill>
                  <a:srgbClr val="000000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Poppins" pitchFamily="2" charset="77"/>
              </a:rPr>
              <a:t>Ajuste los temas de discusión para incluir introducciones relevantes, "organización" y otra información que los participantes deben saber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419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definido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varias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juega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importante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adultos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discutamos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84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cuatro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mismas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hicimos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anteriormente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 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spc="-6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registren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breve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definición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personalmente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significativa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concepto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concepto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tenga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sentido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avanza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cuatro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Pídales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doblen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pedazo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mitad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luego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mitad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haciendo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cuatro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secciones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etiquetar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sección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uno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cuatro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conceptos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 También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pertinente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significativo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comprensión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profunda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informe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investigación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"Formas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razonamiento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conocimiento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geometría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infancia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hasta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primeros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escolares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1045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conciencia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dónde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nuestros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cuerpos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nacimiento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bebés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comienzan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conciencia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cuerpos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(Vasilyeva &amp;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Laurenco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2012),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darse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cuenta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sus manos y pies.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También se dan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cuenta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dónde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personas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bebés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prestan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atención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dónde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cuidador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bebés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dónde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mismos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bebés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darse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cuenta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pelota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lejos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cuerpo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mostrar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entendimiento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alcanzar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arrastrarse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pelota.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mayores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entienden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dónde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personas u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"La pelota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cerca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puerta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."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medida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adquieren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motoras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cuerpos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encajan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trepando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dentro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cosas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cajas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hasta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escuela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primaria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temprana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coloca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pelota antes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moverla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cuerpo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mueven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cerca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un amigo.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ayuda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complejas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800" b="1" kern="1200" spc="-6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opcional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(revise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facilitador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11):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registren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propias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definiciones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largas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definiciones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compañero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utilizó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escala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corporal",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instrucción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nuestros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cuerpos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colocan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construían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¿de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colocó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cuerpo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7117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10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incluyendo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breve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reflexión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sobre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esta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diapositiva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saber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comienzan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moverse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(Newcombe &amp;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Huttenlocher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2000).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motivados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moverse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alcanzar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juguete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cerca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cuidador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Con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crecientes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entienden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rodear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almohada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alcanzar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juguete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cuidador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comienzan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entender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verse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varios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ángulos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sillas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delantera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trasera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Esta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comprensión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perspectivas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adelante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mapa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deben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verse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cosas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perspectivas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ubicación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arriba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cerca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o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lejos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información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ayudarse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moverse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alcanzar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objetivo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entender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juguete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lámpara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cerca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puerta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primeros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grados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escuela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primaria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aplican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mapa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encontrar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tesoro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juguete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oculto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visualizar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camino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creando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mapa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mental)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donde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hasta la casa de un amigo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llegar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donde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escuela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hicimos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antes. Con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compañero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[Nota: Este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refiere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3 o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opcional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escala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corporal."]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spc="-6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parejas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Conecte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comentarios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texto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opcional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(revise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11):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registren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definiciones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significativos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definiciones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compañero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 ha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involucrado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escala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corporal" antes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mensaje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es saber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cosas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llegar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¿de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¿se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movió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alrededor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estaba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construyendo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¿Dio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recibió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instrucciones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moverse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encontrar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algo?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2017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5–10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incluyendo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informe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sobre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esta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diapositiva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sentido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antes de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lenguaje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experimentando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lingüísticas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hicimos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antes. [Nota: Este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refiere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3 o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opcional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escala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corporal."]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dirección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distancia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Vamos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algo de ese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[Invite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las palabras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algunas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las palabras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:]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Conocemos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mucho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Muchas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las palabras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compartieron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encajan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categorías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incluye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palabras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dentro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encima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detrás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cerca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 y "entre"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Dirección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arriba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izquierda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derecha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norte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 y "sur"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Distancia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cerca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lejos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"largo",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lejos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 y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lejos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”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adultos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intencionadamente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dirección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distancia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(Balcomb et al., 2011).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importante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recordar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aprendiendo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lenguaje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antes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empezar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usarlo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Modelar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crítico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incluso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bebés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entender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responder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dentro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recipiente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adulto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pregunta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"¿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hay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dentro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?"). 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también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gestos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comunicarse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señalando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arriba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indicar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arriba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").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comenzarán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usar palabras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simples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comunes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arriba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y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").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medida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crecen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palabras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direcciones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arriba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y "al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de").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educadores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prestar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atención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múltiples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lenguas. 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idioma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idiomas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influirán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describe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ubicación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comunica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inglés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cuyo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idioma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hogar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español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decir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"in the table"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"on the table”,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porque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español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“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mesa”.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spc="-6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opcional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(revise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11):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registren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definiciones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significativos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definiciones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compañero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 ha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involucrado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escala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corporal" antes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mensaje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lenguaje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usamos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dirección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distancia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usó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57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endParaRPr lang="en-US" sz="11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 es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capacidad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imaginar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verse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giran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voltean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Observe la imagen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fila superior. 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Cuál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imágenes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fila inferior 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igual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 imagen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fila superior? 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Pausa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responder.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correcta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B.]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completar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tarea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 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spc="-6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opcional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11):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registren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definiciones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significativos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definiciones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compañero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 ha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involucrado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escala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corporal" antes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mensaje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es ser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capaz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imaginar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verse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mueven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¿De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 le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ayudaron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329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fundamentos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comienzan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temprano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Los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físicamente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giran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voltean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comienzan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experimentar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usar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ensayo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error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voltear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lograr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meta. Por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probar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diferentes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intentan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encajarlas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clasificadora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primaria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tienen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mucha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física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predecir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imaginar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serán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les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dé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vuelta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sin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girarlos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físicamente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8428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ya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comentado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cuatro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comienza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temprano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complica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lo largo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resume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puntos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bebés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experimentan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cuerpos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encajan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Se dan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cuenta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cosas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relación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mismos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Comienzan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explorar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cosas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llegar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hasta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allí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empiezan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entender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primeras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físicamente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móviles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ensayo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error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encajan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sientan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bases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verse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desde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perspectivas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TK y K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basan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aptitudes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tempranas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Entienden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cuerpos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encajan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prestan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atención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respecto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Piensan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empiezan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usar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TK y K también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empiezan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predicciones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verse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giran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voltean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primeros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grados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escuela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primaria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comienzan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dominar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muchos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conceptos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Entienden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cuerpos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encajan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colocar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pertenencias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dentro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escritorio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colocar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recipientes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lonchera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colocar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palabras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línea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Empiezan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mapas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localizar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lugares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precisión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variedad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También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imaginar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les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gira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se les da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vuelta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954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30–60 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incluyendo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reflexión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informe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siguiente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diapositiva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Materiales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folleto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Icosaedro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18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escala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corporal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clavijas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madera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ganchos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ojo</a:t>
            </a:r>
            <a:r>
              <a:rPr lang="en-US" sz="18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anillos</a:t>
            </a:r>
            <a:r>
              <a:rPr lang="en-US" sz="18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vamos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aplicar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lúdica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adultos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nuestro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conocimiento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geometría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construir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muy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forma tridimensional con 20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son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todos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triángulos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equiláteros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Sacar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b="1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escala</a:t>
            </a:r>
            <a:r>
              <a:rPr lang="en-US" sz="1800" b="1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corporal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[Revise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necesario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medida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construyen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muévase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sala. Tome nota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endParaRPr lang="en-US" sz="1800" dirty="0">
              <a:solidFill>
                <a:srgbClr val="0F173D"/>
              </a:solidFill>
              <a:effectLst/>
              <a:latin typeface="Poppins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800" b="1" kern="1200" spc="-6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¡Las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divertidas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! Este principio es clave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profesional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Count Play Explore. Esta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adultos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mediante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juego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construir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sin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instrucciones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paso a paso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fomentar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resolución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problemas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aumentar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explicar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clavijas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conectar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ganchos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ojo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anillos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completado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Si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necesitan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invítelos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utilicen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instrucciones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paso a paso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itchFamily="2" charset="2"/>
              <a:buChar char=""/>
              <a:tabLst/>
              <a:defRPr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obtener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adicional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video, "</a:t>
            </a:r>
            <a:r>
              <a:rPr lang="en-US" sz="2800" b="0" i="0" dirty="0" err="1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Construcción</a:t>
            </a:r>
            <a:r>
              <a:rPr lang="en-US" sz="2800" b="0" i="0" dirty="0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 del </a:t>
            </a:r>
            <a:r>
              <a:rPr lang="en-US" sz="2800" b="0" i="0" dirty="0" err="1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Icosaedro</a:t>
            </a:r>
            <a:r>
              <a:rPr lang="en-US" sz="2800" b="0" i="0" dirty="0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 a Escala Corporal (</a:t>
            </a:r>
            <a:r>
              <a:rPr lang="en-US" sz="2800" b="0" i="0" dirty="0" err="1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Actividad</a:t>
            </a:r>
            <a:r>
              <a:rPr lang="en-US" sz="2800" b="0" i="0" dirty="0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 para </a:t>
            </a:r>
            <a:r>
              <a:rPr lang="en-US" sz="2800" b="0" i="0" dirty="0" err="1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adultos</a:t>
            </a:r>
            <a:r>
              <a:rPr lang="en-US" sz="2800" b="0" i="0" dirty="0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)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” [https://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youtu.be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/m_UWEnGbV1E], </a:t>
            </a:r>
            <a:r>
              <a:rPr lang="en-US" sz="12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</a:t>
            </a:r>
            <a:r>
              <a:rPr lang="en-US" sz="1800" b="0" i="0" dirty="0" err="1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Construcción</a:t>
            </a:r>
            <a:r>
              <a:rPr lang="en-US" sz="1800" b="0" i="0" dirty="0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 del </a:t>
            </a:r>
            <a:r>
              <a:rPr lang="en-US" sz="1800" b="0" i="0" dirty="0" err="1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Icosaedro</a:t>
            </a:r>
            <a:r>
              <a:rPr lang="en-US" sz="1800" b="0" i="0" dirty="0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 a Escala Corporal (</a:t>
            </a:r>
            <a:r>
              <a:rPr lang="en-US" sz="1800" b="0" i="0" dirty="0" err="1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Actividad</a:t>
            </a:r>
            <a:r>
              <a:rPr lang="en-US" sz="1800" b="0" i="0" dirty="0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 para </a:t>
            </a:r>
            <a:r>
              <a:rPr lang="en-US" sz="1800" b="0" i="0" dirty="0" err="1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adultos</a:t>
            </a:r>
            <a:r>
              <a:rPr lang="en-US" sz="1800" b="0" i="0" dirty="0">
                <a:solidFill>
                  <a:srgbClr val="0D0D0D"/>
                </a:solidFill>
                <a:effectLst/>
                <a:latin typeface="Roboto" panose="020F0502020204030204" pitchFamily="34" charset="0"/>
              </a:rPr>
              <a:t>)</a:t>
            </a:r>
            <a:r>
              <a:rPr lang="en-US" sz="1200" b="0" i="0" dirty="0">
                <a:solidFill>
                  <a:srgbClr val="0F173D"/>
                </a:solidFill>
                <a:effectLst/>
                <a:latin typeface="Poppins" pitchFamily="2" charset="77"/>
                <a:cs typeface="Calibri" panose="020F0502020204030204" pitchFamily="34" charset="0"/>
              </a:rPr>
              <a:t> – </a:t>
            </a:r>
            <a:r>
              <a:rPr lang="en-US" sz="1200" b="0" i="0" dirty="0" err="1">
                <a:solidFill>
                  <a:srgbClr val="0F173D"/>
                </a:solidFill>
                <a:effectLst/>
                <a:latin typeface="Poppins" pitchFamily="2" charset="77"/>
                <a:cs typeface="Calibri" panose="020F0502020204030204" pitchFamily="34" charset="0"/>
              </a:rPr>
              <a:t>Versión</a:t>
            </a:r>
            <a:r>
              <a:rPr lang="en-US" sz="1200" b="0" i="0" dirty="0">
                <a:solidFill>
                  <a:srgbClr val="0F173D"/>
                </a:solidFill>
                <a:effectLst/>
                <a:latin typeface="Poppins" pitchFamily="2" charset="77"/>
                <a:cs typeface="Calibri" panose="020F0502020204030204" pitchFamily="34" charset="0"/>
              </a:rPr>
              <a:t> AD</a:t>
            </a:r>
            <a:r>
              <a:rPr lang="en-US" sz="12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” [https://</a:t>
            </a:r>
            <a:r>
              <a:rPr lang="en-US" sz="12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youtu.be</a:t>
            </a:r>
            <a:r>
              <a:rPr lang="en-US" sz="120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/8RXKIHUzROE].</a:t>
            </a:r>
            <a:endParaRPr lang="en-US" sz="1800" dirty="0">
              <a:solidFill>
                <a:srgbClr val="0F173D"/>
              </a:solidFill>
              <a:effectLst/>
              <a:latin typeface="Poppins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lugar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3.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Coloque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convenga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plural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Antes de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revise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cuidadosamente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folleto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prepare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materiales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necesarios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Seleccione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método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funcione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mejor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tamaño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7404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30–60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incluyendo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actividad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diapositiva</a:t>
            </a: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anterior)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Materiales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100" b="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en-US" sz="1100" b="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folleto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Icosaedro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1100" b="1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escala</a:t>
            </a:r>
            <a:r>
              <a:rPr lang="en-US" sz="1100" b="1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corporal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mesa,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uno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ayudó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naturaleza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comprender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importante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vincular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intereses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idiomas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adultos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).  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conexiones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personales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construir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intereses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individuales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idiomas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vividas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Luego,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resuma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propósito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spc="-6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usted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eligió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involucrar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alumnos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escala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corporal" antes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3), no use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estímulos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preguntas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incluyen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11, 12, 13 y 15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ayudar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conexiones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entre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forma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parejas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mesas)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según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tamaño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Permita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tiempo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todo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resuma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propósito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usar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sugerencias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orientación</a:t>
            </a: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nuestros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cuerpos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colocan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¿de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colocó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cuerpo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es saber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cosas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llegar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¿de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¿se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movió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alrededor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estaba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construyendo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recibió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instrucciones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moverse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encontrar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algo?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lenguaje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usamos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dirección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distancia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usó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US" sz="1100" b="1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b="1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es ser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capaz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imaginar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verse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mueven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¿De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 le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ayudaron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icosaedro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922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s-MX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recursos de aprendizaje profesional Count Play Explore han sido posibles gracias a Count Play Explore, una iniciativa de matemáticas, ciencias e informática para la primera infancia dirigida por el Superintendente de Escuelas del Condado de Fresno, Departamento de Atención y Educación Temprana. Esta iniciativa cuenta con la generosa financiación del California Department of Education y la Junta de Educación del Estado de California. Estos recursos, desarrollados por WestEd en colaboración con FCSS y el Centro AIMS para la Educación Matemática y Científica, son y están destinados a servir de guía para la implementación de estrategias basadas en la evidencia, la promoción del aprendizaje activo y el fomento de prácticas adecuadas para el desarrollo en entornos de educación temprana. No están destinados a la redistribución comercial, la modificación no autorizada ni el uso fuera del ámbito de la educación profesional</a:t>
            </a:r>
            <a:r>
              <a:rPr lang="en-US" sz="18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6935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5–10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endParaRPr lang="en-US" sz="11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discutieron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cuatro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mental.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cuatro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primera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infancia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También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aplicamos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lúdica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práctica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adultos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tomemos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momento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reflexionar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nuestra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siguientes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preguntas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es algo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aprendió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hoy?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¿Y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entonces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¿Por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es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importante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lo que ha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aprendido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Ahora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aplicar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lo que ha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aprendido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apoyo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necesitar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cinco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minutos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respondan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preguntas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cuenta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Seleccione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método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funcione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mejor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tamaño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necesidades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Gracias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reflexiones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diseñada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nacimiento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hasta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8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regrese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observe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atención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ayudará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ser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intencional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spc="-6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cortas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pedir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lleven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récord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luego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grupo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grande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hacer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respuestas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?", "Y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entonces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?" y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?"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visibles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escriban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nota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adhesiva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separada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escribiendo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cree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gráficos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Rotularlos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?" "¿Y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entonces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?" y "¿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Ahora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?"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terminen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escribir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invítelos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poner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adhesivas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tablas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apropiadas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facilite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vuelta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galería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utilice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método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permita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ideas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PPT 2a "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bebés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y PPT 2b  “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TK, K "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información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específica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educadores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apoyar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9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Hoy,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</a:t>
            </a:r>
            <a:r>
              <a:rPr lang="en-US" sz="1100" spc="-45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en-US" sz="1100" dirty="0">
              <a:solidFill>
                <a:srgbClr val="0F173D"/>
              </a:solidFill>
              <a:effectLst/>
              <a:latin typeface="Poppins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marR="0" lvl="1" indent="-285750">
              <a:buFont typeface="Courier New" panose="02070309020205020404" pitchFamily="49" charset="0"/>
              <a:buChar char="o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forma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lúdica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</a:p>
          <a:p>
            <a:pPr marL="742950" marR="0" lvl="1" indent="-285750">
              <a:buFont typeface="Courier New" panose="02070309020205020404" pitchFamily="49" charset="0"/>
              <a:buChar char="o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clave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y</a:t>
            </a:r>
          </a:p>
          <a:p>
            <a:pPr marL="742950" marR="0" lvl="1" indent="-285750">
              <a:buFont typeface="Courier New" panose="02070309020205020404" pitchFamily="49" charset="0"/>
              <a:buChar char="o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similares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 forma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Jugaremos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discutiremos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reflexionaremos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contenido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reflejar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planea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abordar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2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Comencemos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explorando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familiar,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donde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vive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entorno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temprano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Consideren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dónde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encuentran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cosas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[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Proporcione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minutos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piensen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Luego,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alguien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esté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turnos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;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tamaño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la forma y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ubicación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muebles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pareja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dibuje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mapa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borrador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[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Mientras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sus parejas,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muévase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sala y tome nota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de las ideas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.]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[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terminan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parejas:] Durante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noté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usaron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varios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Usaron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vocabulario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"al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y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debajo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Utilizaron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orientación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describieron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ubicación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Es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posible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hayan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navegación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visualizaron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moviéndose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describiremos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uno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detalle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discutiremos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endParaRPr lang="en-US" sz="1800" dirty="0">
              <a:solidFill>
                <a:srgbClr val="0F173D"/>
              </a:solidFill>
              <a:effectLst/>
              <a:latin typeface="Poppins" pitchFamily="2" charset="77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¡Las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son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divertidas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! Este es un principio clave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promovido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Count Play Explore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profesional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adultos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lúdica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real es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forma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eficaz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presentarles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conceptos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descritas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Durante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revisite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introducir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conexiones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entre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durante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actividad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Podría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involucrar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escala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corporal" (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18)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lugar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de, 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además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de,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diapositiva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Después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escala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corporal",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recuerde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volverán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visitar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describamos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uno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componentes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mayor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detalle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299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Primero,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desarrollaremos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una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comprensión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qué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importante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Luego,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revisaremos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desarrollan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recordatorio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contenido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presentación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es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relevante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todos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desde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nacimiento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hasta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ocho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contenido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PPT 2a y PPT 2b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aborda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niveles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específicos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bebés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pequeños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(PPT 2a)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TK y K (PPT 2b).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185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8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8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8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términos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y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razonamiento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refieren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mismo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conjunto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competencias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Usaremos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término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"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porque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Fundamentos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kindergarten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transición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California.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refiere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comprensión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las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posiciones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personas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objetos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También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incluye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saber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lugar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capacidad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visualizar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mentalmente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cómo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vería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objeto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lo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girara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Utilizaron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describieron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lugar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familiar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pareja y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dibujaron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mapa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pareja. [Si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usó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escala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corporal", "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Usaron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construyeron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icosaedro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8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escala</a:t>
            </a:r>
            <a:r>
              <a:rPr lang="en-US" sz="18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corporal.”]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445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Tiempo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0" marR="0">
              <a:spcBef>
                <a:spcPts val="600"/>
              </a:spcBef>
              <a:spcAft>
                <a:spcPts val="600"/>
              </a:spcAft>
            </a:pPr>
            <a:r>
              <a:rPr lang="en-US" sz="1100" kern="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3–5</a:t>
            </a:r>
            <a:r>
              <a:rPr lang="en-US" sz="1100" kern="100" spc="-3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minutos</a:t>
            </a:r>
            <a:endParaRPr lang="en-US" sz="1100" kern="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desempeña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papel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clave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vida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adultos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jugamos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movemos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involucramos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nuestro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profesión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armamos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rompecabezas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rotamos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mental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físicamente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piezas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encajan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jugamos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nuestras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jugamos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mahjong (domino chino),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basado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fichas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desarrollado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China,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prestamos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atención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fichas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manera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similar,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jugamos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bingo,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prestamos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atención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tenemos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fila vertical, horizontal o diagonal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números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Ajuste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según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mahjong, use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Lotería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bingo, Jenga®,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dominó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usen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).]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actividades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realizan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? [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Animar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responder.]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usamos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mapa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otro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orientación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vocabulario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damos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direcciones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ayudar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alguien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llegar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artistas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arquitectos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trabajadores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construcción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ingenieros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dibujar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diseñar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crear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estructuras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atletas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bailarines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usan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mientras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mueven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cuerpos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lograr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objetivos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específicos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golpear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jonrón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saltar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escenario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agricultores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mueven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tractores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cosechar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campos.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Pilotos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capitanes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barcos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conductores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coches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carreras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astronautas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taxistas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camioneros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mover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vehículos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seguridad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diversos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espacios</a:t>
            </a:r>
            <a:r>
              <a:rPr lang="en-US" sz="1100" spc="-1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100" dirty="0">
              <a:solidFill>
                <a:srgbClr val="0F173D"/>
              </a:solidFill>
              <a:effectLst/>
              <a:latin typeface="Poppins" pitchFamily="2" charset="77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sesiones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más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largas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invite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discutir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Animar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reflexionar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sobre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intereses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culturas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vividas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utilizan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lenguaje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juegos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cotidianas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hacen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arte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usan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decidir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dónde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colocar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varios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elementos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líneas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dibujos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papel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Cuando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trabajan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rompecabezas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construyen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bloques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giran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voltean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deslizan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piezas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varias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direcciones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que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encajen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Durante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aire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libre,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usan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navegar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arriba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", "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debajo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 y "a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través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"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equipos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diversas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capacidades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maneras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Por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parálisis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cerebral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computadora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dibujar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jugar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juegos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rompecabezas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discapacidad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visual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usar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tacto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averiguar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partes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escultura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plastilina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Notas</a:t>
            </a: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facilitador</a:t>
            </a:r>
            <a:r>
              <a:rPr lang="en-US" sz="1200" b="1" kern="1200" spc="-6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 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¡Las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todas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partes! Este principio es clave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enfoque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profesional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Count Play Explore.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Puede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invitar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participantes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compartir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sus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experiencias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observación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mediante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entorno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75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ts val="2400"/>
              </a:lnSpc>
              <a:spcBef>
                <a:spcPts val="600"/>
              </a:spcBef>
            </a:pPr>
            <a:r>
              <a:rPr lang="en-US" sz="1200" b="1" kern="1200" dirty="0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Puntos de </a:t>
            </a:r>
            <a:r>
              <a:rPr lang="en-US" sz="1200" b="1" kern="1200" dirty="0" err="1">
                <a:solidFill>
                  <a:srgbClr val="0F173D"/>
                </a:solidFill>
                <a:effectLst/>
                <a:latin typeface="Poppins" pitchFamily="2" charset="77"/>
                <a:ea typeface="+mn-ea"/>
                <a:cs typeface="Calibri" panose="020F0502020204030204" pitchFamily="34" charset="0"/>
              </a:rPr>
              <a:t>discusión</a:t>
            </a:r>
            <a:endParaRPr lang="en-US" sz="1200" b="1" kern="1200" dirty="0">
              <a:solidFill>
                <a:srgbClr val="0F173D"/>
              </a:solidFill>
              <a:effectLst/>
              <a:latin typeface="Poppins" pitchFamily="2" charset="77"/>
              <a:ea typeface="+mn-ea"/>
              <a:cs typeface="Calibri" panose="020F0502020204030204" pitchFamily="34" charset="0"/>
            </a:endParaRP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son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conceptos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importantes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que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abordan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Fundamentos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desarrollo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infantil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California,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Fundamentos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del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aprendizaje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preescolar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kindergarten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transición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California (PTKLF,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siglas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inglés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),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Estándares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estatales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comunes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: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</a:p>
          <a:p>
            <a:pPr marL="342900" marR="0" lvl="0" indent="-342900">
              <a:buFont typeface="Symbol" pitchFamily="2" charset="2"/>
              <a:buChar char="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ayudan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aprender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y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realizar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diferentes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tareas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matemáticas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(Cheng &amp; Mix, 2014; Newcombe, 2010; Verdine et al., 2014).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Varios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estudios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investigación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relacionan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con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capacidad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Times New Roman" panose="02020603050405020304" pitchFamily="18" charset="0"/>
                <a:cs typeface="Calibri" panose="020F0502020204030204" pitchFamily="34" charset="0"/>
              </a:rPr>
              <a:t> de: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aprender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conceptos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clave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geometría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como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girar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mentalmente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crear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nuevas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formas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dos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triángulos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pueden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utilizarse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crear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rectángulo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);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utilizar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línea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numérica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dependen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las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habilidades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pensamiento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espacial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entender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que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un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número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línea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numérica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relaciona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cantidad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); y </a:t>
            </a:r>
          </a:p>
          <a:p>
            <a:pPr marL="742950" marR="0" lvl="1" indent="-285750">
              <a:buFont typeface="Calibri" panose="020F0502020204030204" pitchFamily="34" charset="0"/>
              <a:buChar char="•"/>
            </a:pP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resolver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ecuaciones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escritas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niños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deben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considerar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posición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números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una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ecuación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poder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resolver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problema</a:t>
            </a:r>
            <a:r>
              <a:rPr lang="en-US" sz="1100" dirty="0">
                <a:solidFill>
                  <a:srgbClr val="0F173D"/>
                </a:solidFill>
                <a:effectLst/>
                <a:latin typeface="Poppins" pitchFamily="2" charset="77"/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6399F6-6299-4610-B81F-5B1794C45A3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64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SHORT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elogram 25">
            <a:extLst>
              <a:ext uri="{FF2B5EF4-FFF2-40B4-BE49-F238E27FC236}">
                <a16:creationId xmlns:a16="http://schemas.microsoft.com/office/drawing/2014/main" id="{F11391D5-3926-FA73-0BA5-A83E9854CEE1}"/>
              </a:ext>
            </a:extLst>
          </p:cNvPr>
          <p:cNvSpPr/>
          <p:nvPr userDrawn="1"/>
        </p:nvSpPr>
        <p:spPr>
          <a:xfrm>
            <a:off x="0" y="0"/>
            <a:ext cx="6627365" cy="603504"/>
          </a:xfrm>
          <a:custGeom>
            <a:avLst/>
            <a:gdLst>
              <a:gd name="connsiteX0" fmla="*/ 0 w 6798333"/>
              <a:gd name="connsiteY0" fmla="*/ 603504 h 603504"/>
              <a:gd name="connsiteX1" fmla="*/ 150876 w 6798333"/>
              <a:gd name="connsiteY1" fmla="*/ 0 h 603504"/>
              <a:gd name="connsiteX2" fmla="*/ 6798333 w 6798333"/>
              <a:gd name="connsiteY2" fmla="*/ 0 h 603504"/>
              <a:gd name="connsiteX3" fmla="*/ 6647457 w 6798333"/>
              <a:gd name="connsiteY3" fmla="*/ 603504 h 603504"/>
              <a:gd name="connsiteX4" fmla="*/ 0 w 6798333"/>
              <a:gd name="connsiteY4" fmla="*/ 603504 h 603504"/>
              <a:gd name="connsiteX0" fmla="*/ 0 w 6653191"/>
              <a:gd name="connsiteY0" fmla="*/ 603504 h 603504"/>
              <a:gd name="connsiteX1" fmla="*/ 150876 w 6653191"/>
              <a:gd name="connsiteY1" fmla="*/ 0 h 603504"/>
              <a:gd name="connsiteX2" fmla="*/ 6653191 w 6653191"/>
              <a:gd name="connsiteY2" fmla="*/ 0 h 603504"/>
              <a:gd name="connsiteX3" fmla="*/ 6647457 w 6653191"/>
              <a:gd name="connsiteY3" fmla="*/ 603504 h 603504"/>
              <a:gd name="connsiteX4" fmla="*/ 0 w 6653191"/>
              <a:gd name="connsiteY4" fmla="*/ 603504 h 60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53191" h="603504">
                <a:moveTo>
                  <a:pt x="0" y="603504"/>
                </a:moveTo>
                <a:lnTo>
                  <a:pt x="150876" y="0"/>
                </a:lnTo>
                <a:lnTo>
                  <a:pt x="6653191" y="0"/>
                </a:lnTo>
                <a:cubicBezTo>
                  <a:pt x="6651280" y="201168"/>
                  <a:pt x="6649368" y="402336"/>
                  <a:pt x="6647457" y="603504"/>
                </a:cubicBezTo>
                <a:lnTo>
                  <a:pt x="0" y="60350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3">
            <a:extLst>
              <a:ext uri="{FF2B5EF4-FFF2-40B4-BE49-F238E27FC236}">
                <a16:creationId xmlns:a16="http://schemas.microsoft.com/office/drawing/2014/main" id="{BD1E5FD8-ADEA-8298-6D44-0A376BA87F01}"/>
              </a:ext>
            </a:extLst>
          </p:cNvPr>
          <p:cNvSpPr>
            <a:spLocks noChangeAspect="1"/>
          </p:cNvSpPr>
          <p:nvPr userDrawn="1"/>
        </p:nvSpPr>
        <p:spPr>
          <a:xfrm>
            <a:off x="-6520" y="-14991"/>
            <a:ext cx="2510362" cy="618494"/>
          </a:xfrm>
          <a:custGeom>
            <a:avLst/>
            <a:gdLst>
              <a:gd name="connsiteX0" fmla="*/ 0 w 2668733"/>
              <a:gd name="connsiteY0" fmla="*/ 603504 h 603504"/>
              <a:gd name="connsiteX1" fmla="*/ 150876 w 2668733"/>
              <a:gd name="connsiteY1" fmla="*/ 0 h 603504"/>
              <a:gd name="connsiteX2" fmla="*/ 2668733 w 2668733"/>
              <a:gd name="connsiteY2" fmla="*/ 0 h 603504"/>
              <a:gd name="connsiteX3" fmla="*/ 2517857 w 2668733"/>
              <a:gd name="connsiteY3" fmla="*/ 603504 h 603504"/>
              <a:gd name="connsiteX4" fmla="*/ 0 w 2668733"/>
              <a:gd name="connsiteY4" fmla="*/ 603504 h 603504"/>
              <a:gd name="connsiteX0" fmla="*/ 0 w 2541316"/>
              <a:gd name="connsiteY0" fmla="*/ 618494 h 618494"/>
              <a:gd name="connsiteX1" fmla="*/ 23459 w 2541316"/>
              <a:gd name="connsiteY1" fmla="*/ 0 h 618494"/>
              <a:gd name="connsiteX2" fmla="*/ 2541316 w 2541316"/>
              <a:gd name="connsiteY2" fmla="*/ 0 h 618494"/>
              <a:gd name="connsiteX3" fmla="*/ 2390440 w 2541316"/>
              <a:gd name="connsiteY3" fmla="*/ 603504 h 618494"/>
              <a:gd name="connsiteX4" fmla="*/ 0 w 2541316"/>
              <a:gd name="connsiteY4" fmla="*/ 618494 h 618494"/>
              <a:gd name="connsiteX0" fmla="*/ 0 w 2541316"/>
              <a:gd name="connsiteY0" fmla="*/ 625989 h 625989"/>
              <a:gd name="connsiteX1" fmla="*/ 68429 w 2541316"/>
              <a:gd name="connsiteY1" fmla="*/ 0 h 625989"/>
              <a:gd name="connsiteX2" fmla="*/ 2541316 w 2541316"/>
              <a:gd name="connsiteY2" fmla="*/ 7495 h 625989"/>
              <a:gd name="connsiteX3" fmla="*/ 2390440 w 2541316"/>
              <a:gd name="connsiteY3" fmla="*/ 610999 h 625989"/>
              <a:gd name="connsiteX4" fmla="*/ 0 w 2541316"/>
              <a:gd name="connsiteY4" fmla="*/ 625989 h 625989"/>
              <a:gd name="connsiteX0" fmla="*/ 0 w 2503841"/>
              <a:gd name="connsiteY0" fmla="*/ 610999 h 610999"/>
              <a:gd name="connsiteX1" fmla="*/ 30954 w 2503841"/>
              <a:gd name="connsiteY1" fmla="*/ 0 h 610999"/>
              <a:gd name="connsiteX2" fmla="*/ 2503841 w 2503841"/>
              <a:gd name="connsiteY2" fmla="*/ 7495 h 610999"/>
              <a:gd name="connsiteX3" fmla="*/ 2352965 w 2503841"/>
              <a:gd name="connsiteY3" fmla="*/ 610999 h 610999"/>
              <a:gd name="connsiteX4" fmla="*/ 0 w 2503841"/>
              <a:gd name="connsiteY4" fmla="*/ 610999 h 610999"/>
              <a:gd name="connsiteX0" fmla="*/ 6521 w 2510362"/>
              <a:gd name="connsiteY0" fmla="*/ 618494 h 618494"/>
              <a:gd name="connsiteX1" fmla="*/ 0 w 2510362"/>
              <a:gd name="connsiteY1" fmla="*/ 0 h 618494"/>
              <a:gd name="connsiteX2" fmla="*/ 2510362 w 2510362"/>
              <a:gd name="connsiteY2" fmla="*/ 14990 h 618494"/>
              <a:gd name="connsiteX3" fmla="*/ 2359486 w 2510362"/>
              <a:gd name="connsiteY3" fmla="*/ 618494 h 618494"/>
              <a:gd name="connsiteX4" fmla="*/ 6521 w 2510362"/>
              <a:gd name="connsiteY4" fmla="*/ 618494 h 618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10362" h="618494">
                <a:moveTo>
                  <a:pt x="6521" y="618494"/>
                </a:moveTo>
                <a:cubicBezTo>
                  <a:pt x="4347" y="412329"/>
                  <a:pt x="2174" y="206165"/>
                  <a:pt x="0" y="0"/>
                </a:cubicBezTo>
                <a:lnTo>
                  <a:pt x="2510362" y="14990"/>
                </a:lnTo>
                <a:lnTo>
                  <a:pt x="2359486" y="618494"/>
                </a:lnTo>
                <a:lnTo>
                  <a:pt x="6521" y="618494"/>
                </a:lnTo>
                <a:close/>
              </a:path>
            </a:pathLst>
          </a:custGeom>
          <a:solidFill>
            <a:srgbClr val="327F7C"/>
          </a:solidFill>
          <a:ln>
            <a:noFill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90DB93D-3AC8-725C-EE6C-57B8574A7807}"/>
              </a:ext>
            </a:extLst>
          </p:cNvPr>
          <p:cNvSpPr txBox="1">
            <a:spLocks/>
          </p:cNvSpPr>
          <p:nvPr userDrawn="1"/>
        </p:nvSpPr>
        <p:spPr>
          <a:xfrm>
            <a:off x="-6520" y="190822"/>
            <a:ext cx="4153347" cy="23775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50" dirty="0">
                <a:solidFill>
                  <a:schemeClr val="bg1"/>
                </a:solidFill>
              </a:rPr>
              <a:t>Temas de </a:t>
            </a:r>
            <a:r>
              <a:rPr lang="en-US" sz="1050" dirty="0" err="1">
                <a:solidFill>
                  <a:schemeClr val="bg1"/>
                </a:solidFill>
              </a:rPr>
              <a:t>matemáticas</a:t>
            </a:r>
            <a:r>
              <a:rPr lang="en-US" sz="1050" dirty="0">
                <a:solidFill>
                  <a:schemeClr val="bg1"/>
                </a:solidFill>
              </a:rPr>
              <a:t> </a:t>
            </a:r>
            <a:r>
              <a:rPr lang="en-US" sz="1050" dirty="0" err="1">
                <a:solidFill>
                  <a:schemeClr val="bg1"/>
                </a:solidFill>
              </a:rPr>
              <a:t>temprana</a:t>
            </a: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557C4999-7ACA-D86D-FC57-093852D4AF0C}"/>
              </a:ext>
            </a:extLst>
          </p:cNvPr>
          <p:cNvSpPr txBox="1">
            <a:spLocks/>
          </p:cNvSpPr>
          <p:nvPr userDrawn="1"/>
        </p:nvSpPr>
        <p:spPr>
          <a:xfrm>
            <a:off x="2627097" y="183897"/>
            <a:ext cx="5528105" cy="244682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400" b="0" kern="1200">
                <a:solidFill>
                  <a:schemeClr val="accent1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100" dirty="0" err="1">
                <a:solidFill>
                  <a:schemeClr val="bg1"/>
                </a:solidFill>
              </a:rPr>
              <a:t>Pensamiento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espacial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D51F2B1-13E9-ABDD-A99B-E72A67C5B86F}"/>
              </a:ext>
            </a:extLst>
          </p:cNvPr>
          <p:cNvSpPr/>
          <p:nvPr userDrawn="1"/>
        </p:nvSpPr>
        <p:spPr>
          <a:xfrm>
            <a:off x="-61" y="600850"/>
            <a:ext cx="6623701" cy="6252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4FB09A9C-AFB6-3C64-3D0A-A5E0B4B146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pic>
        <p:nvPicPr>
          <p:cNvPr id="15" name="Picture 14" descr="A blue and white building&#10;&#10;Description automatically generated">
            <a:extLst>
              <a:ext uri="{FF2B5EF4-FFF2-40B4-BE49-F238E27FC236}">
                <a16:creationId xmlns:a16="http://schemas.microsoft.com/office/drawing/2014/main" id="{4F74E322-88A2-80A9-9C9B-10E6BE805F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779" y="55100"/>
            <a:ext cx="434471" cy="46810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DBF7215-C5B8-6E15-9850-186CD4A7A7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243" y="1694702"/>
            <a:ext cx="4781907" cy="2626360"/>
          </a:xfrm>
        </p:spPr>
        <p:txBody>
          <a:bodyPr anchor="t" anchorCtr="0">
            <a:normAutofit/>
          </a:bodyPr>
          <a:lstStyle>
            <a:lvl1pPr algn="l">
              <a:defRPr sz="5600" b="1">
                <a:solidFill>
                  <a:srgbClr val="2078AE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Content Placeholder 6" descr="A child in a red tunnel&#10;&#10;Description automatically generated">
            <a:extLst>
              <a:ext uri="{FF2B5EF4-FFF2-40B4-BE49-F238E27FC236}">
                <a16:creationId xmlns:a16="http://schemas.microsoft.com/office/drawing/2014/main" id="{E60DC281-9D01-CFEC-EA2F-FF0CDE5E19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0454" y="10"/>
            <a:ext cx="619154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307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0855-026B-A1A2-EDFD-FABC6107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548" y="237744"/>
            <a:ext cx="11326136" cy="507831"/>
          </a:xfrm>
        </p:spPr>
        <p:txBody>
          <a:bodyPr wrap="square">
            <a:spAutoFit/>
          </a:bodyPr>
          <a:lstStyle>
            <a:lvl1pPr>
              <a:defRPr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2897E82C-9D8E-15E2-E424-24885393AC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F03F21B-26E9-E189-DB67-825562B7C43D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70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563DBB-4D26-ADF3-B848-BF7567D645DB}"/>
              </a:ext>
            </a:extLst>
          </p:cNvPr>
          <p:cNvSpPr/>
          <p:nvPr userDrawn="1"/>
        </p:nvSpPr>
        <p:spPr>
          <a:xfrm>
            <a:off x="0" y="-1"/>
            <a:ext cx="12192000" cy="969264"/>
          </a:xfrm>
          <a:prstGeom prst="rect">
            <a:avLst/>
          </a:prstGeom>
          <a:solidFill>
            <a:srgbClr val="207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8B0855-026B-A1A2-EDFD-FABC6107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72" y="237744"/>
            <a:ext cx="11192256" cy="5078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34D83D3C-AD86-FA74-4646-65424A3D1D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63DA2F-D770-9A9E-5BC4-205E1D0D8174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150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D1743FD9-B7A5-29D3-08A1-B23A0595F9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97103A3-F574-F8EF-5503-102DC288DAD1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6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07190-965A-EBDD-07AF-719E03061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6202B-C2B4-A588-9E1F-4A8BF1B38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Montserrat" pitchFamily="2" charset="77"/>
              </a:defRPr>
            </a:lvl1pPr>
            <a:lvl2pPr>
              <a:defRPr sz="2800">
                <a:latin typeface="Montserrat" pitchFamily="2" charset="77"/>
              </a:defRPr>
            </a:lvl2pPr>
            <a:lvl3pPr>
              <a:defRPr sz="2400">
                <a:latin typeface="Montserrat" pitchFamily="2" charset="77"/>
              </a:defRPr>
            </a:lvl3pPr>
            <a:lvl4pPr>
              <a:defRPr sz="2000">
                <a:latin typeface="Montserrat" pitchFamily="2" charset="77"/>
              </a:defRPr>
            </a:lvl4pPr>
            <a:lvl5pPr>
              <a:defRPr sz="2000">
                <a:latin typeface="Montserrat" pitchFamily="2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AF49E5-F935-17B2-5630-C8C2EFA9A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Montserra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ACD6269A-5A3A-5252-08AE-0FC483A9D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6D084669-E976-DB7D-D239-0088D2F7C9F0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97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24FBB-FF83-C9B1-CD65-E03D4F5AA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0FD461-79AE-06AC-4A8A-8F97F98107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Montserra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B2D769-9BCC-0D85-A22A-B0EC226B00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Montserra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483C6C8F-93E5-E9DF-BF6A-621E155EE0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E3CD8D9-1E12-9CBD-90C3-2C7F7FDA877B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825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47D6916A-A13E-E2BE-E1BF-854E0C5B83B7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C7B992-835B-9CA9-2753-5510D5C0CACA}"/>
              </a:ext>
            </a:extLst>
          </p:cNvPr>
          <p:cNvSpPr/>
          <p:nvPr userDrawn="1"/>
        </p:nvSpPr>
        <p:spPr>
          <a:xfrm>
            <a:off x="0" y="-1"/>
            <a:ext cx="12192000" cy="969264"/>
          </a:xfrm>
          <a:prstGeom prst="rect">
            <a:avLst/>
          </a:prstGeom>
          <a:solidFill>
            <a:srgbClr val="207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D1C2F-ADBE-D7AB-25C7-1F4C327A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07831"/>
          </a:xfrm>
        </p:spPr>
        <p:txBody>
          <a:bodyPr anchor="t" anchorCtr="0">
            <a:spAutoFit/>
          </a:bodyPr>
          <a:lstStyle>
            <a:lvl1pPr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3346D-541E-3A94-728C-8339318FF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1253331"/>
            <a:ext cx="10834075" cy="4351338"/>
          </a:xfrm>
        </p:spPr>
        <p:txBody>
          <a:bodyPr/>
          <a:lstStyle>
            <a:lvl1pPr>
              <a:buClr>
                <a:srgbClr val="2078B0"/>
              </a:buClr>
              <a:defRPr>
                <a:latin typeface="Montserrat" pitchFamily="2" charset="77"/>
              </a:defRPr>
            </a:lvl1pPr>
            <a:lvl2pPr>
              <a:buClr>
                <a:srgbClr val="2078B0"/>
              </a:buClr>
              <a:defRPr>
                <a:latin typeface="Montserrat" pitchFamily="2" charset="77"/>
              </a:defRPr>
            </a:lvl2pPr>
            <a:lvl3pPr>
              <a:buClr>
                <a:srgbClr val="2078B0"/>
              </a:buClr>
              <a:defRPr>
                <a:latin typeface="Montserrat" pitchFamily="2" charset="77"/>
              </a:defRPr>
            </a:lvl3pPr>
            <a:lvl4pPr>
              <a:buClr>
                <a:srgbClr val="2078B0"/>
              </a:buClr>
              <a:defRPr>
                <a:latin typeface="Montserrat" pitchFamily="2" charset="77"/>
              </a:defRPr>
            </a:lvl4pPr>
            <a:lvl5pPr>
              <a:buClr>
                <a:srgbClr val="2078B0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86A8E1E5-FD0E-1573-A51F-20C4C9B9BF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5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4">
            <a:extLst>
              <a:ext uri="{FF2B5EF4-FFF2-40B4-BE49-F238E27FC236}">
                <a16:creationId xmlns:a16="http://schemas.microsoft.com/office/drawing/2014/main" id="{99106158-56B9-2217-E443-573F19EDC6AE}"/>
              </a:ext>
            </a:extLst>
          </p:cNvPr>
          <p:cNvSpPr/>
          <p:nvPr userDrawn="1"/>
        </p:nvSpPr>
        <p:spPr>
          <a:xfrm>
            <a:off x="-12123" y="0"/>
            <a:ext cx="8629073" cy="6228966"/>
          </a:xfrm>
          <a:custGeom>
            <a:avLst/>
            <a:gdLst>
              <a:gd name="connsiteX0" fmla="*/ 0 w 10778837"/>
              <a:gd name="connsiteY0" fmla="*/ 6858000 h 6858000"/>
              <a:gd name="connsiteX1" fmla="*/ 1714500 w 10778837"/>
              <a:gd name="connsiteY1" fmla="*/ 0 h 6858000"/>
              <a:gd name="connsiteX2" fmla="*/ 10778837 w 10778837"/>
              <a:gd name="connsiteY2" fmla="*/ 0 h 6858000"/>
              <a:gd name="connsiteX3" fmla="*/ 9064337 w 10778837"/>
              <a:gd name="connsiteY3" fmla="*/ 6858000 h 6858000"/>
              <a:gd name="connsiteX4" fmla="*/ 0 w 10778837"/>
              <a:gd name="connsiteY4" fmla="*/ 6858000 h 6858000"/>
              <a:gd name="connsiteX0" fmla="*/ 387350 w 9064337"/>
              <a:gd name="connsiteY0" fmla="*/ 6870700 h 6870700"/>
              <a:gd name="connsiteX1" fmla="*/ 0 w 9064337"/>
              <a:gd name="connsiteY1" fmla="*/ 0 h 6870700"/>
              <a:gd name="connsiteX2" fmla="*/ 9064337 w 9064337"/>
              <a:gd name="connsiteY2" fmla="*/ 0 h 6870700"/>
              <a:gd name="connsiteX3" fmla="*/ 7349837 w 9064337"/>
              <a:gd name="connsiteY3" fmla="*/ 6858000 h 6870700"/>
              <a:gd name="connsiteX4" fmla="*/ 387350 w 9064337"/>
              <a:gd name="connsiteY4" fmla="*/ 6870700 h 6870700"/>
              <a:gd name="connsiteX0" fmla="*/ 12700 w 9064337"/>
              <a:gd name="connsiteY0" fmla="*/ 6870700 h 6870700"/>
              <a:gd name="connsiteX1" fmla="*/ 0 w 9064337"/>
              <a:gd name="connsiteY1" fmla="*/ 0 h 6870700"/>
              <a:gd name="connsiteX2" fmla="*/ 9064337 w 9064337"/>
              <a:gd name="connsiteY2" fmla="*/ 0 h 6870700"/>
              <a:gd name="connsiteX3" fmla="*/ 7349837 w 9064337"/>
              <a:gd name="connsiteY3" fmla="*/ 6858000 h 6870700"/>
              <a:gd name="connsiteX4" fmla="*/ 12700 w 9064337"/>
              <a:gd name="connsiteY4" fmla="*/ 6870700 h 6870700"/>
              <a:gd name="connsiteX0" fmla="*/ 12700 w 9064337"/>
              <a:gd name="connsiteY0" fmla="*/ 6870700 h 6870700"/>
              <a:gd name="connsiteX1" fmla="*/ 0 w 9064337"/>
              <a:gd name="connsiteY1" fmla="*/ 0 h 6870700"/>
              <a:gd name="connsiteX2" fmla="*/ 9064337 w 9064337"/>
              <a:gd name="connsiteY2" fmla="*/ 0 h 6870700"/>
              <a:gd name="connsiteX3" fmla="*/ 9026237 w 9064337"/>
              <a:gd name="connsiteY3" fmla="*/ 6858000 h 6870700"/>
              <a:gd name="connsiteX4" fmla="*/ 12700 w 9064337"/>
              <a:gd name="connsiteY4" fmla="*/ 6870700 h 687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64337" h="6870700">
                <a:moveTo>
                  <a:pt x="12700" y="6870700"/>
                </a:moveTo>
                <a:cubicBezTo>
                  <a:pt x="8467" y="4580467"/>
                  <a:pt x="4233" y="2290233"/>
                  <a:pt x="0" y="0"/>
                </a:cubicBezTo>
                <a:lnTo>
                  <a:pt x="9064337" y="0"/>
                </a:lnTo>
                <a:lnTo>
                  <a:pt x="9026237" y="6858000"/>
                </a:lnTo>
                <a:lnTo>
                  <a:pt x="12700" y="6870700"/>
                </a:lnTo>
                <a:close/>
              </a:path>
            </a:pathLst>
          </a:custGeom>
          <a:solidFill>
            <a:srgbClr val="2078B0"/>
          </a:solidFill>
          <a:ln>
            <a:noFill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70D5323-9D08-1BF1-2026-E29C8844B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350" y="2603734"/>
            <a:ext cx="5720195" cy="1421928"/>
          </a:xfrm>
        </p:spPr>
        <p:txBody>
          <a:bodyPr wrap="square" anchor="t" anchorCtr="0">
            <a:spAutoFit/>
          </a:bodyPr>
          <a:lstStyle>
            <a:lvl1pPr algn="ctr">
              <a:defRPr sz="48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1571766E-8583-9C86-EF80-26FFE67515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95AC86B-6E13-9B91-6807-7142E885F9E9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 descr="A blue and white building&#10;&#10;Description automatically generated">
            <a:extLst>
              <a:ext uri="{FF2B5EF4-FFF2-40B4-BE49-F238E27FC236}">
                <a16:creationId xmlns:a16="http://schemas.microsoft.com/office/drawing/2014/main" id="{ED1783FB-F95E-BE74-EB99-3B6FD020D22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5802" y="89606"/>
            <a:ext cx="504660" cy="54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48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53F61F-4211-FC0C-0F79-348FCF10FDF1}"/>
              </a:ext>
            </a:extLst>
          </p:cNvPr>
          <p:cNvSpPr/>
          <p:nvPr userDrawn="1"/>
        </p:nvSpPr>
        <p:spPr>
          <a:xfrm>
            <a:off x="4047358" y="-1"/>
            <a:ext cx="8144641" cy="6176964"/>
          </a:xfrm>
          <a:prstGeom prst="rect">
            <a:avLst/>
          </a:prstGeom>
          <a:solidFill>
            <a:srgbClr val="207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7E722D-964F-6926-6941-B07C59F26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419" y="237744"/>
            <a:ext cx="7705701" cy="535531"/>
          </a:xfrm>
        </p:spPr>
        <p:txBody>
          <a:bodyPr>
            <a:spAutoFit/>
          </a:bodyPr>
          <a:lstStyle>
            <a:lvl1pPr>
              <a:defRPr sz="32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C35C7D8-2045-FB6C-413B-E2DB36475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480" y="1876097"/>
            <a:ext cx="7487919" cy="4300866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  <a:latin typeface="Montserrat" pitchFamily="2" charset="77"/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  <a:latin typeface="Montserrat" pitchFamily="2" charset="77"/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  <a:latin typeface="Montserrat" pitchFamily="2" charset="77"/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  <a:latin typeface="Montserrat" pitchFamily="2" charset="77"/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76513295-8E09-244A-2049-48F81DF08D1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4038599" cy="6176963"/>
          </a:xfrm>
        </p:spPr>
        <p:txBody>
          <a:bodyPr/>
          <a:lstStyle>
            <a:lvl1pPr marL="0" indent="0">
              <a:buNone/>
              <a:defRPr sz="3200">
                <a:latin typeface="Montserrat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4D7A4D84-B73D-5B55-A89F-415F0A515566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4364335" y="1027595"/>
            <a:ext cx="7254326" cy="580486"/>
          </a:xfrm>
        </p:spPr>
        <p:txBody>
          <a:bodyPr anchor="ctr">
            <a:normAutofit/>
          </a:bodyPr>
          <a:lstStyle>
            <a:lvl1pPr marL="0" indent="0" algn="l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Enter subtitle here</a:t>
            </a:r>
          </a:p>
        </p:txBody>
      </p:sp>
      <p:pic>
        <p:nvPicPr>
          <p:cNvPr id="5" name="Picture 4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54BCEE84-BDB0-0458-D934-AD1A8FF892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1ADEEBB-FE22-8F50-5135-7529606EA5B5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606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8E627EE-0A7F-0078-3527-846179D3A03E}"/>
              </a:ext>
            </a:extLst>
          </p:cNvPr>
          <p:cNvSpPr/>
          <p:nvPr userDrawn="1"/>
        </p:nvSpPr>
        <p:spPr>
          <a:xfrm>
            <a:off x="618565" y="685800"/>
            <a:ext cx="5155453" cy="5491163"/>
          </a:xfrm>
          <a:prstGeom prst="rect">
            <a:avLst/>
          </a:prstGeom>
          <a:solidFill>
            <a:srgbClr val="2078AE"/>
          </a:solidFill>
          <a:ln w="25400">
            <a:noFill/>
            <a:prstDash val="solid"/>
            <a:round/>
          </a:ln>
          <a:effectLst>
            <a:outerShdw blurRad="76200" dist="635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9BE3C12-23AE-5E72-09F2-AAB9B150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130" y="905669"/>
            <a:ext cx="4034118" cy="5041900"/>
          </a:xfrm>
        </p:spPr>
        <p:txBody>
          <a:bodyPr>
            <a:normAutofit/>
          </a:bodyPr>
          <a:lstStyle>
            <a:lvl1pPr algn="ctr">
              <a:defRPr sz="48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55EC6AE-21B1-EBC3-1269-54B3B8D45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685800"/>
            <a:ext cx="5257800" cy="5491163"/>
          </a:xfrm>
        </p:spPr>
        <p:txBody>
          <a:bodyPr anchor="ctr"/>
          <a:lstStyle>
            <a:lvl1pPr>
              <a:defRPr>
                <a:latin typeface="Montserrat" pitchFamily="2" charset="77"/>
              </a:defRPr>
            </a:lvl1pPr>
            <a:lvl2pPr>
              <a:defRPr>
                <a:latin typeface="Montserra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14CFB3AB-378B-437C-AF63-1F122EC5D3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DFA49843-550C-F779-0176-E068BF2626EC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298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/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8E627EE-0A7F-0078-3527-846179D3A03E}"/>
              </a:ext>
            </a:extLst>
          </p:cNvPr>
          <p:cNvSpPr/>
          <p:nvPr userDrawn="1"/>
        </p:nvSpPr>
        <p:spPr>
          <a:xfrm>
            <a:off x="618565" y="685800"/>
            <a:ext cx="5155453" cy="5491163"/>
          </a:xfrm>
          <a:prstGeom prst="rect">
            <a:avLst/>
          </a:prstGeom>
          <a:solidFill>
            <a:srgbClr val="2078AE"/>
          </a:solidFill>
          <a:ln w="19050">
            <a:noFill/>
            <a:prstDash val="solid"/>
            <a:round/>
          </a:ln>
          <a:effectLst>
            <a:outerShdw blurRad="76200" dist="635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9BE3C12-23AE-5E72-09F2-AAB9B150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7130" y="905669"/>
            <a:ext cx="4034118" cy="3288644"/>
          </a:xfrm>
        </p:spPr>
        <p:txBody>
          <a:bodyPr anchor="b">
            <a:normAutofit/>
          </a:bodyPr>
          <a:lstStyle>
            <a:lvl1pPr algn="ctr">
              <a:defRPr sz="480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55EC6AE-21B1-EBC3-1269-54B3B8D45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685800"/>
            <a:ext cx="5257800" cy="5491163"/>
          </a:xfrm>
        </p:spPr>
        <p:txBody>
          <a:bodyPr anchor="ctr"/>
          <a:lstStyle>
            <a:lvl1pPr>
              <a:defRPr>
                <a:latin typeface="Montserrat" pitchFamily="2" charset="77"/>
              </a:defRPr>
            </a:lvl1pPr>
            <a:lvl2pPr>
              <a:defRPr>
                <a:latin typeface="Montserra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4838C7E2-6BA9-D11B-CA74-660EA8553C6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237130" y="4485862"/>
            <a:ext cx="4034118" cy="146647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 b="0" i="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pic>
        <p:nvPicPr>
          <p:cNvPr id="6" name="Picture 5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D22DFA49-7492-8141-2C3E-0F81CAAD41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D06AFA7-5B30-1E9A-7689-273DE0960F6C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42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832852-58CE-6473-0BBB-FC1E334A8753}"/>
              </a:ext>
            </a:extLst>
          </p:cNvPr>
          <p:cNvSpPr/>
          <p:nvPr userDrawn="1"/>
        </p:nvSpPr>
        <p:spPr>
          <a:xfrm>
            <a:off x="0" y="-1"/>
            <a:ext cx="12192000" cy="969264"/>
          </a:xfrm>
          <a:prstGeom prst="rect">
            <a:avLst/>
          </a:prstGeom>
          <a:solidFill>
            <a:srgbClr val="207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E4AF1-6EAD-64C4-F42D-DC36190BEC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24303"/>
            <a:ext cx="5181600" cy="4852660"/>
          </a:xfrm>
        </p:spPr>
        <p:txBody>
          <a:bodyPr/>
          <a:lstStyle>
            <a:lvl1pPr>
              <a:buClr>
                <a:srgbClr val="2078AE"/>
              </a:buClr>
              <a:defRPr>
                <a:latin typeface="Montserrat" pitchFamily="2" charset="77"/>
              </a:defRPr>
            </a:lvl1pPr>
            <a:lvl2pPr>
              <a:buClr>
                <a:srgbClr val="2078AE"/>
              </a:buClr>
              <a:defRPr>
                <a:latin typeface="Montserrat" pitchFamily="2" charset="77"/>
              </a:defRPr>
            </a:lvl2pPr>
            <a:lvl3pPr>
              <a:buClr>
                <a:srgbClr val="2078AE"/>
              </a:buClr>
              <a:defRPr>
                <a:latin typeface="Montserrat" pitchFamily="2" charset="77"/>
              </a:defRPr>
            </a:lvl3pPr>
            <a:lvl4pPr>
              <a:buClr>
                <a:srgbClr val="2078AE"/>
              </a:buClr>
              <a:defRPr>
                <a:latin typeface="Montserrat" pitchFamily="2" charset="77"/>
              </a:defRPr>
            </a:lvl4pPr>
            <a:lvl5pPr>
              <a:buClr>
                <a:srgbClr val="2078AE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61BBA8-0A2B-8AE5-81F4-FA2F0A66FA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24303"/>
            <a:ext cx="5181600" cy="4852660"/>
          </a:xfrm>
        </p:spPr>
        <p:txBody>
          <a:bodyPr/>
          <a:lstStyle>
            <a:lvl1pPr>
              <a:buClr>
                <a:srgbClr val="2078AE"/>
              </a:buClr>
              <a:defRPr>
                <a:latin typeface="Montserrat" pitchFamily="2" charset="77"/>
              </a:defRPr>
            </a:lvl1pPr>
            <a:lvl2pPr>
              <a:buClr>
                <a:srgbClr val="2078AE"/>
              </a:buClr>
              <a:defRPr>
                <a:latin typeface="Montserrat" pitchFamily="2" charset="77"/>
              </a:defRPr>
            </a:lvl2pPr>
            <a:lvl3pPr>
              <a:buClr>
                <a:srgbClr val="2078AE"/>
              </a:buClr>
              <a:defRPr>
                <a:latin typeface="Montserrat" pitchFamily="2" charset="77"/>
              </a:defRPr>
            </a:lvl3pPr>
            <a:lvl4pPr>
              <a:buClr>
                <a:srgbClr val="2078AE"/>
              </a:buClr>
              <a:defRPr>
                <a:latin typeface="Montserrat" pitchFamily="2" charset="77"/>
              </a:defRPr>
            </a:lvl4pPr>
            <a:lvl5pPr>
              <a:buClr>
                <a:srgbClr val="2078AE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B9DD08-DE4B-3F61-5503-09F4531B3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7744"/>
            <a:ext cx="10812517" cy="5078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00F594E6-64BF-1E93-2C2C-D3FBF7459F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497636E-AF6E-955B-1817-D23F0FB6E432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74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24F931-A9E5-BA55-03DC-13CFBC0FBC9A}"/>
              </a:ext>
            </a:extLst>
          </p:cNvPr>
          <p:cNvSpPr/>
          <p:nvPr userDrawn="1"/>
        </p:nvSpPr>
        <p:spPr>
          <a:xfrm>
            <a:off x="0" y="-1"/>
            <a:ext cx="12192000" cy="969264"/>
          </a:xfrm>
          <a:prstGeom prst="rect">
            <a:avLst/>
          </a:prstGeom>
          <a:solidFill>
            <a:srgbClr val="207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E4AF1-6EAD-64C4-F42D-DC36190BEC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3393"/>
            <a:ext cx="5181600" cy="4348819"/>
          </a:xfrm>
        </p:spPr>
        <p:txBody>
          <a:bodyPr/>
          <a:lstStyle>
            <a:lvl1pPr>
              <a:buClr>
                <a:srgbClr val="2078AE"/>
              </a:buClr>
              <a:defRPr>
                <a:latin typeface="Montserrat" pitchFamily="2" charset="77"/>
              </a:defRPr>
            </a:lvl1pPr>
            <a:lvl2pPr>
              <a:buClr>
                <a:srgbClr val="2078AE"/>
              </a:buClr>
              <a:defRPr>
                <a:latin typeface="Montserrat" pitchFamily="2" charset="77"/>
              </a:defRPr>
            </a:lvl2pPr>
            <a:lvl3pPr>
              <a:buClr>
                <a:srgbClr val="2078AE"/>
              </a:buClr>
              <a:defRPr>
                <a:latin typeface="Montserrat" pitchFamily="2" charset="77"/>
              </a:defRPr>
            </a:lvl3pPr>
            <a:lvl4pPr>
              <a:buClr>
                <a:srgbClr val="2078AE"/>
              </a:buClr>
              <a:defRPr>
                <a:latin typeface="Montserrat" pitchFamily="2" charset="77"/>
              </a:defRPr>
            </a:lvl4pPr>
            <a:lvl5pPr>
              <a:buClr>
                <a:srgbClr val="2078AE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61BBA8-0A2B-8AE5-81F4-FA2F0A66FA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3393"/>
            <a:ext cx="5181600" cy="4348820"/>
          </a:xfrm>
        </p:spPr>
        <p:txBody>
          <a:bodyPr/>
          <a:lstStyle>
            <a:lvl1pPr>
              <a:buClr>
                <a:srgbClr val="2078AE"/>
              </a:buClr>
              <a:defRPr>
                <a:latin typeface="Montserrat" pitchFamily="2" charset="77"/>
              </a:defRPr>
            </a:lvl1pPr>
            <a:lvl2pPr>
              <a:buClr>
                <a:srgbClr val="2078AE"/>
              </a:buClr>
              <a:defRPr>
                <a:latin typeface="Montserrat" pitchFamily="2" charset="77"/>
              </a:defRPr>
            </a:lvl2pPr>
            <a:lvl3pPr>
              <a:buClr>
                <a:srgbClr val="2078AE"/>
              </a:buClr>
              <a:defRPr>
                <a:latin typeface="Montserrat" pitchFamily="2" charset="77"/>
              </a:defRPr>
            </a:lvl3pPr>
            <a:lvl4pPr>
              <a:buClr>
                <a:srgbClr val="2078AE"/>
              </a:buClr>
              <a:defRPr>
                <a:latin typeface="Montserrat" pitchFamily="2" charset="77"/>
              </a:defRPr>
            </a:lvl4pPr>
            <a:lvl5pPr>
              <a:buClr>
                <a:srgbClr val="2078AE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EB9DD08-DE4B-3F61-5503-09F4531B3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744"/>
            <a:ext cx="10515600" cy="5078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CE871B53-9DBA-10F1-A915-F8BEAC880898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838198" y="1024128"/>
            <a:ext cx="10165605" cy="687429"/>
          </a:xfrm>
        </p:spPr>
        <p:txBody>
          <a:bodyPr anchor="ctr">
            <a:normAutofit/>
          </a:bodyPr>
          <a:lstStyle>
            <a:lvl1pPr marL="0" indent="0" algn="l">
              <a:buNone/>
              <a:defRPr sz="3200" b="0" i="0">
                <a:solidFill>
                  <a:srgbClr val="2078AE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Enter subtitle here</a:t>
            </a:r>
          </a:p>
        </p:txBody>
      </p:sp>
      <p:pic>
        <p:nvPicPr>
          <p:cNvPr id="8" name="Picture 7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ABFA3DFB-1DE5-BCB4-55D3-65D0A859F4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75AFC0C1-EC5A-03F4-1CCA-B392523ABBCD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6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C065B1A-284E-4DA4-073F-279F353483DE}"/>
              </a:ext>
            </a:extLst>
          </p:cNvPr>
          <p:cNvSpPr/>
          <p:nvPr userDrawn="1"/>
        </p:nvSpPr>
        <p:spPr>
          <a:xfrm>
            <a:off x="0" y="-1"/>
            <a:ext cx="12192000" cy="969264"/>
          </a:xfrm>
          <a:prstGeom prst="rect">
            <a:avLst/>
          </a:prstGeom>
          <a:solidFill>
            <a:srgbClr val="207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" pitchFamily="2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07DABB-E10E-EB75-AF1A-0D85E5042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37744"/>
            <a:ext cx="10515600" cy="507831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7BE126-C168-0CA5-8A24-E6D07F271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06424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F173D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4B2156-5D79-5FA6-B285-764B4A03A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58352"/>
            <a:ext cx="5157787" cy="4131311"/>
          </a:xfrm>
        </p:spPr>
        <p:txBody>
          <a:bodyPr/>
          <a:lstStyle>
            <a:lvl1pPr>
              <a:buClr>
                <a:srgbClr val="2078AE"/>
              </a:buClr>
              <a:defRPr>
                <a:latin typeface="Montserrat" pitchFamily="2" charset="77"/>
              </a:defRPr>
            </a:lvl1pPr>
            <a:lvl2pPr>
              <a:buClr>
                <a:srgbClr val="2078AE"/>
              </a:buClr>
              <a:defRPr>
                <a:latin typeface="Montserrat" pitchFamily="2" charset="77"/>
              </a:defRPr>
            </a:lvl2pPr>
            <a:lvl3pPr>
              <a:buClr>
                <a:srgbClr val="2078AE"/>
              </a:buClr>
              <a:defRPr>
                <a:latin typeface="Montserrat" pitchFamily="2" charset="77"/>
              </a:defRPr>
            </a:lvl3pPr>
            <a:lvl4pPr>
              <a:buClr>
                <a:srgbClr val="2078AE"/>
              </a:buClr>
              <a:defRPr>
                <a:latin typeface="Montserrat" pitchFamily="2" charset="77"/>
              </a:defRPr>
            </a:lvl4pPr>
            <a:lvl5pPr>
              <a:buClr>
                <a:srgbClr val="2078AE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96CF8A-BFA6-6268-01D7-FE72AC9FF3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106424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F173D"/>
                </a:solidFill>
                <a:latin typeface="Montserrat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BD6D31-CF21-9AF9-44EC-B8DBC73036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58352"/>
            <a:ext cx="5183188" cy="4131311"/>
          </a:xfrm>
        </p:spPr>
        <p:txBody>
          <a:bodyPr/>
          <a:lstStyle>
            <a:lvl1pPr>
              <a:buClr>
                <a:srgbClr val="2078AE"/>
              </a:buClr>
              <a:defRPr>
                <a:latin typeface="Montserrat" pitchFamily="2" charset="77"/>
              </a:defRPr>
            </a:lvl1pPr>
            <a:lvl2pPr>
              <a:buClr>
                <a:srgbClr val="2078AE"/>
              </a:buClr>
              <a:defRPr>
                <a:latin typeface="Montserrat" pitchFamily="2" charset="77"/>
              </a:defRPr>
            </a:lvl2pPr>
            <a:lvl3pPr>
              <a:buClr>
                <a:srgbClr val="2078AE"/>
              </a:buClr>
              <a:defRPr>
                <a:latin typeface="Montserrat" pitchFamily="2" charset="77"/>
              </a:defRPr>
            </a:lvl3pPr>
            <a:lvl4pPr>
              <a:buClr>
                <a:srgbClr val="2078AE"/>
              </a:buClr>
              <a:defRPr>
                <a:latin typeface="Montserrat" pitchFamily="2" charset="77"/>
              </a:defRPr>
            </a:lvl4pPr>
            <a:lvl5pPr>
              <a:buClr>
                <a:srgbClr val="2078AE"/>
              </a:buCl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10" descr="A black background with orange and pink text&#10;&#10;Description automatically generated">
            <a:extLst>
              <a:ext uri="{FF2B5EF4-FFF2-40B4-BE49-F238E27FC236}">
                <a16:creationId xmlns:a16="http://schemas.microsoft.com/office/drawing/2014/main" id="{2D58A50B-A91B-72AB-2B5C-386E76B9B2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241" y="6351717"/>
            <a:ext cx="2286000" cy="449154"/>
          </a:xfrm>
          <a:prstGeom prst="rect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C1FAE5A-9F2B-3DAD-8471-0CF455DBF432}"/>
              </a:ext>
            </a:extLst>
          </p:cNvPr>
          <p:cNvSpPr txBox="1">
            <a:spLocks/>
          </p:cNvSpPr>
          <p:nvPr userDrawn="1"/>
        </p:nvSpPr>
        <p:spPr>
          <a:xfrm>
            <a:off x="8677595" y="6403269"/>
            <a:ext cx="34796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chemeClr val="tx2"/>
                </a:solidFill>
                <a:latin typeface="Montserrat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Recién</a:t>
            </a:r>
            <a:r>
              <a:rPr lang="en-US" dirty="0"/>
              <a:t> </a:t>
            </a:r>
            <a:r>
              <a:rPr lang="en-US" dirty="0" err="1"/>
              <a:t>nacido</a:t>
            </a:r>
            <a:r>
              <a:rPr lang="en-US" dirty="0"/>
              <a:t> – 8 </a:t>
            </a:r>
            <a:r>
              <a:rPr lang="en-US" dirty="0" err="1"/>
              <a:t>años</a:t>
            </a:r>
            <a:r>
              <a:rPr lang="en-US" dirty="0"/>
              <a:t> |     </a:t>
            </a:r>
            <a:fld id="{8B512919-B088-4E12-9038-722E97F7937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58F496-FA92-9058-EA6C-7E4B80805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271" y="199156"/>
            <a:ext cx="11839413" cy="8088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B3DFC-8703-37CA-7721-AEEDA04DB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226" y="1253331"/>
            <a:ext cx="110954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13DF2A-6B63-F66A-B382-265CE0FDC9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10700" y="64516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/>
                </a:solidFill>
                <a:latin typeface="Montserrat" panose="00000500000000000000" pitchFamily="50" charset="0"/>
              </a:defRPr>
            </a:lvl1pPr>
          </a:lstStyle>
          <a:p>
            <a:fld id="{8B512919-B088-4E12-9038-722E97F793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1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50" r:id="rId2"/>
    <p:sldLayoutId id="2147483669" r:id="rId3"/>
    <p:sldLayoutId id="2147483667" r:id="rId4"/>
    <p:sldLayoutId id="2147483660" r:id="rId5"/>
    <p:sldLayoutId id="2147483664" r:id="rId6"/>
    <p:sldLayoutId id="2147483652" r:id="rId7"/>
    <p:sldLayoutId id="2147483665" r:id="rId8"/>
    <p:sldLayoutId id="2147483653" r:id="rId9"/>
    <p:sldLayoutId id="2147483654" r:id="rId10"/>
    <p:sldLayoutId id="2147483666" r:id="rId11"/>
    <p:sldLayoutId id="2147483655" r:id="rId12"/>
    <p:sldLayoutId id="2147483656" r:id="rId13"/>
    <p:sldLayoutId id="2147483657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rgbClr val="2078AE"/>
          </a:solidFill>
          <a:latin typeface="Montserrat" panose="000005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078AE"/>
        </a:buClr>
        <a:buFont typeface="Arial" panose="020B0604020202020204" pitchFamily="34" charset="0"/>
        <a:buChar char="•"/>
        <a:defRPr sz="2800" kern="1200">
          <a:solidFill>
            <a:srgbClr val="0F173D"/>
          </a:solidFill>
          <a:latin typeface="Montserrat" panose="00000500000000000000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078AE"/>
        </a:buClr>
        <a:buFont typeface="Arial" panose="020B0604020202020204" pitchFamily="34" charset="0"/>
        <a:buChar char="•"/>
        <a:defRPr sz="2400" kern="1200">
          <a:solidFill>
            <a:srgbClr val="0F173D"/>
          </a:solidFill>
          <a:latin typeface="Montserrat" panose="00000500000000000000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078AE"/>
        </a:buClr>
        <a:buFont typeface="Arial" panose="020B0604020202020204" pitchFamily="34" charset="0"/>
        <a:buChar char="•"/>
        <a:defRPr sz="2000" kern="1200">
          <a:solidFill>
            <a:srgbClr val="0F173D"/>
          </a:solidFill>
          <a:latin typeface="Montserrat" panose="00000500000000000000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078AE"/>
        </a:buClr>
        <a:buFont typeface="Arial" panose="020B0604020202020204" pitchFamily="34" charset="0"/>
        <a:buChar char="•"/>
        <a:defRPr sz="1800" kern="1200">
          <a:solidFill>
            <a:srgbClr val="0F173D"/>
          </a:solidFill>
          <a:latin typeface="Montserrat" panose="00000500000000000000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078AE"/>
        </a:buClr>
        <a:buFont typeface="Arial" panose="020B0604020202020204" pitchFamily="34" charset="0"/>
        <a:buChar char="•"/>
        <a:defRPr sz="1800" kern="1200">
          <a:solidFill>
            <a:srgbClr val="0F173D"/>
          </a:solidFill>
          <a:latin typeface="Montserrat" panose="00000500000000000000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microsoft.com/office/2007/relationships/hdphoto" Target="../media/hdphoto8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3222D5-6FE3-BC6F-608E-57B8261DE8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043" y="2205588"/>
            <a:ext cx="5017834" cy="2446824"/>
          </a:xfrm>
        </p:spPr>
        <p:txBody>
          <a:bodyPr wrap="square" anchor="b">
            <a:spAutoFit/>
          </a:bodyPr>
          <a:lstStyle/>
          <a:p>
            <a:pPr algn="l"/>
            <a:r>
              <a:rPr lang="en-US" sz="4600" dirty="0" err="1"/>
              <a:t>Introducción</a:t>
            </a:r>
            <a:r>
              <a:rPr lang="en-US" sz="4600" dirty="0"/>
              <a:t> al </a:t>
            </a:r>
            <a:r>
              <a:rPr lang="en-US" sz="4600" dirty="0" err="1"/>
              <a:t>pensamiento</a:t>
            </a:r>
            <a:r>
              <a:rPr lang="en-US" sz="4600" dirty="0"/>
              <a:t> </a:t>
            </a:r>
            <a:r>
              <a:rPr lang="en-US" sz="4600" dirty="0" err="1"/>
              <a:t>espacial</a:t>
            </a:r>
            <a:r>
              <a:rPr lang="en-US" sz="4600" b="1" dirty="0">
                <a:solidFill>
                  <a:srgbClr val="2078AE"/>
                </a:solidFill>
                <a:latin typeface="Montserrat" pitchFamily="2" charset="77"/>
              </a:rPr>
              <a:t>:</a:t>
            </a:r>
            <a:br>
              <a:rPr lang="en-US" sz="5600" b="1" dirty="0">
                <a:solidFill>
                  <a:srgbClr val="2078AE"/>
                </a:solidFill>
                <a:latin typeface="Montserrat" pitchFamily="2" charset="77"/>
              </a:rPr>
            </a:br>
            <a:r>
              <a:rPr lang="en-US" sz="3200" b="0" dirty="0" err="1">
                <a:solidFill>
                  <a:srgbClr val="2078AE"/>
                </a:solidFill>
                <a:latin typeface="Montserrat Medium" panose="00000600000000000000" pitchFamily="2" charset="0"/>
              </a:rPr>
              <a:t>Recién</a:t>
            </a:r>
            <a:r>
              <a:rPr lang="en-US" sz="3200" b="0" dirty="0">
                <a:solidFill>
                  <a:srgbClr val="2078AE"/>
                </a:solidFill>
                <a:latin typeface="Montserrat Medium" panose="00000600000000000000" pitchFamily="2" charset="0"/>
              </a:rPr>
              <a:t> </a:t>
            </a:r>
            <a:r>
              <a:rPr lang="en-US" sz="3200" b="0" dirty="0" err="1">
                <a:solidFill>
                  <a:srgbClr val="2078AE"/>
                </a:solidFill>
                <a:latin typeface="Montserrat Medium" panose="00000600000000000000" pitchFamily="2" charset="0"/>
              </a:rPr>
              <a:t>nacido</a:t>
            </a:r>
            <a:r>
              <a:rPr lang="en-US" sz="3200" b="0" dirty="0">
                <a:solidFill>
                  <a:srgbClr val="2078AE"/>
                </a:solidFill>
                <a:latin typeface="Montserrat Medium" panose="00000600000000000000" pitchFamily="2" charset="0"/>
              </a:rPr>
              <a:t>–8 </a:t>
            </a:r>
            <a:r>
              <a:rPr lang="en-US" sz="3200" b="0" dirty="0" err="1">
                <a:solidFill>
                  <a:srgbClr val="2078AE"/>
                </a:solidFill>
                <a:latin typeface="Montserrat Medium" panose="00000600000000000000" pitchFamily="2" charset="0"/>
              </a:rPr>
              <a:t>años</a:t>
            </a:r>
            <a:endParaRPr lang="en-US" sz="3200" b="0" dirty="0">
              <a:solidFill>
                <a:srgbClr val="2078AE"/>
              </a:solidFill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121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E5A2F3-0113-148D-2FC2-365FFE6E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52" y="2385637"/>
            <a:ext cx="6005945" cy="2086725"/>
          </a:xfrm>
        </p:spPr>
        <p:txBody>
          <a:bodyPr/>
          <a:lstStyle/>
          <a:p>
            <a:r>
              <a:rPr lang="en-US" dirty="0" err="1"/>
              <a:t>Desarrollar</a:t>
            </a:r>
            <a:r>
              <a:rPr lang="en-US" dirty="0"/>
              <a:t> </a:t>
            </a:r>
            <a:r>
              <a:rPr lang="en-US" dirty="0" err="1"/>
              <a:t>el</a:t>
            </a:r>
            <a:br>
              <a:rPr lang="en-US" dirty="0"/>
            </a:br>
            <a:r>
              <a:rPr lang="en-US" dirty="0" err="1"/>
              <a:t>pensamiento</a:t>
            </a:r>
            <a:r>
              <a:rPr lang="en-US" dirty="0"/>
              <a:t> </a:t>
            </a:r>
            <a:r>
              <a:rPr lang="en-US" dirty="0" err="1"/>
              <a:t>espacial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469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38542-B440-AFB3-27F6-60D87FF71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Montserrat" pitchFamily="2" charset="77"/>
              </a:rPr>
              <a:t>Cuatro </a:t>
            </a:r>
            <a:r>
              <a:rPr lang="en-US" b="1" dirty="0" err="1">
                <a:latin typeface="Montserrat" pitchFamily="2" charset="77"/>
              </a:rPr>
              <a:t>componentes</a:t>
            </a:r>
            <a:r>
              <a:rPr lang="en-US" b="1" dirty="0">
                <a:latin typeface="Montserrat" pitchFamily="2" charset="77"/>
              </a:rPr>
              <a:t> del </a:t>
            </a:r>
            <a:r>
              <a:rPr lang="en-US" b="1" dirty="0" err="1">
                <a:latin typeface="Montserrat" pitchFamily="2" charset="77"/>
              </a:rPr>
              <a:t>pensamiento</a:t>
            </a:r>
            <a:r>
              <a:rPr lang="en-US" b="1" dirty="0">
                <a:latin typeface="Montserrat" pitchFamily="2" charset="77"/>
              </a:rPr>
              <a:t> </a:t>
            </a:r>
            <a:r>
              <a:rPr lang="en-US" b="1" dirty="0" err="1">
                <a:latin typeface="Montserrat" pitchFamily="2" charset="77"/>
              </a:rPr>
              <a:t>espacial</a:t>
            </a:r>
            <a:r>
              <a:rPr lang="en-US" b="1" dirty="0">
                <a:latin typeface="Montserrat" pitchFamily="2" charset="77"/>
              </a:rPr>
              <a:t> 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022CD60-5E92-A5FF-F838-EF2440723264}"/>
              </a:ext>
            </a:extLst>
          </p:cNvPr>
          <p:cNvSpPr/>
          <p:nvPr/>
        </p:nvSpPr>
        <p:spPr>
          <a:xfrm>
            <a:off x="4303419" y="1612044"/>
            <a:ext cx="7488237" cy="879840"/>
          </a:xfrm>
          <a:custGeom>
            <a:avLst/>
            <a:gdLst>
              <a:gd name="connsiteX0" fmla="*/ 0 w 7488237"/>
              <a:gd name="connsiteY0" fmla="*/ 146643 h 879840"/>
              <a:gd name="connsiteX1" fmla="*/ 146643 w 7488237"/>
              <a:gd name="connsiteY1" fmla="*/ 0 h 879840"/>
              <a:gd name="connsiteX2" fmla="*/ 7341594 w 7488237"/>
              <a:gd name="connsiteY2" fmla="*/ 0 h 879840"/>
              <a:gd name="connsiteX3" fmla="*/ 7488237 w 7488237"/>
              <a:gd name="connsiteY3" fmla="*/ 146643 h 879840"/>
              <a:gd name="connsiteX4" fmla="*/ 7488237 w 7488237"/>
              <a:gd name="connsiteY4" fmla="*/ 733197 h 879840"/>
              <a:gd name="connsiteX5" fmla="*/ 7341594 w 7488237"/>
              <a:gd name="connsiteY5" fmla="*/ 879840 h 879840"/>
              <a:gd name="connsiteX6" fmla="*/ 146643 w 7488237"/>
              <a:gd name="connsiteY6" fmla="*/ 879840 h 879840"/>
              <a:gd name="connsiteX7" fmla="*/ 0 w 7488237"/>
              <a:gd name="connsiteY7" fmla="*/ 733197 h 879840"/>
              <a:gd name="connsiteX8" fmla="*/ 0 w 7488237"/>
              <a:gd name="connsiteY8" fmla="*/ 146643 h 87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88237" h="879840">
                <a:moveTo>
                  <a:pt x="0" y="146643"/>
                </a:moveTo>
                <a:cubicBezTo>
                  <a:pt x="0" y="65654"/>
                  <a:pt x="65654" y="0"/>
                  <a:pt x="146643" y="0"/>
                </a:cubicBezTo>
                <a:lnTo>
                  <a:pt x="7341594" y="0"/>
                </a:lnTo>
                <a:cubicBezTo>
                  <a:pt x="7422583" y="0"/>
                  <a:pt x="7488237" y="65654"/>
                  <a:pt x="7488237" y="146643"/>
                </a:cubicBezTo>
                <a:lnTo>
                  <a:pt x="7488237" y="733197"/>
                </a:lnTo>
                <a:cubicBezTo>
                  <a:pt x="7488237" y="814186"/>
                  <a:pt x="7422583" y="879840"/>
                  <a:pt x="7341594" y="879840"/>
                </a:cubicBezTo>
                <a:lnTo>
                  <a:pt x="146643" y="879840"/>
                </a:lnTo>
                <a:cubicBezTo>
                  <a:pt x="65654" y="879840"/>
                  <a:pt x="0" y="814186"/>
                  <a:pt x="0" y="733197"/>
                </a:cubicBezTo>
                <a:lnTo>
                  <a:pt x="0" y="146643"/>
                </a:lnTo>
                <a:close/>
              </a:path>
            </a:pathLst>
          </a:custGeom>
          <a:ln>
            <a:solidFill>
              <a:schemeClr val="tx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630" tIns="149630" rIns="149630" bIns="14963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0" kern="1200" dirty="0" err="1">
                <a:latin typeface="Montserrat" pitchFamily="2" charset="77"/>
              </a:rPr>
              <a:t>Orientación</a:t>
            </a:r>
            <a:r>
              <a:rPr lang="en-US" sz="2800" b="0" kern="1200" dirty="0">
                <a:latin typeface="Montserrat" pitchFamily="2" charset="77"/>
              </a:rPr>
              <a:t> </a:t>
            </a:r>
            <a:r>
              <a:rPr lang="en-US" sz="2800" b="0" kern="1200" dirty="0" err="1">
                <a:latin typeface="Montserrat" pitchFamily="2" charset="77"/>
              </a:rPr>
              <a:t>espacial</a:t>
            </a:r>
            <a:endParaRPr lang="en-US" sz="2800" b="0" kern="1200" dirty="0">
              <a:latin typeface="Montserrat" pitchFamily="2" charset="77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D93884F-85B1-2504-802F-76F198B56AD5}"/>
              </a:ext>
            </a:extLst>
          </p:cNvPr>
          <p:cNvSpPr/>
          <p:nvPr/>
        </p:nvSpPr>
        <p:spPr>
          <a:xfrm>
            <a:off x="4303419" y="2687368"/>
            <a:ext cx="7488237" cy="879840"/>
          </a:xfrm>
          <a:custGeom>
            <a:avLst/>
            <a:gdLst>
              <a:gd name="connsiteX0" fmla="*/ 0 w 7488237"/>
              <a:gd name="connsiteY0" fmla="*/ 146643 h 879840"/>
              <a:gd name="connsiteX1" fmla="*/ 146643 w 7488237"/>
              <a:gd name="connsiteY1" fmla="*/ 0 h 879840"/>
              <a:gd name="connsiteX2" fmla="*/ 7341594 w 7488237"/>
              <a:gd name="connsiteY2" fmla="*/ 0 h 879840"/>
              <a:gd name="connsiteX3" fmla="*/ 7488237 w 7488237"/>
              <a:gd name="connsiteY3" fmla="*/ 146643 h 879840"/>
              <a:gd name="connsiteX4" fmla="*/ 7488237 w 7488237"/>
              <a:gd name="connsiteY4" fmla="*/ 733197 h 879840"/>
              <a:gd name="connsiteX5" fmla="*/ 7341594 w 7488237"/>
              <a:gd name="connsiteY5" fmla="*/ 879840 h 879840"/>
              <a:gd name="connsiteX6" fmla="*/ 146643 w 7488237"/>
              <a:gd name="connsiteY6" fmla="*/ 879840 h 879840"/>
              <a:gd name="connsiteX7" fmla="*/ 0 w 7488237"/>
              <a:gd name="connsiteY7" fmla="*/ 733197 h 879840"/>
              <a:gd name="connsiteX8" fmla="*/ 0 w 7488237"/>
              <a:gd name="connsiteY8" fmla="*/ 146643 h 87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88237" h="879840">
                <a:moveTo>
                  <a:pt x="0" y="146643"/>
                </a:moveTo>
                <a:cubicBezTo>
                  <a:pt x="0" y="65654"/>
                  <a:pt x="65654" y="0"/>
                  <a:pt x="146643" y="0"/>
                </a:cubicBezTo>
                <a:lnTo>
                  <a:pt x="7341594" y="0"/>
                </a:lnTo>
                <a:cubicBezTo>
                  <a:pt x="7422583" y="0"/>
                  <a:pt x="7488237" y="65654"/>
                  <a:pt x="7488237" y="146643"/>
                </a:cubicBezTo>
                <a:lnTo>
                  <a:pt x="7488237" y="733197"/>
                </a:lnTo>
                <a:cubicBezTo>
                  <a:pt x="7488237" y="814186"/>
                  <a:pt x="7422583" y="879840"/>
                  <a:pt x="7341594" y="879840"/>
                </a:cubicBezTo>
                <a:lnTo>
                  <a:pt x="146643" y="879840"/>
                </a:lnTo>
                <a:cubicBezTo>
                  <a:pt x="65654" y="879840"/>
                  <a:pt x="0" y="814186"/>
                  <a:pt x="0" y="733197"/>
                </a:cubicBezTo>
                <a:lnTo>
                  <a:pt x="0" y="146643"/>
                </a:lnTo>
                <a:close/>
              </a:path>
            </a:pathLst>
          </a:custGeom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630" tIns="149630" rIns="149630" bIns="14963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0" kern="1200" dirty="0" err="1">
                <a:latin typeface="Montserrat" pitchFamily="2" charset="77"/>
              </a:rPr>
              <a:t>Navegación</a:t>
            </a:r>
            <a:r>
              <a:rPr lang="en-US" sz="2800" b="0" kern="1200" dirty="0">
                <a:latin typeface="Montserrat" pitchFamily="2" charset="77"/>
              </a:rPr>
              <a:t> </a:t>
            </a:r>
            <a:r>
              <a:rPr lang="en-US" sz="2800" b="0" kern="1200" dirty="0" err="1">
                <a:latin typeface="Montserrat" pitchFamily="2" charset="77"/>
              </a:rPr>
              <a:t>espacial</a:t>
            </a:r>
            <a:endParaRPr lang="en-US" sz="2800" b="0" kern="1200" dirty="0">
              <a:latin typeface="Montserrat" pitchFamily="2" charset="77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2E7ADBC-DFD0-B15B-4F65-6C85D15A6445}"/>
              </a:ext>
            </a:extLst>
          </p:cNvPr>
          <p:cNvSpPr/>
          <p:nvPr/>
        </p:nvSpPr>
        <p:spPr>
          <a:xfrm>
            <a:off x="4303419" y="3678753"/>
            <a:ext cx="7488237" cy="879840"/>
          </a:xfrm>
          <a:custGeom>
            <a:avLst/>
            <a:gdLst>
              <a:gd name="connsiteX0" fmla="*/ 0 w 7488237"/>
              <a:gd name="connsiteY0" fmla="*/ 146643 h 879840"/>
              <a:gd name="connsiteX1" fmla="*/ 146643 w 7488237"/>
              <a:gd name="connsiteY1" fmla="*/ 0 h 879840"/>
              <a:gd name="connsiteX2" fmla="*/ 7341594 w 7488237"/>
              <a:gd name="connsiteY2" fmla="*/ 0 h 879840"/>
              <a:gd name="connsiteX3" fmla="*/ 7488237 w 7488237"/>
              <a:gd name="connsiteY3" fmla="*/ 146643 h 879840"/>
              <a:gd name="connsiteX4" fmla="*/ 7488237 w 7488237"/>
              <a:gd name="connsiteY4" fmla="*/ 733197 h 879840"/>
              <a:gd name="connsiteX5" fmla="*/ 7341594 w 7488237"/>
              <a:gd name="connsiteY5" fmla="*/ 879840 h 879840"/>
              <a:gd name="connsiteX6" fmla="*/ 146643 w 7488237"/>
              <a:gd name="connsiteY6" fmla="*/ 879840 h 879840"/>
              <a:gd name="connsiteX7" fmla="*/ 0 w 7488237"/>
              <a:gd name="connsiteY7" fmla="*/ 733197 h 879840"/>
              <a:gd name="connsiteX8" fmla="*/ 0 w 7488237"/>
              <a:gd name="connsiteY8" fmla="*/ 146643 h 87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88237" h="879840">
                <a:moveTo>
                  <a:pt x="0" y="146643"/>
                </a:moveTo>
                <a:cubicBezTo>
                  <a:pt x="0" y="65654"/>
                  <a:pt x="65654" y="0"/>
                  <a:pt x="146643" y="0"/>
                </a:cubicBezTo>
                <a:lnTo>
                  <a:pt x="7341594" y="0"/>
                </a:lnTo>
                <a:cubicBezTo>
                  <a:pt x="7422583" y="0"/>
                  <a:pt x="7488237" y="65654"/>
                  <a:pt x="7488237" y="146643"/>
                </a:cubicBezTo>
                <a:lnTo>
                  <a:pt x="7488237" y="733197"/>
                </a:lnTo>
                <a:cubicBezTo>
                  <a:pt x="7488237" y="814186"/>
                  <a:pt x="7422583" y="879840"/>
                  <a:pt x="7341594" y="879840"/>
                </a:cubicBezTo>
                <a:lnTo>
                  <a:pt x="146643" y="879840"/>
                </a:lnTo>
                <a:cubicBezTo>
                  <a:pt x="65654" y="879840"/>
                  <a:pt x="0" y="814186"/>
                  <a:pt x="0" y="733197"/>
                </a:cubicBezTo>
                <a:lnTo>
                  <a:pt x="0" y="146643"/>
                </a:lnTo>
                <a:close/>
              </a:path>
            </a:pathLst>
          </a:custGeom>
          <a:ln>
            <a:solidFill>
              <a:schemeClr val="tx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630" tIns="149630" rIns="149630" bIns="14963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0" kern="1200" dirty="0" err="1">
                <a:latin typeface="Montserrat" pitchFamily="2" charset="77"/>
              </a:rPr>
              <a:t>Vocabulario</a:t>
            </a:r>
            <a:r>
              <a:rPr lang="en-US" sz="2800" b="0" kern="1200" dirty="0">
                <a:latin typeface="Montserrat" pitchFamily="2" charset="77"/>
              </a:rPr>
              <a:t> </a:t>
            </a:r>
            <a:r>
              <a:rPr lang="en-US" sz="2800" b="0" kern="1200" dirty="0" err="1">
                <a:latin typeface="Montserrat" pitchFamily="2" charset="77"/>
              </a:rPr>
              <a:t>espacial</a:t>
            </a:r>
            <a:endParaRPr lang="en-US" sz="2800" b="0" kern="1200" dirty="0">
              <a:latin typeface="Montserrat" pitchFamily="2" charset="77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934C0CF-5A89-8507-5F44-31F2B0C9A07B}"/>
              </a:ext>
            </a:extLst>
          </p:cNvPr>
          <p:cNvSpPr/>
          <p:nvPr/>
        </p:nvSpPr>
        <p:spPr>
          <a:xfrm>
            <a:off x="4303419" y="4693953"/>
            <a:ext cx="7488237" cy="879840"/>
          </a:xfrm>
          <a:custGeom>
            <a:avLst/>
            <a:gdLst>
              <a:gd name="connsiteX0" fmla="*/ 0 w 7488237"/>
              <a:gd name="connsiteY0" fmla="*/ 146643 h 879840"/>
              <a:gd name="connsiteX1" fmla="*/ 146643 w 7488237"/>
              <a:gd name="connsiteY1" fmla="*/ 0 h 879840"/>
              <a:gd name="connsiteX2" fmla="*/ 7341594 w 7488237"/>
              <a:gd name="connsiteY2" fmla="*/ 0 h 879840"/>
              <a:gd name="connsiteX3" fmla="*/ 7488237 w 7488237"/>
              <a:gd name="connsiteY3" fmla="*/ 146643 h 879840"/>
              <a:gd name="connsiteX4" fmla="*/ 7488237 w 7488237"/>
              <a:gd name="connsiteY4" fmla="*/ 733197 h 879840"/>
              <a:gd name="connsiteX5" fmla="*/ 7341594 w 7488237"/>
              <a:gd name="connsiteY5" fmla="*/ 879840 h 879840"/>
              <a:gd name="connsiteX6" fmla="*/ 146643 w 7488237"/>
              <a:gd name="connsiteY6" fmla="*/ 879840 h 879840"/>
              <a:gd name="connsiteX7" fmla="*/ 0 w 7488237"/>
              <a:gd name="connsiteY7" fmla="*/ 733197 h 879840"/>
              <a:gd name="connsiteX8" fmla="*/ 0 w 7488237"/>
              <a:gd name="connsiteY8" fmla="*/ 146643 h 879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88237" h="879840">
                <a:moveTo>
                  <a:pt x="0" y="146643"/>
                </a:moveTo>
                <a:cubicBezTo>
                  <a:pt x="0" y="65654"/>
                  <a:pt x="65654" y="0"/>
                  <a:pt x="146643" y="0"/>
                </a:cubicBezTo>
                <a:lnTo>
                  <a:pt x="7341594" y="0"/>
                </a:lnTo>
                <a:cubicBezTo>
                  <a:pt x="7422583" y="0"/>
                  <a:pt x="7488237" y="65654"/>
                  <a:pt x="7488237" y="146643"/>
                </a:cubicBezTo>
                <a:lnTo>
                  <a:pt x="7488237" y="733197"/>
                </a:lnTo>
                <a:cubicBezTo>
                  <a:pt x="7488237" y="814186"/>
                  <a:pt x="7422583" y="879840"/>
                  <a:pt x="7341594" y="879840"/>
                </a:cubicBezTo>
                <a:lnTo>
                  <a:pt x="146643" y="879840"/>
                </a:lnTo>
                <a:cubicBezTo>
                  <a:pt x="65654" y="879840"/>
                  <a:pt x="0" y="814186"/>
                  <a:pt x="0" y="733197"/>
                </a:cubicBezTo>
                <a:lnTo>
                  <a:pt x="0" y="146643"/>
                </a:lnTo>
                <a:close/>
              </a:path>
            </a:pathLst>
          </a:custGeom>
          <a:ln>
            <a:solidFill>
              <a:schemeClr val="tx2"/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9630" tIns="149630" rIns="149630" bIns="149630" numCol="1" spcCol="1270" anchor="ctr" anchorCtr="0">
            <a:noAutofit/>
          </a:bodyPr>
          <a:lstStyle/>
          <a:p>
            <a:pPr marL="0" lvl="0" indent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800" b="0" kern="1200" dirty="0" err="1">
                <a:latin typeface="Montserrat" pitchFamily="2" charset="77"/>
              </a:rPr>
              <a:t>Rotación</a:t>
            </a:r>
            <a:r>
              <a:rPr lang="en-US" sz="2800" b="0" kern="1200" dirty="0">
                <a:latin typeface="Montserrat" pitchFamily="2" charset="77"/>
              </a:rPr>
              <a:t> mental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43926D8-98B2-CBE3-8391-720F01E2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254CF6-22CB-8334-F933-D66EDE8A2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052942" cy="617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787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Orientación</a:t>
            </a:r>
            <a:r>
              <a:rPr lang="en-US" dirty="0"/>
              <a:t> </a:t>
            </a:r>
            <a:r>
              <a:rPr lang="en-US" dirty="0" err="1"/>
              <a:t>espacial</a:t>
            </a:r>
            <a:endParaRPr lang="en-US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18584-69B8-5F62-20C4-A6C61F188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975304"/>
            <a:ext cx="4454753" cy="5209495"/>
          </a:xfrm>
        </p:spPr>
        <p:txBody>
          <a:bodyPr anchor="ctr" anchorCtr="0">
            <a:normAutofit fontScale="92500" lnSpcReduction="20000"/>
          </a:bodyPr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La </a:t>
            </a:r>
            <a:r>
              <a:rPr lang="en-US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conciencia</a:t>
            </a: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dónde</a:t>
            </a: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están</a:t>
            </a: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nuestros</a:t>
            </a: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cuerpos</a:t>
            </a: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u </a:t>
            </a:r>
            <a:r>
              <a:rPr lang="en-US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objetos</a:t>
            </a: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en</a:t>
            </a: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el</a:t>
            </a: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espacio</a:t>
            </a:r>
            <a:r>
              <a:rPr lang="en-US" dirty="0">
                <a:solidFill>
                  <a:srgbClr val="000000"/>
                </a:solidFill>
                <a:ea typeface="Calibri" panose="020F0502020204030204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Primero,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bebés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notan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las partes de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cuerpo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Luego,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exploran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cómo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sus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cuerpos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encajan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espacio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niños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siguen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utilizando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orientación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como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parte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vida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cotidiana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/>
          </a:p>
          <a:p>
            <a:pPr marL="0" indent="0">
              <a:buNone/>
            </a:pPr>
            <a:r>
              <a:rPr lang="en-US" sz="1200" b="0" i="0" dirty="0">
                <a:solidFill>
                  <a:schemeClr val="tx1"/>
                </a:solidFill>
                <a:effectLst/>
                <a:latin typeface="Montserrat" panose="00000500000000000000" pitchFamily="50" charset="0"/>
                <a:cs typeface="Arial" panose="020B0604020202020204" pitchFamily="34" charset="0"/>
              </a:rPr>
              <a:t>Vasilyeva &amp; Lourenco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50" charset="0"/>
                <a:cs typeface="Arial" panose="020B0604020202020204" pitchFamily="34" charset="0"/>
              </a:rPr>
              <a:t> </a:t>
            </a:r>
            <a:r>
              <a:rPr lang="en-US" sz="1200" b="0" i="0" dirty="0">
                <a:solidFill>
                  <a:schemeClr val="tx1"/>
                </a:solidFill>
                <a:effectLst/>
                <a:latin typeface="Montserrat" panose="00000500000000000000" pitchFamily="50" charset="0"/>
                <a:cs typeface="Arial" panose="020B0604020202020204" pitchFamily="34" charset="0"/>
              </a:rPr>
              <a:t>(2012)</a:t>
            </a:r>
            <a:endParaRPr lang="en-US" sz="1200" dirty="0">
              <a:solidFill>
                <a:schemeClr val="tx1"/>
              </a:solidFill>
              <a:latin typeface="Montserrat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6820053-8C37-6790-EF4E-8DA8D0C76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500"/>
                    </a14:imgEffect>
                    <a14:imgEffect>
                      <a14:saturation sat="1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5126" y="968270"/>
            <a:ext cx="6346874" cy="520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421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Navegación</a:t>
            </a:r>
            <a:r>
              <a:rPr lang="en-US" dirty="0"/>
              <a:t> </a:t>
            </a:r>
            <a:r>
              <a:rPr lang="en-US" dirty="0" err="1"/>
              <a:t>espacial</a:t>
            </a:r>
            <a:endParaRPr lang="en-US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18584-69B8-5F62-20C4-A6C61F188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975304"/>
            <a:ext cx="4454753" cy="5209495"/>
          </a:xfrm>
        </p:spPr>
        <p:txBody>
          <a:bodyPr anchor="ctr" anchorCtr="0"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comprensión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cómo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llegar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un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lugar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otro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navegación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comienza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desarrollarse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cuando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bebés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comienzan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 mover sus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cuerpos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Entonces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niños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notan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las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ubicaciones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y la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distancia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entre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objetos</a:t>
            </a:r>
            <a:r>
              <a:rPr lang="en-US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kern="1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Más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tarde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niños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aplican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las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habilidades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navegación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utilizar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mapas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y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desarrollar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mapas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mentales</a:t>
            </a:r>
            <a:r>
              <a:rPr lang="en-US" sz="2400" kern="1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300" dirty="0">
                <a:solidFill>
                  <a:schemeClr val="tx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Newcombe &amp; </a:t>
            </a:r>
            <a:r>
              <a:rPr lang="en-US" sz="1300" dirty="0" err="1">
                <a:solidFill>
                  <a:schemeClr val="tx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Huttenlocher</a:t>
            </a:r>
            <a:r>
              <a:rPr lang="en-US" sz="1300" dirty="0">
                <a:solidFill>
                  <a:schemeClr val="tx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</a:rPr>
              <a:t> (2000)</a:t>
            </a:r>
            <a:endParaRPr lang="en-US" sz="1300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9CBF20B-92D1-DE87-318F-38C982117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02050" y="968269"/>
            <a:ext cx="6696984" cy="521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729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Vocabulario</a:t>
            </a:r>
            <a:r>
              <a:rPr lang="en-US" dirty="0"/>
              <a:t> </a:t>
            </a:r>
            <a:r>
              <a:rPr lang="en-US" dirty="0" err="1"/>
              <a:t>espacial</a:t>
            </a:r>
            <a:endParaRPr lang="en-US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18584-69B8-5F62-20C4-A6C61F188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975304"/>
            <a:ext cx="6132962" cy="5209495"/>
          </a:xfrm>
        </p:spPr>
        <p:txBody>
          <a:bodyPr anchor="ctr" anchorCtr="0"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/>
              <a:t>Las palabras para </a:t>
            </a:r>
            <a:r>
              <a:rPr lang="en-US" dirty="0" err="1"/>
              <a:t>describir</a:t>
            </a:r>
            <a:r>
              <a:rPr lang="en-US" dirty="0"/>
              <a:t> la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dirty="0" err="1"/>
              <a:t>posición</a:t>
            </a:r>
            <a:r>
              <a:rPr lang="en-US" dirty="0"/>
              <a:t>, </a:t>
            </a:r>
            <a:r>
              <a:rPr lang="en-US" dirty="0" err="1"/>
              <a:t>dirección</a:t>
            </a:r>
            <a:r>
              <a:rPr lang="en-US" dirty="0"/>
              <a:t> y </a:t>
            </a:r>
            <a:r>
              <a:rPr lang="en-US" dirty="0" err="1"/>
              <a:t>distancia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Posición</a:t>
            </a:r>
            <a:r>
              <a:rPr lang="en-US" dirty="0">
                <a:solidFill>
                  <a:schemeClr val="tx2"/>
                </a:solidFill>
                <a:latin typeface="Montserrat SemiBold" panose="00000700000000000000" pitchFamily="2" charset="0"/>
              </a:rPr>
              <a:t>: </a:t>
            </a:r>
            <a:r>
              <a:rPr lang="en-US" sz="2800" dirty="0" err="1"/>
              <a:t>en</a:t>
            </a:r>
            <a:r>
              <a:rPr lang="en-US" sz="2800" dirty="0"/>
              <a:t>, </a:t>
            </a:r>
            <a:r>
              <a:rPr lang="en-US" sz="2800" dirty="0" err="1"/>
              <a:t>encima</a:t>
            </a:r>
            <a:r>
              <a:rPr lang="en-US" sz="2800" dirty="0"/>
              <a:t>, </a:t>
            </a:r>
            <a:r>
              <a:rPr lang="en-US" sz="2800" dirty="0" err="1"/>
              <a:t>debajo</a:t>
            </a:r>
            <a:r>
              <a:rPr lang="en-US" sz="2800" dirty="0"/>
              <a:t>, </a:t>
            </a:r>
            <a:r>
              <a:rPr lang="en-US" sz="2800" dirty="0" err="1"/>
              <a:t>atrás</a:t>
            </a:r>
            <a:endParaRPr lang="en-US" sz="2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Dirección</a:t>
            </a:r>
            <a:r>
              <a:rPr lang="en-US" dirty="0">
                <a:solidFill>
                  <a:schemeClr val="tx2"/>
                </a:solidFill>
                <a:latin typeface="Montserrat SemiBold" panose="00000700000000000000" pitchFamily="2" charset="0"/>
              </a:rPr>
              <a:t>: </a:t>
            </a:r>
            <a:r>
              <a:rPr lang="en-US" sz="2800" dirty="0" err="1"/>
              <a:t>arriba</a:t>
            </a:r>
            <a:r>
              <a:rPr lang="en-US" sz="2800" dirty="0"/>
              <a:t>, </a:t>
            </a:r>
            <a:r>
              <a:rPr lang="en-US" sz="2800" dirty="0" err="1"/>
              <a:t>abajo</a:t>
            </a:r>
            <a:r>
              <a:rPr lang="en-US" sz="2800" dirty="0"/>
              <a:t>, </a:t>
            </a:r>
            <a:r>
              <a:rPr lang="en-US" sz="2800" dirty="0" err="1"/>
              <a:t>izquierda</a:t>
            </a:r>
            <a:r>
              <a:rPr lang="en-US" sz="2800" dirty="0"/>
              <a:t>, </a:t>
            </a:r>
            <a:r>
              <a:rPr lang="en-US" sz="2800" dirty="0" err="1"/>
              <a:t>derecha</a:t>
            </a:r>
            <a:r>
              <a:rPr lang="en-US" sz="2800" dirty="0"/>
              <a:t>, a </a:t>
            </a:r>
            <a:r>
              <a:rPr lang="en-US" sz="2800" dirty="0" err="1"/>
              <a:t>través</a:t>
            </a:r>
            <a:r>
              <a:rPr lang="en-US" sz="2800" dirty="0"/>
              <a:t>, </a:t>
            </a:r>
            <a:r>
              <a:rPr lang="en-US" sz="2800" dirty="0" err="1"/>
              <a:t>norte</a:t>
            </a:r>
            <a:r>
              <a:rPr lang="en-US" sz="2800" dirty="0"/>
              <a:t>, sur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>
                <a:solidFill>
                  <a:schemeClr val="tx2"/>
                </a:solidFill>
                <a:latin typeface="Montserrat SemiBold" panose="00000700000000000000" pitchFamily="2" charset="0"/>
              </a:rPr>
              <a:t>Distancia</a:t>
            </a:r>
            <a:r>
              <a:rPr lang="en-US" dirty="0">
                <a:solidFill>
                  <a:schemeClr val="tx2"/>
                </a:solidFill>
                <a:latin typeface="Montserrat SemiBold" panose="00000700000000000000" pitchFamily="2" charset="0"/>
              </a:rPr>
              <a:t>: </a:t>
            </a:r>
            <a:r>
              <a:rPr lang="en-US" sz="2800" dirty="0" err="1"/>
              <a:t>cerca</a:t>
            </a:r>
            <a:r>
              <a:rPr lang="en-US" sz="2800" dirty="0"/>
              <a:t>, largo, </a:t>
            </a:r>
            <a:r>
              <a:rPr lang="en-US" sz="2800" dirty="0" err="1"/>
              <a:t>más</a:t>
            </a:r>
            <a:r>
              <a:rPr lang="en-US" sz="2800" dirty="0"/>
              <a:t> </a:t>
            </a:r>
            <a:r>
              <a:rPr lang="en-US" sz="2800" dirty="0" err="1"/>
              <a:t>lejos,más</a:t>
            </a:r>
            <a:r>
              <a:rPr lang="en-US" sz="2800" dirty="0"/>
              <a:t> </a:t>
            </a:r>
            <a:r>
              <a:rPr lang="en-US" sz="2800" dirty="0" err="1"/>
              <a:t>lejos</a:t>
            </a:r>
            <a:endParaRPr lang="en-US" sz="2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200" dirty="0" err="1">
                <a:solidFill>
                  <a:schemeClr val="tx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Balcomb</a:t>
            </a:r>
            <a:r>
              <a:rPr lang="en-US" sz="1200" dirty="0">
                <a:solidFill>
                  <a:schemeClr val="tx1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et al. (2011)</a:t>
            </a:r>
            <a:endParaRPr lang="en-US" sz="1200" dirty="0">
              <a:solidFill>
                <a:schemeClr val="tx1"/>
              </a:solidFill>
              <a:latin typeface="Montserrat" panose="000005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6D76EE-89A0-E61C-554C-C2CAF33E8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000"/>
                    </a14:imgEffect>
                    <a14:imgEffect>
                      <a14:saturation sat="110000"/>
                    </a14:imgEffect>
                    <a14:imgEffect>
                      <a14:brightnessContrast bright="5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3674" y="968271"/>
            <a:ext cx="4778326" cy="520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962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Montserrat" panose="00000500000000000000" pitchFamily="50" charset="0"/>
              </a:rPr>
              <a:t>Explorar</a:t>
            </a:r>
            <a:r>
              <a:rPr lang="en-US" b="1" dirty="0">
                <a:latin typeface="Montserrat" panose="00000500000000000000" pitchFamily="50" charset="0"/>
              </a:rPr>
              <a:t>: la </a:t>
            </a:r>
            <a:r>
              <a:rPr lang="en-US" b="1" dirty="0" err="1">
                <a:latin typeface="Montserrat" panose="00000500000000000000" pitchFamily="50" charset="0"/>
              </a:rPr>
              <a:t>rotación</a:t>
            </a:r>
            <a:r>
              <a:rPr lang="en-US" b="1" dirty="0">
                <a:latin typeface="Montserrat" panose="00000500000000000000" pitchFamily="50" charset="0"/>
              </a:rPr>
              <a:t> mental</a:t>
            </a:r>
            <a:endParaRPr lang="en-US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0CD6F-BC9C-A1FD-B51F-7F887E248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err="1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Imagínese</a:t>
            </a:r>
            <a:r>
              <a:rPr lang="en-US" sz="2800" dirty="0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2800" dirty="0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2800" dirty="0" err="1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verían</a:t>
            </a:r>
            <a:r>
              <a:rPr lang="en-US" sz="2800" dirty="0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n-US" sz="2800" dirty="0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objetos</a:t>
            </a:r>
            <a:r>
              <a:rPr lang="en-US" sz="2800" dirty="0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sz="2800" dirty="0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se </a:t>
            </a:r>
            <a:r>
              <a:rPr lang="en-US" sz="2800" dirty="0" err="1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giran</a:t>
            </a:r>
            <a:r>
              <a:rPr lang="en-US" sz="2800" dirty="0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 o </a:t>
            </a:r>
            <a:r>
              <a:rPr lang="en-US" sz="2800" dirty="0" err="1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voltean</a:t>
            </a:r>
            <a:r>
              <a:rPr lang="en-US" sz="2800" dirty="0">
                <a:latin typeface="Montserrat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4" name="Group 3" descr="Un rectángulo colocado en su lado largo. Un triángulo está en el lado izquierdo. Otro triángulo idéntico está en la esquina superior derecha del rectángulo.">
            <a:extLst>
              <a:ext uri="{FF2B5EF4-FFF2-40B4-BE49-F238E27FC236}">
                <a16:creationId xmlns:a16="http://schemas.microsoft.com/office/drawing/2014/main" id="{4A4B4796-BE6E-903A-91E2-07CCE93740BC}"/>
              </a:ext>
            </a:extLst>
          </p:cNvPr>
          <p:cNvGrpSpPr/>
          <p:nvPr/>
        </p:nvGrpSpPr>
        <p:grpSpPr>
          <a:xfrm>
            <a:off x="4958655" y="2049019"/>
            <a:ext cx="1681019" cy="1573966"/>
            <a:chOff x="2577422" y="2212989"/>
            <a:chExt cx="1225617" cy="1113731"/>
          </a:xfrm>
          <a:solidFill>
            <a:schemeClr val="tx2"/>
          </a:solidFill>
        </p:grpSpPr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F79DC4AA-AEE5-A2F0-02BD-0377E9256828}"/>
                </a:ext>
              </a:extLst>
            </p:cNvPr>
            <p:cNvSpPr/>
            <p:nvPr/>
          </p:nvSpPr>
          <p:spPr>
            <a:xfrm rot="16200000">
              <a:off x="2491196" y="2867514"/>
              <a:ext cx="545432" cy="37297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anose="00000500000000000000" pitchFamily="50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4460C6A-C817-4A2E-4EDD-703D7E889B51}"/>
                </a:ext>
              </a:extLst>
            </p:cNvPr>
            <p:cNvSpPr/>
            <p:nvPr/>
          </p:nvSpPr>
          <p:spPr>
            <a:xfrm rot="5400000">
              <a:off x="3197449" y="2550974"/>
              <a:ext cx="381000" cy="8301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20F98B21-8DBA-69DB-F78E-8CB38DD2577A}"/>
                </a:ext>
              </a:extLst>
            </p:cNvPr>
            <p:cNvSpPr/>
            <p:nvPr/>
          </p:nvSpPr>
          <p:spPr>
            <a:xfrm rot="16200000">
              <a:off x="3343834" y="2299215"/>
              <a:ext cx="545432" cy="37297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anose="00000500000000000000" pitchFamily="50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405715B-6664-A535-949C-48EAC241D75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560120" y="4290128"/>
            <a:ext cx="52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50" charset="0"/>
              </a:rPr>
              <a:t>A.</a:t>
            </a:r>
          </a:p>
        </p:txBody>
      </p:sp>
      <p:grpSp>
        <p:nvGrpSpPr>
          <p:cNvPr id="12" name="Group 11" descr="Un rectángulo colocado en su lado corto. Hay un triángulo en la parte inferior izquierda. Otro triángulo idéntico está en la parte superior derecha del rectángulo.">
            <a:extLst>
              <a:ext uri="{FF2B5EF4-FFF2-40B4-BE49-F238E27FC236}">
                <a16:creationId xmlns:a16="http://schemas.microsoft.com/office/drawing/2014/main" id="{69163CD1-66F4-CD1E-F5E4-75CF7B3A2B5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668247" y="4572346"/>
            <a:ext cx="2055149" cy="1177820"/>
            <a:chOff x="1675512" y="4642898"/>
            <a:chExt cx="1498393" cy="833420"/>
          </a:xfrm>
          <a:solidFill>
            <a:schemeClr val="tx2"/>
          </a:solidFill>
        </p:grpSpPr>
        <p:sp>
          <p:nvSpPr>
            <p:cNvPr id="13" name="Right Triangle 12">
              <a:extLst>
                <a:ext uri="{FF2B5EF4-FFF2-40B4-BE49-F238E27FC236}">
                  <a16:creationId xmlns:a16="http://schemas.microsoft.com/office/drawing/2014/main" id="{98E96D45-D843-B731-DD5B-223D97B37541}"/>
                </a:ext>
              </a:extLst>
            </p:cNvPr>
            <p:cNvSpPr/>
            <p:nvPr/>
          </p:nvSpPr>
          <p:spPr>
            <a:xfrm>
              <a:off x="2628473" y="4642898"/>
              <a:ext cx="545432" cy="37297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anose="00000500000000000000" pitchFamily="50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EF9327-17C6-EA6C-CFB9-022798A4CAE7}"/>
                </a:ext>
              </a:extLst>
            </p:cNvPr>
            <p:cNvSpPr/>
            <p:nvPr/>
          </p:nvSpPr>
          <p:spPr>
            <a:xfrm>
              <a:off x="2236100" y="4642913"/>
              <a:ext cx="381000" cy="8301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  <p:sp>
          <p:nvSpPr>
            <p:cNvPr id="15" name="Right Triangle 14">
              <a:extLst>
                <a:ext uri="{FF2B5EF4-FFF2-40B4-BE49-F238E27FC236}">
                  <a16:creationId xmlns:a16="http://schemas.microsoft.com/office/drawing/2014/main" id="{9BA88BD8-0B28-DB16-AE6C-8CEABED2E7FE}"/>
                </a:ext>
              </a:extLst>
            </p:cNvPr>
            <p:cNvSpPr/>
            <p:nvPr/>
          </p:nvSpPr>
          <p:spPr>
            <a:xfrm>
              <a:off x="1675512" y="5103339"/>
              <a:ext cx="545432" cy="37297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anose="00000500000000000000" pitchFamily="50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EBDCD78-9A1A-1CE3-BB85-3C4643E5FB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96719" y="4290128"/>
            <a:ext cx="52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50" charset="0"/>
              </a:rPr>
              <a:t>B.</a:t>
            </a:r>
          </a:p>
        </p:txBody>
      </p:sp>
      <p:grpSp>
        <p:nvGrpSpPr>
          <p:cNvPr id="17" name="Group 16" descr="Un rectángulo colocado en su lado corto. Un triángulo está en la parte superior del rectángulo. Un triángulo idéntico está en el lado inferior derecho del rectángulo.">
            <a:extLst>
              <a:ext uri="{FF2B5EF4-FFF2-40B4-BE49-F238E27FC236}">
                <a16:creationId xmlns:a16="http://schemas.microsoft.com/office/drawing/2014/main" id="{561E3A15-185C-1616-92F4-75F849724D0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5178068" y="4025936"/>
            <a:ext cx="1540717" cy="1724356"/>
            <a:chOff x="5161435" y="4446961"/>
            <a:chExt cx="1123325" cy="1220146"/>
          </a:xfrm>
          <a:solidFill>
            <a:schemeClr val="tx2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100ADCC-5B63-831A-6E33-4D84EB0ADC23}"/>
                </a:ext>
              </a:extLst>
            </p:cNvPr>
            <p:cNvSpPr/>
            <p:nvPr/>
          </p:nvSpPr>
          <p:spPr>
            <a:xfrm>
              <a:off x="5341451" y="4836928"/>
              <a:ext cx="381000" cy="8301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anose="00000500000000000000" pitchFamily="50" charset="0"/>
              </a:endParaRPr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1DAC53D7-4B9B-07A6-4A89-B659DB673E0E}"/>
                </a:ext>
              </a:extLst>
            </p:cNvPr>
            <p:cNvSpPr/>
            <p:nvPr/>
          </p:nvSpPr>
          <p:spPr>
            <a:xfrm>
              <a:off x="5739328" y="5290167"/>
              <a:ext cx="545432" cy="37297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  <p:sp>
          <p:nvSpPr>
            <p:cNvPr id="20" name="Right Triangle 19">
              <a:extLst>
                <a:ext uri="{FF2B5EF4-FFF2-40B4-BE49-F238E27FC236}">
                  <a16:creationId xmlns:a16="http://schemas.microsoft.com/office/drawing/2014/main" id="{86255A8B-3D8B-7446-1DC7-CCBE27B9233B}"/>
                </a:ext>
              </a:extLst>
            </p:cNvPr>
            <p:cNvSpPr/>
            <p:nvPr/>
          </p:nvSpPr>
          <p:spPr>
            <a:xfrm>
              <a:off x="5161435" y="4446961"/>
              <a:ext cx="545432" cy="37297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anose="00000500000000000000" pitchFamily="50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0A671B3-7FEE-5A7C-C4EF-B2F766EDA57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8165321" y="4290128"/>
            <a:ext cx="52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50" charset="0"/>
              </a:rPr>
              <a:t>C.</a:t>
            </a:r>
          </a:p>
        </p:txBody>
      </p:sp>
      <p:grpSp>
        <p:nvGrpSpPr>
          <p:cNvPr id="22" name="Group 21" descr="Un rectángulo colocado en su lado largo. Hay un triángulo encima del lado superior izquierdo del rectángulo. Otro triángulo está al lado derecho del rectángulo.">
            <a:extLst>
              <a:ext uri="{FF2B5EF4-FFF2-40B4-BE49-F238E27FC236}">
                <a16:creationId xmlns:a16="http://schemas.microsoft.com/office/drawing/2014/main" id="{CB7112AC-3DF2-F67A-F8E5-EF8CA9053F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8700360" y="4661499"/>
            <a:ext cx="1914303" cy="1086064"/>
            <a:chOff x="8660193" y="4743832"/>
            <a:chExt cx="1395703" cy="768494"/>
          </a:xfrm>
          <a:solidFill>
            <a:schemeClr val="tx2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8F4311D-36DC-D2DE-222A-13F173181ACB}"/>
                </a:ext>
              </a:extLst>
            </p:cNvPr>
            <p:cNvSpPr/>
            <p:nvPr/>
          </p:nvSpPr>
          <p:spPr>
            <a:xfrm rot="5400000">
              <a:off x="8888162" y="4906736"/>
              <a:ext cx="381000" cy="8301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  <p:sp>
          <p:nvSpPr>
            <p:cNvPr id="24" name="Right Triangle 23">
              <a:extLst>
                <a:ext uri="{FF2B5EF4-FFF2-40B4-BE49-F238E27FC236}">
                  <a16:creationId xmlns:a16="http://schemas.microsoft.com/office/drawing/2014/main" id="{D237BCC5-357A-68BB-34D8-F2147C31F386}"/>
                </a:ext>
              </a:extLst>
            </p:cNvPr>
            <p:cNvSpPr/>
            <p:nvPr/>
          </p:nvSpPr>
          <p:spPr>
            <a:xfrm>
              <a:off x="9510464" y="5137963"/>
              <a:ext cx="545432" cy="37297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Montserrat" panose="00000500000000000000" pitchFamily="50" charset="0"/>
              </a:endParaRPr>
            </a:p>
          </p:txBody>
        </p:sp>
        <p:sp>
          <p:nvSpPr>
            <p:cNvPr id="25" name="Right Triangle 24">
              <a:extLst>
                <a:ext uri="{FF2B5EF4-FFF2-40B4-BE49-F238E27FC236}">
                  <a16:creationId xmlns:a16="http://schemas.microsoft.com/office/drawing/2014/main" id="{D09DD7B7-0535-01CB-6F8F-858CF170196A}"/>
                </a:ext>
              </a:extLst>
            </p:cNvPr>
            <p:cNvSpPr/>
            <p:nvPr/>
          </p:nvSpPr>
          <p:spPr>
            <a:xfrm>
              <a:off x="8660193" y="4743832"/>
              <a:ext cx="545432" cy="372979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Montserrat" panose="00000500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74560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dirty="0" err="1"/>
              <a:t>Rotación</a:t>
            </a:r>
            <a:r>
              <a:rPr lang="en-US" sz="3200" dirty="0"/>
              <a:t> mental</a:t>
            </a:r>
            <a:endParaRPr lang="en-US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18584-69B8-5F62-20C4-A6C61F188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1094014"/>
            <a:ext cx="4937208" cy="5090785"/>
          </a:xfrm>
        </p:spPr>
        <p:txBody>
          <a:bodyPr anchor="ctr" anchorCtr="0"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Las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primeras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experiencias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físicas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objetos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giratorios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construyen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comprensión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niños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sobre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cómo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ven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objetos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cuando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giran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Luego,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niños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usan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el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ensayo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y error para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explorar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cómo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objetos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pueden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ser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rotados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volteados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lograr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una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meta.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Más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tarde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pueden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predecir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imaginar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Times New Roman" panose="02020603050405020304" pitchFamily="18" charset="0"/>
              </a:rPr>
              <a:t>rotaciones</a:t>
            </a: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6CA773-EEAF-4507-17A6-D85029881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000"/>
                    </a14:imgEffect>
                    <a14:imgEffect>
                      <a14:saturation sat="1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968270"/>
            <a:ext cx="6096000" cy="521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627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6AF1FDD-8736-75D9-C70A-90FAB707B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8"/>
          <a:stretch/>
        </p:blipFill>
        <p:spPr>
          <a:xfrm>
            <a:off x="2317603" y="1060213"/>
            <a:ext cx="3091458" cy="166612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4B8CBEC-2963-FCC5-0C14-7FB458D7F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9061" y="1060214"/>
            <a:ext cx="3113649" cy="166611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72FD2BC-FD98-5F67-81E3-3D040AC96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35237" y="1060214"/>
            <a:ext cx="3113649" cy="1666117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2" name="Arrow: Right 4">
            <a:extLst>
              <a:ext uri="{FF2B5EF4-FFF2-40B4-BE49-F238E27FC236}">
                <a16:creationId xmlns:a16="http://schemas.microsoft.com/office/drawing/2014/main" id="{7FEFAA12-CBAA-B5CF-B9C3-2E0B26333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3974" y="2392589"/>
            <a:ext cx="9874397" cy="390356"/>
          </a:xfrm>
          <a:prstGeom prst="rightArrow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50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A396042-F952-C149-6F40-A967DF595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2" y="235391"/>
            <a:ext cx="11408228" cy="480131"/>
          </a:xfrm>
        </p:spPr>
        <p:txBody>
          <a:bodyPr wrap="square">
            <a:spAutoFit/>
          </a:bodyPr>
          <a:lstStyle/>
          <a:p>
            <a:r>
              <a:rPr lang="en-US" sz="2800" b="1" dirty="0">
                <a:latin typeface="Montserrat" panose="00000500000000000000" pitchFamily="2" charset="0"/>
              </a:rPr>
              <a:t>Visión general del </a:t>
            </a:r>
            <a:r>
              <a:rPr lang="en-US" sz="2800" b="1" dirty="0" err="1">
                <a:latin typeface="Montserrat" panose="00000500000000000000" pitchFamily="2" charset="0"/>
              </a:rPr>
              <a:t>pensamiento</a:t>
            </a:r>
            <a:r>
              <a:rPr lang="en-US" sz="2800" dirty="0">
                <a:latin typeface="Montserrat" panose="00000500000000000000" pitchFamily="2" charset="0"/>
              </a:rPr>
              <a:t> </a:t>
            </a:r>
            <a:r>
              <a:rPr lang="en-US" sz="2800" b="1" dirty="0" err="1">
                <a:latin typeface="Montserrat" panose="00000500000000000000" pitchFamily="2" charset="0"/>
              </a:rPr>
              <a:t>espacial</a:t>
            </a:r>
            <a:endParaRPr lang="en-US" sz="2800" dirty="0">
              <a:latin typeface="Montserrat" pitchFamily="2" charset="77"/>
            </a:endParaRPr>
          </a:p>
        </p:txBody>
      </p:sp>
      <p:sp>
        <p:nvSpPr>
          <p:cNvPr id="3" name="Arrow: Right 2" descr="Arrow pointing from left to right to show progression of infants and toddlers to preschool, TK, and K to early elementary.">
            <a:extLst>
              <a:ext uri="{FF2B5EF4-FFF2-40B4-BE49-F238E27FC236}">
                <a16:creationId xmlns:a16="http://schemas.microsoft.com/office/drawing/2014/main" id="{30A6D76E-E839-413F-A99E-233C2D01F600}"/>
              </a:ext>
            </a:extLst>
          </p:cNvPr>
          <p:cNvSpPr/>
          <p:nvPr/>
        </p:nvSpPr>
        <p:spPr>
          <a:xfrm>
            <a:off x="2288660" y="2383207"/>
            <a:ext cx="9874397" cy="403194"/>
          </a:xfrm>
          <a:prstGeom prst="rightArrow">
            <a:avLst/>
          </a:prstGeom>
          <a:gradFill flip="none" rotWithShape="1">
            <a:gsLst>
              <a:gs pos="33900">
                <a:srgbClr val="B3D1E4"/>
              </a:gs>
              <a:gs pos="0">
                <a:schemeClr val="bg1"/>
              </a:gs>
              <a:gs pos="100000">
                <a:schemeClr val="tx2"/>
              </a:gs>
            </a:gsLst>
            <a:lin ang="0" scaled="1"/>
            <a:tileRect/>
          </a:gradFill>
          <a:ln w="2540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Montserrat" panose="00000500000000000000" pitchFamily="50" charset="0"/>
            </a:endParaRPr>
          </a:p>
        </p:txBody>
      </p:sp>
      <p:graphicFrame>
        <p:nvGraphicFramePr>
          <p:cNvPr id="6" name="Table 12">
            <a:extLst>
              <a:ext uri="{FF2B5EF4-FFF2-40B4-BE49-F238E27FC236}">
                <a16:creationId xmlns:a16="http://schemas.microsoft.com/office/drawing/2014/main" id="{F2F71AE9-CD30-B487-A107-768227300E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861340"/>
              </p:ext>
            </p:extLst>
          </p:nvPr>
        </p:nvGraphicFramePr>
        <p:xfrm>
          <a:off x="343442" y="2712916"/>
          <a:ext cx="11300244" cy="320014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70895">
                  <a:extLst>
                    <a:ext uri="{9D8B030D-6E8A-4147-A177-3AD203B41FA5}">
                      <a16:colId xmlns:a16="http://schemas.microsoft.com/office/drawing/2014/main" val="863964369"/>
                    </a:ext>
                  </a:extLst>
                </a:gridCol>
                <a:gridCol w="3109783">
                  <a:extLst>
                    <a:ext uri="{9D8B030D-6E8A-4147-A177-3AD203B41FA5}">
                      <a16:colId xmlns:a16="http://schemas.microsoft.com/office/drawing/2014/main" val="2838730961"/>
                    </a:ext>
                  </a:extLst>
                </a:gridCol>
                <a:gridCol w="3109783">
                  <a:extLst>
                    <a:ext uri="{9D8B030D-6E8A-4147-A177-3AD203B41FA5}">
                      <a16:colId xmlns:a16="http://schemas.microsoft.com/office/drawing/2014/main" val="1965536244"/>
                    </a:ext>
                  </a:extLst>
                </a:gridCol>
                <a:gridCol w="3109783">
                  <a:extLst>
                    <a:ext uri="{9D8B030D-6E8A-4147-A177-3AD203B41FA5}">
                      <a16:colId xmlns:a16="http://schemas.microsoft.com/office/drawing/2014/main" val="1107014208"/>
                    </a:ext>
                  </a:extLst>
                </a:gridCol>
              </a:tblGrid>
              <a:tr h="353786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err="1">
                          <a:solidFill>
                            <a:srgbClr val="0F173D"/>
                          </a:solidFill>
                          <a:latin typeface="Montserrat" pitchFamily="2" charset="77"/>
                        </a:rPr>
                        <a:t>Componentes</a:t>
                      </a:r>
                      <a:endParaRPr lang="en-US" sz="1400" b="1" dirty="0">
                        <a:solidFill>
                          <a:srgbClr val="0F173D"/>
                        </a:solidFill>
                        <a:latin typeface="Montserrat" pitchFamily="2" charset="7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Bebés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 y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niños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pequeños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Montserrat" pitchFamily="2" charset="77"/>
                      </a:endParaRPr>
                    </a:p>
                  </a:txBody>
                  <a:tcPr marL="182880" marR="18288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Preescolar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, TK y K</a:t>
                      </a:r>
                    </a:p>
                  </a:txBody>
                  <a:tcPr marL="182880" marR="1828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Primaria </a:t>
                      </a: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temprana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Montserrat" pitchFamily="2" charset="77"/>
                      </a:endParaRPr>
                    </a:p>
                  </a:txBody>
                  <a:tcPr marL="182880" marR="1828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309181"/>
                  </a:ext>
                </a:extLst>
              </a:tr>
              <a:tr h="597932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Montserrat SemiBold" panose="00000700000000000000" pitchFamily="2" charset="0"/>
                        </a:rPr>
                        <a:t>Orientación</a:t>
                      </a:r>
                      <a:endParaRPr lang="en-US" sz="1600" b="1" dirty="0">
                        <a:latin typeface="Montserrat SemiBold" panose="00000700000000000000" pitchFamily="2" charset="0"/>
                      </a:endParaRPr>
                    </a:p>
                    <a:p>
                      <a:r>
                        <a:rPr lang="en-US" sz="1600" b="1" dirty="0" err="1">
                          <a:latin typeface="Montserrat SemiBold" panose="00000700000000000000" pitchFamily="2" charset="0"/>
                        </a:rPr>
                        <a:t>espacial</a:t>
                      </a:r>
                      <a:endParaRPr lang="en-US" sz="1600" b="1" dirty="0">
                        <a:latin typeface="Montserrat SemiBold" panose="000007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0" lv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Explorar</a:t>
                      </a:r>
                      <a:r>
                        <a:rPr lang="en-US" sz="1400" b="0" dirty="0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cómo</a:t>
                      </a:r>
                      <a:r>
                        <a:rPr lang="en-US" sz="1400" b="0" dirty="0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</a:t>
                      </a:r>
                      <a:r>
                        <a:rPr lang="en-US" sz="1400" b="0" dirty="0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cuerpo</a:t>
                      </a:r>
                      <a:r>
                        <a:rPr lang="en-US" sz="1400" b="0" dirty="0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se</a:t>
                      </a:r>
                    </a:p>
                    <a:p>
                      <a:pPr marR="0" lv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ajusta</a:t>
                      </a:r>
                      <a:r>
                        <a:rPr lang="en-US" sz="1400" b="0" dirty="0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 se </a:t>
                      </a:r>
                      <a:r>
                        <a:rPr lang="en-US" sz="1400" b="0" dirty="0" err="1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mueve</a:t>
                      </a:r>
                      <a:r>
                        <a:rPr lang="en-US" sz="1400" b="0" dirty="0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</a:t>
                      </a:r>
                      <a:r>
                        <a:rPr lang="en-US" sz="1400" b="0" dirty="0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</a:t>
                      </a:r>
                      <a:r>
                        <a:rPr lang="en-US" sz="1400" b="0" dirty="0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Montserrat" panose="00000500000000000000" pitchFamily="50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espacio</a:t>
                      </a:r>
                      <a:endParaRPr lang="en-US" sz="1400" b="0" dirty="0">
                        <a:effectLst/>
                        <a:latin typeface="Montserrat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Comprender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cómo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se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adaptan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y se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mueven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en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el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espacio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su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cuerpo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y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los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objetos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5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Comprender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cómo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se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adaptan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y se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mueven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en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el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espacio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su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cuerpo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y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los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objetos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B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743883"/>
                  </a:ext>
                </a:extLst>
              </a:tr>
              <a:tr h="590843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Montserrat SemiBold" panose="00000700000000000000" pitchFamily="2" charset="0"/>
                        </a:rPr>
                        <a:t>Navegación</a:t>
                      </a:r>
                      <a:endParaRPr lang="en-US" sz="1600" b="1" dirty="0">
                        <a:latin typeface="Montserrat SemiBold" panose="00000700000000000000" pitchFamily="2" charset="0"/>
                      </a:endParaRPr>
                    </a:p>
                    <a:p>
                      <a:r>
                        <a:rPr lang="en-US" sz="1600" b="1" dirty="0" err="1">
                          <a:latin typeface="Montserrat SemiBold" panose="00000700000000000000" pitchFamily="2" charset="0"/>
                        </a:rPr>
                        <a:t>espacial</a:t>
                      </a:r>
                      <a:endParaRPr lang="en-US" sz="1600" b="1" dirty="0">
                        <a:latin typeface="Montserrat SemiBold" panose="000007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b="0" dirty="0" err="1">
                          <a:latin typeface="Montserrat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Explorar</a:t>
                      </a:r>
                      <a:r>
                        <a:rPr lang="en-US" altLang="en-US" sz="1400" b="0" dirty="0">
                          <a:latin typeface="Montserrat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dirty="0" err="1">
                          <a:latin typeface="Montserrat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dónde</a:t>
                      </a:r>
                      <a:r>
                        <a:rPr lang="en-US" altLang="en-US" sz="1400" b="0" dirty="0">
                          <a:latin typeface="Montserrat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dirty="0" err="1">
                          <a:latin typeface="Montserrat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están</a:t>
                      </a:r>
                      <a:r>
                        <a:rPr lang="en-US" altLang="en-US" sz="1400" b="0" dirty="0">
                          <a:latin typeface="Montserrat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las </a:t>
                      </a:r>
                      <a:r>
                        <a:rPr lang="en-US" altLang="en-US" sz="1400" b="0" dirty="0" err="1">
                          <a:latin typeface="Montserrat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cosas</a:t>
                      </a:r>
                      <a:endParaRPr lang="en-US" altLang="en-US" sz="1400" b="0" dirty="0">
                        <a:latin typeface="Montserrat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b="0" dirty="0">
                          <a:latin typeface="Montserrat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 </a:t>
                      </a:r>
                      <a:r>
                        <a:rPr lang="en-US" altLang="en-US" sz="1400" b="0" dirty="0" err="1">
                          <a:latin typeface="Montserrat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cómo</a:t>
                      </a:r>
                      <a:r>
                        <a:rPr lang="en-US" altLang="en-US" sz="1400" b="0" dirty="0">
                          <a:latin typeface="Montserrat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dirty="0" err="1">
                          <a:latin typeface="Montserrat" panose="00000500000000000000" pitchFamily="50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llegar</a:t>
                      </a:r>
                      <a:endParaRPr kumimoji="0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ontserrat" panose="00000500000000000000" pitchFamily="50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B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Considerar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la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ubicación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de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los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  <a:p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objetos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5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Utilizar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mapas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para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localizar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  <a:p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objetos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y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lugares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B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60673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Montserrat SemiBold" panose="00000700000000000000" pitchFamily="2" charset="0"/>
                        </a:rPr>
                        <a:t>Vocabulario</a:t>
                      </a:r>
                      <a:r>
                        <a:rPr lang="en-US" sz="1600" b="1" dirty="0">
                          <a:latin typeface="Montserrat SemiBold" panose="00000700000000000000" pitchFamily="2" charset="0"/>
                        </a:rPr>
                        <a:t> </a:t>
                      </a:r>
                      <a:r>
                        <a:rPr lang="en-US" sz="1600" b="1" dirty="0" err="1">
                          <a:latin typeface="Montserrat SemiBold" panose="00000700000000000000" pitchFamily="2" charset="0"/>
                        </a:rPr>
                        <a:t>espacial</a:t>
                      </a:r>
                      <a:endParaRPr lang="en-US" sz="1600" b="1" dirty="0">
                        <a:latin typeface="Montserrat SemiBold" panose="000007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b="0" dirty="0" err="1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Comprender</a:t>
                      </a:r>
                      <a:r>
                        <a:rPr lang="en-US" altLang="en-US" sz="1400" b="0" dirty="0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 algo de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b="0" dirty="0" err="1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vocabulario</a:t>
                      </a:r>
                      <a:r>
                        <a:rPr lang="en-US" altLang="en-US" sz="1400" b="0" dirty="0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en-US" sz="1400" b="0" dirty="0" err="1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espacial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B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Utilizar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algo de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vocabulario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espacial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5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Utilizar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más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vocabulario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espacial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B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1894"/>
                  </a:ext>
                </a:extLst>
              </a:tr>
              <a:tr h="613172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Montserrat SemiBold" panose="00000700000000000000" pitchFamily="2" charset="0"/>
                        </a:rPr>
                        <a:t>Rotación</a:t>
                      </a:r>
                      <a:r>
                        <a:rPr lang="en-US" sz="1600" b="1" dirty="0">
                          <a:latin typeface="Montserrat SemiBold" panose="00000700000000000000" pitchFamily="2" charset="0"/>
                        </a:rPr>
                        <a:t> mental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err="1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Desarrollar</a:t>
                      </a:r>
                      <a:r>
                        <a:rPr lang="en-US" sz="1400" b="0" dirty="0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habilidades</a:t>
                      </a:r>
                      <a:r>
                        <a:rPr lang="en-US" sz="1400" b="0" dirty="0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básicas</a:t>
                      </a:r>
                      <a:endParaRPr lang="en-US" sz="1400" b="0" dirty="0">
                        <a:latin typeface="Montserrat" panose="00000500000000000000" pitchFamily="50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400" b="0" dirty="0" err="1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moviendo</a:t>
                      </a:r>
                      <a:r>
                        <a:rPr lang="en-US" sz="1400" b="0" dirty="0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objetos</a:t>
                      </a:r>
                      <a:r>
                        <a:rPr lang="en-US" sz="1400" b="0" dirty="0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físicamente</a:t>
                      </a:r>
                      <a:endParaRPr lang="en-US" sz="1400" b="0" dirty="0">
                        <a:latin typeface="Montserrat" panose="00000500000000000000" pitchFamily="50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en-US" sz="1400" b="0" dirty="0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y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utilizando</a:t>
                      </a:r>
                      <a:r>
                        <a:rPr lang="en-US" sz="1400" b="0" dirty="0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el</a:t>
                      </a:r>
                      <a:r>
                        <a:rPr lang="en-US" sz="1400" b="0" dirty="0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ensayo</a:t>
                      </a:r>
                      <a:r>
                        <a:rPr lang="en-US" sz="1400" b="0" dirty="0">
                          <a:latin typeface="Montserrat" panose="00000500000000000000" pitchFamily="50" charset="0"/>
                          <a:cs typeface="Times New Roman" panose="02020603050405020304" pitchFamily="18" charset="0"/>
                        </a:rPr>
                        <a:t> y error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B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Predecir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cómo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se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verán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los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objetos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si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giran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o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voltean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Imaginar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cómo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se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verán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los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objetos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si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giran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o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voltean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5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Imaginar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cómo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se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verán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los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objetos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si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giran</a:t>
                      </a:r>
                      <a:r>
                        <a:rPr lang="en-US" sz="1400" b="0" dirty="0">
                          <a:latin typeface="Montserrat" panose="00000500000000000000" pitchFamily="50" charset="0"/>
                        </a:rPr>
                        <a:t> o </a:t>
                      </a:r>
                      <a:r>
                        <a:rPr lang="en-US" sz="1400" b="0" dirty="0" err="1">
                          <a:latin typeface="Montserrat" panose="00000500000000000000" pitchFamily="50" charset="0"/>
                        </a:rPr>
                        <a:t>voltean</a:t>
                      </a:r>
                      <a:endParaRPr lang="en-US" sz="1400" b="0" dirty="0">
                        <a:latin typeface="Montserrat" panose="00000500000000000000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B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947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5515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BD8AA33F-621F-E52D-5428-702F4FB16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434" y="2042651"/>
            <a:ext cx="4034118" cy="3735311"/>
          </a:xfrm>
        </p:spPr>
        <p:txBody>
          <a:bodyPr/>
          <a:lstStyle/>
          <a:p>
            <a:pPr algn="ctr"/>
            <a:r>
              <a:rPr lang="en-US" sz="4900" dirty="0" err="1">
                <a:solidFill>
                  <a:schemeClr val="bg1"/>
                </a:solidFill>
                <a:latin typeface="Montserrat" pitchFamily="2" charset="77"/>
              </a:rPr>
              <a:t>Juego</a:t>
            </a:r>
            <a:r>
              <a:rPr lang="en-US" sz="4900" dirty="0">
                <a:solidFill>
                  <a:schemeClr val="bg1"/>
                </a:solidFill>
                <a:latin typeface="Montserrat" pitchFamily="2" charset="77"/>
              </a:rPr>
              <a:t>:</a:t>
            </a:r>
            <a:br>
              <a:rPr lang="en-US" sz="4900" dirty="0">
                <a:solidFill>
                  <a:schemeClr val="bg1"/>
                </a:solidFill>
                <a:latin typeface="Montserrat" pitchFamily="2" charset="77"/>
              </a:rPr>
            </a:br>
            <a:r>
              <a:rPr lang="en-US" sz="4900" dirty="0" err="1">
                <a:solidFill>
                  <a:schemeClr val="bg1"/>
                </a:solidFill>
                <a:latin typeface="Montserrat SemiBold" pitchFamily="2" charset="77"/>
              </a:rPr>
              <a:t>Icosaedro</a:t>
            </a:r>
            <a:r>
              <a:rPr lang="en-US" sz="4900" dirty="0">
                <a:solidFill>
                  <a:schemeClr val="bg1"/>
                </a:solidFill>
                <a:latin typeface="Montserrat SemiBold" pitchFamily="2" charset="77"/>
              </a:rPr>
              <a:t> a</a:t>
            </a:r>
            <a:br>
              <a:rPr lang="en-US" sz="4900" dirty="0">
                <a:solidFill>
                  <a:schemeClr val="bg1"/>
                </a:solidFill>
                <a:latin typeface="Montserrat SemiBold" pitchFamily="2" charset="77"/>
              </a:rPr>
            </a:br>
            <a:r>
              <a:rPr lang="en-US" sz="4900" dirty="0" err="1">
                <a:solidFill>
                  <a:schemeClr val="bg1"/>
                </a:solidFill>
                <a:latin typeface="Montserrat SemiBold" pitchFamily="2" charset="77"/>
              </a:rPr>
              <a:t>escala</a:t>
            </a:r>
            <a:br>
              <a:rPr lang="en-US" sz="4900" dirty="0">
                <a:solidFill>
                  <a:schemeClr val="bg1"/>
                </a:solidFill>
                <a:latin typeface="Montserrat SemiBold" pitchFamily="2" charset="77"/>
              </a:rPr>
            </a:br>
            <a:r>
              <a:rPr lang="en-US" sz="4900" dirty="0">
                <a:solidFill>
                  <a:schemeClr val="bg1"/>
                </a:solidFill>
                <a:latin typeface="Montserrat SemiBold" pitchFamily="2" charset="77"/>
              </a:rPr>
              <a:t>corporal</a:t>
            </a:r>
            <a:endParaRPr lang="en-US" sz="4800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22CFA003-67F2-FEA2-8268-84DE1FEAC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0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9" y="668215"/>
            <a:ext cx="5568001" cy="5521569"/>
          </a:xfrm>
        </p:spPr>
      </p:pic>
    </p:spTree>
    <p:extLst>
      <p:ext uri="{BB962C8B-B14F-4D97-AF65-F5344CB8AC3E}">
        <p14:creationId xmlns:p14="http://schemas.microsoft.com/office/powerpoint/2010/main" val="2258638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50" charset="0"/>
              </a:rPr>
              <a:t>Discutir</a:t>
            </a:r>
            <a:r>
              <a:rPr lang="en-US" sz="3200" b="1" dirty="0">
                <a:latin typeface="Montserrat" panose="00000500000000000000" pitchFamily="50" charset="0"/>
              </a:rPr>
              <a:t>: </a:t>
            </a:r>
            <a:r>
              <a:rPr lang="en-US" sz="3200" b="1" dirty="0" err="1">
                <a:latin typeface="Montserrat" panose="00000500000000000000" pitchFamily="50" charset="0"/>
              </a:rPr>
              <a:t>Icosaedro</a:t>
            </a:r>
            <a:r>
              <a:rPr lang="en-US" sz="3200" b="1" dirty="0">
                <a:latin typeface="Montserrat" panose="00000500000000000000" pitchFamily="50" charset="0"/>
              </a:rPr>
              <a:t> a </a:t>
            </a:r>
            <a:r>
              <a:rPr lang="en-US" sz="3200" b="1" dirty="0" err="1">
                <a:latin typeface="Montserrat" panose="00000500000000000000" pitchFamily="50" charset="0"/>
              </a:rPr>
              <a:t>escala</a:t>
            </a:r>
            <a:r>
              <a:rPr lang="en-US" sz="3200" b="1" dirty="0">
                <a:latin typeface="Montserrat" panose="00000500000000000000" pitchFamily="50" charset="0"/>
              </a:rPr>
              <a:t> corporal</a:t>
            </a:r>
            <a:endParaRPr lang="en-US" sz="3200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18584-69B8-5F62-20C4-A6C61F188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975304"/>
            <a:ext cx="6111861" cy="5209495"/>
          </a:xfrm>
        </p:spPr>
        <p:txBody>
          <a:bodyPr anchor="ctr" anchorCtr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¿De </a:t>
            </a:r>
            <a:r>
              <a:rPr lang="en-US" sz="20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qué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manera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utilizó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cada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componente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del </a:t>
            </a:r>
            <a:r>
              <a:rPr lang="en-US" sz="20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pensamiento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tabLst>
                <a:tab pos="457200" algn="l"/>
              </a:tabLst>
            </a:pPr>
            <a:r>
              <a:rPr lang="en-US" sz="20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Orientación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endParaRPr lang="en-US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0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Navegación</a:t>
            </a:r>
            <a:r>
              <a:rPr lang="en-US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endParaRPr lang="en-US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0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Vocabulario</a:t>
            </a:r>
            <a:r>
              <a:rPr lang="en-US" sz="20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espacial</a:t>
            </a:r>
            <a:endParaRPr lang="en-US" sz="20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20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Rotación</a:t>
            </a: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mental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dirty="0">
                <a:effectLst/>
                <a:ea typeface="Calibri" panose="020F0502020204030204" pitchFamily="34" charset="0"/>
              </a:rPr>
              <a:t>¿</a:t>
            </a:r>
            <a:r>
              <a:rPr lang="en-US" sz="2000" dirty="0" err="1">
                <a:effectLst/>
                <a:ea typeface="Calibri" panose="020F0502020204030204" pitchFamily="34" charset="0"/>
              </a:rPr>
              <a:t>Cómo</a:t>
            </a:r>
            <a:r>
              <a:rPr lang="en-US" sz="2000" dirty="0">
                <a:effectLst/>
                <a:ea typeface="Calibri" panose="020F0502020204030204" pitchFamily="34" charset="0"/>
              </a:rPr>
              <a:t> le </a:t>
            </a:r>
            <a:r>
              <a:rPr lang="en-US" sz="2000" dirty="0" err="1">
                <a:effectLst/>
                <a:ea typeface="Calibri" panose="020F0502020204030204" pitchFamily="34" charset="0"/>
              </a:rPr>
              <a:t>ayudó</a:t>
            </a:r>
            <a:r>
              <a:rPr lang="en-US" sz="2000" dirty="0">
                <a:effectLst/>
                <a:ea typeface="Calibri" panose="020F0502020204030204" pitchFamily="34" charset="0"/>
              </a:rPr>
              <a:t> la </a:t>
            </a:r>
            <a:r>
              <a:rPr lang="en-US" sz="2000" dirty="0" err="1">
                <a:effectLst/>
                <a:ea typeface="Calibri" panose="020F0502020204030204" pitchFamily="34" charset="0"/>
              </a:rPr>
              <a:t>naturaleza</a:t>
            </a:r>
            <a:r>
              <a:rPr lang="en-US" sz="2000" dirty="0">
                <a:effectLst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ea typeface="Calibri" panose="020F0502020204030204" pitchFamily="34" charset="0"/>
              </a:rPr>
              <a:t>activa</a:t>
            </a:r>
            <a:r>
              <a:rPr lang="en-US" sz="2000" dirty="0">
                <a:effectLst/>
                <a:ea typeface="Calibri" panose="020F0502020204030204" pitchFamily="34" charset="0"/>
              </a:rPr>
              <a:t> de </a:t>
            </a:r>
            <a:r>
              <a:rPr lang="en-US" sz="2000" dirty="0" err="1">
                <a:effectLst/>
                <a:ea typeface="Calibri" panose="020F0502020204030204" pitchFamily="34" charset="0"/>
              </a:rPr>
              <a:t>esta</a:t>
            </a:r>
            <a:r>
              <a:rPr lang="en-US" sz="2000" dirty="0">
                <a:effectLst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ea typeface="Calibri" panose="020F0502020204030204" pitchFamily="34" charset="0"/>
              </a:rPr>
              <a:t>experiencia</a:t>
            </a:r>
            <a:r>
              <a:rPr lang="en-US" sz="2000" dirty="0">
                <a:effectLst/>
                <a:ea typeface="Calibri" panose="020F0502020204030204" pitchFamily="34" charset="0"/>
              </a:rPr>
              <a:t> a </a:t>
            </a:r>
            <a:r>
              <a:rPr lang="en-US" sz="2000" dirty="0" err="1">
                <a:effectLst/>
                <a:ea typeface="Calibri" panose="020F0502020204030204" pitchFamily="34" charset="0"/>
              </a:rPr>
              <a:t>utilizar</a:t>
            </a:r>
            <a:r>
              <a:rPr lang="en-US" sz="2000" dirty="0">
                <a:effectLst/>
                <a:ea typeface="Calibri" panose="020F0502020204030204" pitchFamily="34" charset="0"/>
              </a:rPr>
              <a:t> y </a:t>
            </a:r>
            <a:r>
              <a:rPr lang="en-US" sz="2000" dirty="0" err="1">
                <a:effectLst/>
                <a:ea typeface="Calibri" panose="020F0502020204030204" pitchFamily="34" charset="0"/>
              </a:rPr>
              <a:t>comprender</a:t>
            </a:r>
            <a:r>
              <a:rPr lang="en-US" sz="2000" dirty="0">
                <a:effectLst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ea typeface="Calibri" panose="020F0502020204030204" pitchFamily="34" charset="0"/>
              </a:rPr>
              <a:t>el</a:t>
            </a:r>
            <a:r>
              <a:rPr lang="en-US" sz="2000" dirty="0">
                <a:effectLst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ea typeface="Calibri" panose="020F0502020204030204" pitchFamily="34" charset="0"/>
              </a:rPr>
              <a:t>pensamiento</a:t>
            </a:r>
            <a:r>
              <a:rPr lang="en-US" sz="2000" dirty="0">
                <a:effectLst/>
                <a:ea typeface="Calibri" panose="020F0502020204030204" pitchFamily="34" charset="0"/>
              </a:rPr>
              <a:t> </a:t>
            </a:r>
            <a:r>
              <a:rPr lang="en-US" sz="2000" dirty="0" err="1">
                <a:effectLst/>
                <a:ea typeface="Calibri" panose="020F0502020204030204" pitchFamily="34" charset="0"/>
              </a:rPr>
              <a:t>espacial</a:t>
            </a:r>
            <a:r>
              <a:rPr lang="en-US" sz="2000" dirty="0">
                <a:effectLst/>
                <a:ea typeface="Calibri" panose="020F0502020204030204" pitchFamily="34" charset="0"/>
              </a:rPr>
              <a:t>?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US" sz="2000" dirty="0"/>
              <a:t>¿</a:t>
            </a:r>
            <a:r>
              <a:rPr lang="en-US" sz="2000" dirty="0" err="1"/>
              <a:t>Cómo</a:t>
            </a:r>
            <a:r>
              <a:rPr lang="en-US" sz="2000" dirty="0"/>
              <a:t> se </a:t>
            </a:r>
            <a:r>
              <a:rPr lang="en-US" sz="2000" dirty="0" err="1"/>
              <a:t>relaciona</a:t>
            </a:r>
            <a:r>
              <a:rPr lang="en-US" sz="2000" dirty="0"/>
              <a:t> </a:t>
            </a:r>
            <a:r>
              <a:rPr lang="en-US" sz="2000" dirty="0" err="1"/>
              <a:t>esta</a:t>
            </a:r>
            <a:r>
              <a:rPr lang="en-US" sz="2000" dirty="0"/>
              <a:t> </a:t>
            </a:r>
            <a:r>
              <a:rPr lang="en-US" sz="2000" dirty="0" err="1"/>
              <a:t>experiencia</a:t>
            </a:r>
            <a:r>
              <a:rPr lang="en-US" sz="2000" dirty="0"/>
              <a:t> con sus </a:t>
            </a:r>
            <a:r>
              <a:rPr lang="en-US" sz="2000" dirty="0" err="1"/>
              <a:t>intereses</a:t>
            </a:r>
            <a:r>
              <a:rPr lang="en-US" sz="2000" dirty="0"/>
              <a:t>, </a:t>
            </a:r>
            <a:r>
              <a:rPr lang="en-US" sz="2000" dirty="0" err="1"/>
              <a:t>culturas</a:t>
            </a:r>
            <a:r>
              <a:rPr lang="en-US" sz="2000" dirty="0"/>
              <a:t> y </a:t>
            </a:r>
            <a:r>
              <a:rPr lang="en-US" sz="2000" dirty="0" err="1"/>
              <a:t>experiencias</a:t>
            </a:r>
            <a:r>
              <a:rPr lang="en-US" sz="2000" dirty="0"/>
              <a:t>?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0003A4-7661-BDA0-589E-E8717A6B7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56"/>
          <a:stretch/>
        </p:blipFill>
        <p:spPr>
          <a:xfrm>
            <a:off x="7254792" y="968270"/>
            <a:ext cx="4937208" cy="531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98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563FD6-FEDA-87C7-707A-0CFB86F1C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1202" y="3429001"/>
            <a:ext cx="8520330" cy="241009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ontserrat Medium" panose="00000600000000000000" pitchFamily="2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0A7517A-BC99-B767-5BB0-0DE4508D355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6293" y="-720949"/>
            <a:ext cx="11839413" cy="562687"/>
          </a:xfrm>
        </p:spPr>
        <p:txBody>
          <a:bodyPr/>
          <a:lstStyle/>
          <a:p>
            <a:r>
              <a:rPr lang="en-US" dirty="0">
                <a:latin typeface="Montserrat Medium" panose="00000600000000000000" pitchFamily="2" charset="0"/>
              </a:rPr>
              <a:t>Acknowledgments</a:t>
            </a:r>
          </a:p>
        </p:txBody>
      </p:sp>
      <p:pic>
        <p:nvPicPr>
          <p:cNvPr id="5" name="Picture 4" descr="Logos for Fresno County Superintendent of Schools and Count Play Explore.">
            <a:extLst>
              <a:ext uri="{FF2B5EF4-FFF2-40B4-BE49-F238E27FC236}">
                <a16:creationId xmlns:a16="http://schemas.microsoft.com/office/drawing/2014/main" id="{E6188540-20AD-7EE0-3203-6C1EB4CC83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9278" y="1315109"/>
            <a:ext cx="5326941" cy="20040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CABAD6-EC21-471F-0425-8A1668D51311}"/>
              </a:ext>
            </a:extLst>
          </p:cNvPr>
          <p:cNvSpPr txBox="1"/>
          <p:nvPr/>
        </p:nvSpPr>
        <p:spPr>
          <a:xfrm>
            <a:off x="2210972" y="3623235"/>
            <a:ext cx="8060789" cy="20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Count Play Explore Professional Learning Resources es un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producto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del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Superintendente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de Escuelas del Condado de Fresno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desarrollado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por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WestEd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colaboración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con FCSS y Centro AIMS para la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educación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matemáticas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ciencias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. No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está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destinado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a la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redistribución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comercial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, la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modificación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no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autorizada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ni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el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uso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fuera del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ámbito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de la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educación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profesional</a:t>
            </a:r>
            <a:r>
              <a:rPr lang="en-US" dirty="0">
                <a:solidFill>
                  <a:schemeClr val="bg1"/>
                </a:solidFill>
                <a:latin typeface="Montserrat Medium" panose="000006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chemeClr val="bg1"/>
              </a:solidFill>
              <a:latin typeface="Montserrat Medium" panose="000006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974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Montserrat" panose="00000500000000000000" pitchFamily="50" charset="0"/>
              </a:rPr>
              <a:t>Reflexionar</a:t>
            </a:r>
            <a:r>
              <a:rPr lang="en-US" b="1" dirty="0">
                <a:latin typeface="Montserrat" panose="00000500000000000000" pitchFamily="50" charset="0"/>
              </a:rPr>
              <a:t>: </a:t>
            </a:r>
            <a:r>
              <a:rPr lang="en-US" dirty="0">
                <a:latin typeface="Montserrat SemiBold" pitchFamily="2" charset="77"/>
              </a:rPr>
              <a:t>¿</a:t>
            </a:r>
            <a:r>
              <a:rPr lang="en-US" dirty="0" err="1">
                <a:latin typeface="Montserrat SemiBold" pitchFamily="2" charset="77"/>
              </a:rPr>
              <a:t>Qué</a:t>
            </a:r>
            <a:r>
              <a:rPr lang="en-US" dirty="0">
                <a:latin typeface="Montserrat SemiBold" pitchFamily="2" charset="77"/>
              </a:rPr>
              <a:t>? ¿Y </a:t>
            </a:r>
            <a:r>
              <a:rPr lang="en-US" dirty="0" err="1">
                <a:latin typeface="Montserrat SemiBold" pitchFamily="2" charset="77"/>
              </a:rPr>
              <a:t>entonces</a:t>
            </a:r>
            <a:r>
              <a:rPr lang="en-US" dirty="0">
                <a:latin typeface="Montserrat SemiBold" pitchFamily="2" charset="77"/>
              </a:rPr>
              <a:t>? ¿</a:t>
            </a:r>
            <a:r>
              <a:rPr lang="en-US" dirty="0" err="1">
                <a:latin typeface="Montserrat SemiBold" pitchFamily="2" charset="77"/>
              </a:rPr>
              <a:t>Ahora</a:t>
            </a:r>
            <a:r>
              <a:rPr lang="en-US" dirty="0">
                <a:latin typeface="Montserrat SemiBold" pitchFamily="2" charset="77"/>
              </a:rPr>
              <a:t> </a:t>
            </a:r>
            <a:r>
              <a:rPr lang="en-US" dirty="0" err="1">
                <a:latin typeface="Montserrat SemiBold" pitchFamily="2" charset="77"/>
              </a:rPr>
              <a:t>qué</a:t>
            </a:r>
            <a:r>
              <a:rPr lang="en-US" dirty="0">
                <a:latin typeface="Montserrat SemiBold" pitchFamily="2" charset="77"/>
              </a:rPr>
              <a:t>?</a:t>
            </a:r>
            <a:endParaRPr lang="en-US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0CD6F-BC9C-A1FD-B51F-7F887E2485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b="1" kern="100" dirty="0">
                <a:solidFill>
                  <a:srgbClr val="2078AE"/>
                </a:solidFill>
                <a:effectLst/>
                <a:latin typeface="Montserrat SemiBold" pitchFamily="2" charset="77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n-US" sz="2800" b="1" kern="100" dirty="0" err="1">
                <a:solidFill>
                  <a:schemeClr val="tx2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2800" b="1" kern="100" dirty="0">
                <a:solidFill>
                  <a:schemeClr val="tx2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0" marR="0" lvl="1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es algo que ha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aprendido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hoy?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b="1" kern="100" dirty="0" err="1">
                <a:solidFill>
                  <a:schemeClr val="tx2"/>
                </a:solidFill>
                <a:latin typeface="Montserrat SemiBold" panose="000007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Entonces</a:t>
            </a:r>
            <a:r>
              <a:rPr lang="en-US" sz="2800" b="1" kern="100" dirty="0">
                <a:solidFill>
                  <a:schemeClr val="tx2"/>
                </a:solidFill>
                <a:latin typeface="Montserrat SemiBold" panose="000007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kern="100" dirty="0">
                <a:solidFill>
                  <a:srgbClr val="2078AE"/>
                </a:solidFill>
                <a:effectLst/>
                <a:latin typeface="Montserrat SemiBold" pitchFamily="2" charset="77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n-US" sz="2800" b="1" kern="100" dirty="0" err="1">
                <a:solidFill>
                  <a:schemeClr val="tx2"/>
                </a:solidFill>
                <a:latin typeface="Montserrat SemiBold" panose="000007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2800" b="1" kern="100" dirty="0">
                <a:solidFill>
                  <a:schemeClr val="tx2"/>
                </a:solidFill>
                <a:latin typeface="Montserrat SemiBold" panose="000007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?  </a:t>
            </a:r>
          </a:p>
          <a:p>
            <a:pPr marL="0" marR="0" lvl="1" inden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¿Por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es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importante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lo que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aprendió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marR="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800" b="1" kern="100" dirty="0">
                <a:solidFill>
                  <a:srgbClr val="2078AE"/>
                </a:solidFill>
                <a:effectLst/>
                <a:latin typeface="Montserrat SemiBold" pitchFamily="2" charset="77"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n-US" sz="2800" b="1" kern="100" dirty="0" err="1">
                <a:solidFill>
                  <a:srgbClr val="2078AE"/>
                </a:solidFill>
                <a:effectLst/>
                <a:latin typeface="Montserrat SemiBold" pitchFamily="2" charset="77"/>
                <a:ea typeface="Calibri" panose="020F0502020204030204" pitchFamily="34" charset="0"/>
                <a:cs typeface="Calibri" panose="020F0502020204030204" pitchFamily="34" charset="0"/>
              </a:rPr>
              <a:t>Ahora</a:t>
            </a:r>
            <a:r>
              <a:rPr lang="en-US" sz="2800" b="1" kern="100" dirty="0">
                <a:solidFill>
                  <a:srgbClr val="2078AE"/>
                </a:solidFill>
                <a:effectLst/>
                <a:latin typeface="Montserrat SemiBold" pitchFamily="2" charset="77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kern="100" dirty="0" err="1">
                <a:solidFill>
                  <a:schemeClr val="tx2"/>
                </a:solidFill>
                <a:latin typeface="Montserrat SemiBold" panose="000007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en-US" sz="2800" b="1" kern="100" dirty="0" err="1">
                <a:solidFill>
                  <a:schemeClr val="tx2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ué</a:t>
            </a:r>
            <a:r>
              <a:rPr lang="en-US" sz="2800" b="1" kern="100" dirty="0">
                <a:solidFill>
                  <a:schemeClr val="tx2"/>
                </a:solidFill>
                <a:effectLst/>
                <a:latin typeface="Montserrat SemiBold" panose="00000700000000000000" pitchFamily="2" charset="0"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pPr marL="0" marR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¿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Cómo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podría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aplicar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lo que ha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aprendido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entorno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aprendizaje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? ¿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Qué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apoyo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podría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kern="100" dirty="0" err="1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necesitar</a:t>
            </a:r>
            <a:r>
              <a:rPr lang="en-US" sz="2800" kern="1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en-US" sz="2800" kern="1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175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Objetivos</a:t>
            </a:r>
            <a:r>
              <a:rPr lang="en-US" dirty="0"/>
              <a:t> de la </a:t>
            </a:r>
            <a:r>
              <a:rPr lang="en-US" dirty="0" err="1"/>
              <a:t>sesión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18584-69B8-5F62-20C4-A6C61F188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971918"/>
            <a:ext cx="5464747" cy="5267103"/>
          </a:xfrm>
        </p:spPr>
        <p:txBody>
          <a:bodyPr anchor="ctr" anchorCtr="0"/>
          <a:lstStyle/>
          <a:p>
            <a:r>
              <a:rPr lang="en-US" dirty="0" err="1"/>
              <a:t>Utilizar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pensamiento</a:t>
            </a:r>
            <a:r>
              <a:rPr lang="en-US" dirty="0"/>
              <a:t> </a:t>
            </a:r>
            <a:r>
              <a:rPr lang="en-US" dirty="0" err="1"/>
              <a:t>espacial</a:t>
            </a:r>
            <a:r>
              <a:rPr lang="en-US" dirty="0"/>
              <a:t> de forma </a:t>
            </a:r>
            <a:r>
              <a:rPr lang="en-US" dirty="0" err="1"/>
              <a:t>lúdica</a:t>
            </a:r>
            <a:endParaRPr lang="en-US" dirty="0"/>
          </a:p>
          <a:p>
            <a:r>
              <a:rPr lang="en-US" dirty="0" err="1"/>
              <a:t>Aprender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componentes</a:t>
            </a:r>
            <a:r>
              <a:rPr lang="en-US" dirty="0"/>
              <a:t> clave del </a:t>
            </a:r>
            <a:r>
              <a:rPr lang="en-US" dirty="0" err="1"/>
              <a:t>pensamiento</a:t>
            </a:r>
            <a:r>
              <a:rPr lang="en-US" dirty="0"/>
              <a:t> especial</a:t>
            </a:r>
          </a:p>
          <a:p>
            <a:r>
              <a:rPr lang="en-US" dirty="0" err="1"/>
              <a:t>Discutir</a:t>
            </a:r>
            <a:r>
              <a:rPr lang="en-US" dirty="0"/>
              <a:t> </a:t>
            </a:r>
            <a:r>
              <a:rPr lang="en-US" dirty="0" err="1"/>
              <a:t>cómo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niños</a:t>
            </a:r>
            <a:r>
              <a:rPr lang="en-US" dirty="0"/>
              <a:t> </a:t>
            </a:r>
            <a:r>
              <a:rPr lang="en-US" dirty="0" err="1"/>
              <a:t>desarrollan</a:t>
            </a:r>
            <a:r>
              <a:rPr lang="en-US" dirty="0"/>
              <a:t> </a:t>
            </a:r>
            <a:r>
              <a:rPr lang="en-US" dirty="0" err="1"/>
              <a:t>habilidades</a:t>
            </a:r>
            <a:r>
              <a:rPr lang="en-US" dirty="0"/>
              <a:t> de </a:t>
            </a:r>
            <a:r>
              <a:rPr lang="en-US" dirty="0" err="1"/>
              <a:t>pensamiento</a:t>
            </a:r>
            <a:r>
              <a:rPr lang="en-US" dirty="0"/>
              <a:t> </a:t>
            </a:r>
            <a:r>
              <a:rPr lang="en-US" dirty="0" err="1"/>
              <a:t>espacial</a:t>
            </a: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D507E0-E819-6DEC-941C-17C645CB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1957" y="971918"/>
            <a:ext cx="5620043" cy="526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053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1646" y="237744"/>
            <a:ext cx="10834075" cy="535531"/>
          </a:xfrm>
        </p:spPr>
        <p:txBody>
          <a:bodyPr/>
          <a:lstStyle/>
          <a:p>
            <a:r>
              <a:rPr lang="en-US" sz="3200" b="1" dirty="0" err="1">
                <a:latin typeface="Montserrat" panose="00000500000000000000" pitchFamily="50" charset="0"/>
              </a:rPr>
              <a:t>Explorar</a:t>
            </a:r>
            <a:r>
              <a:rPr lang="en-US" sz="3200" b="1" dirty="0">
                <a:latin typeface="Montserrat" panose="00000500000000000000" pitchFamily="50" charset="0"/>
              </a:rPr>
              <a:t>: </a:t>
            </a:r>
            <a:r>
              <a:rPr lang="en-US" sz="3200" dirty="0" err="1">
                <a:latin typeface="Montserrat" panose="00000500000000000000" pitchFamily="50" charset="0"/>
              </a:rPr>
              <a:t>Pensando</a:t>
            </a:r>
            <a:r>
              <a:rPr lang="en-US" sz="3200" dirty="0">
                <a:latin typeface="Montserrat" panose="00000500000000000000" pitchFamily="50" charset="0"/>
              </a:rPr>
              <a:t> </a:t>
            </a:r>
            <a:r>
              <a:rPr lang="en-US" sz="3200" dirty="0" err="1">
                <a:latin typeface="Montserrat" panose="00000500000000000000" pitchFamily="50" charset="0"/>
              </a:rPr>
              <a:t>en</a:t>
            </a:r>
            <a:r>
              <a:rPr lang="en-US" sz="3200" dirty="0">
                <a:latin typeface="Montserrat" panose="00000500000000000000" pitchFamily="50" charset="0"/>
              </a:rPr>
              <a:t> </a:t>
            </a:r>
            <a:r>
              <a:rPr lang="en-US" sz="3200" dirty="0" err="1">
                <a:latin typeface="Montserrat" panose="00000500000000000000" pitchFamily="50" charset="0"/>
              </a:rPr>
              <a:t>el</a:t>
            </a:r>
            <a:r>
              <a:rPr lang="en-US" sz="3200" dirty="0">
                <a:latin typeface="Montserrat" panose="00000500000000000000" pitchFamily="50" charset="0"/>
              </a:rPr>
              <a:t> </a:t>
            </a:r>
            <a:r>
              <a:rPr lang="en-US" sz="3200" dirty="0" err="1">
                <a:latin typeface="Montserrat" panose="00000500000000000000" pitchFamily="50" charset="0"/>
              </a:rPr>
              <a:t>espacio</a:t>
            </a:r>
            <a:endParaRPr lang="en-US" sz="3200" dirty="0">
              <a:latin typeface="Montserrat" panose="00000500000000000000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18584-69B8-5F62-20C4-A6C61F188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960638"/>
            <a:ext cx="5373307" cy="4728557"/>
          </a:xfrm>
        </p:spPr>
        <p:txBody>
          <a:bodyPr anchor="ctr" anchorCtr="0"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>
                <a:cs typeface="Calibri"/>
              </a:rPr>
              <a:t>Piense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en</a:t>
            </a:r>
            <a:r>
              <a:rPr lang="en-US" dirty="0">
                <a:cs typeface="Calibri"/>
              </a:rPr>
              <a:t> un </a:t>
            </a:r>
            <a:r>
              <a:rPr lang="en-US" dirty="0" err="1">
                <a:cs typeface="Calibri"/>
              </a:rPr>
              <a:t>espacio</a:t>
            </a:r>
            <a:r>
              <a:rPr lang="en-US" dirty="0">
                <a:cs typeface="Calibri"/>
              </a:rPr>
              <a:t> familiar.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>
                <a:ea typeface="Calibri" panose="020F0502020204030204" pitchFamily="34" charset="0"/>
              </a:rPr>
              <a:t>Describa</a:t>
            </a:r>
            <a:r>
              <a:rPr lang="en-US" dirty="0">
                <a:ea typeface="Calibri" panose="020F0502020204030204" pitchFamily="34" charset="0"/>
              </a:rPr>
              <a:t> </a:t>
            </a:r>
            <a:r>
              <a:rPr lang="en-US" dirty="0" err="1">
                <a:ea typeface="Calibri" panose="020F0502020204030204" pitchFamily="34" charset="0"/>
              </a:rPr>
              <a:t>el</a:t>
            </a:r>
            <a:r>
              <a:rPr lang="en-US" dirty="0">
                <a:ea typeface="Calibri" panose="020F0502020204030204" pitchFamily="34" charset="0"/>
              </a:rPr>
              <a:t> </a:t>
            </a:r>
            <a:r>
              <a:rPr lang="en-US" dirty="0" err="1">
                <a:ea typeface="Calibri" panose="020F0502020204030204" pitchFamily="34" charset="0"/>
              </a:rPr>
              <a:t>espacio</a:t>
            </a:r>
            <a:r>
              <a:rPr lang="en-US" dirty="0">
                <a:ea typeface="Calibri" panose="020F0502020204030204" pitchFamily="34" charset="0"/>
              </a:rPr>
              <a:t> a un </a:t>
            </a:r>
            <a:r>
              <a:rPr lang="en-US" dirty="0" err="1">
                <a:ea typeface="Calibri" panose="020F0502020204030204" pitchFamily="34" charset="0"/>
              </a:rPr>
              <a:t>compañero</a:t>
            </a:r>
            <a:r>
              <a:rPr lang="en-US" dirty="0">
                <a:ea typeface="Calibri" panose="020F0502020204030204" pitchFamily="34" charset="0"/>
              </a:rPr>
              <a:t> o </a:t>
            </a:r>
            <a:r>
              <a:rPr lang="en-US" dirty="0" err="1">
                <a:ea typeface="Calibri" panose="020F0502020204030204" pitchFamily="34" charset="0"/>
              </a:rPr>
              <a:t>compañera</a:t>
            </a:r>
            <a:r>
              <a:rPr lang="en-US" dirty="0"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dirty="0" err="1">
                <a:effectLst/>
                <a:ea typeface="Calibri" panose="020F0502020204030204" pitchFamily="34" charset="0"/>
              </a:rPr>
              <a:t>Dibuje</a:t>
            </a:r>
            <a:r>
              <a:rPr lang="en-US" dirty="0">
                <a:effectLst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ea typeface="Calibri" panose="020F0502020204030204" pitchFamily="34" charset="0"/>
              </a:rPr>
              <a:t>el</a:t>
            </a:r>
            <a:r>
              <a:rPr lang="en-US" dirty="0">
                <a:effectLst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ea typeface="Calibri" panose="020F0502020204030204" pitchFamily="34" charset="0"/>
              </a:rPr>
              <a:t>espacio</a:t>
            </a:r>
            <a:r>
              <a:rPr lang="en-US" dirty="0">
                <a:effectLst/>
                <a:ea typeface="Calibri" panose="020F0502020204030204" pitchFamily="34" charset="0"/>
              </a:rPr>
              <a:t> de </a:t>
            </a:r>
            <a:r>
              <a:rPr lang="en-US" dirty="0" err="1">
                <a:effectLst/>
                <a:ea typeface="Calibri" panose="020F0502020204030204" pitchFamily="34" charset="0"/>
              </a:rPr>
              <a:t>su</a:t>
            </a:r>
            <a:r>
              <a:rPr lang="en-US" dirty="0">
                <a:effectLst/>
                <a:ea typeface="Calibri" panose="020F0502020204030204" pitchFamily="34" charset="0"/>
              </a:rPr>
              <a:t> </a:t>
            </a:r>
            <a:r>
              <a:rPr lang="en-US" dirty="0" err="1">
                <a:effectLst/>
                <a:ea typeface="Calibri" panose="020F0502020204030204" pitchFamily="34" charset="0"/>
              </a:rPr>
              <a:t>compañera</a:t>
            </a:r>
            <a:r>
              <a:rPr lang="en-US" dirty="0">
                <a:effectLst/>
                <a:ea typeface="Calibri" panose="020F0502020204030204" pitchFamily="34" charset="0"/>
              </a:rPr>
              <a:t> o </a:t>
            </a:r>
            <a:r>
              <a:rPr lang="en-US" dirty="0" err="1">
                <a:effectLst/>
                <a:ea typeface="Calibri" panose="020F0502020204030204" pitchFamily="34" charset="0"/>
              </a:rPr>
              <a:t>compañero</a:t>
            </a:r>
            <a:r>
              <a:rPr lang="en-US" dirty="0">
                <a:effectLst/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345571-0B24-A60F-7973-F429D5508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8597" y="960639"/>
            <a:ext cx="5833403" cy="472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032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E5A2F3-0113-148D-2FC2-365FFE6E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606" y="2718036"/>
            <a:ext cx="7389761" cy="1421928"/>
          </a:xfrm>
        </p:spPr>
        <p:txBody>
          <a:bodyPr/>
          <a:lstStyle/>
          <a:p>
            <a:r>
              <a:rPr lang="en-US" dirty="0" err="1"/>
              <a:t>Pensamiento</a:t>
            </a:r>
            <a:r>
              <a:rPr lang="en-US" dirty="0"/>
              <a:t> </a:t>
            </a:r>
            <a:r>
              <a:rPr lang="en-US" dirty="0" err="1"/>
              <a:t>espacial</a:t>
            </a:r>
            <a:r>
              <a:rPr lang="en-US" dirty="0"/>
              <a:t>: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visión</a:t>
            </a:r>
            <a:r>
              <a:rPr lang="en-US" dirty="0"/>
              <a:t> general</a:t>
            </a:r>
          </a:p>
        </p:txBody>
      </p:sp>
    </p:spTree>
    <p:extLst>
      <p:ext uri="{BB962C8B-B14F-4D97-AF65-F5344CB8AC3E}">
        <p14:creationId xmlns:p14="http://schemas.microsoft.com/office/powerpoint/2010/main" val="1142016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Definición</a:t>
            </a:r>
            <a:r>
              <a:rPr lang="en-US" dirty="0"/>
              <a:t> del </a:t>
            </a:r>
            <a:r>
              <a:rPr lang="en-US" dirty="0" err="1"/>
              <a:t>pensamiento</a:t>
            </a:r>
            <a:r>
              <a:rPr lang="en-US" dirty="0"/>
              <a:t> </a:t>
            </a:r>
            <a:r>
              <a:rPr lang="en-US" dirty="0" err="1"/>
              <a:t>espacial</a:t>
            </a:r>
            <a:endParaRPr lang="en-US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18584-69B8-5F62-20C4-A6C61F188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969280"/>
            <a:ext cx="5244353" cy="5181515"/>
          </a:xfrm>
        </p:spPr>
        <p:txBody>
          <a:bodyPr anchor="ctr" anchorCtr="0"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Aft>
                <a:spcPts val="1200"/>
              </a:spcAft>
              <a:buNone/>
            </a:pPr>
            <a:r>
              <a:rPr lang="en-US" dirty="0"/>
              <a:t>El </a:t>
            </a:r>
            <a:r>
              <a:rPr lang="en-US" dirty="0" err="1"/>
              <a:t>pensamiento</a:t>
            </a:r>
            <a:r>
              <a:rPr lang="en-US" dirty="0"/>
              <a:t> </a:t>
            </a:r>
            <a:r>
              <a:rPr lang="en-US" dirty="0" err="1"/>
              <a:t>espacial</a:t>
            </a:r>
            <a:r>
              <a:rPr lang="en-US" dirty="0"/>
              <a:t> se </a:t>
            </a:r>
            <a:r>
              <a:rPr lang="en-US" dirty="0" err="1"/>
              <a:t>refiere</a:t>
            </a:r>
            <a:r>
              <a:rPr lang="en-US" dirty="0"/>
              <a:t> a la </a:t>
            </a:r>
            <a:r>
              <a:rPr lang="en-US" dirty="0" err="1"/>
              <a:t>comprensión</a:t>
            </a:r>
            <a:r>
              <a:rPr lang="en-US" dirty="0"/>
              <a:t> de: 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sz="3200" dirty="0" err="1"/>
              <a:t>posiciones</a:t>
            </a:r>
            <a:r>
              <a:rPr lang="en-US" sz="3200" dirty="0"/>
              <a:t> de </a:t>
            </a:r>
            <a:r>
              <a:rPr lang="en-US" sz="3200" dirty="0" err="1"/>
              <a:t>objetos</a:t>
            </a:r>
            <a:r>
              <a:rPr lang="en-US" sz="3200" dirty="0"/>
              <a:t> y personas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el</a:t>
            </a:r>
            <a:r>
              <a:rPr lang="en-US" sz="3200" dirty="0"/>
              <a:t> </a:t>
            </a:r>
            <a:r>
              <a:rPr lang="en-US" sz="3200" dirty="0" err="1"/>
              <a:t>espacio</a:t>
            </a:r>
            <a:r>
              <a:rPr lang="en-US" sz="3200" dirty="0"/>
              <a:t>,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sz="3200" dirty="0" err="1"/>
              <a:t>cómo</a:t>
            </a:r>
            <a:r>
              <a:rPr lang="en-US" sz="3200" dirty="0"/>
              <a:t> </a:t>
            </a:r>
            <a:r>
              <a:rPr lang="en-US" sz="3200" dirty="0" err="1"/>
              <a:t>llegar</a:t>
            </a:r>
            <a:r>
              <a:rPr lang="en-US" sz="3200" dirty="0"/>
              <a:t> de un </a:t>
            </a:r>
            <a:r>
              <a:rPr lang="en-US" sz="3200" dirty="0" err="1"/>
              <a:t>lugar</a:t>
            </a:r>
            <a:r>
              <a:rPr lang="en-US" sz="3200" dirty="0"/>
              <a:t> a </a:t>
            </a:r>
            <a:r>
              <a:rPr lang="en-US" sz="3200" dirty="0" err="1"/>
              <a:t>otro</a:t>
            </a:r>
            <a:r>
              <a:rPr lang="en-US" sz="3200" dirty="0"/>
              <a:t>, y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sz="3200" dirty="0" err="1"/>
              <a:t>cómo</a:t>
            </a:r>
            <a:r>
              <a:rPr lang="en-US" sz="3200" dirty="0"/>
              <a:t> se </a:t>
            </a:r>
            <a:r>
              <a:rPr lang="en-US" sz="3200" dirty="0" err="1"/>
              <a:t>verán</a:t>
            </a:r>
            <a:r>
              <a:rPr lang="en-US" sz="3200" dirty="0"/>
              <a:t> </a:t>
            </a:r>
            <a:r>
              <a:rPr lang="en-US" sz="3200" dirty="0" err="1"/>
              <a:t>los</a:t>
            </a:r>
            <a:r>
              <a:rPr lang="en-US" sz="3200" dirty="0"/>
              <a:t> </a:t>
            </a:r>
            <a:r>
              <a:rPr lang="en-US" sz="3200" dirty="0" err="1"/>
              <a:t>objetos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giran</a:t>
            </a:r>
            <a:r>
              <a:rPr lang="en-US" sz="3200" dirty="0"/>
              <a:t> o se </a:t>
            </a:r>
            <a:r>
              <a:rPr lang="en-US" sz="3200" dirty="0" err="1"/>
              <a:t>mueven</a:t>
            </a:r>
            <a:r>
              <a:rPr lang="en-US" sz="3200" dirty="0"/>
              <a:t> para </a:t>
            </a:r>
            <a:r>
              <a:rPr lang="en-US" sz="3200" dirty="0" err="1"/>
              <a:t>cambiar</a:t>
            </a:r>
            <a:r>
              <a:rPr lang="en-US" sz="3200" dirty="0"/>
              <a:t> </a:t>
            </a:r>
            <a:r>
              <a:rPr lang="en-US" sz="3200" dirty="0" err="1"/>
              <a:t>su</a:t>
            </a:r>
            <a:r>
              <a:rPr lang="en-US" sz="3200" dirty="0"/>
              <a:t> </a:t>
            </a:r>
            <a:r>
              <a:rPr lang="en-US" sz="3200" dirty="0" err="1"/>
              <a:t>posición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el</a:t>
            </a:r>
            <a:r>
              <a:rPr lang="en-US" sz="3200" dirty="0"/>
              <a:t> </a:t>
            </a:r>
            <a:r>
              <a:rPr lang="en-US" sz="3200" dirty="0" err="1"/>
              <a:t>espacio</a:t>
            </a:r>
            <a:r>
              <a:rPr lang="en-US" sz="3200" dirty="0"/>
              <a:t>.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CFB29CC0-91BA-257A-B4E2-0A890DA32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4000" y="969280"/>
            <a:ext cx="5868000" cy="518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216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Usar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pensamiento</a:t>
            </a:r>
            <a:r>
              <a:rPr lang="en-US" dirty="0"/>
              <a:t> </a:t>
            </a:r>
            <a:r>
              <a:rPr lang="en-US" dirty="0" err="1"/>
              <a:t>espacial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n-US" dirty="0" err="1"/>
              <a:t>adulta</a:t>
            </a:r>
            <a:endParaRPr lang="en-US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18584-69B8-5F62-20C4-A6C61F188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6" y="971968"/>
            <a:ext cx="6414567" cy="5216561"/>
          </a:xfrm>
        </p:spPr>
        <p:txBody>
          <a:bodyPr anchor="ctr" anchorCtr="0"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 err="1">
                <a:solidFill>
                  <a:srgbClr val="3F3F3F"/>
                </a:solidFill>
                <a:cs typeface="Helvetica" panose="020B0604020202020204" pitchFamily="34" charset="0"/>
              </a:rPr>
              <a:t>J</a:t>
            </a:r>
            <a:r>
              <a:rPr lang="en-US" dirty="0" err="1">
                <a:solidFill>
                  <a:srgbClr val="3F3F3F"/>
                </a:solidFill>
                <a:effectLst/>
                <a:cs typeface="Helvetica" panose="020B0604020202020204" pitchFamily="34" charset="0"/>
              </a:rPr>
              <a:t>uegos</a:t>
            </a:r>
            <a:endParaRPr lang="en-US" dirty="0">
              <a:solidFill>
                <a:srgbClr val="3F3F3F"/>
              </a:solidFill>
              <a:effectLst/>
              <a:cs typeface="Helvetica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dirty="0" err="1">
                <a:solidFill>
                  <a:srgbClr val="3F3F3F"/>
                </a:solidFill>
                <a:cs typeface="Helvetica" panose="020B0604020202020204" pitchFamily="34" charset="0"/>
              </a:rPr>
              <a:t>Movimiento</a:t>
            </a:r>
            <a:r>
              <a:rPr lang="en-US" dirty="0">
                <a:solidFill>
                  <a:srgbClr val="3F3F3F"/>
                </a:solidFill>
                <a:cs typeface="Helvetica" panose="020B0604020202020204" pitchFamily="34" charset="0"/>
              </a:rPr>
              <a:t> de un </a:t>
            </a:r>
            <a:r>
              <a:rPr lang="en-US" dirty="0" err="1">
                <a:solidFill>
                  <a:srgbClr val="3F3F3F"/>
                </a:solidFill>
                <a:cs typeface="Helvetica" panose="020B0604020202020204" pitchFamily="34" charset="0"/>
              </a:rPr>
              <a:t>lugar</a:t>
            </a:r>
            <a:r>
              <a:rPr lang="en-US" dirty="0">
                <a:solidFill>
                  <a:srgbClr val="3F3F3F"/>
                </a:solidFill>
                <a:cs typeface="Helvetica" panose="020B0604020202020204" pitchFamily="34" charset="0"/>
              </a:rPr>
              <a:t> a </a:t>
            </a:r>
            <a:r>
              <a:rPr lang="en-US" dirty="0" err="1">
                <a:solidFill>
                  <a:srgbClr val="3F3F3F"/>
                </a:solidFill>
                <a:cs typeface="Helvetica" panose="020B0604020202020204" pitchFamily="34" charset="0"/>
              </a:rPr>
              <a:t>otro</a:t>
            </a:r>
            <a:endParaRPr lang="en-US" dirty="0">
              <a:solidFill>
                <a:srgbClr val="3F3F3F"/>
              </a:solidFill>
              <a:cs typeface="Helvetica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dirty="0" err="1">
                <a:solidFill>
                  <a:srgbClr val="3F3F3F"/>
                </a:solidFill>
                <a:cs typeface="Helvetica" panose="020B0604020202020204" pitchFamily="34" charset="0"/>
              </a:rPr>
              <a:t>T</a:t>
            </a:r>
            <a:r>
              <a:rPr lang="en-US" dirty="0" err="1">
                <a:solidFill>
                  <a:srgbClr val="3F3F3F"/>
                </a:solidFill>
                <a:effectLst/>
                <a:cs typeface="Helvetica" panose="020B0604020202020204" pitchFamily="34" charset="0"/>
              </a:rPr>
              <a:t>rabajo</a:t>
            </a:r>
            <a:r>
              <a:rPr lang="en-US" dirty="0">
                <a:solidFill>
                  <a:srgbClr val="3F3F3F"/>
                </a:solidFill>
                <a:effectLst/>
                <a:cs typeface="Helvetica" panose="020B0604020202020204" pitchFamily="34" charset="0"/>
              </a:rPr>
              <a:t> o </a:t>
            </a:r>
            <a:r>
              <a:rPr lang="en-US" dirty="0" err="1">
                <a:solidFill>
                  <a:srgbClr val="3F3F3F"/>
                </a:solidFill>
                <a:effectLst/>
                <a:cs typeface="Helvetica" panose="020B0604020202020204" pitchFamily="34" charset="0"/>
              </a:rPr>
              <a:t>profesiones</a:t>
            </a:r>
            <a:endParaRPr lang="en-US" dirty="0">
              <a:solidFill>
                <a:srgbClr val="3F3F3F"/>
              </a:solidFill>
              <a:effectLst/>
              <a:cs typeface="Helvetica" panose="020B0604020202020204" pitchFamily="34" charset="0"/>
            </a:endParaRPr>
          </a:p>
          <a:p>
            <a:pPr lvl="1">
              <a:spcAft>
                <a:spcPts val="1200"/>
              </a:spcAft>
            </a:pPr>
            <a:r>
              <a:rPr lang="en-US" sz="2800" dirty="0" err="1">
                <a:solidFill>
                  <a:srgbClr val="3F3F3F"/>
                </a:solidFill>
                <a:cs typeface="Helvetica" panose="020B0604020202020204" pitchFamily="34" charset="0"/>
              </a:rPr>
              <a:t>D</a:t>
            </a:r>
            <a:r>
              <a:rPr lang="en-US" sz="2800" dirty="0" err="1">
                <a:solidFill>
                  <a:srgbClr val="3F3F3F"/>
                </a:solidFill>
                <a:effectLst/>
                <a:cs typeface="Helvetica" panose="020B0604020202020204" pitchFamily="34" charset="0"/>
              </a:rPr>
              <a:t>iseño</a:t>
            </a:r>
            <a:r>
              <a:rPr lang="en-US" sz="2800" dirty="0">
                <a:solidFill>
                  <a:srgbClr val="3F3F3F"/>
                </a:solidFill>
                <a:effectLst/>
                <a:cs typeface="Helvetica" panose="020B0604020202020204" pitchFamily="34" charset="0"/>
              </a:rPr>
              <a:t> y </a:t>
            </a:r>
            <a:r>
              <a:rPr lang="en-US" sz="2800" dirty="0" err="1">
                <a:solidFill>
                  <a:srgbClr val="3F3F3F"/>
                </a:solidFill>
                <a:effectLst/>
                <a:cs typeface="Helvetica" panose="020B0604020202020204" pitchFamily="34" charset="0"/>
              </a:rPr>
              <a:t>construcción</a:t>
            </a:r>
            <a:endParaRPr lang="en-US" sz="2800" dirty="0">
              <a:solidFill>
                <a:srgbClr val="3F3F3F"/>
              </a:solidFill>
              <a:effectLst/>
              <a:cs typeface="Helvetica" panose="020B0604020202020204" pitchFamily="34" charset="0"/>
            </a:endParaRPr>
          </a:p>
          <a:p>
            <a:pPr lvl="1">
              <a:spcAft>
                <a:spcPts val="1200"/>
              </a:spcAft>
            </a:pPr>
            <a:r>
              <a:rPr lang="en-US" sz="2800" dirty="0" err="1">
                <a:solidFill>
                  <a:srgbClr val="3F3F3F"/>
                </a:solidFill>
                <a:cs typeface="Helvetica" panose="020B0604020202020204" pitchFamily="34" charset="0"/>
              </a:rPr>
              <a:t>D</a:t>
            </a:r>
            <a:r>
              <a:rPr lang="en-US" sz="2800" dirty="0" err="1">
                <a:solidFill>
                  <a:srgbClr val="3F3F3F"/>
                </a:solidFill>
                <a:effectLst/>
                <a:cs typeface="Helvetica" panose="020B0604020202020204" pitchFamily="34" charset="0"/>
              </a:rPr>
              <a:t>eportes</a:t>
            </a:r>
            <a:endParaRPr lang="en-US" sz="2800" dirty="0">
              <a:solidFill>
                <a:srgbClr val="3F3F3F"/>
              </a:solidFill>
              <a:effectLst/>
              <a:cs typeface="Helvetica" panose="020B0604020202020204" pitchFamily="34" charset="0"/>
            </a:endParaRPr>
          </a:p>
          <a:p>
            <a:pPr lvl="1">
              <a:spcAft>
                <a:spcPts val="1200"/>
              </a:spcAft>
            </a:pPr>
            <a:r>
              <a:rPr lang="en-US" sz="2800" dirty="0">
                <a:solidFill>
                  <a:srgbClr val="3F3F3F"/>
                </a:solidFill>
                <a:cs typeface="Helvetica" panose="020B0604020202020204" pitchFamily="34" charset="0"/>
              </a:rPr>
              <a:t>Agricultura y </a:t>
            </a:r>
            <a:r>
              <a:rPr lang="en-US" sz="2800" dirty="0" err="1">
                <a:solidFill>
                  <a:srgbClr val="3F3F3F"/>
                </a:solidFill>
                <a:cs typeface="Helvetica" panose="020B0604020202020204" pitchFamily="34" charset="0"/>
              </a:rPr>
              <a:t>transporte</a:t>
            </a:r>
            <a:endParaRPr lang="en-US" sz="2800" dirty="0">
              <a:solidFill>
                <a:srgbClr val="3F3F3F"/>
              </a:solidFill>
              <a:cs typeface="Helvetica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6824D2-4E07-2AC4-DC3F-FC7C4950B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6844" y="971968"/>
            <a:ext cx="4695156" cy="521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73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Ejemplos</a:t>
            </a:r>
            <a:r>
              <a:rPr lang="en-US" dirty="0"/>
              <a:t> del </a:t>
            </a:r>
            <a:r>
              <a:rPr lang="en-US" dirty="0" err="1"/>
              <a:t>pensamiento</a:t>
            </a:r>
            <a:r>
              <a:rPr lang="en-US" dirty="0"/>
              <a:t> </a:t>
            </a:r>
            <a:r>
              <a:rPr lang="en-US" dirty="0" err="1"/>
              <a:t>espacial</a:t>
            </a:r>
            <a:r>
              <a:rPr lang="en-US" dirty="0"/>
              <a:t> de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niños</a:t>
            </a:r>
            <a:endParaRPr lang="en-US" dirty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109FDE3-B18A-4622-E45F-91CDFA807FA8}"/>
              </a:ext>
            </a:extLst>
          </p:cNvPr>
          <p:cNvSpPr txBox="1">
            <a:spLocks/>
          </p:cNvSpPr>
          <p:nvPr/>
        </p:nvSpPr>
        <p:spPr>
          <a:xfrm>
            <a:off x="1253613" y="1093079"/>
            <a:ext cx="1666471" cy="12108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3F3F3F"/>
                </a:solidFill>
                <a:latin typeface="Montserrat" pitchFamily="2" charset="77"/>
                <a:cs typeface="Helvetica" panose="020B0604020202020204" pitchFamily="34" charset="0"/>
              </a:rPr>
              <a:t>Crear </a:t>
            </a:r>
            <a:r>
              <a:rPr lang="en-US" sz="2400" dirty="0" err="1">
                <a:solidFill>
                  <a:srgbClr val="3F3F3F"/>
                </a:solidFill>
                <a:latin typeface="Montserrat" pitchFamily="2" charset="77"/>
                <a:cs typeface="Helvetica" panose="020B0604020202020204" pitchFamily="34" charset="0"/>
              </a:rPr>
              <a:t>arte</a:t>
            </a:r>
            <a:endParaRPr lang="en-US" sz="2400" dirty="0">
              <a:solidFill>
                <a:srgbClr val="3F3F3F"/>
              </a:solidFill>
              <a:latin typeface="Montserrat" pitchFamily="2" charset="77"/>
              <a:cs typeface="Helvetica" panose="020B0604020202020204" pitchFamily="34" charset="0"/>
            </a:endParaRPr>
          </a:p>
        </p:txBody>
      </p:sp>
      <p:pic>
        <p:nvPicPr>
          <p:cNvPr id="4" name="Picture 3" descr="Un niño usando un marcador para dibujar en un pedazo de papel.">
            <a:extLst>
              <a:ext uri="{FF2B5EF4-FFF2-40B4-BE49-F238E27FC236}">
                <a16:creationId xmlns:a16="http://schemas.microsoft.com/office/drawing/2014/main" id="{7A8F651B-7E35-48F9-1545-F4698712AC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1272" y="1090536"/>
            <a:ext cx="3321050" cy="2190750"/>
          </a:xfrm>
          <a:prstGeom prst="rect">
            <a:avLst/>
          </a:prstGeom>
        </p:spPr>
      </p:pic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A1824797-3495-19AD-B079-5063A383AA75}"/>
              </a:ext>
            </a:extLst>
          </p:cNvPr>
          <p:cNvSpPr txBox="1">
            <a:spLocks/>
          </p:cNvSpPr>
          <p:nvPr/>
        </p:nvSpPr>
        <p:spPr>
          <a:xfrm>
            <a:off x="0" y="3580577"/>
            <a:ext cx="2595716" cy="12108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>
                <a:solidFill>
                  <a:srgbClr val="3F3F3F"/>
                </a:solidFill>
                <a:latin typeface="Montserrat" pitchFamily="2" charset="77"/>
                <a:cs typeface="Helvetica" panose="020B0604020202020204" pitchFamily="34" charset="0"/>
              </a:rPr>
              <a:t>Armarrompecabezas</a:t>
            </a:r>
            <a:endParaRPr lang="en-US" sz="1600" dirty="0">
              <a:solidFill>
                <a:srgbClr val="3F3F3F"/>
              </a:solidFill>
              <a:latin typeface="Montserrat" pitchFamily="2" charset="77"/>
              <a:cs typeface="Helvetica" panose="020B0604020202020204" pitchFamily="34" charset="0"/>
            </a:endParaRPr>
          </a:p>
        </p:txBody>
      </p:sp>
      <p:pic>
        <p:nvPicPr>
          <p:cNvPr id="7" name="Picture 6" descr="Dos niños apilando formas de madera sobre clavijas.">
            <a:extLst>
              <a:ext uri="{FF2B5EF4-FFF2-40B4-BE49-F238E27FC236}">
                <a16:creationId xmlns:a16="http://schemas.microsoft.com/office/drawing/2014/main" id="{1B8CEA25-F78B-74FE-6335-6474EF9FBF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1272" y="3374101"/>
            <a:ext cx="3321050" cy="2551569"/>
          </a:xfrm>
          <a:prstGeom prst="rect">
            <a:avLst/>
          </a:prstGeom>
        </p:spPr>
      </p:pic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BD3A15B1-4C30-1F1A-9E67-9A13C963DFD6}"/>
              </a:ext>
            </a:extLst>
          </p:cNvPr>
          <p:cNvSpPr txBox="1">
            <a:spLocks/>
          </p:cNvSpPr>
          <p:nvPr/>
        </p:nvSpPr>
        <p:spPr>
          <a:xfrm>
            <a:off x="6219680" y="1093079"/>
            <a:ext cx="1890345" cy="12108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>
                <a:solidFill>
                  <a:srgbClr val="3F3F3F"/>
                </a:solidFill>
                <a:latin typeface="Montserrat" pitchFamily="2" charset="77"/>
                <a:cs typeface="Helvetica" panose="020B0604020202020204" pitchFamily="34" charset="0"/>
              </a:rPr>
              <a:t>Construir</a:t>
            </a:r>
            <a:endParaRPr lang="en-US" sz="2400" dirty="0">
              <a:solidFill>
                <a:srgbClr val="3F3F3F"/>
              </a:solidFill>
              <a:latin typeface="Montserrat" pitchFamily="2" charset="77"/>
              <a:cs typeface="Helvetica" panose="020B0604020202020204" pitchFamily="34" charset="0"/>
            </a:endParaRPr>
          </a:p>
        </p:txBody>
      </p:sp>
      <p:pic>
        <p:nvPicPr>
          <p:cNvPr id="12" name="Picture 11" descr="Un grupo de niños construyendo una estructura con grandes bloques.">
            <a:extLst>
              <a:ext uri="{FF2B5EF4-FFF2-40B4-BE49-F238E27FC236}">
                <a16:creationId xmlns:a16="http://schemas.microsoft.com/office/drawing/2014/main" id="{E8A8E18B-AC39-D24B-DA46-FC099F6C96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8177626" y="1090536"/>
            <a:ext cx="3321050" cy="2175669"/>
          </a:xfrm>
          <a:prstGeom prst="rect">
            <a:avLst/>
          </a:prstGeom>
        </p:spPr>
      </p:pic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4062300E-1E35-28DB-F562-5CF961F87191}"/>
              </a:ext>
            </a:extLst>
          </p:cNvPr>
          <p:cNvSpPr txBox="1">
            <a:spLocks/>
          </p:cNvSpPr>
          <p:nvPr/>
        </p:nvSpPr>
        <p:spPr>
          <a:xfrm>
            <a:off x="6785320" y="3374099"/>
            <a:ext cx="1587924" cy="121085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078AE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F173D"/>
                </a:solidFill>
                <a:latin typeface="Proxima Nova" panose="0200050603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>
                <a:solidFill>
                  <a:srgbClr val="3F3F3F"/>
                </a:solidFill>
                <a:latin typeface="Montserrat" pitchFamily="2" charset="77"/>
                <a:cs typeface="Helvetica" panose="020B0604020202020204" pitchFamily="34" charset="0"/>
              </a:rPr>
              <a:t>Jugar</a:t>
            </a:r>
            <a:endParaRPr lang="en-US" sz="2400" dirty="0">
              <a:solidFill>
                <a:srgbClr val="3F3F3F"/>
              </a:solidFill>
              <a:latin typeface="Montserrat" pitchFamily="2" charset="77"/>
              <a:cs typeface="Helvetica" panose="020B0604020202020204" pitchFamily="34" charset="0"/>
            </a:endParaRPr>
          </a:p>
        </p:txBody>
      </p:sp>
      <p:pic>
        <p:nvPicPr>
          <p:cNvPr id="13" name="Picture 12" descr="Un niño caminando sobre una barra de equilibrio de madera.&#10;">
            <a:extLst>
              <a:ext uri="{FF2B5EF4-FFF2-40B4-BE49-F238E27FC236}">
                <a16:creationId xmlns:a16="http://schemas.microsoft.com/office/drawing/2014/main" id="{82B75E5C-F7B8-15E0-FCBC-E98CB4F8DA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77626" y="3374100"/>
            <a:ext cx="3321050" cy="255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840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1536C-D764-8E49-E9BC-F14C58EB3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97" y="255502"/>
            <a:ext cx="11376005" cy="424732"/>
          </a:xfrm>
        </p:spPr>
        <p:txBody>
          <a:bodyPr/>
          <a:lstStyle/>
          <a:p>
            <a:r>
              <a:rPr lang="en-US" sz="2400" dirty="0" err="1"/>
              <a:t>Habilidades</a:t>
            </a:r>
            <a:r>
              <a:rPr lang="en-US" sz="2400" dirty="0"/>
              <a:t> de </a:t>
            </a:r>
            <a:r>
              <a:rPr lang="en-US" sz="2400" dirty="0" err="1"/>
              <a:t>pensamiento</a:t>
            </a:r>
            <a:r>
              <a:rPr lang="en-US" sz="2400" dirty="0"/>
              <a:t> </a:t>
            </a:r>
            <a:r>
              <a:rPr lang="en-US" sz="2400" dirty="0" err="1"/>
              <a:t>espacial</a:t>
            </a:r>
            <a:r>
              <a:rPr lang="en-US" sz="2400" dirty="0"/>
              <a:t> y </a:t>
            </a:r>
            <a:r>
              <a:rPr lang="en-US" sz="2400" dirty="0" err="1"/>
              <a:t>aprendizaje</a:t>
            </a:r>
            <a:r>
              <a:rPr lang="en-US" sz="2400" dirty="0"/>
              <a:t> de </a:t>
            </a:r>
            <a:r>
              <a:rPr lang="en-US" sz="2400" dirty="0" err="1"/>
              <a:t>matemáticas</a:t>
            </a:r>
            <a:endParaRPr lang="en-US" sz="2400" b="1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18584-69B8-5F62-20C4-A6C61F188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647" y="975304"/>
            <a:ext cx="4454753" cy="5209495"/>
          </a:xfrm>
        </p:spPr>
        <p:txBody>
          <a:bodyPr anchor="ctr" anchorCtr="0"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kern="1200" dirty="0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Las 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habilidades</a:t>
            </a:r>
            <a:r>
              <a:rPr lang="en-US" kern="1200" dirty="0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 de 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pensamiento</a:t>
            </a:r>
            <a:r>
              <a:rPr lang="en-US" kern="1200" dirty="0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espacial</a:t>
            </a:r>
            <a:r>
              <a:rPr lang="en-US" kern="1200" dirty="0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ayudan</a:t>
            </a:r>
            <a:r>
              <a:rPr lang="en-US" kern="1200" dirty="0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 a 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los</a:t>
            </a:r>
            <a:r>
              <a:rPr lang="en-US" kern="1200" dirty="0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niños</a:t>
            </a:r>
            <a:r>
              <a:rPr lang="en-US" kern="1200" dirty="0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 </a:t>
            </a:r>
            <a:r>
              <a:rPr lang="en-US" kern="1200" dirty="0" err="1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mientras</a:t>
            </a:r>
            <a:r>
              <a:rPr lang="en-US" kern="1200" dirty="0">
                <a:solidFill>
                  <a:srgbClr val="000000"/>
                </a:solidFill>
                <a:effectLst/>
                <a:latin typeface="Montserrat" panose="00000500000000000000" pitchFamily="50" charset="0"/>
                <a:cs typeface="Calibri" panose="020F0502020204030204" pitchFamily="34" charset="0"/>
              </a:rPr>
              <a:t>: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kern="100" dirty="0" err="1">
                <a:effectLst/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aprenden</a:t>
            </a:r>
            <a:r>
              <a:rPr lang="en-US" sz="2800" kern="100" dirty="0">
                <a:effectLst/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kern="100" dirty="0" err="1">
                <a:effectLst/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conceptos</a:t>
            </a:r>
            <a:r>
              <a:rPr lang="en-US" sz="2800" kern="100" dirty="0">
                <a:effectLst/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 clave de </a:t>
            </a:r>
            <a:r>
              <a:rPr lang="en-US" sz="2800" kern="100" dirty="0" err="1">
                <a:effectLst/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geometría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en-US" sz="2800" kern="100" dirty="0">
              <a:effectLst/>
              <a:latin typeface="Montserrat" panose="00000500000000000000" pitchFamily="50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utilizan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una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línea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numérica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, y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resuelven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ecuaciones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kern="100" dirty="0" err="1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escritas</a:t>
            </a:r>
            <a:r>
              <a:rPr lang="en-US" sz="2800" kern="100" dirty="0">
                <a:latin typeface="Montserrat" panose="00000500000000000000" pitchFamily="50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200" dirty="0">
                <a:solidFill>
                  <a:schemeClr val="tx1"/>
                </a:solidFill>
                <a:latin typeface="Montserrat" panose="00000500000000000000" pitchFamily="50" charset="0"/>
              </a:rPr>
              <a:t>Cheng &amp; Mix (2014); Newcombe (2010); </a:t>
            </a:r>
            <a:br>
              <a:rPr lang="en-US" sz="1200" dirty="0">
                <a:solidFill>
                  <a:schemeClr val="tx1"/>
                </a:solidFill>
                <a:latin typeface="Montserrat" panose="00000500000000000000" pitchFamily="50" charset="0"/>
              </a:rPr>
            </a:br>
            <a:r>
              <a:rPr lang="en-US" sz="1200" dirty="0" err="1">
                <a:solidFill>
                  <a:schemeClr val="tx1"/>
                </a:solidFill>
                <a:latin typeface="Montserrat" panose="00000500000000000000" pitchFamily="50" charset="0"/>
              </a:rPr>
              <a:t>Verdine</a:t>
            </a:r>
            <a:r>
              <a:rPr lang="en-US" sz="1200" dirty="0">
                <a:solidFill>
                  <a:schemeClr val="tx1"/>
                </a:solidFill>
                <a:latin typeface="Montserrat" panose="00000500000000000000" pitchFamily="50" charset="0"/>
              </a:rPr>
              <a:t> et al. (2014)</a:t>
            </a:r>
            <a:endParaRPr lang="en-US" sz="2800" kern="100" dirty="0">
              <a:solidFill>
                <a:schemeClr val="tx1"/>
              </a:solidFill>
              <a:effectLst/>
              <a:latin typeface="Proxima Nova" panose="020005060300000200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E8C6E2-65A0-EEE7-AF51-1B256C726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4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1200" y="968270"/>
            <a:ext cx="6580800" cy="5209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77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5">
      <a:dk1>
        <a:srgbClr val="140A14"/>
      </a:dk1>
      <a:lt1>
        <a:srgbClr val="FFFFFF"/>
      </a:lt1>
      <a:dk2>
        <a:srgbClr val="2078AE"/>
      </a:dk2>
      <a:lt2>
        <a:srgbClr val="E7E6E6"/>
      </a:lt2>
      <a:accent1>
        <a:srgbClr val="327F7C"/>
      </a:accent1>
      <a:accent2>
        <a:srgbClr val="CC4E0C"/>
      </a:accent2>
      <a:accent3>
        <a:srgbClr val="8948A3"/>
      </a:accent3>
      <a:accent4>
        <a:srgbClr val="4C8503"/>
      </a:accent4>
      <a:accent5>
        <a:srgbClr val="140A14"/>
      </a:accent5>
      <a:accent6>
        <a:srgbClr val="BB1654"/>
      </a:accent6>
      <a:hlink>
        <a:srgbClr val="0000FF"/>
      </a:hlink>
      <a:folHlink>
        <a:srgbClr val="444F9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pattFill prst="pct5">
          <a:fgClr>
            <a:schemeClr val="accent3"/>
          </a:fgClr>
          <a:bgClr>
            <a:schemeClr val="bg1"/>
          </a:bgClr>
        </a:patt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PE Early Math-PPT Slide Types Template GEOMETRY" id="{F95E4D9D-1DED-4A6B-B65F-7824A2AC1F60}" vid="{70E11D2D-F68C-4584-A492-C572729B31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7FC67997C2114A878FC2D66A084D64" ma:contentTypeVersion="13" ma:contentTypeDescription="Create a new document." ma:contentTypeScope="" ma:versionID="2685bf4c2ab7f5936f0b63108f52f19f">
  <xsd:schema xmlns:xsd="http://www.w3.org/2001/XMLSchema" xmlns:xs="http://www.w3.org/2001/XMLSchema" xmlns:p="http://schemas.microsoft.com/office/2006/metadata/properties" xmlns:ns2="f5374bca-3e73-4752-bc49-e5d08d4658ed" xmlns:ns3="532e970c-339d-4a04-b36e-6a3e6e6031dc" targetNamespace="http://schemas.microsoft.com/office/2006/metadata/properties" ma:root="true" ma:fieldsID="472d4c20a69f5c37de41a2361ddf0f39" ns2:_="" ns3:_="">
    <xsd:import namespace="f5374bca-3e73-4752-bc49-e5d08d4658ed"/>
    <xsd:import namespace="532e970c-339d-4a04-b36e-6a3e6e6031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374bca-3e73-4752-bc49-e5d08d4658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564e3ee-bcff-4be1-9620-ba5d8a7368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2e970c-339d-4a04-b36e-6a3e6e6031d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c0a72b4-e2ac-4f59-b337-d6c72fa62010}" ma:internalName="TaxCatchAll" ma:showField="CatchAllData" ma:web="532e970c-339d-4a04-b36e-6a3e6e6031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374bca-3e73-4752-bc49-e5d08d4658ed">
      <Terms xmlns="http://schemas.microsoft.com/office/infopath/2007/PartnerControls"/>
    </lcf76f155ced4ddcb4097134ff3c332f>
    <TaxCatchAll xmlns="532e970c-339d-4a04-b36e-6a3e6e6031d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6BE20A-7952-4BE1-9099-DEF199FE12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374bca-3e73-4752-bc49-e5d08d4658ed"/>
    <ds:schemaRef ds:uri="532e970c-339d-4a04-b36e-6a3e6e6031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4D6ED75-205A-41B9-BD9B-CE9E2CC6E549}">
  <ds:schemaRefs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dcmitype/"/>
    <ds:schemaRef ds:uri="532e970c-339d-4a04-b36e-6a3e6e6031dc"/>
    <ds:schemaRef ds:uri="http://schemas.microsoft.com/office/2006/metadata/properties"/>
    <ds:schemaRef ds:uri="http://schemas.openxmlformats.org/package/2006/metadata/core-properties"/>
    <ds:schemaRef ds:uri="f5374bca-3e73-4752-bc49-e5d08d4658ed"/>
  </ds:schemaRefs>
</ds:datastoreItem>
</file>

<file path=customXml/itemProps3.xml><?xml version="1.0" encoding="utf-8"?>
<ds:datastoreItem xmlns:ds="http://schemas.openxmlformats.org/officeDocument/2006/customXml" ds:itemID="{5E0AB24E-64B2-4221-9E32-796914DDBF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CPE Early Math-PPT Slide Types Template GEOMETRY</Template>
  <TotalTime>1214</TotalTime>
  <Words>6154</Words>
  <Application>Microsoft Macintosh PowerPoint</Application>
  <PresentationFormat>Widescreen</PresentationFormat>
  <Paragraphs>337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Arial</vt:lpstr>
      <vt:lpstr>Helvetica</vt:lpstr>
      <vt:lpstr>Montserrat Medium</vt:lpstr>
      <vt:lpstr>Montserrat</vt:lpstr>
      <vt:lpstr>Calibri</vt:lpstr>
      <vt:lpstr>Courier New</vt:lpstr>
      <vt:lpstr>Proxima Nova</vt:lpstr>
      <vt:lpstr>Poppins</vt:lpstr>
      <vt:lpstr>Symbol</vt:lpstr>
      <vt:lpstr>Roboto</vt:lpstr>
      <vt:lpstr>Montserrat SemiBold</vt:lpstr>
      <vt:lpstr>Office Theme</vt:lpstr>
      <vt:lpstr>Introducción al pensamiento espacial: Recién nacido–8 años</vt:lpstr>
      <vt:lpstr>Acknowledgments</vt:lpstr>
      <vt:lpstr>Objetivos de la sesión</vt:lpstr>
      <vt:lpstr>Explorar: Pensando en el espacio</vt:lpstr>
      <vt:lpstr>Pensamiento espacial: una visión general</vt:lpstr>
      <vt:lpstr>Definición del pensamiento espacial</vt:lpstr>
      <vt:lpstr>Usar el pensamiento espacial en la vida adulta</vt:lpstr>
      <vt:lpstr>Ejemplos del pensamiento espacial de los niños</vt:lpstr>
      <vt:lpstr>Habilidades de pensamiento espacial y aprendizaje de matemáticas</vt:lpstr>
      <vt:lpstr>Desarrollar el pensamiento espacial</vt:lpstr>
      <vt:lpstr>Cuatro componentes del pensamiento espacial </vt:lpstr>
      <vt:lpstr>Orientación espacial</vt:lpstr>
      <vt:lpstr>Navegación espacial</vt:lpstr>
      <vt:lpstr>Vocabulario espacial</vt:lpstr>
      <vt:lpstr>Explorar: la rotación mental</vt:lpstr>
      <vt:lpstr>Rotación mental</vt:lpstr>
      <vt:lpstr>Visión general del pensamiento espacial</vt:lpstr>
      <vt:lpstr>Juego: Icosaedro a escala corporal</vt:lpstr>
      <vt:lpstr>Discutir: Icosaedro a escala corporal</vt:lpstr>
      <vt:lpstr>Reflexionar: ¿Qué? ¿Y entonces? ¿Ahora qué?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Introducción al pensamiento espacial: Recién nacido–8 años</dc:title>
  <dc:creator>cpe</dc:creator>
  <cp:lastModifiedBy>Grace Srinivasiah</cp:lastModifiedBy>
  <cp:revision>117</cp:revision>
  <cp:lastPrinted>2023-08-03T16:24:27Z</cp:lastPrinted>
  <dcterms:created xsi:type="dcterms:W3CDTF">2024-09-24T13:13:29Z</dcterms:created>
  <dcterms:modified xsi:type="dcterms:W3CDTF">2026-05-07T19:36:43Z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0x010100E47FC67997C2114A878FC2D66A084D64</vt:lpwstr>
  </property>
  <property fmtid="{D5CDD505-2E9C-101B-9397-08002B2CF9AE}" pid="3" name="MediaServiceImageTags">
    <vt:lpwstr/>
  </property>
</Properties>
</file>