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2"/>
  </p:notesMasterIdLst>
  <p:handoutMasterIdLst>
    <p:handoutMasterId r:id="rId33"/>
  </p:handoutMasterIdLst>
  <p:sldIdLst>
    <p:sldId id="271" r:id="rId5"/>
    <p:sldId id="421" r:id="rId6"/>
    <p:sldId id="394" r:id="rId7"/>
    <p:sldId id="400" r:id="rId8"/>
    <p:sldId id="396" r:id="rId9"/>
    <p:sldId id="401" r:id="rId10"/>
    <p:sldId id="398" r:id="rId11"/>
    <p:sldId id="402" r:id="rId12"/>
    <p:sldId id="403" r:id="rId13"/>
    <p:sldId id="404" r:id="rId14"/>
    <p:sldId id="405" r:id="rId15"/>
    <p:sldId id="406" r:id="rId16"/>
    <p:sldId id="407" r:id="rId17"/>
    <p:sldId id="408" r:id="rId18"/>
    <p:sldId id="409" r:id="rId19"/>
    <p:sldId id="391" r:id="rId20"/>
    <p:sldId id="410" r:id="rId21"/>
    <p:sldId id="393" r:id="rId22"/>
    <p:sldId id="411" r:id="rId23"/>
    <p:sldId id="412" r:id="rId24"/>
    <p:sldId id="413" r:id="rId25"/>
    <p:sldId id="414" r:id="rId26"/>
    <p:sldId id="415" r:id="rId27"/>
    <p:sldId id="416" r:id="rId28"/>
    <p:sldId id="417" r:id="rId29"/>
    <p:sldId id="418" r:id="rId30"/>
    <p:sldId id="419" r:id="rId31"/>
  </p:sldIdLst>
  <p:sldSz cx="12192000" cy="6858000"/>
  <p:notesSz cx="6858000" cy="9144000"/>
  <p:embeddedFontLst>
    <p:embeddedFont>
      <p:font typeface="Montserrat" pitchFamily="2" charset="77"/>
      <p:regular r:id="rId34"/>
      <p:bold r:id="rId35"/>
      <p:italic r:id="rId36"/>
      <p:boldItalic r:id="rId37"/>
    </p:embeddedFont>
    <p:embeddedFont>
      <p:font typeface="Montserrat Medium" pitchFamily="2" charset="77"/>
      <p:regular r:id="rId38"/>
      <p:italic r:id="rId39"/>
    </p:embeddedFont>
    <p:embeddedFont>
      <p:font typeface="Montserrat SemiBold" pitchFamily="2" charset="77"/>
      <p:regular r:id="rId40"/>
      <p:bold r:id="rId41"/>
      <p:boldItalic r:id="rId42"/>
    </p:embeddedFont>
    <p:embeddedFont>
      <p:font typeface="Poppins" pitchFamily="2" charset="77"/>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078B0"/>
    <a:srgbClr val="2078AE"/>
    <a:srgbClr val="0F173D"/>
    <a:srgbClr val="8AADCB"/>
    <a:srgbClr val="9DBAD4"/>
    <a:srgbClr val="D8E4E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97927F-572A-3242-B71F-AA7CB448C02D}" v="4" dt="2026-05-07T19:35:45.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47055" autoAdjust="0"/>
  </p:normalViewPr>
  <p:slideViewPr>
    <p:cSldViewPr snapToGrid="0">
      <p:cViewPr varScale="1">
        <p:scale>
          <a:sx n="51" d="100"/>
          <a:sy n="51" d="100"/>
        </p:scale>
        <p:origin x="2928" y="192"/>
      </p:cViewPr>
      <p:guideLst/>
    </p:cSldViewPr>
  </p:slideViewPr>
  <p:outlineViewPr>
    <p:cViewPr>
      <p:scale>
        <a:sx n="33" d="100"/>
        <a:sy n="33" d="100"/>
      </p:scale>
      <p:origin x="0" y="-516"/>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1.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modSld">
      <pc:chgData name="Grace Srinivasiah" userId="28408957819_tp_box_2" providerId="OAuth2" clId="{38DC9D2F-FB21-5A8B-A8BA-1B5B1022FE40}" dt="2026-05-07T18:41:26.811" v="3" actId="14100"/>
      <pc:docMkLst>
        <pc:docMk/>
      </pc:docMkLst>
      <pc:sldChg chg="modNotesTx">
        <pc:chgData name="Grace Srinivasiah" userId="28408957819_tp_box_2" providerId="OAuth2" clId="{38DC9D2F-FB21-5A8B-A8BA-1B5B1022FE40}" dt="2026-05-07T18:40:32.422" v="1" actId="20577"/>
        <pc:sldMkLst>
          <pc:docMk/>
          <pc:sldMk cId="1237121600" sldId="271"/>
        </pc:sldMkLst>
      </pc:sldChg>
      <pc:sldChg chg="modSp mod">
        <pc:chgData name="Grace Srinivasiah" userId="28408957819_tp_box_2" providerId="OAuth2" clId="{38DC9D2F-FB21-5A8B-A8BA-1B5B1022FE40}" dt="2026-05-07T18:41:26.811" v="3" actId="14100"/>
        <pc:sldMkLst>
          <pc:docMk/>
          <pc:sldMk cId="3716778676" sldId="421"/>
        </pc:sldMkLst>
        <pc:spChg chg="mod">
          <ac:chgData name="Grace Srinivasiah" userId="28408957819_tp_box_2" providerId="OAuth2" clId="{38DC9D2F-FB21-5A8B-A8BA-1B5B1022FE40}" dt="2026-05-07T18:41:26.811" v="3" actId="14100"/>
          <ac:spMkLst>
            <pc:docMk/>
            <pc:sldMk cId="3716778676" sldId="421"/>
            <ac:spMk id="2" creationId="{E9563FD6-FEDA-87C7-707A-0CFB86F1C0EE}"/>
          </ac:spMkLst>
        </pc:spChg>
        <pc:spChg chg="mod">
          <ac:chgData name="Grace Srinivasiah" userId="28408957819_tp_box_2" providerId="OAuth2" clId="{38DC9D2F-FB21-5A8B-A8BA-1B5B1022FE40}" dt="2026-05-07T18:41:20.475" v="2"/>
          <ac:spMkLst>
            <pc:docMk/>
            <pc:sldMk cId="3716778676" sldId="421"/>
            <ac:spMk id="6" creationId="{81CABAD6-EC21-471F-0425-8A1668D5131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5/7/26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3qpWcEPZOHM"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youtube.com/watch?v=TZAnQbPHLdE" TargetMode="External"/><Relationship Id="rId5" Type="http://schemas.openxmlformats.org/officeDocument/2006/relationships/hyperlink" Target="https://www.youtube.com/watch?v=fLB2MVfoo6c" TargetMode="External"/><Relationship Id="rId4" Type="http://schemas.openxmlformats.org/officeDocument/2006/relationships/hyperlink" Target="https://www.youtube.com/watch?v=QtFaxJyxtEs&amp;t=0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3qpWcEPZOHM"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youtube.com/watch?v=TZAnQbPHLdE" TargetMode="External"/><Relationship Id="rId5" Type="http://schemas.openxmlformats.org/officeDocument/2006/relationships/hyperlink" Target="https://www.youtube.com/watch?v=fLB2MVfoo6c" TargetMode="External"/><Relationship Id="rId4" Type="http://schemas.openxmlformats.org/officeDocument/2006/relationships/hyperlink" Target="https://www.youtube.com/watch?v=QtFaxJyxtEs&amp;t=0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centraremos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reflejar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agregue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información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introductoria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Aquí</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Juego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consciente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encima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cabeza.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contenedor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Rutinas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diarias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mismos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pantalones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piernas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cambian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pañales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alimentos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consciente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biberón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boca.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importante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recordar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afectar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deficiencias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visuales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sentido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tacto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identificar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encuentran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Apunte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similitudes entre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anterior.</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113937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saber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lugar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otro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3529115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45"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minutps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estrechamente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relacionadas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comprensión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lo que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importante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fijan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cuidadores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juegan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comienzan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entender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ser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llevados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pasillo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girarse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ante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lámpara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azul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llegar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cocina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motoras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avanzadas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moverse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sí</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mismos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(Shutts et al., 2009).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dependen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puntos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referencia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familiares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hacerlo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recordarán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juguete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favorito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siempre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cesta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Antes,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nuestros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educativos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alrededor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detrás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muebles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comportamientos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Cuáles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trabaja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Gracias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Anime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primeros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encima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alrededor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detrás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muebles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respondieron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versión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similar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anteriormente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3,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2).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escribieron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agregar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pedazo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papel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carta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titulado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añadir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13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ofrece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adicionales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omitir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exhaustivos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195471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Aquí</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adicionales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usar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Juegos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aire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libre: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usar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moverse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juego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triciclo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alrededor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Moverse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interior: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desplazarse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imagen,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moverse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través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juega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Encontrar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juguetes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recordar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puntos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referencia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simples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familiares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encontrar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juguetes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interesen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encontrar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pelota al final de la rampa.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vividas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afectar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culturas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cargadores u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métodos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llevar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exponer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oportunidades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1754374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discutiremos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últimos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Incluye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lenguaje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describir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encima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detrás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arriba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través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cerca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lejos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"largo,"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muy</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lejos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inglés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idiomas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origen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idiomas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afectar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español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palabra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describir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lugares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inglés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describirían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 o "on."</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601444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En primer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lugar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comprensión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las palabras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saben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significan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palabras,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posible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no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utilicen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(Balcomb et al., 2011). Por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le dice a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juguete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favorito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cesta,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mueva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cesta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buscarlo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Este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comportamiento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muestra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entienden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palabra "bajo".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expresivo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capacidad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usar palabras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comienzan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palabras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relacionadas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múltiples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lenguas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idioma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idiomas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flexibilidad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comunicarse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utilizando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"down"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español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arriba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mismo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contexto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estudios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muestran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amplio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tienen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avanzado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(Pruden et al., 2011).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Piensan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porque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llama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entre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Por lo tanto,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modelar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incluso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gran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Antes,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educativos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gestos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lenguaje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inglés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idiomas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nativos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ambos—para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comunicarse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entre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personas.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comportamientos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Cuáles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quienes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trabaja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Gracias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Anime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temprano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gestos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idioma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inglés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lengua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materna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ambos—para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comunicarse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entre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personas. Nota: Los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respondieron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versión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similar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anterior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4,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3).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Si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documentan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usted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invitarlos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agregar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pedazo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papel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carta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titulado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añadir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gráfico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forma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organiza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experiencia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1986511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mental es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capacidad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imaginar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verse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cuando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gira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voltea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Por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implicaría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saber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verá</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triángulo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gira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225282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física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ayuda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mentales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adelante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Möhring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&amp; Frick, 2013).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sostienen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giran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dejan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ángulos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coche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juguete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girado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continúan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experimentando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alcanzar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meta.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Usted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girando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encajarlos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recipientes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comienzo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nuestra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usar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ensayo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error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base para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Cuáles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ensayo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error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ensayo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error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promueve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conocimientos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básicos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crecen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ensayo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error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respondieron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versión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similar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anteriormente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3,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4).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Usted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agregar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pedazo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papel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etiqueta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Fundamentos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añadir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15340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10–20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incluyendo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informe</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la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siguiente</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diapositiva</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Video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Bebé</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o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niño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pequeño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especial</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video.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observe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quiera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escribir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clip,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discutiremos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Elija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video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ambos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vídeos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elija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clip que 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adecuado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videoclips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videoclips):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En exploración del espacio con sus cuerpos (8-18 meses)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=3qpWcEPZOHM] 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varios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recipientes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Experimentan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recipientes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1143000" marR="0" lvl="2" indent="-228600">
              <a:buFont typeface="Wingdings" pitchFamily="2" charset="2"/>
              <a:buChar cha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En exploración del espacio con el cuerpo (8–18 meses) - Versión AD</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QtFaxJyxtEs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En exploración del pensamiento espacial con bloques (18-36 meses)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=fLB2MVfoo6c] 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madera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construir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garaje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conceptos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relacionados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encajan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garaje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colocar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construir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garaje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1143000" marR="0" lvl="2" indent="-228600">
              <a:buFont typeface="Wingdings" pitchFamily="2" charset="2"/>
              <a:buChar cha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En exploración del pensamiento espacial con bloques (18–36 meses) - Versión AD</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TZAnQbPHLdE&amp;t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=0s]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videos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En exploración del espacio con sus cuerpos (8-18 meses)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=3qpWcEPZOHM] y “</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En exploración del pensamiento espacial con bloques (18-36 meses)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=fLB2MVfoo6c]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facilitador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no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Explicar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ayudar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603659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10–20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incluyendo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la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observación</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vídeo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la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diapositiva</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anterior)</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qué</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informe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función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escribir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visualmente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aplican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no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Piense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Explicar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ayudar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adaptaciones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basadas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cortas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invite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conocimientos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relacionadas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largas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ofrezca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parejas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mesas. Luego, invite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Aquí</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clip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encajan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tinas.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desplazaron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alrededor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pusieron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arriba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bañera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salir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ella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modeló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"fuera.”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sostenían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giraban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manos.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bolas.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experimentó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colocación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tapa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tubo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Aquí</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prestó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reconstruía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coches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Salieron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trasera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trasladó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posterior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estructura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encontrar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coches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modeló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manipula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físicamente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camiones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juguete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estructura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camiones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estructura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ángulos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48891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s-MX" sz="1800" kern="1200" dirty="0">
                <a:solidFill>
                  <a:schemeClr val="tx1"/>
                </a:solidFill>
                <a:effectLst/>
                <a:latin typeface="+mn-lt"/>
                <a:ea typeface="+mn-ea"/>
                <a:cs typeface="+mn-cs"/>
              </a:rPr>
              <a:t>Los recursos de aprendizaje profesional Count Play Explore han sido posibles gracias a Count Play Explore, una iniciativa de matemáticas, ciencias e informática para la primera infancia dirigida por el Superintendente de Escuelas del Condado de Fresno, Departamento de Atención y Educación Temprana. Esta iniciativa cuenta con la generosa financiación del California Department of Education y la Junta de Educación del Estado de California. Estos recursos, desarrollados por WestEd en colaboración con FCSS y el Centro AIMS para la Educación Matemática y Científica, son y están destinados a servir de guía para la implementación de estrategias basadas en la evidencia, la promoción del aprendizaje activo y el fomento de prácticas adecuadas para el desarrollo en entornos de educación temprana. No están destinados a la redistribución comercial, la modificación no autorizada ni el uso fuera del ámbito de la educación profesional</a:t>
            </a:r>
            <a:r>
              <a:rPr lang="en-US" sz="2800" kern="100" dirty="0">
                <a:solidFill>
                  <a:srgbClr val="0F173D"/>
                </a:solidFill>
                <a:effectLst/>
                <a:latin typeface="Poppins" pitchFamily="2" charset="77"/>
                <a:ea typeface="Calibri" panose="020F0502020204030204" pitchFamily="34" charset="0"/>
                <a:cs typeface="Times New Roman" panose="02020603050405020304" pitchFamily="18" charset="0"/>
              </a:rPr>
              <a:t>.</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pPr/>
              <a:t>2</a:t>
            </a:fld>
            <a:endParaRPr lang="en-US" dirty="0"/>
          </a:p>
        </p:txBody>
      </p:sp>
    </p:spTree>
    <p:extLst>
      <p:ext uri="{BB962C8B-B14F-4D97-AF65-F5344CB8AC3E}">
        <p14:creationId xmlns:p14="http://schemas.microsoft.com/office/powerpoint/2010/main" val="166869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Exploramos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cuatro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conceptos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casa.</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605776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5–10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lnSpc>
                <a:spcPts val="2400"/>
              </a:lnSpc>
              <a:spcBef>
                <a:spcPts val="600"/>
              </a:spcBef>
            </a:pP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de</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Oportunidades</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diarias</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para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explorar</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especial</a:t>
            </a:r>
            <a:endParaRPr lang="en-US" sz="18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800" b="1" kern="1200" dirty="0">
                <a:solidFill>
                  <a:srgbClr val="0F173D"/>
                </a:solidFill>
                <a:effectLst/>
                <a:latin typeface="Montserrat" pitchFamily="2" charset="77"/>
                <a:ea typeface="+mn-ea"/>
                <a:cs typeface="Calibri" panose="020F0502020204030204" pitchFamily="34" charset="0"/>
              </a:rPr>
              <a:t>Puntos de </a:t>
            </a:r>
            <a:r>
              <a:rPr lang="en-US" sz="1800" b="1" kern="1200" dirty="0" err="1">
                <a:solidFill>
                  <a:srgbClr val="0F173D"/>
                </a:solidFill>
                <a:effectLst/>
                <a:latin typeface="Montserrat"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Repasemos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través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rutinas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diarias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Sacar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revisar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Oportunidades</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diarias</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Este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ofrece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ideas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través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rutinas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diarias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Con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compañero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ideas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Proporcione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5–10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minutos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revisen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1139375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Enfoque</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matemáticas</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temprana</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Revisamos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través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rutinas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diarias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reflexionaremos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profundamente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enseñanza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Count Play Explore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menudo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pronunciado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quinta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referirse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cinco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básicas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enseñanza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incluyen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mutuo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Investigaciones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significativas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Materiales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discurso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Múltiples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representaciones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Vamos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Entonces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previas con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tienen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significativa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ofrecer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minutos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fortalezas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trabajando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revisar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brevemente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pasar a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tienen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ofrecer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revisar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Invítelos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cuadrado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cuadrado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entienden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círculo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todavía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pasando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cabeza"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tienen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triángulo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ideas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Visite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serie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obtener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ideas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recursos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adicionales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ayuden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comprender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729300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5–7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(No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incluye</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informe</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de</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Observar</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M5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acción</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espacial</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bebé</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y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niño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pequeño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espacial</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video,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papel</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gráfico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marcadores</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Luego,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video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Elija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estrategia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facilitar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informar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Adapte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reflejar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estrategia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Elija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video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mismo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clip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videos):</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En exploración del espacio con sus cuerpos (8-18 meses)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=3qpWcEPZOHM]</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En exploración del espacio con el cuerpo (8–18 meses) - Versión AD</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QtFaxJyxtEs&amp;t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=0s]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En exploración del pensamiento espacial con bloques (18-36 meses)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=fLB2MVfoo6c]</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6"/>
              </a:rPr>
              <a:t>En exploración del pensamiento espacial con bloques (18–36 meses) - Versión AD</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www.youtube.com</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watch?v</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TZAnQbPHLdE&amp;t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=0s]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videos "En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(8-18 meses)" y " En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bloques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(18-36 meses)"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facilitador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saquen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Observar</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acción</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largas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use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método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rompecabezas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Antes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reproducir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videoclip,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asigne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que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centre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vídeo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 hay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cinco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asigne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centrarse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cortas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mostrar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video dos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veces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centrarse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específicas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vez</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Anímelos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anoten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3590110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lnSpc>
                <a:spcPts val="2400"/>
              </a:lnSpc>
              <a:spcBef>
                <a:spcPts val="600"/>
              </a:spcBef>
            </a:pP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20–30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varía</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función</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los</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objetivos</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de la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sesión</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endParaRPr lang="en-US" sz="18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lnSpc>
                <a:spcPts val="2400"/>
              </a:lnSpc>
              <a:spcBef>
                <a:spcPts val="600"/>
              </a:spcBef>
            </a:pP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de</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Observar</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200" dirty="0">
                <a:solidFill>
                  <a:srgbClr val="0F173D"/>
                </a:solidFill>
                <a:effectLst/>
                <a:latin typeface="Poppins" pitchFamily="2" charset="77"/>
                <a:ea typeface="+mn-ea"/>
                <a:cs typeface="Calibri" panose="020F0502020204030204" pitchFamily="34" charset="0"/>
              </a:rPr>
              <a:t>M</a:t>
            </a:r>
            <a:r>
              <a:rPr lang="en-US" sz="1800" b="1" kern="1200" baseline="30000" dirty="0">
                <a:solidFill>
                  <a:srgbClr val="0F173D"/>
                </a:solidFill>
                <a:effectLst/>
                <a:latin typeface="Poppins" pitchFamily="2" charset="77"/>
                <a:ea typeface="+mn-ea"/>
                <a:cs typeface="Calibri" panose="020F0502020204030204" pitchFamily="34"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acción</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espacial</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papel</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marcadores</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Veamos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practica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Observar</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M5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acción</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utilizó</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M5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videos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proporcionados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grandes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largas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video,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pida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mesa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notaron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práctica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asignada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Luego, invite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parafrasea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afirma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añade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anotar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visibles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cortas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Invite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todo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Escribir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observaciones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visibles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parafrasean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afirman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añaden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algo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aprendieron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alguien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otra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mesa. Por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pedirles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encuentren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alguien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zapatos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similares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mudarse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conocerlos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algo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hayan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persona.</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2205426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p>
          <a:p>
            <a:pPr marL="0" marR="0">
              <a:lnSpc>
                <a:spcPts val="2400"/>
              </a:lnSpc>
              <a:spcBef>
                <a:spcPts val="600"/>
              </a:spcBef>
            </a:pP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15–30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incluyendo</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informe</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la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siguiente</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0" kern="100" dirty="0" err="1">
                <a:solidFill>
                  <a:srgbClr val="0F173D"/>
                </a:solidFill>
                <a:effectLst/>
                <a:latin typeface="Poppins" pitchFamily="2" charset="77"/>
                <a:ea typeface="Calibri" panose="020F0502020204030204" pitchFamily="34" charset="0"/>
                <a:cs typeface="Times New Roman" panose="02020603050405020304" pitchFamily="18" charset="0"/>
              </a:rPr>
              <a:t>diapositiva</a:t>
            </a:r>
            <a:r>
              <a:rPr lang="en-US" sz="1800" b="0" kern="100" dirty="0">
                <a:solidFill>
                  <a:srgbClr val="0F173D"/>
                </a:solidFill>
                <a:effectLst/>
                <a:latin typeface="Poppins" pitchFamily="2" charset="77"/>
                <a:ea typeface="Calibri" panose="020F0502020204030204" pitchFamily="34" charset="0"/>
                <a:cs typeface="Times New Roman" panose="02020603050405020304" pitchFamily="18" charset="0"/>
              </a:rPr>
              <a:t>)</a:t>
            </a:r>
            <a:endParaRPr lang="en-US" sz="18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de</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Utilizar</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para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apoyar</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aprendizaje</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sobre</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las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formas</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y las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habilidades</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8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especial,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papel</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marcadores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Discutimos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observamos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usarse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otras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usar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Saque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Revise las ideas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usar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círculos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resaltar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revisa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Si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usó</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PPT 2a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Geometría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serie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b="1" dirty="0" err="1">
                <a:solidFill>
                  <a:srgbClr val="0F173D"/>
                </a:solidFill>
                <a:effectLst/>
                <a:latin typeface="Poppins" pitchFamily="2" charset="77"/>
                <a:ea typeface="Times New Roman" panose="02020603050405020304" pitchFamily="18" charset="0"/>
                <a:cs typeface="Calibri" panose="020F0502020204030204" pitchFamily="34" charset="0"/>
              </a:rPr>
              <a:t>Geometría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ya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explorado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Este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recurso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refiere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concepto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amplio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geometría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incluye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tanto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Invite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exploren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nuevo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Explique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es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posible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ya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hayan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recurso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Hágales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saber que hoy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día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Proporcione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cinco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siete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minutos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revisen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folleto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independientemente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3706959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25"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15–30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incluyendo</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revisión</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documentos</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en</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la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diapositiva</a:t>
            </a: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 anterior) </a:t>
            </a:r>
            <a:r>
              <a:rPr lang="en-US" sz="1200" b="1" kern="1200" dirty="0">
                <a:solidFill>
                  <a:srgbClr val="0F173D"/>
                </a:solidFill>
                <a:effectLst/>
                <a:latin typeface="Poppins" pitchFamily="2" charset="77"/>
                <a:ea typeface="+mn-ea"/>
                <a:cs typeface="Calibri" panose="020F0502020204030204" pitchFamily="34" charset="0"/>
              </a:rPr>
              <a:t>Materials</a:t>
            </a:r>
            <a:r>
              <a:rPr lang="en-US" sz="1200" b="1" kern="1200" spc="-20"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El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folleto</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de</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Utilizar</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para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apoyar</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el</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aprendizaje</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sobre</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las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formas</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y las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habilidades</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de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pensamiento</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b="1" kern="100" dirty="0" err="1">
                <a:solidFill>
                  <a:srgbClr val="0F173D"/>
                </a:solidFill>
                <a:effectLst/>
                <a:latin typeface="Poppins" pitchFamily="2" charset="77"/>
                <a:ea typeface="Calibri" panose="020F0502020204030204" pitchFamily="34" charset="0"/>
                <a:cs typeface="Times New Roman" panose="02020603050405020304" pitchFamily="18" charset="0"/>
              </a:rPr>
              <a:t>espacial</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papel</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y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marcadores</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Revisaron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ideas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usar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Enfoque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M5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matemáticas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reflexionemos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seguir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apoyando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Seleccione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forma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facilitador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Luego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adapte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selección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En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asigne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registrador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reportero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registrador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documentará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reportero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ideas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Luego,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haciendo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gustaría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algo nuevo que 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gustaría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probar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Reflexione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diversidad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Durante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idiomas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culturas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vividas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emergentes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 ideas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ideas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reflexionen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registren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[Invite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organizó</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Antes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preparar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Crear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rotular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columnas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haciendo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gustaría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"Algo nuevo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gustaría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probar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modelar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proceso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registradores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para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hagan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Mientras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trabajan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muévase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sala.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apoyo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cortas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hacer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realizar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independiente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o sin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mesas.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realizar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sus mesas.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las mesas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publicar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lugar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aspectos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destacados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852112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r>
              <a:rPr lang="en-US" sz="1800" b="1" kern="1200" spc="-55" dirty="0">
                <a:solidFill>
                  <a:srgbClr val="0F173D"/>
                </a:solidFill>
                <a:effectLst/>
                <a:latin typeface="Poppins" pitchFamily="2" charset="77"/>
                <a:ea typeface="+mn-ea"/>
                <a:cs typeface="Calibri" panose="020F0502020204030204" pitchFamily="34" charset="0"/>
              </a:rPr>
              <a:t> </a:t>
            </a:r>
            <a:endParaRPr lang="en-US" sz="18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5–7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Papel de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cualquier</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800" kern="100" dirty="0" err="1">
                <a:solidFill>
                  <a:srgbClr val="0F173D"/>
                </a:solidFill>
                <a:effectLst/>
                <a:latin typeface="Poppins" pitchFamily="2" charset="77"/>
                <a:ea typeface="Calibri" panose="020F0502020204030204" pitchFamily="34" charset="0"/>
                <a:cs typeface="Times New Roman" panose="02020603050405020304" pitchFamily="18" charset="0"/>
              </a:rPr>
              <a:t>tipo</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Tómese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unos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minutos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Haga un plan para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próximos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pasos.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Qué</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algo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probar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próxima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semana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Qué</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ser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desafío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Qué</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necesitar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registrar sus ideas.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Permita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dos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minutos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piensen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registren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Usted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compañero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Gracias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compromiso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Ha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sido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maravilloso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trabajar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ustedes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373900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Primero,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discutiremos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Luego,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exploraremos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educadores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apoyar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Durante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tendremos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tiempo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reflexionar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prácticas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actuales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consideraremos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podríamos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utilizar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información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trabajo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temas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discusión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reflejar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a:t>
            </a:r>
            <a:r>
              <a:rPr lang="en-US" sz="1100" kern="100" spc="-25"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lnSpc>
                <a:spcPts val="2400"/>
              </a:lnSpc>
              <a:spcBef>
                <a:spcPts val="600"/>
              </a:spcBef>
            </a:pPr>
            <a:r>
              <a:rPr lang="en-US" sz="1100" b="0" kern="100" dirty="0">
                <a:solidFill>
                  <a:srgbClr val="0F173D"/>
                </a:solidFill>
                <a:effectLst/>
                <a:latin typeface="Poppins" pitchFamily="2" charset="77"/>
                <a:ea typeface="Calibri" panose="020F0502020204030204" pitchFamily="34" charset="0"/>
                <a:cs typeface="Times New Roman" panose="02020603050405020304" pitchFamily="18" charset="0"/>
              </a:rPr>
              <a:t>Papel, </a:t>
            </a:r>
            <a:r>
              <a:rPr lang="en-US" sz="1100" b="0" kern="100" dirty="0" err="1">
                <a:solidFill>
                  <a:srgbClr val="0F173D"/>
                </a:solidFill>
                <a:effectLst/>
                <a:latin typeface="Poppins" pitchFamily="2" charset="77"/>
                <a:ea typeface="Calibri" panose="020F0502020204030204" pitchFamily="34" charset="0"/>
                <a:cs typeface="Times New Roman" panose="02020603050405020304" pitchFamily="18" charset="0"/>
              </a:rPr>
              <a:t>bolígrafos</a:t>
            </a:r>
            <a:endParaRPr lang="en-US" sz="1200" b="1" kern="1200" dirty="0">
              <a:solidFill>
                <a:srgbClr val="0F173D"/>
              </a:solidFill>
              <a:effectLst/>
              <a:latin typeface="Poppins" pitchFamily="2" charset="77"/>
              <a:ea typeface="+mn-ea"/>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todos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días!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afectados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factores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incluyendo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vividas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emergentes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intereses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gatean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podrían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no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gatean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animan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mostrar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iniciativa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moverse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experiencias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vividas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vivir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casa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escaleras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exponerlos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diferentes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conceptos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distintas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arriba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Piense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Cuáles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mesa,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personas,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las partes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alrededor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detrás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muebles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gestos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lenguaje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comunicarse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dirección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distancia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entre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las personas.</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Utilizan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método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ensayo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error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escriben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Escribieron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Revisitaremos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ideas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discutirán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adelante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grandes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largas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crear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rangos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específicos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(0-8 meses, 9-18 meses, 19-36 meses).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cortas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centrarse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discusiones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numeradas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anteriores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mesa. Invite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tomar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cuatro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rotularlas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1, 2, 3 y 4. Luego,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pídales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respondan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nota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rotulada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número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volverán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examinar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adelante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430654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Ahora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exploraremos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usan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1399236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primera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infancia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incluye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siguientes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mental</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Más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información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desarrollan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nacimiento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8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involucrar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adultos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uso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PPT 1,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Introducción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nacimiento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8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Examinemos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cuatro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alinean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con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Fundamentos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infantil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California (Departamento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servicios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sociales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California, 2025).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pensamiento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un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fundamento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dentro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cognitivo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identificar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elementos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navegación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vocabulario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rotación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mental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reflejados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fundamento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800" b="1" kern="1200" dirty="0" err="1">
                <a:solidFill>
                  <a:srgbClr val="0F173D"/>
                </a:solidFill>
                <a:effectLst/>
                <a:latin typeface="Poppins" pitchFamily="2" charset="77"/>
                <a:ea typeface="+mn-ea"/>
                <a:cs typeface="Calibri" panose="020F0502020204030204" pitchFamily="34" charset="0"/>
              </a:rPr>
              <a:t>Notas</a:t>
            </a:r>
            <a:r>
              <a:rPr lang="en-US" sz="1800" b="1" kern="1200" dirty="0">
                <a:solidFill>
                  <a:srgbClr val="0F173D"/>
                </a:solidFill>
                <a:effectLst/>
                <a:latin typeface="Poppins" pitchFamily="2" charset="77"/>
                <a:ea typeface="+mn-ea"/>
                <a:cs typeface="Calibri" panose="020F0502020204030204" pitchFamily="34" charset="0"/>
              </a:rPr>
              <a:t> de </a:t>
            </a:r>
            <a:r>
              <a:rPr lang="en-US" sz="1800" b="1" kern="1200" dirty="0" err="1">
                <a:solidFill>
                  <a:srgbClr val="0F173D"/>
                </a:solidFill>
                <a:effectLst/>
                <a:latin typeface="Poppins" pitchFamily="2" charset="77"/>
                <a:ea typeface="+mn-ea"/>
                <a:cs typeface="Calibri" panose="020F0502020204030204" pitchFamily="34" charset="0"/>
              </a:rPr>
              <a:t>facilitador</a:t>
            </a:r>
            <a:r>
              <a:rPr lang="en-US" sz="18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Esta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hace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conexiones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entre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componentes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fundamentos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estándares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relevantes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Coloque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donde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mejor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adapte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las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posibilidad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proporcionar</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copias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Fundamentos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desarrollo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infantil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California</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Puntos de </a:t>
            </a:r>
            <a:r>
              <a:rPr lang="en-US" sz="1800" b="1" kern="1200" dirty="0" err="1">
                <a:solidFill>
                  <a:srgbClr val="0F173D"/>
                </a:solidFill>
                <a:effectLst/>
                <a:latin typeface="Poppins" pitchFamily="2" charset="77"/>
                <a:ea typeface="+mn-ea"/>
                <a:cs typeface="Calibri" panose="020F0502020204030204" pitchFamily="34" charset="0"/>
              </a:rPr>
              <a:t>discusión</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es la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conciencia</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están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nuestros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u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90231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a:t>
            </a:r>
            <a:r>
              <a:rPr lang="en-US" sz="1100" kern="100" dirty="0" err="1">
                <a:solidFill>
                  <a:srgbClr val="0F173D"/>
                </a:solidFill>
                <a:effectLst/>
                <a:latin typeface="Poppins" pitchFamily="2" charset="77"/>
                <a:ea typeface="Calibri" panose="020F0502020204030204" pitchFamily="34" charset="0"/>
                <a:cs typeface="Times New Roman" panose="02020603050405020304" pitchFamily="18" charset="0"/>
              </a:rPr>
              <a:t>minutos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Puntos de </a:t>
            </a:r>
            <a:r>
              <a:rPr lang="en-US" sz="1200" b="1" kern="1200" dirty="0" err="1">
                <a:solidFill>
                  <a:srgbClr val="0F173D"/>
                </a:solidFill>
                <a:effectLst/>
                <a:latin typeface="Poppins" pitchFamily="2" charset="77"/>
                <a:ea typeface="+mn-ea"/>
                <a:cs typeface="Calibri" panose="020F0502020204030204" pitchFamily="34" charset="0"/>
              </a:rPr>
              <a:t>discusión</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nacimiento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dan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conciencia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aumenta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adquieren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habilidades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motoras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medida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adquieren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control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sobre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brazos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piernas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cabeza,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conscientes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mueve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posicionado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también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dónde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encuentran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personas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importantes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vidas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 dan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cuidador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puerta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Además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bebés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prestan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atención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relacionan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Empiezan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encima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debajo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"junto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Esta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comprensión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permite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observar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recordar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hitos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significativos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Por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pequeño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muñeca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silla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está</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mesa.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Antes,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pensamos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maneras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nuestros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educativos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personas,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propios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Cuáles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con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trabaja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Después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Gracias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exploran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su</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a:p>
            <a:pPr marL="0" marR="0">
              <a:lnSpc>
                <a:spcPts val="2400"/>
              </a:lnSpc>
              <a:spcBef>
                <a:spcPts val="600"/>
              </a:spcBef>
            </a:pPr>
            <a:r>
              <a:rPr lang="en-US" sz="1200" b="1" kern="1200" dirty="0" err="1">
                <a:solidFill>
                  <a:srgbClr val="0F173D"/>
                </a:solidFill>
                <a:effectLst/>
                <a:latin typeface="Poppins" pitchFamily="2" charset="77"/>
                <a:ea typeface="+mn-ea"/>
                <a:cs typeface="Calibri" panose="020F0502020204030204" pitchFamily="34" charset="0"/>
              </a:rPr>
              <a:t>Notas</a:t>
            </a:r>
            <a:r>
              <a:rPr lang="en-US" sz="1200" b="1" kern="1200" dirty="0">
                <a:solidFill>
                  <a:srgbClr val="0F173D"/>
                </a:solidFill>
                <a:effectLst/>
                <a:latin typeface="Poppins" pitchFamily="2" charset="77"/>
                <a:ea typeface="+mn-ea"/>
                <a:cs typeface="Calibri" panose="020F0502020204030204" pitchFamily="34" charset="0"/>
              </a:rPr>
              <a:t> de </a:t>
            </a:r>
            <a:r>
              <a:rPr lang="en-US" sz="1200" b="1" kern="1200" dirty="0" err="1">
                <a:solidFill>
                  <a:srgbClr val="0F173D"/>
                </a:solidFill>
                <a:effectLst/>
                <a:latin typeface="Poppins" pitchFamily="2" charset="77"/>
                <a:ea typeface="+mn-ea"/>
                <a:cs typeface="Calibri" panose="020F0502020204030204" pitchFamily="34" charset="0"/>
              </a:rPr>
              <a:t>facilitador</a:t>
            </a:r>
            <a:r>
              <a:rPr lang="en-US" sz="1200" b="1" kern="1200" dirty="0">
                <a:solidFill>
                  <a:srgbClr val="0F173D"/>
                </a:solidFill>
                <a:effectLst/>
                <a:latin typeface="Poppins" pitchFamily="2" charset="77"/>
                <a:ea typeface="+mn-ea"/>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cómo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niños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entornos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aprendizaje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temprano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muestran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interés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posición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las personas,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objetos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o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cuerpos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respondieron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una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versión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similar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anteriormente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4,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pregunta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1).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Considere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invitar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agregar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adhesivas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un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papel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carta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titulado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Aliente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compartir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algunos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añadir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sus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notas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documento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gráfico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Ajuste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forma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que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organiza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actividad</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según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tamaño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del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grupo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duración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formato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sesión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necesidades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10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ofrece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adicionales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orientación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espacial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Puede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omitir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esta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diapositiva</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si</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las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respuestas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de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participantes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proporcionan</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ejemplos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exhaustivos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602671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rgbClr val="2078AE"/>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6520" y="178854"/>
            <a:ext cx="4153347" cy="237757"/>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050" dirty="0">
                <a:solidFill>
                  <a:schemeClr val="bg1"/>
                </a:solidFill>
              </a:rPr>
              <a:t>Temas de </a:t>
            </a:r>
            <a:r>
              <a:rPr lang="en-US" sz="1050" dirty="0" err="1">
                <a:solidFill>
                  <a:schemeClr val="bg1"/>
                </a:solidFill>
              </a:rPr>
              <a:t>matemáticas</a:t>
            </a:r>
            <a:r>
              <a:rPr lang="en-US" sz="1050" dirty="0">
                <a:solidFill>
                  <a:schemeClr val="bg1"/>
                </a:solidFill>
              </a:rPr>
              <a:t> </a:t>
            </a:r>
            <a:r>
              <a:rPr lang="en-US" sz="1050" dirty="0" err="1">
                <a:solidFill>
                  <a:schemeClr val="bg1"/>
                </a:solidFill>
              </a:rPr>
              <a:t>temprana</a:t>
            </a:r>
            <a:endParaRPr lang="en-US" sz="1050" dirty="0">
              <a:solidFill>
                <a:schemeClr val="bg1"/>
              </a:solidFill>
            </a:endParaRP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27097" y="179067"/>
            <a:ext cx="5528105" cy="2446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100" dirty="0" err="1">
                <a:solidFill>
                  <a:schemeClr val="bg1"/>
                </a:solidFill>
              </a:rPr>
              <a:t>Pensamiento</a:t>
            </a:r>
            <a:r>
              <a:rPr lang="en-US" sz="1100" dirty="0">
                <a:solidFill>
                  <a:schemeClr val="bg1"/>
                </a:solidFill>
              </a:rPr>
              <a:t> </a:t>
            </a:r>
            <a:r>
              <a:rPr lang="en-US" sz="1100" dirty="0" err="1">
                <a:solidFill>
                  <a:schemeClr val="bg1"/>
                </a:solidFill>
              </a:rPr>
              <a:t>espacial</a:t>
            </a:r>
            <a:endParaRPr lang="en-US" sz="1100" dirty="0">
              <a:solidFill>
                <a:schemeClr val="bg1"/>
              </a:solidFill>
            </a:endParaRP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9" name="Picture 8" descr="A blue and white building&#10;&#10;Description automatically generated">
            <a:extLst>
              <a:ext uri="{FF2B5EF4-FFF2-40B4-BE49-F238E27FC236}">
                <a16:creationId xmlns:a16="http://schemas.microsoft.com/office/drawing/2014/main" id="{8D7D7E11-2C0D-BC5C-243A-01F99B62C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4779" y="55100"/>
            <a:ext cx="434471" cy="468108"/>
          </a:xfrm>
          <a:prstGeom prst="rect">
            <a:avLst/>
          </a:prstGeom>
        </p:spPr>
      </p:pic>
      <p:pic>
        <p:nvPicPr>
          <p:cNvPr id="12" name="Picture 11" descr="A group of children sitting in a room&#10;&#10;Description automatically generated">
            <a:extLst>
              <a:ext uri="{FF2B5EF4-FFF2-40B4-BE49-F238E27FC236}">
                <a16:creationId xmlns:a16="http://schemas.microsoft.com/office/drawing/2014/main" id="{5A2F9188-EC5D-857B-AEB0-6F7F342A579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03710" y="1827"/>
            <a:ext cx="6288290" cy="6857930"/>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Bebés</a:t>
            </a:r>
            <a:r>
              <a:rPr lang="en-US" dirty="0"/>
              <a:t> y </a:t>
            </a:r>
            <a:r>
              <a:rPr lang="en-US" dirty="0" err="1"/>
              <a:t>niños</a:t>
            </a:r>
            <a:r>
              <a:rPr lang="en-US" dirty="0"/>
              <a:t> </a:t>
            </a:r>
            <a:r>
              <a:rPr lang="en-US" dirty="0" err="1"/>
              <a:t>pequeños</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Bebés</a:t>
            </a:r>
            <a:r>
              <a:rPr lang="en-US" dirty="0"/>
              <a:t> y </a:t>
            </a:r>
            <a:r>
              <a:rPr lang="en-US" dirty="0" err="1"/>
              <a:t>niños</a:t>
            </a:r>
            <a:r>
              <a:rPr lang="en-US" dirty="0"/>
              <a:t> </a:t>
            </a:r>
            <a:r>
              <a:rPr lang="en-US" dirty="0" err="1"/>
              <a:t>pequeños</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pic>
        <p:nvPicPr>
          <p:cNvPr id="4" name="Picture 3" descr="A blue and white building&#10;&#10;Description automatically generated">
            <a:extLst>
              <a:ext uri="{FF2B5EF4-FFF2-40B4-BE49-F238E27FC236}">
                <a16:creationId xmlns:a16="http://schemas.microsoft.com/office/drawing/2014/main" id="{51AFE8F5-03E7-D317-7631-1486F3D706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65802" y="89606"/>
            <a:ext cx="504660" cy="543731"/>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Bebé</a:t>
            </a:r>
            <a:r>
              <a:rPr lang="en-US" dirty="0"/>
              <a:t>/Niño </a:t>
            </a:r>
            <a:r>
              <a:rPr lang="en-US" dirty="0" err="1"/>
              <a:t>pequeño</a:t>
            </a:r>
            <a:r>
              <a:rPr lang="en-US" dirty="0"/>
              <a:t> |     </a:t>
            </a:r>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50" r:id="rId2"/>
    <p:sldLayoutId id="2147483669" r:id="rId3"/>
    <p:sldLayoutId id="2147483667" r:id="rId4"/>
    <p:sldLayoutId id="2147483660" r:id="rId5"/>
    <p:sldLayoutId id="2147483664" r:id="rId6"/>
    <p:sldLayoutId id="2147483652" r:id="rId7"/>
    <p:sldLayoutId id="2147483665" r:id="rId8"/>
    <p:sldLayoutId id="2147483653" r:id="rId9"/>
    <p:sldLayoutId id="2147483654" r:id="rId10"/>
    <p:sldLayoutId id="2147483666"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microsoft.com/office/2007/relationships/hdphoto" Target="../media/hdphoto4.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7.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hyperlink" Target="https://youtu.be/kaWHHHgz_y8" TargetMode="External"/><Relationship Id="rId3" Type="http://schemas.openxmlformats.org/officeDocument/2006/relationships/image" Target="../media/image22.png"/><Relationship Id="rId7" Type="http://schemas.openxmlformats.org/officeDocument/2006/relationships/hyperlink" Target="https://www.youtube.com/watch?v=3qpWcEPZOHM" TargetMode="External"/><Relationship Id="rId12" Type="http://schemas.openxmlformats.org/officeDocument/2006/relationships/hyperlink" Target="https://www.youtube.com/watch?v=TZAnQbPHLdE&amp;t=0s"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microsoft.com/office/2007/relationships/hdphoto" Target="../media/hdphoto13.wdp"/><Relationship Id="rId11" Type="http://schemas.openxmlformats.org/officeDocument/2006/relationships/hyperlink" Target="https://youtu.be/jfLjjJ1dlhw" TargetMode="External"/><Relationship Id="rId5" Type="http://schemas.openxmlformats.org/officeDocument/2006/relationships/image" Target="../media/image23.png"/><Relationship Id="rId10" Type="http://schemas.openxmlformats.org/officeDocument/2006/relationships/hyperlink" Target="https://www.youtube.com/watch?v=fLB2MVfoo6c" TargetMode="External"/><Relationship Id="rId4" Type="http://schemas.microsoft.com/office/2007/relationships/hdphoto" Target="../media/hdphoto12.wdp"/><Relationship Id="rId9" Type="http://schemas.openxmlformats.org/officeDocument/2006/relationships/hyperlink" Target="https://www.youtube.com/watch?v=QtFaxJyxtEs&amp;t=0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5.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TZAnQbPHLdE&amp;t=0s" TargetMode="External"/><Relationship Id="rId3" Type="http://schemas.openxmlformats.org/officeDocument/2006/relationships/hyperlink" Target="https://www.youtube.com/watch?v=3qpWcEPZOHM" TargetMode="External"/><Relationship Id="rId7" Type="http://schemas.openxmlformats.org/officeDocument/2006/relationships/hyperlink" Target="https://youtu.be/jfLjjJ1dlhw" TargetMode="External"/><Relationship Id="rId12" Type="http://schemas.microsoft.com/office/2007/relationships/hdphoto" Target="../media/hdphoto17.wdp"/><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www.youtube.com/watch?v=fLB2MVfoo6c" TargetMode="External"/><Relationship Id="rId11" Type="http://schemas.openxmlformats.org/officeDocument/2006/relationships/image" Target="../media/image23.png"/><Relationship Id="rId5" Type="http://schemas.openxmlformats.org/officeDocument/2006/relationships/hyperlink" Target="https://www.youtube.com/watch?v=QtFaxJyxtEs&amp;t=0s" TargetMode="External"/><Relationship Id="rId10" Type="http://schemas.microsoft.com/office/2007/relationships/hdphoto" Target="../media/hdphoto16.wdp"/><Relationship Id="rId4" Type="http://schemas.openxmlformats.org/officeDocument/2006/relationships/hyperlink" Target="https://youtu.be/kaWHHHgz_y8" TargetMode="Externa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3319A5D4-4FB9-FB71-EC5E-9156B57BA15E}"/>
              </a:ext>
            </a:extLst>
          </p:cNvPr>
          <p:cNvSpPr txBox="1">
            <a:spLocks/>
          </p:cNvSpPr>
          <p:nvPr/>
        </p:nvSpPr>
        <p:spPr>
          <a:xfrm>
            <a:off x="-6520" y="178854"/>
            <a:ext cx="4153347" cy="237757"/>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050" dirty="0">
                <a:solidFill>
                  <a:schemeClr val="bg1"/>
                </a:solidFill>
              </a:rPr>
              <a:t>Temas de </a:t>
            </a:r>
            <a:r>
              <a:rPr lang="en-US" sz="1050" dirty="0" err="1">
                <a:solidFill>
                  <a:schemeClr val="bg1"/>
                </a:solidFill>
              </a:rPr>
              <a:t>matemáticas</a:t>
            </a:r>
            <a:r>
              <a:rPr lang="en-US" sz="1050" dirty="0">
                <a:solidFill>
                  <a:schemeClr val="bg1"/>
                </a:solidFill>
              </a:rPr>
              <a:t> </a:t>
            </a:r>
            <a:r>
              <a:rPr lang="en-US" sz="1050" dirty="0" err="1">
                <a:solidFill>
                  <a:schemeClr val="bg1"/>
                </a:solidFill>
              </a:rPr>
              <a:t>temprana</a:t>
            </a:r>
            <a:endParaRPr lang="en-US" sz="1050" dirty="0">
              <a:solidFill>
                <a:schemeClr val="bg1"/>
              </a:solidFill>
            </a:endParaRPr>
          </a:p>
        </p:txBody>
      </p:sp>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232229" y="1997839"/>
            <a:ext cx="5158921" cy="2862322"/>
          </a:xfrm>
        </p:spPr>
        <p:txBody>
          <a:bodyPr wrap="square" anchor="b">
            <a:spAutoFit/>
          </a:bodyPr>
          <a:lstStyle/>
          <a:p>
            <a:pPr algn="l"/>
            <a:r>
              <a:rPr lang="en-US" sz="5600" b="1" dirty="0" err="1">
                <a:solidFill>
                  <a:srgbClr val="2078AE"/>
                </a:solidFill>
                <a:latin typeface="Montserrat" pitchFamily="2" charset="77"/>
              </a:rPr>
              <a:t>Pensamiento</a:t>
            </a:r>
            <a:br>
              <a:rPr lang="en-US" sz="5600" b="1" dirty="0">
                <a:solidFill>
                  <a:srgbClr val="2078AE"/>
                </a:solidFill>
                <a:latin typeface="Montserrat" pitchFamily="2" charset="77"/>
              </a:rPr>
            </a:br>
            <a:r>
              <a:rPr lang="en-US" sz="5600" b="1" dirty="0" err="1">
                <a:solidFill>
                  <a:srgbClr val="2078AE"/>
                </a:solidFill>
                <a:latin typeface="Montserrat" pitchFamily="2" charset="77"/>
              </a:rPr>
              <a:t>espacial</a:t>
            </a:r>
            <a:r>
              <a:rPr lang="en-US" sz="5600" b="1" dirty="0">
                <a:solidFill>
                  <a:srgbClr val="2078AE"/>
                </a:solidFill>
                <a:latin typeface="Montserrat" pitchFamily="2" charset="77"/>
              </a:rPr>
              <a:t>:</a:t>
            </a:r>
            <a:br>
              <a:rPr lang="en-US" sz="5600" b="1" dirty="0">
                <a:solidFill>
                  <a:srgbClr val="2078AE"/>
                </a:solidFill>
                <a:latin typeface="Montserrat" pitchFamily="2" charset="77"/>
              </a:rPr>
            </a:br>
            <a:r>
              <a:rPr lang="en-US" sz="4400" b="0" dirty="0">
                <a:solidFill>
                  <a:srgbClr val="2078AE"/>
                </a:solidFill>
                <a:latin typeface="Montserrat Medium" pitchFamily="2" charset="77"/>
              </a:rPr>
              <a:t>Los </a:t>
            </a:r>
            <a:r>
              <a:rPr lang="en-US" sz="4400" b="0" dirty="0" err="1">
                <a:solidFill>
                  <a:srgbClr val="2078AE"/>
                </a:solidFill>
                <a:latin typeface="Montserrat Medium" pitchFamily="2" charset="77"/>
              </a:rPr>
              <a:t>bebés</a:t>
            </a:r>
            <a:r>
              <a:rPr lang="en-US" sz="4400" b="0" dirty="0">
                <a:solidFill>
                  <a:srgbClr val="2078AE"/>
                </a:solidFill>
                <a:latin typeface="Montserrat Medium" pitchFamily="2" charset="77"/>
              </a:rPr>
              <a:t> y </a:t>
            </a:r>
            <a:r>
              <a:rPr lang="en-US" sz="4400" b="0" dirty="0" err="1">
                <a:solidFill>
                  <a:srgbClr val="2078AE"/>
                </a:solidFill>
                <a:latin typeface="Montserrat Medium" pitchFamily="2" charset="77"/>
              </a:rPr>
              <a:t>niños</a:t>
            </a:r>
            <a:r>
              <a:rPr lang="en-US" sz="4400" b="0" dirty="0">
                <a:solidFill>
                  <a:srgbClr val="2078AE"/>
                </a:solidFill>
                <a:latin typeface="Montserrat Medium" pitchFamily="2" charset="77"/>
              </a:rPr>
              <a:t> </a:t>
            </a:r>
            <a:r>
              <a:rPr lang="en-US" sz="4400" b="0" dirty="0" err="1">
                <a:solidFill>
                  <a:srgbClr val="2078AE"/>
                </a:solidFill>
                <a:latin typeface="Montserrat Medium" pitchFamily="2" charset="77"/>
              </a:rPr>
              <a:t>pequeños</a:t>
            </a:r>
            <a:endParaRPr lang="en-US" sz="4400" b="0" dirty="0">
              <a:solidFill>
                <a:srgbClr val="2078AE"/>
              </a:solidFill>
              <a:latin typeface="Montserrat Medium" pitchFamily="2" charset="77"/>
            </a:endParaRPr>
          </a:p>
        </p:txBody>
      </p:sp>
      <p:pic>
        <p:nvPicPr>
          <p:cNvPr id="5" name="Picture 4" descr="Count Play Explore logo. For early Education.">
            <a:extLst>
              <a:ext uri="{FF2B5EF4-FFF2-40B4-BE49-F238E27FC236}">
                <a16:creationId xmlns:a16="http://schemas.microsoft.com/office/drawing/2014/main" id="{FFD2A8D4-5EAF-E186-D2ED-7D39C8DB9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480131"/>
          </a:xfrm>
        </p:spPr>
        <p:txBody>
          <a:bodyPr/>
          <a:lstStyle/>
          <a:p>
            <a:r>
              <a:rPr lang="en-US" sz="2800" b="1" dirty="0" err="1">
                <a:latin typeface="Montserrat" panose="00000500000000000000" pitchFamily="50" charset="0"/>
              </a:rPr>
              <a:t>Orientación</a:t>
            </a:r>
            <a:r>
              <a:rPr lang="en-US" sz="2800" b="1" dirty="0">
                <a:latin typeface="Montserrat" panose="00000500000000000000" pitchFamily="50" charset="0"/>
              </a:rPr>
              <a:t> </a:t>
            </a:r>
            <a:r>
              <a:rPr lang="en-US" sz="2800" b="1" dirty="0" err="1">
                <a:latin typeface="Montserrat" panose="00000500000000000000" pitchFamily="50" charset="0"/>
              </a:rPr>
              <a:t>espacial</a:t>
            </a:r>
            <a:r>
              <a:rPr lang="en-US" sz="2800" b="1" dirty="0">
                <a:latin typeface="Montserrat" panose="00000500000000000000" pitchFamily="2" charset="0"/>
              </a:rPr>
              <a:t>: </a:t>
            </a:r>
            <a:r>
              <a:rPr lang="en-US" sz="2800" b="0" dirty="0" err="1">
                <a:latin typeface="Montserrat Medium" panose="00000600000000000000" pitchFamily="2" charset="0"/>
              </a:rPr>
              <a:t>Ejemplos</a:t>
            </a:r>
            <a:endParaRPr lang="en-US" b="0"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1012877" y="1238250"/>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Jugar</a:t>
            </a:r>
            <a:endParaRPr lang="en-US" sz="2400" dirty="0">
              <a:solidFill>
                <a:srgbClr val="3F3F3F"/>
              </a:solidFill>
              <a:latin typeface="Montserrat" pitchFamily="2" charset="77"/>
              <a:cs typeface="Helvetica" panose="020B0604020202020204" pitchFamily="34" charset="0"/>
            </a:endParaRPr>
          </a:p>
        </p:txBody>
      </p:sp>
      <p:pic>
        <p:nvPicPr>
          <p:cNvPr id="5" name="Picture 4" descr="Un niño está parado sobre un bloque grande. El niño sostiene un cono encima de su cabeza.">
            <a:extLst>
              <a:ext uri="{FF2B5EF4-FFF2-40B4-BE49-F238E27FC236}">
                <a16:creationId xmlns:a16="http://schemas.microsoft.com/office/drawing/2014/main" id="{2EE97576-352E-1E69-3428-3CA79CFCA6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2291" y="1243235"/>
            <a:ext cx="2675303" cy="2009178"/>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1012877" y="3521813"/>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Rutinas</a:t>
            </a:r>
            <a:r>
              <a:rPr lang="en-US" sz="2400" dirty="0">
                <a:solidFill>
                  <a:srgbClr val="3F3F3F"/>
                </a:solidFill>
                <a:latin typeface="Montserrat" pitchFamily="2" charset="77"/>
                <a:cs typeface="Helvetica" panose="020B0604020202020204" pitchFamily="34" charset="0"/>
              </a:rPr>
              <a:t> </a:t>
            </a:r>
            <a:r>
              <a:rPr lang="en-US" sz="2400" dirty="0" err="1">
                <a:solidFill>
                  <a:srgbClr val="3F3F3F"/>
                </a:solidFill>
                <a:latin typeface="Montserrat" pitchFamily="2" charset="77"/>
                <a:cs typeface="Helvetica" panose="020B0604020202020204" pitchFamily="34" charset="0"/>
              </a:rPr>
              <a:t>diarias</a:t>
            </a:r>
            <a:endParaRPr lang="en-US" sz="2400" dirty="0">
              <a:solidFill>
                <a:srgbClr val="3F3F3F"/>
              </a:solidFill>
              <a:latin typeface="Montserrat" pitchFamily="2" charset="77"/>
              <a:cs typeface="Helvetica" panose="020B0604020202020204" pitchFamily="34" charset="0"/>
            </a:endParaRPr>
          </a:p>
        </p:txBody>
      </p:sp>
      <p:pic>
        <p:nvPicPr>
          <p:cNvPr id="6" name="Picture 5" descr="Una educadora está subiendo la cremallera de la pernera del pantalón de un mono infantil en la mesa para cambiar pañales. El bebé sostiene un objeto y lo mira.">
            <a:extLst>
              <a:ext uri="{FF2B5EF4-FFF2-40B4-BE49-F238E27FC236}">
                <a16:creationId xmlns:a16="http://schemas.microsoft.com/office/drawing/2014/main" id="{5CAB9F51-EF6F-6F15-DA47-A20C3F561725}"/>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000"/>
                    </a14:imgEffect>
                    <a14:imgEffect>
                      <a14:brightnessContrast contrast="6000"/>
                    </a14:imgEffect>
                  </a14:imgLayer>
                </a14:imgProps>
              </a:ext>
              <a:ext uri="{28A0092B-C50C-407E-A947-70E740481C1C}">
                <a14:useLocalDpi xmlns:a14="http://schemas.microsoft.com/office/drawing/2010/main"/>
              </a:ext>
            </a:extLst>
          </a:blip>
          <a:stretch>
            <a:fillRect/>
          </a:stretch>
        </p:blipFill>
        <p:spPr>
          <a:xfrm>
            <a:off x="2862291" y="3532463"/>
            <a:ext cx="2675303" cy="2400401"/>
          </a:xfrm>
          <a:prstGeom prst="rect">
            <a:avLst/>
          </a:prstGeo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5816992" y="1240793"/>
            <a:ext cx="229303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Exploración</a:t>
            </a:r>
            <a:endParaRPr lang="en-US" sz="2400" dirty="0">
              <a:solidFill>
                <a:srgbClr val="3F3F3F"/>
              </a:solidFill>
              <a:latin typeface="Montserrat" pitchFamily="2" charset="77"/>
              <a:cs typeface="Helvetica" panose="020B0604020202020204" pitchFamily="34" charset="0"/>
            </a:endParaRPr>
          </a:p>
        </p:txBody>
      </p:sp>
      <p:pic>
        <p:nvPicPr>
          <p:cNvPr id="8" name="Picture 7" descr="Un bebé y una educadora están explorando juntos bloques de diferentes formas. La niña sostiene dos bloques en sus manos y la educadora la observa.">
            <a:extLst>
              <a:ext uri="{FF2B5EF4-FFF2-40B4-BE49-F238E27FC236}">
                <a16:creationId xmlns:a16="http://schemas.microsoft.com/office/drawing/2014/main" id="{DC01A946-DA5B-1BF2-A327-2C29E559FE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00237" y="1238250"/>
            <a:ext cx="2675303" cy="2009178"/>
          </a:xfrm>
          <a:prstGeom prst="rect">
            <a:avLst/>
          </a:prstGeom>
        </p:spPr>
      </p:pic>
      <p:sp>
        <p:nvSpPr>
          <p:cNvPr id="16" name="Content Placeholder 4">
            <a:extLst>
              <a:ext uri="{FF2B5EF4-FFF2-40B4-BE49-F238E27FC236}">
                <a16:creationId xmlns:a16="http://schemas.microsoft.com/office/drawing/2014/main" id="{4062300E-1E35-28DB-F562-5CF961F87191}"/>
              </a:ext>
            </a:extLst>
          </p:cNvPr>
          <p:cNvSpPr txBox="1">
            <a:spLocks/>
          </p:cNvSpPr>
          <p:nvPr/>
        </p:nvSpPr>
        <p:spPr>
          <a:xfrm>
            <a:off x="5965288" y="3610573"/>
            <a:ext cx="2400922"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Tiempo</a:t>
            </a:r>
            <a:r>
              <a:rPr lang="en-US" sz="2400" dirty="0">
                <a:solidFill>
                  <a:srgbClr val="3F3F3F"/>
                </a:solidFill>
                <a:latin typeface="Montserrat" pitchFamily="2" charset="77"/>
                <a:cs typeface="Helvetica" panose="020B0604020202020204" pitchFamily="34" charset="0"/>
              </a:rPr>
              <a:t> de comida</a:t>
            </a:r>
          </a:p>
        </p:txBody>
      </p:sp>
      <p:pic>
        <p:nvPicPr>
          <p:cNvPr id="9" name="Picture 8" descr="Un educador acuna a un bebé y sostiene un biberón mientras el niño bebe.">
            <a:extLst>
              <a:ext uri="{FF2B5EF4-FFF2-40B4-BE49-F238E27FC236}">
                <a16:creationId xmlns:a16="http://schemas.microsoft.com/office/drawing/2014/main" id="{E3B91A46-4588-1586-09A8-1D55C94EC5BE}"/>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5000"/>
                    </a14:imgEffect>
                    <a14:imgEffect>
                      <a14:brightnessContrast contrast="6000"/>
                    </a14:imgEffect>
                  </a14:imgLayer>
                </a14:imgProps>
              </a:ext>
              <a:ext uri="{28A0092B-C50C-407E-A947-70E740481C1C}">
                <a14:useLocalDpi xmlns:a14="http://schemas.microsoft.com/office/drawing/2010/main"/>
              </a:ext>
            </a:extLst>
          </a:blip>
          <a:srcRect l="-367"/>
          <a:stretch/>
        </p:blipFill>
        <p:spPr>
          <a:xfrm>
            <a:off x="8110026" y="3576714"/>
            <a:ext cx="2675303" cy="2400401"/>
          </a:xfrm>
          <a:prstGeom prst="rect">
            <a:avLst/>
          </a:prstGeom>
        </p:spPr>
      </p:pic>
    </p:spTree>
    <p:extLst>
      <p:ext uri="{BB962C8B-B14F-4D97-AF65-F5344CB8AC3E}">
        <p14:creationId xmlns:p14="http://schemas.microsoft.com/office/powerpoint/2010/main" val="2922124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Navegación</a:t>
            </a:r>
            <a:r>
              <a:rPr lang="en-US" sz="3200" b="1" dirty="0">
                <a:latin typeface="Montserrat" panose="00000500000000000000" pitchFamily="2" charset="0"/>
              </a:rPr>
              <a:t> </a:t>
            </a:r>
            <a:r>
              <a:rPr lang="en-US" sz="3200" b="1" dirty="0" err="1">
                <a:latin typeface="Montserrat" panose="00000500000000000000" pitchFamily="2" charset="0"/>
              </a:rPr>
              <a:t>espacial</a:t>
            </a:r>
            <a:r>
              <a:rPr lang="en-US" sz="3200" b="1" dirty="0">
                <a:latin typeface="Montserrat" panose="00000500000000000000" pitchFamily="2" charset="0"/>
              </a:rPr>
              <a:t>: </a:t>
            </a:r>
            <a:r>
              <a:rPr lang="en-US" sz="3200" b="0" dirty="0" err="1">
                <a:latin typeface="Montserrat Medium" pitchFamily="2" charset="77"/>
              </a:rPr>
              <a:t>Definición</a:t>
            </a:r>
            <a:r>
              <a:rPr lang="en-US" sz="3200" b="1" dirty="0">
                <a:latin typeface="Montserrat" panose="00000500000000000000" pitchFamily="2" charset="0"/>
              </a:rPr>
              <a:t> </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478971" y="967867"/>
            <a:ext cx="6110515" cy="5113996"/>
          </a:xfrm>
        </p:spPr>
        <p:txBody>
          <a:bodyPr anchor="ctr" anchorCtr="0">
            <a:normAutofit/>
          </a:bodyPr>
          <a:lstStyle/>
          <a:p>
            <a:pPr marL="0" marR="0" lvl="0" indent="0">
              <a:spcBef>
                <a:spcPts val="0"/>
              </a:spcBef>
              <a:spcAft>
                <a:spcPts val="0"/>
              </a:spcAft>
              <a:buNone/>
            </a:pPr>
            <a:r>
              <a:rPr lang="en-US" dirty="0">
                <a:effectLst/>
                <a:ea typeface="Calibri" panose="020F0502020204030204" pitchFamily="34" charset="0"/>
                <a:cs typeface="Times New Roman" panose="02020603050405020304" pitchFamily="18" charset="0"/>
              </a:rPr>
              <a:t>Saber </a:t>
            </a:r>
            <a:r>
              <a:rPr lang="en-US" dirty="0" err="1">
                <a:effectLst/>
                <a:ea typeface="Calibri" panose="020F0502020204030204" pitchFamily="34" charset="0"/>
                <a:cs typeface="Times New Roman" panose="02020603050405020304" pitchFamily="18" charset="0"/>
              </a:rPr>
              <a:t>cómo</a:t>
            </a:r>
            <a:r>
              <a:rPr lang="en-US" dirty="0">
                <a:effectLst/>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ir</a:t>
            </a:r>
            <a:r>
              <a:rPr lang="en-US" dirty="0">
                <a:effectLst/>
                <a:ea typeface="Calibri" panose="020F0502020204030204" pitchFamily="34" charset="0"/>
                <a:cs typeface="Times New Roman" panose="02020603050405020304" pitchFamily="18" charset="0"/>
              </a:rPr>
              <a:t> de un </a:t>
            </a:r>
            <a:r>
              <a:rPr lang="en-US" dirty="0" err="1">
                <a:effectLst/>
                <a:ea typeface="Calibri" panose="020F0502020204030204" pitchFamily="34" charset="0"/>
                <a:cs typeface="Times New Roman" panose="02020603050405020304" pitchFamily="18" charset="0"/>
              </a:rPr>
              <a:t>lugar</a:t>
            </a:r>
            <a:r>
              <a:rPr lang="en-US" dirty="0">
                <a:effectLst/>
                <a:ea typeface="Calibri" panose="020F0502020204030204" pitchFamily="34" charset="0"/>
                <a:cs typeface="Times New Roman" panose="02020603050405020304" pitchFamily="18" charset="0"/>
              </a:rPr>
              <a:t> a </a:t>
            </a:r>
            <a:r>
              <a:rPr lang="en-US" dirty="0" err="1">
                <a:effectLst/>
                <a:ea typeface="Calibri" panose="020F0502020204030204" pitchFamily="34" charset="0"/>
                <a:cs typeface="Times New Roman" panose="02020603050405020304" pitchFamily="18" charset="0"/>
              </a:rPr>
              <a:t>otro</a:t>
            </a:r>
            <a:r>
              <a:rPr lang="en-US" dirty="0">
                <a:effectLst/>
                <a:ea typeface="Calibri" panose="020F0502020204030204" pitchFamily="34" charset="0"/>
                <a:cs typeface="Times New Roman" panose="02020603050405020304" pitchFamily="18" charset="0"/>
              </a:rPr>
              <a:t>.</a:t>
            </a:r>
          </a:p>
        </p:txBody>
      </p:sp>
      <p:pic>
        <p:nvPicPr>
          <p:cNvPr id="3" name="Picture 5">
            <a:extLst>
              <a:ext uri="{FF2B5EF4-FFF2-40B4-BE49-F238E27FC236}">
                <a16:creationId xmlns:a16="http://schemas.microsoft.com/office/drawing/2014/main" id="{317EAFAB-5857-105D-17A3-3A31A410C0ED}"/>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6000"/>
                    </a14:imgEffect>
                    <a14:imgEffect>
                      <a14:brightnessContrast contrast="4000"/>
                    </a14:imgEffect>
                  </a14:imgLayer>
                </a14:imgProps>
              </a:ext>
              <a:ext uri="{28A0092B-C50C-407E-A947-70E740481C1C}">
                <a14:useLocalDpi xmlns:a14="http://schemas.microsoft.com/office/drawing/2010/main"/>
              </a:ext>
            </a:extLst>
          </a:blip>
          <a:srcRect/>
          <a:stretch/>
        </p:blipFill>
        <p:spPr bwMode="auto">
          <a:xfrm>
            <a:off x="6786693" y="967865"/>
            <a:ext cx="5405307" cy="511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32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Navegación</a:t>
            </a:r>
            <a:r>
              <a:rPr lang="en-US" sz="3200" b="1" dirty="0">
                <a:latin typeface="Montserrat" panose="00000500000000000000" pitchFamily="2" charset="0"/>
              </a:rPr>
              <a:t> </a:t>
            </a:r>
            <a:r>
              <a:rPr lang="en-US" sz="3200" b="1" dirty="0" err="1">
                <a:latin typeface="Montserrat" panose="00000500000000000000" pitchFamily="2" charset="0"/>
              </a:rPr>
              <a:t>espacial</a:t>
            </a:r>
            <a:r>
              <a:rPr lang="en-US" sz="3200" b="1" dirty="0">
                <a:latin typeface="Montserrat" panose="00000500000000000000" pitchFamily="2" charset="0"/>
              </a:rPr>
              <a:t>: </a:t>
            </a:r>
            <a:r>
              <a:rPr lang="en-US" sz="3200" b="0" dirty="0" err="1">
                <a:latin typeface="Montserrat Medium" pitchFamily="2" charset="77"/>
              </a:rPr>
              <a:t>Desarollo</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6315842" cy="5299291"/>
          </a:xfrm>
        </p:spPr>
        <p:txBody>
          <a:bodyPr anchor="ctr" anchorCtr="0">
            <a:normAutofit/>
          </a:bodyPr>
          <a:lstStyle/>
          <a:p>
            <a:pPr marL="0" indent="0">
              <a:lnSpc>
                <a:spcPct val="100000"/>
              </a:lnSpc>
              <a:spcBef>
                <a:spcPts val="0"/>
              </a:spcBef>
              <a:spcAft>
                <a:spcPts val="1200"/>
              </a:spcAft>
              <a:buNone/>
            </a:pPr>
            <a:r>
              <a:rPr lang="en-US" dirty="0" err="1">
                <a:effectLst/>
                <a:ea typeface="Calibri" panose="020F0502020204030204" pitchFamily="34" charset="0"/>
                <a:cs typeface="Times New Roman" panose="02020603050405020304" pitchFamily="18" charset="0"/>
              </a:rPr>
              <a:t>Bebés</a:t>
            </a:r>
            <a:r>
              <a:rPr lang="en-US" dirty="0">
                <a:effectLst/>
                <a:ea typeface="Calibri" panose="020F0502020204030204" pitchFamily="34" charset="0"/>
                <a:cs typeface="Times New Roman" panose="02020603050405020304" pitchFamily="18" charset="0"/>
              </a:rPr>
              <a:t> y </a:t>
            </a:r>
            <a:r>
              <a:rPr lang="en-US" dirty="0" err="1">
                <a:effectLst/>
                <a:ea typeface="Calibri" panose="020F0502020204030204" pitchFamily="34" charset="0"/>
                <a:cs typeface="Times New Roman" panose="02020603050405020304" pitchFamily="18" charset="0"/>
              </a:rPr>
              <a:t>niños</a:t>
            </a:r>
            <a:r>
              <a:rPr lang="en-US" dirty="0">
                <a:effectLst/>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pequeños</a:t>
            </a:r>
            <a:r>
              <a:rPr lang="en-US" dirty="0">
                <a:effectLst/>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pueden</a:t>
            </a:r>
            <a:r>
              <a:rPr lang="en-US" dirty="0">
                <a:effectLst/>
                <a:ea typeface="Calibri" panose="020F0502020204030204" pitchFamily="34" charset="0"/>
                <a:cs typeface="Times New Roman" panose="02020603050405020304" pitchFamily="18" charset="0"/>
              </a:rPr>
              <a:t>:</a:t>
            </a:r>
          </a:p>
          <a:p>
            <a:pPr lvl="1">
              <a:lnSpc>
                <a:spcPct val="100000"/>
              </a:lnSpc>
              <a:spcBef>
                <a:spcPts val="0"/>
              </a:spcBef>
              <a:spcAft>
                <a:spcPts val="1200"/>
              </a:spcAft>
            </a:pPr>
            <a:r>
              <a:rPr lang="en-US" kern="100" dirty="0" err="1">
                <a:effectLst/>
                <a:ea typeface="Calibri" panose="020F0502020204030204" pitchFamily="34" charset="0"/>
                <a:cs typeface="Times New Roman" panose="02020603050405020304" pitchFamily="18" charset="0"/>
              </a:rPr>
              <a:t>atender</a:t>
            </a:r>
            <a:r>
              <a:rPr lang="en-US" kern="100" dirty="0">
                <a:effectLst/>
                <a:ea typeface="Calibri" panose="020F0502020204030204" pitchFamily="34" charset="0"/>
                <a:cs typeface="Times New Roman" panose="02020603050405020304" pitchFamily="18" charset="0"/>
              </a:rPr>
              <a:t> a </a:t>
            </a:r>
            <a:r>
              <a:rPr lang="en-US" kern="100" dirty="0" err="1">
                <a:effectLst/>
                <a:ea typeface="Calibri" panose="020F0502020204030204" pitchFamily="34" charset="0"/>
                <a:cs typeface="Times New Roman" panose="02020603050405020304" pitchFamily="18" charset="0"/>
              </a:rPr>
              <a:t>los</a:t>
            </a:r>
            <a:r>
              <a:rPr lang="en-US" kern="100" dirty="0">
                <a:effectLst/>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lugares</a:t>
            </a:r>
            <a:r>
              <a:rPr lang="en-US" kern="100" dirty="0">
                <a:effectLst/>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donde</a:t>
            </a:r>
            <a:r>
              <a:rPr lang="en-US" kern="100" dirty="0">
                <a:effectLst/>
                <a:ea typeface="Calibri" panose="020F0502020204030204" pitchFamily="34" charset="0"/>
                <a:cs typeface="Times New Roman" panose="02020603050405020304" pitchFamily="18" charset="0"/>
              </a:rPr>
              <a:t> se </a:t>
            </a:r>
            <a:r>
              <a:rPr lang="en-US" kern="100" dirty="0" err="1">
                <a:effectLst/>
                <a:ea typeface="Calibri" panose="020F0502020204030204" pitchFamily="34" charset="0"/>
                <a:cs typeface="Times New Roman" panose="02020603050405020304" pitchFamily="18" charset="0"/>
              </a:rPr>
              <a:t>encuentran</a:t>
            </a:r>
            <a:r>
              <a:rPr lang="en-US" kern="100" dirty="0">
                <a:effectLst/>
                <a:ea typeface="Calibri" panose="020F0502020204030204" pitchFamily="34" charset="0"/>
                <a:cs typeface="Times New Roman" panose="02020603050405020304" pitchFamily="18" charset="0"/>
              </a:rPr>
              <a:t> sus </a:t>
            </a:r>
            <a:r>
              <a:rPr lang="en-US" kern="100" dirty="0" err="1">
                <a:effectLst/>
                <a:ea typeface="Calibri" panose="020F0502020204030204" pitchFamily="34" charset="0"/>
                <a:cs typeface="Times New Roman" panose="02020603050405020304" pitchFamily="18" charset="0"/>
              </a:rPr>
              <a:t>cuidadores</a:t>
            </a:r>
            <a:r>
              <a:rPr lang="en-US" kern="100" dirty="0">
                <a:effectLst/>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donde</a:t>
            </a:r>
            <a:r>
              <a:rPr lang="en-US" kern="100" dirty="0">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reciben</a:t>
            </a:r>
            <a:r>
              <a:rPr lang="en-US" kern="100" dirty="0">
                <a:effectLst/>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comidas</a:t>
            </a:r>
            <a:r>
              <a:rPr lang="en-US" kern="100" dirty="0">
                <a:effectLst/>
                <a:ea typeface="Calibri" panose="020F0502020204030204" pitchFamily="34" charset="0"/>
                <a:cs typeface="Times New Roman" panose="02020603050405020304" pitchFamily="18" charset="0"/>
              </a:rPr>
              <a:t> y </a:t>
            </a:r>
            <a:r>
              <a:rPr lang="en-US" kern="100" dirty="0" err="1">
                <a:effectLst/>
                <a:ea typeface="Calibri" panose="020F0502020204030204" pitchFamily="34" charset="0"/>
                <a:cs typeface="Times New Roman" panose="02020603050405020304" pitchFamily="18" charset="0"/>
              </a:rPr>
              <a:t>donde</a:t>
            </a:r>
            <a:r>
              <a:rPr lang="en-US" kern="100" dirty="0">
                <a:effectLst/>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juegan</a:t>
            </a:r>
            <a:r>
              <a:rPr lang="en-US" kern="100" dirty="0">
                <a:effectLst/>
                <a:ea typeface="Calibri" panose="020F0502020204030204" pitchFamily="34" charset="0"/>
                <a:cs typeface="Times New Roman" panose="02020603050405020304" pitchFamily="18" charset="0"/>
              </a:rPr>
              <a:t>;; </a:t>
            </a:r>
          </a:p>
          <a:p>
            <a:pPr lvl="1">
              <a:lnSpc>
                <a:spcPct val="100000"/>
              </a:lnSpc>
              <a:spcBef>
                <a:spcPts val="0"/>
              </a:spcBef>
              <a:spcAft>
                <a:spcPts val="1200"/>
              </a:spcAft>
            </a:pPr>
            <a:r>
              <a:rPr lang="en-US" kern="100" dirty="0" err="1">
                <a:ea typeface="Calibri" panose="020F0502020204030204" pitchFamily="34" charset="0"/>
                <a:cs typeface="Times New Roman" panose="02020603050405020304" pitchFamily="18" charset="0"/>
              </a:rPr>
              <a:t>aprender</a:t>
            </a:r>
            <a:r>
              <a:rPr lang="en-US" kern="100" dirty="0">
                <a:ea typeface="Calibri" panose="020F0502020204030204" pitchFamily="34" charset="0"/>
                <a:cs typeface="Times New Roman" panose="02020603050405020304" pitchFamily="18" charset="0"/>
              </a:rPr>
              <a:t> a </a:t>
            </a:r>
            <a:r>
              <a:rPr lang="en-US" kern="100" dirty="0" err="1">
                <a:ea typeface="Calibri" panose="020F0502020204030204" pitchFamily="34" charset="0"/>
                <a:cs typeface="Times New Roman" panose="02020603050405020304" pitchFamily="18" charset="0"/>
              </a:rPr>
              <a:t>navegar</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por</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el</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espacio</a:t>
            </a:r>
            <a:r>
              <a:rPr lang="en-US" kern="100" dirty="0">
                <a:ea typeface="Calibri" panose="020F0502020204030204" pitchFamily="34" charset="0"/>
                <a:cs typeface="Times New Roman" panose="02020603050405020304" pitchFamily="18" charset="0"/>
              </a:rPr>
              <a:t> a </a:t>
            </a:r>
            <a:r>
              <a:rPr lang="en-US" kern="100" dirty="0" err="1">
                <a:ea typeface="Calibri" panose="020F0502020204030204" pitchFamily="34" charset="0"/>
                <a:cs typeface="Times New Roman" panose="02020603050405020304" pitchFamily="18" charset="0"/>
              </a:rPr>
              <a:t>medida</a:t>
            </a:r>
            <a:r>
              <a:rPr lang="en-US" kern="100" dirty="0">
                <a:ea typeface="Calibri" panose="020F0502020204030204" pitchFamily="34" charset="0"/>
                <a:cs typeface="Times New Roman" panose="02020603050405020304" pitchFamily="18" charset="0"/>
              </a:rPr>
              <a:t> que </a:t>
            </a:r>
            <a:r>
              <a:rPr lang="en-US" kern="100" dirty="0" err="1">
                <a:ea typeface="Calibri" panose="020F0502020204030204" pitchFamily="34" charset="0"/>
                <a:cs typeface="Times New Roman" panose="02020603050405020304" pitchFamily="18" charset="0"/>
              </a:rPr>
              <a:t>desarrollan</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habilidades</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motoras</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más</a:t>
            </a:r>
            <a:r>
              <a:rPr lang="en-US" kern="100" dirty="0">
                <a:ea typeface="Calibri" panose="020F0502020204030204" pitchFamily="34" charset="0"/>
                <a:cs typeface="Times New Roman" panose="02020603050405020304" pitchFamily="18" charset="0"/>
              </a:rPr>
              <a:t> </a:t>
            </a:r>
            <a:r>
              <a:rPr lang="en-US" kern="100" dirty="0" err="1">
                <a:ea typeface="Calibri" panose="020F0502020204030204" pitchFamily="34" charset="0"/>
                <a:cs typeface="Times New Roman" panose="02020603050405020304" pitchFamily="18" charset="0"/>
              </a:rPr>
              <a:t>avanzadas</a:t>
            </a:r>
            <a:r>
              <a:rPr lang="en-US" kern="100" dirty="0">
                <a:ea typeface="Calibri" panose="020F0502020204030204" pitchFamily="34" charset="0"/>
                <a:cs typeface="Times New Roman" panose="02020603050405020304" pitchFamily="18" charset="0"/>
              </a:rPr>
              <a:t>; y </a:t>
            </a:r>
          </a:p>
          <a:p>
            <a:pPr lvl="1">
              <a:lnSpc>
                <a:spcPct val="100000"/>
              </a:lnSpc>
              <a:spcBef>
                <a:spcPts val="0"/>
              </a:spcBef>
              <a:spcAft>
                <a:spcPts val="1200"/>
              </a:spcAft>
            </a:pPr>
            <a:r>
              <a:rPr lang="en-US" dirty="0" err="1">
                <a:effectLst/>
                <a:ea typeface="Calibri" panose="020F0502020204030204" pitchFamily="34" charset="0"/>
                <a:cs typeface="Times New Roman" panose="02020603050405020304" pitchFamily="18" charset="0"/>
              </a:rPr>
              <a:t>observar</a:t>
            </a:r>
            <a:r>
              <a:rPr lang="en-US" dirty="0">
                <a:effectLst/>
                <a:ea typeface="Calibri" panose="020F0502020204030204" pitchFamily="34" charset="0"/>
                <a:cs typeface="Times New Roman" panose="02020603050405020304" pitchFamily="18" charset="0"/>
              </a:rPr>
              <a:t> y </a:t>
            </a:r>
            <a:r>
              <a:rPr lang="en-US" dirty="0" err="1">
                <a:effectLst/>
                <a:ea typeface="Calibri" panose="020F0502020204030204" pitchFamily="34" charset="0"/>
                <a:cs typeface="Times New Roman" panose="02020603050405020304" pitchFamily="18" charset="0"/>
              </a:rPr>
              <a:t>recordar</a:t>
            </a:r>
            <a:r>
              <a:rPr lang="en-US" dirty="0">
                <a:effectLst/>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los</a:t>
            </a:r>
            <a:r>
              <a:rPr lang="en-US" dirty="0">
                <a:effectLst/>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hitos</a:t>
            </a:r>
            <a:r>
              <a:rPr lang="en-US" dirty="0">
                <a:ea typeface="Calibri" panose="020F0502020204030204" pitchFamily="34" charset="0"/>
                <a:cs typeface="Times New Roman" panose="02020603050405020304" pitchFamily="18" charset="0"/>
              </a:rPr>
              <a:t> </a:t>
            </a:r>
            <a:r>
              <a:rPr lang="en-US" dirty="0" err="1">
                <a:effectLst/>
                <a:ea typeface="Calibri" panose="020F0502020204030204" pitchFamily="34" charset="0"/>
                <a:cs typeface="Times New Roman" panose="02020603050405020304" pitchFamily="18" charset="0"/>
              </a:rPr>
              <a:t>importantes</a:t>
            </a:r>
            <a:r>
              <a:rPr lang="en-US" dirty="0">
                <a:effectLst/>
                <a:ea typeface="Calibri" panose="020F0502020204030204" pitchFamily="34" charset="0"/>
                <a:cs typeface="Times New Roman" panose="02020603050405020304" pitchFamily="18" charset="0"/>
              </a:rPr>
              <a:t>.</a:t>
            </a:r>
          </a:p>
          <a:p>
            <a:pPr marL="0" lvl="1" indent="0">
              <a:lnSpc>
                <a:spcPct val="100000"/>
              </a:lnSpc>
              <a:spcBef>
                <a:spcPts val="0"/>
              </a:spcBef>
              <a:spcAft>
                <a:spcPts val="1200"/>
              </a:spcAft>
              <a:buNone/>
            </a:pPr>
            <a:r>
              <a:rPr lang="en-US" sz="1200" b="0" i="0" dirty="0">
                <a:solidFill>
                  <a:schemeClr val="bg1">
                    <a:lumMod val="50000"/>
                  </a:schemeClr>
                </a:solidFill>
                <a:effectLst/>
                <a:latin typeface="Montserrat" panose="00000500000000000000" pitchFamily="50" charset="0"/>
              </a:rPr>
              <a:t>Shutts</a:t>
            </a:r>
            <a:r>
              <a:rPr lang="en-US" sz="1200" dirty="0">
                <a:solidFill>
                  <a:schemeClr val="bg1">
                    <a:lumMod val="50000"/>
                  </a:schemeClr>
                </a:solidFill>
                <a:latin typeface="Montserrat" panose="00000500000000000000" pitchFamily="50" charset="0"/>
              </a:rPr>
              <a:t>, et al.</a:t>
            </a:r>
            <a:r>
              <a:rPr lang="en-US" sz="1200" b="0" i="0" dirty="0">
                <a:solidFill>
                  <a:schemeClr val="bg1">
                    <a:lumMod val="50000"/>
                  </a:schemeClr>
                </a:solidFill>
                <a:effectLst/>
                <a:latin typeface="Montserrat" panose="00000500000000000000" pitchFamily="50" charset="0"/>
              </a:rPr>
              <a:t> (2009)</a:t>
            </a:r>
            <a:endParaRPr lang="en-US" sz="1200" dirty="0">
              <a:solidFill>
                <a:schemeClr val="bg1">
                  <a:lumMod val="50000"/>
                </a:schemeClr>
              </a:solidFill>
              <a:latin typeface="Montserrat" panose="00000500000000000000" pitchFamily="50" charset="0"/>
            </a:endParaRPr>
          </a:p>
        </p:txBody>
      </p:sp>
      <p:pic>
        <p:nvPicPr>
          <p:cNvPr id="3" name="Picture 2">
            <a:extLst>
              <a:ext uri="{FF2B5EF4-FFF2-40B4-BE49-F238E27FC236}">
                <a16:creationId xmlns:a16="http://schemas.microsoft.com/office/drawing/2014/main" id="{A67F4502-EA04-FAC2-B183-3F50CC74068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1647" y="967866"/>
            <a:ext cx="4800353" cy="5226546"/>
          </a:xfrm>
          <a:prstGeom prst="rect">
            <a:avLst/>
          </a:prstGeom>
        </p:spPr>
      </p:pic>
    </p:spTree>
    <p:extLst>
      <p:ext uri="{BB962C8B-B14F-4D97-AF65-F5344CB8AC3E}">
        <p14:creationId xmlns:p14="http://schemas.microsoft.com/office/powerpoint/2010/main" val="3165862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480131"/>
          </a:xfrm>
        </p:spPr>
        <p:txBody>
          <a:bodyPr/>
          <a:lstStyle/>
          <a:p>
            <a:r>
              <a:rPr lang="en-US" sz="2800" b="1" dirty="0" err="1">
                <a:latin typeface="Montserrat" panose="00000500000000000000" pitchFamily="2" charset="0"/>
              </a:rPr>
              <a:t>Navegación</a:t>
            </a:r>
            <a:r>
              <a:rPr lang="en-US" sz="2800" b="1" dirty="0">
                <a:latin typeface="Montserrat" panose="00000500000000000000" pitchFamily="2" charset="0"/>
              </a:rPr>
              <a:t> </a:t>
            </a:r>
            <a:r>
              <a:rPr lang="en-US" sz="2800" b="1" dirty="0" err="1">
                <a:latin typeface="Montserrat" panose="00000500000000000000" pitchFamily="2" charset="0"/>
              </a:rPr>
              <a:t>espacial</a:t>
            </a:r>
            <a:r>
              <a:rPr lang="en-US" sz="2800" b="1" dirty="0">
                <a:latin typeface="Montserrat" panose="00000500000000000000" pitchFamily="2" charset="0"/>
              </a:rPr>
              <a:t>: </a:t>
            </a:r>
            <a:r>
              <a:rPr lang="en-US" sz="2800" b="0" dirty="0" err="1">
                <a:latin typeface="Montserrat Medium" pitchFamily="2" charset="77"/>
              </a:rPr>
              <a:t>Ejemplos</a:t>
            </a:r>
            <a:endParaRPr lang="en-US" b="0"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1012877" y="1238250"/>
            <a:ext cx="1716259"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Jugar</a:t>
            </a:r>
            <a:r>
              <a:rPr lang="en-US" sz="2400" dirty="0">
                <a:solidFill>
                  <a:srgbClr val="3F3F3F"/>
                </a:solidFill>
                <a:latin typeface="Montserrat" pitchFamily="2" charset="77"/>
                <a:cs typeface="Helvetica" panose="020B0604020202020204" pitchFamily="34" charset="0"/>
              </a:rPr>
              <a:t> </a:t>
            </a:r>
            <a:r>
              <a:rPr lang="en-US" sz="2400" dirty="0" err="1">
                <a:solidFill>
                  <a:srgbClr val="3F3F3F"/>
                </a:solidFill>
                <a:latin typeface="Montserrat" pitchFamily="2" charset="77"/>
                <a:cs typeface="Helvetica" panose="020B0604020202020204" pitchFamily="34" charset="0"/>
              </a:rPr>
              <a:t>afuera</a:t>
            </a:r>
            <a:endParaRPr lang="en-US" sz="2400" dirty="0">
              <a:solidFill>
                <a:srgbClr val="3F3F3F"/>
              </a:solidFill>
              <a:latin typeface="Montserrat" pitchFamily="2" charset="77"/>
              <a:cs typeface="Helvetica" panose="020B0604020202020204" pitchFamily="34" charset="0"/>
            </a:endParaRPr>
          </a:p>
        </p:txBody>
      </p:sp>
      <p:pic>
        <p:nvPicPr>
          <p:cNvPr id="10" name="Content Placeholder 4" descr="Los niños y una educadora esta en un espacio de juego exterior. Un niño va en una bicicleta de cuatro ruedas. Un otra niña camina hacia un triciclo. Un tercera niña está arrodillado junto a la educadora sentada en el suelo con una pelota delante.">
            <a:extLst>
              <a:ext uri="{FF2B5EF4-FFF2-40B4-BE49-F238E27FC236}">
                <a16:creationId xmlns:a16="http://schemas.microsoft.com/office/drawing/2014/main" id="{3B391945-659C-1CDC-1B81-3587DE2EA3A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862291" y="1238250"/>
            <a:ext cx="2525635" cy="2141456"/>
          </a:xfr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6126482" y="1238249"/>
            <a:ext cx="229303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Moverse</a:t>
            </a:r>
            <a:r>
              <a:rPr lang="en-US" sz="2400" dirty="0">
                <a:solidFill>
                  <a:srgbClr val="3F3F3F"/>
                </a:solidFill>
                <a:latin typeface="Montserrat" pitchFamily="2" charset="77"/>
                <a:cs typeface="Helvetica" panose="020B0604020202020204" pitchFamily="34" charset="0"/>
              </a:rPr>
              <a:t> </a:t>
            </a:r>
            <a:r>
              <a:rPr lang="en-US" sz="2400" dirty="0" err="1">
                <a:solidFill>
                  <a:srgbClr val="3F3F3F"/>
                </a:solidFill>
                <a:latin typeface="Montserrat" pitchFamily="2" charset="77"/>
                <a:cs typeface="Helvetica" panose="020B0604020202020204" pitchFamily="34" charset="0"/>
              </a:rPr>
              <a:t>por</a:t>
            </a:r>
            <a:r>
              <a:rPr lang="en-US" sz="2400" dirty="0">
                <a:solidFill>
                  <a:srgbClr val="3F3F3F"/>
                </a:solidFill>
                <a:latin typeface="Montserrat" pitchFamily="2" charset="77"/>
                <a:cs typeface="Helvetica" panose="020B0604020202020204" pitchFamily="34" charset="0"/>
              </a:rPr>
              <a:t> </a:t>
            </a:r>
            <a:r>
              <a:rPr lang="en-US" sz="2400" dirty="0" err="1">
                <a:solidFill>
                  <a:srgbClr val="3F3F3F"/>
                </a:solidFill>
                <a:latin typeface="Montserrat" pitchFamily="2" charset="77"/>
                <a:cs typeface="Helvetica" panose="020B0604020202020204" pitchFamily="34" charset="0"/>
              </a:rPr>
              <a:t>el</a:t>
            </a:r>
            <a:r>
              <a:rPr lang="en-US" sz="2400" dirty="0">
                <a:solidFill>
                  <a:srgbClr val="3F3F3F"/>
                </a:solidFill>
                <a:latin typeface="Montserrat" pitchFamily="2" charset="77"/>
                <a:cs typeface="Helvetica" panose="020B0604020202020204" pitchFamily="34" charset="0"/>
              </a:rPr>
              <a:t> interior</a:t>
            </a:r>
          </a:p>
        </p:txBody>
      </p:sp>
      <p:pic>
        <p:nvPicPr>
          <p:cNvPr id="11" name="Picture 10" descr="Un niño gatea dentro de una estructura de forma triangular. Hay espejos en todos los lados de la estructura. El niño sostiene una pelota.">
            <a:extLst>
              <a:ext uri="{FF2B5EF4-FFF2-40B4-BE49-F238E27FC236}">
                <a16:creationId xmlns:a16="http://schemas.microsoft.com/office/drawing/2014/main" id="{8F9964A5-9978-CA17-B82E-B03D94A077CD}"/>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5000"/>
                    </a14:imgEffect>
                    <a14:imgEffect>
                      <a14:brightnessContrast contrast="5000"/>
                    </a14:imgEffect>
                  </a14:imgLayer>
                </a14:imgProps>
              </a:ext>
              <a:ext uri="{28A0092B-C50C-407E-A947-70E740481C1C}">
                <a14:useLocalDpi xmlns:a14="http://schemas.microsoft.com/office/drawing/2010/main"/>
              </a:ext>
            </a:extLst>
          </a:blip>
          <a:stretch>
            <a:fillRect/>
          </a:stretch>
        </p:blipFill>
        <p:spPr>
          <a:xfrm>
            <a:off x="7927147" y="1238250"/>
            <a:ext cx="3127970" cy="2141456"/>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2862292" y="3632133"/>
            <a:ext cx="191369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a:solidFill>
                  <a:srgbClr val="3F3F3F"/>
                </a:solidFill>
                <a:latin typeface="Montserrat" pitchFamily="2" charset="77"/>
                <a:cs typeface="Helvetica" panose="020B0604020202020204" pitchFamily="34" charset="0"/>
              </a:rPr>
              <a:t>Buscar</a:t>
            </a:r>
            <a:r>
              <a:rPr lang="en-US" sz="2400" dirty="0">
                <a:solidFill>
                  <a:srgbClr val="3F3F3F"/>
                </a:solidFill>
                <a:latin typeface="Montserrat" pitchFamily="2" charset="77"/>
                <a:cs typeface="Helvetica" panose="020B0604020202020204" pitchFamily="34" charset="0"/>
              </a:rPr>
              <a:t> </a:t>
            </a:r>
            <a:r>
              <a:rPr lang="en-US" sz="2400" dirty="0" err="1">
                <a:solidFill>
                  <a:srgbClr val="3F3F3F"/>
                </a:solidFill>
                <a:latin typeface="Montserrat" pitchFamily="2" charset="77"/>
                <a:cs typeface="Helvetica" panose="020B0604020202020204" pitchFamily="34" charset="0"/>
              </a:rPr>
              <a:t>juguetes</a:t>
            </a:r>
            <a:r>
              <a:rPr lang="en-US" sz="2400" dirty="0">
                <a:solidFill>
                  <a:srgbClr val="3F3F3F"/>
                </a:solidFill>
                <a:latin typeface="Montserrat" pitchFamily="2" charset="77"/>
                <a:cs typeface="Helvetica" panose="020B0604020202020204" pitchFamily="34" charset="0"/>
              </a:rPr>
              <a:t> y </a:t>
            </a:r>
            <a:r>
              <a:rPr lang="en-US" sz="2400" dirty="0" err="1">
                <a:solidFill>
                  <a:srgbClr val="3F3F3F"/>
                </a:solidFill>
                <a:latin typeface="Montserrat" pitchFamily="2" charset="77"/>
                <a:cs typeface="Helvetica" panose="020B0604020202020204" pitchFamily="34" charset="0"/>
              </a:rPr>
              <a:t>objetos</a:t>
            </a:r>
            <a:endParaRPr lang="en-US" sz="2400" dirty="0">
              <a:solidFill>
                <a:srgbClr val="3F3F3F"/>
              </a:solidFill>
              <a:latin typeface="Montserrat" pitchFamily="2" charset="77"/>
              <a:cs typeface="Helvetica" panose="020B0604020202020204" pitchFamily="34" charset="0"/>
            </a:endParaRPr>
          </a:p>
        </p:txBody>
      </p:sp>
      <p:pic>
        <p:nvPicPr>
          <p:cNvPr id="12" name="Picture 11" descr="Los niños y una educadora están sentados en el suelo alrededor de una estructura formada por rampas y tubos. Un niño camina hacia un conjunto de cubículos al costado de la habitación.">
            <a:extLst>
              <a:ext uri="{FF2B5EF4-FFF2-40B4-BE49-F238E27FC236}">
                <a16:creationId xmlns:a16="http://schemas.microsoft.com/office/drawing/2014/main" id="{171613FE-1A29-3530-A231-CA6ED19CD31E}"/>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4500"/>
                    </a14:imgEffect>
                    <a14:imgEffect>
                      <a14:brightnessContrast bright="6000" contrast="-8000"/>
                    </a14:imgEffect>
                  </a14:imgLayer>
                </a14:imgProps>
              </a:ext>
              <a:ext uri="{28A0092B-C50C-407E-A947-70E740481C1C}">
                <a14:useLocalDpi xmlns:a14="http://schemas.microsoft.com/office/drawing/2010/main"/>
              </a:ext>
            </a:extLst>
          </a:blip>
          <a:srcRect/>
          <a:stretch/>
        </p:blipFill>
        <p:spPr>
          <a:xfrm>
            <a:off x="5015132" y="3632133"/>
            <a:ext cx="3255840" cy="2349144"/>
          </a:xfrm>
          <a:prstGeom prst="rect">
            <a:avLst/>
          </a:prstGeom>
        </p:spPr>
      </p:pic>
    </p:spTree>
    <p:extLst>
      <p:ext uri="{BB962C8B-B14F-4D97-AF65-F5344CB8AC3E}">
        <p14:creationId xmlns:p14="http://schemas.microsoft.com/office/powerpoint/2010/main" val="202253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Vocabulario</a:t>
            </a:r>
            <a:r>
              <a:rPr lang="en-US" sz="3200" b="1" dirty="0">
                <a:latin typeface="Montserrat" panose="00000500000000000000" pitchFamily="2" charset="0"/>
              </a:rPr>
              <a:t> </a:t>
            </a:r>
            <a:r>
              <a:rPr lang="en-US" sz="3200" b="1" dirty="0" err="1">
                <a:latin typeface="Montserrat" panose="00000500000000000000" pitchFamily="2" charset="0"/>
              </a:rPr>
              <a:t>espacial</a:t>
            </a:r>
            <a:r>
              <a:rPr lang="en-US" sz="3200" b="1" dirty="0">
                <a:latin typeface="Montserrat" panose="00000500000000000000" pitchFamily="2" charset="0"/>
              </a:rPr>
              <a:t>: </a:t>
            </a:r>
            <a:r>
              <a:rPr lang="en-US" sz="3200" b="0" dirty="0" err="1">
                <a:latin typeface="Montserrat Medium" pitchFamily="2" charset="77"/>
              </a:rPr>
              <a:t>Definición</a:t>
            </a:r>
            <a:endParaRPr lang="en-US" sz="3200"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575875" y="967866"/>
            <a:ext cx="6315842" cy="5299291"/>
          </a:xfrm>
        </p:spPr>
        <p:txBody>
          <a:bodyPr anchor="ctr" anchorCtr="0">
            <a:normAutofit/>
          </a:bodyPr>
          <a:lstStyle/>
          <a:p>
            <a:pPr marL="0" indent="0">
              <a:lnSpc>
                <a:spcPct val="100000"/>
              </a:lnSpc>
              <a:spcBef>
                <a:spcPts val="0"/>
              </a:spcBef>
              <a:spcAft>
                <a:spcPts val="1200"/>
              </a:spcAft>
              <a:buNone/>
            </a:pPr>
            <a:r>
              <a:rPr lang="en-US" dirty="0"/>
              <a:t>Palabras para </a:t>
            </a:r>
            <a:r>
              <a:rPr lang="en-US" dirty="0" err="1"/>
              <a:t>describir</a:t>
            </a:r>
            <a:r>
              <a:rPr lang="en-US" dirty="0"/>
              <a:t> la </a:t>
            </a:r>
            <a:r>
              <a:rPr lang="en-US" dirty="0" err="1"/>
              <a:t>posición</a:t>
            </a:r>
            <a:r>
              <a:rPr lang="en-US" dirty="0"/>
              <a:t>, </a:t>
            </a:r>
            <a:r>
              <a:rPr lang="en-US" dirty="0" err="1"/>
              <a:t>dirección</a:t>
            </a:r>
            <a:r>
              <a:rPr lang="en-US" dirty="0"/>
              <a:t> y </a:t>
            </a:r>
            <a:r>
              <a:rPr lang="en-US" dirty="0" err="1"/>
              <a:t>distancia</a:t>
            </a:r>
            <a:endParaRPr lang="en-US" dirty="0"/>
          </a:p>
          <a:p>
            <a:pPr>
              <a:lnSpc>
                <a:spcPct val="100000"/>
              </a:lnSpc>
              <a:spcBef>
                <a:spcPts val="0"/>
              </a:spcBef>
              <a:spcAft>
                <a:spcPts val="1200"/>
              </a:spcAft>
            </a:pPr>
            <a:r>
              <a:rPr lang="en-US" dirty="0" err="1">
                <a:solidFill>
                  <a:schemeClr val="tx2"/>
                </a:solidFill>
                <a:latin typeface="Montserrat SemiBold" panose="00000700000000000000" pitchFamily="2" charset="0"/>
              </a:rPr>
              <a:t>Posición</a:t>
            </a:r>
            <a:r>
              <a:rPr lang="en-US" dirty="0">
                <a:solidFill>
                  <a:schemeClr val="tx2"/>
                </a:solidFill>
                <a:latin typeface="Montserrat SemiBold" panose="00000700000000000000" pitchFamily="2" charset="0"/>
              </a:rPr>
              <a:t>: </a:t>
            </a:r>
            <a:r>
              <a:rPr lang="en-US" dirty="0" err="1"/>
              <a:t>en</a:t>
            </a:r>
            <a:r>
              <a:rPr lang="en-US" dirty="0"/>
              <a:t>, </a:t>
            </a:r>
            <a:r>
              <a:rPr lang="en-US" dirty="0" err="1"/>
              <a:t>dentro</a:t>
            </a:r>
            <a:r>
              <a:rPr lang="en-US" dirty="0"/>
              <a:t>, </a:t>
            </a:r>
            <a:r>
              <a:rPr lang="en-US" dirty="0" err="1"/>
              <a:t>encima</a:t>
            </a:r>
            <a:r>
              <a:rPr lang="en-US" dirty="0"/>
              <a:t>, </a:t>
            </a:r>
            <a:r>
              <a:rPr lang="en-US" dirty="0" err="1"/>
              <a:t>abajo</a:t>
            </a:r>
            <a:r>
              <a:rPr lang="en-US" dirty="0"/>
              <a:t>, </a:t>
            </a:r>
            <a:r>
              <a:rPr lang="en-US" dirty="0" err="1"/>
              <a:t>detrás</a:t>
            </a:r>
            <a:endParaRPr lang="en-US" dirty="0"/>
          </a:p>
          <a:p>
            <a:pPr>
              <a:lnSpc>
                <a:spcPct val="100000"/>
              </a:lnSpc>
              <a:spcBef>
                <a:spcPts val="0"/>
              </a:spcBef>
              <a:spcAft>
                <a:spcPts val="1200"/>
              </a:spcAft>
            </a:pPr>
            <a:r>
              <a:rPr lang="en-US" dirty="0" err="1">
                <a:solidFill>
                  <a:schemeClr val="tx2"/>
                </a:solidFill>
                <a:latin typeface="Montserrat SemiBold" panose="00000700000000000000" pitchFamily="2" charset="0"/>
              </a:rPr>
              <a:t>Dirección</a:t>
            </a:r>
            <a:r>
              <a:rPr lang="en-US" dirty="0">
                <a:solidFill>
                  <a:schemeClr val="tx2"/>
                </a:solidFill>
                <a:latin typeface="Montserrat SemiBold" panose="00000700000000000000" pitchFamily="2" charset="0"/>
              </a:rPr>
              <a:t>: </a:t>
            </a:r>
            <a:r>
              <a:rPr lang="en-US" dirty="0" err="1"/>
              <a:t>arriba</a:t>
            </a:r>
            <a:r>
              <a:rPr lang="en-US" dirty="0"/>
              <a:t>, </a:t>
            </a:r>
            <a:r>
              <a:rPr lang="en-US" dirty="0" err="1"/>
              <a:t>abajo</a:t>
            </a:r>
            <a:r>
              <a:rPr lang="en-US" dirty="0"/>
              <a:t>, a </a:t>
            </a:r>
            <a:r>
              <a:rPr lang="en-US" dirty="0" err="1"/>
              <a:t>través</a:t>
            </a:r>
            <a:r>
              <a:rPr lang="en-US" dirty="0"/>
              <a:t> de</a:t>
            </a:r>
          </a:p>
          <a:p>
            <a:pPr>
              <a:lnSpc>
                <a:spcPct val="100000"/>
              </a:lnSpc>
              <a:spcBef>
                <a:spcPts val="0"/>
              </a:spcBef>
              <a:spcAft>
                <a:spcPts val="1200"/>
              </a:spcAft>
            </a:pPr>
            <a:r>
              <a:rPr lang="en-US" dirty="0" err="1">
                <a:solidFill>
                  <a:schemeClr val="tx2"/>
                </a:solidFill>
                <a:latin typeface="Montserrat SemiBold" panose="00000700000000000000" pitchFamily="2" charset="0"/>
              </a:rPr>
              <a:t>Distancia</a:t>
            </a:r>
            <a:r>
              <a:rPr lang="en-US" dirty="0">
                <a:solidFill>
                  <a:schemeClr val="tx2"/>
                </a:solidFill>
                <a:latin typeface="Montserrat SemiBold" panose="00000700000000000000" pitchFamily="2" charset="0"/>
              </a:rPr>
              <a:t>: </a:t>
            </a:r>
            <a:r>
              <a:rPr lang="en-US" dirty="0" err="1"/>
              <a:t>cerca</a:t>
            </a:r>
            <a:r>
              <a:rPr lang="en-US" dirty="0"/>
              <a:t>, </a:t>
            </a:r>
            <a:r>
              <a:rPr lang="en-US" dirty="0" err="1"/>
              <a:t>lejos</a:t>
            </a:r>
            <a:r>
              <a:rPr lang="en-US" dirty="0"/>
              <a:t>, largo, </a:t>
            </a:r>
            <a:r>
              <a:rPr lang="en-US" dirty="0" err="1"/>
              <a:t>muy</a:t>
            </a:r>
            <a:r>
              <a:rPr lang="en-US" dirty="0"/>
              <a:t> </a:t>
            </a:r>
            <a:r>
              <a:rPr lang="en-US" dirty="0" err="1"/>
              <a:t>lejos</a:t>
            </a:r>
            <a:endParaRPr lang="en-US" dirty="0">
              <a:latin typeface="+mn-lt"/>
            </a:endParaRPr>
          </a:p>
        </p:txBody>
      </p:sp>
      <p:pic>
        <p:nvPicPr>
          <p:cNvPr id="4" name="Picture 3">
            <a:extLst>
              <a:ext uri="{FF2B5EF4-FFF2-40B4-BE49-F238E27FC236}">
                <a16:creationId xmlns:a16="http://schemas.microsoft.com/office/drawing/2014/main" id="{152BEEA5-5512-350C-8032-4698FC4B2E6A}"/>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500"/>
                    </a14:imgEffect>
                    <a14:imgEffect>
                      <a14:saturation sat="106000"/>
                    </a14:imgEffect>
                    <a14:imgEffect>
                      <a14:brightnessContrast bright="5000" contrast="5000"/>
                    </a14:imgEffect>
                  </a14:imgLayer>
                </a14:imgProps>
              </a:ext>
              <a:ext uri="{28A0092B-C50C-407E-A947-70E740481C1C}">
                <a14:useLocalDpi xmlns:a14="http://schemas.microsoft.com/office/drawing/2010/main"/>
              </a:ext>
            </a:extLst>
          </a:blip>
          <a:srcRect b="-13"/>
          <a:stretch/>
        </p:blipFill>
        <p:spPr bwMode="auto">
          <a:xfrm>
            <a:off x="6900203" y="967866"/>
            <a:ext cx="5291798" cy="529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629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Vocabulario</a:t>
            </a:r>
            <a:r>
              <a:rPr lang="en-US" sz="3200" b="1" dirty="0">
                <a:latin typeface="Montserrat" panose="00000500000000000000" pitchFamily="2" charset="0"/>
              </a:rPr>
              <a:t> </a:t>
            </a:r>
            <a:r>
              <a:rPr lang="en-US" sz="3200" b="1" dirty="0" err="1">
                <a:latin typeface="Montserrat" panose="00000500000000000000" pitchFamily="2" charset="0"/>
              </a:rPr>
              <a:t>espacial</a:t>
            </a:r>
            <a:r>
              <a:rPr lang="en-US" sz="3200" b="1" dirty="0">
                <a:latin typeface="Montserrat" panose="00000500000000000000" pitchFamily="2" charset="0"/>
              </a:rPr>
              <a:t>: </a:t>
            </a:r>
            <a:r>
              <a:rPr lang="en-US" sz="3200" b="0" dirty="0" err="1">
                <a:latin typeface="Montserrat Medium" pitchFamily="2" charset="77"/>
              </a:rPr>
              <a:t>Desarollo</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5635553" cy="5299291"/>
          </a:xfrm>
        </p:spPr>
        <p:txBody>
          <a:bodyPr anchor="ctr" anchorCtr="0">
            <a:normAutofit/>
          </a:bodyPr>
          <a:lstStyle/>
          <a:p>
            <a:pPr marL="0" indent="0">
              <a:lnSpc>
                <a:spcPct val="100000"/>
              </a:lnSpc>
              <a:spcBef>
                <a:spcPts val="0"/>
              </a:spcBef>
              <a:spcAft>
                <a:spcPts val="1200"/>
              </a:spcAft>
              <a:buNone/>
            </a:pPr>
            <a:r>
              <a:rPr lang="en-US" sz="2400" dirty="0" err="1"/>
              <a:t>Bebés</a:t>
            </a:r>
            <a:r>
              <a:rPr lang="en-US" sz="2400" dirty="0"/>
              <a:t> y </a:t>
            </a:r>
            <a:r>
              <a:rPr lang="en-US" sz="2400" dirty="0" err="1"/>
              <a:t>niños</a:t>
            </a:r>
            <a:r>
              <a:rPr lang="en-US" sz="2400" dirty="0"/>
              <a:t> </a:t>
            </a:r>
            <a:r>
              <a:rPr lang="en-US" sz="2400" dirty="0" err="1"/>
              <a:t>pequeños</a:t>
            </a:r>
            <a:r>
              <a:rPr lang="en-US" sz="2400" dirty="0"/>
              <a:t> </a:t>
            </a:r>
            <a:r>
              <a:rPr lang="en-US" sz="2400" dirty="0" err="1"/>
              <a:t>pueden</a:t>
            </a:r>
            <a:r>
              <a:rPr lang="en-US" sz="2400" dirty="0"/>
              <a:t>:</a:t>
            </a:r>
          </a:p>
          <a:p>
            <a:pPr marR="0" lvl="0">
              <a:lnSpc>
                <a:spcPct val="100000"/>
              </a:lnSpc>
              <a:spcBef>
                <a:spcPts val="0"/>
              </a:spcBef>
              <a:spcAft>
                <a:spcPts val="1200"/>
              </a:spcAft>
            </a:pPr>
            <a:r>
              <a:rPr lang="en-US" sz="2400" dirty="0" err="1"/>
              <a:t>comprender</a:t>
            </a:r>
            <a:r>
              <a:rPr lang="en-US" sz="2400" dirty="0"/>
              <a:t> </a:t>
            </a:r>
            <a:r>
              <a:rPr lang="en-US" sz="2400" dirty="0" err="1"/>
              <a:t>el</a:t>
            </a:r>
            <a:r>
              <a:rPr lang="en-US" sz="2400" dirty="0"/>
              <a:t> </a:t>
            </a:r>
            <a:r>
              <a:rPr lang="en-US" sz="2400" dirty="0" err="1"/>
              <a:t>vocabulario</a:t>
            </a:r>
            <a:r>
              <a:rPr lang="en-US" sz="2400" dirty="0"/>
              <a:t> </a:t>
            </a:r>
            <a:r>
              <a:rPr lang="en-US" sz="2400" dirty="0" err="1"/>
              <a:t>espacial</a:t>
            </a:r>
            <a:r>
              <a:rPr lang="en-US" sz="2400" dirty="0"/>
              <a:t> antes de </a:t>
            </a:r>
            <a:r>
              <a:rPr lang="en-US" sz="2400" dirty="0" err="1"/>
              <a:t>utilizarlo</a:t>
            </a:r>
            <a:r>
              <a:rPr lang="en-US" sz="2400" dirty="0"/>
              <a:t>,</a:t>
            </a:r>
          </a:p>
          <a:p>
            <a:pPr>
              <a:lnSpc>
                <a:spcPct val="100000"/>
              </a:lnSpc>
              <a:spcBef>
                <a:spcPts val="0"/>
              </a:spcBef>
              <a:spcAft>
                <a:spcPts val="1200"/>
              </a:spcAft>
            </a:pPr>
            <a:r>
              <a:rPr lang="en-US" sz="2400" dirty="0" err="1"/>
              <a:t>comprender</a:t>
            </a:r>
            <a:r>
              <a:rPr lang="en-US" sz="2400" dirty="0"/>
              <a:t> y </a:t>
            </a:r>
            <a:r>
              <a:rPr lang="en-US" sz="2400" dirty="0" err="1"/>
              <a:t>utilizar</a:t>
            </a:r>
            <a:r>
              <a:rPr lang="en-US" sz="2400" dirty="0"/>
              <a:t> </a:t>
            </a:r>
            <a:r>
              <a:rPr lang="en-US" sz="2400" dirty="0" err="1"/>
              <a:t>el</a:t>
            </a:r>
            <a:r>
              <a:rPr lang="en-US" sz="2400" dirty="0"/>
              <a:t> </a:t>
            </a:r>
            <a:r>
              <a:rPr lang="en-US" sz="2400" dirty="0" err="1"/>
              <a:t>vocabulario</a:t>
            </a:r>
            <a:r>
              <a:rPr lang="en-US" sz="2400" dirty="0"/>
              <a:t> </a:t>
            </a:r>
            <a:r>
              <a:rPr lang="en-US" sz="2400" dirty="0" err="1"/>
              <a:t>espacial</a:t>
            </a:r>
            <a:r>
              <a:rPr lang="en-US" sz="2400" dirty="0"/>
              <a:t> </a:t>
            </a:r>
            <a:r>
              <a:rPr lang="en-US" sz="2400" dirty="0" err="1"/>
              <a:t>en</a:t>
            </a:r>
            <a:r>
              <a:rPr lang="en-US" sz="2400" dirty="0"/>
              <a:t> </a:t>
            </a:r>
            <a:r>
              <a:rPr lang="en-US" sz="2400" dirty="0" err="1"/>
              <a:t>más</a:t>
            </a:r>
            <a:r>
              <a:rPr lang="en-US" sz="2400" dirty="0"/>
              <a:t> de </a:t>
            </a:r>
            <a:r>
              <a:rPr lang="en-US" sz="2400" dirty="0" err="1"/>
              <a:t>una</a:t>
            </a:r>
            <a:r>
              <a:rPr lang="en-US" sz="2400" dirty="0"/>
              <a:t> lengua </a:t>
            </a:r>
            <a:r>
              <a:rPr lang="en-US" sz="2400" dirty="0" err="1"/>
              <a:t>si</a:t>
            </a:r>
            <a:r>
              <a:rPr lang="en-US" sz="2400" dirty="0"/>
              <a:t> </a:t>
            </a:r>
            <a:r>
              <a:rPr lang="en-US" sz="2400" dirty="0" err="1"/>
              <a:t>están</a:t>
            </a:r>
            <a:r>
              <a:rPr lang="en-US" sz="2400" dirty="0"/>
              <a:t> </a:t>
            </a:r>
            <a:r>
              <a:rPr lang="en-US" sz="2400" dirty="0" err="1"/>
              <a:t>aprendiendo</a:t>
            </a:r>
            <a:r>
              <a:rPr lang="en-US" sz="2400" dirty="0"/>
              <a:t> </a:t>
            </a:r>
            <a:r>
              <a:rPr lang="en-US" sz="2400" dirty="0" err="1"/>
              <a:t>varias</a:t>
            </a:r>
            <a:r>
              <a:rPr lang="en-US" sz="2400" dirty="0"/>
              <a:t> lenguas, y</a:t>
            </a:r>
          </a:p>
          <a:p>
            <a:pPr marR="0" lvl="0">
              <a:lnSpc>
                <a:spcPct val="100000"/>
              </a:lnSpc>
              <a:spcBef>
                <a:spcPts val="0"/>
              </a:spcBef>
              <a:spcAft>
                <a:spcPts val="1200"/>
              </a:spcAft>
            </a:pPr>
            <a:r>
              <a:rPr lang="en-US" sz="2400" dirty="0" err="1"/>
              <a:t>desarrollar</a:t>
            </a:r>
            <a:r>
              <a:rPr lang="en-US" sz="2400" dirty="0"/>
              <a:t> </a:t>
            </a:r>
            <a:r>
              <a:rPr lang="en-US" sz="2400" dirty="0" err="1"/>
              <a:t>una</a:t>
            </a:r>
            <a:r>
              <a:rPr lang="en-US" sz="2400" dirty="0"/>
              <a:t> </a:t>
            </a:r>
            <a:r>
              <a:rPr lang="en-US" sz="2400" dirty="0" err="1"/>
              <a:t>comprensión</a:t>
            </a:r>
            <a:r>
              <a:rPr lang="en-US" sz="2400" dirty="0"/>
              <a:t> </a:t>
            </a:r>
            <a:r>
              <a:rPr lang="en-US" sz="2400" dirty="0" err="1"/>
              <a:t>más</a:t>
            </a:r>
            <a:r>
              <a:rPr lang="en-US" sz="2400" dirty="0"/>
              <a:t> profunda de </a:t>
            </a:r>
            <a:r>
              <a:rPr lang="en-US" sz="2400" dirty="0" err="1"/>
              <a:t>los</a:t>
            </a:r>
            <a:r>
              <a:rPr lang="en-US" sz="2400" dirty="0"/>
              <a:t> </a:t>
            </a:r>
            <a:r>
              <a:rPr lang="en-US" sz="2400" dirty="0" err="1"/>
              <a:t>conceptos</a:t>
            </a:r>
            <a:r>
              <a:rPr lang="en-US" sz="2400" dirty="0"/>
              <a:t> del </a:t>
            </a:r>
            <a:r>
              <a:rPr lang="en-US" sz="2400" dirty="0" err="1"/>
              <a:t>pensamiento</a:t>
            </a:r>
            <a:r>
              <a:rPr lang="en-US" sz="2400" dirty="0"/>
              <a:t> </a:t>
            </a:r>
            <a:r>
              <a:rPr lang="en-US" sz="2400" dirty="0" err="1"/>
              <a:t>espacial</a:t>
            </a:r>
            <a:r>
              <a:rPr lang="en-US" sz="2400" dirty="0"/>
              <a:t> </a:t>
            </a:r>
            <a:r>
              <a:rPr lang="en-US" sz="2400" dirty="0" err="1"/>
              <a:t>mediante</a:t>
            </a:r>
            <a:r>
              <a:rPr lang="en-US" sz="2400" dirty="0"/>
              <a:t> </a:t>
            </a:r>
            <a:r>
              <a:rPr lang="en-US" sz="2400" dirty="0" err="1"/>
              <a:t>el</a:t>
            </a:r>
            <a:r>
              <a:rPr lang="en-US" sz="2400" dirty="0"/>
              <a:t> </a:t>
            </a:r>
            <a:r>
              <a:rPr lang="en-US" sz="2400" dirty="0" err="1"/>
              <a:t>uso</a:t>
            </a:r>
            <a:r>
              <a:rPr lang="en-US" sz="2400" dirty="0"/>
              <a:t> </a:t>
            </a:r>
            <a:r>
              <a:rPr lang="en-US" sz="2400" dirty="0" err="1"/>
              <a:t>por</a:t>
            </a:r>
            <a:r>
              <a:rPr lang="en-US" sz="2400" dirty="0"/>
              <a:t> </a:t>
            </a:r>
            <a:r>
              <a:rPr lang="en-US" sz="2400" dirty="0" err="1"/>
              <a:t>parte</a:t>
            </a:r>
            <a:r>
              <a:rPr lang="en-US" sz="2400" dirty="0"/>
              <a:t> de </a:t>
            </a:r>
            <a:r>
              <a:rPr lang="en-US" sz="2400" dirty="0" err="1"/>
              <a:t>adultos</a:t>
            </a:r>
            <a:r>
              <a:rPr lang="en-US" sz="2400" dirty="0"/>
              <a:t> del </a:t>
            </a:r>
            <a:r>
              <a:rPr lang="en-US" sz="2400" dirty="0" err="1"/>
              <a:t>vocabulario</a:t>
            </a:r>
            <a:r>
              <a:rPr lang="en-US" sz="2400" dirty="0"/>
              <a:t> </a:t>
            </a:r>
            <a:r>
              <a:rPr lang="en-US" sz="2400" dirty="0" err="1"/>
              <a:t>espacial</a:t>
            </a:r>
            <a:r>
              <a:rPr lang="en-US" sz="2400" dirty="0"/>
              <a:t>.</a:t>
            </a:r>
          </a:p>
          <a:p>
            <a:pPr marL="0" indent="0">
              <a:lnSpc>
                <a:spcPct val="100000"/>
              </a:lnSpc>
              <a:spcBef>
                <a:spcPts val="0"/>
              </a:spcBef>
              <a:spcAft>
                <a:spcPts val="1200"/>
              </a:spcAft>
              <a:buNone/>
            </a:pPr>
            <a:r>
              <a:rPr lang="en-US" sz="1300" b="0" i="0" u="none" strike="noStrike" baseline="0" dirty="0" err="1">
                <a:solidFill>
                  <a:schemeClr val="bg1">
                    <a:lumMod val="50000"/>
                  </a:schemeClr>
                </a:solidFill>
                <a:latin typeface="Montserrat" panose="00000500000000000000" pitchFamily="50" charset="0"/>
              </a:rPr>
              <a:t>Balcomb</a:t>
            </a:r>
            <a:r>
              <a:rPr lang="en-US" sz="1300" b="0" i="0" u="none" strike="noStrike" baseline="0" dirty="0">
                <a:solidFill>
                  <a:schemeClr val="bg1">
                    <a:lumMod val="50000"/>
                  </a:schemeClr>
                </a:solidFill>
                <a:latin typeface="Montserrat" panose="00000500000000000000" pitchFamily="50" charset="0"/>
              </a:rPr>
              <a:t>, et al. (2011); Pruden, et al. (2011)</a:t>
            </a:r>
            <a:endParaRPr lang="en-US" sz="1300" dirty="0">
              <a:solidFill>
                <a:schemeClr val="bg1">
                  <a:lumMod val="50000"/>
                </a:schemeClr>
              </a:solidFill>
              <a:latin typeface="Montserrat" panose="00000500000000000000" pitchFamily="50" charset="0"/>
            </a:endParaRPr>
          </a:p>
        </p:txBody>
      </p:sp>
      <p:pic>
        <p:nvPicPr>
          <p:cNvPr id="3" name="Picture 2">
            <a:extLst>
              <a:ext uri="{FF2B5EF4-FFF2-40B4-BE49-F238E27FC236}">
                <a16:creationId xmlns:a16="http://schemas.microsoft.com/office/drawing/2014/main" id="{030A9A4A-0925-68D4-5E1A-60E0D54B2EE2}"/>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a:ext>
            </a:extLst>
          </a:blip>
          <a:srcRect/>
          <a:stretch/>
        </p:blipFill>
        <p:spPr>
          <a:xfrm>
            <a:off x="6652800" y="967866"/>
            <a:ext cx="5539199" cy="5299290"/>
          </a:xfrm>
          <a:prstGeom prst="rect">
            <a:avLst/>
          </a:prstGeom>
        </p:spPr>
      </p:pic>
    </p:spTree>
    <p:extLst>
      <p:ext uri="{BB962C8B-B14F-4D97-AF65-F5344CB8AC3E}">
        <p14:creationId xmlns:p14="http://schemas.microsoft.com/office/powerpoint/2010/main" val="1285342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Rotación</a:t>
            </a:r>
            <a:r>
              <a:rPr lang="en-US" sz="3200" b="1" dirty="0">
                <a:latin typeface="Montserrat" panose="00000500000000000000" pitchFamily="2" charset="0"/>
              </a:rPr>
              <a:t> mental: </a:t>
            </a:r>
            <a:r>
              <a:rPr lang="en-US" sz="3200" b="0" dirty="0" err="1">
                <a:latin typeface="Montserrat Medium" pitchFamily="2" charset="77"/>
              </a:rPr>
              <a:t>Definición</a:t>
            </a:r>
            <a:endParaRPr lang="en-US" sz="3200" b="0" dirty="0">
              <a:solidFill>
                <a:schemeClr val="bg1"/>
              </a:solidFill>
              <a:latin typeface="Montserrat Medium"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5767202" cy="3982307"/>
          </a:xfrm>
        </p:spPr>
        <p:txBody>
          <a:bodyPr anchor="ctr" anchorCtr="0"/>
          <a:lstStyle/>
          <a:p>
            <a:pPr marL="0" indent="0">
              <a:buNone/>
            </a:pPr>
            <a:r>
              <a:rPr lang="en-US" dirty="0" err="1">
                <a:ea typeface="Calibri" panose="020F0502020204030204" pitchFamily="34" charset="0"/>
                <a:cs typeface="Times New Roman" panose="02020603050405020304" pitchFamily="18" charset="0"/>
              </a:rPr>
              <a:t>Imaginar</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cómo</a:t>
            </a:r>
            <a:r>
              <a:rPr lang="en-US" dirty="0">
                <a:ea typeface="Calibri" panose="020F0502020204030204" pitchFamily="34" charset="0"/>
                <a:cs typeface="Times New Roman" panose="02020603050405020304" pitchFamily="18" charset="0"/>
              </a:rPr>
              <a:t> se </a:t>
            </a:r>
            <a:r>
              <a:rPr lang="en-US" dirty="0" err="1">
                <a:ea typeface="Calibri" panose="020F0502020204030204" pitchFamily="34" charset="0"/>
                <a:cs typeface="Times New Roman" panose="02020603050405020304" pitchFamily="18" charset="0"/>
              </a:rPr>
              <a:t>verían</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los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objetos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cuando</a:t>
            </a:r>
            <a:r>
              <a:rPr lang="en-US" dirty="0">
                <a:ea typeface="Calibri" panose="020F0502020204030204" pitchFamily="34" charset="0"/>
                <a:cs typeface="Times New Roman" panose="02020603050405020304" pitchFamily="18" charset="0"/>
              </a:rPr>
              <a:t> se </a:t>
            </a:r>
            <a:r>
              <a:rPr lang="en-US" dirty="0" err="1">
                <a:ea typeface="Calibri" panose="020F0502020204030204" pitchFamily="34" charset="0"/>
                <a:cs typeface="Times New Roman" panose="02020603050405020304" pitchFamily="18" charset="0"/>
              </a:rPr>
              <a:t>giran</a:t>
            </a:r>
            <a:r>
              <a:rPr lang="en-US" dirty="0">
                <a:ea typeface="Calibri" panose="020F0502020204030204" pitchFamily="34" charset="0"/>
                <a:cs typeface="Times New Roman" panose="02020603050405020304" pitchFamily="18" charset="0"/>
              </a:rPr>
              <a:t> o </a:t>
            </a:r>
            <a:r>
              <a:rPr lang="en-US" dirty="0" err="1">
                <a:ea typeface="Calibri" panose="020F0502020204030204" pitchFamily="34" charset="0"/>
                <a:cs typeface="Times New Roman" panose="02020603050405020304" pitchFamily="18" charset="0"/>
              </a:rPr>
              <a:t>voltean</a:t>
            </a:r>
            <a:r>
              <a:rPr lang="en-US" dirty="0">
                <a:ea typeface="Calibri" panose="020F0502020204030204" pitchFamily="34" charset="0"/>
                <a:cs typeface="Times New Roman" panose="02020603050405020304" pitchFamily="18" charset="0"/>
              </a:rPr>
              <a:t>.</a:t>
            </a:r>
          </a:p>
        </p:txBody>
      </p:sp>
      <p:grpSp>
        <p:nvGrpSpPr>
          <p:cNvPr id="4" name="Group 3" descr="Un triángulo equilátero apunta hacia arriba. Las flechas curvas indican que el triángulo se gira hacia la derecha. El triángulo se muestra girado 90 grados y luego 180 grados.">
            <a:extLst>
              <a:ext uri="{FF2B5EF4-FFF2-40B4-BE49-F238E27FC236}">
                <a16:creationId xmlns:a16="http://schemas.microsoft.com/office/drawing/2014/main" id="{64517589-314D-D2F6-E157-C12048D9D85E}"/>
              </a:ext>
            </a:extLst>
          </p:cNvPr>
          <p:cNvGrpSpPr/>
          <p:nvPr/>
        </p:nvGrpSpPr>
        <p:grpSpPr>
          <a:xfrm>
            <a:off x="7161335" y="1346169"/>
            <a:ext cx="3990443" cy="3881686"/>
            <a:chOff x="7280910" y="2057400"/>
            <a:chExt cx="3990443" cy="3881686"/>
          </a:xfrm>
        </p:grpSpPr>
        <p:sp>
          <p:nvSpPr>
            <p:cNvPr id="5" name="Isosceles Triangle 4">
              <a:extLst>
                <a:ext uri="{FF2B5EF4-FFF2-40B4-BE49-F238E27FC236}">
                  <a16:creationId xmlns:a16="http://schemas.microsoft.com/office/drawing/2014/main" id="{F2BBCCB5-C479-3BBD-2303-0B226B10B45A}"/>
                </a:ext>
              </a:extLst>
            </p:cNvPr>
            <p:cNvSpPr/>
            <p:nvPr/>
          </p:nvSpPr>
          <p:spPr>
            <a:xfrm>
              <a:off x="7280910" y="2057400"/>
              <a:ext cx="2000250" cy="1565910"/>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B1654"/>
                </a:solidFill>
                <a:latin typeface="Montserrat" panose="00000500000000000000" pitchFamily="50" charset="0"/>
              </a:endParaRPr>
            </a:p>
          </p:txBody>
        </p:sp>
        <p:sp>
          <p:nvSpPr>
            <p:cNvPr id="6" name="Isosceles Triangle 5">
              <a:extLst>
                <a:ext uri="{FF2B5EF4-FFF2-40B4-BE49-F238E27FC236}">
                  <a16:creationId xmlns:a16="http://schemas.microsoft.com/office/drawing/2014/main" id="{F95C6D6A-A7E6-4110-7EB9-4E84EEFBC313}"/>
                </a:ext>
              </a:extLst>
            </p:cNvPr>
            <p:cNvSpPr/>
            <p:nvPr/>
          </p:nvSpPr>
          <p:spPr>
            <a:xfrm rot="10800000">
              <a:off x="7280910" y="4373176"/>
              <a:ext cx="2000250" cy="1565910"/>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7" name="Isosceles Triangle 6">
              <a:extLst>
                <a:ext uri="{FF2B5EF4-FFF2-40B4-BE49-F238E27FC236}">
                  <a16:creationId xmlns:a16="http://schemas.microsoft.com/office/drawing/2014/main" id="{4D2E868E-7D22-82A5-01F0-908C9D629C14}"/>
                </a:ext>
              </a:extLst>
            </p:cNvPr>
            <p:cNvSpPr/>
            <p:nvPr/>
          </p:nvSpPr>
          <p:spPr>
            <a:xfrm rot="5400000">
              <a:off x="9488273" y="3381484"/>
              <a:ext cx="2000250" cy="1565910"/>
            </a:xfrm>
            <a:prstGeom prst="triangle">
              <a:avLst/>
            </a:prstGeom>
            <a:pattFill prst="pct20">
              <a:fgClr>
                <a:schemeClr val="tx2"/>
              </a:fgClr>
              <a:bgClr>
                <a:schemeClr val="bg1"/>
              </a:bgClr>
            </a:patt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nvGrpSpPr>
            <p:cNvPr id="8" name="Group 7">
              <a:extLst>
                <a:ext uri="{FF2B5EF4-FFF2-40B4-BE49-F238E27FC236}">
                  <a16:creationId xmlns:a16="http://schemas.microsoft.com/office/drawing/2014/main" id="{051B2159-A4AF-BC70-B158-8A9BFA2649F0}"/>
                </a:ext>
              </a:extLst>
            </p:cNvPr>
            <p:cNvGrpSpPr/>
            <p:nvPr/>
          </p:nvGrpSpPr>
          <p:grpSpPr>
            <a:xfrm rot="927823">
              <a:off x="8060021" y="2390987"/>
              <a:ext cx="2442278" cy="2076025"/>
              <a:chOff x="8515654" y="2088414"/>
              <a:chExt cx="1925444" cy="2076025"/>
            </a:xfrm>
          </p:grpSpPr>
          <p:sp>
            <p:nvSpPr>
              <p:cNvPr id="12" name="Arc 11">
                <a:extLst>
                  <a:ext uri="{FF2B5EF4-FFF2-40B4-BE49-F238E27FC236}">
                    <a16:creationId xmlns:a16="http://schemas.microsoft.com/office/drawing/2014/main" id="{3E264223-F76C-9954-72AD-2F02FEE9A772}"/>
                  </a:ext>
                </a:extLst>
              </p:cNvPr>
              <p:cNvSpPr/>
              <p:nvPr/>
            </p:nvSpPr>
            <p:spPr>
              <a:xfrm rot="19599938">
                <a:off x="8515654" y="2088414"/>
                <a:ext cx="1925444" cy="2076025"/>
              </a:xfrm>
              <a:prstGeom prst="arc">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pitchFamily="50" charset="0"/>
                </a:endParaRPr>
              </a:p>
            </p:txBody>
          </p:sp>
          <p:sp>
            <p:nvSpPr>
              <p:cNvPr id="13" name="Isosceles Triangle 12">
                <a:extLst>
                  <a:ext uri="{FF2B5EF4-FFF2-40B4-BE49-F238E27FC236}">
                    <a16:creationId xmlns:a16="http://schemas.microsoft.com/office/drawing/2014/main" id="{5C1601DC-08E7-4075-F543-93B05C555D80}"/>
                  </a:ext>
                </a:extLst>
              </p:cNvPr>
              <p:cNvSpPr/>
              <p:nvPr/>
            </p:nvSpPr>
            <p:spPr>
              <a:xfrm rot="9000986">
                <a:off x="10161545" y="2396570"/>
                <a:ext cx="240188" cy="2071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grpSp>
          <p:nvGrpSpPr>
            <p:cNvPr id="9" name="Group 8">
              <a:extLst>
                <a:ext uri="{FF2B5EF4-FFF2-40B4-BE49-F238E27FC236}">
                  <a16:creationId xmlns:a16="http://schemas.microsoft.com/office/drawing/2014/main" id="{7AB95397-C50B-27B3-6520-B886ADC45F65}"/>
                </a:ext>
              </a:extLst>
            </p:cNvPr>
            <p:cNvGrpSpPr/>
            <p:nvPr/>
          </p:nvGrpSpPr>
          <p:grpSpPr>
            <a:xfrm rot="8876552">
              <a:off x="8167623" y="3654178"/>
              <a:ext cx="2442278" cy="2076025"/>
              <a:chOff x="8515654" y="2088414"/>
              <a:chExt cx="1925444" cy="2076025"/>
            </a:xfrm>
          </p:grpSpPr>
          <p:sp>
            <p:nvSpPr>
              <p:cNvPr id="10" name="Arc 9">
                <a:extLst>
                  <a:ext uri="{FF2B5EF4-FFF2-40B4-BE49-F238E27FC236}">
                    <a16:creationId xmlns:a16="http://schemas.microsoft.com/office/drawing/2014/main" id="{F2B588F2-FB95-B3AA-9B16-1AF82368D46B}"/>
                  </a:ext>
                </a:extLst>
              </p:cNvPr>
              <p:cNvSpPr/>
              <p:nvPr/>
            </p:nvSpPr>
            <p:spPr>
              <a:xfrm rot="19599938">
                <a:off x="8515654" y="2088414"/>
                <a:ext cx="1925444" cy="2076025"/>
              </a:xfrm>
              <a:prstGeom prst="arc">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ontserrat" panose="00000500000000000000" pitchFamily="50" charset="0"/>
                </a:endParaRPr>
              </a:p>
            </p:txBody>
          </p:sp>
          <p:sp>
            <p:nvSpPr>
              <p:cNvPr id="11" name="Isosceles Triangle 10">
                <a:extLst>
                  <a:ext uri="{FF2B5EF4-FFF2-40B4-BE49-F238E27FC236}">
                    <a16:creationId xmlns:a16="http://schemas.microsoft.com/office/drawing/2014/main" id="{484EADDB-382B-E5A3-DD83-E9EC5BDBA6B7}"/>
                  </a:ext>
                </a:extLst>
              </p:cNvPr>
              <p:cNvSpPr/>
              <p:nvPr/>
            </p:nvSpPr>
            <p:spPr>
              <a:xfrm rot="9000986">
                <a:off x="10161545" y="2396570"/>
                <a:ext cx="240188" cy="2071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grpSp>
    </p:spTree>
    <p:extLst>
      <p:ext uri="{BB962C8B-B14F-4D97-AF65-F5344CB8AC3E}">
        <p14:creationId xmlns:p14="http://schemas.microsoft.com/office/powerpoint/2010/main" val="2687053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2" charset="0"/>
              </a:rPr>
              <a:t>Rotación</a:t>
            </a:r>
            <a:r>
              <a:rPr lang="en-US" sz="3200" b="1" dirty="0">
                <a:latin typeface="Montserrat" panose="00000500000000000000" pitchFamily="2" charset="0"/>
              </a:rPr>
              <a:t> mental: </a:t>
            </a:r>
            <a:r>
              <a:rPr lang="en-US" sz="3200" b="0" dirty="0">
                <a:latin typeface="Montserrat Medium" pitchFamily="2" charset="77"/>
              </a:rPr>
              <a:t>Desarrollo</a:t>
            </a:r>
            <a:endParaRPr lang="en-US" sz="3200" b="0" dirty="0">
              <a:solidFill>
                <a:schemeClr val="bg1"/>
              </a:solidFill>
              <a:latin typeface="Montserrat Medium"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6" y="973866"/>
            <a:ext cx="7652273" cy="5239605"/>
          </a:xfrm>
        </p:spPr>
        <p:txBody>
          <a:bodyPr anchor="ctr" anchorCtr="0">
            <a:normAutofit/>
          </a:bodyPr>
          <a:lstStyle/>
          <a:p>
            <a:pPr marL="0" indent="0">
              <a:lnSpc>
                <a:spcPct val="100000"/>
              </a:lnSpc>
              <a:spcAft>
                <a:spcPts val="1200"/>
              </a:spcAft>
              <a:buNone/>
            </a:pPr>
            <a:r>
              <a:rPr lang="en-US" dirty="0">
                <a:ea typeface="Calibri" panose="020F0502020204030204" pitchFamily="34" charset="0"/>
                <a:cs typeface="Times New Roman" panose="02020603050405020304" pitchFamily="18" charset="0"/>
              </a:rPr>
              <a:t>La </a:t>
            </a:r>
            <a:r>
              <a:rPr lang="en-US" dirty="0" err="1">
                <a:ea typeface="Calibri" panose="020F0502020204030204" pitchFamily="34" charset="0"/>
                <a:cs typeface="Times New Roman" panose="02020603050405020304" pitchFamily="18" charset="0"/>
              </a:rPr>
              <a:t>manipulación</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física</a:t>
            </a:r>
            <a:r>
              <a:rPr lang="en-US" dirty="0">
                <a:ea typeface="Calibri" panose="020F0502020204030204" pitchFamily="34" charset="0"/>
                <a:cs typeface="Times New Roman" panose="02020603050405020304" pitchFamily="18" charset="0"/>
              </a:rPr>
              <a:t> de </a:t>
            </a:r>
            <a:r>
              <a:rPr lang="en-US" dirty="0" err="1">
                <a:ea typeface="Calibri" panose="020F0502020204030204" pitchFamily="34" charset="0"/>
                <a:cs typeface="Times New Roman" panose="02020603050405020304" pitchFamily="18" charset="0"/>
              </a:rPr>
              <a:t>objetos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apoya</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el</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desarrollo</a:t>
            </a:r>
            <a:r>
              <a:rPr lang="en-US" dirty="0">
                <a:ea typeface="Calibri" panose="020F0502020204030204" pitchFamily="34" charset="0"/>
                <a:cs typeface="Times New Roman" panose="02020603050405020304" pitchFamily="18" charset="0"/>
              </a:rPr>
              <a:t> de </a:t>
            </a:r>
            <a:r>
              <a:rPr lang="en-US" dirty="0" err="1">
                <a:ea typeface="Calibri" panose="020F0502020204030204" pitchFamily="34" charset="0"/>
                <a:cs typeface="Times New Roman" panose="02020603050405020304" pitchFamily="18" charset="0"/>
              </a:rPr>
              <a:t>habilidades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mentales</a:t>
            </a:r>
            <a:r>
              <a:rPr lang="en-US" dirty="0">
                <a:ea typeface="Calibri" panose="020F0502020204030204" pitchFamily="34" charset="0"/>
                <a:cs typeface="Times New Roman" panose="02020603050405020304" pitchFamily="18" charset="0"/>
              </a:rPr>
              <a:t> de </a:t>
            </a:r>
            <a:r>
              <a:rPr lang="en-US" dirty="0" err="1">
                <a:ea typeface="Calibri" panose="020F0502020204030204" pitchFamily="34" charset="0"/>
                <a:cs typeface="Times New Roman" panose="02020603050405020304" pitchFamily="18" charset="0"/>
              </a:rPr>
              <a:t>rotación</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más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adelante</a:t>
            </a:r>
            <a:r>
              <a:rPr lang="en-US" dirty="0">
                <a:ea typeface="Calibri" panose="020F0502020204030204" pitchFamily="34" charset="0"/>
                <a:cs typeface="Times New Roman" panose="02020603050405020304" pitchFamily="18" charset="0"/>
              </a:rPr>
              <a:t>. Por </a:t>
            </a:r>
            <a:r>
              <a:rPr lang="en-US" dirty="0" err="1">
                <a:ea typeface="Calibri" panose="020F0502020204030204" pitchFamily="34" charset="0"/>
                <a:cs typeface="Times New Roman" panose="02020603050405020304" pitchFamily="18" charset="0"/>
              </a:rPr>
              <a:t>ejemplo</a:t>
            </a:r>
            <a:r>
              <a:rPr lang="en-US" dirty="0">
                <a:ea typeface="Calibri" panose="020F0502020204030204" pitchFamily="34" charset="0"/>
                <a:cs typeface="Times New Roman" panose="02020603050405020304" pitchFamily="18" charset="0"/>
              </a:rPr>
              <a:t>:</a:t>
            </a:r>
          </a:p>
          <a:p>
            <a:pPr lvl="1">
              <a:lnSpc>
                <a:spcPct val="100000"/>
              </a:lnSpc>
              <a:spcAft>
                <a:spcPts val="1200"/>
              </a:spcAft>
            </a:pPr>
            <a:r>
              <a:rPr lang="en-US" sz="2800" dirty="0" err="1">
                <a:ea typeface="Calibri" panose="020F0502020204030204" pitchFamily="34" charset="0"/>
                <a:cs typeface="Times New Roman" panose="02020603050405020304" pitchFamily="18" charset="0"/>
              </a:rPr>
              <a:t>sostener</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girar</a:t>
            </a:r>
            <a:r>
              <a:rPr lang="en-US" sz="2800" dirty="0">
                <a:ea typeface="Calibri" panose="020F0502020204030204" pitchFamily="34" charset="0"/>
                <a:cs typeface="Times New Roman" panose="02020603050405020304" pitchFamily="18" charset="0"/>
              </a:rPr>
              <a:t> y </a:t>
            </a:r>
            <a:r>
              <a:rPr lang="en-US" sz="2800" dirty="0" err="1">
                <a:ea typeface="Calibri" panose="020F0502020204030204" pitchFamily="34" charset="0"/>
                <a:cs typeface="Times New Roman" panose="02020603050405020304" pitchFamily="18" charset="0"/>
              </a:rPr>
              <a:t>dejar</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caer</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objetos</a:t>
            </a:r>
            <a:r>
              <a:rPr lang="en-US" sz="2800" dirty="0">
                <a:ea typeface="Calibri" panose="020F0502020204030204" pitchFamily="34" charset="0"/>
                <a:cs typeface="Times New Roman" panose="02020603050405020304" pitchFamily="18" charset="0"/>
              </a:rPr>
              <a:t> y</a:t>
            </a:r>
          </a:p>
          <a:p>
            <a:pPr lvl="1">
              <a:lnSpc>
                <a:spcPct val="100000"/>
              </a:lnSpc>
              <a:spcAft>
                <a:spcPts val="1200"/>
              </a:spcAft>
            </a:pPr>
            <a:r>
              <a:rPr lang="en-US" sz="2800" dirty="0" err="1">
                <a:effectLst/>
                <a:ea typeface="Calibri" panose="020F0502020204030204" pitchFamily="34" charset="0"/>
                <a:cs typeface="Times New Roman" panose="02020603050405020304" pitchFamily="18" charset="0"/>
              </a:rPr>
              <a:t>experimentar</a:t>
            </a:r>
            <a:r>
              <a:rPr lang="en-US" sz="2800" dirty="0">
                <a:effectLst/>
                <a:ea typeface="Calibri" panose="020F0502020204030204" pitchFamily="34" charset="0"/>
                <a:cs typeface="Times New Roman" panose="02020603050405020304" pitchFamily="18" charset="0"/>
              </a:rPr>
              <a:t> con </a:t>
            </a:r>
            <a:r>
              <a:rPr lang="en-US" sz="2800" dirty="0" err="1">
                <a:effectLst/>
                <a:ea typeface="Calibri" panose="020F0502020204030204" pitchFamily="34" charset="0"/>
                <a:cs typeface="Times New Roman" panose="02020603050405020304" pitchFamily="18" charset="0"/>
              </a:rPr>
              <a:t>objetos</a:t>
            </a:r>
            <a:r>
              <a:rPr lang="en-US" sz="2800" dirty="0">
                <a:effectLst/>
                <a:ea typeface="Calibri" panose="020F0502020204030204" pitchFamily="34" charset="0"/>
                <a:cs typeface="Times New Roman" panose="02020603050405020304" pitchFamily="18" charset="0"/>
              </a:rPr>
              <a:t> para </a:t>
            </a:r>
            <a:r>
              <a:rPr lang="en-US" sz="2800" dirty="0" err="1">
                <a:effectLst/>
                <a:ea typeface="Calibri" panose="020F0502020204030204" pitchFamily="34" charset="0"/>
                <a:cs typeface="Times New Roman" panose="02020603050405020304" pitchFamily="18" charset="0"/>
              </a:rPr>
              <a:t>alcanzar</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una</a:t>
            </a:r>
            <a:r>
              <a:rPr lang="en-US" sz="2800" dirty="0">
                <a:effectLst/>
                <a:ea typeface="Calibri" panose="020F0502020204030204" pitchFamily="34" charset="0"/>
                <a:cs typeface="Times New Roman" panose="02020603050405020304" pitchFamily="18" charset="0"/>
              </a:rPr>
              <a:t> meta.</a:t>
            </a:r>
            <a:endParaRPr lang="en-US" sz="2800" dirty="0">
              <a:ea typeface="Calibri" panose="020F0502020204030204" pitchFamily="34" charset="0"/>
              <a:cs typeface="Times New Roman" panose="02020603050405020304" pitchFamily="18" charset="0"/>
            </a:endParaRPr>
          </a:p>
          <a:p>
            <a:pPr marL="0" lvl="1" indent="0">
              <a:lnSpc>
                <a:spcPct val="100000"/>
              </a:lnSpc>
              <a:spcAft>
                <a:spcPts val="1200"/>
              </a:spcAft>
              <a:buNone/>
            </a:pPr>
            <a:r>
              <a:rPr lang="en-US" sz="1200" dirty="0" err="1">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Möhring</a:t>
            </a:r>
            <a:r>
              <a:rPr lang="en-US" sz="1200" dirty="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 &amp; Frick</a:t>
            </a:r>
            <a:r>
              <a:rPr lang="en-US" sz="1200" dirty="0">
                <a:solidFill>
                  <a:schemeClr val="bg1">
                    <a:lumMod val="50000"/>
                  </a:schemeClr>
                </a:solidFill>
                <a:latin typeface="Montserrat" panose="00000500000000000000" pitchFamily="2" charset="0"/>
                <a:ea typeface="Calibri" panose="020F0502020204030204" pitchFamily="34" charset="0"/>
                <a:cs typeface="Times New Roman" panose="02020603050405020304" pitchFamily="18" charset="0"/>
              </a:rPr>
              <a:t> </a:t>
            </a:r>
            <a:r>
              <a:rPr lang="en-US" sz="1200" dirty="0">
                <a:solidFill>
                  <a:schemeClr val="bg1">
                    <a:lumMod val="50000"/>
                  </a:schemeClr>
                </a:solidFill>
                <a:effectLst/>
                <a:latin typeface="Montserrat" panose="00000500000000000000" pitchFamily="2" charset="0"/>
                <a:ea typeface="Calibri" panose="020F0502020204030204" pitchFamily="34" charset="0"/>
                <a:cs typeface="Times New Roman" panose="02020603050405020304" pitchFamily="18" charset="0"/>
              </a:rPr>
              <a:t>(2013)</a:t>
            </a:r>
            <a:endParaRPr lang="en-US" sz="1200" dirty="0">
              <a:solidFill>
                <a:schemeClr val="bg1">
                  <a:lumMod val="50000"/>
                </a:schemeClr>
              </a:solidFill>
              <a:latin typeface="Montserrat" panose="00000500000000000000" pitchFamily="2" charset="0"/>
            </a:endParaRPr>
          </a:p>
        </p:txBody>
      </p:sp>
      <p:pic>
        <p:nvPicPr>
          <p:cNvPr id="14" name="Picture 13">
            <a:extLst>
              <a:ext uri="{FF2B5EF4-FFF2-40B4-BE49-F238E27FC236}">
                <a16:creationId xmlns:a16="http://schemas.microsoft.com/office/drawing/2014/main" id="{D35C5FBD-64FE-E12C-DD2F-78679E29393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5300"/>
                    </a14:imgEffect>
                    <a14:imgEffect>
                      <a14:brightnessContrast bright="2000" contrast="1000"/>
                    </a14:imgEffect>
                  </a14:imgLayer>
                </a14:imgProps>
              </a:ext>
              <a:ext uri="{28A0092B-C50C-407E-A947-70E740481C1C}">
                <a14:useLocalDpi xmlns:a14="http://schemas.microsoft.com/office/drawing/2010/main"/>
              </a:ext>
            </a:extLst>
          </a:blip>
          <a:srcRect/>
          <a:stretch>
            <a:fillRect/>
          </a:stretch>
        </p:blipFill>
        <p:spPr bwMode="auto">
          <a:xfrm>
            <a:off x="8686800" y="973867"/>
            <a:ext cx="3505200" cy="523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04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53878" y="1078107"/>
            <a:ext cx="4097630" cy="4701785"/>
          </a:xfrm>
        </p:spPr>
        <p:txBody>
          <a:bodyPr anchor="ctr" anchorCtr="0">
            <a:noAutofit/>
          </a:bodyPr>
          <a:lstStyle/>
          <a:p>
            <a:pPr algn="ctr"/>
            <a:r>
              <a:rPr lang="en-US" sz="3600" b="1" dirty="0" err="1">
                <a:latin typeface="Montserrat" panose="00000500000000000000" pitchFamily="2" charset="0"/>
              </a:rPr>
              <a:t>Observar</a:t>
            </a:r>
            <a:r>
              <a:rPr lang="en-US" sz="3600" b="1" dirty="0">
                <a:latin typeface="Montserrat" panose="00000500000000000000" pitchFamily="2" charset="0"/>
              </a:rPr>
              <a:t>: </a:t>
            </a:r>
            <a:r>
              <a:rPr lang="en-US" sz="2800" b="0" dirty="0" err="1">
                <a:latin typeface="Montserrat Medium" pitchFamily="2" charset="77"/>
              </a:rPr>
              <a:t>orientación</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navegación</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vocabulario</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rotación</a:t>
            </a:r>
            <a:r>
              <a:rPr lang="en-US" sz="2800" b="0" dirty="0">
                <a:latin typeface="Montserrat Medium" pitchFamily="2" charset="77"/>
              </a:rPr>
              <a:t> mental</a:t>
            </a:r>
            <a:br>
              <a:rPr lang="en-US" sz="2800" b="0" dirty="0">
                <a:latin typeface="Montserrat Medium" pitchFamily="2" charset="77"/>
              </a:rPr>
            </a:br>
            <a:r>
              <a:rPr lang="en-US" sz="2800" b="0" dirty="0">
                <a:latin typeface="Montserrat Medium" pitchFamily="2" charset="77"/>
              </a:rPr>
              <a:t>(1)</a:t>
            </a:r>
            <a:endParaRPr lang="en-US" sz="2800" b="0" dirty="0">
              <a:solidFill>
                <a:schemeClr val="bg1"/>
              </a:solidFill>
              <a:latin typeface="Montserrat Medium" pitchFamily="2" charset="77"/>
            </a:endParaRPr>
          </a:p>
        </p:txBody>
      </p:sp>
      <p:grpSp>
        <p:nvGrpSpPr>
          <p:cNvPr id="2" name="Group 1">
            <a:extLst>
              <a:ext uri="{FF2B5EF4-FFF2-40B4-BE49-F238E27FC236}">
                <a16:creationId xmlns:a16="http://schemas.microsoft.com/office/drawing/2014/main" id="{30C71708-5D64-152F-638C-7F84904E1091}"/>
              </a:ext>
              <a:ext uri="{C183D7F6-B498-43B3-948B-1728B52AA6E4}">
                <adec:decorative xmlns:adec="http://schemas.microsoft.com/office/drawing/2017/decorative" val="1"/>
              </a:ext>
            </a:extLst>
          </p:cNvPr>
          <p:cNvGrpSpPr/>
          <p:nvPr/>
        </p:nvGrpSpPr>
        <p:grpSpPr>
          <a:xfrm>
            <a:off x="6201446" y="1013579"/>
            <a:ext cx="2161796" cy="4750935"/>
            <a:chOff x="6201446" y="1013579"/>
            <a:chExt cx="2161796" cy="4750935"/>
          </a:xfrm>
        </p:grpSpPr>
        <p:pic>
          <p:nvPicPr>
            <p:cNvPr id="3" name="Picture 2">
              <a:extLst>
                <a:ext uri="{FF2B5EF4-FFF2-40B4-BE49-F238E27FC236}">
                  <a16:creationId xmlns:a16="http://schemas.microsoft.com/office/drawing/2014/main" id="{7038B405-9A9E-A589-7C66-3682B19B7142}"/>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201446" y="1013579"/>
              <a:ext cx="2161795" cy="2064182"/>
            </a:xfrm>
            <a:prstGeom prst="rect">
              <a:avLst/>
            </a:prstGeom>
          </p:spPr>
        </p:pic>
        <p:pic>
          <p:nvPicPr>
            <p:cNvPr id="6" name="Picture 5">
              <a:extLst>
                <a:ext uri="{FF2B5EF4-FFF2-40B4-BE49-F238E27FC236}">
                  <a16:creationId xmlns:a16="http://schemas.microsoft.com/office/drawing/2014/main" id="{749984B9-6F18-B5BB-6839-259F02745963}"/>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6201447" y="3542269"/>
              <a:ext cx="2161795" cy="2222245"/>
            </a:xfrm>
            <a:prstGeom prst="rect">
              <a:avLst/>
            </a:prstGeom>
          </p:spPr>
        </p:pic>
      </p:grpSp>
      <p:sp>
        <p:nvSpPr>
          <p:cNvPr id="9" name="TextBox 8">
            <a:extLst>
              <a:ext uri="{FF2B5EF4-FFF2-40B4-BE49-F238E27FC236}">
                <a16:creationId xmlns:a16="http://schemas.microsoft.com/office/drawing/2014/main" id="{5AAF6175-3018-87AA-58B7-50A9B5A8FDDC}"/>
              </a:ext>
            </a:extLst>
          </p:cNvPr>
          <p:cNvSpPr txBox="1"/>
          <p:nvPr/>
        </p:nvSpPr>
        <p:spPr>
          <a:xfrm>
            <a:off x="8418746" y="1307006"/>
            <a:ext cx="33244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7">
                  <a:extLst>
                    <a:ext uri="{A12FA001-AC4F-418D-AE19-62706E023703}">
                      <ahyp:hlinkClr xmlns:ahyp="http://schemas.microsoft.com/office/drawing/2018/hyperlinkcolor" val="tx"/>
                    </a:ext>
                  </a:extLst>
                </a:hlinkClick>
              </a:rPr>
              <a:t>En exploración del espacio con el cuerpo (8–18 meses) </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8">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9"/>
              </a:rPr>
              <a:t>En exploración del espacio con el cuerpo (8–18 meses) - Versión AD </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
        <p:nvSpPr>
          <p:cNvPr id="10" name="TextBox 9">
            <a:extLst>
              <a:ext uri="{FF2B5EF4-FFF2-40B4-BE49-F238E27FC236}">
                <a16:creationId xmlns:a16="http://schemas.microsoft.com/office/drawing/2014/main" id="{1F00FA56-61DB-BB5B-97EC-87F20443E006}"/>
              </a:ext>
            </a:extLst>
          </p:cNvPr>
          <p:cNvSpPr txBox="1"/>
          <p:nvPr/>
        </p:nvSpPr>
        <p:spPr>
          <a:xfrm>
            <a:off x="8418746" y="3914727"/>
            <a:ext cx="3259654" cy="1969770"/>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10">
                  <a:extLst>
                    <a:ext uri="{A12FA001-AC4F-418D-AE19-62706E023703}">
                      <ahyp:hlinkClr xmlns:ahyp="http://schemas.microsoft.com/office/drawing/2018/hyperlinkcolor" val="tx"/>
                    </a:ext>
                  </a:extLst>
                </a:hlinkClick>
              </a:rPr>
              <a:t>En exploración del pensamiento espacial con bloques (18–36 meses) </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11">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12"/>
              </a:rPr>
              <a:t>En exploración del pensamiento espacial con bloques (18–36 meses) - Versión AD </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Tree>
    <p:extLst>
      <p:ext uri="{BB962C8B-B14F-4D97-AF65-F5344CB8AC3E}">
        <p14:creationId xmlns:p14="http://schemas.microsoft.com/office/powerpoint/2010/main" val="2258638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50" charset="0"/>
              </a:rPr>
              <a:t>Discutir</a:t>
            </a:r>
            <a:r>
              <a:rPr lang="en-US" sz="3200" b="1" dirty="0">
                <a:latin typeface="Montserrat" panose="00000500000000000000" pitchFamily="50" charset="0"/>
              </a:rPr>
              <a:t>: </a:t>
            </a:r>
            <a:r>
              <a:rPr lang="en-US" sz="3200" b="0" dirty="0">
                <a:latin typeface="Montserrat Medium" pitchFamily="2" charset="77"/>
              </a:rPr>
              <a:t>Desarrollo del </a:t>
            </a:r>
            <a:r>
              <a:rPr lang="en-US" sz="3200" b="0" dirty="0" err="1">
                <a:latin typeface="Montserrat Medium" pitchFamily="2" charset="77"/>
              </a:rPr>
              <a:t>pensamiento</a:t>
            </a:r>
            <a:r>
              <a:rPr lang="en-US" sz="3200" b="0" dirty="0">
                <a:latin typeface="Montserrat Medium" pitchFamily="2" charset="77"/>
              </a:rPr>
              <a:t> </a:t>
            </a:r>
            <a:r>
              <a:rPr lang="en-US" sz="3200" b="0" dirty="0" err="1">
                <a:latin typeface="Montserrat Medium" pitchFamily="2" charset="77"/>
              </a:rPr>
              <a:t>espacial</a:t>
            </a:r>
            <a:endParaRPr lang="en-US" sz="3200"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351692" y="982379"/>
            <a:ext cx="6245504" cy="5299291"/>
          </a:xfrm>
        </p:spPr>
        <p:txBody>
          <a:bodyPr anchor="ctr" anchorCtr="0">
            <a:normAutofit/>
          </a:bodyPr>
          <a:lstStyle/>
          <a:p>
            <a:pPr marL="0" indent="0">
              <a:lnSpc>
                <a:spcPct val="100000"/>
              </a:lnSpc>
              <a:spcBef>
                <a:spcPts val="0"/>
              </a:spcBef>
              <a:spcAft>
                <a:spcPts val="1800"/>
              </a:spcAft>
              <a:buNone/>
            </a:pPr>
            <a:r>
              <a:rPr lang="en-US" sz="2400" dirty="0"/>
              <a:t>¿De </a:t>
            </a:r>
            <a:r>
              <a:rPr lang="en-US" sz="2400" dirty="0" err="1"/>
              <a:t>qué</a:t>
            </a:r>
            <a:r>
              <a:rPr lang="en-US" sz="2400" dirty="0"/>
              <a:t> </a:t>
            </a:r>
            <a:r>
              <a:rPr lang="en-US" sz="2400" dirty="0" err="1"/>
              <a:t>manera</a:t>
            </a:r>
            <a:r>
              <a:rPr lang="en-US" sz="2400" dirty="0"/>
              <a:t> </a:t>
            </a:r>
            <a:r>
              <a:rPr lang="en-US" sz="2400" dirty="0" err="1"/>
              <a:t>utilizaron</a:t>
            </a:r>
            <a:r>
              <a:rPr lang="en-US" sz="2400" dirty="0"/>
              <a:t> </a:t>
            </a:r>
            <a:r>
              <a:rPr lang="en-US" sz="2400" dirty="0" err="1"/>
              <a:t>los</a:t>
            </a:r>
            <a:r>
              <a:rPr lang="en-US" sz="2400" dirty="0"/>
              <a:t> </a:t>
            </a:r>
            <a:r>
              <a:rPr lang="en-US" sz="2400" dirty="0" err="1"/>
              <a:t>niños</a:t>
            </a:r>
            <a:r>
              <a:rPr lang="en-US" sz="2400" dirty="0"/>
              <a:t>  </a:t>
            </a:r>
            <a:r>
              <a:rPr lang="en-US" sz="2400" dirty="0" err="1"/>
              <a:t>los</a:t>
            </a:r>
            <a:r>
              <a:rPr lang="en-US" sz="2400" dirty="0"/>
              <a:t> </a:t>
            </a:r>
            <a:r>
              <a:rPr lang="en-US" sz="2400" dirty="0" err="1"/>
              <a:t>siguientes</a:t>
            </a:r>
            <a:r>
              <a:rPr lang="en-US" sz="2400" dirty="0"/>
              <a:t> </a:t>
            </a:r>
            <a:r>
              <a:rPr lang="en-US" sz="2400" dirty="0" err="1"/>
              <a:t>componentes</a:t>
            </a:r>
            <a:r>
              <a:rPr lang="en-US" sz="2400" dirty="0"/>
              <a:t> del </a:t>
            </a:r>
            <a:r>
              <a:rPr lang="en-US" sz="2400" dirty="0" err="1"/>
              <a:t>pensamiento</a:t>
            </a:r>
            <a:r>
              <a:rPr lang="en-US" sz="2400" dirty="0"/>
              <a:t> </a:t>
            </a:r>
            <a:r>
              <a:rPr lang="en-US" sz="2400" dirty="0" err="1"/>
              <a:t>espacial</a:t>
            </a:r>
            <a:r>
              <a:rPr lang="en-US" sz="2400" dirty="0"/>
              <a:t>?</a:t>
            </a:r>
          </a:p>
          <a:p>
            <a:pPr>
              <a:lnSpc>
                <a:spcPct val="100000"/>
              </a:lnSpc>
              <a:spcBef>
                <a:spcPts val="0"/>
              </a:spcBef>
              <a:spcAft>
                <a:spcPts val="1800"/>
              </a:spcAft>
            </a:pPr>
            <a:r>
              <a:rPr lang="en-US" sz="2400" dirty="0" err="1"/>
              <a:t>Orientación</a:t>
            </a:r>
            <a:r>
              <a:rPr lang="en-US" sz="2400" dirty="0"/>
              <a:t> </a:t>
            </a:r>
            <a:r>
              <a:rPr lang="en-US" sz="2400" dirty="0" err="1"/>
              <a:t>espacial</a:t>
            </a:r>
            <a:endParaRPr lang="en-US" sz="2400" dirty="0"/>
          </a:p>
          <a:p>
            <a:pPr>
              <a:lnSpc>
                <a:spcPct val="100000"/>
              </a:lnSpc>
              <a:spcBef>
                <a:spcPts val="0"/>
              </a:spcBef>
              <a:spcAft>
                <a:spcPts val="1800"/>
              </a:spcAft>
            </a:pPr>
            <a:r>
              <a:rPr lang="en-US" sz="2400" dirty="0" err="1"/>
              <a:t>Navegación</a:t>
            </a:r>
            <a:r>
              <a:rPr lang="en-US" sz="2400" dirty="0"/>
              <a:t> </a:t>
            </a:r>
            <a:r>
              <a:rPr lang="en-US" sz="2400" dirty="0" err="1"/>
              <a:t>espacial</a:t>
            </a:r>
            <a:endParaRPr lang="en-US" sz="2400" dirty="0"/>
          </a:p>
          <a:p>
            <a:pPr>
              <a:lnSpc>
                <a:spcPct val="100000"/>
              </a:lnSpc>
              <a:spcBef>
                <a:spcPts val="0"/>
              </a:spcBef>
              <a:spcAft>
                <a:spcPts val="1800"/>
              </a:spcAft>
            </a:pPr>
            <a:r>
              <a:rPr lang="en-US" sz="2400" dirty="0" err="1"/>
              <a:t>Vocabulario</a:t>
            </a:r>
            <a:r>
              <a:rPr lang="en-US" sz="2400" dirty="0"/>
              <a:t> </a:t>
            </a:r>
            <a:r>
              <a:rPr lang="en-US" sz="2400" dirty="0" err="1"/>
              <a:t>espacial</a:t>
            </a:r>
            <a:endParaRPr lang="en-US" sz="2400" dirty="0"/>
          </a:p>
          <a:p>
            <a:pPr>
              <a:lnSpc>
                <a:spcPct val="100000"/>
              </a:lnSpc>
              <a:spcBef>
                <a:spcPts val="0"/>
              </a:spcBef>
              <a:spcAft>
                <a:spcPts val="1800"/>
              </a:spcAft>
            </a:pPr>
            <a:r>
              <a:rPr lang="en-US" sz="2400" dirty="0" err="1"/>
              <a:t>Rotación</a:t>
            </a:r>
            <a:r>
              <a:rPr lang="en-US" sz="2400" dirty="0"/>
              <a:t> mental</a:t>
            </a:r>
          </a:p>
        </p:txBody>
      </p:sp>
      <p:grpSp>
        <p:nvGrpSpPr>
          <p:cNvPr id="3" name="Group 2">
            <a:extLst>
              <a:ext uri="{FF2B5EF4-FFF2-40B4-BE49-F238E27FC236}">
                <a16:creationId xmlns:a16="http://schemas.microsoft.com/office/drawing/2014/main" id="{D274DF07-C6F3-1AA5-7B58-79590814A508}"/>
              </a:ext>
              <a:ext uri="{C183D7F6-B498-43B3-948B-1728B52AA6E4}">
                <adec:decorative xmlns:adec="http://schemas.microsoft.com/office/drawing/2017/decorative" val="1"/>
              </a:ext>
            </a:extLst>
          </p:cNvPr>
          <p:cNvGrpSpPr/>
          <p:nvPr/>
        </p:nvGrpSpPr>
        <p:grpSpPr>
          <a:xfrm>
            <a:off x="6371780" y="1975745"/>
            <a:ext cx="5468528" cy="2570159"/>
            <a:chOff x="6371780" y="1975745"/>
            <a:chExt cx="5468528" cy="2570159"/>
          </a:xfrm>
        </p:grpSpPr>
        <p:pic>
          <p:nvPicPr>
            <p:cNvPr id="7" name="Picture 6">
              <a:extLst>
                <a:ext uri="{FF2B5EF4-FFF2-40B4-BE49-F238E27FC236}">
                  <a16:creationId xmlns:a16="http://schemas.microsoft.com/office/drawing/2014/main" id="{ED8DB5DF-0889-4688-95AB-47FD668712B0}"/>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371780" y="1975745"/>
              <a:ext cx="2659678" cy="2539584"/>
            </a:xfrm>
            <a:prstGeom prst="rect">
              <a:avLst/>
            </a:prstGeom>
          </p:spPr>
        </p:pic>
        <p:pic>
          <p:nvPicPr>
            <p:cNvPr id="8" name="Picture 7">
              <a:extLst>
                <a:ext uri="{FF2B5EF4-FFF2-40B4-BE49-F238E27FC236}">
                  <a16:creationId xmlns:a16="http://schemas.microsoft.com/office/drawing/2014/main" id="{C81712FF-6587-B3CC-5829-69F714E8FE5E}"/>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9340063" y="1975745"/>
              <a:ext cx="2500245" cy="2570159"/>
            </a:xfrm>
            <a:prstGeom prst="rect">
              <a:avLst/>
            </a:prstGeom>
          </p:spPr>
        </p:pic>
      </p:grpSp>
    </p:spTree>
    <p:extLst>
      <p:ext uri="{BB962C8B-B14F-4D97-AF65-F5344CB8AC3E}">
        <p14:creationId xmlns:p14="http://schemas.microsoft.com/office/powerpoint/2010/main" val="1558062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A7517A-BC99-B767-5BB0-0DE4508D355A}"/>
              </a:ext>
            </a:extLst>
          </p:cNvPr>
          <p:cNvSpPr>
            <a:spLocks noGrp="1"/>
          </p:cNvSpPr>
          <p:nvPr>
            <p:ph type="title" idx="4294967295"/>
          </p:nvPr>
        </p:nvSpPr>
        <p:spPr>
          <a:xfrm>
            <a:off x="176293" y="112426"/>
            <a:ext cx="11839413" cy="562687"/>
          </a:xfrm>
        </p:spPr>
        <p:txBody>
          <a:bodyPr/>
          <a:lstStyle/>
          <a:p>
            <a:r>
              <a:rPr lang="en-US" dirty="0">
                <a:latin typeface="Montserrat Medium" panose="00000600000000000000" pitchFamily="2" charset="0"/>
              </a:rPr>
              <a:t>Acknowledgments</a:t>
            </a:r>
          </a:p>
        </p:txBody>
      </p:sp>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4183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0"/>
            </a:endParaRP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2066528"/>
          </a:xfrm>
          <a:prstGeom prst="rect">
            <a:avLst/>
          </a:prstGeom>
          <a:noFill/>
        </p:spPr>
        <p:txBody>
          <a:bodyPr wrap="square" rtlCol="0">
            <a:spAutoFit/>
          </a:bodyPr>
          <a:lstStyle/>
          <a:p>
            <a:pPr>
              <a:lnSpc>
                <a:spcPts val="2600"/>
              </a:lnSpc>
            </a:pP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es un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producto</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del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Superintendente</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de Escuelas del Condado de Fresno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desarrollado</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por</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WestEd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colaboración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con FCSS y Centro AIMS para la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educación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matemáticas</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y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ciencias</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No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está</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destinado</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 la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redistribución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comercial</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la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modificación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no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autorizada</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ni</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el</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uso</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fuera del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ámbito</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de la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educación</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 </a:t>
            </a:r>
            <a:r>
              <a:rPr lang="en-US" dirty="0" err="1">
                <a:solidFill>
                  <a:schemeClr val="bg1"/>
                </a:solidFill>
                <a:latin typeface="Montserrat Medium" panose="00000600000000000000" pitchFamily="2" charset="0"/>
                <a:ea typeface="Arial" panose="020B0604020202020204" pitchFamily="34" charset="0"/>
                <a:cs typeface="Times New Roman" panose="02020603050405020304" pitchFamily="18" charset="0"/>
              </a:rPr>
              <a:t>profesional</a:t>
            </a: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a:t>
            </a:r>
            <a:endParaRPr lang="en-US"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6778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2086725"/>
          </a:xfrm>
        </p:spPr>
        <p:txBody>
          <a:bodyPr/>
          <a:lstStyle/>
          <a:p>
            <a:r>
              <a:rPr lang="en-US" dirty="0" err="1"/>
              <a:t>Apoyar</a:t>
            </a:r>
            <a:r>
              <a:rPr lang="en-US" dirty="0"/>
              <a:t> </a:t>
            </a:r>
            <a:r>
              <a:rPr lang="en-US" dirty="0" err="1"/>
              <a:t>el</a:t>
            </a:r>
            <a:r>
              <a:rPr lang="en-US" dirty="0"/>
              <a:t> </a:t>
            </a:r>
            <a:r>
              <a:rPr lang="en-US" dirty="0" err="1"/>
              <a:t>pensamiento</a:t>
            </a:r>
            <a:r>
              <a:rPr lang="en-US" dirty="0"/>
              <a:t> </a:t>
            </a:r>
            <a:r>
              <a:rPr lang="en-US" dirty="0" err="1"/>
              <a:t>espacial</a:t>
            </a:r>
            <a:endParaRPr lang="en-US" dirty="0"/>
          </a:p>
        </p:txBody>
      </p:sp>
    </p:spTree>
    <p:extLst>
      <p:ext uri="{BB962C8B-B14F-4D97-AF65-F5344CB8AC3E}">
        <p14:creationId xmlns:p14="http://schemas.microsoft.com/office/powerpoint/2010/main" val="4042851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78090"/>
            <a:ext cx="11178167" cy="923330"/>
          </a:xfrm>
        </p:spPr>
        <p:txBody>
          <a:bodyPr/>
          <a:lstStyle/>
          <a:p>
            <a:r>
              <a:rPr lang="en-US" dirty="0" err="1"/>
              <a:t>Explorar</a:t>
            </a:r>
            <a:r>
              <a:rPr lang="en-US" dirty="0"/>
              <a:t>: </a:t>
            </a:r>
            <a:r>
              <a:rPr lang="en-US" b="0" dirty="0" err="1">
                <a:latin typeface="Montserrat Medium" pitchFamily="2" charset="77"/>
              </a:rPr>
              <a:t>Oportunidades</a:t>
            </a:r>
            <a:r>
              <a:rPr lang="en-US" b="0" dirty="0">
                <a:latin typeface="Montserrat Medium" pitchFamily="2" charset="77"/>
              </a:rPr>
              <a:t> </a:t>
            </a:r>
            <a:r>
              <a:rPr lang="en-US" b="0" dirty="0" err="1">
                <a:latin typeface="Montserrat Medium" pitchFamily="2" charset="77"/>
              </a:rPr>
              <a:t>diarias</a:t>
            </a:r>
            <a:r>
              <a:rPr lang="en-US" b="0" dirty="0">
                <a:latin typeface="Montserrat Medium" pitchFamily="2" charset="77"/>
              </a:rPr>
              <a:t> para </a:t>
            </a:r>
            <a:r>
              <a:rPr lang="en-US" b="0" dirty="0" err="1">
                <a:latin typeface="Montserrat Medium" pitchFamily="2" charset="77"/>
              </a:rPr>
              <a:t>explorar</a:t>
            </a:r>
            <a:r>
              <a:rPr lang="en-US" b="0" dirty="0">
                <a:latin typeface="Montserrat Medium" pitchFamily="2" charset="77"/>
              </a:rPr>
              <a:t> </a:t>
            </a:r>
            <a:r>
              <a:rPr lang="en-US" b="0" dirty="0" err="1">
                <a:latin typeface="Montserrat Medium" pitchFamily="2" charset="77"/>
              </a:rPr>
              <a:t>el</a:t>
            </a:r>
            <a:r>
              <a:rPr lang="en-US" b="0" dirty="0">
                <a:latin typeface="Montserrat Medium" pitchFamily="2" charset="77"/>
              </a:rPr>
              <a:t> </a:t>
            </a:r>
            <a:r>
              <a:rPr lang="en-US" b="0" dirty="0" err="1">
                <a:latin typeface="Montserrat Medium" pitchFamily="2" charset="77"/>
              </a:rPr>
              <a:t>pensamiento</a:t>
            </a:r>
            <a:r>
              <a:rPr lang="en-US" b="0" dirty="0">
                <a:latin typeface="Montserrat Medium" pitchFamily="2" charset="77"/>
              </a:rPr>
              <a:t> </a:t>
            </a:r>
            <a:r>
              <a:rPr lang="en-US" b="0" dirty="0" err="1">
                <a:latin typeface="Montserrat Medium" pitchFamily="2" charset="77"/>
              </a:rPr>
              <a:t>espacial</a:t>
            </a:r>
            <a:endParaRPr lang="en-US" b="0" dirty="0">
              <a:solidFill>
                <a:schemeClr val="bg1"/>
              </a:solidFill>
              <a:latin typeface="Montserrat Medium"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2950110" y="1144411"/>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solidFill>
                  <a:schemeClr val="tx2"/>
                </a:solidFill>
                <a:latin typeface="Montserrat SemiBold" panose="00000700000000000000" pitchFamily="2" charset="0"/>
                <a:cs typeface="Helvetica" panose="020B0604020202020204" pitchFamily="34" charset="0"/>
              </a:rPr>
              <a:t>Rutinas</a:t>
            </a:r>
            <a:endParaRPr lang="en-US" sz="2400" dirty="0">
              <a:solidFill>
                <a:schemeClr val="tx2"/>
              </a:solidFill>
              <a:latin typeface="Montserrat SemiBold" panose="00000700000000000000" pitchFamily="2" charset="0"/>
              <a:cs typeface="Helvetica" panose="020B0604020202020204" pitchFamily="34" charset="0"/>
            </a:endParaRPr>
          </a:p>
        </p:txBody>
      </p:sp>
      <p:sp>
        <p:nvSpPr>
          <p:cNvPr id="9" name="Content Placeholder 4">
            <a:extLst>
              <a:ext uri="{FF2B5EF4-FFF2-40B4-BE49-F238E27FC236}">
                <a16:creationId xmlns:a16="http://schemas.microsoft.com/office/drawing/2014/main" id="{ACB6563E-C068-F779-8BF1-BB986692A0D2}"/>
              </a:ext>
            </a:extLst>
          </p:cNvPr>
          <p:cNvSpPr txBox="1">
            <a:spLocks/>
          </p:cNvSpPr>
          <p:nvPr/>
        </p:nvSpPr>
        <p:spPr>
          <a:xfrm>
            <a:off x="6649122" y="1153534"/>
            <a:ext cx="3061709"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solidFill>
                  <a:schemeClr val="tx2"/>
                </a:solidFill>
                <a:latin typeface="Montserrat SemiBold" panose="00000700000000000000" pitchFamily="2" charset="0"/>
                <a:cs typeface="Helvetica" panose="020B0604020202020204" pitchFamily="34" charset="0"/>
              </a:rPr>
              <a:t>Tiempo</a:t>
            </a:r>
            <a:r>
              <a:rPr lang="en-US" sz="2400" dirty="0">
                <a:solidFill>
                  <a:schemeClr val="tx2"/>
                </a:solidFill>
                <a:latin typeface="Montserrat SemiBold" panose="00000700000000000000" pitchFamily="2" charset="0"/>
                <a:cs typeface="Helvetica" panose="020B0604020202020204" pitchFamily="34" charset="0"/>
              </a:rPr>
              <a:t> de </a:t>
            </a:r>
            <a:r>
              <a:rPr lang="en-US" sz="2400" dirty="0" err="1">
                <a:solidFill>
                  <a:schemeClr val="tx2"/>
                </a:solidFill>
                <a:latin typeface="Montserrat SemiBold" panose="00000700000000000000" pitchFamily="2" charset="0"/>
                <a:cs typeface="Helvetica" panose="020B0604020202020204" pitchFamily="34" charset="0"/>
              </a:rPr>
              <a:t>juegos</a:t>
            </a:r>
            <a:endParaRPr lang="en-US" sz="2400" dirty="0">
              <a:solidFill>
                <a:schemeClr val="tx2"/>
              </a:solidFill>
              <a:latin typeface="Montserrat SemiBold" panose="00000700000000000000" pitchFamily="2" charset="0"/>
              <a:cs typeface="Helvetica" panose="020B0604020202020204" pitchFamily="34" charset="0"/>
            </a:endParaRPr>
          </a:p>
        </p:txBody>
      </p:sp>
      <p:sp>
        <p:nvSpPr>
          <p:cNvPr id="6" name="Content Placeholder 4">
            <a:extLst>
              <a:ext uri="{FF2B5EF4-FFF2-40B4-BE49-F238E27FC236}">
                <a16:creationId xmlns:a16="http://schemas.microsoft.com/office/drawing/2014/main" id="{605059FE-B0B5-79F3-F400-855A68DEDA9C}"/>
              </a:ext>
            </a:extLst>
          </p:cNvPr>
          <p:cNvSpPr txBox="1">
            <a:spLocks/>
          </p:cNvSpPr>
          <p:nvPr/>
        </p:nvSpPr>
        <p:spPr>
          <a:xfrm>
            <a:off x="2947768" y="3602029"/>
            <a:ext cx="266993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solidFill>
                  <a:schemeClr val="tx2"/>
                </a:solidFill>
                <a:latin typeface="Montserrat SemiBold" panose="00000700000000000000" pitchFamily="2" charset="0"/>
                <a:cs typeface="Helvetica" panose="020B0604020202020204" pitchFamily="34" charset="0"/>
              </a:rPr>
              <a:t>Tiempo</a:t>
            </a:r>
            <a:r>
              <a:rPr lang="en-US" sz="2400" dirty="0">
                <a:solidFill>
                  <a:schemeClr val="tx2"/>
                </a:solidFill>
                <a:latin typeface="Montserrat SemiBold" panose="00000700000000000000" pitchFamily="2" charset="0"/>
                <a:cs typeface="Helvetica" panose="020B0604020202020204" pitchFamily="34" charset="0"/>
              </a:rPr>
              <a:t> </a:t>
            </a:r>
            <a:r>
              <a:rPr lang="en-US" sz="2400" dirty="0" err="1">
                <a:solidFill>
                  <a:schemeClr val="tx2"/>
                </a:solidFill>
                <a:latin typeface="Montserrat SemiBold" panose="00000700000000000000" pitchFamily="2" charset="0"/>
                <a:cs typeface="Helvetica" panose="020B0604020202020204" pitchFamily="34" charset="0"/>
              </a:rPr>
              <a:t>afuera</a:t>
            </a:r>
            <a:endParaRPr lang="en-US" sz="2400" dirty="0">
              <a:solidFill>
                <a:schemeClr val="tx2"/>
              </a:solidFill>
              <a:latin typeface="Montserrat SemiBold" panose="00000700000000000000" pitchFamily="2" charset="0"/>
              <a:cs typeface="Helvetica" panose="020B0604020202020204" pitchFamily="34" charset="0"/>
            </a:endParaRPr>
          </a:p>
        </p:txBody>
      </p:sp>
      <p:sp>
        <p:nvSpPr>
          <p:cNvPr id="10" name="Content Placeholder 4">
            <a:extLst>
              <a:ext uri="{FF2B5EF4-FFF2-40B4-BE49-F238E27FC236}">
                <a16:creationId xmlns:a16="http://schemas.microsoft.com/office/drawing/2014/main" id="{6DFA898F-930A-2023-E43F-623E573FA27F}"/>
              </a:ext>
            </a:extLst>
          </p:cNvPr>
          <p:cNvSpPr txBox="1">
            <a:spLocks/>
          </p:cNvSpPr>
          <p:nvPr/>
        </p:nvSpPr>
        <p:spPr>
          <a:xfrm>
            <a:off x="6408464" y="3602029"/>
            <a:ext cx="3543023" cy="445532"/>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solidFill>
                  <a:schemeClr val="tx2"/>
                </a:solidFill>
                <a:latin typeface="Montserrat SemiBold" panose="00000700000000000000" pitchFamily="2" charset="0"/>
                <a:cs typeface="Helvetica" panose="020B0604020202020204" pitchFamily="34" charset="0"/>
              </a:rPr>
              <a:t>Tiempo</a:t>
            </a:r>
            <a:r>
              <a:rPr lang="en-US" sz="2400" dirty="0">
                <a:solidFill>
                  <a:schemeClr val="tx2"/>
                </a:solidFill>
                <a:latin typeface="Montserrat SemiBold" panose="00000700000000000000" pitchFamily="2" charset="0"/>
                <a:cs typeface="Helvetica" panose="020B0604020202020204" pitchFamily="34" charset="0"/>
              </a:rPr>
              <a:t> para </a:t>
            </a:r>
            <a:r>
              <a:rPr lang="en-US" sz="2400" dirty="0" err="1">
                <a:solidFill>
                  <a:schemeClr val="tx2"/>
                </a:solidFill>
                <a:latin typeface="Montserrat SemiBold" panose="00000700000000000000" pitchFamily="2" charset="0"/>
                <a:cs typeface="Helvetica" panose="020B0604020202020204" pitchFamily="34" charset="0"/>
              </a:rPr>
              <a:t>cuentas</a:t>
            </a:r>
            <a:endParaRPr lang="en-US" sz="2400" dirty="0">
              <a:solidFill>
                <a:schemeClr val="tx2"/>
              </a:solidFill>
              <a:latin typeface="Montserrat SemiBold" panose="00000700000000000000" pitchFamily="2" charset="0"/>
              <a:cs typeface="Helvetica" panose="020B0604020202020204" pitchFamily="34" charset="0"/>
            </a:endParaRPr>
          </a:p>
        </p:txBody>
      </p:sp>
      <p:grpSp>
        <p:nvGrpSpPr>
          <p:cNvPr id="4" name="Group 3">
            <a:extLst>
              <a:ext uri="{FF2B5EF4-FFF2-40B4-BE49-F238E27FC236}">
                <a16:creationId xmlns:a16="http://schemas.microsoft.com/office/drawing/2014/main" id="{B375A953-5319-DB54-21FC-1E78CD2E149B}"/>
              </a:ext>
              <a:ext uri="{C183D7F6-B498-43B3-948B-1728B52AA6E4}">
                <adec:decorative xmlns:adec="http://schemas.microsoft.com/office/drawing/2017/decorative" val="1"/>
              </a:ext>
            </a:extLst>
          </p:cNvPr>
          <p:cNvGrpSpPr/>
          <p:nvPr/>
        </p:nvGrpSpPr>
        <p:grpSpPr>
          <a:xfrm>
            <a:off x="2987390" y="1589940"/>
            <a:ext cx="6453515" cy="4385817"/>
            <a:chOff x="2987390" y="1589940"/>
            <a:chExt cx="6453515" cy="4385817"/>
          </a:xfrm>
        </p:grpSpPr>
        <p:pic>
          <p:nvPicPr>
            <p:cNvPr id="7" name="Picture 6">
              <a:extLst>
                <a:ext uri="{FF2B5EF4-FFF2-40B4-BE49-F238E27FC236}">
                  <a16:creationId xmlns:a16="http://schemas.microsoft.com/office/drawing/2014/main" id="{F210F665-88B7-5262-A665-8E2F196327C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6000" y="1589941"/>
              <a:ext cx="2513466" cy="1915814"/>
            </a:xfrm>
            <a:prstGeom prst="rect">
              <a:avLst/>
            </a:prstGeom>
          </p:spPr>
        </p:pic>
        <p:pic>
          <p:nvPicPr>
            <p:cNvPr id="13" name="Picture 12">
              <a:extLst>
                <a:ext uri="{FF2B5EF4-FFF2-40B4-BE49-F238E27FC236}">
                  <a16:creationId xmlns:a16="http://schemas.microsoft.com/office/drawing/2014/main" id="{BBF68131-364D-112A-94E1-10F187BF5D0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7439" y="1589940"/>
              <a:ext cx="2513466" cy="1915815"/>
            </a:xfrm>
            <a:prstGeom prst="rect">
              <a:avLst/>
            </a:prstGeom>
          </p:spPr>
        </p:pic>
        <p:pic>
          <p:nvPicPr>
            <p:cNvPr id="18" name="Picture 17">
              <a:extLst>
                <a:ext uri="{FF2B5EF4-FFF2-40B4-BE49-F238E27FC236}">
                  <a16:creationId xmlns:a16="http://schemas.microsoft.com/office/drawing/2014/main" id="{03F97497-CC09-5DAE-C6CB-75BBE05A5539}"/>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19049" y="4066017"/>
              <a:ext cx="2521856" cy="1865430"/>
            </a:xfrm>
            <a:prstGeom prst="rect">
              <a:avLst/>
            </a:prstGeom>
          </p:spPr>
        </p:pic>
        <p:pic>
          <p:nvPicPr>
            <p:cNvPr id="15" name="Picture 14">
              <a:extLst>
                <a:ext uri="{FF2B5EF4-FFF2-40B4-BE49-F238E27FC236}">
                  <a16:creationId xmlns:a16="http://schemas.microsoft.com/office/drawing/2014/main" id="{C3BCCF08-2211-7C8C-E152-2C82DE0343DA}"/>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87390" y="4080423"/>
              <a:ext cx="2513466" cy="1895334"/>
            </a:xfrm>
            <a:prstGeom prst="rect">
              <a:avLst/>
            </a:prstGeom>
          </p:spPr>
        </p:pic>
      </p:grpSp>
    </p:spTree>
    <p:extLst>
      <p:ext uri="{BB962C8B-B14F-4D97-AF65-F5344CB8AC3E}">
        <p14:creationId xmlns:p14="http://schemas.microsoft.com/office/powerpoint/2010/main" val="1463651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50" charset="0"/>
              </a:rPr>
              <a:t>Explorar</a:t>
            </a:r>
            <a:r>
              <a:rPr lang="en-US" sz="3200" b="1" dirty="0">
                <a:latin typeface="Montserrat" panose="00000500000000000000" pitchFamily="50" charset="0"/>
              </a:rPr>
              <a:t>: </a:t>
            </a:r>
            <a:r>
              <a:rPr lang="en-US" sz="3200" b="0" dirty="0" err="1">
                <a:latin typeface="Montserrat Medium" pitchFamily="2" charset="77"/>
              </a:rPr>
              <a:t>Enfoque</a:t>
            </a:r>
            <a:r>
              <a:rPr lang="en-US" sz="3200" b="1" dirty="0">
                <a:latin typeface="Montserrat" panose="00000500000000000000" pitchFamily="50" charset="0"/>
              </a:rPr>
              <a:t> </a:t>
            </a:r>
            <a:r>
              <a:rPr lang="en-US" sz="3200" b="0" dirty="0">
                <a:latin typeface="Montserrat Medium" panose="00000600000000000000" pitchFamily="50" charset="0"/>
              </a:rPr>
              <a:t>M</a:t>
            </a:r>
            <a:r>
              <a:rPr lang="en-US" sz="3200" b="0" baseline="30000" dirty="0">
                <a:latin typeface="Montserrat Medium" panose="00000600000000000000" pitchFamily="50" charset="0"/>
              </a:rPr>
              <a:t>5</a:t>
            </a:r>
            <a:r>
              <a:rPr lang="en-US" sz="3200" b="0" dirty="0">
                <a:latin typeface="Montserrat Medium" panose="00000600000000000000" pitchFamily="50" charset="0"/>
              </a:rPr>
              <a:t> de </a:t>
            </a:r>
            <a:r>
              <a:rPr lang="en-US" sz="3200" b="0" dirty="0" err="1">
                <a:latin typeface="Montserrat Medium" panose="00000600000000000000" pitchFamily="50" charset="0"/>
              </a:rPr>
              <a:t>matemáticas</a:t>
            </a:r>
            <a:r>
              <a:rPr lang="en-US" sz="3200" b="0" dirty="0">
                <a:latin typeface="Montserrat Medium" panose="00000600000000000000" pitchFamily="50" charset="0"/>
              </a:rPr>
              <a:t> </a:t>
            </a:r>
            <a:r>
              <a:rPr lang="en-US" sz="3200" b="0" dirty="0" err="1">
                <a:latin typeface="Montserrat Medium" panose="00000600000000000000" pitchFamily="50" charset="0"/>
              </a:rPr>
              <a:t>tempranas</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err="1"/>
              <a:t>Aprendizaje</a:t>
            </a:r>
            <a:r>
              <a:rPr lang="en-US" sz="2400" dirty="0"/>
              <a:t> </a:t>
            </a:r>
            <a:r>
              <a:rPr lang="en-US" sz="2400" dirty="0" err="1"/>
              <a:t>mutuo</a:t>
            </a:r>
            <a:r>
              <a:rPr lang="en-US" sz="2400" dirty="0"/>
              <a:t> </a:t>
            </a:r>
          </a:p>
          <a:p>
            <a:pPr>
              <a:lnSpc>
                <a:spcPct val="100000"/>
              </a:lnSpc>
              <a:spcBef>
                <a:spcPts val="0"/>
              </a:spcBef>
              <a:spcAft>
                <a:spcPts val="1800"/>
              </a:spcAft>
            </a:pPr>
            <a:r>
              <a:rPr lang="en-US" sz="2400" dirty="0" err="1"/>
              <a:t>Investigaciones</a:t>
            </a:r>
            <a:r>
              <a:rPr lang="en-US" sz="2400" dirty="0"/>
              <a:t> </a:t>
            </a:r>
            <a:r>
              <a:rPr lang="en-US" sz="2400" dirty="0" err="1"/>
              <a:t>significativas</a:t>
            </a:r>
            <a:endParaRPr lang="en-US" sz="2400" dirty="0"/>
          </a:p>
          <a:p>
            <a:pPr>
              <a:lnSpc>
                <a:spcPct val="100000"/>
              </a:lnSpc>
              <a:spcBef>
                <a:spcPts val="0"/>
              </a:spcBef>
              <a:spcAft>
                <a:spcPts val="1800"/>
              </a:spcAft>
            </a:pPr>
            <a:r>
              <a:rPr lang="en-US" sz="2400" dirty="0" err="1"/>
              <a:t>Materiales</a:t>
            </a:r>
            <a:r>
              <a:rPr lang="en-US" sz="2400" dirty="0"/>
              <a:t> y </a:t>
            </a:r>
            <a:r>
              <a:rPr lang="en-US" sz="2400" dirty="0" err="1"/>
              <a:t>entorno</a:t>
            </a:r>
            <a:r>
              <a:rPr lang="en-US" sz="2400" dirty="0"/>
              <a:t> de </a:t>
            </a:r>
            <a:r>
              <a:rPr lang="en-US" sz="2400" dirty="0" err="1"/>
              <a:t>aprendizaje</a:t>
            </a:r>
            <a:endParaRPr lang="en-US" sz="2400" dirty="0"/>
          </a:p>
          <a:p>
            <a:pPr>
              <a:lnSpc>
                <a:spcPct val="100000"/>
              </a:lnSpc>
              <a:spcBef>
                <a:spcPts val="0"/>
              </a:spcBef>
              <a:spcAft>
                <a:spcPts val="1800"/>
              </a:spcAft>
            </a:pPr>
            <a:r>
              <a:rPr lang="en-US" sz="2400" dirty="0" err="1"/>
              <a:t>Vocabulario</a:t>
            </a:r>
            <a:r>
              <a:rPr lang="en-US" sz="2400" dirty="0"/>
              <a:t> y </a:t>
            </a:r>
            <a:r>
              <a:rPr lang="en-US" sz="2400" dirty="0" err="1"/>
              <a:t>discurso</a:t>
            </a:r>
            <a:r>
              <a:rPr lang="en-US" sz="2400" dirty="0"/>
              <a:t> </a:t>
            </a:r>
            <a:r>
              <a:rPr lang="en-US" sz="2400" dirty="0" err="1"/>
              <a:t>matemáticos</a:t>
            </a:r>
            <a:endParaRPr lang="en-US" sz="2400" dirty="0"/>
          </a:p>
          <a:p>
            <a:pPr>
              <a:lnSpc>
                <a:spcPct val="100000"/>
              </a:lnSpc>
              <a:spcBef>
                <a:spcPts val="0"/>
              </a:spcBef>
              <a:spcAft>
                <a:spcPts val="1800"/>
              </a:spcAft>
            </a:pPr>
            <a:r>
              <a:rPr lang="en-US" sz="2400" dirty="0" err="1"/>
              <a:t>Múltiples</a:t>
            </a:r>
            <a:r>
              <a:rPr lang="en-US" sz="2400" dirty="0"/>
              <a:t> </a:t>
            </a:r>
            <a:r>
              <a:rPr lang="en-US" sz="2400" dirty="0" err="1"/>
              <a:t>representaciones</a:t>
            </a:r>
            <a:endParaRPr lang="en-US" sz="2400" dirty="0"/>
          </a:p>
        </p:txBody>
      </p:sp>
      <p:pic>
        <p:nvPicPr>
          <p:cNvPr id="3" name="Picture 2">
            <a:extLst>
              <a:ext uri="{FF2B5EF4-FFF2-40B4-BE49-F238E27FC236}">
                <a16:creationId xmlns:a16="http://schemas.microsoft.com/office/drawing/2014/main" id="{C4F95347-906F-530A-2941-5F26759C0D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924377" y="1257272"/>
            <a:ext cx="4761344" cy="4761344"/>
          </a:xfrm>
          <a:prstGeom prst="rect">
            <a:avLst/>
          </a:prstGeom>
        </p:spPr>
      </p:pic>
    </p:spTree>
    <p:extLst>
      <p:ext uri="{BB962C8B-B14F-4D97-AF65-F5344CB8AC3E}">
        <p14:creationId xmlns:p14="http://schemas.microsoft.com/office/powerpoint/2010/main" val="1254924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095155" y="1078107"/>
            <a:ext cx="4265410" cy="4701785"/>
          </a:xfrm>
        </p:spPr>
        <p:txBody>
          <a:bodyPr anchor="ctr" anchorCtr="0">
            <a:noAutofit/>
          </a:bodyPr>
          <a:lstStyle/>
          <a:p>
            <a:pPr algn="ctr"/>
            <a:r>
              <a:rPr lang="en-US" sz="2800" b="1" dirty="0" err="1">
                <a:latin typeface="Montserrat" panose="00000500000000000000" pitchFamily="2" charset="0"/>
              </a:rPr>
              <a:t>Observar</a:t>
            </a:r>
            <a:r>
              <a:rPr lang="en-US" sz="2800" b="1" dirty="0">
                <a:latin typeface="Montserrat" panose="00000500000000000000" pitchFamily="2" charset="0"/>
              </a:rPr>
              <a:t>: </a:t>
            </a:r>
            <a:br>
              <a:rPr lang="en-US" sz="2800" b="1" dirty="0">
                <a:latin typeface="Montserrat" panose="00000500000000000000" pitchFamily="2" charset="0"/>
              </a:rPr>
            </a:br>
            <a:r>
              <a:rPr lang="en-US" sz="2800" b="0" dirty="0" err="1">
                <a:latin typeface="Montserrat Medium" pitchFamily="2" charset="77"/>
              </a:rPr>
              <a:t>orientación</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navegación</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vocabulario</a:t>
            </a:r>
            <a:r>
              <a:rPr lang="en-US" sz="2800" b="0" dirty="0">
                <a:latin typeface="Montserrat Medium" pitchFamily="2" charset="77"/>
              </a:rPr>
              <a:t> </a:t>
            </a:r>
            <a:r>
              <a:rPr lang="en-US" sz="2800" b="0" dirty="0" err="1">
                <a:latin typeface="Montserrat Medium" pitchFamily="2" charset="77"/>
              </a:rPr>
              <a:t>espacial</a:t>
            </a:r>
            <a:r>
              <a:rPr lang="en-US" sz="2800" b="0" dirty="0">
                <a:latin typeface="Montserrat Medium" pitchFamily="2" charset="77"/>
              </a:rPr>
              <a:t> </a:t>
            </a:r>
            <a:r>
              <a:rPr lang="en-US" sz="2800" b="0" dirty="0" err="1">
                <a:latin typeface="Montserrat Medium" pitchFamily="2" charset="77"/>
              </a:rPr>
              <a:t>rotación</a:t>
            </a:r>
            <a:r>
              <a:rPr lang="en-US" sz="2800" b="0" dirty="0">
                <a:latin typeface="Montserrat Medium" pitchFamily="2" charset="77"/>
              </a:rPr>
              <a:t> mental</a:t>
            </a:r>
            <a:br>
              <a:rPr lang="en-US" sz="2800" b="0" dirty="0">
                <a:latin typeface="Montserrat Medium" pitchFamily="2" charset="77"/>
              </a:rPr>
            </a:br>
            <a:r>
              <a:rPr lang="en-US" sz="2800" b="0" dirty="0">
                <a:latin typeface="Montserrat Medium" pitchFamily="2" charset="77"/>
              </a:rPr>
              <a:t>(2)</a:t>
            </a:r>
            <a:endParaRPr lang="en-US" sz="2800" b="0" dirty="0">
              <a:solidFill>
                <a:schemeClr val="bg1"/>
              </a:solidFill>
              <a:latin typeface="Montserrat" pitchFamily="2" charset="77"/>
            </a:endParaRPr>
          </a:p>
        </p:txBody>
      </p:sp>
      <p:sp>
        <p:nvSpPr>
          <p:cNvPr id="7" name="TextBox 6">
            <a:extLst>
              <a:ext uri="{FF2B5EF4-FFF2-40B4-BE49-F238E27FC236}">
                <a16:creationId xmlns:a16="http://schemas.microsoft.com/office/drawing/2014/main" id="{3BEAF7E3-4E11-08F2-D592-AAD1DEE46BA7}"/>
              </a:ext>
            </a:extLst>
          </p:cNvPr>
          <p:cNvSpPr txBox="1"/>
          <p:nvPr/>
        </p:nvSpPr>
        <p:spPr>
          <a:xfrm>
            <a:off x="8418746" y="1307006"/>
            <a:ext cx="3324454" cy="1477328"/>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3">
                  <a:extLst>
                    <a:ext uri="{A12FA001-AC4F-418D-AE19-62706E023703}">
                      <ahyp:hlinkClr xmlns:ahyp="http://schemas.microsoft.com/office/drawing/2018/hyperlinkcolor" val="tx"/>
                    </a:ext>
                  </a:extLst>
                </a:hlinkClick>
              </a:rPr>
              <a:t>En exploración del espacio con el cuerpo (8–18 meses) </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4">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5"/>
              </a:rPr>
              <a:t>En exploración del espacio con el cuerpo (8–18 meses) - Versión AD </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sp>
        <p:nvSpPr>
          <p:cNvPr id="8" name="TextBox 7">
            <a:extLst>
              <a:ext uri="{FF2B5EF4-FFF2-40B4-BE49-F238E27FC236}">
                <a16:creationId xmlns:a16="http://schemas.microsoft.com/office/drawing/2014/main" id="{C9CA2D5E-CB19-11C3-B957-562F0B02A934}"/>
              </a:ext>
            </a:extLst>
          </p:cNvPr>
          <p:cNvSpPr txBox="1"/>
          <p:nvPr/>
        </p:nvSpPr>
        <p:spPr>
          <a:xfrm>
            <a:off x="8418746" y="3914727"/>
            <a:ext cx="3259654" cy="1969770"/>
          </a:xfrm>
          <a:prstGeom prst="rect">
            <a:avLst/>
          </a:prstGeom>
          <a:noFill/>
        </p:spPr>
        <p:txBody>
          <a:bodyPr wrap="square" lIns="91440" tIns="45720" rIns="91440" bIns="45720" anchor="t">
            <a:spAutoFit/>
          </a:bodyPr>
          <a:lstStyle/>
          <a:p>
            <a:pPr>
              <a:spcAft>
                <a:spcPts val="1200"/>
              </a:spcAft>
            </a:pPr>
            <a:r>
              <a:rPr lang="en-US" sz="1600" u="sng" dirty="0">
                <a:solidFill>
                  <a:srgbClr val="0000FF"/>
                </a:solidFill>
                <a:effectLst/>
                <a:latin typeface="Montserrat" panose="00000500000000000000" pitchFamily="50" charset="0"/>
                <a:ea typeface="Calibri" panose="020F0502020204030204" pitchFamily="34" charset="0"/>
                <a:cs typeface="Calibri"/>
                <a:hlinkClick r:id="rId6">
                  <a:extLst>
                    <a:ext uri="{A12FA001-AC4F-418D-AE19-62706E023703}">
                      <ahyp:hlinkClr xmlns:ahyp="http://schemas.microsoft.com/office/drawing/2018/hyperlinkcolor" val="tx"/>
                    </a:ext>
                  </a:extLst>
                </a:hlinkClick>
              </a:rPr>
              <a:t>En exploración del pensamiento espacial con bloques (18–36 meses) </a:t>
            </a:r>
            <a:endParaRPr lang="en-US" sz="1600" u="sng" dirty="0">
              <a:solidFill>
                <a:srgbClr val="0000FF"/>
              </a:solidFill>
              <a:effectLst/>
              <a:latin typeface="Montserrat" panose="00000500000000000000" pitchFamily="50" charset="0"/>
              <a:ea typeface="Calibri" panose="020F0502020204030204" pitchFamily="34" charset="0"/>
              <a:cs typeface="Calibri"/>
              <a:hlinkClick r:id="rId7">
                <a:extLst>
                  <a:ext uri="{A12FA001-AC4F-418D-AE19-62706E023703}">
                    <ahyp:hlinkClr xmlns:ahyp="http://schemas.microsoft.com/office/drawing/2018/hyperlinkcolor" val="tx"/>
                  </a:ext>
                </a:extLst>
              </a:hlinkClick>
            </a:endParaRPr>
          </a:p>
          <a:p>
            <a:pPr>
              <a:spcAft>
                <a:spcPts val="1200"/>
              </a:spcAft>
            </a:pPr>
            <a:r>
              <a:rPr lang="en-US" sz="1600" u="sng" dirty="0">
                <a:solidFill>
                  <a:srgbClr val="0000FF"/>
                </a:solidFill>
                <a:latin typeface="Montserrat" panose="00000500000000000000" pitchFamily="50" charset="0"/>
                <a:ea typeface="Calibri" panose="020F0502020204030204" pitchFamily="34" charset="0"/>
                <a:cs typeface="Calibri"/>
                <a:hlinkClick r:id="rId8"/>
              </a:rPr>
              <a:t>En exploración del pensamiento espacial con bloques (18–36 meses) - Versión AD </a:t>
            </a:r>
            <a:endParaRPr lang="en-US" sz="1600" u="sng" dirty="0">
              <a:solidFill>
                <a:srgbClr val="0000FF"/>
              </a:solidFill>
              <a:latin typeface="Montserrat" panose="00000500000000000000" pitchFamily="50" charset="0"/>
              <a:ea typeface="Calibri" panose="020F0502020204030204" pitchFamily="34" charset="0"/>
              <a:cs typeface="Calibri"/>
            </a:endParaRPr>
          </a:p>
        </p:txBody>
      </p:sp>
      <p:grpSp>
        <p:nvGrpSpPr>
          <p:cNvPr id="2" name="Group 1">
            <a:extLst>
              <a:ext uri="{FF2B5EF4-FFF2-40B4-BE49-F238E27FC236}">
                <a16:creationId xmlns:a16="http://schemas.microsoft.com/office/drawing/2014/main" id="{E0A39149-AF5B-1677-17FC-33424290EF70}"/>
              </a:ext>
              <a:ext uri="{C183D7F6-B498-43B3-948B-1728B52AA6E4}">
                <adec:decorative xmlns:adec="http://schemas.microsoft.com/office/drawing/2017/decorative" val="1"/>
              </a:ext>
            </a:extLst>
          </p:cNvPr>
          <p:cNvGrpSpPr/>
          <p:nvPr/>
        </p:nvGrpSpPr>
        <p:grpSpPr>
          <a:xfrm>
            <a:off x="6201446" y="1013579"/>
            <a:ext cx="2161796" cy="4750935"/>
            <a:chOff x="6201446" y="1013579"/>
            <a:chExt cx="2161796" cy="4750935"/>
          </a:xfrm>
        </p:grpSpPr>
        <p:pic>
          <p:nvPicPr>
            <p:cNvPr id="3" name="Picture 2">
              <a:extLst>
                <a:ext uri="{FF2B5EF4-FFF2-40B4-BE49-F238E27FC236}">
                  <a16:creationId xmlns:a16="http://schemas.microsoft.com/office/drawing/2014/main" id="{7038B405-9A9E-A589-7C66-3682B19B7142}"/>
                </a:ext>
                <a:ext uri="{C183D7F6-B498-43B3-948B-1728B52AA6E4}">
                  <adec:decorative xmlns:adec="http://schemas.microsoft.com/office/drawing/2017/decorative" val="1"/>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201446" y="1013579"/>
              <a:ext cx="2161795" cy="2064182"/>
            </a:xfrm>
            <a:prstGeom prst="rect">
              <a:avLst/>
            </a:prstGeom>
          </p:spPr>
        </p:pic>
        <p:pic>
          <p:nvPicPr>
            <p:cNvPr id="6" name="Picture 5">
              <a:extLst>
                <a:ext uri="{FF2B5EF4-FFF2-40B4-BE49-F238E27FC236}">
                  <a16:creationId xmlns:a16="http://schemas.microsoft.com/office/drawing/2014/main" id="{749984B9-6F18-B5BB-6839-259F02745963}"/>
                </a:ext>
                <a:ext uri="{C183D7F6-B498-43B3-948B-1728B52AA6E4}">
                  <adec:decorative xmlns:adec="http://schemas.microsoft.com/office/drawing/2017/decorative" val="1"/>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colorTemperature colorTemp="5000"/>
                      </a14:imgEffect>
                      <a14:imgEffect>
                        <a14:saturation sat="111000"/>
                      </a14:imgEffect>
                      <a14:imgEffect>
                        <a14:brightnessContrast bright="-6000"/>
                      </a14:imgEffect>
                    </a14:imgLayer>
                  </a14:imgProps>
                </a:ext>
                <a:ext uri="{28A0092B-C50C-407E-A947-70E740481C1C}">
                  <a14:useLocalDpi xmlns:a14="http://schemas.microsoft.com/office/drawing/2010/main"/>
                </a:ext>
              </a:extLst>
            </a:blip>
            <a:srcRect/>
            <a:stretch/>
          </p:blipFill>
          <p:spPr>
            <a:xfrm>
              <a:off x="6201447" y="3542269"/>
              <a:ext cx="2161795" cy="2222245"/>
            </a:xfrm>
            <a:prstGeom prst="rect">
              <a:avLst/>
            </a:prstGeom>
          </p:spPr>
        </p:pic>
      </p:grpSp>
    </p:spTree>
    <p:extLst>
      <p:ext uri="{BB962C8B-B14F-4D97-AF65-F5344CB8AC3E}">
        <p14:creationId xmlns:p14="http://schemas.microsoft.com/office/powerpoint/2010/main" val="1795520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1340354" cy="978729"/>
          </a:xfrm>
        </p:spPr>
        <p:txBody>
          <a:bodyPr/>
          <a:lstStyle/>
          <a:p>
            <a:r>
              <a:rPr lang="en-US" sz="3200" b="1" dirty="0" err="1">
                <a:latin typeface="Montserrat" panose="00000500000000000000" pitchFamily="50" charset="0"/>
              </a:rPr>
              <a:t>Discutir</a:t>
            </a:r>
            <a:r>
              <a:rPr lang="en-US" sz="3200" b="1" dirty="0">
                <a:latin typeface="Montserrat" panose="00000500000000000000" pitchFamily="50" charset="0"/>
              </a:rPr>
              <a:t>: </a:t>
            </a:r>
            <a:r>
              <a:rPr lang="en-US" sz="3200" b="0" dirty="0" err="1">
                <a:latin typeface="Montserrat Medium" pitchFamily="2" charset="77"/>
              </a:rPr>
              <a:t>Apoyar</a:t>
            </a:r>
            <a:r>
              <a:rPr lang="en-US" sz="3200" b="0" dirty="0">
                <a:latin typeface="Montserrat Medium" pitchFamily="2" charset="77"/>
              </a:rPr>
              <a:t> </a:t>
            </a:r>
            <a:r>
              <a:rPr lang="en-US" sz="3200" b="0" dirty="0" err="1">
                <a:latin typeface="Montserrat Medium" pitchFamily="2" charset="77"/>
              </a:rPr>
              <a:t>el</a:t>
            </a:r>
            <a:r>
              <a:rPr lang="en-US" sz="3200" b="0" dirty="0">
                <a:latin typeface="Montserrat Medium" pitchFamily="2" charset="77"/>
              </a:rPr>
              <a:t> </a:t>
            </a:r>
            <a:r>
              <a:rPr lang="en-US" sz="3200" b="0" dirty="0" err="1">
                <a:latin typeface="Montserrat Medium" pitchFamily="2" charset="77"/>
              </a:rPr>
              <a:t>pensamiento</a:t>
            </a:r>
            <a:r>
              <a:rPr lang="en-US" sz="3200" b="0" dirty="0">
                <a:latin typeface="Montserrat Medium" pitchFamily="2" charset="77"/>
              </a:rPr>
              <a:t> </a:t>
            </a:r>
            <a:r>
              <a:rPr lang="en-US" sz="3200" b="0" dirty="0" err="1">
                <a:latin typeface="Montserrat Medium" pitchFamily="2" charset="77"/>
              </a:rPr>
              <a:t>espacial</a:t>
            </a:r>
            <a:r>
              <a:rPr lang="en-US" sz="3200" b="0" dirty="0">
                <a:latin typeface="Montserrat Medium" pitchFamily="2" charset="77"/>
              </a:rPr>
              <a:t> de </a:t>
            </a:r>
            <a:r>
              <a:rPr lang="en-US" sz="3200" b="0" dirty="0" err="1">
                <a:latin typeface="Montserrat Medium" pitchFamily="2" charset="77"/>
              </a:rPr>
              <a:t>los</a:t>
            </a:r>
            <a:r>
              <a:rPr lang="en-US" sz="3200" b="0" dirty="0">
                <a:latin typeface="Montserrat Medium" pitchFamily="2" charset="77"/>
              </a:rPr>
              <a:t> </a:t>
            </a:r>
            <a:r>
              <a:rPr lang="en-US" sz="3200" b="0" dirty="0" err="1">
                <a:latin typeface="Montserrat Medium" pitchFamily="2" charset="77"/>
              </a:rPr>
              <a:t>niños</a:t>
            </a:r>
            <a:endParaRPr lang="en-US" sz="3200" b="0" dirty="0">
              <a:solidFill>
                <a:schemeClr val="bg1"/>
              </a:solidFill>
              <a:latin typeface="Montserrat Medium" pitchFamily="2" charset="77"/>
            </a:endParaRPr>
          </a:p>
        </p:txBody>
      </p:sp>
      <p:sp>
        <p:nvSpPr>
          <p:cNvPr id="14" name="Content Placeholder 5">
            <a:extLst>
              <a:ext uri="{FF2B5EF4-FFF2-40B4-BE49-F238E27FC236}">
                <a16:creationId xmlns:a16="http://schemas.microsoft.com/office/drawing/2014/main" id="{E5C39B9E-B3FA-D521-A1B3-A7760F6E7A3C}"/>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err="1"/>
              <a:t>Aprendizaje</a:t>
            </a:r>
            <a:r>
              <a:rPr lang="en-US" sz="2400" dirty="0"/>
              <a:t> </a:t>
            </a:r>
            <a:r>
              <a:rPr lang="en-US" sz="2400" dirty="0" err="1"/>
              <a:t>mutuo</a:t>
            </a:r>
            <a:r>
              <a:rPr lang="en-US" sz="2400" dirty="0"/>
              <a:t> </a:t>
            </a:r>
          </a:p>
          <a:p>
            <a:pPr>
              <a:lnSpc>
                <a:spcPct val="100000"/>
              </a:lnSpc>
              <a:spcBef>
                <a:spcPts val="0"/>
              </a:spcBef>
              <a:spcAft>
                <a:spcPts val="1800"/>
              </a:spcAft>
            </a:pPr>
            <a:r>
              <a:rPr lang="en-US" sz="2400" dirty="0" err="1"/>
              <a:t>Investigaciones</a:t>
            </a:r>
            <a:r>
              <a:rPr lang="en-US" sz="2400" dirty="0"/>
              <a:t> </a:t>
            </a:r>
            <a:r>
              <a:rPr lang="en-US" sz="2400" dirty="0" err="1"/>
              <a:t>significativas</a:t>
            </a:r>
            <a:endParaRPr lang="en-US" sz="2400" dirty="0"/>
          </a:p>
          <a:p>
            <a:pPr>
              <a:lnSpc>
                <a:spcPct val="100000"/>
              </a:lnSpc>
              <a:spcBef>
                <a:spcPts val="0"/>
              </a:spcBef>
              <a:spcAft>
                <a:spcPts val="1800"/>
              </a:spcAft>
            </a:pPr>
            <a:r>
              <a:rPr lang="en-US" sz="2400" dirty="0" err="1"/>
              <a:t>Materiales</a:t>
            </a:r>
            <a:r>
              <a:rPr lang="en-US" sz="2400" dirty="0"/>
              <a:t> y </a:t>
            </a:r>
            <a:r>
              <a:rPr lang="en-US" sz="2400" dirty="0" err="1"/>
              <a:t>entorno</a:t>
            </a:r>
            <a:r>
              <a:rPr lang="en-US" sz="2400" dirty="0"/>
              <a:t> de </a:t>
            </a:r>
            <a:r>
              <a:rPr lang="en-US" sz="2400" dirty="0" err="1"/>
              <a:t>aprendizaje</a:t>
            </a:r>
            <a:endParaRPr lang="en-US" sz="2400" dirty="0"/>
          </a:p>
          <a:p>
            <a:pPr>
              <a:lnSpc>
                <a:spcPct val="100000"/>
              </a:lnSpc>
              <a:spcBef>
                <a:spcPts val="0"/>
              </a:spcBef>
              <a:spcAft>
                <a:spcPts val="1800"/>
              </a:spcAft>
            </a:pPr>
            <a:r>
              <a:rPr lang="en-US" sz="2400" dirty="0" err="1"/>
              <a:t>Vocabulario</a:t>
            </a:r>
            <a:r>
              <a:rPr lang="en-US" sz="2400" dirty="0"/>
              <a:t> y </a:t>
            </a:r>
            <a:r>
              <a:rPr lang="en-US" sz="2400" dirty="0" err="1"/>
              <a:t>discurso</a:t>
            </a:r>
            <a:r>
              <a:rPr lang="en-US" sz="2400" dirty="0"/>
              <a:t> </a:t>
            </a:r>
            <a:r>
              <a:rPr lang="en-US" sz="2400" dirty="0" err="1"/>
              <a:t>matemáticos</a:t>
            </a:r>
            <a:endParaRPr lang="en-US" sz="2400" dirty="0"/>
          </a:p>
          <a:p>
            <a:pPr>
              <a:lnSpc>
                <a:spcPct val="100000"/>
              </a:lnSpc>
              <a:spcBef>
                <a:spcPts val="0"/>
              </a:spcBef>
              <a:spcAft>
                <a:spcPts val="1800"/>
              </a:spcAft>
            </a:pPr>
            <a:r>
              <a:rPr lang="en-US" sz="2400" dirty="0" err="1"/>
              <a:t>Múltiples</a:t>
            </a:r>
            <a:r>
              <a:rPr lang="en-US" sz="2400" dirty="0"/>
              <a:t> </a:t>
            </a:r>
            <a:r>
              <a:rPr lang="en-US" sz="2400" dirty="0" err="1"/>
              <a:t>representaciones</a:t>
            </a:r>
            <a:endParaRPr lang="en-US" sz="2400" dirty="0"/>
          </a:p>
        </p:txBody>
      </p:sp>
      <p:pic>
        <p:nvPicPr>
          <p:cNvPr id="4" name="Picture 3" descr="La captura de pantalla del follete Observar M5 en acción: pensamiento espacial">
            <a:extLst>
              <a:ext uri="{FF2B5EF4-FFF2-40B4-BE49-F238E27FC236}">
                <a16:creationId xmlns:a16="http://schemas.microsoft.com/office/drawing/2014/main" id="{A65D71F7-2B0E-B066-9B19-4327EF15D35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474065" y="1218103"/>
            <a:ext cx="3807204" cy="4926969"/>
          </a:xfrm>
          <a:prstGeom prst="rect">
            <a:avLst/>
          </a:prstGeom>
          <a:ln>
            <a:solidFill>
              <a:schemeClr val="tx2"/>
            </a:solidFill>
          </a:ln>
        </p:spPr>
      </p:pic>
    </p:spTree>
    <p:extLst>
      <p:ext uri="{BB962C8B-B14F-4D97-AF65-F5344CB8AC3E}">
        <p14:creationId xmlns:p14="http://schemas.microsoft.com/office/powerpoint/2010/main" val="3675949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290286" y="237744"/>
            <a:ext cx="11395435" cy="507831"/>
          </a:xfrm>
        </p:spPr>
        <p:txBody>
          <a:bodyPr/>
          <a:lstStyle/>
          <a:p>
            <a:r>
              <a:rPr lang="en-US" b="1" dirty="0" err="1">
                <a:latin typeface="Montserrat" panose="00000500000000000000" pitchFamily="50" charset="0"/>
              </a:rPr>
              <a:t>Explorar</a:t>
            </a:r>
            <a:r>
              <a:rPr lang="en-US" b="1" dirty="0">
                <a:latin typeface="Montserrat" panose="00000500000000000000" pitchFamily="50" charset="0"/>
              </a:rPr>
              <a:t>: </a:t>
            </a:r>
            <a:r>
              <a:rPr lang="en-US" b="0" dirty="0" err="1">
                <a:latin typeface="Montserrat Medium" pitchFamily="2" charset="77"/>
              </a:rPr>
              <a:t>Utilizar</a:t>
            </a:r>
            <a:r>
              <a:rPr lang="en-US" b="0" dirty="0">
                <a:latin typeface="Montserrat Medium" pitchFamily="2" charset="77"/>
              </a:rPr>
              <a:t> M5 para </a:t>
            </a:r>
            <a:r>
              <a:rPr lang="en-US" b="0" dirty="0" err="1">
                <a:latin typeface="Montserrat Medium" pitchFamily="2" charset="77"/>
              </a:rPr>
              <a:t>apoyar</a:t>
            </a:r>
            <a:r>
              <a:rPr lang="en-US" b="0" dirty="0">
                <a:latin typeface="Montserrat Medium" pitchFamily="2" charset="77"/>
              </a:rPr>
              <a:t> </a:t>
            </a:r>
            <a:r>
              <a:rPr lang="en-US" b="0" dirty="0" err="1">
                <a:latin typeface="Montserrat Medium" pitchFamily="2" charset="77"/>
              </a:rPr>
              <a:t>el</a:t>
            </a:r>
            <a:r>
              <a:rPr lang="en-US" b="0" dirty="0">
                <a:latin typeface="Montserrat Medium" pitchFamily="2" charset="77"/>
              </a:rPr>
              <a:t> </a:t>
            </a:r>
            <a:r>
              <a:rPr lang="en-US" b="0" dirty="0" err="1">
                <a:latin typeface="Montserrat Medium" pitchFamily="2" charset="77"/>
              </a:rPr>
              <a:t>pensamiento</a:t>
            </a:r>
            <a:r>
              <a:rPr lang="en-US" b="0" dirty="0">
                <a:latin typeface="Montserrat Medium" pitchFamily="2" charset="77"/>
              </a:rPr>
              <a:t> </a:t>
            </a:r>
            <a:r>
              <a:rPr lang="en-US" b="0" dirty="0" err="1">
                <a:latin typeface="Montserrat Medium" pitchFamily="2" charset="77"/>
              </a:rPr>
              <a:t>espacial</a:t>
            </a:r>
            <a:endParaRPr lang="en-US" b="0" dirty="0">
              <a:solidFill>
                <a:schemeClr val="bg1"/>
              </a:solidFill>
              <a:latin typeface="Montserrat Medium" pitchFamily="2" charset="77"/>
            </a:endParaRPr>
          </a:p>
        </p:txBody>
      </p:sp>
      <p:pic>
        <p:nvPicPr>
          <p:cNvPr id="13" name="Picture 12" descr="La captura de pantalla del follete Utilizar M5 para apoyar el aprendizaje sobre las formas y las habilidades de pensamiento especial">
            <a:extLst>
              <a:ext uri="{FF2B5EF4-FFF2-40B4-BE49-F238E27FC236}">
                <a16:creationId xmlns:a16="http://schemas.microsoft.com/office/drawing/2014/main" id="{1322B785-E977-071D-EBB8-7C9A272FA0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578" y="1234375"/>
            <a:ext cx="10930843" cy="4992254"/>
          </a:xfrm>
          <a:prstGeom prst="rect">
            <a:avLst/>
          </a:prstGeom>
        </p:spPr>
      </p:pic>
    </p:spTree>
    <p:extLst>
      <p:ext uri="{BB962C8B-B14F-4D97-AF65-F5344CB8AC3E}">
        <p14:creationId xmlns:p14="http://schemas.microsoft.com/office/powerpoint/2010/main" val="3272614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07831"/>
          </a:xfrm>
        </p:spPr>
        <p:txBody>
          <a:bodyPr/>
          <a:lstStyle/>
          <a:p>
            <a:r>
              <a:rPr lang="en-US" b="1" dirty="0" err="1">
                <a:latin typeface="Montserrat" panose="00000500000000000000" pitchFamily="50" charset="0"/>
              </a:rPr>
              <a:t>Discutir</a:t>
            </a:r>
            <a:r>
              <a:rPr lang="en-US" b="1" dirty="0">
                <a:latin typeface="Montserrat" panose="00000500000000000000" pitchFamily="50" charset="0"/>
              </a:rPr>
              <a:t>: </a:t>
            </a:r>
            <a:r>
              <a:rPr lang="en-US" b="0" dirty="0">
                <a:latin typeface="Montserrat Medium" pitchFamily="2" charset="77"/>
              </a:rPr>
              <a:t>Usar M5 para </a:t>
            </a:r>
            <a:r>
              <a:rPr lang="en-US" b="0" dirty="0" err="1">
                <a:latin typeface="Montserrat Medium" pitchFamily="2" charset="77"/>
              </a:rPr>
              <a:t>apoyar</a:t>
            </a:r>
            <a:r>
              <a:rPr lang="en-US" b="0" dirty="0">
                <a:latin typeface="Montserrat Medium" pitchFamily="2" charset="77"/>
              </a:rPr>
              <a:t> </a:t>
            </a:r>
            <a:r>
              <a:rPr lang="en-US" b="0" dirty="0" err="1">
                <a:latin typeface="Montserrat Medium" pitchFamily="2" charset="77"/>
              </a:rPr>
              <a:t>el</a:t>
            </a:r>
            <a:r>
              <a:rPr lang="en-US" b="0" dirty="0">
                <a:latin typeface="Montserrat Medium" pitchFamily="2" charset="77"/>
              </a:rPr>
              <a:t> </a:t>
            </a:r>
            <a:r>
              <a:rPr lang="en-US" b="0" dirty="0" err="1">
                <a:latin typeface="Montserrat Medium" pitchFamily="2" charset="77"/>
              </a:rPr>
              <a:t>pensamiento</a:t>
            </a:r>
            <a:r>
              <a:rPr lang="en-US" b="0" dirty="0">
                <a:latin typeface="Montserrat Medium" pitchFamily="2" charset="77"/>
              </a:rPr>
              <a:t> </a:t>
            </a:r>
            <a:r>
              <a:rPr lang="en-US" b="0" dirty="0" err="1">
                <a:latin typeface="Montserrat Medium" pitchFamily="2" charset="77"/>
              </a:rPr>
              <a:t>espacial</a:t>
            </a:r>
            <a:endParaRPr lang="en-US"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700155" cy="4389254"/>
          </a:xfrm>
        </p:spPr>
        <p:txBody>
          <a:bodyPr anchor="ctr" anchorCtr="0">
            <a:normAutofit/>
          </a:bodyPr>
          <a:lstStyle/>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a:t>
            </a:r>
            <a:r>
              <a:rPr lang="en-US" sz="2400" kern="100" dirty="0" err="1">
                <a:effectLst/>
                <a:ea typeface="Times New Roman" panose="02020603050405020304" pitchFamily="18" charset="0"/>
                <a:cs typeface="Calibri" panose="020F0502020204030204" pitchFamily="34" charset="0"/>
              </a:rPr>
              <a:t>Qué</a:t>
            </a:r>
            <a:r>
              <a:rPr lang="en-US" sz="2400" kern="100" dirty="0">
                <a:effectLst/>
                <a:ea typeface="Times New Roman" panose="02020603050405020304" pitchFamily="18" charset="0"/>
                <a:cs typeface="Calibri" panose="020F0502020204030204" pitchFamily="34" charset="0"/>
              </a:rPr>
              <a:t> es algo que </a:t>
            </a:r>
            <a:r>
              <a:rPr lang="en-US" sz="2400" b="1" kern="100" dirty="0" err="1">
                <a:effectLst/>
                <a:ea typeface="Times New Roman" panose="02020603050405020304" pitchFamily="18" charset="0"/>
                <a:cs typeface="Calibri" panose="020F0502020204030204" pitchFamily="34" charset="0"/>
              </a:rPr>
              <a:t>ya</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estamos</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haciendo</a:t>
            </a:r>
            <a:r>
              <a:rPr lang="en-US" sz="2400" kern="100" dirty="0">
                <a:effectLst/>
                <a:ea typeface="Times New Roman" panose="02020603050405020304" pitchFamily="18" charset="0"/>
                <a:cs typeface="Calibri" panose="020F0502020204030204" pitchFamily="34" charset="0"/>
              </a:rPr>
              <a:t>?</a:t>
            </a:r>
          </a:p>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a:t>
            </a:r>
            <a:r>
              <a:rPr lang="en-US" sz="2400" kern="100" dirty="0" err="1">
                <a:effectLst/>
                <a:ea typeface="Times New Roman" panose="02020603050405020304" pitchFamily="18" charset="0"/>
                <a:cs typeface="Calibri" panose="020F0502020204030204" pitchFamily="34" charset="0"/>
              </a:rPr>
              <a:t>Qué</a:t>
            </a:r>
            <a:r>
              <a:rPr lang="en-US" sz="2400" kern="100" dirty="0">
                <a:effectLst/>
                <a:ea typeface="Times New Roman" panose="02020603050405020304" pitchFamily="18" charset="0"/>
                <a:cs typeface="Calibri" panose="020F0502020204030204" pitchFamily="34" charset="0"/>
              </a:rPr>
              <a:t> es lo que </a:t>
            </a:r>
            <a:r>
              <a:rPr lang="en-US" sz="2400" kern="100" dirty="0" err="1">
                <a:effectLst/>
                <a:ea typeface="Times New Roman" panose="02020603050405020304" pitchFamily="18" charset="0"/>
                <a:cs typeface="Calibri" panose="020F0502020204030204" pitchFamily="34" charset="0"/>
              </a:rPr>
              <a:t>estamos</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haciendo</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pero</a:t>
            </a:r>
            <a:r>
              <a:rPr lang="en-US" sz="2400" kern="100" dirty="0">
                <a:ea typeface="Times New Roman" panose="02020603050405020304" pitchFamily="18" charset="0"/>
                <a:cs typeface="Calibri" panose="020F0502020204030204" pitchFamily="34" charset="0"/>
              </a:rPr>
              <a:t> </a:t>
            </a:r>
            <a:r>
              <a:rPr lang="en-US" sz="2400" kern="100" dirty="0">
                <a:effectLst/>
                <a:ea typeface="Times New Roman" panose="02020603050405020304" pitchFamily="18" charset="0"/>
                <a:cs typeface="Calibri" panose="020F0502020204030204" pitchFamily="34" charset="0"/>
              </a:rPr>
              <a:t>que </a:t>
            </a:r>
            <a:r>
              <a:rPr lang="en-US" sz="2400" kern="100" dirty="0" err="1">
                <a:effectLst/>
                <a:ea typeface="Times New Roman" panose="02020603050405020304" pitchFamily="18" charset="0"/>
                <a:cs typeface="Calibri" panose="020F0502020204030204" pitchFamily="34" charset="0"/>
              </a:rPr>
              <a:t>nos</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gustaría</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hacer</a:t>
            </a:r>
            <a:r>
              <a:rPr lang="en-US" sz="2400" kern="100" dirty="0">
                <a:effectLst/>
                <a:ea typeface="Times New Roman" panose="02020603050405020304" pitchFamily="18" charset="0"/>
                <a:cs typeface="Calibri" panose="020F0502020204030204" pitchFamily="34" charset="0"/>
              </a:rPr>
              <a:t> </a:t>
            </a:r>
            <a:r>
              <a:rPr lang="en-US" sz="2400" b="1" kern="100" dirty="0" err="1">
                <a:effectLst/>
                <a:ea typeface="Times New Roman" panose="02020603050405020304" pitchFamily="18" charset="0"/>
                <a:cs typeface="Calibri" panose="020F0502020204030204" pitchFamily="34" charset="0"/>
              </a:rPr>
              <a:t>más</a:t>
            </a:r>
            <a:r>
              <a:rPr lang="en-US" sz="2400" kern="100" dirty="0">
                <a:effectLst/>
                <a:ea typeface="Times New Roman" panose="02020603050405020304" pitchFamily="18" charset="0"/>
                <a:cs typeface="Calibri" panose="020F0502020204030204" pitchFamily="34" charset="0"/>
              </a:rPr>
              <a:t>?</a:t>
            </a:r>
          </a:p>
          <a:p>
            <a:pPr marL="0" indent="0">
              <a:lnSpc>
                <a:spcPct val="100000"/>
              </a:lnSpc>
              <a:spcBef>
                <a:spcPts val="0"/>
              </a:spcBef>
              <a:spcAft>
                <a:spcPts val="1800"/>
              </a:spcAft>
              <a:buNone/>
            </a:pPr>
            <a:r>
              <a:rPr lang="en-US" sz="2400" kern="100" dirty="0">
                <a:effectLst/>
                <a:ea typeface="Times New Roman" panose="02020603050405020304" pitchFamily="18" charset="0"/>
                <a:cs typeface="Calibri" panose="020F0502020204030204" pitchFamily="34" charset="0"/>
              </a:rPr>
              <a:t>¿</a:t>
            </a:r>
            <a:r>
              <a:rPr lang="en-US" sz="2400" kern="100" dirty="0" err="1">
                <a:effectLst/>
                <a:ea typeface="Times New Roman" panose="02020603050405020304" pitchFamily="18" charset="0"/>
                <a:cs typeface="Calibri" panose="020F0502020204030204" pitchFamily="34" charset="0"/>
              </a:rPr>
              <a:t>Qué</a:t>
            </a:r>
            <a:r>
              <a:rPr lang="en-US" sz="2400" kern="100" dirty="0">
                <a:effectLst/>
                <a:ea typeface="Times New Roman" panose="02020603050405020304" pitchFamily="18" charset="0"/>
                <a:cs typeface="Calibri" panose="020F0502020204030204" pitchFamily="34" charset="0"/>
              </a:rPr>
              <a:t> es algo </a:t>
            </a:r>
            <a:r>
              <a:rPr lang="en-US" sz="2400" b="1" kern="100" dirty="0">
                <a:effectLst/>
                <a:ea typeface="Times New Roman" panose="02020603050405020304" pitchFamily="18" charset="0"/>
                <a:cs typeface="Calibri" panose="020F0502020204030204" pitchFamily="34" charset="0"/>
              </a:rPr>
              <a:t>nuevo</a:t>
            </a:r>
            <a:r>
              <a:rPr lang="en-US" sz="2400" kern="100" dirty="0">
                <a:effectLst/>
                <a:ea typeface="Times New Roman" panose="02020603050405020304" pitchFamily="18" charset="0"/>
                <a:cs typeface="Calibri" panose="020F0502020204030204" pitchFamily="34" charset="0"/>
              </a:rPr>
              <a:t> que </a:t>
            </a:r>
            <a:r>
              <a:rPr lang="en-US" sz="2400" kern="100" dirty="0" err="1">
                <a:effectLst/>
                <a:ea typeface="Times New Roman" panose="02020603050405020304" pitchFamily="18" charset="0"/>
                <a:cs typeface="Calibri" panose="020F0502020204030204" pitchFamily="34" charset="0"/>
              </a:rPr>
              <a:t>nos</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gustaría</a:t>
            </a:r>
            <a:r>
              <a:rPr lang="en-US" sz="2400" kern="100" dirty="0">
                <a:effectLst/>
                <a:ea typeface="Times New Roman" panose="02020603050405020304" pitchFamily="18" charset="0"/>
                <a:cs typeface="Calibri" panose="020F0502020204030204" pitchFamily="34" charset="0"/>
              </a:rPr>
              <a:t> </a:t>
            </a:r>
            <a:r>
              <a:rPr lang="en-US" sz="2400" kern="100" dirty="0" err="1">
                <a:effectLst/>
                <a:ea typeface="Times New Roman" panose="02020603050405020304" pitchFamily="18" charset="0"/>
                <a:cs typeface="Calibri" panose="020F0502020204030204" pitchFamily="34" charset="0"/>
              </a:rPr>
              <a:t>probar</a:t>
            </a:r>
            <a:r>
              <a:rPr lang="en-US" sz="2400" kern="100" dirty="0">
                <a:effectLst/>
                <a:ea typeface="Times New Roman" panose="02020603050405020304" pitchFamily="18" charset="0"/>
                <a:cs typeface="Calibri" panose="020F0502020204030204" pitchFamily="34" charset="0"/>
              </a:rPr>
              <a:t>?</a:t>
            </a:r>
          </a:p>
        </p:txBody>
      </p:sp>
      <p:pic>
        <p:nvPicPr>
          <p:cNvPr id="3" name="Picture 2">
            <a:extLst>
              <a:ext uri="{FF2B5EF4-FFF2-40B4-BE49-F238E27FC236}">
                <a16:creationId xmlns:a16="http://schemas.microsoft.com/office/drawing/2014/main" id="{FF1DD8F4-1462-2304-B5E0-0AE75314F59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9582" y="967866"/>
            <a:ext cx="5472418" cy="4389254"/>
          </a:xfrm>
          <a:prstGeom prst="rect">
            <a:avLst/>
          </a:prstGeom>
        </p:spPr>
      </p:pic>
    </p:spTree>
    <p:extLst>
      <p:ext uri="{BB962C8B-B14F-4D97-AF65-F5344CB8AC3E}">
        <p14:creationId xmlns:p14="http://schemas.microsoft.com/office/powerpoint/2010/main" val="184773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50" charset="0"/>
              </a:rPr>
              <a:t>Reflexionar</a:t>
            </a:r>
            <a:r>
              <a:rPr lang="en-US" sz="3200" b="1" dirty="0">
                <a:latin typeface="Montserrat" panose="00000500000000000000" pitchFamily="50" charset="0"/>
              </a:rPr>
              <a:t>: </a:t>
            </a:r>
            <a:r>
              <a:rPr lang="en-US" sz="3200" b="0" dirty="0" err="1">
                <a:latin typeface="Montserrat Medium" pitchFamily="2" charset="77"/>
              </a:rPr>
              <a:t>Próximos</a:t>
            </a:r>
            <a:r>
              <a:rPr lang="en-US" sz="3200" b="0" dirty="0">
                <a:latin typeface="Montserrat Medium" pitchFamily="2" charset="77"/>
              </a:rPr>
              <a:t> pasos</a:t>
            </a:r>
            <a:endParaRPr lang="en-US" sz="3200"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549719" cy="4115861"/>
          </a:xfrm>
        </p:spPr>
        <p:txBody>
          <a:bodyPr anchor="ctr" anchorCtr="0">
            <a:normAutofit/>
          </a:bodyPr>
          <a:lstStyle/>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Qué</a:t>
            </a:r>
            <a:r>
              <a:rPr lang="en-US" sz="2400" kern="100" dirty="0">
                <a:solidFill>
                  <a:srgbClr val="222222"/>
                </a:solidFill>
                <a:effectLst/>
                <a:ea typeface="Arial" panose="020B0604020202020204" pitchFamily="34" charset="0"/>
                <a:cs typeface="Calibri" panose="020F0502020204030204" pitchFamily="34" charset="0"/>
              </a:rPr>
              <a:t> es algo que </a:t>
            </a:r>
            <a:r>
              <a:rPr lang="en-US" sz="2400" kern="100" dirty="0" err="1">
                <a:solidFill>
                  <a:srgbClr val="222222"/>
                </a:solidFill>
                <a:effectLst/>
                <a:ea typeface="Arial" panose="020B0604020202020204" pitchFamily="34" charset="0"/>
                <a:cs typeface="Calibri" panose="020F0502020204030204" pitchFamily="34" charset="0"/>
              </a:rPr>
              <a:t>va</a:t>
            </a:r>
            <a:r>
              <a:rPr lang="en-US" sz="2400" kern="100" dirty="0">
                <a:solidFill>
                  <a:srgbClr val="222222"/>
                </a:solidFill>
                <a:effectLst/>
                <a:ea typeface="Arial" panose="020B0604020202020204" pitchFamily="34" charset="0"/>
                <a:cs typeface="Calibri" panose="020F0502020204030204" pitchFamily="34" charset="0"/>
              </a:rPr>
              <a:t> a </a:t>
            </a:r>
            <a:r>
              <a:rPr lang="en-US" sz="2400" b="1" kern="100" dirty="0" err="1">
                <a:solidFill>
                  <a:srgbClr val="222222"/>
                </a:solidFill>
                <a:effectLst/>
                <a:ea typeface="Arial" panose="020B0604020202020204" pitchFamily="34" charset="0"/>
                <a:cs typeface="Calibri" panose="020F0502020204030204" pitchFamily="34" charset="0"/>
              </a:rPr>
              <a:t>probar</a:t>
            </a:r>
            <a:r>
              <a:rPr lang="en-US" sz="2400" kern="100" dirty="0">
                <a:solidFill>
                  <a:srgbClr val="222222"/>
                </a:solidFill>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en</a:t>
            </a: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su</a:t>
            </a: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entorno</a:t>
            </a:r>
            <a:r>
              <a:rPr lang="en-US" sz="2400" kern="100" dirty="0">
                <a:solidFill>
                  <a:srgbClr val="222222"/>
                </a:solidFill>
                <a:effectLst/>
                <a:ea typeface="Arial" panose="020B0604020202020204" pitchFamily="34" charset="0"/>
                <a:cs typeface="Calibri" panose="020F0502020204030204" pitchFamily="34" charset="0"/>
              </a:rPr>
              <a:t> de </a:t>
            </a:r>
            <a:r>
              <a:rPr lang="en-US" sz="2400" kern="100" dirty="0" err="1">
                <a:solidFill>
                  <a:srgbClr val="222222"/>
                </a:solidFill>
                <a:effectLst/>
                <a:ea typeface="Arial" panose="020B0604020202020204" pitchFamily="34" charset="0"/>
                <a:cs typeface="Calibri" panose="020F0502020204030204" pitchFamily="34" charset="0"/>
              </a:rPr>
              <a:t>aprendizaje</a:t>
            </a:r>
            <a:r>
              <a:rPr lang="en-US" sz="2400" kern="100" dirty="0">
                <a:solidFill>
                  <a:srgbClr val="222222"/>
                </a:solidFill>
                <a:effectLst/>
                <a:ea typeface="Arial" panose="020B0604020202020204" pitchFamily="34" charset="0"/>
                <a:cs typeface="Calibri" panose="020F0502020204030204" pitchFamily="34" charset="0"/>
              </a:rPr>
              <a:t> la </a:t>
            </a:r>
            <a:r>
              <a:rPr lang="en-US" sz="2400" kern="100" dirty="0" err="1">
                <a:solidFill>
                  <a:srgbClr val="222222"/>
                </a:solidFill>
                <a:effectLst/>
                <a:ea typeface="Arial" panose="020B0604020202020204" pitchFamily="34" charset="0"/>
                <a:cs typeface="Calibri" panose="020F0502020204030204" pitchFamily="34" charset="0"/>
              </a:rPr>
              <a:t>semana</a:t>
            </a:r>
            <a:r>
              <a:rPr lang="en-US" sz="2400" kern="100" dirty="0">
                <a:solidFill>
                  <a:srgbClr val="222222"/>
                </a:solidFill>
                <a:effectLst/>
                <a:ea typeface="Arial" panose="020B0604020202020204" pitchFamily="34" charset="0"/>
                <a:cs typeface="Calibri" panose="020F0502020204030204" pitchFamily="34" charset="0"/>
              </a:rPr>
              <a:t> que </a:t>
            </a:r>
            <a:r>
              <a:rPr lang="en-US" sz="2400" kern="100" dirty="0" err="1">
                <a:solidFill>
                  <a:srgbClr val="222222"/>
                </a:solidFill>
                <a:effectLst/>
                <a:ea typeface="Arial" panose="020B0604020202020204" pitchFamily="34" charset="0"/>
                <a:cs typeface="Calibri" panose="020F0502020204030204" pitchFamily="34" charset="0"/>
              </a:rPr>
              <a:t>viene</a:t>
            </a:r>
            <a:r>
              <a:rPr lang="en-US" sz="2400" kern="100" dirty="0">
                <a:solidFill>
                  <a:srgbClr val="222222"/>
                </a:solidFill>
                <a:effectLst/>
                <a:ea typeface="Arial" panose="020B0604020202020204" pitchFamily="34" charset="0"/>
                <a:cs typeface="Calibri" panose="020F0502020204030204" pitchFamily="34" charset="0"/>
              </a:rPr>
              <a:t>?? </a:t>
            </a:r>
          </a:p>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a:t>
            </a:r>
            <a:r>
              <a:rPr lang="en-US" sz="2400" kern="100" dirty="0" err="1">
                <a:solidFill>
                  <a:srgbClr val="222222"/>
                </a:solidFill>
                <a:effectLst/>
                <a:ea typeface="Arial" panose="020B0604020202020204" pitchFamily="34" charset="0"/>
                <a:cs typeface="Calibri" panose="020F0502020204030204" pitchFamily="34" charset="0"/>
              </a:rPr>
              <a:t>Qué</a:t>
            </a: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podría</a:t>
            </a:r>
            <a:r>
              <a:rPr lang="en-US" sz="2400" kern="100" dirty="0">
                <a:solidFill>
                  <a:srgbClr val="222222"/>
                </a:solidFill>
                <a:effectLst/>
                <a:ea typeface="Arial" panose="020B0604020202020204" pitchFamily="34" charset="0"/>
                <a:cs typeface="Calibri" panose="020F0502020204030204" pitchFamily="34" charset="0"/>
              </a:rPr>
              <a:t> ser </a:t>
            </a:r>
            <a:r>
              <a:rPr lang="en-US" sz="2400" b="1" kern="100" dirty="0">
                <a:solidFill>
                  <a:srgbClr val="222222"/>
                </a:solidFill>
                <a:effectLst/>
                <a:ea typeface="Arial" panose="020B0604020202020204" pitchFamily="34" charset="0"/>
                <a:cs typeface="Calibri" panose="020F0502020204030204" pitchFamily="34" charset="0"/>
              </a:rPr>
              <a:t>un</a:t>
            </a:r>
            <a:r>
              <a:rPr lang="en-US" sz="2400" kern="100" dirty="0">
                <a:solidFill>
                  <a:srgbClr val="222222"/>
                </a:solidFill>
                <a:effectLst/>
                <a:ea typeface="Arial" panose="020B0604020202020204" pitchFamily="34" charset="0"/>
                <a:cs typeface="Calibri" panose="020F0502020204030204" pitchFamily="34" charset="0"/>
              </a:rPr>
              <a:t> </a:t>
            </a:r>
            <a:r>
              <a:rPr lang="en-US" sz="2400" b="1" kern="100" dirty="0" err="1">
                <a:solidFill>
                  <a:srgbClr val="222222"/>
                </a:solidFill>
                <a:effectLst/>
                <a:ea typeface="Arial" panose="020B0604020202020204" pitchFamily="34" charset="0"/>
                <a:cs typeface="Calibri" panose="020F0502020204030204" pitchFamily="34" charset="0"/>
              </a:rPr>
              <a:t>desafío</a:t>
            </a:r>
            <a:r>
              <a:rPr lang="en-US" sz="2400" kern="100" dirty="0">
                <a:solidFill>
                  <a:srgbClr val="222222"/>
                </a:solidFill>
                <a:effectLst/>
                <a:ea typeface="Arial" panose="020B0604020202020204" pitchFamily="34" charset="0"/>
                <a:cs typeface="Calibri" panose="020F0502020204030204" pitchFamily="34" charset="0"/>
              </a:rPr>
              <a:t>?</a:t>
            </a:r>
          </a:p>
          <a:p>
            <a:pPr marL="0" marR="0" lvl="0" indent="0">
              <a:lnSpc>
                <a:spcPct val="100000"/>
              </a:lnSpc>
              <a:spcBef>
                <a:spcPts val="0"/>
              </a:spcBef>
              <a:spcAft>
                <a:spcPts val="3000"/>
              </a:spcAft>
              <a:buNone/>
            </a:pPr>
            <a:r>
              <a:rPr lang="en-US" sz="2400" kern="100" dirty="0">
                <a:solidFill>
                  <a:srgbClr val="222222"/>
                </a:solidFill>
                <a:effectLst/>
                <a:ea typeface="Arial" panose="020B0604020202020204" pitchFamily="34" charset="0"/>
                <a:cs typeface="Calibri" panose="020F0502020204030204" pitchFamily="34" charset="0"/>
              </a:rPr>
              <a:t>¿</a:t>
            </a:r>
            <a:r>
              <a:rPr lang="en-US" sz="2400" kern="100" dirty="0" err="1">
                <a:solidFill>
                  <a:srgbClr val="222222"/>
                </a:solidFill>
                <a:effectLst/>
                <a:ea typeface="Arial" panose="020B0604020202020204" pitchFamily="34" charset="0"/>
                <a:cs typeface="Calibri" panose="020F0502020204030204" pitchFamily="34" charset="0"/>
              </a:rPr>
              <a:t>Qué</a:t>
            </a:r>
            <a:r>
              <a:rPr lang="en-US" sz="2400" kern="100" dirty="0">
                <a:solidFill>
                  <a:srgbClr val="222222"/>
                </a:solidFill>
                <a:effectLst/>
                <a:ea typeface="Arial" panose="020B0604020202020204" pitchFamily="34" charset="0"/>
                <a:cs typeface="Calibri" panose="020F0502020204030204" pitchFamily="34" charset="0"/>
              </a:rPr>
              <a:t> </a:t>
            </a:r>
            <a:r>
              <a:rPr lang="en-US" sz="2400" b="1" kern="100" dirty="0" err="1">
                <a:solidFill>
                  <a:srgbClr val="222222"/>
                </a:solidFill>
                <a:effectLst/>
                <a:ea typeface="Arial" panose="020B0604020202020204" pitchFamily="34" charset="0"/>
                <a:cs typeface="Calibri" panose="020F0502020204030204" pitchFamily="34" charset="0"/>
              </a:rPr>
              <a:t>apoyo</a:t>
            </a: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podría</a:t>
            </a:r>
            <a:r>
              <a:rPr lang="en-US" sz="2400" kern="100" dirty="0">
                <a:solidFill>
                  <a:srgbClr val="222222"/>
                </a:solidFill>
                <a:effectLst/>
                <a:ea typeface="Arial" panose="020B0604020202020204" pitchFamily="34" charset="0"/>
                <a:cs typeface="Calibri" panose="020F0502020204030204" pitchFamily="34" charset="0"/>
              </a:rPr>
              <a:t> </a:t>
            </a:r>
            <a:r>
              <a:rPr lang="en-US" sz="2400" kern="100" dirty="0" err="1">
                <a:solidFill>
                  <a:srgbClr val="222222"/>
                </a:solidFill>
                <a:effectLst/>
                <a:ea typeface="Arial" panose="020B0604020202020204" pitchFamily="34" charset="0"/>
                <a:cs typeface="Calibri" panose="020F0502020204030204" pitchFamily="34" charset="0"/>
              </a:rPr>
              <a:t>necesitar</a:t>
            </a:r>
            <a:r>
              <a:rPr lang="en-US" sz="2400" kern="100" dirty="0">
                <a:solidFill>
                  <a:srgbClr val="222222"/>
                </a:solidFill>
                <a:effectLst/>
                <a:ea typeface="Arial" panose="020B060402020202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34151E82-DF6C-24E7-48FA-C2DD5F201E7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7317" y="967866"/>
            <a:ext cx="5549719" cy="4115862"/>
          </a:xfrm>
          <a:prstGeom prst="rect">
            <a:avLst/>
          </a:prstGeom>
        </p:spPr>
      </p:pic>
    </p:spTree>
    <p:extLst>
      <p:ext uri="{BB962C8B-B14F-4D97-AF65-F5344CB8AC3E}">
        <p14:creationId xmlns:p14="http://schemas.microsoft.com/office/powerpoint/2010/main" val="12607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err="1">
                <a:solidFill>
                  <a:schemeClr val="bg1"/>
                </a:solidFill>
              </a:rPr>
              <a:t>Objetivos</a:t>
            </a:r>
            <a:r>
              <a:rPr lang="en-US" b="1" dirty="0">
                <a:solidFill>
                  <a:schemeClr val="bg1"/>
                </a:solidFill>
              </a:rPr>
              <a:t> de la </a:t>
            </a:r>
            <a:r>
              <a:rPr lang="en-US" b="1" dirty="0" err="1">
                <a:solidFill>
                  <a:schemeClr val="bg1"/>
                </a:solidFill>
              </a:rPr>
              <a:t>sesión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6"/>
            <a:ext cx="5700155" cy="4652119"/>
          </a:xfrm>
        </p:spPr>
        <p:txBody>
          <a:bodyPr anchor="ctr" anchorCtr="0"/>
          <a:lstStyle/>
          <a:p>
            <a:r>
              <a:rPr lang="en-US" sz="2800" dirty="0" err="1">
                <a:latin typeface="Montserrat" panose="00000500000000000000" pitchFamily="50" charset="0"/>
              </a:rPr>
              <a:t>Discutir</a:t>
            </a:r>
            <a:r>
              <a:rPr lang="en-US" sz="2800" dirty="0">
                <a:latin typeface="Montserrat" panose="00000500000000000000" pitchFamily="50" charset="0"/>
              </a:rPr>
              <a:t> </a:t>
            </a:r>
            <a:r>
              <a:rPr lang="en-US" sz="2800" dirty="0" err="1">
                <a:latin typeface="Montserrat" panose="00000500000000000000" pitchFamily="50" charset="0"/>
              </a:rPr>
              <a:t>cómo</a:t>
            </a:r>
            <a:r>
              <a:rPr lang="en-US" sz="2800" dirty="0">
                <a:latin typeface="Montserrat" panose="00000500000000000000" pitchFamily="50" charset="0"/>
              </a:rPr>
              <a:t> </a:t>
            </a:r>
            <a:r>
              <a:rPr lang="en-US" sz="2800" dirty="0" err="1">
                <a:latin typeface="Montserrat" panose="00000500000000000000" pitchFamily="50" charset="0"/>
              </a:rPr>
              <a:t>los</a:t>
            </a:r>
            <a:r>
              <a:rPr lang="en-US" sz="2800" dirty="0">
                <a:latin typeface="Montserrat" panose="00000500000000000000" pitchFamily="50" charset="0"/>
              </a:rPr>
              <a:t> </a:t>
            </a:r>
            <a:r>
              <a:rPr lang="en-US" sz="2800" dirty="0" err="1">
                <a:latin typeface="Montserrat" panose="00000500000000000000" pitchFamily="50" charset="0"/>
              </a:rPr>
              <a:t>bebés</a:t>
            </a:r>
            <a:r>
              <a:rPr lang="en-US" sz="2800" dirty="0">
                <a:latin typeface="Montserrat" panose="00000500000000000000" pitchFamily="50" charset="0"/>
              </a:rPr>
              <a:t> y </a:t>
            </a:r>
            <a:r>
              <a:rPr lang="en-US" sz="2800" dirty="0" err="1">
                <a:latin typeface="Montserrat" panose="00000500000000000000" pitchFamily="50" charset="0"/>
              </a:rPr>
              <a:t>niños</a:t>
            </a:r>
            <a:r>
              <a:rPr lang="en-US" sz="2800" dirty="0">
                <a:latin typeface="Montserrat" panose="00000500000000000000" pitchFamily="50" charset="0"/>
              </a:rPr>
              <a:t> </a:t>
            </a:r>
            <a:r>
              <a:rPr lang="en-US" sz="2800" dirty="0" err="1">
                <a:latin typeface="Montserrat" panose="00000500000000000000" pitchFamily="50" charset="0"/>
              </a:rPr>
              <a:t>pequeños</a:t>
            </a:r>
            <a:r>
              <a:rPr lang="en-US" sz="2800" dirty="0">
                <a:latin typeface="Montserrat" panose="00000500000000000000" pitchFamily="50" charset="0"/>
              </a:rPr>
              <a:t> </a:t>
            </a:r>
            <a:r>
              <a:rPr lang="en-US" sz="2800" dirty="0" err="1">
                <a:latin typeface="Montserrat" panose="00000500000000000000" pitchFamily="50" charset="0"/>
              </a:rPr>
              <a:t>desarrollan</a:t>
            </a:r>
            <a:r>
              <a:rPr lang="en-US" sz="2800" dirty="0">
                <a:latin typeface="Montserrat" panose="00000500000000000000" pitchFamily="50" charset="0"/>
              </a:rPr>
              <a:t> </a:t>
            </a:r>
            <a:r>
              <a:rPr lang="en-US" sz="2800" dirty="0" err="1">
                <a:latin typeface="Montserrat" panose="00000500000000000000" pitchFamily="50" charset="0"/>
              </a:rPr>
              <a:t>el</a:t>
            </a:r>
            <a:r>
              <a:rPr lang="en-US" dirty="0">
                <a:latin typeface="Montserrat" panose="00000500000000000000" pitchFamily="50" charset="0"/>
              </a:rPr>
              <a:t> </a:t>
            </a:r>
            <a:r>
              <a:rPr lang="en-US" sz="2800" dirty="0" err="1">
                <a:latin typeface="Montserrat" panose="00000500000000000000" pitchFamily="50" charset="0"/>
              </a:rPr>
              <a:t>pensamiento</a:t>
            </a:r>
            <a:r>
              <a:rPr lang="en-US" dirty="0">
                <a:latin typeface="Montserrat" panose="00000500000000000000" pitchFamily="50" charset="0"/>
              </a:rPr>
              <a:t> </a:t>
            </a:r>
            <a:r>
              <a:rPr lang="en-US" sz="2800" dirty="0">
                <a:latin typeface="Montserrat" panose="00000500000000000000" pitchFamily="50" charset="0"/>
              </a:rPr>
              <a:t>especial</a:t>
            </a:r>
          </a:p>
          <a:p>
            <a:r>
              <a:rPr lang="en-US" dirty="0" err="1"/>
              <a:t>Explorar</a:t>
            </a:r>
            <a:r>
              <a:rPr lang="en-US" dirty="0"/>
              <a:t> </a:t>
            </a:r>
            <a:r>
              <a:rPr lang="en-US" dirty="0" err="1"/>
              <a:t>algunas</a:t>
            </a:r>
            <a:r>
              <a:rPr lang="en-US" dirty="0"/>
              <a:t> </a:t>
            </a:r>
            <a:r>
              <a:rPr lang="en-US" dirty="0" err="1"/>
              <a:t>formas</a:t>
            </a:r>
            <a:r>
              <a:rPr lang="en-US" dirty="0"/>
              <a:t> </a:t>
            </a:r>
            <a:r>
              <a:rPr lang="en-US" dirty="0" err="1"/>
              <a:t>en</a:t>
            </a:r>
            <a:r>
              <a:rPr lang="en-US" dirty="0"/>
              <a:t> que </a:t>
            </a:r>
            <a:r>
              <a:rPr lang="en-US" dirty="0" err="1"/>
              <a:t>los</a:t>
            </a:r>
            <a:r>
              <a:rPr lang="en-US" dirty="0"/>
              <a:t> </a:t>
            </a:r>
            <a:r>
              <a:rPr lang="en-US" dirty="0" err="1"/>
              <a:t>educadores</a:t>
            </a:r>
            <a:r>
              <a:rPr lang="en-US" dirty="0"/>
              <a:t> </a:t>
            </a:r>
            <a:r>
              <a:rPr lang="en-US" dirty="0" err="1"/>
              <a:t>pueden</a:t>
            </a:r>
            <a:r>
              <a:rPr lang="en-US" dirty="0"/>
              <a:t> </a:t>
            </a:r>
            <a:r>
              <a:rPr lang="en-US" dirty="0" err="1"/>
              <a:t>apoyar</a:t>
            </a:r>
            <a:r>
              <a:rPr lang="en-US" dirty="0"/>
              <a:t> </a:t>
            </a:r>
            <a:r>
              <a:rPr lang="en-US" dirty="0" err="1"/>
              <a:t>el</a:t>
            </a:r>
            <a:r>
              <a:rPr lang="en-US" dirty="0"/>
              <a:t> </a:t>
            </a:r>
            <a:r>
              <a:rPr lang="en-US" dirty="0" err="1"/>
              <a:t>desarrollo</a:t>
            </a:r>
            <a:r>
              <a:rPr lang="en-US" dirty="0"/>
              <a:t> del </a:t>
            </a:r>
            <a:r>
              <a:rPr lang="en-US" dirty="0" err="1"/>
              <a:t>pensamiento</a:t>
            </a:r>
            <a:r>
              <a:rPr lang="en-US" dirty="0"/>
              <a:t> </a:t>
            </a:r>
            <a:r>
              <a:rPr lang="en-US" dirty="0" err="1"/>
              <a:t>espacial</a:t>
            </a:r>
            <a:r>
              <a:rPr lang="en-US" dirty="0"/>
              <a:t> de </a:t>
            </a:r>
            <a:r>
              <a:rPr lang="en-US" dirty="0" err="1"/>
              <a:t>los</a:t>
            </a:r>
            <a:r>
              <a:rPr lang="en-US" dirty="0"/>
              <a:t> </a:t>
            </a:r>
            <a:r>
              <a:rPr lang="en-US" dirty="0" err="1"/>
              <a:t>niños</a:t>
            </a:r>
            <a:endParaRPr lang="en-US" sz="2800" dirty="0">
              <a:latin typeface="Montserrat" panose="00000500000000000000" pitchFamily="50" charset="0"/>
            </a:endParaRPr>
          </a:p>
        </p:txBody>
      </p:sp>
      <p:pic>
        <p:nvPicPr>
          <p:cNvPr id="3" name="Picture 2">
            <a:extLst>
              <a:ext uri="{FF2B5EF4-FFF2-40B4-BE49-F238E27FC236}">
                <a16:creationId xmlns:a16="http://schemas.microsoft.com/office/drawing/2014/main" id="{91A37F43-230F-7A42-7227-D1975DFE02A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5416" y="967865"/>
            <a:ext cx="5346583" cy="4652120"/>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07831"/>
          </a:xfrm>
        </p:spPr>
        <p:txBody>
          <a:bodyPr/>
          <a:lstStyle/>
          <a:p>
            <a:r>
              <a:rPr lang="en-US" b="1" dirty="0" err="1">
                <a:latin typeface="Montserrat" panose="00000500000000000000" pitchFamily="50" charset="0"/>
              </a:rPr>
              <a:t>Reflexionar</a:t>
            </a:r>
            <a:r>
              <a:rPr lang="en-US" b="1" dirty="0">
                <a:latin typeface="Montserrat" panose="00000500000000000000" pitchFamily="50" charset="0"/>
              </a:rPr>
              <a:t>: </a:t>
            </a:r>
            <a:r>
              <a:rPr lang="en-US" b="0" dirty="0">
                <a:latin typeface="Montserrat Medium" pitchFamily="2" charset="77"/>
              </a:rPr>
              <a:t>Los </a:t>
            </a:r>
            <a:r>
              <a:rPr lang="en-US" b="0" dirty="0" err="1">
                <a:latin typeface="Montserrat Medium" pitchFamily="2" charset="77"/>
              </a:rPr>
              <a:t>bebés</a:t>
            </a:r>
            <a:r>
              <a:rPr lang="en-US" b="0" dirty="0">
                <a:latin typeface="Montserrat Medium" pitchFamily="2" charset="77"/>
              </a:rPr>
              <a:t> y </a:t>
            </a:r>
            <a:r>
              <a:rPr lang="en-US" b="0" dirty="0" err="1">
                <a:latin typeface="Montserrat Medium" pitchFamily="2" charset="77"/>
              </a:rPr>
              <a:t>niños</a:t>
            </a:r>
            <a:r>
              <a:rPr lang="en-US" b="0" dirty="0">
                <a:latin typeface="Montserrat Medium" pitchFamily="2" charset="77"/>
              </a:rPr>
              <a:t> </a:t>
            </a:r>
            <a:r>
              <a:rPr lang="en-US" b="0" dirty="0" err="1">
                <a:latin typeface="Montserrat Medium" pitchFamily="2" charset="77"/>
              </a:rPr>
              <a:t>exploran</a:t>
            </a:r>
            <a:r>
              <a:rPr lang="en-US" b="0" dirty="0">
                <a:latin typeface="Montserrat Medium" pitchFamily="2" charset="77"/>
              </a:rPr>
              <a:t> </a:t>
            </a:r>
            <a:r>
              <a:rPr lang="en-US" b="0" dirty="0" err="1">
                <a:latin typeface="Montserrat Medium" pitchFamily="2" charset="77"/>
              </a:rPr>
              <a:t>el</a:t>
            </a:r>
            <a:r>
              <a:rPr lang="en-US" b="0" dirty="0">
                <a:latin typeface="Montserrat Medium" pitchFamily="2" charset="77"/>
              </a:rPr>
              <a:t> </a:t>
            </a:r>
            <a:r>
              <a:rPr lang="en-US" b="0" dirty="0" err="1">
                <a:latin typeface="Montserrat Medium" pitchFamily="2" charset="77"/>
              </a:rPr>
              <a:t>espacio</a:t>
            </a:r>
            <a:endParaRPr lang="en-US"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4922348" cy="5299291"/>
          </a:xfrm>
        </p:spPr>
        <p:txBody>
          <a:bodyPr anchor="ctr" anchorCtr="0">
            <a:normAutofit fontScale="77500" lnSpcReduction="20000"/>
          </a:bodyPr>
          <a:lstStyle/>
          <a:p>
            <a:pPr marL="0" marR="0" indent="0">
              <a:lnSpc>
                <a:spcPct val="107000"/>
              </a:lnSpc>
              <a:spcBef>
                <a:spcPts val="0"/>
              </a:spcBef>
              <a:spcAft>
                <a:spcPts val="800"/>
              </a:spcAft>
              <a:buNone/>
            </a:pPr>
            <a:r>
              <a:rPr lang="en-US" sz="2800" kern="100" dirty="0">
                <a:effectLst/>
                <a:ea typeface="Calibri" panose="020F0502020204030204" pitchFamily="34" charset="0"/>
                <a:cs typeface="Calibri" panose="020F0502020204030204" pitchFamily="34" charset="0"/>
              </a:rPr>
              <a:t>De </a:t>
            </a:r>
            <a:r>
              <a:rPr lang="en-US" sz="2800" kern="100" dirty="0" err="1">
                <a:effectLst/>
                <a:ea typeface="Calibri" panose="020F0502020204030204" pitchFamily="34" charset="0"/>
                <a:cs typeface="Calibri" panose="020F0502020204030204" pitchFamily="34" charset="0"/>
              </a:rPr>
              <a:t>qué</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maneras</a:t>
            </a:r>
            <a:r>
              <a:rPr lang="en-US" sz="2800" kern="100" dirty="0">
                <a:effectLst/>
                <a:ea typeface="Calibri" panose="020F0502020204030204" pitchFamily="34" charset="0"/>
                <a:cs typeface="Calibri" panose="020F0502020204030204" pitchFamily="34" charset="0"/>
              </a:rPr>
              <a:t> nota que </a:t>
            </a:r>
            <a:r>
              <a:rPr lang="en-US" sz="2800" kern="100" dirty="0" err="1">
                <a:effectLst/>
                <a:ea typeface="Calibri" panose="020F0502020204030204" pitchFamily="34" charset="0"/>
                <a:cs typeface="Calibri" panose="020F0502020204030204" pitchFamily="34" charset="0"/>
              </a:rPr>
              <a:t>los</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niños</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en</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su</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entorno</a:t>
            </a:r>
            <a:r>
              <a:rPr lang="en-US" sz="2800" kern="100" dirty="0">
                <a:effectLst/>
                <a:ea typeface="Calibri" panose="020F0502020204030204" pitchFamily="34" charset="0"/>
                <a:cs typeface="Calibri" panose="020F0502020204030204" pitchFamily="34" charset="0"/>
              </a:rPr>
              <a:t>:</a:t>
            </a:r>
          </a:p>
          <a:p>
            <a:pPr marL="457200" indent="-457200">
              <a:lnSpc>
                <a:spcPct val="107000"/>
              </a:lnSpc>
              <a:spcBef>
                <a:spcPts val="0"/>
              </a:spcBef>
              <a:spcAft>
                <a:spcPts val="800"/>
              </a:spcAft>
              <a:buFont typeface="+mj-lt"/>
              <a:buAutoNum type="arabicPeriod"/>
            </a:pPr>
            <a:r>
              <a:rPr lang="en-US" sz="2800" kern="100" dirty="0">
                <a:ea typeface="Calibri" panose="020F0502020204030204" pitchFamily="34" charset="0"/>
                <a:cs typeface="Calibri" panose="020F0502020204030204" pitchFamily="34" charset="0"/>
              </a:rPr>
              <a:t>¿</a:t>
            </a:r>
            <a:r>
              <a:rPr lang="en-US" sz="2800" kern="100" dirty="0" err="1">
                <a:ea typeface="Calibri" panose="020F0502020204030204" pitchFamily="34" charset="0"/>
                <a:cs typeface="Calibri" panose="020F0502020204030204" pitchFamily="34" charset="0"/>
              </a:rPr>
              <a:t>Muestran</a:t>
            </a:r>
            <a:r>
              <a:rPr lang="en-US" sz="2800" kern="100" dirty="0">
                <a:ea typeface="Calibri" panose="020F0502020204030204" pitchFamily="34" charset="0"/>
                <a:cs typeface="Calibri" panose="020F0502020204030204" pitchFamily="34" charset="0"/>
              </a:rPr>
              <a:t> </a:t>
            </a:r>
            <a:r>
              <a:rPr lang="en-US" sz="2800" kern="100" dirty="0" err="1">
                <a:ea typeface="Calibri" panose="020F0502020204030204" pitchFamily="34" charset="0"/>
                <a:cs typeface="Calibri" panose="020F0502020204030204" pitchFamily="34" charset="0"/>
              </a:rPr>
              <a:t>interés</a:t>
            </a:r>
            <a:r>
              <a:rPr lang="en-US" sz="2800" kern="100" dirty="0">
                <a:ea typeface="Calibri" panose="020F0502020204030204" pitchFamily="34" charset="0"/>
                <a:cs typeface="Calibri" panose="020F0502020204030204" pitchFamily="34" charset="0"/>
              </a:rPr>
              <a:t> </a:t>
            </a:r>
            <a:r>
              <a:rPr lang="en-US" sz="2800" kern="100" dirty="0" err="1">
                <a:ea typeface="Calibri" panose="020F0502020204030204" pitchFamily="34" charset="0"/>
                <a:cs typeface="Calibri" panose="020F0502020204030204" pitchFamily="34" charset="0"/>
              </a:rPr>
              <a:t>en</a:t>
            </a:r>
            <a:r>
              <a:rPr lang="en-US" sz="2800" kern="100" dirty="0">
                <a:ea typeface="Calibri" panose="020F0502020204030204" pitchFamily="34" charset="0"/>
                <a:cs typeface="Calibri" panose="020F0502020204030204" pitchFamily="34" charset="0"/>
              </a:rPr>
              <a:t> la </a:t>
            </a:r>
            <a:r>
              <a:rPr lang="en-US" sz="2800" kern="100" dirty="0" err="1">
                <a:ea typeface="Calibri" panose="020F0502020204030204" pitchFamily="34" charset="0"/>
                <a:cs typeface="Calibri" panose="020F0502020204030204" pitchFamily="34" charset="0"/>
              </a:rPr>
              <a:t>posición</a:t>
            </a:r>
            <a:r>
              <a:rPr lang="en-US" sz="2800" kern="100" dirty="0">
                <a:ea typeface="Calibri" panose="020F0502020204030204" pitchFamily="34" charset="0"/>
                <a:cs typeface="Calibri" panose="020F0502020204030204" pitchFamily="34" charset="0"/>
              </a:rPr>
              <a:t> de personas, </a:t>
            </a:r>
            <a:r>
              <a:rPr lang="en-US" sz="2800" kern="100" dirty="0" err="1">
                <a:ea typeface="Calibri" panose="020F0502020204030204" pitchFamily="34" charset="0"/>
                <a:cs typeface="Calibri" panose="020F0502020204030204" pitchFamily="34" charset="0"/>
              </a:rPr>
              <a:t>objetos</a:t>
            </a:r>
            <a:r>
              <a:rPr lang="en-US" sz="2800" kern="100" dirty="0">
                <a:ea typeface="Calibri" panose="020F0502020204030204" pitchFamily="34" charset="0"/>
                <a:cs typeface="Calibri" panose="020F0502020204030204" pitchFamily="34" charset="0"/>
              </a:rPr>
              <a:t> o las partes de </a:t>
            </a:r>
            <a:r>
              <a:rPr lang="en-US" sz="2800" kern="100" dirty="0" err="1">
                <a:ea typeface="Calibri" panose="020F0502020204030204" pitchFamily="34" charset="0"/>
                <a:cs typeface="Calibri" panose="020F0502020204030204" pitchFamily="34" charset="0"/>
              </a:rPr>
              <a:t>su</a:t>
            </a:r>
            <a:r>
              <a:rPr lang="en-US" sz="2800" kern="100" dirty="0">
                <a:ea typeface="Calibri" panose="020F0502020204030204" pitchFamily="34" charset="0"/>
                <a:cs typeface="Calibri" panose="020F0502020204030204" pitchFamily="34" charset="0"/>
              </a:rPr>
              <a:t> </a:t>
            </a:r>
            <a:r>
              <a:rPr lang="en-US" sz="2800" kern="100" dirty="0" err="1">
                <a:ea typeface="Calibri" panose="020F0502020204030204" pitchFamily="34" charset="0"/>
                <a:cs typeface="Calibri" panose="020F0502020204030204" pitchFamily="34" charset="0"/>
              </a:rPr>
              <a:t>cuerpo</a:t>
            </a:r>
            <a:r>
              <a:rPr lang="en-US" sz="2800" kern="100" dirty="0">
                <a:ea typeface="Calibri" panose="020F0502020204030204" pitchFamily="34" charset="0"/>
                <a:cs typeface="Calibri" panose="020F0502020204030204" pitchFamily="34" charset="0"/>
              </a:rPr>
              <a:t>?</a:t>
            </a:r>
          </a:p>
          <a:p>
            <a:pPr marL="457200" indent="-457200">
              <a:lnSpc>
                <a:spcPct val="107000"/>
              </a:lnSpc>
              <a:spcBef>
                <a:spcPts val="0"/>
              </a:spcBef>
              <a:spcAft>
                <a:spcPts val="800"/>
              </a:spcAft>
              <a:buFont typeface="+mj-lt"/>
              <a:buAutoNum type="arabicPeriod"/>
            </a:pPr>
            <a:r>
              <a:rPr lang="en-US" sz="2800" kern="100" dirty="0">
                <a:effectLst/>
                <a:ea typeface="Calibri" panose="020F0502020204030204" pitchFamily="34" charset="0"/>
                <a:cs typeface="Calibri" panose="020F0502020204030204" pitchFamily="34" charset="0"/>
              </a:rPr>
              <a:t>¿Se </a:t>
            </a:r>
            <a:r>
              <a:rPr lang="en-US" sz="2800" kern="100" dirty="0" err="1">
                <a:effectLst/>
                <a:ea typeface="Calibri" panose="020F0502020204030204" pitchFamily="34" charset="0"/>
                <a:cs typeface="Calibri" panose="020F0502020204030204" pitchFamily="34" charset="0"/>
              </a:rPr>
              <a:t>mueven</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sobre</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debajo</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alrededor</a:t>
            </a:r>
            <a:r>
              <a:rPr lang="en-US" sz="2800" kern="100" dirty="0">
                <a:effectLst/>
                <a:ea typeface="Calibri" panose="020F0502020204030204" pitchFamily="34" charset="0"/>
                <a:cs typeface="Calibri" panose="020F0502020204030204" pitchFamily="34" charset="0"/>
              </a:rPr>
              <a:t> o </a:t>
            </a:r>
            <a:r>
              <a:rPr lang="en-US" sz="2800" kern="100" dirty="0" err="1">
                <a:effectLst/>
                <a:ea typeface="Calibri" panose="020F0502020204030204" pitchFamily="34" charset="0"/>
                <a:cs typeface="Calibri" panose="020F0502020204030204" pitchFamily="34" charset="0"/>
              </a:rPr>
              <a:t>detrás</a:t>
            </a:r>
            <a:r>
              <a:rPr lang="en-US" sz="2800" kern="100" dirty="0">
                <a:effectLst/>
                <a:ea typeface="Calibri" panose="020F0502020204030204" pitchFamily="34" charset="0"/>
                <a:cs typeface="Calibri" panose="020F0502020204030204" pitchFamily="34" charset="0"/>
              </a:rPr>
              <a:t> de </a:t>
            </a:r>
            <a:r>
              <a:rPr lang="en-US" sz="2800" kern="100" dirty="0" err="1">
                <a:effectLst/>
                <a:ea typeface="Calibri" panose="020F0502020204030204" pitchFamily="34" charset="0"/>
                <a:cs typeface="Calibri" panose="020F0502020204030204" pitchFamily="34" charset="0"/>
              </a:rPr>
              <a:t>objetos</a:t>
            </a:r>
            <a:r>
              <a:rPr lang="en-US" sz="2800" kern="100" dirty="0">
                <a:effectLst/>
                <a:ea typeface="Calibri" panose="020F0502020204030204" pitchFamily="34" charset="0"/>
                <a:cs typeface="Calibri" panose="020F0502020204030204" pitchFamily="34" charset="0"/>
              </a:rPr>
              <a:t> o </a:t>
            </a:r>
            <a:r>
              <a:rPr lang="en-US" sz="2800" kern="100" dirty="0" err="1">
                <a:effectLst/>
                <a:ea typeface="Calibri" panose="020F0502020204030204" pitchFamily="34" charset="0"/>
                <a:cs typeface="Calibri" panose="020F0502020204030204" pitchFamily="34" charset="0"/>
              </a:rPr>
              <a:t>muebles</a:t>
            </a:r>
            <a:r>
              <a:rPr lang="en-US" sz="2800" kern="100" dirty="0">
                <a:effectLst/>
                <a:ea typeface="Calibri" panose="020F0502020204030204" pitchFamily="34" charset="0"/>
                <a:cs typeface="Calibri" panose="020F0502020204030204" pitchFamily="34" charset="0"/>
              </a:rPr>
              <a:t>?</a:t>
            </a:r>
          </a:p>
          <a:p>
            <a:pPr marL="457200" indent="-457200">
              <a:lnSpc>
                <a:spcPct val="107000"/>
              </a:lnSpc>
              <a:spcBef>
                <a:spcPts val="0"/>
              </a:spcBef>
              <a:spcAft>
                <a:spcPts val="800"/>
              </a:spcAft>
              <a:buFont typeface="+mj-lt"/>
              <a:buAutoNum type="arabicPeriod"/>
            </a:pP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Utilizan</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gestos</a:t>
            </a:r>
            <a:r>
              <a:rPr lang="en-US" sz="2800" kern="100" dirty="0">
                <a:effectLst/>
                <a:ea typeface="Calibri" panose="020F0502020204030204" pitchFamily="34" charset="0"/>
                <a:cs typeface="Calibri" panose="020F0502020204030204" pitchFamily="34" charset="0"/>
              </a:rPr>
              <a:t> o </a:t>
            </a:r>
            <a:r>
              <a:rPr lang="en-US" sz="2800" kern="100" dirty="0" err="1">
                <a:effectLst/>
                <a:ea typeface="Calibri" panose="020F0502020204030204" pitchFamily="34" charset="0"/>
                <a:cs typeface="Calibri" panose="020F0502020204030204" pitchFamily="34" charset="0"/>
              </a:rPr>
              <a:t>lenguaje</a:t>
            </a:r>
            <a:r>
              <a:rPr lang="en-US" sz="2800" kern="100" dirty="0">
                <a:effectLst/>
                <a:ea typeface="Calibri" panose="020F0502020204030204" pitchFamily="34" charset="0"/>
                <a:cs typeface="Calibri" panose="020F0502020204030204" pitchFamily="34" charset="0"/>
              </a:rPr>
              <a:t> para </a:t>
            </a:r>
            <a:r>
              <a:rPr lang="en-US" sz="2800" kern="100" dirty="0" err="1">
                <a:effectLst/>
                <a:ea typeface="Calibri" panose="020F0502020204030204" pitchFamily="34" charset="0"/>
                <a:cs typeface="Calibri" panose="020F0502020204030204" pitchFamily="34" charset="0"/>
              </a:rPr>
              <a:t>comunicarse</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sobre</a:t>
            </a:r>
            <a:r>
              <a:rPr lang="en-US" sz="2800" kern="100" dirty="0">
                <a:effectLst/>
                <a:ea typeface="Calibri" panose="020F0502020204030204" pitchFamily="34" charset="0"/>
                <a:cs typeface="Calibri" panose="020F0502020204030204" pitchFamily="34" charset="0"/>
              </a:rPr>
              <a:t> la </a:t>
            </a:r>
            <a:r>
              <a:rPr lang="en-US" sz="2800" kern="100" dirty="0" err="1">
                <a:effectLst/>
                <a:ea typeface="Calibri" panose="020F0502020204030204" pitchFamily="34" charset="0"/>
                <a:cs typeface="Calibri" panose="020F0502020204030204" pitchFamily="34" charset="0"/>
              </a:rPr>
              <a:t>posición</a:t>
            </a:r>
            <a:r>
              <a:rPr lang="en-US" sz="2800" kern="100" dirty="0">
                <a:effectLst/>
                <a:ea typeface="Calibri" panose="020F0502020204030204" pitchFamily="34" charset="0"/>
                <a:cs typeface="Calibri" panose="020F0502020204030204" pitchFamily="34" charset="0"/>
              </a:rPr>
              <a:t> o </a:t>
            </a:r>
            <a:r>
              <a:rPr lang="en-US" sz="2800" kern="100" dirty="0" err="1">
                <a:effectLst/>
                <a:ea typeface="Calibri" panose="020F0502020204030204" pitchFamily="34" charset="0"/>
                <a:cs typeface="Calibri" panose="020F0502020204030204" pitchFamily="34" charset="0"/>
              </a:rPr>
              <a:t>dirección</a:t>
            </a:r>
            <a:r>
              <a:rPr lang="en-US" sz="2800" kern="100" dirty="0">
                <a:effectLst/>
                <a:ea typeface="Calibri" panose="020F0502020204030204" pitchFamily="34" charset="0"/>
                <a:cs typeface="Calibri" panose="020F0502020204030204" pitchFamily="34" charset="0"/>
              </a:rPr>
              <a:t> de </a:t>
            </a:r>
            <a:r>
              <a:rPr lang="en-US" sz="2800" kern="100" dirty="0" err="1">
                <a:effectLst/>
                <a:ea typeface="Calibri" panose="020F0502020204030204" pitchFamily="34" charset="0"/>
                <a:cs typeface="Calibri" panose="020F0502020204030204" pitchFamily="34" charset="0"/>
              </a:rPr>
              <a:t>os</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objetos</a:t>
            </a:r>
            <a:r>
              <a:rPr lang="en-US" sz="2800" kern="100" dirty="0">
                <a:effectLst/>
                <a:ea typeface="Calibri" panose="020F0502020204030204" pitchFamily="34" charset="0"/>
                <a:cs typeface="Calibri" panose="020F0502020204030204" pitchFamily="34" charset="0"/>
              </a:rPr>
              <a:t> o la </a:t>
            </a:r>
            <a:r>
              <a:rPr lang="en-US" sz="2800" kern="100" dirty="0" err="1">
                <a:effectLst/>
                <a:ea typeface="Calibri" panose="020F0502020204030204" pitchFamily="34" charset="0"/>
                <a:cs typeface="Calibri" panose="020F0502020204030204" pitchFamily="34" charset="0"/>
              </a:rPr>
              <a:t>distancia</a:t>
            </a:r>
            <a:r>
              <a:rPr lang="en-US" sz="2800" kern="100" dirty="0">
                <a:effectLst/>
                <a:ea typeface="Calibri" panose="020F0502020204030204" pitchFamily="34" charset="0"/>
                <a:cs typeface="Calibri" panose="020F0502020204030204" pitchFamily="34" charset="0"/>
              </a:rPr>
              <a:t> entre </a:t>
            </a:r>
            <a:r>
              <a:rPr lang="en-US" sz="2800" kern="100" dirty="0" err="1">
                <a:effectLst/>
                <a:ea typeface="Calibri" panose="020F0502020204030204" pitchFamily="34" charset="0"/>
                <a:cs typeface="Calibri" panose="020F0502020204030204" pitchFamily="34" charset="0"/>
              </a:rPr>
              <a:t>los</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objetos</a:t>
            </a:r>
            <a:r>
              <a:rPr lang="en-US" sz="2800" kern="100" dirty="0">
                <a:effectLst/>
                <a:ea typeface="Calibri" panose="020F0502020204030204" pitchFamily="34" charset="0"/>
                <a:cs typeface="Calibri" panose="020F0502020204030204" pitchFamily="34" charset="0"/>
              </a:rPr>
              <a:t> o las personas?</a:t>
            </a:r>
          </a:p>
          <a:p>
            <a:pPr marL="457200" indent="-457200">
              <a:lnSpc>
                <a:spcPct val="107000"/>
              </a:lnSpc>
              <a:spcBef>
                <a:spcPts val="0"/>
              </a:spcBef>
              <a:spcAft>
                <a:spcPts val="800"/>
              </a:spcAft>
              <a:buFont typeface="+mj-lt"/>
              <a:buAutoNum type="arabicPeriod"/>
            </a:pPr>
            <a:r>
              <a:rPr lang="en-US" sz="2800" kern="100" dirty="0">
                <a:effectLst/>
                <a:ea typeface="Calibri" panose="020F0502020204030204" pitchFamily="34" charset="0"/>
                <a:cs typeface="Calibri" panose="020F0502020204030204" pitchFamily="34" charset="0"/>
              </a:rPr>
              <a:t>¿</a:t>
            </a:r>
            <a:r>
              <a:rPr lang="en-US" sz="2800" kern="100" dirty="0" err="1">
                <a:effectLst/>
                <a:ea typeface="Calibri" panose="020F0502020204030204" pitchFamily="34" charset="0"/>
                <a:cs typeface="Calibri" panose="020F0502020204030204" pitchFamily="34" charset="0"/>
              </a:rPr>
              <a:t>Utilizan</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el</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método</a:t>
            </a:r>
            <a:r>
              <a:rPr lang="en-US" sz="2800" kern="100" dirty="0">
                <a:effectLst/>
                <a:ea typeface="Calibri" panose="020F0502020204030204" pitchFamily="34" charset="0"/>
                <a:cs typeface="Calibri" panose="020F0502020204030204" pitchFamily="34" charset="0"/>
              </a:rPr>
              <a:t> de </a:t>
            </a:r>
            <a:r>
              <a:rPr lang="en-US" sz="2800" kern="100" dirty="0" err="1">
                <a:effectLst/>
                <a:ea typeface="Calibri" panose="020F0502020204030204" pitchFamily="34" charset="0"/>
                <a:cs typeface="Calibri" panose="020F0502020204030204" pitchFamily="34" charset="0"/>
              </a:rPr>
              <a:t>ensayo</a:t>
            </a:r>
            <a:r>
              <a:rPr lang="en-US" sz="2800" kern="100" dirty="0">
                <a:effectLst/>
                <a:ea typeface="Calibri" panose="020F0502020204030204" pitchFamily="34" charset="0"/>
                <a:cs typeface="Calibri" panose="020F0502020204030204" pitchFamily="34" charset="0"/>
              </a:rPr>
              <a:t> y error para </a:t>
            </a:r>
            <a:r>
              <a:rPr lang="en-US" sz="2800" kern="100" dirty="0" err="1">
                <a:effectLst/>
                <a:ea typeface="Calibri" panose="020F0502020204030204" pitchFamily="34" charset="0"/>
                <a:cs typeface="Calibri" panose="020F0502020204030204" pitchFamily="34" charset="0"/>
              </a:rPr>
              <a:t>explorar</a:t>
            </a:r>
            <a:r>
              <a:rPr lang="en-US" sz="2800" kern="100" dirty="0">
                <a:effectLst/>
                <a:ea typeface="Calibri" panose="020F0502020204030204" pitchFamily="34" charset="0"/>
                <a:cs typeface="Calibri" panose="020F0502020204030204" pitchFamily="34" charset="0"/>
              </a:rPr>
              <a:t> </a:t>
            </a:r>
            <a:r>
              <a:rPr lang="en-US" sz="2800" kern="100" dirty="0" err="1">
                <a:effectLst/>
                <a:ea typeface="Calibri" panose="020F0502020204030204" pitchFamily="34" charset="0"/>
                <a:cs typeface="Calibri" panose="020F0502020204030204" pitchFamily="34" charset="0"/>
              </a:rPr>
              <a:t>objetos</a:t>
            </a:r>
            <a:r>
              <a:rPr lang="en-US" sz="2800" kern="100" dirty="0">
                <a:effectLst/>
                <a:ea typeface="Calibri" panose="020F0502020204030204" pitchFamily="34" charset="0"/>
                <a:cs typeface="Calibri" panose="020F0502020204030204" pitchFamily="34" charset="0"/>
              </a:rPr>
              <a:t>?</a:t>
            </a:r>
          </a:p>
        </p:txBody>
      </p:sp>
      <p:pic>
        <p:nvPicPr>
          <p:cNvPr id="4" name="Content Placeholder 4">
            <a:extLst>
              <a:ext uri="{FF2B5EF4-FFF2-40B4-BE49-F238E27FC236}">
                <a16:creationId xmlns:a16="http://schemas.microsoft.com/office/drawing/2014/main" id="{DCE88D92-8778-96F1-8848-6936A8D85DA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000"/>
                    </a14:imgEffect>
                    <a14:imgEffect>
                      <a14:saturation sat="106000"/>
                    </a14:imgEffect>
                    <a14:imgEffect>
                      <a14:brightnessContrast bright="8000" contrast="5000"/>
                    </a14:imgEffect>
                  </a14:imgLayer>
                </a14:imgProps>
              </a:ext>
              <a:ext uri="{28A0092B-C50C-407E-A947-70E740481C1C}">
                <a14:useLocalDpi xmlns:a14="http://schemas.microsoft.com/office/drawing/2010/main"/>
              </a:ext>
            </a:extLst>
          </a:blip>
          <a:stretch>
            <a:fillRect/>
          </a:stretch>
        </p:blipFill>
        <p:spPr>
          <a:xfrm>
            <a:off x="6249913" y="967866"/>
            <a:ext cx="5942087" cy="5222586"/>
          </a:xfrm>
          <a:prstGeom prst="rect">
            <a:avLst/>
          </a:prstGeom>
        </p:spPr>
      </p:pic>
    </p:spTree>
    <p:extLst>
      <p:ext uri="{BB962C8B-B14F-4D97-AF65-F5344CB8AC3E}">
        <p14:creationId xmlns:p14="http://schemas.microsoft.com/office/powerpoint/2010/main" val="262603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385637"/>
            <a:ext cx="6005945" cy="2086725"/>
          </a:xfrm>
        </p:spPr>
        <p:txBody>
          <a:bodyPr/>
          <a:lstStyle/>
          <a:p>
            <a:r>
              <a:rPr lang="en-US" dirty="0" err="1"/>
              <a:t>Desarrollar</a:t>
            </a:r>
            <a:r>
              <a:rPr lang="en-US" dirty="0"/>
              <a:t> </a:t>
            </a:r>
            <a:r>
              <a:rPr lang="en-US" dirty="0" err="1"/>
              <a:t>el</a:t>
            </a:r>
            <a:r>
              <a:rPr lang="en-US" dirty="0"/>
              <a:t> </a:t>
            </a:r>
            <a:r>
              <a:rPr lang="en-US" dirty="0" err="1"/>
              <a:t>pensamiento</a:t>
            </a:r>
            <a:r>
              <a:rPr lang="en-US" dirty="0"/>
              <a:t> </a:t>
            </a:r>
            <a:r>
              <a:rPr lang="en-US" dirty="0" err="1"/>
              <a:t>espacial</a:t>
            </a:r>
            <a:endParaRPr lang="en-US" dirty="0"/>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Cuatro </a:t>
            </a:r>
            <a:r>
              <a:rPr lang="en-US" b="1" dirty="0" err="1">
                <a:latin typeface="Montserrat" pitchFamily="2" charset="77"/>
              </a:rPr>
              <a:t>componentes</a:t>
            </a:r>
            <a:r>
              <a:rPr lang="en-US" b="1" dirty="0">
                <a:latin typeface="Montserrat" pitchFamily="2" charset="77"/>
              </a:rPr>
              <a:t> del </a:t>
            </a:r>
            <a:r>
              <a:rPr lang="en-US" b="1" dirty="0" err="1">
                <a:latin typeface="Montserrat" pitchFamily="2" charset="77"/>
              </a:rPr>
              <a:t>pensamiento</a:t>
            </a:r>
            <a:r>
              <a:rPr lang="en-US" b="1" dirty="0">
                <a:latin typeface="Montserrat" pitchFamily="2" charset="77"/>
              </a:rPr>
              <a:t> </a:t>
            </a:r>
            <a:r>
              <a:rPr lang="en-US" b="1" dirty="0" err="1">
                <a:latin typeface="Montserrat" pitchFamily="2" charset="77"/>
              </a:rPr>
              <a:t>espacial</a:t>
            </a:r>
            <a:r>
              <a:rPr lang="en-US" b="1" dirty="0">
                <a:latin typeface="Montserrat" pitchFamily="2" charset="77"/>
              </a:rPr>
              <a:t> </a:t>
            </a:r>
          </a:p>
        </p:txBody>
      </p:sp>
      <p:sp>
        <p:nvSpPr>
          <p:cNvPr id="10" name="Freeform: Shape 9">
            <a:extLst>
              <a:ext uri="{FF2B5EF4-FFF2-40B4-BE49-F238E27FC236}">
                <a16:creationId xmlns:a16="http://schemas.microsoft.com/office/drawing/2014/main" id="{3DC39935-E356-F8A9-ACB1-0F44A955C214}"/>
              </a:ext>
            </a:extLst>
          </p:cNvPr>
          <p:cNvSpPr/>
          <p:nvPr/>
        </p:nvSpPr>
        <p:spPr>
          <a:xfrm>
            <a:off x="4303419" y="1612044"/>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err="1">
                <a:latin typeface="Montserrat" pitchFamily="2" charset="77"/>
              </a:rPr>
              <a:t>Orientación</a:t>
            </a:r>
            <a:r>
              <a:rPr lang="en-US" sz="2800" b="0" kern="1200" dirty="0">
                <a:latin typeface="Montserrat" pitchFamily="2" charset="77"/>
              </a:rPr>
              <a:t> </a:t>
            </a:r>
            <a:r>
              <a:rPr lang="en-US" sz="2800" b="0" kern="1200" dirty="0" err="1">
                <a:latin typeface="Montserrat" pitchFamily="2" charset="77"/>
              </a:rPr>
              <a:t>espacial</a:t>
            </a:r>
            <a:endParaRPr lang="en-US" sz="2800" b="0" kern="1200" dirty="0">
              <a:latin typeface="Montserrat" pitchFamily="2" charset="77"/>
            </a:endParaRPr>
          </a:p>
        </p:txBody>
      </p:sp>
      <p:sp>
        <p:nvSpPr>
          <p:cNvPr id="11" name="Freeform: Shape 10">
            <a:extLst>
              <a:ext uri="{FF2B5EF4-FFF2-40B4-BE49-F238E27FC236}">
                <a16:creationId xmlns:a16="http://schemas.microsoft.com/office/drawing/2014/main" id="{F612636E-853C-F345-57DB-8ED2BBBAAAA8}"/>
              </a:ext>
            </a:extLst>
          </p:cNvPr>
          <p:cNvSpPr/>
          <p:nvPr/>
        </p:nvSpPr>
        <p:spPr>
          <a:xfrm>
            <a:off x="4303419" y="2687368"/>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err="1">
                <a:latin typeface="Montserrat" pitchFamily="2" charset="77"/>
              </a:rPr>
              <a:t>Navegación</a:t>
            </a:r>
            <a:r>
              <a:rPr lang="en-US" sz="2800" b="0" kern="1200" dirty="0">
                <a:latin typeface="Montserrat" pitchFamily="2" charset="77"/>
              </a:rPr>
              <a:t> </a:t>
            </a:r>
            <a:r>
              <a:rPr lang="en-US" sz="2800" b="0" kern="1200" dirty="0" err="1">
                <a:latin typeface="Montserrat" pitchFamily="2" charset="77"/>
              </a:rPr>
              <a:t>espacial</a:t>
            </a:r>
            <a:endParaRPr lang="en-US" sz="2800" b="0" kern="1200" dirty="0">
              <a:latin typeface="Montserrat" pitchFamily="2" charset="77"/>
            </a:endParaRPr>
          </a:p>
        </p:txBody>
      </p:sp>
      <p:sp>
        <p:nvSpPr>
          <p:cNvPr id="12" name="Freeform: Shape 11">
            <a:extLst>
              <a:ext uri="{FF2B5EF4-FFF2-40B4-BE49-F238E27FC236}">
                <a16:creationId xmlns:a16="http://schemas.microsoft.com/office/drawing/2014/main" id="{1C1C020B-C298-ADED-3A6F-321F55BD1E01}"/>
              </a:ext>
            </a:extLst>
          </p:cNvPr>
          <p:cNvSpPr/>
          <p:nvPr/>
        </p:nvSpPr>
        <p:spPr>
          <a:xfrm>
            <a:off x="4303419" y="36787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err="1">
                <a:latin typeface="Montserrat" pitchFamily="2" charset="77"/>
              </a:rPr>
              <a:t>Vocabulario</a:t>
            </a:r>
            <a:r>
              <a:rPr lang="en-US" sz="2800" b="0" kern="1200" dirty="0">
                <a:latin typeface="Montserrat" pitchFamily="2" charset="77"/>
              </a:rPr>
              <a:t> </a:t>
            </a:r>
            <a:r>
              <a:rPr lang="en-US" sz="2800" b="0" kern="1200" dirty="0" err="1">
                <a:latin typeface="Montserrat" pitchFamily="2" charset="77"/>
              </a:rPr>
              <a:t>espacial</a:t>
            </a:r>
            <a:endParaRPr lang="en-US" sz="2800" b="0" kern="1200" dirty="0">
              <a:latin typeface="Montserrat" pitchFamily="2" charset="77"/>
            </a:endParaRPr>
          </a:p>
        </p:txBody>
      </p:sp>
      <p:sp>
        <p:nvSpPr>
          <p:cNvPr id="13" name="Freeform: Shape 12">
            <a:extLst>
              <a:ext uri="{FF2B5EF4-FFF2-40B4-BE49-F238E27FC236}">
                <a16:creationId xmlns:a16="http://schemas.microsoft.com/office/drawing/2014/main" id="{EDE9AB69-9859-9D07-3256-57CBAC4A14FA}"/>
              </a:ext>
            </a:extLst>
          </p:cNvPr>
          <p:cNvSpPr/>
          <p:nvPr/>
        </p:nvSpPr>
        <p:spPr>
          <a:xfrm>
            <a:off x="4303419" y="46939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err="1">
                <a:latin typeface="Montserrat" pitchFamily="2" charset="77"/>
              </a:rPr>
              <a:t>Rotación</a:t>
            </a:r>
            <a:r>
              <a:rPr lang="en-US" sz="2800" b="0" kern="1200" dirty="0">
                <a:latin typeface="Montserrat" pitchFamily="2" charset="77"/>
              </a:rPr>
              <a:t> mental</a:t>
            </a:r>
          </a:p>
        </p:txBody>
      </p:sp>
      <p:pic>
        <p:nvPicPr>
          <p:cNvPr id="3" name="Picture 2">
            <a:extLst>
              <a:ext uri="{FF2B5EF4-FFF2-40B4-BE49-F238E27FC236}">
                <a16:creationId xmlns:a16="http://schemas.microsoft.com/office/drawing/2014/main" id="{59AFCF1D-0CB9-8B9F-CE12-B574DA32E7B6}"/>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4900"/>
                    </a14:imgEffect>
                    <a14:imgEffect>
                      <a14:brightnessContrast bright="10000" contrast="5000"/>
                    </a14:imgEffect>
                  </a14:imgLayer>
                </a14:imgProps>
              </a:ext>
              <a:ext uri="{28A0092B-C50C-407E-A947-70E740481C1C}">
                <a14:useLocalDpi xmlns:a14="http://schemas.microsoft.com/office/drawing/2010/main"/>
              </a:ext>
            </a:extLst>
          </a:blip>
          <a:srcRect/>
          <a:stretch/>
        </p:blipFill>
        <p:spPr bwMode="auto">
          <a:xfrm>
            <a:off x="0" y="0"/>
            <a:ext cx="4194540" cy="617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363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38200" y="323616"/>
            <a:ext cx="10834075" cy="424732"/>
          </a:xfrm>
        </p:spPr>
        <p:txBody>
          <a:bodyPr/>
          <a:lstStyle/>
          <a:p>
            <a:r>
              <a:rPr lang="en-US" sz="2400" dirty="0"/>
              <a:t>Los </a:t>
            </a:r>
            <a:r>
              <a:rPr lang="en-US" sz="2400" dirty="0" err="1"/>
              <a:t>Fundamentos</a:t>
            </a:r>
            <a:r>
              <a:rPr lang="en-US" sz="2400" dirty="0"/>
              <a:t> de </a:t>
            </a:r>
            <a:r>
              <a:rPr lang="en-US" sz="2400" dirty="0" err="1"/>
              <a:t>aprendizaje</a:t>
            </a:r>
            <a:r>
              <a:rPr lang="en-US" sz="2400" dirty="0"/>
              <a:t> y </a:t>
            </a:r>
            <a:r>
              <a:rPr lang="en-US" sz="2400" dirty="0" err="1"/>
              <a:t>desarrollo</a:t>
            </a:r>
            <a:r>
              <a:rPr lang="en-US" sz="2400" dirty="0"/>
              <a:t> </a:t>
            </a:r>
            <a:r>
              <a:rPr lang="en-US" sz="2400" dirty="0" err="1"/>
              <a:t>infantil</a:t>
            </a:r>
            <a:r>
              <a:rPr lang="en-US" sz="2400" dirty="0"/>
              <a:t> de California</a:t>
            </a:r>
          </a:p>
        </p:txBody>
      </p:sp>
      <p:sp>
        <p:nvSpPr>
          <p:cNvPr id="3" name="Content Placeholder 2">
            <a:extLst>
              <a:ext uri="{FF2B5EF4-FFF2-40B4-BE49-F238E27FC236}">
                <a16:creationId xmlns:a16="http://schemas.microsoft.com/office/drawing/2014/main" id="{661DA2D5-FD73-0201-3C44-B6C5CC5A6439}"/>
              </a:ext>
            </a:extLst>
          </p:cNvPr>
          <p:cNvSpPr>
            <a:spLocks noGrp="1"/>
          </p:cNvSpPr>
          <p:nvPr>
            <p:ph idx="1"/>
          </p:nvPr>
        </p:nvSpPr>
        <p:spPr>
          <a:xfrm>
            <a:off x="851647" y="1147821"/>
            <a:ext cx="10515600" cy="1470734"/>
          </a:xfrm>
        </p:spPr>
        <p:txBody>
          <a:bodyPr>
            <a:normAutofit/>
          </a:bodyPr>
          <a:lstStyle/>
          <a:p>
            <a:pPr marL="0" indent="0" algn="ctr">
              <a:buNone/>
            </a:pPr>
            <a:r>
              <a:rPr lang="en-US" b="1" dirty="0" err="1">
                <a:solidFill>
                  <a:schemeClr val="tx1"/>
                </a:solidFill>
                <a:latin typeface="Montserrat" panose="00000500000000000000" pitchFamily="50" charset="0"/>
              </a:rPr>
              <a:t>Fundamento</a:t>
            </a:r>
            <a:r>
              <a:rPr lang="en-US" b="1" dirty="0">
                <a:solidFill>
                  <a:schemeClr val="tx1"/>
                </a:solidFill>
                <a:latin typeface="Montserrat" panose="00000500000000000000" pitchFamily="50" charset="0"/>
              </a:rPr>
              <a:t>: </a:t>
            </a:r>
            <a:r>
              <a:rPr lang="en-US" b="1" dirty="0" err="1">
                <a:solidFill>
                  <a:schemeClr val="tx1"/>
                </a:solidFill>
                <a:latin typeface="Montserrat" panose="00000500000000000000" pitchFamily="50" charset="0"/>
              </a:rPr>
              <a:t>Pensamiento</a:t>
            </a:r>
            <a:r>
              <a:rPr lang="en-US" b="1" dirty="0">
                <a:solidFill>
                  <a:schemeClr val="tx1"/>
                </a:solidFill>
                <a:latin typeface="Montserrat" panose="00000500000000000000" pitchFamily="50" charset="0"/>
              </a:rPr>
              <a:t> </a:t>
            </a:r>
            <a:r>
              <a:rPr lang="en-US" b="1" dirty="0" err="1">
                <a:solidFill>
                  <a:schemeClr val="tx1"/>
                </a:solidFill>
                <a:latin typeface="Montserrat" panose="00000500000000000000" pitchFamily="50" charset="0"/>
              </a:rPr>
              <a:t>espacial</a:t>
            </a:r>
            <a:endParaRPr lang="en-US" b="1" dirty="0">
              <a:solidFill>
                <a:schemeClr val="tx1"/>
              </a:solidFill>
              <a:latin typeface="Montserrat" panose="00000500000000000000" pitchFamily="50" charset="0"/>
            </a:endParaRPr>
          </a:p>
          <a:p>
            <a:pPr marL="0" indent="0" algn="ctr">
              <a:buFont typeface="Arial" panose="020B0604020202020204" pitchFamily="34" charset="0"/>
              <a:buNone/>
            </a:pPr>
            <a:r>
              <a:rPr lang="en-US" dirty="0">
                <a:latin typeface="Montserrat" panose="00000500000000000000" pitchFamily="50" charset="0"/>
              </a:rPr>
              <a:t>La </a:t>
            </a:r>
            <a:r>
              <a:rPr lang="en-US" dirty="0" err="1">
                <a:latin typeface="Montserrat" panose="00000500000000000000" pitchFamily="50" charset="0"/>
              </a:rPr>
              <a:t>comprensión</a:t>
            </a:r>
            <a:r>
              <a:rPr lang="en-US" dirty="0">
                <a:latin typeface="Montserrat" panose="00000500000000000000" pitchFamily="50" charset="0"/>
              </a:rPr>
              <a:t> </a:t>
            </a:r>
            <a:r>
              <a:rPr lang="en-US" dirty="0" err="1">
                <a:latin typeface="Montserrat" panose="00000500000000000000" pitchFamily="50" charset="0"/>
              </a:rPr>
              <a:t>cada</a:t>
            </a:r>
            <a:r>
              <a:rPr lang="en-US" dirty="0">
                <a:latin typeface="Montserrat" panose="00000500000000000000" pitchFamily="50" charset="0"/>
              </a:rPr>
              <a:t> </a:t>
            </a:r>
            <a:r>
              <a:rPr lang="en-US" dirty="0" err="1">
                <a:latin typeface="Montserrat" panose="00000500000000000000" pitchFamily="50" charset="0"/>
              </a:rPr>
              <a:t>vez</a:t>
            </a:r>
            <a:r>
              <a:rPr lang="en-US" dirty="0">
                <a:latin typeface="Montserrat" panose="00000500000000000000" pitchFamily="50" charset="0"/>
              </a:rPr>
              <a:t> mayor de </a:t>
            </a:r>
            <a:r>
              <a:rPr lang="en-US" dirty="0" err="1">
                <a:latin typeface="Montserrat" panose="00000500000000000000" pitchFamily="50" charset="0"/>
              </a:rPr>
              <a:t>cómo</a:t>
            </a:r>
            <a:r>
              <a:rPr lang="en-US" dirty="0">
                <a:latin typeface="Montserrat" panose="00000500000000000000" pitchFamily="50" charset="0"/>
              </a:rPr>
              <a:t> las </a:t>
            </a:r>
            <a:r>
              <a:rPr lang="en-US" dirty="0" err="1">
                <a:latin typeface="Montserrat" panose="00000500000000000000" pitchFamily="50" charset="0"/>
              </a:rPr>
              <a:t>cosas</a:t>
            </a:r>
            <a:r>
              <a:rPr lang="en-US" dirty="0">
                <a:latin typeface="Montserrat" panose="00000500000000000000" pitchFamily="50" charset="0"/>
              </a:rPr>
              <a:t> se </a:t>
            </a:r>
            <a:r>
              <a:rPr lang="en-US" dirty="0" err="1">
                <a:latin typeface="Montserrat" panose="00000500000000000000" pitchFamily="50" charset="0"/>
              </a:rPr>
              <a:t>mueven</a:t>
            </a:r>
            <a:r>
              <a:rPr lang="en-US" dirty="0">
                <a:latin typeface="Montserrat" panose="00000500000000000000" pitchFamily="50" charset="0"/>
              </a:rPr>
              <a:t> y </a:t>
            </a:r>
            <a:r>
              <a:rPr lang="en-US" dirty="0" err="1">
                <a:latin typeface="Montserrat" panose="00000500000000000000" pitchFamily="50" charset="0"/>
              </a:rPr>
              <a:t>encajan</a:t>
            </a:r>
            <a:r>
              <a:rPr lang="en-US" dirty="0">
                <a:latin typeface="Montserrat" panose="00000500000000000000" pitchFamily="50" charset="0"/>
              </a:rPr>
              <a:t> </a:t>
            </a:r>
            <a:r>
              <a:rPr lang="en-US" dirty="0" err="1">
                <a:latin typeface="Montserrat" panose="00000500000000000000" pitchFamily="50" charset="0"/>
              </a:rPr>
              <a:t>en</a:t>
            </a:r>
            <a:r>
              <a:rPr lang="en-US" dirty="0">
                <a:latin typeface="Montserrat" panose="00000500000000000000" pitchFamily="50" charset="0"/>
              </a:rPr>
              <a:t> </a:t>
            </a:r>
            <a:r>
              <a:rPr lang="en-US" dirty="0" err="1">
                <a:latin typeface="Montserrat" panose="00000500000000000000" pitchFamily="50" charset="0"/>
              </a:rPr>
              <a:t>el</a:t>
            </a:r>
            <a:r>
              <a:rPr lang="en-US" dirty="0">
                <a:latin typeface="Montserrat" panose="00000500000000000000" pitchFamily="50" charset="0"/>
              </a:rPr>
              <a:t> </a:t>
            </a:r>
            <a:r>
              <a:rPr lang="en-US" dirty="0" err="1">
                <a:latin typeface="Montserrat" panose="00000500000000000000" pitchFamily="50" charset="0"/>
              </a:rPr>
              <a:t>espacio</a:t>
            </a:r>
            <a:r>
              <a:rPr lang="en-US" dirty="0">
                <a:latin typeface="Montserrat" panose="00000500000000000000" pitchFamily="50" charset="0"/>
              </a:rPr>
              <a:t>.</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4010170785"/>
              </p:ext>
            </p:extLst>
          </p:nvPr>
        </p:nvGraphicFramePr>
        <p:xfrm>
          <a:off x="838200" y="2618555"/>
          <a:ext cx="10515600" cy="32969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gridCol w="3505200">
                  <a:extLst>
                    <a:ext uri="{9D8B030D-6E8A-4147-A177-3AD203B41FA5}">
                      <a16:colId xmlns:a16="http://schemas.microsoft.com/office/drawing/2014/main" val="2500859770"/>
                    </a:ext>
                  </a:extLst>
                </a:gridCol>
              </a:tblGrid>
              <a:tr h="370840">
                <a:tc>
                  <a:txBody>
                    <a:bodyPr/>
                    <a:lstStyle/>
                    <a:p>
                      <a:pPr marL="66675"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4–12 meses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57150"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13–24 meses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57150" marR="0" algn="l" fontAlgn="base">
                        <a:spcBef>
                          <a:spcPts val="0"/>
                        </a:spcBef>
                        <a:spcAft>
                          <a:spcPts val="0"/>
                        </a:spcAft>
                      </a:pPr>
                      <a:r>
                        <a:rPr lang="en-US" sz="1800" i="0" dirty="0">
                          <a:solidFill>
                            <a:schemeClr val="bg1"/>
                          </a:solidFill>
                          <a:effectLst/>
                          <a:latin typeface="Montserrat" panose="00000500000000000000" pitchFamily="2" charset="0"/>
                          <a:ea typeface="Times New Roman" panose="02020603050405020304" pitchFamily="18" charset="0"/>
                          <a:cs typeface="Arial" panose="020B0604020202020204" pitchFamily="34" charset="0"/>
                        </a:rPr>
                        <a:t>25–36 meses   </a:t>
                      </a:r>
                      <a:endParaRPr lang="en-US" sz="1800" i="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6171737"/>
                  </a:ext>
                </a:extLst>
              </a:tr>
              <a:tr h="474680">
                <a:tc>
                  <a:txBody>
                    <a:bodyPr/>
                    <a:lstStyle/>
                    <a:p>
                      <a:pPr marL="66675" marR="0" fontAlgn="base">
                        <a:spcBef>
                          <a:spcPts val="0"/>
                        </a:spcBef>
                        <a:spcAft>
                          <a:spcPts val="0"/>
                        </a:spcAft>
                      </a:pPr>
                      <a:r>
                        <a:rPr lang="en-US" sz="1800" dirty="0">
                          <a:effectLst/>
                          <a:latin typeface="Montserrat Medium" panose="00000600000000000000" pitchFamily="2" charset="0"/>
                          <a:ea typeface="Calibri" panose="020F0502020204030204" pitchFamily="34" charset="0"/>
                          <a:cs typeface="Arial" panose="020B0604020202020204" pitchFamily="34" charset="0"/>
                        </a:rPr>
                        <a:t>Los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niños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exploran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el</a:t>
                      </a:r>
                      <a:endParaRPr lang="en-US" sz="1800" dirty="0">
                        <a:effectLst/>
                        <a:latin typeface="Montserrat Medium" panose="00000600000000000000" pitchFamily="2" charset="0"/>
                        <a:ea typeface="Calibri" panose="020F0502020204030204" pitchFamily="34" charset="0"/>
                        <a:cs typeface="Arial" panose="020B0604020202020204" pitchFamily="34" charset="0"/>
                      </a:endParaRPr>
                    </a:p>
                    <a:p>
                      <a:pPr marL="66675" marR="0" fontAlgn="base">
                        <a:spcBef>
                          <a:spcPts val="0"/>
                        </a:spcBef>
                        <a:spcAft>
                          <a:spcPts val="0"/>
                        </a:spcAft>
                      </a:pPr>
                      <a:r>
                        <a:rPr lang="en-US" sz="1800" dirty="0" err="1">
                          <a:effectLst/>
                          <a:latin typeface="Montserrat Medium" panose="00000600000000000000" pitchFamily="2" charset="0"/>
                          <a:ea typeface="Calibri" panose="020F0502020204030204" pitchFamily="34" charset="0"/>
                          <a:cs typeface="Arial" panose="020B0604020202020204" pitchFamily="34" charset="0"/>
                        </a:rPr>
                        <a:t>movimiento</a:t>
                      </a:r>
                      <a:r>
                        <a:rPr lang="en-US" sz="1800" dirty="0">
                          <a:effectLst/>
                          <a:latin typeface="Montserrat Medium" panose="00000600000000000000" pitchFamily="2" charset="0"/>
                          <a:ea typeface="Calibri" panose="020F0502020204030204" pitchFamily="34" charset="0"/>
                          <a:cs typeface="Arial" panose="020B0604020202020204" pitchFamily="34" charset="0"/>
                        </a:rPr>
                        <a:t> de sus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cuerpos</a:t>
                      </a:r>
                      <a:r>
                        <a:rPr lang="en-US" sz="1800" dirty="0">
                          <a:effectLst/>
                          <a:latin typeface="Montserrat Medium" panose="00000600000000000000" pitchFamily="2" charset="0"/>
                          <a:ea typeface="Calibri" panose="020F0502020204030204" pitchFamily="34" charset="0"/>
                          <a:cs typeface="Arial" panose="020B0604020202020204" pitchFamily="34" charset="0"/>
                        </a:rPr>
                        <a:t>, la forma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800" dirty="0">
                          <a:effectLst/>
                          <a:latin typeface="Montserrat Medium" panose="00000600000000000000" pitchFamily="2" charset="0"/>
                          <a:ea typeface="Calibri" panose="020F0502020204030204" pitchFamily="34" charset="0"/>
                          <a:cs typeface="Arial" panose="020B0604020202020204" pitchFamily="34" charset="0"/>
                        </a:rPr>
                        <a:t> que las personas y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los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objetos</a:t>
                      </a:r>
                      <a:r>
                        <a:rPr lang="en-US" sz="1800" dirty="0">
                          <a:effectLst/>
                          <a:latin typeface="Montserrat Medium" panose="00000600000000000000" pitchFamily="2" charset="0"/>
                          <a:ea typeface="Calibri" panose="020F0502020204030204" pitchFamily="34" charset="0"/>
                          <a:cs typeface="Arial" panose="020B0604020202020204" pitchFamily="34" charset="0"/>
                        </a:rPr>
                        <a:t> se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mueven</a:t>
                      </a:r>
                      <a:r>
                        <a:rPr lang="en-US" sz="1800" dirty="0">
                          <a:effectLst/>
                          <a:latin typeface="Montserrat Medium" panose="00000600000000000000" pitchFamily="2" charset="0"/>
                          <a:ea typeface="Calibri" panose="020F0502020204030204" pitchFamily="34" charset="0"/>
                          <a:cs typeface="Arial" panose="020B0604020202020204" pitchFamily="34" charset="0"/>
                        </a:rPr>
                        <a:t> a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través</a:t>
                      </a:r>
                      <a:r>
                        <a:rPr lang="en-US" sz="1800" dirty="0">
                          <a:effectLst/>
                          <a:latin typeface="Montserrat Medium" panose="00000600000000000000" pitchFamily="2" charset="0"/>
                          <a:ea typeface="Calibri" panose="020F0502020204030204" pitchFamily="34" charset="0"/>
                          <a:cs typeface="Arial" panose="020B0604020202020204" pitchFamily="34" charset="0"/>
                        </a:rPr>
                        <a:t> del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espacio</a:t>
                      </a:r>
                      <a:r>
                        <a:rPr lang="en-US" sz="1800" dirty="0">
                          <a:effectLst/>
                          <a:latin typeface="Montserrat Medium" panose="00000600000000000000" pitchFamily="2" charset="0"/>
                          <a:ea typeface="Calibri" panose="020F0502020204030204" pitchFamily="34" charset="0"/>
                          <a:cs typeface="Arial" panose="020B0604020202020204" pitchFamily="34" charset="0"/>
                        </a:rPr>
                        <a:t>, y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el</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tamaño</a:t>
                      </a:r>
                      <a:r>
                        <a:rPr lang="en-US" sz="1800" dirty="0">
                          <a:effectLst/>
                          <a:latin typeface="Montserrat Medium" panose="00000600000000000000" pitchFamily="2" charset="0"/>
                          <a:ea typeface="Calibri" panose="020F0502020204030204" pitchFamily="34" charset="0"/>
                          <a:cs typeface="Arial" panose="020B0604020202020204" pitchFamily="34" charset="0"/>
                        </a:rPr>
                        <a:t> y la forma de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los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objetos</a:t>
                      </a:r>
                      <a:r>
                        <a:rPr lang="en-US" sz="1800" dirty="0">
                          <a:effectLst/>
                          <a:latin typeface="Montserrat Medium" panose="00000600000000000000" pitchFamily="2" charset="0"/>
                          <a:ea typeface="Calibri" panose="020F0502020204030204" pitchFamily="34" charset="0"/>
                          <a:cs typeface="Arial" panose="020B0604020202020204" pitchFamily="34" charset="0"/>
                        </a:rPr>
                        <a:t>.</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 marR="9525" fontAlgn="base">
                        <a:spcBef>
                          <a:spcPts val="0"/>
                        </a:spcBef>
                        <a:spcAft>
                          <a:spcPts val="0"/>
                        </a:spcAft>
                      </a:pPr>
                      <a:r>
                        <a:rPr lang="en-US" sz="1800" dirty="0">
                          <a:effectLst/>
                          <a:latin typeface="Montserrat Medium" panose="00000600000000000000" pitchFamily="2" charset="0"/>
                          <a:ea typeface="Calibri" panose="020F0502020204030204" pitchFamily="34" charset="0"/>
                          <a:cs typeface="Arial" panose="020B0604020202020204" pitchFamily="34" charset="0"/>
                        </a:rPr>
                        <a:t>Los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niños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demuestran</a:t>
                      </a:r>
                      <a:endParaRPr lang="en-US" sz="1800" dirty="0">
                        <a:effectLst/>
                        <a:latin typeface="Montserrat Medium" panose="00000600000000000000" pitchFamily="2" charset="0"/>
                        <a:ea typeface="Calibri" panose="020F0502020204030204" pitchFamily="34" charset="0"/>
                        <a:cs typeface="Arial" panose="020B0604020202020204" pitchFamily="34" charset="0"/>
                      </a:endParaRPr>
                    </a:p>
                    <a:p>
                      <a:pPr marL="57150" marR="9525" fontAlgn="base">
                        <a:spcBef>
                          <a:spcPts val="0"/>
                        </a:spcBef>
                        <a:spcAft>
                          <a:spcPts val="0"/>
                        </a:spcAft>
                      </a:pPr>
                      <a:r>
                        <a:rPr lang="en-US" sz="1800" dirty="0" err="1">
                          <a:effectLst/>
                          <a:latin typeface="Montserrat Medium" panose="00000600000000000000" pitchFamily="2" charset="0"/>
                          <a:ea typeface="Calibri" panose="020F0502020204030204" pitchFamily="34" charset="0"/>
                          <a:cs typeface="Arial" panose="020B0604020202020204" pitchFamily="34" charset="0"/>
                        </a:rPr>
                        <a:t>comprensión</a:t>
                      </a:r>
                      <a:r>
                        <a:rPr lang="en-US" sz="1800" dirty="0">
                          <a:effectLst/>
                          <a:latin typeface="Montserrat Medium" panose="00000600000000000000" pitchFamily="2" charset="0"/>
                          <a:ea typeface="Calibri" panose="020F0502020204030204" pitchFamily="34" charset="0"/>
                          <a:cs typeface="Arial" panose="020B0604020202020204" pitchFamily="34" charset="0"/>
                        </a:rPr>
                        <a:t> de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dónde</a:t>
                      </a:r>
                      <a:r>
                        <a:rPr lang="en-US" sz="1800" dirty="0">
                          <a:effectLst/>
                          <a:latin typeface="Montserrat Medium" panose="00000600000000000000" pitchFamily="2" charset="0"/>
                          <a:ea typeface="Calibri" panose="020F0502020204030204" pitchFamily="34" charset="0"/>
                          <a:cs typeface="Arial" panose="020B0604020202020204" pitchFamily="34" charset="0"/>
                        </a:rPr>
                        <a:t> se</a:t>
                      </a:r>
                    </a:p>
                    <a:p>
                      <a:pPr marL="57150" marR="9525" fontAlgn="base">
                        <a:spcBef>
                          <a:spcPts val="0"/>
                        </a:spcBef>
                        <a:spcAft>
                          <a:spcPts val="0"/>
                        </a:spcAft>
                      </a:pPr>
                      <a:r>
                        <a:rPr lang="en-US" sz="1800" dirty="0" err="1">
                          <a:effectLst/>
                          <a:latin typeface="Montserrat Medium" panose="00000600000000000000" pitchFamily="2" charset="0"/>
                          <a:ea typeface="Calibri" panose="020F0502020204030204" pitchFamily="34" charset="0"/>
                          <a:cs typeface="Arial" panose="020B0604020202020204" pitchFamily="34" charset="0"/>
                        </a:rPr>
                        <a:t>encuentran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los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objetos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el</a:t>
                      </a:r>
                      <a:endParaRPr lang="en-US" sz="1800" dirty="0">
                        <a:effectLst/>
                        <a:latin typeface="Montserrat Medium" panose="00000600000000000000" pitchFamily="2" charset="0"/>
                        <a:ea typeface="Calibri" panose="020F0502020204030204" pitchFamily="34" charset="0"/>
                        <a:cs typeface="Arial" panose="020B0604020202020204" pitchFamily="34" charset="0"/>
                      </a:endParaRPr>
                    </a:p>
                    <a:p>
                      <a:pPr marL="57150" marR="9525" fontAlgn="base">
                        <a:spcBef>
                          <a:spcPts val="0"/>
                        </a:spcBef>
                        <a:spcAft>
                          <a:spcPts val="0"/>
                        </a:spcAft>
                      </a:pPr>
                      <a:r>
                        <a:rPr lang="en-US" sz="1800" dirty="0" err="1">
                          <a:effectLst/>
                          <a:latin typeface="Montserrat Medium" panose="00000600000000000000" pitchFamily="2" charset="0"/>
                          <a:ea typeface="Calibri" panose="020F0502020204030204" pitchFamily="34" charset="0"/>
                          <a:cs typeface="Arial" panose="020B0604020202020204" pitchFamily="34" charset="0"/>
                        </a:rPr>
                        <a:t>espacio</a:t>
                      </a:r>
                      <a:r>
                        <a:rPr lang="en-US" sz="1800" dirty="0">
                          <a:effectLst/>
                          <a:latin typeface="Montserrat Medium" panose="00000600000000000000" pitchFamily="2" charset="0"/>
                          <a:ea typeface="Calibri" panose="020F0502020204030204" pitchFamily="34" charset="0"/>
                          <a:cs typeface="Arial" panose="020B0604020202020204" pitchFamily="34" charset="0"/>
                        </a:rPr>
                        <a:t>, y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utilizan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ensayo</a:t>
                      </a:r>
                      <a:r>
                        <a:rPr lang="en-US" sz="1800" dirty="0">
                          <a:effectLst/>
                          <a:latin typeface="Montserrat Medium" panose="00000600000000000000" pitchFamily="2" charset="0"/>
                          <a:ea typeface="Calibri" panose="020F0502020204030204" pitchFamily="34" charset="0"/>
                          <a:cs typeface="Arial" panose="020B0604020202020204" pitchFamily="34" charset="0"/>
                        </a:rPr>
                        <a:t> y error para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descubrir</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cómo</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los</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objetos</a:t>
                      </a:r>
                      <a:r>
                        <a:rPr lang="en-US" sz="1800" dirty="0">
                          <a:effectLst/>
                          <a:latin typeface="Montserrat Medium" panose="00000600000000000000" pitchFamily="2" charset="0"/>
                          <a:ea typeface="Calibri" panose="020F0502020204030204" pitchFamily="34" charset="0"/>
                          <a:cs typeface="Arial" panose="020B0604020202020204" pitchFamily="34" charset="0"/>
                        </a:rPr>
                        <a:t>, o sus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cuerpos</a:t>
                      </a:r>
                      <a:r>
                        <a:rPr lang="en-US" sz="1800" dirty="0">
                          <a:effectLst/>
                          <a:latin typeface="Montserrat Medium" panose="00000600000000000000" pitchFamily="2" charset="0"/>
                          <a:ea typeface="Calibri" panose="020F0502020204030204" pitchFamily="34" charset="0"/>
                          <a:cs typeface="Arial" panose="020B0604020202020204" pitchFamily="34" charset="0"/>
                        </a:rPr>
                        <a:t>, se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mueven</a:t>
                      </a:r>
                      <a:r>
                        <a:rPr lang="en-US" sz="1800" dirty="0">
                          <a:effectLst/>
                          <a:latin typeface="Montserrat Medium" panose="00000600000000000000" pitchFamily="2" charset="0"/>
                          <a:ea typeface="Calibri" panose="020F0502020204030204" pitchFamily="34" charset="0"/>
                          <a:cs typeface="Arial" panose="020B0604020202020204" pitchFamily="34" charset="0"/>
                        </a:rPr>
                        <a:t> y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encajan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el</a:t>
                      </a:r>
                      <a:r>
                        <a:rPr lang="en-US" sz="1800" dirty="0">
                          <a:effectLst/>
                          <a:latin typeface="Montserrat Medium" panose="00000600000000000000" pitchFamily="2" charset="0"/>
                          <a:ea typeface="Calibri" panose="020F0502020204030204" pitchFamily="34" charset="0"/>
                          <a:cs typeface="Arial" panose="020B0604020202020204" pitchFamily="34" charset="0"/>
                        </a:rPr>
                        <a:t> </a:t>
                      </a:r>
                      <a:r>
                        <a:rPr lang="en-US" sz="1800" dirty="0" err="1">
                          <a:effectLst/>
                          <a:latin typeface="Montserrat Medium" panose="00000600000000000000" pitchFamily="2" charset="0"/>
                          <a:ea typeface="Calibri" panose="020F0502020204030204" pitchFamily="34" charset="0"/>
                          <a:cs typeface="Arial" panose="020B0604020202020204" pitchFamily="34" charset="0"/>
                        </a:rPr>
                        <a:t>espacio</a:t>
                      </a:r>
                      <a:r>
                        <a:rPr lang="en-US" sz="1800" dirty="0">
                          <a:effectLst/>
                          <a:latin typeface="Montserrat Medium" panose="00000600000000000000" pitchFamily="2" charset="0"/>
                          <a:ea typeface="Calibri" panose="020F0502020204030204" pitchFamily="34" charset="0"/>
                          <a:cs typeface="Arial" panose="020B0604020202020204" pitchFamily="34" charset="0"/>
                        </a:rPr>
                        <a:t>.</a:t>
                      </a:r>
                      <a:endParaRPr lang="en-US" sz="18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57150" marR="0" fontAlgn="base">
                        <a:spcBef>
                          <a:spcPts val="0"/>
                        </a:spcBef>
                        <a:spcAft>
                          <a:spcPts val="0"/>
                        </a:spcAft>
                      </a:pPr>
                      <a:r>
                        <a:rPr lang="en-US" sz="1600" dirty="0">
                          <a:effectLst/>
                          <a:latin typeface="Montserrat Medium" panose="00000600000000000000" pitchFamily="2" charset="0"/>
                          <a:ea typeface="Calibri" panose="020F0502020204030204" pitchFamily="34" charset="0"/>
                          <a:cs typeface="Arial" panose="020B0604020202020204" pitchFamily="34" charset="0"/>
                        </a:rPr>
                        <a:t>Los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niños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pueden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predecir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cómo</a:t>
                      </a:r>
                      <a:r>
                        <a:rPr lang="en-US" sz="1600" dirty="0">
                          <a:effectLst/>
                          <a:latin typeface="Montserrat Medium" panose="00000600000000000000" pitchFamily="2" charset="0"/>
                          <a:ea typeface="Calibri" panose="020F0502020204030204" pitchFamily="34" charset="0"/>
                          <a:cs typeface="Arial" panose="020B0604020202020204" pitchFamily="34" charset="0"/>
                        </a:rPr>
                        <a:t> se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adaptarán</a:t>
                      </a:r>
                      <a:r>
                        <a:rPr lang="en-US" sz="1600" dirty="0">
                          <a:effectLst/>
                          <a:latin typeface="Montserrat Medium" panose="00000600000000000000" pitchFamily="2" charset="0"/>
                          <a:ea typeface="Calibri" panose="020F0502020204030204" pitchFamily="34" charset="0"/>
                          <a:cs typeface="Arial" panose="020B0604020202020204" pitchFamily="34" charset="0"/>
                        </a:rPr>
                        <a:t> y se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moverán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los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objetos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el</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espacio</a:t>
                      </a:r>
                      <a:r>
                        <a:rPr lang="en-US" sz="1600" dirty="0">
                          <a:effectLst/>
                          <a:latin typeface="Montserrat Medium" panose="00000600000000000000" pitchFamily="2" charset="0"/>
                          <a:ea typeface="Calibri" panose="020F0502020204030204" pitchFamily="34" charset="0"/>
                          <a:cs typeface="Arial" panose="020B0604020202020204" pitchFamily="34" charset="0"/>
                        </a:rPr>
                        <a:t> sin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tener</a:t>
                      </a:r>
                      <a:r>
                        <a:rPr lang="en-US" sz="1600" dirty="0">
                          <a:effectLst/>
                          <a:latin typeface="Montserrat Medium" panose="00000600000000000000" pitchFamily="2" charset="0"/>
                          <a:ea typeface="Calibri" panose="020F0502020204030204" pitchFamily="34" charset="0"/>
                          <a:cs typeface="Arial" panose="020B0604020202020204" pitchFamily="34" charset="0"/>
                        </a:rPr>
                        <a:t> que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probar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todas</a:t>
                      </a:r>
                      <a:r>
                        <a:rPr lang="en-US" sz="1600" dirty="0">
                          <a:effectLst/>
                          <a:latin typeface="Montserrat Medium" panose="00000600000000000000" pitchFamily="2" charset="0"/>
                          <a:ea typeface="Calibri" panose="020F0502020204030204" pitchFamily="34" charset="0"/>
                          <a:cs typeface="Arial" panose="020B0604020202020204" pitchFamily="34" charset="0"/>
                        </a:rPr>
                        <a:t> las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soluciones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posibles</a:t>
                      </a:r>
                      <a:r>
                        <a:rPr lang="en-US" sz="1600" dirty="0">
                          <a:effectLst/>
                          <a:latin typeface="Montserrat Medium" panose="00000600000000000000" pitchFamily="2" charset="0"/>
                          <a:ea typeface="Calibri" panose="020F0502020204030204" pitchFamily="34" charset="0"/>
                          <a:cs typeface="Arial" panose="020B0604020202020204" pitchFamily="34" charset="0"/>
                        </a:rPr>
                        <a:t>. Los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niños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muestran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comprensión</a:t>
                      </a:r>
                      <a:r>
                        <a:rPr lang="en-US" sz="1600" dirty="0">
                          <a:effectLst/>
                          <a:latin typeface="Montserrat Medium" panose="00000600000000000000" pitchFamily="2" charset="0"/>
                          <a:ea typeface="Calibri" panose="020F0502020204030204" pitchFamily="34" charset="0"/>
                          <a:cs typeface="Arial" panose="020B0604020202020204" pitchFamily="34" charset="0"/>
                        </a:rPr>
                        <a:t> de las palabras</a:t>
                      </a:r>
                    </a:p>
                    <a:p>
                      <a:pPr marL="57150" marR="0" fontAlgn="base">
                        <a:spcBef>
                          <a:spcPts val="0"/>
                        </a:spcBef>
                        <a:spcAft>
                          <a:spcPts val="0"/>
                        </a:spcAft>
                      </a:pPr>
                      <a:r>
                        <a:rPr lang="en-US" sz="1600" dirty="0" err="1">
                          <a:effectLst/>
                          <a:latin typeface="Montserrat Medium" panose="00000600000000000000" pitchFamily="2" charset="0"/>
                          <a:ea typeface="Calibri" panose="020F0502020204030204" pitchFamily="34" charset="0"/>
                          <a:cs typeface="Arial" panose="020B0604020202020204" pitchFamily="34" charset="0"/>
                        </a:rPr>
                        <a:t>utilizadas</a:t>
                      </a:r>
                      <a:r>
                        <a:rPr lang="en-US" sz="1600" dirty="0">
                          <a:effectLst/>
                          <a:latin typeface="Montserrat Medium" panose="00000600000000000000" pitchFamily="2" charset="0"/>
                          <a:ea typeface="Calibri" panose="020F0502020204030204" pitchFamily="34" charset="0"/>
                          <a:cs typeface="Arial" panose="020B0604020202020204" pitchFamily="34" charset="0"/>
                        </a:rPr>
                        <a:t> para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describir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el</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tamaño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por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ejemplo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grande</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pequeño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ubicaciones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por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ejemplo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sobre</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debajo</a:t>
                      </a:r>
                      <a:r>
                        <a:rPr lang="en-US" sz="1600" dirty="0">
                          <a:effectLst/>
                          <a:latin typeface="Montserrat Medium" panose="00000600000000000000" pitchFamily="2" charset="0"/>
                          <a:ea typeface="Calibri" panose="020F0502020204030204" pitchFamily="34" charset="0"/>
                          <a:cs typeface="Arial" panose="020B0604020202020204" pitchFamily="34" charset="0"/>
                        </a:rPr>
                        <a:t>); o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direcciones</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por</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ejemplo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arriba</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abajo</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en</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el</a:t>
                      </a:r>
                      <a:r>
                        <a:rPr lang="en-US" sz="1600" dirty="0">
                          <a:effectLst/>
                          <a:latin typeface="Montserrat Medium" panose="00000600000000000000" pitchFamily="2" charset="0"/>
                          <a:ea typeface="Calibri" panose="020F0502020204030204" pitchFamily="34" charset="0"/>
                          <a:cs typeface="Arial" panose="020B0604020202020204" pitchFamily="34" charset="0"/>
                        </a:rPr>
                        <a:t> </a:t>
                      </a:r>
                      <a:r>
                        <a:rPr lang="en-US" sz="1600" dirty="0" err="1">
                          <a:effectLst/>
                          <a:latin typeface="Montserrat Medium" panose="00000600000000000000" pitchFamily="2" charset="0"/>
                          <a:ea typeface="Calibri" panose="020F0502020204030204" pitchFamily="34" charset="0"/>
                          <a:cs typeface="Arial" panose="020B0604020202020204" pitchFamily="34" charset="0"/>
                        </a:rPr>
                        <a:t>espacio</a:t>
                      </a:r>
                      <a:endParaRPr lang="en-US" sz="1600" dirty="0">
                        <a:effectLst/>
                        <a:latin typeface="Montserrat Medium" panose="00000600000000000000" pitchFamily="2" charset="0"/>
                        <a:ea typeface="Calibri" panose="020F0502020204030204" pitchFamily="34" charset="0"/>
                        <a:cs typeface="Times New Roman" panose="02020603050405020304" pitchFamily="18" charset="0"/>
                      </a:endParaRPr>
                    </a:p>
                  </a:txBody>
                  <a:tcPr marL="0" marR="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4" name="TextBox 3">
            <a:extLst>
              <a:ext uri="{FF2B5EF4-FFF2-40B4-BE49-F238E27FC236}">
                <a16:creationId xmlns:a16="http://schemas.microsoft.com/office/drawing/2014/main" id="{503899B3-5005-2ED5-7505-B8EA5FCB1BC9}"/>
              </a:ext>
            </a:extLst>
          </p:cNvPr>
          <p:cNvSpPr txBox="1"/>
          <p:nvPr/>
        </p:nvSpPr>
        <p:spPr>
          <a:xfrm>
            <a:off x="758903" y="6045019"/>
            <a:ext cx="10675143" cy="276999"/>
          </a:xfrm>
          <a:prstGeom prst="rect">
            <a:avLst/>
          </a:prstGeom>
          <a:noFill/>
        </p:spPr>
        <p:txBody>
          <a:bodyPr wrap="square" rtlCol="0">
            <a:spAutoFit/>
          </a:bodyPr>
          <a:lstStyle/>
          <a:p>
            <a:pPr algn="r"/>
            <a:r>
              <a:rPr lang="en-US" sz="1200" dirty="0">
                <a:solidFill>
                  <a:schemeClr val="bg1">
                    <a:lumMod val="50000"/>
                  </a:schemeClr>
                </a:solidFill>
                <a:latin typeface="Montserrat" panose="00000500000000000000" pitchFamily="2" charset="0"/>
              </a:rPr>
              <a:t>California Department of Social Services (2025) </a:t>
            </a:r>
          </a:p>
        </p:txBody>
      </p:sp>
    </p:spTree>
    <p:extLst>
      <p:ext uri="{BB962C8B-B14F-4D97-AF65-F5344CB8AC3E}">
        <p14:creationId xmlns:p14="http://schemas.microsoft.com/office/powerpoint/2010/main" val="84266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50" charset="0"/>
              </a:rPr>
              <a:t>Orientación</a:t>
            </a:r>
            <a:r>
              <a:rPr lang="en-US" sz="3200" b="1" dirty="0">
                <a:latin typeface="Montserrat" panose="00000500000000000000" pitchFamily="50" charset="0"/>
              </a:rPr>
              <a:t> </a:t>
            </a:r>
            <a:r>
              <a:rPr lang="en-US" sz="3200" b="1" dirty="0" err="1">
                <a:latin typeface="Montserrat" panose="00000500000000000000" pitchFamily="50" charset="0"/>
              </a:rPr>
              <a:t>espacial</a:t>
            </a:r>
            <a:r>
              <a:rPr lang="en-US" sz="3200" b="1" dirty="0">
                <a:latin typeface="Montserrat" panose="00000500000000000000" pitchFamily="50" charset="0"/>
              </a:rPr>
              <a:t>: </a:t>
            </a:r>
            <a:r>
              <a:rPr lang="en-US" sz="3200" b="0" dirty="0" err="1">
                <a:latin typeface="Montserrat Medium" pitchFamily="2" charset="77"/>
              </a:rPr>
              <a:t>Definición</a:t>
            </a:r>
            <a:endParaRPr lang="en-US" b="0" dirty="0">
              <a:solidFill>
                <a:schemeClr val="bg1"/>
              </a:solidFill>
              <a:latin typeface="Montserrat Medium" pitchFamily="2" charset="77"/>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5591098" cy="5013530"/>
          </a:xfrm>
        </p:spPr>
        <p:txBody>
          <a:bodyPr anchor="ctr" anchorCtr="0">
            <a:normAutofit/>
          </a:bodyPr>
          <a:lstStyle/>
          <a:p>
            <a:pPr marL="0" indent="0">
              <a:buNone/>
            </a:pPr>
            <a:r>
              <a:rPr lang="en-US" sz="2800" dirty="0">
                <a:effectLst/>
                <a:ea typeface="Calibri"/>
                <a:cs typeface="Times New Roman"/>
              </a:rPr>
              <a:t>La </a:t>
            </a:r>
            <a:r>
              <a:rPr lang="en-US" sz="2800" dirty="0" err="1">
                <a:effectLst/>
                <a:ea typeface="Calibri"/>
                <a:cs typeface="Times New Roman"/>
              </a:rPr>
              <a:t>conciencia</a:t>
            </a:r>
            <a:r>
              <a:rPr lang="en-US" sz="2800" dirty="0">
                <a:effectLst/>
                <a:ea typeface="Calibri"/>
                <a:cs typeface="Times New Roman"/>
              </a:rPr>
              <a:t> de </a:t>
            </a:r>
            <a:r>
              <a:rPr lang="en-US" sz="2800" dirty="0" err="1">
                <a:effectLst/>
                <a:ea typeface="Calibri"/>
                <a:cs typeface="Times New Roman"/>
              </a:rPr>
              <a:t>dónde</a:t>
            </a:r>
            <a:r>
              <a:rPr lang="en-US" sz="2800" dirty="0">
                <a:effectLst/>
                <a:ea typeface="Calibri"/>
                <a:cs typeface="Times New Roman"/>
              </a:rPr>
              <a:t> </a:t>
            </a:r>
            <a:r>
              <a:rPr lang="en-US" sz="2800" dirty="0" err="1">
                <a:effectLst/>
                <a:ea typeface="Calibri"/>
                <a:cs typeface="Times New Roman"/>
              </a:rPr>
              <a:t>están</a:t>
            </a:r>
            <a:r>
              <a:rPr lang="en-US" dirty="0">
                <a:ea typeface="Calibri"/>
                <a:cs typeface="Times New Roman"/>
              </a:rPr>
              <a:t> </a:t>
            </a:r>
            <a:r>
              <a:rPr lang="en-US" sz="2800" dirty="0" err="1">
                <a:effectLst/>
                <a:ea typeface="Calibri"/>
                <a:cs typeface="Times New Roman"/>
              </a:rPr>
              <a:t>nuestros</a:t>
            </a:r>
            <a:r>
              <a:rPr lang="en-US" sz="2800" dirty="0">
                <a:effectLst/>
                <a:ea typeface="Calibri"/>
                <a:cs typeface="Times New Roman"/>
              </a:rPr>
              <a:t> </a:t>
            </a:r>
            <a:r>
              <a:rPr lang="en-US" sz="2800" dirty="0" err="1">
                <a:effectLst/>
                <a:ea typeface="Calibri"/>
                <a:cs typeface="Times New Roman"/>
              </a:rPr>
              <a:t>cuerpos</a:t>
            </a:r>
            <a:r>
              <a:rPr lang="en-US" sz="2800" dirty="0">
                <a:effectLst/>
                <a:ea typeface="Calibri"/>
                <a:cs typeface="Times New Roman"/>
              </a:rPr>
              <a:t> y </a:t>
            </a:r>
            <a:r>
              <a:rPr lang="en-US" sz="2800" dirty="0" err="1">
                <a:effectLst/>
                <a:ea typeface="Calibri"/>
                <a:cs typeface="Times New Roman"/>
              </a:rPr>
              <a:t>objetos</a:t>
            </a:r>
            <a:r>
              <a:rPr lang="en-US" sz="2800" dirty="0">
                <a:effectLst/>
                <a:ea typeface="Calibri"/>
                <a:cs typeface="Times New Roman"/>
              </a:rPr>
              <a:t> </a:t>
            </a:r>
            <a:r>
              <a:rPr lang="en-US" sz="2800" dirty="0" err="1">
                <a:effectLst/>
                <a:ea typeface="Calibri"/>
                <a:cs typeface="Times New Roman"/>
              </a:rPr>
              <a:t>en</a:t>
            </a:r>
            <a:r>
              <a:rPr lang="en-US" sz="2800" dirty="0">
                <a:effectLst/>
                <a:ea typeface="Calibri"/>
                <a:cs typeface="Times New Roman"/>
              </a:rPr>
              <a:t> </a:t>
            </a:r>
            <a:r>
              <a:rPr lang="en-US" sz="2800" dirty="0" err="1">
                <a:effectLst/>
                <a:ea typeface="Calibri"/>
                <a:cs typeface="Times New Roman"/>
              </a:rPr>
              <a:t>el</a:t>
            </a:r>
            <a:r>
              <a:rPr lang="en-US" dirty="0">
                <a:ea typeface="Calibri"/>
                <a:cs typeface="Times New Roman"/>
              </a:rPr>
              <a:t> </a:t>
            </a:r>
            <a:r>
              <a:rPr lang="en-US" sz="2800" dirty="0" err="1">
                <a:effectLst/>
                <a:ea typeface="Calibri"/>
                <a:cs typeface="Times New Roman"/>
              </a:rPr>
              <a:t>espacio</a:t>
            </a:r>
            <a:r>
              <a:rPr lang="en-US" dirty="0">
                <a:ea typeface="Calibri"/>
                <a:cs typeface="Times New Roman"/>
              </a:rPr>
              <a:t>. </a:t>
            </a:r>
            <a:endParaRPr lang="en-US" dirty="0"/>
          </a:p>
        </p:txBody>
      </p:sp>
      <p:pic>
        <p:nvPicPr>
          <p:cNvPr id="3" name="Picture 2">
            <a:extLst>
              <a:ext uri="{FF2B5EF4-FFF2-40B4-BE49-F238E27FC236}">
                <a16:creationId xmlns:a16="http://schemas.microsoft.com/office/drawing/2014/main" id="{E6F54C05-E975-7724-6EAC-1ABF383D3BA8}"/>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11000"/>
                    </a14:imgEffect>
                  </a14:imgLayer>
                </a14:imgProps>
              </a:ext>
              <a:ext uri="{28A0092B-C50C-407E-A947-70E740481C1C}">
                <a14:useLocalDpi xmlns:a14="http://schemas.microsoft.com/office/drawing/2010/main"/>
              </a:ext>
            </a:extLst>
          </a:blip>
          <a:srcRect/>
          <a:stretch/>
        </p:blipFill>
        <p:spPr bwMode="auto">
          <a:xfrm>
            <a:off x="6811861" y="967866"/>
            <a:ext cx="5380140" cy="501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76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err="1">
                <a:latin typeface="Montserrat" panose="00000500000000000000" pitchFamily="50" charset="0"/>
              </a:rPr>
              <a:t>Orientación</a:t>
            </a:r>
            <a:r>
              <a:rPr lang="en-US" sz="3200" b="1" dirty="0">
                <a:latin typeface="Montserrat" panose="00000500000000000000" pitchFamily="50" charset="0"/>
              </a:rPr>
              <a:t> </a:t>
            </a:r>
            <a:r>
              <a:rPr lang="en-US" sz="3200" b="1" dirty="0" err="1">
                <a:latin typeface="Montserrat" panose="00000500000000000000" pitchFamily="50" charset="0"/>
              </a:rPr>
              <a:t>espacial</a:t>
            </a:r>
            <a:r>
              <a:rPr lang="en-US" sz="3200" b="1" dirty="0">
                <a:latin typeface="Montserrat" panose="00000500000000000000" pitchFamily="2" charset="0"/>
              </a:rPr>
              <a:t>: </a:t>
            </a:r>
            <a:r>
              <a:rPr lang="en-US" sz="3200" b="0" dirty="0">
                <a:latin typeface="Montserrat Medium" panose="00000600000000000000" pitchFamily="2" charset="0"/>
              </a:rPr>
              <a:t>Desarrollo</a:t>
            </a:r>
            <a:endParaRPr lang="en-US" sz="3200" b="0"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6"/>
            <a:ext cx="4800353" cy="5299291"/>
          </a:xfrm>
        </p:spPr>
        <p:txBody>
          <a:bodyPr anchor="ctr" anchorCtr="0">
            <a:normAutofit/>
          </a:bodyPr>
          <a:lstStyle/>
          <a:p>
            <a:pPr marL="0" indent="0">
              <a:lnSpc>
                <a:spcPct val="100000"/>
              </a:lnSpc>
              <a:spcBef>
                <a:spcPts val="0"/>
              </a:spcBef>
              <a:spcAft>
                <a:spcPts val="1200"/>
              </a:spcAft>
              <a:buNone/>
            </a:pPr>
            <a:r>
              <a:rPr lang="en-US" dirty="0">
                <a:ea typeface="Calibri" panose="020F0502020204030204" pitchFamily="34" charset="0"/>
                <a:cs typeface="Times New Roman" panose="02020603050405020304" pitchFamily="18" charset="0"/>
              </a:rPr>
              <a:t>Los </a:t>
            </a:r>
            <a:r>
              <a:rPr lang="en-US" dirty="0" err="1">
                <a:ea typeface="Calibri" panose="020F0502020204030204" pitchFamily="34" charset="0"/>
                <a:cs typeface="Times New Roman" panose="02020603050405020304" pitchFamily="18" charset="0"/>
              </a:rPr>
              <a:t>bebés</a:t>
            </a:r>
            <a:r>
              <a:rPr lang="en-US" dirty="0">
                <a:ea typeface="Calibri" panose="020F0502020204030204" pitchFamily="34" charset="0"/>
                <a:cs typeface="Times New Roman" panose="02020603050405020304" pitchFamily="18" charset="0"/>
              </a:rPr>
              <a:t> y </a:t>
            </a:r>
            <a:r>
              <a:rPr lang="en-US" dirty="0" err="1">
                <a:ea typeface="Calibri" panose="020F0502020204030204" pitchFamily="34" charset="0"/>
                <a:cs typeface="Times New Roman" panose="02020603050405020304" pitchFamily="18" charset="0"/>
              </a:rPr>
              <a:t>niños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pequeños</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desarrollan</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una</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orientación</a:t>
            </a:r>
            <a:r>
              <a:rPr lang="en-US" dirty="0">
                <a:ea typeface="Calibri" panose="020F0502020204030204" pitchFamily="34" charset="0"/>
                <a:cs typeface="Times New Roman" panose="02020603050405020304" pitchFamily="18" charset="0"/>
              </a:rPr>
              <a:t> </a:t>
            </a:r>
            <a:r>
              <a:rPr lang="en-US" dirty="0" err="1">
                <a:ea typeface="Calibri" panose="020F0502020204030204" pitchFamily="34" charset="0"/>
                <a:cs typeface="Times New Roman" panose="02020603050405020304" pitchFamily="18" charset="0"/>
              </a:rPr>
              <a:t>espacial</a:t>
            </a:r>
            <a:r>
              <a:rPr lang="en-US" dirty="0">
                <a:ea typeface="Calibri" panose="020F0502020204030204" pitchFamily="34" charset="0"/>
                <a:cs typeface="Times New Roman" panose="02020603050405020304" pitchFamily="18" charset="0"/>
              </a:rPr>
              <a:t> al </a:t>
            </a:r>
            <a:r>
              <a:rPr lang="en-US" dirty="0" err="1">
                <a:ea typeface="Calibri" panose="020F0502020204030204" pitchFamily="34" charset="0"/>
                <a:cs typeface="Times New Roman" panose="02020603050405020304" pitchFamily="18" charset="0"/>
              </a:rPr>
              <a:t>observar</a:t>
            </a:r>
            <a:r>
              <a:rPr lang="en-US" dirty="0">
                <a:ea typeface="Calibri" panose="020F0502020204030204" pitchFamily="34" charset="0"/>
                <a:cs typeface="Times New Roman" panose="02020603050405020304" pitchFamily="18" charset="0"/>
              </a:rPr>
              <a:t>:</a:t>
            </a:r>
          </a:p>
          <a:p>
            <a:pPr lvl="1">
              <a:lnSpc>
                <a:spcPct val="100000"/>
              </a:lnSpc>
              <a:spcBef>
                <a:spcPts val="0"/>
              </a:spcBef>
              <a:spcAft>
                <a:spcPts val="1200"/>
              </a:spcAft>
            </a:pPr>
            <a:r>
              <a:rPr lang="en-US" sz="2800" dirty="0">
                <a:ea typeface="Calibri" panose="020F0502020204030204" pitchFamily="34" charset="0"/>
                <a:cs typeface="Times New Roman" panose="02020603050405020304" pitchFamily="18" charset="0"/>
              </a:rPr>
              <a:t>sus partes </a:t>
            </a:r>
            <a:r>
              <a:rPr lang="en-US" sz="2800" dirty="0" err="1">
                <a:ea typeface="Calibri" panose="020F0502020204030204" pitchFamily="34" charset="0"/>
                <a:cs typeface="Times New Roman" panose="02020603050405020304" pitchFamily="18" charset="0"/>
              </a:rPr>
              <a:t>corporales</a:t>
            </a:r>
            <a:r>
              <a:rPr lang="en-US" sz="2800" dirty="0">
                <a:ea typeface="Calibri" panose="020F0502020204030204" pitchFamily="34" charset="0"/>
                <a:cs typeface="Times New Roman" panose="02020603050405020304" pitchFamily="18" charset="0"/>
              </a:rPr>
              <a:t>, personas y </a:t>
            </a:r>
            <a:r>
              <a:rPr lang="en-US" sz="2800" dirty="0" err="1">
                <a:ea typeface="Calibri" panose="020F0502020204030204" pitchFamily="34" charset="0"/>
                <a:cs typeface="Times New Roman" panose="02020603050405020304" pitchFamily="18" charset="0"/>
              </a:rPr>
              <a:t>objetos</a:t>
            </a:r>
            <a:r>
              <a:rPr lang="en-US" sz="2800" dirty="0">
                <a:ea typeface="Calibri" panose="020F0502020204030204" pitchFamily="34" charset="0"/>
                <a:cs typeface="Times New Roman" panose="02020603050405020304" pitchFamily="18" charset="0"/>
              </a:rPr>
              <a:t>; y </a:t>
            </a:r>
          </a:p>
          <a:p>
            <a:pPr lvl="1">
              <a:lnSpc>
                <a:spcPct val="100000"/>
              </a:lnSpc>
              <a:spcBef>
                <a:spcPts val="0"/>
              </a:spcBef>
              <a:spcAft>
                <a:spcPts val="1200"/>
              </a:spcAft>
            </a:pPr>
            <a:r>
              <a:rPr lang="en-US" sz="2800" dirty="0">
                <a:ea typeface="Calibri" panose="020F0502020204030204" pitchFamily="34" charset="0"/>
                <a:cs typeface="Times New Roman" panose="02020603050405020304" pitchFamily="18" charset="0"/>
              </a:rPr>
              <a:t>la </a:t>
            </a:r>
            <a:r>
              <a:rPr lang="en-US" sz="2800" dirty="0" err="1">
                <a:ea typeface="Calibri" panose="020F0502020204030204" pitchFamily="34" charset="0"/>
                <a:cs typeface="Times New Roman" panose="02020603050405020304" pitchFamily="18" charset="0"/>
              </a:rPr>
              <a:t>ubicación</a:t>
            </a:r>
            <a:r>
              <a:rPr lang="en-US" sz="2800" dirty="0">
                <a:ea typeface="Calibri" panose="020F0502020204030204" pitchFamily="34" charset="0"/>
                <a:cs typeface="Times New Roman" panose="02020603050405020304" pitchFamily="18" charset="0"/>
              </a:rPr>
              <a:t> de </a:t>
            </a:r>
            <a:r>
              <a:rPr lang="en-US" sz="2800" dirty="0" err="1">
                <a:ea typeface="Calibri" panose="020F0502020204030204" pitchFamily="34" charset="0"/>
                <a:cs typeface="Times New Roman" panose="02020603050405020304" pitchFamily="18" charset="0"/>
              </a:rPr>
              <a:t>los</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objetos</a:t>
            </a:r>
            <a:r>
              <a:rPr lang="en-US" sz="2800" dirty="0">
                <a:ea typeface="Calibri" panose="020F0502020204030204" pitchFamily="34" charset="0"/>
                <a:cs typeface="Times New Roman" panose="02020603050405020304" pitchFamily="18" charset="0"/>
              </a:rPr>
              <a:t> — </a:t>
            </a:r>
            <a:r>
              <a:rPr lang="en-US" sz="2800" dirty="0" err="1">
                <a:ea typeface="Calibri" panose="020F0502020204030204" pitchFamily="34" charset="0"/>
                <a:cs typeface="Times New Roman" panose="02020603050405020304" pitchFamily="18" charset="0"/>
              </a:rPr>
              <a:t>encima</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debajo</a:t>
            </a:r>
            <a:r>
              <a:rPr lang="en-US" sz="2800" dirty="0">
                <a:ea typeface="Calibri" panose="020F0502020204030204" pitchFamily="34" charset="0"/>
                <a:cs typeface="Times New Roman" panose="02020603050405020304" pitchFamily="18" charset="0"/>
              </a:rPr>
              <a:t> o junto a </a:t>
            </a:r>
            <a:r>
              <a:rPr lang="en-US" sz="2800" dirty="0" err="1">
                <a:ea typeface="Calibri" panose="020F0502020204030204" pitchFamily="34" charset="0"/>
                <a:cs typeface="Times New Roman" panose="02020603050405020304" pitchFamily="18" charset="0"/>
              </a:rPr>
              <a:t>otros</a:t>
            </a:r>
            <a:r>
              <a:rPr lang="en-US" sz="2800" dirty="0">
                <a:ea typeface="Calibri" panose="020F0502020204030204" pitchFamily="34" charset="0"/>
                <a:cs typeface="Times New Roman" panose="02020603050405020304" pitchFamily="18" charset="0"/>
              </a:rPr>
              <a:t> </a:t>
            </a:r>
            <a:r>
              <a:rPr lang="en-US" sz="2800" dirty="0" err="1">
                <a:ea typeface="Calibri" panose="020F0502020204030204" pitchFamily="34" charset="0"/>
                <a:cs typeface="Times New Roman" panose="02020603050405020304" pitchFamily="18" charset="0"/>
              </a:rPr>
              <a:t>objetos</a:t>
            </a:r>
            <a:r>
              <a:rPr lang="en-US" sz="2800" dirty="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1F58DAD6-3C92-118A-0076-5F12878BD0D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50634" y="967866"/>
            <a:ext cx="6241366" cy="5299291"/>
          </a:xfrm>
          <a:prstGeom prst="rect">
            <a:avLst/>
          </a:prstGeom>
        </p:spPr>
      </p:pic>
    </p:spTree>
    <p:extLst>
      <p:ext uri="{BB962C8B-B14F-4D97-AF65-F5344CB8AC3E}">
        <p14:creationId xmlns:p14="http://schemas.microsoft.com/office/powerpoint/2010/main" val="2100240134"/>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8F913F115B44A9E14E7DD122D037" ma:contentTypeVersion="15" ma:contentTypeDescription="Create a new document." ma:contentTypeScope="" ma:versionID="68171ea49e8f60a8e894681df61ed480">
  <xsd:schema xmlns:xsd="http://www.w3.org/2001/XMLSchema" xmlns:xs="http://www.w3.org/2001/XMLSchema" xmlns:p="http://schemas.microsoft.com/office/2006/metadata/properties" xmlns:ns2="1492efbd-0efb-4b2a-8de6-4df501ca36ce" xmlns:ns3="dff0242a-1408-43e5-9f62-3bcb689d00e1" targetNamespace="http://schemas.microsoft.com/office/2006/metadata/properties" ma:root="true" ma:fieldsID="51714159276351ab32b89d53be8ad6cb" ns2:_="" ns3:_="">
    <xsd:import namespace="1492efbd-0efb-4b2a-8de6-4df501ca36ce"/>
    <xsd:import namespace="dff0242a-1408-43e5-9f62-3bcb689d00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2efbd-0efb-4b2a-8de6-4df501ca36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f1a6f9-d132-49b3-ae66-c2da0fdf21c7}" ma:internalName="TaxCatchAll" ma:showField="CatchAllData" ma:web="1492efbd-0efb-4b2a-8de6-4df501ca36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f0242a-1408-43e5-9f62-3bcb689d00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ff0242a-1408-43e5-9f62-3bcb689d00e1">
      <Terms xmlns="http://schemas.microsoft.com/office/infopath/2007/PartnerControls"/>
    </lcf76f155ced4ddcb4097134ff3c332f>
    <TaxCatchAll xmlns="1492efbd-0efb-4b2a-8de6-4df501ca36c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A8EA7D-B8E4-4319-A347-A6DD4C53AB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92efbd-0efb-4b2a-8de6-4df501ca36ce"/>
    <ds:schemaRef ds:uri="dff0242a-1408-43e5-9f62-3bcb689d0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5C9FBD-C974-4F65-B957-988E3A0A45FA}">
  <ds:schemaRef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infopath/2007/PartnerControls"/>
    <ds:schemaRef ds:uri="f5374bca-3e73-4752-bc49-e5d08d4658ed"/>
    <ds:schemaRef ds:uri="http://schemas.microsoft.com/office/2006/metadata/properties"/>
    <ds:schemaRef ds:uri="http://purl.org/dc/terms/"/>
    <ds:schemaRef ds:uri="532e970c-339d-4a04-b36e-6a3e6e6031dc"/>
    <ds:schemaRef ds:uri="http://www.w3.org/XML/1998/namespace"/>
    <ds:schemaRef ds:uri="dff0242a-1408-43e5-9f62-3bcb689d00e1"/>
    <ds:schemaRef ds:uri="1492efbd-0efb-4b2a-8de6-4df501ca36ce"/>
  </ds:schemaRefs>
</ds:datastoreItem>
</file>

<file path=customXml/itemProps3.xml><?xml version="1.0" encoding="utf-8"?>
<ds:datastoreItem xmlns:ds="http://schemas.openxmlformats.org/officeDocument/2006/customXml" ds:itemID="{65063442-7748-4A4E-9B5F-18DA0241D6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3055</TotalTime>
  <Words>7199</Words>
  <Application>Microsoft Macintosh PowerPoint</Application>
  <PresentationFormat>Widescreen</PresentationFormat>
  <Paragraphs>419</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Montserrat SemiBold</vt:lpstr>
      <vt:lpstr>Montserrat</vt:lpstr>
      <vt:lpstr>Courier New</vt:lpstr>
      <vt:lpstr>Montserrat Medium</vt:lpstr>
      <vt:lpstr>Arial</vt:lpstr>
      <vt:lpstr>Symbol</vt:lpstr>
      <vt:lpstr>Calibri</vt:lpstr>
      <vt:lpstr>Times New Roman</vt:lpstr>
      <vt:lpstr>Poppins</vt:lpstr>
      <vt:lpstr>Wingdings</vt:lpstr>
      <vt:lpstr>Office Theme</vt:lpstr>
      <vt:lpstr>Pensamiento espacial: Los bebés y niños pequeños</vt:lpstr>
      <vt:lpstr>Acknowledgments</vt:lpstr>
      <vt:lpstr>Objetivos de la sesión</vt:lpstr>
      <vt:lpstr>Reflexionar: Los bebés y niños exploran el espacio</vt:lpstr>
      <vt:lpstr>Desarrollar el pensamiento espacial</vt:lpstr>
      <vt:lpstr>Cuatro componentes del pensamiento espacial </vt:lpstr>
      <vt:lpstr>Los Fundamentos de aprendizaje y desarrollo infantil de California</vt:lpstr>
      <vt:lpstr>Orientación espacial: Definición</vt:lpstr>
      <vt:lpstr>Orientación espacial: Desarrollo</vt:lpstr>
      <vt:lpstr>Orientación espacial: Ejemplos</vt:lpstr>
      <vt:lpstr>Navegación espacial: Definición </vt:lpstr>
      <vt:lpstr>Navegación espacial: Desarollo</vt:lpstr>
      <vt:lpstr>Navegación espacial: Ejemplos</vt:lpstr>
      <vt:lpstr>Vocabulario espacial: Definición</vt:lpstr>
      <vt:lpstr>Vocabulario espacial: Desarollo</vt:lpstr>
      <vt:lpstr>Rotación mental: Definición</vt:lpstr>
      <vt:lpstr>Rotación mental: Desarrollo</vt:lpstr>
      <vt:lpstr>Observar: orientación espacial navegación espacial vocabulario espacial rotación mental (1)</vt:lpstr>
      <vt:lpstr>Discutir: Desarrollo del pensamiento espacial</vt:lpstr>
      <vt:lpstr>Apoyar el pensamiento espacial</vt:lpstr>
      <vt:lpstr>Explorar: Oportunidades diarias para explorar el pensamiento espacial</vt:lpstr>
      <vt:lpstr>Explorar: Enfoque M5 de matemáticas tempranas</vt:lpstr>
      <vt:lpstr>Observar:  orientación espacial navegación espacial vocabulario espacial rotación mental (2)</vt:lpstr>
      <vt:lpstr>Discutir: Apoyar el pensamiento espacial de los niños</vt:lpstr>
      <vt:lpstr>Explorar: Utilizar M5 para apoyar el pensamiento espacial</vt:lpstr>
      <vt:lpstr>Discutir: Usar M5 para apoyar el pensamiento espacial</vt:lpstr>
      <vt:lpstr>Reflexionar: Próximos pasos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Pensamiento espacial: Los bebés y niños pequeños</dc:title>
  <dc:creator>Count Play Explore</dc:creator>
  <cp:lastModifiedBy>Grace Srinivasiah</cp:lastModifiedBy>
  <cp:revision>126</cp:revision>
  <cp:lastPrinted>2023-08-03T16:24:27Z</cp:lastPrinted>
  <dcterms:created xsi:type="dcterms:W3CDTF">2024-09-24T13:13:29Z</dcterms:created>
  <dcterms:modified xsi:type="dcterms:W3CDTF">2026-05-07T19:35:47Z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0x010100D9998F913F115B44A9E14E7DD122D037</vt:lpwstr>
  </property>
  <property fmtid="{D5CDD505-2E9C-101B-9397-08002B2CF9AE}" pid="3" name="MediaServiceImageTags">
    <vt:lpwstr/>
  </property>
</Properties>
</file>