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C7_F4676F34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428" r:id="rId5"/>
    <p:sldId id="402" r:id="rId6"/>
    <p:sldId id="391" r:id="rId7"/>
    <p:sldId id="393" r:id="rId8"/>
    <p:sldId id="433" r:id="rId9"/>
    <p:sldId id="394" r:id="rId10"/>
    <p:sldId id="434" r:id="rId11"/>
    <p:sldId id="392" r:id="rId12"/>
    <p:sldId id="449" r:id="rId13"/>
    <p:sldId id="441" r:id="rId14"/>
    <p:sldId id="437" r:id="rId15"/>
    <p:sldId id="453" r:id="rId16"/>
    <p:sldId id="447" r:id="rId17"/>
    <p:sldId id="450" r:id="rId18"/>
    <p:sldId id="455" r:id="rId19"/>
    <p:sldId id="451" r:id="rId20"/>
    <p:sldId id="452" r:id="rId21"/>
    <p:sldId id="422" r:id="rId22"/>
    <p:sldId id="448" r:id="rId23"/>
    <p:sldId id="456" r:id="rId24"/>
    <p:sldId id="454" r:id="rId25"/>
    <p:sldId id="458" r:id="rId26"/>
    <p:sldId id="444" r:id="rId27"/>
  </p:sldIdLst>
  <p:sldSz cx="12192000" cy="6858000"/>
  <p:notesSz cx="6858000" cy="9144000"/>
  <p:embeddedFontLs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ExtraBold" pitchFamily="2" charset="77"/>
      <p:bold r:id="rId34"/>
      <p:italic r:id="rId35"/>
      <p:boldItalic r:id="rId36"/>
    </p:embeddedFont>
    <p:embeddedFont>
      <p:font typeface="Montserrat Medium" pitchFamily="2" charset="77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53AA02-340B-A1D8-CFAD-4D7B74E637D4}" name="Lynneth Solis" initials="LS" userId="Txp4kp6ORLVSULWsApYX4QVwUTPysGbMcr7EfBrAdYg=" providerId="None"/>
  <p188:author id="{7E9CA113-AFD8-E97A-6087-C112A41FDF0B}" name="Faith Polk" initials="FP" userId="S::fpolk@wested.org::befa10be-b4ea-495c-9eea-611b0a1c5299" providerId="AD"/>
  <p188:author id="{0179071E-B473-EF89-EC6F-56BC15ABD32B}" name="Accessibility Specialist" initials="AS" userId="Accessibility Specialist" providerId="None"/>
  <p188:author id="{40911A1F-C56F-4248-15C9-66E8B6EFD315}" name="Sophie Savelkouls" initials="SS" userId="S::ssavelk@wested.org::a9c89b22-c766-400c-bbb4-dfb85c67446b" providerId="AD"/>
  <p188:author id="{2E7F6C22-96CD-BF6B-EE26-D32479E1E081}" name="Naomi Reeley" initials="" userId="S::nreeley@fcoe.org::4984995a-aa98-4a1a-89ef-a5f55b9ede08" providerId="AD"/>
  <p188:author id="{0448D035-44C4-75C2-EBF5-5D12986F7A52}" name="Grace Srinivasiah" initials="GS" userId="f3jIlVEJi5JGNhK/P3AVhnhRUzEb4tjq12Dl15h0GAE=" providerId="None"/>
  <p188:author id="{B8EAE73C-AAD0-091B-5543-C813901EA72E}" name="Joanna Azar" initials="JA" userId="S::jazar@wested.org::c4416e25-9d96-496b-a48c-5917e8dac7e1" providerId="AD"/>
  <p188:author id="{4D7F5848-D59F-A250-3FB3-69A78AE1FA96}" name="Cynthia Parker" initials="CP" userId="OZTCbFJIRDnA1nbn0nH/egiawnbLFi1/+bINONCm7S0=" providerId="None"/>
  <p188:author id="{6EA8A956-8E2D-8C23-10F8-D7E1C558937B}" name="Lynneth Solis" initials="LS" userId="16202045755_tp_box_2" providerId="Windows Live"/>
  <p188:author id="{56175657-D597-08E2-DA47-49FB6C903BBD}" name="Lexi Alexander" initials="LA" userId="S::lalexan2@wested.org::209657db-7f14-4e98-85e1-9b7d89483e08" providerId="AD"/>
  <p188:author id="{990F5A61-37B3-57C3-4E8D-1D794B946607}" name="Amy Reff" initials="AR" userId="Amy Reff" providerId="None"/>
  <p188:author id="{C3925C72-0355-20EB-EFD0-6DDB3533C5A3}" name="Lynneth Solis" initials="" userId="S::lsolis@wested.org::cba4a44e-b27d-45c3-aa6f-0b04b38f3248" providerId="AD"/>
  <p188:author id="{1B2EF87B-3DC5-82AC-F8A2-44026E20A25D}" name="Anokina Broubakarian" initials="AB" userId="S::abrouba@wested.org::c736223a-fc9f-47ac-97b7-23f463cb4b82" providerId="AD"/>
  <p188:author id="{EAA301A4-B75A-A1BE-5F28-A94824ECC9EA}" name="Jennifer Marcella-Burdett" initials="JMB" userId="S::jmarcel@wested.org::7bb72cd4-8a93-4d3d-bbaf-2fb849e050f8" providerId="AD"/>
  <p188:author id="{B6FF2CA4-29E1-C7D6-15CF-1D85CC6271BB}" name="Faith Polk" initials="FP" userId="KV9WgvvVfEWDbw7ayEsi/+xHGimnxB9n6dFySPqgyhc=" providerId="None"/>
  <p188:author id="{AFC2AFB5-0259-38AA-04C2-04C165B2B850}" name="Cynthia Parker" initials="CP" userId="c27f88adf791c185" providerId="Windows Live"/>
  <p188:author id="{389332B7-C2DD-2978-57D9-239A0E4DEDD1}" name="Alexander, Alexandra Danielle" initials="AAD" userId="S::a.moore9@umiami.edu::ac95dc42-4e6c-400e-9629-229f3db47f90" providerId="AD"/>
  <p188:author id="{15D619C2-DFBB-A677-3FF9-D19B52E1FD15}" name="Osnat Zur" initials="OZ" userId="S::ozur@wested.org::7862ed05-c173-4c07-b416-82df587f5bdf" providerId="AD"/>
  <p188:author id="{167117C7-EAA2-167D-2145-E1F1ECC1AA13}" name="Lexi Alexander" initials="LA" userId="JFfCDUPoy8XNDLgjf5LRYVijoAz7WR7RTVdh3+dwRHI=" providerId="None"/>
  <p188:author id="{C617A9FB-45C8-9C77-17DD-0CD54423E0F8}" name="Mary Tederstrom" initials="MT" userId="S::mteders@wested.org::fef86468-6837-408a-99aa-b8473b063d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8AE"/>
    <a:srgbClr val="42509F"/>
    <a:srgbClr val="0F173D"/>
    <a:srgbClr val="2078AE"/>
    <a:srgbClr val="2078B0"/>
    <a:srgbClr val="8AADCB"/>
    <a:srgbClr val="9DBAD4"/>
    <a:srgbClr val="D8E4EE"/>
    <a:srgbClr val="E9EBFD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529FD9-F844-EF48-ABE4-49F30999CA66}" v="39" dt="2026-05-15T22:53:14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63" autoAdjust="0"/>
    <p:restoredTop sz="65479" autoAdjust="0"/>
  </p:normalViewPr>
  <p:slideViewPr>
    <p:cSldViewPr snapToGrid="0">
      <p:cViewPr varScale="1">
        <p:scale>
          <a:sx n="76" d="100"/>
          <a:sy n="76" d="100"/>
        </p:scale>
        <p:origin x="1128" y="200"/>
      </p:cViewPr>
      <p:guideLst/>
    </p:cSldViewPr>
  </p:slideViewPr>
  <p:outlineViewPr>
    <p:cViewPr>
      <p:scale>
        <a:sx n="33" d="100"/>
        <a:sy n="33" d="100"/>
      </p:scale>
      <p:origin x="0" y="-6228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98" d="100"/>
          <a:sy n="98" d="100"/>
        </p:scale>
        <p:origin x="2453" y="-21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Srinivasiah" userId="28408957819_tp_box_2" providerId="OAuth2" clId="{38DC9D2F-FB21-5A8B-A8BA-1B5B1022FE40}"/>
    <pc:docChg chg="undo custSel modSld">
      <pc:chgData name="Grace Srinivasiah" userId="28408957819_tp_box_2" providerId="OAuth2" clId="{38DC9D2F-FB21-5A8B-A8BA-1B5B1022FE40}" dt="2026-05-15T22:52:42.574" v="472" actId="20577"/>
      <pc:docMkLst>
        <pc:docMk/>
      </pc:docMkLst>
      <pc:sldChg chg="modNotesTx">
        <pc:chgData name="Grace Srinivasiah" userId="28408957819_tp_box_2" providerId="OAuth2" clId="{38DC9D2F-FB21-5A8B-A8BA-1B5B1022FE40}" dt="2026-05-15T22:40:40.298" v="77" actId="12"/>
        <pc:sldMkLst>
          <pc:docMk/>
          <pc:sldMk cId="2687053959" sldId="391"/>
        </pc:sldMkLst>
      </pc:sldChg>
      <pc:sldChg chg="modNotesTx">
        <pc:chgData name="Grace Srinivasiah" userId="28408957819_tp_box_2" providerId="OAuth2" clId="{38DC9D2F-FB21-5A8B-A8BA-1B5B1022FE40}" dt="2026-05-15T22:43:29.955" v="186" actId="20577"/>
        <pc:sldMkLst>
          <pc:docMk/>
          <pc:sldMk cId="3912840079" sldId="392"/>
        </pc:sldMkLst>
      </pc:sldChg>
      <pc:sldChg chg="modNotesTx">
        <pc:chgData name="Grace Srinivasiah" userId="28408957819_tp_box_2" providerId="OAuth2" clId="{38DC9D2F-FB21-5A8B-A8BA-1B5B1022FE40}" dt="2026-05-15T22:41:18.817" v="98" actId="12"/>
        <pc:sldMkLst>
          <pc:docMk/>
          <pc:sldMk cId="2258638901" sldId="393"/>
        </pc:sldMkLst>
      </pc:sldChg>
      <pc:sldChg chg="modNotesTx">
        <pc:chgData name="Grace Srinivasiah" userId="28408957819_tp_box_2" providerId="OAuth2" clId="{38DC9D2F-FB21-5A8B-A8BA-1B5B1022FE40}" dt="2026-05-15T22:42:28.031" v="146" actId="12"/>
        <pc:sldMkLst>
          <pc:docMk/>
          <pc:sldMk cId="2019314644" sldId="394"/>
        </pc:sldMkLst>
      </pc:sldChg>
      <pc:sldChg chg="modNotesTx">
        <pc:chgData name="Grace Srinivasiah" userId="28408957819_tp_box_2" providerId="OAuth2" clId="{38DC9D2F-FB21-5A8B-A8BA-1B5B1022FE40}" dt="2026-05-15T22:52:42.574" v="472" actId="20577"/>
        <pc:sldMkLst>
          <pc:docMk/>
          <pc:sldMk cId="4055619330" sldId="422"/>
        </pc:sldMkLst>
      </pc:sldChg>
      <pc:sldChg chg="modNotesTx">
        <pc:chgData name="Grace Srinivasiah" userId="28408957819_tp_box_2" providerId="OAuth2" clId="{38DC9D2F-FB21-5A8B-A8BA-1B5B1022FE40}" dt="2026-05-15T22:40:12.894" v="67" actId="12"/>
        <pc:sldMkLst>
          <pc:docMk/>
          <pc:sldMk cId="2281327850" sldId="428"/>
        </pc:sldMkLst>
      </pc:sldChg>
      <pc:sldChg chg="modNotesTx">
        <pc:chgData name="Grace Srinivasiah" userId="28408957819_tp_box_2" providerId="OAuth2" clId="{38DC9D2F-FB21-5A8B-A8BA-1B5B1022FE40}" dt="2026-05-15T22:41:47.087" v="116" actId="12"/>
        <pc:sldMkLst>
          <pc:docMk/>
          <pc:sldMk cId="1437793211" sldId="433"/>
        </pc:sldMkLst>
      </pc:sldChg>
      <pc:sldChg chg="modNotesTx">
        <pc:chgData name="Grace Srinivasiah" userId="28408957819_tp_box_2" providerId="OAuth2" clId="{38DC9D2F-FB21-5A8B-A8BA-1B5B1022FE40}" dt="2026-05-15T22:42:51.401" v="158" actId="12"/>
        <pc:sldMkLst>
          <pc:docMk/>
          <pc:sldMk cId="2652285511" sldId="434"/>
        </pc:sldMkLst>
      </pc:sldChg>
      <pc:sldChg chg="modNotesTx">
        <pc:chgData name="Grace Srinivasiah" userId="28408957819_tp_box_2" providerId="OAuth2" clId="{38DC9D2F-FB21-5A8B-A8BA-1B5B1022FE40}" dt="2026-05-15T22:47:49.087" v="315" actId="12"/>
        <pc:sldMkLst>
          <pc:docMk/>
          <pc:sldMk cId="1088665489" sldId="437"/>
        </pc:sldMkLst>
      </pc:sldChg>
      <pc:sldChg chg="modNotesTx">
        <pc:chgData name="Grace Srinivasiah" userId="28408957819_tp_box_2" providerId="OAuth2" clId="{38DC9D2F-FB21-5A8B-A8BA-1B5B1022FE40}" dt="2026-05-15T22:47:21.910" v="301" actId="20577"/>
        <pc:sldMkLst>
          <pc:docMk/>
          <pc:sldMk cId="3970374944" sldId="441"/>
        </pc:sldMkLst>
      </pc:sldChg>
      <pc:sldChg chg="modNotesTx">
        <pc:chgData name="Grace Srinivasiah" userId="28408957819_tp_box_2" providerId="OAuth2" clId="{38DC9D2F-FB21-5A8B-A8BA-1B5B1022FE40}" dt="2026-05-15T22:37:48.506" v="0" actId="12"/>
        <pc:sldMkLst>
          <pc:docMk/>
          <pc:sldMk cId="2199465697" sldId="444"/>
        </pc:sldMkLst>
      </pc:sldChg>
      <pc:sldChg chg="modNotesTx">
        <pc:chgData name="Grace Srinivasiah" userId="28408957819_tp_box_2" providerId="OAuth2" clId="{38DC9D2F-FB21-5A8B-A8BA-1B5B1022FE40}" dt="2026-05-15T22:48:48.498" v="353" actId="20577"/>
        <pc:sldMkLst>
          <pc:docMk/>
          <pc:sldMk cId="2576967538" sldId="447"/>
        </pc:sldMkLst>
      </pc:sldChg>
      <pc:sldChg chg="modNotesTx">
        <pc:chgData name="Grace Srinivasiah" userId="28408957819_tp_box_2" providerId="OAuth2" clId="{38DC9D2F-FB21-5A8B-A8BA-1B5B1022FE40}" dt="2026-05-15T22:39:43.017" v="63" actId="12"/>
        <pc:sldMkLst>
          <pc:docMk/>
          <pc:sldMk cId="3967422204" sldId="448"/>
        </pc:sldMkLst>
      </pc:sldChg>
      <pc:sldChg chg="modNotesTx">
        <pc:chgData name="Grace Srinivasiah" userId="28408957819_tp_box_2" providerId="OAuth2" clId="{38DC9D2F-FB21-5A8B-A8BA-1B5B1022FE40}" dt="2026-05-15T22:44:05.855" v="204" actId="12"/>
        <pc:sldMkLst>
          <pc:docMk/>
          <pc:sldMk cId="2371965639" sldId="449"/>
        </pc:sldMkLst>
      </pc:sldChg>
      <pc:sldChg chg="modNotesTx">
        <pc:chgData name="Grace Srinivasiah" userId="28408957819_tp_box_2" providerId="OAuth2" clId="{38DC9D2F-FB21-5A8B-A8BA-1B5B1022FE40}" dt="2026-05-15T22:50:29.637" v="396" actId="20577"/>
        <pc:sldMkLst>
          <pc:docMk/>
          <pc:sldMk cId="2802364488" sldId="450"/>
        </pc:sldMkLst>
      </pc:sldChg>
      <pc:sldChg chg="modNotesTx">
        <pc:chgData name="Grace Srinivasiah" userId="28408957819_tp_box_2" providerId="OAuth2" clId="{38DC9D2F-FB21-5A8B-A8BA-1B5B1022FE40}" dt="2026-05-15T22:50:59.667" v="397" actId="12"/>
        <pc:sldMkLst>
          <pc:docMk/>
          <pc:sldMk cId="3911409656" sldId="451"/>
        </pc:sldMkLst>
      </pc:sldChg>
      <pc:sldChg chg="modNotesTx">
        <pc:chgData name="Grace Srinivasiah" userId="28408957819_tp_box_2" providerId="OAuth2" clId="{38DC9D2F-FB21-5A8B-A8BA-1B5B1022FE40}" dt="2026-05-15T22:51:57.529" v="442" actId="20577"/>
        <pc:sldMkLst>
          <pc:docMk/>
          <pc:sldMk cId="1873500792" sldId="452"/>
        </pc:sldMkLst>
      </pc:sldChg>
      <pc:sldChg chg="modNotesTx">
        <pc:chgData name="Grace Srinivasiah" userId="28408957819_tp_box_2" providerId="OAuth2" clId="{38DC9D2F-FB21-5A8B-A8BA-1B5B1022FE40}" dt="2026-05-15T22:48:17.729" v="337" actId="20577"/>
        <pc:sldMkLst>
          <pc:docMk/>
          <pc:sldMk cId="1612051870" sldId="453"/>
        </pc:sldMkLst>
      </pc:sldChg>
      <pc:sldChg chg="modNotesTx">
        <pc:chgData name="Grace Srinivasiah" userId="28408957819_tp_box_2" providerId="OAuth2" clId="{38DC9D2F-FB21-5A8B-A8BA-1B5B1022FE40}" dt="2026-05-15T22:38:40.703" v="24" actId="20577"/>
        <pc:sldMkLst>
          <pc:docMk/>
          <pc:sldMk cId="946343128" sldId="454"/>
        </pc:sldMkLst>
      </pc:sldChg>
      <pc:sldChg chg="modNotesTx">
        <pc:chgData name="Grace Srinivasiah" userId="28408957819_tp_box_2" providerId="OAuth2" clId="{38DC9D2F-FB21-5A8B-A8BA-1B5B1022FE40}" dt="2026-05-15T22:39:02.412" v="36" actId="20577"/>
        <pc:sldMkLst>
          <pc:docMk/>
          <pc:sldMk cId="1378633453" sldId="456"/>
        </pc:sldMkLst>
      </pc:sldChg>
      <pc:sldChg chg="modNotesTx">
        <pc:chgData name="Grace Srinivasiah" userId="28408957819_tp_box_2" providerId="OAuth2" clId="{38DC9D2F-FB21-5A8B-A8BA-1B5B1022FE40}" dt="2026-05-15T22:38:15.101" v="13" actId="20577"/>
        <pc:sldMkLst>
          <pc:docMk/>
          <pc:sldMk cId="1404714815" sldId="458"/>
        </pc:sldMkLst>
      </pc:sldChg>
    </pc:docChg>
  </pc:docChgLst>
</pc:chgInfo>
</file>

<file path=ppt/comments/modernComment_1C7_F4676F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F25DF0-D832-49EC-882F-1B27A1407246}" authorId="{0179071E-B473-EF89-EC6F-56BC15ABD32B}" created="2026-04-29T20:04:11.82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00419380" sldId="455"/>
      <ac:graphicFrameMk id="6" creationId="{20936DE9-F94F-F70C-7E7F-561C15919E77}"/>
    </ac:deMkLst>
    <p188:txBody>
      <a:bodyPr/>
      <a:lstStyle/>
      <a:p>
        <a:r>
          <a:rPr lang="en-US"/>
          <a:t>Image has English Alt text that needs to be translated “Cycle diagram with the following labels: Ask questions. Make predictions. Test predictions.”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CED45-DBBE-4C39-9DB3-7D6AE585F88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8970DD-71BA-4552-81F0-BD9E95FD4810}">
      <dgm:prSet phldrT="[Text]"/>
      <dgm:spPr>
        <a:solidFill>
          <a:schemeClr val="accent3"/>
        </a:solidFill>
      </dgm:spPr>
      <dgm:t>
        <a:bodyPr/>
        <a:lstStyle/>
        <a:p>
          <a:r>
            <a:rPr lang="es-US" b="1" noProof="0" dirty="0">
              <a:latin typeface="Montserrat" panose="00000500000000000000" pitchFamily="50" charset="0"/>
            </a:rPr>
            <a:t>Hacer preguntas</a:t>
          </a:r>
          <a:endParaRPr lang="en-US" b="1" dirty="0">
            <a:latin typeface="Montserrat" panose="00000500000000000000" pitchFamily="50" charset="0"/>
          </a:endParaRPr>
        </a:p>
      </dgm:t>
    </dgm:pt>
    <dgm:pt modelId="{44C9B94A-204D-42B4-991B-9920094D50C2}" type="parTrans" cxnId="{DB25127A-DA38-49E9-9480-337F54BA48C8}">
      <dgm:prSet/>
      <dgm:spPr/>
      <dgm:t>
        <a:bodyPr/>
        <a:lstStyle/>
        <a:p>
          <a:endParaRPr lang="en-US"/>
        </a:p>
      </dgm:t>
    </dgm:pt>
    <dgm:pt modelId="{641B7D18-1663-4281-8585-17ACC8DDEB74}" type="sibTrans" cxnId="{DB25127A-DA38-49E9-9480-337F54BA48C8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sz="1800"/>
        </a:p>
      </dgm:t>
    </dgm:pt>
    <dgm:pt modelId="{9297BA1C-BFCE-8B46-AE2D-139EA7168E35}">
      <dgm:prSet phldrT="[Text]"/>
      <dgm:spPr>
        <a:solidFill>
          <a:schemeClr val="accent3"/>
        </a:solidFill>
      </dgm:spPr>
      <dgm:t>
        <a:bodyPr/>
        <a:lstStyle/>
        <a:p>
          <a:r>
            <a:rPr lang="es-US" b="1" noProof="0" dirty="0">
              <a:latin typeface="Montserrat" panose="00000500000000000000" pitchFamily="50" charset="0"/>
            </a:rPr>
            <a:t>Realizar predicciones</a:t>
          </a:r>
        </a:p>
      </dgm:t>
    </dgm:pt>
    <dgm:pt modelId="{C38592FD-4282-5B41-925B-0CF9614B649C}" type="parTrans" cxnId="{763CA353-1AE1-A74E-856A-BE6473CBAB1D}">
      <dgm:prSet/>
      <dgm:spPr/>
      <dgm:t>
        <a:bodyPr/>
        <a:lstStyle/>
        <a:p>
          <a:endParaRPr lang="en-US"/>
        </a:p>
      </dgm:t>
    </dgm:pt>
    <dgm:pt modelId="{9C730FAB-BF48-7940-BE82-CC2691AEBAE2}" type="sibTrans" cxnId="{763CA353-1AE1-A74E-856A-BE6473CBAB1D}">
      <dgm:prSet/>
      <dgm:spPr/>
      <dgm:t>
        <a:bodyPr/>
        <a:lstStyle/>
        <a:p>
          <a:endParaRPr lang="en-US"/>
        </a:p>
      </dgm:t>
    </dgm:pt>
    <dgm:pt modelId="{B85D002F-A3AE-DF41-8D0D-55239C833192}">
      <dgm:prSet phldrT="[Text]"/>
      <dgm:spPr>
        <a:solidFill>
          <a:schemeClr val="accent3"/>
        </a:solidFill>
      </dgm:spPr>
      <dgm:t>
        <a:bodyPr/>
        <a:lstStyle/>
        <a:p>
          <a:r>
            <a:rPr lang="es-US" b="1" noProof="0" dirty="0">
              <a:latin typeface="Montserrat" panose="00000500000000000000" pitchFamily="50" charset="0"/>
            </a:rPr>
            <a:t>Comprobar las predicciones</a:t>
          </a:r>
        </a:p>
      </dgm:t>
    </dgm:pt>
    <dgm:pt modelId="{11C10A40-FB10-EE47-A5BD-5345BA62D1D5}" type="parTrans" cxnId="{C222B69D-6F10-3949-8CBF-D1527ECB2F73}">
      <dgm:prSet/>
      <dgm:spPr/>
      <dgm:t>
        <a:bodyPr/>
        <a:lstStyle/>
        <a:p>
          <a:endParaRPr lang="en-US"/>
        </a:p>
      </dgm:t>
    </dgm:pt>
    <dgm:pt modelId="{F228BC09-27CA-904B-87D5-39C55B65B2D7}" type="sibTrans" cxnId="{C222B69D-6F10-3949-8CBF-D1527ECB2F73}">
      <dgm:prSet/>
      <dgm:spPr/>
      <dgm:t>
        <a:bodyPr/>
        <a:lstStyle/>
        <a:p>
          <a:endParaRPr lang="en-US"/>
        </a:p>
      </dgm:t>
    </dgm:pt>
    <dgm:pt modelId="{37F28A35-2DA9-4827-A18B-651176C5B535}" type="pres">
      <dgm:prSet presAssocID="{9B0CED45-DBBE-4C39-9DB3-7D6AE585F883}" presName="cycle" presStyleCnt="0">
        <dgm:presLayoutVars>
          <dgm:dir/>
          <dgm:resizeHandles val="exact"/>
        </dgm:presLayoutVars>
      </dgm:prSet>
      <dgm:spPr/>
    </dgm:pt>
    <dgm:pt modelId="{EE3D090A-32E3-4F74-B842-CAF2A3C6F900}" type="pres">
      <dgm:prSet presAssocID="{1A8970DD-71BA-4552-81F0-BD9E95FD4810}" presName="node" presStyleLbl="node1" presStyleIdx="0" presStyleCnt="3">
        <dgm:presLayoutVars>
          <dgm:bulletEnabled val="1"/>
        </dgm:presLayoutVars>
      </dgm:prSet>
      <dgm:spPr/>
    </dgm:pt>
    <dgm:pt modelId="{E513929E-692C-42DD-9890-5F586866CE88}" type="pres">
      <dgm:prSet presAssocID="{1A8970DD-71BA-4552-81F0-BD9E95FD4810}" presName="spNode" presStyleCnt="0"/>
      <dgm:spPr/>
    </dgm:pt>
    <dgm:pt modelId="{79091C48-85F3-4DED-A938-1BF6165C5104}" type="pres">
      <dgm:prSet presAssocID="{641B7D18-1663-4281-8585-17ACC8DDEB74}" presName="sibTrans" presStyleLbl="sibTrans1D1" presStyleIdx="0" presStyleCnt="3"/>
      <dgm:spPr/>
    </dgm:pt>
    <dgm:pt modelId="{FEAC6B52-06DA-E04E-A4E4-068E14840F9A}" type="pres">
      <dgm:prSet presAssocID="{9297BA1C-BFCE-8B46-AE2D-139EA7168E35}" presName="node" presStyleLbl="node1" presStyleIdx="1" presStyleCnt="3">
        <dgm:presLayoutVars>
          <dgm:bulletEnabled val="1"/>
        </dgm:presLayoutVars>
      </dgm:prSet>
      <dgm:spPr/>
    </dgm:pt>
    <dgm:pt modelId="{F1955183-2012-D44B-B350-76268908A7D3}" type="pres">
      <dgm:prSet presAssocID="{9297BA1C-BFCE-8B46-AE2D-139EA7168E35}" presName="spNode" presStyleCnt="0"/>
      <dgm:spPr/>
    </dgm:pt>
    <dgm:pt modelId="{4F5509F1-6EE0-F84D-B0D6-59E00B158D53}" type="pres">
      <dgm:prSet presAssocID="{9C730FAB-BF48-7940-BE82-CC2691AEBAE2}" presName="sibTrans" presStyleLbl="sibTrans1D1" presStyleIdx="1" presStyleCnt="3"/>
      <dgm:spPr/>
    </dgm:pt>
    <dgm:pt modelId="{5F29016D-4FBB-3044-B511-46B1E8217F88}" type="pres">
      <dgm:prSet presAssocID="{B85D002F-A3AE-DF41-8D0D-55239C833192}" presName="node" presStyleLbl="node1" presStyleIdx="2" presStyleCnt="3">
        <dgm:presLayoutVars>
          <dgm:bulletEnabled val="1"/>
        </dgm:presLayoutVars>
      </dgm:prSet>
      <dgm:spPr/>
    </dgm:pt>
    <dgm:pt modelId="{CB4E9734-4D16-5247-94B6-619EA6B7E5C9}" type="pres">
      <dgm:prSet presAssocID="{B85D002F-A3AE-DF41-8D0D-55239C833192}" presName="spNode" presStyleCnt="0"/>
      <dgm:spPr/>
    </dgm:pt>
    <dgm:pt modelId="{04C3C903-C92B-D24E-A21D-DA1DADAE41C8}" type="pres">
      <dgm:prSet presAssocID="{F228BC09-27CA-904B-87D5-39C55B65B2D7}" presName="sibTrans" presStyleLbl="sibTrans1D1" presStyleIdx="2" presStyleCnt="3"/>
      <dgm:spPr/>
    </dgm:pt>
  </dgm:ptLst>
  <dgm:cxnLst>
    <dgm:cxn modelId="{9EA5CE19-D79B-C846-8420-C4BA73F9B306}" type="presOf" srcId="{9C730FAB-BF48-7940-BE82-CC2691AEBAE2}" destId="{4F5509F1-6EE0-F84D-B0D6-59E00B158D53}" srcOrd="0" destOrd="0" presId="urn:microsoft.com/office/officeart/2005/8/layout/cycle5"/>
    <dgm:cxn modelId="{AF243820-071C-47D9-BBB9-26544BD87994}" type="presOf" srcId="{641B7D18-1663-4281-8585-17ACC8DDEB74}" destId="{79091C48-85F3-4DED-A938-1BF6165C5104}" srcOrd="0" destOrd="0" presId="urn:microsoft.com/office/officeart/2005/8/layout/cycle5"/>
    <dgm:cxn modelId="{7DC8C027-73EF-ED41-841D-C99EED49F0C8}" type="presOf" srcId="{9297BA1C-BFCE-8B46-AE2D-139EA7168E35}" destId="{FEAC6B52-06DA-E04E-A4E4-068E14840F9A}" srcOrd="0" destOrd="0" presId="urn:microsoft.com/office/officeart/2005/8/layout/cycle5"/>
    <dgm:cxn modelId="{763CA353-1AE1-A74E-856A-BE6473CBAB1D}" srcId="{9B0CED45-DBBE-4C39-9DB3-7D6AE585F883}" destId="{9297BA1C-BFCE-8B46-AE2D-139EA7168E35}" srcOrd="1" destOrd="0" parTransId="{C38592FD-4282-5B41-925B-0CF9614B649C}" sibTransId="{9C730FAB-BF48-7940-BE82-CC2691AEBAE2}"/>
    <dgm:cxn modelId="{DB25127A-DA38-49E9-9480-337F54BA48C8}" srcId="{9B0CED45-DBBE-4C39-9DB3-7D6AE585F883}" destId="{1A8970DD-71BA-4552-81F0-BD9E95FD4810}" srcOrd="0" destOrd="0" parTransId="{44C9B94A-204D-42B4-991B-9920094D50C2}" sibTransId="{641B7D18-1663-4281-8585-17ACC8DDEB74}"/>
    <dgm:cxn modelId="{5E2D9A85-682A-D24C-9421-5FCEAA03D4D6}" type="presOf" srcId="{B85D002F-A3AE-DF41-8D0D-55239C833192}" destId="{5F29016D-4FBB-3044-B511-46B1E8217F88}" srcOrd="0" destOrd="0" presId="urn:microsoft.com/office/officeart/2005/8/layout/cycle5"/>
    <dgm:cxn modelId="{A56AEA8A-E748-4E05-BD14-A51E6949AF5F}" type="presOf" srcId="{9B0CED45-DBBE-4C39-9DB3-7D6AE585F883}" destId="{37F28A35-2DA9-4827-A18B-651176C5B535}" srcOrd="0" destOrd="0" presId="urn:microsoft.com/office/officeart/2005/8/layout/cycle5"/>
    <dgm:cxn modelId="{6692BD92-2CF7-F245-9018-6E4468880ABB}" type="presOf" srcId="{F228BC09-27CA-904B-87D5-39C55B65B2D7}" destId="{04C3C903-C92B-D24E-A21D-DA1DADAE41C8}" srcOrd="0" destOrd="0" presId="urn:microsoft.com/office/officeart/2005/8/layout/cycle5"/>
    <dgm:cxn modelId="{C222B69D-6F10-3949-8CBF-D1527ECB2F73}" srcId="{9B0CED45-DBBE-4C39-9DB3-7D6AE585F883}" destId="{B85D002F-A3AE-DF41-8D0D-55239C833192}" srcOrd="2" destOrd="0" parTransId="{11C10A40-FB10-EE47-A5BD-5345BA62D1D5}" sibTransId="{F228BC09-27CA-904B-87D5-39C55B65B2D7}"/>
    <dgm:cxn modelId="{D15D89BC-23F9-4840-8B0E-7A9D69F67597}" type="presOf" srcId="{1A8970DD-71BA-4552-81F0-BD9E95FD4810}" destId="{EE3D090A-32E3-4F74-B842-CAF2A3C6F900}" srcOrd="0" destOrd="0" presId="urn:microsoft.com/office/officeart/2005/8/layout/cycle5"/>
    <dgm:cxn modelId="{7C664EB8-666E-41DE-8A3D-D784B5265682}" type="presParOf" srcId="{37F28A35-2DA9-4827-A18B-651176C5B535}" destId="{EE3D090A-32E3-4F74-B842-CAF2A3C6F900}" srcOrd="0" destOrd="0" presId="urn:microsoft.com/office/officeart/2005/8/layout/cycle5"/>
    <dgm:cxn modelId="{EF487814-8DB0-4628-B90B-AFD46693371D}" type="presParOf" srcId="{37F28A35-2DA9-4827-A18B-651176C5B535}" destId="{E513929E-692C-42DD-9890-5F586866CE88}" srcOrd="1" destOrd="0" presId="urn:microsoft.com/office/officeart/2005/8/layout/cycle5"/>
    <dgm:cxn modelId="{DB02E1F8-42E7-46BC-9F3A-26D2680B6318}" type="presParOf" srcId="{37F28A35-2DA9-4827-A18B-651176C5B535}" destId="{79091C48-85F3-4DED-A938-1BF6165C5104}" srcOrd="2" destOrd="0" presId="urn:microsoft.com/office/officeart/2005/8/layout/cycle5"/>
    <dgm:cxn modelId="{84BE0E34-DFAC-9E4E-A0F9-393357AC86D8}" type="presParOf" srcId="{37F28A35-2DA9-4827-A18B-651176C5B535}" destId="{FEAC6B52-06DA-E04E-A4E4-068E14840F9A}" srcOrd="3" destOrd="0" presId="urn:microsoft.com/office/officeart/2005/8/layout/cycle5"/>
    <dgm:cxn modelId="{5E5E2DD5-02EA-7240-AB76-603DE678395D}" type="presParOf" srcId="{37F28A35-2DA9-4827-A18B-651176C5B535}" destId="{F1955183-2012-D44B-B350-76268908A7D3}" srcOrd="4" destOrd="0" presId="urn:microsoft.com/office/officeart/2005/8/layout/cycle5"/>
    <dgm:cxn modelId="{F4FC7DF3-BEA0-2B4B-B557-8596223A50B9}" type="presParOf" srcId="{37F28A35-2DA9-4827-A18B-651176C5B535}" destId="{4F5509F1-6EE0-F84D-B0D6-59E00B158D53}" srcOrd="5" destOrd="0" presId="urn:microsoft.com/office/officeart/2005/8/layout/cycle5"/>
    <dgm:cxn modelId="{B37D1489-9BC0-7443-AE8B-82548A20484B}" type="presParOf" srcId="{37F28A35-2DA9-4827-A18B-651176C5B535}" destId="{5F29016D-4FBB-3044-B511-46B1E8217F88}" srcOrd="6" destOrd="0" presId="urn:microsoft.com/office/officeart/2005/8/layout/cycle5"/>
    <dgm:cxn modelId="{BBE5CB95-E7A0-5E40-AA1E-056025B8A3D6}" type="presParOf" srcId="{37F28A35-2DA9-4827-A18B-651176C5B535}" destId="{CB4E9734-4D16-5247-94B6-619EA6B7E5C9}" srcOrd="7" destOrd="0" presId="urn:microsoft.com/office/officeart/2005/8/layout/cycle5"/>
    <dgm:cxn modelId="{750D4706-1021-CE4F-A87F-DCEEE78211B2}" type="presParOf" srcId="{37F28A35-2DA9-4827-A18B-651176C5B535}" destId="{04C3C903-C92B-D24E-A21D-DA1DADAE41C8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D090A-32E3-4F74-B842-CAF2A3C6F900}">
      <dsp:nvSpPr>
        <dsp:cNvPr id="0" name=""/>
        <dsp:cNvSpPr/>
      </dsp:nvSpPr>
      <dsp:spPr>
        <a:xfrm>
          <a:off x="1555998" y="170130"/>
          <a:ext cx="2069603" cy="134524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kern="1200" noProof="0" dirty="0">
              <a:latin typeface="Montserrat" panose="00000500000000000000" pitchFamily="50" charset="0"/>
            </a:rPr>
            <a:t>Hacer preguntas</a:t>
          </a:r>
          <a:endParaRPr lang="en-US" sz="2000" b="1" kern="1200" dirty="0">
            <a:latin typeface="Montserrat" panose="00000500000000000000" pitchFamily="50" charset="0"/>
          </a:endParaRPr>
        </a:p>
      </dsp:txBody>
      <dsp:txXfrm>
        <a:off x="1621667" y="235799"/>
        <a:ext cx="1938265" cy="1213904"/>
      </dsp:txXfrm>
    </dsp:sp>
    <dsp:sp modelId="{79091C48-85F3-4DED-A938-1BF6165C5104}">
      <dsp:nvSpPr>
        <dsp:cNvPr id="0" name=""/>
        <dsp:cNvSpPr/>
      </dsp:nvSpPr>
      <dsp:spPr>
        <a:xfrm>
          <a:off x="794923" y="842751"/>
          <a:ext cx="3591753" cy="3591753"/>
        </a:xfrm>
        <a:custGeom>
          <a:avLst/>
          <a:gdLst/>
          <a:ahLst/>
          <a:cxnLst/>
          <a:rect l="0" t="0" r="0" b="0"/>
          <a:pathLst>
            <a:path>
              <a:moveTo>
                <a:pt x="3109130" y="570912"/>
              </a:moveTo>
              <a:arcTo wR="1795876" hR="1795876" stAng="19019530" swAng="2304455"/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C6B52-06DA-E04E-A4E4-068E14840F9A}">
      <dsp:nvSpPr>
        <dsp:cNvPr id="0" name=""/>
        <dsp:cNvSpPr/>
      </dsp:nvSpPr>
      <dsp:spPr>
        <a:xfrm>
          <a:off x="3111273" y="2863945"/>
          <a:ext cx="2069603" cy="134524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kern="1200" noProof="0" dirty="0">
              <a:latin typeface="Montserrat" panose="00000500000000000000" pitchFamily="50" charset="0"/>
            </a:rPr>
            <a:t>Realizar predicciones</a:t>
          </a:r>
        </a:p>
      </dsp:txBody>
      <dsp:txXfrm>
        <a:off x="3176942" y="2929614"/>
        <a:ext cx="1938265" cy="1213904"/>
      </dsp:txXfrm>
    </dsp:sp>
    <dsp:sp modelId="{4F5509F1-6EE0-F84D-B0D6-59E00B158D53}">
      <dsp:nvSpPr>
        <dsp:cNvPr id="0" name=""/>
        <dsp:cNvSpPr/>
      </dsp:nvSpPr>
      <dsp:spPr>
        <a:xfrm>
          <a:off x="794923" y="842751"/>
          <a:ext cx="3591753" cy="3591753"/>
        </a:xfrm>
        <a:custGeom>
          <a:avLst/>
          <a:gdLst/>
          <a:ahLst/>
          <a:cxnLst/>
          <a:rect l="0" t="0" r="0" b="0"/>
          <a:pathLst>
            <a:path>
              <a:moveTo>
                <a:pt x="2347713" y="3504867"/>
              </a:moveTo>
              <a:arcTo wR="1795876" hR="1795876" stAng="4326277" swAng="21474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9016D-4FBB-3044-B511-46B1E8217F88}">
      <dsp:nvSpPr>
        <dsp:cNvPr id="0" name=""/>
        <dsp:cNvSpPr/>
      </dsp:nvSpPr>
      <dsp:spPr>
        <a:xfrm>
          <a:off x="723" y="2863945"/>
          <a:ext cx="2069603" cy="134524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kern="1200" noProof="0" dirty="0">
              <a:latin typeface="Montserrat" panose="00000500000000000000" pitchFamily="50" charset="0"/>
            </a:rPr>
            <a:t>Comprobar las predicciones</a:t>
          </a:r>
        </a:p>
      </dsp:txBody>
      <dsp:txXfrm>
        <a:off x="66392" y="2929614"/>
        <a:ext cx="1938265" cy="1213904"/>
      </dsp:txXfrm>
    </dsp:sp>
    <dsp:sp modelId="{04C3C903-C92B-D24E-A21D-DA1DADAE41C8}">
      <dsp:nvSpPr>
        <dsp:cNvPr id="0" name=""/>
        <dsp:cNvSpPr/>
      </dsp:nvSpPr>
      <dsp:spPr>
        <a:xfrm>
          <a:off x="794923" y="842751"/>
          <a:ext cx="3591753" cy="3591753"/>
        </a:xfrm>
        <a:custGeom>
          <a:avLst/>
          <a:gdLst/>
          <a:ahLst/>
          <a:cxnLst/>
          <a:rect l="0" t="0" r="0" b="0"/>
          <a:pathLst>
            <a:path>
              <a:moveTo>
                <a:pt x="5785" y="1651841"/>
              </a:moveTo>
              <a:arcTo wR="1795876" hR="1795876" stAng="11076014" swAng="23044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8F818C-2620-DEBA-5242-1427293BA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59F12-C4B2-5A1B-950A-6BE448C47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187E5-8BC8-4467-BE52-6F2D1A581A2A}" type="datetimeFigureOut">
              <a:rPr lang="en-US" smtClean="0"/>
              <a:t>5/15/26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DBCAE-0C1A-B1A2-F185-494604EBD5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Hogg and Abrams, (1988); Gee, (2000) </a:t>
            </a:r>
          </a:p>
        </p:txBody>
      </p:sp>
    </p:spTree>
    <p:extLst>
      <p:ext uri="{BB962C8B-B14F-4D97-AF65-F5344CB8AC3E}">
        <p14:creationId xmlns:p14="http://schemas.microsoft.com/office/powerpoint/2010/main" val="1992553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0AA82-7DFD-42A2-AAE9-E0AB8943696A}" type="datetimeFigureOut">
              <a:rPr lang="en-US" smtClean="0"/>
              <a:t>5/15/26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Hogg and Abrams, (1988); Gee, (2000)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399F6-6299-4610-B81F-5B1794C45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070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J0tOg8NiKs" TargetMode="External"/><Relationship Id="rId13" Type="http://schemas.openxmlformats.org/officeDocument/2006/relationships/hyperlink" Target="https://youtu.be/tW7CbnpC1cs" TargetMode="External"/><Relationship Id="rId3" Type="http://schemas.openxmlformats.org/officeDocument/2006/relationships/hyperlink" Target="https://youtu.be/WWyRoEFdLDk" TargetMode="External"/><Relationship Id="rId7" Type="http://schemas.openxmlformats.org/officeDocument/2006/relationships/hyperlink" Target="https://youtu.be/oiX82oOUUho" TargetMode="External"/><Relationship Id="rId12" Type="http://schemas.openxmlformats.org/officeDocument/2006/relationships/hyperlink" Target="https://youtu.be/VvuGEXzFrV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tu.be/u0Un6r5_HZM" TargetMode="External"/><Relationship Id="rId11" Type="http://schemas.openxmlformats.org/officeDocument/2006/relationships/hyperlink" Target="https://youtu.be/Zl2fidNnH1g" TargetMode="External"/><Relationship Id="rId5" Type="http://schemas.openxmlformats.org/officeDocument/2006/relationships/hyperlink" Target="https://youtu.be/cbgRmmfJYOc" TargetMode="External"/><Relationship Id="rId10" Type="http://schemas.openxmlformats.org/officeDocument/2006/relationships/hyperlink" Target="https://youtu.be/v_8xwvKGbK0" TargetMode="External"/><Relationship Id="rId4" Type="http://schemas.openxmlformats.org/officeDocument/2006/relationships/hyperlink" Target="https://youtu.be/edygcR3HI1E" TargetMode="External"/><Relationship Id="rId9" Type="http://schemas.openxmlformats.org/officeDocument/2006/relationships/hyperlink" Target="https://youtu.be/ojlA3U4uGOE" TargetMode="External"/><Relationship Id="rId14" Type="http://schemas.openxmlformats.org/officeDocument/2006/relationships/hyperlink" Target="https://youtu.be/-v4NqPMGMcI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kJ0tOg8NiKs" TargetMode="External"/><Relationship Id="rId3" Type="http://schemas.openxmlformats.org/officeDocument/2006/relationships/hyperlink" Target="https://youtu.be/7kiyHdI2Ii8" TargetMode="External"/><Relationship Id="rId7" Type="http://schemas.openxmlformats.org/officeDocument/2006/relationships/hyperlink" Target="https://youtu.be/oiX82oOUUho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tu.be/u0Un6r5_HZM" TargetMode="External"/><Relationship Id="rId5" Type="http://schemas.openxmlformats.org/officeDocument/2006/relationships/hyperlink" Target="https://youtu.be/cbgRmmfJYOc" TargetMode="External"/><Relationship Id="rId10" Type="http://schemas.openxmlformats.org/officeDocument/2006/relationships/hyperlink" Target="https://youtu.be/v_8xwvKGbK0" TargetMode="External"/><Relationship Id="rId4" Type="http://schemas.openxmlformats.org/officeDocument/2006/relationships/hyperlink" Target="https://youtu.be/Q6AzagxXBuY" TargetMode="External"/><Relationship Id="rId9" Type="http://schemas.openxmlformats.org/officeDocument/2006/relationships/hyperlink" Target="https://youtu.be/ojlA3U4uGO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ojlA3U4uGOE" TargetMode="External"/><Relationship Id="rId3" Type="http://schemas.openxmlformats.org/officeDocument/2006/relationships/hyperlink" Target="https://youtu.be/52oCVGb0N20" TargetMode="External"/><Relationship Id="rId7" Type="http://schemas.openxmlformats.org/officeDocument/2006/relationships/hyperlink" Target="https://youtu.be/kJ0tOg8NiK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youtu.be/oiX82oOUUho" TargetMode="External"/><Relationship Id="rId5" Type="http://schemas.openxmlformats.org/officeDocument/2006/relationships/hyperlink" Target="https://youtu.be/u0Un6r5_HZM" TargetMode="External"/><Relationship Id="rId4" Type="http://schemas.openxmlformats.org/officeDocument/2006/relationships/hyperlink" Target="https://youtu.be/cbgRmmfJYOc" TargetMode="External"/><Relationship Id="rId9" Type="http://schemas.openxmlformats.org/officeDocument/2006/relationships/hyperlink" Target="https://youtu.be/v_8xwvKGbK0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itf09aavcontents.asp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de.ca.gov/ci/gs/p3/documents/p3learnprogressionssci.pdf" TargetMode="External"/><Relationship Id="rId5" Type="http://schemas.openxmlformats.org/officeDocument/2006/relationships/hyperlink" Target="https://www.cde.ca.gov/ci/pl/ngssstandards.asp" TargetMode="External"/><Relationship Id="rId4" Type="http://schemas.openxmlformats.org/officeDocument/2006/relationships/hyperlink" Target="https://www.cde.ca.gov/sp/cd/re/ptklfspanish.asp" TargetMode="Externa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ntplayexplore.o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6401-D431-01E0-0EA5-445459AE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4BE73-F66E-2BC1-1724-9B7D21373B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8984E-22C1-2A84-3CBC-444333FAF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04911"/>
          </a:xfrm>
        </p:spPr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Hoy exploraremos las formas en que los niños (desde el nacimiento hasta los ocho años) observan e investigan para aprender conceptos y fenómenos científicos. Por fenómenos nos referimos a acontecimientos observables que implican conceptos científicos, como el brote de una semilla, la mezcla de pinturas para formar un nuevo color o una pelota que rueda contra una estructura de bloques y la derriba.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 los temas de discusión para reflejar la duración de la sesión y las necesidades de los participantes. Si es necesario, añada información introductoria y «administrativa».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32D48-2462-8071-9244-93B52EE35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F805B-56BE-5983-D653-BA4C5B8A00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Hogg and Abrams, (1988); Gee, (2000) </a:t>
            </a:r>
          </a:p>
        </p:txBody>
      </p:sp>
    </p:spTree>
    <p:extLst>
      <p:ext uri="{BB962C8B-B14F-4D97-AF65-F5344CB8AC3E}">
        <p14:creationId xmlns:p14="http://schemas.microsoft.com/office/powerpoint/2010/main" val="380367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 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Observaciones de los niños a lo largo de las diferentes edades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WWyRoEFdLDk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Observaciones de los niños a lo largo de las diferentes edades -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/edygcR3HI1E]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herramientas de escritura, papel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10-15 minutos (incluido el debate sobre la siguiente diapositiva)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 veremos las formas en que los niños utilizan la observación para aprender sobre su mundo y comprender los conceptos y fenómenos científicos.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Veremos un vídeo que muestra fragmentos de niños de entre dieciocho meses y cinco años observando para aprender conceptos y fenómenos científicos.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los fragmentos de este vídeo son pequeñas partes de investigaciones o estudios más amplios que los educadores y los niños han estado explorando durante un período de tiempo.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 observa el vídeo, fíjese en lo siguiente: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conceptos o fenómenos científicos observan los niños? Por fenómenos nos referimos a acontecimientos observables.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observan los niños?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qué maneras ayudan los educadores a los niños a observar y describir?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anotar lo que observe en un papel.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[Reproducir el video].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vídeo Observaciones de niños de diferentes edades incluye breves fragmentos de niños observando conceptos y fenómenos científicos. Puede optar por reproducir versiones extendidas de estas interacciones: 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Explorar Bolas (8–18 meses)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cbgRmmfJYOc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Explorar Bolas (8–18 meses) -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/u0Un6r5_HZM]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Observar e investigar pegote (18-36 meses)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/oiX82oOUUho]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Observar e investigar pegote (18-36 meses) -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/kJ0tOg8NiKs]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Observar las calabazas por dentro y por fuera (4–5 años)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/ojlA3U4uGOE]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Observar las calabazas por dentro y por fuera (4–5 años) –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/v_8xwvKGbK0]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Investigar una araña (3-5 años)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/Zl2fidNnH1g]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Investigar una araña (3-5 años) –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/VvuGEXzFrV8]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Documentar y comunicar en el jardín (3-5 años)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/tW7CbnpC1cs]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Documentar y comunicar en el jardín (3-5 años)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Versión AD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/-v4NqPMGMcI]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8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 10-15 minutos (incluido el vídeo de la diapositiva anterior)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Discutamos lo que han observado. 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Compartan lo que han observado sobre lo siguiente: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¿Qué conceptos o fenómenos científicos observan los niños?  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¿Cómo observan los niños?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¿De qué manera los educadores ayudan a los niños a observar y describir?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¿Qué diferencias o similitudes ha observado en los vídeos?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[Anime a los participantes a compartir lo que han observado con sus grupos de mesa o con el grupo en general].</a:t>
            </a:r>
            <a:endParaRPr lang="en-US" sz="12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 a todos por compartir lo que han observado sobre cómo los niños observan los conceptos y fenómenos científicos y las formas en que los educadores les ayudan a hacerlo.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continuación se presentan algunos puntos clave que se pueden extraer de la observación del vídeo.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[Ajuste los temas de discusión para complementar la discusión de la diapositiva anterior].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observan los niños?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¡Están observando objetos y fenómenos reales! Por ejemplo, se fijan en la forma y la textura de las pelotas, en cómo se mueven, en el crecimiento de los calabacines, en las patas de una araña y en cómo se mueve la masa viscosa.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observación de conceptos y fenómenos científicos es más eficaz cuando se proporciona a los niños objetos reales que pueden experimentar directamente (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Monteira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Jiménez-Aleixandre, 2016). En el vídeo, observamos que los niños observaban pelotas reales, sustancia viscosa real, verduras reales e incluso una araña real.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observamos que los niños observaban diferentes atributos de los objetos. Fueron capaces de utilizar muchos de sus sentidos para percibir la forma, el tamaño, el peso, la textura e incluso el olor.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observan los niños?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niños observan tocando, oliendo, moviendo, girando, mirando... utilizan sus sentidos. La posibilidad de mover y manipular objetos ayuda a los niños a observar de diferentes maneras.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niños mayores también utilizaban un lenguaje descriptivo para comunicar lo que observaban. Por ejemplo, los niños del jardín hablan del tamaño del calabacín y los niños pequeños que exploran la masa pegajosa describen su textura como «blanda».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observamos el uso de herramientas en algunos de los vídeos. Las herramientas pueden ayudar a ampliar las observaciones de los niños. Por ejemplo, observamos que los niños utilizaban herramientas de medición para mejorar su capacidad de observar el tamaño y el peso. También vimos a niños utilizando microscopios digitales para mejorar su capacidad de observar la forma y la estructura de la araña.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33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educadores infantiles pueden ayudar a los niños a observar y describir de diferentes maneras. En el vídeo, observamos que los educadores utilizaban estrategias similares con niños de diferentes edades.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continuación se indican algunas formas en que los educadores pueden ayudar a los niños a observar y describir.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Señalar características significativas: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observamos que los educadores señalaban características significativas de los objetos que los niños exploraban. Las características significativas son las partes de un objeto o fenómeno que proporcionan información sobre lo que hace el objeto o cómo funciona. Por ejemplo, en el salón de clases de bebés, los educadores ayudaban a los niños a notar las diferencias en la textura y el sonido. Al observar la araña, el educador animaba a los niños a observar el número de patas que tenía.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Fomente las comparaciones: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educadores ayudaban a los niños a comparar. Por ejemplo, se animaba a los bebés a comparar una pelota que hacía ruido con otra que no lo hacía. Los niños que exploraban el jardín comparaban los diferentes tamaños de los calabacines.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Apoyar el uso de herramientas: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 observamos que los educadores ayudaban a los niños a utilizar las herramientas. Cuando se utilizaba la cinta métrica, un educador ayudaba a los niños a leer los números. Cuando se utilizaba el microscopio digital, el educador ayudaba a los niños a enfocar el instrumento. Los niños suelen necesitar ayuda para aprender a utilizar una herramienta antes de poder utilizarla con eficacia (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Nayfeld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2011). Ayudar a los niños a utilizar diferentes herramientas para mejorar sus observaciones también puede favorecer el aprendizaje en otros ámbitos. Por ejemplo, el uso de herramientas de medición puede brindar oportunidades para desarrollar conocimientos y habilidades matemáticas.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Lenguaje modelo: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educadores también proporcionaron lenguaje a los niños. Los educadores emparejaban vocabulario nuevo (lenguaje descriptivo) con objetos y fenómenos reales que los niños estaban investigando. Emparejar vocabulario nuevo con objetos tangibles y acontecimientos reales es una forma eficaz de ampliar el vocabulario (Bara y Kaminski, 2019; Irfan et al., 2021). Los educadores pueden proporcionar lenguaje a los niños en inglés o en el idioma del hogar del niño.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 preguntas abiertas: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observamos que los educadores utilizaban preguntas abiertas o lenguaje abierto para fomentar la indagación, la observación y la discusión. Por ejemplo, utilizar preguntas como «¿Qué observan sobre...?» puede ayudar a los niños a observar partes específicas de un objeto. El uso de preguntas abiertas también fomenta el pensamiento crítico y el desarrollo del lenguaje. 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Conozca la vida y las experiencias de los niños en casa: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Aunque no se muestra explícitamente en el vídeo, es probable que los educadores se basaran en sus conocimientos sobre los conocimientos y experiencias previos de los niños. Los antecedentes culturales y las experiencias en el hogar de los niños influyen en lo que observan, dependiendo de su conocimiento y experiencias pasadas con lo que se está observando. Es importante que los educadores aprovechen esos conocimientos previos para apoyar las observaciones de los niños.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2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 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Rebotar pelotas (3-5 años)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/7kiyHdI2Ii8]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Rebotar pelotas (3-5 años) -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/Q6AzagxXBuY]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herramientas de escritura, papel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10-15 minutos (incluido el debate sobre la siguiente diapositiva)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 veremos un vídeo para observar las formas en que los niños investigan.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este vídeo, verán a los niños investigando el rebote de las pelotas. Esta parte de su investigación se llevó a cabo dentro de un estudio más amplio sobre las pelotas. Los niños investigaron muchos tipos diferentes de pelotas y las exploraron de muchas maneras: las hicieron rodar, las patearon, las lanzaron, jugaron con ellas y las probaron en rampas y resbaladillas. Estaban aprendiendo conceptos de fuerza y movimiento en ciencias físicas.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Veremos un breve vídeo que muestra una forma en que los niños investigaron las pelotas a través de los rebotes.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 observan el vídeo, fíjense en: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formas en que los niños investigan (por ejemplo, observando, prediciendo y comprobando sus predicciones); 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formas en que el educador apoya a los niños en su investigación.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tomar notas en un papel.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utilizar otros vídeos que muestren a niños investigando. Por ejemplo: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Explorar Bolas (8–18 meses)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Explorar Bolas (8–18 meses) - Versión AD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Observar e investigar pegote (18-36 meses)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Observar e investigar pegote (18-36 meses) - Versión AD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Observar las calabazas por dentro y por fuera (4–5 años)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Observar las calabazas por dentro y por fuera (4–5 años) – Versión AD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2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también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implicar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Hacer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«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comprobar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hipótesis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funciona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(Departamento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California, 2024, p. 83).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prueba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 ideas.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término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glosario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preescolar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kindergarten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encontrar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Estándares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Próxima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Generación,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Apéndice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 (NGSS Lead States, 2013).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«Rebotar pelotas» (3-5 años)</a:t>
            </a:r>
            <a:r>
              <a:rPr lang="en-US" sz="14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n-US" sz="14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www.youtube.com</a:t>
            </a:r>
            <a:r>
              <a:rPr lang="en-US" sz="14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4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4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=52oCVGb0N20]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escritura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debate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formas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llevó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maneras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hicieron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rodar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lanzaron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rampas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resbaladillas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Estaban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movimiento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físicas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Veremos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breve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investigaron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rebotes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Mientras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fíjense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formas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prediciendo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comprobando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predicciones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formas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educador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otros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vídeos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muestren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niños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investigando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ejemplo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Explorar Bolas (8–18 meses)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cbgRmmfJYOc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Explorar Bolas (8–18 meses) -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/u0Un6r5_HZM]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Observar e investigar pegote (18-36 meses)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/oiX82oOUUho]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Observar e investigar pegote (18-36 meses) -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/kJ0tOg8NiKs]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Observar las calabazas por dentro y por fuera (4–5 años)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/ojlA3U4uGOE]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Observar las calabazas por dentro y por fuera (4–5 años) – Versión AD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[https://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youtu.be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/v_8xwvKGbK0]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1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10-15 minutos (incluida la observación del vídeo de la diapositiva anterior)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grupos pequeños, discutamos lo que han observado.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qué maneras investigan los niños? Por ejemplo, ¿cómo hacen lo siguiente?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Observan los atributos de las pelotas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Hacen preguntas o muestran curiosidad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Hacen predicciones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Ponen a prueba sus ideas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qué manera el educador apoya a los niños para que investiguen?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[Anime a los participantes a discutir en pequeños grupos y, a continuación, modere una discusión en grupo grande].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[Revise las Notas del facilitador para ver ejemplos de respuestas que le ayudarán a moderar la discusión].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continuación se ofrecen algunas respuestas de ejemplo para apoyar la discusión sobre el vídeo «Rebotar pelotas (3-5 años)»: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qué manera investigaron los niños?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niños observaron la textura y el tamaño de las pelotas. También observaron la forma en que rebotaban: algunas rebotaban más alto que otras.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niños sentían curiosidad por saber por qué algunas pelotas rebotaban más alto que otras.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niños hicieron predicciones y experimentaron haciendo rebotar diferentes pelotas y observando la altura a la que rebotaban.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ayudó el educador a los niños a investigar?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Animó a los niños a observar las pelotas de forma lúdica, mediante la exploración libre (los niños hicieron rebotar las pelotas y empezaron a notar diferencias en cómo se movían).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Ayudó a los niños a observar ciertos atributos de las pelotas, fijándose en las diferentes texturas, materiales, tamaños y formas de moverse.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Limitó las pelotas que se probaban a tres, lo que permitió a los niños concentrarse en las diferentes características de las pelotas y comparar las diferencias de altura más fácilmente.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preguntó junto con los niños por qué algunas pelotas rebotaban más alto que otras.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Animó a los niños a predecir la altura a la que rebotaría la pelota.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Introdujo una forma de medir y comparar la altura a la que rebotaban las pelotas: colocando cinta adhesiva en la pared a diferentes alturas.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Utilizó preguntas abiertas para animar a los niños a pensar por qué algunas pelotas rebotaban más alto que otras.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5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Folleto sobre </a:t>
            </a: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progresión del desarrollo de las habilidades de investigación.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5-10 minutos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Hemos observado ejemplos de cómo niños de diferentes edades utilizan las habilidades de investigación para observar e investigar. Veamos más de cerca la progresión de las habilidades de investigación.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[Entregue a los participantes copias del folleto</a:t>
            </a: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«Progresión del desarrollo de las habilidades de investigación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folleto describe las formas en que los niños de diferentes edades utilizan diferentes habilidades para participar en la investigación.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Revise el folleto. Anote en el folleto o en un papel ejemplos de formas en que ha observado que los niños de su entorno utilizan estas habilidades para observar e investigar.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Tenga en cuenta las diferentes edades y capacidades de los niños a su cargo. Es posible que se identifique con las descripciones de niños de grupos de edad mayores o menores que los niños de su entorno de aprendizaje. El desarrollo es dinámico: cambia y varía en función de los conocimientos previos, los antecedentes culturales y las experiencias vividas por los niños.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[Dé tiempo a los participantes para que revisen el folleto y anoten ejemplos de cómo han observado a los niños de su entorno utilizando las habilidades descritas en el folleto].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[Anime a los participantes a compartir (con el grupo en general o en sus grupos de mesa) las formas en que han observado que los niños de sus entornos utilizan diferentes habilidades para observar e investigar].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 por compartir las formas en que los niños de su entorno observan e investigan.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Consulte los fundamentos, las normas y otros recursos centrados en la ciencia para obtener más información sobre las formas en que los niños de diferentes edades y capacidades observan e investigan. Por ejemplo: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Fundamentos del aprendizaje y el desarrollo infantil de California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Fundamentos del aprendizaje en preescolar y kindergarten de transición de California 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Estándares de ciencias de próxima generación de California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inglés)</a:t>
            </a: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Progresión del aprendizaje desde preescolar hasta tercer grado (P-3)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inglés)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 la posibilidad de invitar a los participantes a compartir habilidades que no han observado en sus entornos. Es posible que se pregunten por qué es así y consideren formas de fomentar la participación en estas habilidades.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50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142E0-D222-DA07-C7BD-2A901818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6134F-6523-B2D4-35A9-5ADCCACE0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5A2AF-E5FD-5ED9-D59B-55AC077A6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Folleto </a:t>
            </a: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«Ayudar a los niños a observar e investigar»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10-15 minutos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hemos centrado en las formas en que los niños observan e investigan. Ahora consideremos las formas en que los educadores pueden apoyar a los niños para que observen e investiguen.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[Entregue a los participantes copias del folleto </a:t>
            </a: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«Ayudar a los niños a observar e investigar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».]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folleto ofrece estrategias que los educadores pueden utilizar para ayudar a los niños a observar e investigar. Algunas de estas estrategias ya las hemos discutido al reflexionar sobre los videoclips. Otras estrategias pueden ser nuevas.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Tómense tiempo para revisar el folleto.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Marque con una cruz las prácticas que ya utiliza en su entorno de aprendizaje.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Marque con una estrella las prácticas que le gustaría probar.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Marque con un signo de interrogación las prácticas que le despierten curiosidad.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[Dé tiempo a los participantes para que lean el folleto y observen las notas].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Busque un compañero cerca de usted. Discuta lo siguiente con su compañero: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práctica que ya utiliza en su entorno: dé un ejemplo de cómo la utiliza y cómo responden los niños.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práctica que le gustaría probar en su entorno: explique por qué cree que sería una buena práctica y cómo podría probarla.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práctica que le interesa: explique qué le interesa de esta práctica y qué preguntas tiene al respecto.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[Muévase por la sala mientras los participantes discuten con su compañero. Ofrezca ayuda según sea necesario. Una vez que los participantes hayan discutido con sus compañeros, puede invitar a algunos voluntarios a compartir sus ideas con el grupo en general].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7332A-9316-F837-F70C-C7AE42C553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Hogg and Abrams, (1988); Gee, (2000)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45375-A6D2-969F-5E8A-4AF87258B7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1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Count Play Explore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posibles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gracias a Count Play Explore,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matemáticas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ciencias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informática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dirigida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Departamento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Cuidado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Infantil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Temprano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Superintendencia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Escuelas del Condado de Fresno (FCSS,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siglas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inglés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Esta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iniciativa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cuenta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generosa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Departamento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California y la Junta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Estado de California.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recursos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colaboración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FCSS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Centro AIMS para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Matemática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Científica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aprendizaje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fomento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prácticas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adecuadas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entornos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temprana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destinados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redistribución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comercial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autorizada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fuera del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ámbito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70BCA-BC37-8F4F-94EC-B96932C078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Hogg and Abrams, (1988); Gee, (2000) </a:t>
            </a:r>
          </a:p>
        </p:txBody>
      </p:sp>
    </p:spTree>
    <p:extLst>
      <p:ext uri="{BB962C8B-B14F-4D97-AF65-F5344CB8AC3E}">
        <p14:creationId xmlns:p14="http://schemas.microsoft.com/office/powerpoint/2010/main" val="3752083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Piense en las experiencias que hemos vivido juntos hoy y hágase las siguientes preguntas: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¿Qué? ¿Cuál fue una de las experiencias que más valoró?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¿Y qué? ¿Por qué fue significativa esta experiencia?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¿Y ahora qué? ¿Cómo podría utilizar lo que ha aprendido en su entorno?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Tómese un momento para reflexionar sobre estas preguntas por su cuenta. Anote sus respuestas a las preguntas de reflexión en un papel. A continuación, gírese y hable con un compañero.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[Puede invitar a algunos voluntarios a compartir sus respuestas con todo el grupo].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35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regrese a su entorno de aprendizaje, vuelva a revisar algunos de los materiales que hemos explorado hoy, incluido el folleto </a:t>
            </a:r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Ayudar a los niños a observar e investigar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Pruebe algunas de las estrategias con los niños de su entorno.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Reflexione sobre sus experiencias y compártalas con otros miembros de su comunidad de aprendizaje.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Proporcionar apoyo continuo y oportunidades para la reflexión colaborativa son componentes fundamentales de un aprendizaje profesional eficaz (Darling-Hammond et al., 2017). Considere formas en las que puede apoyar a los participantes para que apliquen lo que han aprendido en esta sesión a sus entornos de aprendizaje y fomentar la reflexión colaborativa. Por ejemplo: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Anime a los participantes a compartir fotos y anécdotas sobre las formas en que están apoyando a los niños para que observen e investiguen a lo largo del tiempo. Puede utilizar plataformas digitales como 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Padlet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un Google Drive común. Puede proporcionar comentarios a los participantes individuales y animar a los demás a hacer comentarios y sugerencias como forma de crear comunidad.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Anime a los educadores a llevar un diario para documentar las formas en que están ayudando a los niños a observar e investigar. Pueden compartir y discutir las entradas de su diario durante las reuniones presenciales.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76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medida que explora la observación y la investigación con los niños en su entorno, puede utilizar recursos adicionales de Count Play Explore (CPE) para profundizar en sus investigaciones.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las guías y actividades del libro CPE. Hay muchos libros y guías que puede utilizar como punto de partida para nuevas observaciones e investigaciones. Por ejemplo: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Worm Weather (Tiempo de gusanos)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Jean Taft, puede despertar el interés por fijarse en el tiempo, explorar el exterior durante un día lluvioso u observar cómo los gusanos y otros animales salvajes experimentan la lluvia. </a:t>
            </a:r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Bird Count (Conteo de pájaros)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 Susan Edwards Richmond, puede animar a los niños a observar e investigar las aves de su vecindario. Los niños pueden utilizar herramientas, como prismáticos (binoculares), para observar las aves más de cerca o fijarse en los diferentes sonidos que emiten.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Comparta los vídeos «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ready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!» de CPE. Considere la posibilidad de compartir el vídeo «La magia de la ampliación» con las familias. Esto podría animar a las familias a observar e investigar con sus hijos en sus hogares, comunidades y vecindarios.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guías del libro Count Play Explore, las actividades y los vídeos «¡Estoy listo!» están disponibles en inglés y español en el sitio web de </a:t>
            </a:r>
            <a:r>
              <a:rPr lang="es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Count Play Explore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dedicar tiempo de la sesión a que los participantes exploren los materiales del sitio web Count Play Explore y piensen en formas de utilizar estos recursos para ayudar a los niños a observar e investigar.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85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 por compartir sus opiniones e ideas.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sesión: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describiremos las formas en que los niños observan los conceptos y fenómenos científicos,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describiremos las formas en que los niños investigan los conceptos y fenómenos científicos, 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exploraremos formas de ayudar a los niños a observar e investigar conceptos y fenómenos científicos en sus entornos de aprendizaje.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Ajuste el contenido de las diapositivas y los temas de discusión para reflejar lo que planea abordar en su sesión de aprendizaje profesional.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6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naranja para cada participante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minutos (incluida la investigación y la discusión de las diapositivas 5 y 6)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Experimentemos la observación y la investigación con un objeto cotidiano: una naranja.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Observen la naranja. Piensen en cualquier conexión personal o cultural que puedan tener con este objeto; por ejemplo, tradiciones, cocina o jardinería.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Gírense y hablen con un compañero sobre cualquier conexión o recuerdo que puedan tener con la naranja.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[Dé tiempo a los participantes para que se giren y hablen con un compañero sobre las conexiones o recuerdos que puedan tener con la naranja].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Tómense un momento para observar el exterior de la naranja. ¿Qué notan?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[Dé unos minutos a los participantes para que observen la naranja. Anime a los participantes a compartir lo que observan].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Adapte esta experiencia a sus necesidades y a las de los participantes. Por ejemplo: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Utilice diferentes tipos de frutas o diferentes tipos de naranjas para animar a los participantes a comparar.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lugar de una naranja, puede utilizar otro objeto que le resulte más accesible (por ejemplo, alimentos o artículos no alimentarios, como flores frescas, plantas, piñas o conchitas de mar).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Anime a los participantes a traer de casa su fruta, aperitivo u objeto significativo favorito.</a:t>
            </a:r>
            <a:r>
              <a:rPr lang="en-US" dirty="0">
                <a:effectLst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87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naranja para cada participante, papel 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milimetrado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cinta métrica, balanzas, lupas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minutos (incluidas las diapositivas 4 y 6)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Ahora, observemos de nuevo el exterior de la naranja, pero esta vez utilizaremos todos nuestros sentidos. Pueden utilizar las herramientas que tienen en su mesa para observar de diferentes maneras.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Utilicen el papel </a:t>
            </a:r>
            <a:r>
              <a:rPr lang="es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milimetrado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su mesa para documentar, en grupo, lo que observan sobre los diferentes atributos del exterior de la naranja. Por ejemplo: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Utilicen el sentido del tacto para observar el peso, la temperatura y la textura.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Utilicen su sentido de la vista para observar el tamaño, la forma, el color, el brillo (lo brillante o mate que es algo) y la opacidad (la capacidad de ver la luz a través del objeto).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Piensen en los atributos que podrían observar utilizando su sentido del oído, el olfato y el gusto.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[Dé tiempo a los participantes para que vuelvan a observar la naranja y añadan descripciones a su papelógrafo. Anime a los participantes a compartir con el grupo lo que han observado sobre la naranja].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Considere la posibilidad de invitar a los participantes a partir la naranja y añadir descripciones a su papelógrafo. Es importante ser prudente al utilizar alimentos en una experiencia de aprendizaje. Anime a los participantes a manipular las naranjas de forma higiénica (por ejemplo, lavándose las manos, enjuagando la naranja, utilizando guantes para manipularla y utilizando un plato) para que puedan disfrutar de su naranja como merienda después de la investigación.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8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Materiales: 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naranja para cada participante, papel de gráfico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minutos (incluidas las diapositivas anteriores)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Hemos tenido tiempo para observar y describir detenidamente esta naranja. Cuando observamos con atención y de forma intencionada, pueden surgir preguntas (Tishman, 2017).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preguntas tienen sobre esta naranja?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[Anime a los participantes a añadir preguntas a su papelógrafo].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[Invite a los participantes a compartir sus preguntas con el grupo en general].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qué maneras podrían investigar?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¿Cuáles son sus predicciones sobre las respuestas a sus preguntas?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[Anime a los participantes a investigar sus preguntas y explorar sus predicciones].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continuación se presentan algunos ejemplos de preguntas que los participantes podrían tener y formas en que podrían investigar. Puede aportar algunas de estas ideas a la discusión.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dónde viene la naranja? Los participantes pueden observar la etiqueta adhesiva de la naranja para averiguar dónde se cultivó.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¿Qué hay dentro de la naranja? Los participantes pueden cortar la naranja para averiguarlo.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¿Para qué sirven los poros? Los participantes pueden investigar más a fondo la cáscara y observar que, al apretarla, los poros excretan aceite. Pueden observar diferentes frutas (algunas con cáscara y otras sin ella) para comprender mejor la estructura y la función de las diferentes pieles o cáscaras.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¿Son todas las naranjas iguales? Los participantes pueden investigar diferentes tipos de naranjas.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¿Por qué algunas naranjas tienen un sabor dulce y otras ácido? Los participantes pueden explorar el sabor de diferentes naranjas y observar la relación entre su aspecto (tamaño y color) y su sabor.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11807-0172-D6E0-3FB5-2D02077931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Hogg and Abrams, (1988); Gee, (2000) </a:t>
            </a:r>
          </a:p>
        </p:txBody>
      </p:sp>
    </p:spTree>
    <p:extLst>
      <p:ext uri="{BB962C8B-B14F-4D97-AF65-F5344CB8AC3E}">
        <p14:creationId xmlns:p14="http://schemas.microsoft.com/office/powerpoint/2010/main" val="2251379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3-5 minutos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Dediquemos un momento a reflexionar sobre esta experiencia.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mayoría de ustedes han comido una naranja alguna vez. Hoy hemos observado y descrito lenta y deliberadamente las diferentes partes de una naranja.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se sintieron al observar y describir la naranja?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¿Cómo cambió su experiencia con la naranja el hecho de observarla lentamente y examinarla deliberadamente?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[Dé tiempo a los participantes para que reflexionen. Puede animarlos a compartir sus impresiones con el grupo de su mesa y luego con el grupo en general].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invitar a los participantes a pensar en formas de involucrar a los niños en sus entornos de aprendizaje en una experiencia similar de observación e investigación.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4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3-5 minutos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experiencia, han utilizado diferentes habilidades para observar e investigar.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Repase la lista de habilidades de investigación que se muestra en la pantalla.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¿De qué maneras utilizó estas diferentes habilidades mientras observaba y describía la naranja?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[Invite a algunos voluntarios a compartir sus respuestas con el resto del grupo].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[Utilice las notas que figuran a continuación para apoyar una discusión sobre las diferentes habilidades de investigación que utilizaron los participantes al observar y describir la naranja].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Hicieron observaciones utilizando múltiples sentidos.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Utilizaron herramientas de observación y medición para observar.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Hicieron preguntas sobre lo que observaron.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Hicieron predicciones y luego planificaron formas de comprobar sus predicciones mediante la investigación.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 habilidades se denominan prácticas científicas y de ingeniería: las formas en que observamos y exploramos los conceptos y fenómenos científicos que nos rodean.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 estamos utilizando muchas de estas habilidades de investigación en nuestras experiencias cotidianas, culturas y comunidades, tal como lo hicimos con una fruta común como la naranja.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Además, todos, tanto adultos como niños, podemos desarrollar nuestra capacidad para utilizar estas habilidades.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Cuanto más observamos e investigamos, más preguntas pueden surgir.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proceso de observar, preguntarse e investigar puede funcionar como un ciclo: los nuevos descubrimientos pueden dar lugar a nuevas preguntas. Como educadores, estamos dispuestos a seguir las iniciativas de los niños y a apoyarlos mientras observan, se preguntan e investigan.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55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diapositiva contiene animación. Véanse las instrucciones en los temas de discusión.</a:t>
            </a:r>
            <a:r>
              <a:rPr lang="en-US" dirty="0">
                <a:effectLst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Duración:</a:t>
            </a: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minutos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Temas de discusión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Dediquemos un momento a concentrarnos en la práctica de la observación.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Piensen por un momento en cómo definirían la observación.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Gire la cabeza y hable con un compañero para compartir la definición común de observación.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[Puede invitar a algunos voluntarios a compartirla con el resto del grupo. A continuación, establezca conexiones entre lo común que sea lo que compartan los participantes y la definición que aparece en la diapositiva].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[Haga clic] La observación significa «recopilar información sobre objetos y eventos utilizando los sentidos (vista, olfato, oído, tacto y gusto) y notar detalles o fenómenos específicos que normalmente podrían pasarse por alto» (Departamento de Educación de California, 2024, p. 83).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 es precisamente lo que hicieron cuando nos detuvimos y observamos detenidamente la naranja.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Piense en las formas en que observa a los niños en su entorno. Gírese y hable con un compañero para compartir las formas en que los niños de su entorno se dedican a la observación. [Dé tiempo a los participantes para que se giren y hablen con un compañero. Puede invitar a voluntarios a compartir con el grupo en general].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Notas del facilitador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definición de observación que se presenta en esta diapositiva es un término del glosario de los Fundamentos del aprendizaje en preescolar y kindergarten de transición (Departamento de Educación de California, 2024). Se pueden encontrar descripciones similares de la observación en el Apéndice F: Prácticas de ciencia e ingeniería en los Estándares de ciencia de próxima generación (NGSS Lead States, 2013).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Hogg and Abrams, (1988); Gee, (2000)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399F6-6299-4610-B81F-5B1794C45A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3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HOR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5">
            <a:extLst>
              <a:ext uri="{FF2B5EF4-FFF2-40B4-BE49-F238E27FC236}">
                <a16:creationId xmlns:a16="http://schemas.microsoft.com/office/drawing/2014/main" id="{F11391D5-3926-FA73-0BA5-A83E9854CEE1}"/>
              </a:ext>
            </a:extLst>
          </p:cNvPr>
          <p:cNvSpPr/>
          <p:nvPr userDrawn="1"/>
        </p:nvSpPr>
        <p:spPr>
          <a:xfrm>
            <a:off x="0" y="0"/>
            <a:ext cx="6627365" cy="603504"/>
          </a:xfrm>
          <a:custGeom>
            <a:avLst/>
            <a:gdLst>
              <a:gd name="connsiteX0" fmla="*/ 0 w 6798333"/>
              <a:gd name="connsiteY0" fmla="*/ 603504 h 603504"/>
              <a:gd name="connsiteX1" fmla="*/ 150876 w 6798333"/>
              <a:gd name="connsiteY1" fmla="*/ 0 h 603504"/>
              <a:gd name="connsiteX2" fmla="*/ 6798333 w 6798333"/>
              <a:gd name="connsiteY2" fmla="*/ 0 h 603504"/>
              <a:gd name="connsiteX3" fmla="*/ 6647457 w 6798333"/>
              <a:gd name="connsiteY3" fmla="*/ 603504 h 603504"/>
              <a:gd name="connsiteX4" fmla="*/ 0 w 6798333"/>
              <a:gd name="connsiteY4" fmla="*/ 603504 h 603504"/>
              <a:gd name="connsiteX0" fmla="*/ 0 w 6653191"/>
              <a:gd name="connsiteY0" fmla="*/ 603504 h 603504"/>
              <a:gd name="connsiteX1" fmla="*/ 150876 w 6653191"/>
              <a:gd name="connsiteY1" fmla="*/ 0 h 603504"/>
              <a:gd name="connsiteX2" fmla="*/ 6653191 w 6653191"/>
              <a:gd name="connsiteY2" fmla="*/ 0 h 603504"/>
              <a:gd name="connsiteX3" fmla="*/ 6647457 w 6653191"/>
              <a:gd name="connsiteY3" fmla="*/ 603504 h 603504"/>
              <a:gd name="connsiteX4" fmla="*/ 0 w 6653191"/>
              <a:gd name="connsiteY4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3191" h="603504">
                <a:moveTo>
                  <a:pt x="0" y="603504"/>
                </a:moveTo>
                <a:lnTo>
                  <a:pt x="150876" y="0"/>
                </a:lnTo>
                <a:lnTo>
                  <a:pt x="6653191" y="0"/>
                </a:lnTo>
                <a:cubicBezTo>
                  <a:pt x="6651280" y="201168"/>
                  <a:pt x="6649368" y="402336"/>
                  <a:pt x="6647457" y="603504"/>
                </a:cubicBezTo>
                <a:lnTo>
                  <a:pt x="0" y="6035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3">
            <a:extLst>
              <a:ext uri="{FF2B5EF4-FFF2-40B4-BE49-F238E27FC236}">
                <a16:creationId xmlns:a16="http://schemas.microsoft.com/office/drawing/2014/main" id="{BD1E5FD8-ADEA-8298-6D44-0A376BA87F01}"/>
              </a:ext>
            </a:extLst>
          </p:cNvPr>
          <p:cNvSpPr>
            <a:spLocks noChangeAspect="1"/>
          </p:cNvSpPr>
          <p:nvPr userDrawn="1"/>
        </p:nvSpPr>
        <p:spPr>
          <a:xfrm>
            <a:off x="-6520" y="-14991"/>
            <a:ext cx="2528740" cy="618494"/>
          </a:xfrm>
          <a:custGeom>
            <a:avLst/>
            <a:gdLst>
              <a:gd name="connsiteX0" fmla="*/ 0 w 2668733"/>
              <a:gd name="connsiteY0" fmla="*/ 603504 h 603504"/>
              <a:gd name="connsiteX1" fmla="*/ 150876 w 2668733"/>
              <a:gd name="connsiteY1" fmla="*/ 0 h 603504"/>
              <a:gd name="connsiteX2" fmla="*/ 2668733 w 2668733"/>
              <a:gd name="connsiteY2" fmla="*/ 0 h 603504"/>
              <a:gd name="connsiteX3" fmla="*/ 2517857 w 2668733"/>
              <a:gd name="connsiteY3" fmla="*/ 603504 h 603504"/>
              <a:gd name="connsiteX4" fmla="*/ 0 w 2668733"/>
              <a:gd name="connsiteY4" fmla="*/ 603504 h 603504"/>
              <a:gd name="connsiteX0" fmla="*/ 0 w 2541316"/>
              <a:gd name="connsiteY0" fmla="*/ 618494 h 618494"/>
              <a:gd name="connsiteX1" fmla="*/ 23459 w 2541316"/>
              <a:gd name="connsiteY1" fmla="*/ 0 h 618494"/>
              <a:gd name="connsiteX2" fmla="*/ 2541316 w 2541316"/>
              <a:gd name="connsiteY2" fmla="*/ 0 h 618494"/>
              <a:gd name="connsiteX3" fmla="*/ 2390440 w 2541316"/>
              <a:gd name="connsiteY3" fmla="*/ 603504 h 618494"/>
              <a:gd name="connsiteX4" fmla="*/ 0 w 2541316"/>
              <a:gd name="connsiteY4" fmla="*/ 618494 h 618494"/>
              <a:gd name="connsiteX0" fmla="*/ 0 w 2541316"/>
              <a:gd name="connsiteY0" fmla="*/ 625989 h 625989"/>
              <a:gd name="connsiteX1" fmla="*/ 68429 w 2541316"/>
              <a:gd name="connsiteY1" fmla="*/ 0 h 625989"/>
              <a:gd name="connsiteX2" fmla="*/ 2541316 w 2541316"/>
              <a:gd name="connsiteY2" fmla="*/ 7495 h 625989"/>
              <a:gd name="connsiteX3" fmla="*/ 2390440 w 2541316"/>
              <a:gd name="connsiteY3" fmla="*/ 610999 h 625989"/>
              <a:gd name="connsiteX4" fmla="*/ 0 w 2541316"/>
              <a:gd name="connsiteY4" fmla="*/ 625989 h 625989"/>
              <a:gd name="connsiteX0" fmla="*/ 0 w 2503841"/>
              <a:gd name="connsiteY0" fmla="*/ 610999 h 610999"/>
              <a:gd name="connsiteX1" fmla="*/ 30954 w 2503841"/>
              <a:gd name="connsiteY1" fmla="*/ 0 h 610999"/>
              <a:gd name="connsiteX2" fmla="*/ 2503841 w 2503841"/>
              <a:gd name="connsiteY2" fmla="*/ 7495 h 610999"/>
              <a:gd name="connsiteX3" fmla="*/ 2352965 w 2503841"/>
              <a:gd name="connsiteY3" fmla="*/ 610999 h 610999"/>
              <a:gd name="connsiteX4" fmla="*/ 0 w 2503841"/>
              <a:gd name="connsiteY4" fmla="*/ 610999 h 610999"/>
              <a:gd name="connsiteX0" fmla="*/ 6521 w 2510362"/>
              <a:gd name="connsiteY0" fmla="*/ 618494 h 618494"/>
              <a:gd name="connsiteX1" fmla="*/ 0 w 2510362"/>
              <a:gd name="connsiteY1" fmla="*/ 0 h 618494"/>
              <a:gd name="connsiteX2" fmla="*/ 2510362 w 2510362"/>
              <a:gd name="connsiteY2" fmla="*/ 14990 h 618494"/>
              <a:gd name="connsiteX3" fmla="*/ 2359486 w 2510362"/>
              <a:gd name="connsiteY3" fmla="*/ 618494 h 618494"/>
              <a:gd name="connsiteX4" fmla="*/ 6521 w 2510362"/>
              <a:gd name="connsiteY4" fmla="*/ 618494 h 6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362" h="618494">
                <a:moveTo>
                  <a:pt x="6521" y="618494"/>
                </a:moveTo>
                <a:cubicBezTo>
                  <a:pt x="4347" y="412329"/>
                  <a:pt x="2174" y="206165"/>
                  <a:pt x="0" y="0"/>
                </a:cubicBezTo>
                <a:lnTo>
                  <a:pt x="2510362" y="14990"/>
                </a:lnTo>
                <a:lnTo>
                  <a:pt x="2359486" y="618494"/>
                </a:lnTo>
                <a:lnTo>
                  <a:pt x="6521" y="6184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1F2B1-13E9-ABDD-A99B-E72A67C5B86F}"/>
              </a:ext>
            </a:extLst>
          </p:cNvPr>
          <p:cNvSpPr/>
          <p:nvPr userDrawn="1"/>
        </p:nvSpPr>
        <p:spPr>
          <a:xfrm>
            <a:off x="-61" y="600850"/>
            <a:ext cx="6623701" cy="6252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F7215-C5B8-6E15-9850-186CD4A7A7C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09243" y="1694702"/>
            <a:ext cx="4781907" cy="2626360"/>
          </a:xfrm>
        </p:spPr>
        <p:txBody>
          <a:bodyPr anchor="t" anchorCtr="0">
            <a:normAutofit/>
          </a:bodyPr>
          <a:lstStyle>
            <a:lvl1pPr algn="l">
              <a:defRPr sz="5600" b="1">
                <a:solidFill>
                  <a:schemeClr val="accent3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90DB93D-3AC8-725C-EE6C-57B8574A7807}"/>
              </a:ext>
            </a:extLst>
          </p:cNvPr>
          <p:cNvSpPr txBox="1">
            <a:spLocks/>
          </p:cNvSpPr>
          <p:nvPr userDrawn="1"/>
        </p:nvSpPr>
        <p:spPr>
          <a:xfrm>
            <a:off x="181748" y="46738"/>
            <a:ext cx="2157740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US" sz="1500" noProof="0" dirty="0">
                <a:solidFill>
                  <a:schemeClr val="bg1"/>
                </a:solidFill>
              </a:rPr>
              <a:t>Temas de ciencias tempranas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57C4999-7ACA-D86D-FC57-093852D4AF0C}"/>
              </a:ext>
            </a:extLst>
          </p:cNvPr>
          <p:cNvSpPr txBox="1">
            <a:spLocks/>
          </p:cNvSpPr>
          <p:nvPr userDrawn="1"/>
        </p:nvSpPr>
        <p:spPr>
          <a:xfrm>
            <a:off x="2521236" y="171346"/>
            <a:ext cx="5385724" cy="3000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0" kern="1200">
                <a:solidFill>
                  <a:schemeClr val="accent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US" sz="1500" noProof="0" dirty="0">
                <a:solidFill>
                  <a:schemeClr val="bg1"/>
                </a:solidFill>
              </a:rPr>
              <a:t>Observación e investigación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981BB9-9C93-DFFE-2A76-F453E1501E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7682" y="94785"/>
            <a:ext cx="422118" cy="422118"/>
          </a:xfrm>
          <a:prstGeom prst="rect">
            <a:avLst/>
          </a:prstGeom>
        </p:spPr>
      </p:pic>
      <p:pic>
        <p:nvPicPr>
          <p:cNvPr id="4" name="Picture 3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4FB09A9C-AFB6-3C64-3D0A-A5E0B4B14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pic>
        <p:nvPicPr>
          <p:cNvPr id="12" name="Picture 11" descr="A person and a child making bubbles&#10;&#10;AI-generated content may be incorrect.">
            <a:extLst>
              <a:ext uri="{FF2B5EF4-FFF2-40B4-BE49-F238E27FC236}">
                <a16:creationId xmlns:a16="http://schemas.microsoft.com/office/drawing/2014/main" id="{74A0F428-9805-C957-1F61-1BC9E51111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7950" y="1"/>
            <a:ext cx="59440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7B1850-BD54-0394-79A4-AC7C14F2D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7948" y="0"/>
            <a:ext cx="594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724F931-A9E5-BA55-03DC-13CFBC0FBC9A}"/>
              </a:ext>
            </a:extLst>
          </p:cNvPr>
          <p:cNvSpPr/>
          <p:nvPr userDrawn="1"/>
        </p:nvSpPr>
        <p:spPr>
          <a:xfrm>
            <a:off x="0" y="-1"/>
            <a:ext cx="12192000" cy="9692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4AF1-6EAD-64C4-F42D-DC36190BE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3393"/>
            <a:ext cx="5181600" cy="4348819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1BBA8-0A2B-8AE5-81F4-FA2F0A66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3393"/>
            <a:ext cx="5181600" cy="4348820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B9DD08-DE4B-3F61-5503-09F4531B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4"/>
            <a:ext cx="10515600" cy="5078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E871B53-9DBA-10F1-A915-F8BEAC880898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38198" y="1024128"/>
            <a:ext cx="10165605" cy="687429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0" i="0">
                <a:solidFill>
                  <a:schemeClr val="accent3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</a:p>
        </p:txBody>
      </p:sp>
      <p:pic>
        <p:nvPicPr>
          <p:cNvPr id="8" name="Picture 7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ABFA3DFB-1DE5-BCB4-55D3-65D0A859F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0B9F4-3C66-3450-01A6-4790EC81D5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8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065B1A-284E-4DA4-073F-279F353483DE}"/>
              </a:ext>
            </a:extLst>
          </p:cNvPr>
          <p:cNvSpPr/>
          <p:nvPr userDrawn="1"/>
        </p:nvSpPr>
        <p:spPr>
          <a:xfrm>
            <a:off x="0" y="-1"/>
            <a:ext cx="12192000" cy="9692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7DABB-E10E-EB75-AF1A-0D85E504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7744"/>
            <a:ext cx="10515600" cy="5078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BE126-C168-0CA5-8A24-E6D07F271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0642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173D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B2156-5D79-5FA6-B285-764B4A03A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8352"/>
            <a:ext cx="5157787" cy="4131311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6CF8A-BFA6-6268-01D7-FE72AC9FF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0642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F173D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D6D31-CF21-9AF9-44EC-B8DBC7303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8352"/>
            <a:ext cx="5183188" cy="4131311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2D58A50B-A91B-72AB-2B5C-386E76B9B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F82EC-536E-CA7D-B6FD-5D65CF267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0855-026B-A1A2-EDFD-FABC6107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8" y="237744"/>
            <a:ext cx="11326136" cy="507831"/>
          </a:xfrm>
        </p:spPr>
        <p:txBody>
          <a:bodyPr wrap="square">
            <a:sp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2897E82C-9D8E-15E2-E424-24885393A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653FAD-CD5A-5356-DDD1-9168F282C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563DBB-4D26-ADF3-B848-BF7567D645DB}"/>
              </a:ext>
            </a:extLst>
          </p:cNvPr>
          <p:cNvSpPr/>
          <p:nvPr userDrawn="1"/>
        </p:nvSpPr>
        <p:spPr>
          <a:xfrm>
            <a:off x="0" y="-1"/>
            <a:ext cx="12192000" cy="9692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0855-026B-A1A2-EDFD-FABC6107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72" y="237744"/>
            <a:ext cx="11192256" cy="5078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34D83D3C-AD86-FA74-4646-65424A3D1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4F8EF-28C2-E4D3-904B-DC2FF3E9C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D1743FD9-B7A5-29D3-08A1-B23A0595F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F5B00-46C2-99E6-EE57-414784048E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61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7190-965A-EBDD-07AF-719E0306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6202B-C2B4-A588-9E1F-4A8BF1B3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ontserrat" pitchFamily="2" charset="77"/>
              </a:defRPr>
            </a:lvl1pPr>
            <a:lvl2pPr>
              <a:defRPr sz="2800">
                <a:latin typeface="Montserrat" pitchFamily="2" charset="77"/>
              </a:defRPr>
            </a:lvl2pPr>
            <a:lvl3pPr>
              <a:defRPr sz="2400">
                <a:latin typeface="Montserrat" pitchFamily="2" charset="77"/>
              </a:defRPr>
            </a:lvl3pPr>
            <a:lvl4pPr>
              <a:defRPr sz="2000">
                <a:latin typeface="Montserrat" pitchFamily="2" charset="77"/>
              </a:defRPr>
            </a:lvl4pPr>
            <a:lvl5pPr>
              <a:defRPr sz="2000">
                <a:latin typeface="Montserrat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49E5-F935-17B2-5630-C8C2EFA9A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ACD6269A-5A3A-5252-08AE-0FC483A9D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D589D-469E-6D2A-4285-7EBD41B6C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4FBB-FF83-C9B1-CD65-E03D4F5A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FD461-79AE-06AC-4A8A-8F97F981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2D769-9BCC-0D85-A22A-B0EC226B0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483C6C8F-93E5-E9DF-BF6A-621E155EE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F3078-CD72-F642-4C46-EF41A3485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2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Ack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E7558-EE24-40E4-FACA-902DAB0C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5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Ack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21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C7B992-835B-9CA9-2753-5510D5C0CACA}"/>
              </a:ext>
            </a:extLst>
          </p:cNvPr>
          <p:cNvSpPr/>
          <p:nvPr userDrawn="1"/>
        </p:nvSpPr>
        <p:spPr>
          <a:xfrm>
            <a:off x="0" y="-1"/>
            <a:ext cx="12192000" cy="9692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D1C2F-ADBE-D7AB-25C7-1F4C327A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6" y="237744"/>
            <a:ext cx="10834075" cy="5078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346D-541E-3A94-728C-8339318F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6" y="1253331"/>
            <a:ext cx="10834075" cy="4351338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86A8E1E5-FD0E-1573-A51F-20C4C9B9B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A1AE6-B637-6E8F-6456-FC2F397746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840E743-A71A-784C-5516-83DADD71F7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8005" y="165229"/>
            <a:ext cx="490473" cy="490473"/>
          </a:xfrm>
          <a:prstGeom prst="rect">
            <a:avLst/>
          </a:prstGeom>
        </p:spPr>
      </p:pic>
      <p:sp>
        <p:nvSpPr>
          <p:cNvPr id="2" name="Parallelogram 4">
            <a:extLst>
              <a:ext uri="{FF2B5EF4-FFF2-40B4-BE49-F238E27FC236}">
                <a16:creationId xmlns:a16="http://schemas.microsoft.com/office/drawing/2014/main" id="{99106158-56B9-2217-E443-573F19EDC6AE}"/>
              </a:ext>
            </a:extLst>
          </p:cNvPr>
          <p:cNvSpPr/>
          <p:nvPr userDrawn="1"/>
        </p:nvSpPr>
        <p:spPr>
          <a:xfrm>
            <a:off x="-12123" y="0"/>
            <a:ext cx="8629073" cy="6228966"/>
          </a:xfrm>
          <a:custGeom>
            <a:avLst/>
            <a:gdLst>
              <a:gd name="connsiteX0" fmla="*/ 0 w 10778837"/>
              <a:gd name="connsiteY0" fmla="*/ 6858000 h 6858000"/>
              <a:gd name="connsiteX1" fmla="*/ 1714500 w 10778837"/>
              <a:gd name="connsiteY1" fmla="*/ 0 h 6858000"/>
              <a:gd name="connsiteX2" fmla="*/ 10778837 w 10778837"/>
              <a:gd name="connsiteY2" fmla="*/ 0 h 6858000"/>
              <a:gd name="connsiteX3" fmla="*/ 9064337 w 10778837"/>
              <a:gd name="connsiteY3" fmla="*/ 6858000 h 6858000"/>
              <a:gd name="connsiteX4" fmla="*/ 0 w 10778837"/>
              <a:gd name="connsiteY4" fmla="*/ 6858000 h 6858000"/>
              <a:gd name="connsiteX0" fmla="*/ 387350 w 9064337"/>
              <a:gd name="connsiteY0" fmla="*/ 6870700 h 6870700"/>
              <a:gd name="connsiteX1" fmla="*/ 0 w 9064337"/>
              <a:gd name="connsiteY1" fmla="*/ 0 h 6870700"/>
              <a:gd name="connsiteX2" fmla="*/ 9064337 w 9064337"/>
              <a:gd name="connsiteY2" fmla="*/ 0 h 6870700"/>
              <a:gd name="connsiteX3" fmla="*/ 7349837 w 9064337"/>
              <a:gd name="connsiteY3" fmla="*/ 6858000 h 6870700"/>
              <a:gd name="connsiteX4" fmla="*/ 387350 w 9064337"/>
              <a:gd name="connsiteY4" fmla="*/ 6870700 h 6870700"/>
              <a:gd name="connsiteX0" fmla="*/ 12700 w 9064337"/>
              <a:gd name="connsiteY0" fmla="*/ 6870700 h 6870700"/>
              <a:gd name="connsiteX1" fmla="*/ 0 w 9064337"/>
              <a:gd name="connsiteY1" fmla="*/ 0 h 6870700"/>
              <a:gd name="connsiteX2" fmla="*/ 9064337 w 9064337"/>
              <a:gd name="connsiteY2" fmla="*/ 0 h 6870700"/>
              <a:gd name="connsiteX3" fmla="*/ 7349837 w 9064337"/>
              <a:gd name="connsiteY3" fmla="*/ 6858000 h 6870700"/>
              <a:gd name="connsiteX4" fmla="*/ 12700 w 9064337"/>
              <a:gd name="connsiteY4" fmla="*/ 6870700 h 6870700"/>
              <a:gd name="connsiteX0" fmla="*/ 12700 w 9064337"/>
              <a:gd name="connsiteY0" fmla="*/ 6870700 h 6870700"/>
              <a:gd name="connsiteX1" fmla="*/ 0 w 9064337"/>
              <a:gd name="connsiteY1" fmla="*/ 0 h 6870700"/>
              <a:gd name="connsiteX2" fmla="*/ 9064337 w 9064337"/>
              <a:gd name="connsiteY2" fmla="*/ 0 h 6870700"/>
              <a:gd name="connsiteX3" fmla="*/ 9026237 w 9064337"/>
              <a:gd name="connsiteY3" fmla="*/ 6858000 h 6870700"/>
              <a:gd name="connsiteX4" fmla="*/ 12700 w 9064337"/>
              <a:gd name="connsiteY4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64337" h="6870700">
                <a:moveTo>
                  <a:pt x="12700" y="6870700"/>
                </a:moveTo>
                <a:cubicBezTo>
                  <a:pt x="8467" y="4580467"/>
                  <a:pt x="4233" y="2290233"/>
                  <a:pt x="0" y="0"/>
                </a:cubicBezTo>
                <a:lnTo>
                  <a:pt x="9064337" y="0"/>
                </a:lnTo>
                <a:lnTo>
                  <a:pt x="9026237" y="68580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0D5323-9D08-1BF1-2026-E29C8844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350" y="2603734"/>
            <a:ext cx="5720195" cy="1421928"/>
          </a:xfrm>
        </p:spPr>
        <p:txBody>
          <a:bodyPr wrap="square" anchor="t" anchorCtr="0">
            <a:spAutoFit/>
          </a:bodyPr>
          <a:lstStyle>
            <a:lvl1pPr algn="ctr"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1571766E-8583-9C86-EF80-26FFE6751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5AF7E-CEC9-5A05-AE71-730975EAC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4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53F61F-4211-FC0C-0F79-348FCF10FDF1}"/>
              </a:ext>
            </a:extLst>
          </p:cNvPr>
          <p:cNvSpPr/>
          <p:nvPr userDrawn="1"/>
        </p:nvSpPr>
        <p:spPr>
          <a:xfrm>
            <a:off x="4047358" y="-1"/>
            <a:ext cx="8144641" cy="61769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7E722D-964F-6926-6941-B07C59F2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19" y="237744"/>
            <a:ext cx="7705701" cy="535531"/>
          </a:xfrm>
        </p:spPr>
        <p:txBody>
          <a:bodyPr>
            <a:spAutoFit/>
          </a:bodyPr>
          <a:lstStyle>
            <a:lvl1pPr>
              <a:defRPr sz="32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35C7D8-2045-FB6C-413B-E2DB364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480" y="1876097"/>
            <a:ext cx="7487919" cy="430086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513295-8E09-244A-2049-48F81DF08D1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4038599" cy="6176963"/>
          </a:xfrm>
        </p:spPr>
        <p:txBody>
          <a:bodyPr/>
          <a:lstStyle>
            <a:lvl1pPr marL="0" indent="0">
              <a:buNone/>
              <a:defRPr sz="320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D7A4D84-B73D-5B55-A89F-415F0A515566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364335" y="1027595"/>
            <a:ext cx="7254326" cy="580486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</a:p>
        </p:txBody>
      </p:sp>
      <p:pic>
        <p:nvPicPr>
          <p:cNvPr id="5" name="Picture 4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54BCEE84-BDB0-0458-D934-AD1A8FF89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5A241A-F01E-CFD3-459C-D6C2C08943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0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E627EE-0A7F-0078-3527-846179D3A03E}"/>
              </a:ext>
            </a:extLst>
          </p:cNvPr>
          <p:cNvSpPr/>
          <p:nvPr userDrawn="1"/>
        </p:nvSpPr>
        <p:spPr>
          <a:xfrm>
            <a:off x="618565" y="685800"/>
            <a:ext cx="5155453" cy="5491163"/>
          </a:xfrm>
          <a:prstGeom prst="rect">
            <a:avLst/>
          </a:prstGeom>
          <a:solidFill>
            <a:schemeClr val="accent3"/>
          </a:solidFill>
          <a:ln w="25400">
            <a:noFill/>
            <a:prstDash val="solid"/>
            <a:round/>
          </a:ln>
          <a:effectLst>
            <a:outerShdw blurRad="762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BE3C12-23AE-5E72-09F2-AAB9B150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30" y="905669"/>
            <a:ext cx="4034118" cy="5041900"/>
          </a:xfrm>
        </p:spPr>
        <p:txBody>
          <a:bodyPr>
            <a:norm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5EC6AE-21B1-EBC3-1269-54B3B8D4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85800"/>
            <a:ext cx="5257800" cy="5491163"/>
          </a:xfrm>
        </p:spPr>
        <p:txBody>
          <a:bodyPr anchor="ctr"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14CFB3AB-378B-437C-AF63-1F122EC5D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639AE-9167-9675-9C69-531508107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9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8E627EE-0A7F-0078-3527-846179D3A03E}"/>
              </a:ext>
            </a:extLst>
          </p:cNvPr>
          <p:cNvSpPr/>
          <p:nvPr userDrawn="1"/>
        </p:nvSpPr>
        <p:spPr>
          <a:xfrm>
            <a:off x="618565" y="685800"/>
            <a:ext cx="5155453" cy="5491163"/>
          </a:xfrm>
          <a:prstGeom prst="rect">
            <a:avLst/>
          </a:prstGeom>
          <a:solidFill>
            <a:schemeClr val="accent3"/>
          </a:solidFill>
          <a:ln w="19050">
            <a:noFill/>
            <a:prstDash val="solid"/>
            <a:round/>
          </a:ln>
          <a:effectLst>
            <a:outerShdw blurRad="76200" dist="635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BE3C12-23AE-5E72-09F2-AAB9B150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130" y="905669"/>
            <a:ext cx="4034118" cy="3288644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5EC6AE-21B1-EBC3-1269-54B3B8D4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85800"/>
            <a:ext cx="5257800" cy="5491163"/>
          </a:xfrm>
        </p:spPr>
        <p:txBody>
          <a:bodyPr anchor="ctr"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838C7E2-6BA9-D11B-CA74-660EA8553C6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237130" y="4485862"/>
            <a:ext cx="4034118" cy="146647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D22DFA49-7492-8141-2C3E-0F81CAAD4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8722BE-0830-F1CB-CD69-395562DB984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832852-58CE-6473-0BBB-FC1E334A8753}"/>
              </a:ext>
            </a:extLst>
          </p:cNvPr>
          <p:cNvSpPr/>
          <p:nvPr userDrawn="1"/>
        </p:nvSpPr>
        <p:spPr>
          <a:xfrm>
            <a:off x="0" y="-1"/>
            <a:ext cx="12192000" cy="9692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4AF1-6EAD-64C4-F42D-DC36190BE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303"/>
            <a:ext cx="5181600" cy="4852660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1BBA8-0A2B-8AE5-81F4-FA2F0A66F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4303"/>
            <a:ext cx="5181600" cy="4852660"/>
          </a:xfrm>
        </p:spPr>
        <p:txBody>
          <a:bodyPr/>
          <a:lstStyle>
            <a:lvl1pPr>
              <a:buClr>
                <a:schemeClr val="accent3"/>
              </a:buClr>
              <a:defRPr>
                <a:latin typeface="Montserrat" pitchFamily="2" charset="77"/>
              </a:defRPr>
            </a:lvl1pPr>
            <a:lvl2pPr>
              <a:buClr>
                <a:schemeClr val="accent3"/>
              </a:buClr>
              <a:defRPr>
                <a:latin typeface="Montserrat" pitchFamily="2" charset="77"/>
              </a:defRPr>
            </a:lvl2pPr>
            <a:lvl3pPr>
              <a:buClr>
                <a:schemeClr val="accent3"/>
              </a:buClr>
              <a:defRPr>
                <a:latin typeface="Montserrat" pitchFamily="2" charset="77"/>
              </a:defRPr>
            </a:lvl3pPr>
            <a:lvl4pPr>
              <a:buClr>
                <a:schemeClr val="accent3"/>
              </a:buClr>
              <a:defRPr>
                <a:latin typeface="Montserrat" pitchFamily="2" charset="77"/>
              </a:defRPr>
            </a:lvl4pPr>
            <a:lvl5pPr>
              <a:buClr>
                <a:schemeClr val="accent3"/>
              </a:buClr>
              <a:defRPr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B9DD08-DE4B-3F61-5503-09F4531B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7744"/>
            <a:ext cx="10812517" cy="507831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A black background with orange and pink text&#10;&#10;Description automatically generated">
            <a:extLst>
              <a:ext uri="{FF2B5EF4-FFF2-40B4-BE49-F238E27FC236}">
                <a16:creationId xmlns:a16="http://schemas.microsoft.com/office/drawing/2014/main" id="{00F594E6-64BF-1E93-2C2C-D3FBF7459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1" y="6351717"/>
            <a:ext cx="2286000" cy="44915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75C1D-28AA-84F7-73B8-B39086758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4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8F496-FA92-9058-EA6C-7E4B8080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71" y="199156"/>
            <a:ext cx="11839413" cy="808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3DFC-8703-37CA-7721-AEEDA04DB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226" y="1253331"/>
            <a:ext cx="11095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3DF2A-6B63-F66A-B382-265CE0FDC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07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/>
                </a:solidFill>
                <a:latin typeface="Montserrat" panose="00000500000000000000" pitchFamily="50" charset="0"/>
              </a:defRPr>
            </a:lvl1pPr>
          </a:lstStyle>
          <a:p>
            <a:fld id="{8B512919-B088-4E12-9038-722E97F79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50" r:id="rId4"/>
    <p:sldLayoutId id="2147483669" r:id="rId5"/>
    <p:sldLayoutId id="2147483667" r:id="rId6"/>
    <p:sldLayoutId id="2147483660" r:id="rId7"/>
    <p:sldLayoutId id="2147483664" r:id="rId8"/>
    <p:sldLayoutId id="2147483652" r:id="rId9"/>
    <p:sldLayoutId id="2147483665" r:id="rId10"/>
    <p:sldLayoutId id="2147483653" r:id="rId11"/>
    <p:sldLayoutId id="2147483654" r:id="rId12"/>
    <p:sldLayoutId id="2147483666" r:id="rId13"/>
    <p:sldLayoutId id="2147483655" r:id="rId14"/>
    <p:sldLayoutId id="2147483656" r:id="rId15"/>
    <p:sldLayoutId id="214748365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rgbClr val="0F173D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rgbClr val="0F173D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rgbClr val="0F173D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0F173D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0F173D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18/10/relationships/comments" Target="../comments/modernComment_1C7_F4676F34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E5176-89EA-ED85-BD00-B6214742B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1FC4-9FB6-0316-D9B2-F8FDD3745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483" y="2205242"/>
            <a:ext cx="4781907" cy="1871458"/>
          </a:xfrm>
        </p:spPr>
        <p:txBody>
          <a:bodyPr>
            <a:normAutofit fontScale="90000"/>
          </a:bodyPr>
          <a:lstStyle/>
          <a:p>
            <a:r>
              <a:rPr lang="es-US" dirty="0"/>
              <a:t>Observación e investigación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27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F7C85-C0E8-6A86-B6AC-A56E7388C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A9B16-0BE5-9B27-85E7-14C76B21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" y="1056835"/>
            <a:ext cx="4810305" cy="1243421"/>
          </a:xfrm>
        </p:spPr>
        <p:txBody>
          <a:bodyPr>
            <a:noAutofit/>
          </a:bodyPr>
          <a:lstStyle/>
          <a:p>
            <a:r>
              <a:rPr lang="es-US" sz="4000" dirty="0"/>
              <a:t>La observación en acción</a:t>
            </a:r>
            <a:endParaRPr lang="en-US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DEC411-BD63-2E74-F178-57E8ED456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0354" y="3165195"/>
            <a:ext cx="3039915" cy="277013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4E871-9463-0248-A0A1-9AC3C8D25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78880" y="905368"/>
            <a:ext cx="2082288" cy="2143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3BB7B0-BC0D-DBF4-36A9-C69A61AB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000"/>
                    </a14:imgEffect>
                    <a14:imgEffect>
                      <a14:saturation sat="86000"/>
                    </a14:imgEffect>
                    <a14:imgEffect>
                      <a14:brightnessContrast bright="14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8880" y="3165195"/>
            <a:ext cx="2252110" cy="27701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901042-C047-07B0-140C-4DB04957933A}"/>
              </a:ext>
            </a:extLst>
          </p:cNvPr>
          <p:cNvSpPr txBox="1"/>
          <p:nvPr/>
        </p:nvSpPr>
        <p:spPr>
          <a:xfrm>
            <a:off x="838200" y="2348361"/>
            <a:ext cx="4604403" cy="336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/>
                </a:solidFill>
                <a:latin typeface="Montserrat Medium" panose="00000600000000000000" pitchFamily="2" charset="0"/>
              </a:rPr>
              <a:t>¿Qué conceptos o fenómenos científicos observan los niños?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/>
                </a:solidFill>
                <a:latin typeface="Montserrat Medium" panose="00000600000000000000" pitchFamily="2" charset="0"/>
              </a:rPr>
              <a:t>¿Cómo observan los niños?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/>
                </a:solidFill>
                <a:latin typeface="Montserrat Medium" panose="00000600000000000000" pitchFamily="2" charset="0"/>
              </a:rPr>
              <a:t>¿De qué maneras ayudan los educadores a los niños a observar y describir?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39755-CBC5-65BA-D57F-F0B689BC2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755" y="905367"/>
            <a:ext cx="3214514" cy="21430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9225-643C-F233-ACAE-C50D48AB6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7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92A90-EE40-7509-3E20-A5A08D2E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282D1C5-FA19-D6B6-C783-2F5EC089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S" sz="3600" dirty="0"/>
              <a:t>Discutir: </a:t>
            </a:r>
            <a:r>
              <a:rPr lang="es-US" sz="3600" dirty="0">
                <a:latin typeface="Montserrat Medium" panose="00000600000000000000" pitchFamily="2" charset="0"/>
              </a:rPr>
              <a:t>La observación en acción</a:t>
            </a:r>
            <a:endParaRPr lang="en-US" sz="3600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1B319F0-D428-0683-688C-933BFBA5E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100" y="1184804"/>
            <a:ext cx="6662774" cy="4852660"/>
          </a:xfrm>
        </p:spPr>
        <p:txBody>
          <a:bodyPr anchor="ctr" anchorCtr="0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s-US" sz="3200" dirty="0"/>
              <a:t>¿Qué conceptos o fenómenos científicos observan los niños?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s-US" sz="3200" dirty="0"/>
              <a:t>¿Cómo observan los niños?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s-US" sz="3200" dirty="0"/>
              <a:t>¿De qué manera los educadores ayudan a los niños a observar y describir?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s-US" sz="3200" dirty="0"/>
              <a:t>¿Qué diferencias o similitudes ha observado en los vídeos?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150938-94FC-411D-071C-83C44F06D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118" y="1355341"/>
            <a:ext cx="3110489" cy="20736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4F3A56-05D4-D851-CE05-73699BFC3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AE4EA-E9E9-D21C-9867-4BF910AE5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1117" y="3660024"/>
            <a:ext cx="311048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8561F-8D10-4F39-3702-A30732DA2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8DFF2F-1BCF-91D8-CA1A-A32F4C62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¿Qué observan los niños y cómo lo hacen?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F060-F7C7-E3CE-EEEA-25B0F504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150132"/>
            <a:ext cx="6499861" cy="4686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S" b="1" dirty="0">
                <a:solidFill>
                  <a:schemeClr val="accent3"/>
                </a:solidFill>
              </a:rPr>
              <a:t>¿Qué observan los niños? </a:t>
            </a:r>
          </a:p>
          <a:p>
            <a:r>
              <a:rPr lang="es-US" dirty="0"/>
              <a:t>¿Objetos o fenómenos reales?</a:t>
            </a:r>
          </a:p>
          <a:p>
            <a:r>
              <a:rPr lang="es-US" dirty="0"/>
              <a:t>Diferentes atributos y características</a:t>
            </a:r>
          </a:p>
          <a:p>
            <a:pPr marL="0" indent="0">
              <a:buNone/>
            </a:pPr>
            <a:r>
              <a:rPr lang="es-US" b="1" dirty="0">
                <a:solidFill>
                  <a:schemeClr val="accent3"/>
                </a:solidFill>
              </a:rPr>
              <a:t>¿Cómo observan los niños?</a:t>
            </a:r>
          </a:p>
          <a:p>
            <a:r>
              <a:rPr lang="es-US" dirty="0"/>
              <a:t>Varios sentidos</a:t>
            </a:r>
          </a:p>
          <a:p>
            <a:r>
              <a:rPr lang="es-US" dirty="0"/>
              <a:t>Herramientas para ampliar </a:t>
            </a:r>
            <a:br>
              <a:rPr lang="es-US" dirty="0"/>
            </a:br>
            <a:r>
              <a:rPr lang="es-US" dirty="0"/>
              <a:t>los sentidos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0EDB98-3CDA-1836-9EE3-0B73242D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000"/>
                    </a14:imgEffect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2296" y="1191097"/>
            <a:ext cx="3015575" cy="2527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2C6B3-48DC-5B0D-0FDE-EE1663E5EB8C}"/>
              </a:ext>
            </a:extLst>
          </p:cNvPr>
          <p:cNvSpPr txBox="1"/>
          <p:nvPr/>
        </p:nvSpPr>
        <p:spPr>
          <a:xfrm>
            <a:off x="319279" y="6002048"/>
            <a:ext cx="609797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2078AE"/>
              </a:buClr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Monteira &amp; Jiménez-Aleixandre (2016)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E1E61-5D2C-677C-D5F6-434ADCE6B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BFDCC6-207C-0702-950F-E7A91226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6677" y="3919220"/>
            <a:ext cx="3015575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58EFB-5B6E-6515-17ED-A0672A64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Ayudar a los niños a observar y describir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A9A8-DC6E-F328-BCF6-77E446F3C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6961" y="1150132"/>
            <a:ext cx="6570639" cy="4534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S" sz="2400" b="1" dirty="0">
                <a:solidFill>
                  <a:schemeClr val="accent3"/>
                </a:solidFill>
              </a:rPr>
              <a:t>Los educadores infantiles pueden:</a:t>
            </a:r>
          </a:p>
          <a:p>
            <a:r>
              <a:rPr lang="es-US" sz="2400" dirty="0"/>
              <a:t>Señalar características significativas</a:t>
            </a:r>
          </a:p>
          <a:p>
            <a:r>
              <a:rPr lang="es-US" sz="2400" dirty="0"/>
              <a:t>Fomentar las comparaciones</a:t>
            </a:r>
          </a:p>
          <a:p>
            <a:r>
              <a:rPr lang="es-US" sz="2400" dirty="0"/>
              <a:t>Apoyar el uso de herramientas</a:t>
            </a:r>
          </a:p>
          <a:p>
            <a:r>
              <a:rPr lang="es-US" sz="2400" dirty="0"/>
              <a:t>Modelar el lenguaje</a:t>
            </a:r>
          </a:p>
          <a:p>
            <a:r>
              <a:rPr lang="es-US" sz="2400" dirty="0"/>
              <a:t>Utilizar preguntas abiertas para estimular la investigación, la observación y la conversación</a:t>
            </a:r>
          </a:p>
          <a:p>
            <a:r>
              <a:rPr lang="es-US" sz="2400" dirty="0"/>
              <a:t>Aprender sobre las experiencias vividas por los niños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95640-B098-A54D-3784-57CDB2760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84549" y="1216096"/>
            <a:ext cx="3155817" cy="2103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4077C3-30E7-55A3-6263-AC1AE311378B}"/>
              </a:ext>
            </a:extLst>
          </p:cNvPr>
          <p:cNvSpPr txBox="1"/>
          <p:nvPr/>
        </p:nvSpPr>
        <p:spPr>
          <a:xfrm>
            <a:off x="335664" y="6039940"/>
            <a:ext cx="769323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2078AE"/>
              </a:buClr>
            </a:pPr>
            <a:r>
              <a:rPr lang="es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Bara y Kaminski (2019); </a:t>
            </a:r>
            <a:r>
              <a:rPr lang="es-US" sz="1400" dirty="0" err="1">
                <a:solidFill>
                  <a:schemeClr val="bg2">
                    <a:lumMod val="50000"/>
                  </a:schemeClr>
                </a:solidFill>
                <a:latin typeface="Montserrat"/>
              </a:rPr>
              <a:t>Irfan</a:t>
            </a:r>
            <a:r>
              <a:rPr lang="es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 et al. (2021); </a:t>
            </a:r>
            <a:r>
              <a:rPr lang="es-US" sz="1400" dirty="0" err="1">
                <a:solidFill>
                  <a:schemeClr val="bg2">
                    <a:lumMod val="50000"/>
                  </a:schemeClr>
                </a:solidFill>
                <a:latin typeface="Montserrat"/>
              </a:rPr>
              <a:t>Nayfeld</a:t>
            </a:r>
            <a:r>
              <a:rPr lang="es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 et al. (2011)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74569-9DFD-B45D-7992-22E5DF2A0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337BD-49CE-E7A0-7B2A-C6A63370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246" y="3704984"/>
            <a:ext cx="3123793" cy="2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6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96D0-9621-68FD-3246-313761F74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45D6E-BCCD-0B79-FEBF-F73940D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7744"/>
            <a:ext cx="10812517" cy="507831"/>
          </a:xfrm>
        </p:spPr>
        <p:txBody>
          <a:bodyPr anchor="t">
            <a:normAutofit/>
          </a:bodyPr>
          <a:lstStyle/>
          <a:p>
            <a:r>
              <a:rPr lang="es-US" dirty="0"/>
              <a:t>Investigación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46209-9FD4-6604-6EFB-A174003F8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0486" y="1295401"/>
            <a:ext cx="3949700" cy="407669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indent="0" algn="ctr">
              <a:lnSpc>
                <a:spcPct val="140000"/>
              </a:lnSpc>
              <a:spcAft>
                <a:spcPts val="4800"/>
              </a:spcAft>
              <a:buNone/>
            </a:pPr>
            <a:r>
              <a:rPr lang="es-US" sz="2400" dirty="0"/>
              <a:t>«...formular una pregunta y realizar observaciones sistemáticas o experimentos simples para encontrar una respuesta».</a:t>
            </a:r>
            <a:endParaRPr lang="es-US" sz="16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D1185A3-6649-3DB2-ADBA-33DA4E919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39170"/>
            <a:ext cx="4041814" cy="3785230"/>
          </a:xfr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3599C-FB30-0F56-E57D-A995EC744827}"/>
              </a:ext>
            </a:extLst>
          </p:cNvPr>
          <p:cNvSpPr txBox="1"/>
          <p:nvPr/>
        </p:nvSpPr>
        <p:spPr>
          <a:xfrm>
            <a:off x="285257" y="592192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California Department of Education (2024, p. 83)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D5331-CF6C-2889-2EDA-AF3C189A7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1151F7-9666-7E53-F52B-F3ABC3401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2300" y="3077238"/>
            <a:ext cx="3949700" cy="378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4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7FA0E-B2B9-5C02-9E94-3EFEF628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Experimentación </a:t>
            </a:r>
            <a:endParaRPr lang="en-US" dirty="0"/>
          </a:p>
        </p:txBody>
      </p:sp>
      <p:graphicFrame>
        <p:nvGraphicFramePr>
          <p:cNvPr id="6" name="Content Placeholder 5" descr="Cycle diagram with the following labels: Ask questions. Make predictions. Test predictions.">
            <a:extLst>
              <a:ext uri="{FF2B5EF4-FFF2-40B4-BE49-F238E27FC236}">
                <a16:creationId xmlns:a16="http://schemas.microsoft.com/office/drawing/2014/main" id="{20936DE9-F94F-F70C-7E7F-561C15919E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6141075"/>
              </p:ext>
            </p:extLst>
          </p:nvPr>
        </p:nvGraphicFramePr>
        <p:xfrm>
          <a:off x="3337560" y="1172093"/>
          <a:ext cx="51816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23C099-29F2-A2BC-32DC-4170C46D9A4C}"/>
              </a:ext>
            </a:extLst>
          </p:cNvPr>
          <p:cNvSpPr txBox="1"/>
          <p:nvPr/>
        </p:nvSpPr>
        <p:spPr>
          <a:xfrm>
            <a:off x="289560" y="594649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California Department of Education (2024, p. 83)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C00C5-EA2F-2051-8E04-D7A9C860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93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39C20-618F-5843-4E97-4AC7B9B62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ADD304-CA29-BEB0-2B55-0FD51FA1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1454309"/>
            <a:ext cx="4490102" cy="1281271"/>
          </a:xfrm>
        </p:spPr>
        <p:txBody>
          <a:bodyPr>
            <a:normAutofit/>
          </a:bodyPr>
          <a:lstStyle/>
          <a:p>
            <a:r>
              <a:rPr lang="es-US" sz="4000" dirty="0"/>
              <a:t>Investigación en acción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199327-0481-BD53-972A-3D035264B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8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932" y="685800"/>
            <a:ext cx="4550727" cy="550528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1450B-EB12-1475-08DD-153BF0770128}"/>
              </a:ext>
            </a:extLst>
          </p:cNvPr>
          <p:cNvSpPr txBox="1"/>
          <p:nvPr/>
        </p:nvSpPr>
        <p:spPr>
          <a:xfrm>
            <a:off x="838200" y="2897001"/>
            <a:ext cx="4604403" cy="2322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/>
                </a:solidFill>
                <a:latin typeface="Montserrat Medium" panose="00000600000000000000" pitchFamily="2" charset="0"/>
              </a:rPr>
              <a:t>¿De qué maneras investigan los niños?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US" sz="2200" dirty="0">
                <a:solidFill>
                  <a:schemeClr val="bg1"/>
                </a:solidFill>
                <a:latin typeface="Montserrat Medium" panose="00000600000000000000" pitchFamily="2" charset="0"/>
              </a:rPr>
              <a:t>¿Cómo apoya el educador a los niños en su investigación?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E99F0-9D3C-779A-2081-4E5C0C429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0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7570-E151-FEBF-0E31-7AF424A00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1007EAD0-881C-A607-FF7B-3179F52C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S" sz="3200" dirty="0"/>
              <a:t>Discutir: </a:t>
            </a:r>
            <a:r>
              <a:rPr lang="es-US" sz="3200" dirty="0">
                <a:latin typeface="Montserrat Medium" panose="00000600000000000000" pitchFamily="2" charset="0"/>
              </a:rPr>
              <a:t>La investigación en acción</a:t>
            </a:r>
            <a:endParaRPr lang="en-US" sz="2400" b="0" dirty="0">
              <a:latin typeface="Montserrat" pitchFamily="2" charset="77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804CD6F-D09B-799E-BBC3-E09117128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24303"/>
            <a:ext cx="6819901" cy="4753600"/>
          </a:xfrm>
        </p:spPr>
        <p:txBody>
          <a:bodyPr anchor="ctr" anchorCtr="0">
            <a:normAutofit/>
          </a:bodyPr>
          <a:lstStyle/>
          <a:p>
            <a:pPr>
              <a:spcAft>
                <a:spcPts val="2400"/>
              </a:spcAft>
            </a:pPr>
            <a:r>
              <a:rPr lang="es-US" dirty="0"/>
              <a:t>¿De qué maneras investigan los niños?</a:t>
            </a:r>
          </a:p>
          <a:p>
            <a:r>
              <a:rPr lang="es-US" dirty="0"/>
              <a:t>¿Cómo apoya el educador a los niños en sus investigaciones?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806FFF-3189-BC54-FFA4-0B15E169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397" y="1224915"/>
            <a:ext cx="3235325" cy="48529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19551-F73F-765F-2DAB-25087522D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FA6AA0-5296-3B80-1845-F9829BCF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Formas en que los niños observan e investigan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E1ED1-279D-14E6-D968-F12B4CBDC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0" descr="Instantánea del folleto Progresión de las habilidades de investigación.">
            <a:extLst>
              <a:ext uri="{FF2B5EF4-FFF2-40B4-BE49-F238E27FC236}">
                <a16:creationId xmlns:a16="http://schemas.microsoft.com/office/drawing/2014/main" id="{54EDA0CA-FC76-73C3-718A-DF1502D19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773" y="1324303"/>
            <a:ext cx="4417563" cy="341357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3EFE4-B906-B56A-C93E-E6BBFB000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0758" y="1257246"/>
            <a:ext cx="6175642" cy="3004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600" dirty="0">
                <a:latin typeface="Montserrat" panose="00000500000000000000" pitchFamily="2" charset="0"/>
                <a:ea typeface="Calibri" panose="020F0502020204030204" pitchFamily="34" charset="0"/>
              </a:rPr>
              <a:t>Anote ejemplos de formas en las que ha observado que los niños de su entorno utilizan diferentes habilidades para observar e investigar.</a:t>
            </a:r>
            <a:endParaRPr lang="es-US" sz="2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19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66319-99C4-2D07-55A1-3BE164437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15FD5E-19FB-F5F0-A5DC-69C1ACF3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Ayudar a los niños a observar e investigar</a:t>
            </a:r>
            <a:endParaRPr lang="en-US" dirty="0"/>
          </a:p>
        </p:txBody>
      </p:sp>
      <p:pic>
        <p:nvPicPr>
          <p:cNvPr id="11" name="Content Placeholder 10" descr="Instantánea del folleto Ayudar a los niños a observar e investigar.">
            <a:extLst>
              <a:ext uri="{FF2B5EF4-FFF2-40B4-BE49-F238E27FC236}">
                <a16:creationId xmlns:a16="http://schemas.microsoft.com/office/drawing/2014/main" id="{14A9CD47-CCDB-2F5C-799A-0A7B2E7BAC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215" y="1144983"/>
            <a:ext cx="3888347" cy="5031979"/>
          </a:xfrm>
          <a:ln>
            <a:solidFill>
              <a:schemeClr val="accent3"/>
            </a:solidFill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14A6B3-0034-8155-921F-AA7AF84B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20151"/>
            <a:ext cx="5570218" cy="41568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None/>
            </a:pPr>
            <a:r>
              <a:rPr lang="es-US" dirty="0">
                <a:solidFill>
                  <a:schemeClr val="tx1"/>
                </a:solidFill>
                <a:latin typeface="Montserrat"/>
                <a:ea typeface="Calibri"/>
              </a:rPr>
              <a:t>Una práctica que ya utilizo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None/>
            </a:pPr>
            <a:r>
              <a:rPr lang="es-US" dirty="0">
                <a:solidFill>
                  <a:schemeClr val="tx1"/>
                </a:solidFill>
                <a:latin typeface="Montserrat"/>
                <a:ea typeface="Calibri"/>
              </a:rPr>
              <a:t>Una práctica que me gustaría probar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s-US" dirty="0">
                <a:solidFill>
                  <a:schemeClr val="tx1"/>
                </a:solidFill>
                <a:latin typeface="Montserrat"/>
                <a:ea typeface="Calibri"/>
              </a:rPr>
              <a:t>Una práctica que me despierta curiosidad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C28B90F1-32E4-B489-3880-C4700C5C6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3768" y="3044842"/>
            <a:ext cx="583659" cy="507831"/>
          </a:xfrm>
          <a:prstGeom prst="star5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5840833F-824C-F069-78A9-72E125D3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563829">
            <a:off x="5592397" y="2155032"/>
            <a:ext cx="461629" cy="238070"/>
          </a:xfrm>
          <a:prstGeom prst="corner">
            <a:avLst>
              <a:gd name="adj1" fmla="val 35489"/>
              <a:gd name="adj2" fmla="val 330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F371C-88AF-8033-B04B-A368CD16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77114" y="4030405"/>
            <a:ext cx="476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/>
                </a:solidFill>
                <a:latin typeface="Montserrat ExtraBold" panose="020F0502020204030204" pitchFamily="2" charset="0"/>
              </a:rPr>
              <a:t>?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C6CD499-D948-14FF-2008-B00DE48BC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2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563FD6-FEDA-87C7-707A-0CFB86F1C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202" y="3429001"/>
            <a:ext cx="8520330" cy="23908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E8C9E-AE99-BB9C-4AFD-4D01F9549A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38175"/>
            <a:ext cx="11839575" cy="525462"/>
          </a:xfrm>
        </p:spPr>
        <p:txBody>
          <a:bodyPr/>
          <a:lstStyle/>
          <a:p>
            <a:r>
              <a:rPr lang="es-US" dirty="0"/>
              <a:t>Agradecimientos</a:t>
            </a:r>
            <a:endParaRPr lang="en-US" dirty="0"/>
          </a:p>
        </p:txBody>
      </p:sp>
      <p:pic>
        <p:nvPicPr>
          <p:cNvPr id="5" name="Picture 4" descr="Logos for Fresno County Superintendent of Schools and Count Play Explore.">
            <a:extLst>
              <a:ext uri="{FF2B5EF4-FFF2-40B4-BE49-F238E27FC236}">
                <a16:creationId xmlns:a16="http://schemas.microsoft.com/office/drawing/2014/main" id="{E6188540-20AD-7EE0-3203-6C1EB4CC8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278" y="1315109"/>
            <a:ext cx="5326941" cy="2004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ABAD6-EC21-471F-0425-8A1668D51311}"/>
              </a:ext>
            </a:extLst>
          </p:cNvPr>
          <p:cNvSpPr txBox="1"/>
          <p:nvPr/>
        </p:nvSpPr>
        <p:spPr>
          <a:xfrm>
            <a:off x="2210972" y="3623235"/>
            <a:ext cx="8060789" cy="206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Count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Play Explore Professional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Learning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Resources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es un producto del Superintendente de Escuelas del Condado de Fresno desarrollado por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WestEd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en colaboración con FCSS y AIMS Center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Math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Science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US" dirty="0" err="1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Education</a:t>
            </a:r>
            <a:r>
              <a:rPr lang="es-US" dirty="0">
                <a:solidFill>
                  <a:schemeClr val="bg1"/>
                </a:solidFill>
                <a:latin typeface="Montserrat Medium" panose="000006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. No está destinado a la redistribución comercial, la modificación no autorizada ni el uso fuera del ámbito de la educación profesional.</a:t>
            </a:r>
            <a:endParaRPr lang="es-US" dirty="0">
              <a:solidFill>
                <a:schemeClr val="bg1"/>
              </a:solidFill>
              <a:latin typeface="Montserrat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7DCCA-C219-10A5-C935-4EC822D0E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7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EB06E0-A007-4A32-F610-37517DEE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>
                <a:latin typeface="Montserrat"/>
              </a:rPr>
              <a:t>Reflexionar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7607FF-F7E9-32B8-A629-2249EF5F7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s-US" dirty="0"/>
              <a:t>¿Qué?</a:t>
            </a:r>
          </a:p>
          <a:p>
            <a:pPr marL="0" indent="0" algn="ctr">
              <a:buNone/>
            </a:pPr>
            <a:r>
              <a:rPr lang="es-US" dirty="0"/>
              <a:t>¿Y qué?</a:t>
            </a:r>
          </a:p>
          <a:p>
            <a:pPr marL="0" indent="0" algn="ctr">
              <a:buNone/>
            </a:pPr>
            <a:r>
              <a:rPr lang="es-US" dirty="0"/>
              <a:t>¿Y ahora qué?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EA080F-1C55-20FC-7A82-21D8B6F3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23269"/>
            <a:ext cx="5181600" cy="34544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B88E3-9FB6-5603-A626-1185C68FB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3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610F89-3214-CDC0-7601-4CFB79E3D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770" y="960120"/>
            <a:ext cx="6412230" cy="42748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61328D-59AA-DCEF-9CC9-51A0EFCB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Aplicación a su entorno de aprendizaje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36DA81-5749-2719-AF73-C7B6A2162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461"/>
            <a:ext cx="4552950" cy="3840480"/>
          </a:xfrm>
        </p:spPr>
        <p:txBody>
          <a:bodyPr anchor="ctr">
            <a:normAutofit lnSpcReduction="10000"/>
          </a:bodyPr>
          <a:lstStyle/>
          <a:p>
            <a:r>
              <a:rPr lang="es-US" dirty="0"/>
              <a:t>Revise los materiales.</a:t>
            </a:r>
          </a:p>
          <a:p>
            <a:r>
              <a:rPr lang="es-US" dirty="0"/>
              <a:t>Pruebe algunas de las estrategias. </a:t>
            </a:r>
          </a:p>
          <a:p>
            <a:r>
              <a:rPr lang="es-US" dirty="0"/>
              <a:t>Reflexione sobre sus experiencias y compártalas con los demás.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817EBF-9326-76BD-055E-48118C184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43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956024-DAD1-BBCB-2597-E591DD190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Recursos adicionales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F16600-5D0D-C84D-7847-F1CFDAB01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68" y="1172257"/>
            <a:ext cx="5181600" cy="485266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dirty="0"/>
              <a:t>Guías de libros CPE </a:t>
            </a:r>
            <a:br>
              <a:rPr lang="es-US" dirty="0"/>
            </a:br>
            <a:r>
              <a:rPr lang="es-US" dirty="0"/>
              <a:t>y actividades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E8DC-F564-5B06-1943-463A7D36C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25459"/>
            <a:ext cx="5181600" cy="4852660"/>
          </a:xfrm>
        </p:spPr>
        <p:txBody>
          <a:bodyPr/>
          <a:lstStyle/>
          <a:p>
            <a:pPr marL="0" indent="0" algn="ctr">
              <a:buNone/>
            </a:pPr>
            <a:r>
              <a:rPr lang="es-US" dirty="0"/>
              <a:t>Vídeos «CPE </a:t>
            </a:r>
            <a:r>
              <a:rPr lang="es-US" dirty="0" err="1"/>
              <a:t>I’m</a:t>
            </a:r>
            <a:r>
              <a:rPr lang="es-US" dirty="0"/>
              <a:t> </a:t>
            </a:r>
            <a:r>
              <a:rPr lang="es-US" dirty="0" err="1"/>
              <a:t>Ready</a:t>
            </a:r>
            <a:r>
              <a:rPr lang="es-US" dirty="0"/>
              <a:t>»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0FDEB-15E2-7BD0-14C6-D3E45A1C4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9674B-EC96-F73F-1DCE-3731E410D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46" y="2352077"/>
            <a:ext cx="2721486" cy="2999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6422E1-3B98-5F18-B68C-E90CB569F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722849"/>
            <a:ext cx="4993631" cy="2810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AD88A-F60D-67CA-A231-3F8B620B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868" y="2892712"/>
            <a:ext cx="2833282" cy="2897342"/>
          </a:xfrm>
          <a:prstGeom prst="roundRect">
            <a:avLst>
              <a:gd name="adj" fmla="val 6996"/>
            </a:avLst>
          </a:prstGeom>
        </p:spPr>
      </p:pic>
    </p:spTree>
    <p:extLst>
      <p:ext uri="{BB962C8B-B14F-4D97-AF65-F5344CB8AC3E}">
        <p14:creationId xmlns:p14="http://schemas.microsoft.com/office/powerpoint/2010/main" val="140471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8873-8FEE-68A4-FD09-463BBDC74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7F4FCA1-0731-E874-7ED7-C9EA9E0B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99" y="2908570"/>
            <a:ext cx="4922010" cy="1709990"/>
          </a:xfrm>
        </p:spPr>
        <p:txBody>
          <a:bodyPr>
            <a:noAutofit/>
          </a:bodyPr>
          <a:lstStyle/>
          <a:p>
            <a:r>
              <a:rPr lang="es-US" sz="4400" dirty="0"/>
              <a:t>¡Gracias!</a:t>
            </a:r>
            <a:endParaRPr lang="en-US" sz="3600" b="0" dirty="0">
              <a:latin typeface="Montserrat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D9814-9E51-BC43-9750-E45D9B074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5069" y="690029"/>
            <a:ext cx="4728211" cy="54988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4F248-4C14-316E-9F13-9BF78199E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6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536C-D764-8E49-E9BC-F14C58EB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US" dirty="0"/>
              <a:t>Metas de la sesión</a:t>
            </a: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C32B4C-186B-17A5-E7D0-71174F472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324303"/>
            <a:ext cx="6265905" cy="466872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US" dirty="0"/>
              <a:t>Describir las formas en que los niños observan los conceptos y fenómenos científicos.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s-US" dirty="0"/>
              <a:t>Describir las formas en que los niños investigan los conceptos y fenómenos científicos.</a:t>
            </a:r>
          </a:p>
          <a:p>
            <a:r>
              <a:rPr lang="es-US" dirty="0"/>
              <a:t>Explorar formas de ayudar a los niños a observar e investigar conceptos y fenómenos científicos en el entorno de aprendizaje.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3E8BF-F44B-9EBC-8086-D050F10EB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8500" y="966162"/>
            <a:ext cx="5143500" cy="4816979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6F891C-5D5E-B247-1216-2023F8C26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5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D8AA33F-621F-E52D-5428-702F4FB1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01" y="1958340"/>
            <a:ext cx="5213490" cy="4099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s-US" sz="4400" dirty="0"/>
              <a:t>Explorar:</a:t>
            </a:r>
            <a:br>
              <a:rPr lang="es-US" sz="4400" dirty="0"/>
            </a:br>
            <a:r>
              <a:rPr lang="es-US" sz="4400" b="0" dirty="0">
                <a:latin typeface="Montserrat Medium" panose="00000600000000000000" pitchFamily="2" charset="0"/>
              </a:rPr>
              <a:t>Observar </a:t>
            </a:r>
            <a:br>
              <a:rPr lang="es-US" sz="4400" b="0" dirty="0">
                <a:latin typeface="Montserrat Medium" panose="00000600000000000000" pitchFamily="2" charset="0"/>
              </a:rPr>
            </a:br>
            <a:r>
              <a:rPr lang="es-US" sz="4400" b="0" dirty="0">
                <a:latin typeface="Montserrat Medium" panose="00000600000000000000" pitchFamily="2" charset="0"/>
              </a:rPr>
              <a:t>e </a:t>
            </a:r>
            <a:br>
              <a:rPr lang="es-US" sz="4400" b="0" dirty="0">
                <a:latin typeface="Montserrat Medium" panose="00000600000000000000" pitchFamily="2" charset="0"/>
              </a:rPr>
            </a:br>
            <a:r>
              <a:rPr lang="es-US" sz="4400" b="0" dirty="0">
                <a:latin typeface="Montserrat Medium" panose="00000600000000000000" pitchFamily="2" charset="0"/>
              </a:rPr>
              <a:t>investigar</a:t>
            </a:r>
            <a:endParaRPr lang="en-US" sz="3600" b="0" dirty="0">
              <a:latin typeface="Montserrat Medium" panose="00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0B095-66E8-8B0A-5048-72D61C636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7397"/>
            <a:ext cx="5653403" cy="56534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8201F-0F19-95D4-F30E-E00565D2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3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4F64-DE74-B9AE-7E39-8B7DBE7E9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0C95C3D-6BC0-6159-1F72-879BAC45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01" y="1882140"/>
            <a:ext cx="5213490" cy="3703320"/>
          </a:xfrm>
        </p:spPr>
        <p:txBody>
          <a:bodyPr>
            <a:noAutofit/>
          </a:bodyPr>
          <a:lstStyle/>
          <a:p>
            <a:r>
              <a:rPr lang="es-US" sz="4400" dirty="0"/>
              <a:t>Explorar:</a:t>
            </a:r>
            <a:br>
              <a:rPr lang="es-US" sz="4400" dirty="0"/>
            </a:br>
            <a:r>
              <a:rPr lang="es-US" sz="4400" b="0" dirty="0">
                <a:latin typeface="Montserrat Medium" panose="00000600000000000000" pitchFamily="2" charset="0"/>
              </a:rPr>
              <a:t>Observar </a:t>
            </a:r>
            <a:br>
              <a:rPr lang="es-US" sz="4400" b="0" dirty="0">
                <a:latin typeface="Montserrat Medium" panose="00000600000000000000" pitchFamily="2" charset="0"/>
              </a:rPr>
            </a:br>
            <a:r>
              <a:rPr lang="es-US" sz="4400" b="0" dirty="0">
                <a:latin typeface="Montserrat Medium" panose="00000600000000000000" pitchFamily="2" charset="0"/>
              </a:rPr>
              <a:t>e </a:t>
            </a:r>
            <a:br>
              <a:rPr lang="es-US" sz="4400" b="0" dirty="0">
                <a:latin typeface="Montserrat Medium" panose="00000600000000000000" pitchFamily="2" charset="0"/>
              </a:rPr>
            </a:br>
            <a:r>
              <a:rPr lang="es-US" sz="4400" b="0" dirty="0">
                <a:latin typeface="Montserrat Medium" panose="00000600000000000000" pitchFamily="2" charset="0"/>
              </a:rPr>
              <a:t>investigar</a:t>
            </a:r>
            <a:br>
              <a:rPr lang="es-US" sz="4400" dirty="0">
                <a:latin typeface="Montserrat Medium" panose="00000600000000000000" pitchFamily="2" charset="0"/>
              </a:rPr>
            </a:br>
            <a:r>
              <a:rPr lang="es-US" sz="3600" b="0" dirty="0">
                <a:latin typeface="Montserrat Medium" panose="00000600000000000000" pitchFamily="2" charset="0"/>
              </a:rPr>
              <a:t>(continuación)</a:t>
            </a:r>
            <a:endParaRPr lang="en-US" sz="3600" b="0" dirty="0">
              <a:latin typeface="Montserrat Medium" panose="00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577E2-7D14-85B1-A1F4-3A95F668D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661" y="470882"/>
            <a:ext cx="6193686" cy="61936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E4550E-2D6A-1B1E-1F46-4770915ED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9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536C-D764-8E49-E9BC-F14C58EB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¿Qué se preguntan?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CCEAD-3F42-E752-EFE5-10524C48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814" y="1320965"/>
            <a:ext cx="5755906" cy="4538844"/>
          </a:xfrm>
        </p:spPr>
        <p:txBody>
          <a:bodyPr anchor="ctr" anchorCtr="0">
            <a:normAutofit/>
          </a:bodyPr>
          <a:lstStyle/>
          <a:p>
            <a:pPr lvl="0"/>
            <a:r>
              <a:rPr lang="es-US" dirty="0"/>
              <a:t>¿Qué preguntas tienen sobre esta naranja?</a:t>
            </a:r>
          </a:p>
          <a:p>
            <a:pPr lvl="0"/>
            <a:r>
              <a:rPr lang="es-US" dirty="0"/>
              <a:t>¿De qué maneras podrían investigar? </a:t>
            </a:r>
          </a:p>
          <a:p>
            <a:pPr lvl="0"/>
            <a:r>
              <a:rPr lang="es-US" dirty="0"/>
              <a:t>¿Cuáles son sus predicciones sobre las respuestas a sus preguntas?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FAFB1-056C-68D9-BB58-A7691C3E3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511" y="1320965"/>
            <a:ext cx="4035669" cy="45388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6F03B-5500-B63D-F595-56C0440A0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1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0EE7-7DC3-A9B6-78AC-203D97CC7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BCDF727-99EF-BA16-4972-BD63E306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429021"/>
            <a:ext cx="5213490" cy="1999955"/>
          </a:xfrm>
        </p:spPr>
        <p:txBody>
          <a:bodyPr>
            <a:noAutofit/>
          </a:bodyPr>
          <a:lstStyle/>
          <a:p>
            <a:r>
              <a:rPr lang="es-US" sz="4400" dirty="0">
                <a:latin typeface="Montserrat"/>
              </a:rPr>
              <a:t>Reflexionar:</a:t>
            </a:r>
            <a:br>
              <a:rPr lang="es-US" sz="4400" dirty="0"/>
            </a:br>
            <a:r>
              <a:rPr lang="es-US" sz="4400" b="0" dirty="0">
                <a:latin typeface="Montserrat Medium"/>
              </a:rPr>
              <a:t>Observar e investigar</a:t>
            </a:r>
            <a:endParaRPr lang="en-US" sz="3600" b="0" dirty="0">
              <a:latin typeface="Montserrat Medium" panose="00000600000000000000" pitchFamily="2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64D5DC8-A086-51BC-D020-E04C773B7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79354"/>
            <a:ext cx="5614737" cy="5299291"/>
          </a:xfrm>
        </p:spPr>
        <p:txBody>
          <a:bodyPr anchor="ctr" anchorCtr="0">
            <a:normAutofit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s-US" dirty="0"/>
              <a:t>¿Cómo se sintieron al observar y describir la naranja? 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s-US" dirty="0"/>
              <a:t>¿Cómo cambió su experiencia con la naranja el hecho de observarla lentamente e investigarla deliberadamente?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E3675-CCAF-DEF4-E211-8842A558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8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536C-D764-8E49-E9BC-F14C58EB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4"/>
            <a:ext cx="10515600" cy="507831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US" dirty="0"/>
              <a:t>Prácticas científicas y de ingeniería</a:t>
            </a:r>
            <a:endParaRPr lang="en-US" b="1" kern="1200" dirty="0">
              <a:latin typeface="Montserrat" pitchFamily="2" charset="77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4B8670-298D-F997-2452-2DA9ADEE4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68780"/>
            <a:ext cx="6454140" cy="3657600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ctr">
              <a:buNone/>
            </a:pPr>
            <a:r>
              <a:rPr lang="es-US" dirty="0"/>
              <a:t>Observar</a:t>
            </a:r>
          </a:p>
          <a:p>
            <a:pPr marL="0" lvl="0" indent="0" algn="ctr">
              <a:buNone/>
            </a:pPr>
            <a:r>
              <a:rPr lang="es-US" dirty="0"/>
              <a:t>Hacer preguntas</a:t>
            </a:r>
          </a:p>
          <a:p>
            <a:pPr marL="0" lvl="0" indent="0" algn="ctr">
              <a:buNone/>
            </a:pPr>
            <a:r>
              <a:rPr lang="es-US" dirty="0"/>
              <a:t>Predecir</a:t>
            </a:r>
          </a:p>
          <a:p>
            <a:pPr marL="0" lvl="0" indent="0" algn="ctr">
              <a:buNone/>
            </a:pPr>
            <a:r>
              <a:rPr lang="es-US" dirty="0"/>
              <a:t>Planificar</a:t>
            </a:r>
          </a:p>
          <a:p>
            <a:pPr marL="0" lvl="0" indent="0" algn="ctr">
              <a:buNone/>
            </a:pPr>
            <a:r>
              <a:rPr lang="es-US" dirty="0"/>
              <a:t>Investigar</a:t>
            </a:r>
            <a:endParaRPr lang="es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AA9C5-F354-2C41-9BA6-2DD1BAF5C66E}"/>
              </a:ext>
            </a:extLst>
          </p:cNvPr>
          <p:cNvSpPr txBox="1"/>
          <p:nvPr/>
        </p:nvSpPr>
        <p:spPr>
          <a:xfrm>
            <a:off x="298800" y="5992208"/>
            <a:ext cx="701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Departamento de Educación de California (2024); NGSS Lead </a:t>
            </a:r>
            <a:r>
              <a:rPr lang="es-US" sz="1400" dirty="0" err="1">
                <a:solidFill>
                  <a:schemeClr val="bg2">
                    <a:lumMod val="50000"/>
                  </a:schemeClr>
                </a:solidFill>
                <a:latin typeface="Montserrat"/>
              </a:rPr>
              <a:t>States</a:t>
            </a:r>
            <a:r>
              <a:rPr lang="es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 (2013)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33315F-6BF5-0A2B-C793-BDDB453D9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CFF45-D802-7C8A-3900-F8278856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8540" y="3801557"/>
            <a:ext cx="3716993" cy="2344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0712DD-8255-4E33-87EA-8F9DC617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40409" y="1261476"/>
            <a:ext cx="3773256" cy="21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3300-5255-7AC5-B833-F0B80C99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US" dirty="0"/>
              <a:t>Observación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25EE-DCC7-93F5-9880-6CD54666E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4303"/>
            <a:ext cx="5181600" cy="4436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US" dirty="0"/>
              <a:t>«Recopilar información sobre objetos y eventos utilizando los sentidos (vista, olfato, oído, tacto y gusto) y notar detalles o fenómenos específicos que normalmente podrían pasarse por alto».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E8156E-63F2-D46F-00C1-901E507E6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0800" y="964088"/>
            <a:ext cx="5791200" cy="47966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AB6D8F-333F-835D-F5D2-DA91B048BBA9}"/>
              </a:ext>
            </a:extLst>
          </p:cNvPr>
          <p:cNvSpPr txBox="1"/>
          <p:nvPr/>
        </p:nvSpPr>
        <p:spPr>
          <a:xfrm>
            <a:off x="289560" y="5952271"/>
            <a:ext cx="740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1400" dirty="0">
                <a:solidFill>
                  <a:schemeClr val="bg2">
                    <a:lumMod val="50000"/>
                  </a:schemeClr>
                </a:solidFill>
                <a:latin typeface="Montserrat"/>
              </a:rPr>
              <a:t>Departamento de Educación de California (2024, p. 83)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4009D-ACEA-CA56-AB38-679E9595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2919-B088-4E12-9038-722E97F7937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9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5">
      <a:dk1>
        <a:srgbClr val="140A14"/>
      </a:dk1>
      <a:lt1>
        <a:srgbClr val="FFFFFF"/>
      </a:lt1>
      <a:dk2>
        <a:srgbClr val="2078AE"/>
      </a:dk2>
      <a:lt2>
        <a:srgbClr val="E7E6E6"/>
      </a:lt2>
      <a:accent1>
        <a:srgbClr val="327F7C"/>
      </a:accent1>
      <a:accent2>
        <a:srgbClr val="CC4E0C"/>
      </a:accent2>
      <a:accent3>
        <a:srgbClr val="8948A3"/>
      </a:accent3>
      <a:accent4>
        <a:srgbClr val="4C8503"/>
      </a:accent4>
      <a:accent5>
        <a:srgbClr val="140A14"/>
      </a:accent5>
      <a:accent6>
        <a:srgbClr val="BB1654"/>
      </a:accent6>
      <a:hlink>
        <a:srgbClr val="0000FF"/>
      </a:hlink>
      <a:folHlink>
        <a:srgbClr val="444F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chemeClr val="accent3"/>
          </a:fgClr>
          <a:bgClr>
            <a:schemeClr val="bg1"/>
          </a:bgClr>
        </a:patt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PE Early Math-PPT Slide Types Template GEOMETRY" id="{F95E4D9D-1DED-4A6B-B65F-7824A2AC1F60}" vid="{70E11D2D-F68C-4584-A492-C572729B31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f0242a-1408-43e5-9f62-3bcb689d00e1">
      <Terms xmlns="http://schemas.microsoft.com/office/infopath/2007/PartnerControls"/>
    </lcf76f155ced4ddcb4097134ff3c332f>
    <TaxCatchAll xmlns="1492efbd-0efb-4b2a-8de6-4df501ca36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8F913F115B44A9E14E7DD122D037" ma:contentTypeVersion="16" ma:contentTypeDescription="Create a new document." ma:contentTypeScope="" ma:versionID="bad812fbcd2b7bb1b88839368f07e15e">
  <xsd:schema xmlns:xsd="http://www.w3.org/2001/XMLSchema" xmlns:xs="http://www.w3.org/2001/XMLSchema" xmlns:p="http://schemas.microsoft.com/office/2006/metadata/properties" xmlns:ns2="1492efbd-0efb-4b2a-8de6-4df501ca36ce" xmlns:ns3="dff0242a-1408-43e5-9f62-3bcb689d00e1" targetNamespace="http://schemas.microsoft.com/office/2006/metadata/properties" ma:root="true" ma:fieldsID="954ef8b0a19499b7d7af314161b6432d" ns2:_="" ns3:_="">
    <xsd:import namespace="1492efbd-0efb-4b2a-8de6-4df501ca36ce"/>
    <xsd:import namespace="dff0242a-1408-43e5-9f62-3bcb689d00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2efbd-0efb-4b2a-8de6-4df501ca36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3f1a6f9-d132-49b3-ae66-c2da0fdf21c7}" ma:internalName="TaxCatchAll" ma:showField="CatchAllData" ma:web="1492efbd-0efb-4b2a-8de6-4df501ca36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0242a-1408-43e5-9f62-3bcb689d0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564e3ee-bcff-4be1-9620-ba5d8a736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1B247-C511-4B92-879C-6BA856EE49C9}">
  <ds:schemaRefs>
    <ds:schemaRef ds:uri="http://schemas.microsoft.com/office/2006/metadata/properties"/>
    <ds:schemaRef ds:uri="http://schemas.microsoft.com/office/infopath/2007/PartnerControls"/>
    <ds:schemaRef ds:uri="f5374bca-3e73-4752-bc49-e5d08d4658ed"/>
    <ds:schemaRef ds:uri="532e970c-339d-4a04-b36e-6a3e6e6031dc"/>
    <ds:schemaRef ds:uri="dff0242a-1408-43e5-9f62-3bcb689d00e1"/>
    <ds:schemaRef ds:uri="1492efbd-0efb-4b2a-8de6-4df501ca36ce"/>
  </ds:schemaRefs>
</ds:datastoreItem>
</file>

<file path=customXml/itemProps2.xml><?xml version="1.0" encoding="utf-8"?>
<ds:datastoreItem xmlns:ds="http://schemas.openxmlformats.org/officeDocument/2006/customXml" ds:itemID="{C324ED3C-4F8C-4902-B9B0-EDA2CE2A04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AF82CE-F418-483D-9126-24D72D36B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2efbd-0efb-4b2a-8de6-4df501ca36ce"/>
    <ds:schemaRef ds:uri="dff0242a-1408-43e5-9f62-3bcb689d0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CPE Early Math-PPT Slide Types Template GEOMETRY</Template>
  <TotalTime>26300</TotalTime>
  <Words>6832</Words>
  <Application>Microsoft Macintosh PowerPoint</Application>
  <PresentationFormat>Widescreen</PresentationFormat>
  <Paragraphs>463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Montserrat Medium</vt:lpstr>
      <vt:lpstr>Montserrat</vt:lpstr>
      <vt:lpstr>Arial</vt:lpstr>
      <vt:lpstr>Montserrat ExtraBold</vt:lpstr>
      <vt:lpstr>Calibri</vt:lpstr>
      <vt:lpstr>Office Theme</vt:lpstr>
      <vt:lpstr>Observación e investigación</vt:lpstr>
      <vt:lpstr>Agradecimientos</vt:lpstr>
      <vt:lpstr>Metas de la sesión</vt:lpstr>
      <vt:lpstr>Explorar: Observar  e  investigar</vt:lpstr>
      <vt:lpstr>Explorar: Observar  e  investigar (continuación)</vt:lpstr>
      <vt:lpstr>¿Qué se preguntan?</vt:lpstr>
      <vt:lpstr>Reflexionar: Observar e investigar</vt:lpstr>
      <vt:lpstr>Prácticas científicas y de ingeniería</vt:lpstr>
      <vt:lpstr>Observación</vt:lpstr>
      <vt:lpstr>La observación en acción</vt:lpstr>
      <vt:lpstr>Discutir: La observación en acción</vt:lpstr>
      <vt:lpstr>¿Qué observan los niños y cómo lo hacen?</vt:lpstr>
      <vt:lpstr>Ayudar a los niños a observar y describir</vt:lpstr>
      <vt:lpstr>Investigación</vt:lpstr>
      <vt:lpstr>Experimentación </vt:lpstr>
      <vt:lpstr>Investigación en acción</vt:lpstr>
      <vt:lpstr>Discutir: La investigación en acción</vt:lpstr>
      <vt:lpstr>Formas en que los niños observan e investigan</vt:lpstr>
      <vt:lpstr>Ayudar a los niños a observar e investigar</vt:lpstr>
      <vt:lpstr>Reflexionar</vt:lpstr>
      <vt:lpstr>Aplicación a su entorno de aprendizaje</vt:lpstr>
      <vt:lpstr>Recursos adicionales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Observación e investigación</dc:title>
  <dc:creator>CPE Count Play Explore for Early Education</dc:creator>
  <cp:lastModifiedBy>Grace Srinivasiah</cp:lastModifiedBy>
  <cp:revision>383</cp:revision>
  <cp:lastPrinted>2023-08-03T16:24:27Z</cp:lastPrinted>
  <dcterms:created xsi:type="dcterms:W3CDTF">2024-09-24T13:13:29Z</dcterms:created>
  <dcterms:modified xsi:type="dcterms:W3CDTF">2026-05-15T22:53:24Z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0x010100D9998F913F115B44A9E14E7DD122D037</vt:lpwstr>
  </property>
  <property fmtid="{D5CDD505-2E9C-101B-9397-08002B2CF9AE}" pid="3" name="MediaServiceImageTags">
    <vt:lpwstr/>
  </property>
</Properties>
</file>