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4"/>
  </p:notesMasterIdLst>
  <p:handoutMasterIdLst>
    <p:handoutMasterId r:id="rId25"/>
  </p:handoutMasterIdLst>
  <p:sldIdLst>
    <p:sldId id="271" r:id="rId2"/>
    <p:sldId id="411" r:id="rId3"/>
    <p:sldId id="391" r:id="rId4"/>
    <p:sldId id="396" r:id="rId5"/>
    <p:sldId id="397" r:id="rId6"/>
    <p:sldId id="398" r:id="rId7"/>
    <p:sldId id="392" r:id="rId8"/>
    <p:sldId id="393" r:id="rId9"/>
    <p:sldId id="399" r:id="rId10"/>
    <p:sldId id="400" r:id="rId11"/>
    <p:sldId id="328" r:id="rId12"/>
    <p:sldId id="394" r:id="rId13"/>
    <p:sldId id="401" r:id="rId14"/>
    <p:sldId id="402" r:id="rId15"/>
    <p:sldId id="408" r:id="rId16"/>
    <p:sldId id="403" r:id="rId17"/>
    <p:sldId id="404" r:id="rId18"/>
    <p:sldId id="405" r:id="rId19"/>
    <p:sldId id="395" r:id="rId20"/>
    <p:sldId id="406" r:id="rId21"/>
    <p:sldId id="407" r:id="rId22"/>
    <p:sldId id="409" r:id="rId23"/>
  </p:sldIdLst>
  <p:sldSz cx="12192000" cy="6858000"/>
  <p:notesSz cx="6858000" cy="9144000"/>
  <p:embeddedFontLst>
    <p:embeddedFont>
      <p:font typeface="DengXian Light" panose="02010600030101010101" pitchFamily="2" charset="-122"/>
      <p:regular r:id="rId26"/>
    </p:embeddedFont>
    <p:embeddedFont>
      <p:font typeface="Montserrat" pitchFamily="2" charset="77"/>
      <p:regular r:id="rId27"/>
      <p:bold r:id="rId28"/>
      <p:italic r:id="rId29"/>
      <p:boldItalic r:id="rId30"/>
    </p:embeddedFont>
    <p:embeddedFont>
      <p:font typeface="Montserrat Medium" pitchFamily="2" charset="77"/>
      <p:regular r:id="rId31"/>
      <p:italic r:id="rId32"/>
    </p:embeddedFont>
    <p:embeddedFont>
      <p:font typeface="Montserrat SemiBold" pitchFamily="2" charset="77"/>
      <p:regular r:id="rId33"/>
      <p:bold r:id="rId34"/>
      <p:italic r:id="rId35"/>
      <p:boldItalic r:id="rId36"/>
    </p:embeddedFont>
    <p:embeddedFont>
      <p:font typeface="Poppins" pitchFamily="2" charset="77"/>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9CA113-AFD8-E97A-6087-C112A41FDF0B}" name="Faith Polk" initials="FP" userId="S::fpolk@wested.org::befa10be-b4ea-495c-9eea-611b0a1c5299" providerId="AD"/>
  <p188:author id="{40911A1F-C56F-4248-15C9-66E8B6EFD315}" name="Sophie Savelkouls" initials="SS" userId="S::ssavelk@wested.org::a9c89b22-c766-400c-bbb4-dfb85c67446b" providerId="AD"/>
  <p188:author id="{2E7F6C22-96CD-BF6B-EE26-D32479E1E081}" name="Naomi Reeley" initials="" userId="S::nreeley@fcoe.org::4984995a-aa98-4a1a-89ef-a5f55b9ede08" providerId="AD"/>
  <p188:author id="{0448D035-44C4-75C2-EBF5-5D12986F7A52}" name="Grace Srinivasiah" initials="GS" userId="f3jIlVEJi5JGNhK/P3AVhnhRUzEb4tjq12Dl15h0GAE=" providerId="None"/>
  <p188:author id="{B8EAE73C-AAD0-091B-5543-C813901EA72E}" name="Joanna Azar" initials="JA" userId="S::jazar@wested.org::c4416e25-9d96-496b-a48c-5917e8dac7e1" providerId="AD"/>
  <p188:author id="{990F5A61-37B3-57C3-4E8D-1D794B946607}" name="Amy Reff" initials="AR" userId="Amy Reff" providerId="None"/>
  <p188:author id="{EAA301A4-B75A-A1BE-5F28-A94824ECC9EA}" name="Jennifer Marcella-Burdett" initials="JMB" userId="S::jmarcel@wested.org::7bb72cd4-8a93-4d3d-bbaf-2fb849e050f8" providerId="AD"/>
  <p188:author id="{B6FF2CA4-29E1-C7D6-15CF-1D85CC6271BB}" name="Faith Polk" initials="FP" userId="KV9WgvvVfEWDbw7ayEsi/+xHGimnxB9n6dFySPqgyhc=" providerId="None"/>
  <p188:author id="{389332B7-C2DD-2978-57D9-239A0E4DEDD1}" name="Alexander, Alexandra Danielle" initials="AAD" userId="S::a.moore9@umiami.edu::ac95dc42-4e6c-400e-9629-229f3db47f90" providerId="AD"/>
  <p188:author id="{15D619C2-DFBB-A677-3FF9-D19B52E1FD15}" name="Osnat Zur" initials="OZ" userId="S::ozur@wested.org::7862ed05-c173-4c07-b416-82df587f5b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BBD4"/>
    <a:srgbClr val="C2D5E4"/>
    <a:srgbClr val="E2EBF2"/>
    <a:srgbClr val="D8E4EE"/>
    <a:srgbClr val="2078B0"/>
    <a:srgbClr val="0F173D"/>
    <a:srgbClr val="8AADCB"/>
    <a:srgbClr val="9DBAD4"/>
    <a:srgbClr val="2078AE"/>
    <a:srgbClr val="E9EB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1A58E7-CF83-8D42-9146-722DEAF49FCD}" v="4" dt="2026-05-05T20:24:47.8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71507" autoAdjust="0"/>
  </p:normalViewPr>
  <p:slideViewPr>
    <p:cSldViewPr snapToGrid="0">
      <p:cViewPr varScale="1">
        <p:scale>
          <a:sx n="84" d="100"/>
          <a:sy n="84" d="100"/>
        </p:scale>
        <p:origin x="1816" y="192"/>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snapToGrid="0">
      <p:cViewPr>
        <p:scale>
          <a:sx n="98" d="100"/>
          <a:sy n="98" d="100"/>
        </p:scale>
        <p:origin x="2453" y="-217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e Srinivasiah" userId="28408957819_tp_box_2" providerId="OAuth2" clId="{38DC9D2F-FB21-5A8B-A8BA-1B5B1022FE40}"/>
    <pc:docChg chg="modSld">
      <pc:chgData name="Grace Srinivasiah" userId="28408957819_tp_box_2" providerId="OAuth2" clId="{38DC9D2F-FB21-5A8B-A8BA-1B5B1022FE40}" dt="2026-05-05T17:55:10.366" v="9" actId="20577"/>
      <pc:docMkLst>
        <pc:docMk/>
      </pc:docMkLst>
      <pc:sldChg chg="modNotesTx">
        <pc:chgData name="Grace Srinivasiah" userId="28408957819_tp_box_2" providerId="OAuth2" clId="{38DC9D2F-FB21-5A8B-A8BA-1B5B1022FE40}" dt="2026-05-05T17:55:10.366" v="9" actId="20577"/>
        <pc:sldMkLst>
          <pc:docMk/>
          <pc:sldMk cId="1237121600" sldId="271"/>
        </pc:sldMkLst>
      </pc:sldChg>
      <pc:sldChg chg="modSp mod">
        <pc:chgData name="Grace Srinivasiah" userId="28408957819_tp_box_2" providerId="OAuth2" clId="{38DC9D2F-FB21-5A8B-A8BA-1B5B1022FE40}" dt="2026-05-05T17:53:57.748" v="1" actId="14100"/>
        <pc:sldMkLst>
          <pc:docMk/>
          <pc:sldMk cId="2907974597" sldId="411"/>
        </pc:sldMkLst>
        <pc:spChg chg="mod">
          <ac:chgData name="Grace Srinivasiah" userId="28408957819_tp_box_2" providerId="OAuth2" clId="{38DC9D2F-FB21-5A8B-A8BA-1B5B1022FE40}" dt="2026-05-05T17:53:57.748" v="1" actId="14100"/>
          <ac:spMkLst>
            <pc:docMk/>
            <pc:sldMk cId="2907974597" sldId="411"/>
            <ac:spMk id="2" creationId="{E9563FD6-FEDA-87C7-707A-0CFB86F1C0EE}"/>
          </ac:spMkLst>
        </pc:spChg>
        <pc:spChg chg="mod">
          <ac:chgData name="Grace Srinivasiah" userId="28408957819_tp_box_2" providerId="OAuth2" clId="{38DC9D2F-FB21-5A8B-A8BA-1B5B1022FE40}" dt="2026-05-05T17:53:51.765" v="0"/>
          <ac:spMkLst>
            <pc:docMk/>
            <pc:sldMk cId="2907974597" sldId="411"/>
            <ac:spMk id="6" creationId="{81CABAD6-EC21-471F-0425-8A1668D5131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CD6AB6-348E-384E-9C15-23F721B7C2CD}" type="doc">
      <dgm:prSet loTypeId="urn:microsoft.com/office/officeart/2005/8/layout/vList2" loCatId="" qsTypeId="urn:microsoft.com/office/officeart/2005/8/quickstyle/simple1" qsCatId="simple" csTypeId="urn:microsoft.com/office/officeart/2005/8/colors/accent1_1" csCatId="accent1" phldr="1"/>
      <dgm:spPr/>
      <dgm:t>
        <a:bodyPr/>
        <a:lstStyle/>
        <a:p>
          <a:endParaRPr lang="en-US"/>
        </a:p>
      </dgm:t>
    </dgm:pt>
    <dgm:pt modelId="{8769C50C-E863-1942-AA2A-4BB4313504E2}">
      <dgm:prSet phldrT="[Text]" custT="1"/>
      <dgm:spPr/>
      <dgm:t>
        <a:bodyPr/>
        <a:lstStyle/>
        <a:p>
          <a:r>
            <a:rPr lang="es-ES_tradnl" sz="2800" b="0" noProof="0" dirty="0">
              <a:latin typeface="Montserrat" pitchFamily="2" charset="77"/>
            </a:rPr>
            <a:t>Percepción de similitudes y diferencias</a:t>
          </a:r>
          <a:endParaRPr lang="en-US" sz="2800" b="0" dirty="0">
            <a:latin typeface="Montserrat" pitchFamily="2" charset="77"/>
          </a:endParaRPr>
        </a:p>
      </dgm:t>
    </dgm:pt>
    <dgm:pt modelId="{0F9FC8CF-8F9E-2942-9545-289DDF1037C6}" type="parTrans" cxnId="{AC58F36A-368B-EC47-9132-CB20D56AE6CB}">
      <dgm:prSet/>
      <dgm:spPr/>
      <dgm:t>
        <a:bodyPr/>
        <a:lstStyle/>
        <a:p>
          <a:endParaRPr lang="en-US"/>
        </a:p>
      </dgm:t>
    </dgm:pt>
    <dgm:pt modelId="{A2352D8A-C4EC-A84A-821D-3A59FB15D321}" type="sibTrans" cxnId="{AC58F36A-368B-EC47-9132-CB20D56AE6CB}">
      <dgm:prSet/>
      <dgm:spPr/>
      <dgm:t>
        <a:bodyPr/>
        <a:lstStyle/>
        <a:p>
          <a:endParaRPr lang="en-US"/>
        </a:p>
      </dgm:t>
    </dgm:pt>
    <dgm:pt modelId="{D8B37FA7-B3EA-F040-B368-25D91AD1E78A}">
      <dgm:prSet phldrT="[Text]"/>
      <dgm:spPr/>
      <dgm:t>
        <a:bodyPr/>
        <a:lstStyle/>
        <a:p>
          <a:r>
            <a:rPr lang="es-ES_tradnl" b="0" noProof="0" dirty="0">
              <a:latin typeface="Montserrat" pitchFamily="2" charset="77"/>
            </a:rPr>
            <a:t>Clasificar las formas</a:t>
          </a:r>
        </a:p>
      </dgm:t>
    </dgm:pt>
    <dgm:pt modelId="{8B4B8B26-0A59-744B-84FA-10D859F74078}" type="parTrans" cxnId="{A0A2D4A3-E850-EB43-93D5-F11E2411FB3B}">
      <dgm:prSet/>
      <dgm:spPr/>
      <dgm:t>
        <a:bodyPr/>
        <a:lstStyle/>
        <a:p>
          <a:endParaRPr lang="en-US"/>
        </a:p>
      </dgm:t>
    </dgm:pt>
    <dgm:pt modelId="{0404F4D8-F856-B347-988E-8403CEAD200E}" type="sibTrans" cxnId="{A0A2D4A3-E850-EB43-93D5-F11E2411FB3B}">
      <dgm:prSet/>
      <dgm:spPr/>
      <dgm:t>
        <a:bodyPr/>
        <a:lstStyle/>
        <a:p>
          <a:endParaRPr lang="en-US"/>
        </a:p>
      </dgm:t>
    </dgm:pt>
    <dgm:pt modelId="{A72E597A-2B6B-F74A-B237-8B211A614631}">
      <dgm:prSet/>
      <dgm:spPr/>
      <dgm:t>
        <a:bodyPr/>
        <a:lstStyle/>
        <a:p>
          <a:r>
            <a:rPr lang="es-ES_tradnl" b="0" noProof="0" dirty="0">
              <a:latin typeface="Montserrat" pitchFamily="2" charset="77"/>
            </a:rPr>
            <a:t>Nombrar las formas</a:t>
          </a:r>
        </a:p>
      </dgm:t>
    </dgm:pt>
    <dgm:pt modelId="{8A97615E-D3F0-2442-919C-B6CB44C04AA0}" type="parTrans" cxnId="{79B9E854-39BE-824D-94FC-38DAD407041A}">
      <dgm:prSet/>
      <dgm:spPr/>
      <dgm:t>
        <a:bodyPr/>
        <a:lstStyle/>
        <a:p>
          <a:endParaRPr lang="en-US"/>
        </a:p>
      </dgm:t>
    </dgm:pt>
    <dgm:pt modelId="{C23FAB26-4103-4042-A77C-B2AB330746B3}" type="sibTrans" cxnId="{79B9E854-39BE-824D-94FC-38DAD407041A}">
      <dgm:prSet/>
      <dgm:spPr/>
      <dgm:t>
        <a:bodyPr/>
        <a:lstStyle/>
        <a:p>
          <a:endParaRPr lang="en-US"/>
        </a:p>
      </dgm:t>
    </dgm:pt>
    <dgm:pt modelId="{D26E76B4-BFA6-EF47-A51F-F786915BB286}">
      <dgm:prSet/>
      <dgm:spPr/>
      <dgm:t>
        <a:bodyPr/>
        <a:lstStyle/>
        <a:p>
          <a:r>
            <a:rPr lang="es-ES_tradnl" b="0" noProof="0" dirty="0">
              <a:latin typeface="Montserrat" pitchFamily="2" charset="77"/>
            </a:rPr>
            <a:t>Aprender sobre los atributos de las formas</a:t>
          </a:r>
        </a:p>
      </dgm:t>
    </dgm:pt>
    <dgm:pt modelId="{5E0C1AE2-55C9-694A-9FAC-5281DF899E22}" type="parTrans" cxnId="{B5AFA78C-A0E4-2D4B-9C73-408E6BC3BE6D}">
      <dgm:prSet/>
      <dgm:spPr/>
      <dgm:t>
        <a:bodyPr/>
        <a:lstStyle/>
        <a:p>
          <a:endParaRPr lang="en-US"/>
        </a:p>
      </dgm:t>
    </dgm:pt>
    <dgm:pt modelId="{558F6A16-7756-AA42-B4A2-1B4288587560}" type="sibTrans" cxnId="{B5AFA78C-A0E4-2D4B-9C73-408E6BC3BE6D}">
      <dgm:prSet/>
      <dgm:spPr/>
      <dgm:t>
        <a:bodyPr/>
        <a:lstStyle/>
        <a:p>
          <a:endParaRPr lang="en-US"/>
        </a:p>
      </dgm:t>
    </dgm:pt>
    <dgm:pt modelId="{5CDAF043-C283-9045-B3BD-0B0DA7B820A8}">
      <dgm:prSet/>
      <dgm:spPr/>
      <dgm:t>
        <a:bodyPr/>
        <a:lstStyle/>
        <a:p>
          <a:r>
            <a:rPr lang="es-ES_tradnl" b="0" noProof="0" dirty="0">
              <a:latin typeface="Montserrat" pitchFamily="2" charset="77"/>
            </a:rPr>
            <a:t>Componer y descomponer las formas</a:t>
          </a:r>
        </a:p>
      </dgm:t>
    </dgm:pt>
    <dgm:pt modelId="{B4B96FC8-2CCE-2E4B-BE2F-91F42160A429}" type="parTrans" cxnId="{F03994CF-07E0-284B-8789-547FE3496F39}">
      <dgm:prSet/>
      <dgm:spPr/>
      <dgm:t>
        <a:bodyPr/>
        <a:lstStyle/>
        <a:p>
          <a:endParaRPr lang="en-US"/>
        </a:p>
      </dgm:t>
    </dgm:pt>
    <dgm:pt modelId="{3D29263D-7696-2B4B-97EF-0B385723B016}" type="sibTrans" cxnId="{F03994CF-07E0-284B-8789-547FE3496F39}">
      <dgm:prSet/>
      <dgm:spPr/>
      <dgm:t>
        <a:bodyPr/>
        <a:lstStyle/>
        <a:p>
          <a:endParaRPr lang="en-US"/>
        </a:p>
      </dgm:t>
    </dgm:pt>
    <dgm:pt modelId="{32882DCB-8B10-4A44-A788-A6B6F3E57944}" type="pres">
      <dgm:prSet presAssocID="{92CD6AB6-348E-384E-9C15-23F721B7C2CD}" presName="linear" presStyleCnt="0">
        <dgm:presLayoutVars>
          <dgm:animLvl val="lvl"/>
          <dgm:resizeHandles val="exact"/>
        </dgm:presLayoutVars>
      </dgm:prSet>
      <dgm:spPr/>
    </dgm:pt>
    <dgm:pt modelId="{26B4C7C6-095A-9F42-ADB5-7BE01EB74A90}" type="pres">
      <dgm:prSet presAssocID="{8769C50C-E863-1942-AA2A-4BB4313504E2}" presName="parentText" presStyleLbl="node1" presStyleIdx="0" presStyleCnt="5" custLinFactNeighborX="0" custLinFactNeighborY="-20718">
        <dgm:presLayoutVars>
          <dgm:chMax val="0"/>
          <dgm:bulletEnabled val="1"/>
        </dgm:presLayoutVars>
      </dgm:prSet>
      <dgm:spPr/>
    </dgm:pt>
    <dgm:pt modelId="{BC3DBE44-AEC4-3744-8FB6-06F8D8EAC4C2}" type="pres">
      <dgm:prSet presAssocID="{A2352D8A-C4EC-A84A-821D-3A59FB15D321}" presName="spacer" presStyleCnt="0"/>
      <dgm:spPr/>
    </dgm:pt>
    <dgm:pt modelId="{7D6B54C4-0E53-6249-A075-742F010CD6DD}" type="pres">
      <dgm:prSet presAssocID="{D8B37FA7-B3EA-F040-B368-25D91AD1E78A}" presName="parentText" presStyleLbl="node1" presStyleIdx="1" presStyleCnt="5" custLinFactNeighborX="0" custLinFactNeighborY="17594">
        <dgm:presLayoutVars>
          <dgm:chMax val="0"/>
          <dgm:bulletEnabled val="1"/>
        </dgm:presLayoutVars>
      </dgm:prSet>
      <dgm:spPr/>
    </dgm:pt>
    <dgm:pt modelId="{7CD355AA-79A9-F342-876F-D852F6A89E44}" type="pres">
      <dgm:prSet presAssocID="{0404F4D8-F856-B347-988E-8403CEAD200E}" presName="spacer" presStyleCnt="0"/>
      <dgm:spPr/>
    </dgm:pt>
    <dgm:pt modelId="{95FCF5AA-6049-5A43-A256-98CAA3AED95B}" type="pres">
      <dgm:prSet presAssocID="{A72E597A-2B6B-F74A-B237-8B211A614631}" presName="parentText" presStyleLbl="node1" presStyleIdx="2" presStyleCnt="5">
        <dgm:presLayoutVars>
          <dgm:chMax val="0"/>
          <dgm:bulletEnabled val="1"/>
        </dgm:presLayoutVars>
      </dgm:prSet>
      <dgm:spPr/>
    </dgm:pt>
    <dgm:pt modelId="{66435D04-204A-D94E-98F7-3C080C835C5A}" type="pres">
      <dgm:prSet presAssocID="{C23FAB26-4103-4042-A77C-B2AB330746B3}" presName="spacer" presStyleCnt="0"/>
      <dgm:spPr/>
    </dgm:pt>
    <dgm:pt modelId="{55BAA60A-0D58-674F-9D72-3CAE3D6D0871}" type="pres">
      <dgm:prSet presAssocID="{D26E76B4-BFA6-EF47-A51F-F786915BB286}" presName="parentText" presStyleLbl="node1" presStyleIdx="3" presStyleCnt="5">
        <dgm:presLayoutVars>
          <dgm:chMax val="0"/>
          <dgm:bulletEnabled val="1"/>
        </dgm:presLayoutVars>
      </dgm:prSet>
      <dgm:spPr/>
    </dgm:pt>
    <dgm:pt modelId="{82D7B6D6-6A3B-1142-A550-A4D26014660C}" type="pres">
      <dgm:prSet presAssocID="{558F6A16-7756-AA42-B4A2-1B4288587560}" presName="spacer" presStyleCnt="0"/>
      <dgm:spPr/>
    </dgm:pt>
    <dgm:pt modelId="{5091552F-8B2B-AC4A-AF79-B8096CEC76DD}" type="pres">
      <dgm:prSet presAssocID="{5CDAF043-C283-9045-B3BD-0B0DA7B820A8}" presName="parentText" presStyleLbl="node1" presStyleIdx="4" presStyleCnt="5">
        <dgm:presLayoutVars>
          <dgm:chMax val="0"/>
          <dgm:bulletEnabled val="1"/>
        </dgm:presLayoutVars>
      </dgm:prSet>
      <dgm:spPr/>
    </dgm:pt>
  </dgm:ptLst>
  <dgm:cxnLst>
    <dgm:cxn modelId="{53DCD206-3D0B-D646-8BD3-F0EF1CCB52D2}" type="presOf" srcId="{5CDAF043-C283-9045-B3BD-0B0DA7B820A8}" destId="{5091552F-8B2B-AC4A-AF79-B8096CEC76DD}" srcOrd="0" destOrd="0" presId="urn:microsoft.com/office/officeart/2005/8/layout/vList2"/>
    <dgm:cxn modelId="{79B9E854-39BE-824D-94FC-38DAD407041A}" srcId="{92CD6AB6-348E-384E-9C15-23F721B7C2CD}" destId="{A72E597A-2B6B-F74A-B237-8B211A614631}" srcOrd="2" destOrd="0" parTransId="{8A97615E-D3F0-2442-919C-B6CB44C04AA0}" sibTransId="{C23FAB26-4103-4042-A77C-B2AB330746B3}"/>
    <dgm:cxn modelId="{D358CA5C-60EF-3A48-8CA6-3569907E339B}" type="presOf" srcId="{A72E597A-2B6B-F74A-B237-8B211A614631}" destId="{95FCF5AA-6049-5A43-A256-98CAA3AED95B}" srcOrd="0" destOrd="0" presId="urn:microsoft.com/office/officeart/2005/8/layout/vList2"/>
    <dgm:cxn modelId="{AC58F36A-368B-EC47-9132-CB20D56AE6CB}" srcId="{92CD6AB6-348E-384E-9C15-23F721B7C2CD}" destId="{8769C50C-E863-1942-AA2A-4BB4313504E2}" srcOrd="0" destOrd="0" parTransId="{0F9FC8CF-8F9E-2942-9545-289DDF1037C6}" sibTransId="{A2352D8A-C4EC-A84A-821D-3A59FB15D321}"/>
    <dgm:cxn modelId="{BA82C773-2046-B548-ABB4-45E7A7C09367}" type="presOf" srcId="{D26E76B4-BFA6-EF47-A51F-F786915BB286}" destId="{55BAA60A-0D58-674F-9D72-3CAE3D6D0871}" srcOrd="0" destOrd="0" presId="urn:microsoft.com/office/officeart/2005/8/layout/vList2"/>
    <dgm:cxn modelId="{B5AFA78C-A0E4-2D4B-9C73-408E6BC3BE6D}" srcId="{92CD6AB6-348E-384E-9C15-23F721B7C2CD}" destId="{D26E76B4-BFA6-EF47-A51F-F786915BB286}" srcOrd="3" destOrd="0" parTransId="{5E0C1AE2-55C9-694A-9FAC-5281DF899E22}" sibTransId="{558F6A16-7756-AA42-B4A2-1B4288587560}"/>
    <dgm:cxn modelId="{5260298E-06F5-6040-ADB3-A12590D1CF08}" type="presOf" srcId="{D8B37FA7-B3EA-F040-B368-25D91AD1E78A}" destId="{7D6B54C4-0E53-6249-A075-742F010CD6DD}" srcOrd="0" destOrd="0" presId="urn:microsoft.com/office/officeart/2005/8/layout/vList2"/>
    <dgm:cxn modelId="{A0A2D4A3-E850-EB43-93D5-F11E2411FB3B}" srcId="{92CD6AB6-348E-384E-9C15-23F721B7C2CD}" destId="{D8B37FA7-B3EA-F040-B368-25D91AD1E78A}" srcOrd="1" destOrd="0" parTransId="{8B4B8B26-0A59-744B-84FA-10D859F74078}" sibTransId="{0404F4D8-F856-B347-988E-8403CEAD200E}"/>
    <dgm:cxn modelId="{CEABDCC2-E769-C44E-99D4-ECA34163A6EC}" type="presOf" srcId="{8769C50C-E863-1942-AA2A-4BB4313504E2}" destId="{26B4C7C6-095A-9F42-ADB5-7BE01EB74A90}" srcOrd="0" destOrd="0" presId="urn:microsoft.com/office/officeart/2005/8/layout/vList2"/>
    <dgm:cxn modelId="{F03994CF-07E0-284B-8789-547FE3496F39}" srcId="{92CD6AB6-348E-384E-9C15-23F721B7C2CD}" destId="{5CDAF043-C283-9045-B3BD-0B0DA7B820A8}" srcOrd="4" destOrd="0" parTransId="{B4B96FC8-2CCE-2E4B-BE2F-91F42160A429}" sibTransId="{3D29263D-7696-2B4B-97EF-0B385723B016}"/>
    <dgm:cxn modelId="{870969D5-6198-9F4B-B672-ECD333E78D4A}" type="presOf" srcId="{92CD6AB6-348E-384E-9C15-23F721B7C2CD}" destId="{32882DCB-8B10-4A44-A788-A6B6F3E57944}" srcOrd="0" destOrd="0" presId="urn:microsoft.com/office/officeart/2005/8/layout/vList2"/>
    <dgm:cxn modelId="{8053F5C4-8BA7-F146-929A-83E4DFEEFAFC}" type="presParOf" srcId="{32882DCB-8B10-4A44-A788-A6B6F3E57944}" destId="{26B4C7C6-095A-9F42-ADB5-7BE01EB74A90}" srcOrd="0" destOrd="0" presId="urn:microsoft.com/office/officeart/2005/8/layout/vList2"/>
    <dgm:cxn modelId="{D44F8AA4-F423-5144-B970-D96781E84218}" type="presParOf" srcId="{32882DCB-8B10-4A44-A788-A6B6F3E57944}" destId="{BC3DBE44-AEC4-3744-8FB6-06F8D8EAC4C2}" srcOrd="1" destOrd="0" presId="urn:microsoft.com/office/officeart/2005/8/layout/vList2"/>
    <dgm:cxn modelId="{0526EA51-36FF-1841-9AC9-A42A82622584}" type="presParOf" srcId="{32882DCB-8B10-4A44-A788-A6B6F3E57944}" destId="{7D6B54C4-0E53-6249-A075-742F010CD6DD}" srcOrd="2" destOrd="0" presId="urn:microsoft.com/office/officeart/2005/8/layout/vList2"/>
    <dgm:cxn modelId="{7BE30BC1-6346-7F45-B761-8A1758DCEBD8}" type="presParOf" srcId="{32882DCB-8B10-4A44-A788-A6B6F3E57944}" destId="{7CD355AA-79A9-F342-876F-D852F6A89E44}" srcOrd="3" destOrd="0" presId="urn:microsoft.com/office/officeart/2005/8/layout/vList2"/>
    <dgm:cxn modelId="{C6D840D8-9FC0-774F-9FE6-A088EA4DBC7C}" type="presParOf" srcId="{32882DCB-8B10-4A44-A788-A6B6F3E57944}" destId="{95FCF5AA-6049-5A43-A256-98CAA3AED95B}" srcOrd="4" destOrd="0" presId="urn:microsoft.com/office/officeart/2005/8/layout/vList2"/>
    <dgm:cxn modelId="{2545C7C1-F18A-4D42-ABFC-25843CE21860}" type="presParOf" srcId="{32882DCB-8B10-4A44-A788-A6B6F3E57944}" destId="{66435D04-204A-D94E-98F7-3C080C835C5A}" srcOrd="5" destOrd="0" presId="urn:microsoft.com/office/officeart/2005/8/layout/vList2"/>
    <dgm:cxn modelId="{98B1F497-E35D-BF45-A3B3-FAFE2DBF64DC}" type="presParOf" srcId="{32882DCB-8B10-4A44-A788-A6B6F3E57944}" destId="{55BAA60A-0D58-674F-9D72-3CAE3D6D0871}" srcOrd="6" destOrd="0" presId="urn:microsoft.com/office/officeart/2005/8/layout/vList2"/>
    <dgm:cxn modelId="{31CE24A2-6BDC-E748-A692-FD2AD9B5751A}" type="presParOf" srcId="{32882DCB-8B10-4A44-A788-A6B6F3E57944}" destId="{82D7B6D6-6A3B-1142-A550-A4D26014660C}" srcOrd="7" destOrd="0" presId="urn:microsoft.com/office/officeart/2005/8/layout/vList2"/>
    <dgm:cxn modelId="{51AF1A6C-858A-6045-88DF-03B494DBAC66}" type="presParOf" srcId="{32882DCB-8B10-4A44-A788-A6B6F3E57944}" destId="{5091552F-8B2B-AC4A-AF79-B8096CEC76D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4C7C6-095A-9F42-ADB5-7BE01EB74A90}">
      <dsp:nvSpPr>
        <dsp:cNvPr id="0" name=""/>
        <dsp:cNvSpPr/>
      </dsp:nvSpPr>
      <dsp:spPr>
        <a:xfrm>
          <a:off x="0" y="311895"/>
          <a:ext cx="7488237" cy="6692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ES_tradnl" sz="2800" b="0" kern="1200" noProof="0" dirty="0">
              <a:latin typeface="Montserrat" pitchFamily="2" charset="77"/>
            </a:rPr>
            <a:t>Percepción de similitudes y diferencias</a:t>
          </a:r>
          <a:endParaRPr lang="en-US" sz="2800" b="0" kern="1200" dirty="0">
            <a:latin typeface="Montserrat" pitchFamily="2" charset="77"/>
          </a:endParaRPr>
        </a:p>
      </dsp:txBody>
      <dsp:txXfrm>
        <a:off x="32670" y="344565"/>
        <a:ext cx="7422897" cy="603900"/>
      </dsp:txXfrm>
    </dsp:sp>
    <dsp:sp modelId="{7D6B54C4-0E53-6249-A075-742F010CD6DD}">
      <dsp:nvSpPr>
        <dsp:cNvPr id="0" name=""/>
        <dsp:cNvSpPr/>
      </dsp:nvSpPr>
      <dsp:spPr>
        <a:xfrm>
          <a:off x="0" y="1084703"/>
          <a:ext cx="7488237" cy="6692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_tradnl" sz="2600" b="0" kern="1200" noProof="0" dirty="0">
              <a:latin typeface="Montserrat" pitchFamily="2" charset="77"/>
            </a:rPr>
            <a:t>Clasificar las formas</a:t>
          </a:r>
        </a:p>
      </dsp:txBody>
      <dsp:txXfrm>
        <a:off x="32670" y="1117373"/>
        <a:ext cx="7422897" cy="603900"/>
      </dsp:txXfrm>
    </dsp:sp>
    <dsp:sp modelId="{95FCF5AA-6049-5A43-A256-98CAA3AED95B}">
      <dsp:nvSpPr>
        <dsp:cNvPr id="0" name=""/>
        <dsp:cNvSpPr/>
      </dsp:nvSpPr>
      <dsp:spPr>
        <a:xfrm>
          <a:off x="0" y="1815649"/>
          <a:ext cx="7488237" cy="6692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_tradnl" sz="2600" b="0" kern="1200" noProof="0" dirty="0">
              <a:latin typeface="Montserrat" pitchFamily="2" charset="77"/>
            </a:rPr>
            <a:t>Nombrar las formas</a:t>
          </a:r>
        </a:p>
      </dsp:txBody>
      <dsp:txXfrm>
        <a:off x="32670" y="1848319"/>
        <a:ext cx="7422897" cy="603900"/>
      </dsp:txXfrm>
    </dsp:sp>
    <dsp:sp modelId="{55BAA60A-0D58-674F-9D72-3CAE3D6D0871}">
      <dsp:nvSpPr>
        <dsp:cNvPr id="0" name=""/>
        <dsp:cNvSpPr/>
      </dsp:nvSpPr>
      <dsp:spPr>
        <a:xfrm>
          <a:off x="0" y="2559769"/>
          <a:ext cx="7488237" cy="6692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_tradnl" sz="2600" b="0" kern="1200" noProof="0" dirty="0">
              <a:latin typeface="Montserrat" pitchFamily="2" charset="77"/>
            </a:rPr>
            <a:t>Aprender sobre los atributos de las formas</a:t>
          </a:r>
        </a:p>
      </dsp:txBody>
      <dsp:txXfrm>
        <a:off x="32670" y="2592439"/>
        <a:ext cx="7422897" cy="603900"/>
      </dsp:txXfrm>
    </dsp:sp>
    <dsp:sp modelId="{5091552F-8B2B-AC4A-AF79-B8096CEC76DD}">
      <dsp:nvSpPr>
        <dsp:cNvPr id="0" name=""/>
        <dsp:cNvSpPr/>
      </dsp:nvSpPr>
      <dsp:spPr>
        <a:xfrm>
          <a:off x="0" y="3303889"/>
          <a:ext cx="7488237" cy="6692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_tradnl" sz="2600" b="0" kern="1200" noProof="0" dirty="0">
              <a:latin typeface="Montserrat" pitchFamily="2" charset="77"/>
            </a:rPr>
            <a:t>Componer y descomponer las formas</a:t>
          </a:r>
        </a:p>
      </dsp:txBody>
      <dsp:txXfrm>
        <a:off x="32670" y="3336559"/>
        <a:ext cx="7422897" cy="6039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8F818C-2620-DEBA-5242-1427293BA5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Montserrat" panose="00000500000000000000" pitchFamily="50" charset="0"/>
            </a:endParaRPr>
          </a:p>
        </p:txBody>
      </p:sp>
      <p:sp>
        <p:nvSpPr>
          <p:cNvPr id="3" name="Date Placeholder 2">
            <a:extLst>
              <a:ext uri="{FF2B5EF4-FFF2-40B4-BE49-F238E27FC236}">
                <a16:creationId xmlns:a16="http://schemas.microsoft.com/office/drawing/2014/main" id="{F9659F12-C4B2-5A1B-950A-6BE448C47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187E5-8BC8-4467-BE52-6F2D1A581A2A}" type="datetimeFigureOut">
              <a:rPr lang="en-US" smtClean="0">
                <a:latin typeface="Montserrat" panose="00000500000000000000" pitchFamily="50" charset="0"/>
              </a:rPr>
              <a:t>5/5/26</a:t>
            </a:fld>
            <a:endParaRPr lang="en-US" dirty="0">
              <a:latin typeface="Montserrat" panose="00000500000000000000" pitchFamily="50" charset="0"/>
            </a:endParaRPr>
          </a:p>
        </p:txBody>
      </p:sp>
      <p:sp>
        <p:nvSpPr>
          <p:cNvPr id="4" name="Footer Placeholder 3">
            <a:extLst>
              <a:ext uri="{FF2B5EF4-FFF2-40B4-BE49-F238E27FC236}">
                <a16:creationId xmlns:a16="http://schemas.microsoft.com/office/drawing/2014/main" id="{4EEDBCAE-0C1A-B1A2-F185-494604EBD5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Montserrat" panose="00000500000000000000" pitchFamily="50" charset="0"/>
            </a:endParaRPr>
          </a:p>
        </p:txBody>
      </p:sp>
    </p:spTree>
    <p:extLst>
      <p:ext uri="{BB962C8B-B14F-4D97-AF65-F5344CB8AC3E}">
        <p14:creationId xmlns:p14="http://schemas.microsoft.com/office/powerpoint/2010/main" val="19925539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ontserrat" panose="00000500000000000000" pitchFamily="50"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ontserrat" panose="00000500000000000000" pitchFamily="50" charset="0"/>
              </a:defRPr>
            </a:lvl1pPr>
          </a:lstStyle>
          <a:p>
            <a:fld id="{43A0AA82-7DFD-42A2-AAE9-E0AB8943696A}" type="datetimeFigureOut">
              <a:rPr lang="en-US" smtClean="0"/>
              <a:pPr/>
              <a:t>5/5/26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ontserrat" panose="00000500000000000000" pitchFamily="50"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ontserrat" panose="00000500000000000000" pitchFamily="50" charset="0"/>
              </a:defRPr>
            </a:lvl1pPr>
          </a:lstStyle>
          <a:p>
            <a:fld id="{896399F6-6299-4610-B81F-5B1794C45A33}" type="slidenum">
              <a:rPr lang="en-US" smtClean="0"/>
              <a:pPr/>
              <a:t>‹#›</a:t>
            </a:fld>
            <a:endParaRPr lang="en-US" dirty="0"/>
          </a:p>
        </p:txBody>
      </p:sp>
    </p:spTree>
    <p:extLst>
      <p:ext uri="{BB962C8B-B14F-4D97-AF65-F5344CB8AC3E}">
        <p14:creationId xmlns:p14="http://schemas.microsoft.com/office/powerpoint/2010/main" val="2660607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ontserrat" panose="00000500000000000000" pitchFamily="50" charset="0"/>
        <a:ea typeface="+mn-ea"/>
        <a:cs typeface="+mn-cs"/>
      </a:defRPr>
    </a:lvl1pPr>
    <a:lvl2pPr marL="457200" algn="l" defTabSz="914400" rtl="0" eaLnBrk="1" latinLnBrk="0" hangingPunct="1">
      <a:defRPr sz="1200" kern="1200">
        <a:solidFill>
          <a:schemeClr val="tx1"/>
        </a:solidFill>
        <a:latin typeface="Montserrat" panose="00000500000000000000" pitchFamily="50" charset="0"/>
        <a:ea typeface="+mn-ea"/>
        <a:cs typeface="+mn-cs"/>
      </a:defRPr>
    </a:lvl2pPr>
    <a:lvl3pPr marL="914400" algn="l" defTabSz="914400" rtl="0" eaLnBrk="1" latinLnBrk="0" hangingPunct="1">
      <a:defRPr sz="1200" kern="1200">
        <a:solidFill>
          <a:schemeClr val="tx1"/>
        </a:solidFill>
        <a:latin typeface="Montserrat" panose="00000500000000000000" pitchFamily="50" charset="0"/>
        <a:ea typeface="+mn-ea"/>
        <a:cs typeface="+mn-cs"/>
      </a:defRPr>
    </a:lvl3pPr>
    <a:lvl4pPr marL="1371600" algn="l" defTabSz="914400" rtl="0" eaLnBrk="1" latinLnBrk="0" hangingPunct="1">
      <a:defRPr sz="1200" kern="1200">
        <a:solidFill>
          <a:schemeClr val="tx1"/>
        </a:solidFill>
        <a:latin typeface="Montserrat" panose="00000500000000000000" pitchFamily="50" charset="0"/>
        <a:ea typeface="+mn-ea"/>
        <a:cs typeface="+mn-cs"/>
      </a:defRPr>
    </a:lvl4pPr>
    <a:lvl5pPr marL="1828800" algn="l" defTabSz="914400" rtl="0" eaLnBrk="1" latinLnBrk="0" hangingPunct="1">
      <a:defRPr sz="1200" kern="1200">
        <a:solidFill>
          <a:schemeClr val="tx1"/>
        </a:solidFill>
        <a:latin typeface="Montserrat" panose="00000500000000000000" pitchFamily="50"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04911"/>
          </a:xfrm>
        </p:spPr>
        <p:txBody>
          <a:bodyPr/>
          <a:lstStyle/>
          <a:p>
            <a:r>
              <a:rPr lang="es-419" sz="1200" b="1" kern="1200" dirty="0">
                <a:solidFill>
                  <a:schemeClr val="tx1"/>
                </a:solidFill>
                <a:effectLst/>
                <a:latin typeface="Montserrat" panose="00000500000000000000" pitchFamily="50" charset="0"/>
                <a:ea typeface="+mn-ea"/>
                <a:cs typeface="+mn-cs"/>
              </a:rPr>
              <a:t>Materiales (opcional): </a:t>
            </a:r>
            <a:r>
              <a:rPr lang="es-419" sz="1200" kern="1200" dirty="0">
                <a:solidFill>
                  <a:schemeClr val="tx1"/>
                </a:solidFill>
                <a:effectLst/>
                <a:latin typeface="Montserrat" panose="00000500000000000000" pitchFamily="50" charset="0"/>
                <a:ea typeface="+mn-ea"/>
                <a:cs typeface="+mn-cs"/>
              </a:rPr>
              <a:t>Marcadores, notas adhesivas, papel gráfico</a:t>
            </a:r>
            <a:endParaRPr lang="en-US" sz="1200" kern="1200" dirty="0">
              <a:solidFill>
                <a:schemeClr val="tx1"/>
              </a:solidFill>
              <a:effectLst/>
              <a:latin typeface="Montserrat" panose="00000500000000000000" pitchFamily="50" charset="0"/>
              <a:ea typeface="+mn-ea"/>
              <a:cs typeface="+mn-cs"/>
            </a:endParaRPr>
          </a:p>
          <a:p>
            <a:endParaRPr lang="es-419" sz="1200" b="1" kern="1200" dirty="0">
              <a:solidFill>
                <a:schemeClr val="tx1"/>
              </a:solidFill>
              <a:effectLst/>
              <a:latin typeface="Montserrat" panose="00000500000000000000" pitchFamily="50" charset="0"/>
              <a:ea typeface="+mn-ea"/>
              <a:cs typeface="+mn-cs"/>
            </a:endParaRPr>
          </a:p>
          <a:p>
            <a:r>
              <a:rPr lang="es-419" sz="1200" b="1" kern="1200" dirty="0">
                <a:solidFill>
                  <a:schemeClr val="tx1"/>
                </a:solidFill>
                <a:effectLst/>
                <a:latin typeface="Montserrat" panose="00000500000000000000" pitchFamily="50" charset="0"/>
                <a:ea typeface="+mn-ea"/>
                <a:cs typeface="+mn-cs"/>
              </a:rPr>
              <a:t>Puntos de discusión</a:t>
            </a:r>
            <a:endParaRPr lang="en-US" sz="1200" b="1" kern="1200" dirty="0">
              <a:solidFill>
                <a:schemeClr val="tx1"/>
              </a:solidFill>
              <a:effectLst/>
              <a:latin typeface="Montserrat" panose="00000500000000000000" pitchFamily="50" charset="0"/>
              <a:ea typeface="+mn-ea"/>
              <a:cs typeface="+mn-cs"/>
            </a:endParaRPr>
          </a:p>
          <a:p>
            <a:pPr marL="171450" lvl="0" indent="-171450">
              <a:buFont typeface="Arial" panose="020B0604020202020204" pitchFamily="34" charset="0"/>
              <a:buChar char="•"/>
            </a:pPr>
            <a:r>
              <a:rPr lang="es-419" sz="1200" kern="1200" dirty="0">
                <a:solidFill>
                  <a:schemeClr val="tx1"/>
                </a:solidFill>
                <a:effectLst/>
                <a:latin typeface="Montserrat" panose="00000500000000000000" pitchFamily="50" charset="0"/>
                <a:ea typeface="+mn-ea"/>
                <a:cs typeface="+mn-cs"/>
              </a:rPr>
              <a:t>¡Bienvenido al maravilloso mundo de la geometría! Gracias por hacer tiempo para trabajar juntos hoy. ¡Espero con interés explorar el aprendizaje de la geometría infantil con usted! </a:t>
            </a:r>
            <a:endParaRPr lang="en-US" sz="1200" kern="1200" dirty="0">
              <a:solidFill>
                <a:schemeClr val="tx1"/>
              </a:solidFill>
              <a:effectLst/>
              <a:latin typeface="Montserrat" panose="00000500000000000000" pitchFamily="50" charset="0"/>
              <a:ea typeface="+mn-ea"/>
              <a:cs typeface="+mn-cs"/>
            </a:endParaRPr>
          </a:p>
          <a:p>
            <a:pPr marL="171450" lvl="0" indent="-171450">
              <a:buFont typeface="Arial" panose="020B0604020202020204" pitchFamily="34" charset="0"/>
              <a:buChar char="•"/>
            </a:pPr>
            <a:r>
              <a:rPr lang="es-419" sz="1200" kern="1200" dirty="0">
                <a:solidFill>
                  <a:schemeClr val="tx1"/>
                </a:solidFill>
                <a:effectLst/>
                <a:latin typeface="Montserrat" panose="00000500000000000000" pitchFamily="50" charset="0"/>
                <a:ea typeface="+mn-ea"/>
                <a:cs typeface="+mn-cs"/>
              </a:rPr>
              <a:t>Usaremos "TK" para referirse al kindergarten de transición y "K" para el kindergarten. </a:t>
            </a:r>
            <a:endParaRPr lang="en-US" sz="1200" kern="1200" dirty="0">
              <a:solidFill>
                <a:schemeClr val="tx1"/>
              </a:solidFill>
              <a:effectLst/>
              <a:latin typeface="Montserrat" panose="00000500000000000000" pitchFamily="50" charset="0"/>
              <a:ea typeface="+mn-ea"/>
              <a:cs typeface="+mn-cs"/>
            </a:endParaRPr>
          </a:p>
          <a:p>
            <a:endParaRPr lang="es-419" sz="1200" b="1" kern="1200" dirty="0">
              <a:solidFill>
                <a:schemeClr val="tx1"/>
              </a:solidFill>
              <a:effectLst/>
              <a:latin typeface="Montserrat" panose="00000500000000000000" pitchFamily="50" charset="0"/>
              <a:ea typeface="+mn-ea"/>
              <a:cs typeface="+mn-cs"/>
            </a:endParaRPr>
          </a:p>
          <a:p>
            <a:r>
              <a:rPr lang="es-419" sz="1200" b="1" kern="1200" dirty="0">
                <a:solidFill>
                  <a:schemeClr val="tx1"/>
                </a:solidFill>
                <a:effectLst/>
                <a:latin typeface="Montserrat" panose="00000500000000000000" pitchFamily="50" charset="0"/>
                <a:ea typeface="+mn-ea"/>
                <a:cs typeface="+mn-cs"/>
              </a:rPr>
              <a:t>Notas del facilitador</a:t>
            </a:r>
            <a:endParaRPr lang="en-US" sz="1200" b="1" kern="1200" dirty="0">
              <a:solidFill>
                <a:schemeClr val="tx1"/>
              </a:solidFill>
              <a:effectLst/>
              <a:latin typeface="Montserrat" panose="00000500000000000000" pitchFamily="50" charset="0"/>
              <a:ea typeface="+mn-ea"/>
              <a:cs typeface="+mn-cs"/>
            </a:endParaRPr>
          </a:p>
          <a:p>
            <a:pPr marL="171450" lvl="0" indent="-171450">
              <a:buFont typeface="Arial" panose="020B0604020202020204" pitchFamily="34" charset="0"/>
              <a:buChar char="•"/>
            </a:pPr>
            <a:r>
              <a:rPr lang="es-419" sz="1200" kern="1200" dirty="0">
                <a:solidFill>
                  <a:schemeClr val="tx1"/>
                </a:solidFill>
                <a:effectLst/>
                <a:latin typeface="Montserrat" panose="00000500000000000000" pitchFamily="50" charset="0"/>
                <a:ea typeface="+mn-ea"/>
                <a:cs typeface="+mn-cs"/>
              </a:rPr>
              <a:t>Proporcione notas adhesivas y marcadores a las mesas. Invite a los participantes a dibujar formas (una por nota adhesiva) hasta que comience la sesión. Anímelos a dibujar tantas formas diferentes como puedan imaginar. Los participantes los clasificarán cuando discutamos las formas típicas y atípicas más adelante en la sesión. (Es posible que desee incluir estas instrucciones en un gráfico.) Invite a las personas que no puedan usar las manos para dibujar a trabajar con una pareja.</a:t>
            </a:r>
            <a:endParaRPr lang="en-US" sz="1200" kern="1200">
              <a:solidFill>
                <a:schemeClr val="tx1"/>
              </a:solidFill>
              <a:effectLst/>
              <a:latin typeface="Montserrat" panose="00000500000000000000" pitchFamily="50" charset="0"/>
              <a:ea typeface="+mn-ea"/>
              <a:cs typeface="+mn-cs"/>
            </a:endParaRPr>
          </a:p>
          <a:p>
            <a:pPr marL="171450" lvl="0" indent="-171450">
              <a:buFont typeface="Arial" panose="020B0604020202020204" pitchFamily="34" charset="0"/>
              <a:buChar char="•"/>
            </a:pPr>
            <a:r>
              <a:rPr lang="es-US" sz="1200" kern="1200">
                <a:solidFill>
                  <a:schemeClr val="tx1"/>
                </a:solidFill>
                <a:effectLst/>
                <a:latin typeface="Montserrat" panose="00000500000000000000" pitchFamily="50" charset="0"/>
                <a:ea typeface="+mn-ea"/>
                <a:cs typeface="+mn-cs"/>
              </a:rPr>
              <a:t>Adapte </a:t>
            </a:r>
            <a:r>
              <a:rPr lang="es-US" sz="1200" kern="1200" dirty="0">
                <a:solidFill>
                  <a:schemeClr val="tx1"/>
                </a:solidFill>
                <a:effectLst/>
                <a:latin typeface="Montserrat" panose="00000500000000000000" pitchFamily="50" charset="0"/>
                <a:ea typeface="+mn-ea"/>
                <a:cs typeface="+mn-cs"/>
              </a:rPr>
              <a:t>los temas de discusión para reflejar la duración de la sesión y las necesidades de los participantes. Si es necesario, añada información introductoria y «administrativa».</a:t>
            </a:r>
            <a:endParaRPr lang="en-US" sz="1200" kern="1200" dirty="0">
              <a:solidFill>
                <a:schemeClr val="tx1"/>
              </a:solidFill>
              <a:effectLst/>
              <a:latin typeface="Montserrat" panose="00000500000000000000" pitchFamily="50" charset="0"/>
              <a:ea typeface="+mn-ea"/>
              <a:cs typeface="+mn-cs"/>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a:t>
            </a:fld>
            <a:endParaRPr lang="en-US"/>
          </a:p>
        </p:txBody>
      </p:sp>
    </p:spTree>
    <p:extLst>
      <p:ext uri="{BB962C8B-B14F-4D97-AF65-F5344CB8AC3E}">
        <p14:creationId xmlns:p14="http://schemas.microsoft.com/office/powerpoint/2010/main" val="526419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Puntos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mn-ea"/>
                <a:cs typeface="Calibri" panose="020F0502020204030204" pitchFamily="34" charset="0"/>
              </a:rPr>
              <a:t>En la última actividad, jugamos con formas bidimensionales y tridimensionales. Ahora, discutamos cómo los niños pequeños aprenden sobre las formas.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10</a:t>
            </a:fld>
            <a:endParaRPr lang="en-US"/>
          </a:p>
        </p:txBody>
      </p:sp>
    </p:spTree>
    <p:extLst>
      <p:ext uri="{BB962C8B-B14F-4D97-AF65-F5344CB8AC3E}">
        <p14:creationId xmlns:p14="http://schemas.microsoft.com/office/powerpoint/2010/main" val="3879095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Puntos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0" marR="0"/>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En las próximas diapositivas, describiremos cinco componentes importantes del aprendizaje de la forma de los niños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Observar similitudes y diferencias entre las formas bidimensionales y tridimensionales que hay en su entorno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Clasificar las formas en base a similitudes y diferencias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Nombres en inglés, sus idiomas de origen o ambos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Entender que las formas tienen diferentes atributos y utilizar estos atributos para identificar las formas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Componer y descomponer las formas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0" marR="0">
              <a:spcBef>
                <a:spcPts val="600"/>
              </a:spcBef>
              <a:spcAft>
                <a:spcPts val="600"/>
              </a:spcAft>
            </a:pP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Para una comprensión más profunda de cómo los niños aprenden sobre las formas, considere leer el informe de investigación </a:t>
            </a: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Las figuras geométricas y el razonamiento espacial: El desarrollo del conocimiento sobre geometría desde la infancia hasta los primeros años de la escuela</a:t>
            </a: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a:t>
            </a:r>
            <a:endParaRPr lang="en-US" sz="1800" kern="100" dirty="0">
              <a:solidFill>
                <a:srgbClr val="0F173D"/>
              </a:solidFill>
              <a:effectLst/>
              <a:latin typeface="Poppins" pitchFamily="2" charset="77"/>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11</a:t>
            </a:fld>
            <a:endParaRPr lang="en-US"/>
          </a:p>
        </p:txBody>
      </p:sp>
    </p:spTree>
    <p:extLst>
      <p:ext uri="{BB962C8B-B14F-4D97-AF65-F5344CB8AC3E}">
        <p14:creationId xmlns:p14="http://schemas.microsoft.com/office/powerpoint/2010/main" val="833104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Puntos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La percepción de similitudes y diferencias describe la capacidad de notar similitudes y diferencias en los atributos de los objetos, como la forma, el tamaño, el color y la textura. Los niños pueden hacer esto al tocar, hablar y mirar objetos.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Cuando los niños notan por primera vez similitudes y diferencias entre las formas, pueden </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ver</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o </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sentir</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que dos formas son diferentes. Sin embargo, no entienden </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cómo</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estas formas son similares o diferentes. Los niños desarrollan una comprensión más profunda de lo que hace que las formas sean similares o diferentes a medida que aprenden a clasificar las formas y a conocer sus atributos.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12</a:t>
            </a:fld>
            <a:endParaRPr lang="en-US"/>
          </a:p>
        </p:txBody>
      </p:sp>
    </p:spTree>
    <p:extLst>
      <p:ext uri="{BB962C8B-B14F-4D97-AF65-F5344CB8AC3E}">
        <p14:creationId xmlns:p14="http://schemas.microsoft.com/office/powerpoint/2010/main" val="2251379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Clasificar formas es agrupar las formas en base a similitudes.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Una vez que los niños notan cómo los objetos son similares y diferentes, comienzan con naturalidad a agrupar objetos similares en categorías.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Por la investigación, sabemos que, en su primer año, los bebés forman categorías para muchos tipos diferentes de objetos familiares (Quinn et al., 2001; </a:t>
            </a:r>
            <a:r>
              <a:rPr lang="es-ES" sz="1100" dirty="0" err="1">
                <a:solidFill>
                  <a:srgbClr val="0F173D"/>
                </a:solidFill>
                <a:effectLst/>
                <a:latin typeface="Poppins" pitchFamily="2" charset="77"/>
                <a:ea typeface="Times New Roman" panose="02020603050405020304" pitchFamily="18" charset="0"/>
                <a:cs typeface="Calibri" panose="020F0502020204030204" pitchFamily="34" charset="0"/>
              </a:rPr>
              <a:t>Rakinson</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&amp; </a:t>
            </a:r>
            <a:r>
              <a:rPr lang="es-ES" sz="1100" dirty="0" err="1">
                <a:solidFill>
                  <a:srgbClr val="0F173D"/>
                </a:solidFill>
                <a:effectLst/>
                <a:latin typeface="Poppins" pitchFamily="2" charset="77"/>
                <a:ea typeface="Times New Roman" panose="02020603050405020304" pitchFamily="18" charset="0"/>
                <a:cs typeface="Calibri" panose="020F0502020204030204" pitchFamily="34" charset="0"/>
              </a:rPr>
              <a:t>Yermolayeva</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2010). Estas categorías van desde muebles a animales y formas básicas como círculos y cuadrados.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 medida que los niños se exponen a más objetos, clasifican los objetos con mayor precisión. Para las formas, agrupan formas similares con mayor precisión (por ejemplo, muchos tipos diferentes de triángulos). También saben cuándo algo pertenece a una categoría de forma diferente (por ejemplo, un trapecio es diferente de un cuadrado).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Las estrategias de los niños para clasificar las formas cambian con el tiempo: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Cuando los niños comienzan a clasificar formas, tienden a concentrarse en las características generales de una forma. Por ejemplo, se centran en cómo "redondo" o "puntiagudo" es una forma.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Cuando los niños mayores clasifican las formas, también prestan atención a los atributos de una forma. Por ejemplo, notan cuántos lados tiene una forma.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Algunas clasificaciones de formas son más fáciles para los niños que otras. Discutamos esto con más detalle.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13</a:t>
            </a:fld>
            <a:endParaRPr lang="en-US"/>
          </a:p>
        </p:txBody>
      </p:sp>
    </p:spTree>
    <p:extLst>
      <p:ext uri="{BB962C8B-B14F-4D97-AF65-F5344CB8AC3E}">
        <p14:creationId xmlns:p14="http://schemas.microsoft.com/office/powerpoint/2010/main" val="3230656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El centrarse en características generales, como "redondo" o "puntiagudo", hace que algunas formas sean más fáciles de clasificar que otras: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Por ejemplo, cuando los niños observan tres círculos de diferente tamaño, como los de esta diapositiva, reconocen fácilmente que los tres círculos forman parte del mismo grupo. Aunque cada círculo es de un tamaño diferente, en todas las demás formas estas tres formas son las mismas.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Imagine a los niños observando los tres triángulos de la diapositiva. Será más difícil para ellos identificar estas formas como parte del mismo grupo de formas. Las tres formas tienen diferentes lados y ángulos. También están orientados de diferentes maneras, a veces un punto está en la parte inferior, a veces en la parte superior.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más pequeños pueden clasificar formas que no varían mucho, como círculos o cuadrados. Los niños mayores pueden clasificar con mayor precisión las formas que tienen más variación, como triángulos.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14</a:t>
            </a:fld>
            <a:endParaRPr lang="en-US"/>
          </a:p>
        </p:txBody>
      </p:sp>
    </p:spTree>
    <p:extLst>
      <p:ext uri="{BB962C8B-B14F-4D97-AF65-F5344CB8AC3E}">
        <p14:creationId xmlns:p14="http://schemas.microsoft.com/office/powerpoint/2010/main" val="3904852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Exponer los niños a diferentes tipos de formas puede afectar su capacidad para clasificar las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Cuando los adultos llaman la atención a las formas en los entornos o actividades de los niños, las formas suelen ser </a:t>
            </a:r>
            <a:r>
              <a:rPr lang="es-ES" sz="1100" b="1" i="1" dirty="0">
                <a:solidFill>
                  <a:srgbClr val="0F173D"/>
                </a:solidFill>
                <a:effectLst/>
                <a:latin typeface="Poppins" pitchFamily="2" charset="77"/>
                <a:ea typeface="Times New Roman" panose="02020603050405020304" pitchFamily="18" charset="0"/>
                <a:cs typeface="Calibri" panose="020F0502020204030204" pitchFamily="34" charset="0"/>
              </a:rPr>
              <a:t>típicas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[Apunte a cada forma de la columna de la izquierda.] Los cuadrados con un lado en la parte inferior, los rectángulos con un lado en la parte inferior, y los triángulos equiláteros son todas </a:t>
            </a:r>
            <a:r>
              <a:rPr lang="es-ES" sz="1100" b="1" i="1" dirty="0">
                <a:solidFill>
                  <a:srgbClr val="0F173D"/>
                </a:solidFill>
                <a:effectLst/>
                <a:latin typeface="Poppins" pitchFamily="2" charset="77"/>
                <a:ea typeface="Times New Roman" panose="02020603050405020304" pitchFamily="18" charset="0"/>
                <a:cs typeface="Calibri" panose="020F0502020204030204" pitchFamily="34" charset="0"/>
              </a:rPr>
              <a:t>formas típicas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 mayoría de los libros o juguetes para niños muestran versiones </a:t>
            </a:r>
            <a:r>
              <a:rPr lang="es-ES" sz="1100" b="1" i="1" dirty="0">
                <a:solidFill>
                  <a:srgbClr val="0F173D"/>
                </a:solidFill>
                <a:effectLst/>
                <a:latin typeface="Poppins" pitchFamily="2" charset="77"/>
                <a:ea typeface="Times New Roman" panose="02020603050405020304" pitchFamily="18" charset="0"/>
                <a:cs typeface="Calibri" panose="020F0502020204030204" pitchFamily="34" charset="0"/>
              </a:rPr>
              <a:t>típicas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de formas.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Es mucho menos probable que las </a:t>
            </a:r>
            <a:r>
              <a:rPr lang="es-ES" sz="1100" b="1" i="1" dirty="0">
                <a:solidFill>
                  <a:srgbClr val="0F173D"/>
                </a:solidFill>
                <a:effectLst/>
                <a:latin typeface="Poppins" pitchFamily="2" charset="77"/>
                <a:ea typeface="Times New Roman" panose="02020603050405020304" pitchFamily="18" charset="0"/>
                <a:cs typeface="Calibri" panose="020F0502020204030204" pitchFamily="34" charset="0"/>
              </a:rPr>
              <a:t>formas atípicas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se destaquen en los entornos o actividades de los niños. Algunos ejemplos de formas atípicas incluyen un cuadrado presentado con un punto en la parte superior, un rectángulo largo y delgado, un triángulo escaleno o un triángulo con el punto hacia abajo. Llamamos a estas </a:t>
            </a:r>
            <a:r>
              <a:rPr lang="es-ES" sz="1100" b="1" i="1" dirty="0">
                <a:solidFill>
                  <a:srgbClr val="0F173D"/>
                </a:solidFill>
                <a:effectLst/>
                <a:latin typeface="Poppins" pitchFamily="2" charset="77"/>
                <a:ea typeface="Times New Roman" panose="02020603050405020304" pitchFamily="18" charset="0"/>
                <a:cs typeface="Calibri" panose="020F0502020204030204" pitchFamily="34" charset="0"/>
              </a:rPr>
              <a:t>formas atípicas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porque estas formas no suelen destacarse en los libros, juguetes o actividades infantiles.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Debido a que los niños están más familiarizados con las formas típicas, es más fácil para ellos clasificar las formas típicas.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pequeños son capaces de notar las diferencias entre las formas, independientemente de si son formas típicas o atípicas. Por ejemplo, notarán que una forma es larga y delgada y otra tiene un punto en la parte inferior. Sin embargo, debido a que los niños pequeños han tenido menos exposición a las versiones atípicas de una forma, todavía no están clasificando con precisión todas las formas en la categoría de forma correcta. Por ejemplo, es posible que no piensen que estos triángulos atípicos en la diapositiva están en la misma categoría de forma que el triángulo típico. Los adultos juegan un papel importante en destacar las formas típicas y atípicas para que los niños puedan aprender a clasificar con precisión todo tipo de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b="1" dirty="0">
                <a:solidFill>
                  <a:srgbClr val="000000"/>
                </a:solidFill>
                <a:effectLst/>
                <a:latin typeface="Poppins" pitchFamily="2" charset="77"/>
                <a:ea typeface="Times New Roman" panose="02020603050405020304" pitchFamily="18" charset="0"/>
                <a:cs typeface="Calibri" panose="020F0502020204030204" pitchFamily="34" charset="0"/>
              </a:rPr>
              <a:t>Nota</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 El concepto de clasificación es muy similar a la categorización y clasificación. Puede notar que los currículos y los estándares estatales usan una mezcla de estos términos. Para esta sesión, usaremos "clasificar</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Si los participantes dibujaron formas en notas adhesivas para diapositiva 1, invítelos a clasificar sus formas en formas típicas y atípicas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pPr/>
              <a:t>15</a:t>
            </a:fld>
            <a:endParaRPr lang="en-US" dirty="0"/>
          </a:p>
        </p:txBody>
      </p:sp>
    </p:spTree>
    <p:extLst>
      <p:ext uri="{BB962C8B-B14F-4D97-AF65-F5344CB8AC3E}">
        <p14:creationId xmlns:p14="http://schemas.microsoft.com/office/powerpoint/2010/main" val="3636731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Puntos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Casi al mismo tiempo que los niños aprenden a clasificar formas, también aprenden a identificar o nombrar figuras en inglés, su idioma del hogar o ambos. Los niños tienden a aprender los nombres de formas bidimensionales antes que los nombres de formas tridimensionales.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Esta diapositiva muestra algunos ejemplos de formas bidimensionales, por ejemplo, círculo, cuadrado, triángulo, rectángulo, rombo, pentágono, hexágono y octágono.</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Identificar y nombrar son habilidades diferentes pero relacionadas. Identificar una forma es la capacidad de reconocer el nombre de una forma, por ejemplo, apuntando a la forma correcta cuando alguien pregunta: "¿Dónde está el triángulo?" Nombrar una forma es la capacidad de etiquetar una forma usando vocabulario. El dar nombres puede ser hablado, escrito o por señas.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El componente de nombrar formas, como se describe aquí, puede tomar diferentes formas basadas en las preferencias y habilidades de los niños. Algunos niños pueden demostrar su conocimiento de los nombres de las formas usando vocabulario. Otros niños pueden optar por demostrar su comprensión a través de gestos</a:t>
            </a:r>
            <a:r>
              <a:rPr lang="es-ES" sz="1800" dirty="0">
                <a:solidFill>
                  <a:srgbClr val="000000"/>
                </a:solidFill>
                <a:effectLst/>
                <a:latin typeface="Poppins" pitchFamily="2" charset="77"/>
                <a:ea typeface="Times New Roman" panose="02020603050405020304" pitchFamily="18" charset="0"/>
                <a:cs typeface="Calibri" panose="020F0502020204030204" pitchFamily="34" charset="0"/>
              </a:rPr>
              <a:t>.</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16</a:t>
            </a:fld>
            <a:endParaRPr lang="en-US"/>
          </a:p>
        </p:txBody>
      </p:sp>
    </p:spTree>
    <p:extLst>
      <p:ext uri="{BB962C8B-B14F-4D97-AF65-F5344CB8AC3E}">
        <p14:creationId xmlns:p14="http://schemas.microsoft.com/office/powerpoint/2010/main" val="1791972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 </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5–7 minutos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Además, algunas formas se pueden describir como parte de un grupo de formas similares.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Observe los cuadriláteros en esta diapositiva. Un cuadrilátero es una forma que tiene cuatro lados (o aristas) y cuatro esquinas (o vértices). Estas formas son ejemplos de cuadriláteros. Usted puede notar que estas formas no solo tienen algunas cosas en común entre sí, pero también tienen diferencias.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Piense en cómo estas formas son similares y diferentes entre sí. Para cada forma, considere la longitud de cada uno de sus lados y los ángulos de cada esquina. Desarrolle una definición para cada forma en la diapositiva.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[Después de que los participantes desarrollen definiciones, infórmese pidiendo a los participantes que compartan sus definiciones. Si es necesario, utilice la clave de respuesta en las notas del facilitador para garantizar la precisión de las definiciones.]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Permita a los participantes unos minutos para desarrollar definiciones de forma independiente. Luego, considere una de las siguientes maneras de informar sobre esta actividad:</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cortas: Revise las definiciones correctas con todo el grupo. Invite a los participantes a hacer cualquier pregunta que puedan tener.</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Invite a los participantes a discutir sus respuestas con su grupo de mesa. Si los participantes dibujaron formas en notas adhesivas para la diapositiva 1, considere invitarlos a reclasificar sus formas cuadriláteras por nombre de forma. Luego, revise las definiciones correctas con todo el grupo.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Respuestas: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cuadrilátero: cuatro lados y cuatro esquinas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trapecio: un par de lados paralelos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paralelogramo: lados opuestos que son paralelos y dos pares de lados de igual longitud</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1143000" marR="0" lvl="2" indent="-228600">
              <a:buFont typeface="Wingdings" pitchFamily="2" charset="2"/>
              <a:buChar char=""/>
            </a:pP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Rectángulo: un tipo específico de paralelogramo, además de todas las propiedades de un paralelogramo, todos sus ángulos son de 90 grados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1143000" marR="0" lvl="2" indent="-228600">
              <a:buFont typeface="Wingdings" pitchFamily="2" charset="2"/>
              <a:buChar char=""/>
            </a:pP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Cuadrado: un tipo específico de rectángulo, además de todas las propiedades de un rectángulo, los cuatro de sus lados son iguales en longitud</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cometa: dos pares de lados de igual longitud</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rombo: parte de la familia del cometa y el paralelogramo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1143000" marR="0" lvl="2" indent="-228600">
              <a:buFont typeface="Wingdings" pitchFamily="2" charset="2"/>
              <a:buChar char=""/>
            </a:pP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Los lados opuestos son paralelos, y los lados son iguales en longitud. También tiene dos pares opuestos de ángulos iguales, lo que significa que un cuadrado es un tipo específico de rombo.</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17</a:t>
            </a:fld>
            <a:endParaRPr lang="en-US"/>
          </a:p>
        </p:txBody>
      </p:sp>
    </p:spTree>
    <p:extLst>
      <p:ext uri="{BB962C8B-B14F-4D97-AF65-F5344CB8AC3E}">
        <p14:creationId xmlns:p14="http://schemas.microsoft.com/office/powerpoint/2010/main" val="3517160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Esta diapositiva muestra algunas de las formas tridimensionales más comunes que los niños aprenden a identificar o nombrar, incluyendo esfera, cubo, cono, cilindro y pirámide.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El vocabulario que los adultos usan para identificar o nombrar formas afecta la forma en que los niños las identifican o nombran. Como adultos, a menudo usamos nombres informales para describir formas tridimensionales, y los niños a menudo hacen lo mismo. Por ejemplo, los adultos y los niños pueden decir "pelota" en lugar de "esfera", o "caja" en lugar de "cubo". Por ejemplo, sería extraño llamar a una "pelota" una "esfera" cuando se juega al fútbol.</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adultos y los niños también suelen usar los nombres de formas bidimensionales para referirse a formas tridimensionales. Por ejemplo, los adultos y los niños pueden decir "triángulo" cuando significan "pirámide."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animar a los niños a aprender los nombres de formas tridimensionales, los adultos tendrán que ser coherentes sobre el uso de este vocabulario con los niños.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Hemos discutido tres componentes del aprendizaje de formas: percibir similitudes y diferencias, clasificar formas y nombrar formas</a:t>
            </a:r>
            <a:r>
              <a:rPr lang="es-ES" sz="1100" dirty="0">
                <a:solidFill>
                  <a:srgbClr val="000000"/>
                </a:solidFill>
                <a:effectLst/>
                <a:latin typeface="Poppins" pitchFamily="2" charset="77"/>
                <a:ea typeface="Times New Roman" panose="02020603050405020304" pitchFamily="18" charset="0"/>
                <a:cs typeface="Calibri" panose="020F0502020204030204" pitchFamily="34" charset="0"/>
              </a:rPr>
              <a:t>.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Identifique algo que era nuevo para usted. Conéctese con alguien que no esté sentado a su mesa. Cuando dé la señal, levántese y muévase hacia esa persona. Comparta lo que ha aprendido. Escuche a su pareja, y luego pase a otra persona que está buscando un compañero. Cuando de la señal, vuelva a su mesa.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Actividad opcional: Pida a los participantes que observen qué formas bidimensionales ven en estas formas tridimensionales. Por ejemplo, el cubo está hecho de seis cuadrados.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18</a:t>
            </a:fld>
            <a:endParaRPr lang="en-US"/>
          </a:p>
        </p:txBody>
      </p:sp>
    </p:spTree>
    <p:extLst>
      <p:ext uri="{BB962C8B-B14F-4D97-AF65-F5344CB8AC3E}">
        <p14:creationId xmlns:p14="http://schemas.microsoft.com/office/powerpoint/2010/main" val="2697404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Cuando los niños mayores clasifican las formas, prestan atención a los atributos de una forma. Los atributos de la forma son propiedades de una forma como el número de lados o esquinas.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Las formas bidimensionales tienen dos tipos de atributos: aristas (lados de la forma) y vértices (puntos donde dos aristas se encuentran).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aristas y vértices definen los atributos de una forma bidimensional. El número y los tipos de aristas y vértices determinan qué forma 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Por ejemplo, un triángulo tiene tres aristas y tres vértices.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aristas y vértices definen los atributos de una forma bidimensional. El número y los tipos de aristas y vértices determinan qué forma 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Por ejemplo, un triángulo tiene tres aristas y tres vértices.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Caras son las superficies planas en una forma tridimensional.</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aristas, caras y vértices son atributos definitorios de una forma tridimensional. El número y los tipos de aristas, caras y vértices determinan qué forma 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Por ejemplo, un cubo tiene 12 aristas, 6 caras y 8 vértices.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El vocabulario que los adultos usan para estos atributos afecta el vocabulario de los niños. Como adultos, a menudo usamos nombres informales para estos atributos, y los niños a menudo hacen lo mismo. Por ejemplo, muchos adultos y niños usan la palabra "lados" para referirse a "aristas" y "puntos" o "esquinas" para referirse a "vértices." Considere usar nombres formales e informales para estos atributos para ayudar a los niños a entender que estas palabras significan lo mismo.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 medida que describe y define los atributos de forma, apunte a la diapositiva para ayudar a hacer conexiones entre el vocabulario y las partes de la imagen.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19</a:t>
            </a:fld>
            <a:endParaRPr lang="en-US"/>
          </a:p>
        </p:txBody>
      </p:sp>
    </p:spTree>
    <p:extLst>
      <p:ext uri="{BB962C8B-B14F-4D97-AF65-F5344CB8AC3E}">
        <p14:creationId xmlns:p14="http://schemas.microsoft.com/office/powerpoint/2010/main" val="18417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p>
          <a:p>
            <a:r>
              <a:rPr lang="es-US" sz="1200" kern="1200" dirty="0">
                <a:solidFill>
                  <a:schemeClr val="tx1"/>
                </a:solidFill>
                <a:effectLst/>
                <a:latin typeface="Montserrat" panose="00000500000000000000" pitchFamily="50" charset="0"/>
                <a:ea typeface="+mn-ea"/>
                <a:cs typeface="+mn-cs"/>
              </a:rPr>
              <a:t>Los recursos de aprendizaje profesional Count Play Explore han sido posibles gracias a Count Play Explore, una iniciativa de matemáticas, ciencias e informática para la primera infancia dirigida por el Superintendente de Escuelas del Condado de Fresno, Departamento de Atención y Educación Temprana. Esta iniciativa cuenta con la generosa financiación del California </a:t>
            </a:r>
            <a:r>
              <a:rPr lang="es-US" sz="1200" kern="1200" dirty="0" err="1">
                <a:solidFill>
                  <a:schemeClr val="tx1"/>
                </a:solidFill>
                <a:effectLst/>
                <a:latin typeface="Montserrat" panose="00000500000000000000" pitchFamily="50" charset="0"/>
                <a:ea typeface="+mn-ea"/>
                <a:cs typeface="+mn-cs"/>
              </a:rPr>
              <a:t>Department</a:t>
            </a:r>
            <a:r>
              <a:rPr lang="es-US" sz="1200" kern="1200" dirty="0">
                <a:solidFill>
                  <a:schemeClr val="tx1"/>
                </a:solidFill>
                <a:effectLst/>
                <a:latin typeface="Montserrat" panose="00000500000000000000" pitchFamily="50" charset="0"/>
                <a:ea typeface="+mn-ea"/>
                <a:cs typeface="+mn-cs"/>
              </a:rPr>
              <a:t> </a:t>
            </a:r>
            <a:r>
              <a:rPr lang="es-US" sz="1200" kern="1200" dirty="0" err="1">
                <a:solidFill>
                  <a:schemeClr val="tx1"/>
                </a:solidFill>
                <a:effectLst/>
                <a:latin typeface="Montserrat" panose="00000500000000000000" pitchFamily="50" charset="0"/>
                <a:ea typeface="+mn-ea"/>
                <a:cs typeface="+mn-cs"/>
              </a:rPr>
              <a:t>of</a:t>
            </a:r>
            <a:r>
              <a:rPr lang="es-US" sz="1200" kern="1200" dirty="0">
                <a:solidFill>
                  <a:schemeClr val="tx1"/>
                </a:solidFill>
                <a:effectLst/>
                <a:latin typeface="Montserrat" panose="00000500000000000000" pitchFamily="50" charset="0"/>
                <a:ea typeface="+mn-ea"/>
                <a:cs typeface="+mn-cs"/>
              </a:rPr>
              <a:t> </a:t>
            </a:r>
            <a:r>
              <a:rPr lang="es-US" sz="1200" kern="1200" dirty="0" err="1">
                <a:solidFill>
                  <a:schemeClr val="tx1"/>
                </a:solidFill>
                <a:effectLst/>
                <a:latin typeface="Montserrat" panose="00000500000000000000" pitchFamily="50" charset="0"/>
                <a:ea typeface="+mn-ea"/>
                <a:cs typeface="+mn-cs"/>
              </a:rPr>
              <a:t>Education</a:t>
            </a:r>
            <a:r>
              <a:rPr lang="es-US" sz="1200" kern="1200" dirty="0">
                <a:solidFill>
                  <a:schemeClr val="tx1"/>
                </a:solidFill>
                <a:effectLst/>
                <a:latin typeface="Montserrat" panose="00000500000000000000" pitchFamily="50" charset="0"/>
                <a:ea typeface="+mn-ea"/>
                <a:cs typeface="+mn-cs"/>
              </a:rPr>
              <a:t> y la Junta de Educación del Estado de California. Estos recursos, desarrollados por WestEd en colaboración con FCSS y el Centro AIMS para la Educación Matemática y Científica, son y están destinados a servir de guía para la implementación de estrategias basadas en la evidencia, la promoción del aprendizaje activo y el fomento de prácticas adecuadas para el desarrollo en entornos de educación temprana. No están destinados a la redistribución comercial, la modificación no autorizada ni el uso fuera del ámbito de la educación profesional</a:t>
            </a:r>
            <a:r>
              <a:rPr lang="es-MX" sz="1200" kern="1200" dirty="0">
                <a:solidFill>
                  <a:schemeClr val="tx1"/>
                </a:solidFill>
                <a:effectLst/>
                <a:latin typeface="Montserrat" panose="00000500000000000000" pitchFamily="50" charset="0"/>
                <a:ea typeface="+mn-ea"/>
                <a:cs typeface="+mn-cs"/>
              </a:rPr>
              <a:t>.</a:t>
            </a:r>
            <a:endParaRPr lang="en-US" sz="1200" kern="1200" dirty="0">
              <a:solidFill>
                <a:schemeClr val="tx1"/>
              </a:solidFill>
              <a:effectLst/>
              <a:latin typeface="Montserrat" panose="00000500000000000000" pitchFamily="50" charset="0"/>
              <a:ea typeface="+mn-ea"/>
              <a:cs typeface="+mn-cs"/>
            </a:endParaRPr>
          </a:p>
        </p:txBody>
      </p:sp>
      <p:sp>
        <p:nvSpPr>
          <p:cNvPr id="4" name="Slide Number Placeholder 3"/>
          <p:cNvSpPr>
            <a:spLocks noGrp="1"/>
          </p:cNvSpPr>
          <p:nvPr>
            <p:ph type="sldNum" sz="quarter" idx="5"/>
          </p:nvPr>
        </p:nvSpPr>
        <p:spPr/>
        <p:txBody>
          <a:bodyPr/>
          <a:lstStyle/>
          <a:p>
            <a:fld id="{896399F6-6299-4610-B81F-5B1794C45A33}" type="slidenum">
              <a:rPr lang="en-US" smtClean="0"/>
              <a:pPr/>
              <a:t>2</a:t>
            </a:fld>
            <a:endParaRPr lang="en-US" dirty="0"/>
          </a:p>
        </p:txBody>
      </p:sp>
    </p:spTree>
    <p:extLst>
      <p:ext uri="{BB962C8B-B14F-4D97-AF65-F5344CB8AC3E}">
        <p14:creationId xmlns:p14="http://schemas.microsoft.com/office/powerpoint/2010/main" val="1176444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Vamos a explorar cómo los niños utilizan lo que saben acerca de los atributos para clasificar las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cuando los niños comienzan el preescolar, notan que las formas tienen atributos, como "esquinas" o "lados."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Incluso después de que los niños notan por primera vez los atributos de una forma, continúan utilizando las características generales de una forma para decidir qué forma es algo.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Por ejemplo, un niño puede observar un cuadrado con un punto hacia arriba e identificarlo como un triángulo porque parece "puntiagudo." Sin embargo, si le pide al niño que cuente el número de lados y bordes, es posible que se dé cuenta de que la forma es un cuadrado.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Con el tiempo, los niños aprenden que el uso de atributos es la forma más precisa de identificar y clasificar las formas. Eventualmente, prestarán menos atención a las características generales de una forma y usarán atributos más consistentemente.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 medida que los niños ingresan a la escuela primaria, también entienden que las formas múltiples pueden compartir los mismos atributos. Por ejemplo, se dan cuenta de que los cuadrados y rectángulos tienen cuatro lados y son cuadriláteros.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20</a:t>
            </a:fld>
            <a:endParaRPr lang="en-US"/>
          </a:p>
        </p:txBody>
      </p:sp>
    </p:spTree>
    <p:extLst>
      <p:ext uri="{BB962C8B-B14F-4D97-AF65-F5344CB8AC3E}">
        <p14:creationId xmlns:p14="http://schemas.microsoft.com/office/powerpoint/2010/main" val="901502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 medida que los niños se familiarizan con las formas, empiezan a explorar la composición y descomposición de las formas. Los niños suelen hacerlo mientras construyen estructuras o realizan actividades artísticas con formas.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Al principio, los niños se centran en componer y descomponer formas individuales. Por ejemplo: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pueden juntar dos triángulos para formar un cuadrado o cortar un trozo cuadrado de plastilina en dos triángulos.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Con el tiempo, los niños harán dibujos y diseños más complejos. Por ejemplo: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Podrían crear un edificio de apartamentos a partir de una baldosa rectangular larga con pequeñas baldosas circulares a modo de ventanas.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Esta exploración de la composición y descomposición de formas ayuda a los niños a comprender que las formas pueden dividirse en partes más pequeñas. Saber que las formas pueden dividirse en partes más pequeñas es la base para comprender el área geométrica y las fracciones. Por ejemplo: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 principios de la escuela primaria, los niños aprenden a dividir un círculo en cuatro partes iguales. También aprenden a describir estas partes iguales utilizando vocabulario como mitades, tercios y cuartos.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21</a:t>
            </a:fld>
            <a:endParaRPr lang="en-US"/>
          </a:p>
        </p:txBody>
      </p:sp>
    </p:spTree>
    <p:extLst>
      <p:ext uri="{BB962C8B-B14F-4D97-AF65-F5344CB8AC3E}">
        <p14:creationId xmlns:p14="http://schemas.microsoft.com/office/powerpoint/2010/main" val="25241169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Hemos hablado de los cinco componentes del aprendizaje de las formas en la primera infancia. Dediquemos un momento a pensar en cómo se desarrolla y se hace más complejo el aprendizaje de las formas por parte de los niños con el paso del tiempo.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Esta diapositiva le muestra lo que saben sobre las formas los niños en tres momentos del desarrollo, utilizando los cinco componentes.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bebés y los niños pequeños empiezan notando cómo los objetos son iguales o diferentes. Con el apoyo de los adultos, los niños pequeños pueden aprender a identificar o nombrar algunas formas comunes.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de preescolar, kindergarten de transición y kindergarten desarrollan estas habilidades. Aprenden a clasificar e identificar o nombrar una mayor variedad de formas bidimensionales y tridimensionales. También aprenden los atributos de las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En los primeros años de primaria, los niños siguen aprendiendo sobre los atributos de las formas y cómo estos atributos les ayudan a clasificarlas. También desarrollan la capacidad de componer y descomponer formas y de pensar en conceptos como cuarto, tercio y mitad.</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[Si presenta el PPT 2a, PPT 2b o PPT 2c:] Esperamos que haya comprendido mejor los componentes del aprendizaje de las formas. A continuación, examinaremos lo que [inserte el grupo de edad pertinente: bebés y niños pequeños; niños de preescolar, kindergarten de transición y kindergarten; niños de primaria temprana] aprenden sobre las formas y las formas de apoyar su aprendizaje de la geometría.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Actividad opcional: En lugar de utilizar esta diapositiva, considere la posibilidad de utilizar el contenido como una actividad de rompecabezas para los participantes. Por ejemplo, podría ampliar e imprimir la progresión del desarrollo. A continuación, corte las celdas de la tabla en trozos. Proporcione un rompecabezas a cada mesa o pareja de participantes. Invite a los participantes a colocar los conocimientos y habilidades de cada celda bajo el grupo de edad y el componente correctos.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22</a:t>
            </a:fld>
            <a:endParaRPr lang="en-US"/>
          </a:p>
        </p:txBody>
      </p:sp>
    </p:spTree>
    <p:extLst>
      <p:ext uri="{BB962C8B-B14F-4D97-AF65-F5344CB8AC3E}">
        <p14:creationId xmlns:p14="http://schemas.microsoft.com/office/powerpoint/2010/main" val="2499495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Puntos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En esta sesión, comenzaremos explorando y jugando con las formas.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 continuación, describiremos cinco componentes clave del aprendizaje de las formas.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También examinaremos las maneras en que los niños desarrollan conocimientos y habilidades en geometría.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Las maneras en que aprenderemos juntos son similares a las maneras en que los niños aprenden. Jugaremos, observaremos, exploraremos y reflexionaremos.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Ajuste el contenido de las diapositivas y los puntos de conversación para reflejar lo que planea abordar en esta sesión.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Si está planeando presentar PPT 2a (para bebés y niños pequeños), PPT 2b (para preescolar, TK y K), o PPT 2c (para niños de primaria temprana) en la misma sesión, es posible que desee incluir cualquier ajuste en el contenido de la diapositiva y los puntos de discusión.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3</a:t>
            </a:fld>
            <a:endParaRPr lang="en-US"/>
          </a:p>
        </p:txBody>
      </p:sp>
    </p:spTree>
    <p:extLst>
      <p:ext uri="{BB962C8B-B14F-4D97-AF65-F5344CB8AC3E}">
        <p14:creationId xmlns:p14="http://schemas.microsoft.com/office/powerpoint/2010/main" val="686636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Materiales (opcional): </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Marcadores, notas adhesivas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100" b="1" kern="0" dirty="0">
                <a:solidFill>
                  <a:srgbClr val="222222"/>
                </a:solidFill>
                <a:effectLst/>
                <a:latin typeface="Poppins" pitchFamily="2" charset="77"/>
                <a:ea typeface="Times New Roman" panose="02020603050405020304" pitchFamily="18" charset="0"/>
                <a:cs typeface="Calibri" panose="020F0502020204030204" pitchFamily="34" charset="0"/>
              </a:rPr>
              <a:t>Tiempo: </a:t>
            </a:r>
            <a:r>
              <a:rPr lang="es-ES" sz="1100" kern="100" dirty="0">
                <a:solidFill>
                  <a:srgbClr val="222222"/>
                </a:solidFill>
                <a:effectLst/>
                <a:latin typeface="Poppins" pitchFamily="2" charset="77"/>
                <a:ea typeface="Calibri" panose="020F0502020204030204" pitchFamily="34" charset="0"/>
                <a:cs typeface="Calibri" panose="020F0502020204030204" pitchFamily="34" charset="0"/>
              </a:rPr>
              <a:t>5 minutos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Cada uno de nosotros tiene pensamientos y sentimientos o puntos de vista acerca de la geometría. Traemos esas actitudes a nuestros entornos. Estos pueden afectar cómo apoyamos a los niños a aprender geometría.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Tomemos un momento para considerar nuestra mentalidad sobre la geometría. Responda a una de las siguientes indicaciones para hacer salir a la superficie su mentalidad sobre la geometría: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Cuando pienso en geometría, siento...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Un poderoso recuerdo que tengo de la geometría 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 que más me gusta de la geometría 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 que me parece desafiante sobre la geometría 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Escriben lo que viene a la mente en notas adhesivas.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[Después de que los participantes hayan escrito sus pensamientos:] En esta actividad pueden haber surgido una variedad de pensamientos y sentimientos. Sean cuales sean sus pensamientos y sentimientos, espero que participar en la sesión de hoy promoverá pensamientos y sentimientos positivos sobre la geometría.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¡Las actitudes sobre las matemáticas importan! Este principio es clave para el enfoque de aprendizaje profesional cuente, juegue, explore. Si está interesado en proporcionar desarrollo profesional sobre la actitud hacia la matemática, considere revisar los recursos del conjunto en la serie </a:t>
            </a: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Las actitudes sobre las matemáticas importan</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Invite a los participantes a completar individualmente su reflexión utilizando una de las indicaciones. El objetivo es que salgan a la superficie sus pensamientos y sentimientos relacionados con la geometría.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Considere el tamaño y la dinámica de su grupo. Si es apropiado, puede ofrecer una oportunidad para que los participantes compartan algunos de sus pensamientos. Anime a los participantes a reflexionar sobre lo que notan acerca de las experiencias compartidas por otros y cómo estas experiencias pueden afectar a los niños y las familias con las que trabajan.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4</a:t>
            </a:fld>
            <a:endParaRPr lang="en-US"/>
          </a:p>
        </p:txBody>
      </p:sp>
    </p:spTree>
    <p:extLst>
      <p:ext uri="{BB962C8B-B14F-4D97-AF65-F5344CB8AC3E}">
        <p14:creationId xmlns:p14="http://schemas.microsoft.com/office/powerpoint/2010/main" val="1081015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Puntos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mn-ea"/>
                <a:cs typeface="Calibri" panose="020F0502020204030204" pitchFamily="34" charset="0"/>
              </a:rPr>
              <a:t>Antes de revisar lo que los niños aprenden sobre las formas, comencemos con una comprensión compartida del aprendizaje de la geometría para los niños pequeños.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5</a:t>
            </a:fld>
            <a:endParaRPr lang="en-US"/>
          </a:p>
        </p:txBody>
      </p:sp>
    </p:spTree>
    <p:extLst>
      <p:ext uri="{BB962C8B-B14F-4D97-AF65-F5344CB8AC3E}">
        <p14:creationId xmlns:p14="http://schemas.microsoft.com/office/powerpoint/2010/main" val="3433710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Puntos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mn-ea"/>
                <a:cs typeface="Calibri" panose="020F0502020204030204" pitchFamily="34" charset="0"/>
              </a:rPr>
              <a:t>La geometría es la matemática de formas, tamaños, ángulos, puntos, líneas y dimensiones. En la primera infancia, el aprendizaje de la geometría de la mayoría de los niños es sobre formas y tamaños bidimensionales y tridimensionales. Los niños mayores se centrarán más en conceptos como ángulos o líneas.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mn-ea"/>
                <a:cs typeface="Calibri" panose="020F0502020204030204" pitchFamily="34" charset="0"/>
              </a:rPr>
              <a:t>A lo largo de esta sesión, utilizaremos la palabra "forma" indistintamente con geometría</a:t>
            </a:r>
            <a:r>
              <a:rPr lang="es-ES" sz="1800" dirty="0">
                <a:solidFill>
                  <a:srgbClr val="000000"/>
                </a:solidFill>
                <a:effectLst/>
                <a:latin typeface="Poppins" pitchFamily="2" charset="77"/>
                <a:ea typeface="+mn-ea"/>
                <a:cs typeface="Calibri" panose="020F0502020204030204" pitchFamily="34" charset="0"/>
              </a:rPr>
              <a:t>.</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6</a:t>
            </a:fld>
            <a:endParaRPr lang="en-US"/>
          </a:p>
        </p:txBody>
      </p:sp>
    </p:spTree>
    <p:extLst>
      <p:ext uri="{BB962C8B-B14F-4D97-AF65-F5344CB8AC3E}">
        <p14:creationId xmlns:p14="http://schemas.microsoft.com/office/powerpoint/2010/main" val="4177663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mn-ea"/>
                <a:cs typeface="Calibri" panose="020F0502020204030204" pitchFamily="34" charset="0"/>
              </a:rPr>
              <a:t>La geometría juega un papel clave en la vida de niños y adultos. Es por eso que es importante que ayudemos a los niños a desarrollar su comprensión y habilidades de geometría.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mn-ea"/>
                <a:cs typeface="Calibri" panose="020F0502020204030204" pitchFamily="34" charset="0"/>
              </a:rPr>
              <a:t>Usamos geometría todos los días. Por ejemplo, usamos geometría cuando hacemos lo siguiente: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mn-ea"/>
                <a:cs typeface="Calibri" panose="020F0502020204030204" pitchFamily="34" charset="0"/>
              </a:rPr>
              <a:t>Envolver un regalo: cuando envolvemos un regalo, debemos considerar su forma. También pensamos en las dimensiones del papel de regalo necesario para cubrirlo.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mn-ea"/>
                <a:cs typeface="Calibri" panose="020F0502020204030204" pitchFamily="34" charset="0"/>
              </a:rPr>
              <a:t>Practicar deportes: cuando lanzamos una pelota o bateamos, debemos considerar las líneas y los ángulos.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mn-ea"/>
                <a:cs typeface="Calibri" panose="020F0502020204030204" pitchFamily="34" charset="0"/>
              </a:rPr>
              <a:t>Cocinar: al crear un plato como tortillas caseras, tenemos que considerar la simetría y el tamaño al rodar y dar forma a la masa.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mn-ea"/>
                <a:cs typeface="Calibri" panose="020F0502020204030204" pitchFamily="34" charset="0"/>
              </a:rPr>
              <a:t>Muchos profesionales usan la geometría.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mn-ea"/>
                <a:cs typeface="Calibri" panose="020F0502020204030204" pitchFamily="34" charset="0"/>
              </a:rPr>
              <a:t>Al diseñar espacios, arquitectos, ingenieros y diseñadores utilizan conceptos de geometría como longitud, ángulos, área y formas.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mn-ea"/>
                <a:cs typeface="Calibri" panose="020F0502020204030204" pitchFamily="34" charset="0"/>
              </a:rPr>
              <a:t>Los carpinteros utilizan la geometría para identificar y cortar ángulos de madera para que las piezas encajen correctamente.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mn-ea"/>
                <a:cs typeface="Calibri" panose="020F0502020204030204" pitchFamily="34" charset="0"/>
              </a:rPr>
              <a:t>Los profesionales médicos utilizan imágenes geométricas, como una resonancia magnética, para analizar exploraciones o hacer diagnósticos.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mn-ea"/>
                <a:cs typeface="Calibri" panose="020F0502020204030204" pitchFamily="34" charset="0"/>
              </a:rPr>
              <a:t>Los niños también usan la geometría en sus rutinas diarias e interacciones.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mn-ea"/>
                <a:cs typeface="Calibri" panose="020F0502020204030204" pitchFamily="34" charset="0"/>
              </a:rPr>
              <a:t>Cuando los niños se dedican al arte, a menudo usan formas como parte de sus creaciones. Por ejemplo, los niños a menudo dibujan figuras de palitos usando un círculo para la cabeza y líneas para los brazos y las piernas.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mn-ea"/>
                <a:cs typeface="Calibri" panose="020F0502020204030204" pitchFamily="34" charset="0"/>
              </a:rPr>
              <a:t>Los niños pueden observar y describir las formas en su vecindario, usando el inglés, su lengua materna o ambos. Por ejemplo, un niño cuyo idioma materno es el español podría observar que una casa en su camino al parque infantil tiene una ventana que es un "círculo".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mn-ea"/>
                <a:cs typeface="Calibri" panose="020F0502020204030204" pitchFamily="34" charset="0"/>
              </a:rPr>
              <a:t>¡Ahora vamos a jugar con algunas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¡Las matemáticas están en todas partes! Este principio también es clave para el enfoque de Contar, Jugar, Explorar para el desarrollo profesional.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Con esta diapositiva, usted ayuda a los participantes a reconocer cómo la geometría es una parte integral de sus vidas.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después de observar que la geometría es parte de sus rutinas diarias, invite a los participantes a identificar cómo usan u observan la geometría en sus vidas diarias. Puede pedir a los participantes que describan algunas maneras en que han observado a los niños interactuando con la geometría. Luego, utilice el texto en pantalla y los puntos de discusión para conectar las observaciones de los participantes con los puntos clave.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7</a:t>
            </a:fld>
            <a:endParaRPr lang="en-US"/>
          </a:p>
        </p:txBody>
      </p:sp>
    </p:spTree>
    <p:extLst>
      <p:ext uri="{BB962C8B-B14F-4D97-AF65-F5344CB8AC3E}">
        <p14:creationId xmlns:p14="http://schemas.microsoft.com/office/powerpoint/2010/main" val="3446794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 </a:t>
            </a: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30–60 minutos (incluyendo la reflexión y el informe sobre la siguiente diapositiva)</a:t>
            </a:r>
            <a:endParaRPr lang="en-US" sz="18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Materiales</a:t>
            </a: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 El folleto </a:t>
            </a: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Poliedros desplegables</a:t>
            </a: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 plantillas, tijeras, perforadora de un solo agujero e hilo o cuerda</a:t>
            </a:r>
            <a:endParaRPr lang="en-US" sz="18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Puntos de discusión </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Los poliedros son formas tridimensionales con caras planas, aristas rectas y esquinas. Una caja de cartón es un ejemplo de un poliedro. Interactuamos con los poliedros todos los días. ¿Cuáles son algunos ejemplos de poliedros en su vida cotidiana?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En esta actividad, usaremos nuestro conocimiento de las formas para hacer formas tridimensionales usando redes de formas. Una red es como se vería una forma tridimensional cuando se abre y se coloca plana.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Saque el folleto </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Poliedros desplegables</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[Revise el folleto con los participantes y brinde apoyo según sea necesario. Mientras los participantes crean sus poliedros, muévanse por la sala.]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 </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¡Las matemáticas son divertidas! Este principio también es clave para el enfoque de desarrollo profesional de Contar, Jugar, Explorar. Esta actividad invita a los adultos a aprender sobre objetos bidimensionales y tridimensionales a través del juego.</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Poliedros es el plural de poliedro.</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Antes de su sesión, revise cuidadosamente el folleto y prepare los materiales necesarios. Seleccione un método de facilitación que funcione mejor para la duración y el formato de la sesión, el tamaño del grupo y las necesidades de los participantes.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Esta actividad tiene tres redes de forma para que los participantes exploren. Anime a los participantes a comenzar con el "Red para cubo y cruz" ya que proporciona la mayoría de las formas. Si el tiempo lo permite, pida a los participantes que exploren una o ambas de las otras redes de forma (Red para tetraedro o red para cubo y escalera).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8</a:t>
            </a:fld>
            <a:endParaRPr lang="en-US"/>
          </a:p>
        </p:txBody>
      </p:sp>
    </p:spTree>
    <p:extLst>
      <p:ext uri="{BB962C8B-B14F-4D97-AF65-F5344CB8AC3E}">
        <p14:creationId xmlns:p14="http://schemas.microsoft.com/office/powerpoint/2010/main" val="1479940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 </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30–60 minutos (incluyendo la actividad de la diapositiva anterior)</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Materiales</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El folleto </a:t>
            </a: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Poliedros desplegables</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plantillas, tijeras, perforadora de un solo agujero e hilo o cuerda</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Demos tiempo para discutir esta actividad. En su mesa, discuta las siguientes preguntas: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¿Qué observó acerca de su objeto cuando tiró del hilo?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¿Podría pasar el hilo a través de los agujeros de una manera diferente para crear el mismo objeto?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¿Qué otros poliedros se podrían crear con este método?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[Después de unos momentos de discusión en grupos pequeños, invite a los participantes a compartir sus pensamientos sobre esta actividad y el aprendizaje de la geometría.]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En esta actividad lúdica, utilizamos nuestro conocimiento de las formas y el pensamiento espacial para crear poliedros. Espero que esta experiencia le ayudó a hacer surgir pensamientos positivos y sentimientos acerca de la geometría.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Ajuste la forma en que los participantes reflexionan (por ejemplo, en pares o en mesas) en función del tamaño del grupo, la duración de la sesión, el formato, y las necesidades de los participantes.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Dé tiempo a los participantes para compartir sus experiencias con todo el grupo y resumir el propósito de esta actividad.</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9</a:t>
            </a:fld>
            <a:endParaRPr lang="en-US"/>
          </a:p>
        </p:txBody>
      </p:sp>
    </p:spTree>
    <p:extLst>
      <p:ext uri="{BB962C8B-B14F-4D97-AF65-F5344CB8AC3E}">
        <p14:creationId xmlns:p14="http://schemas.microsoft.com/office/powerpoint/2010/main" val="2877683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3" name="Parallelogram 25">
            <a:extLst>
              <a:ext uri="{FF2B5EF4-FFF2-40B4-BE49-F238E27FC236}">
                <a16:creationId xmlns:a16="http://schemas.microsoft.com/office/drawing/2014/main" id="{F11391D5-3926-FA73-0BA5-A83E9854CEE1}"/>
              </a:ext>
            </a:extLst>
          </p:cNvPr>
          <p:cNvSpPr/>
          <p:nvPr userDrawn="1"/>
        </p:nvSpPr>
        <p:spPr>
          <a:xfrm>
            <a:off x="-25826" y="0"/>
            <a:ext cx="6653191" cy="603504"/>
          </a:xfrm>
          <a:custGeom>
            <a:avLst/>
            <a:gdLst>
              <a:gd name="connsiteX0" fmla="*/ 0 w 6798333"/>
              <a:gd name="connsiteY0" fmla="*/ 603504 h 603504"/>
              <a:gd name="connsiteX1" fmla="*/ 150876 w 6798333"/>
              <a:gd name="connsiteY1" fmla="*/ 0 h 603504"/>
              <a:gd name="connsiteX2" fmla="*/ 6798333 w 6798333"/>
              <a:gd name="connsiteY2" fmla="*/ 0 h 603504"/>
              <a:gd name="connsiteX3" fmla="*/ 6647457 w 6798333"/>
              <a:gd name="connsiteY3" fmla="*/ 603504 h 603504"/>
              <a:gd name="connsiteX4" fmla="*/ 0 w 6798333"/>
              <a:gd name="connsiteY4" fmla="*/ 603504 h 603504"/>
              <a:gd name="connsiteX0" fmla="*/ 0 w 6653191"/>
              <a:gd name="connsiteY0" fmla="*/ 603504 h 603504"/>
              <a:gd name="connsiteX1" fmla="*/ 150876 w 6653191"/>
              <a:gd name="connsiteY1" fmla="*/ 0 h 603504"/>
              <a:gd name="connsiteX2" fmla="*/ 6653191 w 6653191"/>
              <a:gd name="connsiteY2" fmla="*/ 0 h 603504"/>
              <a:gd name="connsiteX3" fmla="*/ 6647457 w 6653191"/>
              <a:gd name="connsiteY3" fmla="*/ 603504 h 603504"/>
              <a:gd name="connsiteX4" fmla="*/ 0 w 6653191"/>
              <a:gd name="connsiteY4" fmla="*/ 603504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191" h="603504">
                <a:moveTo>
                  <a:pt x="0" y="603504"/>
                </a:moveTo>
                <a:lnTo>
                  <a:pt x="150876" y="0"/>
                </a:lnTo>
                <a:lnTo>
                  <a:pt x="6653191" y="0"/>
                </a:lnTo>
                <a:cubicBezTo>
                  <a:pt x="6651280" y="201168"/>
                  <a:pt x="6649368" y="402336"/>
                  <a:pt x="6647457" y="603504"/>
                </a:cubicBezTo>
                <a:lnTo>
                  <a:pt x="0" y="603504"/>
                </a:lnTo>
                <a:close/>
              </a:path>
            </a:pathLst>
          </a:custGeom>
          <a:solidFill>
            <a:srgbClr val="2078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4" name="Parallelogram 3">
            <a:extLst>
              <a:ext uri="{FF2B5EF4-FFF2-40B4-BE49-F238E27FC236}">
                <a16:creationId xmlns:a16="http://schemas.microsoft.com/office/drawing/2014/main" id="{F0E330FB-5C6E-0610-7EB4-51FE605DC39E}"/>
              </a:ext>
            </a:extLst>
          </p:cNvPr>
          <p:cNvSpPr>
            <a:spLocks noChangeAspect="1"/>
          </p:cNvSpPr>
          <p:nvPr userDrawn="1"/>
        </p:nvSpPr>
        <p:spPr>
          <a:xfrm>
            <a:off x="-6520" y="-14991"/>
            <a:ext cx="2510362" cy="618494"/>
          </a:xfrm>
          <a:custGeom>
            <a:avLst/>
            <a:gdLst>
              <a:gd name="connsiteX0" fmla="*/ 0 w 2668733"/>
              <a:gd name="connsiteY0" fmla="*/ 603504 h 603504"/>
              <a:gd name="connsiteX1" fmla="*/ 150876 w 2668733"/>
              <a:gd name="connsiteY1" fmla="*/ 0 h 603504"/>
              <a:gd name="connsiteX2" fmla="*/ 2668733 w 2668733"/>
              <a:gd name="connsiteY2" fmla="*/ 0 h 603504"/>
              <a:gd name="connsiteX3" fmla="*/ 2517857 w 2668733"/>
              <a:gd name="connsiteY3" fmla="*/ 603504 h 603504"/>
              <a:gd name="connsiteX4" fmla="*/ 0 w 2668733"/>
              <a:gd name="connsiteY4" fmla="*/ 603504 h 603504"/>
              <a:gd name="connsiteX0" fmla="*/ 0 w 2541316"/>
              <a:gd name="connsiteY0" fmla="*/ 618494 h 618494"/>
              <a:gd name="connsiteX1" fmla="*/ 23459 w 2541316"/>
              <a:gd name="connsiteY1" fmla="*/ 0 h 618494"/>
              <a:gd name="connsiteX2" fmla="*/ 2541316 w 2541316"/>
              <a:gd name="connsiteY2" fmla="*/ 0 h 618494"/>
              <a:gd name="connsiteX3" fmla="*/ 2390440 w 2541316"/>
              <a:gd name="connsiteY3" fmla="*/ 603504 h 618494"/>
              <a:gd name="connsiteX4" fmla="*/ 0 w 2541316"/>
              <a:gd name="connsiteY4" fmla="*/ 618494 h 618494"/>
              <a:gd name="connsiteX0" fmla="*/ 0 w 2541316"/>
              <a:gd name="connsiteY0" fmla="*/ 625989 h 625989"/>
              <a:gd name="connsiteX1" fmla="*/ 68429 w 2541316"/>
              <a:gd name="connsiteY1" fmla="*/ 0 h 625989"/>
              <a:gd name="connsiteX2" fmla="*/ 2541316 w 2541316"/>
              <a:gd name="connsiteY2" fmla="*/ 7495 h 625989"/>
              <a:gd name="connsiteX3" fmla="*/ 2390440 w 2541316"/>
              <a:gd name="connsiteY3" fmla="*/ 610999 h 625989"/>
              <a:gd name="connsiteX4" fmla="*/ 0 w 2541316"/>
              <a:gd name="connsiteY4" fmla="*/ 625989 h 625989"/>
              <a:gd name="connsiteX0" fmla="*/ 0 w 2503841"/>
              <a:gd name="connsiteY0" fmla="*/ 610999 h 610999"/>
              <a:gd name="connsiteX1" fmla="*/ 30954 w 2503841"/>
              <a:gd name="connsiteY1" fmla="*/ 0 h 610999"/>
              <a:gd name="connsiteX2" fmla="*/ 2503841 w 2503841"/>
              <a:gd name="connsiteY2" fmla="*/ 7495 h 610999"/>
              <a:gd name="connsiteX3" fmla="*/ 2352965 w 2503841"/>
              <a:gd name="connsiteY3" fmla="*/ 610999 h 610999"/>
              <a:gd name="connsiteX4" fmla="*/ 0 w 2503841"/>
              <a:gd name="connsiteY4" fmla="*/ 610999 h 610999"/>
              <a:gd name="connsiteX0" fmla="*/ 6521 w 2510362"/>
              <a:gd name="connsiteY0" fmla="*/ 618494 h 618494"/>
              <a:gd name="connsiteX1" fmla="*/ 0 w 2510362"/>
              <a:gd name="connsiteY1" fmla="*/ 0 h 618494"/>
              <a:gd name="connsiteX2" fmla="*/ 2510362 w 2510362"/>
              <a:gd name="connsiteY2" fmla="*/ 14990 h 618494"/>
              <a:gd name="connsiteX3" fmla="*/ 2359486 w 2510362"/>
              <a:gd name="connsiteY3" fmla="*/ 618494 h 618494"/>
              <a:gd name="connsiteX4" fmla="*/ 6521 w 2510362"/>
              <a:gd name="connsiteY4" fmla="*/ 618494 h 61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0362" h="618494">
                <a:moveTo>
                  <a:pt x="6521" y="618494"/>
                </a:moveTo>
                <a:cubicBezTo>
                  <a:pt x="4347" y="412329"/>
                  <a:pt x="2174" y="206165"/>
                  <a:pt x="0" y="0"/>
                </a:cubicBezTo>
                <a:lnTo>
                  <a:pt x="2510362" y="14990"/>
                </a:lnTo>
                <a:lnTo>
                  <a:pt x="2359486" y="618494"/>
                </a:lnTo>
                <a:lnTo>
                  <a:pt x="6521" y="618494"/>
                </a:lnTo>
                <a:close/>
              </a:path>
            </a:pathLst>
          </a:custGeom>
          <a:solidFill>
            <a:srgbClr val="327F7C"/>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7" name="Rectangle 6">
            <a:extLst>
              <a:ext uri="{FF2B5EF4-FFF2-40B4-BE49-F238E27FC236}">
                <a16:creationId xmlns:a16="http://schemas.microsoft.com/office/drawing/2014/main" id="{2D51F2B1-13E9-ABDD-A99B-E72A67C5B86F}"/>
              </a:ext>
            </a:extLst>
          </p:cNvPr>
          <p:cNvSpPr/>
          <p:nvPr userDrawn="1"/>
        </p:nvSpPr>
        <p:spPr>
          <a:xfrm>
            <a:off x="-6520" y="635587"/>
            <a:ext cx="6623701" cy="625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pic>
        <p:nvPicPr>
          <p:cNvPr id="6" name="Picture 5" descr="A group of children sitting on the ground&#10;&#10;Description automatically generated">
            <a:extLst>
              <a:ext uri="{FF2B5EF4-FFF2-40B4-BE49-F238E27FC236}">
                <a16:creationId xmlns:a16="http://schemas.microsoft.com/office/drawing/2014/main" id="{53CE4823-5CD0-3A64-9835-A4105CFCD4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80100" y="1669"/>
            <a:ext cx="6311900" cy="6856218"/>
          </a:xfrm>
          <a:prstGeom prst="rect">
            <a:avLst/>
          </a:prstGeom>
        </p:spPr>
      </p:pic>
      <p:sp>
        <p:nvSpPr>
          <p:cNvPr id="2" name="Title 1">
            <a:extLst>
              <a:ext uri="{FF2B5EF4-FFF2-40B4-BE49-F238E27FC236}">
                <a16:creationId xmlns:a16="http://schemas.microsoft.com/office/drawing/2014/main" id="{FDBF7215-C5B8-6E15-9850-186CD4A7A7C6}"/>
              </a:ext>
            </a:extLst>
          </p:cNvPr>
          <p:cNvSpPr>
            <a:spLocks noGrp="1"/>
          </p:cNvSpPr>
          <p:nvPr userDrawn="1">
            <p:ph type="ctrTitle"/>
          </p:nvPr>
        </p:nvSpPr>
        <p:spPr>
          <a:xfrm>
            <a:off x="609243" y="1637552"/>
            <a:ext cx="4781907" cy="2626360"/>
          </a:xfrm>
        </p:spPr>
        <p:txBody>
          <a:bodyPr anchor="t" anchorCtr="0">
            <a:normAutofit/>
          </a:bodyPr>
          <a:lstStyle>
            <a:lvl1pPr algn="l">
              <a:defRPr sz="5600" b="1">
                <a:solidFill>
                  <a:srgbClr val="2078B0"/>
                </a:solidFill>
                <a:latin typeface="Montserrat" pitchFamily="2" charset="77"/>
              </a:defRPr>
            </a:lvl1pPr>
          </a:lstStyle>
          <a:p>
            <a:r>
              <a:rPr lang="en-US" dirty="0"/>
              <a:t>Click to edit Master title style</a:t>
            </a:r>
          </a:p>
        </p:txBody>
      </p:sp>
      <p:sp>
        <p:nvSpPr>
          <p:cNvPr id="8" name="Date Placeholder 3">
            <a:extLst>
              <a:ext uri="{FF2B5EF4-FFF2-40B4-BE49-F238E27FC236}">
                <a16:creationId xmlns:a16="http://schemas.microsoft.com/office/drawing/2014/main" id="{490DB93D-3AC8-725C-EE6C-57B8574A7807}"/>
              </a:ext>
            </a:extLst>
          </p:cNvPr>
          <p:cNvSpPr txBox="1">
            <a:spLocks/>
          </p:cNvSpPr>
          <p:nvPr userDrawn="1"/>
        </p:nvSpPr>
        <p:spPr>
          <a:xfrm>
            <a:off x="38624" y="170047"/>
            <a:ext cx="4153347" cy="230832"/>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s-ES_tradnl" sz="1000" noProof="0" dirty="0">
                <a:solidFill>
                  <a:schemeClr val="bg1"/>
                </a:solidFill>
              </a:rPr>
              <a:t>Temas de matemáticas temprana</a:t>
            </a:r>
          </a:p>
        </p:txBody>
      </p:sp>
      <p:sp>
        <p:nvSpPr>
          <p:cNvPr id="11" name="Date Placeholder 3">
            <a:extLst>
              <a:ext uri="{FF2B5EF4-FFF2-40B4-BE49-F238E27FC236}">
                <a16:creationId xmlns:a16="http://schemas.microsoft.com/office/drawing/2014/main" id="{557C4999-7ACA-D86D-FC57-093852D4AF0C}"/>
              </a:ext>
            </a:extLst>
          </p:cNvPr>
          <p:cNvSpPr txBox="1">
            <a:spLocks/>
          </p:cNvSpPr>
          <p:nvPr userDrawn="1"/>
        </p:nvSpPr>
        <p:spPr>
          <a:xfrm>
            <a:off x="2523148" y="170047"/>
            <a:ext cx="5528105" cy="230832"/>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Tx/>
              <a:buNone/>
              <a:tabLst/>
              <a:defRPr/>
            </a:pPr>
            <a:r>
              <a:rPr lang="es-ES_tradnl" sz="1000" noProof="0" dirty="0">
                <a:solidFill>
                  <a:schemeClr val="bg1"/>
                </a:solidFill>
              </a:rPr>
              <a:t>Geometría</a:t>
            </a:r>
            <a:endParaRPr lang="es-ES_tradnl" sz="800" noProof="0" dirty="0">
              <a:solidFill>
                <a:schemeClr val="bg1"/>
              </a:solidFill>
            </a:endParaRPr>
          </a:p>
        </p:txBody>
      </p:sp>
      <p:pic>
        <p:nvPicPr>
          <p:cNvPr id="5" name="Graphic 4">
            <a:extLst>
              <a:ext uri="{FF2B5EF4-FFF2-40B4-BE49-F238E27FC236}">
                <a16:creationId xmlns:a16="http://schemas.microsoft.com/office/drawing/2014/main" id="{FB097D6B-8F9C-A299-E9C5-D1EA1E17ECD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966491" y="94785"/>
            <a:ext cx="482421" cy="422118"/>
          </a:xfrm>
          <a:prstGeom prst="rect">
            <a:avLst/>
          </a:prstGeom>
        </p:spPr>
      </p:pic>
      <p:pic>
        <p:nvPicPr>
          <p:cNvPr id="10" name="Picture 9" descr="A black background with orange and pink text&#10;&#10;Description automatically generated">
            <a:extLst>
              <a:ext uri="{FF2B5EF4-FFF2-40B4-BE49-F238E27FC236}">
                <a16:creationId xmlns:a16="http://schemas.microsoft.com/office/drawing/2014/main" id="{E6862D12-1A12-79C4-BBBE-5235949FEDF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2312019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65B1A-284E-4DA4-073F-279F353483DE}"/>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6F07DABB-E10E-EB75-AF1A-0D85E50420C5}"/>
              </a:ext>
            </a:extLst>
          </p:cNvPr>
          <p:cNvSpPr>
            <a:spLocks noGrp="1"/>
          </p:cNvSpPr>
          <p:nvPr>
            <p:ph type="title"/>
          </p:nvPr>
        </p:nvSpPr>
        <p:spPr>
          <a:xfrm>
            <a:off x="839788" y="237744"/>
            <a:ext cx="10515600"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sp>
        <p:nvSpPr>
          <p:cNvPr id="3" name="Text Placeholder 2">
            <a:extLst>
              <a:ext uri="{FF2B5EF4-FFF2-40B4-BE49-F238E27FC236}">
                <a16:creationId xmlns:a16="http://schemas.microsoft.com/office/drawing/2014/main" id="{7A7BE126-C168-0CA5-8A24-E6D07F2710F7}"/>
              </a:ext>
            </a:extLst>
          </p:cNvPr>
          <p:cNvSpPr>
            <a:spLocks noGrp="1"/>
          </p:cNvSpPr>
          <p:nvPr>
            <p:ph type="body" idx="1"/>
          </p:nvPr>
        </p:nvSpPr>
        <p:spPr>
          <a:xfrm>
            <a:off x="839788" y="1106424"/>
            <a:ext cx="5157787"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074B2156-5D79-5FA6-B285-764B4A03A036}"/>
              </a:ext>
            </a:extLst>
          </p:cNvPr>
          <p:cNvSpPr>
            <a:spLocks noGrp="1"/>
          </p:cNvSpPr>
          <p:nvPr>
            <p:ph sz="half" idx="2"/>
          </p:nvPr>
        </p:nvSpPr>
        <p:spPr>
          <a:xfrm>
            <a:off x="839788" y="2058352"/>
            <a:ext cx="5157787" cy="4131311"/>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196CF8A-BFA6-6268-01D7-FE72AC9FF389}"/>
              </a:ext>
            </a:extLst>
          </p:cNvPr>
          <p:cNvSpPr>
            <a:spLocks noGrp="1"/>
          </p:cNvSpPr>
          <p:nvPr>
            <p:ph type="body" sz="quarter" idx="3"/>
          </p:nvPr>
        </p:nvSpPr>
        <p:spPr>
          <a:xfrm>
            <a:off x="6172200" y="1106424"/>
            <a:ext cx="5183188"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6DBD6D31-CF21-9AF9-44EC-B8DBC730368E}"/>
              </a:ext>
            </a:extLst>
          </p:cNvPr>
          <p:cNvSpPr>
            <a:spLocks noGrp="1"/>
          </p:cNvSpPr>
          <p:nvPr>
            <p:ph sz="quarter" idx="4"/>
          </p:nvPr>
        </p:nvSpPr>
        <p:spPr>
          <a:xfrm>
            <a:off x="6172200" y="2058352"/>
            <a:ext cx="5183188" cy="4131311"/>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descr="A black background with orange and pink text&#10;&#10;Description automatically generated">
            <a:extLst>
              <a:ext uri="{FF2B5EF4-FFF2-40B4-BE49-F238E27FC236}">
                <a16:creationId xmlns:a16="http://schemas.microsoft.com/office/drawing/2014/main" id="{FE2432FC-A6EC-6EFC-00EB-C1AC9D10E96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11" name="Slide Number Placeholder 3">
            <a:extLst>
              <a:ext uri="{FF2B5EF4-FFF2-40B4-BE49-F238E27FC236}">
                <a16:creationId xmlns:a16="http://schemas.microsoft.com/office/drawing/2014/main" id="{B517E7F4-32A6-424E-BA96-ADFD88B2DCF0}"/>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34300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700548" y="237744"/>
            <a:ext cx="11326136" cy="507831"/>
          </a:xfrm>
        </p:spPr>
        <p:txBody>
          <a:bodyPr wrap="square">
            <a:spAutoFit/>
          </a:bodyPr>
          <a:lstStyle>
            <a:lvl1pPr>
              <a:defRPr>
                <a:latin typeface="Montserrat" pitchFamily="2" charset="77"/>
              </a:defRPr>
            </a:lvl1pPr>
          </a:lstStyle>
          <a:p>
            <a:r>
              <a:rPr lang="en-US" dirty="0"/>
              <a:t>Click to edit Master title style</a:t>
            </a:r>
          </a:p>
        </p:txBody>
      </p:sp>
      <p:pic>
        <p:nvPicPr>
          <p:cNvPr id="7" name="Picture 6" descr="A black background with orange and pink text&#10;&#10;Description automatically generated">
            <a:extLst>
              <a:ext uri="{FF2B5EF4-FFF2-40B4-BE49-F238E27FC236}">
                <a16:creationId xmlns:a16="http://schemas.microsoft.com/office/drawing/2014/main" id="{79956B3A-40E3-1ED9-745D-9B21B65933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6" name="Slide Number Placeholder 3">
            <a:extLst>
              <a:ext uri="{FF2B5EF4-FFF2-40B4-BE49-F238E27FC236}">
                <a16:creationId xmlns:a16="http://schemas.microsoft.com/office/drawing/2014/main" id="{03D6B610-7BEB-3855-BBDF-E49B1A4B4897}"/>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86670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563DBB-4D26-ADF3-B848-BF7567D645DB}"/>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835572" y="237744"/>
            <a:ext cx="11192256"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pic>
        <p:nvPicPr>
          <p:cNvPr id="8" name="Picture 7" descr="A black background with orange and pink text&#10;&#10;Description automatically generated">
            <a:extLst>
              <a:ext uri="{FF2B5EF4-FFF2-40B4-BE49-F238E27FC236}">
                <a16:creationId xmlns:a16="http://schemas.microsoft.com/office/drawing/2014/main" id="{645B382D-AAC1-66B3-20FE-CA5CD6E4D1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7" name="Slide Number Placeholder 3">
            <a:extLst>
              <a:ext uri="{FF2B5EF4-FFF2-40B4-BE49-F238E27FC236}">
                <a16:creationId xmlns:a16="http://schemas.microsoft.com/office/drawing/2014/main" id="{777834D0-02D0-248F-7921-B5A342FDA890}"/>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968150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A black background with orange and pink text&#10;&#10;Description automatically generated">
            <a:extLst>
              <a:ext uri="{FF2B5EF4-FFF2-40B4-BE49-F238E27FC236}">
                <a16:creationId xmlns:a16="http://schemas.microsoft.com/office/drawing/2014/main" id="{0B60E583-C90A-BAC8-F9C0-C707CBEDDD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3">
            <a:extLst>
              <a:ext uri="{FF2B5EF4-FFF2-40B4-BE49-F238E27FC236}">
                <a16:creationId xmlns:a16="http://schemas.microsoft.com/office/drawing/2014/main" id="{8DBA41EC-2497-6BC6-024E-F08ACDC2B079}"/>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2118761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07190-965A-EBDD-07AF-719E03061A59}"/>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59A6202B-C2B4-A588-9E1F-4A8BF1B3838C}"/>
              </a:ext>
            </a:extLst>
          </p:cNvPr>
          <p:cNvSpPr>
            <a:spLocks noGrp="1"/>
          </p:cNvSpPr>
          <p:nvPr>
            <p:ph idx="1"/>
          </p:nvPr>
        </p:nvSpPr>
        <p:spPr>
          <a:xfrm>
            <a:off x="5183188" y="987425"/>
            <a:ext cx="6172200" cy="4873625"/>
          </a:xfrm>
        </p:spPr>
        <p:txBody>
          <a:bodyPr/>
          <a:lstStyle>
            <a:lvl1pPr>
              <a:defRPr sz="3200">
                <a:latin typeface="Montserrat" pitchFamily="2" charset="77"/>
              </a:defRPr>
            </a:lvl1pPr>
            <a:lvl2pPr>
              <a:defRPr sz="2800">
                <a:latin typeface="Montserrat" pitchFamily="2" charset="77"/>
              </a:defRPr>
            </a:lvl2pPr>
            <a:lvl3pPr>
              <a:defRPr sz="2400">
                <a:latin typeface="Montserrat" pitchFamily="2" charset="77"/>
              </a:defRPr>
            </a:lvl3pPr>
            <a:lvl4pPr>
              <a:defRPr sz="2000">
                <a:latin typeface="Montserrat" pitchFamily="2" charset="77"/>
              </a:defRPr>
            </a:lvl4pPr>
            <a:lvl5pPr>
              <a:defRPr sz="2000">
                <a:latin typeface="Montserrat" pitchFamily="2" charset="77"/>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AF49E5-F935-17B2-5630-C8C2EFA9AA41}"/>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black background with orange and pink text&#10;&#10;Description automatically generated">
            <a:extLst>
              <a:ext uri="{FF2B5EF4-FFF2-40B4-BE49-F238E27FC236}">
                <a16:creationId xmlns:a16="http://schemas.microsoft.com/office/drawing/2014/main" id="{0D5FC8AA-D44B-BFF7-EB12-BC48B086D1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8" name="Slide Number Placeholder 3">
            <a:extLst>
              <a:ext uri="{FF2B5EF4-FFF2-40B4-BE49-F238E27FC236}">
                <a16:creationId xmlns:a16="http://schemas.microsoft.com/office/drawing/2014/main" id="{3DCA7BA5-513E-766C-5A46-9052F0ED5C61}"/>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97497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24FBB-FF83-C9B1-CD65-E03D4F5AAB30}"/>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Picture Placeholder 2">
            <a:extLst>
              <a:ext uri="{FF2B5EF4-FFF2-40B4-BE49-F238E27FC236}">
                <a16:creationId xmlns:a16="http://schemas.microsoft.com/office/drawing/2014/main" id="{C70FD461-79AE-06AC-4A8A-8F97F9810776}"/>
              </a:ext>
            </a:extLst>
          </p:cNvPr>
          <p:cNvSpPr>
            <a:spLocks noGrp="1"/>
          </p:cNvSpPr>
          <p:nvPr>
            <p:ph type="pic" idx="1"/>
          </p:nvPr>
        </p:nvSpPr>
        <p:spPr>
          <a:xfrm>
            <a:off x="5183188" y="987425"/>
            <a:ext cx="6172200" cy="4873625"/>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B2D769-9BCC-0D85-A22A-B0EC226B0045}"/>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black background with orange and pink text&#10;&#10;Description automatically generated">
            <a:extLst>
              <a:ext uri="{FF2B5EF4-FFF2-40B4-BE49-F238E27FC236}">
                <a16:creationId xmlns:a16="http://schemas.microsoft.com/office/drawing/2014/main" id="{A30E90F8-9D06-DA50-7A8A-7B8B22339C1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8" name="Slide Number Placeholder 3">
            <a:extLst>
              <a:ext uri="{FF2B5EF4-FFF2-40B4-BE49-F238E27FC236}">
                <a16:creationId xmlns:a16="http://schemas.microsoft.com/office/drawing/2014/main" id="{BB7372E2-E57A-4624-F6EA-E52B5DB079B0}"/>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001825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C7B992-835B-9CA9-2753-5510D5C0CACA}"/>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33CD1C2F-ADBE-D7AB-25C7-1F4C327A51C9}"/>
              </a:ext>
            </a:extLst>
          </p:cNvPr>
          <p:cNvSpPr>
            <a:spLocks noGrp="1"/>
          </p:cNvSpPr>
          <p:nvPr>
            <p:ph type="title"/>
          </p:nvPr>
        </p:nvSpPr>
        <p:spPr>
          <a:xfrm>
            <a:off x="851646" y="237744"/>
            <a:ext cx="10834075" cy="507831"/>
          </a:xfrm>
        </p:spPr>
        <p:txBody>
          <a:bodyPr anchor="t" anchorCtr="0">
            <a:spAutoFit/>
          </a:bodyPr>
          <a:lstStyle>
            <a:lvl1pPr>
              <a:defRPr>
                <a:solidFill>
                  <a:schemeClr val="bg1"/>
                </a:solidFill>
                <a:latin typeface="Montserrat"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EB33346D-541E-3A94-728C-8339318FF420}"/>
              </a:ext>
            </a:extLst>
          </p:cNvPr>
          <p:cNvSpPr>
            <a:spLocks noGrp="1"/>
          </p:cNvSpPr>
          <p:nvPr>
            <p:ph idx="1"/>
          </p:nvPr>
        </p:nvSpPr>
        <p:spPr>
          <a:xfrm>
            <a:off x="851646" y="1253331"/>
            <a:ext cx="10834075" cy="4351338"/>
          </a:xfrm>
        </p:spPr>
        <p:txBody>
          <a:bodyPr/>
          <a:lstStyle>
            <a:lvl1pPr>
              <a:buClr>
                <a:srgbClr val="2078B0"/>
              </a:buClr>
              <a:defRPr>
                <a:latin typeface="Montserrat" pitchFamily="2" charset="77"/>
              </a:defRPr>
            </a:lvl1pPr>
            <a:lvl2pPr>
              <a:buClr>
                <a:srgbClr val="2078B0"/>
              </a:buClr>
              <a:defRPr>
                <a:latin typeface="Montserrat" pitchFamily="2" charset="77"/>
              </a:defRPr>
            </a:lvl2pPr>
            <a:lvl3pPr>
              <a:buClr>
                <a:srgbClr val="2078B0"/>
              </a:buClr>
              <a:defRPr>
                <a:latin typeface="Montserrat" pitchFamily="2" charset="77"/>
              </a:defRPr>
            </a:lvl3pPr>
            <a:lvl4pPr>
              <a:buClr>
                <a:srgbClr val="2078B0"/>
              </a:buClr>
              <a:defRPr>
                <a:latin typeface="Montserrat" pitchFamily="2" charset="77"/>
              </a:defRPr>
            </a:lvl4pPr>
            <a:lvl5pPr>
              <a:buClr>
                <a:srgbClr val="2078B0"/>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black background with orange and pink text&#10;&#10;Description automatically generated">
            <a:extLst>
              <a:ext uri="{FF2B5EF4-FFF2-40B4-BE49-F238E27FC236}">
                <a16:creationId xmlns:a16="http://schemas.microsoft.com/office/drawing/2014/main" id="{86E44BF6-F247-874D-13AE-E57516A97E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6" name="Slide Number Placeholder 3">
            <a:extLst>
              <a:ext uri="{FF2B5EF4-FFF2-40B4-BE49-F238E27FC236}">
                <a16:creationId xmlns:a16="http://schemas.microsoft.com/office/drawing/2014/main" id="{83A41F9A-B391-D782-AFAD-9FA20268D188}"/>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     </a:t>
            </a:r>
            <a:fld id="{8B512919-B088-4E12-9038-722E97F79378}" type="slidenum">
              <a:rPr lang="es-ES_tradnl" noProof="0" smtClean="0"/>
              <a:pPr/>
              <a:t>‹#›</a:t>
            </a:fld>
            <a:endParaRPr lang="es-ES_tradnl" noProof="0" dirty="0"/>
          </a:p>
        </p:txBody>
      </p:sp>
    </p:spTree>
    <p:extLst>
      <p:ext uri="{BB962C8B-B14F-4D97-AF65-F5344CB8AC3E}">
        <p14:creationId xmlns:p14="http://schemas.microsoft.com/office/powerpoint/2010/main" val="10375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1">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3205FBB4-540F-5F2A-DD65-0AB91B820959}"/>
              </a:ext>
            </a:extLst>
          </p:cNvPr>
          <p:cNvSpPr/>
          <p:nvPr userDrawn="1"/>
        </p:nvSpPr>
        <p:spPr>
          <a:xfrm>
            <a:off x="-12123" y="0"/>
            <a:ext cx="8629073" cy="6197600"/>
          </a:xfrm>
          <a:custGeom>
            <a:avLst/>
            <a:gdLst>
              <a:gd name="connsiteX0" fmla="*/ 0 w 10778837"/>
              <a:gd name="connsiteY0" fmla="*/ 6858000 h 6858000"/>
              <a:gd name="connsiteX1" fmla="*/ 1714500 w 10778837"/>
              <a:gd name="connsiteY1" fmla="*/ 0 h 6858000"/>
              <a:gd name="connsiteX2" fmla="*/ 10778837 w 10778837"/>
              <a:gd name="connsiteY2" fmla="*/ 0 h 6858000"/>
              <a:gd name="connsiteX3" fmla="*/ 9064337 w 10778837"/>
              <a:gd name="connsiteY3" fmla="*/ 6858000 h 6858000"/>
              <a:gd name="connsiteX4" fmla="*/ 0 w 10778837"/>
              <a:gd name="connsiteY4" fmla="*/ 6858000 h 6858000"/>
              <a:gd name="connsiteX0" fmla="*/ 38735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38735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1270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9026237 w 9064337"/>
              <a:gd name="connsiteY3" fmla="*/ 6858000 h 6870700"/>
              <a:gd name="connsiteX4" fmla="*/ 12700 w 9064337"/>
              <a:gd name="connsiteY4" fmla="*/ 68707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4337" h="6870700">
                <a:moveTo>
                  <a:pt x="12700" y="6870700"/>
                </a:moveTo>
                <a:cubicBezTo>
                  <a:pt x="8467" y="4580467"/>
                  <a:pt x="4233" y="2290233"/>
                  <a:pt x="0" y="0"/>
                </a:cubicBezTo>
                <a:lnTo>
                  <a:pt x="9064337" y="0"/>
                </a:lnTo>
                <a:lnTo>
                  <a:pt x="9026237" y="6858000"/>
                </a:lnTo>
                <a:lnTo>
                  <a:pt x="12700" y="6870700"/>
                </a:lnTo>
                <a:close/>
              </a:path>
            </a:pathLst>
          </a:custGeom>
          <a:solidFill>
            <a:srgbClr val="2078B0"/>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2" name="Title 1">
            <a:extLst>
              <a:ext uri="{FF2B5EF4-FFF2-40B4-BE49-F238E27FC236}">
                <a16:creationId xmlns:a16="http://schemas.microsoft.com/office/drawing/2014/main" id="{33CD1C2F-ADBE-D7AB-25C7-1F4C327A51C9}"/>
              </a:ext>
            </a:extLst>
          </p:cNvPr>
          <p:cNvSpPr>
            <a:spLocks noGrp="1"/>
          </p:cNvSpPr>
          <p:nvPr>
            <p:ph type="title"/>
          </p:nvPr>
        </p:nvSpPr>
        <p:spPr>
          <a:xfrm>
            <a:off x="1022350" y="2603734"/>
            <a:ext cx="5720195" cy="1421928"/>
          </a:xfrm>
        </p:spPr>
        <p:txBody>
          <a:bodyPr wrap="square" anchor="t" anchorCtr="0">
            <a:spAutoFit/>
          </a:bodyPr>
          <a:lstStyle>
            <a:lvl1pPr algn="ctr">
              <a:defRPr sz="4800">
                <a:solidFill>
                  <a:schemeClr val="bg1"/>
                </a:solidFill>
                <a:latin typeface="Montserrat" pitchFamily="2" charset="77"/>
              </a:defRPr>
            </a:lvl1pPr>
          </a:lstStyle>
          <a:p>
            <a:r>
              <a:rPr lang="en-US" dirty="0"/>
              <a:t>Click to edit Master title style</a:t>
            </a:r>
          </a:p>
        </p:txBody>
      </p:sp>
      <p:pic>
        <p:nvPicPr>
          <p:cNvPr id="6" name="Graphic 5">
            <a:extLst>
              <a:ext uri="{FF2B5EF4-FFF2-40B4-BE49-F238E27FC236}">
                <a16:creationId xmlns:a16="http://schemas.microsoft.com/office/drawing/2014/main" id="{0E5DCA5D-9557-8649-CD4B-4DF3374F637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67273" y="107484"/>
            <a:ext cx="617389" cy="540215"/>
          </a:xfrm>
          <a:prstGeom prst="rect">
            <a:avLst/>
          </a:prstGeom>
        </p:spPr>
      </p:pic>
      <p:pic>
        <p:nvPicPr>
          <p:cNvPr id="10" name="Picture 9" descr="A black background with orange and pink text&#10;&#10;Description automatically generated">
            <a:extLst>
              <a:ext uri="{FF2B5EF4-FFF2-40B4-BE49-F238E27FC236}">
                <a16:creationId xmlns:a16="http://schemas.microsoft.com/office/drawing/2014/main" id="{C12437DD-CD6E-34B4-2D32-916DFFEBA8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7" name="Slide Number Placeholder 3">
            <a:extLst>
              <a:ext uri="{FF2B5EF4-FFF2-40B4-BE49-F238E27FC236}">
                <a16:creationId xmlns:a16="http://schemas.microsoft.com/office/drawing/2014/main" id="{8F876CB2-02E7-FD7C-CBF3-E47E6831F1FC}"/>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4235536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53F61F-4211-FC0C-0F79-348FCF10FDF1}"/>
              </a:ext>
            </a:extLst>
          </p:cNvPr>
          <p:cNvSpPr/>
          <p:nvPr userDrawn="1"/>
        </p:nvSpPr>
        <p:spPr>
          <a:xfrm>
            <a:off x="4047359" y="-1"/>
            <a:ext cx="8144642" cy="61769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7" name="Title 1">
            <a:extLst>
              <a:ext uri="{FF2B5EF4-FFF2-40B4-BE49-F238E27FC236}">
                <a16:creationId xmlns:a16="http://schemas.microsoft.com/office/drawing/2014/main" id="{277E722D-964F-6926-6941-B07C59F26A69}"/>
              </a:ext>
            </a:extLst>
          </p:cNvPr>
          <p:cNvSpPr>
            <a:spLocks noGrp="1"/>
          </p:cNvSpPr>
          <p:nvPr>
            <p:ph type="title"/>
          </p:nvPr>
        </p:nvSpPr>
        <p:spPr>
          <a:xfrm>
            <a:off x="4303419" y="237744"/>
            <a:ext cx="7705701" cy="535531"/>
          </a:xfrm>
        </p:spPr>
        <p:txBody>
          <a:bodyPr>
            <a:spAutoFit/>
          </a:bodyPr>
          <a:lstStyle>
            <a:lvl1pPr>
              <a:defRPr sz="3200" b="1">
                <a:solidFill>
                  <a:schemeClr val="bg1"/>
                </a:solidFill>
                <a:latin typeface="Montserrat" pitchFamily="2" charset="77"/>
              </a:defRPr>
            </a:lvl1pPr>
          </a:lstStyle>
          <a:p>
            <a:r>
              <a:rPr lang="en-US" dirty="0"/>
              <a:t>Click to edit Master title style</a:t>
            </a:r>
          </a:p>
        </p:txBody>
      </p:sp>
      <p:sp>
        <p:nvSpPr>
          <p:cNvPr id="8" name="Content Placeholder 2">
            <a:extLst>
              <a:ext uri="{FF2B5EF4-FFF2-40B4-BE49-F238E27FC236}">
                <a16:creationId xmlns:a16="http://schemas.microsoft.com/office/drawing/2014/main" id="{CC35C7D8-2045-FB6C-413B-E2DB364759B2}"/>
              </a:ext>
            </a:extLst>
          </p:cNvPr>
          <p:cNvSpPr>
            <a:spLocks noGrp="1"/>
          </p:cNvSpPr>
          <p:nvPr>
            <p:ph idx="1"/>
          </p:nvPr>
        </p:nvSpPr>
        <p:spPr>
          <a:xfrm>
            <a:off x="4348480" y="1876097"/>
            <a:ext cx="7487919" cy="4300866"/>
          </a:xfrm>
        </p:spPr>
        <p:txBody>
          <a:bodyPr/>
          <a:lstStyle>
            <a:lvl1pPr>
              <a:buClr>
                <a:schemeClr val="bg1"/>
              </a:buClr>
              <a:defRPr>
                <a:solidFill>
                  <a:schemeClr val="bg1"/>
                </a:solidFill>
                <a:latin typeface="Montserrat" pitchFamily="2" charset="77"/>
              </a:defRPr>
            </a:lvl1pPr>
            <a:lvl2pPr>
              <a:buClr>
                <a:schemeClr val="bg1"/>
              </a:buClr>
              <a:defRPr>
                <a:solidFill>
                  <a:schemeClr val="bg1"/>
                </a:solidFill>
                <a:latin typeface="Montserrat" pitchFamily="2" charset="77"/>
              </a:defRPr>
            </a:lvl2pPr>
            <a:lvl3pPr>
              <a:buClr>
                <a:schemeClr val="bg1"/>
              </a:buClr>
              <a:defRPr>
                <a:solidFill>
                  <a:schemeClr val="bg1"/>
                </a:solidFill>
                <a:latin typeface="Montserrat" pitchFamily="2" charset="77"/>
              </a:defRPr>
            </a:lvl3pPr>
            <a:lvl4pPr>
              <a:buClr>
                <a:schemeClr val="bg1"/>
              </a:buClr>
              <a:defRPr>
                <a:solidFill>
                  <a:schemeClr val="bg1"/>
                </a:solidFill>
                <a:latin typeface="Montserrat" pitchFamily="2" charset="77"/>
              </a:defRPr>
            </a:lvl4pPr>
            <a:lvl5pPr>
              <a:buClr>
                <a:schemeClr val="bg1"/>
              </a:buClr>
              <a:defRPr>
                <a:solidFill>
                  <a:schemeClr val="bg1"/>
                </a:solidFill>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Picture Placeholder 2">
            <a:extLst>
              <a:ext uri="{FF2B5EF4-FFF2-40B4-BE49-F238E27FC236}">
                <a16:creationId xmlns:a16="http://schemas.microsoft.com/office/drawing/2014/main" id="{76513295-8E09-244A-2049-48F81DF08D12}"/>
              </a:ext>
            </a:extLst>
          </p:cNvPr>
          <p:cNvSpPr>
            <a:spLocks noGrp="1"/>
          </p:cNvSpPr>
          <p:nvPr>
            <p:ph type="pic" idx="13"/>
          </p:nvPr>
        </p:nvSpPr>
        <p:spPr>
          <a:xfrm>
            <a:off x="0" y="0"/>
            <a:ext cx="4038599" cy="6176963"/>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 name="Subtitle 2">
            <a:extLst>
              <a:ext uri="{FF2B5EF4-FFF2-40B4-BE49-F238E27FC236}">
                <a16:creationId xmlns:a16="http://schemas.microsoft.com/office/drawing/2014/main" id="{4D7A4D84-B73D-5B55-A89F-415F0A515566}"/>
              </a:ext>
            </a:extLst>
          </p:cNvPr>
          <p:cNvSpPr>
            <a:spLocks noGrp="1"/>
          </p:cNvSpPr>
          <p:nvPr>
            <p:ph type="subTitle" idx="14" hasCustomPrompt="1"/>
          </p:nvPr>
        </p:nvSpPr>
        <p:spPr>
          <a:xfrm>
            <a:off x="4364335" y="1027595"/>
            <a:ext cx="7254326" cy="580486"/>
          </a:xfrm>
        </p:spPr>
        <p:txBody>
          <a:bodyPr anchor="ctr">
            <a:normAutofit/>
          </a:bodyPr>
          <a:lstStyle>
            <a:lvl1pPr marL="0" indent="0" algn="l">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p>
        </p:txBody>
      </p:sp>
      <p:pic>
        <p:nvPicPr>
          <p:cNvPr id="9" name="Picture 8" descr="A black background with orange and pink text&#10;&#10;Description automatically generated">
            <a:extLst>
              <a:ext uri="{FF2B5EF4-FFF2-40B4-BE49-F238E27FC236}">
                <a16:creationId xmlns:a16="http://schemas.microsoft.com/office/drawing/2014/main" id="{0876E714-C574-C726-F51F-DAA6F35C48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10" name="Slide Number Placeholder 3">
            <a:extLst>
              <a:ext uri="{FF2B5EF4-FFF2-40B4-BE49-F238E27FC236}">
                <a16:creationId xmlns:a16="http://schemas.microsoft.com/office/drawing/2014/main" id="{425559D1-9615-8CF8-0BB9-88126A14BD1B}"/>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159606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rgbClr val="2078AE"/>
          </a:solidFill>
          <a:ln w="2540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5041900"/>
          </a:xfrm>
        </p:spPr>
        <p:txBody>
          <a:bodyPr>
            <a:normAutofit/>
          </a:bodyPr>
          <a:lstStyle>
            <a:lvl1pPr algn="ctr">
              <a:defRPr sz="4800">
                <a:solidFill>
                  <a:schemeClr val="bg1"/>
                </a:solidFill>
                <a:latin typeface="Montserrat" pitchFamily="2" charset="77"/>
              </a:defRPr>
            </a:lvl1pPr>
          </a:lstStyle>
          <a:p>
            <a:r>
              <a:rPr lang="en-US" dirty="0"/>
              <a:t>Click to edit Master title style</a:t>
            </a:r>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A black background with orange and pink text&#10;&#10;Description automatically generated">
            <a:extLst>
              <a:ext uri="{FF2B5EF4-FFF2-40B4-BE49-F238E27FC236}">
                <a16:creationId xmlns:a16="http://schemas.microsoft.com/office/drawing/2014/main" id="{2104E753-2329-9084-4218-19149C8226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6" name="Slide Number Placeholder 3">
            <a:extLst>
              <a:ext uri="{FF2B5EF4-FFF2-40B4-BE49-F238E27FC236}">
                <a16:creationId xmlns:a16="http://schemas.microsoft.com/office/drawing/2014/main" id="{15F62AA3-E770-ECAB-642A-F09E19539375}"/>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2131298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rgbClr val="2078AE"/>
          </a:solidFill>
          <a:ln w="2540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5041900"/>
          </a:xfrm>
        </p:spPr>
        <p:txBody>
          <a:bodyPr>
            <a:normAutofit/>
          </a:bodyPr>
          <a:lstStyle>
            <a:lvl1pPr algn="ctr">
              <a:defRPr sz="4800">
                <a:solidFill>
                  <a:schemeClr val="bg1"/>
                </a:solidFill>
                <a:latin typeface="Montserrat" pitchFamily="2" charset="77"/>
              </a:defRPr>
            </a:lvl1pPr>
          </a:lstStyle>
          <a:p>
            <a:r>
              <a:rPr lang="en-US" dirty="0"/>
              <a:t>Click to edit Master title style</a:t>
            </a:r>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black background with orange and pink text&#10;&#10;Description automatically generated">
            <a:extLst>
              <a:ext uri="{FF2B5EF4-FFF2-40B4-BE49-F238E27FC236}">
                <a16:creationId xmlns:a16="http://schemas.microsoft.com/office/drawing/2014/main" id="{2EC26C64-B33E-F1A1-4BCB-29D97F9A07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26768" y="92978"/>
            <a:ext cx="2286000" cy="449154"/>
          </a:xfrm>
          <a:prstGeom prst="rect">
            <a:avLst/>
          </a:prstGeom>
        </p:spPr>
      </p:pic>
      <p:pic>
        <p:nvPicPr>
          <p:cNvPr id="6" name="Picture 5" descr="A black background with orange and pink text&#10;&#10;Description automatically generated">
            <a:extLst>
              <a:ext uri="{FF2B5EF4-FFF2-40B4-BE49-F238E27FC236}">
                <a16:creationId xmlns:a16="http://schemas.microsoft.com/office/drawing/2014/main" id="{B38732A5-1F15-21B2-394C-D34130ED65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7" name="Slide Number Placeholder 3">
            <a:extLst>
              <a:ext uri="{FF2B5EF4-FFF2-40B4-BE49-F238E27FC236}">
                <a16:creationId xmlns:a16="http://schemas.microsoft.com/office/drawing/2014/main" id="{2FFB1EBF-5427-B9C5-0BCA-2F19C41F23C5}"/>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4147452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Subtitle and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rgbClr val="2078AE"/>
          </a:solidFill>
          <a:ln w="1905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3288644"/>
          </a:xfrm>
        </p:spPr>
        <p:txBody>
          <a:bodyPr anchor="b">
            <a:normAutofit/>
          </a:bodyPr>
          <a:lstStyle>
            <a:lvl1pPr algn="ctr">
              <a:defRPr sz="4800" i="0">
                <a:solidFill>
                  <a:schemeClr val="bg1"/>
                </a:solidFill>
                <a:latin typeface="Montserrat" pitchFamily="2" charset="77"/>
              </a:defRPr>
            </a:lvl1pPr>
          </a:lstStyle>
          <a:p>
            <a:r>
              <a:rPr lang="en-US" dirty="0"/>
              <a:t>Click to edit Master title style</a:t>
            </a:r>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ubtitle 2">
            <a:extLst>
              <a:ext uri="{FF2B5EF4-FFF2-40B4-BE49-F238E27FC236}">
                <a16:creationId xmlns:a16="http://schemas.microsoft.com/office/drawing/2014/main" id="{4838C7E2-6BA9-D11B-CA74-660EA8553C64}"/>
              </a:ext>
            </a:extLst>
          </p:cNvPr>
          <p:cNvSpPr>
            <a:spLocks noGrp="1"/>
          </p:cNvSpPr>
          <p:nvPr>
            <p:ph type="subTitle" idx="13" hasCustomPrompt="1"/>
          </p:nvPr>
        </p:nvSpPr>
        <p:spPr>
          <a:xfrm>
            <a:off x="1237130" y="4485862"/>
            <a:ext cx="4034118" cy="1466470"/>
          </a:xfrm>
        </p:spPr>
        <p:txBody>
          <a:bodyPr anchor="t">
            <a:normAutofit/>
          </a:bodyPr>
          <a:lstStyle>
            <a:lvl1pPr marL="0" indent="0" algn="ctr">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6" name="Picture 5" descr="A black background with orange and pink text&#10;&#10;Description automatically generated">
            <a:extLst>
              <a:ext uri="{FF2B5EF4-FFF2-40B4-BE49-F238E27FC236}">
                <a16:creationId xmlns:a16="http://schemas.microsoft.com/office/drawing/2014/main" id="{B9E4DB87-E719-9AFF-DB15-CF0539703E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7" name="Slide Number Placeholder 3">
            <a:extLst>
              <a:ext uri="{FF2B5EF4-FFF2-40B4-BE49-F238E27FC236}">
                <a16:creationId xmlns:a16="http://schemas.microsoft.com/office/drawing/2014/main" id="{90C59199-1C20-E358-0F31-6327CDEBE46B}"/>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75242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32852-58CE-6473-0BBB-FC1E334A8753}"/>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324303"/>
            <a:ext cx="5181600" cy="4530397"/>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324303"/>
            <a:ext cx="5181600" cy="4530397"/>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199" y="237744"/>
            <a:ext cx="10812517"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pic>
        <p:nvPicPr>
          <p:cNvPr id="7" name="Picture 6" descr="A black background with orange and pink text&#10;&#10;Description automatically generated">
            <a:extLst>
              <a:ext uri="{FF2B5EF4-FFF2-40B4-BE49-F238E27FC236}">
                <a16:creationId xmlns:a16="http://schemas.microsoft.com/office/drawing/2014/main" id="{83D0191C-B9E6-0802-965E-DB464CDD93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10" name="Slide Number Placeholder 3">
            <a:extLst>
              <a:ext uri="{FF2B5EF4-FFF2-40B4-BE49-F238E27FC236}">
                <a16:creationId xmlns:a16="http://schemas.microsoft.com/office/drawing/2014/main" id="{3E4D71E9-273D-5F38-C95D-2E20CC9FB787}"/>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2247748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24F931-A9E5-BA55-03DC-13CFBC0FBC9A}"/>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923393"/>
            <a:ext cx="5181600" cy="3910479"/>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923393"/>
            <a:ext cx="5181600" cy="3910479"/>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200" y="237744"/>
            <a:ext cx="10515600"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sp>
        <p:nvSpPr>
          <p:cNvPr id="2" name="Subtitle 2">
            <a:extLst>
              <a:ext uri="{FF2B5EF4-FFF2-40B4-BE49-F238E27FC236}">
                <a16:creationId xmlns:a16="http://schemas.microsoft.com/office/drawing/2014/main" id="{CE871B53-9DBA-10F1-A915-F8BEAC880898}"/>
              </a:ext>
            </a:extLst>
          </p:cNvPr>
          <p:cNvSpPr>
            <a:spLocks noGrp="1"/>
          </p:cNvSpPr>
          <p:nvPr>
            <p:ph type="subTitle" idx="14" hasCustomPrompt="1"/>
          </p:nvPr>
        </p:nvSpPr>
        <p:spPr>
          <a:xfrm>
            <a:off x="838198" y="1024128"/>
            <a:ext cx="10165605" cy="687429"/>
          </a:xfrm>
        </p:spPr>
        <p:txBody>
          <a:bodyPr anchor="ctr">
            <a:normAutofit/>
          </a:bodyPr>
          <a:lstStyle>
            <a:lvl1pPr marL="0" indent="0" algn="l">
              <a:buNone/>
              <a:defRPr sz="3200" b="0" i="0">
                <a:solidFill>
                  <a:srgbClr val="2078AE"/>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p>
        </p:txBody>
      </p:sp>
      <p:pic>
        <p:nvPicPr>
          <p:cNvPr id="7" name="Picture 6" descr="A black background with orange and pink text&#10;&#10;Description automatically generated">
            <a:extLst>
              <a:ext uri="{FF2B5EF4-FFF2-40B4-BE49-F238E27FC236}">
                <a16:creationId xmlns:a16="http://schemas.microsoft.com/office/drawing/2014/main" id="{18DD2418-9281-FF38-87F4-9834D4D31EF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10" name="Slide Number Placeholder 3">
            <a:extLst>
              <a:ext uri="{FF2B5EF4-FFF2-40B4-BE49-F238E27FC236}">
                <a16:creationId xmlns:a16="http://schemas.microsoft.com/office/drawing/2014/main" id="{E615CD77-C99D-19FA-49AD-98DE490A1617}"/>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Recién nacido – 8 años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41468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8F496-FA92-9058-EA6C-7E4B80805B20}"/>
              </a:ext>
            </a:extLst>
          </p:cNvPr>
          <p:cNvSpPr>
            <a:spLocks noGrp="1"/>
          </p:cNvSpPr>
          <p:nvPr>
            <p:ph type="title"/>
          </p:nvPr>
        </p:nvSpPr>
        <p:spPr>
          <a:xfrm>
            <a:off x="187271" y="199156"/>
            <a:ext cx="11839413" cy="808872"/>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04CB3DFC-8703-37CA-7721-AEEDA04DB6C3}"/>
              </a:ext>
            </a:extLst>
          </p:cNvPr>
          <p:cNvSpPr>
            <a:spLocks noGrp="1"/>
          </p:cNvSpPr>
          <p:nvPr>
            <p:ph type="body" idx="1"/>
          </p:nvPr>
        </p:nvSpPr>
        <p:spPr>
          <a:xfrm>
            <a:off x="590226" y="1253331"/>
            <a:ext cx="1109549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CBC42AAE-0E43-40C0-E42A-A224072FDEDC}"/>
              </a:ext>
            </a:extLst>
          </p:cNvPr>
          <p:cNvSpPr>
            <a:spLocks noGrp="1"/>
          </p:cNvSpPr>
          <p:nvPr>
            <p:ph type="sldNum" sz="quarter" idx="4"/>
          </p:nvPr>
        </p:nvSpPr>
        <p:spPr>
          <a:xfrm>
            <a:off x="11685720" y="6445250"/>
            <a:ext cx="468179" cy="365125"/>
          </a:xfrm>
          <a:prstGeom prst="rect">
            <a:avLst/>
          </a:prstGeom>
        </p:spPr>
        <p:txBody>
          <a:bodyPr vert="horz" lIns="91440" tIns="45720" rIns="91440" bIns="45720" rtlCol="0" anchor="ctr"/>
          <a:lstStyle>
            <a:lvl1pPr algn="r">
              <a:defRPr sz="1200" b="1">
                <a:solidFill>
                  <a:schemeClr val="tx2"/>
                </a:solidFill>
                <a:latin typeface="Montserrat" panose="00000500000000000000" pitchFamily="50" charset="0"/>
              </a:defRPr>
            </a:lvl1pPr>
          </a:lstStyle>
          <a:p>
            <a:fld id="{AC596A7D-1D3C-414F-A301-BBFEF7F5444D}" type="slidenum">
              <a:rPr lang="en-US" smtClean="0"/>
              <a:pPr/>
              <a:t>‹#›</a:t>
            </a:fld>
            <a:endParaRPr lang="en-US"/>
          </a:p>
        </p:txBody>
      </p:sp>
    </p:spTree>
    <p:extLst>
      <p:ext uri="{BB962C8B-B14F-4D97-AF65-F5344CB8AC3E}">
        <p14:creationId xmlns:p14="http://schemas.microsoft.com/office/powerpoint/2010/main" val="2490919570"/>
      </p:ext>
    </p:extLst>
  </p:cSld>
  <p:clrMap bg1="lt1" tx1="dk1" bg2="lt2" tx2="dk2" accent1="accent1" accent2="accent2" accent3="accent3" accent4="accent4" accent5="accent5" accent6="accent6" hlink="hlink" folHlink="folHlink"/>
  <p:sldLayoutIdLst>
    <p:sldLayoutId id="2147483662" r:id="rId1"/>
    <p:sldLayoutId id="2147483650" r:id="rId2"/>
    <p:sldLayoutId id="2147483669" r:id="rId3"/>
    <p:sldLayoutId id="2147483667" r:id="rId4"/>
    <p:sldLayoutId id="2147483660" r:id="rId5"/>
    <p:sldLayoutId id="2147483672" r:id="rId6"/>
    <p:sldLayoutId id="2147483664" r:id="rId7"/>
    <p:sldLayoutId id="2147483652" r:id="rId8"/>
    <p:sldLayoutId id="2147483665" r:id="rId9"/>
    <p:sldLayoutId id="2147483653" r:id="rId10"/>
    <p:sldLayoutId id="2147483654" r:id="rId11"/>
    <p:sldLayoutId id="2147483666" r:id="rId12"/>
    <p:sldLayoutId id="2147483655" r:id="rId13"/>
    <p:sldLayoutId id="2147483656" r:id="rId14"/>
    <p:sldLayoutId id="2147483657" r:id="rId15"/>
  </p:sldLayoutIdLst>
  <p:hf hdr="0" ftr="0" dt="0"/>
  <p:txStyles>
    <p:titleStyle>
      <a:lvl1pPr algn="l" defTabSz="914400" rtl="0" eaLnBrk="1" latinLnBrk="0" hangingPunct="1">
        <a:lnSpc>
          <a:spcPct val="90000"/>
        </a:lnSpc>
        <a:spcBef>
          <a:spcPct val="0"/>
        </a:spcBef>
        <a:buNone/>
        <a:defRPr sz="3000" b="1" kern="1200">
          <a:solidFill>
            <a:srgbClr val="2078AE"/>
          </a:solidFill>
          <a:latin typeface="Montserrat SemiBold" panose="00000700000000000000" pitchFamily="2" charset="0"/>
          <a:ea typeface="+mj-ea"/>
          <a:cs typeface="+mj-cs"/>
        </a:defRPr>
      </a:lvl1pPr>
    </p:titleStyle>
    <p:body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3222D5-6FE3-BC6F-608E-57B8261DE85E}"/>
              </a:ext>
            </a:extLst>
          </p:cNvPr>
          <p:cNvSpPr>
            <a:spLocks noGrp="1"/>
          </p:cNvSpPr>
          <p:nvPr>
            <p:ph type="ctrTitle"/>
          </p:nvPr>
        </p:nvSpPr>
        <p:spPr>
          <a:xfrm>
            <a:off x="452846" y="2121787"/>
            <a:ext cx="5468983" cy="2142125"/>
          </a:xfrm>
        </p:spPr>
        <p:txBody>
          <a:bodyPr wrap="square" anchor="b">
            <a:spAutoFit/>
          </a:bodyPr>
          <a:lstStyle/>
          <a:p>
            <a:pPr algn="l"/>
            <a:r>
              <a:rPr lang="es-ES_tradnl" sz="5400" b="1" dirty="0">
                <a:solidFill>
                  <a:srgbClr val="2078AE"/>
                </a:solidFill>
                <a:latin typeface="Montserrat" pitchFamily="2" charset="77"/>
              </a:rPr>
              <a:t>Introducción a la geometría: </a:t>
            </a:r>
            <a:r>
              <a:rPr lang="es-ES_tradnl" sz="3600" b="0" dirty="0">
                <a:solidFill>
                  <a:srgbClr val="2078AE"/>
                </a:solidFill>
                <a:latin typeface="Montserrat Medium" panose="00000600000000000000" pitchFamily="2" charset="0"/>
              </a:rPr>
              <a:t>Recién nacido–8 años</a:t>
            </a:r>
            <a:endParaRPr lang="es-ES_tradnl" sz="4400" b="0" dirty="0">
              <a:solidFill>
                <a:srgbClr val="2078AE"/>
              </a:solidFill>
              <a:latin typeface="Montserrat Medium" panose="00000600000000000000" pitchFamily="2" charset="0"/>
            </a:endParaRPr>
          </a:p>
        </p:txBody>
      </p:sp>
    </p:spTree>
    <p:extLst>
      <p:ext uri="{BB962C8B-B14F-4D97-AF65-F5344CB8AC3E}">
        <p14:creationId xmlns:p14="http://schemas.microsoft.com/office/powerpoint/2010/main" val="1237121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59B8ED-6A6C-D3AB-328F-22F48F2812CD}"/>
              </a:ext>
            </a:extLst>
          </p:cNvPr>
          <p:cNvSpPr>
            <a:spLocks noGrp="1"/>
          </p:cNvSpPr>
          <p:nvPr>
            <p:ph type="title"/>
          </p:nvPr>
        </p:nvSpPr>
        <p:spPr/>
        <p:txBody>
          <a:bodyPr/>
          <a:lstStyle/>
          <a:p>
            <a:r>
              <a:rPr lang="es-ES_tradnl" dirty="0"/>
              <a:t>Aprender sobre formas</a:t>
            </a:r>
            <a:endParaRPr lang="en-US" dirty="0"/>
          </a:p>
        </p:txBody>
      </p:sp>
    </p:spTree>
    <p:extLst>
      <p:ext uri="{BB962C8B-B14F-4D97-AF65-F5344CB8AC3E}">
        <p14:creationId xmlns:p14="http://schemas.microsoft.com/office/powerpoint/2010/main" val="3921456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38542-B440-AFB3-27F6-60D87FF71925}"/>
              </a:ext>
            </a:extLst>
          </p:cNvPr>
          <p:cNvSpPr>
            <a:spLocks noGrp="1"/>
          </p:cNvSpPr>
          <p:nvPr>
            <p:ph type="title"/>
          </p:nvPr>
        </p:nvSpPr>
        <p:spPr/>
        <p:txBody>
          <a:bodyPr>
            <a:noAutofit/>
          </a:bodyPr>
          <a:lstStyle/>
          <a:p>
            <a:r>
              <a:rPr lang="es-ES_tradnl" b="1" dirty="0">
                <a:latin typeface="Montserrat" pitchFamily="2" charset="77"/>
              </a:rPr>
              <a:t>Cinco componentes del aprendizaje sobre las formas</a:t>
            </a:r>
            <a:endParaRPr lang="en-US" b="1" dirty="0">
              <a:latin typeface="Montserrat" pitchFamily="2" charset="77"/>
            </a:endParaRPr>
          </a:p>
        </p:txBody>
      </p:sp>
      <p:sp>
        <p:nvSpPr>
          <p:cNvPr id="5" name="Subtitle 4">
            <a:extLst>
              <a:ext uri="{FF2B5EF4-FFF2-40B4-BE49-F238E27FC236}">
                <a16:creationId xmlns:a16="http://schemas.microsoft.com/office/drawing/2014/main" id="{25EE64C4-D5C5-61CD-EAB5-83CC6BB8BC87}"/>
              </a:ext>
            </a:extLst>
          </p:cNvPr>
          <p:cNvSpPr>
            <a:spLocks noGrp="1"/>
          </p:cNvSpPr>
          <p:nvPr>
            <p:ph type="subTitle" idx="14"/>
          </p:nvPr>
        </p:nvSpPr>
        <p:spPr>
          <a:xfrm>
            <a:off x="4348163" y="1204576"/>
            <a:ext cx="7254326" cy="580486"/>
          </a:xfrm>
        </p:spPr>
        <p:txBody>
          <a:bodyPr/>
          <a:lstStyle/>
          <a:p>
            <a:endParaRPr lang="en-US" dirty="0"/>
          </a:p>
        </p:txBody>
      </p:sp>
      <p:graphicFrame>
        <p:nvGraphicFramePr>
          <p:cNvPr id="20" name="Content Placeholder 7" descr="Percepción de similitudes y diferencias.&#10;Clasificar las formas.&#10;Nombrar las formas.&#10;Aprender sobre los atributos de las formas.&#10;Componer y descomponer las formas.&#10;">
            <a:extLst>
              <a:ext uri="{FF2B5EF4-FFF2-40B4-BE49-F238E27FC236}">
                <a16:creationId xmlns:a16="http://schemas.microsoft.com/office/drawing/2014/main" id="{306AF5EE-0A80-EF0A-51DC-3F365DA6EC05}"/>
              </a:ext>
            </a:extLst>
          </p:cNvPr>
          <p:cNvGraphicFramePr>
            <a:graphicFrameLocks noGrp="1"/>
          </p:cNvGraphicFramePr>
          <p:nvPr>
            <p:ph idx="1"/>
            <p:extLst>
              <p:ext uri="{D42A27DB-BD31-4B8C-83A1-F6EECF244321}">
                <p14:modId xmlns:p14="http://schemas.microsoft.com/office/powerpoint/2010/main" val="2643244847"/>
              </p:ext>
            </p:extLst>
          </p:nvPr>
        </p:nvGraphicFramePr>
        <p:xfrm>
          <a:off x="4348163" y="1876425"/>
          <a:ext cx="7488237" cy="4300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Placeholder 11">
            <a:extLst>
              <a:ext uri="{FF2B5EF4-FFF2-40B4-BE49-F238E27FC236}">
                <a16:creationId xmlns:a16="http://schemas.microsoft.com/office/drawing/2014/main" id="{2DEA9265-3209-D58C-35CD-F7E3E6D24401}"/>
              </a:ext>
              <a:ext uri="{C183D7F6-B498-43B3-948B-1728B52AA6E4}">
                <adec:decorative xmlns:adec="http://schemas.microsoft.com/office/drawing/2017/decorative" val="1"/>
              </a:ext>
            </a:extLst>
          </p:cNvPr>
          <p:cNvPicPr>
            <a:picLocks noGrp="1" noChangeAspect="1"/>
          </p:cNvPicPr>
          <p:nvPr>
            <p:ph type="pic" idx="13"/>
          </p:nvPr>
        </p:nvPicPr>
        <p:blipFill rotWithShape="1">
          <a:blip r:embed="rId8" cstate="screen">
            <a:extLst>
              <a:ext uri="{28A0092B-C50C-407E-A947-70E740481C1C}">
                <a14:useLocalDpi xmlns:a14="http://schemas.microsoft.com/office/drawing/2010/main"/>
              </a:ext>
            </a:extLst>
          </a:blip>
          <a:srcRect/>
          <a:stretch/>
        </p:blipFill>
        <p:spPr>
          <a:xfrm>
            <a:off x="0" y="0"/>
            <a:ext cx="4046903" cy="6176963"/>
          </a:xfrm>
        </p:spPr>
      </p:pic>
    </p:spTree>
    <p:extLst>
      <p:ext uri="{BB962C8B-B14F-4D97-AF65-F5344CB8AC3E}">
        <p14:creationId xmlns:p14="http://schemas.microsoft.com/office/powerpoint/2010/main" val="1741787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419" dirty="0"/>
              <a:t>Percepción de similitudes y diferencias</a:t>
            </a:r>
            <a:endParaRPr lang="en-US" b="1" dirty="0">
              <a:solidFill>
                <a:schemeClr val="bg1"/>
              </a:solidFill>
            </a:endParaRPr>
          </a:p>
        </p:txBody>
      </p:sp>
      <p:sp>
        <p:nvSpPr>
          <p:cNvPr id="6" name="Content Placeholder 5">
            <a:extLst>
              <a:ext uri="{FF2B5EF4-FFF2-40B4-BE49-F238E27FC236}">
                <a16:creationId xmlns:a16="http://schemas.microsoft.com/office/drawing/2014/main" id="{220CCEAD-3F42-E752-EFE5-10524C48CCD5}"/>
              </a:ext>
            </a:extLst>
          </p:cNvPr>
          <p:cNvSpPr>
            <a:spLocks noGrp="1"/>
          </p:cNvSpPr>
          <p:nvPr>
            <p:ph idx="1"/>
          </p:nvPr>
        </p:nvSpPr>
        <p:spPr>
          <a:xfrm>
            <a:off x="851647" y="2396613"/>
            <a:ext cx="4922348" cy="3208056"/>
          </a:xfrm>
        </p:spPr>
        <p:txBody>
          <a:bodyPr/>
          <a:lstStyle/>
          <a:p>
            <a:pPr marL="0" indent="0">
              <a:buNone/>
            </a:pPr>
            <a:r>
              <a:rPr lang="es-ES_tradnl" dirty="0"/>
              <a:t>Observar las similitudes y diferencias de las formas.</a:t>
            </a:r>
          </a:p>
          <a:p>
            <a:endParaRPr lang="en-US" dirty="0"/>
          </a:p>
        </p:txBody>
      </p:sp>
      <p:pic>
        <p:nvPicPr>
          <p:cNvPr id="5" name="Content Placeholder 6">
            <a:extLst>
              <a:ext uri="{FF2B5EF4-FFF2-40B4-BE49-F238E27FC236}">
                <a16:creationId xmlns:a16="http://schemas.microsoft.com/office/drawing/2014/main" id="{E1D18431-1547-F266-A5EC-3A0172E9FA5F}"/>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72202" y="972982"/>
            <a:ext cx="6019798" cy="5294816"/>
          </a:xfrm>
          <a:prstGeom prst="rect">
            <a:avLst/>
          </a:prstGeom>
        </p:spPr>
      </p:pic>
    </p:spTree>
    <p:extLst>
      <p:ext uri="{BB962C8B-B14F-4D97-AF65-F5344CB8AC3E}">
        <p14:creationId xmlns:p14="http://schemas.microsoft.com/office/powerpoint/2010/main" val="2019314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86EB8-D790-F248-626B-9E590DA0686B}"/>
              </a:ext>
            </a:extLst>
          </p:cNvPr>
          <p:cNvSpPr>
            <a:spLocks noGrp="1"/>
          </p:cNvSpPr>
          <p:nvPr>
            <p:ph type="title"/>
          </p:nvPr>
        </p:nvSpPr>
        <p:spPr/>
        <p:txBody>
          <a:bodyPr/>
          <a:lstStyle/>
          <a:p>
            <a:r>
              <a:rPr lang="es-419" dirty="0"/>
              <a:t>Clasificar formas</a:t>
            </a:r>
            <a:endParaRPr lang="en-US" dirty="0"/>
          </a:p>
        </p:txBody>
      </p:sp>
      <p:sp>
        <p:nvSpPr>
          <p:cNvPr id="3" name="Content Placeholder 2">
            <a:extLst>
              <a:ext uri="{FF2B5EF4-FFF2-40B4-BE49-F238E27FC236}">
                <a16:creationId xmlns:a16="http://schemas.microsoft.com/office/drawing/2014/main" id="{98EA4977-D4FE-0412-ECAD-B8C8C616BCC5}"/>
              </a:ext>
            </a:extLst>
          </p:cNvPr>
          <p:cNvSpPr>
            <a:spLocks noGrp="1"/>
          </p:cNvSpPr>
          <p:nvPr>
            <p:ph idx="1"/>
          </p:nvPr>
        </p:nvSpPr>
        <p:spPr>
          <a:xfrm>
            <a:off x="851647" y="1253331"/>
            <a:ext cx="4892662" cy="4351338"/>
          </a:xfrm>
        </p:spPr>
        <p:txBody>
          <a:bodyPr>
            <a:normAutofit lnSpcReduction="10000"/>
          </a:bodyPr>
          <a:lstStyle/>
          <a:p>
            <a:pPr marL="0" lvl="0" indent="0">
              <a:spcAft>
                <a:spcPts val="1800"/>
              </a:spcAft>
              <a:buNone/>
            </a:pPr>
            <a:r>
              <a:rPr lang="es-419" dirty="0">
                <a:latin typeface="Montserrat" panose="00000500000000000000" pitchFamily="50" charset="0"/>
              </a:rPr>
              <a:t>Agrupar formas similares y eventualmente nombrar su categoría.</a:t>
            </a:r>
          </a:p>
          <a:p>
            <a:pPr>
              <a:spcAft>
                <a:spcPts val="1800"/>
              </a:spcAft>
            </a:pPr>
            <a:r>
              <a:rPr lang="es-419" dirty="0">
                <a:latin typeface="Montserrat" panose="00000500000000000000" pitchFamily="50" charset="0"/>
              </a:rPr>
              <a:t>Al principio los niños se concentran en las características generales de la forma.</a:t>
            </a:r>
          </a:p>
          <a:p>
            <a:r>
              <a:rPr lang="es-419" dirty="0">
                <a:latin typeface="Montserrat" panose="00000500000000000000" pitchFamily="50" charset="0"/>
              </a:rPr>
              <a:t>Con la experiencia  los niños prestan atención a los atributos de la forma.</a:t>
            </a:r>
          </a:p>
        </p:txBody>
      </p:sp>
      <p:sp>
        <p:nvSpPr>
          <p:cNvPr id="4" name="TextBox 3">
            <a:extLst>
              <a:ext uri="{FF2B5EF4-FFF2-40B4-BE49-F238E27FC236}">
                <a16:creationId xmlns:a16="http://schemas.microsoft.com/office/drawing/2014/main" id="{D2E89986-72B2-1504-63AC-4498489D2B0E}"/>
              </a:ext>
            </a:extLst>
          </p:cNvPr>
          <p:cNvSpPr txBox="1"/>
          <p:nvPr/>
        </p:nvSpPr>
        <p:spPr>
          <a:xfrm>
            <a:off x="901464" y="5468007"/>
            <a:ext cx="5194536" cy="276999"/>
          </a:xfrm>
          <a:prstGeom prst="rect">
            <a:avLst/>
          </a:prstGeom>
          <a:noFill/>
        </p:spPr>
        <p:txBody>
          <a:bodyPr wrap="square" rtlCol="0">
            <a:spAutoFit/>
          </a:bodyPr>
          <a:lstStyle/>
          <a:p>
            <a:r>
              <a:rPr lang="en-US" sz="1200" dirty="0">
                <a:solidFill>
                  <a:srgbClr val="767676"/>
                </a:solidFill>
                <a:latin typeface="Montserrat" panose="00000500000000000000" pitchFamily="50" charset="0"/>
              </a:rPr>
              <a:t>Quinn et al. (2001); </a:t>
            </a:r>
            <a:r>
              <a:rPr lang="en-US" sz="1200" dirty="0" err="1">
                <a:solidFill>
                  <a:srgbClr val="767676"/>
                </a:solidFill>
                <a:latin typeface="Montserrat" panose="00000500000000000000" pitchFamily="50" charset="0"/>
              </a:rPr>
              <a:t>Rakinson</a:t>
            </a:r>
            <a:r>
              <a:rPr lang="en-US" sz="1200" dirty="0">
                <a:solidFill>
                  <a:srgbClr val="767676"/>
                </a:solidFill>
                <a:latin typeface="Montserrat" panose="00000500000000000000" pitchFamily="50" charset="0"/>
              </a:rPr>
              <a:t> &amp; </a:t>
            </a:r>
            <a:r>
              <a:rPr lang="en-US" sz="1200" dirty="0" err="1">
                <a:solidFill>
                  <a:srgbClr val="767676"/>
                </a:solidFill>
                <a:latin typeface="Montserrat" panose="00000500000000000000" pitchFamily="50" charset="0"/>
              </a:rPr>
              <a:t>Yermolayeva</a:t>
            </a:r>
            <a:r>
              <a:rPr lang="en-US" sz="1200" dirty="0">
                <a:solidFill>
                  <a:srgbClr val="767676"/>
                </a:solidFill>
                <a:latin typeface="Montserrat" panose="00000500000000000000" pitchFamily="50" charset="0"/>
              </a:rPr>
              <a:t> (2010)</a:t>
            </a:r>
            <a:endParaRPr lang="en-US" sz="1200" i="1" dirty="0">
              <a:solidFill>
                <a:srgbClr val="767676"/>
              </a:solidFill>
              <a:latin typeface="Montserrat" panose="00000500000000000000" pitchFamily="50" charset="0"/>
            </a:endParaRPr>
          </a:p>
        </p:txBody>
      </p:sp>
      <p:pic>
        <p:nvPicPr>
          <p:cNvPr id="6" name="Content Placeholder 4">
            <a:extLst>
              <a:ext uri="{FF2B5EF4-FFF2-40B4-BE49-F238E27FC236}">
                <a16:creationId xmlns:a16="http://schemas.microsoft.com/office/drawing/2014/main" id="{22C9950D-B3CE-CA41-9236-F40E22C86D36}"/>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69538" y="971675"/>
            <a:ext cx="5822462" cy="5312747"/>
          </a:xfrm>
          <a:prstGeom prst="rect">
            <a:avLst/>
          </a:prstGeom>
        </p:spPr>
      </p:pic>
    </p:spTree>
    <p:extLst>
      <p:ext uri="{BB962C8B-B14F-4D97-AF65-F5344CB8AC3E}">
        <p14:creationId xmlns:p14="http://schemas.microsoft.com/office/powerpoint/2010/main" val="614634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3A05C-83E3-419C-9DBC-B9B1A9E681A9}"/>
              </a:ext>
            </a:extLst>
          </p:cNvPr>
          <p:cNvSpPr>
            <a:spLocks noGrp="1"/>
          </p:cNvSpPr>
          <p:nvPr>
            <p:ph type="title"/>
          </p:nvPr>
        </p:nvSpPr>
        <p:spPr/>
        <p:txBody>
          <a:bodyPr/>
          <a:lstStyle/>
          <a:p>
            <a:r>
              <a:rPr lang="es-ES_tradnl" dirty="0"/>
              <a:t>Clasificar formas: Variaciones de las formas</a:t>
            </a:r>
            <a:endParaRPr lang="en-US" dirty="0"/>
          </a:p>
        </p:txBody>
      </p:sp>
      <p:sp>
        <p:nvSpPr>
          <p:cNvPr id="4" name="Content Placeholder 1">
            <a:extLst>
              <a:ext uri="{FF2B5EF4-FFF2-40B4-BE49-F238E27FC236}">
                <a16:creationId xmlns:a16="http://schemas.microsoft.com/office/drawing/2014/main" id="{35F7B524-DAC2-DAD3-D940-F38A5952BADC}"/>
              </a:ext>
              <a:ext uri="{C183D7F6-B498-43B3-948B-1728B52AA6E4}">
                <adec:decorative xmlns:adec="http://schemas.microsoft.com/office/drawing/2017/decorative" val="1"/>
              </a:ext>
            </a:extLst>
          </p:cNvPr>
          <p:cNvSpPr txBox="1">
            <a:spLocks/>
          </p:cNvSpPr>
          <p:nvPr/>
        </p:nvSpPr>
        <p:spPr>
          <a:xfrm>
            <a:off x="838200" y="1316805"/>
            <a:ext cx="5181600" cy="4351338"/>
          </a:xfrm>
          <a:prstGeom prst="rect">
            <a:avLst/>
          </a:prstGeom>
          <a:solidFill>
            <a:schemeClr val="bg1"/>
          </a:solidFill>
          <a:ln w="28575">
            <a:solidFill>
              <a:schemeClr val="tx2"/>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2078B0"/>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078B0"/>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078B0"/>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t> </a:t>
            </a:r>
            <a:endParaRPr lang="en-US" dirty="0"/>
          </a:p>
        </p:txBody>
      </p:sp>
      <p:sp>
        <p:nvSpPr>
          <p:cNvPr id="5" name="Content Placeholder 2">
            <a:extLst>
              <a:ext uri="{FF2B5EF4-FFF2-40B4-BE49-F238E27FC236}">
                <a16:creationId xmlns:a16="http://schemas.microsoft.com/office/drawing/2014/main" id="{CA378FA9-EDC6-DF69-0B84-7D9AC23E9950}"/>
              </a:ext>
              <a:ext uri="{C183D7F6-B498-43B3-948B-1728B52AA6E4}">
                <adec:decorative xmlns:adec="http://schemas.microsoft.com/office/drawing/2017/decorative" val="1"/>
              </a:ext>
            </a:extLst>
          </p:cNvPr>
          <p:cNvSpPr txBox="1">
            <a:spLocks/>
          </p:cNvSpPr>
          <p:nvPr/>
        </p:nvSpPr>
        <p:spPr>
          <a:xfrm>
            <a:off x="6172200" y="1316805"/>
            <a:ext cx="5181600" cy="4351338"/>
          </a:xfrm>
          <a:prstGeom prst="rect">
            <a:avLst/>
          </a:prstGeom>
          <a:ln w="28575">
            <a:solidFill>
              <a:schemeClr val="tx2"/>
            </a:solidFill>
          </a:ln>
        </p:spPr>
        <p:txBody>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latin typeface="Montserrat" panose="00000500000000000000" pitchFamily="50" charset="0"/>
              </a:rPr>
              <a:t> </a:t>
            </a:r>
          </a:p>
        </p:txBody>
      </p:sp>
      <p:grpSp>
        <p:nvGrpSpPr>
          <p:cNvPr id="13" name="Group 12" descr="Tres círculos de diferentes tamaños.">
            <a:extLst>
              <a:ext uri="{FF2B5EF4-FFF2-40B4-BE49-F238E27FC236}">
                <a16:creationId xmlns:a16="http://schemas.microsoft.com/office/drawing/2014/main" id="{02A3789D-A739-BE2C-636D-408FB9C1A3A9}"/>
              </a:ext>
            </a:extLst>
          </p:cNvPr>
          <p:cNvGrpSpPr/>
          <p:nvPr/>
        </p:nvGrpSpPr>
        <p:grpSpPr>
          <a:xfrm>
            <a:off x="1369084" y="1630144"/>
            <a:ext cx="4461452" cy="3426127"/>
            <a:chOff x="1369084" y="1630144"/>
            <a:chExt cx="4461452" cy="3426127"/>
          </a:xfrm>
        </p:grpSpPr>
        <p:sp>
          <p:nvSpPr>
            <p:cNvPr id="7" name="Oval 6">
              <a:extLst>
                <a:ext uri="{FF2B5EF4-FFF2-40B4-BE49-F238E27FC236}">
                  <a16:creationId xmlns:a16="http://schemas.microsoft.com/office/drawing/2014/main" id="{0318DC9A-1E8D-4E46-6E8D-6EDDB410758D}"/>
                </a:ext>
                <a:ext uri="{C183D7F6-B498-43B3-948B-1728B52AA6E4}">
                  <adec:decorative xmlns:adec="http://schemas.microsoft.com/office/drawing/2017/decorative" val="1"/>
                </a:ext>
              </a:extLst>
            </p:cNvPr>
            <p:cNvSpPr>
              <a:spLocks noChangeAspect="1"/>
            </p:cNvSpPr>
            <p:nvPr/>
          </p:nvSpPr>
          <p:spPr>
            <a:xfrm>
              <a:off x="2283432" y="1630144"/>
              <a:ext cx="914400" cy="9144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8" name="Oval 7">
              <a:extLst>
                <a:ext uri="{FF2B5EF4-FFF2-40B4-BE49-F238E27FC236}">
                  <a16:creationId xmlns:a16="http://schemas.microsoft.com/office/drawing/2014/main" id="{98940E8B-9ED1-584B-EE9E-25EFA6CF4F83}"/>
                </a:ext>
                <a:ext uri="{C183D7F6-B498-43B3-948B-1728B52AA6E4}">
                  <adec:decorative xmlns:adec="http://schemas.microsoft.com/office/drawing/2017/decorative" val="1"/>
                </a:ext>
              </a:extLst>
            </p:cNvPr>
            <p:cNvSpPr>
              <a:spLocks noChangeAspect="1"/>
            </p:cNvSpPr>
            <p:nvPr/>
          </p:nvSpPr>
          <p:spPr>
            <a:xfrm>
              <a:off x="3604694" y="2830429"/>
              <a:ext cx="2225842" cy="22258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3" name="Oval 2">
              <a:extLst>
                <a:ext uri="{FF2B5EF4-FFF2-40B4-BE49-F238E27FC236}">
                  <a16:creationId xmlns:a16="http://schemas.microsoft.com/office/drawing/2014/main" id="{70022E1A-2CEC-18D4-024F-B680E5965149}"/>
                </a:ext>
                <a:ext uri="{C183D7F6-B498-43B3-948B-1728B52AA6E4}">
                  <adec:decorative xmlns:adec="http://schemas.microsoft.com/office/drawing/2017/decorative" val="1"/>
                </a:ext>
              </a:extLst>
            </p:cNvPr>
            <p:cNvSpPr>
              <a:spLocks noChangeAspect="1"/>
            </p:cNvSpPr>
            <p:nvPr/>
          </p:nvSpPr>
          <p:spPr>
            <a:xfrm>
              <a:off x="1369084" y="3441312"/>
              <a:ext cx="1330062" cy="133006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grpSp>
        <p:nvGrpSpPr>
          <p:cNvPr id="9" name="Group 8" descr="Tres triángulos de diferentes tamaños, orientaciones, ángulos y longitud de los lados.">
            <a:extLst>
              <a:ext uri="{FF2B5EF4-FFF2-40B4-BE49-F238E27FC236}">
                <a16:creationId xmlns:a16="http://schemas.microsoft.com/office/drawing/2014/main" id="{75E258AF-B8A0-DABD-2E11-78D46B422867}"/>
              </a:ext>
            </a:extLst>
          </p:cNvPr>
          <p:cNvGrpSpPr/>
          <p:nvPr/>
        </p:nvGrpSpPr>
        <p:grpSpPr>
          <a:xfrm>
            <a:off x="6746587" y="1274517"/>
            <a:ext cx="4073813" cy="4286544"/>
            <a:chOff x="6622480" y="2227822"/>
            <a:chExt cx="4073813" cy="4286544"/>
          </a:xfrm>
          <a:solidFill>
            <a:schemeClr val="tx2"/>
          </a:solidFill>
        </p:grpSpPr>
        <p:sp>
          <p:nvSpPr>
            <p:cNvPr id="10" name="Triangle 11">
              <a:extLst>
                <a:ext uri="{FF2B5EF4-FFF2-40B4-BE49-F238E27FC236}">
                  <a16:creationId xmlns:a16="http://schemas.microsoft.com/office/drawing/2014/main" id="{AFDCF525-4021-BB6C-E7B7-E9F7AF5FAF0A}"/>
                </a:ext>
                <a:ext uri="{C183D7F6-B498-43B3-948B-1728B52AA6E4}">
                  <adec:decorative xmlns:adec="http://schemas.microsoft.com/office/drawing/2017/decorative" val="1"/>
                </a:ext>
              </a:extLst>
            </p:cNvPr>
            <p:cNvSpPr/>
            <p:nvPr/>
          </p:nvSpPr>
          <p:spPr>
            <a:xfrm rot="10800000">
              <a:off x="7602188" y="4064434"/>
              <a:ext cx="2056926" cy="2449932"/>
            </a:xfrm>
            <a:custGeom>
              <a:avLst/>
              <a:gdLst>
                <a:gd name="connsiteX0" fmla="*/ 0 w 790885"/>
                <a:gd name="connsiteY0" fmla="*/ 576883 h 576883"/>
                <a:gd name="connsiteX1" fmla="*/ 395443 w 790885"/>
                <a:gd name="connsiteY1" fmla="*/ 0 h 576883"/>
                <a:gd name="connsiteX2" fmla="*/ 790885 w 790885"/>
                <a:gd name="connsiteY2" fmla="*/ 576883 h 576883"/>
                <a:gd name="connsiteX3" fmla="*/ 0 w 790885"/>
                <a:gd name="connsiteY3" fmla="*/ 576883 h 576883"/>
                <a:gd name="connsiteX0" fmla="*/ 0 w 938782"/>
                <a:gd name="connsiteY0" fmla="*/ 841927 h 841927"/>
                <a:gd name="connsiteX1" fmla="*/ 938782 w 938782"/>
                <a:gd name="connsiteY1" fmla="*/ 0 h 841927"/>
                <a:gd name="connsiteX2" fmla="*/ 790885 w 938782"/>
                <a:gd name="connsiteY2" fmla="*/ 841927 h 841927"/>
                <a:gd name="connsiteX3" fmla="*/ 0 w 938782"/>
                <a:gd name="connsiteY3" fmla="*/ 841927 h 841927"/>
                <a:gd name="connsiteX0" fmla="*/ 0 w 938782"/>
                <a:gd name="connsiteY0" fmla="*/ 841927 h 841927"/>
                <a:gd name="connsiteX1" fmla="*/ 938782 w 938782"/>
                <a:gd name="connsiteY1" fmla="*/ 0 h 841927"/>
                <a:gd name="connsiteX2" fmla="*/ 645111 w 938782"/>
                <a:gd name="connsiteY2" fmla="*/ 775666 h 841927"/>
                <a:gd name="connsiteX3" fmla="*/ 0 w 938782"/>
                <a:gd name="connsiteY3" fmla="*/ 841927 h 841927"/>
              </a:gdLst>
              <a:ahLst/>
              <a:cxnLst>
                <a:cxn ang="0">
                  <a:pos x="connsiteX0" y="connsiteY0"/>
                </a:cxn>
                <a:cxn ang="0">
                  <a:pos x="connsiteX1" y="connsiteY1"/>
                </a:cxn>
                <a:cxn ang="0">
                  <a:pos x="connsiteX2" y="connsiteY2"/>
                </a:cxn>
                <a:cxn ang="0">
                  <a:pos x="connsiteX3" y="connsiteY3"/>
                </a:cxn>
              </a:cxnLst>
              <a:rect l="l" t="t" r="r" b="b"/>
              <a:pathLst>
                <a:path w="938782" h="841927">
                  <a:moveTo>
                    <a:pt x="0" y="841927"/>
                  </a:moveTo>
                  <a:lnTo>
                    <a:pt x="938782" y="0"/>
                  </a:lnTo>
                  <a:lnTo>
                    <a:pt x="645111" y="775666"/>
                  </a:lnTo>
                  <a:lnTo>
                    <a:pt x="0" y="8419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1" name="Triangle 11">
              <a:extLst>
                <a:ext uri="{FF2B5EF4-FFF2-40B4-BE49-F238E27FC236}">
                  <a16:creationId xmlns:a16="http://schemas.microsoft.com/office/drawing/2014/main" id="{EE80CD85-CBFD-5F2B-62AC-565A1598795F}"/>
                </a:ext>
                <a:ext uri="{C183D7F6-B498-43B3-948B-1728B52AA6E4}">
                  <adec:decorative xmlns:adec="http://schemas.microsoft.com/office/drawing/2017/decorative" val="1"/>
                </a:ext>
              </a:extLst>
            </p:cNvPr>
            <p:cNvSpPr/>
            <p:nvPr/>
          </p:nvSpPr>
          <p:spPr>
            <a:xfrm rot="9260343">
              <a:off x="10232422" y="2831759"/>
              <a:ext cx="463871" cy="1919822"/>
            </a:xfrm>
            <a:custGeom>
              <a:avLst/>
              <a:gdLst>
                <a:gd name="connsiteX0" fmla="*/ 0 w 790885"/>
                <a:gd name="connsiteY0" fmla="*/ 576883 h 576883"/>
                <a:gd name="connsiteX1" fmla="*/ 395443 w 790885"/>
                <a:gd name="connsiteY1" fmla="*/ 0 h 576883"/>
                <a:gd name="connsiteX2" fmla="*/ 790885 w 790885"/>
                <a:gd name="connsiteY2" fmla="*/ 576883 h 576883"/>
                <a:gd name="connsiteX3" fmla="*/ 0 w 790885"/>
                <a:gd name="connsiteY3" fmla="*/ 576883 h 576883"/>
                <a:gd name="connsiteX0" fmla="*/ 0 w 938782"/>
                <a:gd name="connsiteY0" fmla="*/ 841927 h 841927"/>
                <a:gd name="connsiteX1" fmla="*/ 938782 w 938782"/>
                <a:gd name="connsiteY1" fmla="*/ 0 h 841927"/>
                <a:gd name="connsiteX2" fmla="*/ 790885 w 938782"/>
                <a:gd name="connsiteY2" fmla="*/ 841927 h 841927"/>
                <a:gd name="connsiteX3" fmla="*/ 0 w 938782"/>
                <a:gd name="connsiteY3" fmla="*/ 841927 h 841927"/>
                <a:gd name="connsiteX0" fmla="*/ 0 w 938782"/>
                <a:gd name="connsiteY0" fmla="*/ 841927 h 841927"/>
                <a:gd name="connsiteX1" fmla="*/ 938782 w 938782"/>
                <a:gd name="connsiteY1" fmla="*/ 0 h 841927"/>
                <a:gd name="connsiteX2" fmla="*/ 645111 w 938782"/>
                <a:gd name="connsiteY2" fmla="*/ 775666 h 841927"/>
                <a:gd name="connsiteX3" fmla="*/ 0 w 938782"/>
                <a:gd name="connsiteY3" fmla="*/ 841927 h 841927"/>
                <a:gd name="connsiteX0" fmla="*/ 0 w 645111"/>
                <a:gd name="connsiteY0" fmla="*/ 881683 h 881683"/>
                <a:gd name="connsiteX1" fmla="*/ 395443 w 645111"/>
                <a:gd name="connsiteY1" fmla="*/ 0 h 881683"/>
                <a:gd name="connsiteX2" fmla="*/ 645111 w 645111"/>
                <a:gd name="connsiteY2" fmla="*/ 815422 h 881683"/>
                <a:gd name="connsiteX3" fmla="*/ 0 w 645111"/>
                <a:gd name="connsiteY3" fmla="*/ 881683 h 881683"/>
                <a:gd name="connsiteX0" fmla="*/ 0 w 514586"/>
                <a:gd name="connsiteY0" fmla="*/ 881683 h 881683"/>
                <a:gd name="connsiteX1" fmla="*/ 395443 w 514586"/>
                <a:gd name="connsiteY1" fmla="*/ 0 h 881683"/>
                <a:gd name="connsiteX2" fmla="*/ 514586 w 514586"/>
                <a:gd name="connsiteY2" fmla="*/ 841894 h 881683"/>
                <a:gd name="connsiteX3" fmla="*/ 0 w 514586"/>
                <a:gd name="connsiteY3" fmla="*/ 881683 h 881683"/>
                <a:gd name="connsiteX0" fmla="*/ 0 w 515915"/>
                <a:gd name="connsiteY0" fmla="*/ 868498 h 868498"/>
                <a:gd name="connsiteX1" fmla="*/ 396772 w 515915"/>
                <a:gd name="connsiteY1" fmla="*/ 0 h 868498"/>
                <a:gd name="connsiteX2" fmla="*/ 515915 w 515915"/>
                <a:gd name="connsiteY2" fmla="*/ 841894 h 868498"/>
                <a:gd name="connsiteX3" fmla="*/ 0 w 515915"/>
                <a:gd name="connsiteY3" fmla="*/ 868498 h 868498"/>
                <a:gd name="connsiteX0" fmla="*/ 0 w 515915"/>
                <a:gd name="connsiteY0" fmla="*/ 871155 h 871155"/>
                <a:gd name="connsiteX1" fmla="*/ 423143 w 515915"/>
                <a:gd name="connsiteY1" fmla="*/ 0 h 871155"/>
                <a:gd name="connsiteX2" fmla="*/ 515915 w 515915"/>
                <a:gd name="connsiteY2" fmla="*/ 844551 h 871155"/>
                <a:gd name="connsiteX3" fmla="*/ 0 w 515915"/>
                <a:gd name="connsiteY3" fmla="*/ 871155 h 871155"/>
                <a:gd name="connsiteX0" fmla="*/ 0 w 577856"/>
                <a:gd name="connsiteY0" fmla="*/ 917354 h 917354"/>
                <a:gd name="connsiteX1" fmla="*/ 485084 w 577856"/>
                <a:gd name="connsiteY1" fmla="*/ 0 h 917354"/>
                <a:gd name="connsiteX2" fmla="*/ 577856 w 577856"/>
                <a:gd name="connsiteY2" fmla="*/ 844551 h 917354"/>
                <a:gd name="connsiteX3" fmla="*/ 0 w 577856"/>
                <a:gd name="connsiteY3" fmla="*/ 917354 h 917354"/>
              </a:gdLst>
              <a:ahLst/>
              <a:cxnLst>
                <a:cxn ang="0">
                  <a:pos x="connsiteX0" y="connsiteY0"/>
                </a:cxn>
                <a:cxn ang="0">
                  <a:pos x="connsiteX1" y="connsiteY1"/>
                </a:cxn>
                <a:cxn ang="0">
                  <a:pos x="connsiteX2" y="connsiteY2"/>
                </a:cxn>
                <a:cxn ang="0">
                  <a:pos x="connsiteX3" y="connsiteY3"/>
                </a:cxn>
              </a:cxnLst>
              <a:rect l="l" t="t" r="r" b="b"/>
              <a:pathLst>
                <a:path w="577856" h="917354">
                  <a:moveTo>
                    <a:pt x="0" y="917354"/>
                  </a:moveTo>
                  <a:lnTo>
                    <a:pt x="485084" y="0"/>
                  </a:lnTo>
                  <a:lnTo>
                    <a:pt x="577856" y="844551"/>
                  </a:lnTo>
                  <a:lnTo>
                    <a:pt x="0" y="91735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2" name="Triangle 9">
              <a:extLst>
                <a:ext uri="{FF2B5EF4-FFF2-40B4-BE49-F238E27FC236}">
                  <a16:creationId xmlns:a16="http://schemas.microsoft.com/office/drawing/2014/main" id="{A5A17F70-9096-CD5A-2E8B-D24B222C7906}"/>
                </a:ext>
                <a:ext uri="{C183D7F6-B498-43B3-948B-1728B52AA6E4}">
                  <adec:decorative xmlns:adec="http://schemas.microsoft.com/office/drawing/2017/decorative" val="1"/>
                </a:ext>
              </a:extLst>
            </p:cNvPr>
            <p:cNvSpPr>
              <a:spLocks noChangeAspect="1"/>
            </p:cNvSpPr>
            <p:nvPr/>
          </p:nvSpPr>
          <p:spPr>
            <a:xfrm rot="1488156">
              <a:off x="6622480" y="2227822"/>
              <a:ext cx="1430019" cy="1281446"/>
            </a:xfrm>
            <a:prstGeom prst="triangle">
              <a:avLst>
                <a:gd name="adj" fmla="val 10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spTree>
    <p:extLst>
      <p:ext uri="{BB962C8B-B14F-4D97-AF65-F5344CB8AC3E}">
        <p14:creationId xmlns:p14="http://schemas.microsoft.com/office/powerpoint/2010/main" val="4175889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8B077-86AC-5767-7E9D-2314F18A6348}"/>
              </a:ext>
            </a:extLst>
          </p:cNvPr>
          <p:cNvSpPr>
            <a:spLocks noGrp="1"/>
          </p:cNvSpPr>
          <p:nvPr>
            <p:ph type="title"/>
          </p:nvPr>
        </p:nvSpPr>
        <p:spPr/>
        <p:txBody>
          <a:bodyPr/>
          <a:lstStyle/>
          <a:p>
            <a:r>
              <a:rPr lang="es-419" dirty="0"/>
              <a:t>Clasificar formas: Formas típicas y atípicas</a:t>
            </a:r>
            <a:endParaRPr lang="en-US" dirty="0"/>
          </a:p>
        </p:txBody>
      </p:sp>
      <p:graphicFrame>
        <p:nvGraphicFramePr>
          <p:cNvPr id="5" name="Table 4">
            <a:extLst>
              <a:ext uri="{FF2B5EF4-FFF2-40B4-BE49-F238E27FC236}">
                <a16:creationId xmlns:a16="http://schemas.microsoft.com/office/drawing/2014/main" id="{F0FDAC22-4499-AA06-4E51-F98F2E57C5CF}"/>
              </a:ext>
            </a:extLst>
          </p:cNvPr>
          <p:cNvGraphicFramePr>
            <a:graphicFrameLocks/>
          </p:cNvGraphicFramePr>
          <p:nvPr>
            <p:extLst>
              <p:ext uri="{D42A27DB-BD31-4B8C-83A1-F6EECF244321}">
                <p14:modId xmlns:p14="http://schemas.microsoft.com/office/powerpoint/2010/main" val="2309914717"/>
              </p:ext>
            </p:extLst>
          </p:nvPr>
        </p:nvGraphicFramePr>
        <p:xfrm>
          <a:off x="958646" y="1093527"/>
          <a:ext cx="10515598" cy="4795807"/>
        </p:xfrm>
        <a:graphic>
          <a:graphicData uri="http://schemas.openxmlformats.org/drawingml/2006/table">
            <a:tbl>
              <a:tblPr firstRow="1" bandRow="1">
                <a:tableStyleId>{5C22544A-7EE6-4342-B048-85BDC9FD1C3A}</a:tableStyleId>
              </a:tblPr>
              <a:tblGrid>
                <a:gridCol w="1571350">
                  <a:extLst>
                    <a:ext uri="{9D8B030D-6E8A-4147-A177-3AD203B41FA5}">
                      <a16:colId xmlns:a16="http://schemas.microsoft.com/office/drawing/2014/main" val="1263285585"/>
                    </a:ext>
                  </a:extLst>
                </a:gridCol>
                <a:gridCol w="3545142">
                  <a:extLst>
                    <a:ext uri="{9D8B030D-6E8A-4147-A177-3AD203B41FA5}">
                      <a16:colId xmlns:a16="http://schemas.microsoft.com/office/drawing/2014/main" val="3629347565"/>
                    </a:ext>
                  </a:extLst>
                </a:gridCol>
                <a:gridCol w="5399106">
                  <a:extLst>
                    <a:ext uri="{9D8B030D-6E8A-4147-A177-3AD203B41FA5}">
                      <a16:colId xmlns:a16="http://schemas.microsoft.com/office/drawing/2014/main" val="3122783404"/>
                    </a:ext>
                  </a:extLst>
                </a:gridCol>
              </a:tblGrid>
              <a:tr h="4366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Montserrat" panose="00000500000000000000" pitchFamily="50" charset="0"/>
                        </a:rPr>
                        <a:t>Formas</a:t>
                      </a:r>
                    </a:p>
                  </a:txBody>
                  <a:tcPr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r>
                        <a:rPr lang="es-ES_tradnl" sz="2000" noProof="0" dirty="0">
                          <a:solidFill>
                            <a:schemeClr val="bg1"/>
                          </a:solidFill>
                          <a:latin typeface="Montserrat" panose="00000500000000000000" pitchFamily="50" charset="0"/>
                        </a:rPr>
                        <a:t>Formas típicas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algn="ctr"/>
                      <a:r>
                        <a:rPr lang="es-ES_tradnl" sz="2000" dirty="0">
                          <a:solidFill>
                            <a:schemeClr val="bg1"/>
                          </a:solidFill>
                          <a:latin typeface="Montserrat" panose="00000500000000000000" pitchFamily="50" charset="0"/>
                        </a:rPr>
                        <a:t>Formas </a:t>
                      </a:r>
                      <a:r>
                        <a:rPr lang="es-ES_tradnl" sz="2000" noProof="0" dirty="0">
                          <a:solidFill>
                            <a:schemeClr val="bg1"/>
                          </a:solidFill>
                          <a:latin typeface="Montserrat" panose="00000500000000000000" pitchFamily="50" charset="0"/>
                        </a:rPr>
                        <a:t>atípicas</a:t>
                      </a:r>
                    </a:p>
                  </a:txBody>
                  <a:tcPr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250085410"/>
                  </a:ext>
                </a:extLst>
              </a:tr>
              <a:tr h="1450714">
                <a:tc>
                  <a:txBody>
                    <a:bodyPr/>
                    <a:lstStyle/>
                    <a:p>
                      <a:pPr algn="ctr"/>
                      <a:r>
                        <a:rPr lang="es-ES_tradnl" sz="1800" noProof="0" dirty="0">
                          <a:latin typeface="Montserrat" panose="00000500000000000000" pitchFamily="50" charset="0"/>
                        </a:rPr>
                        <a:t>Cuadrado</a:t>
                      </a:r>
                      <a:endParaRPr lang="es-ES_tradnl" sz="2000" noProof="0" dirty="0">
                        <a:latin typeface="Montserrat" panose="00000500000000000000" pitchFamily="50"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Montserrat" panose="00000500000000000000" pitchFamily="50"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Montserrat" panose="00000500000000000000" pitchFamily="50"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9956946"/>
                  </a:ext>
                </a:extLst>
              </a:tr>
              <a:tr h="1498287">
                <a:tc>
                  <a:txBody>
                    <a:bodyPr/>
                    <a:lstStyle/>
                    <a:p>
                      <a:pPr algn="ctr"/>
                      <a:r>
                        <a:rPr lang="es-ES_tradnl" sz="1800" noProof="0" dirty="0">
                          <a:latin typeface="Montserrat" panose="00000500000000000000" pitchFamily="50" charset="0"/>
                        </a:rPr>
                        <a:t>Rectángulo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Montserrat" panose="00000500000000000000" pitchFamily="50"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Montserrat" panose="00000500000000000000" pitchFamily="50"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31340357"/>
                  </a:ext>
                </a:extLst>
              </a:tr>
              <a:tr h="1410151">
                <a:tc>
                  <a:txBody>
                    <a:bodyPr/>
                    <a:lstStyle/>
                    <a:p>
                      <a:pPr algn="ctr"/>
                      <a:r>
                        <a:rPr lang="es-ES_tradnl" sz="1800" noProof="0" dirty="0">
                          <a:latin typeface="Montserrat" panose="00000500000000000000" pitchFamily="50" charset="0"/>
                        </a:rPr>
                        <a:t>Triángulo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Montserrat" panose="00000500000000000000" pitchFamily="50"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latin typeface="Montserrat" panose="00000500000000000000" pitchFamily="50"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8006839"/>
                  </a:ext>
                </a:extLst>
              </a:tr>
            </a:tbl>
          </a:graphicData>
        </a:graphic>
      </p:graphicFrame>
      <p:sp>
        <p:nvSpPr>
          <p:cNvPr id="7" name="Rectangle 6" descr="o Cuadrado típico.">
            <a:extLst>
              <a:ext uri="{FF2B5EF4-FFF2-40B4-BE49-F238E27FC236}">
                <a16:creationId xmlns:a16="http://schemas.microsoft.com/office/drawing/2014/main" id="{CF389D8C-7786-5E28-9B1A-DA0A376E3099}"/>
              </a:ext>
            </a:extLst>
          </p:cNvPr>
          <p:cNvSpPr/>
          <p:nvPr/>
        </p:nvSpPr>
        <p:spPr>
          <a:xfrm>
            <a:off x="3715405" y="2003202"/>
            <a:ext cx="670027" cy="6555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8" name="Rectangle 7" descr="Rectángulo típico.">
            <a:extLst>
              <a:ext uri="{FF2B5EF4-FFF2-40B4-BE49-F238E27FC236}">
                <a16:creationId xmlns:a16="http://schemas.microsoft.com/office/drawing/2014/main" id="{D47B109C-BCC3-4E57-893A-D739835E2614}"/>
              </a:ext>
            </a:extLst>
          </p:cNvPr>
          <p:cNvSpPr/>
          <p:nvPr/>
        </p:nvSpPr>
        <p:spPr>
          <a:xfrm>
            <a:off x="3485949" y="3443995"/>
            <a:ext cx="1208576" cy="63355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9" name="Triangle 8" descr="Triángulo típico.">
            <a:extLst>
              <a:ext uri="{FF2B5EF4-FFF2-40B4-BE49-F238E27FC236}">
                <a16:creationId xmlns:a16="http://schemas.microsoft.com/office/drawing/2014/main" id="{818CC245-2789-BFF9-E806-0C850E35E5B3}"/>
              </a:ext>
            </a:extLst>
          </p:cNvPr>
          <p:cNvSpPr>
            <a:spLocks noChangeAspect="1"/>
          </p:cNvSpPr>
          <p:nvPr/>
        </p:nvSpPr>
        <p:spPr>
          <a:xfrm>
            <a:off x="3626410" y="4800507"/>
            <a:ext cx="927653" cy="831273"/>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nvGrpSpPr>
          <p:cNvPr id="10" name="Group 9" descr="Dos cuadrados girados en distintas direcciones de diferentes tamaños.">
            <a:extLst>
              <a:ext uri="{FF2B5EF4-FFF2-40B4-BE49-F238E27FC236}">
                <a16:creationId xmlns:a16="http://schemas.microsoft.com/office/drawing/2014/main" id="{E4521793-D7D6-8F2A-9266-F591931DBBE0}"/>
              </a:ext>
            </a:extLst>
          </p:cNvPr>
          <p:cNvGrpSpPr/>
          <p:nvPr/>
        </p:nvGrpSpPr>
        <p:grpSpPr>
          <a:xfrm>
            <a:off x="7477961" y="1963048"/>
            <a:ext cx="2377472" cy="695717"/>
            <a:chOff x="6312571" y="2991005"/>
            <a:chExt cx="2377472" cy="695717"/>
          </a:xfrm>
          <a:solidFill>
            <a:schemeClr val="tx2"/>
          </a:solidFill>
        </p:grpSpPr>
        <p:sp>
          <p:nvSpPr>
            <p:cNvPr id="11" name="Rectangle 10">
              <a:extLst>
                <a:ext uri="{FF2B5EF4-FFF2-40B4-BE49-F238E27FC236}">
                  <a16:creationId xmlns:a16="http://schemas.microsoft.com/office/drawing/2014/main" id="{2291C958-A88E-9923-D11D-8FA32C1AFC89}"/>
                </a:ext>
                <a:ext uri="{C183D7F6-B498-43B3-948B-1728B52AA6E4}">
                  <adec:decorative xmlns:adec="http://schemas.microsoft.com/office/drawing/2017/decorative" val="1"/>
                </a:ext>
              </a:extLst>
            </p:cNvPr>
            <p:cNvSpPr>
              <a:spLocks noChangeAspect="1"/>
            </p:cNvSpPr>
            <p:nvPr/>
          </p:nvSpPr>
          <p:spPr>
            <a:xfrm rot="2724567">
              <a:off x="8258314" y="3118377"/>
              <a:ext cx="430663" cy="4327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2" name="Rectangle 11">
              <a:extLst>
                <a:ext uri="{FF2B5EF4-FFF2-40B4-BE49-F238E27FC236}">
                  <a16:creationId xmlns:a16="http://schemas.microsoft.com/office/drawing/2014/main" id="{858B1BB1-D0DC-3579-E740-CBE0418DE2A4}"/>
                </a:ext>
              </a:extLst>
            </p:cNvPr>
            <p:cNvSpPr>
              <a:spLocks noChangeAspect="1"/>
            </p:cNvSpPr>
            <p:nvPr/>
          </p:nvSpPr>
          <p:spPr>
            <a:xfrm rot="1239865">
              <a:off x="6312571" y="2991005"/>
              <a:ext cx="695717" cy="6957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grpSp>
        <p:nvGrpSpPr>
          <p:cNvPr id="13" name="Group 12" descr="Dos rectángulos. Uno está girado hacia la derecha. El otro rectángulo es largo y estrecho.">
            <a:extLst>
              <a:ext uri="{FF2B5EF4-FFF2-40B4-BE49-F238E27FC236}">
                <a16:creationId xmlns:a16="http://schemas.microsoft.com/office/drawing/2014/main" id="{094A3984-AD2A-E542-1556-2AFD05E427B1}"/>
              </a:ext>
            </a:extLst>
          </p:cNvPr>
          <p:cNvGrpSpPr/>
          <p:nvPr/>
        </p:nvGrpSpPr>
        <p:grpSpPr>
          <a:xfrm>
            <a:off x="7078665" y="3523832"/>
            <a:ext cx="3421317" cy="466865"/>
            <a:chOff x="5927078" y="4313842"/>
            <a:chExt cx="3421317" cy="466865"/>
          </a:xfrm>
          <a:solidFill>
            <a:schemeClr val="tx2"/>
          </a:solidFill>
        </p:grpSpPr>
        <p:sp>
          <p:nvSpPr>
            <p:cNvPr id="14" name="Rectangle 13">
              <a:extLst>
                <a:ext uri="{FF2B5EF4-FFF2-40B4-BE49-F238E27FC236}">
                  <a16:creationId xmlns:a16="http://schemas.microsoft.com/office/drawing/2014/main" id="{54D50049-E871-D6B5-3A02-5E446742FE2B}"/>
                </a:ext>
                <a:ext uri="{C183D7F6-B498-43B3-948B-1728B52AA6E4}">
                  <adec:decorative xmlns:adec="http://schemas.microsoft.com/office/drawing/2017/decorative" val="1"/>
                </a:ext>
              </a:extLst>
            </p:cNvPr>
            <p:cNvSpPr/>
            <p:nvPr/>
          </p:nvSpPr>
          <p:spPr>
            <a:xfrm>
              <a:off x="7532708" y="4503109"/>
              <a:ext cx="1815687" cy="1276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5" name="Rectangle 14">
              <a:extLst>
                <a:ext uri="{FF2B5EF4-FFF2-40B4-BE49-F238E27FC236}">
                  <a16:creationId xmlns:a16="http://schemas.microsoft.com/office/drawing/2014/main" id="{E111E27F-FA36-1ECF-732A-30CB63164E52}"/>
                </a:ext>
                <a:ext uri="{C183D7F6-B498-43B3-948B-1728B52AA6E4}">
                  <adec:decorative xmlns:adec="http://schemas.microsoft.com/office/drawing/2017/decorative" val="1"/>
                </a:ext>
              </a:extLst>
            </p:cNvPr>
            <p:cNvSpPr/>
            <p:nvPr/>
          </p:nvSpPr>
          <p:spPr>
            <a:xfrm rot="19566294">
              <a:off x="5927078" y="4313842"/>
              <a:ext cx="1004349" cy="4668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grpSp>
        <p:nvGrpSpPr>
          <p:cNvPr id="16" name="Group 15" descr="Tres triángulos. Uno es equilátero y está girado para que el vértice apunte hacia abajo. Los otros triángulos tienen ángulos diferentes.">
            <a:extLst>
              <a:ext uri="{FF2B5EF4-FFF2-40B4-BE49-F238E27FC236}">
                <a16:creationId xmlns:a16="http://schemas.microsoft.com/office/drawing/2014/main" id="{3BE60FBB-A1AF-D62E-5830-A34A68A08B03}"/>
              </a:ext>
            </a:extLst>
          </p:cNvPr>
          <p:cNvGrpSpPr/>
          <p:nvPr/>
        </p:nvGrpSpPr>
        <p:grpSpPr>
          <a:xfrm>
            <a:off x="6691781" y="4710193"/>
            <a:ext cx="3895432" cy="1071214"/>
            <a:chOff x="5631340" y="5175287"/>
            <a:chExt cx="3895432" cy="1071214"/>
          </a:xfrm>
          <a:solidFill>
            <a:schemeClr val="tx2"/>
          </a:solidFill>
        </p:grpSpPr>
        <p:sp>
          <p:nvSpPr>
            <p:cNvPr id="17" name="Triangle 11">
              <a:extLst>
                <a:ext uri="{FF2B5EF4-FFF2-40B4-BE49-F238E27FC236}">
                  <a16:creationId xmlns:a16="http://schemas.microsoft.com/office/drawing/2014/main" id="{93A79007-7A60-8441-B755-C9DC646DE71A}"/>
                </a:ext>
                <a:ext uri="{C183D7F6-B498-43B3-948B-1728B52AA6E4}">
                  <adec:decorative xmlns:adec="http://schemas.microsoft.com/office/drawing/2017/decorative" val="1"/>
                </a:ext>
              </a:extLst>
            </p:cNvPr>
            <p:cNvSpPr/>
            <p:nvPr/>
          </p:nvSpPr>
          <p:spPr>
            <a:xfrm rot="10800000">
              <a:off x="7078666" y="5291595"/>
              <a:ext cx="938782" cy="841927"/>
            </a:xfrm>
            <a:custGeom>
              <a:avLst/>
              <a:gdLst>
                <a:gd name="connsiteX0" fmla="*/ 0 w 790885"/>
                <a:gd name="connsiteY0" fmla="*/ 576883 h 576883"/>
                <a:gd name="connsiteX1" fmla="*/ 395443 w 790885"/>
                <a:gd name="connsiteY1" fmla="*/ 0 h 576883"/>
                <a:gd name="connsiteX2" fmla="*/ 790885 w 790885"/>
                <a:gd name="connsiteY2" fmla="*/ 576883 h 576883"/>
                <a:gd name="connsiteX3" fmla="*/ 0 w 790885"/>
                <a:gd name="connsiteY3" fmla="*/ 576883 h 576883"/>
                <a:gd name="connsiteX0" fmla="*/ 0 w 938782"/>
                <a:gd name="connsiteY0" fmla="*/ 841927 h 841927"/>
                <a:gd name="connsiteX1" fmla="*/ 938782 w 938782"/>
                <a:gd name="connsiteY1" fmla="*/ 0 h 841927"/>
                <a:gd name="connsiteX2" fmla="*/ 790885 w 938782"/>
                <a:gd name="connsiteY2" fmla="*/ 841927 h 841927"/>
                <a:gd name="connsiteX3" fmla="*/ 0 w 938782"/>
                <a:gd name="connsiteY3" fmla="*/ 841927 h 841927"/>
                <a:gd name="connsiteX0" fmla="*/ 0 w 938782"/>
                <a:gd name="connsiteY0" fmla="*/ 841927 h 841927"/>
                <a:gd name="connsiteX1" fmla="*/ 938782 w 938782"/>
                <a:gd name="connsiteY1" fmla="*/ 0 h 841927"/>
                <a:gd name="connsiteX2" fmla="*/ 645111 w 938782"/>
                <a:gd name="connsiteY2" fmla="*/ 775666 h 841927"/>
                <a:gd name="connsiteX3" fmla="*/ 0 w 938782"/>
                <a:gd name="connsiteY3" fmla="*/ 841927 h 841927"/>
              </a:gdLst>
              <a:ahLst/>
              <a:cxnLst>
                <a:cxn ang="0">
                  <a:pos x="connsiteX0" y="connsiteY0"/>
                </a:cxn>
                <a:cxn ang="0">
                  <a:pos x="connsiteX1" y="connsiteY1"/>
                </a:cxn>
                <a:cxn ang="0">
                  <a:pos x="connsiteX2" y="connsiteY2"/>
                </a:cxn>
                <a:cxn ang="0">
                  <a:pos x="connsiteX3" y="connsiteY3"/>
                </a:cxn>
              </a:cxnLst>
              <a:rect l="l" t="t" r="r" b="b"/>
              <a:pathLst>
                <a:path w="938782" h="841927">
                  <a:moveTo>
                    <a:pt x="0" y="841927"/>
                  </a:moveTo>
                  <a:lnTo>
                    <a:pt x="938782" y="0"/>
                  </a:lnTo>
                  <a:lnTo>
                    <a:pt x="645111" y="775666"/>
                  </a:lnTo>
                  <a:lnTo>
                    <a:pt x="0" y="8419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8" name="Triangle 3">
              <a:extLst>
                <a:ext uri="{FF2B5EF4-FFF2-40B4-BE49-F238E27FC236}">
                  <a16:creationId xmlns:a16="http://schemas.microsoft.com/office/drawing/2014/main" id="{9AF0339C-B7A2-5476-DE4D-879B63FB8D81}"/>
                </a:ext>
                <a:ext uri="{C183D7F6-B498-43B3-948B-1728B52AA6E4}">
                  <adec:decorative xmlns:adec="http://schemas.microsoft.com/office/drawing/2017/decorative" val="1"/>
                </a:ext>
              </a:extLst>
            </p:cNvPr>
            <p:cNvSpPr>
              <a:spLocks noChangeAspect="1"/>
            </p:cNvSpPr>
            <p:nvPr/>
          </p:nvSpPr>
          <p:spPr>
            <a:xfrm rot="10800000">
              <a:off x="5631340" y="5425308"/>
              <a:ext cx="709497" cy="63578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9" name="Triangle 11">
              <a:extLst>
                <a:ext uri="{FF2B5EF4-FFF2-40B4-BE49-F238E27FC236}">
                  <a16:creationId xmlns:a16="http://schemas.microsoft.com/office/drawing/2014/main" id="{E47CF085-EED4-2BAB-F339-5674145CEEEA}"/>
                </a:ext>
                <a:ext uri="{C183D7F6-B498-43B3-948B-1728B52AA6E4}">
                  <adec:decorative xmlns:adec="http://schemas.microsoft.com/office/drawing/2017/decorative" val="1"/>
                </a:ext>
              </a:extLst>
            </p:cNvPr>
            <p:cNvSpPr/>
            <p:nvPr/>
          </p:nvSpPr>
          <p:spPr>
            <a:xfrm rot="8220241">
              <a:off x="9254281" y="5175287"/>
              <a:ext cx="272491" cy="1071214"/>
            </a:xfrm>
            <a:custGeom>
              <a:avLst/>
              <a:gdLst>
                <a:gd name="connsiteX0" fmla="*/ 0 w 790885"/>
                <a:gd name="connsiteY0" fmla="*/ 576883 h 576883"/>
                <a:gd name="connsiteX1" fmla="*/ 395443 w 790885"/>
                <a:gd name="connsiteY1" fmla="*/ 0 h 576883"/>
                <a:gd name="connsiteX2" fmla="*/ 790885 w 790885"/>
                <a:gd name="connsiteY2" fmla="*/ 576883 h 576883"/>
                <a:gd name="connsiteX3" fmla="*/ 0 w 790885"/>
                <a:gd name="connsiteY3" fmla="*/ 576883 h 576883"/>
                <a:gd name="connsiteX0" fmla="*/ 0 w 938782"/>
                <a:gd name="connsiteY0" fmla="*/ 841927 h 841927"/>
                <a:gd name="connsiteX1" fmla="*/ 938782 w 938782"/>
                <a:gd name="connsiteY1" fmla="*/ 0 h 841927"/>
                <a:gd name="connsiteX2" fmla="*/ 790885 w 938782"/>
                <a:gd name="connsiteY2" fmla="*/ 841927 h 841927"/>
                <a:gd name="connsiteX3" fmla="*/ 0 w 938782"/>
                <a:gd name="connsiteY3" fmla="*/ 841927 h 841927"/>
                <a:gd name="connsiteX0" fmla="*/ 0 w 938782"/>
                <a:gd name="connsiteY0" fmla="*/ 841927 h 841927"/>
                <a:gd name="connsiteX1" fmla="*/ 938782 w 938782"/>
                <a:gd name="connsiteY1" fmla="*/ 0 h 841927"/>
                <a:gd name="connsiteX2" fmla="*/ 645111 w 938782"/>
                <a:gd name="connsiteY2" fmla="*/ 775666 h 841927"/>
                <a:gd name="connsiteX3" fmla="*/ 0 w 938782"/>
                <a:gd name="connsiteY3" fmla="*/ 841927 h 841927"/>
                <a:gd name="connsiteX0" fmla="*/ 0 w 645111"/>
                <a:gd name="connsiteY0" fmla="*/ 881683 h 881683"/>
                <a:gd name="connsiteX1" fmla="*/ 395443 w 645111"/>
                <a:gd name="connsiteY1" fmla="*/ 0 h 881683"/>
                <a:gd name="connsiteX2" fmla="*/ 645111 w 645111"/>
                <a:gd name="connsiteY2" fmla="*/ 815422 h 881683"/>
                <a:gd name="connsiteX3" fmla="*/ 0 w 645111"/>
                <a:gd name="connsiteY3" fmla="*/ 881683 h 881683"/>
                <a:gd name="connsiteX0" fmla="*/ 0 w 514586"/>
                <a:gd name="connsiteY0" fmla="*/ 881683 h 881683"/>
                <a:gd name="connsiteX1" fmla="*/ 395443 w 514586"/>
                <a:gd name="connsiteY1" fmla="*/ 0 h 881683"/>
                <a:gd name="connsiteX2" fmla="*/ 514586 w 514586"/>
                <a:gd name="connsiteY2" fmla="*/ 841894 h 881683"/>
                <a:gd name="connsiteX3" fmla="*/ 0 w 514586"/>
                <a:gd name="connsiteY3" fmla="*/ 881683 h 881683"/>
                <a:gd name="connsiteX0" fmla="*/ 0 w 515915"/>
                <a:gd name="connsiteY0" fmla="*/ 868498 h 868498"/>
                <a:gd name="connsiteX1" fmla="*/ 396772 w 515915"/>
                <a:gd name="connsiteY1" fmla="*/ 0 h 868498"/>
                <a:gd name="connsiteX2" fmla="*/ 515915 w 515915"/>
                <a:gd name="connsiteY2" fmla="*/ 841894 h 868498"/>
                <a:gd name="connsiteX3" fmla="*/ 0 w 515915"/>
                <a:gd name="connsiteY3" fmla="*/ 868498 h 868498"/>
                <a:gd name="connsiteX0" fmla="*/ 0 w 515915"/>
                <a:gd name="connsiteY0" fmla="*/ 871155 h 871155"/>
                <a:gd name="connsiteX1" fmla="*/ 423143 w 515915"/>
                <a:gd name="connsiteY1" fmla="*/ 0 h 871155"/>
                <a:gd name="connsiteX2" fmla="*/ 515915 w 515915"/>
                <a:gd name="connsiteY2" fmla="*/ 844551 h 871155"/>
                <a:gd name="connsiteX3" fmla="*/ 0 w 515915"/>
                <a:gd name="connsiteY3" fmla="*/ 871155 h 871155"/>
                <a:gd name="connsiteX0" fmla="*/ 0 w 577856"/>
                <a:gd name="connsiteY0" fmla="*/ 917354 h 917354"/>
                <a:gd name="connsiteX1" fmla="*/ 485084 w 577856"/>
                <a:gd name="connsiteY1" fmla="*/ 0 h 917354"/>
                <a:gd name="connsiteX2" fmla="*/ 577856 w 577856"/>
                <a:gd name="connsiteY2" fmla="*/ 844551 h 917354"/>
                <a:gd name="connsiteX3" fmla="*/ 0 w 577856"/>
                <a:gd name="connsiteY3" fmla="*/ 917354 h 917354"/>
              </a:gdLst>
              <a:ahLst/>
              <a:cxnLst>
                <a:cxn ang="0">
                  <a:pos x="connsiteX0" y="connsiteY0"/>
                </a:cxn>
                <a:cxn ang="0">
                  <a:pos x="connsiteX1" y="connsiteY1"/>
                </a:cxn>
                <a:cxn ang="0">
                  <a:pos x="connsiteX2" y="connsiteY2"/>
                </a:cxn>
                <a:cxn ang="0">
                  <a:pos x="connsiteX3" y="connsiteY3"/>
                </a:cxn>
              </a:cxnLst>
              <a:rect l="l" t="t" r="r" b="b"/>
              <a:pathLst>
                <a:path w="577856" h="917354">
                  <a:moveTo>
                    <a:pt x="0" y="917354"/>
                  </a:moveTo>
                  <a:lnTo>
                    <a:pt x="485084" y="0"/>
                  </a:lnTo>
                  <a:lnTo>
                    <a:pt x="577856" y="844551"/>
                  </a:lnTo>
                  <a:lnTo>
                    <a:pt x="0" y="91735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spTree>
    <p:extLst>
      <p:ext uri="{BB962C8B-B14F-4D97-AF65-F5344CB8AC3E}">
        <p14:creationId xmlns:p14="http://schemas.microsoft.com/office/powerpoint/2010/main" val="2610506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E0A730-A779-65A3-90DC-5E2D23B3633A}"/>
              </a:ext>
            </a:extLst>
          </p:cNvPr>
          <p:cNvSpPr>
            <a:spLocks noGrp="1"/>
          </p:cNvSpPr>
          <p:nvPr>
            <p:ph type="title"/>
          </p:nvPr>
        </p:nvSpPr>
        <p:spPr/>
        <p:txBody>
          <a:bodyPr/>
          <a:lstStyle/>
          <a:p>
            <a:r>
              <a:rPr lang="es-ES_tradnl" dirty="0"/>
              <a:t>Nombrar formas bidimensionales</a:t>
            </a:r>
            <a:endParaRPr lang="en-US" dirty="0"/>
          </a:p>
        </p:txBody>
      </p:sp>
      <p:sp>
        <p:nvSpPr>
          <p:cNvPr id="4" name="Content Placeholder 3">
            <a:extLst>
              <a:ext uri="{FF2B5EF4-FFF2-40B4-BE49-F238E27FC236}">
                <a16:creationId xmlns:a16="http://schemas.microsoft.com/office/drawing/2014/main" id="{1E43A466-5CB5-6834-A0ED-7F01BA594A88}"/>
              </a:ext>
            </a:extLst>
          </p:cNvPr>
          <p:cNvSpPr>
            <a:spLocks noGrp="1"/>
          </p:cNvSpPr>
          <p:nvPr>
            <p:ph idx="1"/>
          </p:nvPr>
        </p:nvSpPr>
        <p:spPr>
          <a:xfrm>
            <a:off x="851646" y="1175390"/>
            <a:ext cx="10834075" cy="4351338"/>
          </a:xfrm>
        </p:spPr>
        <p:txBody>
          <a:bodyPr/>
          <a:lstStyle/>
          <a:p>
            <a:pPr marL="0" indent="0">
              <a:buNone/>
            </a:pPr>
            <a:r>
              <a:rPr lang="es-ES_tradnl" dirty="0"/>
              <a:t>Identificar formas bidimensionales por nombre.</a:t>
            </a:r>
          </a:p>
        </p:txBody>
      </p:sp>
      <p:pic>
        <p:nvPicPr>
          <p:cNvPr id="6" name="Picture 5" descr="Círculo, cuadrado, triángulo, óvalo, rectángulo, rombo, pentagrama, hexágono, heptágono, octógono.">
            <a:extLst>
              <a:ext uri="{FF2B5EF4-FFF2-40B4-BE49-F238E27FC236}">
                <a16:creationId xmlns:a16="http://schemas.microsoft.com/office/drawing/2014/main" id="{67D7344A-B95B-157D-CB35-1B8B96FC8DFD}"/>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629295" y="1722924"/>
            <a:ext cx="8489982" cy="4199590"/>
          </a:xfrm>
          <a:prstGeom prst="rect">
            <a:avLst/>
          </a:prstGeom>
        </p:spPr>
      </p:pic>
    </p:spTree>
    <p:extLst>
      <p:ext uri="{BB962C8B-B14F-4D97-AF65-F5344CB8AC3E}">
        <p14:creationId xmlns:p14="http://schemas.microsoft.com/office/powerpoint/2010/main" val="3238595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B6A30-C3BB-55FC-EE60-EE59EB9E78E4}"/>
              </a:ext>
            </a:extLst>
          </p:cNvPr>
          <p:cNvSpPr>
            <a:spLocks noGrp="1"/>
          </p:cNvSpPr>
          <p:nvPr>
            <p:ph type="title"/>
          </p:nvPr>
        </p:nvSpPr>
        <p:spPr/>
        <p:txBody>
          <a:bodyPr/>
          <a:lstStyle/>
          <a:p>
            <a:r>
              <a:rPr lang="es-419" dirty="0"/>
              <a:t>Familia de formas cuadriláteras</a:t>
            </a:r>
            <a:endParaRPr lang="en-US" dirty="0"/>
          </a:p>
        </p:txBody>
      </p:sp>
      <p:pic>
        <p:nvPicPr>
          <p:cNvPr id="13" name="Content Placeholder 12" descr="Una familia de formas cuadrilátera con una jerarquía de 4 niveles: una forma cuadrilátera en la parte superior. La rama izquierda muestra un trapecio. La rama central muestra un paralelogramo y luego un rectángulo. La rama derecha muestra una cometa y luego un rombo. Una línea conecta el rectángulo y el rombo con un cuadrado.">
            <a:extLst>
              <a:ext uri="{FF2B5EF4-FFF2-40B4-BE49-F238E27FC236}">
                <a16:creationId xmlns:a16="http://schemas.microsoft.com/office/drawing/2014/main" id="{F9B49DEB-2560-D2BE-6D94-92D57D48CC6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3428399" y="1014333"/>
            <a:ext cx="4959373" cy="5605923"/>
          </a:xfrm>
        </p:spPr>
      </p:pic>
    </p:spTree>
    <p:extLst>
      <p:ext uri="{BB962C8B-B14F-4D97-AF65-F5344CB8AC3E}">
        <p14:creationId xmlns:p14="http://schemas.microsoft.com/office/powerpoint/2010/main" val="533496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458CE-3D25-D1FC-2671-79521B4D8917}"/>
              </a:ext>
            </a:extLst>
          </p:cNvPr>
          <p:cNvSpPr>
            <a:spLocks noGrp="1"/>
          </p:cNvSpPr>
          <p:nvPr>
            <p:ph type="title"/>
          </p:nvPr>
        </p:nvSpPr>
        <p:spPr/>
        <p:txBody>
          <a:bodyPr/>
          <a:lstStyle/>
          <a:p>
            <a:r>
              <a:rPr lang="es-ES_tradnl" dirty="0">
                <a:cs typeface="Arial"/>
              </a:rPr>
              <a:t>Nombrar formas tridimensionales</a:t>
            </a:r>
            <a:endParaRPr lang="en-US" dirty="0"/>
          </a:p>
        </p:txBody>
      </p:sp>
      <p:sp>
        <p:nvSpPr>
          <p:cNvPr id="3" name="Content Placeholder 2">
            <a:extLst>
              <a:ext uri="{FF2B5EF4-FFF2-40B4-BE49-F238E27FC236}">
                <a16:creationId xmlns:a16="http://schemas.microsoft.com/office/drawing/2014/main" id="{12233455-179D-8B2B-6BD6-4E37C856B44D}"/>
              </a:ext>
            </a:extLst>
          </p:cNvPr>
          <p:cNvSpPr>
            <a:spLocks noGrp="1"/>
          </p:cNvSpPr>
          <p:nvPr>
            <p:ph idx="1"/>
          </p:nvPr>
        </p:nvSpPr>
        <p:spPr/>
        <p:txBody>
          <a:bodyPr/>
          <a:lstStyle/>
          <a:p>
            <a:pPr marL="0" indent="0">
              <a:buNone/>
            </a:pPr>
            <a:r>
              <a:rPr lang="es-ES_tradnl" dirty="0">
                <a:cs typeface="Arial"/>
              </a:rPr>
              <a:t>Identificar formas y tridimensionales por nombre.</a:t>
            </a:r>
          </a:p>
        </p:txBody>
      </p:sp>
      <p:pic>
        <p:nvPicPr>
          <p:cNvPr id="5" name="Picture 4" descr="Esfera, cubo, cono, cilindro, pirámide.">
            <a:extLst>
              <a:ext uri="{FF2B5EF4-FFF2-40B4-BE49-F238E27FC236}">
                <a16:creationId xmlns:a16="http://schemas.microsoft.com/office/drawing/2014/main" id="{53BFBC3A-7C14-47D2-B184-A99F970EB4C9}"/>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528379" y="2325622"/>
            <a:ext cx="11135240" cy="2206756"/>
          </a:xfrm>
          <a:prstGeom prst="rect">
            <a:avLst/>
          </a:prstGeom>
        </p:spPr>
      </p:pic>
    </p:spTree>
    <p:extLst>
      <p:ext uri="{BB962C8B-B14F-4D97-AF65-F5344CB8AC3E}">
        <p14:creationId xmlns:p14="http://schemas.microsoft.com/office/powerpoint/2010/main" val="2460893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419" b="1" kern="100" dirty="0">
                <a:solidFill>
                  <a:srgbClr val="FDFDFE"/>
                </a:solidFill>
                <a:effectLst/>
                <a:ea typeface="DengXian Light" panose="02010600030101010101" pitchFamily="2" charset="-122"/>
                <a:cs typeface="Times New Roman" panose="02020603050405020304" pitchFamily="18" charset="0"/>
              </a:rPr>
              <a:t>¿Qué son atributos de las formas?</a:t>
            </a:r>
            <a:endParaRPr lang="en-US" b="1" dirty="0">
              <a:solidFill>
                <a:schemeClr val="bg1"/>
              </a:solidFill>
              <a:latin typeface="Montserrat" pitchFamily="2" charset="77"/>
            </a:endParaRPr>
          </a:p>
        </p:txBody>
      </p:sp>
      <p:sp>
        <p:nvSpPr>
          <p:cNvPr id="3" name="Content Placeholder 2">
            <a:extLst>
              <a:ext uri="{FF2B5EF4-FFF2-40B4-BE49-F238E27FC236}">
                <a16:creationId xmlns:a16="http://schemas.microsoft.com/office/drawing/2014/main" id="{EBB0CD6F-BC9C-A1FD-B51F-7F887E248513}"/>
              </a:ext>
            </a:extLst>
          </p:cNvPr>
          <p:cNvSpPr>
            <a:spLocks noGrp="1"/>
          </p:cNvSpPr>
          <p:nvPr>
            <p:ph idx="1"/>
          </p:nvPr>
        </p:nvSpPr>
        <p:spPr/>
        <p:txBody>
          <a:bodyPr/>
          <a:lstStyle/>
          <a:p>
            <a:pPr marL="0" indent="0">
              <a:buNone/>
            </a:pPr>
            <a:r>
              <a:rPr lang="es-419" dirty="0">
                <a:effectLst/>
                <a:ea typeface="Calibri" panose="020F0502020204030204" pitchFamily="34" charset="0"/>
                <a:cs typeface="Times New Roman" panose="02020603050405020304" pitchFamily="18" charset="0"/>
              </a:rPr>
              <a:t>Los atributos de la forma son propiedades de una forma como lados o esquinas, caras y vértices. </a:t>
            </a:r>
            <a:endParaRPr lang="en-US" dirty="0">
              <a:cs typeface="Arial"/>
            </a:endParaRPr>
          </a:p>
        </p:txBody>
      </p:sp>
      <p:pic>
        <p:nvPicPr>
          <p:cNvPr id="11" name="Picture 10" descr="Rectángulo bidimensional con vértice (esquina de la forma) etiquetado y borde o lado etiquetado.">
            <a:extLst>
              <a:ext uri="{FF2B5EF4-FFF2-40B4-BE49-F238E27FC236}">
                <a16:creationId xmlns:a16="http://schemas.microsoft.com/office/drawing/2014/main" id="{7E2FF5BB-2476-46E8-885C-630AD1B59D5A}"/>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738776" y="2358365"/>
            <a:ext cx="4874369" cy="3544995"/>
          </a:xfrm>
          <a:prstGeom prst="rect">
            <a:avLst/>
          </a:prstGeom>
        </p:spPr>
      </p:pic>
      <p:pic>
        <p:nvPicPr>
          <p:cNvPr id="5" name="Picture 4" descr="Cubo tridimensional con vértice (esquina de la forma) etiquetado y arista y cara etiquetadas.">
            <a:extLst>
              <a:ext uri="{FF2B5EF4-FFF2-40B4-BE49-F238E27FC236}">
                <a16:creationId xmlns:a16="http://schemas.microsoft.com/office/drawing/2014/main" id="{C3114FCB-A24E-900D-BF08-2ECFA06ED8B8}"/>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5490843" y="2354859"/>
            <a:ext cx="6349968" cy="3483235"/>
          </a:xfrm>
          <a:prstGeom prst="rect">
            <a:avLst/>
          </a:prstGeom>
        </p:spPr>
      </p:pic>
    </p:spTree>
    <p:extLst>
      <p:ext uri="{BB962C8B-B14F-4D97-AF65-F5344CB8AC3E}">
        <p14:creationId xmlns:p14="http://schemas.microsoft.com/office/powerpoint/2010/main" val="2657456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826E6B-5C70-738D-370B-F31A70C59B48}"/>
              </a:ext>
            </a:extLst>
          </p:cNvPr>
          <p:cNvSpPr>
            <a:spLocks noGrp="1"/>
          </p:cNvSpPr>
          <p:nvPr>
            <p:ph type="title" idx="4294967295"/>
          </p:nvPr>
        </p:nvSpPr>
        <p:spPr>
          <a:xfrm>
            <a:off x="176293" y="-499584"/>
            <a:ext cx="11839413" cy="327056"/>
          </a:xfrm>
        </p:spPr>
        <p:txBody>
          <a:bodyPr/>
          <a:lstStyle/>
          <a:p>
            <a:r>
              <a:rPr lang="es-419" sz="1200" b="1" kern="1200" dirty="0">
                <a:solidFill>
                  <a:srgbClr val="2078AE"/>
                </a:solidFill>
                <a:effectLst/>
                <a:latin typeface="Montserrat Medium" panose="00000600000000000000" pitchFamily="2" charset="0"/>
                <a:ea typeface="Calibri" panose="020F0502020204030204" pitchFamily="34" charset="0"/>
                <a:cs typeface="Times New Roman" panose="02020603050405020304" pitchFamily="18" charset="0"/>
              </a:rPr>
              <a:t>Agradecimientos</a:t>
            </a:r>
            <a:endParaRPr lang="en-US" dirty="0">
              <a:latin typeface="Montserrat Medium" panose="00000600000000000000" pitchFamily="2" charset="0"/>
            </a:endParaRPr>
          </a:p>
        </p:txBody>
      </p:sp>
      <p:pic>
        <p:nvPicPr>
          <p:cNvPr id="5" name="Picture 4" descr="Logotipos para el Superintendente de Escuelas del Condado de Fresno y Count Play Explore.">
            <a:extLst>
              <a:ext uri="{FF2B5EF4-FFF2-40B4-BE49-F238E27FC236}">
                <a16:creationId xmlns:a16="http://schemas.microsoft.com/office/drawing/2014/main" id="{E6188540-20AD-7EE0-3203-6C1EB4CC83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19278" y="1315109"/>
            <a:ext cx="5326941" cy="2004063"/>
          </a:xfrm>
          <a:prstGeom prst="rect">
            <a:avLst/>
          </a:prstGeom>
        </p:spPr>
      </p:pic>
      <p:sp>
        <p:nvSpPr>
          <p:cNvPr id="2" name="Rectangle 1">
            <a:extLst>
              <a:ext uri="{FF2B5EF4-FFF2-40B4-BE49-F238E27FC236}">
                <a16:creationId xmlns:a16="http://schemas.microsoft.com/office/drawing/2014/main" id="{E9563FD6-FEDA-87C7-707A-0CFB86F1C0EE}"/>
              </a:ext>
              <a:ext uri="{C183D7F6-B498-43B3-948B-1728B52AA6E4}">
                <adec:decorative xmlns:adec="http://schemas.microsoft.com/office/drawing/2017/decorative" val="1"/>
              </a:ext>
            </a:extLst>
          </p:cNvPr>
          <p:cNvSpPr/>
          <p:nvPr/>
        </p:nvSpPr>
        <p:spPr>
          <a:xfrm>
            <a:off x="1981202" y="3429000"/>
            <a:ext cx="8520330" cy="24079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anose="00000600000000000000" pitchFamily="2" charset="0"/>
            </a:endParaRPr>
          </a:p>
        </p:txBody>
      </p:sp>
      <p:sp>
        <p:nvSpPr>
          <p:cNvPr id="6" name="TextBox 5">
            <a:extLst>
              <a:ext uri="{FF2B5EF4-FFF2-40B4-BE49-F238E27FC236}">
                <a16:creationId xmlns:a16="http://schemas.microsoft.com/office/drawing/2014/main" id="{81CABAD6-EC21-471F-0425-8A1668D51311}"/>
              </a:ext>
            </a:extLst>
          </p:cNvPr>
          <p:cNvSpPr txBox="1"/>
          <p:nvPr/>
        </p:nvSpPr>
        <p:spPr>
          <a:xfrm>
            <a:off x="2210972" y="3623235"/>
            <a:ext cx="8060789" cy="2066528"/>
          </a:xfrm>
          <a:prstGeom prst="rect">
            <a:avLst/>
          </a:prstGeom>
          <a:noFill/>
        </p:spPr>
        <p:txBody>
          <a:bodyPr wrap="square" rtlCol="0">
            <a:spAutoFit/>
          </a:bodyPr>
          <a:lstStyle/>
          <a:p>
            <a:pPr>
              <a:lnSpc>
                <a:spcPts val="2600"/>
              </a:lnSpc>
            </a:pP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Count Play Explore Professional Learning Resources es un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producto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del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Superintendente</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de Escuelas del Condado de Fresno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desarrollado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por</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WestEd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colaboración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con FCSS y Centro AIMS para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educación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matemáticas</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y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ciencias</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No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está</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destinado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redistribución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comercial</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modificación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no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autorizada</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ni</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el</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uso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fuera del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ámbito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de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educación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profesional</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a:t>
            </a:r>
            <a:endParaRPr lang="en-US" dirty="0">
              <a:solidFill>
                <a:schemeClr val="bg1"/>
              </a:solidFill>
              <a:latin typeface="Montserrat Medium" panose="000006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7974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5A206-7535-1B79-FEFD-ADFEAC41E855}"/>
              </a:ext>
            </a:extLst>
          </p:cNvPr>
          <p:cNvSpPr>
            <a:spLocks noGrp="1"/>
          </p:cNvSpPr>
          <p:nvPr>
            <p:ph type="title"/>
          </p:nvPr>
        </p:nvSpPr>
        <p:spPr/>
        <p:txBody>
          <a:bodyPr/>
          <a:lstStyle/>
          <a:p>
            <a:r>
              <a:rPr lang="es-419" dirty="0">
                <a:effectLst/>
                <a:ea typeface="Calibri" panose="020F0502020204030204" pitchFamily="34" charset="0"/>
                <a:cs typeface="Times New Roman" panose="02020603050405020304" pitchFamily="18" charset="0"/>
              </a:rPr>
              <a:t>Aprender sobre los atributos de las formas</a:t>
            </a:r>
            <a:endParaRPr lang="en-US" dirty="0"/>
          </a:p>
        </p:txBody>
      </p:sp>
      <p:sp>
        <p:nvSpPr>
          <p:cNvPr id="3" name="Content Placeholder 2">
            <a:extLst>
              <a:ext uri="{FF2B5EF4-FFF2-40B4-BE49-F238E27FC236}">
                <a16:creationId xmlns:a16="http://schemas.microsoft.com/office/drawing/2014/main" id="{2E455C0B-6770-0269-3E49-54851DD3D327}"/>
              </a:ext>
            </a:extLst>
          </p:cNvPr>
          <p:cNvSpPr>
            <a:spLocks noGrp="1"/>
          </p:cNvSpPr>
          <p:nvPr>
            <p:ph idx="1"/>
          </p:nvPr>
        </p:nvSpPr>
        <p:spPr>
          <a:xfrm>
            <a:off x="851647" y="1253331"/>
            <a:ext cx="4892850" cy="4351338"/>
          </a:xfrm>
        </p:spPr>
        <p:txBody>
          <a:bodyPr/>
          <a:lstStyle/>
          <a:p>
            <a:pPr>
              <a:spcAft>
                <a:spcPts val="1800"/>
              </a:spcAft>
            </a:pPr>
            <a:r>
              <a:rPr lang="es-US" dirty="0">
                <a:cs typeface="Arial"/>
              </a:rPr>
              <a:t>Utilizar los atributos para clasificar una forma.</a:t>
            </a:r>
          </a:p>
          <a:p>
            <a:r>
              <a:rPr lang="es-US" dirty="0">
                <a:cs typeface="Arial"/>
              </a:rPr>
              <a:t>Entender que las formas pueden compartir los mismos atributos.</a:t>
            </a:r>
          </a:p>
        </p:txBody>
      </p:sp>
      <p:pic>
        <p:nvPicPr>
          <p:cNvPr id="5" name="Content Placeholder 2">
            <a:extLst>
              <a:ext uri="{FF2B5EF4-FFF2-40B4-BE49-F238E27FC236}">
                <a16:creationId xmlns:a16="http://schemas.microsoft.com/office/drawing/2014/main" id="{49432092-8375-5746-54D5-7D7F8DBA522A}"/>
              </a:ext>
              <a:ext uri="{C183D7F6-B498-43B3-948B-1728B52AA6E4}">
                <adec:decorative xmlns:adec="http://schemas.microsoft.com/office/drawing/2017/decorative" val="1"/>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a:stretch/>
        </p:blipFill>
        <p:spPr>
          <a:xfrm>
            <a:off x="6158226" y="968188"/>
            <a:ext cx="6033774" cy="5249732"/>
          </a:xfrm>
          <a:prstGeom prst="rect">
            <a:avLst/>
          </a:prstGeom>
        </p:spPr>
      </p:pic>
    </p:spTree>
    <p:extLst>
      <p:ext uri="{BB962C8B-B14F-4D97-AF65-F5344CB8AC3E}">
        <p14:creationId xmlns:p14="http://schemas.microsoft.com/office/powerpoint/2010/main" val="2726446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D9FFE7AD-6E63-23C6-8BE2-72D72A6517C4}"/>
              </a:ext>
              <a:ext uri="{C183D7F6-B498-43B3-948B-1728B52AA6E4}">
                <adec:decorative xmlns:adec="http://schemas.microsoft.com/office/drawing/2017/decorative" val="1"/>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a:ext>
            </a:extLst>
          </a:blip>
          <a:srcRect/>
          <a:stretch/>
        </p:blipFill>
        <p:spPr>
          <a:xfrm>
            <a:off x="5962810" y="968188"/>
            <a:ext cx="6229190" cy="5282984"/>
          </a:xfrm>
          <a:prstGeom prst="rect">
            <a:avLst/>
          </a:prstGeom>
        </p:spPr>
      </p:pic>
      <p:sp>
        <p:nvSpPr>
          <p:cNvPr id="2" name="Title 1">
            <a:extLst>
              <a:ext uri="{FF2B5EF4-FFF2-40B4-BE49-F238E27FC236}">
                <a16:creationId xmlns:a16="http://schemas.microsoft.com/office/drawing/2014/main" id="{0825A206-7535-1B79-FEFD-ADFEAC41E855}"/>
              </a:ext>
            </a:extLst>
          </p:cNvPr>
          <p:cNvSpPr>
            <a:spLocks noGrp="1"/>
          </p:cNvSpPr>
          <p:nvPr>
            <p:ph type="title"/>
          </p:nvPr>
        </p:nvSpPr>
        <p:spPr>
          <a:xfrm>
            <a:off x="851646" y="237744"/>
            <a:ext cx="10834075" cy="480131"/>
          </a:xfrm>
        </p:spPr>
        <p:txBody>
          <a:bodyPr/>
          <a:lstStyle/>
          <a:p>
            <a:r>
              <a:rPr lang="es-US" sz="2800" dirty="0">
                <a:latin typeface="Montserrat" panose="00000500000000000000" pitchFamily="50" charset="0"/>
                <a:cs typeface="Arial" panose="020B0604020202020204" pitchFamily="34" charset="0"/>
              </a:rPr>
              <a:t>Componer y descomponer formas</a:t>
            </a:r>
            <a:endParaRPr lang="en-US" dirty="0">
              <a:latin typeface="Montserrat" panose="00000500000000000000" pitchFamily="50" charset="0"/>
              <a:cs typeface="Arial" panose="020B0604020202020204" pitchFamily="34" charset="0"/>
            </a:endParaRPr>
          </a:p>
        </p:txBody>
      </p:sp>
      <p:sp>
        <p:nvSpPr>
          <p:cNvPr id="3" name="Content Placeholder 2">
            <a:extLst>
              <a:ext uri="{FF2B5EF4-FFF2-40B4-BE49-F238E27FC236}">
                <a16:creationId xmlns:a16="http://schemas.microsoft.com/office/drawing/2014/main" id="{2E455C0B-6770-0269-3E49-54851DD3D327}"/>
              </a:ext>
            </a:extLst>
          </p:cNvPr>
          <p:cNvSpPr>
            <a:spLocks noGrp="1"/>
          </p:cNvSpPr>
          <p:nvPr>
            <p:ph idx="1"/>
          </p:nvPr>
        </p:nvSpPr>
        <p:spPr>
          <a:xfrm>
            <a:off x="851647" y="1253331"/>
            <a:ext cx="4892850" cy="4351338"/>
          </a:xfrm>
        </p:spPr>
        <p:txBody>
          <a:bodyPr>
            <a:normAutofit lnSpcReduction="10000"/>
          </a:bodyPr>
          <a:lstStyle/>
          <a:p>
            <a:pPr>
              <a:spcBef>
                <a:spcPts val="0"/>
              </a:spcBef>
              <a:spcAft>
                <a:spcPts val="1800"/>
              </a:spcAft>
            </a:pPr>
            <a:r>
              <a:rPr lang="es-US" dirty="0">
                <a:cs typeface="Arial"/>
              </a:rPr>
              <a:t>Componga nuevas formas a partir de otras formas.</a:t>
            </a:r>
          </a:p>
          <a:p>
            <a:pPr>
              <a:spcBef>
                <a:spcPts val="0"/>
              </a:spcBef>
              <a:spcAft>
                <a:spcPts val="1800"/>
              </a:spcAft>
            </a:pPr>
            <a:r>
              <a:rPr lang="es-US" dirty="0">
                <a:cs typeface="Arial"/>
              </a:rPr>
              <a:t>Descomponga las formas en nuevas formas.</a:t>
            </a:r>
          </a:p>
          <a:p>
            <a:pPr>
              <a:spcBef>
                <a:spcPts val="0"/>
              </a:spcBef>
              <a:spcAft>
                <a:spcPts val="1800"/>
              </a:spcAft>
            </a:pPr>
            <a:r>
              <a:rPr lang="es-US" dirty="0">
                <a:cs typeface="Arial"/>
              </a:rPr>
              <a:t>Cree diseños e imágenes a partir de formas.</a:t>
            </a:r>
          </a:p>
          <a:p>
            <a:pPr>
              <a:spcBef>
                <a:spcPts val="0"/>
              </a:spcBef>
              <a:spcAft>
                <a:spcPts val="1800"/>
              </a:spcAft>
            </a:pPr>
            <a:r>
              <a:rPr lang="es-US" dirty="0">
                <a:cs typeface="Arial"/>
              </a:rPr>
              <a:t>Divida las formas en piezas de igual tamaño. </a:t>
            </a:r>
            <a:endParaRPr lang="en-US" dirty="0">
              <a:cs typeface="Arial"/>
            </a:endParaRPr>
          </a:p>
        </p:txBody>
      </p:sp>
    </p:spTree>
    <p:extLst>
      <p:ext uri="{BB962C8B-B14F-4D97-AF65-F5344CB8AC3E}">
        <p14:creationId xmlns:p14="http://schemas.microsoft.com/office/powerpoint/2010/main" val="3205668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396042-F952-C149-6F40-A967DF59516C}"/>
              </a:ext>
            </a:extLst>
          </p:cNvPr>
          <p:cNvSpPr>
            <a:spLocks noGrp="1"/>
          </p:cNvSpPr>
          <p:nvPr>
            <p:ph type="title"/>
          </p:nvPr>
        </p:nvSpPr>
        <p:spPr>
          <a:xfrm>
            <a:off x="543114" y="36039"/>
            <a:ext cx="11142607" cy="978729"/>
          </a:xfrm>
        </p:spPr>
        <p:txBody>
          <a:bodyPr wrap="square">
            <a:spAutoFit/>
          </a:bodyPr>
          <a:lstStyle/>
          <a:p>
            <a:r>
              <a:rPr lang="es-US" sz="3200" dirty="0">
                <a:cs typeface="Arial"/>
              </a:rPr>
              <a:t>Visión general del conocimiento </a:t>
            </a:r>
            <a:br>
              <a:rPr lang="es-US" sz="3200" dirty="0">
                <a:cs typeface="Arial"/>
              </a:rPr>
            </a:br>
            <a:r>
              <a:rPr lang="es-US" sz="3200" dirty="0">
                <a:cs typeface="Arial"/>
              </a:rPr>
              <a:t>de las formas de los niños</a:t>
            </a:r>
            <a:endParaRPr lang="en-US" dirty="0">
              <a:latin typeface="Montserrat" pitchFamily="2" charset="77"/>
            </a:endParaRPr>
          </a:p>
        </p:txBody>
      </p:sp>
      <p:pic>
        <p:nvPicPr>
          <p:cNvPr id="10" name="Picture 9">
            <a:extLst>
              <a:ext uri="{FF2B5EF4-FFF2-40B4-BE49-F238E27FC236}">
                <a16:creationId xmlns:a16="http://schemas.microsoft.com/office/drawing/2014/main" id="{F6AF1FDD-8736-75D9-C70A-90FAB707BE61}"/>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8"/>
          <a:stretch/>
        </p:blipFill>
        <p:spPr>
          <a:xfrm>
            <a:off x="2169686" y="1014139"/>
            <a:ext cx="3226848" cy="1739088"/>
          </a:xfrm>
          <a:prstGeom prst="rect">
            <a:avLst/>
          </a:prstGeom>
          <a:ln w="19050">
            <a:solidFill>
              <a:schemeClr val="bg1"/>
            </a:solidFill>
          </a:ln>
        </p:spPr>
      </p:pic>
      <p:pic>
        <p:nvPicPr>
          <p:cNvPr id="17" name="Picture 16">
            <a:extLst>
              <a:ext uri="{FF2B5EF4-FFF2-40B4-BE49-F238E27FC236}">
                <a16:creationId xmlns:a16="http://schemas.microsoft.com/office/drawing/2014/main" id="{24B8CBEC-2963-FCC5-0C14-7FB458D7FA32}"/>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409061" y="1014768"/>
            <a:ext cx="3198579" cy="1711563"/>
          </a:xfrm>
          <a:prstGeom prst="rect">
            <a:avLst/>
          </a:prstGeom>
          <a:ln w="19050">
            <a:solidFill>
              <a:schemeClr val="bg1"/>
            </a:solidFill>
          </a:ln>
        </p:spPr>
      </p:pic>
      <p:pic>
        <p:nvPicPr>
          <p:cNvPr id="19" name="Picture 18">
            <a:extLst>
              <a:ext uri="{FF2B5EF4-FFF2-40B4-BE49-F238E27FC236}">
                <a16:creationId xmlns:a16="http://schemas.microsoft.com/office/drawing/2014/main" id="{C72FD2BC-FD98-5F67-81E3-3D040AC96487}"/>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535237" y="999642"/>
            <a:ext cx="3226848" cy="1726690"/>
          </a:xfrm>
          <a:prstGeom prst="rect">
            <a:avLst/>
          </a:prstGeom>
          <a:ln w="19050">
            <a:solidFill>
              <a:schemeClr val="bg1"/>
            </a:solidFill>
          </a:ln>
        </p:spPr>
      </p:pic>
      <p:sp>
        <p:nvSpPr>
          <p:cNvPr id="2" name="Arrow: Right 4" descr="Arrow pointing from left to right to show progression of infants and toddlers to preschool, TK, and K to early elementary.">
            <a:extLst>
              <a:ext uri="{FF2B5EF4-FFF2-40B4-BE49-F238E27FC236}">
                <a16:creationId xmlns:a16="http://schemas.microsoft.com/office/drawing/2014/main" id="{7FEFAA12-CBAA-B5CF-B9C3-2E0B263330AF}"/>
              </a:ext>
            </a:extLst>
          </p:cNvPr>
          <p:cNvSpPr/>
          <p:nvPr/>
        </p:nvSpPr>
        <p:spPr>
          <a:xfrm>
            <a:off x="2283974" y="2392589"/>
            <a:ext cx="9874397" cy="390356"/>
          </a:xfrm>
          <a:prstGeom prst="rightArrow">
            <a:avLst/>
          </a:prstGeom>
          <a:solidFill>
            <a:schemeClr val="bg1"/>
          </a:solidFill>
          <a:ln w="254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aphicFrame>
        <p:nvGraphicFramePr>
          <p:cNvPr id="6" name="Table 12">
            <a:extLst>
              <a:ext uri="{FF2B5EF4-FFF2-40B4-BE49-F238E27FC236}">
                <a16:creationId xmlns:a16="http://schemas.microsoft.com/office/drawing/2014/main" id="{F2F71AE9-CD30-B487-A107-768227300EAF}"/>
              </a:ext>
            </a:extLst>
          </p:cNvPr>
          <p:cNvGraphicFramePr>
            <a:graphicFrameLocks noGrp="1"/>
          </p:cNvGraphicFramePr>
          <p:nvPr>
            <p:extLst>
              <p:ext uri="{D42A27DB-BD31-4B8C-83A1-F6EECF244321}">
                <p14:modId xmlns:p14="http://schemas.microsoft.com/office/powerpoint/2010/main" val="1184669245"/>
              </p:ext>
            </p:extLst>
          </p:nvPr>
        </p:nvGraphicFramePr>
        <p:xfrm>
          <a:off x="149966" y="2703934"/>
          <a:ext cx="11614739" cy="3583689"/>
        </p:xfrm>
        <a:graphic>
          <a:graphicData uri="http://schemas.openxmlformats.org/drawingml/2006/table">
            <a:tbl>
              <a:tblPr firstRow="1" bandRow="1">
                <a:tableStyleId>{3B4B98B0-60AC-42C2-AFA5-B58CD77FA1E5}</a:tableStyleId>
              </a:tblPr>
              <a:tblGrid>
                <a:gridCol w="2025746">
                  <a:extLst>
                    <a:ext uri="{9D8B030D-6E8A-4147-A177-3AD203B41FA5}">
                      <a16:colId xmlns:a16="http://schemas.microsoft.com/office/drawing/2014/main" val="863964369"/>
                    </a:ext>
                  </a:extLst>
                </a:gridCol>
                <a:gridCol w="3196331">
                  <a:extLst>
                    <a:ext uri="{9D8B030D-6E8A-4147-A177-3AD203B41FA5}">
                      <a16:colId xmlns:a16="http://schemas.microsoft.com/office/drawing/2014/main" val="2838730961"/>
                    </a:ext>
                  </a:extLst>
                </a:gridCol>
                <a:gridCol w="3196331">
                  <a:extLst>
                    <a:ext uri="{9D8B030D-6E8A-4147-A177-3AD203B41FA5}">
                      <a16:colId xmlns:a16="http://schemas.microsoft.com/office/drawing/2014/main" val="1965536244"/>
                    </a:ext>
                  </a:extLst>
                </a:gridCol>
                <a:gridCol w="3196331">
                  <a:extLst>
                    <a:ext uri="{9D8B030D-6E8A-4147-A177-3AD203B41FA5}">
                      <a16:colId xmlns:a16="http://schemas.microsoft.com/office/drawing/2014/main" val="1107014208"/>
                    </a:ext>
                  </a:extLst>
                </a:gridCol>
              </a:tblGrid>
              <a:tr h="248988">
                <a:tc>
                  <a:txBody>
                    <a:bodyPr/>
                    <a:lstStyle/>
                    <a:p>
                      <a:pPr algn="l"/>
                      <a:r>
                        <a:rPr lang="es-ES_tradnl" sz="1400" b="1" noProof="0">
                          <a:solidFill>
                            <a:srgbClr val="0F173D"/>
                          </a:solidFill>
                          <a:latin typeface="Montserrat" pitchFamily="2" charset="77"/>
                        </a:rPr>
                        <a:t>Componentes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s-ES_tradnl" sz="1400" b="1" noProof="0">
                          <a:solidFill>
                            <a:schemeClr val="bg1"/>
                          </a:solidFill>
                          <a:latin typeface="Montserrat" pitchFamily="2" charset="77"/>
                        </a:rPr>
                        <a:t>Bebés y niños pequeños</a:t>
                      </a:r>
                    </a:p>
                  </a:txBody>
                  <a:tcPr marL="166459" marR="166459" marT="41615" marB="41615"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400" b="1" noProof="0">
                          <a:solidFill>
                            <a:schemeClr val="bg1"/>
                          </a:solidFill>
                          <a:latin typeface="Montserrat" pitchFamily="2" charset="77"/>
                        </a:rPr>
                        <a:t>Preescolar, TK y K</a:t>
                      </a:r>
                    </a:p>
                  </a:txBody>
                  <a:tcPr marL="166459" marR="166459" marT="41615" marB="4161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400" b="1" noProof="0" dirty="0">
                          <a:solidFill>
                            <a:schemeClr val="bg1"/>
                          </a:solidFill>
                          <a:latin typeface="Montserrat" pitchFamily="2" charset="77"/>
                        </a:rPr>
                        <a:t>Primaria temprana</a:t>
                      </a:r>
                    </a:p>
                  </a:txBody>
                  <a:tcPr marL="166459" marR="166459" marT="41615" marB="41615"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503309181"/>
                  </a:ext>
                </a:extLst>
              </a:tr>
              <a:tr h="607219">
                <a:tc>
                  <a:txBody>
                    <a:bodyPr/>
                    <a:lstStyle/>
                    <a:p>
                      <a:r>
                        <a:rPr lang="es-ES_tradnl" sz="1400" b="0" noProof="0">
                          <a:latin typeface="Montserrat" pitchFamily="2" charset="77"/>
                        </a:rPr>
                        <a:t>Percepción de similitudes y diferencias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s-ES_tradnl" sz="1400" b="0" noProof="0">
                          <a:latin typeface="Montserrat" pitchFamily="2" charset="77"/>
                        </a:rPr>
                        <a:t>Nota similitudes y diferencias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2EBF2"/>
                    </a:solidFill>
                  </a:tcPr>
                </a:tc>
                <a:tc>
                  <a:txBody>
                    <a:bodyPr/>
                    <a:lstStyle/>
                    <a:p>
                      <a:r>
                        <a:rPr lang="es-ES_tradnl" sz="1400" b="0" noProof="0">
                          <a:latin typeface="Montserrat" pitchFamily="2" charset="77"/>
                        </a:rPr>
                        <a:t>Nota similitudes y diferencias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C2D5E4"/>
                    </a:solidFill>
                  </a:tcPr>
                </a:tc>
                <a:tc>
                  <a:txBody>
                    <a:bodyPr/>
                    <a:lstStyle/>
                    <a:p>
                      <a:r>
                        <a:rPr lang="es-ES_tradnl" sz="1400" b="0" noProof="0">
                          <a:latin typeface="Montserrat" pitchFamily="2" charset="77"/>
                        </a:rPr>
                        <a:t>Nota similitudes y diferencias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9CBBD4"/>
                    </a:solidFill>
                  </a:tcPr>
                </a:tc>
                <a:extLst>
                  <a:ext uri="{0D108BD9-81ED-4DB2-BD59-A6C34878D82A}">
                    <a16:rowId xmlns:a16="http://schemas.microsoft.com/office/drawing/2014/main" val="2158743883"/>
                  </a:ext>
                </a:extLst>
              </a:tr>
              <a:tr h="428104">
                <a:tc>
                  <a:txBody>
                    <a:bodyPr/>
                    <a:lstStyle/>
                    <a:p>
                      <a:r>
                        <a:rPr lang="es-ES_tradnl" sz="1400" b="0" noProof="0">
                          <a:latin typeface="Montserrat" pitchFamily="2" charset="77"/>
                        </a:rPr>
                        <a:t>Clasificar formas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s-ES_tradnl" sz="1400" noProof="0">
                          <a:latin typeface="Montserrat" pitchFamily="2" charset="77"/>
                        </a:rPr>
                        <a:t>Clasifica formas típicas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2EBF2"/>
                    </a:solidFill>
                  </a:tcPr>
                </a:tc>
                <a:tc>
                  <a:txBody>
                    <a:bodyPr/>
                    <a:lstStyle/>
                    <a:p>
                      <a:r>
                        <a:rPr lang="es-ES_tradnl" sz="1400" noProof="0">
                          <a:latin typeface="Montserrat" pitchFamily="2" charset="77"/>
                        </a:rPr>
                        <a:t>Clasifica en base de características generales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C2D5E4"/>
                    </a:solidFill>
                  </a:tcPr>
                </a:tc>
                <a:tc>
                  <a:txBody>
                    <a:bodyPr/>
                    <a:lstStyle/>
                    <a:p>
                      <a:r>
                        <a:rPr lang="es-ES_tradnl" sz="1400" noProof="0">
                          <a:latin typeface="Montserrat" pitchFamily="2" charset="77"/>
                        </a:rPr>
                        <a:t>Clasifica formas por los atributos que los definen</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9CBBD4"/>
                    </a:solidFill>
                  </a:tcPr>
                </a:tc>
                <a:extLst>
                  <a:ext uri="{0D108BD9-81ED-4DB2-BD59-A6C34878D82A}">
                    <a16:rowId xmlns:a16="http://schemas.microsoft.com/office/drawing/2014/main" val="1116067327"/>
                  </a:ext>
                </a:extLst>
              </a:tr>
              <a:tr h="607219">
                <a:tc>
                  <a:txBody>
                    <a:bodyPr/>
                    <a:lstStyle/>
                    <a:p>
                      <a:r>
                        <a:rPr lang="es-ES_tradnl" sz="1400" b="0" noProof="0">
                          <a:latin typeface="Montserrat" pitchFamily="2" charset="77"/>
                        </a:rPr>
                        <a:t>Nombrar formas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400" noProof="0">
                          <a:latin typeface="Montserrat" pitchFamily="2" charset="77"/>
                        </a:rPr>
                        <a:t>Nombra formas básicas (círculos y cuadrados)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2EB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400" noProof="0" dirty="0">
                          <a:latin typeface="Montserrat" pitchFamily="2" charset="77"/>
                        </a:rPr>
                        <a:t>Aprende los nombres de algunas formas </a:t>
                      </a:r>
                      <a:r>
                        <a:rPr lang="es-ES_tradnl" sz="1400" noProof="0" dirty="0" err="1">
                          <a:latin typeface="Montserrat" pitchFamily="2" charset="77"/>
                        </a:rPr>
                        <a:t>bi</a:t>
                      </a:r>
                      <a:r>
                        <a:rPr lang="es-ES_tradnl" sz="1400" noProof="0" dirty="0">
                          <a:latin typeface="Montserrat" pitchFamily="2" charset="77"/>
                        </a:rPr>
                        <a:t>- y tridimensionales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C2D5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400" noProof="0">
                          <a:latin typeface="Montserrat" pitchFamily="2" charset="77"/>
                        </a:rPr>
                        <a:t>Aprende más nombres de formas bi- y tridimensionales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9CBBD4"/>
                    </a:solidFill>
                  </a:tcPr>
                </a:tc>
                <a:extLst>
                  <a:ext uri="{0D108BD9-81ED-4DB2-BD59-A6C34878D82A}">
                    <a16:rowId xmlns:a16="http://schemas.microsoft.com/office/drawing/2014/main" val="26711894"/>
                  </a:ext>
                </a:extLst>
              </a:tr>
              <a:tr h="607219">
                <a:tc>
                  <a:txBody>
                    <a:bodyPr/>
                    <a:lstStyle/>
                    <a:p>
                      <a:r>
                        <a:rPr lang="es-ES_tradnl" sz="1400" b="0" noProof="0">
                          <a:latin typeface="Montserrat" pitchFamily="2" charset="77"/>
                        </a:rPr>
                        <a:t>Aprender sobre los atributos de las formas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s-ES_tradnl" sz="1400" noProof="0" dirty="0">
                          <a:latin typeface="Montserrat" pitchFamily="2" charset="77"/>
                        </a:rPr>
                        <a:t>Notar atributos de las formas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2EBF2"/>
                    </a:solidFill>
                  </a:tcPr>
                </a:tc>
                <a:tc>
                  <a:txBody>
                    <a:bodyPr/>
                    <a:lstStyle/>
                    <a:p>
                      <a:r>
                        <a:rPr lang="es-ES_tradnl" sz="1400" noProof="0" dirty="0">
                          <a:latin typeface="Montserrat" pitchFamily="2" charset="77"/>
                        </a:rPr>
                        <a:t>Identifica atributos de las formas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C2D5E4"/>
                    </a:solidFill>
                  </a:tcPr>
                </a:tc>
                <a:tc>
                  <a:txBody>
                    <a:bodyPr/>
                    <a:lstStyle/>
                    <a:p>
                      <a:r>
                        <a:rPr lang="es-ES_tradnl" sz="1400" noProof="0">
                          <a:latin typeface="Montserrat" pitchFamily="2" charset="77"/>
                        </a:rPr>
                        <a:t>Usa atributos para clasificar formas atípicas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9CBBD4"/>
                    </a:solidFill>
                  </a:tcPr>
                </a:tc>
                <a:extLst>
                  <a:ext uri="{0D108BD9-81ED-4DB2-BD59-A6C34878D82A}">
                    <a16:rowId xmlns:a16="http://schemas.microsoft.com/office/drawing/2014/main" val="4210947731"/>
                  </a:ext>
                </a:extLst>
              </a:tr>
              <a:tr h="607219">
                <a:tc>
                  <a:txBody>
                    <a:bodyPr/>
                    <a:lstStyle/>
                    <a:p>
                      <a:r>
                        <a:rPr lang="es-ES_tradnl" sz="1400" b="0" noProof="0" dirty="0">
                          <a:latin typeface="Montserrat" pitchFamily="2" charset="77"/>
                        </a:rPr>
                        <a:t>Componer y descomponer las formas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s-ES_tradnl" sz="1400" noProof="0">
                          <a:latin typeface="Montserrat" pitchFamily="2" charset="77"/>
                        </a:rPr>
                        <a:t>No se aplica</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2EBF2"/>
                    </a:solidFill>
                  </a:tcPr>
                </a:tc>
                <a:tc>
                  <a:txBody>
                    <a:bodyPr/>
                    <a:lstStyle/>
                    <a:p>
                      <a:r>
                        <a:rPr lang="es-ES_tradnl" sz="1400" noProof="0" dirty="0">
                          <a:latin typeface="Montserrat" pitchFamily="2" charset="77"/>
                        </a:rPr>
                        <a:t>Compone nuevas formas de otras formas</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C2D5E4"/>
                    </a:solidFill>
                  </a:tcPr>
                </a:tc>
                <a:tc>
                  <a:txBody>
                    <a:bodyPr/>
                    <a:lstStyle/>
                    <a:p>
                      <a:r>
                        <a:rPr lang="es-ES_tradnl" sz="1400" noProof="0" dirty="0">
                          <a:latin typeface="Montserrat" pitchFamily="2" charset="77"/>
                        </a:rPr>
                        <a:t>Aprende sobre partición</a:t>
                      </a:r>
                    </a:p>
                  </a:txBody>
                  <a:tcPr marL="83229" marR="83229" marT="41615" marB="41615"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9CBBD4"/>
                    </a:solidFill>
                  </a:tcPr>
                </a:tc>
                <a:extLst>
                  <a:ext uri="{0D108BD9-81ED-4DB2-BD59-A6C34878D82A}">
                    <a16:rowId xmlns:a16="http://schemas.microsoft.com/office/drawing/2014/main" val="1180384307"/>
                  </a:ext>
                </a:extLst>
              </a:tr>
            </a:tbl>
          </a:graphicData>
        </a:graphic>
      </p:graphicFrame>
      <p:sp>
        <p:nvSpPr>
          <p:cNvPr id="3" name="Arrow: Right 2" descr="Arrow pointing from left to right to show progression of infants and toddlers to preschool, TK, and K to early elementary.">
            <a:extLst>
              <a:ext uri="{FF2B5EF4-FFF2-40B4-BE49-F238E27FC236}">
                <a16:creationId xmlns:a16="http://schemas.microsoft.com/office/drawing/2014/main" id="{30A6D76E-E839-413F-A99E-233C2D01F600}"/>
              </a:ext>
            </a:extLst>
          </p:cNvPr>
          <p:cNvSpPr/>
          <p:nvPr/>
        </p:nvSpPr>
        <p:spPr>
          <a:xfrm>
            <a:off x="2169687" y="2383207"/>
            <a:ext cx="9979924" cy="403194"/>
          </a:xfrm>
          <a:prstGeom prst="rightArrow">
            <a:avLst/>
          </a:prstGeom>
          <a:gradFill flip="none" rotWithShape="1">
            <a:gsLst>
              <a:gs pos="33900">
                <a:srgbClr val="B3D1E4"/>
              </a:gs>
              <a:gs pos="0">
                <a:schemeClr val="bg1"/>
              </a:gs>
              <a:gs pos="100000">
                <a:schemeClr val="tx2"/>
              </a:gs>
            </a:gsLst>
            <a:lin ang="0" scaled="1"/>
            <a:tileRect/>
          </a:gradFill>
          <a:ln w="254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Tree>
    <p:extLst>
      <p:ext uri="{BB962C8B-B14F-4D97-AF65-F5344CB8AC3E}">
        <p14:creationId xmlns:p14="http://schemas.microsoft.com/office/powerpoint/2010/main" val="2593676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US" dirty="0"/>
              <a:t>Objetivos de la sesión </a:t>
            </a:r>
            <a:endParaRPr lang="en-US" b="1" dirty="0">
              <a:solidFill>
                <a:schemeClr val="bg1"/>
              </a:solidFill>
              <a:latin typeface="Montserrat" pitchFamily="2" charset="77"/>
            </a:endParaRPr>
          </a:p>
        </p:txBody>
      </p:sp>
      <p:sp>
        <p:nvSpPr>
          <p:cNvPr id="3" name="Content Placeholder 2">
            <a:extLst>
              <a:ext uri="{FF2B5EF4-FFF2-40B4-BE49-F238E27FC236}">
                <a16:creationId xmlns:a16="http://schemas.microsoft.com/office/drawing/2014/main" id="{E1718584-69B8-5F62-20C4-A6C61F18891C}"/>
              </a:ext>
            </a:extLst>
          </p:cNvPr>
          <p:cNvSpPr>
            <a:spLocks noGrp="1"/>
          </p:cNvSpPr>
          <p:nvPr>
            <p:ph idx="1"/>
          </p:nvPr>
        </p:nvSpPr>
        <p:spPr/>
        <p:txBody>
          <a:bodyPr>
            <a:normAutofit/>
          </a:bodyPr>
          <a:lstStyle/>
          <a:p>
            <a:r>
              <a:rPr lang="es-ES_tradnl" b="0" i="0" dirty="0">
                <a:solidFill>
                  <a:srgbClr val="000000"/>
                </a:solidFill>
                <a:effectLst/>
                <a:highlight>
                  <a:srgbClr val="FFFFFF"/>
                </a:highlight>
                <a:latin typeface="Montserrat" pitchFamily="2" charset="77"/>
              </a:rPr>
              <a:t>Explorar y jugar con las formas.</a:t>
            </a:r>
          </a:p>
          <a:p>
            <a:r>
              <a:rPr lang="es-ES_tradnl" b="0" i="0" dirty="0">
                <a:solidFill>
                  <a:srgbClr val="000000"/>
                </a:solidFill>
                <a:effectLst/>
                <a:highlight>
                  <a:srgbClr val="FFFFFF"/>
                </a:highlight>
                <a:latin typeface="Montserrat" pitchFamily="2" charset="77"/>
              </a:rPr>
              <a:t>Describir cinco componentes clave del aprendizaje de las formas.</a:t>
            </a:r>
          </a:p>
          <a:p>
            <a:r>
              <a:rPr lang="es-ES_tradnl" b="0" i="0" dirty="0">
                <a:solidFill>
                  <a:srgbClr val="000000"/>
                </a:solidFill>
                <a:effectLst/>
                <a:highlight>
                  <a:srgbClr val="FFFFFF"/>
                </a:highlight>
                <a:latin typeface="Montserrat" pitchFamily="2" charset="77"/>
              </a:rPr>
              <a:t>Examinar la manera en que los niños desarrollan conocimientos y habilidades en</a:t>
            </a:r>
            <a:r>
              <a:rPr lang="es-ES_tradnl" dirty="0">
                <a:solidFill>
                  <a:srgbClr val="000000"/>
                </a:solidFill>
                <a:highlight>
                  <a:srgbClr val="FFFFFF"/>
                </a:highlight>
              </a:rPr>
              <a:t> </a:t>
            </a:r>
            <a:r>
              <a:rPr lang="es-ES_tradnl" b="0" i="0" dirty="0">
                <a:solidFill>
                  <a:srgbClr val="000000"/>
                </a:solidFill>
                <a:effectLst/>
                <a:highlight>
                  <a:srgbClr val="FFFFFF"/>
                </a:highlight>
                <a:latin typeface="Montserrat" pitchFamily="2" charset="77"/>
              </a:rPr>
              <a:t>geometría.</a:t>
            </a:r>
            <a:endParaRPr lang="es-ES_tradnl" dirty="0"/>
          </a:p>
        </p:txBody>
      </p:sp>
    </p:spTree>
    <p:extLst>
      <p:ext uri="{BB962C8B-B14F-4D97-AF65-F5344CB8AC3E}">
        <p14:creationId xmlns:p14="http://schemas.microsoft.com/office/powerpoint/2010/main" val="2687053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6DEC9-E9EA-D8A1-28A8-F44B638758EE}"/>
              </a:ext>
            </a:extLst>
          </p:cNvPr>
          <p:cNvSpPr>
            <a:spLocks noGrp="1"/>
          </p:cNvSpPr>
          <p:nvPr>
            <p:ph type="title"/>
          </p:nvPr>
        </p:nvSpPr>
        <p:spPr>
          <a:xfrm>
            <a:off x="851646" y="237744"/>
            <a:ext cx="10834075" cy="507831"/>
          </a:xfrm>
        </p:spPr>
        <p:txBody>
          <a:bodyPr/>
          <a:lstStyle/>
          <a:p>
            <a:r>
              <a:rPr lang="es-US" b="1" kern="100" dirty="0">
                <a:effectLst/>
                <a:ea typeface="DengXian Light" panose="02010600030101010101" pitchFamily="2" charset="-122"/>
                <a:cs typeface="Times New Roman" panose="02020603050405020304" pitchFamily="18" charset="0"/>
              </a:rPr>
              <a:t>Reflexionar: Actitudes sobre la geometría</a:t>
            </a:r>
            <a:endParaRPr lang="en-US" dirty="0"/>
          </a:p>
        </p:txBody>
      </p:sp>
      <p:sp>
        <p:nvSpPr>
          <p:cNvPr id="3" name="Content Placeholder 2">
            <a:extLst>
              <a:ext uri="{FF2B5EF4-FFF2-40B4-BE49-F238E27FC236}">
                <a16:creationId xmlns:a16="http://schemas.microsoft.com/office/drawing/2014/main" id="{20023B83-FB4F-FCF1-DA20-E13F5DD9B238}"/>
              </a:ext>
            </a:extLst>
          </p:cNvPr>
          <p:cNvSpPr>
            <a:spLocks noGrp="1"/>
          </p:cNvSpPr>
          <p:nvPr>
            <p:ph idx="1"/>
          </p:nvPr>
        </p:nvSpPr>
        <p:spPr/>
        <p:txBody>
          <a:bodyPr/>
          <a:lstStyle/>
          <a:p>
            <a:r>
              <a:rPr lang="es-US" sz="2800" kern="0" dirty="0">
                <a:solidFill>
                  <a:srgbClr val="000000"/>
                </a:solidFill>
                <a:effectLst/>
                <a:ea typeface="Times New Roman" panose="02020603050405020304" pitchFamily="18" charset="0"/>
                <a:cs typeface="Calibri" panose="020F0502020204030204" pitchFamily="34" charset="0"/>
              </a:rPr>
              <a:t>Cuando pienso en geometría, siento...</a:t>
            </a:r>
            <a:endParaRPr lang="es-419" sz="2800" kern="100" dirty="0">
              <a:effectLst/>
              <a:ea typeface="Calibri" panose="020F0502020204030204" pitchFamily="34" charset="0"/>
              <a:cs typeface="Times New Roman" panose="02020603050405020304" pitchFamily="18" charset="0"/>
            </a:endParaRPr>
          </a:p>
          <a:p>
            <a:r>
              <a:rPr lang="es-US" sz="2800" kern="0" dirty="0">
                <a:solidFill>
                  <a:srgbClr val="000000"/>
                </a:solidFill>
                <a:effectLst/>
                <a:ea typeface="Times New Roman" panose="02020603050405020304" pitchFamily="18" charset="0"/>
                <a:cs typeface="Calibri" panose="020F0502020204030204" pitchFamily="34" charset="0"/>
              </a:rPr>
              <a:t>Un poderoso recuerdo que tengo de la geometría es...</a:t>
            </a:r>
            <a:endParaRPr lang="es-419" sz="2800" kern="100" dirty="0">
              <a:effectLst/>
              <a:ea typeface="Calibri" panose="020F0502020204030204" pitchFamily="34" charset="0"/>
              <a:cs typeface="Times New Roman" panose="02020603050405020304" pitchFamily="18" charset="0"/>
            </a:endParaRPr>
          </a:p>
          <a:p>
            <a:r>
              <a:rPr lang="es-US" sz="2800" kern="0" dirty="0">
                <a:solidFill>
                  <a:srgbClr val="000000"/>
                </a:solidFill>
                <a:effectLst/>
                <a:ea typeface="Times New Roman" panose="02020603050405020304" pitchFamily="18" charset="0"/>
                <a:cs typeface="Calibri" panose="020F0502020204030204" pitchFamily="34" charset="0"/>
              </a:rPr>
              <a:t>Lo que más me gusta de la geometría es...</a:t>
            </a:r>
            <a:endParaRPr lang="es-419" sz="2800" kern="100" dirty="0">
              <a:effectLst/>
              <a:ea typeface="Calibri" panose="020F0502020204030204" pitchFamily="34" charset="0"/>
              <a:cs typeface="Times New Roman" panose="02020603050405020304" pitchFamily="18" charset="0"/>
            </a:endParaRPr>
          </a:p>
          <a:p>
            <a:r>
              <a:rPr lang="es-US" sz="2800" kern="0" dirty="0">
                <a:solidFill>
                  <a:srgbClr val="000000"/>
                </a:solidFill>
                <a:effectLst/>
                <a:ea typeface="Times New Roman" panose="02020603050405020304" pitchFamily="18" charset="0"/>
                <a:cs typeface="Calibri" panose="020F0502020204030204" pitchFamily="34" charset="0"/>
              </a:rPr>
              <a:t>Lo que me parece desafiante sobre la geometría es...</a:t>
            </a:r>
            <a:endParaRPr lang="en-US" sz="2800" dirty="0"/>
          </a:p>
        </p:txBody>
      </p:sp>
    </p:spTree>
    <p:extLst>
      <p:ext uri="{BB962C8B-B14F-4D97-AF65-F5344CB8AC3E}">
        <p14:creationId xmlns:p14="http://schemas.microsoft.com/office/powerpoint/2010/main" val="623142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44A201E-44DB-D1CE-7BEA-DBCFDA52BF06}"/>
              </a:ext>
            </a:extLst>
          </p:cNvPr>
          <p:cNvSpPr>
            <a:spLocks noGrp="1"/>
          </p:cNvSpPr>
          <p:nvPr>
            <p:ph type="title"/>
          </p:nvPr>
        </p:nvSpPr>
        <p:spPr>
          <a:xfrm>
            <a:off x="1146517" y="2718034"/>
            <a:ext cx="6914271" cy="1421928"/>
          </a:xfrm>
        </p:spPr>
        <p:txBody>
          <a:bodyPr/>
          <a:lstStyle/>
          <a:p>
            <a:pPr algn="l"/>
            <a:r>
              <a:rPr lang="es-ES_tradnl" dirty="0"/>
              <a:t>Geometría: </a:t>
            </a:r>
            <a:br>
              <a:rPr lang="es-ES_tradnl" dirty="0"/>
            </a:br>
            <a:r>
              <a:rPr lang="es-ES_tradnl" dirty="0"/>
              <a:t>Visión general</a:t>
            </a:r>
            <a:endParaRPr lang="en-US" dirty="0"/>
          </a:p>
        </p:txBody>
      </p:sp>
    </p:spTree>
    <p:extLst>
      <p:ext uri="{BB962C8B-B14F-4D97-AF65-F5344CB8AC3E}">
        <p14:creationId xmlns:p14="http://schemas.microsoft.com/office/powerpoint/2010/main" val="2192892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60D3F-A267-B843-0456-DB38FD4B1357}"/>
              </a:ext>
            </a:extLst>
          </p:cNvPr>
          <p:cNvSpPr>
            <a:spLocks noGrp="1"/>
          </p:cNvSpPr>
          <p:nvPr>
            <p:ph type="title"/>
          </p:nvPr>
        </p:nvSpPr>
        <p:spPr/>
        <p:txBody>
          <a:bodyPr/>
          <a:lstStyle/>
          <a:p>
            <a:r>
              <a:rPr lang="es-US" dirty="0"/>
              <a:t>Definición</a:t>
            </a:r>
            <a:r>
              <a:rPr lang="en-US" dirty="0"/>
              <a:t> </a:t>
            </a:r>
            <a:r>
              <a:rPr lang="es-419" dirty="0"/>
              <a:t>de geometría</a:t>
            </a:r>
            <a:endParaRPr lang="en-US" dirty="0"/>
          </a:p>
        </p:txBody>
      </p:sp>
      <p:sp>
        <p:nvSpPr>
          <p:cNvPr id="3" name="Content Placeholder 2">
            <a:extLst>
              <a:ext uri="{FF2B5EF4-FFF2-40B4-BE49-F238E27FC236}">
                <a16:creationId xmlns:a16="http://schemas.microsoft.com/office/drawing/2014/main" id="{661DA2D5-FD73-0201-3C44-B6C5CC5A6439}"/>
              </a:ext>
            </a:extLst>
          </p:cNvPr>
          <p:cNvSpPr>
            <a:spLocks noGrp="1"/>
          </p:cNvSpPr>
          <p:nvPr>
            <p:ph idx="1"/>
          </p:nvPr>
        </p:nvSpPr>
        <p:spPr>
          <a:xfrm>
            <a:off x="851646" y="1253331"/>
            <a:ext cx="10834075" cy="3880713"/>
          </a:xfrm>
        </p:spPr>
        <p:txBody>
          <a:bodyPr>
            <a:normAutofit lnSpcReduction="10000"/>
          </a:bodyPr>
          <a:lstStyle/>
          <a:p>
            <a:pPr marL="0" indent="0">
              <a:buNone/>
            </a:pPr>
            <a:r>
              <a:rPr lang="es-419" dirty="0"/>
              <a:t>Geometría es la matemática </a:t>
            </a:r>
            <a:br>
              <a:rPr lang="es-419" dirty="0"/>
            </a:br>
            <a:r>
              <a:rPr lang="es-419" dirty="0"/>
              <a:t>de: </a:t>
            </a:r>
          </a:p>
          <a:p>
            <a:r>
              <a:rPr lang="es-419" dirty="0"/>
              <a:t>Formas </a:t>
            </a:r>
          </a:p>
          <a:p>
            <a:r>
              <a:rPr lang="es-419" dirty="0"/>
              <a:t>Tamaños</a:t>
            </a:r>
          </a:p>
          <a:p>
            <a:r>
              <a:rPr lang="es-419" dirty="0"/>
              <a:t>Ángulos</a:t>
            </a:r>
          </a:p>
          <a:p>
            <a:r>
              <a:rPr lang="es-419" dirty="0"/>
              <a:t>Puntos</a:t>
            </a:r>
          </a:p>
          <a:p>
            <a:r>
              <a:rPr lang="es-419" dirty="0"/>
              <a:t>Líneas</a:t>
            </a:r>
          </a:p>
          <a:p>
            <a:r>
              <a:rPr lang="es-419" dirty="0"/>
              <a:t>Dimensiones</a:t>
            </a:r>
          </a:p>
        </p:txBody>
      </p:sp>
      <p:pic>
        <p:nvPicPr>
          <p:cNvPr id="4" name="Content Placeholder 5">
            <a:extLst>
              <a:ext uri="{FF2B5EF4-FFF2-40B4-BE49-F238E27FC236}">
                <a16:creationId xmlns:a16="http://schemas.microsoft.com/office/drawing/2014/main" id="{0250D819-0634-DD15-306E-BC9DB946D1E9}"/>
              </a:ext>
              <a:ext uri="{C183D7F6-B498-43B3-948B-1728B52AA6E4}">
                <adec:decorative xmlns:adec="http://schemas.microsoft.com/office/drawing/2017/decorative" val="1"/>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a:ext>
            </a:extLst>
          </a:blip>
          <a:srcRect/>
          <a:stretch/>
        </p:blipFill>
        <p:spPr>
          <a:xfrm flipH="1">
            <a:off x="6287176" y="958309"/>
            <a:ext cx="5904824" cy="5309487"/>
          </a:xfrm>
          <a:prstGeom prst="rect">
            <a:avLst/>
          </a:prstGeom>
        </p:spPr>
      </p:pic>
      <p:sp>
        <p:nvSpPr>
          <p:cNvPr id="6" name="TextBox 5">
            <a:extLst>
              <a:ext uri="{FF2B5EF4-FFF2-40B4-BE49-F238E27FC236}">
                <a16:creationId xmlns:a16="http://schemas.microsoft.com/office/drawing/2014/main" id="{B2469A82-87E9-F6E6-9A19-9D7CA2D9498F}"/>
              </a:ext>
            </a:extLst>
          </p:cNvPr>
          <p:cNvSpPr txBox="1"/>
          <p:nvPr/>
        </p:nvSpPr>
        <p:spPr>
          <a:xfrm>
            <a:off x="851646" y="4857045"/>
            <a:ext cx="5244354" cy="276999"/>
          </a:xfrm>
          <a:prstGeom prst="rect">
            <a:avLst/>
          </a:prstGeom>
          <a:noFill/>
        </p:spPr>
        <p:txBody>
          <a:bodyPr wrap="square" rtlCol="0">
            <a:spAutoFit/>
          </a:bodyPr>
          <a:lstStyle/>
          <a:p>
            <a:r>
              <a:rPr lang="en-US" sz="1200" dirty="0">
                <a:solidFill>
                  <a:srgbClr val="767676"/>
                </a:solidFill>
                <a:latin typeface="Montserrat" panose="00000500000000000000" pitchFamily="50" charset="0"/>
              </a:rPr>
              <a:t>Oxford English Dictionary (n.d.)</a:t>
            </a:r>
            <a:endParaRPr lang="en-US" sz="1200" i="1" dirty="0">
              <a:solidFill>
                <a:srgbClr val="767676"/>
              </a:solidFill>
              <a:latin typeface="Montserrat" panose="00000500000000000000" pitchFamily="50" charset="0"/>
            </a:endParaRPr>
          </a:p>
        </p:txBody>
      </p:sp>
    </p:spTree>
    <p:extLst>
      <p:ext uri="{BB962C8B-B14F-4D97-AF65-F5344CB8AC3E}">
        <p14:creationId xmlns:p14="http://schemas.microsoft.com/office/powerpoint/2010/main" val="842668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US" dirty="0"/>
              <a:t>¡La geometría está en todas partes!</a:t>
            </a:r>
            <a:endParaRPr lang="en-US" b="1" dirty="0">
              <a:solidFill>
                <a:schemeClr val="bg1"/>
              </a:solidFill>
              <a:latin typeface="Montserrat" pitchFamily="2" charset="77"/>
            </a:endParaRPr>
          </a:p>
        </p:txBody>
      </p:sp>
      <p:pic>
        <p:nvPicPr>
          <p:cNvPr id="7" name="Picture 6" descr="Una persona envuelve un regalo en una mesa con un árbol decorado de fondo.">
            <a:extLst>
              <a:ext uri="{FF2B5EF4-FFF2-40B4-BE49-F238E27FC236}">
                <a16:creationId xmlns:a16="http://schemas.microsoft.com/office/drawing/2014/main" id="{48390813-9E42-A535-4221-1BBCE28FEFE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7569" y="1245096"/>
            <a:ext cx="3563354" cy="3481241"/>
          </a:xfrm>
          <a:prstGeom prst="rect">
            <a:avLst/>
          </a:prstGeom>
        </p:spPr>
      </p:pic>
      <p:sp>
        <p:nvSpPr>
          <p:cNvPr id="3" name="Content Placeholder 4">
            <a:extLst>
              <a:ext uri="{FF2B5EF4-FFF2-40B4-BE49-F238E27FC236}">
                <a16:creationId xmlns:a16="http://schemas.microsoft.com/office/drawing/2014/main" id="{5109FDE3-B18A-4622-E45F-91CDFA807FA8}"/>
              </a:ext>
            </a:extLst>
          </p:cNvPr>
          <p:cNvSpPr txBox="1">
            <a:spLocks/>
          </p:cNvSpPr>
          <p:nvPr/>
        </p:nvSpPr>
        <p:spPr>
          <a:xfrm>
            <a:off x="677569" y="4823335"/>
            <a:ext cx="3563352" cy="1210851"/>
          </a:xfrm>
          <a:prstGeom prst="rect">
            <a:avLst/>
          </a:prstGeom>
        </p:spPr>
        <p:txBody>
          <a:bodyPr>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419" sz="2400" dirty="0">
                <a:solidFill>
                  <a:srgbClr val="3F3F3F"/>
                </a:solidFill>
                <a:effectLst/>
                <a:latin typeface="Montserrat" pitchFamily="2" charset="77"/>
                <a:cs typeface="Helvetica" panose="020B0604020202020204" pitchFamily="34" charset="0"/>
              </a:rPr>
              <a:t>Los adultos usan la geometría en sus vidas diarias</a:t>
            </a:r>
            <a:r>
              <a:rPr lang="es-419" sz="2400" dirty="0">
                <a:solidFill>
                  <a:srgbClr val="3F3F3F"/>
                </a:solidFill>
                <a:latin typeface="Montserrat" pitchFamily="2" charset="77"/>
                <a:cs typeface="Helvetica" panose="020B0604020202020204" pitchFamily="34" charset="0"/>
              </a:rPr>
              <a:t>.</a:t>
            </a:r>
          </a:p>
        </p:txBody>
      </p:sp>
      <p:pic>
        <p:nvPicPr>
          <p:cNvPr id="13" name="Picture 12" descr="Una mesa con diferentes herramientas, como una cinta métrica y reglas.">
            <a:extLst>
              <a:ext uri="{FF2B5EF4-FFF2-40B4-BE49-F238E27FC236}">
                <a16:creationId xmlns:a16="http://schemas.microsoft.com/office/drawing/2014/main" id="{26A16710-B802-7DB5-33B0-441ECC46F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28"/>
          <a:stretch/>
        </p:blipFill>
        <p:spPr>
          <a:xfrm>
            <a:off x="4550100" y="1226270"/>
            <a:ext cx="3301573" cy="3499395"/>
          </a:xfrm>
          <a:prstGeom prst="rect">
            <a:avLst/>
          </a:prstGeom>
        </p:spPr>
      </p:pic>
      <p:sp>
        <p:nvSpPr>
          <p:cNvPr id="10" name="Content Placeholder 4">
            <a:extLst>
              <a:ext uri="{FF2B5EF4-FFF2-40B4-BE49-F238E27FC236}">
                <a16:creationId xmlns:a16="http://schemas.microsoft.com/office/drawing/2014/main" id="{2D866C0F-AF1D-01FA-62F1-3C10A0685A9C}"/>
              </a:ext>
            </a:extLst>
          </p:cNvPr>
          <p:cNvSpPr txBox="1">
            <a:spLocks/>
          </p:cNvSpPr>
          <p:nvPr/>
        </p:nvSpPr>
        <p:spPr>
          <a:xfrm>
            <a:off x="4487006" y="4823334"/>
            <a:ext cx="3364668" cy="12108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419" sz="2400" dirty="0">
                <a:solidFill>
                  <a:srgbClr val="3F3F3F"/>
                </a:solidFill>
                <a:effectLst/>
                <a:latin typeface="Montserrat" pitchFamily="2" charset="77"/>
                <a:cs typeface="Helvetica" panose="020B0604020202020204" pitchFamily="34" charset="0"/>
              </a:rPr>
              <a:t>Las habilidades de </a:t>
            </a:r>
            <a:r>
              <a:rPr lang="es-419" sz="2400" dirty="0">
                <a:solidFill>
                  <a:srgbClr val="3F3F3F"/>
                </a:solidFill>
                <a:latin typeface="Montserrat" pitchFamily="2" charset="77"/>
                <a:cs typeface="Helvetica" panose="020B0604020202020204" pitchFamily="34" charset="0"/>
              </a:rPr>
              <a:t>geometría se aplican en muchas profesiones</a:t>
            </a:r>
            <a:r>
              <a:rPr lang="es-419" sz="2400" dirty="0">
                <a:solidFill>
                  <a:srgbClr val="3F3F3F"/>
                </a:solidFill>
                <a:effectLst/>
                <a:latin typeface="Montserrat" pitchFamily="2" charset="77"/>
                <a:cs typeface="Helvetica" panose="020B0604020202020204" pitchFamily="34" charset="0"/>
              </a:rPr>
              <a:t>.</a:t>
            </a:r>
          </a:p>
        </p:txBody>
      </p:sp>
      <p:pic>
        <p:nvPicPr>
          <p:cNvPr id="5" name="Content Placeholder 5" descr="Un niño sujeta una pelota mientras está de pie entre juegos infantiles de formas variadas.">
            <a:extLst>
              <a:ext uri="{FF2B5EF4-FFF2-40B4-BE49-F238E27FC236}">
                <a16:creationId xmlns:a16="http://schemas.microsoft.com/office/drawing/2014/main" id="{6A49D2C7-DD5A-4138-6784-9FDC3DA00B4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160850" y="1234207"/>
            <a:ext cx="3301573" cy="3491458"/>
          </a:xfrm>
          <a:prstGeom prst="rect">
            <a:avLst/>
          </a:prstGeom>
        </p:spPr>
      </p:pic>
      <p:sp>
        <p:nvSpPr>
          <p:cNvPr id="11" name="Content Placeholder 4">
            <a:extLst>
              <a:ext uri="{FF2B5EF4-FFF2-40B4-BE49-F238E27FC236}">
                <a16:creationId xmlns:a16="http://schemas.microsoft.com/office/drawing/2014/main" id="{1B4152C7-448D-C8CE-8C45-FD678B649952}"/>
              </a:ext>
            </a:extLst>
          </p:cNvPr>
          <p:cNvSpPr txBox="1">
            <a:spLocks/>
          </p:cNvSpPr>
          <p:nvPr/>
        </p:nvSpPr>
        <p:spPr>
          <a:xfrm>
            <a:off x="8160850" y="4823335"/>
            <a:ext cx="3301573" cy="12108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419" sz="2400" dirty="0">
                <a:solidFill>
                  <a:srgbClr val="3F3F3F"/>
                </a:solidFill>
                <a:effectLst/>
                <a:latin typeface="Montserrat" pitchFamily="2" charset="77"/>
                <a:cs typeface="Helvetica" panose="020B0604020202020204" pitchFamily="34" charset="0"/>
              </a:rPr>
              <a:t>Los niños </a:t>
            </a:r>
            <a:r>
              <a:rPr lang="es-419" sz="2400" dirty="0">
                <a:solidFill>
                  <a:srgbClr val="3F3F3F"/>
                </a:solidFill>
                <a:latin typeface="Montserrat" pitchFamily="2" charset="77"/>
                <a:cs typeface="Helvetica" panose="020B0604020202020204" pitchFamily="34" charset="0"/>
              </a:rPr>
              <a:t>usan la geometría en sus juegos y rutinas diarias</a:t>
            </a:r>
            <a:r>
              <a:rPr lang="es-419" sz="2400" dirty="0">
                <a:solidFill>
                  <a:srgbClr val="3F3F3F"/>
                </a:solidFill>
                <a:effectLst/>
                <a:latin typeface="Montserrat" pitchFamily="2" charset="77"/>
                <a:cs typeface="Helvetica" panose="020B0604020202020204" pitchFamily="34" charset="0"/>
              </a:rPr>
              <a:t>.</a:t>
            </a:r>
          </a:p>
        </p:txBody>
      </p:sp>
    </p:spTree>
    <p:extLst>
      <p:ext uri="{BB962C8B-B14F-4D97-AF65-F5344CB8AC3E}">
        <p14:creationId xmlns:p14="http://schemas.microsoft.com/office/powerpoint/2010/main" val="3912840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D8AA33F-621F-E52D-5428-702F4FB16A6E}"/>
              </a:ext>
            </a:extLst>
          </p:cNvPr>
          <p:cNvSpPr>
            <a:spLocks noGrp="1"/>
          </p:cNvSpPr>
          <p:nvPr>
            <p:ph type="title"/>
          </p:nvPr>
        </p:nvSpPr>
        <p:spPr>
          <a:xfrm>
            <a:off x="838201" y="2042651"/>
            <a:ext cx="4613365" cy="3735311"/>
          </a:xfrm>
        </p:spPr>
        <p:txBody>
          <a:bodyPr/>
          <a:lstStyle/>
          <a:p>
            <a:pPr algn="ctr"/>
            <a:r>
              <a:rPr lang="es-ES_tradnl" sz="4900" b="1" dirty="0">
                <a:solidFill>
                  <a:schemeClr val="bg1"/>
                </a:solidFill>
                <a:latin typeface="Montserrat" pitchFamily="2" charset="77"/>
              </a:rPr>
              <a:t>Juego:</a:t>
            </a:r>
            <a:r>
              <a:rPr lang="es-ES_tradnl" dirty="0">
                <a:solidFill>
                  <a:schemeClr val="bg1"/>
                </a:solidFill>
                <a:latin typeface="Montserrat" pitchFamily="2" charset="77"/>
              </a:rPr>
              <a:t> </a:t>
            </a:r>
            <a:br>
              <a:rPr lang="es-ES_tradnl" dirty="0">
                <a:solidFill>
                  <a:schemeClr val="bg1"/>
                </a:solidFill>
                <a:latin typeface="Montserrat" pitchFamily="2" charset="77"/>
              </a:rPr>
            </a:br>
            <a:r>
              <a:rPr lang="es-ES_tradnl" sz="4800" dirty="0">
                <a:solidFill>
                  <a:schemeClr val="bg1"/>
                </a:solidFill>
                <a:latin typeface="Montserrat" pitchFamily="2" charset="77"/>
              </a:rPr>
              <a:t>Poliedros desplegables</a:t>
            </a:r>
          </a:p>
        </p:txBody>
      </p:sp>
      <p:pic>
        <p:nvPicPr>
          <p:cNvPr id="4" name="Content Placeholder 6">
            <a:extLst>
              <a:ext uri="{FF2B5EF4-FFF2-40B4-BE49-F238E27FC236}">
                <a16:creationId xmlns:a16="http://schemas.microsoft.com/office/drawing/2014/main" id="{F5CFBB60-EEE7-000E-8EE3-D47ADE32B73D}"/>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1472094"/>
            <a:ext cx="5257800" cy="3918575"/>
          </a:xfrm>
          <a:prstGeom prst="rect">
            <a:avLst/>
          </a:prstGeom>
        </p:spPr>
      </p:pic>
    </p:spTree>
    <p:extLst>
      <p:ext uri="{BB962C8B-B14F-4D97-AF65-F5344CB8AC3E}">
        <p14:creationId xmlns:p14="http://schemas.microsoft.com/office/powerpoint/2010/main" val="2258638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93B1AA-16EC-A3C0-E6AA-B5E8BEE28324}"/>
              </a:ext>
            </a:extLst>
          </p:cNvPr>
          <p:cNvSpPr>
            <a:spLocks noGrp="1"/>
          </p:cNvSpPr>
          <p:nvPr>
            <p:ph type="title"/>
          </p:nvPr>
        </p:nvSpPr>
        <p:spPr/>
        <p:txBody>
          <a:bodyPr/>
          <a:lstStyle/>
          <a:p>
            <a:r>
              <a:rPr lang="es-ES_tradnl" dirty="0"/>
              <a:t>Discusión: Poliedros desplegables</a:t>
            </a:r>
            <a:endParaRPr lang="en-US" dirty="0"/>
          </a:p>
        </p:txBody>
      </p:sp>
      <p:sp>
        <p:nvSpPr>
          <p:cNvPr id="5" name="Content Placeholder 4">
            <a:extLst>
              <a:ext uri="{FF2B5EF4-FFF2-40B4-BE49-F238E27FC236}">
                <a16:creationId xmlns:a16="http://schemas.microsoft.com/office/drawing/2014/main" id="{813E31EE-A839-88AA-CD66-E4CD8E5394F1}"/>
              </a:ext>
            </a:extLst>
          </p:cNvPr>
          <p:cNvSpPr>
            <a:spLocks noGrp="1"/>
          </p:cNvSpPr>
          <p:nvPr>
            <p:ph idx="1"/>
          </p:nvPr>
        </p:nvSpPr>
        <p:spPr/>
        <p:txBody>
          <a:bodyPr/>
          <a:lstStyle/>
          <a:p>
            <a:pPr marL="514350" indent="-514350">
              <a:spcBef>
                <a:spcPts val="0"/>
              </a:spcBef>
              <a:spcAft>
                <a:spcPts val="3000"/>
              </a:spcAft>
              <a:buFont typeface="+mj-lt"/>
              <a:buAutoNum type="arabicPeriod"/>
              <a:tabLst>
                <a:tab pos="914400" algn="l"/>
              </a:tabLst>
            </a:pPr>
            <a:r>
              <a:rPr lang="es-ES_tradnl" sz="2800" kern="100" dirty="0">
                <a:effectLst/>
                <a:ea typeface="Calibri" panose="020F0502020204030204" pitchFamily="34" charset="0"/>
                <a:cs typeface="Times New Roman" panose="02020603050405020304" pitchFamily="18" charset="0"/>
              </a:rPr>
              <a:t>¿Qué observ</a:t>
            </a:r>
            <a:r>
              <a:rPr lang="es-ES_tradnl" dirty="0">
                <a:solidFill>
                  <a:schemeClr val="tx1"/>
                </a:solidFill>
              </a:rPr>
              <a:t>ó</a:t>
            </a:r>
            <a:r>
              <a:rPr lang="es-ES_tradnl" sz="2800" kern="100" dirty="0">
                <a:effectLst/>
                <a:ea typeface="Calibri" panose="020F0502020204030204" pitchFamily="34" charset="0"/>
                <a:cs typeface="Times New Roman" panose="02020603050405020304" pitchFamily="18" charset="0"/>
              </a:rPr>
              <a:t> acerca de su objeto cuando jaló el hilo?</a:t>
            </a:r>
          </a:p>
          <a:p>
            <a:pPr marL="514350" indent="-514350">
              <a:spcBef>
                <a:spcPts val="0"/>
              </a:spcBef>
              <a:spcAft>
                <a:spcPts val="3000"/>
              </a:spcAft>
              <a:buFont typeface="+mj-lt"/>
              <a:buAutoNum type="arabicPeriod"/>
              <a:tabLst>
                <a:tab pos="914400" algn="l"/>
              </a:tabLst>
            </a:pPr>
            <a:r>
              <a:rPr lang="es-ES_tradnl" sz="2800" kern="100" dirty="0">
                <a:effectLst/>
                <a:ea typeface="Calibri" panose="020F0502020204030204" pitchFamily="34" charset="0"/>
                <a:cs typeface="Times New Roman" panose="02020603050405020304" pitchFamily="18" charset="0"/>
              </a:rPr>
              <a:t>¿Podría pasar el hilo a través de los agujeros de una manera diferente?</a:t>
            </a:r>
            <a:endParaRPr lang="es-ES_tradnl" dirty="0"/>
          </a:p>
          <a:p>
            <a:pPr marL="514350" indent="-514350">
              <a:spcBef>
                <a:spcPts val="0"/>
              </a:spcBef>
              <a:spcAft>
                <a:spcPts val="3000"/>
              </a:spcAft>
              <a:buFont typeface="+mj-lt"/>
              <a:buAutoNum type="arabicPeriod"/>
              <a:tabLst>
                <a:tab pos="914400" algn="l"/>
              </a:tabLst>
            </a:pPr>
            <a:r>
              <a:rPr lang="es-ES_tradnl" sz="2800" kern="100" dirty="0">
                <a:effectLst/>
                <a:ea typeface="Calibri" panose="020F0502020204030204" pitchFamily="34" charset="0"/>
                <a:cs typeface="Times New Roman" panose="02020603050405020304" pitchFamily="18" charset="0"/>
              </a:rPr>
              <a:t>¿Qué otros poliedros se podrían crear con este método?</a:t>
            </a:r>
          </a:p>
        </p:txBody>
      </p:sp>
    </p:spTree>
    <p:extLst>
      <p:ext uri="{BB962C8B-B14F-4D97-AF65-F5344CB8AC3E}">
        <p14:creationId xmlns:p14="http://schemas.microsoft.com/office/powerpoint/2010/main" val="1546368975"/>
      </p:ext>
    </p:extLst>
  </p:cSld>
  <p:clrMapOvr>
    <a:masterClrMapping/>
  </p:clrMapOvr>
</p:sld>
</file>

<file path=ppt/theme/theme1.xml><?xml version="1.0" encoding="utf-8"?>
<a:theme xmlns:a="http://schemas.openxmlformats.org/drawingml/2006/main" name="Office Theme">
  <a:themeElements>
    <a:clrScheme name="Custom 33">
      <a:dk1>
        <a:srgbClr val="140A14"/>
      </a:dk1>
      <a:lt1>
        <a:srgbClr val="FFFFFF"/>
      </a:lt1>
      <a:dk2>
        <a:srgbClr val="2078AE"/>
      </a:dk2>
      <a:lt2>
        <a:srgbClr val="E7E6E6"/>
      </a:lt2>
      <a:accent1>
        <a:srgbClr val="34817E"/>
      </a:accent1>
      <a:accent2>
        <a:srgbClr val="CC4400"/>
      </a:accent2>
      <a:accent3>
        <a:srgbClr val="8948A3"/>
      </a:accent3>
      <a:accent4>
        <a:srgbClr val="D3318A"/>
      </a:accent4>
      <a:accent5>
        <a:srgbClr val="140A14"/>
      </a:accent5>
      <a:accent6>
        <a:srgbClr val="D3318A"/>
      </a:accent6>
      <a:hlink>
        <a:srgbClr val="002EE9"/>
      </a:hlink>
      <a:folHlink>
        <a:srgbClr val="CC44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pattFill prst="pct5">
          <a:fgClr>
            <a:schemeClr val="accent3"/>
          </a:fgClr>
          <a:bgClr>
            <a:schemeClr val="bg1"/>
          </a:bgClr>
        </a:patt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15787</TotalTime>
  <Words>5651</Words>
  <Application>Microsoft Macintosh PowerPoint</Application>
  <PresentationFormat>Widescreen</PresentationFormat>
  <Paragraphs>306</Paragraphs>
  <Slides>22</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Montserrat SemiBold</vt:lpstr>
      <vt:lpstr>Montserrat</vt:lpstr>
      <vt:lpstr>Courier New</vt:lpstr>
      <vt:lpstr>Montserrat Medium</vt:lpstr>
      <vt:lpstr>Arial</vt:lpstr>
      <vt:lpstr>Symbol</vt:lpstr>
      <vt:lpstr>Calibri</vt:lpstr>
      <vt:lpstr>Times New Roman</vt:lpstr>
      <vt:lpstr>DengXian Light</vt:lpstr>
      <vt:lpstr>Wingdings</vt:lpstr>
      <vt:lpstr>Poppins</vt:lpstr>
      <vt:lpstr>Office Theme</vt:lpstr>
      <vt:lpstr>Introducción a la geometría: Recién nacido–8 años</vt:lpstr>
      <vt:lpstr>Agradecimientos</vt:lpstr>
      <vt:lpstr>Objetivos de la sesión </vt:lpstr>
      <vt:lpstr>Reflexionar: Actitudes sobre la geometría</vt:lpstr>
      <vt:lpstr>Geometría:  Visión general</vt:lpstr>
      <vt:lpstr>Definición de geometría</vt:lpstr>
      <vt:lpstr>¡La geometría está en todas partes!</vt:lpstr>
      <vt:lpstr>Juego:  Poliedros desplegables</vt:lpstr>
      <vt:lpstr>Discusión: Poliedros desplegables</vt:lpstr>
      <vt:lpstr>Aprender sobre formas</vt:lpstr>
      <vt:lpstr>Cinco componentes del aprendizaje sobre las formas</vt:lpstr>
      <vt:lpstr>Percepción de similitudes y diferencias</vt:lpstr>
      <vt:lpstr>Clasificar formas</vt:lpstr>
      <vt:lpstr>Clasificar formas: Variaciones de las formas</vt:lpstr>
      <vt:lpstr>Clasificar formas: Formas típicas y atípicas</vt:lpstr>
      <vt:lpstr>Nombrar formas bidimensionales</vt:lpstr>
      <vt:lpstr>Familia de formas cuadriláteras</vt:lpstr>
      <vt:lpstr>Nombrar formas tridimensionales</vt:lpstr>
      <vt:lpstr>¿Qué son atributos de las formas?</vt:lpstr>
      <vt:lpstr>Aprender sobre los atributos de las formas</vt:lpstr>
      <vt:lpstr>Componer y descomponer formas</vt:lpstr>
      <vt:lpstr>Visión general del conocimiento  de las formas de los niños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Reff</dc:creator>
  <cp:lastModifiedBy>Grace Srinivasiah</cp:lastModifiedBy>
  <cp:revision>1005</cp:revision>
  <cp:lastPrinted>2023-08-03T16:24:27Z</cp:lastPrinted>
  <dcterms:created xsi:type="dcterms:W3CDTF">2023-04-18T19:26:52Z</dcterms:created>
  <dcterms:modified xsi:type="dcterms:W3CDTF">2026-05-05T20:24:50Z</dcterms:modified>
</cp:coreProperties>
</file>