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27"/>
  </p:notesMasterIdLst>
  <p:handoutMasterIdLst>
    <p:handoutMasterId r:id="rId28"/>
  </p:handoutMasterIdLst>
  <p:sldIdLst>
    <p:sldId id="271" r:id="rId5"/>
    <p:sldId id="402" r:id="rId6"/>
    <p:sldId id="403" r:id="rId7"/>
    <p:sldId id="406" r:id="rId8"/>
    <p:sldId id="404" r:id="rId9"/>
    <p:sldId id="405" r:id="rId10"/>
    <p:sldId id="407" r:id="rId11"/>
    <p:sldId id="408" r:id="rId12"/>
    <p:sldId id="409" r:id="rId13"/>
    <p:sldId id="410" r:id="rId14"/>
    <p:sldId id="411" r:id="rId15"/>
    <p:sldId id="413" r:id="rId16"/>
    <p:sldId id="414" r:id="rId17"/>
    <p:sldId id="415" r:id="rId18"/>
    <p:sldId id="416" r:id="rId19"/>
    <p:sldId id="423" r:id="rId20"/>
    <p:sldId id="418" r:id="rId21"/>
    <p:sldId id="419" r:id="rId22"/>
    <p:sldId id="420" r:id="rId23"/>
    <p:sldId id="458" r:id="rId24"/>
    <p:sldId id="421" r:id="rId25"/>
    <p:sldId id="422" r:id="rId26"/>
  </p:sldIdLst>
  <p:sldSz cx="12192000" cy="6858000"/>
  <p:notesSz cx="6858000" cy="9144000"/>
  <p:embeddedFontLst>
    <p:embeddedFont>
      <p:font typeface="Montserrat" pitchFamily="2" charset="77"/>
      <p:regular r:id="rId29"/>
      <p:bold r:id="rId30"/>
      <p:italic r:id="rId31"/>
      <p:boldItalic r:id="rId32"/>
    </p:embeddedFont>
    <p:embeddedFont>
      <p:font typeface="Montserrat Medium" pitchFamily="2" charset="77"/>
      <p:regular r:id="rId33"/>
      <p:italic r:id="rId3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E9CA113-AFD8-E97A-6087-C112A41FDF0B}" name="Faith Polk" initials="FP" userId="S::fpolk@wested.org::befa10be-b4ea-495c-9eea-611b0a1c5299" providerId="AD"/>
  <p188:author id="{40911A1F-C56F-4248-15C9-66E8B6EFD315}" name="Sophie Savelkouls" initials="SS" userId="S::ssavelk@wested.org::a9c89b22-c766-400c-bbb4-dfb85c67446b" providerId="AD"/>
  <p188:author id="{2E7F6C22-96CD-BF6B-EE26-D32479E1E081}" name="Naomi Reeley" initials="" userId="S::nreeley@fcoe.org::4984995a-aa98-4a1a-89ef-a5f55b9ede08" providerId="AD"/>
  <p188:author id="{0448D035-44C4-75C2-EBF5-5D12986F7A52}" name="Grace Srinivasiah" initials="GS" userId="f3jIlVEJi5JGNhK/P3AVhnhRUzEb4tjq12Dl15h0GAE=" providerId="None"/>
  <p188:author id="{B8EAE73C-AAD0-091B-5543-C813901EA72E}" name="Joanna Azar" initials="JA" userId="S::jazar@wested.org::c4416e25-9d96-496b-a48c-5917e8dac7e1" providerId="AD"/>
  <p188:author id="{56175657-D597-08E2-DA47-49FB6C903BBD}" name="Lexi Alexander" initials="LA" userId="S::lalexan2@wested.org::209657db-7f14-4e98-85e1-9b7d89483e08" providerId="AD"/>
  <p188:author id="{990F5A61-37B3-57C3-4E8D-1D794B946607}" name="Amy Reff" initials="AR" userId="Amy Reff" providerId="None"/>
  <p188:author id="{1B2EF87B-3DC5-82AC-F8A2-44026E20A25D}" name="Anokina Broubakarian" initials="AB" userId="S::abrouba@wested.org::c736223a-fc9f-47ac-97b7-23f463cb4b82" providerId="AD"/>
  <p188:author id="{EAA301A4-B75A-A1BE-5F28-A94824ECC9EA}" name="Jennifer Marcella-Burdett" initials="JMB" userId="S::jmarcel@wested.org::7bb72cd4-8a93-4d3d-bbaf-2fb849e050f8" providerId="AD"/>
  <p188:author id="{B6FF2CA4-29E1-C7D6-15CF-1D85CC6271BB}" name="Faith Polk" initials="FP" userId="KV9WgvvVfEWDbw7ayEsi/+xHGimnxB9n6dFySPqgyhc=" providerId="None"/>
  <p188:author id="{389332B7-C2DD-2978-57D9-239A0E4DEDD1}" name="Alexander, Alexandra Danielle" initials="AAD" userId="S::a.moore9@umiami.edu::ac95dc42-4e6c-400e-9629-229f3db47f90" providerId="AD"/>
  <p188:author id="{15D619C2-DFBB-A677-3FF9-D19B52E1FD15}" name="Osnat Zur" initials="OZ" userId="S::ozur@wested.org::7862ed05-c173-4c07-b416-82df587f5bdf"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F173D"/>
    <a:srgbClr val="F6B0CB"/>
    <a:srgbClr val="FAD6E4"/>
    <a:srgbClr val="FDEDF3"/>
    <a:srgbClr val="2078AE"/>
    <a:srgbClr val="2078B0"/>
    <a:srgbClr val="8AADCB"/>
    <a:srgbClr val="9DBAD4"/>
    <a:srgbClr val="D8E4EE"/>
    <a:srgbClr val="E9EBF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80F186D-DC5A-A747-ACBA-4EEA8DE94435}" v="31" dt="2026-05-15T23:31:08.34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1348" autoAdjust="0"/>
    <p:restoredTop sz="55890" autoAdjust="0"/>
  </p:normalViewPr>
  <p:slideViewPr>
    <p:cSldViewPr snapToGrid="0">
      <p:cViewPr varScale="1">
        <p:scale>
          <a:sx n="63" d="100"/>
          <a:sy n="63" d="100"/>
        </p:scale>
        <p:origin x="1528" y="184"/>
      </p:cViewPr>
      <p:guideLst/>
    </p:cSldViewPr>
  </p:slideViewPr>
  <p:outlineViewPr>
    <p:cViewPr>
      <p:scale>
        <a:sx n="33" d="100"/>
        <a:sy n="33" d="100"/>
      </p:scale>
      <p:origin x="0" y="0"/>
    </p:cViewPr>
  </p:outlineViewPr>
  <p:notesTextViewPr>
    <p:cViewPr>
      <p:scale>
        <a:sx n="3" d="2"/>
        <a:sy n="3" d="2"/>
      </p:scale>
      <p:origin x="0" y="0"/>
    </p:cViewPr>
  </p:notesTextViewPr>
  <p:sorterViewPr>
    <p:cViewPr>
      <p:scale>
        <a:sx n="80" d="100"/>
        <a:sy n="80" d="100"/>
      </p:scale>
      <p:origin x="0" y="0"/>
    </p:cViewPr>
  </p:sorterViewPr>
  <p:notesViewPr>
    <p:cSldViewPr snapToGrid="0">
      <p:cViewPr>
        <p:scale>
          <a:sx n="98" d="100"/>
          <a:sy n="98" d="100"/>
        </p:scale>
        <p:origin x="2453" y="-217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6/11/relationships/changesInfo" Target="changesInfos/changesInfo1.xml"/><Relationship Id="rId21" Type="http://schemas.openxmlformats.org/officeDocument/2006/relationships/slide" Target="slides/slide17.xml"/><Relationship Id="rId34" Type="http://schemas.openxmlformats.org/officeDocument/2006/relationships/font" Target="fonts/font6.fntdata"/><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1.fntdata"/><Relationship Id="rId41"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4.fntdata"/><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handoutMaster" Target="handoutMasters/handoutMaster1.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3.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font" Target="fonts/font2.fntdata"/><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5.fntdata"/><Relationship Id="rId38"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race Srinivasiah" userId="28408957819_tp_box_2" providerId="OAuth2" clId="{38DC9D2F-FB21-5A8B-A8BA-1B5B1022FE40}"/>
    <pc:docChg chg="undo custSel modSld">
      <pc:chgData name="Grace Srinivasiah" userId="28408957819_tp_box_2" providerId="OAuth2" clId="{38DC9D2F-FB21-5A8B-A8BA-1B5B1022FE40}" dt="2026-05-15T23:31:11.712" v="503" actId="20577"/>
      <pc:docMkLst>
        <pc:docMk/>
      </pc:docMkLst>
      <pc:sldChg chg="modNotesTx">
        <pc:chgData name="Grace Srinivasiah" userId="28408957819_tp_box_2" providerId="OAuth2" clId="{38DC9D2F-FB21-5A8B-A8BA-1B5B1022FE40}" dt="2026-05-15T23:06:01.265" v="2" actId="12"/>
        <pc:sldMkLst>
          <pc:docMk/>
          <pc:sldMk cId="1237121600" sldId="271"/>
        </pc:sldMkLst>
      </pc:sldChg>
      <pc:sldChg chg="modNotesTx">
        <pc:chgData name="Grace Srinivasiah" userId="28408957819_tp_box_2" providerId="OAuth2" clId="{38DC9D2F-FB21-5A8B-A8BA-1B5B1022FE40}" dt="2026-05-15T23:06:38.688" v="19" actId="12"/>
        <pc:sldMkLst>
          <pc:docMk/>
          <pc:sldMk cId="2861915229" sldId="403"/>
        </pc:sldMkLst>
      </pc:sldChg>
      <pc:sldChg chg="modNotesTx">
        <pc:chgData name="Grace Srinivasiah" userId="28408957819_tp_box_2" providerId="OAuth2" clId="{38DC9D2F-FB21-5A8B-A8BA-1B5B1022FE40}" dt="2026-05-15T23:07:29.046" v="39" actId="12"/>
        <pc:sldMkLst>
          <pc:docMk/>
          <pc:sldMk cId="977903559" sldId="404"/>
        </pc:sldMkLst>
      </pc:sldChg>
      <pc:sldChg chg="modNotesTx">
        <pc:chgData name="Grace Srinivasiah" userId="28408957819_tp_box_2" providerId="OAuth2" clId="{38DC9D2F-FB21-5A8B-A8BA-1B5B1022FE40}" dt="2026-05-15T23:07:50.263" v="48" actId="20577"/>
        <pc:sldMkLst>
          <pc:docMk/>
          <pc:sldMk cId="231908116" sldId="405"/>
        </pc:sldMkLst>
      </pc:sldChg>
      <pc:sldChg chg="modNotesTx">
        <pc:chgData name="Grace Srinivasiah" userId="28408957819_tp_box_2" providerId="OAuth2" clId="{38DC9D2F-FB21-5A8B-A8BA-1B5B1022FE40}" dt="2026-05-15T23:07:03.277" v="28" actId="12"/>
        <pc:sldMkLst>
          <pc:docMk/>
          <pc:sldMk cId="2175014710" sldId="406"/>
        </pc:sldMkLst>
      </pc:sldChg>
      <pc:sldChg chg="modNotesTx">
        <pc:chgData name="Grace Srinivasiah" userId="28408957819_tp_box_2" providerId="OAuth2" clId="{38DC9D2F-FB21-5A8B-A8BA-1B5B1022FE40}" dt="2026-05-15T23:08:15.409" v="62" actId="12"/>
        <pc:sldMkLst>
          <pc:docMk/>
          <pc:sldMk cId="1598525094" sldId="407"/>
        </pc:sldMkLst>
      </pc:sldChg>
      <pc:sldChg chg="modNotesTx">
        <pc:chgData name="Grace Srinivasiah" userId="28408957819_tp_box_2" providerId="OAuth2" clId="{38DC9D2F-FB21-5A8B-A8BA-1B5B1022FE40}" dt="2026-05-15T23:08:35.463" v="74" actId="20577"/>
        <pc:sldMkLst>
          <pc:docMk/>
          <pc:sldMk cId="3778900592" sldId="408"/>
        </pc:sldMkLst>
      </pc:sldChg>
      <pc:sldChg chg="modNotesTx">
        <pc:chgData name="Grace Srinivasiah" userId="28408957819_tp_box_2" providerId="OAuth2" clId="{38DC9D2F-FB21-5A8B-A8BA-1B5B1022FE40}" dt="2026-05-15T23:09:42.740" v="108" actId="20577"/>
        <pc:sldMkLst>
          <pc:docMk/>
          <pc:sldMk cId="1030405162" sldId="409"/>
        </pc:sldMkLst>
      </pc:sldChg>
      <pc:sldChg chg="modNotesTx">
        <pc:chgData name="Grace Srinivasiah" userId="28408957819_tp_box_2" providerId="OAuth2" clId="{38DC9D2F-FB21-5A8B-A8BA-1B5B1022FE40}" dt="2026-05-15T23:10:45.531" v="159" actId="20577"/>
        <pc:sldMkLst>
          <pc:docMk/>
          <pc:sldMk cId="3012756375" sldId="410"/>
        </pc:sldMkLst>
      </pc:sldChg>
      <pc:sldChg chg="modNotesTx">
        <pc:chgData name="Grace Srinivasiah" userId="28408957819_tp_box_2" providerId="OAuth2" clId="{38DC9D2F-FB21-5A8B-A8BA-1B5B1022FE40}" dt="2026-05-15T23:11:19.235" v="176" actId="12"/>
        <pc:sldMkLst>
          <pc:docMk/>
          <pc:sldMk cId="2772054908" sldId="411"/>
        </pc:sldMkLst>
      </pc:sldChg>
      <pc:sldChg chg="modNotesTx">
        <pc:chgData name="Grace Srinivasiah" userId="28408957819_tp_box_2" providerId="OAuth2" clId="{38DC9D2F-FB21-5A8B-A8BA-1B5B1022FE40}" dt="2026-05-15T23:11:59.998" v="198" actId="20577"/>
        <pc:sldMkLst>
          <pc:docMk/>
          <pc:sldMk cId="1081277611" sldId="413"/>
        </pc:sldMkLst>
      </pc:sldChg>
      <pc:sldChg chg="modNotesTx">
        <pc:chgData name="Grace Srinivasiah" userId="28408957819_tp_box_2" providerId="OAuth2" clId="{38DC9D2F-FB21-5A8B-A8BA-1B5B1022FE40}" dt="2026-05-15T23:13:04.193" v="245" actId="12"/>
        <pc:sldMkLst>
          <pc:docMk/>
          <pc:sldMk cId="2930786436" sldId="414"/>
        </pc:sldMkLst>
      </pc:sldChg>
      <pc:sldChg chg="modNotesTx">
        <pc:chgData name="Grace Srinivasiah" userId="28408957819_tp_box_2" providerId="OAuth2" clId="{38DC9D2F-FB21-5A8B-A8BA-1B5B1022FE40}" dt="2026-05-15T23:13:24.742" v="252" actId="20577"/>
        <pc:sldMkLst>
          <pc:docMk/>
          <pc:sldMk cId="1607056339" sldId="415"/>
        </pc:sldMkLst>
      </pc:sldChg>
      <pc:sldChg chg="modNotesTx">
        <pc:chgData name="Grace Srinivasiah" userId="28408957819_tp_box_2" providerId="OAuth2" clId="{38DC9D2F-FB21-5A8B-A8BA-1B5B1022FE40}" dt="2026-05-15T23:13:54.204" v="269" actId="20577"/>
        <pc:sldMkLst>
          <pc:docMk/>
          <pc:sldMk cId="3362525611" sldId="416"/>
        </pc:sldMkLst>
      </pc:sldChg>
      <pc:sldChg chg="modNotesTx">
        <pc:chgData name="Grace Srinivasiah" userId="28408957819_tp_box_2" providerId="OAuth2" clId="{38DC9D2F-FB21-5A8B-A8BA-1B5B1022FE40}" dt="2026-05-15T23:19:28.517" v="405" actId="20577"/>
        <pc:sldMkLst>
          <pc:docMk/>
          <pc:sldMk cId="2162938335" sldId="418"/>
        </pc:sldMkLst>
      </pc:sldChg>
      <pc:sldChg chg="modNotesTx">
        <pc:chgData name="Grace Srinivasiah" userId="28408957819_tp_box_2" providerId="OAuth2" clId="{38DC9D2F-FB21-5A8B-A8BA-1B5B1022FE40}" dt="2026-05-15T23:28:44.140" v="422" actId="20577"/>
        <pc:sldMkLst>
          <pc:docMk/>
          <pc:sldMk cId="3395244429" sldId="419"/>
        </pc:sldMkLst>
      </pc:sldChg>
      <pc:sldChg chg="modNotesTx">
        <pc:chgData name="Grace Srinivasiah" userId="28408957819_tp_box_2" providerId="OAuth2" clId="{38DC9D2F-FB21-5A8B-A8BA-1B5B1022FE40}" dt="2026-05-15T23:29:45.515" v="459" actId="20577"/>
        <pc:sldMkLst>
          <pc:docMk/>
          <pc:sldMk cId="166670004" sldId="420"/>
        </pc:sldMkLst>
      </pc:sldChg>
      <pc:sldChg chg="modNotesTx">
        <pc:chgData name="Grace Srinivasiah" userId="28408957819_tp_box_2" providerId="OAuth2" clId="{38DC9D2F-FB21-5A8B-A8BA-1B5B1022FE40}" dt="2026-05-15T23:30:59.942" v="500" actId="20577"/>
        <pc:sldMkLst>
          <pc:docMk/>
          <pc:sldMk cId="2283500330" sldId="421"/>
        </pc:sldMkLst>
      </pc:sldChg>
      <pc:sldChg chg="modNotesTx">
        <pc:chgData name="Grace Srinivasiah" userId="28408957819_tp_box_2" providerId="OAuth2" clId="{38DC9D2F-FB21-5A8B-A8BA-1B5B1022FE40}" dt="2026-05-15T23:31:11.712" v="503" actId="20577"/>
        <pc:sldMkLst>
          <pc:docMk/>
          <pc:sldMk cId="3664827595" sldId="422"/>
        </pc:sldMkLst>
      </pc:sldChg>
      <pc:sldChg chg="modNotesTx">
        <pc:chgData name="Grace Srinivasiah" userId="28408957819_tp_box_2" providerId="OAuth2" clId="{38DC9D2F-FB21-5A8B-A8BA-1B5B1022FE40}" dt="2026-05-15T23:17:48.338" v="319" actId="20577"/>
        <pc:sldMkLst>
          <pc:docMk/>
          <pc:sldMk cId="1422397247" sldId="423"/>
        </pc:sldMkLst>
      </pc:sldChg>
      <pc:sldChg chg="modNotesTx">
        <pc:chgData name="Grace Srinivasiah" userId="28408957819_tp_box_2" providerId="OAuth2" clId="{38DC9D2F-FB21-5A8B-A8BA-1B5B1022FE40}" dt="2026-05-15T23:30:10.743" v="470" actId="20577"/>
        <pc:sldMkLst>
          <pc:docMk/>
          <pc:sldMk cId="1404714815" sldId="458"/>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C8F818C-2620-DEBA-5242-1427293BA5D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F9659F12-C4B2-5A1B-950A-6BE448C4787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D4187E5-8BC8-4467-BE52-6F2D1A581A2A}" type="datetimeFigureOut">
              <a:rPr lang="en-US" smtClean="0"/>
              <a:t>5/15/26</a:t>
            </a:fld>
            <a:endParaRPr lang="en-US"/>
          </a:p>
        </p:txBody>
      </p:sp>
      <p:sp>
        <p:nvSpPr>
          <p:cNvPr id="4" name="Footer Placeholder 3">
            <a:extLst>
              <a:ext uri="{FF2B5EF4-FFF2-40B4-BE49-F238E27FC236}">
                <a16:creationId xmlns:a16="http://schemas.microsoft.com/office/drawing/2014/main" id="{4EEDBCAE-0C1A-B1A2-F185-494604EBD5A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Tree>
    <p:extLst>
      <p:ext uri="{BB962C8B-B14F-4D97-AF65-F5344CB8AC3E}">
        <p14:creationId xmlns:p14="http://schemas.microsoft.com/office/powerpoint/2010/main" val="19925539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A0AA82-7DFD-42A2-AAE9-E0AB8943696A}" type="datetimeFigureOut">
              <a:rPr lang="en-US" smtClean="0"/>
              <a:t>5/15/26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6399F6-6299-4610-B81F-5B1794C45A33}" type="slidenum">
              <a:rPr lang="en-US" smtClean="0"/>
              <a:t>‹#›</a:t>
            </a:fld>
            <a:endParaRPr lang="en-US"/>
          </a:p>
        </p:txBody>
      </p:sp>
    </p:spTree>
    <p:extLst>
      <p:ext uri="{BB962C8B-B14F-4D97-AF65-F5344CB8AC3E}">
        <p14:creationId xmlns:p14="http://schemas.microsoft.com/office/powerpoint/2010/main" val="26606070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youtu.be/Zl2fidNnH1g" TargetMode="External"/><Relationship Id="rId2" Type="http://schemas.openxmlformats.org/officeDocument/2006/relationships/slide" Target="../slides/slide9.xml"/><Relationship Id="rId1" Type="http://schemas.openxmlformats.org/officeDocument/2006/relationships/notesMaster" Target="../notesMasters/notesMaster1.xml"/><Relationship Id="rId4" Type="http://schemas.openxmlformats.org/officeDocument/2006/relationships/hyperlink" Target="https://youtu.be/VvuGEXzFrV8" TargetMode="Externa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youtu.be/86uSUgVUjCs?si=azNKUvV2ea-Pz7_Y" TargetMode="External"/><Relationship Id="rId2" Type="http://schemas.openxmlformats.org/officeDocument/2006/relationships/slide" Target="../slides/slide16.xml"/><Relationship Id="rId1" Type="http://schemas.openxmlformats.org/officeDocument/2006/relationships/notesMaster" Target="../notesMasters/notesMaster1.xml"/><Relationship Id="rId6" Type="http://schemas.openxmlformats.org/officeDocument/2006/relationships/hyperlink" Target="https://youtu.be/V2U9lu6nNQo" TargetMode="External"/><Relationship Id="rId5" Type="http://schemas.openxmlformats.org/officeDocument/2006/relationships/hyperlink" Target="https://youtu.be/hu_oMYmvHVk" TargetMode="External"/><Relationship Id="rId4" Type="http://schemas.openxmlformats.org/officeDocument/2006/relationships/hyperlink" Target="https://youtu.be/-v4NqPMGMcI" TargetMode="Externa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youtu.be/9WoRkiVMJq4" TargetMode="External"/><Relationship Id="rId2" Type="http://schemas.openxmlformats.org/officeDocument/2006/relationships/slide" Target="../slides/slide19.xml"/><Relationship Id="rId1" Type="http://schemas.openxmlformats.org/officeDocument/2006/relationships/notesMaster" Target="../notesMasters/notesMaster1.xml"/><Relationship Id="rId4" Type="http://schemas.openxmlformats.org/officeDocument/2006/relationships/hyperlink" Target="https://youtu.be/CjuPpCeX3No" TargetMode="Externa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countplayexplore.org/"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49"/>
            <a:ext cx="5486400" cy="4504911"/>
          </a:xfrm>
        </p:spPr>
        <p:txBody>
          <a:bodyPr/>
          <a:lstStyle/>
          <a:p>
            <a:r>
              <a:rPr lang="es-US" sz="1200" b="1" kern="1200" dirty="0">
                <a:solidFill>
                  <a:schemeClr val="tx1"/>
                </a:solidFill>
                <a:effectLst/>
                <a:latin typeface="+mn-lt"/>
                <a:ea typeface="+mn-ea"/>
                <a:cs typeface="+mn-cs"/>
              </a:rPr>
              <a:t>Temas de discusión</a:t>
            </a:r>
            <a:endParaRPr lang="en-US" sz="12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Hoy exploraremos las formas en que los niños (desde el nacimiento hasta los ocho años) documentan y se comunican como parte de las investigaciones científicas.  </a:t>
            </a:r>
            <a:endParaRPr lang="en-US" sz="1200" kern="1200" dirty="0">
              <a:solidFill>
                <a:schemeClr val="tx1"/>
              </a:solidFill>
              <a:effectLst/>
              <a:latin typeface="+mn-lt"/>
              <a:ea typeface="+mn-ea"/>
              <a:cs typeface="+mn-cs"/>
            </a:endParaRPr>
          </a:p>
          <a:p>
            <a:endParaRPr lang="es-US" sz="1200" b="1" kern="1200" dirty="0">
              <a:solidFill>
                <a:schemeClr val="tx1"/>
              </a:solidFill>
              <a:effectLst/>
              <a:latin typeface="+mn-lt"/>
              <a:ea typeface="+mn-ea"/>
              <a:cs typeface="+mn-cs"/>
            </a:endParaRPr>
          </a:p>
          <a:p>
            <a:r>
              <a:rPr lang="es-US" sz="1200" b="1" kern="1200" dirty="0">
                <a:solidFill>
                  <a:schemeClr val="tx1"/>
                </a:solidFill>
                <a:effectLst/>
                <a:latin typeface="+mn-lt"/>
                <a:ea typeface="+mn-ea"/>
                <a:cs typeface="+mn-cs"/>
              </a:rPr>
              <a:t>Notas del facilitador</a:t>
            </a:r>
            <a:endParaRPr lang="en-US" sz="12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Adapte los temas de discusión para reflejar la duración de la sesión y las necesidades de los participantes. Si es necesario, añada información introductoria y «administrativa».</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896399F6-6299-4610-B81F-5B1794C45A33}" type="slidenum">
              <a:rPr lang="en-US" smtClean="0"/>
              <a:t>1</a:t>
            </a:fld>
            <a:endParaRPr lang="en-US"/>
          </a:p>
        </p:txBody>
      </p:sp>
    </p:spTree>
    <p:extLst>
      <p:ext uri="{BB962C8B-B14F-4D97-AF65-F5344CB8AC3E}">
        <p14:creationId xmlns:p14="http://schemas.microsoft.com/office/powerpoint/2010/main" val="5264198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kern="1200" dirty="0">
                <a:solidFill>
                  <a:schemeClr val="tx1"/>
                </a:solidFill>
                <a:effectLst/>
                <a:latin typeface="+mn-lt"/>
                <a:ea typeface="+mn-ea"/>
                <a:cs typeface="+mn-cs"/>
              </a:rPr>
              <a:t>Temas de discusión</a:t>
            </a:r>
            <a:endParaRPr lang="en-US" sz="1200" b="1" kern="1200" dirty="0">
              <a:solidFill>
                <a:schemeClr val="tx1"/>
              </a:solidFill>
              <a:effectLst/>
              <a:latin typeface="+mn-lt"/>
              <a:ea typeface="+mn-ea"/>
              <a:cs typeface="+mn-cs"/>
            </a:endParaRPr>
          </a:p>
          <a:p>
            <a:r>
              <a:rPr lang="es-US" sz="1200" kern="1200" dirty="0">
                <a:solidFill>
                  <a:schemeClr val="tx1"/>
                </a:solidFill>
                <a:effectLst/>
                <a:latin typeface="+mn-lt"/>
                <a:ea typeface="+mn-ea"/>
                <a:cs typeface="+mn-cs"/>
              </a:rPr>
              <a:t>Los recursos de aprendizaje profesional Count Play Explore han sido posibles gracias a Count Play Explore, una iniciativa de matemáticas, ciencias e informática para la primera infancia dirigida por el Superintendente de Escuelas del Condado de Fresno, Departamento de Atención y Educación Temprana. Esta iniciativa cuenta con la generosa financiación del California </a:t>
            </a:r>
            <a:r>
              <a:rPr lang="es-US" sz="1200" kern="1200" dirty="0" err="1">
                <a:solidFill>
                  <a:schemeClr val="tx1"/>
                </a:solidFill>
                <a:effectLst/>
                <a:latin typeface="+mn-lt"/>
                <a:ea typeface="+mn-ea"/>
                <a:cs typeface="+mn-cs"/>
              </a:rPr>
              <a:t>Department</a:t>
            </a:r>
            <a:r>
              <a:rPr lang="es-US" sz="1200" kern="1200" dirty="0">
                <a:solidFill>
                  <a:schemeClr val="tx1"/>
                </a:solidFill>
                <a:effectLst/>
                <a:latin typeface="+mn-lt"/>
                <a:ea typeface="+mn-ea"/>
                <a:cs typeface="+mn-cs"/>
              </a:rPr>
              <a:t> </a:t>
            </a:r>
            <a:r>
              <a:rPr lang="es-US" sz="1200" kern="1200" dirty="0" err="1">
                <a:solidFill>
                  <a:schemeClr val="tx1"/>
                </a:solidFill>
                <a:effectLst/>
                <a:latin typeface="+mn-lt"/>
                <a:ea typeface="+mn-ea"/>
                <a:cs typeface="+mn-cs"/>
              </a:rPr>
              <a:t>of</a:t>
            </a:r>
            <a:r>
              <a:rPr lang="es-US" sz="1200" kern="1200" dirty="0">
                <a:solidFill>
                  <a:schemeClr val="tx1"/>
                </a:solidFill>
                <a:effectLst/>
                <a:latin typeface="+mn-lt"/>
                <a:ea typeface="+mn-ea"/>
                <a:cs typeface="+mn-cs"/>
              </a:rPr>
              <a:t> </a:t>
            </a:r>
            <a:r>
              <a:rPr lang="es-US" sz="1200" kern="1200" dirty="0" err="1">
                <a:solidFill>
                  <a:schemeClr val="tx1"/>
                </a:solidFill>
                <a:effectLst/>
                <a:latin typeface="+mn-lt"/>
                <a:ea typeface="+mn-ea"/>
                <a:cs typeface="+mn-cs"/>
              </a:rPr>
              <a:t>Education</a:t>
            </a:r>
            <a:r>
              <a:rPr lang="es-US" sz="1200" kern="1200" dirty="0">
                <a:solidFill>
                  <a:schemeClr val="tx1"/>
                </a:solidFill>
                <a:effectLst/>
                <a:latin typeface="+mn-lt"/>
                <a:ea typeface="+mn-ea"/>
                <a:cs typeface="+mn-cs"/>
              </a:rPr>
              <a:t> y la Junta de Educación del Estado de California. Estos recursos, desarrollados por WestEd en colaboración con FCSS y el Centro AIMS para la Educación Matemática y Científica, son y están destinados a servir de guía para la implementación de estrategias basadas en la evidencia, la promoción del aprendizaje activo y el fomento de prácticas adecuadas para el desarrollo en entornos de educación temprana. No están destinados a la redistribución comercial, la modificación no autorizada ni el uso fuera del ámbito de la educación profesional.</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896399F6-6299-4610-B81F-5B1794C45A33}" type="slidenum">
              <a:rPr lang="en-US" smtClean="0"/>
              <a:t>2</a:t>
            </a:fld>
            <a:endParaRPr lang="en-US"/>
          </a:p>
        </p:txBody>
      </p:sp>
      <p:sp>
        <p:nvSpPr>
          <p:cNvPr id="5" name="Footer Placeholder 4">
            <a:extLst>
              <a:ext uri="{FF2B5EF4-FFF2-40B4-BE49-F238E27FC236}">
                <a16:creationId xmlns:a16="http://schemas.microsoft.com/office/drawing/2014/main" id="{28F70BCA-BC37-8F4F-94EC-B96932C078EE}"/>
              </a:ext>
            </a:extLst>
          </p:cNvPr>
          <p:cNvSpPr>
            <a:spLocks noGrp="1"/>
          </p:cNvSpPr>
          <p:nvPr>
            <p:ph type="ftr" sz="quarter" idx="4"/>
          </p:nvPr>
        </p:nvSpPr>
        <p:spPr/>
        <p:txBody>
          <a:bodyPr/>
          <a:lstStyle/>
          <a:p>
            <a:r>
              <a:rPr lang="en-US"/>
              <a:t>Hogg and Abrams, (1988); Gee, (2000) </a:t>
            </a:r>
          </a:p>
        </p:txBody>
      </p:sp>
    </p:spTree>
    <p:extLst>
      <p:ext uri="{BB962C8B-B14F-4D97-AF65-F5344CB8AC3E}">
        <p14:creationId xmlns:p14="http://schemas.microsoft.com/office/powerpoint/2010/main" val="37520839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kern="1200" dirty="0">
                <a:solidFill>
                  <a:schemeClr val="tx1"/>
                </a:solidFill>
                <a:effectLst/>
                <a:latin typeface="+mn-lt"/>
                <a:ea typeface="+mn-ea"/>
                <a:cs typeface="+mn-cs"/>
              </a:rPr>
              <a:t>Temas de discusión</a:t>
            </a:r>
            <a:endParaRPr lang="en-US" sz="12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En esta sesión:</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describiremos las formas en que los niños documentan y comunican como parte de sus investigaciones científicas, y</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exploraremos formas de apoyar las habilidades de documentación y comunicación de los niños.  </a:t>
            </a:r>
            <a:endParaRPr lang="en-US" sz="1200" kern="1200" dirty="0">
              <a:solidFill>
                <a:schemeClr val="tx1"/>
              </a:solidFill>
              <a:effectLst/>
              <a:latin typeface="+mn-lt"/>
              <a:ea typeface="+mn-ea"/>
              <a:cs typeface="+mn-cs"/>
            </a:endParaRPr>
          </a:p>
          <a:p>
            <a:endParaRPr lang="es-US" sz="1200" b="1" kern="1200" dirty="0">
              <a:solidFill>
                <a:schemeClr val="tx1"/>
              </a:solidFill>
              <a:effectLst/>
              <a:latin typeface="+mn-lt"/>
              <a:ea typeface="+mn-ea"/>
              <a:cs typeface="+mn-cs"/>
            </a:endParaRPr>
          </a:p>
          <a:p>
            <a:r>
              <a:rPr lang="es-US" sz="1200" b="1" kern="1200" dirty="0">
                <a:solidFill>
                  <a:schemeClr val="tx1"/>
                </a:solidFill>
                <a:effectLst/>
                <a:latin typeface="+mn-lt"/>
                <a:ea typeface="+mn-ea"/>
                <a:cs typeface="+mn-cs"/>
              </a:rPr>
              <a:t>Notas del facilitador</a:t>
            </a:r>
            <a:endParaRPr lang="en-US" sz="12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Ajuste el contenido de las diapositivas y los temas de discusión para reflejar lo que planea abordar en su sesión de aprendizaje profesional.</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Dependiendo de su grupo de participantes, puede discutir lo pertinente  en el desarrollo de la documentación con los bebés. Aunque los bebés no documenten físicamente por sí mismos, hay formas en que los educadores pueden modelar esta habilidad para los niños. Por ejemplo, los educadores pueden:</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leer en voz alta mientras escriben (documentan) lo que un niño está observando (por ejemplo, «Óscar se dio cuenta de que la pelota azul rodó más lejos que la pelota amarilla»).</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describir lo que están dibujando y cómo lo están haciendo (por ejemplo, «Estoy dibujando el pétalo de esta flor. Es rojo y tiene forma ovalada, como este»).  </a:t>
            </a:r>
            <a:endParaRPr lang="en-US" sz="1200" kern="1200" dirty="0">
              <a:solidFill>
                <a:schemeClr val="tx1"/>
              </a:solidFill>
              <a:effectLst/>
              <a:latin typeface="+mn-lt"/>
              <a:ea typeface="+mn-ea"/>
              <a:cs typeface="+mn-cs"/>
            </a:endParaRPr>
          </a:p>
          <a:p>
            <a:pPr marL="171450" indent="-171450">
              <a:buFont typeface="Arial" panose="020B0604020202020204" pitchFamily="34" charset="0"/>
              <a:buChar char="•"/>
            </a:pPr>
            <a:r>
              <a:rPr lang="es-US" sz="1200" kern="1200" dirty="0">
                <a:solidFill>
                  <a:schemeClr val="tx1"/>
                </a:solidFill>
                <a:effectLst/>
                <a:latin typeface="+mn-lt"/>
                <a:ea typeface="+mn-ea"/>
                <a:cs typeface="+mn-cs"/>
              </a:rPr>
              <a:t>Puede ser importante establecer esta actitud antes de explorar el contenido de la serie.</a:t>
            </a:r>
            <a:r>
              <a:rPr lang="en-US" dirty="0">
                <a:effectLst/>
              </a:rPr>
              <a:t> </a:t>
            </a:r>
            <a:endParaRPr lang="en-US" dirty="0"/>
          </a:p>
        </p:txBody>
      </p:sp>
      <p:sp>
        <p:nvSpPr>
          <p:cNvPr id="4" name="Slide Number Placeholder 3"/>
          <p:cNvSpPr>
            <a:spLocks noGrp="1"/>
          </p:cNvSpPr>
          <p:nvPr>
            <p:ph type="sldNum" sz="quarter" idx="5"/>
          </p:nvPr>
        </p:nvSpPr>
        <p:spPr/>
        <p:txBody>
          <a:bodyPr/>
          <a:lstStyle/>
          <a:p>
            <a:fld id="{896399F6-6299-4610-B81F-5B1794C45A33}" type="slidenum">
              <a:rPr lang="en-US" smtClean="0"/>
              <a:t>3</a:t>
            </a:fld>
            <a:endParaRPr lang="en-US"/>
          </a:p>
        </p:txBody>
      </p:sp>
    </p:spTree>
    <p:extLst>
      <p:ext uri="{BB962C8B-B14F-4D97-AF65-F5344CB8AC3E}">
        <p14:creationId xmlns:p14="http://schemas.microsoft.com/office/powerpoint/2010/main" val="18118383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kern="1200" dirty="0">
                <a:solidFill>
                  <a:schemeClr val="tx1"/>
                </a:solidFill>
                <a:effectLst/>
                <a:latin typeface="+mn-lt"/>
                <a:ea typeface="+mn-ea"/>
                <a:cs typeface="+mn-cs"/>
              </a:rPr>
              <a:t>Temas de discusión</a:t>
            </a:r>
            <a:endParaRPr lang="en-US" sz="12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La documentación es la forma en que anotamos información sobre conceptos y fenómenos científicos, utilizando diferentes formas.</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En entornos de educación de la infancia temprana, algunos ejemplos de documentación pueden ser «... dibujos, fotografías, transcripciones escritas, gráficos, diarios, maquetas y construcciones» (California </a:t>
            </a:r>
            <a:r>
              <a:rPr lang="es-US" sz="1200" kern="1200" dirty="0" err="1">
                <a:solidFill>
                  <a:schemeClr val="tx1"/>
                </a:solidFill>
                <a:effectLst/>
                <a:latin typeface="+mn-lt"/>
                <a:ea typeface="+mn-ea"/>
                <a:cs typeface="+mn-cs"/>
              </a:rPr>
              <a:t>Department</a:t>
            </a:r>
            <a:r>
              <a:rPr lang="es-US" sz="1200" kern="1200" dirty="0">
                <a:solidFill>
                  <a:schemeClr val="tx1"/>
                </a:solidFill>
                <a:effectLst/>
                <a:latin typeface="+mn-lt"/>
                <a:ea typeface="+mn-ea"/>
                <a:cs typeface="+mn-cs"/>
              </a:rPr>
              <a:t> </a:t>
            </a:r>
            <a:r>
              <a:rPr lang="es-US" sz="1200" kern="1200" dirty="0" err="1">
                <a:solidFill>
                  <a:schemeClr val="tx1"/>
                </a:solidFill>
                <a:effectLst/>
                <a:latin typeface="+mn-lt"/>
                <a:ea typeface="+mn-ea"/>
                <a:cs typeface="+mn-cs"/>
              </a:rPr>
              <a:t>of</a:t>
            </a:r>
            <a:r>
              <a:rPr lang="es-US" sz="1200" kern="1200" dirty="0">
                <a:solidFill>
                  <a:schemeClr val="tx1"/>
                </a:solidFill>
                <a:effectLst/>
                <a:latin typeface="+mn-lt"/>
                <a:ea typeface="+mn-ea"/>
                <a:cs typeface="+mn-cs"/>
              </a:rPr>
              <a:t> </a:t>
            </a:r>
            <a:r>
              <a:rPr lang="es-US" sz="1200" kern="1200" dirty="0" err="1">
                <a:solidFill>
                  <a:schemeClr val="tx1"/>
                </a:solidFill>
                <a:effectLst/>
                <a:latin typeface="+mn-lt"/>
                <a:ea typeface="+mn-ea"/>
                <a:cs typeface="+mn-cs"/>
              </a:rPr>
              <a:t>Education</a:t>
            </a:r>
            <a:r>
              <a:rPr lang="es-US" sz="1200" kern="1200" dirty="0">
                <a:solidFill>
                  <a:schemeClr val="tx1"/>
                </a:solidFill>
                <a:effectLst/>
                <a:latin typeface="+mn-lt"/>
                <a:ea typeface="+mn-ea"/>
                <a:cs typeface="+mn-cs"/>
              </a:rPr>
              <a:t>, 2024, p. 82).</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La comunicación incluye las formas en que los niños comparten sus observaciones, ideas y hallazgos relacionados con conceptos y fenómenos científicos (California </a:t>
            </a:r>
            <a:r>
              <a:rPr lang="es-US" sz="1200" kern="1200" dirty="0" err="1">
                <a:solidFill>
                  <a:schemeClr val="tx1"/>
                </a:solidFill>
                <a:effectLst/>
                <a:latin typeface="+mn-lt"/>
                <a:ea typeface="+mn-ea"/>
                <a:cs typeface="+mn-cs"/>
              </a:rPr>
              <a:t>Department</a:t>
            </a:r>
            <a:r>
              <a:rPr lang="es-US" sz="1200" kern="1200" dirty="0">
                <a:solidFill>
                  <a:schemeClr val="tx1"/>
                </a:solidFill>
                <a:effectLst/>
                <a:latin typeface="+mn-lt"/>
                <a:ea typeface="+mn-ea"/>
                <a:cs typeface="+mn-cs"/>
              </a:rPr>
              <a:t> </a:t>
            </a:r>
            <a:r>
              <a:rPr lang="es-US" sz="1200" kern="1200" dirty="0" err="1">
                <a:solidFill>
                  <a:schemeClr val="tx1"/>
                </a:solidFill>
                <a:effectLst/>
                <a:latin typeface="+mn-lt"/>
                <a:ea typeface="+mn-ea"/>
                <a:cs typeface="+mn-cs"/>
              </a:rPr>
              <a:t>of</a:t>
            </a:r>
            <a:r>
              <a:rPr lang="es-US" sz="1200" kern="1200" dirty="0">
                <a:solidFill>
                  <a:schemeClr val="tx1"/>
                </a:solidFill>
                <a:effectLst/>
                <a:latin typeface="+mn-lt"/>
                <a:ea typeface="+mn-ea"/>
                <a:cs typeface="+mn-cs"/>
              </a:rPr>
              <a:t> </a:t>
            </a:r>
            <a:r>
              <a:rPr lang="es-US" sz="1200" kern="1200" dirty="0" err="1">
                <a:solidFill>
                  <a:schemeClr val="tx1"/>
                </a:solidFill>
                <a:effectLst/>
                <a:latin typeface="+mn-lt"/>
                <a:ea typeface="+mn-ea"/>
                <a:cs typeface="+mn-cs"/>
              </a:rPr>
              <a:t>Education</a:t>
            </a:r>
            <a:r>
              <a:rPr lang="es-US" sz="1200" kern="1200" dirty="0">
                <a:solidFill>
                  <a:schemeClr val="tx1"/>
                </a:solidFill>
                <a:effectLst/>
                <a:latin typeface="+mn-lt"/>
                <a:ea typeface="+mn-ea"/>
                <a:cs typeface="+mn-cs"/>
              </a:rPr>
              <a:t>, 2024; </a:t>
            </a:r>
            <a:r>
              <a:rPr lang="es-US" sz="1200" kern="1200" dirty="0" err="1">
                <a:solidFill>
                  <a:schemeClr val="tx1"/>
                </a:solidFill>
                <a:effectLst/>
                <a:latin typeface="+mn-lt"/>
                <a:ea typeface="+mn-ea"/>
                <a:cs typeface="+mn-cs"/>
              </a:rPr>
              <a:t>National</a:t>
            </a:r>
            <a:r>
              <a:rPr lang="es-US" sz="1200" kern="1200" dirty="0">
                <a:solidFill>
                  <a:schemeClr val="tx1"/>
                </a:solidFill>
                <a:effectLst/>
                <a:latin typeface="+mn-lt"/>
                <a:ea typeface="+mn-ea"/>
                <a:cs typeface="+mn-cs"/>
              </a:rPr>
              <a:t> </a:t>
            </a:r>
            <a:r>
              <a:rPr lang="es-US" sz="1200" kern="1200" dirty="0" err="1">
                <a:solidFill>
                  <a:schemeClr val="tx1"/>
                </a:solidFill>
                <a:effectLst/>
                <a:latin typeface="+mn-lt"/>
                <a:ea typeface="+mn-ea"/>
                <a:cs typeface="+mn-cs"/>
              </a:rPr>
              <a:t>Academies</a:t>
            </a:r>
            <a:r>
              <a:rPr lang="es-US" sz="1200" kern="1200" dirty="0">
                <a:solidFill>
                  <a:schemeClr val="tx1"/>
                </a:solidFill>
                <a:effectLst/>
                <a:latin typeface="+mn-lt"/>
                <a:ea typeface="+mn-ea"/>
                <a:cs typeface="+mn-cs"/>
              </a:rPr>
              <a:t> </a:t>
            </a:r>
            <a:r>
              <a:rPr lang="es-US" sz="1200" kern="1200" dirty="0" err="1">
                <a:solidFill>
                  <a:schemeClr val="tx1"/>
                </a:solidFill>
                <a:effectLst/>
                <a:latin typeface="+mn-lt"/>
                <a:ea typeface="+mn-ea"/>
                <a:cs typeface="+mn-cs"/>
              </a:rPr>
              <a:t>of</a:t>
            </a:r>
            <a:r>
              <a:rPr lang="es-US" sz="1200" kern="1200" dirty="0">
                <a:solidFill>
                  <a:schemeClr val="tx1"/>
                </a:solidFill>
                <a:effectLst/>
                <a:latin typeface="+mn-lt"/>
                <a:ea typeface="+mn-ea"/>
                <a:cs typeface="+mn-cs"/>
              </a:rPr>
              <a:t> </a:t>
            </a:r>
            <a:r>
              <a:rPr lang="es-US" sz="1200" kern="1200" dirty="0" err="1">
                <a:solidFill>
                  <a:schemeClr val="tx1"/>
                </a:solidFill>
                <a:effectLst/>
                <a:latin typeface="+mn-lt"/>
                <a:ea typeface="+mn-ea"/>
                <a:cs typeface="+mn-cs"/>
              </a:rPr>
              <a:t>Sciences</a:t>
            </a:r>
            <a:r>
              <a:rPr lang="es-US" sz="1200" kern="1200" dirty="0">
                <a:solidFill>
                  <a:schemeClr val="tx1"/>
                </a:solidFill>
                <a:effectLst/>
                <a:latin typeface="+mn-lt"/>
                <a:ea typeface="+mn-ea"/>
                <a:cs typeface="+mn-cs"/>
              </a:rPr>
              <a:t>, </a:t>
            </a:r>
            <a:r>
              <a:rPr lang="es-US" sz="1200" kern="1200" dirty="0" err="1">
                <a:solidFill>
                  <a:schemeClr val="tx1"/>
                </a:solidFill>
                <a:effectLst/>
                <a:latin typeface="+mn-lt"/>
                <a:ea typeface="+mn-ea"/>
                <a:cs typeface="+mn-cs"/>
              </a:rPr>
              <a:t>Engineering</a:t>
            </a:r>
            <a:r>
              <a:rPr lang="es-US" sz="1200" kern="1200" dirty="0">
                <a:solidFill>
                  <a:schemeClr val="tx1"/>
                </a:solidFill>
                <a:effectLst/>
                <a:latin typeface="+mn-lt"/>
                <a:ea typeface="+mn-ea"/>
                <a:cs typeface="+mn-cs"/>
              </a:rPr>
              <a:t>, and Medicine, 2022). Cuando hablamos de fenómenos, nos referimos a acontecimientos observables que implican conceptos científicos, como el brote de una semilla, la mezcla de pinturas para formar un nuevo color o una pelota que rueda hacia una estructura de bloques y la derriba. [Puede utilizar diferentes ejemplos de fenómenos que sean relevantes para sus comunidades locales y con los que los niños y los educadores estén familiarizados].</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La documentación puede ser una forma de comunicación para los niños (por ejemplo, hacer dibujos para mostrar los pasos de una investigación) (California </a:t>
            </a:r>
            <a:r>
              <a:rPr lang="es-US" sz="1200" kern="1200" dirty="0" err="1">
                <a:solidFill>
                  <a:schemeClr val="tx1"/>
                </a:solidFill>
                <a:effectLst/>
                <a:latin typeface="+mn-lt"/>
                <a:ea typeface="+mn-ea"/>
                <a:cs typeface="+mn-cs"/>
              </a:rPr>
              <a:t>Department</a:t>
            </a:r>
            <a:r>
              <a:rPr lang="es-US" sz="1200" kern="1200" dirty="0">
                <a:solidFill>
                  <a:schemeClr val="tx1"/>
                </a:solidFill>
                <a:effectLst/>
                <a:latin typeface="+mn-lt"/>
                <a:ea typeface="+mn-ea"/>
                <a:cs typeface="+mn-cs"/>
              </a:rPr>
              <a:t> </a:t>
            </a:r>
            <a:r>
              <a:rPr lang="es-US" sz="1200" kern="1200" dirty="0" err="1">
                <a:solidFill>
                  <a:schemeClr val="tx1"/>
                </a:solidFill>
                <a:effectLst/>
                <a:latin typeface="+mn-lt"/>
                <a:ea typeface="+mn-ea"/>
                <a:cs typeface="+mn-cs"/>
              </a:rPr>
              <a:t>of</a:t>
            </a:r>
            <a:r>
              <a:rPr lang="es-US" sz="1200" kern="1200" dirty="0">
                <a:solidFill>
                  <a:schemeClr val="tx1"/>
                </a:solidFill>
                <a:effectLst/>
                <a:latin typeface="+mn-lt"/>
                <a:ea typeface="+mn-ea"/>
                <a:cs typeface="+mn-cs"/>
              </a:rPr>
              <a:t> </a:t>
            </a:r>
            <a:r>
              <a:rPr lang="es-US" sz="1200" kern="1200" dirty="0" err="1">
                <a:solidFill>
                  <a:schemeClr val="tx1"/>
                </a:solidFill>
                <a:effectLst/>
                <a:latin typeface="+mn-lt"/>
                <a:ea typeface="+mn-ea"/>
                <a:cs typeface="+mn-cs"/>
              </a:rPr>
              <a:t>Education</a:t>
            </a:r>
            <a:r>
              <a:rPr lang="es-US" sz="1200" kern="1200" dirty="0">
                <a:solidFill>
                  <a:schemeClr val="tx1"/>
                </a:solidFill>
                <a:effectLst/>
                <a:latin typeface="+mn-lt"/>
                <a:ea typeface="+mn-ea"/>
                <a:cs typeface="+mn-cs"/>
              </a:rPr>
              <a:t>, 2024; </a:t>
            </a:r>
            <a:r>
              <a:rPr lang="es-US" sz="1200" kern="1200" dirty="0" err="1">
                <a:solidFill>
                  <a:schemeClr val="tx1"/>
                </a:solidFill>
                <a:effectLst/>
                <a:latin typeface="+mn-lt"/>
                <a:ea typeface="+mn-ea"/>
                <a:cs typeface="+mn-cs"/>
              </a:rPr>
              <a:t>National</a:t>
            </a:r>
            <a:r>
              <a:rPr lang="es-US" sz="1200" kern="1200" dirty="0">
                <a:solidFill>
                  <a:schemeClr val="tx1"/>
                </a:solidFill>
                <a:effectLst/>
                <a:latin typeface="+mn-lt"/>
                <a:ea typeface="+mn-ea"/>
                <a:cs typeface="+mn-cs"/>
              </a:rPr>
              <a:t> </a:t>
            </a:r>
            <a:r>
              <a:rPr lang="es-US" sz="1200" kern="1200" dirty="0" err="1">
                <a:solidFill>
                  <a:schemeClr val="tx1"/>
                </a:solidFill>
                <a:effectLst/>
                <a:latin typeface="+mn-lt"/>
                <a:ea typeface="+mn-ea"/>
                <a:cs typeface="+mn-cs"/>
              </a:rPr>
              <a:t>Academies</a:t>
            </a:r>
            <a:r>
              <a:rPr lang="es-US" sz="1200" kern="1200" dirty="0">
                <a:solidFill>
                  <a:schemeClr val="tx1"/>
                </a:solidFill>
                <a:effectLst/>
                <a:latin typeface="+mn-lt"/>
                <a:ea typeface="+mn-ea"/>
                <a:cs typeface="+mn-cs"/>
              </a:rPr>
              <a:t> </a:t>
            </a:r>
            <a:r>
              <a:rPr lang="es-US" sz="1200" kern="1200" dirty="0" err="1">
                <a:solidFill>
                  <a:schemeClr val="tx1"/>
                </a:solidFill>
                <a:effectLst/>
                <a:latin typeface="+mn-lt"/>
                <a:ea typeface="+mn-ea"/>
                <a:cs typeface="+mn-cs"/>
              </a:rPr>
              <a:t>of</a:t>
            </a:r>
            <a:r>
              <a:rPr lang="es-US" sz="1200" kern="1200" dirty="0">
                <a:solidFill>
                  <a:schemeClr val="tx1"/>
                </a:solidFill>
                <a:effectLst/>
                <a:latin typeface="+mn-lt"/>
                <a:ea typeface="+mn-ea"/>
                <a:cs typeface="+mn-cs"/>
              </a:rPr>
              <a:t> </a:t>
            </a:r>
            <a:r>
              <a:rPr lang="es-US" sz="1200" kern="1200" dirty="0" err="1">
                <a:solidFill>
                  <a:schemeClr val="tx1"/>
                </a:solidFill>
                <a:effectLst/>
                <a:latin typeface="+mn-lt"/>
                <a:ea typeface="+mn-ea"/>
                <a:cs typeface="+mn-cs"/>
              </a:rPr>
              <a:t>Sciences</a:t>
            </a:r>
            <a:r>
              <a:rPr lang="es-US" sz="1200" kern="1200" dirty="0">
                <a:solidFill>
                  <a:schemeClr val="tx1"/>
                </a:solidFill>
                <a:effectLst/>
                <a:latin typeface="+mn-lt"/>
                <a:ea typeface="+mn-ea"/>
                <a:cs typeface="+mn-cs"/>
              </a:rPr>
              <a:t>, </a:t>
            </a:r>
            <a:r>
              <a:rPr lang="es-US" sz="1200" kern="1200" dirty="0" err="1">
                <a:solidFill>
                  <a:schemeClr val="tx1"/>
                </a:solidFill>
                <a:effectLst/>
                <a:latin typeface="+mn-lt"/>
                <a:ea typeface="+mn-ea"/>
                <a:cs typeface="+mn-cs"/>
              </a:rPr>
              <a:t>Engineering</a:t>
            </a:r>
            <a:r>
              <a:rPr lang="es-US" sz="1200" kern="1200" dirty="0">
                <a:solidFill>
                  <a:schemeClr val="tx1"/>
                </a:solidFill>
                <a:effectLst/>
                <a:latin typeface="+mn-lt"/>
                <a:ea typeface="+mn-ea"/>
                <a:cs typeface="+mn-cs"/>
              </a:rPr>
              <a:t>, and Medicine, 2022). </a:t>
            </a:r>
            <a:endParaRPr lang="en-US" sz="1200" kern="1200" dirty="0">
              <a:solidFill>
                <a:schemeClr val="tx1"/>
              </a:solidFill>
              <a:effectLst/>
              <a:latin typeface="+mn-lt"/>
              <a:ea typeface="+mn-ea"/>
              <a:cs typeface="+mn-cs"/>
            </a:endParaRPr>
          </a:p>
          <a:p>
            <a:endParaRPr lang="es-US" sz="1200" b="1" kern="1200" dirty="0">
              <a:solidFill>
                <a:schemeClr val="tx1"/>
              </a:solidFill>
              <a:effectLst/>
              <a:latin typeface="+mn-lt"/>
              <a:ea typeface="+mn-ea"/>
              <a:cs typeface="+mn-cs"/>
            </a:endParaRPr>
          </a:p>
          <a:p>
            <a:r>
              <a:rPr lang="es-US" sz="1200" b="1" kern="1200" dirty="0">
                <a:solidFill>
                  <a:schemeClr val="tx1"/>
                </a:solidFill>
                <a:effectLst/>
                <a:latin typeface="+mn-lt"/>
                <a:ea typeface="+mn-ea"/>
                <a:cs typeface="+mn-cs"/>
              </a:rPr>
              <a:t>Notas del facilitador</a:t>
            </a:r>
            <a:endParaRPr lang="en-US" sz="12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Las definiciones de documentación y comunicación que se presentan en esta diapositiva son términos del glosario de los Fundamentos del aprendizaje en preescolar y kindergarten de transición de California . Se pueden encontrar descripciones similares de documentación y comunicación en los Estándares de Ciencias de Próxima Generación, Apéndice F (NGSS Lead States, 2013).</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896399F6-6299-4610-B81F-5B1794C45A33}" type="slidenum">
              <a:rPr lang="en-US" smtClean="0"/>
              <a:t>4</a:t>
            </a:fld>
            <a:endParaRPr lang="en-US"/>
          </a:p>
        </p:txBody>
      </p:sp>
    </p:spTree>
    <p:extLst>
      <p:ext uri="{BB962C8B-B14F-4D97-AF65-F5344CB8AC3E}">
        <p14:creationId xmlns:p14="http://schemas.microsoft.com/office/powerpoint/2010/main" val="32957014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kern="1200" dirty="0">
                <a:solidFill>
                  <a:schemeClr val="tx1"/>
                </a:solidFill>
                <a:effectLst/>
                <a:latin typeface="+mn-lt"/>
                <a:ea typeface="+mn-ea"/>
                <a:cs typeface="+mn-cs"/>
              </a:rPr>
              <a:t>Materiales: </a:t>
            </a:r>
            <a:r>
              <a:rPr lang="es-US" sz="1200" kern="1200" dirty="0">
                <a:solidFill>
                  <a:schemeClr val="tx1"/>
                </a:solidFill>
                <a:effectLst/>
                <a:latin typeface="+mn-lt"/>
                <a:ea typeface="+mn-ea"/>
                <a:cs typeface="+mn-cs"/>
              </a:rPr>
              <a:t>Folleto </a:t>
            </a:r>
            <a:r>
              <a:rPr lang="es-US" sz="1200" b="1" kern="1200" dirty="0">
                <a:solidFill>
                  <a:schemeClr val="tx1"/>
                </a:solidFill>
                <a:effectLst/>
                <a:latin typeface="+mn-lt"/>
                <a:ea typeface="+mn-ea"/>
                <a:cs typeface="+mn-cs"/>
              </a:rPr>
              <a:t>«Documentación y comunicación en la investigación científica</a:t>
            </a:r>
            <a:r>
              <a:rPr lang="es-US" sz="1200" kern="1200" dirty="0">
                <a:solidFill>
                  <a:schemeClr val="tx1"/>
                </a:solidFill>
                <a:effectLst/>
                <a:latin typeface="+mn-lt"/>
                <a:ea typeface="+mn-ea"/>
                <a:cs typeface="+mn-cs"/>
              </a:rPr>
              <a:t>», un juego de tarjetas de investigación para cada participante (página 3 del folleto), papel, papel </a:t>
            </a:r>
            <a:r>
              <a:rPr lang="es-US" sz="1200" kern="1200" dirty="0" err="1">
                <a:solidFill>
                  <a:schemeClr val="tx1"/>
                </a:solidFill>
                <a:effectLst/>
                <a:latin typeface="+mn-lt"/>
                <a:ea typeface="+mn-ea"/>
                <a:cs typeface="+mn-cs"/>
              </a:rPr>
              <a:t>milimetrado</a:t>
            </a:r>
            <a:r>
              <a:rPr lang="es-US" sz="1200" kern="1200" dirty="0">
                <a:solidFill>
                  <a:schemeClr val="tx1"/>
                </a:solidFill>
                <a:effectLst/>
                <a:latin typeface="+mn-lt"/>
                <a:ea typeface="+mn-ea"/>
                <a:cs typeface="+mn-cs"/>
              </a:rPr>
              <a:t>, herramientas de dibujo (por ejemplo, lápices, rotuladores, crayones) y plastilina u otros materiales de manualidades que los participantes puedan utilizar para crear representaciones.</a:t>
            </a:r>
            <a:endParaRPr lang="en-US" sz="1200" kern="1200" dirty="0">
              <a:solidFill>
                <a:schemeClr val="tx1"/>
              </a:solidFill>
              <a:effectLst/>
              <a:latin typeface="+mn-lt"/>
              <a:ea typeface="+mn-ea"/>
              <a:cs typeface="+mn-cs"/>
            </a:endParaRPr>
          </a:p>
          <a:p>
            <a:endParaRPr lang="es-US" sz="1200" b="1" kern="1200" dirty="0">
              <a:solidFill>
                <a:schemeClr val="tx1"/>
              </a:solidFill>
              <a:effectLst/>
              <a:latin typeface="+mn-lt"/>
              <a:ea typeface="+mn-ea"/>
              <a:cs typeface="+mn-cs"/>
            </a:endParaRPr>
          </a:p>
          <a:p>
            <a:r>
              <a:rPr lang="es-US" sz="1200" b="1" kern="1200" dirty="0">
                <a:solidFill>
                  <a:schemeClr val="tx1"/>
                </a:solidFill>
                <a:effectLst/>
                <a:latin typeface="+mn-lt"/>
                <a:ea typeface="+mn-ea"/>
                <a:cs typeface="+mn-cs"/>
              </a:rPr>
              <a:t>Duración:</a:t>
            </a:r>
            <a:r>
              <a:rPr lang="es-US" sz="1200" kern="1200" dirty="0">
                <a:solidFill>
                  <a:schemeClr val="tx1"/>
                </a:solidFill>
                <a:effectLst/>
                <a:latin typeface="+mn-lt"/>
                <a:ea typeface="+mn-ea"/>
                <a:cs typeface="+mn-cs"/>
              </a:rPr>
              <a:t> 15-20 minutos (incluida la discusión sobre la siguiente diapositiva)</a:t>
            </a:r>
            <a:endParaRPr lang="en-US" sz="1200" kern="1200" dirty="0">
              <a:solidFill>
                <a:schemeClr val="tx1"/>
              </a:solidFill>
              <a:effectLst/>
              <a:latin typeface="+mn-lt"/>
              <a:ea typeface="+mn-ea"/>
              <a:cs typeface="+mn-cs"/>
            </a:endParaRPr>
          </a:p>
          <a:p>
            <a:endParaRPr lang="es-US" sz="1200" b="1" kern="1200" dirty="0">
              <a:solidFill>
                <a:schemeClr val="tx1"/>
              </a:solidFill>
              <a:effectLst/>
              <a:latin typeface="+mn-lt"/>
              <a:ea typeface="+mn-ea"/>
              <a:cs typeface="+mn-cs"/>
            </a:endParaRPr>
          </a:p>
          <a:p>
            <a:r>
              <a:rPr lang="es-US" sz="1200" b="1" kern="1200" dirty="0">
                <a:solidFill>
                  <a:schemeClr val="tx1"/>
                </a:solidFill>
                <a:effectLst/>
                <a:latin typeface="+mn-lt"/>
                <a:ea typeface="+mn-ea"/>
                <a:cs typeface="+mn-cs"/>
              </a:rPr>
              <a:t>Temas de discusión</a:t>
            </a:r>
            <a:endParaRPr lang="en-US" sz="12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[Revise el folleto antes de empezar esta experiencia para preparar los materiales y decidir cómo facilitar la actividad].</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Experimentemos la documentación y la comunicación en experiencias de investigación.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[Revise las instrucciones del folleto de la actividad con los participantes].</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[Dé tiempo a los participantes para que completen la actividad y discutan entre ellos su documentación. Muévase por la sala ofreciendo apoyo y haciendo preguntas según sea necesario].</a:t>
            </a:r>
            <a:endParaRPr lang="en-US" sz="1200" kern="1200" dirty="0">
              <a:solidFill>
                <a:schemeClr val="tx1"/>
              </a:solidFill>
              <a:effectLst/>
              <a:latin typeface="+mn-lt"/>
              <a:ea typeface="+mn-ea"/>
              <a:cs typeface="+mn-cs"/>
            </a:endParaRPr>
          </a:p>
          <a:p>
            <a:endParaRPr lang="es-US" sz="1200" b="1" kern="1200" dirty="0">
              <a:solidFill>
                <a:schemeClr val="tx1"/>
              </a:solidFill>
              <a:effectLst/>
              <a:latin typeface="+mn-lt"/>
              <a:ea typeface="+mn-ea"/>
              <a:cs typeface="+mn-cs"/>
            </a:endParaRPr>
          </a:p>
          <a:p>
            <a:r>
              <a:rPr lang="es-US" sz="1200" b="1" kern="1200" dirty="0">
                <a:solidFill>
                  <a:schemeClr val="tx1"/>
                </a:solidFill>
                <a:effectLst/>
                <a:latin typeface="+mn-lt"/>
                <a:ea typeface="+mn-ea"/>
                <a:cs typeface="+mn-cs"/>
              </a:rPr>
              <a:t>Notas del facilitador</a:t>
            </a:r>
            <a:endParaRPr lang="en-US" sz="1200" b="1" kern="1200" dirty="0">
              <a:solidFill>
                <a:schemeClr val="tx1"/>
              </a:solidFill>
              <a:effectLst/>
              <a:latin typeface="+mn-lt"/>
              <a:ea typeface="+mn-ea"/>
              <a:cs typeface="+mn-cs"/>
            </a:endParaRPr>
          </a:p>
          <a:p>
            <a:pPr marL="171450" indent="-171450">
              <a:buFont typeface="Arial" panose="020B0604020202020204" pitchFamily="34" charset="0"/>
              <a:buChar char="•"/>
            </a:pPr>
            <a:r>
              <a:rPr lang="es-US" sz="1200" kern="1200" dirty="0">
                <a:solidFill>
                  <a:schemeClr val="tx1"/>
                </a:solidFill>
                <a:effectLst/>
                <a:latin typeface="+mn-lt"/>
                <a:ea typeface="+mn-ea"/>
                <a:cs typeface="+mn-cs"/>
              </a:rPr>
              <a:t>En el folleto se proporcionan escenarios de investigación. Sin embargo, puede crear más escenarios de investigación o diferentes para representar conceptos y fenómenos científicos que sean familiares para los educadores con los que trabaja o que reflejen su comunidad local y su entorno natural. </a:t>
            </a:r>
            <a:endParaRPr lang="en-US" dirty="0"/>
          </a:p>
        </p:txBody>
      </p:sp>
      <p:sp>
        <p:nvSpPr>
          <p:cNvPr id="4" name="Slide Number Placeholder 3"/>
          <p:cNvSpPr>
            <a:spLocks noGrp="1"/>
          </p:cNvSpPr>
          <p:nvPr>
            <p:ph type="sldNum" sz="quarter" idx="5"/>
          </p:nvPr>
        </p:nvSpPr>
        <p:spPr/>
        <p:txBody>
          <a:bodyPr/>
          <a:lstStyle/>
          <a:p>
            <a:fld id="{896399F6-6299-4610-B81F-5B1794C45A33}" type="slidenum">
              <a:rPr lang="en-US" smtClean="0"/>
              <a:t>5</a:t>
            </a:fld>
            <a:endParaRPr lang="en-US"/>
          </a:p>
        </p:txBody>
      </p:sp>
    </p:spTree>
    <p:extLst>
      <p:ext uri="{BB962C8B-B14F-4D97-AF65-F5344CB8AC3E}">
        <p14:creationId xmlns:p14="http://schemas.microsoft.com/office/powerpoint/2010/main" val="14495540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kern="1200" dirty="0">
                <a:solidFill>
                  <a:schemeClr val="tx1"/>
                </a:solidFill>
                <a:effectLst/>
                <a:latin typeface="+mn-lt"/>
                <a:ea typeface="+mn-ea"/>
                <a:cs typeface="+mn-cs"/>
              </a:rPr>
              <a:t>Materiales: </a:t>
            </a:r>
            <a:r>
              <a:rPr lang="es-US" sz="1200" kern="1200" dirty="0">
                <a:solidFill>
                  <a:schemeClr val="tx1"/>
                </a:solidFill>
                <a:effectLst/>
                <a:latin typeface="+mn-lt"/>
                <a:ea typeface="+mn-ea"/>
                <a:cs typeface="+mn-cs"/>
              </a:rPr>
              <a:t>Folleto </a:t>
            </a:r>
            <a:r>
              <a:rPr lang="es-US" sz="1200" b="1" kern="1200" dirty="0">
                <a:solidFill>
                  <a:schemeClr val="tx1"/>
                </a:solidFill>
                <a:effectLst/>
                <a:latin typeface="+mn-lt"/>
                <a:ea typeface="+mn-ea"/>
                <a:cs typeface="+mn-cs"/>
              </a:rPr>
              <a:t>Documentación y comunicación en la investigación científica</a:t>
            </a:r>
            <a:endParaRPr lang="en-US" sz="1200" kern="1200" dirty="0">
              <a:solidFill>
                <a:schemeClr val="tx1"/>
              </a:solidFill>
              <a:effectLst/>
              <a:latin typeface="+mn-lt"/>
              <a:ea typeface="+mn-ea"/>
              <a:cs typeface="+mn-cs"/>
            </a:endParaRPr>
          </a:p>
          <a:p>
            <a:endParaRPr lang="es-US" sz="1200" b="1" kern="1200" dirty="0">
              <a:solidFill>
                <a:schemeClr val="tx1"/>
              </a:solidFill>
              <a:effectLst/>
              <a:latin typeface="+mn-lt"/>
              <a:ea typeface="+mn-ea"/>
              <a:cs typeface="+mn-cs"/>
            </a:endParaRPr>
          </a:p>
          <a:p>
            <a:r>
              <a:rPr lang="es-US" sz="1200" b="1" kern="1200" dirty="0">
                <a:solidFill>
                  <a:schemeClr val="tx1"/>
                </a:solidFill>
                <a:effectLst/>
                <a:latin typeface="+mn-lt"/>
                <a:ea typeface="+mn-ea"/>
                <a:cs typeface="+mn-cs"/>
              </a:rPr>
              <a:t>Tiempo:</a:t>
            </a:r>
            <a:r>
              <a:rPr lang="es-US" sz="1200" kern="1200" dirty="0">
                <a:solidFill>
                  <a:schemeClr val="tx1"/>
                </a:solidFill>
                <a:effectLst/>
                <a:latin typeface="+mn-lt"/>
                <a:ea typeface="+mn-ea"/>
                <a:cs typeface="+mn-cs"/>
              </a:rPr>
              <a:t> 15-20 minutos (incluido el debate sobre la diapositiva anterior)</a:t>
            </a:r>
            <a:endParaRPr lang="en-US" sz="1200" kern="1200" dirty="0">
              <a:solidFill>
                <a:schemeClr val="tx1"/>
              </a:solidFill>
              <a:effectLst/>
              <a:latin typeface="+mn-lt"/>
              <a:ea typeface="+mn-ea"/>
              <a:cs typeface="+mn-cs"/>
            </a:endParaRPr>
          </a:p>
          <a:p>
            <a:endParaRPr lang="es-US" sz="1200" b="1" kern="1200" dirty="0">
              <a:solidFill>
                <a:schemeClr val="tx1"/>
              </a:solidFill>
              <a:effectLst/>
              <a:latin typeface="+mn-lt"/>
              <a:ea typeface="+mn-ea"/>
              <a:cs typeface="+mn-cs"/>
            </a:endParaRPr>
          </a:p>
          <a:p>
            <a:r>
              <a:rPr lang="es-US" sz="1200" b="1" kern="1200" dirty="0">
                <a:solidFill>
                  <a:schemeClr val="tx1"/>
                </a:solidFill>
                <a:effectLst/>
                <a:latin typeface="+mn-lt"/>
                <a:ea typeface="+mn-ea"/>
                <a:cs typeface="+mn-cs"/>
              </a:rPr>
              <a:t>Temas de discusión</a:t>
            </a:r>
            <a:endParaRPr lang="en-US" sz="12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Discutamos las formas en que documentaron y comunicaron la información de diferentes investigaciones científicas.</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[Revise las Notas del facilitador para ver formas en las que puede apoyar el debate].</a:t>
            </a:r>
            <a:endParaRPr lang="en-US" sz="1200" kern="1200" dirty="0">
              <a:solidFill>
                <a:schemeClr val="tx1"/>
              </a:solidFill>
              <a:effectLst/>
              <a:latin typeface="+mn-lt"/>
              <a:ea typeface="+mn-ea"/>
              <a:cs typeface="+mn-cs"/>
            </a:endParaRPr>
          </a:p>
          <a:p>
            <a:endParaRPr lang="es-US" sz="1200" b="1" kern="1200" dirty="0">
              <a:solidFill>
                <a:schemeClr val="tx1"/>
              </a:solidFill>
              <a:effectLst/>
              <a:latin typeface="+mn-lt"/>
              <a:ea typeface="+mn-ea"/>
              <a:cs typeface="+mn-cs"/>
            </a:endParaRPr>
          </a:p>
          <a:p>
            <a:r>
              <a:rPr lang="es-US" sz="1200" b="1" kern="1200" dirty="0">
                <a:solidFill>
                  <a:schemeClr val="tx1"/>
                </a:solidFill>
                <a:effectLst/>
                <a:latin typeface="+mn-lt"/>
                <a:ea typeface="+mn-ea"/>
                <a:cs typeface="+mn-cs"/>
              </a:rPr>
              <a:t>Notas del facilitador</a:t>
            </a:r>
            <a:endParaRPr lang="en-US" sz="12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Revise cada tarjeta de investigación del folleto </a:t>
            </a:r>
            <a:r>
              <a:rPr lang="es-US" sz="1200" b="1" kern="1200" dirty="0">
                <a:solidFill>
                  <a:schemeClr val="tx1"/>
                </a:solidFill>
                <a:effectLst/>
                <a:latin typeface="+mn-lt"/>
                <a:ea typeface="+mn-ea"/>
                <a:cs typeface="+mn-cs"/>
              </a:rPr>
              <a:t>Documentación y comunicación en la investigación científica</a:t>
            </a:r>
            <a:r>
              <a:rPr lang="es-US" sz="1200" kern="1200" dirty="0">
                <a:solidFill>
                  <a:schemeClr val="tx1"/>
                </a:solidFill>
                <a:effectLst/>
                <a:latin typeface="+mn-lt"/>
                <a:ea typeface="+mn-ea"/>
                <a:cs typeface="+mn-cs"/>
              </a:rPr>
              <a:t>. Invite a los participantes a compartir las formas en que documentaron y por qué eligieron esa forma de documentación para cada tarjeta de investigación. Anime a los participantes a considerar las formas en que su documentación les ayuda a comunicarse.</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Invite a los participantes a explorar la documentación de los demás en una visita a la galería. Después de la visita a la galería, invite a algunos voluntarios a compartir con el grupo lo que han observado sobre las diferentes formas en que los demás han documentado y comunicado.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896399F6-6299-4610-B81F-5B1794C45A33}" type="slidenum">
              <a:rPr lang="en-US" smtClean="0"/>
              <a:t>6</a:t>
            </a:fld>
            <a:endParaRPr lang="en-US"/>
          </a:p>
        </p:txBody>
      </p:sp>
    </p:spTree>
    <p:extLst>
      <p:ext uri="{BB962C8B-B14F-4D97-AF65-F5344CB8AC3E}">
        <p14:creationId xmlns:p14="http://schemas.microsoft.com/office/powerpoint/2010/main" val="12839809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kern="1200" dirty="0">
                <a:solidFill>
                  <a:schemeClr val="tx1"/>
                </a:solidFill>
                <a:effectLst/>
                <a:latin typeface="+mn-lt"/>
                <a:ea typeface="+mn-ea"/>
                <a:cs typeface="+mn-cs"/>
              </a:rPr>
              <a:t>Tiempo:</a:t>
            </a:r>
            <a:r>
              <a:rPr lang="es-US" sz="1200" kern="1200" dirty="0">
                <a:solidFill>
                  <a:schemeClr val="tx1"/>
                </a:solidFill>
                <a:effectLst/>
                <a:latin typeface="+mn-lt"/>
                <a:ea typeface="+mn-ea"/>
                <a:cs typeface="+mn-cs"/>
              </a:rPr>
              <a:t> 5 minutos</a:t>
            </a:r>
            <a:endParaRPr lang="en-US" sz="1200" kern="1200" dirty="0">
              <a:solidFill>
                <a:schemeClr val="tx1"/>
              </a:solidFill>
              <a:effectLst/>
              <a:latin typeface="+mn-lt"/>
              <a:ea typeface="+mn-ea"/>
              <a:cs typeface="+mn-cs"/>
            </a:endParaRPr>
          </a:p>
          <a:p>
            <a:endParaRPr lang="es-US" sz="1200" b="1" kern="1200" dirty="0">
              <a:solidFill>
                <a:schemeClr val="tx1"/>
              </a:solidFill>
              <a:effectLst/>
              <a:latin typeface="+mn-lt"/>
              <a:ea typeface="+mn-ea"/>
              <a:cs typeface="+mn-cs"/>
            </a:endParaRPr>
          </a:p>
          <a:p>
            <a:r>
              <a:rPr lang="es-US" sz="1200" b="1" kern="1200" dirty="0">
                <a:solidFill>
                  <a:schemeClr val="tx1"/>
                </a:solidFill>
                <a:effectLst/>
                <a:latin typeface="+mn-lt"/>
                <a:ea typeface="+mn-ea"/>
                <a:cs typeface="+mn-cs"/>
              </a:rPr>
              <a:t>Temas de discusión</a:t>
            </a:r>
            <a:endParaRPr lang="en-US" sz="12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Todos ustedes han explorado formas de documentar y comunicar. Piensen en los niños de su entorno de aprendizaje. ¿De qué maneras documentan o comunican los niños de su entorno las ideas y experiencias científicas?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[Para los educadores de bebés y niños pequeños, podría preguntar: ¿De qué maneras ayudan a los bebés y niños pequeños a documentar sus ideas y observaciones?]</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Gírense y discutan con un compañero algunos ejemplos de formas en que se documenta y comunica la ciencia en su entorno.</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[Dé tiempo a los participantes para que discutan las formas en que los niños de sus entornos documentan y comunican sus ideas científicas. Puede animar a algunos voluntarios a compartir sus ideas con el resto del grupo].</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Gracias por discutir las formas en que ustedes y los niños de su entorno documentan y comunican. Exploraremos más a fondo las diferentes formas en que los niños documentan y comunican sus ideas y experiencias científicas. </a:t>
            </a:r>
            <a:endParaRPr lang="en-US" sz="1200" kern="1200" dirty="0">
              <a:solidFill>
                <a:schemeClr val="tx1"/>
              </a:solidFill>
              <a:effectLst/>
              <a:latin typeface="+mn-lt"/>
              <a:ea typeface="+mn-ea"/>
              <a:cs typeface="+mn-cs"/>
            </a:endParaRPr>
          </a:p>
          <a:p>
            <a:endParaRPr lang="es-US" sz="1200" b="1" kern="1200" dirty="0">
              <a:solidFill>
                <a:schemeClr val="tx1"/>
              </a:solidFill>
              <a:effectLst/>
              <a:latin typeface="+mn-lt"/>
              <a:ea typeface="+mn-ea"/>
              <a:cs typeface="+mn-cs"/>
            </a:endParaRPr>
          </a:p>
          <a:p>
            <a:r>
              <a:rPr lang="es-US" sz="1200" b="1" kern="1200" dirty="0">
                <a:solidFill>
                  <a:schemeClr val="tx1"/>
                </a:solidFill>
                <a:effectLst/>
                <a:latin typeface="+mn-lt"/>
                <a:ea typeface="+mn-ea"/>
                <a:cs typeface="+mn-cs"/>
              </a:rPr>
              <a:t>Notas del facilitador</a:t>
            </a:r>
            <a:endParaRPr lang="en-US" sz="12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Antes de la sesión, puede invitar a los participantes a traer una foto de documentación o comunicación científica de su entorno de aprendizaje. Los participantes pueden compartir sus ejemplos con los demás miembros de su mesa.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896399F6-6299-4610-B81F-5B1794C45A33}" type="slidenum">
              <a:rPr lang="en-US" smtClean="0"/>
              <a:t>7</a:t>
            </a:fld>
            <a:endParaRPr lang="en-US"/>
          </a:p>
        </p:txBody>
      </p:sp>
    </p:spTree>
    <p:extLst>
      <p:ext uri="{BB962C8B-B14F-4D97-AF65-F5344CB8AC3E}">
        <p14:creationId xmlns:p14="http://schemas.microsoft.com/office/powerpoint/2010/main" val="9417731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kern="1200" dirty="0">
                <a:solidFill>
                  <a:schemeClr val="tx1"/>
                </a:solidFill>
                <a:effectLst/>
                <a:latin typeface="+mn-lt"/>
                <a:ea typeface="+mn-ea"/>
                <a:cs typeface="+mn-cs"/>
              </a:rPr>
              <a:t>Temas de discusión</a:t>
            </a:r>
            <a:endParaRPr lang="en-US" sz="12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Los educadores también se dedican a la práctica de la documentación.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Por ejemplo, pueden fotografiar la forma en que sus alumnos exploran, escribir dictados que documenten lo que dicen los niños o anotar otras observaciones para documentar el aprendizaje y el desarrollo de los niños en su entorno.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Tanto los educadores como los niños pueden documentar información significativa de diferentes maneras y utilizar esa información para fomentar la comprensión.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Los educadores documentan para:</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compartir las inquietudes de los niños con otras personas (por ejemplo, con los niños, sus familias y otros educadores),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planificar los siguientes pasos de su plan de estudios, y</a:t>
            </a:r>
            <a:endParaRPr lang="en-US" sz="1200" kern="1200" dirty="0">
              <a:solidFill>
                <a:schemeClr val="tx1"/>
              </a:solidFill>
              <a:effectLst/>
              <a:latin typeface="+mn-lt"/>
              <a:ea typeface="+mn-ea"/>
              <a:cs typeface="+mn-cs"/>
            </a:endParaRPr>
          </a:p>
          <a:p>
            <a:pPr lvl="1"/>
            <a:r>
              <a:rPr lang="es-US" sz="1200" kern="1200" dirty="0">
                <a:solidFill>
                  <a:schemeClr val="tx1"/>
                </a:solidFill>
                <a:effectLst/>
                <a:latin typeface="+mn-lt"/>
                <a:ea typeface="+mn-ea"/>
                <a:cs typeface="+mn-cs"/>
              </a:rPr>
              <a:t>evaluar y comprender el aprendizaje y el desarrollo de los niños (</a:t>
            </a:r>
            <a:r>
              <a:rPr lang="es-US" sz="1200" kern="1200" dirty="0" err="1">
                <a:solidFill>
                  <a:schemeClr val="tx1"/>
                </a:solidFill>
                <a:effectLst/>
                <a:latin typeface="+mn-lt"/>
                <a:ea typeface="+mn-ea"/>
                <a:cs typeface="+mn-cs"/>
              </a:rPr>
              <a:t>Alaçam</a:t>
            </a:r>
            <a:r>
              <a:rPr lang="es-US" sz="1200" kern="1200" dirty="0">
                <a:solidFill>
                  <a:schemeClr val="tx1"/>
                </a:solidFill>
                <a:effectLst/>
                <a:latin typeface="+mn-lt"/>
                <a:ea typeface="+mn-ea"/>
                <a:cs typeface="+mn-cs"/>
              </a:rPr>
              <a:t> y </a:t>
            </a:r>
            <a:r>
              <a:rPr lang="es-US" sz="1200" kern="1200" dirty="0" err="1">
                <a:solidFill>
                  <a:schemeClr val="tx1"/>
                </a:solidFill>
                <a:effectLst/>
                <a:latin typeface="+mn-lt"/>
                <a:ea typeface="+mn-ea"/>
                <a:cs typeface="+mn-cs"/>
              </a:rPr>
              <a:t>Olgan</a:t>
            </a:r>
            <a:r>
              <a:rPr lang="es-US" sz="1200" kern="1200" dirty="0">
                <a:solidFill>
                  <a:schemeClr val="tx1"/>
                </a:solidFill>
                <a:effectLst/>
                <a:latin typeface="+mn-lt"/>
                <a:ea typeface="+mn-ea"/>
                <a:cs typeface="+mn-cs"/>
              </a:rPr>
              <a:t>, 2021).</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896399F6-6299-4610-B81F-5B1794C45A33}" type="slidenum">
              <a:rPr lang="en-US" smtClean="0"/>
              <a:t>8</a:t>
            </a:fld>
            <a:endParaRPr lang="en-US"/>
          </a:p>
        </p:txBody>
      </p:sp>
    </p:spTree>
    <p:extLst>
      <p:ext uri="{BB962C8B-B14F-4D97-AF65-F5344CB8AC3E}">
        <p14:creationId xmlns:p14="http://schemas.microsoft.com/office/powerpoint/2010/main" val="14699827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kern="1200" dirty="0">
                <a:solidFill>
                  <a:schemeClr val="tx1"/>
                </a:solidFill>
                <a:effectLst/>
                <a:latin typeface="+mn-lt"/>
                <a:ea typeface="+mn-ea"/>
                <a:cs typeface="+mn-cs"/>
              </a:rPr>
              <a:t>Materiales: </a:t>
            </a:r>
            <a:r>
              <a:rPr lang="es-US" sz="1200" kern="1200" dirty="0">
                <a:solidFill>
                  <a:schemeClr val="tx1"/>
                </a:solidFill>
                <a:effectLst/>
                <a:latin typeface="+mn-lt"/>
                <a:ea typeface="+mn-ea"/>
                <a:cs typeface="+mn-cs"/>
              </a:rPr>
              <a:t>Vídeo </a:t>
            </a:r>
            <a:r>
              <a:rPr lang="es-US" sz="1200" u="sng" kern="1200" dirty="0">
                <a:solidFill>
                  <a:schemeClr val="tx1"/>
                </a:solidFill>
                <a:effectLst/>
                <a:latin typeface="+mn-lt"/>
                <a:ea typeface="+mn-ea"/>
                <a:cs typeface="+mn-cs"/>
                <a:hlinkClick r:id="rId3"/>
              </a:rPr>
              <a:t>Investigar una araña (3-5 años)</a:t>
            </a:r>
            <a:r>
              <a:rPr lang="es-US" sz="1200" u="sng" kern="1200" dirty="0">
                <a:solidFill>
                  <a:schemeClr val="tx1"/>
                </a:solidFill>
                <a:effectLst/>
                <a:latin typeface="+mn-lt"/>
                <a:ea typeface="+mn-ea"/>
                <a:cs typeface="+mn-cs"/>
              </a:rPr>
              <a:t> [https://</a:t>
            </a:r>
            <a:r>
              <a:rPr lang="es-US" sz="1200" u="sng" kern="1200" dirty="0" err="1">
                <a:solidFill>
                  <a:schemeClr val="tx1"/>
                </a:solidFill>
                <a:effectLst/>
                <a:latin typeface="+mn-lt"/>
                <a:ea typeface="+mn-ea"/>
                <a:cs typeface="+mn-cs"/>
              </a:rPr>
              <a:t>youtu.be</a:t>
            </a:r>
            <a:r>
              <a:rPr lang="es-US" sz="1200" u="sng" kern="1200" dirty="0">
                <a:solidFill>
                  <a:schemeClr val="tx1"/>
                </a:solidFill>
                <a:effectLst/>
                <a:latin typeface="+mn-lt"/>
                <a:ea typeface="+mn-ea"/>
                <a:cs typeface="+mn-cs"/>
              </a:rPr>
              <a:t>/Zl2fidNnH1g]</a:t>
            </a:r>
            <a:r>
              <a:rPr lang="es-US" sz="1200" kern="1200" dirty="0">
                <a:solidFill>
                  <a:schemeClr val="tx1"/>
                </a:solidFill>
                <a:effectLst/>
                <a:latin typeface="+mn-lt"/>
                <a:ea typeface="+mn-ea"/>
                <a:cs typeface="+mn-cs"/>
              </a:rPr>
              <a:t>, </a:t>
            </a:r>
            <a:r>
              <a:rPr lang="es-US" sz="1200" u="sng" kern="1200" dirty="0">
                <a:solidFill>
                  <a:schemeClr val="tx1"/>
                </a:solidFill>
                <a:effectLst/>
                <a:latin typeface="+mn-lt"/>
                <a:ea typeface="+mn-ea"/>
                <a:cs typeface="+mn-cs"/>
                <a:hlinkClick r:id="rId4"/>
              </a:rPr>
              <a:t>Investigar una araña (3-5 años) – Versión AD</a:t>
            </a:r>
            <a:r>
              <a:rPr lang="es-US" sz="1200" u="sng" kern="1200" dirty="0">
                <a:solidFill>
                  <a:schemeClr val="tx1"/>
                </a:solidFill>
                <a:effectLst/>
                <a:latin typeface="+mn-lt"/>
                <a:ea typeface="+mn-ea"/>
                <a:cs typeface="+mn-cs"/>
              </a:rPr>
              <a:t> [https://</a:t>
            </a:r>
            <a:r>
              <a:rPr lang="es-US" sz="1200" u="sng" kern="1200" dirty="0" err="1">
                <a:solidFill>
                  <a:schemeClr val="tx1"/>
                </a:solidFill>
                <a:effectLst/>
                <a:latin typeface="+mn-lt"/>
                <a:ea typeface="+mn-ea"/>
                <a:cs typeface="+mn-cs"/>
              </a:rPr>
              <a:t>youtu.be</a:t>
            </a:r>
            <a:r>
              <a:rPr lang="es-US" sz="1200" u="sng" kern="1200" dirty="0">
                <a:solidFill>
                  <a:schemeClr val="tx1"/>
                </a:solidFill>
                <a:effectLst/>
                <a:latin typeface="+mn-lt"/>
                <a:ea typeface="+mn-ea"/>
                <a:cs typeface="+mn-cs"/>
              </a:rPr>
              <a:t>/VvuGEXzFrV8]</a:t>
            </a:r>
            <a:r>
              <a:rPr lang="es-US" sz="1200" kern="1200" dirty="0">
                <a:solidFill>
                  <a:schemeClr val="tx1"/>
                </a:solidFill>
                <a:effectLst/>
                <a:latin typeface="+mn-lt"/>
                <a:ea typeface="+mn-ea"/>
                <a:cs typeface="+mn-cs"/>
              </a:rPr>
              <a:t>, herramientas de escritura, papel </a:t>
            </a:r>
            <a:endParaRPr lang="en-US" sz="1200" kern="1200" dirty="0">
              <a:solidFill>
                <a:schemeClr val="tx1"/>
              </a:solidFill>
              <a:effectLst/>
              <a:latin typeface="+mn-lt"/>
              <a:ea typeface="+mn-ea"/>
              <a:cs typeface="+mn-cs"/>
            </a:endParaRPr>
          </a:p>
          <a:p>
            <a:endParaRPr lang="es-US" sz="1200" b="1" kern="1200" dirty="0">
              <a:solidFill>
                <a:schemeClr val="tx1"/>
              </a:solidFill>
              <a:effectLst/>
              <a:latin typeface="+mn-lt"/>
              <a:ea typeface="+mn-ea"/>
              <a:cs typeface="+mn-cs"/>
            </a:endParaRPr>
          </a:p>
          <a:p>
            <a:r>
              <a:rPr lang="es-US" sz="1200" b="1" kern="1200" dirty="0">
                <a:solidFill>
                  <a:schemeClr val="tx1"/>
                </a:solidFill>
                <a:effectLst/>
                <a:latin typeface="+mn-lt"/>
                <a:ea typeface="+mn-ea"/>
                <a:cs typeface="+mn-cs"/>
              </a:rPr>
              <a:t>Duración:</a:t>
            </a:r>
            <a:r>
              <a:rPr lang="es-US" sz="1200" kern="1200" dirty="0">
                <a:solidFill>
                  <a:schemeClr val="tx1"/>
                </a:solidFill>
                <a:effectLst/>
                <a:latin typeface="+mn-lt"/>
                <a:ea typeface="+mn-ea"/>
                <a:cs typeface="+mn-cs"/>
              </a:rPr>
              <a:t> 15-20 minutos (incluido el debate sobre las siguientes diapositivas)</a:t>
            </a:r>
            <a:endParaRPr lang="en-US" sz="1200" kern="1200" dirty="0">
              <a:solidFill>
                <a:schemeClr val="tx1"/>
              </a:solidFill>
              <a:effectLst/>
              <a:latin typeface="+mn-lt"/>
              <a:ea typeface="+mn-ea"/>
              <a:cs typeface="+mn-cs"/>
            </a:endParaRPr>
          </a:p>
          <a:p>
            <a:endParaRPr lang="es-US" sz="1200" b="1" kern="1200" dirty="0">
              <a:solidFill>
                <a:schemeClr val="tx1"/>
              </a:solidFill>
              <a:effectLst/>
              <a:latin typeface="+mn-lt"/>
              <a:ea typeface="+mn-ea"/>
              <a:cs typeface="+mn-cs"/>
            </a:endParaRPr>
          </a:p>
          <a:p>
            <a:r>
              <a:rPr lang="es-US" sz="1200" b="1" kern="1200" dirty="0">
                <a:solidFill>
                  <a:schemeClr val="tx1"/>
                </a:solidFill>
                <a:effectLst/>
                <a:latin typeface="+mn-lt"/>
                <a:ea typeface="+mn-ea"/>
                <a:cs typeface="+mn-cs"/>
              </a:rPr>
              <a:t>Temas de discusión</a:t>
            </a:r>
            <a:endParaRPr lang="en-US" sz="12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Usted ha experimentado la documentación y la comunicación y ha reflexionado sobre las formas en que la documentación y la comunicación se producen en su entorno.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Ahora observaremos las formas en que los niños documentan y comunican mientras investigan una araña y las formas en que su educador los apoya para hacerlo.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Mientras observan el vídeo, fíjense en lo siguiente:</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¿Qué conceptos y fenómenos científicos están explorando los niños?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¿De qué maneras documentan y se comunican los niños?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¿Cómo la documentación y la comunicación de los niños profundizan su comprensión de los conceptos y fenómenos científicos?</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¿De qué manera el educador ayuda a los niños a documentar y comunicar?</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En apoyo a la documentación, puede anotar lo que observe en un papel borrador.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[Reproduzca el vídeo].</a:t>
            </a:r>
            <a:endParaRPr lang="en-US" sz="1200" kern="1200" dirty="0">
              <a:solidFill>
                <a:schemeClr val="tx1"/>
              </a:solidFill>
              <a:effectLst/>
              <a:latin typeface="+mn-lt"/>
              <a:ea typeface="+mn-ea"/>
              <a:cs typeface="+mn-cs"/>
            </a:endParaRPr>
          </a:p>
          <a:p>
            <a:endParaRPr lang="es-US" sz="1200" b="1" kern="1200" dirty="0">
              <a:solidFill>
                <a:schemeClr val="tx1"/>
              </a:solidFill>
              <a:effectLst/>
              <a:latin typeface="+mn-lt"/>
              <a:ea typeface="+mn-ea"/>
              <a:cs typeface="+mn-cs"/>
            </a:endParaRPr>
          </a:p>
          <a:p>
            <a:r>
              <a:rPr lang="es-US" sz="1200" b="1" kern="1200" dirty="0">
                <a:solidFill>
                  <a:schemeClr val="tx1"/>
                </a:solidFill>
                <a:effectLst/>
                <a:latin typeface="+mn-lt"/>
                <a:ea typeface="+mn-ea"/>
                <a:cs typeface="+mn-cs"/>
              </a:rPr>
              <a:t>Notas del facilitador</a:t>
            </a:r>
            <a:endParaRPr lang="en-US" sz="12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Este vídeo ofrece numerosos ejemplos de cómo los niños documentan y comunican, y de cómo su educador les ayuda a hacerlo. Puede utilizarlo de diferentes maneras para que los participantes reflexionen más críticamente sobre el vídeo. Por ejemplo:</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Reproduzca el vídeo dos veces. Durante la primera observación, anime a los participantes a que presten atención a lo que los niños están aprendiendo y a cómo se comunican y documentan. Durante la segunda observación, invite a los participantes a que presten atención a cómo el educador ayuda a los niños a documentar y comunicarse.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Utilice un enfoque de rompecabezas. Asigne a los diferentes grupos de mesas diferentes preguntas a las que deben prestar atención mientras ven el vídeo, seguido de un intercambio común.</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896399F6-6299-4610-B81F-5B1794C45A33}" type="slidenum">
              <a:rPr lang="en-US" smtClean="0"/>
              <a:t>9</a:t>
            </a:fld>
            <a:endParaRPr lang="en-US"/>
          </a:p>
        </p:txBody>
      </p:sp>
    </p:spTree>
    <p:extLst>
      <p:ext uri="{BB962C8B-B14F-4D97-AF65-F5344CB8AC3E}">
        <p14:creationId xmlns:p14="http://schemas.microsoft.com/office/powerpoint/2010/main" val="25986186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kern="1200" dirty="0">
                <a:solidFill>
                  <a:schemeClr val="tx1"/>
                </a:solidFill>
                <a:effectLst/>
                <a:latin typeface="+mn-lt"/>
                <a:ea typeface="+mn-ea"/>
                <a:cs typeface="+mn-cs"/>
              </a:rPr>
              <a:t>Duración:</a:t>
            </a:r>
            <a:r>
              <a:rPr lang="es-US" sz="1200" kern="1200" dirty="0">
                <a:solidFill>
                  <a:schemeClr val="tx1"/>
                </a:solidFill>
                <a:effectLst/>
                <a:latin typeface="+mn-lt"/>
                <a:ea typeface="+mn-ea"/>
                <a:cs typeface="+mn-cs"/>
              </a:rPr>
              <a:t> 15-20 minutos (incluida la observación del vídeo de la diapositiva anterior).</a:t>
            </a:r>
            <a:endParaRPr lang="en-US" sz="1200" kern="1200" dirty="0">
              <a:solidFill>
                <a:schemeClr val="tx1"/>
              </a:solidFill>
              <a:effectLst/>
              <a:latin typeface="+mn-lt"/>
              <a:ea typeface="+mn-ea"/>
              <a:cs typeface="+mn-cs"/>
            </a:endParaRPr>
          </a:p>
          <a:p>
            <a:endParaRPr lang="es-US" sz="1200" b="1" kern="1200" dirty="0">
              <a:solidFill>
                <a:schemeClr val="tx1"/>
              </a:solidFill>
              <a:effectLst/>
              <a:latin typeface="+mn-lt"/>
              <a:ea typeface="+mn-ea"/>
              <a:cs typeface="+mn-cs"/>
            </a:endParaRPr>
          </a:p>
          <a:p>
            <a:r>
              <a:rPr lang="es-US" sz="1200" b="1" kern="1200" dirty="0">
                <a:solidFill>
                  <a:schemeClr val="tx1"/>
                </a:solidFill>
                <a:effectLst/>
                <a:latin typeface="+mn-lt"/>
                <a:ea typeface="+mn-ea"/>
                <a:cs typeface="+mn-cs"/>
              </a:rPr>
              <a:t>Temas de discusión</a:t>
            </a:r>
            <a:endParaRPr lang="en-US" sz="12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Discutamos lo que han observado.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Con sus grupos de mesa, compartan lo que notaron sobre lo siguiente:</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¿Qué conceptos y fenómenos científicos están explorando los niños?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¿De qué manera documentan y comunican los niños?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¿Cómo la documentación y la comunicación de los niños profundizan su comprensión de los conceptos y fenómenos científicos?</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¿De qué manera el educador apoya a los niños para que documenten y se comuniquen?</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[Anime a los participantes a compartir lo que han observado con sus grupos de mesa. A continuación, modere el intercambio para discutir en el grupo general].</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[Utilice las respuestas de ejemplo que figuran en las Notas del facilitador para apoyar la discusión]. </a:t>
            </a:r>
            <a:endParaRPr lang="en-US" sz="1200" kern="1200" dirty="0">
              <a:solidFill>
                <a:schemeClr val="tx1"/>
              </a:solidFill>
              <a:effectLst/>
              <a:latin typeface="+mn-lt"/>
              <a:ea typeface="+mn-ea"/>
              <a:cs typeface="+mn-cs"/>
            </a:endParaRPr>
          </a:p>
          <a:p>
            <a:endParaRPr lang="es-US" sz="1200" b="1" kern="1200" dirty="0">
              <a:solidFill>
                <a:schemeClr val="tx1"/>
              </a:solidFill>
              <a:effectLst/>
              <a:latin typeface="+mn-lt"/>
              <a:ea typeface="+mn-ea"/>
              <a:cs typeface="+mn-cs"/>
            </a:endParaRPr>
          </a:p>
          <a:p>
            <a:r>
              <a:rPr lang="es-US" sz="1200" b="1" kern="1200" dirty="0">
                <a:solidFill>
                  <a:schemeClr val="tx1"/>
                </a:solidFill>
                <a:effectLst/>
                <a:latin typeface="+mn-lt"/>
                <a:ea typeface="+mn-ea"/>
                <a:cs typeface="+mn-cs"/>
              </a:rPr>
              <a:t>Notas del facilitador</a:t>
            </a:r>
            <a:endParaRPr lang="en-US" sz="12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A continuación se incluyen respuestas de ejemplo para facilitar la discusión.</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¿Qué conceptos y fenómenos científicos están explorando los niños?</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Los niños están explorando conceptos de ciencias de la vida. Están investigando las características de los seres vivos. Por ejemplo, están documentando y comunicando las partes del cuerpo de una araña y cómo se mueve.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¿De qué manera documentan y comunican los niños?</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Los niños documentan la araña creando un dibujo representativo.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Los niños comunican discutiendo con sus compañeros durante una rutina de «pensar, emparejar, compartir» en el círculo y explicando sus dibujos a su educador.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¿Cómo la documentación y la comunicación de los niños profundizan su comprensión de los conceptos y fenómenos científicos?</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Al dibujar la araña, los niños pueden concentrarse en las partes individuales del cuerpo (por ejemplo, las patas, los colmillos, el tórax).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Al comunicarse sobre la araña, los niños pueden utilizar nuevo vocabulario sobre las partes de la araña y consolidar sus ideas de manera significativa.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¿De qué manera el educador apoya a los niños para que documenten y se comuniquen?</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Encontrar la araña fue algo espontáneo. El educador reestructuró sus planes para el día a fin de permitir a los niños investigar la araña de manera significativa.</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El educador ayuda a los niños a documentar y comunicar, primero dándoles tiempo para observar, preguntarse y discutir sobre la araña. Este tiempo para observar permite a los niños familiarizarse con la araña, recurrir a sus conocimientos previos y experiencias pasadas, y observar diferentes atributos de la araña.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El educador ayuda a los niños a observar las diferentes partes del cuerpo de la araña proporcionándoles herramientas (por ejemplo, el microscopio digital) y un diagrama de una araña para que puedan verla más fácilmente. También les proporciona los nombres de estas partes del cuerpo, lo que les ayuda a distinguirlas e identificarlas.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El educador también les da tiempo para que los niños discutan la araña con sus compañeros, animándoles a recurrir a sus experiencias pasadas.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El educador ayuda a los niños a dibujar la araña, ayudándoles a fijarse en formas específicas que pueden utilizar en sus dibujos (por ejemplo, «Parece un círculo, así que pueden empezar con un círculo»).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El educador ayuda a los niños a comunicarse sobre la araña invitándoles a explicar sus dibujos. A continuación, añade un dictado a sus dibujos.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El educador discute las formas en que apoya a los niños que aprenden en múltiples lenguas. Por ejemplo, dice que escribe lo que dicen los niños en el idioma que utilizan y que recibe apoyo de otros educadores que hablan el Idioma del hogar del niño.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896399F6-6299-4610-B81F-5B1794C45A33}" type="slidenum">
              <a:rPr lang="en-US" smtClean="0"/>
              <a:t>10</a:t>
            </a:fld>
            <a:endParaRPr lang="en-US"/>
          </a:p>
        </p:txBody>
      </p:sp>
    </p:spTree>
    <p:extLst>
      <p:ext uri="{BB962C8B-B14F-4D97-AF65-F5344CB8AC3E}">
        <p14:creationId xmlns:p14="http://schemas.microsoft.com/office/powerpoint/2010/main" val="41293987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kern="1200" dirty="0">
                <a:solidFill>
                  <a:schemeClr val="tx1"/>
                </a:solidFill>
                <a:effectLst/>
                <a:latin typeface="+mn-lt"/>
                <a:ea typeface="+mn-ea"/>
                <a:cs typeface="+mn-cs"/>
              </a:rPr>
              <a:t>Temas de discusión</a:t>
            </a:r>
            <a:endParaRPr lang="en-US" sz="12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La documentación es una forma importante para que los niños comprendan los conceptos y fenómenos científicos y demuestren su comprensión (Brenneman y Louro, 2008). Cuando los niños se comunican sobre conceptos y fenómenos científicos, esto les permite consolidar sus ideas y utilizar nuevo vocabulario en un contexto significativo.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La documentación y la comunicación proporcionan un espacio para que los niños se alejen de la acción, organicen sus ideas y den sentido a los conceptos y fenómenos científicos observados.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El proceso de documentación puede mejorar las habilidades de observación de los niños (Brenneman y Louro, 2008).</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Cuando los educadores les orientan sobre qué documentar (por ejemplo, la forma en que ha crecido la planta), les ayudan a prestar atención a más detalles y a observar con un propósito.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La documentación también puede permitir a los niños revisar y reflexionar sobre una experiencia. Puede ayudarles a establecer conexiones entre experiencias actuales y anteriores, encontrar patrones y hacer comparaciones.</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Documentar puede facilitar la comunicación en los debates en grupo.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Los educadores pueden animar a los niños a compartir su documentación con los demás. El uso de la documentación proporciona a los niños una forma tangible de comunicar sus ideas y un punto de referencia para respaldar su pensamiento. </a:t>
            </a:r>
            <a:endParaRPr lang="en-US" sz="1200" kern="1200" dirty="0">
              <a:solidFill>
                <a:schemeClr val="tx1"/>
              </a:solidFill>
              <a:effectLst/>
              <a:latin typeface="+mn-lt"/>
              <a:ea typeface="+mn-ea"/>
              <a:cs typeface="+mn-cs"/>
            </a:endParaRPr>
          </a:p>
          <a:p>
            <a:pPr marL="171450" indent="-171450">
              <a:buFont typeface="Arial" panose="020B0604020202020204" pitchFamily="34" charset="0"/>
              <a:buChar char="•"/>
            </a:pPr>
            <a:r>
              <a:rPr lang="es-US" sz="1200" kern="1200" dirty="0">
                <a:solidFill>
                  <a:schemeClr val="tx1"/>
                </a:solidFill>
                <a:effectLst/>
                <a:latin typeface="+mn-lt"/>
                <a:ea typeface="+mn-ea"/>
                <a:cs typeface="+mn-cs"/>
              </a:rPr>
              <a:t>Por último, la documentación y la comunicación son formas poderosas para que los educadores aprendan más sobre lo que los niños saben y piensan acerca de los conceptos y fenómenos científicos.</a:t>
            </a:r>
            <a:r>
              <a:rPr lang="en-US" dirty="0">
                <a:effectLst/>
              </a:rPr>
              <a:t> </a:t>
            </a:r>
            <a:endParaRPr lang="en-US" dirty="0"/>
          </a:p>
        </p:txBody>
      </p:sp>
      <p:sp>
        <p:nvSpPr>
          <p:cNvPr id="4" name="Slide Number Placeholder 3"/>
          <p:cNvSpPr>
            <a:spLocks noGrp="1"/>
          </p:cNvSpPr>
          <p:nvPr>
            <p:ph type="sldNum" sz="quarter" idx="5"/>
          </p:nvPr>
        </p:nvSpPr>
        <p:spPr/>
        <p:txBody>
          <a:bodyPr/>
          <a:lstStyle/>
          <a:p>
            <a:fld id="{896399F6-6299-4610-B81F-5B1794C45A33}" type="slidenum">
              <a:rPr lang="en-US" smtClean="0"/>
              <a:t>11</a:t>
            </a:fld>
            <a:endParaRPr lang="en-US"/>
          </a:p>
        </p:txBody>
      </p:sp>
    </p:spTree>
    <p:extLst>
      <p:ext uri="{BB962C8B-B14F-4D97-AF65-F5344CB8AC3E}">
        <p14:creationId xmlns:p14="http://schemas.microsoft.com/office/powerpoint/2010/main" val="35940439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kern="1200" dirty="0">
                <a:solidFill>
                  <a:schemeClr val="tx1"/>
                </a:solidFill>
                <a:effectLst/>
                <a:latin typeface="+mn-lt"/>
                <a:ea typeface="+mn-ea"/>
                <a:cs typeface="+mn-cs"/>
              </a:rPr>
              <a:t>Esta diapositiva contiene animación. Véanse las instrucciones en los temas de discusión.</a:t>
            </a:r>
          </a:p>
          <a:p>
            <a:endParaRPr lang="es-US" sz="1200" kern="1200" dirty="0">
              <a:solidFill>
                <a:schemeClr val="tx1"/>
              </a:solidFill>
              <a:effectLst/>
              <a:latin typeface="+mn-lt"/>
              <a:ea typeface="+mn-ea"/>
              <a:cs typeface="+mn-cs"/>
            </a:endParaRPr>
          </a:p>
          <a:p>
            <a:r>
              <a:rPr lang="es-US" sz="1200" b="1" kern="1200" dirty="0">
                <a:solidFill>
                  <a:schemeClr val="tx1"/>
                </a:solidFill>
                <a:effectLst/>
                <a:latin typeface="+mn-lt"/>
                <a:ea typeface="+mn-ea"/>
                <a:cs typeface="+mn-cs"/>
              </a:rPr>
              <a:t>Temas de discusión</a:t>
            </a:r>
            <a:endParaRPr lang="en-US" sz="12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Cuando los niños documentan y comunican, también desarrollan habilidades en ámbitos ajenos a la ciencia.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¿Qué otras habilidades utilizan y desarrollan los niños cuando documentan y se comunican durante las investigaciones científicas?</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[Anime a los participantes a discutir otras habilidades que los niños pueden aprender al documentar y comunicar. Utilice los siguientes temas de discusión para resumir y complementar lo que compartan los participantes].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Estas son algunas de las habilidades y conocimientos que los niños desarrollan al aprender a documentar y comunicar durante las investigaciones científicas:</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[Haga clic] Habilidades lingüísticas. Por ejemplo, los niños desarrollarán su vocabulario (por ejemplo, hilera, tórax) y sus habilidades de lenguaje expresivo.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[Haga clic] Alfabetización temprana. Algunas documentaciones brindan oportunidades para apoyar las habilidades de alfabetización temprana, como la escritura, y esto también, al igual que el dibujo, se desarrolla por etapas. Los niños pueden dictar información a un adulto para que la escriba por ellos como una forma de apoyar las habilidades de alfabetización temprana. Los educadores pueden apoyar a los niños para que escriban de manera apropiada para su desarrollo (por ejemplo, utilizando una ortografía creativa).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[Haga clic] Conocimientos y habilidades matemáticas. Por ejemplo, los niños cuentan las patas de una araña que están dibujando o realizan la medición de la distancia que recorren sus pelotas, documentando estas distancias para comparar diferentes estructuras de rampas.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[Haga clic] Habilidades motoras finas. Los niños desarrollarán habilidades motoras finas al sostener y utilizar herramientas de escritura para documentar sus observaciones.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[Haga clic] Comprensión de las representaciones simbólicas y el pensamiento abstracto. Por ejemplo, los niños desarrollarán la comprensión de que cada marca de conteo representa un acontecimiento, una forma de representación simbólica que los niños aprenden al utilizar marcas de conteo durante las investigaciones científicas.</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[Haga clic] Las artes. Los niños comienzan a aprender a dibujar utilizando garabatos en la infancia y la primera infancia. Progresan hacia representaciones preesquemáticas en la etapa preescolar y, en la primaria temprana, son capaces de realizar representaciones más realistas con mayor atención a los detalles (</a:t>
            </a:r>
            <a:r>
              <a:rPr lang="es-US" sz="1200" kern="1200" dirty="0" err="1">
                <a:solidFill>
                  <a:schemeClr val="tx1"/>
                </a:solidFill>
                <a:effectLst/>
                <a:latin typeface="+mn-lt"/>
                <a:ea typeface="+mn-ea"/>
                <a:cs typeface="+mn-cs"/>
              </a:rPr>
              <a:t>Lowenfeld</a:t>
            </a:r>
            <a:r>
              <a:rPr lang="es-US" sz="1200" kern="1200" dirty="0">
                <a:solidFill>
                  <a:schemeClr val="tx1"/>
                </a:solidFill>
                <a:effectLst/>
                <a:latin typeface="+mn-lt"/>
                <a:ea typeface="+mn-ea"/>
                <a:cs typeface="+mn-cs"/>
              </a:rPr>
              <a:t>, 1957). Animar a los niños a crear dibujos representativos de conceptos y fenómenos científicos puede favorecer el desarrollo de estas habilidades.</a:t>
            </a: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896399F6-6299-4610-B81F-5B1794C45A33}" type="slidenum">
              <a:rPr lang="en-US" smtClean="0"/>
              <a:t>12</a:t>
            </a:fld>
            <a:endParaRPr lang="en-US"/>
          </a:p>
        </p:txBody>
      </p:sp>
    </p:spTree>
    <p:extLst>
      <p:ext uri="{BB962C8B-B14F-4D97-AF65-F5344CB8AC3E}">
        <p14:creationId xmlns:p14="http://schemas.microsoft.com/office/powerpoint/2010/main" val="26570597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kern="1200" dirty="0">
                <a:solidFill>
                  <a:schemeClr val="tx1"/>
                </a:solidFill>
                <a:effectLst/>
                <a:latin typeface="+mn-lt"/>
                <a:ea typeface="+mn-ea"/>
                <a:cs typeface="+mn-cs"/>
              </a:rPr>
              <a:t>Materiales: </a:t>
            </a:r>
            <a:r>
              <a:rPr lang="es-US" sz="1200" kern="1200" dirty="0">
                <a:solidFill>
                  <a:schemeClr val="tx1"/>
                </a:solidFill>
                <a:effectLst/>
                <a:latin typeface="+mn-lt"/>
                <a:ea typeface="+mn-ea"/>
                <a:cs typeface="+mn-cs"/>
              </a:rPr>
              <a:t>Folleto </a:t>
            </a:r>
            <a:r>
              <a:rPr lang="es-US" sz="1200" b="1" kern="1200" dirty="0">
                <a:solidFill>
                  <a:schemeClr val="tx1"/>
                </a:solidFill>
                <a:effectLst/>
                <a:latin typeface="+mn-lt"/>
                <a:ea typeface="+mn-ea"/>
                <a:cs typeface="+mn-cs"/>
              </a:rPr>
              <a:t>Progresión del desarrollo de las habilidades de investigación</a:t>
            </a:r>
            <a:endParaRPr lang="en-US" sz="1200" kern="1200" dirty="0">
              <a:solidFill>
                <a:schemeClr val="tx1"/>
              </a:solidFill>
              <a:effectLst/>
              <a:latin typeface="+mn-lt"/>
              <a:ea typeface="+mn-ea"/>
              <a:cs typeface="+mn-cs"/>
            </a:endParaRPr>
          </a:p>
          <a:p>
            <a:endParaRPr lang="es-US" sz="1200" b="1" kern="1200" dirty="0">
              <a:solidFill>
                <a:schemeClr val="tx1"/>
              </a:solidFill>
              <a:effectLst/>
              <a:latin typeface="+mn-lt"/>
              <a:ea typeface="+mn-ea"/>
              <a:cs typeface="+mn-cs"/>
            </a:endParaRPr>
          </a:p>
          <a:p>
            <a:r>
              <a:rPr lang="es-US" sz="1200" b="1" kern="1200" dirty="0">
                <a:solidFill>
                  <a:schemeClr val="tx1"/>
                </a:solidFill>
                <a:effectLst/>
                <a:latin typeface="+mn-lt"/>
                <a:ea typeface="+mn-ea"/>
                <a:cs typeface="+mn-cs"/>
              </a:rPr>
              <a:t>Duración:</a:t>
            </a:r>
            <a:r>
              <a:rPr lang="es-US" sz="1200" kern="1200" dirty="0">
                <a:solidFill>
                  <a:schemeClr val="tx1"/>
                </a:solidFill>
                <a:effectLst/>
                <a:latin typeface="+mn-lt"/>
                <a:ea typeface="+mn-ea"/>
                <a:cs typeface="+mn-cs"/>
              </a:rPr>
              <a:t> 5-10 minutos</a:t>
            </a:r>
            <a:endParaRPr lang="en-US" sz="1200" kern="1200" dirty="0">
              <a:solidFill>
                <a:schemeClr val="tx1"/>
              </a:solidFill>
              <a:effectLst/>
              <a:latin typeface="+mn-lt"/>
              <a:ea typeface="+mn-ea"/>
              <a:cs typeface="+mn-cs"/>
            </a:endParaRPr>
          </a:p>
          <a:p>
            <a:endParaRPr lang="es-US" sz="1200" b="1" kern="1200" dirty="0">
              <a:solidFill>
                <a:schemeClr val="tx1"/>
              </a:solidFill>
              <a:effectLst/>
              <a:latin typeface="+mn-lt"/>
              <a:ea typeface="+mn-ea"/>
              <a:cs typeface="+mn-cs"/>
            </a:endParaRPr>
          </a:p>
          <a:p>
            <a:r>
              <a:rPr lang="es-US" sz="1200" b="1" kern="1200" dirty="0">
                <a:solidFill>
                  <a:schemeClr val="tx1"/>
                </a:solidFill>
                <a:effectLst/>
                <a:latin typeface="+mn-lt"/>
                <a:ea typeface="+mn-ea"/>
                <a:cs typeface="+mn-cs"/>
              </a:rPr>
              <a:t>Temas de discusión</a:t>
            </a:r>
            <a:endParaRPr lang="en-US" sz="12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Consideremos las formas en que los niños de diferentes edades documentan y se comunican.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Repasaremos el folleto </a:t>
            </a:r>
            <a:r>
              <a:rPr lang="es-US" sz="1200" b="1" kern="1200" dirty="0">
                <a:solidFill>
                  <a:schemeClr val="tx1"/>
                </a:solidFill>
                <a:effectLst/>
                <a:latin typeface="+mn-lt"/>
                <a:ea typeface="+mn-ea"/>
                <a:cs typeface="+mn-cs"/>
              </a:rPr>
              <a:t>«Progresión del desarrollo de las habilidades de investigación</a:t>
            </a:r>
            <a:r>
              <a:rPr lang="es-US" sz="1200" kern="1200" dirty="0">
                <a:solidFill>
                  <a:schemeClr val="tx1"/>
                </a:solidFill>
                <a:effectLst/>
                <a:latin typeface="+mn-lt"/>
                <a:ea typeface="+mn-ea"/>
                <a:cs typeface="+mn-cs"/>
              </a:rPr>
              <a:t>». Este folleto incluye una tabla que describe las formas en que los bebés, los niños pequeños, los niños en edad preescolar y los niños en edad escolar primaria desarrollan y utilizan las habilidades de investigación. En los Fundamentos del aprendizaje en preescolar y kindergarten de transición de California y en los Estándares de ciencia de próxima generación para las escuelas públicas de California, desde kindergarten hasta el duodécimo grado, estas habilidades de investigación se denominan prácticas de ciencia e ingeniería.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Las prácticas científicas y de ingeniería son lo que hacen los niños para desarrollar una comprensión de los conceptos y fenómenos científicos de su mundo.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En esta tabla, observará otras prácticas científicas y de ingeniería relacionadas con la observación y la investigación, además de prácticas específicas de documentación y comunicación. Esto se debe a que la documentación y la comunicación no se producen de forma aislada. Documentar y comunicar son solo dos de las muchas formas en que los niños investigan su mundo, recopilan información y construyen una comprensión de los conceptos y fenómenos científicos.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Mientras revisa el folleto Progresión del desarrollo de las habilidades de investigación: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Marque con un círculo las prácticas (habilidades) relacionadas con la documentación y la comunicación.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[Dé tiempo a los participantes para que revisen el folleto].</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¿Qué observa sobre las formas en que los niños documentan y comunican como parte de las investigaciones científicas? ¿Cómo cambian estas habilidades a medida que los niños crecen?</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[Revise las Notas del facilitador para ver ejemplos de respuestas que le ayudarán a moderar el debate].</a:t>
            </a:r>
            <a:endParaRPr lang="en-US" sz="1200" kern="1200" dirty="0">
              <a:solidFill>
                <a:schemeClr val="tx1"/>
              </a:solidFill>
              <a:effectLst/>
              <a:latin typeface="+mn-lt"/>
              <a:ea typeface="+mn-ea"/>
              <a:cs typeface="+mn-cs"/>
            </a:endParaRPr>
          </a:p>
          <a:p>
            <a:endParaRPr lang="es-US" sz="1200" b="1" kern="1200" dirty="0">
              <a:solidFill>
                <a:schemeClr val="tx1"/>
              </a:solidFill>
              <a:effectLst/>
              <a:latin typeface="+mn-lt"/>
              <a:ea typeface="+mn-ea"/>
              <a:cs typeface="+mn-cs"/>
            </a:endParaRPr>
          </a:p>
          <a:p>
            <a:r>
              <a:rPr lang="es-US" sz="1200" b="1" kern="1200" dirty="0">
                <a:solidFill>
                  <a:schemeClr val="tx1"/>
                </a:solidFill>
                <a:effectLst/>
                <a:latin typeface="+mn-lt"/>
                <a:ea typeface="+mn-ea"/>
                <a:cs typeface="+mn-cs"/>
              </a:rPr>
              <a:t>Notas del facilitador</a:t>
            </a:r>
            <a:endParaRPr lang="en-US" sz="12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Puede pedir a los participantes que revisen la tabla y luego compartan lo que observan en sus grupos pequeños o en el grupo grande. También puede asignar a los diferentes grupos diferentes edades en las que concentrarse. Los grupos pueden compartir lo que observan sobre las formas en que los niños documentan y comunican. A continuación, los grupos pueden trabajar juntos para explorar las formas en que estas habilidades cambian a medida que los niños crecen.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Bebés:</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Los bebés se comunican con sus cuidadores mediante gestos y expresiones. Los educadores pueden servir de ejemplo a los niños en lo que respecta a documentar y comunicar. Por ejemplo, pueden dar ejemplo a los niños más pequeños tomando fotos y hablando sobre las fotos con ellos, clasificando objetos y explicando por qué se colocan en diferentes grupos, y hablando sobre dibujos utilizando lenguaje para nombrar las diferentes partes de una imagen.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Niños pequeños: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Los niños pequeños pueden empezar a documentar clasificando y agrupando objetos por propiedades como el tamaño o el color, como forma de organizar y dar sentido a la información. Las primeras experiencias de clasificación de objetos sientan las bases para que los niños documenten utilizando representaciones simbólicas (por ejemplo, dibujando o creando tablas y gráficos) a medida que crecen.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Preescolar: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Clasificar, ordenar y comparar objetos para organizar sus observaciones, detectar patrones y desarrollar explicaciones y significados.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Documentar las observaciones o los hallazgos con la ayuda de un adulto y utilizar representaciones, como dibujos, maquetas, movimientos, juego de roles y otros métodos, para comunicar su comprensión de los conceptos y fenómenos científicos.</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Comunicar sus hallazgos e ideas a los demás de diferentes maneras (por ejemplo, describiendo un dibujo, discutiendo una observación con sus compañeros, gesticulando).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Primaria temprana:</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Reunir y documentar información de forma sistemática utilizando dibujos representativos, gráficos, tablas o gráficos sencillos.</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Analizar datos para encontrar patrones, sacar conclusiones y desarrollar significados a partir de sus investigaciones.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Comunicar explicaciones basadas en pruebas a otras personas mediante modelos, dibujos, escritos o números.</a:t>
            </a:r>
            <a:endParaRPr lang="en-US" sz="1200" kern="1200" dirty="0">
              <a:solidFill>
                <a:schemeClr val="tx1"/>
              </a:solidFill>
              <a:effectLst/>
              <a:latin typeface="+mn-lt"/>
              <a:ea typeface="+mn-ea"/>
              <a:cs typeface="+mn-cs"/>
            </a:endParaRPr>
          </a:p>
          <a:p>
            <a:pPr marL="171450" indent="-171450">
              <a:buFont typeface="Arial" panose="020B0604020202020204" pitchFamily="34" charset="0"/>
              <a:buChar char="•"/>
            </a:pPr>
            <a:r>
              <a:rPr lang="es-US" sz="1200" kern="1200" dirty="0">
                <a:solidFill>
                  <a:schemeClr val="tx1"/>
                </a:solidFill>
                <a:effectLst/>
                <a:latin typeface="+mn-lt"/>
                <a:ea typeface="+mn-ea"/>
                <a:cs typeface="+mn-cs"/>
              </a:rPr>
              <a:t>A medida que los niños crecen, las formas en que documentan y se comunican se vuelven más avanzadas. Los niños comienzan con experiencias muy tangibles de clasificación y avanzan hacia representaciones más simbólicas y abstractas de la documentación a medida que crecen (por ejemplo, utilizando marcas de conteo o creando gráficos de barras).</a:t>
            </a:r>
            <a:r>
              <a:rPr lang="en-US" dirty="0">
                <a:effectLst/>
              </a:rPr>
              <a:t> </a:t>
            </a:r>
            <a:endParaRPr lang="en-US" dirty="0"/>
          </a:p>
        </p:txBody>
      </p:sp>
      <p:sp>
        <p:nvSpPr>
          <p:cNvPr id="4" name="Slide Number Placeholder 3"/>
          <p:cNvSpPr>
            <a:spLocks noGrp="1"/>
          </p:cNvSpPr>
          <p:nvPr>
            <p:ph type="sldNum" sz="quarter" idx="5"/>
          </p:nvPr>
        </p:nvSpPr>
        <p:spPr/>
        <p:txBody>
          <a:bodyPr/>
          <a:lstStyle/>
          <a:p>
            <a:fld id="{896399F6-6299-4610-B81F-5B1794C45A33}" type="slidenum">
              <a:rPr lang="en-US" smtClean="0"/>
              <a:t>13</a:t>
            </a:fld>
            <a:endParaRPr lang="en-US"/>
          </a:p>
        </p:txBody>
      </p:sp>
    </p:spTree>
    <p:extLst>
      <p:ext uri="{BB962C8B-B14F-4D97-AF65-F5344CB8AC3E}">
        <p14:creationId xmlns:p14="http://schemas.microsoft.com/office/powerpoint/2010/main" val="22840826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kern="1200" dirty="0">
                <a:solidFill>
                  <a:schemeClr val="tx1"/>
                </a:solidFill>
                <a:effectLst/>
                <a:latin typeface="+mn-lt"/>
                <a:ea typeface="+mn-ea"/>
                <a:cs typeface="+mn-cs"/>
              </a:rPr>
              <a:t>Temas de discusión</a:t>
            </a:r>
            <a:endParaRPr lang="en-US" sz="12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Los niños documentan y se comunican de diferentes maneras. Por ejemplo: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Los niños pueden utilizar gestos, escritos, símbolos pictográficos, cámaras, dispositivos para anotar audio o dispositivos de comunicación aumentativa y alternativa para documentar y comunicarse durante las investigaciones científicas.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Los niños con discapacidades motoras pueden utilizar computadoras, rastreadores oculares o programas de reconocimiento de voz, o dictar a un compañero o educador como formas de documentar y comunicarse durante las investigaciones científicas.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Los niños pueden comunicarse utilizando diferentes idiomas. Es importante apoyar a los niños para que se comuniquen de la forma que les resulte más eficaz. Apoyar el uso del Idioma del hogar permite a los niños aprovechar todos sus conocimientos y experiencias previas para desarrollar una comprensión más compleja de los conceptos y fenómenos científicos.</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896399F6-6299-4610-B81F-5B1794C45A33}" type="slidenum">
              <a:rPr lang="en-US" smtClean="0"/>
              <a:t>14</a:t>
            </a:fld>
            <a:endParaRPr lang="en-US"/>
          </a:p>
        </p:txBody>
      </p:sp>
    </p:spTree>
    <p:extLst>
      <p:ext uri="{BB962C8B-B14F-4D97-AF65-F5344CB8AC3E}">
        <p14:creationId xmlns:p14="http://schemas.microsoft.com/office/powerpoint/2010/main" val="20785317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kern="1200" dirty="0">
                <a:solidFill>
                  <a:schemeClr val="tx1"/>
                </a:solidFill>
                <a:effectLst/>
                <a:latin typeface="+mn-lt"/>
                <a:ea typeface="+mn-ea"/>
                <a:cs typeface="+mn-cs"/>
              </a:rPr>
              <a:t>Materiales: </a:t>
            </a:r>
            <a:r>
              <a:rPr lang="es-US" sz="1200" kern="1200" dirty="0">
                <a:solidFill>
                  <a:schemeClr val="tx1"/>
                </a:solidFill>
                <a:effectLst/>
                <a:latin typeface="+mn-lt"/>
                <a:ea typeface="+mn-ea"/>
                <a:cs typeface="+mn-cs"/>
              </a:rPr>
              <a:t>Folleto</a:t>
            </a:r>
            <a:r>
              <a:rPr lang="es-US" sz="1200" b="1" kern="1200" dirty="0">
                <a:solidFill>
                  <a:schemeClr val="tx1"/>
                </a:solidFill>
                <a:effectLst/>
                <a:latin typeface="+mn-lt"/>
                <a:ea typeface="+mn-ea"/>
                <a:cs typeface="+mn-cs"/>
              </a:rPr>
              <a:t> «Diferentes formas en que los niños documentan».</a:t>
            </a:r>
            <a:r>
              <a:rPr lang="es-US"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endParaRPr lang="es-US" sz="1200" b="1" kern="1200" dirty="0">
              <a:solidFill>
                <a:schemeClr val="tx1"/>
              </a:solidFill>
              <a:effectLst/>
              <a:latin typeface="+mn-lt"/>
              <a:ea typeface="+mn-ea"/>
              <a:cs typeface="+mn-cs"/>
            </a:endParaRPr>
          </a:p>
          <a:p>
            <a:r>
              <a:rPr lang="es-US" sz="1200" b="1" kern="1200" dirty="0">
                <a:solidFill>
                  <a:schemeClr val="tx1"/>
                </a:solidFill>
                <a:effectLst/>
                <a:latin typeface="+mn-lt"/>
                <a:ea typeface="+mn-ea"/>
                <a:cs typeface="+mn-cs"/>
              </a:rPr>
              <a:t>Tiempo:</a:t>
            </a:r>
            <a:r>
              <a:rPr lang="es-US" sz="1200" kern="1200" dirty="0">
                <a:solidFill>
                  <a:schemeClr val="tx1"/>
                </a:solidFill>
                <a:effectLst/>
                <a:latin typeface="+mn-lt"/>
                <a:ea typeface="+mn-ea"/>
                <a:cs typeface="+mn-cs"/>
              </a:rPr>
              <a:t> 15 minutos</a:t>
            </a:r>
            <a:endParaRPr lang="en-US" sz="1200" kern="1200" dirty="0">
              <a:solidFill>
                <a:schemeClr val="tx1"/>
              </a:solidFill>
              <a:effectLst/>
              <a:latin typeface="+mn-lt"/>
              <a:ea typeface="+mn-ea"/>
              <a:cs typeface="+mn-cs"/>
            </a:endParaRPr>
          </a:p>
          <a:p>
            <a:endParaRPr lang="es-US" sz="1200" b="1" kern="1200" dirty="0">
              <a:solidFill>
                <a:schemeClr val="tx1"/>
              </a:solidFill>
              <a:effectLst/>
              <a:latin typeface="+mn-lt"/>
              <a:ea typeface="+mn-ea"/>
              <a:cs typeface="+mn-cs"/>
            </a:endParaRPr>
          </a:p>
          <a:p>
            <a:r>
              <a:rPr lang="es-US" sz="1200" b="1" kern="1200" dirty="0">
                <a:solidFill>
                  <a:schemeClr val="tx1"/>
                </a:solidFill>
                <a:effectLst/>
                <a:latin typeface="+mn-lt"/>
                <a:ea typeface="+mn-ea"/>
                <a:cs typeface="+mn-cs"/>
              </a:rPr>
              <a:t>Temas de discusión</a:t>
            </a:r>
            <a:endParaRPr lang="en-US" sz="12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Han experimentado diferentes formas de documentar en investigaciones científicas y han visto un vídeo en el que se muestra a niños documentando y comunicándose.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Ahora examinaremos algunos ejemplos de diferentes formas en que los niños documentan conceptos y fenómenos científicos.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[Reparta las tarjetas con fotografías del folleto</a:t>
            </a:r>
            <a:r>
              <a:rPr lang="es-US" sz="1200" b="1" kern="1200" dirty="0">
                <a:solidFill>
                  <a:schemeClr val="tx1"/>
                </a:solidFill>
                <a:effectLst/>
                <a:latin typeface="+mn-lt"/>
                <a:ea typeface="+mn-ea"/>
                <a:cs typeface="+mn-cs"/>
              </a:rPr>
              <a:t> «Diferentes formas en que los niños documentan</a:t>
            </a:r>
            <a:r>
              <a:rPr lang="es-US" sz="1200" kern="1200" dirty="0">
                <a:solidFill>
                  <a:schemeClr val="tx1"/>
                </a:solidFill>
                <a:effectLst/>
                <a:latin typeface="+mn-lt"/>
                <a:ea typeface="+mn-ea"/>
                <a:cs typeface="+mn-cs"/>
              </a:rPr>
              <a:t>».</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[Repase las instrucciones con los participantes. Mientras los participantes examinan cada foto, recorra la sala y ayúdeles según sea necesario].</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[Una vez que los participantes hayan revisado y discutido las tarjetas con fotografías, puede invitar a diferentes grupos a compartir sus opiniones sobre cada fotografía].</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[Utilice las «respuestas de ejemplo» del folleto para facilitar la discusión].</a:t>
            </a:r>
            <a:endParaRPr lang="en-US" sz="1200" kern="1200" dirty="0">
              <a:solidFill>
                <a:schemeClr val="tx1"/>
              </a:solidFill>
              <a:effectLst/>
              <a:latin typeface="+mn-lt"/>
              <a:ea typeface="+mn-ea"/>
              <a:cs typeface="+mn-cs"/>
            </a:endParaRPr>
          </a:p>
          <a:p>
            <a:endParaRPr lang="es-US" sz="1200" b="1" kern="1200" dirty="0">
              <a:solidFill>
                <a:schemeClr val="tx1"/>
              </a:solidFill>
              <a:effectLst/>
              <a:latin typeface="+mn-lt"/>
              <a:ea typeface="+mn-ea"/>
              <a:cs typeface="+mn-cs"/>
            </a:endParaRPr>
          </a:p>
          <a:p>
            <a:r>
              <a:rPr lang="es-US" sz="1200" b="1" kern="1200" dirty="0">
                <a:solidFill>
                  <a:schemeClr val="tx1"/>
                </a:solidFill>
                <a:effectLst/>
                <a:latin typeface="+mn-lt"/>
                <a:ea typeface="+mn-ea"/>
                <a:cs typeface="+mn-cs"/>
              </a:rPr>
              <a:t>Notas del facilitador</a:t>
            </a:r>
            <a:endParaRPr lang="en-US" sz="12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Puede utilizar un enfoque de rompecabezas, asignando a cada grupo de mesa diferentes imágenes para discutir. Invite a cada grupo de mesa a compartir sus ideas sobre la documentación.</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El folleto incluye información relacionada con dibujos representativos, tablas y gráficos, y la toma de fotografías. Se puede encontrar más información sobre las formas en que los niños desarrollan habilidades para reunir, representar e interpretar datos en la serie de temas de matemáticas tempranas, «Recopilación, representación e interpretación de datos: desde preescolar hasta primaria temprana».</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896399F6-6299-4610-B81F-5B1794C45A33}" type="slidenum">
              <a:rPr lang="en-US" smtClean="0"/>
              <a:t>15</a:t>
            </a:fld>
            <a:endParaRPr lang="en-US"/>
          </a:p>
        </p:txBody>
      </p:sp>
    </p:spTree>
    <p:extLst>
      <p:ext uri="{BB962C8B-B14F-4D97-AF65-F5344CB8AC3E}">
        <p14:creationId xmlns:p14="http://schemas.microsoft.com/office/powerpoint/2010/main" val="41227901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B5045E-F46D-091F-697E-CDBBB8A5D6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555411-9FE8-C84D-6A24-F85F99BA01E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0E9F79-2055-817F-C957-E879D87F4367}"/>
              </a:ext>
            </a:extLst>
          </p:cNvPr>
          <p:cNvSpPr>
            <a:spLocks noGrp="1"/>
          </p:cNvSpPr>
          <p:nvPr>
            <p:ph type="body" idx="1"/>
          </p:nvPr>
        </p:nvSpPr>
        <p:spPr/>
        <p:txBody>
          <a:bodyPr/>
          <a:lstStyle/>
          <a:p>
            <a:r>
              <a:rPr lang="es-US" sz="1200" b="1" kern="1200" dirty="0">
                <a:solidFill>
                  <a:schemeClr val="tx1"/>
                </a:solidFill>
                <a:effectLst/>
                <a:latin typeface="+mn-lt"/>
                <a:ea typeface="+mn-ea"/>
                <a:cs typeface="+mn-cs"/>
              </a:rPr>
              <a:t>Materiales: </a:t>
            </a:r>
            <a:r>
              <a:rPr lang="es-US" sz="1200" kern="1200" dirty="0">
                <a:solidFill>
                  <a:schemeClr val="tx1"/>
                </a:solidFill>
                <a:effectLst/>
                <a:latin typeface="+mn-lt"/>
                <a:ea typeface="+mn-ea"/>
                <a:cs typeface="+mn-cs"/>
              </a:rPr>
              <a:t>videoclip de niños documentando y comunicando en una investigación científica, herramientas de escritura, papel </a:t>
            </a:r>
            <a:endParaRPr lang="en-US" sz="1200" kern="1200" dirty="0">
              <a:solidFill>
                <a:schemeClr val="tx1"/>
              </a:solidFill>
              <a:effectLst/>
              <a:latin typeface="+mn-lt"/>
              <a:ea typeface="+mn-ea"/>
              <a:cs typeface="+mn-cs"/>
            </a:endParaRPr>
          </a:p>
          <a:p>
            <a:endParaRPr lang="es-US" sz="1200" b="1" kern="1200" dirty="0">
              <a:solidFill>
                <a:schemeClr val="tx1"/>
              </a:solidFill>
              <a:effectLst/>
              <a:latin typeface="+mn-lt"/>
              <a:ea typeface="+mn-ea"/>
              <a:cs typeface="+mn-cs"/>
            </a:endParaRPr>
          </a:p>
          <a:p>
            <a:r>
              <a:rPr lang="es-US" sz="1200" b="1" kern="1200" dirty="0">
                <a:solidFill>
                  <a:schemeClr val="tx1"/>
                </a:solidFill>
                <a:effectLst/>
                <a:latin typeface="+mn-lt"/>
                <a:ea typeface="+mn-ea"/>
                <a:cs typeface="+mn-cs"/>
              </a:rPr>
              <a:t>Duración:</a:t>
            </a:r>
            <a:r>
              <a:rPr lang="es-US" sz="1200" kern="1200" dirty="0">
                <a:solidFill>
                  <a:schemeClr val="tx1"/>
                </a:solidFill>
                <a:effectLst/>
                <a:latin typeface="+mn-lt"/>
                <a:ea typeface="+mn-ea"/>
                <a:cs typeface="+mn-cs"/>
              </a:rPr>
              <a:t> 15 minutos (incluida la discusión sobre las siguientes diapositivas)</a:t>
            </a:r>
            <a:endParaRPr lang="en-US" sz="1200" kern="1200" dirty="0">
              <a:solidFill>
                <a:schemeClr val="tx1"/>
              </a:solidFill>
              <a:effectLst/>
              <a:latin typeface="+mn-lt"/>
              <a:ea typeface="+mn-ea"/>
              <a:cs typeface="+mn-cs"/>
            </a:endParaRPr>
          </a:p>
          <a:p>
            <a:endParaRPr lang="es-US" sz="1200" b="1" kern="1200" dirty="0">
              <a:solidFill>
                <a:schemeClr val="tx1"/>
              </a:solidFill>
              <a:effectLst/>
              <a:latin typeface="+mn-lt"/>
              <a:ea typeface="+mn-ea"/>
              <a:cs typeface="+mn-cs"/>
            </a:endParaRPr>
          </a:p>
          <a:p>
            <a:r>
              <a:rPr lang="es-US" sz="1200" b="1" kern="1200" dirty="0">
                <a:solidFill>
                  <a:schemeClr val="tx1"/>
                </a:solidFill>
                <a:effectLst/>
                <a:latin typeface="+mn-lt"/>
                <a:ea typeface="+mn-ea"/>
                <a:cs typeface="+mn-cs"/>
              </a:rPr>
              <a:t>Temas de discusión</a:t>
            </a:r>
            <a:endParaRPr lang="en-US" sz="12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Ahora observaremos las formas en que los niños documentan y se comunican mientras investigan conceptos y fenómenos científicos.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Mientras observa el vídeo, preste atención a lo siguiente:</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¿Qué conceptos y fenómenos científicos están explorando los niños?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¿De qué manera documentan y comunican los niños?</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¿Cómo el proceso de documentar y comunicar profundiza la comprensión de los niños sobre estos conceptos y fenómenos científicos?</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¿De qué manera la educadora apoya a los niños para que documenten y comuniquen?</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Puede anotar lo que observe en un papel.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[Seleccione y reproduzca un vídeo].</a:t>
            </a:r>
            <a:endParaRPr lang="en-US" sz="1200" kern="1200" dirty="0">
              <a:solidFill>
                <a:schemeClr val="tx1"/>
              </a:solidFill>
              <a:effectLst/>
              <a:latin typeface="+mn-lt"/>
              <a:ea typeface="+mn-ea"/>
              <a:cs typeface="+mn-cs"/>
            </a:endParaRPr>
          </a:p>
          <a:p>
            <a:endParaRPr lang="es-US" sz="1200" b="1" kern="1200" dirty="0">
              <a:solidFill>
                <a:schemeClr val="tx1"/>
              </a:solidFill>
              <a:effectLst/>
              <a:latin typeface="+mn-lt"/>
              <a:ea typeface="+mn-ea"/>
              <a:cs typeface="+mn-cs"/>
            </a:endParaRPr>
          </a:p>
          <a:p>
            <a:r>
              <a:rPr lang="es-US" sz="1200" b="1" kern="1200" dirty="0">
                <a:solidFill>
                  <a:schemeClr val="tx1"/>
                </a:solidFill>
                <a:effectLst/>
                <a:latin typeface="+mn-lt"/>
                <a:ea typeface="+mn-ea"/>
                <a:cs typeface="+mn-cs"/>
              </a:rPr>
              <a:t>Notas del facilitador</a:t>
            </a:r>
            <a:endParaRPr lang="en-US" sz="12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Elija un videoclip que muestre a los niños documentando y comunicando en una investigación científica.</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Le proporcionamos los siguientes vídeos (puede utilizar otros):</a:t>
            </a:r>
            <a:endParaRPr lang="en-US" sz="1200" u="none"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u="sng" kern="1200" dirty="0">
                <a:solidFill>
                  <a:schemeClr val="tx1"/>
                </a:solidFill>
                <a:effectLst/>
                <a:latin typeface="+mn-lt"/>
                <a:ea typeface="+mn-ea"/>
                <a:cs typeface="+mn-cs"/>
                <a:hlinkClick r:id="rId3"/>
              </a:rPr>
              <a:t>Documentar y comunicar en el jardín</a:t>
            </a:r>
            <a:r>
              <a:rPr lang="es-US" sz="1200" kern="1200" dirty="0">
                <a:solidFill>
                  <a:schemeClr val="tx1"/>
                </a:solidFill>
                <a:effectLst/>
                <a:latin typeface="+mn-lt"/>
                <a:ea typeface="+mn-ea"/>
                <a:cs typeface="+mn-cs"/>
              </a:rPr>
              <a:t> (3-5 años) [https://</a:t>
            </a:r>
            <a:r>
              <a:rPr lang="es-US" sz="1200" kern="1200" dirty="0" err="1">
                <a:solidFill>
                  <a:schemeClr val="tx1"/>
                </a:solidFill>
                <a:effectLst/>
                <a:latin typeface="+mn-lt"/>
                <a:ea typeface="+mn-ea"/>
                <a:cs typeface="+mn-cs"/>
              </a:rPr>
              <a:t>youtu.be</a:t>
            </a:r>
            <a:r>
              <a:rPr lang="es-US" sz="1200" kern="1200" dirty="0">
                <a:solidFill>
                  <a:schemeClr val="tx1"/>
                </a:solidFill>
                <a:effectLst/>
                <a:latin typeface="+mn-lt"/>
                <a:ea typeface="+mn-ea"/>
                <a:cs typeface="+mn-cs"/>
              </a:rPr>
              <a:t>/tW7CbnpC1cs]</a:t>
            </a:r>
            <a:endParaRPr lang="en-US" sz="1200" u="none"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u="sng" kern="1200" dirty="0">
                <a:solidFill>
                  <a:schemeClr val="tx1"/>
                </a:solidFill>
                <a:effectLst/>
                <a:latin typeface="+mn-lt"/>
                <a:ea typeface="+mn-ea"/>
                <a:cs typeface="+mn-cs"/>
                <a:hlinkClick r:id="rId4"/>
              </a:rPr>
              <a:t>Documentar y comunicar en el jardín (3-5 años) – Versión AD</a:t>
            </a:r>
            <a:r>
              <a:rPr lang="es-US" sz="1200" u="sng" kern="1200" dirty="0">
                <a:solidFill>
                  <a:schemeClr val="tx1"/>
                </a:solidFill>
                <a:effectLst/>
                <a:latin typeface="+mn-lt"/>
                <a:ea typeface="+mn-ea"/>
                <a:cs typeface="+mn-cs"/>
              </a:rPr>
              <a:t> [https://</a:t>
            </a:r>
            <a:r>
              <a:rPr lang="es-US" sz="1200" u="sng" kern="1200" dirty="0" err="1">
                <a:solidFill>
                  <a:schemeClr val="tx1"/>
                </a:solidFill>
                <a:effectLst/>
                <a:latin typeface="+mn-lt"/>
                <a:ea typeface="+mn-ea"/>
                <a:cs typeface="+mn-cs"/>
              </a:rPr>
              <a:t>youtu.be</a:t>
            </a:r>
            <a:r>
              <a:rPr lang="es-US" sz="1200" u="sng" kern="1200" dirty="0">
                <a:solidFill>
                  <a:schemeClr val="tx1"/>
                </a:solidFill>
                <a:effectLst/>
                <a:latin typeface="+mn-lt"/>
                <a:ea typeface="+mn-ea"/>
                <a:cs typeface="+mn-cs"/>
              </a:rPr>
              <a:t>/-v4NqPMGMcI]</a:t>
            </a:r>
            <a:endParaRPr lang="en-US" sz="1200" u="none" kern="1200" dirty="0">
              <a:solidFill>
                <a:schemeClr val="tx1"/>
              </a:solidFill>
              <a:effectLst/>
              <a:latin typeface="+mn-lt"/>
              <a:ea typeface="+mn-ea"/>
              <a:cs typeface="+mn-cs"/>
            </a:endParaRPr>
          </a:p>
          <a:p>
            <a:pPr marL="628650" lvl="1" indent="-171450">
              <a:buFont typeface="Arial" panose="020B0604020202020204" pitchFamily="34" charset="0"/>
              <a:buChar char="•"/>
            </a:pPr>
            <a:r>
              <a:rPr lang="en-US" sz="1200" u="sng" kern="1200" dirty="0">
                <a:solidFill>
                  <a:schemeClr val="tx1"/>
                </a:solidFill>
                <a:effectLst/>
                <a:latin typeface="+mn-lt"/>
                <a:ea typeface="+mn-ea"/>
                <a:cs typeface="+mn-cs"/>
                <a:hlinkClick r:id="rId5"/>
              </a:rPr>
              <a:t>Documentar y comunicar información sobre el uso de la fuerza (segundo–tercer grado)</a:t>
            </a:r>
            <a:r>
              <a:rPr lang="en-US" sz="1200" u="sng" kern="1200" dirty="0">
                <a:solidFill>
                  <a:schemeClr val="tx1"/>
                </a:solidFill>
                <a:effectLst/>
                <a:latin typeface="+mn-lt"/>
                <a:ea typeface="+mn-ea"/>
                <a:cs typeface="+mn-cs"/>
              </a:rPr>
              <a:t> [https://</a:t>
            </a:r>
            <a:r>
              <a:rPr lang="en-US" sz="1200" u="sng" kern="1200" dirty="0" err="1">
                <a:solidFill>
                  <a:schemeClr val="tx1"/>
                </a:solidFill>
                <a:effectLst/>
                <a:latin typeface="+mn-lt"/>
                <a:ea typeface="+mn-ea"/>
                <a:cs typeface="+mn-cs"/>
              </a:rPr>
              <a:t>youtu.be</a:t>
            </a:r>
            <a:r>
              <a:rPr lang="en-US" sz="1200" u="sng" kern="1200" dirty="0">
                <a:solidFill>
                  <a:schemeClr val="tx1"/>
                </a:solidFill>
                <a:effectLst/>
                <a:latin typeface="+mn-lt"/>
                <a:ea typeface="+mn-ea"/>
                <a:cs typeface="+mn-cs"/>
              </a:rPr>
              <a:t>/</a:t>
            </a:r>
            <a:r>
              <a:rPr lang="en-US" sz="1200" u="sng" kern="1200" dirty="0" err="1">
                <a:solidFill>
                  <a:schemeClr val="tx1"/>
                </a:solidFill>
                <a:effectLst/>
                <a:latin typeface="+mn-lt"/>
                <a:ea typeface="+mn-ea"/>
                <a:cs typeface="+mn-cs"/>
              </a:rPr>
              <a:t>hu_oMYmvHVk</a:t>
            </a:r>
            <a:r>
              <a:rPr lang="en-US" sz="1200" u="sng" kern="1200" dirty="0">
                <a:solidFill>
                  <a:schemeClr val="tx1"/>
                </a:solidFill>
                <a:effectLst/>
                <a:latin typeface="+mn-lt"/>
                <a:ea typeface="+mn-ea"/>
                <a:cs typeface="+mn-cs"/>
              </a:rPr>
              <a:t>]</a:t>
            </a:r>
            <a:endParaRPr lang="en-US" sz="1200" u="none" kern="1200" dirty="0">
              <a:solidFill>
                <a:schemeClr val="tx1"/>
              </a:solidFill>
              <a:effectLst/>
              <a:latin typeface="+mn-lt"/>
              <a:ea typeface="+mn-ea"/>
              <a:cs typeface="+mn-cs"/>
            </a:endParaRPr>
          </a:p>
          <a:p>
            <a:pPr marL="628650" lvl="1" indent="-171450">
              <a:buFont typeface="Arial" panose="020B0604020202020204" pitchFamily="34" charset="0"/>
              <a:buChar char="•"/>
            </a:pPr>
            <a:r>
              <a:rPr lang="en-US" sz="1200" u="sng" kern="1200" dirty="0">
                <a:solidFill>
                  <a:schemeClr val="tx1"/>
                </a:solidFill>
                <a:effectLst/>
                <a:latin typeface="+mn-lt"/>
                <a:ea typeface="+mn-ea"/>
                <a:cs typeface="+mn-cs"/>
                <a:hlinkClick r:id="rId6"/>
              </a:rPr>
              <a:t>Documentar y comunicar información sobre el uso de la fuerza (segundo–tercer grado) – Versión AD</a:t>
            </a:r>
            <a:r>
              <a:rPr lang="en-US" sz="1200" u="sng" kern="1200" dirty="0">
                <a:solidFill>
                  <a:schemeClr val="tx1"/>
                </a:solidFill>
                <a:effectLst/>
                <a:latin typeface="+mn-lt"/>
                <a:ea typeface="+mn-ea"/>
                <a:cs typeface="+mn-cs"/>
              </a:rPr>
              <a:t> [https://</a:t>
            </a:r>
            <a:r>
              <a:rPr lang="en-US" sz="1200" u="sng" kern="1200" dirty="0" err="1">
                <a:solidFill>
                  <a:schemeClr val="tx1"/>
                </a:solidFill>
                <a:effectLst/>
                <a:latin typeface="+mn-lt"/>
                <a:ea typeface="+mn-ea"/>
                <a:cs typeface="+mn-cs"/>
              </a:rPr>
              <a:t>youtu.be</a:t>
            </a:r>
            <a:r>
              <a:rPr lang="en-US" sz="1200" u="sng" kern="1200" dirty="0">
                <a:solidFill>
                  <a:schemeClr val="tx1"/>
                </a:solidFill>
                <a:effectLst/>
                <a:latin typeface="+mn-lt"/>
                <a:ea typeface="+mn-ea"/>
                <a:cs typeface="+mn-cs"/>
              </a:rPr>
              <a:t>/V2U9lu6nNQo]</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b="1" kern="1200" dirty="0">
                <a:solidFill>
                  <a:schemeClr val="tx1"/>
                </a:solidFill>
                <a:effectLst/>
                <a:latin typeface="+mn-lt"/>
                <a:ea typeface="+mn-ea"/>
                <a:cs typeface="+mn-cs"/>
              </a:rPr>
              <a:t>Observación: </a:t>
            </a:r>
            <a:r>
              <a:rPr lang="es-US" sz="1200" kern="1200" dirty="0">
                <a:solidFill>
                  <a:schemeClr val="tx1"/>
                </a:solidFill>
                <a:effectLst/>
                <a:latin typeface="+mn-lt"/>
                <a:ea typeface="+mn-ea"/>
                <a:cs typeface="+mn-cs"/>
              </a:rPr>
              <a:t>En la siguiente diapositiva se proporcionan puntos para discutir los vídeos.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Los vídeos que aparecen en esta diapositiva están repletos de ejemplos de formas en que los niños documentan y comunican, y de formas en que los educadores les ayudan a hacerlo. Es posible que deseen ayudar a los participantes a concentrarse en unas pocas preguntas sugeridas cada vez para que puedan pensar de forma más crítica sobre el vídeo. Por ejemplo:</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Explique que reproducirá el vídeo dos veces. La primera vez, anime a los participantes a que presten atención a lo que hacen y aprenden los niños. La segunda vez que reproduzca el vídeo, anime a los participantes a que presten atención a las formas en que la educadora ayuda a los niños a documentar y comunicar.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Utilice un enfoque de rompecabezas: asigne a los diferentes grupos de mesas diferentes preguntas para que presten atención mientras ven el vídeo.</a:t>
            </a:r>
            <a:endParaRPr lang="en-US"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C8EAA0CC-3004-C70A-EE98-9F51BCA9F082}"/>
              </a:ext>
            </a:extLst>
          </p:cNvPr>
          <p:cNvSpPr>
            <a:spLocks noGrp="1"/>
          </p:cNvSpPr>
          <p:nvPr>
            <p:ph type="sldNum" sz="quarter" idx="5"/>
          </p:nvPr>
        </p:nvSpPr>
        <p:spPr/>
        <p:txBody>
          <a:bodyPr/>
          <a:lstStyle/>
          <a:p>
            <a:fld id="{896399F6-6299-4610-B81F-5B1794C45A33}" type="slidenum">
              <a:rPr lang="en-US" smtClean="0"/>
              <a:t>16</a:t>
            </a:fld>
            <a:endParaRPr lang="en-US"/>
          </a:p>
        </p:txBody>
      </p:sp>
    </p:spTree>
    <p:extLst>
      <p:ext uri="{BB962C8B-B14F-4D97-AF65-F5344CB8AC3E}">
        <p14:creationId xmlns:p14="http://schemas.microsoft.com/office/powerpoint/2010/main" val="23447794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kern="1200" dirty="0">
                <a:solidFill>
                  <a:schemeClr val="tx1"/>
                </a:solidFill>
                <a:effectLst/>
                <a:latin typeface="+mn-lt"/>
                <a:ea typeface="+mn-ea"/>
                <a:cs typeface="+mn-cs"/>
              </a:rPr>
              <a:t>Duración:</a:t>
            </a:r>
            <a:r>
              <a:rPr lang="es-US" sz="1200" kern="1200" dirty="0">
                <a:solidFill>
                  <a:schemeClr val="tx1"/>
                </a:solidFill>
                <a:effectLst/>
                <a:latin typeface="+mn-lt"/>
                <a:ea typeface="+mn-ea"/>
                <a:cs typeface="+mn-cs"/>
              </a:rPr>
              <a:t> 15 minutos (incluida la observación del vídeo de la diapositiva anterior)</a:t>
            </a:r>
            <a:endParaRPr lang="en-US" sz="1200" kern="1200" dirty="0">
              <a:solidFill>
                <a:schemeClr val="tx1"/>
              </a:solidFill>
              <a:effectLst/>
              <a:latin typeface="+mn-lt"/>
              <a:ea typeface="+mn-ea"/>
              <a:cs typeface="+mn-cs"/>
            </a:endParaRPr>
          </a:p>
          <a:p>
            <a:endParaRPr lang="es-US" sz="1200" b="1" kern="1200" dirty="0">
              <a:solidFill>
                <a:schemeClr val="tx1"/>
              </a:solidFill>
              <a:effectLst/>
              <a:latin typeface="+mn-lt"/>
              <a:ea typeface="+mn-ea"/>
              <a:cs typeface="+mn-cs"/>
            </a:endParaRPr>
          </a:p>
          <a:p>
            <a:r>
              <a:rPr lang="es-US" sz="1200" b="1" kern="1200" dirty="0">
                <a:solidFill>
                  <a:schemeClr val="tx1"/>
                </a:solidFill>
                <a:effectLst/>
                <a:latin typeface="+mn-lt"/>
                <a:ea typeface="+mn-ea"/>
                <a:cs typeface="+mn-cs"/>
              </a:rPr>
              <a:t>Temas de discusión</a:t>
            </a:r>
            <a:endParaRPr lang="en-US" sz="12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Discutamos lo que observaron.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Con sus grupos de mesa, compartan lo que han observado sobre lo siguiente:</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¿Qué conceptos y fenómenos científicos están explorando los niños?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¿De qué manera documentan y comunican los niños?</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¿Cómo el proceso de documentar y comunicar profundiza la comprensión de los niños sobre estos conceptos y fenómenos científicos?</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¿De qué manera la educadora apoya a los niños para que documenten y comuniquen?</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¿De qué otras maneras podrían apoyar a los niños a documentar y comunicar en este contexto?</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[Anime a los participantes a compartir lo que han observado con sus grupos de mesa. A continuación, modere un debate para discutir con todo el grupo].</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[Utilice las respuestas de ejemplo que figuran en las Notas del facilitador para apoyar el debate].</a:t>
            </a:r>
            <a:endParaRPr lang="en-US" sz="1200" kern="1200" dirty="0">
              <a:solidFill>
                <a:schemeClr val="tx1"/>
              </a:solidFill>
              <a:effectLst/>
              <a:latin typeface="+mn-lt"/>
              <a:ea typeface="+mn-ea"/>
              <a:cs typeface="+mn-cs"/>
            </a:endParaRPr>
          </a:p>
          <a:p>
            <a:endParaRPr lang="es-US" sz="1200" b="1" kern="1200" dirty="0">
              <a:solidFill>
                <a:schemeClr val="tx1"/>
              </a:solidFill>
              <a:effectLst/>
              <a:latin typeface="+mn-lt"/>
              <a:ea typeface="+mn-ea"/>
              <a:cs typeface="+mn-cs"/>
            </a:endParaRPr>
          </a:p>
          <a:p>
            <a:r>
              <a:rPr lang="es-US" sz="1200" b="1" kern="1200" dirty="0">
                <a:solidFill>
                  <a:schemeClr val="tx1"/>
                </a:solidFill>
                <a:effectLst/>
                <a:latin typeface="+mn-lt"/>
                <a:ea typeface="+mn-ea"/>
                <a:cs typeface="+mn-cs"/>
              </a:rPr>
              <a:t>Notas del facilitador</a:t>
            </a:r>
            <a:endParaRPr lang="en-US" sz="12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A continuación se incluyen respuestas de ejemplo para facilitar la discusión sobre el videoclip Documentar y comunicar en el jardín (3-5 años).</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¿Qué conceptos y fenómenos científicos están explorando los niños?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Los niños están explorando conceptos relacionados con las ciencias de la vida: las características de los seres vivos y cómo crecen y cambian.</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Los niños también están utilizando sus conocimientos y habilidades matemáticas al medir y anotar la longitud de las verduras.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¿De qué manera documentan y comunican los niños?</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Los niños documentan tomando fotos y creando dibujos representativos.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Observan la longitud de las verduras con una cinta métrica y la documentan en sus dibujos.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Los niños se comunican presentando sus dibujos a sus compañeros. Explican lo que han dibujado y por qué lo han dibujado de una manera determinada.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¿Cómo el proceso de documentar y comunicar profundiza la comprensión de los niños sobre estos conceptos y fenómenos científicos?</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Sus observaciones les ayudan a darse cuenta de detalles sobre las características de los seres vivos (por ejemplo, las diferencias de tamaño, color y forma entre las distintas verduras). También se dan cuenta de cómo crecen y cambian los seres vivos (por ejemplo, uno de los calabacines creció mucho y el otro fue más pequeño).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¿De qué manera la educadora apoya a los niños para que documenten y comuniquen?</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La educadora ayuda a los niños a documentar ayudándoles primero a observar las verduras y comparar sus tamaños.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La educadora también les proporciona herramientas de medición (por ejemplo, una balanza y una cinta métrica) como una forma de ampliar sus sentidos y observar el tamaño y el peso de las verduras.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La educadora proporciona cámaras para que los niños documenten el aspecto de las verduras.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La educadora ayuda a los niños a comunicarse sobre las verduras proporcionándoles tiempo y espacio para que cada uno comparta su documentación.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La educadora anima a los niños a explicar su documentación a los demás niños haciéndoles preguntas como: «Veo un número aquí. ¿Qué número es ese? ¿Era el calabacín pequeño o el grande?» y «¿Qué documentaste?».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A continuación se presentan ejemplos de respuestas para apoyar la discusión sobre el videoclip Documentar y comunicar sobre la fuerza (segundo y tercer grado).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¿Qué conceptos y fenómenos científicos están explorando los niños?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Los niños están explorando conceptos relacionados con las fuerzas y cómo se mueven las cosas. Están investigando el efecto del peso en el movimiento de los objetos por una rampa.</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¿De qué manera documentan y comunican los niños?</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Los niños documentan escribiendo lo que observan y se preguntan sobre cómo el hecho de añadir peso a los coches afecta a su movimiento.</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Los niños se comunican entre sí discutiendo sus ideas verbalmente mientras trabajan en equipos colaborativos.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Los niños también se comunican entre sí y con su educador a través de una discusión después de realizar el experimento. A través de esta discusión con todo el grupo, los niños pueden comparar ideas y reflexionar más profundamente sobre lo que han observado.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¿Cómo el proceso de documentar y comunicar profundiza la comprensión de los niños sobre estos conceptos y fenómenos científicos?</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Las ideas de los niños sobre los efectos del peso en el movimiento de los coches por una rampa se profundizaron cuando se les animó a compartir sus observaciones con otros equipos. Esta comunicación permitió a los niños comparar observaciones y considerar diferentes perspectivas y experiencias.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Escribir lo que observaban y lo que se preguntaban sobre la investigación también ayudó a los niños a reflexionar sobre los conceptos físicos de su investigación. Los niños necesitaban organizar sus ideas y consolidar sus conocimientos antes de escribir sus observaciones y preguntas en las notas adhesivas.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¿De qué manera apoya la educadora a los niños para que documenten y se comuniquen?</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La educadora ayuda a los niños a documentar explicando claramente la rutina «¿Qué les hace preguntarse? ¿Qué observan?» e integrándola en la investigación.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La educadora ayuda a los niños a comunicarse organizándolos en grupos colaborativos. En los grupos colaborativos, los niños son más propensos a compartir ideas y planes con sus compañeros.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La educadora discute las formas en que utiliza la organización de palabras en oraciones para ayudar a los niños a comunicar sus ideas, incluso cuando estas pueden diferir. Explica la importancia de crear una cultura en la que los niños se sientan cómodos compartiendo sus ideas entre ustedes y que este es un proceso que se construye con el tiempo.</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896399F6-6299-4610-B81F-5B1794C45A33}" type="slidenum">
              <a:rPr lang="en-US" smtClean="0"/>
              <a:t>17</a:t>
            </a:fld>
            <a:endParaRPr lang="en-US"/>
          </a:p>
        </p:txBody>
      </p:sp>
    </p:spTree>
    <p:extLst>
      <p:ext uri="{BB962C8B-B14F-4D97-AF65-F5344CB8AC3E}">
        <p14:creationId xmlns:p14="http://schemas.microsoft.com/office/powerpoint/2010/main" val="4893684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kern="1200" dirty="0">
                <a:solidFill>
                  <a:schemeClr val="tx1"/>
                </a:solidFill>
                <a:effectLst/>
                <a:latin typeface="+mn-lt"/>
                <a:ea typeface="+mn-ea"/>
                <a:cs typeface="+mn-cs"/>
              </a:rPr>
              <a:t>Temas de discusión</a:t>
            </a:r>
            <a:endParaRPr lang="en-US" sz="12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En el vídeo, observamos a los niños comunicando sus ideas sobre conceptos y fenómenos científicos.</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Hay muchas formas en que los niños pueden compartir sus ideas sobre conceptos y fenómenos científicos. Por ejemplo, los niños pueden comunicarse a través de:</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conversaciones o discusiones entre compañeros;</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presentaciones;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la narración de historias;</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representaciones dramáticas y juego de roles; y</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movimiento, música o canciones.</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Los educadores pueden utilizar rutinas para animar a los niños a comunicarse (por ejemplo, utilizando una rutina de «pensar, emparejar, compartir»). El uso repetido de rutinas, con el tiempo, ayuda a los niños a sentirse cómodos con el proceso. Una vez que saben cómo comunicarse de una manera diferente, pueden empezar a expresar sus ideas con mayor fluidez.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Los educadores pueden proporcionar diferentes tipos de apoyos y herramientas que ayuden a los niños con capacidades diversas a comunicar su comprensión de manera que se adapte a sus puntos fuertes y necesidades.</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896399F6-6299-4610-B81F-5B1794C45A33}" type="slidenum">
              <a:rPr lang="en-US" smtClean="0"/>
              <a:t>18</a:t>
            </a:fld>
            <a:endParaRPr lang="en-US"/>
          </a:p>
        </p:txBody>
      </p:sp>
    </p:spTree>
    <p:extLst>
      <p:ext uri="{BB962C8B-B14F-4D97-AF65-F5344CB8AC3E}">
        <p14:creationId xmlns:p14="http://schemas.microsoft.com/office/powerpoint/2010/main" val="4007210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kern="1200" dirty="0">
                <a:solidFill>
                  <a:schemeClr val="tx1"/>
                </a:solidFill>
                <a:effectLst/>
                <a:latin typeface="+mn-lt"/>
                <a:ea typeface="+mn-ea"/>
                <a:cs typeface="+mn-cs"/>
              </a:rPr>
              <a:t>Materiales: </a:t>
            </a:r>
            <a:r>
              <a:rPr lang="es-US" sz="1200" kern="1200" dirty="0">
                <a:solidFill>
                  <a:schemeClr val="tx1"/>
                </a:solidFill>
                <a:effectLst/>
                <a:latin typeface="+mn-lt"/>
                <a:ea typeface="+mn-ea"/>
                <a:cs typeface="+mn-cs"/>
              </a:rPr>
              <a:t>Folleto</a:t>
            </a:r>
            <a:r>
              <a:rPr lang="es-US" sz="1200" b="1" kern="1200" dirty="0">
                <a:solidFill>
                  <a:schemeClr val="tx1"/>
                </a:solidFill>
                <a:effectLst/>
                <a:latin typeface="+mn-lt"/>
                <a:ea typeface="+mn-ea"/>
                <a:cs typeface="+mn-cs"/>
              </a:rPr>
              <a:t> «Ayudar a los niños a documentar y comunicar»</a:t>
            </a:r>
            <a:endParaRPr lang="en-US" sz="1200" kern="1200" dirty="0">
              <a:solidFill>
                <a:schemeClr val="tx1"/>
              </a:solidFill>
              <a:effectLst/>
              <a:latin typeface="+mn-lt"/>
              <a:ea typeface="+mn-ea"/>
              <a:cs typeface="+mn-cs"/>
            </a:endParaRPr>
          </a:p>
          <a:p>
            <a:endParaRPr lang="es-US" sz="1200" b="1" kern="1200" dirty="0">
              <a:solidFill>
                <a:schemeClr val="tx1"/>
              </a:solidFill>
              <a:effectLst/>
              <a:latin typeface="+mn-lt"/>
              <a:ea typeface="+mn-ea"/>
              <a:cs typeface="+mn-cs"/>
            </a:endParaRPr>
          </a:p>
          <a:p>
            <a:r>
              <a:rPr lang="es-US" sz="1200" b="1" kern="1200" dirty="0">
                <a:solidFill>
                  <a:schemeClr val="tx1"/>
                </a:solidFill>
                <a:effectLst/>
                <a:latin typeface="+mn-lt"/>
                <a:ea typeface="+mn-ea"/>
                <a:cs typeface="+mn-cs"/>
              </a:rPr>
              <a:t>Duración:</a:t>
            </a:r>
            <a:r>
              <a:rPr lang="es-US" sz="1200" kern="1200" dirty="0">
                <a:solidFill>
                  <a:schemeClr val="tx1"/>
                </a:solidFill>
                <a:effectLst/>
                <a:latin typeface="+mn-lt"/>
                <a:ea typeface="+mn-ea"/>
                <a:cs typeface="+mn-cs"/>
              </a:rPr>
              <a:t> 15-20 minutos</a:t>
            </a:r>
            <a:endParaRPr lang="en-US" sz="1200" kern="1200" dirty="0">
              <a:solidFill>
                <a:schemeClr val="tx1"/>
              </a:solidFill>
              <a:effectLst/>
              <a:latin typeface="+mn-lt"/>
              <a:ea typeface="+mn-ea"/>
              <a:cs typeface="+mn-cs"/>
            </a:endParaRPr>
          </a:p>
          <a:p>
            <a:endParaRPr lang="es-US" sz="1200" b="1" kern="1200" dirty="0">
              <a:solidFill>
                <a:schemeClr val="tx1"/>
              </a:solidFill>
              <a:effectLst/>
              <a:latin typeface="+mn-lt"/>
              <a:ea typeface="+mn-ea"/>
              <a:cs typeface="+mn-cs"/>
            </a:endParaRPr>
          </a:p>
          <a:p>
            <a:r>
              <a:rPr lang="es-US" sz="1200" b="1" kern="1200" dirty="0">
                <a:solidFill>
                  <a:schemeClr val="tx1"/>
                </a:solidFill>
                <a:effectLst/>
                <a:latin typeface="+mn-lt"/>
                <a:ea typeface="+mn-ea"/>
                <a:cs typeface="+mn-cs"/>
              </a:rPr>
              <a:t>Temas de discusión</a:t>
            </a:r>
            <a:endParaRPr lang="en-US" sz="12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Hemos discutido muchas formas diferentes en que los niños pueden documentar y comunicar conceptos y fenómenos científicos. También hemos discutido y visto ejemplos de formas en que los educadores pueden ayudar a los niños a documentar y comunicar.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Ahora revisaremos un folleto que resume las formas en que los educadores pueden ayudar a los niños a documentar y comunicar.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Marquen con un círculo algo que ya hacen y que recomendaría a otros educadores.</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Subraye algo nuevo que le gustaría probar. Piensen por qué quieren probar este enfoque y qué apoyo podrían necesitar.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[Dé tiempo a los participantes para que revisen y marquen el folleto].</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Diríjase a un compañero de su mesa. Discutan lo siguiente:</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Algo que ya hace en su entorno de aprendizaje y que recomendaría a otro educador. Piensen por qué recomendarían este enfoque.</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Algo nuevo que le gustaría probar. Explique por qué le gustaría probarlo y qué apoyo podría necesitar para hacerlo de manera eficaz.</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[Dé tiempo a los participantes para que lo discutan con un compañero. Puede invitar a algunos voluntarios a compartirlo con el resto del grupo].</a:t>
            </a:r>
            <a:endParaRPr lang="en-US" sz="1200" kern="1200" dirty="0">
              <a:solidFill>
                <a:schemeClr val="tx1"/>
              </a:solidFill>
              <a:effectLst/>
              <a:latin typeface="+mn-lt"/>
              <a:ea typeface="+mn-ea"/>
              <a:cs typeface="+mn-cs"/>
            </a:endParaRPr>
          </a:p>
          <a:p>
            <a:endParaRPr lang="es-US" sz="1200" b="1" kern="1200" dirty="0">
              <a:solidFill>
                <a:schemeClr val="tx1"/>
              </a:solidFill>
              <a:effectLst/>
              <a:latin typeface="+mn-lt"/>
              <a:ea typeface="+mn-ea"/>
              <a:cs typeface="+mn-cs"/>
            </a:endParaRPr>
          </a:p>
          <a:p>
            <a:r>
              <a:rPr lang="es-US" sz="1200" b="1" kern="1200" dirty="0">
                <a:solidFill>
                  <a:schemeClr val="tx1"/>
                </a:solidFill>
                <a:effectLst/>
                <a:latin typeface="+mn-lt"/>
                <a:ea typeface="+mn-ea"/>
                <a:cs typeface="+mn-cs"/>
              </a:rPr>
              <a:t>Notas del facilitador</a:t>
            </a:r>
            <a:endParaRPr lang="en-US" sz="12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Puede explorar más a fondo algunas de las estrategias que se proporcionan en el folleto</a:t>
            </a:r>
            <a:r>
              <a:rPr lang="es-US" sz="1200" b="1" kern="1200" dirty="0">
                <a:solidFill>
                  <a:schemeClr val="tx1"/>
                </a:solidFill>
                <a:effectLst/>
                <a:latin typeface="+mn-lt"/>
                <a:ea typeface="+mn-ea"/>
                <a:cs typeface="+mn-cs"/>
              </a:rPr>
              <a:t> Apoyar a los niños para que documenten y comuniquen</a:t>
            </a:r>
            <a:r>
              <a:rPr lang="es-US" sz="1200" kern="1200" dirty="0">
                <a:solidFill>
                  <a:schemeClr val="tx1"/>
                </a:solidFill>
                <a:effectLst/>
                <a:latin typeface="+mn-lt"/>
                <a:ea typeface="+mn-ea"/>
                <a:cs typeface="+mn-cs"/>
              </a:rPr>
              <a:t>. Por ejemplo:</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Considere la posibilidad de observar y discutir el videoclip </a:t>
            </a:r>
            <a:r>
              <a:rPr lang="es-US" sz="1200" u="sng" kern="1200" dirty="0">
                <a:solidFill>
                  <a:schemeClr val="tx1"/>
                </a:solidFill>
                <a:effectLst/>
                <a:latin typeface="+mn-lt"/>
                <a:ea typeface="+mn-ea"/>
                <a:cs typeface="+mn-cs"/>
                <a:hlinkClick r:id="rId3"/>
              </a:rPr>
              <a:t>Pensar-Parear-Compartir (3-5 años)</a:t>
            </a:r>
            <a:r>
              <a:rPr lang="es-US" sz="1200" u="sng" kern="1200" dirty="0">
                <a:solidFill>
                  <a:schemeClr val="tx1"/>
                </a:solidFill>
                <a:effectLst/>
                <a:latin typeface="+mn-lt"/>
                <a:ea typeface="+mn-ea"/>
                <a:cs typeface="+mn-cs"/>
              </a:rPr>
              <a:t>[https://</a:t>
            </a:r>
            <a:r>
              <a:rPr lang="es-US" sz="1200" u="sng" kern="1200" dirty="0" err="1">
                <a:solidFill>
                  <a:schemeClr val="tx1"/>
                </a:solidFill>
                <a:effectLst/>
                <a:latin typeface="+mn-lt"/>
                <a:ea typeface="+mn-ea"/>
                <a:cs typeface="+mn-cs"/>
              </a:rPr>
              <a:t>youtu.be</a:t>
            </a:r>
            <a:r>
              <a:rPr lang="es-US" sz="1200" u="sng" kern="1200" dirty="0">
                <a:solidFill>
                  <a:schemeClr val="tx1"/>
                </a:solidFill>
                <a:effectLst/>
                <a:latin typeface="+mn-lt"/>
                <a:ea typeface="+mn-ea"/>
                <a:cs typeface="+mn-cs"/>
              </a:rPr>
              <a:t>/9WoRkiVMJq4]</a:t>
            </a:r>
            <a:r>
              <a:rPr lang="en-US" sz="1200" kern="1200" dirty="0">
                <a:solidFill>
                  <a:schemeClr val="tx1"/>
                </a:solidFill>
                <a:effectLst/>
                <a:latin typeface="+mn-lt"/>
                <a:ea typeface="+mn-ea"/>
                <a:cs typeface="+mn-cs"/>
              </a:rPr>
              <a:t>, </a:t>
            </a:r>
            <a:r>
              <a:rPr lang="es-US" sz="1200" u="sng" kern="1200" dirty="0">
                <a:solidFill>
                  <a:schemeClr val="tx1"/>
                </a:solidFill>
                <a:effectLst/>
                <a:latin typeface="+mn-lt"/>
                <a:ea typeface="+mn-ea"/>
                <a:cs typeface="+mn-cs"/>
                <a:hlinkClick r:id="rId4"/>
              </a:rPr>
              <a:t>Pensar-Parear-Compartir (3-5 años) - Versión AD</a:t>
            </a:r>
            <a:r>
              <a:rPr lang="es-US" sz="1200" u="sng" kern="1200" dirty="0">
                <a:solidFill>
                  <a:schemeClr val="tx1"/>
                </a:solidFill>
                <a:effectLst/>
                <a:latin typeface="+mn-lt"/>
                <a:ea typeface="+mn-ea"/>
                <a:cs typeface="+mn-cs"/>
              </a:rPr>
              <a:t> [https://</a:t>
            </a:r>
            <a:r>
              <a:rPr lang="es-US" sz="1200" u="sng" kern="1200" dirty="0" err="1">
                <a:solidFill>
                  <a:schemeClr val="tx1"/>
                </a:solidFill>
                <a:effectLst/>
                <a:latin typeface="+mn-lt"/>
                <a:ea typeface="+mn-ea"/>
                <a:cs typeface="+mn-cs"/>
              </a:rPr>
              <a:t>youtu.be</a:t>
            </a:r>
            <a:r>
              <a:rPr lang="es-US" sz="1200" u="sng" kern="1200" dirty="0">
                <a:solidFill>
                  <a:schemeClr val="tx1"/>
                </a:solidFill>
                <a:effectLst/>
                <a:latin typeface="+mn-lt"/>
                <a:ea typeface="+mn-ea"/>
                <a:cs typeface="+mn-cs"/>
              </a:rPr>
              <a:t>/CjuPpCeX3No]</a:t>
            </a:r>
            <a:r>
              <a:rPr lang="es-US" sz="1200" kern="1200" dirty="0">
                <a:solidFill>
                  <a:schemeClr val="tx1"/>
                </a:solidFill>
                <a:effectLst/>
                <a:latin typeface="+mn-lt"/>
                <a:ea typeface="+mn-ea"/>
                <a:cs typeface="+mn-cs"/>
              </a:rPr>
              <a:t>. En este vídeo, el educador Diego explica las formas en que enseña a sus alumnos de preescolar a utilizar la rutina «pensar, emparejar y compartir» para comunicar sus ideas sobre conceptos y fenómenos científicos.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Proporcione a los participantes copias de las rutinas y los protocolos que se enumeran en el folleto. Anime a los participantes a revisar los protocolos y a pensar en formas de adaptarlos para utilizarlos en sus propios entornos.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896399F6-6299-4610-B81F-5B1794C45A33}" type="slidenum">
              <a:rPr lang="en-US" smtClean="0"/>
              <a:t>19</a:t>
            </a:fld>
            <a:endParaRPr lang="en-US"/>
          </a:p>
        </p:txBody>
      </p:sp>
    </p:spTree>
    <p:extLst>
      <p:ext uri="{BB962C8B-B14F-4D97-AF65-F5344CB8AC3E}">
        <p14:creationId xmlns:p14="http://schemas.microsoft.com/office/powerpoint/2010/main" val="23943736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kern="1200" dirty="0">
                <a:solidFill>
                  <a:schemeClr val="tx1"/>
                </a:solidFill>
                <a:effectLst/>
                <a:latin typeface="+mn-lt"/>
                <a:ea typeface="+mn-ea"/>
                <a:cs typeface="+mn-cs"/>
              </a:rPr>
              <a:t>Temas de discusión</a:t>
            </a:r>
            <a:endParaRPr lang="en-US" sz="12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A medida que documenta con los niños y les ayuda a comunicarse, puede utilizar recursos adicionales de Count Play Explore (CPE) para profundizar en sus investigaciones.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Explore las guías y actividades del libro CPE. Hay muchos libros y guías que pueden utilizar para invitar a los niños a documentar y comunicar conceptos y fenómenos científicos. Por ejemplo:</a:t>
            </a:r>
            <a:endParaRPr lang="en-US" sz="1200" i="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i="1" kern="1200" dirty="0">
                <a:solidFill>
                  <a:schemeClr val="tx1"/>
                </a:solidFill>
                <a:effectLst/>
                <a:latin typeface="+mn-lt"/>
                <a:ea typeface="+mn-ea"/>
                <a:cs typeface="+mn-cs"/>
              </a:rPr>
              <a:t>Bird Count (conteo de pájaros)</a:t>
            </a:r>
            <a:r>
              <a:rPr lang="es-US" sz="1200" kern="1200" dirty="0">
                <a:solidFill>
                  <a:schemeClr val="tx1"/>
                </a:solidFill>
                <a:effectLst/>
                <a:latin typeface="+mn-lt"/>
                <a:ea typeface="+mn-ea"/>
                <a:cs typeface="+mn-cs"/>
              </a:rPr>
              <a:t>, de Susan Edwards Richmond, puede animar a los niños a documentar y comunicar información sobre las aves de su vecindario. Los niños pueden utilizar marcas de conteo para anotar el número de aves diferentes que encuentran. O pueden crear representaciones (por ejemplo, dibujos o pinturas) para comunicar las diferentes características de las aves que encuentran.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Comparta los vídeos «¡Estoy listo!» de CPE con las familias. Por ejemplo, el vídeo «La vida secreta de los girasoles» explora formas en que las familias pueden documentar y comunicar el crecimiento de las plantas. </a:t>
            </a:r>
            <a:endParaRPr lang="en-US" sz="1200" kern="1200" dirty="0">
              <a:solidFill>
                <a:schemeClr val="tx1"/>
              </a:solidFill>
              <a:effectLst/>
              <a:latin typeface="+mn-lt"/>
              <a:ea typeface="+mn-ea"/>
              <a:cs typeface="+mn-cs"/>
            </a:endParaRPr>
          </a:p>
          <a:p>
            <a:endParaRPr lang="es-US" sz="1200" b="1" kern="1200" dirty="0">
              <a:solidFill>
                <a:schemeClr val="tx1"/>
              </a:solidFill>
              <a:effectLst/>
              <a:latin typeface="+mn-lt"/>
              <a:ea typeface="+mn-ea"/>
              <a:cs typeface="+mn-cs"/>
            </a:endParaRPr>
          </a:p>
          <a:p>
            <a:r>
              <a:rPr lang="es-US" sz="1200" b="1" kern="1200" dirty="0">
                <a:solidFill>
                  <a:schemeClr val="tx1"/>
                </a:solidFill>
                <a:effectLst/>
                <a:latin typeface="+mn-lt"/>
                <a:ea typeface="+mn-ea"/>
                <a:cs typeface="+mn-cs"/>
              </a:rPr>
              <a:t>Notas del facilitador</a:t>
            </a:r>
            <a:endParaRPr lang="en-US" sz="12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Las guías del libro Count Play Explore, las actividades y los vídeos «¡Estoy listo!» están disponibles en inglés y español en el sitio web </a:t>
            </a:r>
            <a:r>
              <a:rPr lang="es-US" sz="1200" u="sng" kern="1200" dirty="0">
                <a:solidFill>
                  <a:schemeClr val="tx1"/>
                </a:solidFill>
                <a:effectLst/>
                <a:latin typeface="+mn-lt"/>
                <a:ea typeface="+mn-ea"/>
                <a:cs typeface="+mn-cs"/>
                <a:hlinkClick r:id="rId3"/>
              </a:rPr>
              <a:t>de Count Play Explore</a:t>
            </a:r>
            <a:r>
              <a:rPr lang="es-US"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Puede dedicar tiempo en su sesión para que los participantes exploren los materiales del sitio web Count Play Explore y consideren formas en que podrían utilizar estos recursos para ayudar a los niños a documentar y comunicar conceptos y fenómenos científicos. </a:t>
            </a:r>
            <a:endParaRPr lang="en-US" dirty="0"/>
          </a:p>
        </p:txBody>
      </p:sp>
      <p:sp>
        <p:nvSpPr>
          <p:cNvPr id="4" name="Slide Number Placeholder 3"/>
          <p:cNvSpPr>
            <a:spLocks noGrp="1"/>
          </p:cNvSpPr>
          <p:nvPr>
            <p:ph type="sldNum" sz="quarter" idx="5"/>
          </p:nvPr>
        </p:nvSpPr>
        <p:spPr/>
        <p:txBody>
          <a:bodyPr/>
          <a:lstStyle/>
          <a:p>
            <a:fld id="{896399F6-6299-4610-B81F-5B1794C45A33}" type="slidenum">
              <a:rPr lang="en-US" smtClean="0"/>
              <a:t>20</a:t>
            </a:fld>
            <a:endParaRPr lang="en-US"/>
          </a:p>
        </p:txBody>
      </p:sp>
    </p:spTree>
    <p:extLst>
      <p:ext uri="{BB962C8B-B14F-4D97-AF65-F5344CB8AC3E}">
        <p14:creationId xmlns:p14="http://schemas.microsoft.com/office/powerpoint/2010/main" val="18283757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kern="1200" dirty="0">
                <a:solidFill>
                  <a:schemeClr val="tx1"/>
                </a:solidFill>
                <a:effectLst/>
                <a:latin typeface="+mn-lt"/>
                <a:ea typeface="+mn-ea"/>
                <a:cs typeface="+mn-cs"/>
              </a:rPr>
              <a:t>Materiales: </a:t>
            </a:r>
            <a:r>
              <a:rPr lang="es-US" sz="1200" kern="1200" dirty="0">
                <a:solidFill>
                  <a:schemeClr val="tx1"/>
                </a:solidFill>
                <a:effectLst/>
                <a:latin typeface="+mn-lt"/>
                <a:ea typeface="+mn-ea"/>
                <a:cs typeface="+mn-cs"/>
              </a:rPr>
              <a:t>Papel para borrar y herramientas para escribir </a:t>
            </a:r>
            <a:endParaRPr lang="en-US" sz="1200" kern="1200" dirty="0">
              <a:solidFill>
                <a:schemeClr val="tx1"/>
              </a:solidFill>
              <a:effectLst/>
              <a:latin typeface="+mn-lt"/>
              <a:ea typeface="+mn-ea"/>
              <a:cs typeface="+mn-cs"/>
            </a:endParaRPr>
          </a:p>
          <a:p>
            <a:endParaRPr lang="es-US" sz="1200" b="1" kern="1200" dirty="0">
              <a:solidFill>
                <a:schemeClr val="tx1"/>
              </a:solidFill>
              <a:effectLst/>
              <a:latin typeface="+mn-lt"/>
              <a:ea typeface="+mn-ea"/>
              <a:cs typeface="+mn-cs"/>
            </a:endParaRPr>
          </a:p>
          <a:p>
            <a:r>
              <a:rPr lang="es-US" sz="1200" b="1" kern="1200" dirty="0">
                <a:solidFill>
                  <a:schemeClr val="tx1"/>
                </a:solidFill>
                <a:effectLst/>
                <a:latin typeface="+mn-lt"/>
                <a:ea typeface="+mn-ea"/>
                <a:cs typeface="+mn-cs"/>
              </a:rPr>
              <a:t>Tiempo:</a:t>
            </a:r>
            <a:r>
              <a:rPr lang="es-US" sz="1200" kern="1200" dirty="0">
                <a:solidFill>
                  <a:schemeClr val="tx1"/>
                </a:solidFill>
                <a:effectLst/>
                <a:latin typeface="+mn-lt"/>
                <a:ea typeface="+mn-ea"/>
                <a:cs typeface="+mn-cs"/>
              </a:rPr>
              <a:t> 5 minutos</a:t>
            </a:r>
            <a:endParaRPr lang="en-US" sz="1200" kern="1200" dirty="0">
              <a:solidFill>
                <a:schemeClr val="tx1"/>
              </a:solidFill>
              <a:effectLst/>
              <a:latin typeface="+mn-lt"/>
              <a:ea typeface="+mn-ea"/>
              <a:cs typeface="+mn-cs"/>
            </a:endParaRPr>
          </a:p>
          <a:p>
            <a:endParaRPr lang="es-US" sz="1200" b="1" kern="1200" dirty="0">
              <a:solidFill>
                <a:schemeClr val="tx1"/>
              </a:solidFill>
              <a:effectLst/>
              <a:latin typeface="+mn-lt"/>
              <a:ea typeface="+mn-ea"/>
              <a:cs typeface="+mn-cs"/>
            </a:endParaRPr>
          </a:p>
          <a:p>
            <a:r>
              <a:rPr lang="es-US" sz="1200" b="1" kern="1200" dirty="0">
                <a:solidFill>
                  <a:schemeClr val="tx1"/>
                </a:solidFill>
                <a:effectLst/>
                <a:latin typeface="+mn-lt"/>
                <a:ea typeface="+mn-ea"/>
                <a:cs typeface="+mn-cs"/>
              </a:rPr>
              <a:t>Temas de discusión </a:t>
            </a:r>
            <a:endParaRPr lang="en-US" sz="12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Gracias por explorar las formas en que los niños documentan y comunican sus investigaciones científicas y las formas en que los educadores pueden ayudarles a hacerlo.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Tómese un momento para reflexionar sobre nuestra sesión de hoy. Considere los diferentes videos que observamos, las actividades en las que participamos y los folletos que discutimos.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[Dé a los participantes aproximadamente un minuto para que reflexionen sobre sus experiencias durante la sesión].</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En una hoja de papel, anoten lo que pensaban antes sobre documentar y comunicar.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A continuación, anote lo que piensa ahora sobre la documentación y la comunicación.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[Conceda 2-3 minutos para que los participantes reflexionen y anoten sus ideas. Puede invitar a algunos voluntarios a compartir sus ideas con el resto del grupo].</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Cuando regresen a sus entornos de aprendizaje, piensen en: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formas en las que podría desafiarse a sí mismo para explorar diferentes enfoques que ayuden a los niños a documentar y comunicar, y</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formas en las que podría ajustar su práctica para ayudar a todos los niños a documentar y comunicarse de manera que se aprovechen las fortalezas individuales de cada uno.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Puede buscar a un colega con quien trabajar y compartir las formas en que está desarrollando estas habilidades para usted y para los niños de su entorno. </a:t>
            </a:r>
            <a:endParaRPr lang="en-US" sz="1200" kern="1200" dirty="0">
              <a:solidFill>
                <a:schemeClr val="tx1"/>
              </a:solidFill>
              <a:effectLst/>
              <a:latin typeface="+mn-lt"/>
              <a:ea typeface="+mn-ea"/>
              <a:cs typeface="+mn-cs"/>
            </a:endParaRPr>
          </a:p>
          <a:p>
            <a:endParaRPr lang="es-US" sz="1200" b="1" kern="1200" dirty="0">
              <a:solidFill>
                <a:schemeClr val="tx1"/>
              </a:solidFill>
              <a:effectLst/>
              <a:latin typeface="+mn-lt"/>
              <a:ea typeface="+mn-ea"/>
              <a:cs typeface="+mn-cs"/>
            </a:endParaRPr>
          </a:p>
          <a:p>
            <a:r>
              <a:rPr lang="es-US" sz="1200" b="1" kern="1200" dirty="0">
                <a:solidFill>
                  <a:schemeClr val="tx1"/>
                </a:solidFill>
                <a:effectLst/>
                <a:latin typeface="+mn-lt"/>
                <a:ea typeface="+mn-ea"/>
                <a:cs typeface="+mn-cs"/>
              </a:rPr>
              <a:t>Notas del facilitador</a:t>
            </a:r>
            <a:endParaRPr lang="en-US" sz="12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Proporcionar apoyo continuo y oportunidades para la reflexión colaborativa son componentes fundamentales del aprendizaje profesional eficaz (Darling-Hammond et al., 2017).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Considere formas en las que puede ayudar a los participantes a aplicar lo que han aprendido en esta sesión a sus entornos de aprendizaje y apoyar la reflexión colaborativa. Por ejemplo, anime a los participantes a compartir fotos y anécdotas sobre las formas en que están ayudando a los niños a documentar y comunicar en las investigaciones científicas. </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Puede utilizar plataformas digitales como </a:t>
            </a:r>
            <a:r>
              <a:rPr lang="es-US" sz="1200" kern="1200" dirty="0" err="1">
                <a:solidFill>
                  <a:schemeClr val="tx1"/>
                </a:solidFill>
                <a:effectLst/>
                <a:latin typeface="+mn-lt"/>
                <a:ea typeface="+mn-ea"/>
                <a:cs typeface="+mn-cs"/>
              </a:rPr>
              <a:t>Padlet</a:t>
            </a:r>
            <a:r>
              <a:rPr lang="es-US" sz="1200" kern="1200" dirty="0">
                <a:solidFill>
                  <a:schemeClr val="tx1"/>
                </a:solidFill>
                <a:effectLst/>
                <a:latin typeface="+mn-lt"/>
                <a:ea typeface="+mn-ea"/>
                <a:cs typeface="+mn-cs"/>
              </a:rPr>
              <a:t> o un Google Drive común. Puede proporcionar comentarios a los participantes de forma individual y animar a los demás a hacer comentarios y sugerencias como forma de crear comunidad.</a:t>
            </a:r>
            <a:endParaRPr lang="en-US"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s-US" sz="1200" kern="1200" dirty="0">
                <a:solidFill>
                  <a:schemeClr val="tx1"/>
                </a:solidFill>
                <a:effectLst/>
                <a:latin typeface="+mn-lt"/>
                <a:ea typeface="+mn-ea"/>
                <a:cs typeface="+mn-cs"/>
              </a:rPr>
              <a:t>Anime a los educadores a llevar un diario para anotar las formas en que están ayudando a los niños a documentar y comunicar. Pueden compartir y discutir las entradas de su diario durante las reuniones presenciales.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896399F6-6299-4610-B81F-5B1794C45A33}" type="slidenum">
              <a:rPr lang="en-US" smtClean="0"/>
              <a:t>21</a:t>
            </a:fld>
            <a:endParaRPr lang="en-US"/>
          </a:p>
        </p:txBody>
      </p:sp>
    </p:spTree>
    <p:extLst>
      <p:ext uri="{BB962C8B-B14F-4D97-AF65-F5344CB8AC3E}">
        <p14:creationId xmlns:p14="http://schemas.microsoft.com/office/powerpoint/2010/main" val="42318561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kern="1200" dirty="0">
                <a:solidFill>
                  <a:schemeClr val="tx1"/>
                </a:solidFill>
                <a:effectLst/>
                <a:latin typeface="+mn-lt"/>
                <a:ea typeface="+mn-ea"/>
                <a:cs typeface="+mn-cs"/>
              </a:rPr>
              <a:t>Temas de discusión</a:t>
            </a:r>
            <a:endParaRPr lang="en-US" sz="1200" b="1" kern="1200" dirty="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dirty="0">
                <a:solidFill>
                  <a:schemeClr val="tx1"/>
                </a:solidFill>
                <a:effectLst/>
                <a:latin typeface="+mn-lt"/>
                <a:ea typeface="+mn-ea"/>
                <a:cs typeface="+mn-cs"/>
              </a:rPr>
              <a:t>Gracias a todos por su tiempo y atención hoy. </a:t>
            </a:r>
            <a:endParaRPr lang="en-US" sz="1200" kern="1200">
              <a:solidFill>
                <a:schemeClr val="tx1"/>
              </a:solidFill>
              <a:effectLst/>
              <a:latin typeface="+mn-lt"/>
              <a:ea typeface="+mn-ea"/>
              <a:cs typeface="+mn-cs"/>
            </a:endParaRPr>
          </a:p>
          <a:p>
            <a:pPr marL="171450" lvl="0" indent="-171450">
              <a:buFont typeface="Arial" panose="020B0604020202020204" pitchFamily="34" charset="0"/>
              <a:buChar char="•"/>
            </a:pPr>
            <a:r>
              <a:rPr lang="es-US" sz="1200" kern="1200">
                <a:solidFill>
                  <a:schemeClr val="tx1"/>
                </a:solidFill>
                <a:effectLst/>
                <a:latin typeface="+mn-lt"/>
                <a:ea typeface="+mn-ea"/>
                <a:cs typeface="+mn-cs"/>
              </a:rPr>
              <a:t>Espero </a:t>
            </a:r>
            <a:r>
              <a:rPr lang="es-US" sz="1200" kern="1200" dirty="0">
                <a:solidFill>
                  <a:schemeClr val="tx1"/>
                </a:solidFill>
                <a:effectLst/>
                <a:latin typeface="+mn-lt"/>
                <a:ea typeface="+mn-ea"/>
                <a:cs typeface="+mn-cs"/>
              </a:rPr>
              <a:t>que disfruten explorando formas de ayudar a los niños a documentar y comunicar sus investigaciones científicas.</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896399F6-6299-4610-B81F-5B1794C45A33}" type="slidenum">
              <a:rPr lang="en-US" smtClean="0"/>
              <a:t>22</a:t>
            </a:fld>
            <a:endParaRPr lang="en-US"/>
          </a:p>
        </p:txBody>
      </p:sp>
    </p:spTree>
    <p:extLst>
      <p:ext uri="{BB962C8B-B14F-4D97-AF65-F5344CB8AC3E}">
        <p14:creationId xmlns:p14="http://schemas.microsoft.com/office/powerpoint/2010/main" val="1840631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sv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SHORT HEADER">
    <p:spTree>
      <p:nvGrpSpPr>
        <p:cNvPr id="1" name=""/>
        <p:cNvGrpSpPr/>
        <p:nvPr/>
      </p:nvGrpSpPr>
      <p:grpSpPr>
        <a:xfrm>
          <a:off x="0" y="0"/>
          <a:ext cx="0" cy="0"/>
          <a:chOff x="0" y="0"/>
          <a:chExt cx="0" cy="0"/>
        </a:xfrm>
      </p:grpSpPr>
      <p:sp>
        <p:nvSpPr>
          <p:cNvPr id="3" name="Parallelogram 25">
            <a:extLst>
              <a:ext uri="{FF2B5EF4-FFF2-40B4-BE49-F238E27FC236}">
                <a16:creationId xmlns:a16="http://schemas.microsoft.com/office/drawing/2014/main" id="{F11391D5-3926-FA73-0BA5-A83E9854CEE1}"/>
              </a:ext>
            </a:extLst>
          </p:cNvPr>
          <p:cNvSpPr/>
          <p:nvPr userDrawn="1"/>
        </p:nvSpPr>
        <p:spPr>
          <a:xfrm>
            <a:off x="-25826" y="0"/>
            <a:ext cx="6653191" cy="603504"/>
          </a:xfrm>
          <a:custGeom>
            <a:avLst/>
            <a:gdLst>
              <a:gd name="connsiteX0" fmla="*/ 0 w 6798333"/>
              <a:gd name="connsiteY0" fmla="*/ 603504 h 603504"/>
              <a:gd name="connsiteX1" fmla="*/ 150876 w 6798333"/>
              <a:gd name="connsiteY1" fmla="*/ 0 h 603504"/>
              <a:gd name="connsiteX2" fmla="*/ 6798333 w 6798333"/>
              <a:gd name="connsiteY2" fmla="*/ 0 h 603504"/>
              <a:gd name="connsiteX3" fmla="*/ 6647457 w 6798333"/>
              <a:gd name="connsiteY3" fmla="*/ 603504 h 603504"/>
              <a:gd name="connsiteX4" fmla="*/ 0 w 6798333"/>
              <a:gd name="connsiteY4" fmla="*/ 603504 h 603504"/>
              <a:gd name="connsiteX0" fmla="*/ 0 w 6653191"/>
              <a:gd name="connsiteY0" fmla="*/ 603504 h 603504"/>
              <a:gd name="connsiteX1" fmla="*/ 150876 w 6653191"/>
              <a:gd name="connsiteY1" fmla="*/ 0 h 603504"/>
              <a:gd name="connsiteX2" fmla="*/ 6653191 w 6653191"/>
              <a:gd name="connsiteY2" fmla="*/ 0 h 603504"/>
              <a:gd name="connsiteX3" fmla="*/ 6647457 w 6653191"/>
              <a:gd name="connsiteY3" fmla="*/ 603504 h 603504"/>
              <a:gd name="connsiteX4" fmla="*/ 0 w 6653191"/>
              <a:gd name="connsiteY4" fmla="*/ 603504 h 6035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53191" h="603504">
                <a:moveTo>
                  <a:pt x="0" y="603504"/>
                </a:moveTo>
                <a:lnTo>
                  <a:pt x="150876" y="0"/>
                </a:lnTo>
                <a:lnTo>
                  <a:pt x="6653191" y="0"/>
                </a:lnTo>
                <a:cubicBezTo>
                  <a:pt x="6651280" y="201168"/>
                  <a:pt x="6649368" y="402336"/>
                  <a:pt x="6647457" y="603504"/>
                </a:cubicBezTo>
                <a:lnTo>
                  <a:pt x="0" y="603504"/>
                </a:lnTo>
                <a:close/>
              </a:path>
            </a:pathLst>
          </a:custGeom>
          <a:solidFill>
            <a:srgbClr val="7030A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arallelogram 3">
            <a:extLst>
              <a:ext uri="{FF2B5EF4-FFF2-40B4-BE49-F238E27FC236}">
                <a16:creationId xmlns:a16="http://schemas.microsoft.com/office/drawing/2014/main" id="{F0E330FB-5C6E-0610-7EB4-51FE605DC39E}"/>
              </a:ext>
            </a:extLst>
          </p:cNvPr>
          <p:cNvSpPr/>
          <p:nvPr userDrawn="1"/>
        </p:nvSpPr>
        <p:spPr>
          <a:xfrm>
            <a:off x="-371956" y="0"/>
            <a:ext cx="2875797" cy="603504"/>
          </a:xfrm>
          <a:prstGeom prst="parallelogram">
            <a:avLst/>
          </a:prstGeom>
          <a:solidFill>
            <a:schemeClr val="accent6"/>
          </a:solidFill>
          <a:ln>
            <a:noFill/>
          </a:ln>
          <a:effectLst>
            <a:outerShdw blurRad="889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2D51F2B1-13E9-ABDD-A99B-E72A67C5B86F}"/>
              </a:ext>
            </a:extLst>
          </p:cNvPr>
          <p:cNvSpPr/>
          <p:nvPr userDrawn="1"/>
        </p:nvSpPr>
        <p:spPr>
          <a:xfrm>
            <a:off x="-61" y="600850"/>
            <a:ext cx="6623701" cy="62527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id="{53CE4823-5CD0-3A64-9835-A4105CFCD4A6}"/>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5880100" y="-1403"/>
            <a:ext cx="6311900" cy="6856218"/>
          </a:xfrm>
          <a:prstGeom prst="rect">
            <a:avLst/>
          </a:prstGeom>
        </p:spPr>
      </p:pic>
      <p:sp>
        <p:nvSpPr>
          <p:cNvPr id="14" name="Date Placeholder 3">
            <a:extLst>
              <a:ext uri="{FF2B5EF4-FFF2-40B4-BE49-F238E27FC236}">
                <a16:creationId xmlns:a16="http://schemas.microsoft.com/office/drawing/2014/main" id="{0F13ED20-9909-B7F2-C76B-B2E57BD4AD90}"/>
              </a:ext>
            </a:extLst>
          </p:cNvPr>
          <p:cNvSpPr txBox="1">
            <a:spLocks/>
          </p:cNvSpPr>
          <p:nvPr userDrawn="1"/>
        </p:nvSpPr>
        <p:spPr>
          <a:xfrm>
            <a:off x="2508501" y="1830199"/>
            <a:ext cx="4153347" cy="313932"/>
          </a:xfrm>
          <a:prstGeom prst="rect">
            <a:avLst/>
          </a:prstGeom>
        </p:spPr>
        <p:txBody>
          <a:bodyPr vert="horz" wrap="square" lIns="91440" tIns="45720" rIns="91440" bIns="45720" rtlCol="0" anchor="ctr">
            <a:spAutoFit/>
          </a:bodyPr>
          <a:lstStyle>
            <a:defPPr>
              <a:defRPr lang="en-US"/>
            </a:defPPr>
            <a:lvl1pPr marL="0" algn="l" defTabSz="914400" rtl="0" eaLnBrk="1" latinLnBrk="0" hangingPunct="1">
              <a:defRPr sz="1400" b="0" kern="1200">
                <a:solidFill>
                  <a:schemeClr val="accent1"/>
                </a:solidFill>
                <a:latin typeface="Proxima Nova Medium" panose="02000506030000020004" pitchFamily="50"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spcAft>
                <a:spcPts val="600"/>
              </a:spcAft>
            </a:pPr>
            <a:r>
              <a:rPr lang="en-US" sz="1600" b="1">
                <a:solidFill>
                  <a:schemeClr val="bg1"/>
                </a:solidFill>
              </a:rPr>
              <a:t>Geometry and Spatial Thinking</a:t>
            </a:r>
            <a:endParaRPr lang="en-US" sz="1600" b="1" dirty="0">
              <a:solidFill>
                <a:schemeClr val="bg1"/>
              </a:solidFill>
            </a:endParaRPr>
          </a:p>
        </p:txBody>
      </p:sp>
      <p:sp>
        <p:nvSpPr>
          <p:cNvPr id="2" name="Title 1">
            <a:extLst>
              <a:ext uri="{FF2B5EF4-FFF2-40B4-BE49-F238E27FC236}">
                <a16:creationId xmlns:a16="http://schemas.microsoft.com/office/drawing/2014/main" id="{FDBF7215-C5B8-6E15-9850-186CD4A7A7C6}"/>
              </a:ext>
            </a:extLst>
          </p:cNvPr>
          <p:cNvSpPr>
            <a:spLocks noGrp="1"/>
          </p:cNvSpPr>
          <p:nvPr userDrawn="1">
            <p:ph type="ctrTitle" hasCustomPrompt="1"/>
          </p:nvPr>
        </p:nvSpPr>
        <p:spPr>
          <a:xfrm>
            <a:off x="452232" y="2108811"/>
            <a:ext cx="5263380" cy="2679588"/>
          </a:xfrm>
        </p:spPr>
        <p:txBody>
          <a:bodyPr anchor="t" anchorCtr="0">
            <a:normAutofit/>
          </a:bodyPr>
          <a:lstStyle>
            <a:lvl1pPr algn="l">
              <a:defRPr sz="4200" b="1">
                <a:solidFill>
                  <a:srgbClr val="7030A0"/>
                </a:solidFill>
                <a:latin typeface="Montserrat" pitchFamily="2" charset="77"/>
              </a:defRPr>
            </a:lvl1pPr>
          </a:lstStyle>
          <a:p>
            <a:r>
              <a:rPr lang="en-US" dirty="0"/>
              <a:t>Documentation and Communication</a:t>
            </a:r>
          </a:p>
        </p:txBody>
      </p:sp>
      <p:sp>
        <p:nvSpPr>
          <p:cNvPr id="8" name="Date Placeholder 3">
            <a:extLst>
              <a:ext uri="{FF2B5EF4-FFF2-40B4-BE49-F238E27FC236}">
                <a16:creationId xmlns:a16="http://schemas.microsoft.com/office/drawing/2014/main" id="{490DB93D-3AC8-725C-EE6C-57B8574A7807}"/>
              </a:ext>
            </a:extLst>
          </p:cNvPr>
          <p:cNvSpPr txBox="1">
            <a:spLocks/>
          </p:cNvSpPr>
          <p:nvPr userDrawn="1"/>
        </p:nvSpPr>
        <p:spPr>
          <a:xfrm>
            <a:off x="181845" y="157758"/>
            <a:ext cx="4153347" cy="300082"/>
          </a:xfrm>
          <a:prstGeom prst="rect">
            <a:avLst/>
          </a:prstGeom>
        </p:spPr>
        <p:txBody>
          <a:bodyPr vert="horz" wrap="square" lIns="91440" tIns="45720" rIns="91440" bIns="45720" rtlCol="0">
            <a:spAutoFit/>
          </a:bodyPr>
          <a:lstStyle>
            <a:defPPr>
              <a:defRPr lang="en-US"/>
            </a:defPPr>
            <a:lvl1pPr marL="0" algn="l" defTabSz="914400" rtl="0" eaLnBrk="1" latinLnBrk="0" hangingPunct="1">
              <a:defRPr sz="1400" b="0" kern="1200">
                <a:solidFill>
                  <a:schemeClr val="accent1"/>
                </a:solidFill>
                <a:latin typeface="Montserrat"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spcAft>
                <a:spcPts val="600"/>
              </a:spcAft>
            </a:pPr>
            <a:r>
              <a:rPr lang="en-US" sz="1500" dirty="0">
                <a:solidFill>
                  <a:schemeClr val="bg1"/>
                </a:solidFill>
              </a:rPr>
              <a:t>Early Science Topics</a:t>
            </a:r>
          </a:p>
        </p:txBody>
      </p:sp>
      <p:sp>
        <p:nvSpPr>
          <p:cNvPr id="11" name="Date Placeholder 3">
            <a:extLst>
              <a:ext uri="{FF2B5EF4-FFF2-40B4-BE49-F238E27FC236}">
                <a16:creationId xmlns:a16="http://schemas.microsoft.com/office/drawing/2014/main" id="{557C4999-7ACA-D86D-FC57-093852D4AF0C}"/>
              </a:ext>
            </a:extLst>
          </p:cNvPr>
          <p:cNvSpPr txBox="1">
            <a:spLocks/>
          </p:cNvSpPr>
          <p:nvPr userDrawn="1"/>
        </p:nvSpPr>
        <p:spPr>
          <a:xfrm>
            <a:off x="2615219" y="46510"/>
            <a:ext cx="2617972" cy="507831"/>
          </a:xfrm>
          <a:prstGeom prst="rect">
            <a:avLst/>
          </a:prstGeom>
        </p:spPr>
        <p:txBody>
          <a:bodyPr vert="horz" wrap="square" lIns="91440" tIns="45720" rIns="91440" bIns="45720" rtlCol="0">
            <a:spAutoFit/>
          </a:bodyPr>
          <a:lstStyle>
            <a:defPPr>
              <a:defRPr lang="en-US"/>
            </a:defPPr>
            <a:lvl1pPr marL="0" algn="l" defTabSz="914400" rtl="0" eaLnBrk="1" latinLnBrk="0" hangingPunct="1">
              <a:defRPr sz="1400" b="0" kern="1200">
                <a:solidFill>
                  <a:schemeClr val="accent1"/>
                </a:solidFill>
                <a:latin typeface="Montserrat"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spcAft>
                <a:spcPts val="600"/>
              </a:spcAft>
            </a:pPr>
            <a:r>
              <a:rPr lang="en-US" sz="1500" dirty="0">
                <a:solidFill>
                  <a:schemeClr val="bg1"/>
                </a:solidFill>
              </a:rPr>
              <a:t>Documentation and Communication</a:t>
            </a:r>
          </a:p>
        </p:txBody>
      </p:sp>
      <p:pic>
        <p:nvPicPr>
          <p:cNvPr id="5" name="Graphic 4">
            <a:extLst>
              <a:ext uri="{FF2B5EF4-FFF2-40B4-BE49-F238E27FC236}">
                <a16:creationId xmlns:a16="http://schemas.microsoft.com/office/drawing/2014/main" id="{9D981BB9-9C93-DFFE-2A76-F453E1501E78}"/>
              </a:ext>
            </a:extLst>
          </p:cNvPr>
          <p:cNvPicPr>
            <a:picLocks noChangeAspect="1"/>
          </p:cNvPicPr>
          <p:nvPr userDrawn="1"/>
        </p:nvPicPr>
        <p:blipFill>
          <a:blip>
            <a:extLst>
              <a:ext uri="{96DAC541-7B7A-43D3-8B79-37D633B846F1}">
                <asvg:svgBlip xmlns:asvg="http://schemas.microsoft.com/office/drawing/2016/SVG/main" r:embed="rId3"/>
              </a:ext>
            </a:extLst>
          </a:blip>
          <a:srcRect/>
          <a:stretch/>
        </p:blipFill>
        <p:spPr>
          <a:xfrm>
            <a:off x="5263342" y="94785"/>
            <a:ext cx="422118" cy="422118"/>
          </a:xfrm>
          <a:prstGeom prst="rect">
            <a:avLst/>
          </a:prstGeom>
        </p:spPr>
      </p:pic>
      <p:pic>
        <p:nvPicPr>
          <p:cNvPr id="10" name="Picture 9" descr="A black background with orange and pink text&#10;&#10;Description automatically generated">
            <a:extLst>
              <a:ext uri="{FF2B5EF4-FFF2-40B4-BE49-F238E27FC236}">
                <a16:creationId xmlns:a16="http://schemas.microsoft.com/office/drawing/2014/main" id="{5C48A6D0-35D6-BDBB-EBC9-16DB7BEE0B34}"/>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248655" y="6293706"/>
            <a:ext cx="2069095" cy="406536"/>
          </a:xfrm>
          <a:prstGeom prst="rect">
            <a:avLst/>
          </a:prstGeom>
        </p:spPr>
      </p:pic>
    </p:spTree>
    <p:extLst>
      <p:ext uri="{BB962C8B-B14F-4D97-AF65-F5344CB8AC3E}">
        <p14:creationId xmlns:p14="http://schemas.microsoft.com/office/powerpoint/2010/main" val="35677922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LONG HEADER">
    <p:spTree>
      <p:nvGrpSpPr>
        <p:cNvPr id="1" name=""/>
        <p:cNvGrpSpPr/>
        <p:nvPr/>
      </p:nvGrpSpPr>
      <p:grpSpPr>
        <a:xfrm>
          <a:off x="0" y="0"/>
          <a:ext cx="0" cy="0"/>
          <a:chOff x="0" y="0"/>
          <a:chExt cx="0" cy="0"/>
        </a:xfrm>
      </p:grpSpPr>
      <p:sp>
        <p:nvSpPr>
          <p:cNvPr id="12" name="Parallelogram 25">
            <a:extLst>
              <a:ext uri="{FF2B5EF4-FFF2-40B4-BE49-F238E27FC236}">
                <a16:creationId xmlns:a16="http://schemas.microsoft.com/office/drawing/2014/main" id="{D25271C8-50AF-66E3-B056-50D6E9376C3D}"/>
              </a:ext>
            </a:extLst>
          </p:cNvPr>
          <p:cNvSpPr/>
          <p:nvPr userDrawn="1"/>
        </p:nvSpPr>
        <p:spPr>
          <a:xfrm>
            <a:off x="-6520" y="-10656"/>
            <a:ext cx="6627365" cy="603504"/>
          </a:xfrm>
          <a:custGeom>
            <a:avLst/>
            <a:gdLst>
              <a:gd name="connsiteX0" fmla="*/ 0 w 6798333"/>
              <a:gd name="connsiteY0" fmla="*/ 603504 h 603504"/>
              <a:gd name="connsiteX1" fmla="*/ 150876 w 6798333"/>
              <a:gd name="connsiteY1" fmla="*/ 0 h 603504"/>
              <a:gd name="connsiteX2" fmla="*/ 6798333 w 6798333"/>
              <a:gd name="connsiteY2" fmla="*/ 0 h 603504"/>
              <a:gd name="connsiteX3" fmla="*/ 6647457 w 6798333"/>
              <a:gd name="connsiteY3" fmla="*/ 603504 h 603504"/>
              <a:gd name="connsiteX4" fmla="*/ 0 w 6798333"/>
              <a:gd name="connsiteY4" fmla="*/ 603504 h 603504"/>
              <a:gd name="connsiteX0" fmla="*/ 0 w 6653191"/>
              <a:gd name="connsiteY0" fmla="*/ 603504 h 603504"/>
              <a:gd name="connsiteX1" fmla="*/ 150876 w 6653191"/>
              <a:gd name="connsiteY1" fmla="*/ 0 h 603504"/>
              <a:gd name="connsiteX2" fmla="*/ 6653191 w 6653191"/>
              <a:gd name="connsiteY2" fmla="*/ 0 h 603504"/>
              <a:gd name="connsiteX3" fmla="*/ 6647457 w 6653191"/>
              <a:gd name="connsiteY3" fmla="*/ 603504 h 603504"/>
              <a:gd name="connsiteX4" fmla="*/ 0 w 6653191"/>
              <a:gd name="connsiteY4" fmla="*/ 603504 h 6035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53191" h="603504">
                <a:moveTo>
                  <a:pt x="0" y="603504"/>
                </a:moveTo>
                <a:lnTo>
                  <a:pt x="150876" y="0"/>
                </a:lnTo>
                <a:lnTo>
                  <a:pt x="6653191" y="0"/>
                </a:lnTo>
                <a:cubicBezTo>
                  <a:pt x="6651280" y="201168"/>
                  <a:pt x="6649368" y="402336"/>
                  <a:pt x="6647457" y="603504"/>
                </a:cubicBezTo>
                <a:lnTo>
                  <a:pt x="0" y="603504"/>
                </a:ln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Date Placeholder 3">
            <a:extLst>
              <a:ext uri="{FF2B5EF4-FFF2-40B4-BE49-F238E27FC236}">
                <a16:creationId xmlns:a16="http://schemas.microsoft.com/office/drawing/2014/main" id="{0F13ED20-9909-B7F2-C76B-B2E57BD4AD90}"/>
              </a:ext>
            </a:extLst>
          </p:cNvPr>
          <p:cNvSpPr txBox="1">
            <a:spLocks/>
          </p:cNvSpPr>
          <p:nvPr userDrawn="1"/>
        </p:nvSpPr>
        <p:spPr>
          <a:xfrm>
            <a:off x="2508501" y="1830199"/>
            <a:ext cx="4153347" cy="313932"/>
          </a:xfrm>
          <a:prstGeom prst="rect">
            <a:avLst/>
          </a:prstGeom>
        </p:spPr>
        <p:txBody>
          <a:bodyPr vert="horz" wrap="square" lIns="91440" tIns="45720" rIns="91440" bIns="45720" rtlCol="0" anchor="ctr">
            <a:spAutoFit/>
          </a:bodyPr>
          <a:lstStyle>
            <a:defPPr>
              <a:defRPr lang="en-US"/>
            </a:defPPr>
            <a:lvl1pPr marL="0" algn="l" defTabSz="914400" rtl="0" eaLnBrk="1" latinLnBrk="0" hangingPunct="1">
              <a:defRPr sz="1400" b="0" kern="1200">
                <a:solidFill>
                  <a:schemeClr val="accent1"/>
                </a:solidFill>
                <a:latin typeface="Proxima Nova Medium" panose="02000506030000020004" pitchFamily="50"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spcAft>
                <a:spcPts val="600"/>
              </a:spcAft>
            </a:pPr>
            <a:r>
              <a:rPr lang="en-US" sz="1600" b="1">
                <a:solidFill>
                  <a:schemeClr val="bg1"/>
                </a:solidFill>
              </a:rPr>
              <a:t>Geometry and Spatial Thinking</a:t>
            </a:r>
            <a:endParaRPr lang="en-US" sz="1600" b="1" dirty="0">
              <a:solidFill>
                <a:schemeClr val="bg1"/>
              </a:solidFill>
            </a:endParaRPr>
          </a:p>
        </p:txBody>
      </p:sp>
      <p:pic>
        <p:nvPicPr>
          <p:cNvPr id="7" name="Graphic 6">
            <a:extLst>
              <a:ext uri="{FF2B5EF4-FFF2-40B4-BE49-F238E27FC236}">
                <a16:creationId xmlns:a16="http://schemas.microsoft.com/office/drawing/2014/main" id="{2BEA88D1-45BD-5CA7-6EF6-760E7E78236A}"/>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a:xfrm>
            <a:off x="5220489" y="78099"/>
            <a:ext cx="426550" cy="426550"/>
          </a:xfrm>
          <a:prstGeom prst="rect">
            <a:avLst/>
          </a:prstGeom>
        </p:spPr>
      </p:pic>
      <p:pic>
        <p:nvPicPr>
          <p:cNvPr id="10" name="Picture 9" descr="A black background with orange and pink text&#10;&#10;Description automatically generated">
            <a:extLst>
              <a:ext uri="{FF2B5EF4-FFF2-40B4-BE49-F238E27FC236}">
                <a16:creationId xmlns:a16="http://schemas.microsoft.com/office/drawing/2014/main" id="{7C6C13DE-3636-6C05-5A53-C589E76BC3A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48655" y="6096738"/>
            <a:ext cx="3071578" cy="603504"/>
          </a:xfrm>
          <a:prstGeom prst="rect">
            <a:avLst/>
          </a:prstGeom>
        </p:spPr>
      </p:pic>
      <p:sp>
        <p:nvSpPr>
          <p:cNvPr id="16" name="Parallelogram 3">
            <a:extLst>
              <a:ext uri="{FF2B5EF4-FFF2-40B4-BE49-F238E27FC236}">
                <a16:creationId xmlns:a16="http://schemas.microsoft.com/office/drawing/2014/main" id="{C1641494-E5AE-2276-AD52-0AAADFD09AE7}"/>
              </a:ext>
            </a:extLst>
          </p:cNvPr>
          <p:cNvSpPr>
            <a:spLocks noChangeAspect="1"/>
          </p:cNvSpPr>
          <p:nvPr userDrawn="1"/>
        </p:nvSpPr>
        <p:spPr>
          <a:xfrm>
            <a:off x="-6520" y="-27347"/>
            <a:ext cx="2510362" cy="618494"/>
          </a:xfrm>
          <a:custGeom>
            <a:avLst/>
            <a:gdLst>
              <a:gd name="connsiteX0" fmla="*/ 0 w 2668733"/>
              <a:gd name="connsiteY0" fmla="*/ 603504 h 603504"/>
              <a:gd name="connsiteX1" fmla="*/ 150876 w 2668733"/>
              <a:gd name="connsiteY1" fmla="*/ 0 h 603504"/>
              <a:gd name="connsiteX2" fmla="*/ 2668733 w 2668733"/>
              <a:gd name="connsiteY2" fmla="*/ 0 h 603504"/>
              <a:gd name="connsiteX3" fmla="*/ 2517857 w 2668733"/>
              <a:gd name="connsiteY3" fmla="*/ 603504 h 603504"/>
              <a:gd name="connsiteX4" fmla="*/ 0 w 2668733"/>
              <a:gd name="connsiteY4" fmla="*/ 603504 h 603504"/>
              <a:gd name="connsiteX0" fmla="*/ 0 w 2541316"/>
              <a:gd name="connsiteY0" fmla="*/ 618494 h 618494"/>
              <a:gd name="connsiteX1" fmla="*/ 23459 w 2541316"/>
              <a:gd name="connsiteY1" fmla="*/ 0 h 618494"/>
              <a:gd name="connsiteX2" fmla="*/ 2541316 w 2541316"/>
              <a:gd name="connsiteY2" fmla="*/ 0 h 618494"/>
              <a:gd name="connsiteX3" fmla="*/ 2390440 w 2541316"/>
              <a:gd name="connsiteY3" fmla="*/ 603504 h 618494"/>
              <a:gd name="connsiteX4" fmla="*/ 0 w 2541316"/>
              <a:gd name="connsiteY4" fmla="*/ 618494 h 618494"/>
              <a:gd name="connsiteX0" fmla="*/ 0 w 2541316"/>
              <a:gd name="connsiteY0" fmla="*/ 625989 h 625989"/>
              <a:gd name="connsiteX1" fmla="*/ 68429 w 2541316"/>
              <a:gd name="connsiteY1" fmla="*/ 0 h 625989"/>
              <a:gd name="connsiteX2" fmla="*/ 2541316 w 2541316"/>
              <a:gd name="connsiteY2" fmla="*/ 7495 h 625989"/>
              <a:gd name="connsiteX3" fmla="*/ 2390440 w 2541316"/>
              <a:gd name="connsiteY3" fmla="*/ 610999 h 625989"/>
              <a:gd name="connsiteX4" fmla="*/ 0 w 2541316"/>
              <a:gd name="connsiteY4" fmla="*/ 625989 h 625989"/>
              <a:gd name="connsiteX0" fmla="*/ 0 w 2503841"/>
              <a:gd name="connsiteY0" fmla="*/ 610999 h 610999"/>
              <a:gd name="connsiteX1" fmla="*/ 30954 w 2503841"/>
              <a:gd name="connsiteY1" fmla="*/ 0 h 610999"/>
              <a:gd name="connsiteX2" fmla="*/ 2503841 w 2503841"/>
              <a:gd name="connsiteY2" fmla="*/ 7495 h 610999"/>
              <a:gd name="connsiteX3" fmla="*/ 2352965 w 2503841"/>
              <a:gd name="connsiteY3" fmla="*/ 610999 h 610999"/>
              <a:gd name="connsiteX4" fmla="*/ 0 w 2503841"/>
              <a:gd name="connsiteY4" fmla="*/ 610999 h 610999"/>
              <a:gd name="connsiteX0" fmla="*/ 6521 w 2510362"/>
              <a:gd name="connsiteY0" fmla="*/ 618494 h 618494"/>
              <a:gd name="connsiteX1" fmla="*/ 0 w 2510362"/>
              <a:gd name="connsiteY1" fmla="*/ 0 h 618494"/>
              <a:gd name="connsiteX2" fmla="*/ 2510362 w 2510362"/>
              <a:gd name="connsiteY2" fmla="*/ 14990 h 618494"/>
              <a:gd name="connsiteX3" fmla="*/ 2359486 w 2510362"/>
              <a:gd name="connsiteY3" fmla="*/ 618494 h 618494"/>
              <a:gd name="connsiteX4" fmla="*/ 6521 w 2510362"/>
              <a:gd name="connsiteY4" fmla="*/ 618494 h 6184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10362" h="618494">
                <a:moveTo>
                  <a:pt x="6521" y="618494"/>
                </a:moveTo>
                <a:cubicBezTo>
                  <a:pt x="4347" y="412329"/>
                  <a:pt x="2174" y="206165"/>
                  <a:pt x="0" y="0"/>
                </a:cubicBezTo>
                <a:lnTo>
                  <a:pt x="2510362" y="14990"/>
                </a:lnTo>
                <a:lnTo>
                  <a:pt x="2359486" y="618494"/>
                </a:lnTo>
                <a:lnTo>
                  <a:pt x="6521" y="618494"/>
                </a:lnTo>
                <a:close/>
              </a:path>
            </a:pathLst>
          </a:custGeom>
          <a:solidFill>
            <a:schemeClr val="accent6"/>
          </a:solidFill>
          <a:ln>
            <a:noFill/>
          </a:ln>
          <a:effectLst>
            <a:outerShdw blurRad="889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ontserrat" panose="00000500000000000000" pitchFamily="50" charset="0"/>
            </a:endParaRPr>
          </a:p>
        </p:txBody>
      </p:sp>
      <p:sp>
        <p:nvSpPr>
          <p:cNvPr id="13" name="Rectangle 12">
            <a:extLst>
              <a:ext uri="{FF2B5EF4-FFF2-40B4-BE49-F238E27FC236}">
                <a16:creationId xmlns:a16="http://schemas.microsoft.com/office/drawing/2014/main" id="{06753CD8-CE76-ABD3-514E-7BB8B8CB8DEC}"/>
              </a:ext>
            </a:extLst>
          </p:cNvPr>
          <p:cNvSpPr/>
          <p:nvPr userDrawn="1"/>
        </p:nvSpPr>
        <p:spPr>
          <a:xfrm>
            <a:off x="-6520" y="591147"/>
            <a:ext cx="6623701" cy="62527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DBF7215-C5B8-6E15-9850-186CD4A7A7C6}"/>
              </a:ext>
            </a:extLst>
          </p:cNvPr>
          <p:cNvSpPr>
            <a:spLocks noGrp="1"/>
          </p:cNvSpPr>
          <p:nvPr userDrawn="1">
            <p:ph type="ctrTitle" hasCustomPrompt="1"/>
          </p:nvPr>
        </p:nvSpPr>
        <p:spPr>
          <a:xfrm>
            <a:off x="669123" y="2113526"/>
            <a:ext cx="4781907" cy="2626360"/>
          </a:xfrm>
        </p:spPr>
        <p:txBody>
          <a:bodyPr anchor="t" anchorCtr="0">
            <a:normAutofit/>
          </a:bodyPr>
          <a:lstStyle>
            <a:lvl1pPr algn="l">
              <a:defRPr sz="4200" b="1">
                <a:solidFill>
                  <a:schemeClr val="accent3"/>
                </a:solidFill>
                <a:latin typeface="Montserrat" pitchFamily="2" charset="77"/>
              </a:defRPr>
            </a:lvl1pPr>
          </a:lstStyle>
          <a:p>
            <a:r>
              <a:rPr lang="es-US" b="1" noProof="0" dirty="0">
                <a:latin typeface="Montserrat" pitchFamily="2" charset="77"/>
              </a:rPr>
              <a:t>Documentación y </a:t>
            </a:r>
            <a:br>
              <a:rPr lang="es-US" b="1" noProof="0" dirty="0">
                <a:latin typeface="Montserrat" pitchFamily="2" charset="77"/>
              </a:rPr>
            </a:br>
            <a:r>
              <a:rPr lang="es-US" b="1" noProof="0" dirty="0">
                <a:latin typeface="Montserrat" pitchFamily="2" charset="77"/>
              </a:rPr>
              <a:t>comunicación</a:t>
            </a:r>
            <a:endParaRPr lang="en-US" dirty="0"/>
          </a:p>
        </p:txBody>
      </p:sp>
      <p:pic>
        <p:nvPicPr>
          <p:cNvPr id="6" name="Picture 5">
            <a:extLst>
              <a:ext uri="{FF2B5EF4-FFF2-40B4-BE49-F238E27FC236}">
                <a16:creationId xmlns:a16="http://schemas.microsoft.com/office/drawing/2014/main" id="{53CE4823-5CD0-3A64-9835-A4105CFCD4A6}"/>
              </a:ext>
            </a:extLst>
          </p:cNvPr>
          <p:cNvPicPr>
            <a:picLocks noChangeAspect="1"/>
          </p:cNvPicPr>
          <p:nvPr userDrawn="1"/>
        </p:nvPicPr>
        <p:blipFill>
          <a:blip r:embed="rId4" cstate="screen">
            <a:extLst>
              <a:ext uri="{BEBA8EAE-BF5A-486C-A8C5-ECC9F3942E4B}">
                <a14:imgProps xmlns:a14="http://schemas.microsoft.com/office/drawing/2010/main">
                  <a14:imgLayer r:embed="rId5">
                    <a14:imgEffect>
                      <a14:colorTemperature colorTemp="5500"/>
                    </a14:imgEffect>
                    <a14:imgEffect>
                      <a14:brightnessContrast contrast="9000"/>
                    </a14:imgEffect>
                  </a14:imgLayer>
                </a14:imgProps>
              </a:ext>
              <a:ext uri="{28A0092B-C50C-407E-A947-70E740481C1C}">
                <a14:useLocalDpi xmlns:a14="http://schemas.microsoft.com/office/drawing/2010/main"/>
              </a:ext>
            </a:extLst>
          </a:blip>
          <a:srcRect/>
          <a:stretch/>
        </p:blipFill>
        <p:spPr>
          <a:xfrm>
            <a:off x="5790410" y="-7582"/>
            <a:ext cx="6401589" cy="6865582"/>
          </a:xfrm>
          <a:prstGeom prst="rect">
            <a:avLst/>
          </a:prstGeom>
        </p:spPr>
      </p:pic>
      <p:sp>
        <p:nvSpPr>
          <p:cNvPr id="17" name="Date Placeholder 3">
            <a:extLst>
              <a:ext uri="{FF2B5EF4-FFF2-40B4-BE49-F238E27FC236}">
                <a16:creationId xmlns:a16="http://schemas.microsoft.com/office/drawing/2014/main" id="{CE0BB2E7-BFC9-65CC-112D-731CF3F34BC0}"/>
              </a:ext>
            </a:extLst>
          </p:cNvPr>
          <p:cNvSpPr txBox="1">
            <a:spLocks/>
          </p:cNvSpPr>
          <p:nvPr userDrawn="1"/>
        </p:nvSpPr>
        <p:spPr>
          <a:xfrm>
            <a:off x="176996" y="55446"/>
            <a:ext cx="4153347" cy="507831"/>
          </a:xfrm>
          <a:prstGeom prst="rect">
            <a:avLst/>
          </a:prstGeom>
        </p:spPr>
        <p:txBody>
          <a:bodyPr vert="horz" wrap="square" lIns="91440" tIns="45720" rIns="91440" bIns="45720" rtlCol="0">
            <a:spAutoFit/>
          </a:bodyPr>
          <a:lstStyle>
            <a:defPPr>
              <a:defRPr lang="en-US"/>
            </a:defPPr>
            <a:lvl1pPr marL="0" algn="l" defTabSz="914400" rtl="0" eaLnBrk="1" latinLnBrk="0" hangingPunct="1">
              <a:defRPr sz="1400" b="0" kern="1200">
                <a:solidFill>
                  <a:schemeClr val="accent1"/>
                </a:solidFill>
                <a:latin typeface="Montserrat"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spcAft>
                <a:spcPts val="0"/>
              </a:spcAft>
            </a:pPr>
            <a:r>
              <a:rPr lang="es-US" sz="1500" noProof="0" dirty="0">
                <a:solidFill>
                  <a:schemeClr val="bg1"/>
                </a:solidFill>
              </a:rPr>
              <a:t>Temas de ciencias </a:t>
            </a:r>
          </a:p>
          <a:p>
            <a:pPr>
              <a:lnSpc>
                <a:spcPct val="90000"/>
              </a:lnSpc>
              <a:spcAft>
                <a:spcPts val="0"/>
              </a:spcAft>
            </a:pPr>
            <a:r>
              <a:rPr lang="es-US" sz="1500" noProof="0" dirty="0">
                <a:solidFill>
                  <a:schemeClr val="bg1"/>
                </a:solidFill>
              </a:rPr>
              <a:t>tempranas</a:t>
            </a:r>
          </a:p>
        </p:txBody>
      </p:sp>
      <p:sp>
        <p:nvSpPr>
          <p:cNvPr id="18" name="Date Placeholder 3">
            <a:extLst>
              <a:ext uri="{FF2B5EF4-FFF2-40B4-BE49-F238E27FC236}">
                <a16:creationId xmlns:a16="http://schemas.microsoft.com/office/drawing/2014/main" id="{79F1CF41-9557-F9DA-054E-0457EFC0F920}"/>
              </a:ext>
            </a:extLst>
          </p:cNvPr>
          <p:cNvSpPr txBox="1">
            <a:spLocks/>
          </p:cNvSpPr>
          <p:nvPr userDrawn="1"/>
        </p:nvSpPr>
        <p:spPr>
          <a:xfrm>
            <a:off x="2615219" y="55446"/>
            <a:ext cx="5528105" cy="507831"/>
          </a:xfrm>
          <a:prstGeom prst="rect">
            <a:avLst/>
          </a:prstGeom>
        </p:spPr>
        <p:txBody>
          <a:bodyPr vert="horz" wrap="square" lIns="91440" tIns="45720" rIns="91440" bIns="45720" rtlCol="0">
            <a:spAutoFit/>
          </a:bodyPr>
          <a:lstStyle>
            <a:defPPr>
              <a:defRPr lang="en-US"/>
            </a:defPPr>
            <a:lvl1pPr marL="0" algn="l" defTabSz="914400" rtl="0" eaLnBrk="1" latinLnBrk="0" hangingPunct="1">
              <a:defRPr sz="1400" b="0" kern="1200">
                <a:solidFill>
                  <a:schemeClr val="accent1"/>
                </a:solidFill>
                <a:latin typeface="Montserrat"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90000"/>
              </a:lnSpc>
              <a:spcAft>
                <a:spcPts val="600"/>
              </a:spcAft>
            </a:pPr>
            <a:r>
              <a:rPr lang="es-US" sz="1500" noProof="0" dirty="0">
                <a:solidFill>
                  <a:schemeClr val="bg1"/>
                </a:solidFill>
              </a:rPr>
              <a:t>Documentación y </a:t>
            </a:r>
            <a:br>
              <a:rPr lang="es-US" sz="1500" noProof="0" dirty="0">
                <a:solidFill>
                  <a:schemeClr val="bg1"/>
                </a:solidFill>
              </a:rPr>
            </a:br>
            <a:r>
              <a:rPr lang="es-US" sz="1500" noProof="0" dirty="0">
                <a:solidFill>
                  <a:schemeClr val="bg1"/>
                </a:solidFill>
              </a:rPr>
              <a:t>comunicación</a:t>
            </a:r>
          </a:p>
        </p:txBody>
      </p:sp>
    </p:spTree>
    <p:extLst>
      <p:ext uri="{BB962C8B-B14F-4D97-AF65-F5344CB8AC3E}">
        <p14:creationId xmlns:p14="http://schemas.microsoft.com/office/powerpoint/2010/main" val="26917995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1">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ABC7B992-835B-9CA9-2753-5510D5C0CACA}"/>
              </a:ext>
            </a:extLst>
          </p:cNvPr>
          <p:cNvSpPr/>
          <p:nvPr userDrawn="1"/>
        </p:nvSpPr>
        <p:spPr>
          <a:xfrm>
            <a:off x="0" y="-1"/>
            <a:ext cx="12192000" cy="96926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ontserrat" pitchFamily="2" charset="77"/>
            </a:endParaRPr>
          </a:p>
        </p:txBody>
      </p:sp>
      <p:sp>
        <p:nvSpPr>
          <p:cNvPr id="2" name="Title 1">
            <a:extLst>
              <a:ext uri="{FF2B5EF4-FFF2-40B4-BE49-F238E27FC236}">
                <a16:creationId xmlns:a16="http://schemas.microsoft.com/office/drawing/2014/main" id="{33CD1C2F-ADBE-D7AB-25C7-1F4C327A51C9}"/>
              </a:ext>
            </a:extLst>
          </p:cNvPr>
          <p:cNvSpPr>
            <a:spLocks noGrp="1"/>
          </p:cNvSpPr>
          <p:nvPr>
            <p:ph type="title"/>
          </p:nvPr>
        </p:nvSpPr>
        <p:spPr>
          <a:xfrm>
            <a:off x="851646" y="237744"/>
            <a:ext cx="10834075" cy="507831"/>
          </a:xfrm>
        </p:spPr>
        <p:txBody>
          <a:bodyPr anchor="t" anchorCtr="0">
            <a:spAutoFit/>
          </a:bodyPr>
          <a:lstStyle>
            <a:lvl1pPr>
              <a:defRPr>
                <a:solidFill>
                  <a:schemeClr val="bg1"/>
                </a:solidFill>
                <a:latin typeface="Montserrat" pitchFamily="2" charset="77"/>
              </a:defRPr>
            </a:lvl1pPr>
          </a:lstStyle>
          <a:p>
            <a:r>
              <a:rPr lang="en-US" dirty="0"/>
              <a:t>Click to edit Master title style</a:t>
            </a:r>
          </a:p>
        </p:txBody>
      </p:sp>
      <p:sp>
        <p:nvSpPr>
          <p:cNvPr id="3" name="Content Placeholder 2">
            <a:extLst>
              <a:ext uri="{FF2B5EF4-FFF2-40B4-BE49-F238E27FC236}">
                <a16:creationId xmlns:a16="http://schemas.microsoft.com/office/drawing/2014/main" id="{EB33346D-541E-3A94-728C-8339318FF420}"/>
              </a:ext>
            </a:extLst>
          </p:cNvPr>
          <p:cNvSpPr>
            <a:spLocks noGrp="1"/>
          </p:cNvSpPr>
          <p:nvPr>
            <p:ph idx="1"/>
          </p:nvPr>
        </p:nvSpPr>
        <p:spPr>
          <a:xfrm>
            <a:off x="851646" y="1253331"/>
            <a:ext cx="10834075" cy="4351338"/>
          </a:xfrm>
        </p:spPr>
        <p:txBody>
          <a:bodyPr/>
          <a:lstStyle>
            <a:lvl1pPr>
              <a:buClr>
                <a:schemeClr val="accent3"/>
              </a:buClr>
              <a:defRPr>
                <a:latin typeface="Montserrat" pitchFamily="2" charset="77"/>
              </a:defRPr>
            </a:lvl1pPr>
            <a:lvl2pPr>
              <a:buClr>
                <a:schemeClr val="accent3"/>
              </a:buClr>
              <a:defRPr>
                <a:latin typeface="Montserrat" pitchFamily="2" charset="77"/>
              </a:defRPr>
            </a:lvl2pPr>
            <a:lvl3pPr>
              <a:buClr>
                <a:schemeClr val="accent3"/>
              </a:buClr>
              <a:defRPr>
                <a:latin typeface="Montserrat" pitchFamily="2" charset="77"/>
              </a:defRPr>
            </a:lvl3pPr>
            <a:lvl4pPr>
              <a:buClr>
                <a:schemeClr val="accent3"/>
              </a:buClr>
              <a:defRPr>
                <a:latin typeface="Montserrat" pitchFamily="2" charset="77"/>
              </a:defRPr>
            </a:lvl4pPr>
            <a:lvl5pPr>
              <a:buClr>
                <a:schemeClr val="accent3"/>
              </a:buClr>
              <a:defRPr>
                <a:latin typeface="Montserrat" pitchFamily="2" charset="77"/>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Slide Number Placeholder 3">
            <a:extLst>
              <a:ext uri="{FF2B5EF4-FFF2-40B4-BE49-F238E27FC236}">
                <a16:creationId xmlns:a16="http://schemas.microsoft.com/office/drawing/2014/main" id="{3C7CAB23-DBF0-B02F-C04C-D732211E944F}"/>
              </a:ext>
            </a:extLst>
          </p:cNvPr>
          <p:cNvSpPr>
            <a:spLocks noGrp="1"/>
          </p:cNvSpPr>
          <p:nvPr>
            <p:ph type="sldNum" sz="quarter" idx="4"/>
          </p:nvPr>
        </p:nvSpPr>
        <p:spPr>
          <a:xfrm>
            <a:off x="9417050" y="6464300"/>
            <a:ext cx="2743200" cy="365125"/>
          </a:xfrm>
          <a:prstGeom prst="rect">
            <a:avLst/>
          </a:prstGeom>
        </p:spPr>
        <p:txBody>
          <a:bodyPr vert="horz" lIns="91440" tIns="45720" rIns="91440" bIns="45720" rtlCol="0" anchor="ctr"/>
          <a:lstStyle>
            <a:lvl1pPr algn="r">
              <a:defRPr sz="1200" b="1">
                <a:solidFill>
                  <a:schemeClr val="accent3"/>
                </a:solidFill>
              </a:defRPr>
            </a:lvl1pPr>
          </a:lstStyle>
          <a:p>
            <a:fld id="{8B512919-B088-4E12-9038-722E97F79378}" type="slidenum">
              <a:rPr lang="en-US" smtClean="0"/>
              <a:pPr/>
              <a:t>‹#›</a:t>
            </a:fld>
            <a:endParaRPr lang="en-US" dirty="0"/>
          </a:p>
        </p:txBody>
      </p:sp>
      <p:pic>
        <p:nvPicPr>
          <p:cNvPr id="5" name="Picture 4" descr="A black background with orange and pink text&#10;&#10;Description automatically generated">
            <a:extLst>
              <a:ext uri="{FF2B5EF4-FFF2-40B4-BE49-F238E27FC236}">
                <a16:creationId xmlns:a16="http://schemas.microsoft.com/office/drawing/2014/main" id="{17405F0D-FE32-77F5-4154-ADCD8365E35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36241" y="6351717"/>
            <a:ext cx="2286000" cy="449154"/>
          </a:xfrm>
          <a:prstGeom prst="rect">
            <a:avLst/>
          </a:prstGeom>
        </p:spPr>
      </p:pic>
    </p:spTree>
    <p:extLst>
      <p:ext uri="{BB962C8B-B14F-4D97-AF65-F5344CB8AC3E}">
        <p14:creationId xmlns:p14="http://schemas.microsoft.com/office/powerpoint/2010/main" val="1037503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and Content 1">
    <p:spTree>
      <p:nvGrpSpPr>
        <p:cNvPr id="1" name=""/>
        <p:cNvGrpSpPr/>
        <p:nvPr/>
      </p:nvGrpSpPr>
      <p:grpSpPr>
        <a:xfrm>
          <a:off x="0" y="0"/>
          <a:ext cx="0" cy="0"/>
          <a:chOff x="0" y="0"/>
          <a:chExt cx="0" cy="0"/>
        </a:xfrm>
      </p:grpSpPr>
      <p:sp>
        <p:nvSpPr>
          <p:cNvPr id="3" name="Parallelogram 4">
            <a:extLst>
              <a:ext uri="{FF2B5EF4-FFF2-40B4-BE49-F238E27FC236}">
                <a16:creationId xmlns:a16="http://schemas.microsoft.com/office/drawing/2014/main" id="{DB52BFC6-3188-8015-6BED-A7E496433A17}"/>
              </a:ext>
            </a:extLst>
          </p:cNvPr>
          <p:cNvSpPr/>
          <p:nvPr userDrawn="1"/>
        </p:nvSpPr>
        <p:spPr>
          <a:xfrm>
            <a:off x="-12123" y="0"/>
            <a:ext cx="8629073" cy="6228966"/>
          </a:xfrm>
          <a:custGeom>
            <a:avLst/>
            <a:gdLst>
              <a:gd name="connsiteX0" fmla="*/ 0 w 10778837"/>
              <a:gd name="connsiteY0" fmla="*/ 6858000 h 6858000"/>
              <a:gd name="connsiteX1" fmla="*/ 1714500 w 10778837"/>
              <a:gd name="connsiteY1" fmla="*/ 0 h 6858000"/>
              <a:gd name="connsiteX2" fmla="*/ 10778837 w 10778837"/>
              <a:gd name="connsiteY2" fmla="*/ 0 h 6858000"/>
              <a:gd name="connsiteX3" fmla="*/ 9064337 w 10778837"/>
              <a:gd name="connsiteY3" fmla="*/ 6858000 h 6858000"/>
              <a:gd name="connsiteX4" fmla="*/ 0 w 10778837"/>
              <a:gd name="connsiteY4" fmla="*/ 6858000 h 6858000"/>
              <a:gd name="connsiteX0" fmla="*/ 387350 w 9064337"/>
              <a:gd name="connsiteY0" fmla="*/ 6870700 h 6870700"/>
              <a:gd name="connsiteX1" fmla="*/ 0 w 9064337"/>
              <a:gd name="connsiteY1" fmla="*/ 0 h 6870700"/>
              <a:gd name="connsiteX2" fmla="*/ 9064337 w 9064337"/>
              <a:gd name="connsiteY2" fmla="*/ 0 h 6870700"/>
              <a:gd name="connsiteX3" fmla="*/ 7349837 w 9064337"/>
              <a:gd name="connsiteY3" fmla="*/ 6858000 h 6870700"/>
              <a:gd name="connsiteX4" fmla="*/ 387350 w 9064337"/>
              <a:gd name="connsiteY4" fmla="*/ 6870700 h 6870700"/>
              <a:gd name="connsiteX0" fmla="*/ 12700 w 9064337"/>
              <a:gd name="connsiteY0" fmla="*/ 6870700 h 6870700"/>
              <a:gd name="connsiteX1" fmla="*/ 0 w 9064337"/>
              <a:gd name="connsiteY1" fmla="*/ 0 h 6870700"/>
              <a:gd name="connsiteX2" fmla="*/ 9064337 w 9064337"/>
              <a:gd name="connsiteY2" fmla="*/ 0 h 6870700"/>
              <a:gd name="connsiteX3" fmla="*/ 7349837 w 9064337"/>
              <a:gd name="connsiteY3" fmla="*/ 6858000 h 6870700"/>
              <a:gd name="connsiteX4" fmla="*/ 12700 w 9064337"/>
              <a:gd name="connsiteY4" fmla="*/ 6870700 h 6870700"/>
              <a:gd name="connsiteX0" fmla="*/ 12700 w 9064337"/>
              <a:gd name="connsiteY0" fmla="*/ 6870700 h 6870700"/>
              <a:gd name="connsiteX1" fmla="*/ 0 w 9064337"/>
              <a:gd name="connsiteY1" fmla="*/ 0 h 6870700"/>
              <a:gd name="connsiteX2" fmla="*/ 9064337 w 9064337"/>
              <a:gd name="connsiteY2" fmla="*/ 0 h 6870700"/>
              <a:gd name="connsiteX3" fmla="*/ 9026237 w 9064337"/>
              <a:gd name="connsiteY3" fmla="*/ 6858000 h 6870700"/>
              <a:gd name="connsiteX4" fmla="*/ 12700 w 9064337"/>
              <a:gd name="connsiteY4" fmla="*/ 6870700 h 6870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64337" h="6870700">
                <a:moveTo>
                  <a:pt x="12700" y="6870700"/>
                </a:moveTo>
                <a:cubicBezTo>
                  <a:pt x="8467" y="4580467"/>
                  <a:pt x="4233" y="2290233"/>
                  <a:pt x="0" y="0"/>
                </a:cubicBezTo>
                <a:lnTo>
                  <a:pt x="9064337" y="0"/>
                </a:lnTo>
                <a:lnTo>
                  <a:pt x="9026237" y="6858000"/>
                </a:lnTo>
                <a:lnTo>
                  <a:pt x="12700" y="6870700"/>
                </a:lnTo>
                <a:close/>
              </a:path>
            </a:pathLst>
          </a:custGeom>
          <a:solidFill>
            <a:schemeClr val="accent3"/>
          </a:solidFill>
          <a:ln>
            <a:noFill/>
          </a:ln>
          <a:effectLst>
            <a:outerShdw blurRad="889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ontserrat" panose="00000500000000000000" pitchFamily="50" charset="0"/>
            </a:endParaRPr>
          </a:p>
        </p:txBody>
      </p:sp>
      <p:sp>
        <p:nvSpPr>
          <p:cNvPr id="4" name="Slide Number Placeholder 3">
            <a:extLst>
              <a:ext uri="{FF2B5EF4-FFF2-40B4-BE49-F238E27FC236}">
                <a16:creationId xmlns:a16="http://schemas.microsoft.com/office/drawing/2014/main" id="{EA1084AC-3FCE-A53D-3DCB-C39CD2EEDD59}"/>
              </a:ext>
            </a:extLst>
          </p:cNvPr>
          <p:cNvSpPr txBox="1">
            <a:spLocks/>
          </p:cNvSpPr>
          <p:nvPr userDrawn="1"/>
        </p:nvSpPr>
        <p:spPr>
          <a:xfrm>
            <a:off x="9417050" y="646430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B512919-B088-4E12-9038-722E97F79378}" type="slidenum">
              <a:rPr lang="en-US" smtClean="0">
                <a:solidFill>
                  <a:schemeClr val="accent3"/>
                </a:solidFill>
                <a:latin typeface="Montserrat" panose="00000500000000000000" pitchFamily="50" charset="0"/>
              </a:rPr>
              <a:pPr/>
              <a:t>‹#›</a:t>
            </a:fld>
            <a:endParaRPr lang="en-US" dirty="0">
              <a:solidFill>
                <a:schemeClr val="accent3"/>
              </a:solidFill>
              <a:latin typeface="Montserrat" panose="00000500000000000000" pitchFamily="50" charset="0"/>
            </a:endParaRPr>
          </a:p>
        </p:txBody>
      </p:sp>
      <p:sp>
        <p:nvSpPr>
          <p:cNvPr id="11" name="Title 1">
            <a:extLst>
              <a:ext uri="{FF2B5EF4-FFF2-40B4-BE49-F238E27FC236}">
                <a16:creationId xmlns:a16="http://schemas.microsoft.com/office/drawing/2014/main" id="{7EF27666-3ED4-0E7D-10A3-EE84490F7977}"/>
              </a:ext>
            </a:extLst>
          </p:cNvPr>
          <p:cNvSpPr>
            <a:spLocks noGrp="1"/>
          </p:cNvSpPr>
          <p:nvPr>
            <p:ph type="title"/>
          </p:nvPr>
        </p:nvSpPr>
        <p:spPr>
          <a:xfrm>
            <a:off x="736600" y="2603734"/>
            <a:ext cx="6005945" cy="1421928"/>
          </a:xfrm>
        </p:spPr>
        <p:txBody>
          <a:bodyPr wrap="square" anchor="t" anchorCtr="0">
            <a:spAutoFit/>
          </a:bodyPr>
          <a:lstStyle>
            <a:lvl1pPr algn="ctr">
              <a:defRPr sz="4800">
                <a:solidFill>
                  <a:schemeClr val="bg1"/>
                </a:solidFill>
                <a:latin typeface="Montserrat" pitchFamily="2" charset="77"/>
              </a:defRPr>
            </a:lvl1pPr>
          </a:lstStyle>
          <a:p>
            <a:r>
              <a:rPr lang="en-US" dirty="0"/>
              <a:t>Click to edit Master title style</a:t>
            </a:r>
          </a:p>
        </p:txBody>
      </p:sp>
      <p:pic>
        <p:nvPicPr>
          <p:cNvPr id="2" name="Graphic 1">
            <a:extLst>
              <a:ext uri="{FF2B5EF4-FFF2-40B4-BE49-F238E27FC236}">
                <a16:creationId xmlns:a16="http://schemas.microsoft.com/office/drawing/2014/main" id="{2B4D894C-FDD9-C802-9AA8-0852BD915034}"/>
              </a:ext>
            </a:extLst>
          </p:cNvPr>
          <p:cNvPicPr>
            <a:picLocks noChangeAspect="1"/>
          </p:cNvPicPr>
          <p:nvPr userDrawn="1"/>
        </p:nvPicPr>
        <p:blipFill>
          <a:blip>
            <a:extLst>
              <a:ext uri="{96DAC541-7B7A-43D3-8B79-37D633B846F1}">
                <asvg:svgBlip xmlns:asvg="http://schemas.microsoft.com/office/drawing/2016/SVG/main" r:embed="rId2"/>
              </a:ext>
            </a:extLst>
          </a:blip>
          <a:srcRect/>
          <a:stretch/>
        </p:blipFill>
        <p:spPr>
          <a:xfrm>
            <a:off x="11541549" y="160321"/>
            <a:ext cx="496374" cy="496374"/>
          </a:xfrm>
          <a:prstGeom prst="rect">
            <a:avLst/>
          </a:prstGeom>
        </p:spPr>
      </p:pic>
    </p:spTree>
    <p:extLst>
      <p:ext uri="{BB962C8B-B14F-4D97-AF65-F5344CB8AC3E}">
        <p14:creationId xmlns:p14="http://schemas.microsoft.com/office/powerpoint/2010/main" val="11566486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Title and Content 1">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ABC7B992-835B-9CA9-2753-5510D5C0CACA}"/>
              </a:ext>
            </a:extLst>
          </p:cNvPr>
          <p:cNvSpPr/>
          <p:nvPr userDrawn="1"/>
        </p:nvSpPr>
        <p:spPr>
          <a:xfrm>
            <a:off x="0" y="-2"/>
            <a:ext cx="12192000" cy="685800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ontserrat" pitchFamily="2" charset="77"/>
            </a:endParaRPr>
          </a:p>
        </p:txBody>
      </p:sp>
      <p:sp>
        <p:nvSpPr>
          <p:cNvPr id="2" name="Title 1">
            <a:extLst>
              <a:ext uri="{FF2B5EF4-FFF2-40B4-BE49-F238E27FC236}">
                <a16:creationId xmlns:a16="http://schemas.microsoft.com/office/drawing/2014/main" id="{33CD1C2F-ADBE-D7AB-25C7-1F4C327A51C9}"/>
              </a:ext>
            </a:extLst>
          </p:cNvPr>
          <p:cNvSpPr>
            <a:spLocks noGrp="1"/>
          </p:cNvSpPr>
          <p:nvPr>
            <p:ph type="title"/>
          </p:nvPr>
        </p:nvSpPr>
        <p:spPr>
          <a:xfrm>
            <a:off x="851646" y="237744"/>
            <a:ext cx="10834075" cy="507831"/>
          </a:xfrm>
        </p:spPr>
        <p:txBody>
          <a:bodyPr anchor="t" anchorCtr="0">
            <a:spAutoFit/>
          </a:bodyPr>
          <a:lstStyle>
            <a:lvl1pPr>
              <a:defRPr>
                <a:solidFill>
                  <a:schemeClr val="bg1"/>
                </a:solidFill>
                <a:latin typeface="Montserrat" pitchFamily="2" charset="77"/>
              </a:defRPr>
            </a:lvl1pPr>
          </a:lstStyle>
          <a:p>
            <a:r>
              <a:rPr lang="en-US" dirty="0"/>
              <a:t>Click to edit Master title style</a:t>
            </a:r>
          </a:p>
        </p:txBody>
      </p:sp>
      <p:sp>
        <p:nvSpPr>
          <p:cNvPr id="4" name="Slide Number Placeholder 3">
            <a:extLst>
              <a:ext uri="{FF2B5EF4-FFF2-40B4-BE49-F238E27FC236}">
                <a16:creationId xmlns:a16="http://schemas.microsoft.com/office/drawing/2014/main" id="{58F94594-ED9C-8C1E-F3A8-1E04C1DD00DD}"/>
              </a:ext>
            </a:extLst>
          </p:cNvPr>
          <p:cNvSpPr txBox="1">
            <a:spLocks/>
          </p:cNvSpPr>
          <p:nvPr userDrawn="1"/>
        </p:nvSpPr>
        <p:spPr>
          <a:xfrm>
            <a:off x="9417050" y="646430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B512919-B088-4E12-9038-722E97F79378}" type="slidenum">
              <a:rPr lang="en-US" smtClean="0">
                <a:solidFill>
                  <a:schemeClr val="bg1"/>
                </a:solidFill>
                <a:latin typeface="Montserrat" panose="00000500000000000000" pitchFamily="50" charset="0"/>
              </a:rPr>
              <a:pPr/>
              <a:t>‹#›</a:t>
            </a:fld>
            <a:endParaRPr lang="en-US" dirty="0">
              <a:solidFill>
                <a:schemeClr val="bg1"/>
              </a:solidFill>
              <a:latin typeface="Montserrat" panose="00000500000000000000" pitchFamily="50" charset="0"/>
            </a:endParaRPr>
          </a:p>
        </p:txBody>
      </p:sp>
    </p:spTree>
    <p:extLst>
      <p:ext uri="{BB962C8B-B14F-4D97-AF65-F5344CB8AC3E}">
        <p14:creationId xmlns:p14="http://schemas.microsoft.com/office/powerpoint/2010/main" val="2354835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itle and Content 3">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C53F61F-4211-FC0C-0F79-348FCF10FDF1}"/>
              </a:ext>
            </a:extLst>
          </p:cNvPr>
          <p:cNvSpPr/>
          <p:nvPr userDrawn="1"/>
        </p:nvSpPr>
        <p:spPr>
          <a:xfrm>
            <a:off x="298" y="-1602"/>
            <a:ext cx="8265511" cy="616003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ontserrat" pitchFamily="2" charset="77"/>
            </a:endParaRPr>
          </a:p>
        </p:txBody>
      </p:sp>
      <p:sp>
        <p:nvSpPr>
          <p:cNvPr id="6" name="Slide Number Placeholder 3">
            <a:extLst>
              <a:ext uri="{FF2B5EF4-FFF2-40B4-BE49-F238E27FC236}">
                <a16:creationId xmlns:a16="http://schemas.microsoft.com/office/drawing/2014/main" id="{FF3E0612-E8C1-92EF-57BE-8E054EAEEE08}"/>
              </a:ext>
            </a:extLst>
          </p:cNvPr>
          <p:cNvSpPr txBox="1">
            <a:spLocks/>
          </p:cNvSpPr>
          <p:nvPr userDrawn="1"/>
        </p:nvSpPr>
        <p:spPr>
          <a:xfrm>
            <a:off x="9531350" y="646430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B512919-B088-4E12-9038-722E97F79378}" type="slidenum">
              <a:rPr lang="en-US" smtClean="0">
                <a:solidFill>
                  <a:schemeClr val="bg1"/>
                </a:solidFill>
                <a:latin typeface="Montserrat" panose="00000500000000000000" pitchFamily="50" charset="0"/>
              </a:rPr>
              <a:pPr/>
              <a:t>‹#›</a:t>
            </a:fld>
            <a:endParaRPr lang="en-US" dirty="0">
              <a:solidFill>
                <a:schemeClr val="bg1"/>
              </a:solidFill>
              <a:latin typeface="Montserrat" panose="00000500000000000000" pitchFamily="50" charset="0"/>
            </a:endParaRPr>
          </a:p>
        </p:txBody>
      </p:sp>
      <p:pic>
        <p:nvPicPr>
          <p:cNvPr id="3" name="Picture 2" descr="A black background with orange and pink text&#10;&#10;Description automatically generated">
            <a:extLst>
              <a:ext uri="{FF2B5EF4-FFF2-40B4-BE49-F238E27FC236}">
                <a16:creationId xmlns:a16="http://schemas.microsoft.com/office/drawing/2014/main" id="{31F9B8D1-339A-BF97-15B5-F431221FC71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36241" y="6351717"/>
            <a:ext cx="2286000" cy="449154"/>
          </a:xfrm>
          <a:prstGeom prst="rect">
            <a:avLst/>
          </a:prstGeom>
        </p:spPr>
      </p:pic>
      <p:pic>
        <p:nvPicPr>
          <p:cNvPr id="2" name="Graphic 1">
            <a:extLst>
              <a:ext uri="{FF2B5EF4-FFF2-40B4-BE49-F238E27FC236}">
                <a16:creationId xmlns:a16="http://schemas.microsoft.com/office/drawing/2014/main" id="{D17936EC-6B46-21AF-40BA-817EA6AC6A99}"/>
              </a:ext>
            </a:extLst>
          </p:cNvPr>
          <p:cNvPicPr>
            <a:picLocks noChangeAspect="1"/>
          </p:cNvPicPr>
          <p:nvPr userDrawn="1"/>
        </p:nvPicPr>
        <p:blipFill>
          <a:blip>
            <a:extLst>
              <a:ext uri="{96DAC541-7B7A-43D3-8B79-37D633B846F1}">
                <asvg:svgBlip xmlns:asvg="http://schemas.microsoft.com/office/drawing/2016/SVG/main" r:embed="rId3"/>
              </a:ext>
            </a:extLst>
          </a:blip>
          <a:srcRect/>
          <a:stretch/>
        </p:blipFill>
        <p:spPr>
          <a:xfrm>
            <a:off x="11541549" y="160321"/>
            <a:ext cx="496374" cy="496374"/>
          </a:xfrm>
          <a:prstGeom prst="rect">
            <a:avLst/>
          </a:prstGeom>
        </p:spPr>
      </p:pic>
      <p:sp>
        <p:nvSpPr>
          <p:cNvPr id="5" name="Slide Number Placeholder 3">
            <a:extLst>
              <a:ext uri="{FF2B5EF4-FFF2-40B4-BE49-F238E27FC236}">
                <a16:creationId xmlns:a16="http://schemas.microsoft.com/office/drawing/2014/main" id="{4D84426C-B5D4-524C-7CE5-D0702E5F1978}"/>
              </a:ext>
            </a:extLst>
          </p:cNvPr>
          <p:cNvSpPr txBox="1">
            <a:spLocks/>
          </p:cNvSpPr>
          <p:nvPr userDrawn="1"/>
        </p:nvSpPr>
        <p:spPr>
          <a:xfrm>
            <a:off x="9417050" y="646430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B512919-B088-4E12-9038-722E97F79378}" type="slidenum">
              <a:rPr lang="en-US" smtClean="0">
                <a:solidFill>
                  <a:schemeClr val="accent3"/>
                </a:solidFill>
                <a:latin typeface="Montserrat" panose="00000500000000000000" pitchFamily="50" charset="0"/>
              </a:rPr>
              <a:pPr/>
              <a:t>‹#›</a:t>
            </a:fld>
            <a:endParaRPr lang="en-US" dirty="0">
              <a:solidFill>
                <a:schemeClr val="accent3"/>
              </a:solidFill>
              <a:latin typeface="Montserrat" panose="00000500000000000000" pitchFamily="50" charset="0"/>
            </a:endParaRPr>
          </a:p>
        </p:txBody>
      </p:sp>
    </p:spTree>
    <p:extLst>
      <p:ext uri="{BB962C8B-B14F-4D97-AF65-F5344CB8AC3E}">
        <p14:creationId xmlns:p14="http://schemas.microsoft.com/office/powerpoint/2010/main" val="11596063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5">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38E627EE-0A7F-0078-3527-846179D3A03E}"/>
              </a:ext>
            </a:extLst>
          </p:cNvPr>
          <p:cNvSpPr/>
          <p:nvPr userDrawn="1"/>
        </p:nvSpPr>
        <p:spPr>
          <a:xfrm>
            <a:off x="618565" y="685800"/>
            <a:ext cx="5155453" cy="5541682"/>
          </a:xfrm>
          <a:prstGeom prst="rect">
            <a:avLst/>
          </a:prstGeom>
          <a:solidFill>
            <a:schemeClr val="accent3"/>
          </a:solidFill>
          <a:ln w="25400">
            <a:noFill/>
            <a:prstDash val="solid"/>
            <a:round/>
          </a:ln>
          <a:effectLst>
            <a:outerShdw blurRad="762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ontserrat" pitchFamily="2" charset="77"/>
            </a:endParaRPr>
          </a:p>
        </p:txBody>
      </p:sp>
      <p:sp>
        <p:nvSpPr>
          <p:cNvPr id="17" name="Title 1">
            <a:extLst>
              <a:ext uri="{FF2B5EF4-FFF2-40B4-BE49-F238E27FC236}">
                <a16:creationId xmlns:a16="http://schemas.microsoft.com/office/drawing/2014/main" id="{D9BE3C12-23AE-5E72-09F2-AAB9B150A468}"/>
              </a:ext>
            </a:extLst>
          </p:cNvPr>
          <p:cNvSpPr>
            <a:spLocks noGrp="1"/>
          </p:cNvSpPr>
          <p:nvPr>
            <p:ph type="title"/>
          </p:nvPr>
        </p:nvSpPr>
        <p:spPr>
          <a:xfrm>
            <a:off x="1237130" y="905669"/>
            <a:ext cx="4034118" cy="5041900"/>
          </a:xfrm>
        </p:spPr>
        <p:txBody>
          <a:bodyPr>
            <a:normAutofit/>
          </a:bodyPr>
          <a:lstStyle>
            <a:lvl1pPr algn="ctr">
              <a:defRPr sz="4800">
                <a:solidFill>
                  <a:schemeClr val="bg1"/>
                </a:solidFill>
                <a:latin typeface="Montserrat" pitchFamily="2" charset="77"/>
              </a:defRPr>
            </a:lvl1pPr>
          </a:lstStyle>
          <a:p>
            <a:r>
              <a:rPr lang="en-US" dirty="0"/>
              <a:t>Click to edit Master title style</a:t>
            </a:r>
          </a:p>
        </p:txBody>
      </p:sp>
      <p:sp>
        <p:nvSpPr>
          <p:cNvPr id="18" name="Content Placeholder 2">
            <a:extLst>
              <a:ext uri="{FF2B5EF4-FFF2-40B4-BE49-F238E27FC236}">
                <a16:creationId xmlns:a16="http://schemas.microsoft.com/office/drawing/2014/main" id="{955EC6AE-21B1-EBC3-1269-54B3B8D45118}"/>
              </a:ext>
            </a:extLst>
          </p:cNvPr>
          <p:cNvSpPr>
            <a:spLocks noGrp="1"/>
          </p:cNvSpPr>
          <p:nvPr>
            <p:ph idx="1"/>
          </p:nvPr>
        </p:nvSpPr>
        <p:spPr>
          <a:xfrm>
            <a:off x="6096000" y="685800"/>
            <a:ext cx="5257800" cy="5491163"/>
          </a:xfrm>
        </p:spPr>
        <p:txBody>
          <a:bodyPr anchor="ctr"/>
          <a:lstStyle>
            <a:lvl1pPr>
              <a:buClr>
                <a:schemeClr val="accent3"/>
              </a:buClr>
              <a:defRPr>
                <a:latin typeface="Montserrat" pitchFamily="2" charset="77"/>
              </a:defRPr>
            </a:lvl1pPr>
            <a:lvl2pPr>
              <a:buClr>
                <a:schemeClr val="accent3"/>
              </a:buClr>
              <a:defRPr>
                <a:latin typeface="Montserrat" pitchFamily="2" charset="77"/>
              </a:defRPr>
            </a:lvl2pPr>
            <a:lvl3pPr>
              <a:buClr>
                <a:schemeClr val="accent3"/>
              </a:buClr>
              <a:defRPr>
                <a:latin typeface="Montserrat" pitchFamily="2" charset="77"/>
              </a:defRPr>
            </a:lvl3pPr>
            <a:lvl4pPr>
              <a:buClr>
                <a:schemeClr val="accent3"/>
              </a:buClr>
              <a:defRPr>
                <a:latin typeface="Montserrat" pitchFamily="2" charset="77"/>
              </a:defRPr>
            </a:lvl4pPr>
            <a:lvl5pPr>
              <a:buClr>
                <a:schemeClr val="accent3"/>
              </a:buClr>
              <a:defRPr>
                <a:latin typeface="Montserrat" pitchFamily="2" charset="77"/>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Slide Number Placeholder 3">
            <a:extLst>
              <a:ext uri="{FF2B5EF4-FFF2-40B4-BE49-F238E27FC236}">
                <a16:creationId xmlns:a16="http://schemas.microsoft.com/office/drawing/2014/main" id="{0ED0DF36-7657-845E-1A85-61DB8D01117B}"/>
              </a:ext>
            </a:extLst>
          </p:cNvPr>
          <p:cNvSpPr>
            <a:spLocks noGrp="1"/>
          </p:cNvSpPr>
          <p:nvPr>
            <p:ph type="sldNum" sz="quarter" idx="4"/>
          </p:nvPr>
        </p:nvSpPr>
        <p:spPr>
          <a:xfrm>
            <a:off x="9417050" y="6464300"/>
            <a:ext cx="2743200" cy="365125"/>
          </a:xfrm>
          <a:prstGeom prst="rect">
            <a:avLst/>
          </a:prstGeom>
        </p:spPr>
        <p:txBody>
          <a:bodyPr vert="horz" lIns="91440" tIns="45720" rIns="91440" bIns="45720" rtlCol="0" anchor="ctr"/>
          <a:lstStyle>
            <a:lvl1pPr algn="r">
              <a:defRPr sz="1200" b="1">
                <a:solidFill>
                  <a:schemeClr val="accent3"/>
                </a:solidFill>
              </a:defRPr>
            </a:lvl1pPr>
          </a:lstStyle>
          <a:p>
            <a:fld id="{8B512919-B088-4E12-9038-722E97F79378}" type="slidenum">
              <a:rPr lang="en-US" smtClean="0"/>
              <a:pPr/>
              <a:t>‹#›</a:t>
            </a:fld>
            <a:endParaRPr lang="en-US" dirty="0"/>
          </a:p>
        </p:txBody>
      </p:sp>
      <p:pic>
        <p:nvPicPr>
          <p:cNvPr id="2" name="Picture 1" descr="A black background with orange and pink text&#10;&#10;Description automatically generated">
            <a:extLst>
              <a:ext uri="{FF2B5EF4-FFF2-40B4-BE49-F238E27FC236}">
                <a16:creationId xmlns:a16="http://schemas.microsoft.com/office/drawing/2014/main" id="{88E48E76-990A-7800-F906-94A02E7D355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36241" y="6351717"/>
            <a:ext cx="2286000" cy="449154"/>
          </a:xfrm>
          <a:prstGeom prst="rect">
            <a:avLst/>
          </a:prstGeom>
        </p:spPr>
      </p:pic>
    </p:spTree>
    <p:extLst>
      <p:ext uri="{BB962C8B-B14F-4D97-AF65-F5344CB8AC3E}">
        <p14:creationId xmlns:p14="http://schemas.microsoft.com/office/powerpoint/2010/main" val="21312988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Title/Subtitle and Content">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38E627EE-0A7F-0078-3527-846179D3A03E}"/>
              </a:ext>
            </a:extLst>
          </p:cNvPr>
          <p:cNvSpPr/>
          <p:nvPr userDrawn="1"/>
        </p:nvSpPr>
        <p:spPr>
          <a:xfrm>
            <a:off x="618565" y="685800"/>
            <a:ext cx="5155453" cy="5541682"/>
          </a:xfrm>
          <a:prstGeom prst="rect">
            <a:avLst/>
          </a:prstGeom>
          <a:solidFill>
            <a:schemeClr val="accent3"/>
          </a:solidFill>
          <a:ln w="19050">
            <a:noFill/>
            <a:prstDash val="solid"/>
            <a:round/>
          </a:ln>
          <a:effectLst>
            <a:outerShdw blurRad="762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ontserrat" pitchFamily="2" charset="77"/>
            </a:endParaRPr>
          </a:p>
        </p:txBody>
      </p:sp>
      <p:sp>
        <p:nvSpPr>
          <p:cNvPr id="17" name="Title 1">
            <a:extLst>
              <a:ext uri="{FF2B5EF4-FFF2-40B4-BE49-F238E27FC236}">
                <a16:creationId xmlns:a16="http://schemas.microsoft.com/office/drawing/2014/main" id="{D9BE3C12-23AE-5E72-09F2-AAB9B150A468}"/>
              </a:ext>
            </a:extLst>
          </p:cNvPr>
          <p:cNvSpPr>
            <a:spLocks noGrp="1"/>
          </p:cNvSpPr>
          <p:nvPr>
            <p:ph type="title"/>
          </p:nvPr>
        </p:nvSpPr>
        <p:spPr>
          <a:xfrm>
            <a:off x="1237130" y="905669"/>
            <a:ext cx="4034118" cy="3288644"/>
          </a:xfrm>
        </p:spPr>
        <p:txBody>
          <a:bodyPr anchor="b">
            <a:normAutofit/>
          </a:bodyPr>
          <a:lstStyle>
            <a:lvl1pPr algn="ctr">
              <a:defRPr sz="4800" i="0">
                <a:solidFill>
                  <a:schemeClr val="bg1"/>
                </a:solidFill>
                <a:latin typeface="Montserrat" pitchFamily="2" charset="77"/>
              </a:defRPr>
            </a:lvl1pPr>
          </a:lstStyle>
          <a:p>
            <a:r>
              <a:rPr lang="en-US" dirty="0"/>
              <a:t>Click to edit Master title style</a:t>
            </a:r>
          </a:p>
        </p:txBody>
      </p:sp>
      <p:sp>
        <p:nvSpPr>
          <p:cNvPr id="18" name="Content Placeholder 2">
            <a:extLst>
              <a:ext uri="{FF2B5EF4-FFF2-40B4-BE49-F238E27FC236}">
                <a16:creationId xmlns:a16="http://schemas.microsoft.com/office/drawing/2014/main" id="{955EC6AE-21B1-EBC3-1269-54B3B8D45118}"/>
              </a:ext>
            </a:extLst>
          </p:cNvPr>
          <p:cNvSpPr>
            <a:spLocks noGrp="1"/>
          </p:cNvSpPr>
          <p:nvPr>
            <p:ph idx="1"/>
          </p:nvPr>
        </p:nvSpPr>
        <p:spPr>
          <a:xfrm>
            <a:off x="6096000" y="685800"/>
            <a:ext cx="5257800" cy="5491163"/>
          </a:xfrm>
        </p:spPr>
        <p:txBody>
          <a:bodyPr anchor="ctr"/>
          <a:lstStyle>
            <a:lvl1pPr>
              <a:buClr>
                <a:schemeClr val="accent3"/>
              </a:buClr>
              <a:defRPr>
                <a:latin typeface="Montserrat" pitchFamily="2" charset="77"/>
              </a:defRPr>
            </a:lvl1pPr>
            <a:lvl2pPr>
              <a:buClr>
                <a:schemeClr val="accent3"/>
              </a:buClr>
              <a:defRPr>
                <a:latin typeface="Montserrat" pitchFamily="2" charset="77"/>
              </a:defRPr>
            </a:lvl2pPr>
            <a:lvl3pPr>
              <a:buClr>
                <a:schemeClr val="accent3"/>
              </a:buClr>
              <a:defRPr>
                <a:latin typeface="Montserrat" pitchFamily="2" charset="77"/>
              </a:defRPr>
            </a:lvl3pPr>
            <a:lvl4pPr>
              <a:buClr>
                <a:schemeClr val="accent3"/>
              </a:buClr>
              <a:defRPr>
                <a:latin typeface="Montserrat" pitchFamily="2" charset="77"/>
              </a:defRPr>
            </a:lvl4pPr>
            <a:lvl5pPr>
              <a:buClr>
                <a:schemeClr val="accent3"/>
              </a:buClr>
              <a:defRPr>
                <a:latin typeface="Montserrat" pitchFamily="2" charset="77"/>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Subtitle 2">
            <a:extLst>
              <a:ext uri="{FF2B5EF4-FFF2-40B4-BE49-F238E27FC236}">
                <a16:creationId xmlns:a16="http://schemas.microsoft.com/office/drawing/2014/main" id="{4838C7E2-6BA9-D11B-CA74-660EA8553C64}"/>
              </a:ext>
            </a:extLst>
          </p:cNvPr>
          <p:cNvSpPr>
            <a:spLocks noGrp="1"/>
          </p:cNvSpPr>
          <p:nvPr>
            <p:ph type="subTitle" idx="13" hasCustomPrompt="1"/>
          </p:nvPr>
        </p:nvSpPr>
        <p:spPr>
          <a:xfrm>
            <a:off x="1237130" y="4485862"/>
            <a:ext cx="4034118" cy="1466470"/>
          </a:xfrm>
        </p:spPr>
        <p:txBody>
          <a:bodyPr anchor="t">
            <a:normAutofit/>
          </a:bodyPr>
          <a:lstStyle>
            <a:lvl1pPr marL="0" indent="0" algn="ctr">
              <a:buNone/>
              <a:defRPr sz="3200" b="0" i="0">
                <a:solidFill>
                  <a:schemeClr val="bg1"/>
                </a:solidFill>
                <a:latin typeface="Montserrat" pitchFamily="2" charset="77"/>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a:t>
            </a:r>
          </a:p>
        </p:txBody>
      </p:sp>
      <p:sp>
        <p:nvSpPr>
          <p:cNvPr id="4" name="Slide Number Placeholder 3">
            <a:extLst>
              <a:ext uri="{FF2B5EF4-FFF2-40B4-BE49-F238E27FC236}">
                <a16:creationId xmlns:a16="http://schemas.microsoft.com/office/drawing/2014/main" id="{305DD17C-8C93-57B0-84B0-6CA6540299E0}"/>
              </a:ext>
            </a:extLst>
          </p:cNvPr>
          <p:cNvSpPr>
            <a:spLocks noGrp="1"/>
          </p:cNvSpPr>
          <p:nvPr>
            <p:ph type="sldNum" sz="quarter" idx="4"/>
          </p:nvPr>
        </p:nvSpPr>
        <p:spPr>
          <a:xfrm>
            <a:off x="9417050" y="6464300"/>
            <a:ext cx="2743200" cy="365125"/>
          </a:xfrm>
          <a:prstGeom prst="rect">
            <a:avLst/>
          </a:prstGeom>
        </p:spPr>
        <p:txBody>
          <a:bodyPr vert="horz" lIns="91440" tIns="45720" rIns="91440" bIns="45720" rtlCol="0" anchor="ctr"/>
          <a:lstStyle>
            <a:lvl1pPr algn="r">
              <a:defRPr sz="1200" b="1">
                <a:solidFill>
                  <a:schemeClr val="accent3"/>
                </a:solidFill>
              </a:defRPr>
            </a:lvl1pPr>
          </a:lstStyle>
          <a:p>
            <a:fld id="{8B512919-B088-4E12-9038-722E97F79378}" type="slidenum">
              <a:rPr lang="en-US" smtClean="0"/>
              <a:pPr/>
              <a:t>‹#›</a:t>
            </a:fld>
            <a:endParaRPr lang="en-US" dirty="0"/>
          </a:p>
        </p:txBody>
      </p:sp>
      <p:pic>
        <p:nvPicPr>
          <p:cNvPr id="3" name="Picture 2" descr="A black background with orange and pink text&#10;&#10;Description automatically generated">
            <a:extLst>
              <a:ext uri="{FF2B5EF4-FFF2-40B4-BE49-F238E27FC236}">
                <a16:creationId xmlns:a16="http://schemas.microsoft.com/office/drawing/2014/main" id="{70D4CEB8-7A21-C720-0113-247C2CDBE0E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36241" y="6351717"/>
            <a:ext cx="2286000" cy="449154"/>
          </a:xfrm>
          <a:prstGeom prst="rect">
            <a:avLst/>
          </a:prstGeom>
        </p:spPr>
      </p:pic>
    </p:spTree>
    <p:extLst>
      <p:ext uri="{BB962C8B-B14F-4D97-AF65-F5344CB8AC3E}">
        <p14:creationId xmlns:p14="http://schemas.microsoft.com/office/powerpoint/2010/main" val="1752425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2832852-58CE-6473-0BBB-FC1E334A8753}"/>
              </a:ext>
            </a:extLst>
          </p:cNvPr>
          <p:cNvSpPr/>
          <p:nvPr userDrawn="1"/>
        </p:nvSpPr>
        <p:spPr>
          <a:xfrm>
            <a:off x="0" y="-1"/>
            <a:ext cx="12192000" cy="96926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ontserrat" pitchFamily="2" charset="77"/>
            </a:endParaRPr>
          </a:p>
        </p:txBody>
      </p:sp>
      <p:sp>
        <p:nvSpPr>
          <p:cNvPr id="3" name="Content Placeholder 2">
            <a:extLst>
              <a:ext uri="{FF2B5EF4-FFF2-40B4-BE49-F238E27FC236}">
                <a16:creationId xmlns:a16="http://schemas.microsoft.com/office/drawing/2014/main" id="{9FAE4AF1-6EAD-64C4-F42D-DC36190BEC61}"/>
              </a:ext>
            </a:extLst>
          </p:cNvPr>
          <p:cNvSpPr>
            <a:spLocks noGrp="1"/>
          </p:cNvSpPr>
          <p:nvPr>
            <p:ph sz="half" idx="1"/>
          </p:nvPr>
        </p:nvSpPr>
        <p:spPr>
          <a:xfrm>
            <a:off x="838200" y="1324303"/>
            <a:ext cx="5181600" cy="4852660"/>
          </a:xfrm>
        </p:spPr>
        <p:txBody>
          <a:bodyPr/>
          <a:lstStyle>
            <a:lvl1pPr>
              <a:buClr>
                <a:schemeClr val="accent3"/>
              </a:buClr>
              <a:defRPr>
                <a:latin typeface="Montserrat" pitchFamily="2" charset="77"/>
              </a:defRPr>
            </a:lvl1pPr>
            <a:lvl2pPr>
              <a:buClr>
                <a:schemeClr val="accent3"/>
              </a:buClr>
              <a:defRPr>
                <a:latin typeface="Montserrat" pitchFamily="2" charset="77"/>
              </a:defRPr>
            </a:lvl2pPr>
            <a:lvl3pPr>
              <a:buClr>
                <a:schemeClr val="accent3"/>
              </a:buClr>
              <a:defRPr>
                <a:latin typeface="Montserrat" pitchFamily="2" charset="77"/>
              </a:defRPr>
            </a:lvl3pPr>
            <a:lvl4pPr>
              <a:buClr>
                <a:schemeClr val="accent3"/>
              </a:buClr>
              <a:defRPr>
                <a:latin typeface="Montserrat" pitchFamily="2" charset="77"/>
              </a:defRPr>
            </a:lvl4pPr>
            <a:lvl5pPr>
              <a:buClr>
                <a:schemeClr val="accent3"/>
              </a:buClr>
              <a:defRPr>
                <a:latin typeface="Montserrat" pitchFamily="2" charset="77"/>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1B61BBA8-0A2B-8AE5-81F4-FA2F0A66FA8D}"/>
              </a:ext>
            </a:extLst>
          </p:cNvPr>
          <p:cNvSpPr>
            <a:spLocks noGrp="1"/>
          </p:cNvSpPr>
          <p:nvPr>
            <p:ph sz="half" idx="2"/>
          </p:nvPr>
        </p:nvSpPr>
        <p:spPr>
          <a:xfrm>
            <a:off x="6172200" y="1324303"/>
            <a:ext cx="5181600" cy="4852660"/>
          </a:xfrm>
        </p:spPr>
        <p:txBody>
          <a:bodyPr/>
          <a:lstStyle>
            <a:lvl1pPr>
              <a:buClr>
                <a:schemeClr val="accent3"/>
              </a:buClr>
              <a:defRPr>
                <a:latin typeface="Montserrat" pitchFamily="2" charset="77"/>
              </a:defRPr>
            </a:lvl1pPr>
            <a:lvl2pPr>
              <a:buClr>
                <a:schemeClr val="accent3"/>
              </a:buClr>
              <a:defRPr>
                <a:latin typeface="Montserrat" pitchFamily="2" charset="77"/>
              </a:defRPr>
            </a:lvl2pPr>
            <a:lvl3pPr>
              <a:buClr>
                <a:schemeClr val="accent3"/>
              </a:buClr>
              <a:defRPr>
                <a:latin typeface="Montserrat" pitchFamily="2" charset="77"/>
              </a:defRPr>
            </a:lvl3pPr>
            <a:lvl4pPr>
              <a:buClr>
                <a:schemeClr val="accent3"/>
              </a:buClr>
              <a:defRPr>
                <a:latin typeface="Montserrat" pitchFamily="2" charset="77"/>
              </a:defRPr>
            </a:lvl4pPr>
            <a:lvl5pPr>
              <a:buClr>
                <a:schemeClr val="accent3"/>
              </a:buClr>
              <a:defRPr>
                <a:latin typeface="Montserrat" pitchFamily="2" charset="77"/>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itle 1">
            <a:extLst>
              <a:ext uri="{FF2B5EF4-FFF2-40B4-BE49-F238E27FC236}">
                <a16:creationId xmlns:a16="http://schemas.microsoft.com/office/drawing/2014/main" id="{0EB9DD08-DE4B-3F61-5503-09F4531B37D9}"/>
              </a:ext>
            </a:extLst>
          </p:cNvPr>
          <p:cNvSpPr>
            <a:spLocks noGrp="1"/>
          </p:cNvSpPr>
          <p:nvPr>
            <p:ph type="title"/>
          </p:nvPr>
        </p:nvSpPr>
        <p:spPr>
          <a:xfrm>
            <a:off x="838199" y="237744"/>
            <a:ext cx="10812517" cy="507831"/>
          </a:xfrm>
        </p:spPr>
        <p:txBody>
          <a:bodyPr>
            <a:spAutoFit/>
          </a:bodyPr>
          <a:lstStyle>
            <a:lvl1pPr>
              <a:defRPr>
                <a:solidFill>
                  <a:schemeClr val="bg1"/>
                </a:solidFill>
                <a:latin typeface="Montserrat" pitchFamily="2" charset="77"/>
              </a:defRPr>
            </a:lvl1pPr>
          </a:lstStyle>
          <a:p>
            <a:r>
              <a:rPr lang="en-US" dirty="0"/>
              <a:t>Click to edit Master title style</a:t>
            </a:r>
          </a:p>
        </p:txBody>
      </p:sp>
      <p:sp>
        <p:nvSpPr>
          <p:cNvPr id="6" name="Slide Number Placeholder 3">
            <a:extLst>
              <a:ext uri="{FF2B5EF4-FFF2-40B4-BE49-F238E27FC236}">
                <a16:creationId xmlns:a16="http://schemas.microsoft.com/office/drawing/2014/main" id="{327A29F8-8B35-7DFB-5D61-9BC7D9822107}"/>
              </a:ext>
            </a:extLst>
          </p:cNvPr>
          <p:cNvSpPr>
            <a:spLocks noGrp="1"/>
          </p:cNvSpPr>
          <p:nvPr>
            <p:ph type="sldNum" sz="quarter" idx="4"/>
          </p:nvPr>
        </p:nvSpPr>
        <p:spPr>
          <a:xfrm>
            <a:off x="9417050" y="6464300"/>
            <a:ext cx="2743200" cy="365125"/>
          </a:xfrm>
          <a:prstGeom prst="rect">
            <a:avLst/>
          </a:prstGeom>
        </p:spPr>
        <p:txBody>
          <a:bodyPr vert="horz" lIns="91440" tIns="45720" rIns="91440" bIns="45720" rtlCol="0" anchor="ctr"/>
          <a:lstStyle>
            <a:lvl1pPr algn="r">
              <a:defRPr sz="1200" b="1">
                <a:solidFill>
                  <a:schemeClr val="accent3"/>
                </a:solidFill>
              </a:defRPr>
            </a:lvl1pPr>
          </a:lstStyle>
          <a:p>
            <a:fld id="{8B512919-B088-4E12-9038-722E97F79378}" type="slidenum">
              <a:rPr lang="en-US" smtClean="0"/>
              <a:pPr/>
              <a:t>‹#›</a:t>
            </a:fld>
            <a:endParaRPr lang="en-US" dirty="0"/>
          </a:p>
        </p:txBody>
      </p:sp>
      <p:pic>
        <p:nvPicPr>
          <p:cNvPr id="5" name="Picture 4" descr="A black background with orange and pink text&#10;&#10;Description automatically generated">
            <a:extLst>
              <a:ext uri="{FF2B5EF4-FFF2-40B4-BE49-F238E27FC236}">
                <a16:creationId xmlns:a16="http://schemas.microsoft.com/office/drawing/2014/main" id="{CD340B78-0F12-5FD4-954F-24F764B7AE1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36241" y="6351717"/>
            <a:ext cx="2286000" cy="449154"/>
          </a:xfrm>
          <a:prstGeom prst="rect">
            <a:avLst/>
          </a:prstGeom>
        </p:spPr>
      </p:pic>
    </p:spTree>
    <p:extLst>
      <p:ext uri="{BB962C8B-B14F-4D97-AF65-F5344CB8AC3E}">
        <p14:creationId xmlns:p14="http://schemas.microsoft.com/office/powerpoint/2010/main" val="22477482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5724F931-A9E5-BA55-03DC-13CFBC0FBC9A}"/>
              </a:ext>
            </a:extLst>
          </p:cNvPr>
          <p:cNvSpPr/>
          <p:nvPr userDrawn="1"/>
        </p:nvSpPr>
        <p:spPr>
          <a:xfrm>
            <a:off x="0" y="-1"/>
            <a:ext cx="12192000" cy="96926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ontserrat" pitchFamily="2" charset="77"/>
            </a:endParaRPr>
          </a:p>
        </p:txBody>
      </p:sp>
      <p:sp>
        <p:nvSpPr>
          <p:cNvPr id="3" name="Content Placeholder 2">
            <a:extLst>
              <a:ext uri="{FF2B5EF4-FFF2-40B4-BE49-F238E27FC236}">
                <a16:creationId xmlns:a16="http://schemas.microsoft.com/office/drawing/2014/main" id="{9FAE4AF1-6EAD-64C4-F42D-DC36190BEC61}"/>
              </a:ext>
            </a:extLst>
          </p:cNvPr>
          <p:cNvSpPr>
            <a:spLocks noGrp="1"/>
          </p:cNvSpPr>
          <p:nvPr>
            <p:ph sz="half" idx="1"/>
          </p:nvPr>
        </p:nvSpPr>
        <p:spPr>
          <a:xfrm>
            <a:off x="838200" y="1923393"/>
            <a:ext cx="5181600" cy="4348819"/>
          </a:xfrm>
        </p:spPr>
        <p:txBody>
          <a:bodyPr/>
          <a:lstStyle>
            <a:lvl1pPr>
              <a:buClr>
                <a:schemeClr val="accent3"/>
              </a:buClr>
              <a:defRPr>
                <a:latin typeface="Montserrat" pitchFamily="2" charset="77"/>
              </a:defRPr>
            </a:lvl1pPr>
            <a:lvl2pPr>
              <a:buClr>
                <a:schemeClr val="accent3"/>
              </a:buClr>
              <a:defRPr>
                <a:latin typeface="Montserrat" pitchFamily="2" charset="77"/>
              </a:defRPr>
            </a:lvl2pPr>
            <a:lvl3pPr>
              <a:buClr>
                <a:schemeClr val="accent3"/>
              </a:buClr>
              <a:defRPr>
                <a:latin typeface="Montserrat" pitchFamily="2" charset="77"/>
              </a:defRPr>
            </a:lvl3pPr>
            <a:lvl4pPr>
              <a:buClr>
                <a:schemeClr val="accent3"/>
              </a:buClr>
              <a:defRPr>
                <a:latin typeface="Montserrat" pitchFamily="2" charset="77"/>
              </a:defRPr>
            </a:lvl4pPr>
            <a:lvl5pPr>
              <a:buClr>
                <a:schemeClr val="accent3"/>
              </a:buClr>
              <a:defRPr>
                <a:latin typeface="Montserrat" pitchFamily="2" charset="77"/>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1B61BBA8-0A2B-8AE5-81F4-FA2F0A66FA8D}"/>
              </a:ext>
            </a:extLst>
          </p:cNvPr>
          <p:cNvSpPr>
            <a:spLocks noGrp="1"/>
          </p:cNvSpPr>
          <p:nvPr>
            <p:ph sz="half" idx="2"/>
          </p:nvPr>
        </p:nvSpPr>
        <p:spPr>
          <a:xfrm>
            <a:off x="6172200" y="1923393"/>
            <a:ext cx="5181600" cy="4348820"/>
          </a:xfrm>
        </p:spPr>
        <p:txBody>
          <a:bodyPr/>
          <a:lstStyle>
            <a:lvl1pPr>
              <a:buClr>
                <a:schemeClr val="accent3"/>
              </a:buClr>
              <a:defRPr>
                <a:latin typeface="Montserrat" pitchFamily="2" charset="77"/>
              </a:defRPr>
            </a:lvl1pPr>
            <a:lvl2pPr>
              <a:buClr>
                <a:schemeClr val="accent3"/>
              </a:buClr>
              <a:defRPr>
                <a:latin typeface="Montserrat" pitchFamily="2" charset="77"/>
              </a:defRPr>
            </a:lvl2pPr>
            <a:lvl3pPr>
              <a:buClr>
                <a:schemeClr val="accent3"/>
              </a:buClr>
              <a:defRPr>
                <a:latin typeface="Montserrat" pitchFamily="2" charset="77"/>
              </a:defRPr>
            </a:lvl3pPr>
            <a:lvl4pPr>
              <a:buClr>
                <a:schemeClr val="accent3"/>
              </a:buClr>
              <a:defRPr>
                <a:latin typeface="Montserrat" pitchFamily="2" charset="77"/>
              </a:defRPr>
            </a:lvl4pPr>
            <a:lvl5pPr>
              <a:buClr>
                <a:schemeClr val="accent3"/>
              </a:buClr>
              <a:defRPr>
                <a:latin typeface="Montserrat" pitchFamily="2" charset="77"/>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itle 1">
            <a:extLst>
              <a:ext uri="{FF2B5EF4-FFF2-40B4-BE49-F238E27FC236}">
                <a16:creationId xmlns:a16="http://schemas.microsoft.com/office/drawing/2014/main" id="{0EB9DD08-DE4B-3F61-5503-09F4531B37D9}"/>
              </a:ext>
            </a:extLst>
          </p:cNvPr>
          <p:cNvSpPr>
            <a:spLocks noGrp="1"/>
          </p:cNvSpPr>
          <p:nvPr>
            <p:ph type="title"/>
          </p:nvPr>
        </p:nvSpPr>
        <p:spPr>
          <a:xfrm>
            <a:off x="838200" y="237744"/>
            <a:ext cx="10515600" cy="507831"/>
          </a:xfrm>
        </p:spPr>
        <p:txBody>
          <a:bodyPr>
            <a:spAutoFit/>
          </a:bodyPr>
          <a:lstStyle>
            <a:lvl1pPr>
              <a:defRPr>
                <a:solidFill>
                  <a:schemeClr val="bg1"/>
                </a:solidFill>
                <a:latin typeface="Montserrat" pitchFamily="2" charset="77"/>
              </a:defRPr>
            </a:lvl1pPr>
          </a:lstStyle>
          <a:p>
            <a:r>
              <a:rPr lang="en-US" dirty="0"/>
              <a:t>Click to edit Master title style</a:t>
            </a:r>
          </a:p>
        </p:txBody>
      </p:sp>
      <p:sp>
        <p:nvSpPr>
          <p:cNvPr id="2" name="Subtitle 2">
            <a:extLst>
              <a:ext uri="{FF2B5EF4-FFF2-40B4-BE49-F238E27FC236}">
                <a16:creationId xmlns:a16="http://schemas.microsoft.com/office/drawing/2014/main" id="{CE871B53-9DBA-10F1-A915-F8BEAC880898}"/>
              </a:ext>
            </a:extLst>
          </p:cNvPr>
          <p:cNvSpPr>
            <a:spLocks noGrp="1"/>
          </p:cNvSpPr>
          <p:nvPr>
            <p:ph type="subTitle" idx="14" hasCustomPrompt="1"/>
          </p:nvPr>
        </p:nvSpPr>
        <p:spPr>
          <a:xfrm>
            <a:off x="838198" y="1024128"/>
            <a:ext cx="10165605" cy="687429"/>
          </a:xfrm>
        </p:spPr>
        <p:txBody>
          <a:bodyPr anchor="ctr">
            <a:normAutofit/>
          </a:bodyPr>
          <a:lstStyle>
            <a:lvl1pPr marL="0" indent="0" algn="l">
              <a:buNone/>
              <a:defRPr sz="3200" b="0" i="0">
                <a:solidFill>
                  <a:schemeClr val="accent3"/>
                </a:solidFill>
                <a:latin typeface="Montserrat" pitchFamily="2" charset="77"/>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Enter subtitle here</a:t>
            </a:r>
          </a:p>
        </p:txBody>
      </p:sp>
      <p:sp>
        <p:nvSpPr>
          <p:cNvPr id="6" name="Slide Number Placeholder 3">
            <a:extLst>
              <a:ext uri="{FF2B5EF4-FFF2-40B4-BE49-F238E27FC236}">
                <a16:creationId xmlns:a16="http://schemas.microsoft.com/office/drawing/2014/main" id="{A8F05402-EA4F-49E1-8824-8944FF387ADA}"/>
              </a:ext>
            </a:extLst>
          </p:cNvPr>
          <p:cNvSpPr>
            <a:spLocks noGrp="1"/>
          </p:cNvSpPr>
          <p:nvPr>
            <p:ph type="sldNum" sz="quarter" idx="4"/>
          </p:nvPr>
        </p:nvSpPr>
        <p:spPr>
          <a:xfrm>
            <a:off x="9417050" y="6464300"/>
            <a:ext cx="2743200" cy="365125"/>
          </a:xfrm>
          <a:prstGeom prst="rect">
            <a:avLst/>
          </a:prstGeom>
        </p:spPr>
        <p:txBody>
          <a:bodyPr vert="horz" lIns="91440" tIns="45720" rIns="91440" bIns="45720" rtlCol="0" anchor="ctr"/>
          <a:lstStyle>
            <a:lvl1pPr algn="r">
              <a:defRPr sz="1200" b="1">
                <a:solidFill>
                  <a:schemeClr val="accent3"/>
                </a:solidFill>
              </a:defRPr>
            </a:lvl1pPr>
          </a:lstStyle>
          <a:p>
            <a:fld id="{8B512919-B088-4E12-9038-722E97F79378}" type="slidenum">
              <a:rPr lang="en-US" smtClean="0"/>
              <a:pPr/>
              <a:t>‹#›</a:t>
            </a:fld>
            <a:endParaRPr lang="en-US" dirty="0"/>
          </a:p>
        </p:txBody>
      </p:sp>
      <p:pic>
        <p:nvPicPr>
          <p:cNvPr id="5" name="Picture 4" descr="A black background with orange and pink text&#10;&#10;Description automatically generated">
            <a:extLst>
              <a:ext uri="{FF2B5EF4-FFF2-40B4-BE49-F238E27FC236}">
                <a16:creationId xmlns:a16="http://schemas.microsoft.com/office/drawing/2014/main" id="{22AAC13E-5556-73E8-D7B3-E47B2A3F5DA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36241" y="6351717"/>
            <a:ext cx="2286000" cy="449154"/>
          </a:xfrm>
          <a:prstGeom prst="rect">
            <a:avLst/>
          </a:prstGeom>
        </p:spPr>
      </p:pic>
    </p:spTree>
    <p:extLst>
      <p:ext uri="{BB962C8B-B14F-4D97-AF65-F5344CB8AC3E}">
        <p14:creationId xmlns:p14="http://schemas.microsoft.com/office/powerpoint/2010/main" val="14146896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C065B1A-284E-4DA4-073F-279F353483DE}"/>
              </a:ext>
            </a:extLst>
          </p:cNvPr>
          <p:cNvSpPr/>
          <p:nvPr userDrawn="1"/>
        </p:nvSpPr>
        <p:spPr>
          <a:xfrm>
            <a:off x="0" y="-1"/>
            <a:ext cx="12192000" cy="96926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ontserrat" pitchFamily="2" charset="77"/>
            </a:endParaRPr>
          </a:p>
        </p:txBody>
      </p:sp>
      <p:sp>
        <p:nvSpPr>
          <p:cNvPr id="2" name="Title 1">
            <a:extLst>
              <a:ext uri="{FF2B5EF4-FFF2-40B4-BE49-F238E27FC236}">
                <a16:creationId xmlns:a16="http://schemas.microsoft.com/office/drawing/2014/main" id="{6F07DABB-E10E-EB75-AF1A-0D85E50420C5}"/>
              </a:ext>
            </a:extLst>
          </p:cNvPr>
          <p:cNvSpPr>
            <a:spLocks noGrp="1"/>
          </p:cNvSpPr>
          <p:nvPr>
            <p:ph type="title"/>
          </p:nvPr>
        </p:nvSpPr>
        <p:spPr>
          <a:xfrm>
            <a:off x="839788" y="237744"/>
            <a:ext cx="10515600" cy="507831"/>
          </a:xfrm>
        </p:spPr>
        <p:txBody>
          <a:bodyPr>
            <a:spAutoFit/>
          </a:bodyPr>
          <a:lstStyle>
            <a:lvl1pPr>
              <a:defRPr>
                <a:solidFill>
                  <a:schemeClr val="bg1"/>
                </a:solidFill>
                <a:latin typeface="Montserrat" pitchFamily="2" charset="77"/>
              </a:defRPr>
            </a:lvl1pPr>
          </a:lstStyle>
          <a:p>
            <a:r>
              <a:rPr lang="en-US" dirty="0"/>
              <a:t>Click to edit Master title style</a:t>
            </a:r>
          </a:p>
        </p:txBody>
      </p:sp>
      <p:sp>
        <p:nvSpPr>
          <p:cNvPr id="3" name="Text Placeholder 2">
            <a:extLst>
              <a:ext uri="{FF2B5EF4-FFF2-40B4-BE49-F238E27FC236}">
                <a16:creationId xmlns:a16="http://schemas.microsoft.com/office/drawing/2014/main" id="{7A7BE126-C168-0CA5-8A24-E6D07F2710F7}"/>
              </a:ext>
            </a:extLst>
          </p:cNvPr>
          <p:cNvSpPr>
            <a:spLocks noGrp="1"/>
          </p:cNvSpPr>
          <p:nvPr>
            <p:ph type="body" idx="1"/>
          </p:nvPr>
        </p:nvSpPr>
        <p:spPr>
          <a:xfrm>
            <a:off x="839788" y="1106424"/>
            <a:ext cx="5157787" cy="823912"/>
          </a:xfrm>
        </p:spPr>
        <p:txBody>
          <a:bodyPr anchor="b"/>
          <a:lstStyle>
            <a:lvl1pPr marL="0" indent="0">
              <a:buNone/>
              <a:defRPr sz="2400" b="1">
                <a:solidFill>
                  <a:srgbClr val="0F173D"/>
                </a:solidFill>
                <a:latin typeface="Montserrat" pitchFamily="2" charset="77"/>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074B2156-5D79-5FA6-B285-764B4A03A036}"/>
              </a:ext>
            </a:extLst>
          </p:cNvPr>
          <p:cNvSpPr>
            <a:spLocks noGrp="1"/>
          </p:cNvSpPr>
          <p:nvPr>
            <p:ph sz="half" idx="2"/>
          </p:nvPr>
        </p:nvSpPr>
        <p:spPr>
          <a:xfrm>
            <a:off x="839788" y="2058352"/>
            <a:ext cx="5157787" cy="4131311"/>
          </a:xfrm>
        </p:spPr>
        <p:txBody>
          <a:bodyPr/>
          <a:lstStyle>
            <a:lvl1pPr>
              <a:buClr>
                <a:schemeClr val="accent3"/>
              </a:buClr>
              <a:defRPr>
                <a:latin typeface="Montserrat" pitchFamily="2" charset="77"/>
              </a:defRPr>
            </a:lvl1pPr>
            <a:lvl2pPr>
              <a:buClr>
                <a:schemeClr val="accent3"/>
              </a:buClr>
              <a:defRPr>
                <a:latin typeface="Montserrat" pitchFamily="2" charset="77"/>
              </a:defRPr>
            </a:lvl2pPr>
            <a:lvl3pPr>
              <a:buClr>
                <a:schemeClr val="accent3"/>
              </a:buClr>
              <a:defRPr>
                <a:latin typeface="Montserrat" pitchFamily="2" charset="77"/>
              </a:defRPr>
            </a:lvl3pPr>
            <a:lvl4pPr>
              <a:buClr>
                <a:schemeClr val="accent3"/>
              </a:buClr>
              <a:defRPr>
                <a:latin typeface="Montserrat" pitchFamily="2" charset="77"/>
              </a:defRPr>
            </a:lvl4pPr>
            <a:lvl5pPr>
              <a:buClr>
                <a:schemeClr val="accent3"/>
              </a:buClr>
              <a:defRPr>
                <a:latin typeface="Montserrat" pitchFamily="2" charset="77"/>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B196CF8A-BFA6-6268-01D7-FE72AC9FF389}"/>
              </a:ext>
            </a:extLst>
          </p:cNvPr>
          <p:cNvSpPr>
            <a:spLocks noGrp="1"/>
          </p:cNvSpPr>
          <p:nvPr>
            <p:ph type="body" sz="quarter" idx="3"/>
          </p:nvPr>
        </p:nvSpPr>
        <p:spPr>
          <a:xfrm>
            <a:off x="6172200" y="1106424"/>
            <a:ext cx="5183188" cy="823912"/>
          </a:xfrm>
        </p:spPr>
        <p:txBody>
          <a:bodyPr anchor="b"/>
          <a:lstStyle>
            <a:lvl1pPr marL="0" indent="0">
              <a:buNone/>
              <a:defRPr sz="2400" b="1">
                <a:solidFill>
                  <a:srgbClr val="0F173D"/>
                </a:solidFill>
                <a:latin typeface="Montserrat" pitchFamily="2" charset="77"/>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6DBD6D31-CF21-9AF9-44EC-B8DBC730368E}"/>
              </a:ext>
            </a:extLst>
          </p:cNvPr>
          <p:cNvSpPr>
            <a:spLocks noGrp="1"/>
          </p:cNvSpPr>
          <p:nvPr>
            <p:ph sz="quarter" idx="4"/>
          </p:nvPr>
        </p:nvSpPr>
        <p:spPr>
          <a:xfrm>
            <a:off x="6172200" y="2058352"/>
            <a:ext cx="5183188" cy="4131311"/>
          </a:xfrm>
        </p:spPr>
        <p:txBody>
          <a:bodyPr/>
          <a:lstStyle>
            <a:lvl1pPr>
              <a:buClr>
                <a:schemeClr val="accent3"/>
              </a:buClr>
              <a:defRPr>
                <a:latin typeface="Montserrat" pitchFamily="2" charset="77"/>
              </a:defRPr>
            </a:lvl1pPr>
            <a:lvl2pPr>
              <a:buClr>
                <a:schemeClr val="accent3"/>
              </a:buClr>
              <a:defRPr>
                <a:latin typeface="Montserrat" pitchFamily="2" charset="77"/>
              </a:defRPr>
            </a:lvl2pPr>
            <a:lvl3pPr>
              <a:buClr>
                <a:schemeClr val="accent3"/>
              </a:buClr>
              <a:defRPr>
                <a:latin typeface="Montserrat" pitchFamily="2" charset="77"/>
              </a:defRPr>
            </a:lvl3pPr>
            <a:lvl4pPr>
              <a:buClr>
                <a:schemeClr val="accent3"/>
              </a:buClr>
              <a:defRPr>
                <a:latin typeface="Montserrat" pitchFamily="2" charset="77"/>
              </a:defRPr>
            </a:lvl4pPr>
            <a:lvl5pPr>
              <a:buClr>
                <a:schemeClr val="accent3"/>
              </a:buClr>
              <a:defRPr>
                <a:latin typeface="Montserrat" pitchFamily="2" charset="77"/>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Slide Number Placeholder 3">
            <a:extLst>
              <a:ext uri="{FF2B5EF4-FFF2-40B4-BE49-F238E27FC236}">
                <a16:creationId xmlns:a16="http://schemas.microsoft.com/office/drawing/2014/main" id="{F1DBD0BC-BF57-CEF7-9CC2-DA3BDEB1C8FB}"/>
              </a:ext>
            </a:extLst>
          </p:cNvPr>
          <p:cNvSpPr>
            <a:spLocks noGrp="1"/>
          </p:cNvSpPr>
          <p:nvPr>
            <p:ph type="sldNum" sz="quarter" idx="10"/>
          </p:nvPr>
        </p:nvSpPr>
        <p:spPr>
          <a:xfrm>
            <a:off x="9417050" y="6464300"/>
            <a:ext cx="2743200" cy="365125"/>
          </a:xfrm>
          <a:prstGeom prst="rect">
            <a:avLst/>
          </a:prstGeom>
        </p:spPr>
        <p:txBody>
          <a:bodyPr vert="horz" lIns="91440" tIns="45720" rIns="91440" bIns="45720" rtlCol="0" anchor="ctr"/>
          <a:lstStyle>
            <a:lvl1pPr algn="r">
              <a:defRPr sz="1200" b="1">
                <a:solidFill>
                  <a:schemeClr val="accent3"/>
                </a:solidFill>
              </a:defRPr>
            </a:lvl1pPr>
          </a:lstStyle>
          <a:p>
            <a:fld id="{8B512919-B088-4E12-9038-722E97F79378}" type="slidenum">
              <a:rPr lang="en-US" smtClean="0"/>
              <a:pPr/>
              <a:t>‹#›</a:t>
            </a:fld>
            <a:endParaRPr lang="en-US" dirty="0"/>
          </a:p>
        </p:txBody>
      </p:sp>
      <p:pic>
        <p:nvPicPr>
          <p:cNvPr id="7" name="Picture 6" descr="A black background with orange and pink text&#10;&#10;Description automatically generated">
            <a:extLst>
              <a:ext uri="{FF2B5EF4-FFF2-40B4-BE49-F238E27FC236}">
                <a16:creationId xmlns:a16="http://schemas.microsoft.com/office/drawing/2014/main" id="{FF19E1C1-F62D-8349-5E48-32F36575725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36241" y="6351717"/>
            <a:ext cx="2286000" cy="449154"/>
          </a:xfrm>
          <a:prstGeom prst="rect">
            <a:avLst/>
          </a:prstGeom>
        </p:spPr>
      </p:pic>
    </p:spTree>
    <p:extLst>
      <p:ext uri="{BB962C8B-B14F-4D97-AF65-F5344CB8AC3E}">
        <p14:creationId xmlns:p14="http://schemas.microsoft.com/office/powerpoint/2010/main" val="343008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8B0855-026B-A1A2-EDFD-FABC6107F019}"/>
              </a:ext>
            </a:extLst>
          </p:cNvPr>
          <p:cNvSpPr>
            <a:spLocks noGrp="1"/>
          </p:cNvSpPr>
          <p:nvPr>
            <p:ph type="title"/>
          </p:nvPr>
        </p:nvSpPr>
        <p:spPr>
          <a:xfrm>
            <a:off x="700548" y="237744"/>
            <a:ext cx="11326136" cy="507831"/>
          </a:xfrm>
        </p:spPr>
        <p:txBody>
          <a:bodyPr wrap="square">
            <a:spAutoFit/>
          </a:bodyPr>
          <a:lstStyle>
            <a:lvl1pPr>
              <a:defRPr>
                <a:solidFill>
                  <a:schemeClr val="accent3"/>
                </a:solidFill>
                <a:latin typeface="Montserrat" pitchFamily="2" charset="77"/>
              </a:defRPr>
            </a:lvl1pPr>
          </a:lstStyle>
          <a:p>
            <a:r>
              <a:rPr lang="en-US" dirty="0"/>
              <a:t>Click to edit Master title style</a:t>
            </a:r>
          </a:p>
        </p:txBody>
      </p:sp>
      <p:sp>
        <p:nvSpPr>
          <p:cNvPr id="4" name="Slide Number Placeholder 3">
            <a:extLst>
              <a:ext uri="{FF2B5EF4-FFF2-40B4-BE49-F238E27FC236}">
                <a16:creationId xmlns:a16="http://schemas.microsoft.com/office/drawing/2014/main" id="{8FE5848D-0646-F4F1-AD96-931B483DEC2C}"/>
              </a:ext>
            </a:extLst>
          </p:cNvPr>
          <p:cNvSpPr>
            <a:spLocks noGrp="1"/>
          </p:cNvSpPr>
          <p:nvPr>
            <p:ph type="sldNum" sz="quarter" idx="4"/>
          </p:nvPr>
        </p:nvSpPr>
        <p:spPr>
          <a:xfrm>
            <a:off x="9417050" y="6464300"/>
            <a:ext cx="2743200" cy="365125"/>
          </a:xfrm>
          <a:prstGeom prst="rect">
            <a:avLst/>
          </a:prstGeom>
        </p:spPr>
        <p:txBody>
          <a:bodyPr vert="horz" lIns="91440" tIns="45720" rIns="91440" bIns="45720" rtlCol="0" anchor="ctr"/>
          <a:lstStyle>
            <a:lvl1pPr algn="r">
              <a:defRPr sz="1200" b="1">
                <a:solidFill>
                  <a:schemeClr val="accent3"/>
                </a:solidFill>
              </a:defRPr>
            </a:lvl1pPr>
          </a:lstStyle>
          <a:p>
            <a:fld id="{8B512919-B088-4E12-9038-722E97F79378}" type="slidenum">
              <a:rPr lang="en-US" smtClean="0"/>
              <a:pPr/>
              <a:t>‹#›</a:t>
            </a:fld>
            <a:endParaRPr lang="en-US" dirty="0"/>
          </a:p>
        </p:txBody>
      </p:sp>
      <p:pic>
        <p:nvPicPr>
          <p:cNvPr id="3" name="Picture 2" descr="A black background with orange and pink text&#10;&#10;Description automatically generated">
            <a:extLst>
              <a:ext uri="{FF2B5EF4-FFF2-40B4-BE49-F238E27FC236}">
                <a16:creationId xmlns:a16="http://schemas.microsoft.com/office/drawing/2014/main" id="{21AF6763-B523-BB9F-CBB8-32B42A03492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36241" y="6351717"/>
            <a:ext cx="2286000" cy="449154"/>
          </a:xfrm>
          <a:prstGeom prst="rect">
            <a:avLst/>
          </a:prstGeom>
        </p:spPr>
      </p:pic>
    </p:spTree>
    <p:extLst>
      <p:ext uri="{BB962C8B-B14F-4D97-AF65-F5344CB8AC3E}">
        <p14:creationId xmlns:p14="http://schemas.microsoft.com/office/powerpoint/2010/main" val="1866703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1_Title Only">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0563DBB-4D26-ADF3-B848-BF7567D645DB}"/>
              </a:ext>
            </a:extLst>
          </p:cNvPr>
          <p:cNvSpPr/>
          <p:nvPr userDrawn="1"/>
        </p:nvSpPr>
        <p:spPr>
          <a:xfrm>
            <a:off x="0" y="-1"/>
            <a:ext cx="12192000" cy="96926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ontserrat" pitchFamily="2" charset="77"/>
            </a:endParaRPr>
          </a:p>
        </p:txBody>
      </p:sp>
      <p:sp>
        <p:nvSpPr>
          <p:cNvPr id="2" name="Title 1">
            <a:extLst>
              <a:ext uri="{FF2B5EF4-FFF2-40B4-BE49-F238E27FC236}">
                <a16:creationId xmlns:a16="http://schemas.microsoft.com/office/drawing/2014/main" id="{4E8B0855-026B-A1A2-EDFD-FABC6107F019}"/>
              </a:ext>
            </a:extLst>
          </p:cNvPr>
          <p:cNvSpPr>
            <a:spLocks noGrp="1"/>
          </p:cNvSpPr>
          <p:nvPr>
            <p:ph type="title"/>
          </p:nvPr>
        </p:nvSpPr>
        <p:spPr>
          <a:xfrm>
            <a:off x="835572" y="237744"/>
            <a:ext cx="11192256" cy="507831"/>
          </a:xfrm>
        </p:spPr>
        <p:txBody>
          <a:bodyPr>
            <a:spAutoFit/>
          </a:bodyPr>
          <a:lstStyle>
            <a:lvl1pPr>
              <a:defRPr>
                <a:solidFill>
                  <a:schemeClr val="bg1"/>
                </a:solidFill>
                <a:latin typeface="Montserrat" pitchFamily="2" charset="77"/>
              </a:defRPr>
            </a:lvl1pPr>
          </a:lstStyle>
          <a:p>
            <a:r>
              <a:rPr lang="en-US" dirty="0"/>
              <a:t>Click to edit Master title style</a:t>
            </a:r>
          </a:p>
        </p:txBody>
      </p:sp>
      <p:sp>
        <p:nvSpPr>
          <p:cNvPr id="5" name="Slide Number Placeholder 3">
            <a:extLst>
              <a:ext uri="{FF2B5EF4-FFF2-40B4-BE49-F238E27FC236}">
                <a16:creationId xmlns:a16="http://schemas.microsoft.com/office/drawing/2014/main" id="{190EC933-4CA6-FE88-C464-19A42823530E}"/>
              </a:ext>
            </a:extLst>
          </p:cNvPr>
          <p:cNvSpPr>
            <a:spLocks noGrp="1"/>
          </p:cNvSpPr>
          <p:nvPr>
            <p:ph type="sldNum" sz="quarter" idx="4"/>
          </p:nvPr>
        </p:nvSpPr>
        <p:spPr>
          <a:xfrm>
            <a:off x="9417050" y="6464300"/>
            <a:ext cx="2743200" cy="365125"/>
          </a:xfrm>
          <a:prstGeom prst="rect">
            <a:avLst/>
          </a:prstGeom>
        </p:spPr>
        <p:txBody>
          <a:bodyPr vert="horz" lIns="91440" tIns="45720" rIns="91440" bIns="45720" rtlCol="0" anchor="ctr"/>
          <a:lstStyle>
            <a:lvl1pPr algn="r">
              <a:defRPr sz="1200" b="1">
                <a:solidFill>
                  <a:schemeClr val="accent3"/>
                </a:solidFill>
              </a:defRPr>
            </a:lvl1pPr>
          </a:lstStyle>
          <a:p>
            <a:fld id="{8B512919-B088-4E12-9038-722E97F79378}" type="slidenum">
              <a:rPr lang="en-US" smtClean="0"/>
              <a:pPr/>
              <a:t>‹#›</a:t>
            </a:fld>
            <a:endParaRPr lang="en-US" dirty="0"/>
          </a:p>
        </p:txBody>
      </p:sp>
      <p:pic>
        <p:nvPicPr>
          <p:cNvPr id="4" name="Picture 3" descr="A black background with orange and pink text&#10;&#10;Description automatically generated">
            <a:extLst>
              <a:ext uri="{FF2B5EF4-FFF2-40B4-BE49-F238E27FC236}">
                <a16:creationId xmlns:a16="http://schemas.microsoft.com/office/drawing/2014/main" id="{6F922504-8B84-C44B-152A-99BAF0F1DE5D}"/>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36241" y="6351717"/>
            <a:ext cx="2286000" cy="449154"/>
          </a:xfrm>
          <a:prstGeom prst="rect">
            <a:avLst/>
          </a:prstGeom>
        </p:spPr>
      </p:pic>
    </p:spTree>
    <p:extLst>
      <p:ext uri="{BB962C8B-B14F-4D97-AF65-F5344CB8AC3E}">
        <p14:creationId xmlns:p14="http://schemas.microsoft.com/office/powerpoint/2010/main" val="19681507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Slide Number Placeholder 3">
            <a:extLst>
              <a:ext uri="{FF2B5EF4-FFF2-40B4-BE49-F238E27FC236}">
                <a16:creationId xmlns:a16="http://schemas.microsoft.com/office/drawing/2014/main" id="{5D03511C-8B34-5A6A-135C-C954CA9FC410}"/>
              </a:ext>
            </a:extLst>
          </p:cNvPr>
          <p:cNvSpPr>
            <a:spLocks noGrp="1"/>
          </p:cNvSpPr>
          <p:nvPr>
            <p:ph type="sldNum" sz="quarter" idx="4"/>
          </p:nvPr>
        </p:nvSpPr>
        <p:spPr>
          <a:xfrm>
            <a:off x="9417050" y="6464300"/>
            <a:ext cx="2743200" cy="365125"/>
          </a:xfrm>
          <a:prstGeom prst="rect">
            <a:avLst/>
          </a:prstGeom>
        </p:spPr>
        <p:txBody>
          <a:bodyPr vert="horz" lIns="91440" tIns="45720" rIns="91440" bIns="45720" rtlCol="0" anchor="ctr"/>
          <a:lstStyle>
            <a:lvl1pPr algn="r">
              <a:defRPr sz="1200" b="1">
                <a:solidFill>
                  <a:schemeClr val="accent3"/>
                </a:solidFill>
              </a:defRPr>
            </a:lvl1pPr>
          </a:lstStyle>
          <a:p>
            <a:fld id="{8B512919-B088-4E12-9038-722E97F79378}" type="slidenum">
              <a:rPr lang="en-US" smtClean="0"/>
              <a:pPr/>
              <a:t>‹#›</a:t>
            </a:fld>
            <a:endParaRPr lang="en-US" dirty="0"/>
          </a:p>
        </p:txBody>
      </p:sp>
      <p:pic>
        <p:nvPicPr>
          <p:cNvPr id="2" name="Picture 1" descr="A black background with orange and pink text&#10;&#10;Description automatically generated">
            <a:extLst>
              <a:ext uri="{FF2B5EF4-FFF2-40B4-BE49-F238E27FC236}">
                <a16:creationId xmlns:a16="http://schemas.microsoft.com/office/drawing/2014/main" id="{44663861-FBDE-0781-EE28-8F9A473721E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36241" y="6351717"/>
            <a:ext cx="2286000" cy="449154"/>
          </a:xfrm>
          <a:prstGeom prst="rect">
            <a:avLst/>
          </a:prstGeom>
        </p:spPr>
      </p:pic>
    </p:spTree>
    <p:extLst>
      <p:ext uri="{BB962C8B-B14F-4D97-AF65-F5344CB8AC3E}">
        <p14:creationId xmlns:p14="http://schemas.microsoft.com/office/powerpoint/2010/main" val="21187612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307190-965A-EBDD-07AF-719E03061A59}"/>
              </a:ext>
            </a:extLst>
          </p:cNvPr>
          <p:cNvSpPr>
            <a:spLocks noGrp="1"/>
          </p:cNvSpPr>
          <p:nvPr>
            <p:ph type="title"/>
          </p:nvPr>
        </p:nvSpPr>
        <p:spPr>
          <a:xfrm>
            <a:off x="839788" y="457200"/>
            <a:ext cx="3932237" cy="1600200"/>
          </a:xfrm>
        </p:spPr>
        <p:txBody>
          <a:bodyPr anchor="b"/>
          <a:lstStyle>
            <a:lvl1pPr>
              <a:defRPr sz="3200">
                <a:solidFill>
                  <a:schemeClr val="accent3"/>
                </a:solidFill>
                <a:latin typeface="Montserrat" pitchFamily="2" charset="77"/>
              </a:defRPr>
            </a:lvl1pPr>
          </a:lstStyle>
          <a:p>
            <a:r>
              <a:rPr lang="en-US" dirty="0"/>
              <a:t>Click to edit Master title style</a:t>
            </a:r>
          </a:p>
        </p:txBody>
      </p:sp>
      <p:sp>
        <p:nvSpPr>
          <p:cNvPr id="3" name="Content Placeholder 2">
            <a:extLst>
              <a:ext uri="{FF2B5EF4-FFF2-40B4-BE49-F238E27FC236}">
                <a16:creationId xmlns:a16="http://schemas.microsoft.com/office/drawing/2014/main" id="{59A6202B-C2B4-A588-9E1F-4A8BF1B3838C}"/>
              </a:ext>
            </a:extLst>
          </p:cNvPr>
          <p:cNvSpPr>
            <a:spLocks noGrp="1"/>
          </p:cNvSpPr>
          <p:nvPr>
            <p:ph idx="1"/>
          </p:nvPr>
        </p:nvSpPr>
        <p:spPr>
          <a:xfrm>
            <a:off x="5183188" y="987425"/>
            <a:ext cx="6172200" cy="4873625"/>
          </a:xfrm>
        </p:spPr>
        <p:txBody>
          <a:bodyPr/>
          <a:lstStyle>
            <a:lvl1pPr>
              <a:buClr>
                <a:schemeClr val="accent3"/>
              </a:buClr>
              <a:defRPr sz="3200">
                <a:latin typeface="Montserrat" pitchFamily="2" charset="77"/>
              </a:defRPr>
            </a:lvl1pPr>
            <a:lvl2pPr>
              <a:buClr>
                <a:schemeClr val="accent3"/>
              </a:buClr>
              <a:defRPr sz="2800">
                <a:latin typeface="Montserrat" pitchFamily="2" charset="77"/>
              </a:defRPr>
            </a:lvl2pPr>
            <a:lvl3pPr>
              <a:buClr>
                <a:schemeClr val="accent3"/>
              </a:buClr>
              <a:defRPr sz="2400">
                <a:latin typeface="Montserrat" pitchFamily="2" charset="77"/>
              </a:defRPr>
            </a:lvl3pPr>
            <a:lvl4pPr>
              <a:buClr>
                <a:schemeClr val="accent3"/>
              </a:buClr>
              <a:defRPr sz="2000">
                <a:latin typeface="Montserrat" pitchFamily="2" charset="77"/>
              </a:defRPr>
            </a:lvl4pPr>
            <a:lvl5pPr>
              <a:buClr>
                <a:schemeClr val="accent3"/>
              </a:buClr>
              <a:defRPr sz="2000">
                <a:latin typeface="Montserrat" pitchFamily="2" charset="77"/>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CDAF49E5-F935-17B2-5630-C8C2EFA9AA41}"/>
              </a:ext>
            </a:extLst>
          </p:cNvPr>
          <p:cNvSpPr>
            <a:spLocks noGrp="1"/>
          </p:cNvSpPr>
          <p:nvPr>
            <p:ph type="body" sz="half" idx="2"/>
          </p:nvPr>
        </p:nvSpPr>
        <p:spPr>
          <a:xfrm>
            <a:off x="839788" y="2057400"/>
            <a:ext cx="3932237" cy="3811588"/>
          </a:xfrm>
        </p:spPr>
        <p:txBody>
          <a:bodyPr/>
          <a:lstStyle>
            <a:lvl1pPr marL="0" indent="0">
              <a:buNone/>
              <a:defRPr sz="1600">
                <a:latin typeface="Montserrat" pitchFamily="2" charset="77"/>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6" name="Slide Number Placeholder 3">
            <a:extLst>
              <a:ext uri="{FF2B5EF4-FFF2-40B4-BE49-F238E27FC236}">
                <a16:creationId xmlns:a16="http://schemas.microsoft.com/office/drawing/2014/main" id="{C45CB5F7-0676-8305-2A89-021FEDB6478A}"/>
              </a:ext>
            </a:extLst>
          </p:cNvPr>
          <p:cNvSpPr>
            <a:spLocks noGrp="1"/>
          </p:cNvSpPr>
          <p:nvPr>
            <p:ph type="sldNum" sz="quarter" idx="4"/>
          </p:nvPr>
        </p:nvSpPr>
        <p:spPr>
          <a:xfrm>
            <a:off x="9417050" y="6464300"/>
            <a:ext cx="2743200" cy="365125"/>
          </a:xfrm>
          <a:prstGeom prst="rect">
            <a:avLst/>
          </a:prstGeom>
        </p:spPr>
        <p:txBody>
          <a:bodyPr vert="horz" lIns="91440" tIns="45720" rIns="91440" bIns="45720" rtlCol="0" anchor="ctr"/>
          <a:lstStyle>
            <a:lvl1pPr algn="r">
              <a:defRPr sz="1200" b="1">
                <a:solidFill>
                  <a:schemeClr val="accent3"/>
                </a:solidFill>
              </a:defRPr>
            </a:lvl1pPr>
          </a:lstStyle>
          <a:p>
            <a:fld id="{8B512919-B088-4E12-9038-722E97F79378}" type="slidenum">
              <a:rPr lang="en-US" smtClean="0"/>
              <a:pPr/>
              <a:t>‹#›</a:t>
            </a:fld>
            <a:endParaRPr lang="en-US" dirty="0"/>
          </a:p>
        </p:txBody>
      </p:sp>
      <p:pic>
        <p:nvPicPr>
          <p:cNvPr id="5" name="Picture 4" descr="A black background with orange and pink text&#10;&#10;Description automatically generated">
            <a:extLst>
              <a:ext uri="{FF2B5EF4-FFF2-40B4-BE49-F238E27FC236}">
                <a16:creationId xmlns:a16="http://schemas.microsoft.com/office/drawing/2014/main" id="{9F520D1C-E7CE-9A27-8253-A16CA1CE852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36241" y="6351717"/>
            <a:ext cx="2286000" cy="449154"/>
          </a:xfrm>
          <a:prstGeom prst="rect">
            <a:avLst/>
          </a:prstGeom>
        </p:spPr>
      </p:pic>
    </p:spTree>
    <p:extLst>
      <p:ext uri="{BB962C8B-B14F-4D97-AF65-F5344CB8AC3E}">
        <p14:creationId xmlns:p14="http://schemas.microsoft.com/office/powerpoint/2010/main" val="974976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F24FBB-FF83-C9B1-CD65-E03D4F5AAB30}"/>
              </a:ext>
            </a:extLst>
          </p:cNvPr>
          <p:cNvSpPr>
            <a:spLocks noGrp="1"/>
          </p:cNvSpPr>
          <p:nvPr>
            <p:ph type="title"/>
          </p:nvPr>
        </p:nvSpPr>
        <p:spPr>
          <a:xfrm>
            <a:off x="839788" y="457200"/>
            <a:ext cx="3932237" cy="1600200"/>
          </a:xfrm>
        </p:spPr>
        <p:txBody>
          <a:bodyPr anchor="b"/>
          <a:lstStyle>
            <a:lvl1pPr>
              <a:defRPr sz="3200">
                <a:solidFill>
                  <a:schemeClr val="accent3"/>
                </a:solidFill>
                <a:latin typeface="Montserrat" pitchFamily="2" charset="77"/>
              </a:defRPr>
            </a:lvl1pPr>
          </a:lstStyle>
          <a:p>
            <a:r>
              <a:rPr lang="en-US" dirty="0"/>
              <a:t>Click to edit Master title style</a:t>
            </a:r>
          </a:p>
        </p:txBody>
      </p:sp>
      <p:sp>
        <p:nvSpPr>
          <p:cNvPr id="3" name="Picture Placeholder 2">
            <a:extLst>
              <a:ext uri="{FF2B5EF4-FFF2-40B4-BE49-F238E27FC236}">
                <a16:creationId xmlns:a16="http://schemas.microsoft.com/office/drawing/2014/main" id="{C70FD461-79AE-06AC-4A8A-8F97F9810776}"/>
              </a:ext>
            </a:extLst>
          </p:cNvPr>
          <p:cNvSpPr>
            <a:spLocks noGrp="1"/>
          </p:cNvSpPr>
          <p:nvPr>
            <p:ph type="pic" idx="1"/>
          </p:nvPr>
        </p:nvSpPr>
        <p:spPr>
          <a:xfrm>
            <a:off x="5183188" y="987425"/>
            <a:ext cx="6172200" cy="4873625"/>
          </a:xfrm>
        </p:spPr>
        <p:txBody>
          <a:bodyPr/>
          <a:lstStyle>
            <a:lvl1pPr marL="0" indent="0">
              <a:buNone/>
              <a:defRPr sz="3200">
                <a:latin typeface="Montserrat" pitchFamily="2"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6B2D769-9BCC-0D85-A22A-B0EC226B0045}"/>
              </a:ext>
            </a:extLst>
          </p:cNvPr>
          <p:cNvSpPr>
            <a:spLocks noGrp="1"/>
          </p:cNvSpPr>
          <p:nvPr>
            <p:ph type="body" sz="half" idx="2"/>
          </p:nvPr>
        </p:nvSpPr>
        <p:spPr>
          <a:xfrm>
            <a:off x="839788" y="2057400"/>
            <a:ext cx="3932237" cy="3811588"/>
          </a:xfrm>
        </p:spPr>
        <p:txBody>
          <a:bodyPr/>
          <a:lstStyle>
            <a:lvl1pPr marL="0" indent="0">
              <a:buNone/>
              <a:defRPr sz="1600">
                <a:latin typeface="Montserrat" pitchFamily="2" charset="77"/>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Slide Number Placeholder 3">
            <a:extLst>
              <a:ext uri="{FF2B5EF4-FFF2-40B4-BE49-F238E27FC236}">
                <a16:creationId xmlns:a16="http://schemas.microsoft.com/office/drawing/2014/main" id="{3180DB94-657E-D67B-DCB7-7CE094F854A8}"/>
              </a:ext>
            </a:extLst>
          </p:cNvPr>
          <p:cNvSpPr>
            <a:spLocks noGrp="1"/>
          </p:cNvSpPr>
          <p:nvPr>
            <p:ph type="sldNum" sz="quarter" idx="4"/>
          </p:nvPr>
        </p:nvSpPr>
        <p:spPr>
          <a:xfrm>
            <a:off x="9417050" y="6464300"/>
            <a:ext cx="2743200" cy="365125"/>
          </a:xfrm>
          <a:prstGeom prst="rect">
            <a:avLst/>
          </a:prstGeom>
        </p:spPr>
        <p:txBody>
          <a:bodyPr vert="horz" lIns="91440" tIns="45720" rIns="91440" bIns="45720" rtlCol="0" anchor="ctr"/>
          <a:lstStyle>
            <a:lvl1pPr algn="r">
              <a:defRPr sz="1200" b="1">
                <a:solidFill>
                  <a:schemeClr val="accent3"/>
                </a:solidFill>
              </a:defRPr>
            </a:lvl1pPr>
          </a:lstStyle>
          <a:p>
            <a:fld id="{8B512919-B088-4E12-9038-722E97F79378}" type="slidenum">
              <a:rPr lang="en-US" smtClean="0"/>
              <a:pPr/>
              <a:t>‹#›</a:t>
            </a:fld>
            <a:endParaRPr lang="en-US" dirty="0"/>
          </a:p>
        </p:txBody>
      </p:sp>
      <p:pic>
        <p:nvPicPr>
          <p:cNvPr id="5" name="Picture 4" descr="A black background with orange and pink text&#10;&#10;Description automatically generated">
            <a:extLst>
              <a:ext uri="{FF2B5EF4-FFF2-40B4-BE49-F238E27FC236}">
                <a16:creationId xmlns:a16="http://schemas.microsoft.com/office/drawing/2014/main" id="{349BB4A0-6DE0-4FCA-E12F-71A50C90755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36241" y="6351717"/>
            <a:ext cx="2286000" cy="449154"/>
          </a:xfrm>
          <a:prstGeom prst="rect">
            <a:avLst/>
          </a:prstGeom>
        </p:spPr>
      </p:pic>
    </p:spTree>
    <p:extLst>
      <p:ext uri="{BB962C8B-B14F-4D97-AF65-F5344CB8AC3E}">
        <p14:creationId xmlns:p14="http://schemas.microsoft.com/office/powerpoint/2010/main" val="10018251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A58F496-FA92-9058-EA6C-7E4B80805B20}"/>
              </a:ext>
            </a:extLst>
          </p:cNvPr>
          <p:cNvSpPr>
            <a:spLocks noGrp="1"/>
          </p:cNvSpPr>
          <p:nvPr>
            <p:ph type="title"/>
          </p:nvPr>
        </p:nvSpPr>
        <p:spPr>
          <a:xfrm>
            <a:off x="187271" y="199156"/>
            <a:ext cx="11839413" cy="808872"/>
          </a:xfrm>
          <a:prstGeom prst="rect">
            <a:avLst/>
          </a:prstGeom>
        </p:spPr>
        <p:txBody>
          <a:bodyPr vert="horz" lIns="91440" tIns="45720" rIns="91440" bIns="45720" rtlCol="0" anchor="t" anchorCtr="0">
            <a:normAutofit/>
          </a:bodyPr>
          <a:lstStyle/>
          <a:p>
            <a:r>
              <a:rPr lang="en-US" dirty="0"/>
              <a:t>Click to edit Master title style</a:t>
            </a:r>
          </a:p>
        </p:txBody>
      </p:sp>
      <p:sp>
        <p:nvSpPr>
          <p:cNvPr id="3" name="Text Placeholder 2">
            <a:extLst>
              <a:ext uri="{FF2B5EF4-FFF2-40B4-BE49-F238E27FC236}">
                <a16:creationId xmlns:a16="http://schemas.microsoft.com/office/drawing/2014/main" id="{04CB3DFC-8703-37CA-7721-AEEDA04DB6C3}"/>
              </a:ext>
            </a:extLst>
          </p:cNvPr>
          <p:cNvSpPr>
            <a:spLocks noGrp="1"/>
          </p:cNvSpPr>
          <p:nvPr>
            <p:ph type="body" idx="1"/>
          </p:nvPr>
        </p:nvSpPr>
        <p:spPr>
          <a:xfrm>
            <a:off x="590226" y="1253331"/>
            <a:ext cx="11095495"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Slide Number Placeholder 3">
            <a:extLst>
              <a:ext uri="{FF2B5EF4-FFF2-40B4-BE49-F238E27FC236}">
                <a16:creationId xmlns:a16="http://schemas.microsoft.com/office/drawing/2014/main" id="{E313DF2A-6B63-F66A-B382-265CE0FDC93F}"/>
              </a:ext>
            </a:extLst>
          </p:cNvPr>
          <p:cNvSpPr>
            <a:spLocks noGrp="1"/>
          </p:cNvSpPr>
          <p:nvPr>
            <p:ph type="sldNum" sz="quarter" idx="4"/>
          </p:nvPr>
        </p:nvSpPr>
        <p:spPr>
          <a:xfrm>
            <a:off x="9410700" y="6451600"/>
            <a:ext cx="2743200" cy="365125"/>
          </a:xfrm>
          <a:prstGeom prst="rect">
            <a:avLst/>
          </a:prstGeom>
        </p:spPr>
        <p:txBody>
          <a:bodyPr vert="horz" lIns="91440" tIns="45720" rIns="91440" bIns="45720" rtlCol="0" anchor="ctr"/>
          <a:lstStyle>
            <a:lvl1pPr algn="r">
              <a:defRPr sz="1200" b="1">
                <a:solidFill>
                  <a:schemeClr val="accent3"/>
                </a:solidFill>
                <a:latin typeface="Montserrat" panose="00000500000000000000" pitchFamily="50" charset="0"/>
              </a:defRPr>
            </a:lvl1pPr>
          </a:lstStyle>
          <a:p>
            <a:fld id="{8B512919-B088-4E12-9038-722E97F79378}" type="slidenum">
              <a:rPr lang="en-US" smtClean="0"/>
              <a:pPr/>
              <a:t>‹#›</a:t>
            </a:fld>
            <a:endParaRPr lang="en-US"/>
          </a:p>
        </p:txBody>
      </p:sp>
      <p:sp>
        <p:nvSpPr>
          <p:cNvPr id="5" name="Footer Placeholder 4">
            <a:extLst>
              <a:ext uri="{FF2B5EF4-FFF2-40B4-BE49-F238E27FC236}">
                <a16:creationId xmlns:a16="http://schemas.microsoft.com/office/drawing/2014/main" id="{02220AFA-B63D-8FAD-BFE5-E74F15B2CAE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Tree>
    <p:extLst>
      <p:ext uri="{BB962C8B-B14F-4D97-AF65-F5344CB8AC3E}">
        <p14:creationId xmlns:p14="http://schemas.microsoft.com/office/powerpoint/2010/main" val="2490919570"/>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50" r:id="rId3"/>
    <p:sldLayoutId id="2147483669" r:id="rId4"/>
    <p:sldLayoutId id="2147483668" r:id="rId5"/>
    <p:sldLayoutId id="2147483667" r:id="rId6"/>
    <p:sldLayoutId id="2147483660" r:id="rId7"/>
    <p:sldLayoutId id="2147483664" r:id="rId8"/>
    <p:sldLayoutId id="2147483652" r:id="rId9"/>
    <p:sldLayoutId id="2147483665" r:id="rId10"/>
    <p:sldLayoutId id="2147483653" r:id="rId11"/>
    <p:sldLayoutId id="2147483654" r:id="rId12"/>
    <p:sldLayoutId id="2147483666" r:id="rId13"/>
    <p:sldLayoutId id="2147483655" r:id="rId14"/>
    <p:sldLayoutId id="2147483656" r:id="rId15"/>
    <p:sldLayoutId id="2147483657" r:id="rId16"/>
  </p:sldLayoutIdLst>
  <p:hf hdr="0" ftr="0" dt="0"/>
  <p:txStyles>
    <p:titleStyle>
      <a:lvl1pPr algn="l" defTabSz="914400" rtl="0" eaLnBrk="1" latinLnBrk="0" hangingPunct="1">
        <a:lnSpc>
          <a:spcPct val="90000"/>
        </a:lnSpc>
        <a:spcBef>
          <a:spcPct val="0"/>
        </a:spcBef>
        <a:buNone/>
        <a:defRPr sz="3000" b="1" kern="1200">
          <a:solidFill>
            <a:srgbClr val="7030A0"/>
          </a:solidFill>
          <a:latin typeface="Montserrat" panose="00000500000000000000" pitchFamily="50" charset="0"/>
          <a:ea typeface="+mj-ea"/>
          <a:cs typeface="+mj-cs"/>
        </a:defRPr>
      </a:lvl1pPr>
    </p:titleStyle>
    <p:bodyStyle>
      <a:lvl1pPr marL="228600" indent="-228600" algn="l" defTabSz="914400" rtl="0" eaLnBrk="1" latinLnBrk="0" hangingPunct="1">
        <a:lnSpc>
          <a:spcPct val="120000"/>
        </a:lnSpc>
        <a:spcBef>
          <a:spcPts val="1000"/>
        </a:spcBef>
        <a:buClr>
          <a:schemeClr val="accent3"/>
        </a:buClr>
        <a:buFont typeface="Arial" panose="020B0604020202020204" pitchFamily="34" charset="0"/>
        <a:buChar char="•"/>
        <a:defRPr sz="2800" kern="1200">
          <a:solidFill>
            <a:srgbClr val="0F173D"/>
          </a:solidFill>
          <a:latin typeface="Montserrat" panose="00000500000000000000" pitchFamily="50" charset="0"/>
          <a:ea typeface="+mn-ea"/>
          <a:cs typeface="+mn-cs"/>
        </a:defRPr>
      </a:lvl1pPr>
      <a:lvl2pPr marL="685800" indent="-228600" algn="l" defTabSz="914400" rtl="0" eaLnBrk="1" latinLnBrk="0" hangingPunct="1">
        <a:lnSpc>
          <a:spcPct val="120000"/>
        </a:lnSpc>
        <a:spcBef>
          <a:spcPts val="500"/>
        </a:spcBef>
        <a:buClr>
          <a:schemeClr val="accent3"/>
        </a:buClr>
        <a:buFont typeface="Arial" panose="020B0604020202020204" pitchFamily="34" charset="0"/>
        <a:buChar char="•"/>
        <a:defRPr sz="2400" kern="1200">
          <a:solidFill>
            <a:srgbClr val="0F173D"/>
          </a:solidFill>
          <a:latin typeface="Montserrat" panose="00000500000000000000" pitchFamily="50" charset="0"/>
          <a:ea typeface="+mn-ea"/>
          <a:cs typeface="+mn-cs"/>
        </a:defRPr>
      </a:lvl2pPr>
      <a:lvl3pPr marL="1143000" indent="-228600" algn="l" defTabSz="914400" rtl="0" eaLnBrk="1" latinLnBrk="0" hangingPunct="1">
        <a:lnSpc>
          <a:spcPct val="120000"/>
        </a:lnSpc>
        <a:spcBef>
          <a:spcPts val="500"/>
        </a:spcBef>
        <a:buClr>
          <a:schemeClr val="accent3"/>
        </a:buClr>
        <a:buFont typeface="Arial" panose="020B0604020202020204" pitchFamily="34" charset="0"/>
        <a:buChar char="•"/>
        <a:defRPr sz="2000" kern="1200">
          <a:solidFill>
            <a:srgbClr val="0F173D"/>
          </a:solidFill>
          <a:latin typeface="Montserrat" panose="00000500000000000000" pitchFamily="50" charset="0"/>
          <a:ea typeface="+mn-ea"/>
          <a:cs typeface="+mn-cs"/>
        </a:defRPr>
      </a:lvl3pPr>
      <a:lvl4pPr marL="1600200" indent="-228600" algn="l" defTabSz="914400" rtl="0" eaLnBrk="1" latinLnBrk="0" hangingPunct="1">
        <a:lnSpc>
          <a:spcPct val="120000"/>
        </a:lnSpc>
        <a:spcBef>
          <a:spcPts val="500"/>
        </a:spcBef>
        <a:buClr>
          <a:schemeClr val="accent3"/>
        </a:buClr>
        <a:buFont typeface="Arial" panose="020B0604020202020204" pitchFamily="34" charset="0"/>
        <a:buChar char="•"/>
        <a:defRPr sz="1800" kern="1200">
          <a:solidFill>
            <a:srgbClr val="0F173D"/>
          </a:solidFill>
          <a:latin typeface="Montserrat" panose="00000500000000000000" pitchFamily="50" charset="0"/>
          <a:ea typeface="+mn-ea"/>
          <a:cs typeface="+mn-cs"/>
        </a:defRPr>
      </a:lvl4pPr>
      <a:lvl5pPr marL="2057400" indent="-228600" algn="l" defTabSz="914400" rtl="0" eaLnBrk="1" latinLnBrk="0" hangingPunct="1">
        <a:lnSpc>
          <a:spcPct val="120000"/>
        </a:lnSpc>
        <a:spcBef>
          <a:spcPts val="500"/>
        </a:spcBef>
        <a:buClr>
          <a:schemeClr val="accent3"/>
        </a:buClr>
        <a:buFont typeface="Arial" panose="020B0604020202020204" pitchFamily="34" charset="0"/>
        <a:buChar char="•"/>
        <a:defRPr sz="1800" kern="1200">
          <a:solidFill>
            <a:srgbClr val="0F173D"/>
          </a:solidFill>
          <a:latin typeface="Montserrat" panose="00000500000000000000" pitchFamily="50"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microsoft.com/office/2007/relationships/hdphoto" Target="../media/hdphoto2.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 Id="rId4" Type="http://schemas.microsoft.com/office/2007/relationships/hdphoto" Target="../media/hdphoto3.wdp"/></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9.xml"/><Relationship Id="rId4" Type="http://schemas.microsoft.com/office/2007/relationships/hdphoto" Target="../media/hdphoto4.wdp"/></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microsoft.com/office/2007/relationships/hdphoto" Target="../media/hdphoto5.wdp"/></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9.xml"/><Relationship Id="rId4" Type="http://schemas.microsoft.com/office/2007/relationships/hdphoto" Target="../media/hdphoto6.wdp"/></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9.xml"/><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1.xml"/><Relationship Id="rId1" Type="http://schemas.openxmlformats.org/officeDocument/2006/relationships/slideLayout" Target="../slideLayouts/slideLayout9.xml"/><Relationship Id="rId4" Type="http://schemas.microsoft.com/office/2007/relationships/hdphoto" Target="../media/hdphoto7.wdp"/></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C3222D5-6FE3-BC6F-608E-57B8261DE85E}"/>
              </a:ext>
            </a:extLst>
          </p:cNvPr>
          <p:cNvSpPr>
            <a:spLocks noGrp="1"/>
          </p:cNvSpPr>
          <p:nvPr>
            <p:ph type="ctrTitle"/>
          </p:nvPr>
        </p:nvSpPr>
        <p:spPr>
          <a:xfrm>
            <a:off x="609243" y="3065334"/>
            <a:ext cx="4781907" cy="1255728"/>
          </a:xfrm>
        </p:spPr>
        <p:txBody>
          <a:bodyPr anchor="b">
            <a:spAutoFit/>
          </a:bodyPr>
          <a:lstStyle/>
          <a:p>
            <a:r>
              <a:rPr lang="es-US" dirty="0"/>
              <a:t>Documentación y comunicación</a:t>
            </a:r>
            <a:endParaRPr lang="en-US" b="0" noProof="0" dirty="0">
              <a:latin typeface="Montserrat Medium" panose="00000600000000000000" pitchFamily="2" charset="0"/>
            </a:endParaRPr>
          </a:p>
        </p:txBody>
      </p:sp>
    </p:spTree>
    <p:extLst>
      <p:ext uri="{BB962C8B-B14F-4D97-AF65-F5344CB8AC3E}">
        <p14:creationId xmlns:p14="http://schemas.microsoft.com/office/powerpoint/2010/main" val="12371216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9563FD6-FEDA-87C7-707A-0CFB86F1C0EE}"/>
              </a:ext>
              <a:ext uri="{C183D7F6-B498-43B3-948B-1728B52AA6E4}">
                <adec:decorative xmlns:adec="http://schemas.microsoft.com/office/drawing/2017/decorative" val="1"/>
              </a:ext>
            </a:extLst>
          </p:cNvPr>
          <p:cNvSpPr/>
          <p:nvPr/>
        </p:nvSpPr>
        <p:spPr>
          <a:xfrm>
            <a:off x="1981202" y="3429001"/>
            <a:ext cx="8520330" cy="219104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4" name="Title 3">
            <a:extLst>
              <a:ext uri="{FF2B5EF4-FFF2-40B4-BE49-F238E27FC236}">
                <a16:creationId xmlns:a16="http://schemas.microsoft.com/office/drawing/2014/main" id="{B22E8C9E-AE99-BB9C-4AFD-4D01F9549AD2}"/>
              </a:ext>
            </a:extLst>
          </p:cNvPr>
          <p:cNvSpPr>
            <a:spLocks noGrp="1"/>
          </p:cNvSpPr>
          <p:nvPr>
            <p:ph type="title" idx="4294967295"/>
          </p:nvPr>
        </p:nvSpPr>
        <p:spPr>
          <a:xfrm>
            <a:off x="0" y="-739775"/>
            <a:ext cx="11839575" cy="525462"/>
          </a:xfrm>
        </p:spPr>
        <p:txBody>
          <a:bodyPr/>
          <a:lstStyle/>
          <a:p>
            <a:r>
              <a:rPr lang="es-US" dirty="0">
                <a:solidFill>
                  <a:schemeClr val="accent3"/>
                </a:solidFill>
              </a:rPr>
              <a:t>Agradecimientos</a:t>
            </a:r>
            <a:endParaRPr lang="en-US" noProof="0" dirty="0">
              <a:solidFill>
                <a:schemeClr val="accent3"/>
              </a:solidFill>
            </a:endParaRPr>
          </a:p>
        </p:txBody>
      </p:sp>
      <p:pic>
        <p:nvPicPr>
          <p:cNvPr id="5" name="Picture 4" descr="Logos for Fresno County Superintendent of Schools and Count Play Explore.">
            <a:extLst>
              <a:ext uri="{FF2B5EF4-FFF2-40B4-BE49-F238E27FC236}">
                <a16:creationId xmlns:a16="http://schemas.microsoft.com/office/drawing/2014/main" id="{E6188540-20AD-7EE0-3203-6C1EB4CC8355}"/>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519278" y="1315109"/>
            <a:ext cx="5326941" cy="2004063"/>
          </a:xfrm>
          <a:prstGeom prst="rect">
            <a:avLst/>
          </a:prstGeom>
        </p:spPr>
      </p:pic>
      <p:sp>
        <p:nvSpPr>
          <p:cNvPr id="6" name="TextBox 5">
            <a:extLst>
              <a:ext uri="{FF2B5EF4-FFF2-40B4-BE49-F238E27FC236}">
                <a16:creationId xmlns:a16="http://schemas.microsoft.com/office/drawing/2014/main" id="{81CABAD6-EC21-471F-0425-8A1668D51311}"/>
              </a:ext>
            </a:extLst>
          </p:cNvPr>
          <p:cNvSpPr txBox="1"/>
          <p:nvPr/>
        </p:nvSpPr>
        <p:spPr>
          <a:xfrm>
            <a:off x="2210972" y="3486353"/>
            <a:ext cx="8060789" cy="2066591"/>
          </a:xfrm>
          <a:prstGeom prst="rect">
            <a:avLst/>
          </a:prstGeom>
          <a:noFill/>
        </p:spPr>
        <p:txBody>
          <a:bodyPr wrap="square" rtlCol="0">
            <a:spAutoFit/>
          </a:bodyPr>
          <a:lstStyle/>
          <a:p>
            <a:pPr>
              <a:lnSpc>
                <a:spcPts val="2600"/>
              </a:lnSpc>
            </a:pPr>
            <a:r>
              <a:rPr lang="es-US" dirty="0" err="1">
                <a:solidFill>
                  <a:schemeClr val="bg1"/>
                </a:solidFill>
                <a:latin typeface="Montserrat Medium" panose="00000600000000000000" pitchFamily="2" charset="0"/>
                <a:ea typeface="Arial" panose="020B0604020202020204" pitchFamily="34" charset="0"/>
                <a:cs typeface="Times New Roman" panose="02020603050405020304" pitchFamily="18" charset="0"/>
              </a:rPr>
              <a:t>Count</a:t>
            </a:r>
            <a:r>
              <a:rPr lang="es-US" dirty="0">
                <a:solidFill>
                  <a:schemeClr val="bg1"/>
                </a:solidFill>
                <a:latin typeface="Montserrat Medium" panose="00000600000000000000" pitchFamily="2" charset="0"/>
                <a:ea typeface="Arial" panose="020B0604020202020204" pitchFamily="34" charset="0"/>
                <a:cs typeface="Times New Roman" panose="02020603050405020304" pitchFamily="18" charset="0"/>
              </a:rPr>
              <a:t> Play Explore Professional </a:t>
            </a:r>
            <a:r>
              <a:rPr lang="es-US" dirty="0" err="1">
                <a:solidFill>
                  <a:schemeClr val="bg1"/>
                </a:solidFill>
                <a:latin typeface="Montserrat Medium" panose="00000600000000000000" pitchFamily="2" charset="0"/>
                <a:ea typeface="Arial" panose="020B0604020202020204" pitchFamily="34" charset="0"/>
                <a:cs typeface="Times New Roman" panose="02020603050405020304" pitchFamily="18" charset="0"/>
              </a:rPr>
              <a:t>Learning</a:t>
            </a:r>
            <a:r>
              <a:rPr lang="es-US" dirty="0">
                <a:solidFill>
                  <a:schemeClr val="bg1"/>
                </a:solidFill>
                <a:latin typeface="Montserrat Medium" panose="00000600000000000000" pitchFamily="2" charset="0"/>
                <a:ea typeface="Arial" panose="020B0604020202020204" pitchFamily="34" charset="0"/>
                <a:cs typeface="Times New Roman" panose="02020603050405020304" pitchFamily="18" charset="0"/>
              </a:rPr>
              <a:t> </a:t>
            </a:r>
            <a:r>
              <a:rPr lang="es-US" dirty="0" err="1">
                <a:solidFill>
                  <a:schemeClr val="bg1"/>
                </a:solidFill>
                <a:latin typeface="Montserrat Medium" panose="00000600000000000000" pitchFamily="2" charset="0"/>
                <a:ea typeface="Arial" panose="020B0604020202020204" pitchFamily="34" charset="0"/>
                <a:cs typeface="Times New Roman" panose="02020603050405020304" pitchFamily="18" charset="0"/>
              </a:rPr>
              <a:t>Resources</a:t>
            </a:r>
            <a:r>
              <a:rPr lang="es-US" dirty="0">
                <a:solidFill>
                  <a:schemeClr val="bg1"/>
                </a:solidFill>
                <a:latin typeface="Montserrat Medium" panose="00000600000000000000" pitchFamily="2" charset="0"/>
                <a:ea typeface="Arial" panose="020B0604020202020204" pitchFamily="34" charset="0"/>
                <a:cs typeface="Times New Roman" panose="02020603050405020304" pitchFamily="18" charset="0"/>
              </a:rPr>
              <a:t> es un producto del Superintendente de Escuelas del Condado de Fresno desarrollado por </a:t>
            </a:r>
            <a:r>
              <a:rPr lang="es-US" dirty="0" err="1">
                <a:solidFill>
                  <a:schemeClr val="bg1"/>
                </a:solidFill>
                <a:latin typeface="Montserrat Medium" panose="00000600000000000000" pitchFamily="2" charset="0"/>
                <a:ea typeface="Arial" panose="020B0604020202020204" pitchFamily="34" charset="0"/>
                <a:cs typeface="Times New Roman" panose="02020603050405020304" pitchFamily="18" charset="0"/>
              </a:rPr>
              <a:t>WestEd</a:t>
            </a:r>
            <a:r>
              <a:rPr lang="es-US" dirty="0">
                <a:solidFill>
                  <a:schemeClr val="bg1"/>
                </a:solidFill>
                <a:latin typeface="Montserrat Medium" panose="00000600000000000000" pitchFamily="2" charset="0"/>
                <a:ea typeface="Arial" panose="020B0604020202020204" pitchFamily="34" charset="0"/>
                <a:cs typeface="Times New Roman" panose="02020603050405020304" pitchFamily="18" charset="0"/>
              </a:rPr>
              <a:t> en colaboración con FCSS y AIMS Center </a:t>
            </a:r>
            <a:r>
              <a:rPr lang="es-US" dirty="0" err="1">
                <a:solidFill>
                  <a:schemeClr val="bg1"/>
                </a:solidFill>
                <a:latin typeface="Montserrat Medium" panose="00000600000000000000" pitchFamily="2" charset="0"/>
                <a:ea typeface="Arial" panose="020B0604020202020204" pitchFamily="34" charset="0"/>
                <a:cs typeface="Times New Roman" panose="02020603050405020304" pitchFamily="18" charset="0"/>
              </a:rPr>
              <a:t>for</a:t>
            </a:r>
            <a:r>
              <a:rPr lang="es-US" dirty="0">
                <a:solidFill>
                  <a:schemeClr val="bg1"/>
                </a:solidFill>
                <a:latin typeface="Montserrat Medium" panose="00000600000000000000" pitchFamily="2" charset="0"/>
                <a:ea typeface="Arial" panose="020B0604020202020204" pitchFamily="34" charset="0"/>
                <a:cs typeface="Times New Roman" panose="02020603050405020304" pitchFamily="18" charset="0"/>
              </a:rPr>
              <a:t> </a:t>
            </a:r>
            <a:r>
              <a:rPr lang="es-US" dirty="0" err="1">
                <a:solidFill>
                  <a:schemeClr val="bg1"/>
                </a:solidFill>
                <a:latin typeface="Montserrat Medium" panose="00000600000000000000" pitchFamily="2" charset="0"/>
                <a:ea typeface="Arial" panose="020B0604020202020204" pitchFamily="34" charset="0"/>
                <a:cs typeface="Times New Roman" panose="02020603050405020304" pitchFamily="18" charset="0"/>
              </a:rPr>
              <a:t>Math</a:t>
            </a:r>
            <a:r>
              <a:rPr lang="es-US" dirty="0">
                <a:solidFill>
                  <a:schemeClr val="bg1"/>
                </a:solidFill>
                <a:latin typeface="Montserrat Medium" panose="00000600000000000000" pitchFamily="2" charset="0"/>
                <a:ea typeface="Arial" panose="020B0604020202020204" pitchFamily="34" charset="0"/>
                <a:cs typeface="Times New Roman" panose="02020603050405020304" pitchFamily="18" charset="0"/>
              </a:rPr>
              <a:t> and </a:t>
            </a:r>
            <a:r>
              <a:rPr lang="es-US" dirty="0" err="1">
                <a:solidFill>
                  <a:schemeClr val="bg1"/>
                </a:solidFill>
                <a:latin typeface="Montserrat Medium" panose="00000600000000000000" pitchFamily="2" charset="0"/>
                <a:ea typeface="Arial" panose="020B0604020202020204" pitchFamily="34" charset="0"/>
                <a:cs typeface="Times New Roman" panose="02020603050405020304" pitchFamily="18" charset="0"/>
              </a:rPr>
              <a:t>Science</a:t>
            </a:r>
            <a:r>
              <a:rPr lang="es-US" dirty="0">
                <a:solidFill>
                  <a:schemeClr val="bg1"/>
                </a:solidFill>
                <a:latin typeface="Montserrat Medium" panose="00000600000000000000" pitchFamily="2" charset="0"/>
                <a:ea typeface="Arial" panose="020B0604020202020204" pitchFamily="34" charset="0"/>
                <a:cs typeface="Times New Roman" panose="02020603050405020304" pitchFamily="18" charset="0"/>
              </a:rPr>
              <a:t> </a:t>
            </a:r>
            <a:r>
              <a:rPr lang="es-US" dirty="0" err="1">
                <a:solidFill>
                  <a:schemeClr val="bg1"/>
                </a:solidFill>
                <a:latin typeface="Montserrat Medium" panose="00000600000000000000" pitchFamily="2" charset="0"/>
                <a:ea typeface="Arial" panose="020B0604020202020204" pitchFamily="34" charset="0"/>
                <a:cs typeface="Times New Roman" panose="02020603050405020304" pitchFamily="18" charset="0"/>
              </a:rPr>
              <a:t>Education</a:t>
            </a:r>
            <a:r>
              <a:rPr lang="es-US" dirty="0">
                <a:solidFill>
                  <a:schemeClr val="bg1"/>
                </a:solidFill>
                <a:latin typeface="Montserrat Medium" panose="00000600000000000000" pitchFamily="2" charset="0"/>
                <a:ea typeface="Arial" panose="020B0604020202020204" pitchFamily="34" charset="0"/>
                <a:cs typeface="Times New Roman" panose="02020603050405020304" pitchFamily="18" charset="0"/>
              </a:rPr>
              <a:t>. No está destinado a la redistribución comercial, la modificación no autorizada ni el uso fuera del ámbito de la educación profesional.</a:t>
            </a:r>
            <a:endParaRPr lang="es-US" dirty="0">
              <a:solidFill>
                <a:schemeClr val="bg1"/>
              </a:solidFill>
              <a:latin typeface="Montserrat Medium" panose="00000600000000000000" pitchFamily="2" charset="0"/>
              <a:ea typeface="Calibri" panose="020F0502020204030204" pitchFamily="34" charset="0"/>
              <a:cs typeface="Times New Roman" panose="02020603050405020304" pitchFamily="18" charset="0"/>
            </a:endParaRPr>
          </a:p>
        </p:txBody>
      </p:sp>
      <p:sp>
        <p:nvSpPr>
          <p:cNvPr id="3" name="Slide Number Placeholder 3">
            <a:extLst>
              <a:ext uri="{FF2B5EF4-FFF2-40B4-BE49-F238E27FC236}">
                <a16:creationId xmlns:a16="http://schemas.microsoft.com/office/drawing/2014/main" id="{7468A24E-53FF-94EA-35AA-1370DB3CB0BC}"/>
              </a:ext>
              <a:ext uri="{C183D7F6-B498-43B3-948B-1728B52AA6E4}">
                <adec:decorative xmlns:adec="http://schemas.microsoft.com/office/drawing/2017/decorative" val="1"/>
              </a:ext>
            </a:extLst>
          </p:cNvPr>
          <p:cNvSpPr>
            <a:spLocks noGrp="1"/>
          </p:cNvSpPr>
          <p:nvPr>
            <p:ph type="sldNum" sz="quarter" idx="4"/>
          </p:nvPr>
        </p:nvSpPr>
        <p:spPr>
          <a:xfrm>
            <a:off x="9417050" y="6464300"/>
            <a:ext cx="2743200" cy="365125"/>
          </a:xfrm>
          <a:prstGeom prst="rect">
            <a:avLst/>
          </a:prstGeom>
        </p:spPr>
        <p:txBody>
          <a:bodyPr vert="horz" lIns="91440" tIns="45720" rIns="91440" bIns="45720" rtlCol="0" anchor="ctr"/>
          <a:lstStyle>
            <a:lvl1pPr algn="r">
              <a:defRPr sz="1200" b="1">
                <a:solidFill>
                  <a:schemeClr val="accent3"/>
                </a:solidFill>
              </a:defRPr>
            </a:lvl1pPr>
          </a:lstStyle>
          <a:p>
            <a:fld id="{8B512919-B088-4E12-9038-722E97F79378}" type="slidenum">
              <a:rPr lang="en-US" noProof="0" smtClean="0"/>
              <a:pPr/>
              <a:t>2</a:t>
            </a:fld>
            <a:endParaRPr lang="en-US" noProof="0" dirty="0"/>
          </a:p>
        </p:txBody>
      </p:sp>
    </p:spTree>
    <p:extLst>
      <p:ext uri="{BB962C8B-B14F-4D97-AF65-F5344CB8AC3E}">
        <p14:creationId xmlns:p14="http://schemas.microsoft.com/office/powerpoint/2010/main" val="29079745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F37396D-E5E0-8DBC-4645-8F7C0D4B763A}"/>
              </a:ext>
            </a:extLst>
          </p:cNvPr>
          <p:cNvSpPr>
            <a:spLocks noGrp="1"/>
          </p:cNvSpPr>
          <p:nvPr>
            <p:ph type="title"/>
          </p:nvPr>
        </p:nvSpPr>
        <p:spPr/>
        <p:txBody>
          <a:bodyPr/>
          <a:lstStyle/>
          <a:p>
            <a:r>
              <a:rPr lang="es-US" dirty="0"/>
              <a:t>Metas de la sesión</a:t>
            </a:r>
            <a:endParaRPr lang="en-US" noProof="0" dirty="0"/>
          </a:p>
        </p:txBody>
      </p:sp>
      <p:sp>
        <p:nvSpPr>
          <p:cNvPr id="2" name="Content Placeholder 1">
            <a:extLst>
              <a:ext uri="{FF2B5EF4-FFF2-40B4-BE49-F238E27FC236}">
                <a16:creationId xmlns:a16="http://schemas.microsoft.com/office/drawing/2014/main" id="{E15E0CF8-5B8F-7A6B-3034-4B78955F87CF}"/>
              </a:ext>
            </a:extLst>
          </p:cNvPr>
          <p:cNvSpPr>
            <a:spLocks noGrp="1"/>
          </p:cNvSpPr>
          <p:nvPr>
            <p:ph sz="half" idx="1"/>
          </p:nvPr>
        </p:nvSpPr>
        <p:spPr>
          <a:xfrm>
            <a:off x="638176" y="1324303"/>
            <a:ext cx="4801730" cy="4713785"/>
          </a:xfrm>
        </p:spPr>
        <p:txBody>
          <a:bodyPr anchor="ctr">
            <a:normAutofit fontScale="92500"/>
          </a:bodyPr>
          <a:lstStyle/>
          <a:p>
            <a:pPr fontAlgn="base">
              <a:spcAft>
                <a:spcPts val="2400"/>
              </a:spcAft>
            </a:pPr>
            <a:r>
              <a:rPr lang="es-US" sz="2600" dirty="0"/>
              <a:t>Describir las formas en que los niños documentan y comunican como parte de sus investigaciones científicas.</a:t>
            </a:r>
          </a:p>
          <a:p>
            <a:pPr fontAlgn="base"/>
            <a:r>
              <a:rPr lang="es-US" sz="2600" dirty="0"/>
              <a:t>Explorar formas de apoyar las habilidades de documentación y comunicación de los niños.</a:t>
            </a:r>
          </a:p>
        </p:txBody>
      </p:sp>
      <p:pic>
        <p:nvPicPr>
          <p:cNvPr id="7" name="Content Placeholder 6">
            <a:extLst>
              <a:ext uri="{FF2B5EF4-FFF2-40B4-BE49-F238E27FC236}">
                <a16:creationId xmlns:a16="http://schemas.microsoft.com/office/drawing/2014/main" id="{1A038A7D-63E2-2D85-4014-360C4743D234}"/>
              </a:ext>
              <a:ext uri="{C183D7F6-B498-43B3-948B-1728B52AA6E4}">
                <adec:decorative xmlns:adec="http://schemas.microsoft.com/office/drawing/2017/decorative" val="1"/>
              </a:ext>
            </a:extLst>
          </p:cNvPr>
          <p:cNvPicPr>
            <a:picLocks noGrp="1" noChangeAspect="1"/>
          </p:cNvPicPr>
          <p:nvPr>
            <p:ph sz="half" idx="2"/>
          </p:nvPr>
        </p:nvPicPr>
        <p:blipFill>
          <a:blip r:embed="rId3" cstate="screen">
            <a:extLst>
              <a:ext uri="{BEBA8EAE-BF5A-486C-A8C5-ECC9F3942E4B}">
                <a14:imgProps xmlns:a14="http://schemas.microsoft.com/office/drawing/2010/main">
                  <a14:imgLayer r:embed="rId4">
                    <a14:imgEffect>
                      <a14:colorTemperature colorTemp="7500"/>
                    </a14:imgEffect>
                    <a14:imgEffect>
                      <a14:brightnessContrast bright="10000"/>
                    </a14:imgEffect>
                  </a14:imgLayer>
                </a14:imgProps>
              </a:ext>
              <a:ext uri="{28A0092B-C50C-407E-A947-70E740481C1C}">
                <a14:useLocalDpi xmlns:a14="http://schemas.microsoft.com/office/drawing/2010/main"/>
              </a:ext>
            </a:extLst>
          </a:blip>
          <a:srcRect l="9533"/>
          <a:stretch>
            <a:fillRect/>
          </a:stretch>
        </p:blipFill>
        <p:spPr>
          <a:xfrm>
            <a:off x="5807676" y="970323"/>
            <a:ext cx="6396600" cy="4713785"/>
          </a:xfrm>
        </p:spPr>
      </p:pic>
      <p:sp>
        <p:nvSpPr>
          <p:cNvPr id="5" name="Slide Number Placeholder 4">
            <a:extLst>
              <a:ext uri="{FF2B5EF4-FFF2-40B4-BE49-F238E27FC236}">
                <a16:creationId xmlns:a16="http://schemas.microsoft.com/office/drawing/2014/main" id="{02F7DE0F-F618-3B25-F8EC-BB2C9258BB72}"/>
              </a:ext>
              <a:ext uri="{C183D7F6-B498-43B3-948B-1728B52AA6E4}">
                <adec:decorative xmlns:adec="http://schemas.microsoft.com/office/drawing/2017/decorative" val="1"/>
              </a:ext>
            </a:extLst>
          </p:cNvPr>
          <p:cNvSpPr>
            <a:spLocks noGrp="1"/>
          </p:cNvSpPr>
          <p:nvPr>
            <p:ph type="sldNum" sz="quarter" idx="4"/>
          </p:nvPr>
        </p:nvSpPr>
        <p:spPr/>
        <p:txBody>
          <a:bodyPr/>
          <a:lstStyle/>
          <a:p>
            <a:fld id="{8B512919-B088-4E12-9038-722E97F79378}" type="slidenum">
              <a:rPr lang="en-US" noProof="0" smtClean="0"/>
              <a:pPr/>
              <a:t>3</a:t>
            </a:fld>
            <a:endParaRPr lang="en-US" noProof="0" dirty="0"/>
          </a:p>
        </p:txBody>
      </p:sp>
    </p:spTree>
    <p:extLst>
      <p:ext uri="{BB962C8B-B14F-4D97-AF65-F5344CB8AC3E}">
        <p14:creationId xmlns:p14="http://schemas.microsoft.com/office/powerpoint/2010/main" val="28619152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1ACA306-F1F8-01D9-964E-4BF559A6F931}"/>
              </a:ext>
            </a:extLst>
          </p:cNvPr>
          <p:cNvSpPr>
            <a:spLocks noGrp="1"/>
          </p:cNvSpPr>
          <p:nvPr>
            <p:ph type="title"/>
          </p:nvPr>
        </p:nvSpPr>
        <p:spPr/>
        <p:txBody>
          <a:bodyPr/>
          <a:lstStyle/>
          <a:p>
            <a:r>
              <a:rPr lang="es-US" dirty="0"/>
              <a:t>Documentación y comunicación en ciencias</a:t>
            </a:r>
            <a:endParaRPr lang="en-US" noProof="0" dirty="0"/>
          </a:p>
        </p:txBody>
      </p:sp>
      <p:sp>
        <p:nvSpPr>
          <p:cNvPr id="2" name="Content Placeholder 1">
            <a:extLst>
              <a:ext uri="{FF2B5EF4-FFF2-40B4-BE49-F238E27FC236}">
                <a16:creationId xmlns:a16="http://schemas.microsoft.com/office/drawing/2014/main" id="{48EB0110-CE6C-77A5-FB87-819D77E1F1FC}"/>
              </a:ext>
            </a:extLst>
          </p:cNvPr>
          <p:cNvSpPr>
            <a:spLocks noGrp="1"/>
          </p:cNvSpPr>
          <p:nvPr>
            <p:ph sz="half" idx="1"/>
          </p:nvPr>
        </p:nvSpPr>
        <p:spPr>
          <a:xfrm>
            <a:off x="838199" y="1324303"/>
            <a:ext cx="6334897" cy="4267605"/>
          </a:xfrm>
        </p:spPr>
        <p:txBody>
          <a:bodyPr anchor="ctr">
            <a:normAutofit lnSpcReduction="10000"/>
          </a:bodyPr>
          <a:lstStyle/>
          <a:p>
            <a:pPr>
              <a:spcAft>
                <a:spcPts val="2400"/>
              </a:spcAft>
            </a:pPr>
            <a:r>
              <a:rPr lang="es-US" sz="2400" b="1" dirty="0"/>
              <a:t>La documentación </a:t>
            </a:r>
            <a:r>
              <a:rPr lang="es-US" sz="2400" dirty="0"/>
              <a:t>es la forma en que anotamos la información sobre conceptos y fenómenos científicos, utilizando diferentes formas.</a:t>
            </a:r>
          </a:p>
          <a:p>
            <a:r>
              <a:rPr lang="es-US" sz="2400" b="1" dirty="0"/>
              <a:t>La comunicación </a:t>
            </a:r>
            <a:r>
              <a:rPr lang="es-US" sz="2400" dirty="0"/>
              <a:t>incluye las formas en que los niños comparten sus observaciones, ideas y hallazgos relacionados con conceptos y fenómenos científicos.</a:t>
            </a:r>
          </a:p>
        </p:txBody>
      </p:sp>
      <p:sp>
        <p:nvSpPr>
          <p:cNvPr id="5" name="Slide Number Placeholder 4">
            <a:extLst>
              <a:ext uri="{FF2B5EF4-FFF2-40B4-BE49-F238E27FC236}">
                <a16:creationId xmlns:a16="http://schemas.microsoft.com/office/drawing/2014/main" id="{742E0E49-F181-1D9F-9FAC-96D4F56E80EB}"/>
              </a:ext>
              <a:ext uri="{C183D7F6-B498-43B3-948B-1728B52AA6E4}">
                <adec:decorative xmlns:adec="http://schemas.microsoft.com/office/drawing/2017/decorative" val="1"/>
              </a:ext>
            </a:extLst>
          </p:cNvPr>
          <p:cNvSpPr>
            <a:spLocks noGrp="1"/>
          </p:cNvSpPr>
          <p:nvPr>
            <p:ph type="sldNum" sz="quarter" idx="4"/>
          </p:nvPr>
        </p:nvSpPr>
        <p:spPr/>
        <p:txBody>
          <a:bodyPr/>
          <a:lstStyle/>
          <a:p>
            <a:fld id="{8B512919-B088-4E12-9038-722E97F79378}" type="slidenum">
              <a:rPr lang="en-US" noProof="0" smtClean="0"/>
              <a:pPr/>
              <a:t>4</a:t>
            </a:fld>
            <a:endParaRPr lang="en-US" noProof="0" dirty="0"/>
          </a:p>
        </p:txBody>
      </p:sp>
      <p:sp>
        <p:nvSpPr>
          <p:cNvPr id="8" name="TextBox 7">
            <a:extLst>
              <a:ext uri="{FF2B5EF4-FFF2-40B4-BE49-F238E27FC236}">
                <a16:creationId xmlns:a16="http://schemas.microsoft.com/office/drawing/2014/main" id="{25EA25F3-CC01-10B7-D029-4DFAAE2293C6}"/>
              </a:ext>
            </a:extLst>
          </p:cNvPr>
          <p:cNvSpPr txBox="1"/>
          <p:nvPr/>
        </p:nvSpPr>
        <p:spPr>
          <a:xfrm>
            <a:off x="143546" y="5819926"/>
            <a:ext cx="7029549" cy="461665"/>
          </a:xfrm>
          <a:prstGeom prst="rect">
            <a:avLst/>
          </a:prstGeom>
          <a:noFill/>
        </p:spPr>
        <p:txBody>
          <a:bodyPr wrap="square" rtlCol="0">
            <a:spAutoFit/>
          </a:bodyPr>
          <a:lstStyle/>
          <a:p>
            <a:r>
              <a:rPr lang="en-US" sz="1200" noProof="0" dirty="0">
                <a:solidFill>
                  <a:schemeClr val="bg2">
                    <a:lumMod val="50000"/>
                  </a:schemeClr>
                </a:solidFill>
                <a:latin typeface="Montserrat" pitchFamily="2" charset="77"/>
              </a:rPr>
              <a:t>California Department of Education (2024), National Academies of Sciences, Engineering, and Medicine (2022)</a:t>
            </a:r>
          </a:p>
        </p:txBody>
      </p:sp>
      <p:pic>
        <p:nvPicPr>
          <p:cNvPr id="12" name="Content Placeholder 11">
            <a:extLst>
              <a:ext uri="{FF2B5EF4-FFF2-40B4-BE49-F238E27FC236}">
                <a16:creationId xmlns:a16="http://schemas.microsoft.com/office/drawing/2014/main" id="{6E873E9C-C30A-FD1A-DE66-C03408767157}"/>
              </a:ext>
              <a:ext uri="{C183D7F6-B498-43B3-948B-1728B52AA6E4}">
                <adec:decorative xmlns:adec="http://schemas.microsoft.com/office/drawing/2017/decorative" val="1"/>
              </a:ext>
            </a:extLst>
          </p:cNvPr>
          <p:cNvPicPr>
            <a:picLocks noGrp="1" noChangeAspect="1"/>
          </p:cNvPicPr>
          <p:nvPr>
            <p:ph sz="half" idx="2"/>
          </p:nvPr>
        </p:nvPicPr>
        <p:blipFill>
          <a:blip r:embed="rId3" cstate="screen">
            <a:extLst>
              <a:ext uri="{BEBA8EAE-BF5A-486C-A8C5-ECC9F3942E4B}">
                <a14:imgProps xmlns:a14="http://schemas.microsoft.com/office/drawing/2010/main">
                  <a14:imgLayer r:embed="rId4">
                    <a14:imgEffect>
                      <a14:brightnessContrast bright="-7000"/>
                    </a14:imgEffect>
                  </a14:imgLayer>
                </a14:imgProps>
              </a:ext>
              <a:ext uri="{28A0092B-C50C-407E-A947-70E740481C1C}">
                <a14:useLocalDpi xmlns:a14="http://schemas.microsoft.com/office/drawing/2010/main"/>
              </a:ext>
            </a:extLst>
          </a:blip>
          <a:srcRect t="9393" b="16972"/>
          <a:stretch>
            <a:fillRect/>
          </a:stretch>
        </p:blipFill>
        <p:spPr>
          <a:xfrm>
            <a:off x="7407876" y="970005"/>
            <a:ext cx="4784124" cy="5096898"/>
          </a:xfrm>
        </p:spPr>
      </p:pic>
    </p:spTree>
    <p:extLst>
      <p:ext uri="{BB962C8B-B14F-4D97-AF65-F5344CB8AC3E}">
        <p14:creationId xmlns:p14="http://schemas.microsoft.com/office/powerpoint/2010/main" val="21750147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DE72D72-AE61-2D70-A770-BC4FB9D9B213}"/>
              </a:ext>
            </a:extLst>
          </p:cNvPr>
          <p:cNvSpPr>
            <a:spLocks noGrp="1"/>
          </p:cNvSpPr>
          <p:nvPr>
            <p:ph type="title"/>
          </p:nvPr>
        </p:nvSpPr>
        <p:spPr>
          <a:xfrm>
            <a:off x="838199" y="68414"/>
            <a:ext cx="10812517" cy="923330"/>
          </a:xfrm>
        </p:spPr>
        <p:txBody>
          <a:bodyPr/>
          <a:lstStyle/>
          <a:p>
            <a:r>
              <a:rPr lang="es-US" dirty="0"/>
              <a:t>Explorar: </a:t>
            </a:r>
            <a:r>
              <a:rPr lang="es-US" b="0" dirty="0">
                <a:latin typeface="Montserrat Medium" panose="00000600000000000000" pitchFamily="2" charset="0"/>
              </a:rPr>
              <a:t>Documentación y comunicación </a:t>
            </a:r>
            <a:br>
              <a:rPr lang="es-US" b="0" dirty="0">
                <a:latin typeface="Montserrat Medium" panose="00000600000000000000" pitchFamily="2" charset="0"/>
              </a:rPr>
            </a:br>
            <a:r>
              <a:rPr lang="es-US" b="0" dirty="0">
                <a:latin typeface="Montserrat Medium" panose="00000600000000000000" pitchFamily="2" charset="0"/>
              </a:rPr>
              <a:t>en la investigación científica</a:t>
            </a:r>
            <a:endParaRPr lang="en-US" b="0" noProof="0" dirty="0">
              <a:latin typeface="Montserrat Medium" panose="00000600000000000000" pitchFamily="2" charset="0"/>
            </a:endParaRPr>
          </a:p>
        </p:txBody>
      </p:sp>
      <p:sp>
        <p:nvSpPr>
          <p:cNvPr id="2" name="Content Placeholder 1">
            <a:extLst>
              <a:ext uri="{FF2B5EF4-FFF2-40B4-BE49-F238E27FC236}">
                <a16:creationId xmlns:a16="http://schemas.microsoft.com/office/drawing/2014/main" id="{1154E83E-4E66-1C9C-5242-19C50F096506}"/>
              </a:ext>
            </a:extLst>
          </p:cNvPr>
          <p:cNvSpPr>
            <a:spLocks noGrp="1"/>
          </p:cNvSpPr>
          <p:nvPr>
            <p:ph sz="half" idx="1"/>
          </p:nvPr>
        </p:nvSpPr>
        <p:spPr>
          <a:xfrm>
            <a:off x="838198" y="1301692"/>
            <a:ext cx="6405001" cy="4852988"/>
          </a:xfrm>
        </p:spPr>
        <p:txBody>
          <a:bodyPr>
            <a:noAutofit/>
          </a:bodyPr>
          <a:lstStyle/>
          <a:p>
            <a:pPr>
              <a:spcAft>
                <a:spcPts val="600"/>
              </a:spcAft>
            </a:pPr>
            <a:r>
              <a:rPr lang="es-US" sz="2000" dirty="0"/>
              <a:t>Seleccionen una tarjeta de investigación.</a:t>
            </a:r>
          </a:p>
          <a:p>
            <a:pPr>
              <a:spcAft>
                <a:spcPts val="600"/>
              </a:spcAft>
            </a:pPr>
            <a:r>
              <a:rPr lang="es-US" sz="2000" dirty="0"/>
              <a:t>Tengan en cuenta la información recopilada durante la investigación científica descrita en la tarjeta.</a:t>
            </a:r>
          </a:p>
          <a:p>
            <a:pPr>
              <a:spcAft>
                <a:spcPts val="600"/>
              </a:spcAft>
            </a:pPr>
            <a:r>
              <a:rPr lang="es-US" sz="2000" dirty="0"/>
              <a:t>Documenten la información descrita en la tarjeta de investigación.</a:t>
            </a:r>
          </a:p>
          <a:p>
            <a:pPr>
              <a:spcAft>
                <a:spcPts val="600"/>
              </a:spcAft>
            </a:pPr>
            <a:r>
              <a:rPr lang="es-US" sz="2000" dirty="0"/>
              <a:t>Discútanla en su grupo.</a:t>
            </a:r>
          </a:p>
          <a:p>
            <a:pPr>
              <a:spcAft>
                <a:spcPts val="600"/>
              </a:spcAft>
            </a:pPr>
            <a:r>
              <a:rPr lang="es-US" sz="2000" dirty="0"/>
              <a:t>Consideren cómo las diferentes formas de documentación les ayudan a comunicar diferentes tipos de información.</a:t>
            </a:r>
          </a:p>
        </p:txBody>
      </p:sp>
      <p:pic>
        <p:nvPicPr>
          <p:cNvPr id="7" name="Content Placeholder 6" descr="Instantánea del folleto Documentación y comunicación en la investigación científica.">
            <a:extLst>
              <a:ext uri="{FF2B5EF4-FFF2-40B4-BE49-F238E27FC236}">
                <a16:creationId xmlns:a16="http://schemas.microsoft.com/office/drawing/2014/main" id="{B64EE302-A1AB-2704-B3EB-897848A9FA35}"/>
              </a:ext>
              <a:ext uri="{C183D7F6-B498-43B3-948B-1728B52AA6E4}">
                <adec:decorative xmlns:adec="http://schemas.microsoft.com/office/drawing/2017/decorative" val="0"/>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a:stretch/>
        </p:blipFill>
        <p:spPr>
          <a:xfrm>
            <a:off x="7788906" y="1210603"/>
            <a:ext cx="3760262" cy="4852988"/>
          </a:xfrm>
          <a:ln>
            <a:solidFill>
              <a:srgbClr val="7030A0"/>
            </a:solidFill>
          </a:ln>
        </p:spPr>
      </p:pic>
      <p:sp>
        <p:nvSpPr>
          <p:cNvPr id="5" name="Slide Number Placeholder 4">
            <a:extLst>
              <a:ext uri="{FF2B5EF4-FFF2-40B4-BE49-F238E27FC236}">
                <a16:creationId xmlns:a16="http://schemas.microsoft.com/office/drawing/2014/main" id="{4709053D-095B-CF0D-12EE-A5BFA34EBDA6}"/>
              </a:ext>
              <a:ext uri="{C183D7F6-B498-43B3-948B-1728B52AA6E4}">
                <adec:decorative xmlns:adec="http://schemas.microsoft.com/office/drawing/2017/decorative" val="1"/>
              </a:ext>
            </a:extLst>
          </p:cNvPr>
          <p:cNvSpPr>
            <a:spLocks noGrp="1"/>
          </p:cNvSpPr>
          <p:nvPr>
            <p:ph type="sldNum" sz="quarter" idx="4"/>
          </p:nvPr>
        </p:nvSpPr>
        <p:spPr/>
        <p:txBody>
          <a:bodyPr/>
          <a:lstStyle/>
          <a:p>
            <a:fld id="{8B512919-B088-4E12-9038-722E97F79378}" type="slidenum">
              <a:rPr lang="en-US" noProof="0" smtClean="0"/>
              <a:pPr/>
              <a:t>5</a:t>
            </a:fld>
            <a:endParaRPr lang="en-US" noProof="0" dirty="0"/>
          </a:p>
        </p:txBody>
      </p:sp>
    </p:spTree>
    <p:extLst>
      <p:ext uri="{BB962C8B-B14F-4D97-AF65-F5344CB8AC3E}">
        <p14:creationId xmlns:p14="http://schemas.microsoft.com/office/powerpoint/2010/main" val="9779035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A9B5CD-4EE2-FACD-2160-FD7F5CFB1EC8}"/>
              </a:ext>
            </a:extLst>
          </p:cNvPr>
          <p:cNvSpPr>
            <a:spLocks noGrp="1"/>
          </p:cNvSpPr>
          <p:nvPr>
            <p:ph type="title"/>
          </p:nvPr>
        </p:nvSpPr>
        <p:spPr/>
        <p:txBody>
          <a:bodyPr anchor="ctr">
            <a:normAutofit/>
          </a:bodyPr>
          <a:lstStyle/>
          <a:p>
            <a:r>
              <a:rPr lang="es-US" sz="4000" dirty="0"/>
              <a:t>Discutir:</a:t>
            </a:r>
            <a:br>
              <a:rPr lang="es-US" sz="4400" dirty="0"/>
            </a:br>
            <a:r>
              <a:rPr lang="es-US" sz="3200" b="0" dirty="0">
                <a:latin typeface="Montserrat Medium" panose="00000600000000000000" pitchFamily="2" charset="0"/>
              </a:rPr>
              <a:t>Documentación y comunicación en la investigación</a:t>
            </a:r>
            <a:endParaRPr lang="en-US" sz="3200" noProof="0" dirty="0">
              <a:latin typeface="Montserrat Medium" panose="00000600000000000000" pitchFamily="2" charset="0"/>
            </a:endParaRPr>
          </a:p>
        </p:txBody>
      </p:sp>
      <p:sp>
        <p:nvSpPr>
          <p:cNvPr id="3" name="Content Placeholder 2">
            <a:extLst>
              <a:ext uri="{FF2B5EF4-FFF2-40B4-BE49-F238E27FC236}">
                <a16:creationId xmlns:a16="http://schemas.microsoft.com/office/drawing/2014/main" id="{EC3E36E7-F93F-60C3-6D56-547714A4BBB9}"/>
              </a:ext>
            </a:extLst>
          </p:cNvPr>
          <p:cNvSpPr>
            <a:spLocks noGrp="1"/>
          </p:cNvSpPr>
          <p:nvPr>
            <p:ph idx="1"/>
          </p:nvPr>
        </p:nvSpPr>
        <p:spPr/>
        <p:txBody>
          <a:bodyPr>
            <a:normAutofit/>
          </a:bodyPr>
          <a:lstStyle/>
          <a:p>
            <a:pPr marL="285750" indent="-285750" fontAlgn="base"/>
            <a:r>
              <a:rPr lang="es-US" sz="3200" dirty="0"/>
              <a:t>¿Cómo documentaron?</a:t>
            </a:r>
          </a:p>
          <a:p>
            <a:pPr marL="285750" indent="-285750" fontAlgn="base">
              <a:spcBef>
                <a:spcPts val="2400"/>
              </a:spcBef>
            </a:pPr>
            <a:r>
              <a:rPr lang="es-US" sz="3200" dirty="0"/>
              <a:t>¿Por qué eligieron esta forma de documentación? </a:t>
            </a:r>
          </a:p>
        </p:txBody>
      </p:sp>
      <p:sp>
        <p:nvSpPr>
          <p:cNvPr id="4" name="Slide Number Placeholder 3">
            <a:extLst>
              <a:ext uri="{FF2B5EF4-FFF2-40B4-BE49-F238E27FC236}">
                <a16:creationId xmlns:a16="http://schemas.microsoft.com/office/drawing/2014/main" id="{F7A99B1E-10AC-4BDD-4D05-A3D5346B7519}"/>
              </a:ext>
              <a:ext uri="{C183D7F6-B498-43B3-948B-1728B52AA6E4}">
                <adec:decorative xmlns:adec="http://schemas.microsoft.com/office/drawing/2017/decorative" val="1"/>
              </a:ext>
            </a:extLst>
          </p:cNvPr>
          <p:cNvSpPr>
            <a:spLocks noGrp="1"/>
          </p:cNvSpPr>
          <p:nvPr>
            <p:ph type="sldNum" sz="quarter" idx="4"/>
          </p:nvPr>
        </p:nvSpPr>
        <p:spPr/>
        <p:txBody>
          <a:bodyPr/>
          <a:lstStyle/>
          <a:p>
            <a:fld id="{8B512919-B088-4E12-9038-722E97F79378}" type="slidenum">
              <a:rPr lang="en-US" noProof="0" smtClean="0"/>
              <a:pPr/>
              <a:t>6</a:t>
            </a:fld>
            <a:endParaRPr lang="en-US" noProof="0" dirty="0">
              <a:solidFill>
                <a:srgbClr val="7030A0"/>
              </a:solidFill>
            </a:endParaRPr>
          </a:p>
        </p:txBody>
      </p:sp>
    </p:spTree>
    <p:extLst>
      <p:ext uri="{BB962C8B-B14F-4D97-AF65-F5344CB8AC3E}">
        <p14:creationId xmlns:p14="http://schemas.microsoft.com/office/powerpoint/2010/main" val="2319081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F2738-DDAF-DEB4-96DE-EF372A1EC8A1}"/>
              </a:ext>
            </a:extLst>
          </p:cNvPr>
          <p:cNvSpPr>
            <a:spLocks noGrp="1"/>
          </p:cNvSpPr>
          <p:nvPr>
            <p:ph type="title"/>
          </p:nvPr>
        </p:nvSpPr>
        <p:spPr/>
        <p:txBody>
          <a:bodyPr/>
          <a:lstStyle/>
          <a:p>
            <a:r>
              <a:rPr lang="es-US" dirty="0"/>
              <a:t>Reflexione sobre su entorno</a:t>
            </a:r>
            <a:endParaRPr lang="en-US" noProof="0" dirty="0"/>
          </a:p>
        </p:txBody>
      </p:sp>
      <p:sp>
        <p:nvSpPr>
          <p:cNvPr id="3" name="Content Placeholder 2">
            <a:extLst>
              <a:ext uri="{FF2B5EF4-FFF2-40B4-BE49-F238E27FC236}">
                <a16:creationId xmlns:a16="http://schemas.microsoft.com/office/drawing/2014/main" id="{2D5669BC-1048-CEC3-8FC9-8C874A7AC15A}"/>
              </a:ext>
            </a:extLst>
          </p:cNvPr>
          <p:cNvSpPr>
            <a:spLocks noGrp="1"/>
          </p:cNvSpPr>
          <p:nvPr>
            <p:ph idx="1"/>
          </p:nvPr>
        </p:nvSpPr>
        <p:spPr>
          <a:xfrm>
            <a:off x="851646" y="1253331"/>
            <a:ext cx="10834075" cy="4118769"/>
          </a:xfrm>
        </p:spPr>
        <p:txBody>
          <a:bodyPr anchor="ctr"/>
          <a:lstStyle/>
          <a:p>
            <a:pPr marL="0" indent="0" algn="ctr">
              <a:buNone/>
            </a:pPr>
            <a:r>
              <a:rPr lang="es-US" dirty="0"/>
              <a:t>¿De qué maneras documentan o comunican los niños de su entorno las ideas y experiencias científicas?</a:t>
            </a:r>
          </a:p>
        </p:txBody>
      </p:sp>
      <p:sp>
        <p:nvSpPr>
          <p:cNvPr id="6" name="TextBox 5">
            <a:extLst>
              <a:ext uri="{FF2B5EF4-FFF2-40B4-BE49-F238E27FC236}">
                <a16:creationId xmlns:a16="http://schemas.microsoft.com/office/drawing/2014/main" id="{05F86DB0-051A-0A79-BD46-7A0B4094C9E3}"/>
              </a:ext>
            </a:extLst>
          </p:cNvPr>
          <p:cNvSpPr txBox="1"/>
          <p:nvPr/>
        </p:nvSpPr>
        <p:spPr>
          <a:xfrm>
            <a:off x="141893" y="5973925"/>
            <a:ext cx="9923381" cy="276999"/>
          </a:xfrm>
          <a:prstGeom prst="rect">
            <a:avLst/>
          </a:prstGeom>
          <a:noFill/>
        </p:spPr>
        <p:txBody>
          <a:bodyPr wrap="square">
            <a:spAutoFit/>
          </a:bodyPr>
          <a:lstStyle/>
          <a:p>
            <a:r>
              <a:rPr lang="en-US" sz="1200" noProof="0" dirty="0">
                <a:solidFill>
                  <a:schemeClr val="bg2">
                    <a:lumMod val="50000"/>
                  </a:schemeClr>
                </a:solidFill>
                <a:latin typeface="Montserrat" pitchFamily="2" charset="77"/>
              </a:rPr>
              <a:t>California Department of Education (2024), National Academies of Sciences, Engineering, and Medicine (2022)</a:t>
            </a:r>
          </a:p>
        </p:txBody>
      </p:sp>
      <p:sp>
        <p:nvSpPr>
          <p:cNvPr id="4" name="Slide Number Placeholder 3">
            <a:extLst>
              <a:ext uri="{FF2B5EF4-FFF2-40B4-BE49-F238E27FC236}">
                <a16:creationId xmlns:a16="http://schemas.microsoft.com/office/drawing/2014/main" id="{AAED4E9B-D950-F5F3-688C-44FD809494E2}"/>
              </a:ext>
              <a:ext uri="{C183D7F6-B498-43B3-948B-1728B52AA6E4}">
                <adec:decorative xmlns:adec="http://schemas.microsoft.com/office/drawing/2017/decorative" val="1"/>
              </a:ext>
            </a:extLst>
          </p:cNvPr>
          <p:cNvSpPr>
            <a:spLocks noGrp="1"/>
          </p:cNvSpPr>
          <p:nvPr>
            <p:ph type="sldNum" sz="quarter" idx="4"/>
          </p:nvPr>
        </p:nvSpPr>
        <p:spPr/>
        <p:txBody>
          <a:bodyPr/>
          <a:lstStyle/>
          <a:p>
            <a:fld id="{8B512919-B088-4E12-9038-722E97F79378}" type="slidenum">
              <a:rPr lang="en-US" noProof="0" smtClean="0"/>
              <a:pPr/>
              <a:t>7</a:t>
            </a:fld>
            <a:endParaRPr lang="en-US" noProof="0" dirty="0"/>
          </a:p>
        </p:txBody>
      </p:sp>
    </p:spTree>
    <p:extLst>
      <p:ext uri="{BB962C8B-B14F-4D97-AF65-F5344CB8AC3E}">
        <p14:creationId xmlns:p14="http://schemas.microsoft.com/office/powerpoint/2010/main" val="15985250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0D5FACB-B926-5F95-2343-8B5D9A407182}"/>
              </a:ext>
            </a:extLst>
          </p:cNvPr>
          <p:cNvSpPr>
            <a:spLocks noGrp="1"/>
          </p:cNvSpPr>
          <p:nvPr>
            <p:ph type="title"/>
          </p:nvPr>
        </p:nvSpPr>
        <p:spPr/>
        <p:txBody>
          <a:bodyPr/>
          <a:lstStyle/>
          <a:p>
            <a:r>
              <a:rPr lang="es-US" dirty="0"/>
              <a:t>¡Los educadores también documentan!</a:t>
            </a:r>
            <a:endParaRPr lang="en-US" noProof="0" dirty="0"/>
          </a:p>
        </p:txBody>
      </p:sp>
      <p:sp>
        <p:nvSpPr>
          <p:cNvPr id="2" name="Content Placeholder 1">
            <a:extLst>
              <a:ext uri="{FF2B5EF4-FFF2-40B4-BE49-F238E27FC236}">
                <a16:creationId xmlns:a16="http://schemas.microsoft.com/office/drawing/2014/main" id="{62C4AECA-6FA6-6E41-F501-563E5FC8F4F1}"/>
              </a:ext>
            </a:extLst>
          </p:cNvPr>
          <p:cNvSpPr>
            <a:spLocks noGrp="1"/>
          </p:cNvSpPr>
          <p:nvPr>
            <p:ph sz="half" idx="1"/>
          </p:nvPr>
        </p:nvSpPr>
        <p:spPr>
          <a:xfrm>
            <a:off x="838199" y="1151639"/>
            <a:ext cx="5177590" cy="4304282"/>
          </a:xfrm>
        </p:spPr>
        <p:txBody>
          <a:bodyPr anchor="ctr">
            <a:normAutofit lnSpcReduction="10000"/>
          </a:bodyPr>
          <a:lstStyle/>
          <a:p>
            <a:pPr marL="0" indent="0">
              <a:buNone/>
            </a:pPr>
            <a:r>
              <a:rPr lang="es-US" sz="2400" dirty="0"/>
              <a:t>Los educadores documentan para:</a:t>
            </a:r>
          </a:p>
          <a:p>
            <a:r>
              <a:rPr lang="es-US" sz="2400" dirty="0"/>
              <a:t>compartir las preguntas de los niños con otras personas, </a:t>
            </a:r>
          </a:p>
          <a:p>
            <a:r>
              <a:rPr lang="es-US" sz="2400" dirty="0"/>
              <a:t>planificar los siguientes pasos en su plan de estudios y</a:t>
            </a:r>
          </a:p>
          <a:p>
            <a:r>
              <a:rPr lang="es-US" sz="2400" dirty="0"/>
              <a:t>evaluar y comprender el aprendizaje y el desarrollo de los niños.</a:t>
            </a:r>
          </a:p>
        </p:txBody>
      </p:sp>
      <p:sp>
        <p:nvSpPr>
          <p:cNvPr id="5" name="Slide Number Placeholder 4">
            <a:extLst>
              <a:ext uri="{FF2B5EF4-FFF2-40B4-BE49-F238E27FC236}">
                <a16:creationId xmlns:a16="http://schemas.microsoft.com/office/drawing/2014/main" id="{E0081E43-C23C-695F-8299-5E0438E7CC2D}"/>
              </a:ext>
              <a:ext uri="{C183D7F6-B498-43B3-948B-1728B52AA6E4}">
                <adec:decorative xmlns:adec="http://schemas.microsoft.com/office/drawing/2017/decorative" val="1"/>
              </a:ext>
            </a:extLst>
          </p:cNvPr>
          <p:cNvSpPr>
            <a:spLocks noGrp="1"/>
          </p:cNvSpPr>
          <p:nvPr>
            <p:ph type="sldNum" sz="quarter" idx="4"/>
          </p:nvPr>
        </p:nvSpPr>
        <p:spPr/>
        <p:txBody>
          <a:bodyPr/>
          <a:lstStyle/>
          <a:p>
            <a:fld id="{8B512919-B088-4E12-9038-722E97F79378}" type="slidenum">
              <a:rPr lang="en-US" noProof="0" smtClean="0"/>
              <a:pPr/>
              <a:t>8</a:t>
            </a:fld>
            <a:endParaRPr lang="en-US" noProof="0" dirty="0"/>
          </a:p>
        </p:txBody>
      </p:sp>
      <p:pic>
        <p:nvPicPr>
          <p:cNvPr id="11" name="Content Placeholder 10">
            <a:extLst>
              <a:ext uri="{FF2B5EF4-FFF2-40B4-BE49-F238E27FC236}">
                <a16:creationId xmlns:a16="http://schemas.microsoft.com/office/drawing/2014/main" id="{AA3EB2FD-9FFD-A4D7-98EE-8B473E5441E8}"/>
              </a:ext>
              <a:ext uri="{C183D7F6-B498-43B3-948B-1728B52AA6E4}">
                <adec:decorative xmlns:adec="http://schemas.microsoft.com/office/drawing/2017/decorative" val="1"/>
              </a:ext>
            </a:extLst>
          </p:cNvPr>
          <p:cNvPicPr>
            <a:picLocks noGrp="1" noChangeAspect="1"/>
          </p:cNvPicPr>
          <p:nvPr>
            <p:ph sz="half" idx="2"/>
          </p:nvPr>
        </p:nvPicPr>
        <p:blipFill>
          <a:blip r:embed="rId3" cstate="screen">
            <a:extLst>
              <a:ext uri="{28A0092B-C50C-407E-A947-70E740481C1C}">
                <a14:useLocalDpi xmlns:a14="http://schemas.microsoft.com/office/drawing/2010/main"/>
              </a:ext>
            </a:extLst>
          </a:blip>
          <a:stretch>
            <a:fillRect/>
          </a:stretch>
        </p:blipFill>
        <p:spPr>
          <a:xfrm>
            <a:off x="6351576" y="966485"/>
            <a:ext cx="5840424" cy="4489436"/>
          </a:xfrm>
        </p:spPr>
      </p:pic>
      <p:sp>
        <p:nvSpPr>
          <p:cNvPr id="3" name="TextBox 2">
            <a:extLst>
              <a:ext uri="{FF2B5EF4-FFF2-40B4-BE49-F238E27FC236}">
                <a16:creationId xmlns:a16="http://schemas.microsoft.com/office/drawing/2014/main" id="{93A8C743-DF42-2DA3-62FD-A1727E29AD6C}"/>
              </a:ext>
            </a:extLst>
          </p:cNvPr>
          <p:cNvSpPr txBox="1"/>
          <p:nvPr/>
        </p:nvSpPr>
        <p:spPr>
          <a:xfrm>
            <a:off x="148457" y="5968138"/>
            <a:ext cx="6096000" cy="276999"/>
          </a:xfrm>
          <a:prstGeom prst="rect">
            <a:avLst/>
          </a:prstGeom>
          <a:noFill/>
        </p:spPr>
        <p:txBody>
          <a:bodyPr wrap="square">
            <a:spAutoFit/>
          </a:bodyPr>
          <a:lstStyle/>
          <a:p>
            <a:r>
              <a:rPr lang="en-US" sz="1200" noProof="0" dirty="0" err="1">
                <a:solidFill>
                  <a:schemeClr val="bg2">
                    <a:lumMod val="50000"/>
                  </a:schemeClr>
                </a:solidFill>
                <a:latin typeface="Montserrat" pitchFamily="2" charset="77"/>
              </a:rPr>
              <a:t>Alaçam</a:t>
            </a:r>
            <a:r>
              <a:rPr lang="en-US" sz="1200" noProof="0" dirty="0">
                <a:solidFill>
                  <a:schemeClr val="bg2">
                    <a:lumMod val="50000"/>
                  </a:schemeClr>
                </a:solidFill>
                <a:latin typeface="Montserrat" pitchFamily="2" charset="77"/>
              </a:rPr>
              <a:t> and </a:t>
            </a:r>
            <a:r>
              <a:rPr lang="en-US" sz="1200" noProof="0" dirty="0" err="1">
                <a:solidFill>
                  <a:schemeClr val="bg2">
                    <a:lumMod val="50000"/>
                  </a:schemeClr>
                </a:solidFill>
                <a:latin typeface="Montserrat" pitchFamily="2" charset="77"/>
              </a:rPr>
              <a:t>Olgan</a:t>
            </a:r>
            <a:r>
              <a:rPr lang="en-US" sz="1200" noProof="0" dirty="0">
                <a:solidFill>
                  <a:schemeClr val="bg2">
                    <a:lumMod val="50000"/>
                  </a:schemeClr>
                </a:solidFill>
                <a:latin typeface="Montserrat" pitchFamily="2" charset="77"/>
              </a:rPr>
              <a:t> (2021)</a:t>
            </a:r>
          </a:p>
        </p:txBody>
      </p:sp>
    </p:spTree>
    <p:extLst>
      <p:ext uri="{BB962C8B-B14F-4D97-AF65-F5344CB8AC3E}">
        <p14:creationId xmlns:p14="http://schemas.microsoft.com/office/powerpoint/2010/main" val="37789005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BA49B9-FB0F-98BF-031D-744767C36A4E}"/>
              </a:ext>
            </a:extLst>
          </p:cNvPr>
          <p:cNvSpPr>
            <a:spLocks noGrp="1"/>
          </p:cNvSpPr>
          <p:nvPr>
            <p:ph type="title"/>
          </p:nvPr>
        </p:nvSpPr>
        <p:spPr/>
        <p:txBody>
          <a:bodyPr anchor="ctr">
            <a:noAutofit/>
          </a:bodyPr>
          <a:lstStyle/>
          <a:p>
            <a:r>
              <a:rPr lang="es-US" sz="3200" dirty="0"/>
              <a:t>Observar: </a:t>
            </a:r>
            <a:r>
              <a:rPr lang="es-US" sz="2800" b="0" dirty="0">
                <a:latin typeface="Montserrat Medium" panose="00000600000000000000" pitchFamily="2" charset="0"/>
              </a:rPr>
              <a:t>Investigando una araña</a:t>
            </a:r>
            <a:endParaRPr lang="en-US" sz="2800" b="0" noProof="0" dirty="0">
              <a:latin typeface="Montserrat Medium" panose="00000600000000000000" pitchFamily="2" charset="0"/>
            </a:endParaRPr>
          </a:p>
        </p:txBody>
      </p:sp>
      <p:sp>
        <p:nvSpPr>
          <p:cNvPr id="10" name="Content Placeholder 9">
            <a:extLst>
              <a:ext uri="{FF2B5EF4-FFF2-40B4-BE49-F238E27FC236}">
                <a16:creationId xmlns:a16="http://schemas.microsoft.com/office/drawing/2014/main" id="{2D770D98-01E0-BF6A-2515-E1F5F5E12751}"/>
              </a:ext>
            </a:extLst>
          </p:cNvPr>
          <p:cNvSpPr>
            <a:spLocks noGrp="1"/>
          </p:cNvSpPr>
          <p:nvPr>
            <p:ph idx="1"/>
          </p:nvPr>
        </p:nvSpPr>
        <p:spPr>
          <a:xfrm>
            <a:off x="352540" y="1333041"/>
            <a:ext cx="6334699" cy="4891489"/>
          </a:xfrm>
        </p:spPr>
        <p:txBody>
          <a:bodyPr>
            <a:normAutofit fontScale="85000" lnSpcReduction="20000"/>
          </a:bodyPr>
          <a:lstStyle/>
          <a:p>
            <a:pPr marL="233363" indent="-227013">
              <a:spcAft>
                <a:spcPts val="600"/>
              </a:spcAft>
            </a:pPr>
            <a:r>
              <a:rPr lang="es-US" dirty="0">
                <a:solidFill>
                  <a:schemeClr val="tx1"/>
                </a:solidFill>
              </a:rPr>
              <a:t>¿Qué conceptos y fenómenos científicos están explorando los niños? </a:t>
            </a:r>
          </a:p>
          <a:p>
            <a:pPr marL="233363" indent="-227013">
              <a:spcAft>
                <a:spcPts val="600"/>
              </a:spcAft>
            </a:pPr>
            <a:r>
              <a:rPr lang="es-US" dirty="0">
                <a:solidFill>
                  <a:schemeClr val="tx1"/>
                </a:solidFill>
              </a:rPr>
              <a:t>¿De qué manera documentan y comunican los niños?</a:t>
            </a:r>
          </a:p>
          <a:p>
            <a:pPr marL="233363" indent="-227013">
              <a:spcAft>
                <a:spcPts val="600"/>
              </a:spcAft>
            </a:pPr>
            <a:r>
              <a:rPr lang="es-US" dirty="0">
                <a:solidFill>
                  <a:schemeClr val="tx1"/>
                </a:solidFill>
              </a:rPr>
              <a:t>¿Cómo la documentación y la comunicación de los niños profundizan su comprensión de los conceptos y fenómenos científicos? </a:t>
            </a:r>
          </a:p>
          <a:p>
            <a:pPr marL="233363" indent="-227013">
              <a:spcAft>
                <a:spcPts val="600"/>
              </a:spcAft>
            </a:pPr>
            <a:r>
              <a:rPr lang="es-US" dirty="0">
                <a:solidFill>
                  <a:schemeClr val="tx1"/>
                </a:solidFill>
              </a:rPr>
              <a:t>¿De qué manera el educador ayuda a los niños para que documenten y se comuniquen?</a:t>
            </a:r>
            <a:endParaRPr lang="es-US" dirty="0"/>
          </a:p>
        </p:txBody>
      </p:sp>
      <p:sp>
        <p:nvSpPr>
          <p:cNvPr id="4" name="Slide Number Placeholder 3">
            <a:extLst>
              <a:ext uri="{FF2B5EF4-FFF2-40B4-BE49-F238E27FC236}">
                <a16:creationId xmlns:a16="http://schemas.microsoft.com/office/drawing/2014/main" id="{663D1A20-9774-431F-2BFC-7A552983AE6C}"/>
              </a:ext>
              <a:ext uri="{C183D7F6-B498-43B3-948B-1728B52AA6E4}">
                <adec:decorative xmlns:adec="http://schemas.microsoft.com/office/drawing/2017/decorative" val="1"/>
              </a:ext>
            </a:extLst>
          </p:cNvPr>
          <p:cNvSpPr>
            <a:spLocks noGrp="1"/>
          </p:cNvSpPr>
          <p:nvPr>
            <p:ph type="sldNum" sz="quarter" idx="4"/>
          </p:nvPr>
        </p:nvSpPr>
        <p:spPr/>
        <p:txBody>
          <a:bodyPr/>
          <a:lstStyle/>
          <a:p>
            <a:fld id="{8B512919-B088-4E12-9038-722E97F79378}" type="slidenum">
              <a:rPr lang="en-US" noProof="0" smtClean="0"/>
              <a:pPr/>
              <a:t>9</a:t>
            </a:fld>
            <a:endParaRPr lang="en-US" noProof="0" dirty="0">
              <a:solidFill>
                <a:srgbClr val="7030A0"/>
              </a:solidFill>
            </a:endParaRPr>
          </a:p>
        </p:txBody>
      </p:sp>
      <p:pic>
        <p:nvPicPr>
          <p:cNvPr id="6" name="Picture 5">
            <a:extLst>
              <a:ext uri="{FF2B5EF4-FFF2-40B4-BE49-F238E27FC236}">
                <a16:creationId xmlns:a16="http://schemas.microsoft.com/office/drawing/2014/main" id="{AD2D4FE1-99D8-E04D-1C5A-149EA205F589}"/>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b="36450"/>
          <a:stretch/>
        </p:blipFill>
        <p:spPr>
          <a:xfrm>
            <a:off x="7034400" y="1333041"/>
            <a:ext cx="4525885" cy="4314285"/>
          </a:xfrm>
          <a:prstGeom prst="rect">
            <a:avLst/>
          </a:prstGeom>
        </p:spPr>
      </p:pic>
    </p:spTree>
    <p:extLst>
      <p:ext uri="{BB962C8B-B14F-4D97-AF65-F5344CB8AC3E}">
        <p14:creationId xmlns:p14="http://schemas.microsoft.com/office/powerpoint/2010/main" val="10304051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9573134F-019A-76AF-1BF0-83E06ABE771C}"/>
              </a:ext>
            </a:extLst>
          </p:cNvPr>
          <p:cNvSpPr>
            <a:spLocks noGrp="1"/>
          </p:cNvSpPr>
          <p:nvPr>
            <p:ph type="title"/>
          </p:nvPr>
        </p:nvSpPr>
        <p:spPr/>
        <p:txBody>
          <a:bodyPr anchor="ctr"/>
          <a:lstStyle/>
          <a:p>
            <a:r>
              <a:rPr lang="es-US" sz="4400" dirty="0"/>
              <a:t>Discutir: </a:t>
            </a:r>
            <a:r>
              <a:rPr lang="es-US" sz="4000" b="0" dirty="0">
                <a:latin typeface="Montserrat Medium" panose="00000600000000000000" pitchFamily="2" charset="0"/>
              </a:rPr>
              <a:t>Investigando una araña</a:t>
            </a:r>
            <a:endParaRPr lang="en-US" sz="4000" b="0" noProof="0" dirty="0">
              <a:latin typeface="Montserrat Medium" panose="00000600000000000000" pitchFamily="2" charset="0"/>
            </a:endParaRPr>
          </a:p>
        </p:txBody>
      </p:sp>
      <p:sp>
        <p:nvSpPr>
          <p:cNvPr id="3" name="Content Placeholder 2">
            <a:extLst>
              <a:ext uri="{FF2B5EF4-FFF2-40B4-BE49-F238E27FC236}">
                <a16:creationId xmlns:a16="http://schemas.microsoft.com/office/drawing/2014/main" id="{DA2FC5AF-3058-590E-C052-9D7A786F8EDB}"/>
              </a:ext>
            </a:extLst>
          </p:cNvPr>
          <p:cNvSpPr>
            <a:spLocks noGrp="1"/>
          </p:cNvSpPr>
          <p:nvPr>
            <p:ph idx="1"/>
          </p:nvPr>
        </p:nvSpPr>
        <p:spPr>
          <a:xfrm>
            <a:off x="6096000" y="706426"/>
            <a:ext cx="5550568" cy="5623560"/>
          </a:xfrm>
        </p:spPr>
        <p:txBody>
          <a:bodyPr anchor="t">
            <a:normAutofit fontScale="92500" lnSpcReduction="10000"/>
          </a:bodyPr>
          <a:lstStyle/>
          <a:p>
            <a:pPr marL="398463" lvl="1" indent="-285750">
              <a:spcBef>
                <a:spcPts val="0"/>
              </a:spcBef>
              <a:spcAft>
                <a:spcPts val="1200"/>
              </a:spcAft>
            </a:pPr>
            <a:r>
              <a:rPr lang="es-US" dirty="0"/>
              <a:t>¿Qué conceptos y fenómenos científicos están explorando los niños? </a:t>
            </a:r>
          </a:p>
          <a:p>
            <a:pPr marL="398463" lvl="1" indent="-285750">
              <a:spcBef>
                <a:spcPts val="0"/>
              </a:spcBef>
              <a:spcAft>
                <a:spcPts val="1200"/>
              </a:spcAft>
            </a:pPr>
            <a:r>
              <a:rPr lang="es-US" dirty="0"/>
              <a:t>¿De qué maneras documentan y comunican los niños?</a:t>
            </a:r>
          </a:p>
          <a:p>
            <a:pPr marL="398463" lvl="1" indent="-285750">
              <a:spcBef>
                <a:spcPts val="0"/>
              </a:spcBef>
              <a:spcAft>
                <a:spcPts val="1200"/>
              </a:spcAft>
            </a:pPr>
            <a:r>
              <a:rPr lang="es-US" dirty="0"/>
              <a:t>¿Cómo la documentación y la comunicación de los niños profundizan su comprensión de los conceptos y fenómenos científicos?</a:t>
            </a:r>
          </a:p>
          <a:p>
            <a:pPr marL="398463" lvl="1" indent="-285750">
              <a:spcBef>
                <a:spcPts val="0"/>
              </a:spcBef>
              <a:spcAft>
                <a:spcPts val="1200"/>
              </a:spcAft>
            </a:pPr>
            <a:r>
              <a:rPr lang="es-US" dirty="0"/>
              <a:t>¿De qué manera el educador apoya a los niños para que documenten y se comuniquen?</a:t>
            </a:r>
          </a:p>
        </p:txBody>
      </p:sp>
      <p:sp>
        <p:nvSpPr>
          <p:cNvPr id="4" name="Slide Number Placeholder 3">
            <a:extLst>
              <a:ext uri="{FF2B5EF4-FFF2-40B4-BE49-F238E27FC236}">
                <a16:creationId xmlns:a16="http://schemas.microsoft.com/office/drawing/2014/main" id="{1B444951-922C-0FB0-7354-AA4139DDAB1C}"/>
              </a:ext>
              <a:ext uri="{C183D7F6-B498-43B3-948B-1728B52AA6E4}">
                <adec:decorative xmlns:adec="http://schemas.microsoft.com/office/drawing/2017/decorative" val="1"/>
              </a:ext>
            </a:extLst>
          </p:cNvPr>
          <p:cNvSpPr>
            <a:spLocks noGrp="1"/>
          </p:cNvSpPr>
          <p:nvPr>
            <p:ph type="sldNum" sz="quarter" idx="4"/>
          </p:nvPr>
        </p:nvSpPr>
        <p:spPr/>
        <p:txBody>
          <a:bodyPr/>
          <a:lstStyle/>
          <a:p>
            <a:fld id="{8B512919-B088-4E12-9038-722E97F79378}" type="slidenum">
              <a:rPr lang="en-US" noProof="0" smtClean="0"/>
              <a:pPr/>
              <a:t>10</a:t>
            </a:fld>
            <a:endParaRPr lang="en-US" noProof="0" dirty="0">
              <a:solidFill>
                <a:srgbClr val="7030A0"/>
              </a:solidFill>
            </a:endParaRPr>
          </a:p>
        </p:txBody>
      </p:sp>
    </p:spTree>
    <p:extLst>
      <p:ext uri="{BB962C8B-B14F-4D97-AF65-F5344CB8AC3E}">
        <p14:creationId xmlns:p14="http://schemas.microsoft.com/office/powerpoint/2010/main" val="30127563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1EBBDA0-5240-B593-9C00-1FC71FDD897A}"/>
              </a:ext>
            </a:extLst>
          </p:cNvPr>
          <p:cNvSpPr>
            <a:spLocks noGrp="1"/>
          </p:cNvSpPr>
          <p:nvPr>
            <p:ph type="title"/>
          </p:nvPr>
        </p:nvSpPr>
        <p:spPr>
          <a:xfrm>
            <a:off x="646267" y="66294"/>
            <a:ext cx="11004449" cy="867930"/>
          </a:xfrm>
        </p:spPr>
        <p:txBody>
          <a:bodyPr/>
          <a:lstStyle/>
          <a:p>
            <a:r>
              <a:rPr lang="es-US" sz="2800" dirty="0"/>
              <a:t>¿Por qué son importantes la documentación y la comunicación?</a:t>
            </a:r>
            <a:endParaRPr lang="en-US" sz="2800" noProof="0" dirty="0"/>
          </a:p>
        </p:txBody>
      </p:sp>
      <p:sp>
        <p:nvSpPr>
          <p:cNvPr id="2" name="Content Placeholder 1">
            <a:extLst>
              <a:ext uri="{FF2B5EF4-FFF2-40B4-BE49-F238E27FC236}">
                <a16:creationId xmlns:a16="http://schemas.microsoft.com/office/drawing/2014/main" id="{589F9731-BDF9-0B31-37ED-BAB5C1865708}"/>
              </a:ext>
            </a:extLst>
          </p:cNvPr>
          <p:cNvSpPr>
            <a:spLocks noGrp="1"/>
          </p:cNvSpPr>
          <p:nvPr>
            <p:ph sz="half" idx="1"/>
          </p:nvPr>
        </p:nvSpPr>
        <p:spPr>
          <a:xfrm>
            <a:off x="646267" y="1203159"/>
            <a:ext cx="6337463" cy="4709504"/>
          </a:xfrm>
        </p:spPr>
        <p:txBody>
          <a:bodyPr anchor="ctr">
            <a:noAutofit/>
          </a:bodyPr>
          <a:lstStyle/>
          <a:p>
            <a:pPr marL="0" indent="0" fontAlgn="base">
              <a:spcBef>
                <a:spcPts val="0"/>
              </a:spcBef>
              <a:spcAft>
                <a:spcPts val="600"/>
              </a:spcAft>
              <a:buNone/>
            </a:pPr>
            <a:r>
              <a:rPr lang="es-US" b="1" dirty="0"/>
              <a:t>Documentar y comunicar puede:</a:t>
            </a:r>
          </a:p>
          <a:p>
            <a:pPr fontAlgn="base">
              <a:lnSpc>
                <a:spcPct val="90000"/>
              </a:lnSpc>
              <a:spcBef>
                <a:spcPts val="0"/>
              </a:spcBef>
              <a:spcAft>
                <a:spcPts val="1200"/>
              </a:spcAft>
            </a:pPr>
            <a:r>
              <a:rPr lang="es-US" sz="2300" dirty="0"/>
              <a:t>profundizar la comprensión de los niños sobre los conceptos y fenómenos científicos,</a:t>
            </a:r>
          </a:p>
          <a:p>
            <a:pPr fontAlgn="base">
              <a:lnSpc>
                <a:spcPct val="90000"/>
              </a:lnSpc>
              <a:spcBef>
                <a:spcPts val="0"/>
              </a:spcBef>
              <a:spcAft>
                <a:spcPts val="1200"/>
              </a:spcAft>
            </a:pPr>
            <a:r>
              <a:rPr lang="es-US" sz="2300" dirty="0"/>
              <a:t>mejorar sus habilidades de observación,</a:t>
            </a:r>
          </a:p>
          <a:p>
            <a:pPr fontAlgn="base">
              <a:lnSpc>
                <a:spcPct val="90000"/>
              </a:lnSpc>
              <a:spcBef>
                <a:spcPts val="0"/>
              </a:spcBef>
              <a:spcAft>
                <a:spcPts val="1200"/>
              </a:spcAft>
            </a:pPr>
            <a:r>
              <a:rPr lang="es-US" sz="2300" dirty="0"/>
              <a:t>permitir a los niños revisar y reflexionar,</a:t>
            </a:r>
          </a:p>
          <a:p>
            <a:pPr fontAlgn="base">
              <a:lnSpc>
                <a:spcPct val="90000"/>
              </a:lnSpc>
              <a:spcBef>
                <a:spcPts val="0"/>
              </a:spcBef>
              <a:spcAft>
                <a:spcPts val="1200"/>
              </a:spcAft>
            </a:pPr>
            <a:r>
              <a:rPr lang="es-US" sz="2300" dirty="0"/>
              <a:t>facilitar la discusión en grupo y</a:t>
            </a:r>
          </a:p>
          <a:p>
            <a:pPr fontAlgn="base">
              <a:lnSpc>
                <a:spcPct val="90000"/>
              </a:lnSpc>
              <a:spcBef>
                <a:spcPts val="0"/>
              </a:spcBef>
              <a:spcAft>
                <a:spcPts val="1200"/>
              </a:spcAft>
            </a:pPr>
            <a:r>
              <a:rPr lang="es-US" sz="2300" dirty="0"/>
              <a:t>ayudar a los educadores a aprender más sobre la comprensión que tienen los niños de los conceptos y fenómenos científicos.</a:t>
            </a:r>
          </a:p>
        </p:txBody>
      </p:sp>
      <p:sp>
        <p:nvSpPr>
          <p:cNvPr id="5" name="Slide Number Placeholder 4">
            <a:extLst>
              <a:ext uri="{FF2B5EF4-FFF2-40B4-BE49-F238E27FC236}">
                <a16:creationId xmlns:a16="http://schemas.microsoft.com/office/drawing/2014/main" id="{DD70BDAE-136D-A74D-E293-644DBB3803FC}"/>
              </a:ext>
              <a:ext uri="{C183D7F6-B498-43B3-948B-1728B52AA6E4}">
                <adec:decorative xmlns:adec="http://schemas.microsoft.com/office/drawing/2017/decorative" val="1"/>
              </a:ext>
            </a:extLst>
          </p:cNvPr>
          <p:cNvSpPr>
            <a:spLocks noGrp="1"/>
          </p:cNvSpPr>
          <p:nvPr>
            <p:ph type="sldNum" sz="quarter" idx="4"/>
          </p:nvPr>
        </p:nvSpPr>
        <p:spPr/>
        <p:txBody>
          <a:bodyPr/>
          <a:lstStyle/>
          <a:p>
            <a:fld id="{8B512919-B088-4E12-9038-722E97F79378}" type="slidenum">
              <a:rPr lang="en-US" noProof="0" smtClean="0"/>
              <a:pPr/>
              <a:t>11</a:t>
            </a:fld>
            <a:endParaRPr lang="en-US" noProof="0" dirty="0"/>
          </a:p>
        </p:txBody>
      </p:sp>
      <p:sp>
        <p:nvSpPr>
          <p:cNvPr id="6" name="TextBox 5">
            <a:extLst>
              <a:ext uri="{FF2B5EF4-FFF2-40B4-BE49-F238E27FC236}">
                <a16:creationId xmlns:a16="http://schemas.microsoft.com/office/drawing/2014/main" id="{152AC927-27AE-AA15-57ED-0140D516EA7E}"/>
              </a:ext>
            </a:extLst>
          </p:cNvPr>
          <p:cNvSpPr txBox="1"/>
          <p:nvPr/>
        </p:nvSpPr>
        <p:spPr>
          <a:xfrm>
            <a:off x="151253" y="5988337"/>
            <a:ext cx="3633537" cy="276999"/>
          </a:xfrm>
          <a:prstGeom prst="rect">
            <a:avLst/>
          </a:prstGeom>
          <a:noFill/>
        </p:spPr>
        <p:txBody>
          <a:bodyPr wrap="square" rtlCol="0">
            <a:spAutoFit/>
          </a:bodyPr>
          <a:lstStyle/>
          <a:p>
            <a:r>
              <a:rPr lang="en-US" sz="1200" noProof="0" dirty="0">
                <a:solidFill>
                  <a:schemeClr val="bg2">
                    <a:lumMod val="50000"/>
                  </a:schemeClr>
                </a:solidFill>
                <a:latin typeface="Montserrat" pitchFamily="2" charset="77"/>
              </a:rPr>
              <a:t>Brenneman and Louro (2008)</a:t>
            </a:r>
          </a:p>
        </p:txBody>
      </p:sp>
      <p:pic>
        <p:nvPicPr>
          <p:cNvPr id="9" name="Content Placeholder 8">
            <a:extLst>
              <a:ext uri="{FF2B5EF4-FFF2-40B4-BE49-F238E27FC236}">
                <a16:creationId xmlns:a16="http://schemas.microsoft.com/office/drawing/2014/main" id="{08D43C3A-09CE-E742-CE99-29CC067F842C}"/>
              </a:ext>
              <a:ext uri="{C183D7F6-B498-43B3-948B-1728B52AA6E4}">
                <adec:decorative xmlns:adec="http://schemas.microsoft.com/office/drawing/2017/decorative" val="1"/>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l="12825" r="22947"/>
          <a:stretch>
            <a:fillRect/>
          </a:stretch>
        </p:blipFill>
        <p:spPr>
          <a:xfrm>
            <a:off x="7284858" y="969963"/>
            <a:ext cx="4761829" cy="4942700"/>
          </a:xfrm>
        </p:spPr>
      </p:pic>
    </p:spTree>
    <p:extLst>
      <p:ext uri="{BB962C8B-B14F-4D97-AF65-F5344CB8AC3E}">
        <p14:creationId xmlns:p14="http://schemas.microsoft.com/office/powerpoint/2010/main" val="27720549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A83CF58-6F62-061A-F4E1-62F75EFE7A0B}"/>
              </a:ext>
            </a:extLst>
          </p:cNvPr>
          <p:cNvSpPr>
            <a:spLocks noGrp="1"/>
          </p:cNvSpPr>
          <p:nvPr>
            <p:ph type="title"/>
          </p:nvPr>
        </p:nvSpPr>
        <p:spPr/>
        <p:txBody>
          <a:bodyPr/>
          <a:lstStyle/>
          <a:p>
            <a:r>
              <a:rPr lang="es-US" dirty="0"/>
              <a:t>Uso de diferentes habilidades</a:t>
            </a:r>
            <a:endParaRPr lang="en-US" noProof="0" dirty="0"/>
          </a:p>
        </p:txBody>
      </p:sp>
      <p:sp>
        <p:nvSpPr>
          <p:cNvPr id="2" name="Content Placeholder 1">
            <a:extLst>
              <a:ext uri="{FF2B5EF4-FFF2-40B4-BE49-F238E27FC236}">
                <a16:creationId xmlns:a16="http://schemas.microsoft.com/office/drawing/2014/main" id="{E6EF12C3-D837-9027-3D93-F55B8D7D74CB}"/>
              </a:ext>
            </a:extLst>
          </p:cNvPr>
          <p:cNvSpPr>
            <a:spLocks noGrp="1"/>
          </p:cNvSpPr>
          <p:nvPr>
            <p:ph sz="half" idx="1"/>
          </p:nvPr>
        </p:nvSpPr>
        <p:spPr>
          <a:xfrm>
            <a:off x="485775" y="1324303"/>
            <a:ext cx="6911927" cy="4602811"/>
          </a:xfrm>
        </p:spPr>
        <p:txBody>
          <a:bodyPr>
            <a:noAutofit/>
          </a:bodyPr>
          <a:lstStyle/>
          <a:p>
            <a:pPr marL="0" indent="0">
              <a:buNone/>
            </a:pPr>
            <a:r>
              <a:rPr lang="es-US" sz="2200" dirty="0"/>
              <a:t>¿Qué otras habilidades utilizan y desarrollan los niños al documentar y comunicar?</a:t>
            </a:r>
          </a:p>
          <a:p>
            <a:r>
              <a:rPr lang="es-US" sz="2200" dirty="0"/>
              <a:t>Lenguaje</a:t>
            </a:r>
          </a:p>
          <a:p>
            <a:r>
              <a:rPr lang="es-US" sz="2200" dirty="0"/>
              <a:t>Alfabetización</a:t>
            </a:r>
          </a:p>
          <a:p>
            <a:r>
              <a:rPr lang="es-US" sz="2200" dirty="0"/>
              <a:t>Matemáticas</a:t>
            </a:r>
          </a:p>
          <a:p>
            <a:r>
              <a:rPr lang="es-US" sz="2200" dirty="0"/>
              <a:t>Motricidad fina</a:t>
            </a:r>
          </a:p>
          <a:p>
            <a:r>
              <a:rPr lang="es-US" sz="2200" dirty="0"/>
              <a:t>Representaciones simbólicas y pensamiento abstracto</a:t>
            </a:r>
          </a:p>
          <a:p>
            <a:r>
              <a:rPr lang="es-US" sz="2200" dirty="0"/>
              <a:t>Artes</a:t>
            </a:r>
          </a:p>
        </p:txBody>
      </p:sp>
      <p:sp>
        <p:nvSpPr>
          <p:cNvPr id="5" name="Slide Number Placeholder 4">
            <a:extLst>
              <a:ext uri="{FF2B5EF4-FFF2-40B4-BE49-F238E27FC236}">
                <a16:creationId xmlns:a16="http://schemas.microsoft.com/office/drawing/2014/main" id="{44681E67-6373-E544-1B20-2A02DC615C32}"/>
              </a:ext>
              <a:ext uri="{C183D7F6-B498-43B3-948B-1728B52AA6E4}">
                <adec:decorative xmlns:adec="http://schemas.microsoft.com/office/drawing/2017/decorative" val="1"/>
              </a:ext>
            </a:extLst>
          </p:cNvPr>
          <p:cNvSpPr>
            <a:spLocks noGrp="1"/>
          </p:cNvSpPr>
          <p:nvPr>
            <p:ph type="sldNum" sz="quarter" idx="4"/>
          </p:nvPr>
        </p:nvSpPr>
        <p:spPr/>
        <p:txBody>
          <a:bodyPr/>
          <a:lstStyle/>
          <a:p>
            <a:fld id="{8B512919-B088-4E12-9038-722E97F79378}" type="slidenum">
              <a:rPr lang="en-US" noProof="0" smtClean="0"/>
              <a:pPr/>
              <a:t>12</a:t>
            </a:fld>
            <a:endParaRPr lang="en-US" noProof="0" dirty="0"/>
          </a:p>
        </p:txBody>
      </p:sp>
      <p:pic>
        <p:nvPicPr>
          <p:cNvPr id="11" name="Content Placeholder 10">
            <a:extLst>
              <a:ext uri="{FF2B5EF4-FFF2-40B4-BE49-F238E27FC236}">
                <a16:creationId xmlns:a16="http://schemas.microsoft.com/office/drawing/2014/main" id="{AE122CA5-09F5-93CE-EF6D-BC3376825F77}"/>
              </a:ext>
              <a:ext uri="{C183D7F6-B498-43B3-948B-1728B52AA6E4}">
                <adec:decorative xmlns:adec="http://schemas.microsoft.com/office/drawing/2017/decorative" val="1"/>
              </a:ext>
            </a:extLst>
          </p:cNvPr>
          <p:cNvPicPr>
            <a:picLocks noGrp="1" noChangeAspect="1"/>
          </p:cNvPicPr>
          <p:nvPr>
            <p:ph sz="half" idx="2"/>
          </p:nvPr>
        </p:nvPicPr>
        <p:blipFill>
          <a:blip r:embed="rId3" cstate="screen">
            <a:extLst>
              <a:ext uri="{BEBA8EAE-BF5A-486C-A8C5-ECC9F3942E4B}">
                <a14:imgProps xmlns:a14="http://schemas.microsoft.com/office/drawing/2010/main">
                  <a14:imgLayer r:embed="rId4">
                    <a14:imgEffect>
                      <a14:colorTemperature colorTemp="5500"/>
                    </a14:imgEffect>
                    <a14:imgEffect>
                      <a14:saturation sat="103000"/>
                    </a14:imgEffect>
                    <a14:imgEffect>
                      <a14:brightnessContrast bright="-5000" contrast="15000"/>
                    </a14:imgEffect>
                  </a14:imgLayer>
                </a14:imgProps>
              </a:ext>
              <a:ext uri="{28A0092B-C50C-407E-A947-70E740481C1C}">
                <a14:useLocalDpi xmlns:a14="http://schemas.microsoft.com/office/drawing/2010/main"/>
              </a:ext>
            </a:extLst>
          </a:blip>
          <a:srcRect l="4736" r="33393"/>
          <a:stretch>
            <a:fillRect/>
          </a:stretch>
        </p:blipFill>
        <p:spPr>
          <a:xfrm>
            <a:off x="7672711" y="971811"/>
            <a:ext cx="4519290" cy="4955303"/>
          </a:xfrm>
        </p:spPr>
      </p:pic>
    </p:spTree>
    <p:extLst>
      <p:ext uri="{BB962C8B-B14F-4D97-AF65-F5344CB8AC3E}">
        <p14:creationId xmlns:p14="http://schemas.microsoft.com/office/powerpoint/2010/main" val="1081277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C47D4F-5604-E16B-327E-DB521AD1E732}"/>
              </a:ext>
            </a:extLst>
          </p:cNvPr>
          <p:cNvSpPr>
            <a:spLocks noGrp="1"/>
          </p:cNvSpPr>
          <p:nvPr>
            <p:ph type="title"/>
          </p:nvPr>
        </p:nvSpPr>
        <p:spPr>
          <a:xfrm>
            <a:off x="838199" y="85347"/>
            <a:ext cx="10812517" cy="867930"/>
          </a:xfrm>
        </p:spPr>
        <p:txBody>
          <a:bodyPr/>
          <a:lstStyle/>
          <a:p>
            <a:r>
              <a:rPr lang="es-US" sz="2800" dirty="0"/>
              <a:t>El desarrollo de las habilidades de documentación y </a:t>
            </a:r>
            <a:br>
              <a:rPr lang="es-US" sz="2800" dirty="0"/>
            </a:br>
            <a:r>
              <a:rPr lang="es-US" sz="2800" dirty="0"/>
              <a:t>comunicación</a:t>
            </a:r>
            <a:endParaRPr lang="en-US" sz="2800" noProof="0" dirty="0"/>
          </a:p>
        </p:txBody>
      </p:sp>
      <p:sp>
        <p:nvSpPr>
          <p:cNvPr id="2" name="Content Placeholder 1">
            <a:extLst>
              <a:ext uri="{FF2B5EF4-FFF2-40B4-BE49-F238E27FC236}">
                <a16:creationId xmlns:a16="http://schemas.microsoft.com/office/drawing/2014/main" id="{983A951E-0A36-783C-0949-804275B6A40A}"/>
              </a:ext>
            </a:extLst>
          </p:cNvPr>
          <p:cNvSpPr>
            <a:spLocks noGrp="1"/>
          </p:cNvSpPr>
          <p:nvPr>
            <p:ph sz="half" idx="1"/>
          </p:nvPr>
        </p:nvSpPr>
        <p:spPr>
          <a:xfrm>
            <a:off x="838199" y="1324304"/>
            <a:ext cx="5181601" cy="4095822"/>
          </a:xfrm>
        </p:spPr>
        <p:txBody>
          <a:bodyPr anchor="ctr">
            <a:normAutofit fontScale="92500" lnSpcReduction="10000"/>
          </a:bodyPr>
          <a:lstStyle/>
          <a:p>
            <a:pPr>
              <a:spcAft>
                <a:spcPts val="1200"/>
              </a:spcAft>
            </a:pPr>
            <a:r>
              <a:rPr lang="es-US" dirty="0"/>
              <a:t>¿Qué observan sobre la forma en que los niños documentan y comunican como parte de las investigaciones científicas?</a:t>
            </a:r>
          </a:p>
          <a:p>
            <a:r>
              <a:rPr lang="es-US" dirty="0"/>
              <a:t>¿Cómo cambian estas habilidades a medida que los niños crecen?</a:t>
            </a:r>
          </a:p>
        </p:txBody>
      </p:sp>
      <p:sp>
        <p:nvSpPr>
          <p:cNvPr id="5" name="Slide Number Placeholder 4">
            <a:extLst>
              <a:ext uri="{FF2B5EF4-FFF2-40B4-BE49-F238E27FC236}">
                <a16:creationId xmlns:a16="http://schemas.microsoft.com/office/drawing/2014/main" id="{D5BB1E45-B7AB-D6F1-9C63-78159D62164D}"/>
              </a:ext>
              <a:ext uri="{C183D7F6-B498-43B3-948B-1728B52AA6E4}">
                <adec:decorative xmlns:adec="http://schemas.microsoft.com/office/drawing/2017/decorative" val="1"/>
              </a:ext>
            </a:extLst>
          </p:cNvPr>
          <p:cNvSpPr>
            <a:spLocks noGrp="1"/>
          </p:cNvSpPr>
          <p:nvPr>
            <p:ph type="sldNum" sz="quarter" idx="4"/>
          </p:nvPr>
        </p:nvSpPr>
        <p:spPr/>
        <p:txBody>
          <a:bodyPr/>
          <a:lstStyle/>
          <a:p>
            <a:fld id="{8B512919-B088-4E12-9038-722E97F79378}" type="slidenum">
              <a:rPr lang="en-US" noProof="0" smtClean="0"/>
              <a:pPr/>
              <a:t>13</a:t>
            </a:fld>
            <a:endParaRPr lang="en-US" noProof="0" dirty="0"/>
          </a:p>
        </p:txBody>
      </p:sp>
      <p:pic>
        <p:nvPicPr>
          <p:cNvPr id="11" name="Content Placeholder 10" descr="Instantánea del folleto Progresión de las habilidades de investigación.">
            <a:extLst>
              <a:ext uri="{FF2B5EF4-FFF2-40B4-BE49-F238E27FC236}">
                <a16:creationId xmlns:a16="http://schemas.microsoft.com/office/drawing/2014/main" id="{8059CC36-33B9-896E-3449-24FBFF1B58D7}"/>
              </a:ext>
              <a:ext uri="{C183D7F6-B498-43B3-948B-1728B52AA6E4}">
                <adec:decorative xmlns:adec="http://schemas.microsoft.com/office/drawing/2017/decorative" val="0"/>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a:stretch/>
        </p:blipFill>
        <p:spPr>
          <a:xfrm>
            <a:off x="6550335" y="1324304"/>
            <a:ext cx="5181600" cy="3982251"/>
          </a:xfrm>
          <a:ln>
            <a:solidFill>
              <a:srgbClr val="7030A0"/>
            </a:solidFill>
          </a:ln>
        </p:spPr>
      </p:pic>
    </p:spTree>
    <p:extLst>
      <p:ext uri="{BB962C8B-B14F-4D97-AF65-F5344CB8AC3E}">
        <p14:creationId xmlns:p14="http://schemas.microsoft.com/office/powerpoint/2010/main" val="29307864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1B0D1C3-9DA1-2E72-1832-05EAEDA51F84}"/>
              </a:ext>
            </a:extLst>
          </p:cNvPr>
          <p:cNvSpPr>
            <a:spLocks noGrp="1"/>
          </p:cNvSpPr>
          <p:nvPr>
            <p:ph type="title"/>
          </p:nvPr>
        </p:nvSpPr>
        <p:spPr/>
        <p:txBody>
          <a:bodyPr anchor="ctr" anchorCtr="0"/>
          <a:lstStyle/>
          <a:p>
            <a:pPr>
              <a:spcAft>
                <a:spcPts val="600"/>
              </a:spcAft>
            </a:pPr>
            <a:r>
              <a:rPr lang="es-US" sz="2800" dirty="0"/>
              <a:t>Diferentes formas en que los niños documentan y se comunican</a:t>
            </a:r>
          </a:p>
        </p:txBody>
      </p:sp>
      <p:sp>
        <p:nvSpPr>
          <p:cNvPr id="2" name="Content Placeholder 1">
            <a:extLst>
              <a:ext uri="{FF2B5EF4-FFF2-40B4-BE49-F238E27FC236}">
                <a16:creationId xmlns:a16="http://schemas.microsoft.com/office/drawing/2014/main" id="{1F2EC79A-EA1A-12AA-1755-92595CC2F218}"/>
              </a:ext>
            </a:extLst>
          </p:cNvPr>
          <p:cNvSpPr>
            <a:spLocks noGrp="1"/>
          </p:cNvSpPr>
          <p:nvPr>
            <p:ph sz="half" idx="1"/>
          </p:nvPr>
        </p:nvSpPr>
        <p:spPr>
          <a:xfrm>
            <a:off x="838200" y="1131685"/>
            <a:ext cx="6121400" cy="5045278"/>
          </a:xfrm>
        </p:spPr>
        <p:txBody>
          <a:bodyPr>
            <a:noAutofit/>
          </a:bodyPr>
          <a:lstStyle/>
          <a:p>
            <a:pPr marL="0" indent="0">
              <a:spcAft>
                <a:spcPts val="600"/>
              </a:spcAft>
              <a:buNone/>
            </a:pPr>
            <a:r>
              <a:rPr lang="es-US" sz="2000" dirty="0"/>
              <a:t>Los educadores pueden ayudar a los niños a documentar y comunicarse de diferentes maneras:</a:t>
            </a:r>
          </a:p>
          <a:p>
            <a:pPr marL="347663">
              <a:lnSpc>
                <a:spcPct val="100000"/>
              </a:lnSpc>
              <a:spcBef>
                <a:spcPts val="0"/>
              </a:spcBef>
              <a:spcAft>
                <a:spcPts val="800"/>
              </a:spcAft>
            </a:pPr>
            <a:r>
              <a:rPr lang="es-US" sz="2000" dirty="0"/>
              <a:t>gestos</a:t>
            </a:r>
          </a:p>
          <a:p>
            <a:pPr marL="347663">
              <a:lnSpc>
                <a:spcPct val="100000"/>
              </a:lnSpc>
              <a:spcBef>
                <a:spcPts val="0"/>
              </a:spcBef>
              <a:spcAft>
                <a:spcPts val="800"/>
              </a:spcAft>
            </a:pPr>
            <a:r>
              <a:rPr lang="es-US" sz="2000" dirty="0"/>
              <a:t>escritura</a:t>
            </a:r>
          </a:p>
          <a:p>
            <a:pPr marL="347663">
              <a:lnSpc>
                <a:spcPct val="100000"/>
              </a:lnSpc>
              <a:spcBef>
                <a:spcPts val="0"/>
              </a:spcBef>
              <a:spcAft>
                <a:spcPts val="800"/>
              </a:spcAft>
            </a:pPr>
            <a:r>
              <a:rPr lang="es-US" sz="2000" dirty="0"/>
              <a:t>símbolos pictográficos</a:t>
            </a:r>
          </a:p>
          <a:p>
            <a:pPr marL="347663">
              <a:lnSpc>
                <a:spcPct val="100000"/>
              </a:lnSpc>
              <a:spcBef>
                <a:spcPts val="0"/>
              </a:spcBef>
              <a:spcAft>
                <a:spcPts val="800"/>
              </a:spcAft>
            </a:pPr>
            <a:r>
              <a:rPr lang="es-US" sz="2000" dirty="0"/>
              <a:t>uso de cámaras y dispositivos de grabación de audio</a:t>
            </a:r>
          </a:p>
          <a:p>
            <a:pPr marL="347663">
              <a:lnSpc>
                <a:spcPct val="100000"/>
              </a:lnSpc>
              <a:spcBef>
                <a:spcPts val="0"/>
              </a:spcBef>
              <a:spcAft>
                <a:spcPts val="800"/>
              </a:spcAft>
            </a:pPr>
            <a:r>
              <a:rPr lang="es-US" sz="2000" dirty="0"/>
              <a:t>dispositivos de comunicación aumentativa y alternativa </a:t>
            </a:r>
          </a:p>
          <a:p>
            <a:pPr marL="347663">
              <a:lnSpc>
                <a:spcPct val="100000"/>
              </a:lnSpc>
              <a:spcBef>
                <a:spcPts val="0"/>
              </a:spcBef>
              <a:spcAft>
                <a:spcPts val="800"/>
              </a:spcAft>
            </a:pPr>
            <a:r>
              <a:rPr lang="es-US" sz="2000" dirty="0"/>
              <a:t>programas de reconocimiento de voz o dictado a un compañero o educador</a:t>
            </a:r>
          </a:p>
          <a:p>
            <a:pPr marL="347663">
              <a:lnSpc>
                <a:spcPct val="100000"/>
              </a:lnSpc>
              <a:spcBef>
                <a:spcPts val="0"/>
              </a:spcBef>
              <a:spcAft>
                <a:spcPts val="800"/>
              </a:spcAft>
            </a:pPr>
            <a:r>
              <a:rPr lang="es-US" sz="2000" dirty="0"/>
              <a:t>diferentes idiomas </a:t>
            </a:r>
          </a:p>
        </p:txBody>
      </p:sp>
      <p:pic>
        <p:nvPicPr>
          <p:cNvPr id="11" name="Content Placeholder 10">
            <a:extLst>
              <a:ext uri="{FF2B5EF4-FFF2-40B4-BE49-F238E27FC236}">
                <a16:creationId xmlns:a16="http://schemas.microsoft.com/office/drawing/2014/main" id="{4CABFBD1-DA36-DEB3-D0F1-EE2A6E3187BC}"/>
              </a:ext>
              <a:ext uri="{C183D7F6-B498-43B3-948B-1728B52AA6E4}">
                <adec:decorative xmlns:adec="http://schemas.microsoft.com/office/drawing/2017/decorative" val="1"/>
              </a:ext>
            </a:extLst>
          </p:cNvPr>
          <p:cNvPicPr>
            <a:picLocks noGrp="1" noChangeAspect="1"/>
          </p:cNvPicPr>
          <p:nvPr>
            <p:ph sz="half" idx="2"/>
          </p:nvPr>
        </p:nvPicPr>
        <p:blipFill>
          <a:blip r:embed="rId3" cstate="screen">
            <a:extLst>
              <a:ext uri="{28A0092B-C50C-407E-A947-70E740481C1C}">
                <a14:useLocalDpi xmlns:a14="http://schemas.microsoft.com/office/drawing/2010/main"/>
              </a:ext>
            </a:extLst>
          </a:blip>
          <a:srcRect l="1809" t="3885" r="15764" b="10286"/>
          <a:stretch>
            <a:fillRect/>
          </a:stretch>
        </p:blipFill>
        <p:spPr>
          <a:xfrm>
            <a:off x="7298266" y="965200"/>
            <a:ext cx="4878917" cy="5045278"/>
          </a:xfrm>
        </p:spPr>
      </p:pic>
      <p:sp>
        <p:nvSpPr>
          <p:cNvPr id="5" name="Slide Number Placeholder 4">
            <a:extLst>
              <a:ext uri="{FF2B5EF4-FFF2-40B4-BE49-F238E27FC236}">
                <a16:creationId xmlns:a16="http://schemas.microsoft.com/office/drawing/2014/main" id="{B721756D-28F6-0034-9F53-2EEE00971F60}"/>
              </a:ext>
              <a:ext uri="{C183D7F6-B498-43B3-948B-1728B52AA6E4}">
                <adec:decorative xmlns:adec="http://schemas.microsoft.com/office/drawing/2017/decorative" val="1"/>
              </a:ext>
            </a:extLst>
          </p:cNvPr>
          <p:cNvSpPr>
            <a:spLocks noGrp="1"/>
          </p:cNvSpPr>
          <p:nvPr>
            <p:ph type="sldNum" sz="quarter" idx="4"/>
          </p:nvPr>
        </p:nvSpPr>
        <p:spPr/>
        <p:txBody>
          <a:bodyPr/>
          <a:lstStyle/>
          <a:p>
            <a:fld id="{8B512919-B088-4E12-9038-722E97F79378}" type="slidenum">
              <a:rPr lang="en-US" noProof="0" smtClean="0"/>
              <a:pPr/>
              <a:t>14</a:t>
            </a:fld>
            <a:endParaRPr lang="en-US" noProof="0" dirty="0"/>
          </a:p>
        </p:txBody>
      </p:sp>
    </p:spTree>
    <p:extLst>
      <p:ext uri="{BB962C8B-B14F-4D97-AF65-F5344CB8AC3E}">
        <p14:creationId xmlns:p14="http://schemas.microsoft.com/office/powerpoint/2010/main" val="16070563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BA38692-8D2A-8E02-282C-32AEF67B8121}"/>
              </a:ext>
            </a:extLst>
          </p:cNvPr>
          <p:cNvSpPr>
            <a:spLocks noGrp="1"/>
          </p:cNvSpPr>
          <p:nvPr>
            <p:ph type="title"/>
          </p:nvPr>
        </p:nvSpPr>
        <p:spPr>
          <a:xfrm>
            <a:off x="838199" y="228684"/>
            <a:ext cx="10812517" cy="507831"/>
          </a:xfrm>
        </p:spPr>
        <p:txBody>
          <a:bodyPr anchor="ctr" anchorCtr="0"/>
          <a:lstStyle/>
          <a:p>
            <a:r>
              <a:rPr lang="es-US" dirty="0"/>
              <a:t>Diferentes formas en que los niños documentan</a:t>
            </a:r>
            <a:endParaRPr lang="en-US" noProof="0" dirty="0"/>
          </a:p>
        </p:txBody>
      </p:sp>
      <p:sp>
        <p:nvSpPr>
          <p:cNvPr id="2" name="Content Placeholder 1">
            <a:extLst>
              <a:ext uri="{FF2B5EF4-FFF2-40B4-BE49-F238E27FC236}">
                <a16:creationId xmlns:a16="http://schemas.microsoft.com/office/drawing/2014/main" id="{6E3FE824-F5DF-1CA0-D8F7-BC4632DB53AB}"/>
              </a:ext>
            </a:extLst>
          </p:cNvPr>
          <p:cNvSpPr>
            <a:spLocks noGrp="1"/>
          </p:cNvSpPr>
          <p:nvPr>
            <p:ph sz="half" idx="1"/>
          </p:nvPr>
        </p:nvSpPr>
        <p:spPr>
          <a:xfrm>
            <a:off x="638175" y="1324303"/>
            <a:ext cx="6642649" cy="4707128"/>
          </a:xfrm>
        </p:spPr>
        <p:txBody>
          <a:bodyPr anchor="ctr"/>
          <a:lstStyle/>
          <a:p>
            <a:pPr marL="344488" indent="-288925">
              <a:spcAft>
                <a:spcPts val="600"/>
              </a:spcAft>
            </a:pPr>
            <a:r>
              <a:rPr lang="es-US" dirty="0"/>
              <a:t>Revisen las tarjetas con fotos.</a:t>
            </a:r>
          </a:p>
          <a:p>
            <a:pPr marL="344488" indent="-288925"/>
            <a:r>
              <a:rPr lang="es-US" dirty="0"/>
              <a:t>Discutan las formas en que los niños documentaron y qué conceptos y fenómenos científicos aprendieron mientras lo hacían.</a:t>
            </a:r>
          </a:p>
        </p:txBody>
      </p:sp>
      <p:pic>
        <p:nvPicPr>
          <p:cNvPr id="7" name="Content Placeholder 6" descr="Instantánea del folleto Diferentes formas en que los niños documentan">
            <a:extLst>
              <a:ext uri="{FF2B5EF4-FFF2-40B4-BE49-F238E27FC236}">
                <a16:creationId xmlns:a16="http://schemas.microsoft.com/office/drawing/2014/main" id="{7BE0D505-280C-6977-9A57-C380BA14C3C9}"/>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a:stretch/>
        </p:blipFill>
        <p:spPr>
          <a:xfrm>
            <a:off x="7539442" y="1178443"/>
            <a:ext cx="3755216" cy="4852988"/>
          </a:xfrm>
          <a:ln>
            <a:solidFill>
              <a:srgbClr val="7030A0"/>
            </a:solidFill>
          </a:ln>
        </p:spPr>
      </p:pic>
      <p:sp>
        <p:nvSpPr>
          <p:cNvPr id="5" name="Slide Number Placeholder 4">
            <a:extLst>
              <a:ext uri="{FF2B5EF4-FFF2-40B4-BE49-F238E27FC236}">
                <a16:creationId xmlns:a16="http://schemas.microsoft.com/office/drawing/2014/main" id="{C65DFA4A-B699-9893-B439-C531D731496B}"/>
              </a:ext>
              <a:ext uri="{C183D7F6-B498-43B3-948B-1728B52AA6E4}">
                <adec:decorative xmlns:adec="http://schemas.microsoft.com/office/drawing/2017/decorative" val="1"/>
              </a:ext>
            </a:extLst>
          </p:cNvPr>
          <p:cNvSpPr>
            <a:spLocks noGrp="1"/>
          </p:cNvSpPr>
          <p:nvPr>
            <p:ph type="sldNum" sz="quarter" idx="4"/>
          </p:nvPr>
        </p:nvSpPr>
        <p:spPr/>
        <p:txBody>
          <a:bodyPr/>
          <a:lstStyle/>
          <a:p>
            <a:fld id="{8B512919-B088-4E12-9038-722E97F79378}" type="slidenum">
              <a:rPr lang="en-US" noProof="0" smtClean="0"/>
              <a:pPr/>
              <a:t>15</a:t>
            </a:fld>
            <a:endParaRPr lang="en-US" noProof="0" dirty="0"/>
          </a:p>
        </p:txBody>
      </p:sp>
    </p:spTree>
    <p:extLst>
      <p:ext uri="{BB962C8B-B14F-4D97-AF65-F5344CB8AC3E}">
        <p14:creationId xmlns:p14="http://schemas.microsoft.com/office/powerpoint/2010/main" val="33625256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371676-2E7F-0C89-E4D3-33D48CDEB7F5}"/>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F3657CD2-947B-69DE-741A-20BF29514D5E}"/>
              </a:ext>
            </a:extLst>
          </p:cNvPr>
          <p:cNvSpPr>
            <a:spLocks noGrp="1"/>
          </p:cNvSpPr>
          <p:nvPr>
            <p:ph type="title"/>
          </p:nvPr>
        </p:nvSpPr>
        <p:spPr>
          <a:xfrm>
            <a:off x="851646" y="237744"/>
            <a:ext cx="11308604" cy="507831"/>
          </a:xfrm>
        </p:spPr>
        <p:txBody>
          <a:bodyPr anchor="ctr">
            <a:noAutofit/>
          </a:bodyPr>
          <a:lstStyle/>
          <a:p>
            <a:r>
              <a:rPr lang="es-US" sz="3200" dirty="0"/>
              <a:t>Observar:</a:t>
            </a:r>
            <a:r>
              <a:rPr lang="es-US" sz="3600" dirty="0"/>
              <a:t> </a:t>
            </a:r>
            <a:r>
              <a:rPr lang="es-US" b="0" dirty="0">
                <a:latin typeface="Montserrat Medium" panose="00000600000000000000" pitchFamily="2" charset="0"/>
              </a:rPr>
              <a:t>Documentación y comunicación en acción</a:t>
            </a:r>
            <a:endParaRPr lang="en-US" b="0" noProof="0" dirty="0">
              <a:latin typeface="Montserrat Medium" panose="00000600000000000000" pitchFamily="2" charset="0"/>
            </a:endParaRPr>
          </a:p>
        </p:txBody>
      </p:sp>
      <p:sp>
        <p:nvSpPr>
          <p:cNvPr id="3" name="Content Placeholder 2">
            <a:extLst>
              <a:ext uri="{FF2B5EF4-FFF2-40B4-BE49-F238E27FC236}">
                <a16:creationId xmlns:a16="http://schemas.microsoft.com/office/drawing/2014/main" id="{EA7B0827-97C5-80E8-3E6E-65955F3F38C6}"/>
              </a:ext>
            </a:extLst>
          </p:cNvPr>
          <p:cNvSpPr>
            <a:spLocks noGrp="1"/>
          </p:cNvSpPr>
          <p:nvPr>
            <p:ph idx="1"/>
          </p:nvPr>
        </p:nvSpPr>
        <p:spPr>
          <a:xfrm>
            <a:off x="410400" y="1309624"/>
            <a:ext cx="6422399" cy="4590627"/>
          </a:xfrm>
        </p:spPr>
        <p:txBody>
          <a:bodyPr anchor="t">
            <a:normAutofit fontScale="70000" lnSpcReduction="20000"/>
          </a:bodyPr>
          <a:lstStyle/>
          <a:p>
            <a:pPr marL="285750" indent="-285750">
              <a:lnSpc>
                <a:spcPct val="140000"/>
              </a:lnSpc>
              <a:spcAft>
                <a:spcPts val="600"/>
              </a:spcAft>
            </a:pPr>
            <a:r>
              <a:rPr lang="es-US" dirty="0"/>
              <a:t>¿Qué conceptos y fenómenos científicos están explorando los niños? </a:t>
            </a:r>
          </a:p>
          <a:p>
            <a:pPr marL="285750" indent="-285750">
              <a:lnSpc>
                <a:spcPct val="140000"/>
              </a:lnSpc>
              <a:spcAft>
                <a:spcPts val="600"/>
              </a:spcAft>
            </a:pPr>
            <a:r>
              <a:rPr lang="es-US" dirty="0"/>
              <a:t>¿De qué manera documentan y comunican los niños?</a:t>
            </a:r>
          </a:p>
          <a:p>
            <a:pPr marL="285750" indent="-285750">
              <a:lnSpc>
                <a:spcPct val="140000"/>
              </a:lnSpc>
              <a:spcAft>
                <a:spcPts val="600"/>
              </a:spcAft>
            </a:pPr>
            <a:r>
              <a:rPr lang="es-US" dirty="0"/>
              <a:t>¿Cómo el proceso de documentar y comunicar profundiza la comprensión de los niños sobre estos conceptos y fenómenos científicos?</a:t>
            </a:r>
          </a:p>
          <a:p>
            <a:pPr marL="285750" indent="-285750">
              <a:lnSpc>
                <a:spcPct val="140000"/>
              </a:lnSpc>
              <a:spcAft>
                <a:spcPts val="600"/>
              </a:spcAft>
            </a:pPr>
            <a:r>
              <a:rPr lang="es-US" dirty="0"/>
              <a:t>¿De qué manera apoya la educadora a los niños para que documenten y comuniquen?</a:t>
            </a:r>
            <a:endParaRPr lang="es-US" sz="3600" dirty="0"/>
          </a:p>
        </p:txBody>
      </p:sp>
      <p:sp>
        <p:nvSpPr>
          <p:cNvPr id="4" name="Slide Number Placeholder 3">
            <a:extLst>
              <a:ext uri="{FF2B5EF4-FFF2-40B4-BE49-F238E27FC236}">
                <a16:creationId xmlns:a16="http://schemas.microsoft.com/office/drawing/2014/main" id="{7140E6CF-1453-007A-21AF-457E1D0A4F30}"/>
              </a:ext>
              <a:ext uri="{C183D7F6-B498-43B3-948B-1728B52AA6E4}">
                <adec:decorative xmlns:adec="http://schemas.microsoft.com/office/drawing/2017/decorative" val="1"/>
              </a:ext>
            </a:extLst>
          </p:cNvPr>
          <p:cNvSpPr>
            <a:spLocks noGrp="1"/>
          </p:cNvSpPr>
          <p:nvPr>
            <p:ph type="sldNum" sz="quarter" idx="4"/>
          </p:nvPr>
        </p:nvSpPr>
        <p:spPr/>
        <p:txBody>
          <a:bodyPr/>
          <a:lstStyle/>
          <a:p>
            <a:fld id="{8B512919-B088-4E12-9038-722E97F79378}" type="slidenum">
              <a:rPr lang="en-US" noProof="0" smtClean="0"/>
              <a:pPr/>
              <a:t>16</a:t>
            </a:fld>
            <a:endParaRPr lang="en-US" noProof="0" dirty="0">
              <a:solidFill>
                <a:srgbClr val="7030A0"/>
              </a:solidFill>
            </a:endParaRPr>
          </a:p>
        </p:txBody>
      </p:sp>
      <p:pic>
        <p:nvPicPr>
          <p:cNvPr id="2" name="Content Placeholder 9">
            <a:extLst>
              <a:ext uri="{FF2B5EF4-FFF2-40B4-BE49-F238E27FC236}">
                <a16:creationId xmlns:a16="http://schemas.microsoft.com/office/drawing/2014/main" id="{E0C4E76A-A5B0-66D5-5190-BB0B828E892C}"/>
              </a:ext>
              <a:ext uri="{C183D7F6-B498-43B3-948B-1728B52AA6E4}">
                <adec:decorative xmlns:adec="http://schemas.microsoft.com/office/drawing/2017/decorative" val="1"/>
              </a:ext>
            </a:extLst>
          </p:cNvPr>
          <p:cNvPicPr>
            <a:picLocks noChangeAspect="1"/>
          </p:cNvPicPr>
          <p:nvPr/>
        </p:nvPicPr>
        <p:blipFill>
          <a:blip r:embed="rId3">
            <a:extLst>
              <a:ext uri="{BEBA8EAE-BF5A-486C-A8C5-ECC9F3942E4B}">
                <a14:imgProps xmlns:a14="http://schemas.microsoft.com/office/drawing/2010/main">
                  <a14:imgLayer r:embed="rId4">
                    <a14:imgEffect>
                      <a14:saturation sat="106000"/>
                    </a14:imgEffect>
                    <a14:imgEffect>
                      <a14:brightnessContrast bright="-3000" contrast="11000"/>
                    </a14:imgEffect>
                  </a14:imgLayer>
                </a14:imgProps>
              </a:ext>
              <a:ext uri="{28A0092B-C50C-407E-A947-70E740481C1C}">
                <a14:useLocalDpi xmlns:a14="http://schemas.microsoft.com/office/drawing/2010/main"/>
              </a:ext>
            </a:extLst>
          </a:blip>
          <a:stretch>
            <a:fillRect/>
          </a:stretch>
        </p:blipFill>
        <p:spPr>
          <a:xfrm>
            <a:off x="7603489" y="954024"/>
            <a:ext cx="4590627" cy="4590627"/>
          </a:xfrm>
          <a:prstGeom prst="rect">
            <a:avLst/>
          </a:prstGeom>
        </p:spPr>
      </p:pic>
    </p:spTree>
    <p:extLst>
      <p:ext uri="{BB962C8B-B14F-4D97-AF65-F5344CB8AC3E}">
        <p14:creationId xmlns:p14="http://schemas.microsoft.com/office/powerpoint/2010/main" val="14223972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F2B2FB18-447A-F32F-7E2C-274288E60EDA}"/>
              </a:ext>
              <a:ext uri="{C183D7F6-B498-43B3-948B-1728B52AA6E4}">
                <adec:decorative xmlns:adec="http://schemas.microsoft.com/office/drawing/2017/decorative" val="1"/>
              </a:ext>
            </a:extLst>
          </p:cNvPr>
          <p:cNvSpPr>
            <a:spLocks noGrp="1"/>
          </p:cNvSpPr>
          <p:nvPr>
            <p:ph type="sldNum" sz="quarter" idx="4"/>
          </p:nvPr>
        </p:nvSpPr>
        <p:spPr/>
        <p:txBody>
          <a:bodyPr/>
          <a:lstStyle/>
          <a:p>
            <a:fld id="{8B512919-B088-4E12-9038-722E97F79378}" type="slidenum">
              <a:rPr lang="en-US" noProof="0" smtClean="0"/>
              <a:pPr/>
              <a:t>17</a:t>
            </a:fld>
            <a:endParaRPr lang="en-US" noProof="0" dirty="0">
              <a:solidFill>
                <a:srgbClr val="7030A0"/>
              </a:solidFill>
            </a:endParaRPr>
          </a:p>
        </p:txBody>
      </p:sp>
      <p:sp>
        <p:nvSpPr>
          <p:cNvPr id="5" name="Title 1">
            <a:extLst>
              <a:ext uri="{FF2B5EF4-FFF2-40B4-BE49-F238E27FC236}">
                <a16:creationId xmlns:a16="http://schemas.microsoft.com/office/drawing/2014/main" id="{292D8C7D-1756-21AB-C975-449D78C17F8D}"/>
              </a:ext>
            </a:extLst>
          </p:cNvPr>
          <p:cNvSpPr>
            <a:spLocks noGrp="1"/>
          </p:cNvSpPr>
          <p:nvPr>
            <p:ph type="title"/>
          </p:nvPr>
        </p:nvSpPr>
        <p:spPr>
          <a:xfrm>
            <a:off x="838200" y="905669"/>
            <a:ext cx="4699000" cy="5041900"/>
          </a:xfrm>
        </p:spPr>
        <p:txBody>
          <a:bodyPr anchor="ctr">
            <a:normAutofit/>
          </a:bodyPr>
          <a:lstStyle/>
          <a:p>
            <a:r>
              <a:rPr lang="es-US" sz="4400" dirty="0"/>
              <a:t>Discutir: </a:t>
            </a:r>
            <a:r>
              <a:rPr lang="es-US" sz="3600" b="0" dirty="0">
                <a:latin typeface="Montserrat Medium" panose="00000600000000000000" pitchFamily="2" charset="0"/>
              </a:rPr>
              <a:t>Documentación y comunicación en acción</a:t>
            </a:r>
            <a:endParaRPr lang="en-US" sz="3600" b="0" noProof="0" dirty="0">
              <a:latin typeface="Montserrat Medium" panose="00000600000000000000" pitchFamily="2" charset="0"/>
            </a:endParaRPr>
          </a:p>
        </p:txBody>
      </p:sp>
      <p:sp>
        <p:nvSpPr>
          <p:cNvPr id="3" name="Content Placeholder 2">
            <a:extLst>
              <a:ext uri="{FF2B5EF4-FFF2-40B4-BE49-F238E27FC236}">
                <a16:creationId xmlns:a16="http://schemas.microsoft.com/office/drawing/2014/main" id="{B1303D5A-9D2E-4B8F-52D5-2EBE01C40590}"/>
              </a:ext>
            </a:extLst>
          </p:cNvPr>
          <p:cNvSpPr>
            <a:spLocks noGrp="1"/>
          </p:cNvSpPr>
          <p:nvPr>
            <p:ph idx="1"/>
          </p:nvPr>
        </p:nvSpPr>
        <p:spPr>
          <a:xfrm>
            <a:off x="5848350" y="905669"/>
            <a:ext cx="5505450" cy="5324440"/>
          </a:xfrm>
        </p:spPr>
        <p:txBody>
          <a:bodyPr anchor="t">
            <a:normAutofit fontScale="92500" lnSpcReduction="20000"/>
          </a:bodyPr>
          <a:lstStyle/>
          <a:p>
            <a:pPr marL="285750" indent="-285750">
              <a:spcAft>
                <a:spcPts val="1200"/>
              </a:spcAft>
            </a:pPr>
            <a:r>
              <a:rPr lang="es-US" sz="2400" dirty="0"/>
              <a:t>¿Qué conceptos y fenómenos científicos están explorando los niños? </a:t>
            </a:r>
          </a:p>
          <a:p>
            <a:pPr marL="285750" indent="-285750">
              <a:spcAft>
                <a:spcPts val="1200"/>
              </a:spcAft>
            </a:pPr>
            <a:r>
              <a:rPr lang="es-US" sz="2400" dirty="0"/>
              <a:t>¿De qué maneras documentan y comunican los niños?</a:t>
            </a:r>
          </a:p>
          <a:p>
            <a:pPr marL="285750" indent="-285750">
              <a:spcAft>
                <a:spcPts val="1200"/>
              </a:spcAft>
            </a:pPr>
            <a:r>
              <a:rPr lang="es-US" sz="2400" dirty="0"/>
              <a:t>¿Cómo el proceso de documentar y comunicar profundiza la comprensión de los niños sobre estos conceptos y fenómenos científicos?</a:t>
            </a:r>
          </a:p>
          <a:p>
            <a:pPr marL="285750" indent="-285750">
              <a:spcAft>
                <a:spcPts val="1200"/>
              </a:spcAft>
            </a:pPr>
            <a:r>
              <a:rPr lang="es-US" sz="2400" dirty="0"/>
              <a:t>¿De qué manera apoya la educadora a los niños para que documenten y comuniquen?</a:t>
            </a:r>
          </a:p>
        </p:txBody>
      </p:sp>
    </p:spTree>
    <p:extLst>
      <p:ext uri="{BB962C8B-B14F-4D97-AF65-F5344CB8AC3E}">
        <p14:creationId xmlns:p14="http://schemas.microsoft.com/office/powerpoint/2010/main" val="21629383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B5021EB-45A6-8257-5EDE-3D399AD59886}"/>
              </a:ext>
            </a:extLst>
          </p:cNvPr>
          <p:cNvSpPr>
            <a:spLocks noGrp="1"/>
          </p:cNvSpPr>
          <p:nvPr>
            <p:ph type="title"/>
          </p:nvPr>
        </p:nvSpPr>
        <p:spPr>
          <a:xfrm>
            <a:off x="838199" y="237744"/>
            <a:ext cx="10812517" cy="535531"/>
          </a:xfrm>
        </p:spPr>
        <p:txBody>
          <a:bodyPr/>
          <a:lstStyle/>
          <a:p>
            <a:r>
              <a:rPr lang="es-US" sz="3200" dirty="0"/>
              <a:t>Comunicar ideas científicas</a:t>
            </a:r>
            <a:endParaRPr lang="en-US" sz="3200" noProof="0" dirty="0"/>
          </a:p>
        </p:txBody>
      </p:sp>
      <p:sp>
        <p:nvSpPr>
          <p:cNvPr id="2" name="Content Placeholder 1">
            <a:extLst>
              <a:ext uri="{FF2B5EF4-FFF2-40B4-BE49-F238E27FC236}">
                <a16:creationId xmlns:a16="http://schemas.microsoft.com/office/drawing/2014/main" id="{0C8A555D-36D4-6C3C-7802-7816A17A2F63}"/>
              </a:ext>
            </a:extLst>
          </p:cNvPr>
          <p:cNvSpPr>
            <a:spLocks noGrp="1"/>
          </p:cNvSpPr>
          <p:nvPr>
            <p:ph sz="half" idx="1"/>
          </p:nvPr>
        </p:nvSpPr>
        <p:spPr>
          <a:xfrm>
            <a:off x="508000" y="1324139"/>
            <a:ext cx="5727200" cy="4608661"/>
          </a:xfrm>
        </p:spPr>
        <p:txBody>
          <a:bodyPr>
            <a:normAutofit fontScale="85000" lnSpcReduction="10000"/>
          </a:bodyPr>
          <a:lstStyle/>
          <a:p>
            <a:pPr marL="347663" indent="-339725"/>
            <a:r>
              <a:rPr lang="es-US" sz="3200" dirty="0"/>
              <a:t>Conversaciones o discusiones entre compañeros</a:t>
            </a:r>
          </a:p>
          <a:p>
            <a:pPr marL="347663" indent="-339725"/>
            <a:r>
              <a:rPr lang="es-US" sz="3200" dirty="0"/>
              <a:t>Presentaciones</a:t>
            </a:r>
          </a:p>
          <a:p>
            <a:pPr marL="347663" indent="-339725"/>
            <a:r>
              <a:rPr lang="es-US" sz="3200" dirty="0"/>
              <a:t>Narración de historias</a:t>
            </a:r>
          </a:p>
          <a:p>
            <a:pPr marL="347663" indent="-339725"/>
            <a:r>
              <a:rPr lang="es-US" sz="3200" dirty="0"/>
              <a:t>Representaciones dramáticas y juego de roles</a:t>
            </a:r>
          </a:p>
          <a:p>
            <a:pPr marL="347663" indent="-339725"/>
            <a:r>
              <a:rPr lang="es-US" sz="3200" dirty="0"/>
              <a:t>Movimiento, música o canciones</a:t>
            </a:r>
          </a:p>
        </p:txBody>
      </p:sp>
      <p:sp>
        <p:nvSpPr>
          <p:cNvPr id="5" name="Slide Number Placeholder 4">
            <a:extLst>
              <a:ext uri="{FF2B5EF4-FFF2-40B4-BE49-F238E27FC236}">
                <a16:creationId xmlns:a16="http://schemas.microsoft.com/office/drawing/2014/main" id="{88490537-6AB5-9517-1E39-5C5B4B08B64A}"/>
              </a:ext>
              <a:ext uri="{C183D7F6-B498-43B3-948B-1728B52AA6E4}">
                <adec:decorative xmlns:adec="http://schemas.microsoft.com/office/drawing/2017/decorative" val="1"/>
              </a:ext>
            </a:extLst>
          </p:cNvPr>
          <p:cNvSpPr>
            <a:spLocks noGrp="1"/>
          </p:cNvSpPr>
          <p:nvPr>
            <p:ph type="sldNum" sz="quarter" idx="4"/>
          </p:nvPr>
        </p:nvSpPr>
        <p:spPr/>
        <p:txBody>
          <a:bodyPr/>
          <a:lstStyle/>
          <a:p>
            <a:fld id="{8B512919-B088-4E12-9038-722E97F79378}" type="slidenum">
              <a:rPr lang="en-US" noProof="0" smtClean="0"/>
              <a:pPr/>
              <a:t>18</a:t>
            </a:fld>
            <a:endParaRPr lang="en-US" noProof="0" dirty="0"/>
          </a:p>
        </p:txBody>
      </p:sp>
      <p:pic>
        <p:nvPicPr>
          <p:cNvPr id="8" name="Content Placeholder 7">
            <a:extLst>
              <a:ext uri="{FF2B5EF4-FFF2-40B4-BE49-F238E27FC236}">
                <a16:creationId xmlns:a16="http://schemas.microsoft.com/office/drawing/2014/main" id="{01D6E3C5-B966-8520-3CA4-AE0FC74F6B70}"/>
              </a:ext>
              <a:ext uri="{C183D7F6-B498-43B3-948B-1728B52AA6E4}">
                <adec:decorative xmlns:adec="http://schemas.microsoft.com/office/drawing/2017/decorative" val="1"/>
              </a:ext>
            </a:extLst>
          </p:cNvPr>
          <p:cNvPicPr>
            <a:picLocks noGrp="1" noChangeAspect="1"/>
          </p:cNvPicPr>
          <p:nvPr>
            <p:ph sz="half" idx="2"/>
          </p:nvPr>
        </p:nvPicPr>
        <p:blipFill>
          <a:blip r:embed="rId3">
            <a:extLst>
              <a:ext uri="{BEBA8EAE-BF5A-486C-A8C5-ECC9F3942E4B}">
                <a14:imgProps xmlns:a14="http://schemas.microsoft.com/office/drawing/2010/main">
                  <a14:imgLayer r:embed="rId4">
                    <a14:imgEffect>
                      <a14:colorTemperature colorTemp="6000"/>
                    </a14:imgEffect>
                    <a14:imgEffect>
                      <a14:brightnessContrast bright="-3000" contrast="11000"/>
                    </a14:imgEffect>
                  </a14:imgLayer>
                </a14:imgProps>
              </a:ext>
              <a:ext uri="{28A0092B-C50C-407E-A947-70E740481C1C}">
                <a14:useLocalDpi xmlns:a14="http://schemas.microsoft.com/office/drawing/2010/main" val="0"/>
              </a:ext>
            </a:extLst>
          </a:blip>
          <a:srcRect l="2660" r="5183" b="14553"/>
          <a:stretch>
            <a:fillRect/>
          </a:stretch>
        </p:blipFill>
        <p:spPr>
          <a:xfrm>
            <a:off x="6239760" y="1507067"/>
            <a:ext cx="5587381" cy="3454399"/>
          </a:xfrm>
        </p:spPr>
      </p:pic>
    </p:spTree>
    <p:extLst>
      <p:ext uri="{BB962C8B-B14F-4D97-AF65-F5344CB8AC3E}">
        <p14:creationId xmlns:p14="http://schemas.microsoft.com/office/powerpoint/2010/main" val="33952444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B8E558A-9DC3-D060-CBC9-DC422D9AB8EE}"/>
              </a:ext>
            </a:extLst>
          </p:cNvPr>
          <p:cNvSpPr>
            <a:spLocks noGrp="1"/>
          </p:cNvSpPr>
          <p:nvPr>
            <p:ph type="title"/>
          </p:nvPr>
        </p:nvSpPr>
        <p:spPr/>
        <p:txBody>
          <a:bodyPr/>
          <a:lstStyle/>
          <a:p>
            <a:r>
              <a:rPr lang="es-US" dirty="0"/>
              <a:t>Ayudar a los niños a documentar y comunicar</a:t>
            </a:r>
            <a:endParaRPr lang="en-US" noProof="0" dirty="0"/>
          </a:p>
        </p:txBody>
      </p:sp>
      <p:sp>
        <p:nvSpPr>
          <p:cNvPr id="2" name="Content Placeholder 1">
            <a:extLst>
              <a:ext uri="{FF2B5EF4-FFF2-40B4-BE49-F238E27FC236}">
                <a16:creationId xmlns:a16="http://schemas.microsoft.com/office/drawing/2014/main" id="{99D3DCF2-A2C3-AC7B-330C-A4146642C93E}"/>
              </a:ext>
            </a:extLst>
          </p:cNvPr>
          <p:cNvSpPr>
            <a:spLocks noGrp="1"/>
          </p:cNvSpPr>
          <p:nvPr>
            <p:ph sz="half" idx="1"/>
          </p:nvPr>
        </p:nvSpPr>
        <p:spPr>
          <a:xfrm>
            <a:off x="838200" y="1324303"/>
            <a:ext cx="5968236" cy="4852660"/>
          </a:xfrm>
        </p:spPr>
        <p:txBody>
          <a:bodyPr>
            <a:normAutofit lnSpcReduction="10000"/>
          </a:bodyPr>
          <a:lstStyle/>
          <a:p>
            <a:pPr marL="355600" lvl="0" indent="-339725">
              <a:spcAft>
                <a:spcPts val="1200"/>
              </a:spcAft>
            </a:pPr>
            <a:r>
              <a:rPr lang="es-US" dirty="0"/>
              <a:t>Marquen con un círculo algo que ya hacen y que recomendaría a otros educadores.</a:t>
            </a:r>
          </a:p>
          <a:p>
            <a:pPr marL="355600" lvl="0" indent="-339725">
              <a:spcAft>
                <a:spcPts val="1200"/>
              </a:spcAft>
            </a:pPr>
            <a:r>
              <a:rPr lang="es-US" dirty="0"/>
              <a:t>Subrayen algo nuevo que les gustaría probar. Piensen por qué quieren probar este enfoque y qué apoyo podrían necesitar.</a:t>
            </a:r>
          </a:p>
        </p:txBody>
      </p:sp>
      <p:pic>
        <p:nvPicPr>
          <p:cNvPr id="7" name="Content Placeholder 6" descr="Instantánea del folleto Ayudar a los niños a documentar y comunicar">
            <a:extLst>
              <a:ext uri="{FF2B5EF4-FFF2-40B4-BE49-F238E27FC236}">
                <a16:creationId xmlns:a16="http://schemas.microsoft.com/office/drawing/2014/main" id="{65E43304-705B-FBB0-3B85-4990E897D469}"/>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a:stretch/>
        </p:blipFill>
        <p:spPr>
          <a:xfrm>
            <a:off x="7220510" y="1323975"/>
            <a:ext cx="3758747" cy="4852988"/>
          </a:xfrm>
          <a:ln>
            <a:solidFill>
              <a:srgbClr val="7030A0"/>
            </a:solidFill>
          </a:ln>
        </p:spPr>
      </p:pic>
      <p:sp>
        <p:nvSpPr>
          <p:cNvPr id="5" name="Slide Number Placeholder 4">
            <a:extLst>
              <a:ext uri="{FF2B5EF4-FFF2-40B4-BE49-F238E27FC236}">
                <a16:creationId xmlns:a16="http://schemas.microsoft.com/office/drawing/2014/main" id="{A197B650-374C-E6FC-30BD-EDFC91D37405}"/>
              </a:ext>
              <a:ext uri="{C183D7F6-B498-43B3-948B-1728B52AA6E4}">
                <adec:decorative xmlns:adec="http://schemas.microsoft.com/office/drawing/2017/decorative" val="1"/>
              </a:ext>
            </a:extLst>
          </p:cNvPr>
          <p:cNvSpPr>
            <a:spLocks noGrp="1"/>
          </p:cNvSpPr>
          <p:nvPr>
            <p:ph type="sldNum" sz="quarter" idx="4"/>
          </p:nvPr>
        </p:nvSpPr>
        <p:spPr/>
        <p:txBody>
          <a:bodyPr/>
          <a:lstStyle/>
          <a:p>
            <a:fld id="{8B512919-B088-4E12-9038-722E97F79378}" type="slidenum">
              <a:rPr lang="en-US" noProof="0" smtClean="0"/>
              <a:pPr/>
              <a:t>19</a:t>
            </a:fld>
            <a:endParaRPr lang="en-US" noProof="0" dirty="0"/>
          </a:p>
        </p:txBody>
      </p:sp>
    </p:spTree>
    <p:extLst>
      <p:ext uri="{BB962C8B-B14F-4D97-AF65-F5344CB8AC3E}">
        <p14:creationId xmlns:p14="http://schemas.microsoft.com/office/powerpoint/2010/main" val="1666700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F956024-DAD1-BBCB-2597-E591DD1900F5}"/>
              </a:ext>
            </a:extLst>
          </p:cNvPr>
          <p:cNvSpPr>
            <a:spLocks noGrp="1"/>
          </p:cNvSpPr>
          <p:nvPr>
            <p:ph type="title"/>
          </p:nvPr>
        </p:nvSpPr>
        <p:spPr/>
        <p:txBody>
          <a:bodyPr/>
          <a:lstStyle/>
          <a:p>
            <a:r>
              <a:rPr lang="es-US" dirty="0"/>
              <a:t>Recursos adicionales</a:t>
            </a:r>
            <a:endParaRPr lang="en-US" noProof="0" dirty="0"/>
          </a:p>
        </p:txBody>
      </p:sp>
      <p:sp>
        <p:nvSpPr>
          <p:cNvPr id="2" name="Content Placeholder 1">
            <a:extLst>
              <a:ext uri="{FF2B5EF4-FFF2-40B4-BE49-F238E27FC236}">
                <a16:creationId xmlns:a16="http://schemas.microsoft.com/office/drawing/2014/main" id="{DAF16600-5D0D-C84D-7847-F1CFDAB013FF}"/>
              </a:ext>
            </a:extLst>
          </p:cNvPr>
          <p:cNvSpPr>
            <a:spLocks noGrp="1"/>
          </p:cNvSpPr>
          <p:nvPr>
            <p:ph sz="half" idx="1"/>
          </p:nvPr>
        </p:nvSpPr>
        <p:spPr>
          <a:xfrm>
            <a:off x="343887" y="1324303"/>
            <a:ext cx="5381274" cy="4852660"/>
          </a:xfrm>
        </p:spPr>
        <p:txBody>
          <a:bodyPr/>
          <a:lstStyle/>
          <a:p>
            <a:pPr marL="0" indent="0" algn="ctr">
              <a:buNone/>
            </a:pPr>
            <a:r>
              <a:rPr lang="es-US" dirty="0"/>
              <a:t>Guías y actividades del libro de CPE</a:t>
            </a:r>
          </a:p>
        </p:txBody>
      </p:sp>
      <p:sp>
        <p:nvSpPr>
          <p:cNvPr id="3" name="Content Placeholder 2">
            <a:extLst>
              <a:ext uri="{FF2B5EF4-FFF2-40B4-BE49-F238E27FC236}">
                <a16:creationId xmlns:a16="http://schemas.microsoft.com/office/drawing/2014/main" id="{7478E8DC-F564-5B06-1943-463A7D36C519}"/>
              </a:ext>
            </a:extLst>
          </p:cNvPr>
          <p:cNvSpPr>
            <a:spLocks noGrp="1"/>
          </p:cNvSpPr>
          <p:nvPr>
            <p:ph sz="half" idx="2"/>
          </p:nvPr>
        </p:nvSpPr>
        <p:spPr>
          <a:xfrm>
            <a:off x="6883394" y="1324303"/>
            <a:ext cx="4390674" cy="4852660"/>
          </a:xfrm>
        </p:spPr>
        <p:txBody>
          <a:bodyPr/>
          <a:lstStyle/>
          <a:p>
            <a:pPr marL="0" indent="0" algn="ctr">
              <a:buNone/>
            </a:pPr>
            <a:r>
              <a:rPr lang="es-US" dirty="0"/>
              <a:t>Vídeos Estoy listo </a:t>
            </a:r>
          </a:p>
          <a:p>
            <a:pPr marL="0" indent="0" algn="ctr">
              <a:lnSpc>
                <a:spcPct val="100000"/>
              </a:lnSpc>
              <a:spcBef>
                <a:spcPts val="0"/>
              </a:spcBef>
              <a:buNone/>
            </a:pPr>
            <a:r>
              <a:rPr lang="es-US" dirty="0"/>
              <a:t>de CPE </a:t>
            </a:r>
          </a:p>
        </p:txBody>
      </p:sp>
      <p:sp>
        <p:nvSpPr>
          <p:cNvPr id="5" name="Slide Number Placeholder 4">
            <a:extLst>
              <a:ext uri="{FF2B5EF4-FFF2-40B4-BE49-F238E27FC236}">
                <a16:creationId xmlns:a16="http://schemas.microsoft.com/office/drawing/2014/main" id="{B920FDEB-15E2-7BD0-14C6-D3E45A1C4AA1}"/>
              </a:ext>
              <a:ext uri="{C183D7F6-B498-43B3-948B-1728B52AA6E4}">
                <adec:decorative xmlns:adec="http://schemas.microsoft.com/office/drawing/2017/decorative" val="1"/>
              </a:ext>
            </a:extLst>
          </p:cNvPr>
          <p:cNvSpPr>
            <a:spLocks noGrp="1"/>
          </p:cNvSpPr>
          <p:nvPr>
            <p:ph type="sldNum" sz="quarter" idx="10"/>
          </p:nvPr>
        </p:nvSpPr>
        <p:spPr>
          <a:xfrm>
            <a:off x="9410700" y="645160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kern="1200">
                <a:solidFill>
                  <a:schemeClr val="accent3"/>
                </a:solidFill>
                <a:latin typeface="Montserrat" panose="00000500000000000000" pitchFamily="50"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B512919-B088-4E12-9038-722E97F79378}" type="slidenum">
              <a:rPr lang="en-US" noProof="0" smtClean="0"/>
              <a:pPr/>
              <a:t>20</a:t>
            </a:fld>
            <a:endParaRPr lang="en-US" noProof="0" dirty="0"/>
          </a:p>
        </p:txBody>
      </p:sp>
      <p:pic>
        <p:nvPicPr>
          <p:cNvPr id="8" name="Picture 7">
            <a:extLst>
              <a:ext uri="{FF2B5EF4-FFF2-40B4-BE49-F238E27FC236}">
                <a16:creationId xmlns:a16="http://schemas.microsoft.com/office/drawing/2014/main" id="{7F3AD88A-F60D-67CA-A231-3F8B620BC2B1}"/>
              </a:ext>
              <a:ext uri="{C183D7F6-B498-43B3-948B-1728B52AA6E4}">
                <adec:decorative xmlns:adec="http://schemas.microsoft.com/office/drawing/2017/decorative" val="1"/>
              </a:ext>
            </a:extLst>
          </p:cNvPr>
          <p:cNvPicPr>
            <a:picLocks noChangeAspect="1"/>
          </p:cNvPicPr>
          <p:nvPr/>
        </p:nvPicPr>
        <p:blipFill>
          <a:blip r:embed="rId3"/>
          <a:srcRect l="3037" t="1619" r="2226" b="2537"/>
          <a:stretch/>
        </p:blipFill>
        <p:spPr>
          <a:xfrm>
            <a:off x="1538948" y="2567592"/>
            <a:ext cx="2833282" cy="2897342"/>
          </a:xfrm>
          <a:prstGeom prst="roundRect">
            <a:avLst>
              <a:gd name="adj" fmla="val 6996"/>
            </a:avLst>
          </a:prstGeom>
        </p:spPr>
      </p:pic>
      <p:pic>
        <p:nvPicPr>
          <p:cNvPr id="10" name="Picture 9">
            <a:extLst>
              <a:ext uri="{FF2B5EF4-FFF2-40B4-BE49-F238E27FC236}">
                <a16:creationId xmlns:a16="http://schemas.microsoft.com/office/drawing/2014/main" id="{ED28CE2E-9E79-B6DF-560C-A3545F1AF19E}"/>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6955651" y="2675307"/>
            <a:ext cx="4318417" cy="2425983"/>
          </a:xfrm>
          <a:prstGeom prst="rect">
            <a:avLst/>
          </a:prstGeom>
        </p:spPr>
      </p:pic>
    </p:spTree>
    <p:extLst>
      <p:ext uri="{BB962C8B-B14F-4D97-AF65-F5344CB8AC3E}">
        <p14:creationId xmlns:p14="http://schemas.microsoft.com/office/powerpoint/2010/main" val="14047148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8AB5829-1379-65C2-69FA-F36B5531D721}"/>
              </a:ext>
            </a:extLst>
          </p:cNvPr>
          <p:cNvSpPr>
            <a:spLocks noGrp="1"/>
          </p:cNvSpPr>
          <p:nvPr>
            <p:ph type="title"/>
          </p:nvPr>
        </p:nvSpPr>
        <p:spPr/>
        <p:txBody>
          <a:bodyPr/>
          <a:lstStyle/>
          <a:p>
            <a:r>
              <a:rPr lang="es-US" dirty="0"/>
              <a:t>Reflexión</a:t>
            </a:r>
            <a:endParaRPr lang="en-US" noProof="0" dirty="0"/>
          </a:p>
        </p:txBody>
      </p:sp>
      <p:sp>
        <p:nvSpPr>
          <p:cNvPr id="2" name="Content Placeholder 1">
            <a:extLst>
              <a:ext uri="{FF2B5EF4-FFF2-40B4-BE49-F238E27FC236}">
                <a16:creationId xmlns:a16="http://schemas.microsoft.com/office/drawing/2014/main" id="{5E1435F1-1C11-DACF-22A8-0114F6FCC029}"/>
              </a:ext>
            </a:extLst>
          </p:cNvPr>
          <p:cNvSpPr>
            <a:spLocks noGrp="1"/>
          </p:cNvSpPr>
          <p:nvPr>
            <p:ph sz="half" idx="1"/>
          </p:nvPr>
        </p:nvSpPr>
        <p:spPr>
          <a:xfrm>
            <a:off x="838200" y="1324303"/>
            <a:ext cx="4373880" cy="4024937"/>
          </a:xfrm>
        </p:spPr>
        <p:txBody>
          <a:bodyPr anchor="ctr"/>
          <a:lstStyle/>
          <a:p>
            <a:pPr marL="0" indent="0" algn="ctr" fontAlgn="base">
              <a:buNone/>
            </a:pPr>
            <a:r>
              <a:rPr lang="es-US" dirty="0"/>
              <a:t>Antes pensaba...</a:t>
            </a:r>
          </a:p>
          <a:p>
            <a:pPr marL="0" indent="0" algn="ctr" fontAlgn="base">
              <a:buNone/>
            </a:pPr>
            <a:r>
              <a:rPr lang="es-US" dirty="0"/>
              <a:t>Ahora pienso...</a:t>
            </a:r>
          </a:p>
        </p:txBody>
      </p:sp>
      <p:pic>
        <p:nvPicPr>
          <p:cNvPr id="7" name="Content Placeholder 6">
            <a:extLst>
              <a:ext uri="{FF2B5EF4-FFF2-40B4-BE49-F238E27FC236}">
                <a16:creationId xmlns:a16="http://schemas.microsoft.com/office/drawing/2014/main" id="{7506ACA1-6029-252E-C7DC-36FAD633CA96}"/>
              </a:ext>
              <a:ext uri="{C183D7F6-B498-43B3-948B-1728B52AA6E4}">
                <adec:decorative xmlns:adec="http://schemas.microsoft.com/office/drawing/2017/decorative" val="1"/>
              </a:ext>
            </a:extLst>
          </p:cNvPr>
          <p:cNvPicPr>
            <a:picLocks noGrp="1" noChangeAspect="1"/>
          </p:cNvPicPr>
          <p:nvPr>
            <p:ph sz="half" idx="2"/>
          </p:nvPr>
        </p:nvPicPr>
        <p:blipFill>
          <a:blip r:embed="rId3" cstate="screen">
            <a:extLst>
              <a:ext uri="{BEBA8EAE-BF5A-486C-A8C5-ECC9F3942E4B}">
                <a14:imgProps xmlns:a14="http://schemas.microsoft.com/office/drawing/2010/main">
                  <a14:imgLayer r:embed="rId4">
                    <a14:imgEffect>
                      <a14:colorTemperature colorTemp="6000"/>
                    </a14:imgEffect>
                    <a14:imgEffect>
                      <a14:brightnessContrast bright="15000"/>
                    </a14:imgEffect>
                  </a14:imgLayer>
                </a14:imgProps>
              </a:ext>
              <a:ext uri="{28A0092B-C50C-407E-A947-70E740481C1C}">
                <a14:useLocalDpi xmlns:a14="http://schemas.microsoft.com/office/drawing/2010/main"/>
              </a:ext>
            </a:extLst>
          </a:blip>
          <a:stretch>
            <a:fillRect/>
          </a:stretch>
        </p:blipFill>
        <p:spPr>
          <a:xfrm>
            <a:off x="5652056" y="1548078"/>
            <a:ext cx="5701744" cy="3801162"/>
          </a:xfrm>
        </p:spPr>
      </p:pic>
      <p:sp>
        <p:nvSpPr>
          <p:cNvPr id="5" name="Slide Number Placeholder 4">
            <a:extLst>
              <a:ext uri="{FF2B5EF4-FFF2-40B4-BE49-F238E27FC236}">
                <a16:creationId xmlns:a16="http://schemas.microsoft.com/office/drawing/2014/main" id="{3B7AE682-B7FF-862E-B6DA-038DC9CEA2B9}"/>
              </a:ext>
              <a:ext uri="{C183D7F6-B498-43B3-948B-1728B52AA6E4}">
                <adec:decorative xmlns:adec="http://schemas.microsoft.com/office/drawing/2017/decorative" val="1"/>
              </a:ext>
            </a:extLst>
          </p:cNvPr>
          <p:cNvSpPr>
            <a:spLocks noGrp="1"/>
          </p:cNvSpPr>
          <p:nvPr>
            <p:ph type="sldNum" sz="quarter" idx="4"/>
          </p:nvPr>
        </p:nvSpPr>
        <p:spPr/>
        <p:txBody>
          <a:bodyPr/>
          <a:lstStyle/>
          <a:p>
            <a:fld id="{8B512919-B088-4E12-9038-722E97F79378}" type="slidenum">
              <a:rPr lang="en-US" noProof="0" smtClean="0"/>
              <a:pPr/>
              <a:t>21</a:t>
            </a:fld>
            <a:endParaRPr lang="en-US" noProof="0" dirty="0"/>
          </a:p>
        </p:txBody>
      </p:sp>
    </p:spTree>
    <p:extLst>
      <p:ext uri="{BB962C8B-B14F-4D97-AF65-F5344CB8AC3E}">
        <p14:creationId xmlns:p14="http://schemas.microsoft.com/office/powerpoint/2010/main" val="22835003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D7068D-8B7A-656E-8BA1-D2EA9B3631C9}"/>
              </a:ext>
            </a:extLst>
          </p:cNvPr>
          <p:cNvSpPr>
            <a:spLocks noGrp="1"/>
          </p:cNvSpPr>
          <p:nvPr>
            <p:ph type="title" idx="4294967295"/>
          </p:nvPr>
        </p:nvSpPr>
        <p:spPr>
          <a:xfrm>
            <a:off x="2163620" y="2671870"/>
            <a:ext cx="3063929" cy="808872"/>
          </a:xfrm>
        </p:spPr>
        <p:txBody>
          <a:bodyPr>
            <a:norm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lang="es-US" sz="4800" dirty="0">
                <a:solidFill>
                  <a:schemeClr val="bg1"/>
                </a:solidFill>
              </a:rPr>
              <a:t>¡Gracias!</a:t>
            </a:r>
            <a:endParaRPr lang="en-US" sz="4800" dirty="0">
              <a:solidFill>
                <a:schemeClr val="bg1"/>
              </a:solidFill>
            </a:endParaRPr>
          </a:p>
        </p:txBody>
      </p:sp>
    </p:spTree>
    <p:extLst>
      <p:ext uri="{BB962C8B-B14F-4D97-AF65-F5344CB8AC3E}">
        <p14:creationId xmlns:p14="http://schemas.microsoft.com/office/powerpoint/2010/main" val="3664827595"/>
      </p:ext>
    </p:extLst>
  </p:cSld>
  <p:clrMapOvr>
    <a:masterClrMapping/>
  </p:clrMapOvr>
</p:sld>
</file>

<file path=ppt/theme/theme1.xml><?xml version="1.0" encoding="utf-8"?>
<a:theme xmlns:a="http://schemas.openxmlformats.org/drawingml/2006/main" name="Office Theme">
  <a:themeElements>
    <a:clrScheme name="Custom 31">
      <a:dk1>
        <a:srgbClr val="140A14"/>
      </a:dk1>
      <a:lt1>
        <a:srgbClr val="FFFFFF"/>
      </a:lt1>
      <a:dk2>
        <a:srgbClr val="2078AE"/>
      </a:dk2>
      <a:lt2>
        <a:srgbClr val="E7E6E6"/>
      </a:lt2>
      <a:accent1>
        <a:srgbClr val="327F7C"/>
      </a:accent1>
      <a:accent2>
        <a:srgbClr val="CC4E0C"/>
      </a:accent2>
      <a:accent3>
        <a:srgbClr val="8948A3"/>
      </a:accent3>
      <a:accent4>
        <a:srgbClr val="4C8503"/>
      </a:accent4>
      <a:accent5>
        <a:srgbClr val="140A14"/>
      </a:accent5>
      <a:accent6>
        <a:srgbClr val="BB1654"/>
      </a:accent6>
      <a:hlink>
        <a:srgbClr val="444F9D"/>
      </a:hlink>
      <a:folHlink>
        <a:srgbClr val="444F9D"/>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pattFill prst="pct5">
          <a:fgClr>
            <a:schemeClr val="accent3"/>
          </a:fgClr>
          <a:bgClr>
            <a:schemeClr val="bg1"/>
          </a:bgClr>
        </a:patt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CPE Early Math-PPT Slide Types Template MATH MINDSETS MATTER" id="{A877EAA6-4349-4623-A544-F413932B9F09}" vid="{D9C6FEDA-B8FE-4CA1-8310-906261C2F68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ff0242a-1408-43e5-9f62-3bcb689d00e1">
      <Terms xmlns="http://schemas.microsoft.com/office/infopath/2007/PartnerControls"/>
    </lcf76f155ced4ddcb4097134ff3c332f>
    <TaxCatchAll xmlns="1492efbd-0efb-4b2a-8de6-4df501ca36c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9998F913F115B44A9E14E7DD122D037" ma:contentTypeVersion="16" ma:contentTypeDescription="Create a new document." ma:contentTypeScope="" ma:versionID="bad812fbcd2b7bb1b88839368f07e15e">
  <xsd:schema xmlns:xsd="http://www.w3.org/2001/XMLSchema" xmlns:xs="http://www.w3.org/2001/XMLSchema" xmlns:p="http://schemas.microsoft.com/office/2006/metadata/properties" xmlns:ns2="1492efbd-0efb-4b2a-8de6-4df501ca36ce" xmlns:ns3="dff0242a-1408-43e5-9f62-3bcb689d00e1" targetNamespace="http://schemas.microsoft.com/office/2006/metadata/properties" ma:root="true" ma:fieldsID="954ef8b0a19499b7d7af314161b6432d" ns2:_="" ns3:_="">
    <xsd:import namespace="1492efbd-0efb-4b2a-8de6-4df501ca36ce"/>
    <xsd:import namespace="dff0242a-1408-43e5-9f62-3bcb689d00e1"/>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SearchProperties" minOccurs="0"/>
                <xsd:element ref="ns3:MediaServiceDateTaken" minOccurs="0"/>
                <xsd:element ref="ns3:MediaServiceObjectDetectorVersions" minOccurs="0"/>
                <xsd:element ref="ns3:MediaServiceGenerationTime" minOccurs="0"/>
                <xsd:element ref="ns3:MediaServiceEventHashCode" minOccurs="0"/>
                <xsd:element ref="ns3:MediaLengthInSeconds" minOccurs="0"/>
                <xsd:element ref="ns3:lcf76f155ced4ddcb4097134ff3c332f" minOccurs="0"/>
                <xsd:element ref="ns2:TaxCatchAll" minOccurs="0"/>
                <xsd:element ref="ns3:MediaServiceOCR" minOccurs="0"/>
                <xsd:element ref="ns3:MediaServiceBillingMetadata"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492efbd-0efb-4b2a-8de6-4df501ca36ce"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f3f1a6f9-d132-49b3-ae66-c2da0fdf21c7}" ma:internalName="TaxCatchAll" ma:showField="CatchAllData" ma:web="1492efbd-0efb-4b2a-8de6-4df501ca36ce">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ff0242a-1408-43e5-9f62-3bcb689d00e1"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SearchProperties" ma:index="12" nillable="true" ma:displayName="MediaServiceSearchProperties" ma:hidden="true" ma:internalName="MediaServiceSearchProperties" ma:readOnly="true">
      <xsd:simpleType>
        <xsd:restriction base="dms:Note"/>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564e3ee-bcff-4be1-9620-ba5d8a73680f"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07BAC20-C069-4B85-A8F4-1A1F9F1E4777}">
  <ds:schemaRefs>
    <ds:schemaRef ds:uri="http://schemas.microsoft.com/sharepoint/v3/contenttype/forms"/>
  </ds:schemaRefs>
</ds:datastoreItem>
</file>

<file path=customXml/itemProps2.xml><?xml version="1.0" encoding="utf-8"?>
<ds:datastoreItem xmlns:ds="http://schemas.openxmlformats.org/officeDocument/2006/customXml" ds:itemID="{B4CD8B9D-2D67-4219-B796-E753AB862FD3}">
  <ds:schemaRefs>
    <ds:schemaRef ds:uri="http://schemas.microsoft.com/office/2006/metadata/properties"/>
    <ds:schemaRef ds:uri="http://schemas.microsoft.com/office/infopath/2007/PartnerControls"/>
    <ds:schemaRef ds:uri="f5374bca-3e73-4752-bc49-e5d08d4658ed"/>
    <ds:schemaRef ds:uri="532e970c-339d-4a04-b36e-6a3e6e6031dc"/>
    <ds:schemaRef ds:uri="dff0242a-1408-43e5-9f62-3bcb689d00e1"/>
    <ds:schemaRef ds:uri="1492efbd-0efb-4b2a-8de6-4df501ca36ce"/>
  </ds:schemaRefs>
</ds:datastoreItem>
</file>

<file path=customXml/itemProps3.xml><?xml version="1.0" encoding="utf-8"?>
<ds:datastoreItem xmlns:ds="http://schemas.openxmlformats.org/officeDocument/2006/customXml" ds:itemID="{E2FC6F6A-F76B-49E6-99F2-DE6AC09E0EA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492efbd-0efb-4b2a-8de6-4df501ca36ce"/>
    <ds:schemaRef ds:uri="dff0242a-1408-43e5-9f62-3bcb689d00e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24675</TotalTime>
  <Words>7847</Words>
  <Application>Microsoft Macintosh PowerPoint</Application>
  <PresentationFormat>Widescreen</PresentationFormat>
  <Paragraphs>459</Paragraphs>
  <Slides>22</Slides>
  <Notes>22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Montserrat Medium</vt:lpstr>
      <vt:lpstr>Montserrat</vt:lpstr>
      <vt:lpstr>Arial</vt:lpstr>
      <vt:lpstr>Calibri</vt:lpstr>
      <vt:lpstr>Office Theme</vt:lpstr>
      <vt:lpstr>Documentación y comunicación</vt:lpstr>
      <vt:lpstr>Agradecimientos</vt:lpstr>
      <vt:lpstr>Metas de la sesión</vt:lpstr>
      <vt:lpstr>Documentación y comunicación en ciencias</vt:lpstr>
      <vt:lpstr>Explorar: Documentación y comunicación  en la investigación científica</vt:lpstr>
      <vt:lpstr>Discutir: Documentación y comunicación en la investigación</vt:lpstr>
      <vt:lpstr>Reflexione sobre su entorno</vt:lpstr>
      <vt:lpstr>¡Los educadores también documentan!</vt:lpstr>
      <vt:lpstr>Observar: Investigando una araña</vt:lpstr>
      <vt:lpstr>Discutir: Investigando una araña</vt:lpstr>
      <vt:lpstr>¿Por qué son importantes la documentación y la comunicación?</vt:lpstr>
      <vt:lpstr>Uso de diferentes habilidades</vt:lpstr>
      <vt:lpstr>El desarrollo de las habilidades de documentación y  comunicación</vt:lpstr>
      <vt:lpstr>Diferentes formas en que los niños documentan y se comunican</vt:lpstr>
      <vt:lpstr>Diferentes formas en que los niños documentan</vt:lpstr>
      <vt:lpstr>Observar: Documentación y comunicación en acción</vt:lpstr>
      <vt:lpstr>Discutir: Documentación y comunicación en acción</vt:lpstr>
      <vt:lpstr>Comunicar ideas científicas</vt:lpstr>
      <vt:lpstr>Ayudar a los niños a documentar y comunicar</vt:lpstr>
      <vt:lpstr>Recursos adicionales</vt:lpstr>
      <vt:lpstr>Reflexión</vt:lpstr>
      <vt:lpstr>¡Gracias!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Documentación y comunicación</dc:title>
  <dc:creator>CPE Count Play Explore for Early Education</dc:creator>
  <cp:lastModifiedBy>Grace Srinivasiah</cp:lastModifiedBy>
  <cp:revision>988</cp:revision>
  <cp:lastPrinted>2023-08-03T16:24:27Z</cp:lastPrinted>
  <dcterms:created xsi:type="dcterms:W3CDTF">2023-04-18T19:26:52Z</dcterms:created>
  <dcterms:modified xsi:type="dcterms:W3CDTF">2026-05-15T23:31:20Z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0x010100D9998F913F115B44A9E14E7DD122D037</vt:lpwstr>
  </property>
  <property fmtid="{D5CDD505-2E9C-101B-9397-08002B2CF9AE}" pid="3" name="MediaServiceImageTags">
    <vt:lpwstr/>
  </property>
</Properties>
</file>