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handoutMasterIdLst>
    <p:handoutMasterId r:id="rId37"/>
  </p:handoutMasterIdLst>
  <p:sldIdLst>
    <p:sldId id="271" r:id="rId2"/>
    <p:sldId id="402" r:id="rId3"/>
    <p:sldId id="403" r:id="rId4"/>
    <p:sldId id="404" r:id="rId5"/>
    <p:sldId id="405" r:id="rId6"/>
    <p:sldId id="417" r:id="rId7"/>
    <p:sldId id="400" r:id="rId8"/>
    <p:sldId id="456" r:id="rId9"/>
    <p:sldId id="392" r:id="rId10"/>
    <p:sldId id="427" r:id="rId11"/>
    <p:sldId id="428" r:id="rId12"/>
    <p:sldId id="401" r:id="rId13"/>
    <p:sldId id="399" r:id="rId14"/>
    <p:sldId id="452" r:id="rId15"/>
    <p:sldId id="418" r:id="rId16"/>
    <p:sldId id="457" r:id="rId17"/>
    <p:sldId id="434" r:id="rId18"/>
    <p:sldId id="435" r:id="rId19"/>
    <p:sldId id="439" r:id="rId20"/>
    <p:sldId id="440" r:id="rId21"/>
    <p:sldId id="437" r:id="rId22"/>
    <p:sldId id="441" r:id="rId23"/>
    <p:sldId id="443" r:id="rId24"/>
    <p:sldId id="444" r:id="rId25"/>
    <p:sldId id="442" r:id="rId26"/>
    <p:sldId id="446" r:id="rId27"/>
    <p:sldId id="458" r:id="rId28"/>
    <p:sldId id="423" r:id="rId29"/>
    <p:sldId id="454" r:id="rId30"/>
    <p:sldId id="447" r:id="rId31"/>
    <p:sldId id="448" r:id="rId32"/>
    <p:sldId id="426" r:id="rId33"/>
    <p:sldId id="453" r:id="rId34"/>
    <p:sldId id="425" r:id="rId35"/>
  </p:sldIdLst>
  <p:sldSz cx="12192000" cy="6858000"/>
  <p:notesSz cx="6858000" cy="9144000"/>
  <p:embeddedFontLst>
    <p:embeddedFont>
      <p:font typeface="Montserrat" pitchFamily="2" charset="77"/>
      <p:regular r:id="rId38"/>
      <p:bold r:id="rId39"/>
      <p:italic r:id="rId40"/>
      <p:boldItalic r:id="rId41"/>
    </p:embeddedFont>
    <p:embeddedFont>
      <p:font typeface="Montserrat Medium" pitchFamily="2" charset="77"/>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1B2EF87B-3DC5-82AC-F8A2-44026E20A25D}" name="Anokina Broubakarian" initials="AB" userId="S::abrouba@wested.org::c736223a-fc9f-47ac-97b7-23f463cb4b82" providerId="AD"/>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167117C7-EAA2-167D-2145-E1F1ECC1AA13}" name="Lexi Alexander" initials="LA" userId="JFfCDUPoy8XNDLgjf5LRYVijoAz7WR7RTVdh3+dwRHI=" providerId="None"/>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73D"/>
    <a:srgbClr val="42509F"/>
    <a:srgbClr val="2078AE"/>
    <a:srgbClr val="2078B0"/>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0E817-713C-7741-BA0B-4404FB80BD20}" v="48" dt="2026-04-20T20:51:16.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5" autoAdjust="0"/>
    <p:restoredTop sz="50137" autoAdjust="0"/>
  </p:normalViewPr>
  <p:slideViewPr>
    <p:cSldViewPr snapToGrid="0">
      <p:cViewPr varScale="1">
        <p:scale>
          <a:sx n="55" d="100"/>
          <a:sy n="55" d="100"/>
        </p:scale>
        <p:origin x="3112" y="200"/>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undo custSel modSld">
      <pc:chgData name="Grace Srinivasiah" userId="28408957819_tp_box_2" providerId="OAuth2" clId="{38DC9D2F-FB21-5A8B-A8BA-1B5B1022FE40}" dt="2026-04-20T20:51:54.310" v="722" actId="20577"/>
      <pc:docMkLst>
        <pc:docMk/>
      </pc:docMkLst>
      <pc:sldChg chg="modNotesTx">
        <pc:chgData name="Grace Srinivasiah" userId="28408957819_tp_box_2" providerId="OAuth2" clId="{38DC9D2F-FB21-5A8B-A8BA-1B5B1022FE40}" dt="2026-04-20T20:21:33.921" v="249" actId="20577"/>
        <pc:sldMkLst>
          <pc:docMk/>
          <pc:sldMk cId="1237121600" sldId="271"/>
        </pc:sldMkLst>
      </pc:sldChg>
      <pc:sldChg chg="modNotesTx">
        <pc:chgData name="Grace Srinivasiah" userId="28408957819_tp_box_2" providerId="OAuth2" clId="{38DC9D2F-FB21-5A8B-A8BA-1B5B1022FE40}" dt="2026-04-20T20:25:51.127" v="317" actId="20577"/>
        <pc:sldMkLst>
          <pc:docMk/>
          <pc:sldMk cId="3912840079" sldId="392"/>
        </pc:sldMkLst>
      </pc:sldChg>
      <pc:sldChg chg="modNotesTx">
        <pc:chgData name="Grace Srinivasiah" userId="28408957819_tp_box_2" providerId="OAuth2" clId="{38DC9D2F-FB21-5A8B-A8BA-1B5B1022FE40}" dt="2026-04-20T20:27:58.907" v="381" actId="20577"/>
        <pc:sldMkLst>
          <pc:docMk/>
          <pc:sldMk cId="2541526454" sldId="399"/>
        </pc:sldMkLst>
      </pc:sldChg>
      <pc:sldChg chg="modNotesTx">
        <pc:chgData name="Grace Srinivasiah" userId="28408957819_tp_box_2" providerId="OAuth2" clId="{38DC9D2F-FB21-5A8B-A8BA-1B5B1022FE40}" dt="2026-04-20T20:24:20.221" v="295" actId="20577"/>
        <pc:sldMkLst>
          <pc:docMk/>
          <pc:sldMk cId="2985605656" sldId="400"/>
        </pc:sldMkLst>
      </pc:sldChg>
      <pc:sldChg chg="modNotesTx">
        <pc:chgData name="Grace Srinivasiah" userId="28408957819_tp_box_2" providerId="OAuth2" clId="{38DC9D2F-FB21-5A8B-A8BA-1B5B1022FE40}" dt="2026-04-20T20:27:21.614" v="363" actId="12"/>
        <pc:sldMkLst>
          <pc:docMk/>
          <pc:sldMk cId="2233355102" sldId="401"/>
        </pc:sldMkLst>
      </pc:sldChg>
      <pc:sldChg chg="modNotesTx">
        <pc:chgData name="Grace Srinivasiah" userId="28408957819_tp_box_2" providerId="OAuth2" clId="{38DC9D2F-FB21-5A8B-A8BA-1B5B1022FE40}" dt="2026-04-20T20:22:09.459" v="258" actId="12"/>
        <pc:sldMkLst>
          <pc:docMk/>
          <pc:sldMk cId="2502478517" sldId="403"/>
        </pc:sldMkLst>
      </pc:sldChg>
      <pc:sldChg chg="modNotesTx">
        <pc:chgData name="Grace Srinivasiah" userId="28408957819_tp_box_2" providerId="OAuth2" clId="{38DC9D2F-FB21-5A8B-A8BA-1B5B1022FE40}" dt="2026-04-20T20:22:38.159" v="267" actId="20577"/>
        <pc:sldMkLst>
          <pc:docMk/>
          <pc:sldMk cId="4139855189" sldId="404"/>
        </pc:sldMkLst>
      </pc:sldChg>
      <pc:sldChg chg="modNotesTx">
        <pc:chgData name="Grace Srinivasiah" userId="28408957819_tp_box_2" providerId="OAuth2" clId="{38DC9D2F-FB21-5A8B-A8BA-1B5B1022FE40}" dt="2026-04-20T20:23:17.120" v="283" actId="12"/>
        <pc:sldMkLst>
          <pc:docMk/>
          <pc:sldMk cId="847529445" sldId="405"/>
        </pc:sldMkLst>
      </pc:sldChg>
      <pc:sldChg chg="modNotesTx">
        <pc:chgData name="Grace Srinivasiah" userId="28408957819_tp_box_2" providerId="OAuth2" clId="{38DC9D2F-FB21-5A8B-A8BA-1B5B1022FE40}" dt="2026-04-20T20:23:31.328" v="284" actId="12"/>
        <pc:sldMkLst>
          <pc:docMk/>
          <pc:sldMk cId="1633684023" sldId="417"/>
        </pc:sldMkLst>
      </pc:sldChg>
      <pc:sldChg chg="modNotesTx">
        <pc:chgData name="Grace Srinivasiah" userId="28408957819_tp_box_2" providerId="OAuth2" clId="{38DC9D2F-FB21-5A8B-A8BA-1B5B1022FE40}" dt="2026-04-20T20:28:45.358" v="396" actId="20577"/>
        <pc:sldMkLst>
          <pc:docMk/>
          <pc:sldMk cId="4159292342" sldId="418"/>
        </pc:sldMkLst>
      </pc:sldChg>
      <pc:sldChg chg="modNotesTx">
        <pc:chgData name="Grace Srinivasiah" userId="28408957819_tp_box_2" providerId="OAuth2" clId="{38DC9D2F-FB21-5A8B-A8BA-1B5B1022FE40}" dt="2026-04-20T20:43:19.499" v="578" actId="12"/>
        <pc:sldMkLst>
          <pc:docMk/>
          <pc:sldMk cId="4184580661" sldId="423"/>
        </pc:sldMkLst>
      </pc:sldChg>
      <pc:sldChg chg="modNotesTx">
        <pc:chgData name="Grace Srinivasiah" userId="28408957819_tp_box_2" providerId="OAuth2" clId="{38DC9D2F-FB21-5A8B-A8BA-1B5B1022FE40}" dt="2026-04-20T20:51:54.310" v="722" actId="20577"/>
        <pc:sldMkLst>
          <pc:docMk/>
          <pc:sldMk cId="1731594757" sldId="425"/>
        </pc:sldMkLst>
      </pc:sldChg>
      <pc:sldChg chg="modNotesTx">
        <pc:chgData name="Grace Srinivasiah" userId="28408957819_tp_box_2" providerId="OAuth2" clId="{38DC9D2F-FB21-5A8B-A8BA-1B5B1022FE40}" dt="2026-04-20T20:49:59.440" v="677" actId="12"/>
        <pc:sldMkLst>
          <pc:docMk/>
          <pc:sldMk cId="2151492428" sldId="426"/>
        </pc:sldMkLst>
      </pc:sldChg>
      <pc:sldChg chg="modNotesTx">
        <pc:chgData name="Grace Srinivasiah" userId="28408957819_tp_box_2" providerId="OAuth2" clId="{38DC9D2F-FB21-5A8B-A8BA-1B5B1022FE40}" dt="2026-04-20T20:26:46.249" v="346" actId="20577"/>
        <pc:sldMkLst>
          <pc:docMk/>
          <pc:sldMk cId="3323610833" sldId="427"/>
        </pc:sldMkLst>
      </pc:sldChg>
      <pc:sldChg chg="modNotesTx">
        <pc:chgData name="Grace Srinivasiah" userId="28408957819_tp_box_2" providerId="OAuth2" clId="{38DC9D2F-FB21-5A8B-A8BA-1B5B1022FE40}" dt="2026-04-20T20:27:10.673" v="362" actId="20577"/>
        <pc:sldMkLst>
          <pc:docMk/>
          <pc:sldMk cId="1818841842" sldId="428"/>
        </pc:sldMkLst>
      </pc:sldChg>
      <pc:sldChg chg="modNotesTx">
        <pc:chgData name="Grace Srinivasiah" userId="28408957819_tp_box_2" providerId="OAuth2" clId="{38DC9D2F-FB21-5A8B-A8BA-1B5B1022FE40}" dt="2026-04-20T20:29:50.951" v="420" actId="20577"/>
        <pc:sldMkLst>
          <pc:docMk/>
          <pc:sldMk cId="411199898" sldId="434"/>
        </pc:sldMkLst>
      </pc:sldChg>
      <pc:sldChg chg="modNotesTx">
        <pc:chgData name="Grace Srinivasiah" userId="28408957819_tp_box_2" providerId="OAuth2" clId="{38DC9D2F-FB21-5A8B-A8BA-1B5B1022FE40}" dt="2026-04-20T20:30:11.340" v="425" actId="20577"/>
        <pc:sldMkLst>
          <pc:docMk/>
          <pc:sldMk cId="2149461019" sldId="435"/>
        </pc:sldMkLst>
      </pc:sldChg>
      <pc:sldChg chg="modNotesTx">
        <pc:chgData name="Grace Srinivasiah" userId="28408957819_tp_box_2" providerId="OAuth2" clId="{38DC9D2F-FB21-5A8B-A8BA-1B5B1022FE40}" dt="2026-04-20T20:38:43.695" v="486" actId="20577"/>
        <pc:sldMkLst>
          <pc:docMk/>
          <pc:sldMk cId="1510471558" sldId="437"/>
        </pc:sldMkLst>
      </pc:sldChg>
      <pc:sldChg chg="modNotesTx">
        <pc:chgData name="Grace Srinivasiah" userId="28408957819_tp_box_2" providerId="OAuth2" clId="{38DC9D2F-FB21-5A8B-A8BA-1B5B1022FE40}" dt="2026-04-20T20:37:06.878" v="443" actId="20577"/>
        <pc:sldMkLst>
          <pc:docMk/>
          <pc:sldMk cId="2485067497" sldId="439"/>
        </pc:sldMkLst>
      </pc:sldChg>
      <pc:sldChg chg="modNotesTx">
        <pc:chgData name="Grace Srinivasiah" userId="28408957819_tp_box_2" providerId="OAuth2" clId="{38DC9D2F-FB21-5A8B-A8BA-1B5B1022FE40}" dt="2026-04-20T20:38:07.288" v="470" actId="20577"/>
        <pc:sldMkLst>
          <pc:docMk/>
          <pc:sldMk cId="1133983563" sldId="440"/>
        </pc:sldMkLst>
      </pc:sldChg>
      <pc:sldChg chg="modNotesTx">
        <pc:chgData name="Grace Srinivasiah" userId="28408957819_tp_box_2" providerId="OAuth2" clId="{38DC9D2F-FB21-5A8B-A8BA-1B5B1022FE40}" dt="2026-04-20T20:39:16.952" v="500" actId="20577"/>
        <pc:sldMkLst>
          <pc:docMk/>
          <pc:sldMk cId="1897187259" sldId="441"/>
        </pc:sldMkLst>
      </pc:sldChg>
      <pc:sldChg chg="modNotesTx">
        <pc:chgData name="Grace Srinivasiah" userId="28408957819_tp_box_2" providerId="OAuth2" clId="{38DC9D2F-FB21-5A8B-A8BA-1B5B1022FE40}" dt="2026-04-20T20:42:18.700" v="557" actId="20577"/>
        <pc:sldMkLst>
          <pc:docMk/>
          <pc:sldMk cId="2356883049" sldId="442"/>
        </pc:sldMkLst>
      </pc:sldChg>
      <pc:sldChg chg="modNotesTx">
        <pc:chgData name="Grace Srinivasiah" userId="28408957819_tp_box_2" providerId="OAuth2" clId="{38DC9D2F-FB21-5A8B-A8BA-1B5B1022FE40}" dt="2026-04-20T20:40:17.878" v="518" actId="20577"/>
        <pc:sldMkLst>
          <pc:docMk/>
          <pc:sldMk cId="2518123345" sldId="443"/>
        </pc:sldMkLst>
      </pc:sldChg>
      <pc:sldChg chg="modNotesTx">
        <pc:chgData name="Grace Srinivasiah" userId="28408957819_tp_box_2" providerId="OAuth2" clId="{38DC9D2F-FB21-5A8B-A8BA-1B5B1022FE40}" dt="2026-04-20T20:41:27.910" v="543" actId="20577"/>
        <pc:sldMkLst>
          <pc:docMk/>
          <pc:sldMk cId="1195422138" sldId="444"/>
        </pc:sldMkLst>
      </pc:sldChg>
      <pc:sldChg chg="modNotesTx">
        <pc:chgData name="Grace Srinivasiah" userId="28408957819_tp_box_2" providerId="OAuth2" clId="{38DC9D2F-FB21-5A8B-A8BA-1B5B1022FE40}" dt="2026-04-20T20:42:34.453" v="563" actId="20577"/>
        <pc:sldMkLst>
          <pc:docMk/>
          <pc:sldMk cId="602421" sldId="446"/>
        </pc:sldMkLst>
      </pc:sldChg>
      <pc:sldChg chg="modNotesTx">
        <pc:chgData name="Grace Srinivasiah" userId="28408957819_tp_box_2" providerId="OAuth2" clId="{38DC9D2F-FB21-5A8B-A8BA-1B5B1022FE40}" dt="2026-04-20T20:47:29.538" v="625" actId="20577"/>
        <pc:sldMkLst>
          <pc:docMk/>
          <pc:sldMk cId="3640244572" sldId="447"/>
        </pc:sldMkLst>
      </pc:sldChg>
      <pc:sldChg chg="modNotesTx">
        <pc:chgData name="Grace Srinivasiah" userId="28408957819_tp_box_2" providerId="OAuth2" clId="{38DC9D2F-FB21-5A8B-A8BA-1B5B1022FE40}" dt="2026-04-20T20:49:01.487" v="655" actId="20577"/>
        <pc:sldMkLst>
          <pc:docMk/>
          <pc:sldMk cId="219992327" sldId="448"/>
        </pc:sldMkLst>
      </pc:sldChg>
      <pc:sldChg chg="modNotesTx">
        <pc:chgData name="Grace Srinivasiah" userId="28408957819_tp_box_2" providerId="OAuth2" clId="{38DC9D2F-FB21-5A8B-A8BA-1B5B1022FE40}" dt="2026-04-20T20:28:21.494" v="388" actId="20577"/>
        <pc:sldMkLst>
          <pc:docMk/>
          <pc:sldMk cId="3864940143" sldId="452"/>
        </pc:sldMkLst>
      </pc:sldChg>
      <pc:sldChg chg="modNotesTx">
        <pc:chgData name="Grace Srinivasiah" userId="28408957819_tp_box_2" providerId="OAuth2" clId="{38DC9D2F-FB21-5A8B-A8BA-1B5B1022FE40}" dt="2026-04-20T20:50:45.444" v="692" actId="12"/>
        <pc:sldMkLst>
          <pc:docMk/>
          <pc:sldMk cId="4043738642" sldId="453"/>
        </pc:sldMkLst>
      </pc:sldChg>
      <pc:sldChg chg="modNotesTx">
        <pc:chgData name="Grace Srinivasiah" userId="28408957819_tp_box_2" providerId="OAuth2" clId="{38DC9D2F-FB21-5A8B-A8BA-1B5B1022FE40}" dt="2026-04-20T20:44:03.219" v="600" actId="20577"/>
        <pc:sldMkLst>
          <pc:docMk/>
          <pc:sldMk cId="449767621" sldId="454"/>
        </pc:sldMkLst>
      </pc:sldChg>
      <pc:sldChg chg="modNotesTx">
        <pc:chgData name="Grace Srinivasiah" userId="28408957819_tp_box_2" providerId="OAuth2" clId="{38DC9D2F-FB21-5A8B-A8BA-1B5B1022FE40}" dt="2026-04-20T20:24:45.126" v="300" actId="20577"/>
        <pc:sldMkLst>
          <pc:docMk/>
          <pc:sldMk cId="2094559061" sldId="456"/>
        </pc:sldMkLst>
      </pc:sldChg>
      <pc:sldChg chg="modNotesTx">
        <pc:chgData name="Grace Srinivasiah" userId="28408957819_tp_box_2" providerId="OAuth2" clId="{38DC9D2F-FB21-5A8B-A8BA-1B5B1022FE40}" dt="2026-04-20T20:29:25.365" v="409" actId="12"/>
        <pc:sldMkLst>
          <pc:docMk/>
          <pc:sldMk cId="3353705972" sldId="457"/>
        </pc:sldMkLst>
      </pc:sldChg>
      <pc:sldChg chg="modNotesTx">
        <pc:chgData name="Grace Srinivasiah" userId="28408957819_tp_box_2" providerId="OAuth2" clId="{38DC9D2F-FB21-5A8B-A8BA-1B5B1022FE40}" dt="2026-04-20T20:43:07.827" v="577" actId="20577"/>
        <pc:sldMkLst>
          <pc:docMk/>
          <pc:sldMk cId="3051226610" sldId="4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3"/>
          </a:solidFill>
        </a:ln>
      </dgm:spPr>
      <dgm:t>
        <a:bodyPr anchor="ctr"/>
        <a:lstStyle/>
        <a:p>
          <a:pPr>
            <a:spcAft>
              <a:spcPts val="0"/>
            </a:spcAft>
          </a:pPr>
          <a:r>
            <a:rPr lang="es-US" sz="3200" u="none" noProof="0" dirty="0">
              <a:uFillTx/>
              <a:latin typeface="Montserrat" pitchFamily="2" charset="77"/>
            </a:rPr>
            <a:t>Agrupar y clasificar</a:t>
          </a:r>
          <a:endParaRPr lang="en-US" sz="3200" b="0" dirty="0">
            <a:latin typeface="Montserrat" pitchFamily="2" charset="77"/>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4F7425ED-F622-8B4B-A9B1-B4409867D2E1}">
      <dgm:prSet phldrT="[Text]" custT="1"/>
      <dgm:spPr>
        <a:ln>
          <a:solidFill>
            <a:schemeClr val="accent3"/>
          </a:solidFill>
        </a:ln>
      </dgm:spPr>
      <dgm:t>
        <a:bodyPr anchor="ctr"/>
        <a:lstStyle/>
        <a:p>
          <a:pPr>
            <a:spcAft>
              <a:spcPts val="0"/>
            </a:spcAft>
          </a:pPr>
          <a:r>
            <a:rPr lang="es-US" sz="3200" u="none" noProof="0" dirty="0">
              <a:uFillTx/>
              <a:latin typeface="Montserrat" pitchFamily="2" charset="77"/>
            </a:rPr>
            <a:t>Reunir y representar</a:t>
          </a:r>
          <a:endParaRPr lang="es-US" sz="3200" b="0" noProof="0" dirty="0">
            <a:latin typeface="Montserrat" pitchFamily="2" charset="77"/>
          </a:endParaRPr>
        </a:p>
      </dgm:t>
    </dgm:pt>
    <dgm:pt modelId="{B6E1455D-7208-5C4F-82BF-E0BC09C934DF}" type="parTrans" cxnId="{4894C9DB-0B09-EB44-B75B-78FF73EAB3ED}">
      <dgm:prSet/>
      <dgm:spPr/>
      <dgm:t>
        <a:bodyPr/>
        <a:lstStyle/>
        <a:p>
          <a:endParaRPr lang="en-US"/>
        </a:p>
      </dgm:t>
    </dgm:pt>
    <dgm:pt modelId="{FF6F0DB7-076A-9C4C-943C-1EA5FF7F4736}" type="sibTrans" cxnId="{4894C9DB-0B09-EB44-B75B-78FF73EAB3ED}">
      <dgm:prSet/>
      <dgm:spPr/>
      <dgm:t>
        <a:bodyPr/>
        <a:lstStyle/>
        <a:p>
          <a:endParaRPr lang="en-US"/>
        </a:p>
      </dgm:t>
    </dgm:pt>
    <dgm:pt modelId="{E293A156-881D-7240-B113-DCEC6E7F900C}">
      <dgm:prSet custT="1"/>
      <dgm:spPr>
        <a:ln>
          <a:solidFill>
            <a:schemeClr val="accent3"/>
          </a:solidFill>
        </a:ln>
      </dgm:spPr>
      <dgm:t>
        <a:bodyPr anchor="ctr"/>
        <a:lstStyle/>
        <a:p>
          <a:pPr>
            <a:spcAft>
              <a:spcPts val="0"/>
            </a:spcAft>
          </a:pPr>
          <a:r>
            <a:rPr lang="es-US" sz="3200" u="none" noProof="0" dirty="0">
              <a:uFillTx/>
              <a:latin typeface="Montserrat" pitchFamily="2" charset="77"/>
            </a:rPr>
            <a:t>Interpretar</a:t>
          </a:r>
          <a:endParaRPr lang="es-US" sz="3200" b="0" noProof="0" dirty="0">
            <a:latin typeface="Montserrat" pitchFamily="2" charset="77"/>
          </a:endParaRPr>
        </a:p>
      </dgm:t>
    </dgm:pt>
    <dgm:pt modelId="{82B1EF50-AA11-344B-955D-5969C22C803D}" type="parTrans" cxnId="{6B66A15C-39C4-FD49-B058-A5938A8D0074}">
      <dgm:prSet/>
      <dgm:spPr/>
      <dgm:t>
        <a:bodyPr/>
        <a:lstStyle/>
        <a:p>
          <a:endParaRPr lang="en-US"/>
        </a:p>
      </dgm:t>
    </dgm:pt>
    <dgm:pt modelId="{2B2AB5F3-107A-7D4D-9E3B-4787B1110354}" type="sibTrans" cxnId="{6B66A15C-39C4-FD49-B058-A5938A8D0074}">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786E25AE-DEFC-3B44-BC22-FE5AB219C5E1}" type="pres">
      <dgm:prSet presAssocID="{4F7425ED-F622-8B4B-A9B1-B4409867D2E1}" presName="parentText" presStyleLbl="node1" presStyleIdx="1" presStyleCnt="3" custLinFactNeighborY="-43467">
        <dgm:presLayoutVars>
          <dgm:chMax val="0"/>
          <dgm:bulletEnabled val="1"/>
        </dgm:presLayoutVars>
      </dgm:prSet>
      <dgm:spPr/>
    </dgm:pt>
    <dgm:pt modelId="{61131039-26BB-404C-9968-89A38D0148A8}" type="pres">
      <dgm:prSet presAssocID="{FF6F0DB7-076A-9C4C-943C-1EA5FF7F4736}" presName="spacer" presStyleCnt="0"/>
      <dgm:spPr/>
    </dgm:pt>
    <dgm:pt modelId="{7D1F9405-C996-2E4A-8932-34D24601D4B6}" type="pres">
      <dgm:prSet presAssocID="{E293A156-881D-7240-B113-DCEC6E7F900C}" presName="parentText" presStyleLbl="node1" presStyleIdx="2" presStyleCnt="3" custLinFactNeighborY="-52338">
        <dgm:presLayoutVars>
          <dgm:chMax val="0"/>
          <dgm:bulletEnabled val="1"/>
        </dgm:presLayoutVars>
      </dgm:prSet>
      <dgm:spPr/>
    </dgm:pt>
  </dgm:ptLst>
  <dgm:cxnLst>
    <dgm:cxn modelId="{6B66A15C-39C4-FD49-B058-A5938A8D0074}" srcId="{92CD6AB6-348E-384E-9C15-23F721B7C2CD}" destId="{E293A156-881D-7240-B113-DCEC6E7F900C}" srcOrd="2" destOrd="0" parTransId="{82B1EF50-AA11-344B-955D-5969C22C803D}" sibTransId="{2B2AB5F3-107A-7D4D-9E3B-4787B1110354}"/>
    <dgm:cxn modelId="{AC58F36A-368B-EC47-9132-CB20D56AE6CB}" srcId="{92CD6AB6-348E-384E-9C15-23F721B7C2CD}" destId="{8769C50C-E863-1942-AA2A-4BB4313504E2}" srcOrd="0" destOrd="0" parTransId="{0F9FC8CF-8F9E-2942-9545-289DDF1037C6}" sibTransId="{A2352D8A-C4EC-A84A-821D-3A59FB15D321}"/>
    <dgm:cxn modelId="{ECB1AD86-D5F7-AC4B-87A2-A5860F0D3EC4}" type="presOf" srcId="{E293A156-881D-7240-B113-DCEC6E7F900C}" destId="{7D1F9405-C996-2E4A-8932-34D24601D4B6}"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49EB32D4-6511-CB4B-9837-6F9A597271B3}" type="presOf" srcId="{4F7425ED-F622-8B4B-A9B1-B4409867D2E1}" destId="{786E25AE-DEFC-3B44-BC22-FE5AB219C5E1}"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4894C9DB-0B09-EB44-B75B-78FF73EAB3ED}" srcId="{92CD6AB6-348E-384E-9C15-23F721B7C2CD}" destId="{4F7425ED-F622-8B4B-A9B1-B4409867D2E1}" srcOrd="1" destOrd="0" parTransId="{B6E1455D-7208-5C4F-82BF-E0BC09C934DF}" sibTransId="{FF6F0DB7-076A-9C4C-943C-1EA5FF7F4736}"/>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E74F0387-86AC-9C4A-815B-8677E8FDFE2F}" type="presParOf" srcId="{32882DCB-8B10-4A44-A788-A6B6F3E57944}" destId="{786E25AE-DEFC-3B44-BC22-FE5AB219C5E1}" srcOrd="2" destOrd="0" presId="urn:microsoft.com/office/officeart/2005/8/layout/vList2"/>
    <dgm:cxn modelId="{636752D0-D4D0-A642-9DCF-9B9E552E7604}" type="presParOf" srcId="{32882DCB-8B10-4A44-A788-A6B6F3E57944}" destId="{61131039-26BB-404C-9968-89A38D0148A8}" srcOrd="3" destOrd="0" presId="urn:microsoft.com/office/officeart/2005/8/layout/vList2"/>
    <dgm:cxn modelId="{0AD1F684-EA6F-BD44-BE14-D53CCE8602F5}" type="presParOf" srcId="{32882DCB-8B10-4A44-A788-A6B6F3E57944}" destId="{7D1F9405-C996-2E4A-8932-34D24601D4B6}"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9908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ts val="0"/>
            </a:spcAft>
            <a:buNone/>
          </a:pPr>
          <a:r>
            <a:rPr lang="es-US" sz="3200" u="none" kern="1200" noProof="0" dirty="0">
              <a:uFillTx/>
              <a:latin typeface="Montserrat" pitchFamily="2" charset="77"/>
            </a:rPr>
            <a:t>Agrupar y clasificar</a:t>
          </a:r>
          <a:endParaRPr lang="en-US" sz="3200" b="0" kern="1200" dirty="0">
            <a:latin typeface="Montserrat" pitchFamily="2" charset="77"/>
          </a:endParaRPr>
        </a:p>
      </dsp:txBody>
      <dsp:txXfrm>
        <a:off x="59399" y="158483"/>
        <a:ext cx="7369439" cy="1098002"/>
      </dsp:txXfrm>
    </dsp:sp>
    <dsp:sp modelId="{786E25AE-DEFC-3B44-BC22-FE5AB219C5E1}">
      <dsp:nvSpPr>
        <dsp:cNvPr id="0" name=""/>
        <dsp:cNvSpPr/>
      </dsp:nvSpPr>
      <dsp:spPr>
        <a:xfrm>
          <a:off x="0" y="1460498"/>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ts val="0"/>
            </a:spcAft>
            <a:buNone/>
          </a:pPr>
          <a:r>
            <a:rPr lang="es-US" sz="3200" u="none" kern="1200" noProof="0" dirty="0">
              <a:uFillTx/>
              <a:latin typeface="Montserrat" pitchFamily="2" charset="77"/>
            </a:rPr>
            <a:t>Reunir y representar</a:t>
          </a:r>
          <a:endParaRPr lang="es-US" sz="3200" b="0" kern="1200" noProof="0" dirty="0">
            <a:latin typeface="Montserrat" pitchFamily="2" charset="77"/>
          </a:endParaRPr>
        </a:p>
      </dsp:txBody>
      <dsp:txXfrm>
        <a:off x="59399" y="1519897"/>
        <a:ext cx="7369439" cy="1098002"/>
      </dsp:txXfrm>
    </dsp:sp>
    <dsp:sp modelId="{7D1F9405-C996-2E4A-8932-34D24601D4B6}">
      <dsp:nvSpPr>
        <dsp:cNvPr id="0" name=""/>
        <dsp:cNvSpPr/>
      </dsp:nvSpPr>
      <dsp:spPr>
        <a:xfrm>
          <a:off x="0" y="2847892"/>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ts val="0"/>
            </a:spcAft>
            <a:buNone/>
          </a:pPr>
          <a:r>
            <a:rPr lang="es-US" sz="3200" u="none" kern="1200" noProof="0" dirty="0">
              <a:uFillTx/>
              <a:latin typeface="Montserrat" pitchFamily="2" charset="77"/>
            </a:rPr>
            <a:t>Interpretar</a:t>
          </a:r>
          <a:endParaRPr lang="es-US" sz="3200" b="0" kern="1200" noProof="0" dirty="0">
            <a:latin typeface="Montserrat" pitchFamily="2" charset="77"/>
          </a:endParaRPr>
        </a:p>
      </dsp:txBody>
      <dsp:txXfrm>
        <a:off x="59399" y="2907291"/>
        <a:ext cx="736943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4/20/26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Cp2724yLSb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bQjdalaO_m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QSs8FljI1O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youtu.be/G_NDcbUA4rI"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QSs8FljI1O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adMwV0H-ho4"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youtu.be/Nu2BCBo0VyI"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youtu.be/adMwV0H-ho4"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youtu.be/QSs8FljI1O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lowrevealgraphs.com/resources-for-the-classroom/graphs-for-the-elementary-classro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ytimes.com/2023/07/26/learning/over-75-new-york-times-graphs-for-students-to-analyze.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Bienvenidos</a:t>
            </a:r>
            <a:r>
              <a:rPr lang="en-US" sz="1200" kern="1200" dirty="0">
                <a:solidFill>
                  <a:schemeClr val="tx1"/>
                </a:solidFill>
                <a:effectLst/>
                <a:latin typeface="+mn-lt"/>
                <a:ea typeface="+mn-ea"/>
                <a:cs typeface="+mn-cs"/>
              </a:rPr>
              <a:t>! Hoy </a:t>
            </a:r>
            <a:r>
              <a:rPr lang="en-US" sz="1200" kern="1200" dirty="0" err="1">
                <a:solidFill>
                  <a:schemeClr val="tx1"/>
                </a:solidFill>
                <a:effectLst/>
                <a:latin typeface="+mn-lt"/>
                <a:ea typeface="+mn-ea"/>
                <a:cs typeface="+mn-cs"/>
              </a:rPr>
              <a:t>exploraremos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aprenden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discusión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incluir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introducciones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asuntos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internos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para sus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utilizaremos</a:t>
            </a:r>
            <a:r>
              <a:rPr lang="en-US" sz="1200" kern="1200" dirty="0">
                <a:solidFill>
                  <a:schemeClr val="tx1"/>
                </a:solidFill>
                <a:effectLst/>
                <a:latin typeface="+mn-lt"/>
                <a:ea typeface="+mn-ea"/>
                <a:cs typeface="+mn-cs"/>
              </a:rPr>
              <a:t> «TK» para </a:t>
            </a:r>
            <a:r>
              <a:rPr lang="en-US" sz="1200" kern="1200" dirty="0" err="1">
                <a:solidFill>
                  <a:schemeClr val="tx1"/>
                </a:solidFill>
                <a:effectLst/>
                <a:latin typeface="+mn-lt"/>
                <a:ea typeface="+mn-ea"/>
                <a:cs typeface="+mn-cs"/>
              </a:rPr>
              <a:t>referirnos</a:t>
            </a:r>
            <a:r>
              <a:rPr lang="en-US" sz="1200" kern="1200" dirty="0">
                <a:solidFill>
                  <a:schemeClr val="tx1"/>
                </a:solidFill>
                <a:effectLst/>
                <a:latin typeface="+mn-lt"/>
                <a:ea typeface="+mn-ea"/>
                <a:cs typeface="+mn-cs"/>
              </a:rPr>
              <a:t> al kindergarten de </a:t>
            </a:r>
            <a:r>
              <a:rPr lang="en-US" sz="1200" kern="1200" dirty="0" err="1">
                <a:solidFill>
                  <a:schemeClr val="tx1"/>
                </a:solidFill>
                <a:effectLst/>
                <a:latin typeface="+mn-lt"/>
                <a:ea typeface="+mn-ea"/>
                <a:cs typeface="+mn-cs"/>
              </a:rPr>
              <a:t>transición</a:t>
            </a:r>
            <a:r>
              <a:rPr lang="en-US" sz="1200" kern="1200" dirty="0">
                <a:solidFill>
                  <a:schemeClr val="tx1"/>
                </a:solidFill>
                <a:effectLst/>
                <a:latin typeface="+mn-lt"/>
                <a:ea typeface="+mn-ea"/>
                <a:cs typeface="+mn-cs"/>
              </a:rPr>
              <a:t> y «K»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kindergarten.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[Pida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entorno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puntos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indican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establezca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conexiones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proporcionados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rutinas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diarias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del día». La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del día»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publica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respondan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rutina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matutina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mascota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favorita</a:t>
            </a:r>
            <a:r>
              <a:rPr lang="en-US" sz="1200" kern="1200" dirty="0">
                <a:solidFill>
                  <a:schemeClr val="tx1"/>
                </a:solidFill>
                <a:effectLst/>
                <a:latin typeface="+mn-lt"/>
                <a:ea typeface="+mn-ea"/>
                <a:cs typeface="+mn-cs"/>
              </a:rPr>
              <a:t>?», «¿Tiene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ojos </a:t>
            </a:r>
            <a:r>
              <a:rPr lang="en-US" sz="1200" kern="1200" dirty="0" err="1">
                <a:solidFill>
                  <a:schemeClr val="tx1"/>
                </a:solidFill>
                <a:effectLst/>
                <a:latin typeface="+mn-lt"/>
                <a:ea typeface="+mn-ea"/>
                <a:cs typeface="+mn-cs"/>
              </a:rPr>
              <a:t>marrones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gusta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hacer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familia?».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realizarse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trabajo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unidad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transporte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transporte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al colegio.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permiten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realizar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encuestas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tomar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colectiva</a:t>
            </a:r>
            <a:r>
              <a:rPr lang="en-US" sz="1200" kern="1200" dirty="0">
                <a:solidFill>
                  <a:schemeClr val="tx1"/>
                </a:solidFill>
                <a:effectLst/>
                <a:latin typeface="+mn-lt"/>
                <a:ea typeface="+mn-ea"/>
                <a:cs typeface="+mn-cs"/>
              </a:rPr>
              <a:t> o resolver un </a:t>
            </a:r>
            <a:r>
              <a:rPr lang="en-US" sz="1200" kern="1200" dirty="0" err="1">
                <a:solidFill>
                  <a:schemeClr val="tx1"/>
                </a:solidFill>
                <a:effectLst/>
                <a:latin typeface="+mn-lt"/>
                <a:ea typeface="+mn-ea"/>
                <a:cs typeface="+mn-cs"/>
              </a:rPr>
              <a:t>problema</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llamar</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mascota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salón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decidir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forma de </a:t>
            </a:r>
            <a:r>
              <a:rPr lang="en-US" sz="1200" kern="1200" dirty="0" err="1">
                <a:solidFill>
                  <a:schemeClr val="tx1"/>
                </a:solidFill>
                <a:effectLst/>
                <a:latin typeface="+mn-lt"/>
                <a:ea typeface="+mn-ea"/>
                <a:cs typeface="+mn-cs"/>
              </a:rPr>
              <a:t>trabajar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juntos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conectarse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antecedentes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culturales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relacionarse</a:t>
            </a:r>
            <a:r>
              <a:rPr lang="en-US" sz="1200" kern="1200" dirty="0">
                <a:solidFill>
                  <a:schemeClr val="tx1"/>
                </a:solidFill>
                <a:effectLst/>
                <a:latin typeface="+mn-lt"/>
                <a:ea typeface="+mn-ea"/>
                <a:cs typeface="+mn-cs"/>
              </a:rPr>
              <a:t> con sus </a:t>
            </a:r>
            <a:r>
              <a:rPr lang="en-US" sz="1200" kern="1200" dirty="0" err="1">
                <a:solidFill>
                  <a:schemeClr val="tx1"/>
                </a:solidFill>
                <a:effectLst/>
                <a:latin typeface="+mn-lt"/>
                <a:ea typeface="+mn-ea"/>
                <a:cs typeface="+mn-cs"/>
              </a:rPr>
              <a:t>experiencias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vividas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casa o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comunidad.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familiar </a:t>
            </a:r>
            <a:r>
              <a:rPr lang="en-US" sz="1200" kern="1200" dirty="0" err="1">
                <a:solidFill>
                  <a:schemeClr val="tx1"/>
                </a:solidFill>
                <a:effectLst/>
                <a:latin typeface="+mn-lt"/>
                <a:ea typeface="+mn-ea"/>
                <a:cs typeface="+mn-cs"/>
              </a:rPr>
              <a:t>favorita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comida </a:t>
            </a:r>
            <a:r>
              <a:rPr lang="en-US" sz="1200" kern="1200" dirty="0" err="1">
                <a:solidFill>
                  <a:schemeClr val="tx1"/>
                </a:solidFill>
                <a:effectLst/>
                <a:latin typeface="+mn-lt"/>
                <a:ea typeface="+mn-ea"/>
                <a:cs typeface="+mn-cs"/>
              </a:rPr>
              <a:t>favorita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casa.</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la forma de </a:t>
            </a:r>
            <a:r>
              <a:rPr lang="en-US" sz="1200" kern="1200" dirty="0" err="1">
                <a:solidFill>
                  <a:schemeClr val="tx1"/>
                </a:solidFill>
                <a:effectLst/>
                <a:latin typeface="+mn-lt"/>
                <a:ea typeface="+mn-ea"/>
                <a:cs typeface="+mn-cs"/>
              </a:rPr>
              <a:t>organizar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necesidades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invitar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directamente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grande.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invitar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trabajar</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resultados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resto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240649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investigaciones</a:t>
            </a:r>
            <a:r>
              <a:rPr lang="en-US" sz="1200" kern="1200" dirty="0">
                <a:solidFill>
                  <a:schemeClr val="tx1"/>
                </a:solidFill>
                <a:effectLst/>
                <a:latin typeface="+mn-lt"/>
                <a:ea typeface="+mn-ea"/>
                <a:cs typeface="+mn-cs"/>
              </a:rPr>
              <a:t> STEAM (</a:t>
            </a:r>
            <a:r>
              <a:rPr lang="en-US" sz="1200" kern="1200" dirty="0" err="1">
                <a:solidFill>
                  <a:schemeClr val="tx1"/>
                </a:solidFill>
                <a:effectLst/>
                <a:latin typeface="+mn-lt"/>
                <a:ea typeface="+mn-ea"/>
                <a:cs typeface="+mn-cs"/>
              </a:rPr>
              <a:t>investigaciones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ciencia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tecnología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ingeniería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arte</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sentido</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proporcionan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contexto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rico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Ayudar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investigación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científica</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responder a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interés</a:t>
            </a:r>
            <a:r>
              <a:rPr lang="en-US" sz="1200" kern="1200" dirty="0">
                <a:solidFill>
                  <a:schemeClr val="tx1"/>
                </a:solidFill>
                <a:effectLst/>
                <a:latin typeface="+mn-lt"/>
                <a:ea typeface="+mn-ea"/>
                <a:cs typeface="+mn-cs"/>
              </a:rPr>
              <a:t> con mayor </a:t>
            </a:r>
            <a:r>
              <a:rPr lang="en-US" sz="1200" kern="1200" dirty="0" err="1">
                <a:solidFill>
                  <a:schemeClr val="tx1"/>
                </a:solidFill>
                <a:effectLst/>
                <a:latin typeface="+mn-lt"/>
                <a:ea typeface="+mn-ea"/>
                <a:cs typeface="+mn-cs"/>
              </a:rPr>
              <a:t>precisión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exactitud</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responder a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Reunimos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aguacates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limones</a:t>
            </a:r>
            <a:r>
              <a:rPr lang="en-US" sz="1200" kern="1200" dirty="0">
                <a:solidFill>
                  <a:schemeClr val="tx1"/>
                </a:solidFill>
                <a:effectLst/>
                <a:latin typeface="+mn-lt"/>
                <a:ea typeface="+mn-ea"/>
                <a:cs typeface="+mn-cs"/>
              </a:rPr>
              <a:t> o jalapeños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jardín</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rueda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la rampa?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abejas</a:t>
            </a:r>
            <a:r>
              <a:rPr lang="en-US" sz="1200" kern="1200" dirty="0">
                <a:solidFill>
                  <a:schemeClr val="tx1"/>
                </a:solidFill>
                <a:effectLst/>
                <a:latin typeface="+mn-lt"/>
                <a:ea typeface="+mn-ea"/>
                <a:cs typeface="+mn-cs"/>
              </a:rPr>
              <a:t> o mariposas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parterre?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caluroso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frío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construido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soportar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peso?</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360970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Discutamos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257685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Repasemos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representa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estatales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Comenzaremos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y kindergarten de </a:t>
            </a:r>
            <a:r>
              <a:rPr lang="en-US" sz="1200" kern="1200" dirty="0" err="1">
                <a:solidFill>
                  <a:schemeClr val="tx1"/>
                </a:solidFill>
                <a:effectLst/>
                <a:latin typeface="+mn-lt"/>
                <a:ea typeface="+mn-ea"/>
                <a:cs typeface="+mn-cs"/>
              </a:rPr>
              <a:t>transición</a:t>
            </a:r>
            <a:r>
              <a:rPr lang="en-US" sz="1200" kern="1200" dirty="0">
                <a:solidFill>
                  <a:schemeClr val="tx1"/>
                </a:solidFill>
                <a:effectLst/>
                <a:latin typeface="+mn-lt"/>
                <a:ea typeface="+mn-ea"/>
                <a:cs typeface="+mn-cs"/>
              </a:rPr>
              <a:t> de California (PTKLF; California Department of Education, 2024). Los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recientemente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revisados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diseñaron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alinearse</a:t>
            </a:r>
            <a:r>
              <a:rPr lang="en-US" sz="1200" kern="1200" dirty="0">
                <a:solidFill>
                  <a:schemeClr val="tx1"/>
                </a:solidFill>
                <a:effectLst/>
                <a:latin typeface="+mn-lt"/>
                <a:ea typeface="+mn-ea"/>
                <a:cs typeface="+mn-cs"/>
              </a:rPr>
              <a:t> con las </a:t>
            </a:r>
            <a:r>
              <a:rPr lang="en-US" sz="1200" kern="1200" dirty="0" err="1">
                <a:solidFill>
                  <a:schemeClr val="tx1"/>
                </a:solidFill>
                <a:effectLst/>
                <a:latin typeface="+mn-lt"/>
                <a:ea typeface="+mn-ea"/>
                <a:cs typeface="+mn-cs"/>
              </a:rPr>
              <a:t>expectativas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establecidas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comunes</a:t>
            </a:r>
            <a:r>
              <a:rPr lang="en-US" sz="1200" kern="1200" dirty="0">
                <a:solidFill>
                  <a:schemeClr val="tx1"/>
                </a:solidFill>
                <a:effectLst/>
                <a:latin typeface="+mn-lt"/>
                <a:ea typeface="+mn-ea"/>
                <a:cs typeface="+mn-cs"/>
              </a:rPr>
              <a:t> de California para kindergarten.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Una de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Operaciones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pensamiento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algebraico</a:t>
            </a:r>
            <a:r>
              <a:rPr lang="en-US" sz="1200" kern="1200" dirty="0">
                <a:solidFill>
                  <a:schemeClr val="tx1"/>
                </a:solidFill>
                <a:effectLst/>
                <a:latin typeface="+mn-lt"/>
                <a:ea typeface="+mn-ea"/>
                <a:cs typeface="+mn-cs"/>
              </a:rPr>
              <a:t>» describe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ordenar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atributos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a la hora de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Dos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categoría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describen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describen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pictogramas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decidir</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adulto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edades</a:t>
            </a:r>
            <a:r>
              <a:rPr lang="en-US" sz="1200" kern="1200" dirty="0">
                <a:solidFill>
                  <a:schemeClr val="tx1"/>
                </a:solidFill>
                <a:effectLst/>
                <a:latin typeface="+mn-lt"/>
                <a:ea typeface="+mn-ea"/>
                <a:cs typeface="+mn-cs"/>
              </a:rPr>
              <a:t> posteriores </a:t>
            </a:r>
            <a:r>
              <a:rPr lang="en-US" sz="1200" kern="1200" dirty="0" err="1">
                <a:solidFill>
                  <a:schemeClr val="tx1"/>
                </a:solidFill>
                <a:effectLst/>
                <a:latin typeface="+mn-lt"/>
                <a:ea typeface="+mn-ea"/>
                <a:cs typeface="+mn-cs"/>
              </a:rPr>
              <a:t>describen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pictogramas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dos o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comparar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comprenden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o imagen </a:t>
            </a:r>
            <a:r>
              <a:rPr lang="en-US" sz="1200" kern="1200" dirty="0" err="1">
                <a:solidFill>
                  <a:schemeClr val="tx1"/>
                </a:solidFill>
                <a:effectLst/>
                <a:latin typeface="+mn-lt"/>
                <a:ea typeface="+mn-ea"/>
                <a:cs typeface="+mn-cs"/>
              </a:rPr>
              <a:t>representa</a:t>
            </a:r>
            <a:r>
              <a:rPr lang="en-US" sz="1200" kern="1200" dirty="0">
                <a:solidFill>
                  <a:schemeClr val="tx1"/>
                </a:solidFill>
                <a:effectLst/>
                <a:latin typeface="+mn-lt"/>
                <a:ea typeface="+mn-ea"/>
                <a:cs typeface="+mn-cs"/>
              </a:rPr>
              <a:t> un punto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diapositivas</a:t>
            </a:r>
            <a:r>
              <a:rPr lang="en-US" sz="1200" kern="1200" dirty="0">
                <a:solidFill>
                  <a:schemeClr val="tx1"/>
                </a:solidFill>
                <a:effectLst/>
                <a:latin typeface="+mn-lt"/>
                <a:ea typeface="+mn-ea"/>
                <a:cs typeface="+mn-cs"/>
              </a:rPr>
              <a:t> 13 y 14 </a:t>
            </a:r>
            <a:r>
              <a:rPr lang="en-US" sz="1200" kern="1200" dirty="0" err="1">
                <a:solidFill>
                  <a:schemeClr val="tx1"/>
                </a:solidFill>
                <a:effectLst/>
                <a:latin typeface="+mn-lt"/>
                <a:ea typeface="+mn-ea"/>
                <a:cs typeface="+mn-cs"/>
              </a:rPr>
              <a:t>establecen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conexiones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 PTKLF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dirigido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cinco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años</a:t>
            </a:r>
            <a:r>
              <a:rPr lang="en-US" sz="1200" kern="1200" dirty="0">
                <a:solidFill>
                  <a:schemeClr val="tx1"/>
                </a:solidFill>
                <a:effectLst/>
                <a:latin typeface="+mn-lt"/>
                <a:ea typeface="+mn-ea"/>
                <a:cs typeface="+mn-cs"/>
              </a:rPr>
              <a:t>. Esto </a:t>
            </a:r>
            <a:r>
              <a:rPr lang="en-US" sz="1200" kern="1200" dirty="0" err="1">
                <a:solidFill>
                  <a:schemeClr val="tx1"/>
                </a:solidFill>
                <a:effectLst/>
                <a:latin typeface="+mn-lt"/>
                <a:ea typeface="+mn-ea"/>
                <a:cs typeface="+mn-cs"/>
              </a:rPr>
              <a:t>incluye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y TK. Los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comunes</a:t>
            </a:r>
            <a:r>
              <a:rPr lang="en-US" sz="1200" kern="1200" dirty="0">
                <a:solidFill>
                  <a:schemeClr val="tx1"/>
                </a:solidFill>
                <a:effectLst/>
                <a:latin typeface="+mn-lt"/>
                <a:ea typeface="+mn-ea"/>
                <a:cs typeface="+mn-cs"/>
              </a:rPr>
              <a:t> de California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kindergarten.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enumeran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diapositivas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resumidos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proporcionar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copias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y TK de California o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comunes</a:t>
            </a:r>
            <a:r>
              <a:rPr lang="en-US" sz="1200" kern="1200" dirty="0">
                <a:solidFill>
                  <a:schemeClr val="tx1"/>
                </a:solidFill>
                <a:effectLst/>
                <a:latin typeface="+mn-lt"/>
                <a:ea typeface="+mn-ea"/>
                <a:cs typeface="+mn-cs"/>
              </a:rPr>
              <a:t> de California. </a:t>
            </a:r>
            <a:r>
              <a:rPr lang="en-US" sz="1200" kern="1200" dirty="0" err="1">
                <a:solidFill>
                  <a:schemeClr val="tx1"/>
                </a:solidFill>
                <a:effectLst/>
                <a:latin typeface="+mn-lt"/>
                <a:ea typeface="+mn-ea"/>
                <a:cs typeface="+mn-cs"/>
              </a:rPr>
              <a:t>Decida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resultará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útil</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disponer de </a:t>
            </a:r>
            <a:r>
              <a:rPr lang="en-US" sz="1200" kern="1200" dirty="0" err="1">
                <a:solidFill>
                  <a:schemeClr val="tx1"/>
                </a:solidFill>
                <a:effectLst/>
                <a:latin typeface="+mn-lt"/>
                <a:ea typeface="+mn-ea"/>
                <a:cs typeface="+mn-cs"/>
              </a:rPr>
              <a:t>copias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electrónicas</a:t>
            </a:r>
            <a:r>
              <a:rPr lang="en-US" sz="1200" kern="1200" dirty="0">
                <a:solidFill>
                  <a:schemeClr val="tx1"/>
                </a:solidFill>
                <a:effectLst/>
                <a:latin typeface="+mn-lt"/>
                <a:ea typeface="+mn-ea"/>
                <a:cs typeface="+mn-cs"/>
              </a:rPr>
              <a:t> o impresas.</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465995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5F0E-C0D3-A1C8-423D-DD8D7BFC6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5D483-BB87-838D-94EA-D857D348C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4612D-B7A5-7611-DC4C-AB08DC0D2A2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Repasemos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representa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Estándares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comunes</a:t>
            </a:r>
            <a:r>
              <a:rPr lang="en-US" sz="1200" kern="1200" dirty="0">
                <a:solidFill>
                  <a:schemeClr val="tx1"/>
                </a:solidFill>
                <a:effectLst/>
                <a:latin typeface="+mn-lt"/>
                <a:ea typeface="+mn-ea"/>
                <a:cs typeface="+mn-cs"/>
              </a:rPr>
              <a:t> de California: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(California Department of Education, 2013) para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kindergarten, primer </a:t>
            </a:r>
            <a:r>
              <a:rPr lang="en-US" sz="1200" kern="1200" dirty="0" err="1">
                <a:solidFill>
                  <a:schemeClr val="tx1"/>
                </a:solidFill>
                <a:effectLst/>
                <a:latin typeface="+mn-lt"/>
                <a:ea typeface="+mn-ea"/>
                <a:cs typeface="+mn-cs"/>
              </a:rPr>
              <a:t>grado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segundo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 kindergarten, un </a:t>
            </a:r>
            <a:r>
              <a:rPr lang="en-US" sz="1200" kern="1200" dirty="0" err="1">
                <a:solidFill>
                  <a:schemeClr val="tx1"/>
                </a:solidFill>
                <a:effectLst/>
                <a:latin typeface="+mn-lt"/>
                <a:ea typeface="+mn-ea"/>
                <a:cs typeface="+mn-cs"/>
              </a:rPr>
              <a:t>estándar</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área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Medición</a:t>
            </a:r>
            <a:r>
              <a:rPr lang="en-US" sz="1200" kern="1200" dirty="0">
                <a:solidFill>
                  <a:schemeClr val="tx1"/>
                </a:solidFill>
                <a:effectLst/>
                <a:latin typeface="+mn-lt"/>
                <a:ea typeface="+mn-ea"/>
                <a:cs typeface="+mn-cs"/>
              </a:rPr>
              <a:t> y Datos» describe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ordenar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categorías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categoría</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 primer </a:t>
            </a:r>
            <a:r>
              <a:rPr lang="en-US" sz="1200" kern="1200" dirty="0" err="1">
                <a:solidFill>
                  <a:schemeClr val="tx1"/>
                </a:solidFill>
                <a:effectLst/>
                <a:latin typeface="+mn-lt"/>
                <a:ea typeface="+mn-ea"/>
                <a:cs typeface="+mn-cs"/>
              </a:rPr>
              <a:t>grado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estándar</a:t>
            </a:r>
            <a:r>
              <a:rPr lang="en-US" sz="1200" kern="1200" dirty="0">
                <a:solidFill>
                  <a:schemeClr val="tx1"/>
                </a:solidFill>
                <a:effectLst/>
                <a:latin typeface="+mn-lt"/>
                <a:ea typeface="+mn-ea"/>
                <a:cs typeface="+mn-cs"/>
              </a:rPr>
              <a:t> describe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organizar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con hasta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categorías</a:t>
            </a:r>
            <a:r>
              <a:rPr lang="en-US" sz="1200" kern="1200" dirty="0">
                <a:solidFill>
                  <a:schemeClr val="tx1"/>
                </a:solidFill>
                <a:effectLst/>
                <a:latin typeface="+mn-lt"/>
                <a:ea typeface="+mn-ea"/>
                <a:cs typeface="+mn-cs"/>
              </a:rPr>
              <a:t> y luego responder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segundo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estándar</a:t>
            </a:r>
            <a:r>
              <a:rPr lang="en-US" sz="1200" kern="1200" dirty="0">
                <a:solidFill>
                  <a:schemeClr val="tx1"/>
                </a:solidFill>
                <a:effectLst/>
                <a:latin typeface="+mn-lt"/>
                <a:ea typeface="+mn-ea"/>
                <a:cs typeface="+mn-cs"/>
              </a:rPr>
              <a:t> describe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pictóricos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 de barras y </a:t>
            </a: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líneas</a:t>
            </a:r>
            <a:r>
              <a:rPr lang="en-US" sz="1200" kern="1200" dirty="0">
                <a:solidFill>
                  <a:schemeClr val="tx1"/>
                </a:solidFill>
                <a:effectLst/>
                <a:latin typeface="+mn-lt"/>
                <a:ea typeface="+mn-ea"/>
                <a:cs typeface="+mn-cs"/>
              </a:rPr>
              <a:t>. También se </a:t>
            </a:r>
            <a:r>
              <a:rPr lang="en-US" sz="1200" kern="1200" dirty="0" err="1">
                <a:solidFill>
                  <a:schemeClr val="tx1"/>
                </a:solidFill>
                <a:effectLst/>
                <a:latin typeface="+mn-lt"/>
                <a:ea typeface="+mn-ea"/>
                <a:cs typeface="+mn-cs"/>
              </a:rPr>
              <a:t>espera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resuelvan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problemas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1C4D3733-E4CE-BE47-A780-068E32F3E171}"/>
              </a:ext>
            </a:extLst>
          </p:cNvPr>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2100897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describen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relacionadas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hasta la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e</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piezas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sueltas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color,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tapas de </a:t>
            </a:r>
            <a:r>
              <a:rPr lang="en-US" sz="1200" kern="1200" dirty="0" err="1">
                <a:solidFill>
                  <a:schemeClr val="tx1"/>
                </a:solidFill>
                <a:effectLst/>
                <a:latin typeface="+mn-lt"/>
                <a:ea typeface="+mn-ea"/>
                <a:cs typeface="+mn-cs"/>
              </a:rPr>
              <a:t>botellas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botones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conchas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ositos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contar</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guijarros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colores</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Agrupar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 </a:t>
            </a:r>
            <a:r>
              <a:rPr lang="en-US" sz="1200" b="1"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primeros pasos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Dediquemos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Observen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mesa.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Junto con las personas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llaman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elementos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Proporcione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mesa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colección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piezas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sueltas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varíen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color,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58520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atributos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similares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poner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coches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azules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pila y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coches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pila.</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nombrar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nombrar</a:t>
            </a:r>
            <a:r>
              <a:rPr lang="en-US" sz="1200" kern="1200" dirty="0">
                <a:solidFill>
                  <a:schemeClr val="tx1"/>
                </a:solidFill>
                <a:effectLst/>
                <a:latin typeface="+mn-lt"/>
                <a:ea typeface="+mn-ea"/>
                <a:cs typeface="+mn-cs"/>
              </a:rPr>
              <a:t> uno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coches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azules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coches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rojos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requiere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observen</a:t>
            </a:r>
            <a:r>
              <a:rPr lang="en-US" sz="1200" kern="1200" dirty="0">
                <a:solidFill>
                  <a:schemeClr val="tx1"/>
                </a:solidFill>
                <a:effectLst/>
                <a:latin typeface="+mn-lt"/>
                <a:ea typeface="+mn-ea"/>
                <a:cs typeface="+mn-cs"/>
              </a:rPr>
              <a:t> las similitudes y </a:t>
            </a:r>
            <a:r>
              <a:rPr lang="en-US" sz="1200" kern="1200" dirty="0" err="1">
                <a:solidFill>
                  <a:schemeClr val="tx1"/>
                </a:solidFill>
                <a:effectLst/>
                <a:latin typeface="+mn-lt"/>
                <a:ea typeface="+mn-ea"/>
                <a:cs typeface="+mn-cs"/>
              </a:rPr>
              <a:t>diferencias</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separen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atributos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similares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Este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atributos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similares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sienta</a:t>
            </a:r>
            <a:r>
              <a:rPr lang="en-US" sz="1200" kern="1200" dirty="0">
                <a:solidFill>
                  <a:schemeClr val="tx1"/>
                </a:solidFill>
                <a:effectLst/>
                <a:latin typeface="+mn-lt"/>
                <a:ea typeface="+mn-ea"/>
                <a:cs typeface="+mn-cs"/>
              </a:rPr>
              <a:t> las bases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45999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Una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empezar</a:t>
            </a:r>
            <a:r>
              <a:rPr lang="en-US" sz="1200" kern="1200" dirty="0">
                <a:solidFill>
                  <a:schemeClr val="tx1"/>
                </a:solidFill>
                <a:effectLst/>
                <a:latin typeface="+mn-lt"/>
                <a:ea typeface="+mn-ea"/>
                <a:cs typeface="+mn-cs"/>
              </a:rPr>
              <a:t> a responder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respondan</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establezca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conexiones</a:t>
            </a:r>
            <a:r>
              <a:rPr lang="en-US" sz="1200" kern="1200" dirty="0">
                <a:solidFill>
                  <a:schemeClr val="tx1"/>
                </a:solidFill>
                <a:effectLst/>
                <a:latin typeface="+mn-lt"/>
                <a:ea typeface="+mn-ea"/>
                <a:cs typeface="+mn-cs"/>
              </a:rPr>
              <a:t> con las </a:t>
            </a:r>
            <a:r>
              <a:rPr lang="en-US" sz="1200" kern="1200" dirty="0" err="1">
                <a:solidFill>
                  <a:schemeClr val="tx1"/>
                </a:solidFill>
                <a:effectLst/>
                <a:latin typeface="+mn-lt"/>
                <a:ea typeface="+mn-ea"/>
                <a:cs typeface="+mn-cs"/>
              </a:rPr>
              <a:t>respuestas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También es </a:t>
            </a:r>
            <a:r>
              <a:rPr lang="en-US" sz="1200" kern="1200" dirty="0" err="1">
                <a:solidFill>
                  <a:schemeClr val="tx1"/>
                </a:solidFill>
                <a:effectLst/>
                <a:latin typeface="+mn-lt"/>
                <a:ea typeface="+mn-ea"/>
                <a:cs typeface="+mn-cs"/>
              </a:rPr>
              <a:t>posible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quieran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uno.</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234874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10-20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a:t>
            </a: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datos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Observemos</a:t>
            </a:r>
            <a:r>
              <a:rPr lang="en-US" sz="1200" kern="1200" dirty="0">
                <a:solidFill>
                  <a:schemeClr val="tx1"/>
                </a:solidFill>
                <a:effectLst/>
                <a:latin typeface="+mn-lt"/>
                <a:ea typeface="+mn-ea"/>
                <a:cs typeface="+mn-cs"/>
              </a:rPr>
              <a:t> un videoclip de un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TK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primero </a:t>
            </a:r>
            <a:r>
              <a:rPr lang="en-US" sz="1200" kern="1200" dirty="0" err="1">
                <a:solidFill>
                  <a:schemeClr val="tx1"/>
                </a:solidFill>
                <a:effectLst/>
                <a:latin typeface="+mn-lt"/>
                <a:ea typeface="+mn-ea"/>
                <a:cs typeface="+mn-cs"/>
              </a:rPr>
              <a:t>agrupan</a:t>
            </a:r>
            <a:r>
              <a:rPr lang="en-US" sz="1200" kern="1200" dirty="0">
                <a:solidFill>
                  <a:schemeClr val="tx1"/>
                </a:solidFill>
                <a:effectLst/>
                <a:latin typeface="+mn-lt"/>
                <a:ea typeface="+mn-ea"/>
                <a:cs typeface="+mn-cs"/>
              </a:rPr>
              <a:t> y luego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atención</a:t>
            </a:r>
            <a:r>
              <a:rPr lang="en-US" sz="1200" kern="1200" dirty="0">
                <a:solidFill>
                  <a:schemeClr val="tx1"/>
                </a:solidFill>
                <a:effectLst/>
                <a:latin typeface="+mn-lt"/>
                <a:ea typeface="+mn-ea"/>
                <a:cs typeface="+mn-cs"/>
              </a:rPr>
              <a:t> a la forma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ayudó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clip, </a:t>
            </a:r>
            <a:r>
              <a:rPr lang="en-US" sz="1200" kern="1200" dirty="0" err="1">
                <a:solidFill>
                  <a:schemeClr val="tx1"/>
                </a:solidFill>
                <a:effectLst/>
                <a:latin typeface="+mn-lt"/>
                <a:ea typeface="+mn-ea"/>
                <a:cs typeface="+mn-cs"/>
              </a:rPr>
              <a:t>discutiremos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Elija un videoclip </a:t>
            </a:r>
            <a:r>
              <a:rPr lang="en-US" sz="1200" kern="1200" dirty="0" err="1">
                <a:solidFill>
                  <a:schemeClr val="tx1"/>
                </a:solidFill>
                <a:effectLst/>
                <a:latin typeface="+mn-lt"/>
                <a:ea typeface="+mn-ea"/>
                <a:cs typeface="+mn-cs"/>
              </a:rPr>
              <a:t>relacionado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Les </a:t>
            </a:r>
            <a:r>
              <a:rPr lang="en-US" sz="1200" kern="1200" dirty="0" err="1">
                <a:solidFill>
                  <a:schemeClr val="tx1"/>
                </a:solidFill>
                <a:effectLst/>
                <a:latin typeface="+mn-lt"/>
                <a:ea typeface="+mn-ea"/>
                <a:cs typeface="+mn-cs"/>
              </a:rPr>
              <a:t>proporcionamos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videoclip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Explorar datos sobre dinosaurios (4-5 años) [https://youtu.be/Cp2724yLSbI]</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Explorar datos sobre dinosaurios (4-5 años) - Versión AD</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/vWH5e-ZIssQ]</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03518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recursos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profesional</a:t>
            </a:r>
            <a:r>
              <a:rPr lang="en-US" sz="1200" kern="1200" dirty="0">
                <a:solidFill>
                  <a:schemeClr val="tx1"/>
                </a:solidFill>
                <a:effectLst/>
                <a:latin typeface="+mn-lt"/>
                <a:ea typeface="+mn-ea"/>
                <a:cs typeface="+mn-cs"/>
              </a:rPr>
              <a:t> Count Play Explore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posibles</a:t>
            </a:r>
            <a:r>
              <a:rPr lang="en-US" sz="1200" kern="1200" dirty="0">
                <a:solidFill>
                  <a:schemeClr val="tx1"/>
                </a:solidFill>
                <a:effectLst/>
                <a:latin typeface="+mn-lt"/>
                <a:ea typeface="+mn-ea"/>
                <a:cs typeface="+mn-cs"/>
              </a:rPr>
              <a:t> gracias a Count Play Explore,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iniciativa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ciencias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informática</a:t>
            </a:r>
            <a:r>
              <a:rPr lang="en-US" sz="1200" kern="1200" dirty="0">
                <a:solidFill>
                  <a:schemeClr val="tx1"/>
                </a:solidFill>
                <a:effectLst/>
                <a:latin typeface="+mn-lt"/>
                <a:ea typeface="+mn-ea"/>
                <a:cs typeface="+mn-cs"/>
              </a:rPr>
              <a:t> para la </a:t>
            </a:r>
            <a:r>
              <a:rPr lang="en-US" sz="1200" kern="1200" dirty="0" err="1">
                <a:solidFill>
                  <a:schemeClr val="tx1"/>
                </a:solidFill>
                <a:effectLst/>
                <a:latin typeface="+mn-lt"/>
                <a:ea typeface="+mn-ea"/>
                <a:cs typeface="+mn-cs"/>
              </a:rPr>
              <a:t>primera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infancia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dirigida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Departamento de </a:t>
            </a:r>
            <a:r>
              <a:rPr lang="en-US" sz="1200" kern="1200" dirty="0" err="1">
                <a:solidFill>
                  <a:schemeClr val="tx1"/>
                </a:solidFill>
                <a:effectLst/>
                <a:latin typeface="+mn-lt"/>
                <a:ea typeface="+mn-ea"/>
                <a:cs typeface="+mn-cs"/>
              </a:rPr>
              <a:t>Atención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Educación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Superintendencia</a:t>
            </a:r>
            <a:r>
              <a:rPr lang="en-US" sz="1200" kern="1200" dirty="0">
                <a:solidFill>
                  <a:schemeClr val="tx1"/>
                </a:solidFill>
                <a:effectLst/>
                <a:latin typeface="+mn-lt"/>
                <a:ea typeface="+mn-ea"/>
                <a:cs typeface="+mn-cs"/>
              </a:rPr>
              <a:t> de Escuelas del Condado de Fresno (FCSS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siglas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inglés</a:t>
            </a:r>
            <a:r>
              <a:rPr lang="en-US" sz="1200" kern="1200" dirty="0">
                <a:solidFill>
                  <a:schemeClr val="tx1"/>
                </a:solidFill>
                <a:effectLst/>
                <a:latin typeface="+mn-lt"/>
                <a:ea typeface="+mn-ea"/>
                <a:cs typeface="+mn-cs"/>
              </a:rPr>
              <a:t>). Esta </a:t>
            </a:r>
            <a:r>
              <a:rPr lang="en-US" sz="1200" kern="1200" dirty="0" err="1">
                <a:solidFill>
                  <a:schemeClr val="tx1"/>
                </a:solidFill>
                <a:effectLst/>
                <a:latin typeface="+mn-lt"/>
                <a:ea typeface="+mn-ea"/>
                <a:cs typeface="+mn-cs"/>
              </a:rPr>
              <a:t>iniciativa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generosamente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financiada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California Department of Education y la Junta de </a:t>
            </a:r>
            <a:r>
              <a:rPr lang="en-US" sz="1200" kern="1200" dirty="0" err="1">
                <a:solidFill>
                  <a:schemeClr val="tx1"/>
                </a:solidFill>
                <a:effectLst/>
                <a:latin typeface="+mn-lt"/>
                <a:ea typeface="+mn-ea"/>
                <a:cs typeface="+mn-cs"/>
              </a:rPr>
              <a:t>Educación</a:t>
            </a:r>
            <a:r>
              <a:rPr lang="en-US" sz="1200" kern="1200" dirty="0">
                <a:solidFill>
                  <a:schemeClr val="tx1"/>
                </a:solidFill>
                <a:effectLst/>
                <a:latin typeface="+mn-lt"/>
                <a:ea typeface="+mn-ea"/>
                <a:cs typeface="+mn-cs"/>
              </a:rPr>
              <a:t> del Estado de California.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recursos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WestEd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colaboración</a:t>
            </a:r>
            <a:r>
              <a:rPr lang="en-US" sz="1200" kern="1200" dirty="0">
                <a:solidFill>
                  <a:schemeClr val="tx1"/>
                </a:solidFill>
                <a:effectLst/>
                <a:latin typeface="+mn-lt"/>
                <a:ea typeface="+mn-ea"/>
                <a:cs typeface="+mn-cs"/>
              </a:rPr>
              <a:t> con la FCSS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Centro AIMS para la </a:t>
            </a:r>
            <a:r>
              <a:rPr lang="en-US" sz="1200" kern="1200" dirty="0" err="1">
                <a:solidFill>
                  <a:schemeClr val="tx1"/>
                </a:solidFill>
                <a:effectLst/>
                <a:latin typeface="+mn-lt"/>
                <a:ea typeface="+mn-ea"/>
                <a:cs typeface="+mn-cs"/>
              </a:rPr>
              <a:t>Educación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Matemática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Científica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destinados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servir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guía</a:t>
            </a:r>
            <a:r>
              <a:rPr lang="en-US" sz="1200" kern="1200" dirty="0">
                <a:solidFill>
                  <a:schemeClr val="tx1"/>
                </a:solidFill>
                <a:effectLst/>
                <a:latin typeface="+mn-lt"/>
                <a:ea typeface="+mn-ea"/>
                <a:cs typeface="+mn-cs"/>
              </a:rPr>
              <a:t> para la </a:t>
            </a:r>
            <a:r>
              <a:rPr lang="en-US" sz="1200" kern="1200" dirty="0" err="1">
                <a:solidFill>
                  <a:schemeClr val="tx1"/>
                </a:solidFill>
                <a:effectLst/>
                <a:latin typeface="+mn-lt"/>
                <a:ea typeface="+mn-ea"/>
                <a:cs typeface="+mn-cs"/>
              </a:rPr>
              <a:t>implementación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evidencia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promoción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fomento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adecuadas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entornos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educación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destinados</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redistribución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modificación</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autorizada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fuera del </a:t>
            </a:r>
            <a:r>
              <a:rPr lang="en-US" sz="1200" kern="1200" dirty="0" err="1">
                <a:solidFill>
                  <a:schemeClr val="tx1"/>
                </a:solidFill>
                <a:effectLst/>
                <a:latin typeface="+mn-lt"/>
                <a:ea typeface="+mn-ea"/>
                <a:cs typeface="+mn-cs"/>
              </a:rPr>
              <a:t>ámbito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educación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profesional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10-20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observación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anterior)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Discutamos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ayudó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agrupar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necesidades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anotar</a:t>
            </a:r>
            <a:r>
              <a:rPr lang="en-US" sz="1200" kern="1200" dirty="0">
                <a:solidFill>
                  <a:schemeClr val="tx1"/>
                </a:solidFill>
                <a:effectLst/>
                <a:latin typeface="+mn-lt"/>
                <a:ea typeface="+mn-ea"/>
                <a:cs typeface="+mn-cs"/>
              </a:rPr>
              <a:t> las ideas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adaptaciones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cortas</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demostrado</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conocimientos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relacionados</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largas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ofrezca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parejas o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sus mesas.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mesa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de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muestran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del videoclip </a:t>
            </a:r>
            <a:r>
              <a:rPr lang="en-US" sz="1200" u="sng" kern="1200" dirty="0">
                <a:solidFill>
                  <a:schemeClr val="tx1"/>
                </a:solidFill>
                <a:effectLst/>
                <a:latin typeface="+mn-lt"/>
                <a:ea typeface="+mn-ea"/>
                <a:cs typeface="+mn-cs"/>
                <a:hlinkClick r:id="rId3"/>
              </a:rPr>
              <a:t>«</a:t>
            </a:r>
            <a:r>
              <a:rPr lang="en-US" sz="1200" u="sng" strike="noStrike" kern="1200" dirty="0">
                <a:solidFill>
                  <a:schemeClr val="tx1"/>
                </a:solidFill>
                <a:effectLst/>
                <a:latin typeface="+mn-lt"/>
                <a:ea typeface="+mn-ea"/>
                <a:cs typeface="+mn-cs"/>
                <a:hlinkClick r:id="rId3"/>
              </a:rPr>
              <a:t>Explorar datos sobre dinosaurios (4-5 años)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/Cp2724yLSbI] </a:t>
            </a:r>
            <a:r>
              <a:rPr lang="en-US" sz="1200" kern="1200" dirty="0" err="1">
                <a:solidFill>
                  <a:schemeClr val="tx1"/>
                </a:solidFill>
                <a:effectLst/>
                <a:latin typeface="+mn-lt"/>
                <a:ea typeface="+mn-ea"/>
                <a:cs typeface="+mn-cs"/>
              </a:rPr>
              <a:t>participaron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clasificación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definió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clasificarían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caminan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dos patas,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caminan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cuatro patas y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caminan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clasificó</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 </a:t>
            </a: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primero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juguete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tuvieron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visual </a:t>
            </a:r>
            <a:r>
              <a:rPr lang="en-US" sz="1200" kern="1200" dirty="0" err="1">
                <a:solidFill>
                  <a:schemeClr val="tx1"/>
                </a:solidFill>
                <a:effectLst/>
                <a:latin typeface="+mn-lt"/>
                <a:ea typeface="+mn-ea"/>
                <a:cs typeface="+mn-cs"/>
              </a:rPr>
              <a:t>inicial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necesitaban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530257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responderse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concretos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y luego </a:t>
            </a:r>
            <a:r>
              <a:rPr lang="en-US" sz="1200" kern="1200" dirty="0" err="1">
                <a:solidFill>
                  <a:schemeClr val="tx1"/>
                </a:solidFill>
                <a:effectLst/>
                <a:latin typeface="+mn-lt"/>
                <a:ea typeface="+mn-ea"/>
                <a:cs typeface="+mn-cs"/>
              </a:rPr>
              <a:t>contando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acabamos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era: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juguete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mayor </a:t>
            </a:r>
            <a:r>
              <a:rPr lang="en-US" sz="1200" kern="1200" dirty="0" err="1">
                <a:solidFill>
                  <a:schemeClr val="tx1"/>
                </a:solidFill>
                <a:effectLst/>
                <a:latin typeface="+mn-lt"/>
                <a:ea typeface="+mn-ea"/>
                <a:cs typeface="+mn-cs"/>
              </a:rPr>
              <a:t>cantidad</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dinosaurios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bípedos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cuadrúpedos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aquellos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caminan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Sin embargo, no </a:t>
            </a:r>
            <a:r>
              <a:rPr lang="en-US" sz="1200" kern="1200" dirty="0" err="1">
                <a:solidFill>
                  <a:schemeClr val="tx1"/>
                </a:solidFill>
                <a:effectLst/>
                <a:latin typeface="+mn-lt"/>
                <a:ea typeface="+mn-ea"/>
                <a:cs typeface="+mn-cs"/>
              </a:rPr>
              <a:t>todas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responderse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agrupando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concretos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requieren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encuestas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encuestas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obtener</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información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sobre</a:t>
            </a:r>
            <a:r>
              <a:rPr lang="en-US" sz="1200" i="1" kern="1200" dirty="0">
                <a:solidFill>
                  <a:schemeClr val="tx1"/>
                </a:solidFill>
                <a:effectLst/>
                <a:latin typeface="+mn-lt"/>
                <a:ea typeface="+mn-ea"/>
                <a:cs typeface="+mn-cs"/>
              </a:rPr>
              <a:t> las personas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medio de </a:t>
            </a:r>
            <a:r>
              <a:rPr lang="en-US" sz="1200" kern="1200" dirty="0" err="1">
                <a:solidFill>
                  <a:schemeClr val="tx1"/>
                </a:solidFill>
                <a:effectLst/>
                <a:latin typeface="+mn-lt"/>
                <a:ea typeface="+mn-ea"/>
                <a:cs typeface="+mn-cs"/>
              </a:rPr>
              <a:t>transporte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al colegio?» o «¿</a:t>
            </a:r>
            <a:r>
              <a:rPr lang="en-US" sz="1200" kern="1200" dirty="0" err="1">
                <a:solidFill>
                  <a:schemeClr val="tx1"/>
                </a:solidFill>
                <a:effectLst/>
                <a:latin typeface="+mn-lt"/>
                <a:ea typeface="+mn-ea"/>
                <a:cs typeface="+mn-cs"/>
              </a:rPr>
              <a:t>Cuántos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cumplen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marzo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encuestas</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permiten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información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sobre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preferencias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sabor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helado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favorito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votar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nombre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mascota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salón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responderse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documentando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creció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girasol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paso del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días </a:t>
            </a:r>
            <a:r>
              <a:rPr lang="en-US" sz="1200" kern="1200" dirty="0" err="1">
                <a:solidFill>
                  <a:schemeClr val="tx1"/>
                </a:solidFill>
                <a:effectLst/>
                <a:latin typeface="+mn-lt"/>
                <a:ea typeface="+mn-ea"/>
                <a:cs typeface="+mn-cs"/>
              </a:rPr>
              <a:t>lluviosos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soleados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abril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419546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cuadros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forma </a:t>
            </a:r>
            <a:r>
              <a:rPr lang="en-US" sz="1200" kern="1200" dirty="0" err="1">
                <a:solidFill>
                  <a:schemeClr val="tx1"/>
                </a:solidFill>
                <a:effectLst/>
                <a:latin typeface="+mn-lt"/>
                <a:ea typeface="+mn-ea"/>
                <a:cs typeface="+mn-cs"/>
              </a:rPr>
              <a:t>eficaz</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mostrar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visualmente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objetos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reunido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sacar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conclusiones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procesos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relacionados</a:t>
            </a:r>
            <a:r>
              <a:rPr lang="en-US" sz="1200" kern="1200" dirty="0">
                <a:solidFill>
                  <a:schemeClr val="tx1"/>
                </a:solidFill>
                <a:effectLst/>
                <a:latin typeface="+mn-lt"/>
                <a:ea typeface="+mn-ea"/>
                <a:cs typeface="+mn-cs"/>
              </a:rPr>
              <a:t> y, a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ocurren</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tabla</a:t>
            </a:r>
            <a:r>
              <a:rPr lang="en-US" sz="1200" kern="1200" dirty="0">
                <a:solidFill>
                  <a:schemeClr val="tx1"/>
                </a:solidFill>
                <a:effectLst/>
                <a:latin typeface="+mn-lt"/>
                <a:ea typeface="+mn-ea"/>
                <a:cs typeface="+mn-cs"/>
              </a:rPr>
              <a:t> o un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con columnas para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medida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añadir</a:t>
            </a:r>
            <a:r>
              <a:rPr lang="en-US" sz="1200" kern="1200" dirty="0">
                <a:solidFill>
                  <a:schemeClr val="tx1"/>
                </a:solidFill>
                <a:effectLst/>
                <a:latin typeface="+mn-lt"/>
                <a:ea typeface="+mn-ea"/>
                <a:cs typeface="+mn-cs"/>
              </a:rPr>
              <a:t> un punto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columna </a:t>
            </a:r>
            <a:r>
              <a:rPr lang="en-US" sz="1200" kern="1200" dirty="0" err="1">
                <a:solidFill>
                  <a:schemeClr val="tx1"/>
                </a:solidFill>
                <a:effectLst/>
                <a:latin typeface="+mn-lt"/>
                <a:ea typeface="+mn-ea"/>
                <a:cs typeface="+mn-cs"/>
              </a:rPr>
              <a:t>correspondiente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modo,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y, al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o de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anotar</a:t>
            </a:r>
            <a:r>
              <a:rPr lang="en-US" sz="1200" kern="1200" dirty="0">
                <a:solidFill>
                  <a:schemeClr val="tx1"/>
                </a:solidFill>
                <a:effectLst/>
                <a:latin typeface="+mn-lt"/>
                <a:ea typeface="+mn-ea"/>
                <a:cs typeface="+mn-cs"/>
              </a:rPr>
              <a:t> sus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Marcas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añadir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Pictogramas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dibujar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imagen o </a:t>
            </a:r>
            <a:r>
              <a:rPr lang="en-US" sz="1200" kern="1200" dirty="0" err="1">
                <a:solidFill>
                  <a:schemeClr val="tx1"/>
                </a:solidFill>
                <a:effectLst/>
                <a:latin typeface="+mn-lt"/>
                <a:ea typeface="+mn-ea"/>
                <a:cs typeface="+mn-cs"/>
              </a:rPr>
              <a:t>añadir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pegatina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 de barras: </a:t>
            </a:r>
            <a:r>
              <a:rPr lang="en-US" sz="1200" kern="1200" dirty="0" err="1">
                <a:solidFill>
                  <a:schemeClr val="tx1"/>
                </a:solidFill>
                <a:effectLst/>
                <a:latin typeface="+mn-lt"/>
                <a:ea typeface="+mn-ea"/>
                <a:cs typeface="+mn-cs"/>
              </a:rPr>
              <a:t>colorear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cuadrado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añadir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nombres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añadir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cubo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conexión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barra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circular: </a:t>
            </a:r>
            <a:r>
              <a:rPr lang="en-US" sz="1200" kern="1200" dirty="0" err="1">
                <a:solidFill>
                  <a:schemeClr val="tx1"/>
                </a:solidFill>
                <a:effectLst/>
                <a:latin typeface="+mn-lt"/>
                <a:ea typeface="+mn-ea"/>
                <a:cs typeface="+mn-cs"/>
              </a:rPr>
              <a:t>porciones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sectores</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círculo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muestran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188188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10-20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a:t>
            </a: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o 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Veamos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color </a:t>
            </a:r>
            <a:r>
              <a:rPr lang="en-US" sz="1200" kern="1200" dirty="0" err="1">
                <a:solidFill>
                  <a:schemeClr val="tx1"/>
                </a:solidFill>
                <a:effectLst/>
                <a:latin typeface="+mn-lt"/>
                <a:ea typeface="+mn-ea"/>
                <a:cs typeface="+mn-cs"/>
              </a:rPr>
              <a:t>favorito</a:t>
            </a:r>
            <a:r>
              <a:rPr lang="en-US" sz="1200" kern="1200" dirty="0">
                <a:solidFill>
                  <a:schemeClr val="tx1"/>
                </a:solidFill>
                <a:effectLst/>
                <a:latin typeface="+mn-lt"/>
                <a:ea typeface="+mn-ea"/>
                <a:cs typeface="+mn-cs"/>
              </a:rPr>
              <a:t> de calabaza.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atención</a:t>
            </a:r>
            <a:r>
              <a:rPr lang="en-US" sz="1200" kern="1200" dirty="0">
                <a:solidFill>
                  <a:schemeClr val="tx1"/>
                </a:solidFill>
                <a:effectLst/>
                <a:latin typeface="+mn-lt"/>
                <a:ea typeface="+mn-ea"/>
                <a:cs typeface="+mn-cs"/>
              </a:rPr>
              <a:t> a la forma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facilitó</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discutiremos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Elija un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Les </a:t>
            </a:r>
            <a:r>
              <a:rPr lang="en-US" sz="1200" kern="1200" dirty="0" err="1">
                <a:solidFill>
                  <a:schemeClr val="tx1"/>
                </a:solidFill>
                <a:effectLst/>
                <a:latin typeface="+mn-lt"/>
                <a:ea typeface="+mn-ea"/>
                <a:cs typeface="+mn-cs"/>
              </a:rPr>
              <a:t>proporcionamos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videoclip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Recopilar datos de calabazas (3-5 años)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/QSs8FljI1Og]</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Recopilar datos de calabazas (3-5 años) - Versión AD</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/G_NDcbUA4rI]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110628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10-20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observación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anterior)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Discutamos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observaron</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facilitó</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necesidades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anotar</a:t>
            </a:r>
            <a:r>
              <a:rPr lang="en-US" sz="1200" kern="1200" dirty="0">
                <a:solidFill>
                  <a:schemeClr val="tx1"/>
                </a:solidFill>
                <a:effectLst/>
                <a:latin typeface="+mn-lt"/>
                <a:ea typeface="+mn-ea"/>
                <a:cs typeface="+mn-cs"/>
              </a:rPr>
              <a:t> las ideas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adaptaciones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cortas</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muestran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conocimientos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relacionados</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largas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ofrezca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parejas o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sus mesas.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mesa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de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presentan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del videoclip «</a:t>
            </a:r>
            <a:r>
              <a:rPr lang="en-US" sz="1200" u="sng" kern="1200" dirty="0">
                <a:solidFill>
                  <a:schemeClr val="tx1"/>
                </a:solidFill>
                <a:effectLst/>
                <a:latin typeface="+mn-lt"/>
                <a:ea typeface="+mn-ea"/>
                <a:cs typeface="+mn-cs"/>
                <a:hlinkClick r:id="rId3"/>
              </a:rPr>
              <a:t>Recopilar datos de calabazas (4-5 años)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/QSs8FljI1Og] </a:t>
            </a:r>
            <a:r>
              <a:rPr lang="en-US" sz="1200" kern="1200" dirty="0" err="1">
                <a:solidFill>
                  <a:schemeClr val="tx1"/>
                </a:solidFill>
                <a:effectLst/>
                <a:latin typeface="+mn-lt"/>
                <a:ea typeface="+mn-ea"/>
                <a:cs typeface="+mn-cs"/>
              </a:rPr>
              <a:t>participaron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Cuando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llegaron</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escuela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respondieron</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color </a:t>
            </a:r>
            <a:r>
              <a:rPr lang="en-US" sz="1200" kern="1200" dirty="0" err="1">
                <a:solidFill>
                  <a:schemeClr val="tx1"/>
                </a:solidFill>
                <a:effectLst/>
                <a:latin typeface="+mn-lt"/>
                <a:ea typeface="+mn-ea"/>
                <a:cs typeface="+mn-cs"/>
              </a:rPr>
              <a:t>favorito</a:t>
            </a:r>
            <a:r>
              <a:rPr lang="en-US" sz="1200" kern="1200" dirty="0">
                <a:solidFill>
                  <a:schemeClr val="tx1"/>
                </a:solidFill>
                <a:effectLst/>
                <a:latin typeface="+mn-lt"/>
                <a:ea typeface="+mn-ea"/>
                <a:cs typeface="+mn-cs"/>
              </a:rPr>
              <a:t> de calabaza?» </a:t>
            </a:r>
            <a:r>
              <a:rPr lang="en-US" sz="1200" kern="1200" dirty="0" err="1">
                <a:solidFill>
                  <a:schemeClr val="tx1"/>
                </a:solidFill>
                <a:effectLst/>
                <a:latin typeface="+mn-lt"/>
                <a:ea typeface="+mn-ea"/>
                <a:cs typeface="+mn-cs"/>
              </a:rPr>
              <a:t>añadiendo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imagen a la columna </a:t>
            </a:r>
            <a:r>
              <a:rPr lang="en-US" sz="1200" kern="1200" dirty="0" err="1">
                <a:solidFill>
                  <a:schemeClr val="tx1"/>
                </a:solidFill>
                <a:effectLst/>
                <a:latin typeface="+mn-lt"/>
                <a:ea typeface="+mn-ea"/>
                <a:cs typeface="+mn-cs"/>
              </a:rPr>
              <a:t>correcta</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facilitó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proporcionando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orientación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dónde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colocar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imágenes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explicando</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columna.</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encuestó</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reunió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cuadro</a:t>
            </a:r>
            <a:r>
              <a:rPr lang="en-US" sz="1200" kern="1200" dirty="0">
                <a:solidFill>
                  <a:schemeClr val="tx1"/>
                </a:solidFill>
                <a:effectLst/>
                <a:latin typeface="+mn-lt"/>
                <a:ea typeface="+mn-ea"/>
                <a:cs typeface="+mn-cs"/>
              </a:rPr>
              <a:t> personal. Los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pudieron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preferían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imágenes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2656271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hasta la Primaria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similares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incluso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responder a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similares</a:t>
            </a:r>
            <a:r>
              <a:rPr lang="en-US" sz="1200" kern="1200" dirty="0">
                <a:solidFill>
                  <a:schemeClr val="tx1"/>
                </a:solidFill>
                <a:effectLst/>
                <a:latin typeface="+mn-lt"/>
                <a:ea typeface="+mn-ea"/>
                <a:cs typeface="+mn-cs"/>
              </a:rPr>
              <a:t>. Sin embargo,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nivel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andamiaje</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apoyo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educador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cambiará</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medida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adquieran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clasifican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y K,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deben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organizar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salón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clasificarlos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correctos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la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decidir</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clasifican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nombrar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mayores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determinación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comprender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pasos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implica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gestión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proporcionar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plantillas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utilicen</a:t>
            </a:r>
            <a:r>
              <a:rPr lang="en-US" sz="1200" kern="1200" dirty="0">
                <a:solidFill>
                  <a:schemeClr val="tx1"/>
                </a:solidFill>
                <a:effectLst/>
                <a:latin typeface="+mn-lt"/>
                <a:ea typeface="+mn-ea"/>
                <a:cs typeface="+mn-cs"/>
              </a:rPr>
              <a:t>, y es </a:t>
            </a:r>
            <a:r>
              <a:rPr lang="en-US" sz="1200" kern="1200" dirty="0" err="1">
                <a:solidFill>
                  <a:schemeClr val="tx1"/>
                </a:solidFill>
                <a:effectLst/>
                <a:latin typeface="+mn-lt"/>
                <a:ea typeface="+mn-ea"/>
                <a:cs typeface="+mn-cs"/>
              </a:rPr>
              <a:t>posible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tengan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mostrarles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dónde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colocar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marcas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columna del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la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serán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capaces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encuestando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clase</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realizando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693010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Una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reunidos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dedicarse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interpretarlos</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interpretación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realizarse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métodos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comparando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longitud</a:t>
            </a:r>
            <a:r>
              <a:rPr lang="en-US" sz="1200" kern="1200" dirty="0">
                <a:solidFill>
                  <a:schemeClr val="tx1"/>
                </a:solidFill>
                <a:effectLst/>
                <a:latin typeface="+mn-lt"/>
                <a:ea typeface="+mn-ea"/>
                <a:cs typeface="+mn-cs"/>
              </a:rPr>
              <a:t> de las barras de dos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estimación</a:t>
            </a:r>
            <a:r>
              <a:rPr lang="en-US" sz="1200" kern="1200" dirty="0">
                <a:solidFill>
                  <a:schemeClr val="tx1"/>
                </a:solidFill>
                <a:effectLst/>
                <a:latin typeface="+mn-lt"/>
                <a:ea typeface="+mn-ea"/>
                <a:cs typeface="+mn-cs"/>
              </a:rPr>
              <a:t> visual</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contando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conteo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pictogramas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3169746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Repasemos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interpretación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hasta Primaria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observar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describir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patrones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y K,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describen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diferencias</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general,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torre</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grande». Los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animar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ser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precisos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sugiriéndoles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la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estimar</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realizar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medición</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describir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comparar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de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capacidad</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sacar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conclusiones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partir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y K,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responder a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sencillas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Esto les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conclusiones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generales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la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responder a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implican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cierta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resolución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problemas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comparación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Cuántos</a:t>
            </a:r>
            <a:r>
              <a:rPr lang="en-US" sz="1200" kern="1200" dirty="0">
                <a:solidFill>
                  <a:schemeClr val="tx1"/>
                </a:solidFill>
                <a:effectLst/>
                <a:latin typeface="+mn-lt"/>
                <a:ea typeface="+mn-ea"/>
                <a:cs typeface="+mn-cs"/>
              </a:rPr>
              <a:t>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total?».</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75240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explorado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discutamos</a:t>
            </a:r>
            <a:r>
              <a:rPr lang="en-US" sz="1200" kern="1200" dirty="0">
                <a:solidFill>
                  <a:schemeClr val="tx1"/>
                </a:solidFill>
                <a:effectLst/>
                <a:latin typeface="+mn-lt"/>
                <a:ea typeface="+mn-ea"/>
                <a:cs typeface="+mn-cs"/>
              </a:rPr>
              <a:t> formas de </a:t>
            </a:r>
            <a:r>
              <a:rPr lang="en-US" sz="1200" kern="1200" dirty="0" err="1">
                <a:solidFill>
                  <a:schemeClr val="tx1"/>
                </a:solidFill>
                <a:effectLst/>
                <a:latin typeface="+mn-lt"/>
                <a:ea typeface="+mn-ea"/>
                <a:cs typeface="+mn-cs"/>
              </a:rPr>
              <a:t>apoyar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tanto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entornos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casa.</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2736548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Tiempo:</a:t>
            </a:r>
            <a:r>
              <a:rPr lang="en-US" sz="1200" kern="1200" dirty="0">
                <a:solidFill>
                  <a:schemeClr val="tx1"/>
                </a:solidFill>
                <a:effectLst/>
                <a:latin typeface="+mn-lt"/>
                <a:ea typeface="+mn-ea"/>
                <a:cs typeface="+mn-cs"/>
              </a:rPr>
              <a:t> 15 </a:t>
            </a:r>
            <a:r>
              <a:rPr lang="en-US" sz="1200" kern="1200" dirty="0" err="1">
                <a:solidFill>
                  <a:schemeClr val="tx1"/>
                </a:solidFill>
                <a:effectLst/>
                <a:latin typeface="+mn-lt"/>
                <a:ea typeface="+mn-ea"/>
                <a:cs typeface="+mn-cs"/>
              </a:rPr>
              <a:t>minutos</a:t>
            </a:r>
            <a:endParaRPr lang="en-US" sz="1200"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con la </a:t>
            </a:r>
            <a:r>
              <a:rPr lang="en-US" sz="1200" b="1" kern="1200" dirty="0" err="1">
                <a:solidFill>
                  <a:schemeClr val="tx1"/>
                </a:solidFill>
                <a:effectLst/>
                <a:latin typeface="+mn-lt"/>
                <a:ea typeface="+mn-ea"/>
                <a:cs typeface="+mn-cs"/>
              </a:rPr>
              <a:t>descripción</a:t>
            </a:r>
            <a:r>
              <a:rPr lang="en-US" sz="1200" b="1" kern="1200" dirty="0">
                <a:solidFill>
                  <a:schemeClr val="tx1"/>
                </a:solidFill>
                <a:effectLst/>
                <a:latin typeface="+mn-lt"/>
                <a:ea typeface="+mn-ea"/>
                <a:cs typeface="+mn-cs"/>
              </a:rPr>
              <a:t> general</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Nos </a:t>
            </a:r>
            <a:r>
              <a:rPr lang="en-US" sz="1200" kern="1200" dirty="0" err="1">
                <a:solidFill>
                  <a:schemeClr val="tx1"/>
                </a:solidFill>
                <a:effectLst/>
                <a:latin typeface="+mn-lt"/>
                <a:ea typeface="+mn-ea"/>
                <a:cs typeface="+mn-cs"/>
              </a:rPr>
              <a:t>referimos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cinco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enseñanza</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mutuo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Investigaciones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significativas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entorno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Vocabulario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discurso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matemáticos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Representaciones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múltiples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Exploremos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Resumen</a:t>
            </a:r>
            <a:r>
              <a:rPr lang="en-US" sz="1200" b="1" kern="1200" dirty="0">
                <a:solidFill>
                  <a:schemeClr val="tx1"/>
                </a:solidFill>
                <a:effectLst/>
                <a:latin typeface="+mn-lt"/>
                <a:ea typeface="+mn-ea"/>
                <a:cs typeface="+mn-cs"/>
              </a:rPr>
              <a:t> de M</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Tenga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y sus </a:t>
            </a:r>
            <a:r>
              <a:rPr lang="en-US" sz="1200" kern="1200" dirty="0" err="1">
                <a:solidFill>
                  <a:schemeClr val="tx1"/>
                </a:solidFill>
                <a:effectLst/>
                <a:latin typeface="+mn-lt"/>
                <a:ea typeface="+mn-ea"/>
                <a:cs typeface="+mn-cs"/>
              </a:rPr>
              <a:t>experiencias</a:t>
            </a:r>
            <a:r>
              <a:rPr lang="en-US" sz="1200" kern="1200" dirty="0">
                <a:solidFill>
                  <a:schemeClr val="tx1"/>
                </a:solidFill>
                <a:effectLst/>
                <a:latin typeface="+mn-lt"/>
                <a:ea typeface="+mn-ea"/>
                <a:cs typeface="+mn-cs"/>
              </a:rPr>
              <a:t> previas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matemático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temprano</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Resumen</a:t>
            </a:r>
            <a:r>
              <a:rPr lang="en-US" sz="1200" b="1" kern="1200" dirty="0">
                <a:solidFill>
                  <a:schemeClr val="tx1"/>
                </a:solidFill>
                <a:effectLst/>
                <a:latin typeface="+mn-lt"/>
                <a:ea typeface="+mn-ea"/>
                <a:cs typeface="+mn-cs"/>
              </a:rPr>
              <a:t> de M</a:t>
            </a:r>
            <a:r>
              <a:rPr lang="en-US" sz="1200" b="1"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sus puntos </a:t>
            </a:r>
            <a:r>
              <a:rPr lang="en-US" sz="1200" kern="1200" dirty="0" err="1">
                <a:solidFill>
                  <a:schemeClr val="tx1"/>
                </a:solidFill>
                <a:effectLst/>
                <a:latin typeface="+mn-lt"/>
                <a:ea typeface="+mn-ea"/>
                <a:cs typeface="+mn-cs"/>
              </a:rPr>
              <a:t>fuertes</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trabajando</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repasar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brevemente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M5 y pasar a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M5,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exploren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Invíteles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marcar</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cuadrado</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asimilado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entienden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utilizan</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círculo</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todavía</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rondan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la cabeza»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todavía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y con un </a:t>
            </a:r>
            <a:r>
              <a:rPr lang="en-US" sz="1200" kern="1200" dirty="0" err="1">
                <a:solidFill>
                  <a:schemeClr val="tx1"/>
                </a:solidFill>
                <a:effectLst/>
                <a:latin typeface="+mn-lt"/>
                <a:ea typeface="+mn-ea"/>
                <a:cs typeface="+mn-cs"/>
              </a:rPr>
              <a:t>triángulo</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ideas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entornos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obtener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ideas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completa, </a:t>
            </a:r>
            <a:r>
              <a:rPr lang="en-US" sz="1200" kern="1200" dirty="0" err="1">
                <a:solidFill>
                  <a:schemeClr val="tx1"/>
                </a:solidFill>
                <a:effectLst/>
                <a:latin typeface="+mn-lt"/>
                <a:ea typeface="+mn-ea"/>
                <a:cs typeface="+mn-cs"/>
              </a:rPr>
              <a:t>visite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serie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recursos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299981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comenzaremos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lúdicas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describiremos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identificaremos</a:t>
            </a:r>
            <a:r>
              <a:rPr lang="en-US" sz="1200" kern="1200" dirty="0">
                <a:solidFill>
                  <a:schemeClr val="tx1"/>
                </a:solidFill>
                <a:effectLst/>
                <a:latin typeface="+mn-lt"/>
                <a:ea typeface="+mn-ea"/>
                <a:cs typeface="+mn-cs"/>
              </a:rPr>
              <a:t>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apoyar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lo largo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reflexionaremos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actuales</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pensaremos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trabajo</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Ajuste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contenido</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diapositivas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discusión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reflejar</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abordar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profesional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842371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15-20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a:t>
            </a: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Folleto</a:t>
            </a:r>
            <a:r>
              <a:rPr lang="en-US" sz="14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Observación</a:t>
            </a:r>
            <a:r>
              <a:rPr lang="en-US" sz="1200" b="1" kern="1200" dirty="0">
                <a:solidFill>
                  <a:schemeClr val="tx1"/>
                </a:solidFill>
                <a:effectLst/>
                <a:latin typeface="+mn-lt"/>
                <a:ea typeface="+mn-ea"/>
                <a:cs typeface="+mn-cs"/>
              </a:rPr>
              <a:t> de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acción</a:t>
            </a:r>
            <a:r>
              <a:rPr lang="en-US" sz="1200" b="1" kern="1200" dirty="0">
                <a:solidFill>
                  <a:schemeClr val="tx1"/>
                </a:solidFill>
                <a:effectLst/>
                <a:latin typeface="+mn-lt"/>
                <a:ea typeface="+mn-ea"/>
                <a:cs typeface="+mn-cs"/>
              </a:rPr>
              <a:t>: Datos</a:t>
            </a:r>
            <a:r>
              <a:rPr lang="en-US" sz="1200" kern="1200" dirty="0">
                <a:solidFill>
                  <a:schemeClr val="tx1"/>
                </a:solidFill>
                <a:effectLst/>
                <a:latin typeface="+mn-lt"/>
                <a:ea typeface="+mn-ea"/>
                <a:cs typeface="+mn-cs"/>
              </a:rPr>
              <a:t>; videoclip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o 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Veamos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interpretan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calabazas.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atención</a:t>
            </a:r>
            <a:r>
              <a:rPr lang="en-US" sz="1200" kern="1200" dirty="0">
                <a:solidFill>
                  <a:schemeClr val="tx1"/>
                </a:solidFill>
                <a:effectLst/>
                <a:latin typeface="+mn-lt"/>
                <a:ea typeface="+mn-ea"/>
                <a:cs typeface="+mn-cs"/>
              </a:rPr>
              <a:t> a las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facilitó</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discutiremos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Elija un videoclip </a:t>
            </a:r>
            <a:r>
              <a:rPr lang="en-US" sz="1200" kern="1200" dirty="0" err="1">
                <a:solidFill>
                  <a:schemeClr val="tx1"/>
                </a:solidFill>
                <a:effectLst/>
                <a:latin typeface="+mn-lt"/>
                <a:ea typeface="+mn-ea"/>
                <a:cs typeface="+mn-cs"/>
              </a:rPr>
              <a:t>relacionado</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presentación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interpretación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 </a:t>
            </a:r>
            <a:r>
              <a:rPr lang="en-US" sz="1200" kern="1200" dirty="0" err="1">
                <a:solidFill>
                  <a:schemeClr val="tx1"/>
                </a:solidFill>
                <a:effectLst/>
                <a:latin typeface="+mn-lt"/>
                <a:ea typeface="+mn-ea"/>
                <a:cs typeface="+mn-cs"/>
              </a:rPr>
              <a:t>proporcionamos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videoclip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Interpretar datos sobre calabazas (4-5 años)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/adMwV0H-ho4]</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Interpretar datos sobre calabazas (4-5 años) - Versión AD</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/Nu2BCBo0VyI]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Observando</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acción</a:t>
            </a:r>
            <a:r>
              <a:rPr lang="en-US" sz="1200" b="1" kern="1200" dirty="0">
                <a:solidFill>
                  <a:schemeClr val="tx1"/>
                </a:solidFill>
                <a:effectLst/>
                <a:latin typeface="+mn-lt"/>
                <a:ea typeface="+mn-ea"/>
                <a:cs typeface="+mn-cs"/>
              </a:rPr>
              <a:t>: 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largas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utilice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rompecabezas</a:t>
            </a:r>
            <a:r>
              <a:rPr lang="en-US" sz="1200" kern="1200" dirty="0">
                <a:solidFill>
                  <a:schemeClr val="tx1"/>
                </a:solidFill>
                <a:effectLst/>
                <a:latin typeface="+mn-lt"/>
                <a:ea typeface="+mn-ea"/>
                <a:cs typeface="+mn-cs"/>
              </a:rPr>
              <a:t>. Antes de </a:t>
            </a:r>
            <a:r>
              <a:rPr lang="en-US" sz="1200" kern="1200" dirty="0" err="1">
                <a:solidFill>
                  <a:schemeClr val="tx1"/>
                </a:solidFill>
                <a:effectLst/>
                <a:latin typeface="+mn-lt"/>
                <a:ea typeface="+mn-ea"/>
                <a:cs typeface="+mn-cs"/>
              </a:rPr>
              <a:t>reproducir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videoclip, </a:t>
            </a:r>
            <a:r>
              <a:rPr lang="en-US" sz="1200" kern="1200" dirty="0" err="1">
                <a:solidFill>
                  <a:schemeClr val="tx1"/>
                </a:solidFill>
                <a:effectLst/>
                <a:latin typeface="+mn-lt"/>
                <a:ea typeface="+mn-ea"/>
                <a:cs typeface="+mn-cs"/>
              </a:rPr>
              <a:t>asigne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mesa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Si hay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cinco</a:t>
            </a:r>
            <a:r>
              <a:rPr lang="en-US" sz="1200" kern="1200" dirty="0">
                <a:solidFill>
                  <a:schemeClr val="tx1"/>
                </a:solidFill>
                <a:effectLst/>
                <a:latin typeface="+mn-lt"/>
                <a:ea typeface="+mn-ea"/>
                <a:cs typeface="+mn-cs"/>
              </a:rPr>
              <a:t> mesas, </a:t>
            </a:r>
            <a:r>
              <a:rPr lang="en-US" sz="1200" kern="1200" dirty="0" err="1">
                <a:solidFill>
                  <a:schemeClr val="tx1"/>
                </a:solidFill>
                <a:effectLst/>
                <a:latin typeface="+mn-lt"/>
                <a:ea typeface="+mn-ea"/>
                <a:cs typeface="+mn-cs"/>
              </a:rPr>
              <a:t>asigne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mesa para </a:t>
            </a:r>
            <a:r>
              <a:rPr lang="en-US" sz="1200" kern="1200" dirty="0" err="1">
                <a:solidFill>
                  <a:schemeClr val="tx1"/>
                </a:solidFill>
                <a:effectLst/>
                <a:latin typeface="+mn-lt"/>
                <a:ea typeface="+mn-ea"/>
                <a:cs typeface="+mn-cs"/>
              </a:rPr>
              <a:t>centrarse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mostrar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videoclip dos o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invitando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centrarse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Anímelos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888414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15-20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observación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anterior)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Discutamos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facilitó</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necesidades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largas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videoclip, </a:t>
            </a:r>
            <a:r>
              <a:rPr lang="en-US" sz="1200" kern="1200" dirty="0" err="1">
                <a:solidFill>
                  <a:schemeClr val="tx1"/>
                </a:solidFill>
                <a:effectLst/>
                <a:latin typeface="+mn-lt"/>
                <a:ea typeface="+mn-ea"/>
                <a:cs typeface="+mn-cs"/>
              </a:rPr>
              <a:t>pida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mesa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discuta</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práctica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le ha </a:t>
            </a:r>
            <a:r>
              <a:rPr lang="en-US" sz="1200" kern="1200" dirty="0" err="1">
                <a:solidFill>
                  <a:schemeClr val="tx1"/>
                </a:solidFill>
                <a:effectLst/>
                <a:latin typeface="+mn-lt"/>
                <a:ea typeface="+mn-ea"/>
                <a:cs typeface="+mn-cs"/>
              </a:rPr>
              <a:t>asignado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resto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medida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parafrasee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confirme</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añada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respuestas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necesario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anotar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visibles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cortas</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Anote</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observaciones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visibles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medida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parafrasee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afirme</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añada</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respuestas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necesario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invitar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algo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aprendido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alguien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mesa.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pídales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busquen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alguien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camiseta</a:t>
            </a:r>
            <a:r>
              <a:rPr lang="en-US" sz="1200" kern="1200" dirty="0">
                <a:solidFill>
                  <a:schemeClr val="tx1"/>
                </a:solidFill>
                <a:effectLst/>
                <a:latin typeface="+mn-lt"/>
                <a:ea typeface="+mn-ea"/>
                <a:cs typeface="+mn-cs"/>
              </a:rPr>
              <a:t> de color similar,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acerquen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algo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a:t>
            </a:r>
            <a:r>
              <a:rPr lang="en-US" sz="1200" kern="1200" dirty="0">
                <a:solidFill>
                  <a:schemeClr val="tx1"/>
                </a:solidFill>
                <a:effectLst/>
                <a:latin typeface="+mn-lt"/>
                <a:ea typeface="+mn-ea"/>
                <a:cs typeface="+mn-cs"/>
              </a:rPr>
              <a:t> persona.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muestran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facilitó</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videoclip «</a:t>
            </a:r>
            <a:r>
              <a:rPr lang="en-US" sz="1200" u="sng" kern="1200" dirty="0">
                <a:solidFill>
                  <a:schemeClr val="tx1"/>
                </a:solidFill>
                <a:effectLst/>
                <a:latin typeface="+mn-lt"/>
                <a:ea typeface="+mn-ea"/>
                <a:cs typeface="+mn-cs"/>
                <a:hlinkClick r:id="rId3"/>
              </a:rPr>
              <a:t>Interpretar datos sobre calabazas (4-5 años)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/adMwV0H-ho4]</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Esta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investigación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significativa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basó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interés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gustan</a:t>
            </a:r>
            <a:r>
              <a:rPr lang="en-US" sz="1200" kern="1200" dirty="0">
                <a:solidFill>
                  <a:schemeClr val="tx1"/>
                </a:solidFill>
                <a:effectLst/>
                <a:latin typeface="+mn-lt"/>
                <a:ea typeface="+mn-ea"/>
                <a:cs typeface="+mn-cs"/>
              </a:rPr>
              <a:t> las calabazas </a:t>
            </a:r>
            <a:r>
              <a:rPr lang="en-US" sz="1200" kern="1200" dirty="0" err="1">
                <a:solidFill>
                  <a:schemeClr val="tx1"/>
                </a:solidFill>
                <a:effectLst/>
                <a:latin typeface="+mn-lt"/>
                <a:ea typeface="+mn-ea"/>
                <a:cs typeface="+mn-cs"/>
              </a:rPr>
              <a:t>blancas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naranjas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verdes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juntos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pudieron</a:t>
            </a:r>
            <a:r>
              <a:rPr lang="en-US" sz="1200" kern="1200" dirty="0">
                <a:solidFill>
                  <a:schemeClr val="tx1"/>
                </a:solidFill>
                <a:effectLst/>
                <a:latin typeface="+mn-lt"/>
                <a:ea typeface="+mn-ea"/>
                <a:cs typeface="+mn-cs"/>
              </a:rPr>
              <a:t> responder a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hizo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abiertas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observado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abiertas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permitieron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demostrar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tamaños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número</a:t>
            </a:r>
            <a:r>
              <a:rPr lang="en-US" sz="1200" kern="1200" dirty="0">
                <a:solidFill>
                  <a:schemeClr val="tx1"/>
                </a:solidFill>
                <a:effectLst/>
                <a:latin typeface="+mn-lt"/>
                <a:ea typeface="+mn-ea"/>
                <a:cs typeface="+mn-cs"/>
              </a:rPr>
              <a:t> total de puntos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modo, la </a:t>
            </a:r>
            <a:r>
              <a:rPr lang="en-US" sz="1200" kern="1200" dirty="0" err="1">
                <a:solidFill>
                  <a:schemeClr val="tx1"/>
                </a:solidFill>
                <a:effectLst/>
                <a:latin typeface="+mn-lt"/>
                <a:ea typeface="+mn-ea"/>
                <a:cs typeface="+mn-cs"/>
              </a:rPr>
              <a:t>educadora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aprendió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conocimientos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emergentes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 les </a:t>
            </a:r>
            <a:r>
              <a:rPr lang="en-US" sz="1200" kern="1200" dirty="0" err="1">
                <a:solidFill>
                  <a:schemeClr val="tx1"/>
                </a:solidFill>
                <a:effectLst/>
                <a:latin typeface="+mn-lt"/>
                <a:ea typeface="+mn-ea"/>
                <a:cs typeface="+mn-cs"/>
              </a:rPr>
              <a:t>enseñó</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utilizaron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variedad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vocabulario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y medio.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Como se </a:t>
            </a:r>
            <a:r>
              <a:rPr lang="en-US" sz="1200" kern="1200" dirty="0" err="1">
                <a:solidFill>
                  <a:schemeClr val="tx1"/>
                </a:solidFill>
                <a:effectLst/>
                <a:latin typeface="+mn-lt"/>
                <a:ea typeface="+mn-ea"/>
                <a:cs typeface="+mn-cs"/>
              </a:rPr>
              <a:t>vio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a:t>
            </a:r>
            <a:r>
              <a:rPr lang="en-US" sz="1200" kern="1200" dirty="0">
                <a:solidFill>
                  <a:schemeClr val="tx1"/>
                </a:solidFill>
                <a:effectLst/>
                <a:latin typeface="+mn-lt"/>
                <a:ea typeface="+mn-ea"/>
                <a:cs typeface="+mn-cs"/>
              </a:rPr>
              <a:t> anterior </a:t>
            </a:r>
            <a:r>
              <a:rPr lang="en-US" sz="1200" u="sng" kern="1200" dirty="0">
                <a:solidFill>
                  <a:schemeClr val="tx1"/>
                </a:solidFill>
                <a:effectLst/>
                <a:latin typeface="+mn-lt"/>
                <a:ea typeface="+mn-ea"/>
                <a:cs typeface="+mn-cs"/>
                <a:hlinkClick r:id="rId4"/>
              </a:rPr>
              <a:t>Recopilar datos de calabazas (4-5 años)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/QSs8FljI1Og]</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animó</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tanto </a:t>
            </a:r>
            <a:r>
              <a:rPr lang="en-US" sz="1200" kern="1200" dirty="0" err="1">
                <a:solidFill>
                  <a:schemeClr val="tx1"/>
                </a:solidFill>
                <a:effectLst/>
                <a:latin typeface="+mn-lt"/>
                <a:ea typeface="+mn-ea"/>
                <a:cs typeface="+mn-cs"/>
              </a:rPr>
              <a:t>individualmente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encuesta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clase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portapapeles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grande. Este es un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representaciones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múltiples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1714978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20-30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a:t>
            </a: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a:t>
            </a:r>
            <a:r>
              <a:rPr lang="en-US" sz="1200" kern="1200" dirty="0" err="1">
                <a:solidFill>
                  <a:schemeClr val="tx1"/>
                </a:solidFill>
                <a:effectLst/>
                <a:latin typeface="+mn-lt"/>
                <a:ea typeface="+mn-ea"/>
                <a:cs typeface="+mn-cs"/>
              </a:rPr>
              <a:t>iales</a:t>
            </a:r>
            <a:r>
              <a:rPr lang="en-US" sz="1400" b="1"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Folleto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Utilizar</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apoyar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aprendizaje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sobre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los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datos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y K;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Utilizar</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apoyar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aprendizaje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sobre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los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datos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marcadores</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r>
              <a:rPr lang="en-US" sz="1200" b="1"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Consideremos</a:t>
            </a:r>
            <a:r>
              <a:rPr lang="en-US" sz="1200" kern="1200" dirty="0">
                <a:solidFill>
                  <a:schemeClr val="tx1"/>
                </a:solidFill>
                <a:effectLst/>
                <a:latin typeface="+mn-lt"/>
                <a:ea typeface="+mn-ea"/>
                <a:cs typeface="+mn-cs"/>
              </a:rPr>
              <a:t> formas de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enseñanza</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apoyar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Saque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Utiliar</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apoyar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aprendizaje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sobre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Repase</a:t>
            </a:r>
            <a:r>
              <a:rPr lang="en-US" sz="1200" kern="1200" dirty="0">
                <a:solidFill>
                  <a:schemeClr val="tx1"/>
                </a:solidFill>
                <a:effectLst/>
                <a:latin typeface="+mn-lt"/>
                <a:ea typeface="+mn-ea"/>
                <a:cs typeface="+mn-cs"/>
              </a:rPr>
              <a:t> las ideas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ayudar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desarrollar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lee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Dibuje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estrella junto a las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gustaría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probar</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Marque con un </a:t>
            </a:r>
            <a:r>
              <a:rPr lang="en-US" sz="1200" kern="1200" dirty="0" err="1">
                <a:solidFill>
                  <a:schemeClr val="tx1"/>
                </a:solidFill>
                <a:effectLst/>
                <a:latin typeface="+mn-lt"/>
                <a:ea typeface="+mn-ea"/>
                <a:cs typeface="+mn-cs"/>
              </a:rPr>
              <a:t>cuadrado</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decir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dominadas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Dibuje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círculo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alrededor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estrategia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le «dan </a:t>
            </a:r>
            <a:r>
              <a:rPr lang="en-US" sz="1200" kern="1200" dirty="0" err="1">
                <a:solidFill>
                  <a:schemeClr val="tx1"/>
                </a:solidFill>
                <a:effectLst/>
                <a:latin typeface="+mn-lt"/>
                <a:ea typeface="+mn-ea"/>
                <a:cs typeface="+mn-cs"/>
              </a:rPr>
              <a:t>vueltas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cabeza.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Cada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tendrá</a:t>
            </a:r>
            <a:r>
              <a:rPr lang="en-US" sz="1200" kern="1200" dirty="0">
                <a:solidFill>
                  <a:schemeClr val="tx1"/>
                </a:solidFill>
                <a:effectLst/>
                <a:latin typeface="+mn-lt"/>
                <a:ea typeface="+mn-ea"/>
                <a:cs typeface="+mn-cs"/>
              </a:rPr>
              <a:t> entre dos y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revisado</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discuta</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gustaría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[Si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van a </a:t>
            </a:r>
            <a:r>
              <a:rPr lang="en-US" sz="1200" kern="1200" dirty="0" err="1">
                <a:solidFill>
                  <a:schemeClr val="tx1"/>
                </a:solidFill>
                <a:effectLst/>
                <a:latin typeface="+mn-lt"/>
                <a:ea typeface="+mn-ea"/>
                <a:cs typeface="+mn-cs"/>
              </a:rPr>
              <a:t>probar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sesiones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largas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utilice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33 para </a:t>
            </a:r>
            <a:r>
              <a:rPr lang="en-US" sz="1200" kern="1200" dirty="0" err="1">
                <a:solidFill>
                  <a:schemeClr val="tx1"/>
                </a:solidFill>
                <a:effectLst/>
                <a:latin typeface="+mn-lt"/>
                <a:ea typeface="+mn-ea"/>
                <a:cs typeface="+mn-cs"/>
              </a:rPr>
              <a:t>facilitar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discusión</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Tenga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edad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presentarles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Utilizar</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apoyar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aprendizaje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sobre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preescolar</a:t>
            </a:r>
            <a:r>
              <a:rPr lang="en-US" sz="1200" kern="1200" dirty="0">
                <a:solidFill>
                  <a:schemeClr val="tx1"/>
                </a:solidFill>
                <a:effectLst/>
                <a:latin typeface="+mn-lt"/>
                <a:ea typeface="+mn-ea"/>
                <a:cs typeface="+mn-cs"/>
              </a:rPr>
              <a:t>, TK y K, o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primaria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temprana</a:t>
            </a:r>
            <a:r>
              <a:rPr lang="en-US" sz="1200" kern="1200" dirty="0">
                <a:solidFill>
                  <a:schemeClr val="tx1"/>
                </a:solidFill>
                <a:effectLst/>
                <a:latin typeface="+mn-lt"/>
                <a:ea typeface="+mn-ea"/>
                <a:cs typeface="+mn-cs"/>
              </a:rPr>
              <a:t>. También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proporcionarles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folletos</a:t>
            </a:r>
            <a:r>
              <a:rPr lang="en-US" sz="1200" kern="1200" dirty="0">
                <a:solidFill>
                  <a:schemeClr val="tx1"/>
                </a:solidFill>
                <a:effectLst/>
                <a:latin typeface="+mn-lt"/>
                <a:ea typeface="+mn-ea"/>
                <a:cs typeface="+mn-cs"/>
              </a:rPr>
              <a:t> para ambos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edad</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Conceda</a:t>
            </a:r>
            <a:r>
              <a:rPr lang="en-US" sz="1200" kern="1200" dirty="0">
                <a:solidFill>
                  <a:schemeClr val="tx1"/>
                </a:solidFill>
                <a:effectLst/>
                <a:latin typeface="+mn-lt"/>
                <a:ea typeface="+mn-ea"/>
                <a:cs typeface="+mn-cs"/>
              </a:rPr>
              <a:t> entre 5 y 7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2198865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Duración</a:t>
            </a:r>
            <a:r>
              <a:rPr lang="en-US" sz="14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20-30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repaso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documento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anterior)</a:t>
            </a: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Utilizar</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apoyar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aprendizaje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sobre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marcadores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r>
              <a:rPr lang="en-US" sz="1200" b="1"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mesa, </a:t>
            </a:r>
            <a:r>
              <a:rPr lang="en-US" sz="1200" kern="1200" dirty="0" err="1">
                <a:solidFill>
                  <a:schemeClr val="tx1"/>
                </a:solidFill>
                <a:effectLst/>
                <a:latin typeface="+mn-lt"/>
                <a:ea typeface="+mn-ea"/>
                <a:cs typeface="+mn-cs"/>
              </a:rPr>
              <a:t>discuta</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junto a las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dibujado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estrella, es </a:t>
            </a:r>
            <a:r>
              <a:rPr lang="en-US" sz="1200" kern="1200" dirty="0" err="1">
                <a:solidFill>
                  <a:schemeClr val="tx1"/>
                </a:solidFill>
                <a:effectLst/>
                <a:latin typeface="+mn-lt"/>
                <a:ea typeface="+mn-ea"/>
                <a:cs typeface="+mn-cs"/>
              </a:rPr>
              <a:t>decir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gustaría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Tengan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práctica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entorno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adaptar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apoyar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capacidades</a:t>
            </a:r>
            <a:r>
              <a:rPr lang="en-US" sz="1200" kern="1200" dirty="0">
                <a:solidFill>
                  <a:schemeClr val="tx1"/>
                </a:solidFill>
                <a:effectLst/>
                <a:latin typeface="+mn-lt"/>
                <a:ea typeface="+mn-ea"/>
                <a:cs typeface="+mn-cs"/>
              </a:rPr>
              <a:t> o a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múltiples</a:t>
            </a:r>
            <a:r>
              <a:rPr lang="en-US" sz="1200" kern="1200" dirty="0">
                <a:solidFill>
                  <a:schemeClr val="tx1"/>
                </a:solidFill>
                <a:effectLst/>
                <a:latin typeface="+mn-lt"/>
                <a:ea typeface="+mn-ea"/>
                <a:cs typeface="+mn-cs"/>
              </a:rPr>
              <a:t> lenguas?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opinión</a:t>
            </a:r>
            <a:r>
              <a:rPr lang="en-US" sz="1200" kern="1200" dirty="0">
                <a:solidFill>
                  <a:schemeClr val="tx1"/>
                </a:solidFill>
                <a:effectLst/>
                <a:latin typeface="+mn-lt"/>
                <a:ea typeface="+mn-ea"/>
                <a:cs typeface="+mn-cs"/>
              </a:rPr>
              <a:t>:] Han </a:t>
            </a:r>
            <a:r>
              <a:rPr lang="en-US" sz="1200" kern="1200" dirty="0" err="1">
                <a:solidFill>
                  <a:schemeClr val="tx1"/>
                </a:solidFill>
                <a:effectLst/>
                <a:latin typeface="+mn-lt"/>
                <a:ea typeface="+mn-ea"/>
                <a:cs typeface="+mn-cs"/>
              </a:rPr>
              <a:t>revisado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formas de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matemático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temprano</a:t>
            </a:r>
            <a:r>
              <a:rPr lang="en-US" sz="1200" kern="1200" dirty="0">
                <a:solidFill>
                  <a:schemeClr val="tx1"/>
                </a:solidFill>
                <a:effectLst/>
                <a:latin typeface="+mn-lt"/>
                <a:ea typeface="+mn-ea"/>
                <a:cs typeface="+mn-cs"/>
              </a:rPr>
              <a: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apoyar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Esperamos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resulten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útiles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entorno</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Muévase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la sala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Ofrezca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necesario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3958317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Tiempo:</a:t>
            </a:r>
            <a:r>
              <a:rPr lang="en-US" sz="1200" kern="1200" dirty="0">
                <a:solidFill>
                  <a:schemeClr val="tx1"/>
                </a:solidFill>
                <a:effectLst/>
                <a:latin typeface="+mn-lt"/>
                <a:ea typeface="+mn-ea"/>
                <a:cs typeface="+mn-cs"/>
              </a:rPr>
              <a:t> 5-10 </a:t>
            </a:r>
            <a:r>
              <a:rPr lang="en-US" sz="1200" kern="1200" dirty="0" err="1">
                <a:solidFill>
                  <a:schemeClr val="tx1"/>
                </a:solidFill>
                <a:effectLst/>
                <a:latin typeface="+mn-lt"/>
                <a:ea typeface="+mn-ea"/>
                <a:cs typeface="+mn-cs"/>
              </a:rPr>
              <a:t>minutos</a:t>
            </a:r>
            <a:endParaRPr lang="en-US" sz="1200"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r>
              <a:rPr lang="en-US" sz="1400" b="1" kern="1200" dirty="0" err="1">
                <a:solidFill>
                  <a:schemeClr val="tx1"/>
                </a:solidFill>
                <a:effectLst/>
                <a:latin typeface="+mn-lt"/>
                <a:ea typeface="+mn-ea"/>
                <a:cs typeface="+mn-cs"/>
              </a:rPr>
              <a:t>Materiales</a:t>
            </a:r>
            <a:r>
              <a:rPr lang="en-US" sz="14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Papel, </a:t>
            </a:r>
            <a:r>
              <a:rPr lang="en-US" sz="1200" kern="1200" dirty="0" err="1">
                <a:solidFill>
                  <a:schemeClr val="tx1"/>
                </a:solidFill>
                <a:effectLst/>
                <a:latin typeface="+mn-lt"/>
                <a:ea typeface="+mn-ea"/>
                <a:cs typeface="+mn-cs"/>
              </a:rPr>
              <a:t>bolígrafos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Discutimos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fundamentales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comprendan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También </a:t>
            </a:r>
            <a:r>
              <a:rPr lang="en-US" sz="1200" kern="1200" dirty="0" err="1">
                <a:solidFill>
                  <a:schemeClr val="tx1"/>
                </a:solidFill>
                <a:effectLst/>
                <a:latin typeface="+mn-lt"/>
                <a:ea typeface="+mn-ea"/>
                <a:cs typeface="+mn-cs"/>
              </a:rPr>
              <a:t>hemos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discutido</a:t>
            </a:r>
            <a:r>
              <a:rPr lang="en-US" sz="1200" kern="1200" dirty="0">
                <a:solidFill>
                  <a:schemeClr val="tx1"/>
                </a:solidFill>
                <a:effectLst/>
                <a:latin typeface="+mn-lt"/>
                <a:ea typeface="+mn-ea"/>
                <a:cs typeface="+mn-cs"/>
              </a:rPr>
              <a:t> las formas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ayudar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desarrollar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básicas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Terminaremos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de hoy con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reflexión</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Tome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hoja de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divídala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columnas.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añada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títulos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columnas: </a:t>
            </a:r>
            <a:r>
              <a:rPr lang="en-US" sz="1200" kern="1200" dirty="0" err="1">
                <a:solidFill>
                  <a:schemeClr val="tx1"/>
                </a:solidFill>
                <a:effectLst/>
                <a:latin typeface="+mn-lt"/>
                <a:ea typeface="+mn-ea"/>
                <a:cs typeface="+mn-cs"/>
              </a:rPr>
              <a:t>Conectar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Ampliar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Desafiar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discutidas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 </a:t>
            </a:r>
            <a:r>
              <a:rPr lang="en-US" sz="1200" i="1" kern="1200" dirty="0" err="1">
                <a:solidFill>
                  <a:schemeClr val="tx1"/>
                </a:solidFill>
                <a:effectLst/>
                <a:latin typeface="+mn-lt"/>
                <a:ea typeface="+mn-ea"/>
                <a:cs typeface="+mn-cs"/>
              </a:rPr>
              <a:t>conectan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Anote</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columna «</a:t>
            </a:r>
            <a:r>
              <a:rPr lang="en-US" sz="1200" kern="1200" dirty="0" err="1">
                <a:solidFill>
                  <a:schemeClr val="tx1"/>
                </a:solidFill>
                <a:effectLst/>
                <a:latin typeface="+mn-lt"/>
                <a:ea typeface="+mn-ea"/>
                <a:cs typeface="+mn-cs"/>
              </a:rPr>
              <a:t>Conectar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[Dejen dos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escriban</a:t>
            </a:r>
            <a:r>
              <a:rPr lang="en-US" sz="1200" kern="1200" dirty="0">
                <a:solidFill>
                  <a:schemeClr val="tx1"/>
                </a:solidFill>
                <a:effectLst/>
                <a:latin typeface="+mn-lt"/>
                <a:ea typeface="+mn-ea"/>
                <a:cs typeface="+mn-cs"/>
              </a:rPr>
              <a:t> sus ideas].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o las </a:t>
            </a:r>
            <a:r>
              <a:rPr lang="en-US" sz="1200" kern="1200" dirty="0" err="1">
                <a:solidFill>
                  <a:schemeClr val="tx1"/>
                </a:solidFill>
                <a:effectLst/>
                <a:latin typeface="+mn-lt"/>
                <a:ea typeface="+mn-ea"/>
                <a:cs typeface="+mn-cs"/>
              </a:rPr>
              <a:t>prácticas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discutieron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ampliado</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forma de </a:t>
            </a:r>
            <a:r>
              <a:rPr lang="en-US" sz="1200" kern="1200" dirty="0" err="1">
                <a:solidFill>
                  <a:schemeClr val="tx1"/>
                </a:solidFill>
                <a:effectLst/>
                <a:latin typeface="+mn-lt"/>
                <a:ea typeface="+mn-ea"/>
                <a:cs typeface="+mn-cs"/>
              </a:rPr>
              <a:t>pensar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columna «</a:t>
            </a:r>
            <a:r>
              <a:rPr lang="en-US" sz="1200" kern="1200" dirty="0" err="1">
                <a:solidFill>
                  <a:schemeClr val="tx1"/>
                </a:solidFill>
                <a:effectLst/>
                <a:latin typeface="+mn-lt"/>
                <a:ea typeface="+mn-ea"/>
                <a:cs typeface="+mn-cs"/>
              </a:rPr>
              <a:t>Ampliar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[Dee dos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escriban</a:t>
            </a:r>
            <a:r>
              <a:rPr lang="en-US" sz="1200" kern="1200" dirty="0">
                <a:solidFill>
                  <a:schemeClr val="tx1"/>
                </a:solidFill>
                <a:effectLst/>
                <a:latin typeface="+mn-lt"/>
                <a:ea typeface="+mn-ea"/>
                <a:cs typeface="+mn-cs"/>
              </a:rPr>
              <a:t> sus ideas].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desafíos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columna «</a:t>
            </a:r>
            <a:r>
              <a:rPr lang="en-US" sz="1200" kern="1200" dirty="0" err="1">
                <a:solidFill>
                  <a:schemeClr val="tx1"/>
                </a:solidFill>
                <a:effectLst/>
                <a:latin typeface="+mn-lt"/>
                <a:ea typeface="+mn-ea"/>
                <a:cs typeface="+mn-cs"/>
              </a:rPr>
              <a:t>Desafío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Deje</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escriban</a:t>
            </a:r>
            <a:r>
              <a:rPr lang="en-US" sz="1200" kern="1200" dirty="0">
                <a:solidFill>
                  <a:schemeClr val="tx1"/>
                </a:solidFill>
                <a:effectLst/>
                <a:latin typeface="+mn-lt"/>
                <a:ea typeface="+mn-ea"/>
                <a:cs typeface="+mn-cs"/>
              </a:rPr>
              <a:t> sus ideas.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elija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facilitación</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Notas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facilitador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figuran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continuación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conceda</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cinco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compartan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demás</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Gracias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atención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participación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sido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maravilloso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trabajar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ustedes</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la forma de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necesidades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repase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columna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e invite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anotado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grandes</a:t>
            </a:r>
            <a:r>
              <a:rPr lang="en-US" sz="1200" kern="1200" dirty="0">
                <a:solidFill>
                  <a:schemeClr val="tx1"/>
                </a:solidFill>
                <a:effectLst/>
                <a:latin typeface="+mn-lt"/>
                <a:ea typeface="+mn-ea"/>
                <a:cs typeface="+mn-cs"/>
              </a:rPr>
              <a:t>, invite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repasar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columna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hacerla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común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mesa.</a:t>
            </a: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224555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Duración</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20-30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siguiente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Materiales</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«Usar </a:t>
            </a:r>
            <a:r>
              <a:rPr lang="en-US" sz="1200" b="1" kern="1200" dirty="0" err="1">
                <a:solidFill>
                  <a:schemeClr val="tx1"/>
                </a:solidFill>
                <a:effectLst/>
                <a:latin typeface="+mn-lt"/>
                <a:ea typeface="+mn-ea"/>
                <a:cs typeface="+mn-cs"/>
              </a:rPr>
              <a:t>datos</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contar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nuestra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historia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milimetrado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rotuladores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pegatinas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Comencemos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experimentar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pasos del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Saquen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«Usar </a:t>
            </a:r>
            <a:r>
              <a:rPr lang="en-US" sz="1200" b="1" kern="1200" dirty="0" err="1">
                <a:solidFill>
                  <a:schemeClr val="tx1"/>
                </a:solidFill>
                <a:effectLst/>
                <a:latin typeface="+mn-lt"/>
                <a:ea typeface="+mn-ea"/>
                <a:cs typeface="+mn-cs"/>
              </a:rPr>
              <a:t>datos</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contar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nuestra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historia</a:t>
            </a:r>
            <a:r>
              <a:rPr lang="en-US" sz="1200" kern="1200" dirty="0">
                <a:solidFill>
                  <a:schemeClr val="tx1"/>
                </a:solidFill>
                <a:effectLst/>
                <a:latin typeface="+mn-lt"/>
                <a:ea typeface="+mn-ea"/>
                <a:cs typeface="+mn-cs"/>
              </a:rPr>
              <a:t>». [Revise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brinden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apoyo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necesario</a:t>
            </a:r>
            <a:r>
              <a:rPr lang="en-US" sz="1200" kern="1200" dirty="0">
                <a:solidFill>
                  <a:schemeClr val="tx1"/>
                </a:solidFill>
                <a:effectLst/>
                <a:latin typeface="+mn-lt"/>
                <a:ea typeface="+mn-ea"/>
                <a:cs typeface="+mn-cs"/>
              </a:rPr>
              <a:t>. Brinde </a:t>
            </a:r>
            <a:r>
              <a:rPr lang="en-US" sz="1200" kern="1200" dirty="0" err="1">
                <a:solidFill>
                  <a:schemeClr val="tx1"/>
                </a:solidFill>
                <a:effectLst/>
                <a:latin typeface="+mn-lt"/>
                <a:ea typeface="+mn-ea"/>
                <a:cs typeface="+mn-cs"/>
              </a:rPr>
              <a:t>orientación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formar</a:t>
            </a:r>
            <a:r>
              <a:rPr lang="en-US" sz="1200" kern="1200" dirty="0">
                <a:solidFill>
                  <a:schemeClr val="tx1"/>
                </a:solidFill>
                <a:effectLst/>
                <a:latin typeface="+mn-lt"/>
                <a:ea typeface="+mn-ea"/>
                <a:cs typeface="+mn-cs"/>
              </a:rPr>
              <a:t> parejas o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participar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divertidas</a:t>
            </a:r>
            <a:r>
              <a:rPr lang="en-US" sz="1200" kern="1200" dirty="0">
                <a:solidFill>
                  <a:schemeClr val="tx1"/>
                </a:solidFill>
                <a:effectLst/>
                <a:latin typeface="+mn-lt"/>
                <a:ea typeface="+mn-ea"/>
                <a:cs typeface="+mn-cs"/>
              </a:rPr>
              <a:t>. Este principio es clave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enfoque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desarrollo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profesional</a:t>
            </a:r>
            <a:r>
              <a:rPr lang="en-US" sz="1200" kern="1200" dirty="0">
                <a:solidFill>
                  <a:schemeClr val="tx1"/>
                </a:solidFill>
                <a:effectLst/>
                <a:latin typeface="+mn-lt"/>
                <a:ea typeface="+mn-ea"/>
                <a:cs typeface="+mn-cs"/>
              </a:rPr>
              <a:t> Count Play Explore. Esta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invita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adultos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explorar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del juego.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Antes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revise </a:t>
            </a:r>
            <a:r>
              <a:rPr lang="en-US" sz="1200" kern="1200" dirty="0" err="1">
                <a:solidFill>
                  <a:schemeClr val="tx1"/>
                </a:solidFill>
                <a:effectLst/>
                <a:latin typeface="+mn-lt"/>
                <a:ea typeface="+mn-ea"/>
                <a:cs typeface="+mn-cs"/>
              </a:rPr>
              <a:t>detenidamente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y prepare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necesarios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Seleccione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método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facilitación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mejor</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duración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necesidades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39998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Duración</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20-30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diapositiva</a:t>
            </a:r>
            <a:r>
              <a:rPr lang="en-US" sz="1200" kern="1200" dirty="0">
                <a:solidFill>
                  <a:schemeClr val="tx1"/>
                </a:solidFill>
                <a:effectLst/>
                <a:latin typeface="+mn-lt"/>
                <a:ea typeface="+mn-ea"/>
                <a:cs typeface="+mn-cs"/>
              </a:rPr>
              <a:t> anterior)</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Materiales</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Folleto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«Usar </a:t>
            </a:r>
            <a:r>
              <a:rPr lang="en-US" sz="1200" b="1" kern="1200" dirty="0" err="1">
                <a:solidFill>
                  <a:schemeClr val="tx1"/>
                </a:solidFill>
                <a:effectLst/>
                <a:latin typeface="+mn-lt"/>
                <a:ea typeface="+mn-ea"/>
                <a:cs typeface="+mn-cs"/>
              </a:rPr>
              <a:t>datos</a:t>
            </a:r>
            <a:r>
              <a:rPr lang="en-US" sz="1200" b="1" kern="1200" dirty="0">
                <a:solidFill>
                  <a:schemeClr val="tx1"/>
                </a:solidFill>
                <a:effectLst/>
                <a:latin typeface="+mn-lt"/>
                <a:ea typeface="+mn-ea"/>
                <a:cs typeface="+mn-cs"/>
              </a:rPr>
              <a:t> para </a:t>
            </a:r>
            <a:r>
              <a:rPr lang="en-US" sz="1200" b="1" kern="1200" dirty="0" err="1">
                <a:solidFill>
                  <a:schemeClr val="tx1"/>
                </a:solidFill>
                <a:effectLst/>
                <a:latin typeface="+mn-lt"/>
                <a:ea typeface="+mn-ea"/>
                <a:cs typeface="+mn-cs"/>
              </a:rPr>
              <a:t>contar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nuestra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historia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portapapeles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milimetrado,marcadores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colores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cubos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conexión</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Dediquemos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discutir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análisis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opciones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proporcionar</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¿Por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decidieron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la forma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lo </a:t>
            </a:r>
            <a:r>
              <a:rPr lang="en-US" sz="1200" kern="1200" dirty="0" err="1">
                <a:solidFill>
                  <a:schemeClr val="tx1"/>
                </a:solidFill>
                <a:effectLst/>
                <a:latin typeface="+mn-lt"/>
                <a:ea typeface="+mn-ea"/>
                <a:cs typeface="+mn-cs"/>
              </a:rPr>
              <a:t>hicieron</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Después</a:t>
            </a:r>
            <a:r>
              <a:rPr lang="en-US" sz="1200" kern="1200" dirty="0">
                <a:solidFill>
                  <a:schemeClr val="tx1"/>
                </a:solidFill>
                <a:effectLst/>
                <a:latin typeface="+mn-lt"/>
                <a:ea typeface="+mn-ea"/>
                <a:cs typeface="+mn-cs"/>
              </a:rPr>
              <a:t> de pasar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les ha </a:t>
            </a:r>
            <a:r>
              <a:rPr lang="en-US" sz="1200" kern="1200" dirty="0" err="1">
                <a:solidFill>
                  <a:schemeClr val="tx1"/>
                </a:solidFill>
                <a:effectLst/>
                <a:latin typeface="+mn-lt"/>
                <a:ea typeface="+mn-ea"/>
                <a:cs typeface="+mn-cs"/>
              </a:rPr>
              <a:t>demostrado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forma </a:t>
            </a:r>
            <a:r>
              <a:rPr lang="en-US" sz="1200" kern="1200" dirty="0" err="1">
                <a:solidFill>
                  <a:schemeClr val="tx1"/>
                </a:solidFill>
                <a:effectLst/>
                <a:latin typeface="+mn-lt"/>
                <a:ea typeface="+mn-ea"/>
                <a:cs typeface="+mn-cs"/>
              </a:rPr>
              <a:t>lúdica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aprender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Basándonos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planificar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pasos.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Adapte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educadores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Sabiendo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ustedes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sienten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nerviosos</a:t>
            </a:r>
            <a:r>
              <a:rPr lang="en-US" sz="1200" kern="1200" dirty="0">
                <a:solidFill>
                  <a:schemeClr val="tx1"/>
                </a:solidFill>
                <a:effectLst/>
                <a:latin typeface="+mn-lt"/>
                <a:ea typeface="+mn-ea"/>
                <a:cs typeface="+mn-cs"/>
              </a:rPr>
              <a:t> a la hora de </a:t>
            </a:r>
            <a:r>
              <a:rPr lang="en-US" sz="1200" kern="1200" dirty="0" err="1">
                <a:solidFill>
                  <a:schemeClr val="tx1"/>
                </a:solidFill>
                <a:effectLst/>
                <a:latin typeface="+mn-lt"/>
                <a:ea typeface="+mn-ea"/>
                <a:cs typeface="+mn-cs"/>
              </a:rPr>
              <a:t>ayudar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voy</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ralentizar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contenido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voy</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presentar</a:t>
            </a:r>
            <a:r>
              <a:rPr lang="en-US" sz="1200" kern="1200" dirty="0">
                <a:solidFill>
                  <a:schemeClr val="tx1"/>
                </a:solidFill>
                <a:effectLst/>
                <a:latin typeface="+mn-lt"/>
                <a:ea typeface="+mn-ea"/>
                <a:cs typeface="+mn-cs"/>
              </a:rPr>
              <a:t> hoy y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preguntas</a:t>
            </a:r>
            <a:r>
              <a:rPr lang="en-US" sz="1200" kern="1200" dirty="0">
                <a:solidFill>
                  <a:schemeClr val="tx1"/>
                </a:solidFill>
                <a:effectLst/>
                <a:latin typeface="+mn-lt"/>
                <a:ea typeface="+mn-ea"/>
                <a:cs typeface="+mn-cs"/>
              </a:rPr>
              <a:t>». O bien: «</a:t>
            </a:r>
            <a:r>
              <a:rPr lang="en-US" sz="1200" kern="1200" dirty="0" err="1">
                <a:solidFill>
                  <a:schemeClr val="tx1"/>
                </a:solidFill>
                <a:effectLst/>
                <a:latin typeface="+mn-lt"/>
                <a:ea typeface="+mn-ea"/>
                <a:cs typeface="+mn-cs"/>
              </a:rPr>
              <a:t>Sabiendo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ustedes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gusta</a:t>
            </a:r>
            <a:r>
              <a:rPr lang="en-US" sz="1200" kern="1200" dirty="0">
                <a:solidFill>
                  <a:schemeClr val="tx1"/>
                </a:solidFill>
                <a:effectLst/>
                <a:latin typeface="+mn-lt"/>
                <a:ea typeface="+mn-ea"/>
                <a:cs typeface="+mn-cs"/>
              </a:rPr>
              <a:t> la hora del cuento, hoy </a:t>
            </a:r>
            <a:r>
              <a:rPr lang="en-US" sz="1200" kern="1200" dirty="0" err="1">
                <a:solidFill>
                  <a:schemeClr val="tx1"/>
                </a:solidFill>
                <a:effectLst/>
                <a:latin typeface="+mn-lt"/>
                <a:ea typeface="+mn-ea"/>
                <a:cs typeface="+mn-cs"/>
              </a:rPr>
              <a:t>dedicaremos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pensar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libros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podrían</a:t>
            </a:r>
            <a:r>
              <a:rPr lang="en-US" sz="1200" kern="1200" dirty="0">
                <a:solidFill>
                  <a:schemeClr val="tx1"/>
                </a:solidFill>
                <a:effectLst/>
                <a:latin typeface="+mn-lt"/>
                <a:ea typeface="+mn-ea"/>
                <a:cs typeface="+mn-cs"/>
              </a:rPr>
              <a:t> leer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la hora del cuento y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aprender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establecer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conexiones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 lo largo de la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reflexiones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experiencias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246397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Antes de </a:t>
            </a:r>
            <a:r>
              <a:rPr lang="en-US" sz="1200" kern="1200" dirty="0" err="1">
                <a:solidFill>
                  <a:schemeClr val="tx1"/>
                </a:solidFill>
                <a:effectLst/>
                <a:latin typeface="+mn-lt"/>
                <a:ea typeface="+mn-ea"/>
                <a:cs typeface="+mn-cs"/>
              </a:rPr>
              <a:t>repasar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niños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comprensión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comencemos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definir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39401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Los </a:t>
            </a:r>
            <a:r>
              <a:rPr lang="en-US" sz="1200" b="1" kern="1200" dirty="0" err="1">
                <a:solidFill>
                  <a:schemeClr val="tx1"/>
                </a:solidFill>
                <a:effectLst/>
                <a:latin typeface="+mn-lt"/>
                <a:ea typeface="+mn-ea"/>
                <a:cs typeface="+mn-cs"/>
              </a:rPr>
              <a:t>datos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son la </a:t>
            </a:r>
            <a:r>
              <a:rPr lang="en-US" sz="1200" kern="1200" dirty="0" err="1">
                <a:solidFill>
                  <a:schemeClr val="tx1"/>
                </a:solidFill>
                <a:effectLst/>
                <a:latin typeface="+mn-lt"/>
                <a:ea typeface="+mn-ea"/>
                <a:cs typeface="+mn-cs"/>
              </a:rPr>
              <a:t>información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reunimos</a:t>
            </a:r>
            <a:r>
              <a:rPr lang="en-US" sz="1200" kern="1200" dirty="0">
                <a:solidFill>
                  <a:schemeClr val="tx1"/>
                </a:solidFill>
                <a:effectLst/>
                <a:latin typeface="+mn-lt"/>
                <a:ea typeface="+mn-ea"/>
                <a:cs typeface="+mn-cs"/>
              </a:rPr>
              <a:t> para responder 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interés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no es </a:t>
            </a:r>
            <a:r>
              <a:rPr lang="en-US" sz="1200" kern="1200" dirty="0" err="1">
                <a:solidFill>
                  <a:schemeClr val="tx1"/>
                </a:solidFill>
                <a:effectLst/>
                <a:latin typeface="+mn-lt"/>
                <a:ea typeface="+mn-ea"/>
                <a:cs typeface="+mn-cs"/>
              </a:rPr>
              <a:t>inmediatamente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obvia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Implica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matemáticas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cuantificar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también es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herramienta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ciencias</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informática</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recopilación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se produce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días de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formal e informal.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parecerse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métodos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encuestas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entrevistas</a:t>
            </a:r>
            <a:r>
              <a:rPr lang="en-US" sz="1200" kern="1200" dirty="0">
                <a:solidFill>
                  <a:schemeClr val="tx1"/>
                </a:solidFill>
                <a:effectLst/>
                <a:latin typeface="+mn-lt"/>
                <a:ea typeface="+mn-ea"/>
                <a:cs typeface="+mn-cs"/>
              </a:rPr>
              <a:t>, o a formas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consejos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narración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historias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observar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atentamente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cuerpo</a:t>
            </a:r>
            <a:r>
              <a:rPr lang="en-US" sz="1200" kern="1200" dirty="0">
                <a:solidFill>
                  <a:schemeClr val="tx1"/>
                </a:solidFill>
                <a:effectLst/>
                <a:latin typeface="+mn-lt"/>
                <a:ea typeface="+mn-ea"/>
                <a:cs typeface="+mn-cs"/>
              </a:rPr>
              <a:t> a lo largo del día. Las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culturas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utilizan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maneras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culturas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reúnen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posición</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estrellas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navegar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formas </a:t>
            </a:r>
            <a:r>
              <a:rPr lang="en-US" sz="1200" kern="1200" dirty="0" err="1">
                <a:solidFill>
                  <a:schemeClr val="tx1"/>
                </a:solidFill>
                <a:effectLst/>
                <a:latin typeface="+mn-lt"/>
                <a:ea typeface="+mn-ea"/>
                <a:cs typeface="+mn-cs"/>
              </a:rPr>
              <a:t>formalizadas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cuantificables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141273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desempeñan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cotidiana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consultan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deportes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escuchan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música</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Aplicamos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reunir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campos,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ciencias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ciencias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sociales</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economía</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educación</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Repasemos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gráficos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231422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Temas de </a:t>
            </a:r>
            <a:r>
              <a:rPr lang="en-US" sz="1200" b="1" kern="1200" dirty="0" err="1">
                <a:solidFill>
                  <a:schemeClr val="tx1"/>
                </a:solidFill>
                <a:effectLst/>
                <a:latin typeface="+mn-lt"/>
                <a:ea typeface="+mn-ea"/>
                <a:cs typeface="+mn-cs"/>
              </a:rPr>
              <a:t>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Observemos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muestra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temperatura</a:t>
            </a:r>
            <a:r>
              <a:rPr lang="en-US" sz="1200" kern="1200" dirty="0">
                <a:solidFill>
                  <a:schemeClr val="tx1"/>
                </a:solidFill>
                <a:effectLst/>
                <a:latin typeface="+mn-lt"/>
                <a:ea typeface="+mn-ea"/>
                <a:cs typeface="+mn-cs"/>
              </a:rPr>
              <a:t> media </a:t>
            </a:r>
            <a:r>
              <a:rPr lang="en-US" sz="1200" kern="1200" dirty="0" err="1">
                <a:solidFill>
                  <a:schemeClr val="tx1"/>
                </a:solidFill>
                <a:effectLst/>
                <a:latin typeface="+mn-lt"/>
                <a:ea typeface="+mn-ea"/>
                <a:cs typeface="+mn-cs"/>
              </a:rPr>
              <a:t>mensual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Fresno, California.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dice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caluroso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frío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caluroso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caluroso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comparación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frío</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a:t>
            </a:r>
            <a:r>
              <a:rPr lang="en-US" sz="1200" b="1" kern="1200" dirty="0" err="1">
                <a:solidFill>
                  <a:schemeClr val="tx1"/>
                </a:solidFill>
                <a:effectLst/>
                <a:latin typeface="+mn-lt"/>
                <a:ea typeface="+mn-ea"/>
                <a:cs typeface="+mn-cs"/>
              </a:rPr>
              <a:t>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 </a:t>
            </a:r>
            <a:r>
              <a:rPr lang="en-US" sz="1200" kern="1200" dirty="0" err="1">
                <a:solidFill>
                  <a:schemeClr val="tx1"/>
                </a:solidFill>
                <a:effectLst/>
                <a:latin typeface="+mn-lt"/>
                <a:ea typeface="+mn-ea"/>
                <a:cs typeface="+mn-cs"/>
              </a:rPr>
              <a:t>hemos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proporcionado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cambiar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representar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tema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para sus </a:t>
            </a:r>
            <a:r>
              <a:rPr lang="en-US" sz="1200" kern="1200" dirty="0" err="1">
                <a:solidFill>
                  <a:schemeClr val="tx1"/>
                </a:solidFill>
                <a:effectLst/>
                <a:latin typeface="+mn-lt"/>
                <a:ea typeface="+mn-ea"/>
                <a:cs typeface="+mn-cs"/>
              </a:rPr>
              <a:t>participantes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muestre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tema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particularmente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realice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sesión</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Considere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gráfico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siguientes</a:t>
            </a:r>
            <a:r>
              <a:rPr lang="en-US" sz="1200" kern="1200" dirty="0">
                <a:solidFill>
                  <a:schemeClr val="tx1"/>
                </a:solidFill>
                <a:effectLst/>
                <a:latin typeface="+mn-lt"/>
                <a:ea typeface="+mn-ea"/>
                <a:cs typeface="+mn-cs"/>
              </a:rPr>
              <a:t> sitios web: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kern="1200" dirty="0">
                <a:solidFill>
                  <a:schemeClr val="tx1"/>
                </a:solidFill>
                <a:effectLst/>
                <a:latin typeface="+mn-lt"/>
                <a:ea typeface="+mn-ea"/>
                <a:cs typeface="+mn-cs"/>
                <a:hlinkClick r:id="rId3"/>
              </a:rPr>
              <a:t>Gráficos de revelación lenta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inglés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slowrevealgraphs.com</a:t>
            </a:r>
            <a:r>
              <a:rPr lang="en-US" sz="1200" u="sng" kern="1200" dirty="0">
                <a:solidFill>
                  <a:schemeClr val="tx1"/>
                </a:solidFill>
                <a:effectLst/>
                <a:latin typeface="+mn-lt"/>
                <a:ea typeface="+mn-ea"/>
                <a:cs typeface="+mn-cs"/>
              </a:rPr>
              <a:t>/resources-for-the-classroom/graphs-for-the-elementary-classroom/]</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Más de 75 gráficos del </a:t>
            </a:r>
            <a:r>
              <a:rPr lang="en-US" sz="1200" i="1" u="sng" kern="1200" dirty="0">
                <a:solidFill>
                  <a:schemeClr val="tx1"/>
                </a:solidFill>
                <a:effectLst/>
                <a:latin typeface="+mn-lt"/>
                <a:ea typeface="+mn-ea"/>
                <a:cs typeface="+mn-cs"/>
                <a:hlinkClick r:id="rId4"/>
              </a:rPr>
              <a:t>New York Times</a:t>
            </a:r>
            <a:r>
              <a:rPr lang="en-US" sz="1200" u="sng" kern="1200" dirty="0">
                <a:solidFill>
                  <a:schemeClr val="tx1"/>
                </a:solidFill>
                <a:effectLst/>
                <a:latin typeface="+mn-lt"/>
                <a:ea typeface="+mn-ea"/>
                <a:cs typeface="+mn-cs"/>
                <a:hlinkClick r:id="rId4"/>
              </a:rPr>
              <a:t> para que los estudiantes los analicen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inglés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www.nytimes.com</a:t>
            </a:r>
            <a:r>
              <a:rPr lang="en-US" sz="1200" u="sng" kern="1200" dirty="0">
                <a:solidFill>
                  <a:schemeClr val="tx1"/>
                </a:solidFill>
                <a:effectLst/>
                <a:latin typeface="+mn-lt"/>
                <a:ea typeface="+mn-ea"/>
                <a:cs typeface="+mn-cs"/>
              </a:rPr>
              <a:t>/2023/07/26/learning/over-75-new-york-times-graphs-for-students-to-analyze.html]</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1003242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dirty="0">
                <a:solidFill>
                  <a:schemeClr val="bg1"/>
                </a:solidFill>
              </a:rPr>
              <a:t>Geometry and Spatial Thinking</a:t>
            </a:r>
          </a:p>
        </p:txBody>
      </p:sp>
      <p:sp>
        <p:nvSpPr>
          <p:cNvPr id="2" name="Title 1">
            <a:extLst>
              <a:ext uri="{FF2B5EF4-FFF2-40B4-BE49-F238E27FC236}">
                <a16:creationId xmlns:a16="http://schemas.microsoft.com/office/drawing/2014/main" id="{FDBF7215-C5B8-6E15-9850-186CD4A7A7C6}"/>
              </a:ext>
            </a:extLst>
          </p:cNvPr>
          <p:cNvSpPr>
            <a:spLocks noGrp="1"/>
          </p:cNvSpPr>
          <p:nvPr>
            <p:ph type="ctrTitle"/>
          </p:nvPr>
        </p:nvSpPr>
        <p:spPr>
          <a:xfrm>
            <a:off x="609243" y="1694702"/>
            <a:ext cx="4781907" cy="2626360"/>
          </a:xfrm>
        </p:spPr>
        <p:txBody>
          <a:bodyPr anchor="t" anchorCtr="0">
            <a:normAutofit/>
          </a:bodyPr>
          <a:lstStyle>
            <a:lvl1pPr algn="l">
              <a:defRPr sz="5600" b="1">
                <a:solidFill>
                  <a:schemeClr val="accent3"/>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173736" y="54864"/>
            <a:ext cx="2437758" cy="4801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0"/>
              </a:spcAft>
            </a:pPr>
            <a:r>
              <a:rPr lang="es-US" sz="1400" noProof="0" dirty="0">
                <a:solidFill>
                  <a:schemeClr val="bg1"/>
                </a:solidFill>
              </a:rPr>
              <a:t>Temas de matemáticas </a:t>
            </a:r>
          </a:p>
          <a:p>
            <a:pPr>
              <a:lnSpc>
                <a:spcPct val="90000"/>
              </a:lnSpc>
              <a:spcAft>
                <a:spcPts val="0"/>
              </a:spcAft>
            </a:pPr>
            <a:r>
              <a:rPr lang="es-US" sz="1400" noProof="0" dirty="0">
                <a:solidFill>
                  <a:schemeClr val="bg1"/>
                </a:solidFill>
              </a:rPr>
              <a:t>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500" dirty="0">
                <a:solidFill>
                  <a:schemeClr val="bg1"/>
                </a:solidFill>
              </a:rPr>
              <a:t>Datos</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5" name="Picture 14">
            <a:extLst>
              <a:ext uri="{FF2B5EF4-FFF2-40B4-BE49-F238E27FC236}">
                <a16:creationId xmlns:a16="http://schemas.microsoft.com/office/drawing/2014/main" id="{4FB73C22-9AB4-05E0-C8E5-DA025B3CB5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b="-775"/>
          <a:stretch>
            <a:fillRect/>
          </a:stretch>
        </p:blipFill>
        <p:spPr>
          <a:xfrm>
            <a:off x="5893367" y="0"/>
            <a:ext cx="6356627" cy="6916667"/>
          </a:xfrm>
          <a:prstGeom prst="rect">
            <a:avLst/>
          </a:prstGeom>
        </p:spPr>
      </p:pic>
      <p:pic>
        <p:nvPicPr>
          <p:cNvPr id="12" name="Picture 11">
            <a:extLst>
              <a:ext uri="{FF2B5EF4-FFF2-40B4-BE49-F238E27FC236}">
                <a16:creationId xmlns:a16="http://schemas.microsoft.com/office/drawing/2014/main" id="{9177550E-5D7D-BB92-992D-F2457BB382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65798"/>
            <a:ext cx="509017" cy="45110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pic>
        <p:nvPicPr>
          <p:cNvPr id="5" name="Picture 4">
            <a:extLst>
              <a:ext uri="{FF2B5EF4-FFF2-40B4-BE49-F238E27FC236}">
                <a16:creationId xmlns:a16="http://schemas.microsoft.com/office/drawing/2014/main" id="{E518139D-D816-356E-2237-1C3B85152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50446" y="165229"/>
            <a:ext cx="575282" cy="5098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3"/>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3"/>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3.wdp"/><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nytimes.com/2018/04/05/learning/whats-going-on-in-this-graph-april-10-2018.html" TargetMode="External"/><Relationship Id="rId5" Type="http://schemas.openxmlformats.org/officeDocument/2006/relationships/hyperlink" Target="https://www.nytimes.com/2019/10/24/learning/whats-going-on-in-this-graph-oct-30-2019.htm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eatherspark.com/y/1482/Average-Weather-in-Fresno-California-United-States-Year-Round#Figures-Temperat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40065" y="1926997"/>
            <a:ext cx="4781907" cy="3118532"/>
          </a:xfrm>
        </p:spPr>
        <p:txBody>
          <a:bodyPr anchor="b">
            <a:noAutofit/>
          </a:bodyPr>
          <a:lstStyle/>
          <a:p>
            <a:r>
              <a:rPr lang="es-US" sz="3600" dirty="0"/>
              <a:t>Reunir, representar e interpretar datos: </a:t>
            </a:r>
            <a:r>
              <a:rPr lang="es-US" sz="3600" b="0" dirty="0">
                <a:latin typeface="Montserrat Medium" panose="00000600000000000000" pitchFamily="2" charset="0"/>
              </a:rPr>
              <a:t>desde preescolar hasta primaria temprana</a:t>
            </a:r>
            <a:endParaRPr lang="en-US" sz="36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4206C-98FB-6C94-C372-DBE847A2989E}"/>
              </a:ext>
            </a:extLst>
          </p:cNvPr>
          <p:cNvSpPr>
            <a:spLocks noGrp="1"/>
          </p:cNvSpPr>
          <p:nvPr>
            <p:ph type="title"/>
          </p:nvPr>
        </p:nvSpPr>
        <p:spPr/>
        <p:txBody>
          <a:bodyPr anchor="ctr">
            <a:normAutofit/>
          </a:bodyPr>
          <a:lstStyle/>
          <a:p>
            <a:r>
              <a:rPr lang="es-US" sz="3600" dirty="0"/>
              <a:t>Los datos como parte de las rutinas y proyectos cotidianos</a:t>
            </a:r>
            <a:endParaRPr lang="en-US" sz="3600" dirty="0"/>
          </a:p>
        </p:txBody>
      </p:sp>
      <p:sp>
        <p:nvSpPr>
          <p:cNvPr id="5" name="Content Placeholder 4">
            <a:extLst>
              <a:ext uri="{FF2B5EF4-FFF2-40B4-BE49-F238E27FC236}">
                <a16:creationId xmlns:a16="http://schemas.microsoft.com/office/drawing/2014/main" id="{5B5882A1-3B88-393F-28F9-854AA1E7F0E8}"/>
              </a:ext>
            </a:extLst>
          </p:cNvPr>
          <p:cNvSpPr>
            <a:spLocks noGrp="1"/>
          </p:cNvSpPr>
          <p:nvPr>
            <p:ph idx="1"/>
          </p:nvPr>
        </p:nvSpPr>
        <p:spPr/>
        <p:txBody>
          <a:bodyPr anchor="ctr"/>
          <a:lstStyle/>
          <a:p>
            <a:pPr marL="0" indent="0">
              <a:buNone/>
            </a:pPr>
            <a:r>
              <a:rPr lang="es-US" dirty="0"/>
              <a:t>¿De qué maneras participan los niños de su entorno en las actividades de recopilación de datos? </a:t>
            </a:r>
          </a:p>
        </p:txBody>
      </p:sp>
    </p:spTree>
    <p:extLst>
      <p:ext uri="{BB962C8B-B14F-4D97-AF65-F5344CB8AC3E}">
        <p14:creationId xmlns:p14="http://schemas.microsoft.com/office/powerpoint/2010/main" val="332361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8061-63EC-63E1-550A-0311B7ADECCE}"/>
              </a:ext>
            </a:extLst>
          </p:cNvPr>
          <p:cNvSpPr>
            <a:spLocks noGrp="1"/>
          </p:cNvSpPr>
          <p:nvPr>
            <p:ph type="title"/>
          </p:nvPr>
        </p:nvSpPr>
        <p:spPr>
          <a:xfrm>
            <a:off x="851646" y="237744"/>
            <a:ext cx="11340354" cy="759611"/>
          </a:xfrm>
        </p:spPr>
        <p:txBody>
          <a:bodyPr/>
          <a:lstStyle/>
          <a:p>
            <a:r>
              <a:rPr lang="es-US" dirty="0"/>
              <a:t>Los datos como parte de las investigaciones científicas</a:t>
            </a:r>
            <a:endParaRPr lang="en-US" dirty="0"/>
          </a:p>
        </p:txBody>
      </p:sp>
      <p:pic>
        <p:nvPicPr>
          <p:cNvPr id="9" name="Content Placeholder 8">
            <a:extLst>
              <a:ext uri="{FF2B5EF4-FFF2-40B4-BE49-F238E27FC236}">
                <a16:creationId xmlns:a16="http://schemas.microsoft.com/office/drawing/2014/main" id="{A4637B72-3AC9-F799-8A19-62E38B28D212}"/>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51646" y="1507719"/>
            <a:ext cx="5803900" cy="4352925"/>
          </a:xfrm>
        </p:spPr>
      </p:pic>
      <p:pic>
        <p:nvPicPr>
          <p:cNvPr id="11" name="Picture 10">
            <a:extLst>
              <a:ext uri="{FF2B5EF4-FFF2-40B4-BE49-F238E27FC236}">
                <a16:creationId xmlns:a16="http://schemas.microsoft.com/office/drawing/2014/main" id="{87DC59D5-E993-E90A-5B63-67AD89429B19}"/>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34000"/>
                    </a14:imgEffect>
                  </a14:imgLayer>
                </a14:imgProps>
              </a:ext>
              <a:ext uri="{28A0092B-C50C-407E-A947-70E740481C1C}">
                <a14:useLocalDpi xmlns:a14="http://schemas.microsoft.com/office/drawing/2010/main"/>
              </a:ext>
            </a:extLst>
          </a:blip>
          <a:srcRect/>
          <a:stretch>
            <a:fillRect/>
          </a:stretch>
        </p:blipFill>
        <p:spPr>
          <a:xfrm rot="5400000">
            <a:off x="6946904" y="1467193"/>
            <a:ext cx="4352925" cy="4433979"/>
          </a:xfrm>
          <a:prstGeom prst="rect">
            <a:avLst/>
          </a:prstGeom>
        </p:spPr>
      </p:pic>
    </p:spTree>
    <p:extLst>
      <p:ext uri="{BB962C8B-B14F-4D97-AF65-F5344CB8AC3E}">
        <p14:creationId xmlns:p14="http://schemas.microsoft.com/office/powerpoint/2010/main" val="1818841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DD62F-A335-A623-213B-EFCA162C81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79AA10-9E6B-3D50-7E1E-38461C0BACB6}"/>
              </a:ext>
            </a:extLst>
          </p:cNvPr>
          <p:cNvSpPr>
            <a:spLocks noGrp="1"/>
          </p:cNvSpPr>
          <p:nvPr>
            <p:ph type="title"/>
          </p:nvPr>
        </p:nvSpPr>
        <p:spPr>
          <a:xfrm>
            <a:off x="736600" y="2603734"/>
            <a:ext cx="6005945" cy="1421928"/>
          </a:xfrm>
        </p:spPr>
        <p:txBody>
          <a:bodyPr/>
          <a:lstStyle/>
          <a:p>
            <a:r>
              <a:rPr lang="es-US" dirty="0"/>
              <a:t>Aprender sobre los datos</a:t>
            </a:r>
            <a:endParaRPr lang="en-US" dirty="0"/>
          </a:p>
        </p:txBody>
      </p:sp>
    </p:spTree>
    <p:extLst>
      <p:ext uri="{BB962C8B-B14F-4D97-AF65-F5344CB8AC3E}">
        <p14:creationId xmlns:p14="http://schemas.microsoft.com/office/powerpoint/2010/main" val="223335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48987"/>
            <a:ext cx="9647625" cy="1108917"/>
          </a:xfrm>
        </p:spPr>
        <p:txBody>
          <a:bodyPr/>
          <a:lstStyle/>
          <a:p>
            <a:r>
              <a:rPr lang="es-US" sz="2800" dirty="0"/>
              <a:t>Fundamentos del aprendizaje en preescolar y TK de California</a:t>
            </a:r>
            <a:endParaRPr lang="en-US" sz="2800" dirty="0"/>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p:txBody>
          <a:bodyPr>
            <a:normAutofit/>
          </a:bodyPr>
          <a:lstStyle/>
          <a:p>
            <a:pPr marL="0" indent="0">
              <a:lnSpc>
                <a:spcPct val="100000"/>
              </a:lnSpc>
              <a:buNone/>
            </a:pPr>
            <a:r>
              <a:rPr lang="es-US" b="1" dirty="0">
                <a:solidFill>
                  <a:schemeClr val="tx1"/>
                </a:solidFill>
                <a:latin typeface="Montserrat" panose="00000500000000000000" pitchFamily="50" charset="0"/>
              </a:rPr>
              <a:t>Categoría: </a:t>
            </a:r>
            <a:r>
              <a:rPr lang="es-US" dirty="0">
                <a:solidFill>
                  <a:schemeClr val="tx1"/>
                </a:solidFill>
                <a:latin typeface="Montserrat" panose="00000500000000000000" pitchFamily="50" charset="0"/>
              </a:rPr>
              <a:t>Medición y datos</a:t>
            </a:r>
          </a:p>
          <a:p>
            <a:pPr marL="0" indent="0">
              <a:lnSpc>
                <a:spcPct val="100000"/>
              </a:lnSpc>
              <a:spcBef>
                <a:spcPts val="0"/>
              </a:spcBef>
              <a:buNone/>
            </a:pPr>
            <a:r>
              <a:rPr lang="es-US" b="1" dirty="0">
                <a:solidFill>
                  <a:schemeClr val="tx1"/>
                </a:solidFill>
                <a:latin typeface="Montserrat" panose="00000500000000000000" pitchFamily="50" charset="0"/>
              </a:rPr>
              <a:t>Subcategoría: </a:t>
            </a:r>
            <a:r>
              <a:rPr lang="es-US" dirty="0"/>
              <a:t>Datos </a:t>
            </a:r>
            <a:endParaRPr lang="es-US" dirty="0">
              <a:solidFill>
                <a:srgbClr val="00375A"/>
              </a:solidFill>
            </a:endParaRP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695084785"/>
              </p:ext>
            </p:extLst>
          </p:nvPr>
        </p:nvGraphicFramePr>
        <p:xfrm>
          <a:off x="838199" y="2317757"/>
          <a:ext cx="10619936" cy="3291840"/>
        </p:xfrm>
        <a:graphic>
          <a:graphicData uri="http://schemas.openxmlformats.org/drawingml/2006/table">
            <a:tbl>
              <a:tblPr firstRow="1" bandRow="1">
                <a:tableStyleId>{5C22544A-7EE6-4342-B048-85BDC9FD1C3A}</a:tableStyleId>
              </a:tblPr>
              <a:tblGrid>
                <a:gridCol w="5309968">
                  <a:extLst>
                    <a:ext uri="{9D8B030D-6E8A-4147-A177-3AD203B41FA5}">
                      <a16:colId xmlns:a16="http://schemas.microsoft.com/office/drawing/2014/main" val="1853988790"/>
                    </a:ext>
                  </a:extLst>
                </a:gridCol>
                <a:gridCol w="5309968">
                  <a:extLst>
                    <a:ext uri="{9D8B030D-6E8A-4147-A177-3AD203B41FA5}">
                      <a16:colId xmlns:a16="http://schemas.microsoft.com/office/drawing/2014/main" val="3972950546"/>
                    </a:ext>
                  </a:extLst>
                </a:gridCol>
              </a:tblGrid>
              <a:tr h="370840">
                <a:tc>
                  <a:txBody>
                    <a:bodyPr/>
                    <a:lstStyle/>
                    <a:p>
                      <a:pPr algn="ctr"/>
                      <a:r>
                        <a:rPr lang="es-US" noProof="0" dirty="0">
                          <a:latin typeface="Montserrat" panose="00000500000000000000" pitchFamily="50" charset="0"/>
                        </a:rPr>
                        <a:t>Fundamentos edades tempranas</a:t>
                      </a:r>
                    </a:p>
                    <a:p>
                      <a:pPr algn="ctr"/>
                      <a:r>
                        <a:rPr lang="es-US" noProof="0" dirty="0">
                          <a:latin typeface="Montserrat" panose="00000500000000000000" pitchFamily="50" charset="0"/>
                        </a:rPr>
                        <a:t>(de 3 a 4 años y medio)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s-US" noProof="0" dirty="0">
                          <a:latin typeface="Montserrat" panose="00000500000000000000" pitchFamily="50" charset="0"/>
                        </a:rPr>
                        <a:t>Fundamentos edades posteriores</a:t>
                      </a:r>
                    </a:p>
                    <a:p>
                      <a:pPr algn="ctr"/>
                      <a:r>
                        <a:rPr lang="es-US" noProof="0" dirty="0">
                          <a:latin typeface="Montserrat" panose="00000500000000000000" pitchFamily="50" charset="0"/>
                        </a:rPr>
                        <a:t>(4 a 5 años y medio)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kern="1200" noProof="0" dirty="0">
                          <a:solidFill>
                            <a:schemeClr val="dk1"/>
                          </a:solidFill>
                          <a:effectLst/>
                          <a:latin typeface="Montserrat" pitchFamily="2" charset="77"/>
                          <a:ea typeface="+mn-ea"/>
                          <a:cs typeface="+mn-cs"/>
                        </a:rPr>
                        <a:t>3.4 </a:t>
                      </a:r>
                      <a:r>
                        <a:rPr lang="es-ES" sz="1800" kern="1200" noProof="0" dirty="0">
                          <a:solidFill>
                            <a:schemeClr val="dk1"/>
                          </a:solidFill>
                          <a:effectLst/>
                          <a:latin typeface="Montserrat" pitchFamily="2" charset="77"/>
                          <a:ea typeface="+mn-ea"/>
                          <a:cs typeface="+mn-cs"/>
                        </a:rPr>
                        <a:t>Con el apoyo de un adulto, utilizar objetos, marcas de conteo o pictografías para representar datos en dos grupos.</a:t>
                      </a:r>
                      <a:endParaRPr lang="es-US" sz="1800" kern="1200" noProof="0" dirty="0">
                        <a:solidFill>
                          <a:schemeClr val="dk1"/>
                        </a:solidFill>
                        <a:effectLst/>
                        <a:latin typeface="Montserrat" pitchFamily="2" charset="77"/>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kern="1200" noProof="0" dirty="0">
                          <a:solidFill>
                            <a:schemeClr val="dk1"/>
                          </a:solidFill>
                          <a:effectLst/>
                          <a:latin typeface="Montserrat" pitchFamily="2" charset="77"/>
                          <a:ea typeface="+mn-ea"/>
                          <a:cs typeface="+mn-cs"/>
                        </a:rPr>
                        <a:t>3.4 </a:t>
                      </a:r>
                      <a:r>
                        <a:rPr lang="es-ES" sz="1800" kern="1200" noProof="0" dirty="0">
                          <a:solidFill>
                            <a:schemeClr val="dk1"/>
                          </a:solidFill>
                          <a:effectLst/>
                          <a:latin typeface="Montserrat" pitchFamily="2" charset="77"/>
                          <a:ea typeface="+mn-ea"/>
                          <a:cs typeface="+mn-cs"/>
                        </a:rPr>
                        <a:t>Utilizar objetos, marcas de conteo o pictografías para representar datos en dos o más grupos. Demostrar comprensión de que cada objeto, marca de conteo o imagen representa un punto de datos.</a:t>
                      </a:r>
                      <a:endParaRPr lang="es-US" sz="1800" kern="1200" noProof="0" dirty="0">
                        <a:solidFill>
                          <a:schemeClr val="dk1"/>
                        </a:solidFill>
                        <a:effectLst/>
                        <a:latin typeface="Montserrat" pitchFamily="2" charset="77"/>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kern="1200" noProof="0" dirty="0">
                          <a:solidFill>
                            <a:schemeClr val="dk1"/>
                          </a:solidFill>
                          <a:effectLst/>
                          <a:latin typeface="Montserrat" pitchFamily="2" charset="77"/>
                          <a:ea typeface="+mn-ea"/>
                          <a:cs typeface="+mn-cs"/>
                        </a:rPr>
                        <a:t>3.5 </a:t>
                      </a:r>
                      <a:r>
                        <a:rPr lang="es-ES" sz="1800" kern="1200" noProof="0" dirty="0">
                          <a:solidFill>
                            <a:schemeClr val="dk1"/>
                          </a:solidFill>
                          <a:effectLst/>
                          <a:latin typeface="Montserrat" pitchFamily="2" charset="77"/>
                          <a:ea typeface="+mn-ea"/>
                          <a:cs typeface="+mn-cs"/>
                        </a:rPr>
                        <a:t>Observar, con el apoyo de un adulto, las diferencias en los datos de dos grupos y describir cuál tiene más o menos.</a:t>
                      </a:r>
                      <a:endParaRPr lang="es-US" sz="1800" kern="1200" noProof="0" dirty="0">
                        <a:solidFill>
                          <a:schemeClr val="dk1"/>
                        </a:solidFill>
                        <a:effectLst/>
                        <a:latin typeface="Montserrat" pitchFamily="2" charset="77"/>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kern="1200" noProof="0" dirty="0">
                          <a:solidFill>
                            <a:schemeClr val="dk1"/>
                          </a:solidFill>
                          <a:effectLst/>
                          <a:latin typeface="Montserrat" pitchFamily="2" charset="77"/>
                          <a:ea typeface="+mn-ea"/>
                          <a:cs typeface="+mn-cs"/>
                        </a:rPr>
                        <a:t>3.5 </a:t>
                      </a:r>
                      <a:r>
                        <a:rPr lang="es-ES" sz="1800" kern="1200" noProof="0" dirty="0">
                          <a:solidFill>
                            <a:schemeClr val="dk1"/>
                          </a:solidFill>
                          <a:effectLst/>
                          <a:latin typeface="Montserrat" pitchFamily="2" charset="77"/>
                          <a:ea typeface="+mn-ea"/>
                          <a:cs typeface="+mn-cs"/>
                        </a:rPr>
                        <a:t>Describir y comparar, con el apoyo de un adulto, la cantidad de puntos de datos en dos o más grupos. Determinar qué grupo tiene más o menos. </a:t>
                      </a:r>
                      <a:endParaRPr lang="es-US" sz="1800" kern="1200" noProof="0" dirty="0">
                        <a:solidFill>
                          <a:schemeClr val="dk1"/>
                        </a:solidFill>
                        <a:effectLst/>
                        <a:latin typeface="Montserrat" pitchFamily="2" charset="77"/>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183963"/>
                  </a:ext>
                </a:extLst>
              </a:tr>
            </a:tbl>
          </a:graphicData>
        </a:graphic>
      </p:graphicFrame>
      <p:sp>
        <p:nvSpPr>
          <p:cNvPr id="7" name="TextBox 6">
            <a:extLst>
              <a:ext uri="{FF2B5EF4-FFF2-40B4-BE49-F238E27FC236}">
                <a16:creationId xmlns:a16="http://schemas.microsoft.com/office/drawing/2014/main" id="{DDEB1202-9636-51D9-8D6E-AF416D91E7CC}"/>
              </a:ext>
            </a:extLst>
          </p:cNvPr>
          <p:cNvSpPr txBox="1"/>
          <p:nvPr/>
        </p:nvSpPr>
        <p:spPr>
          <a:xfrm>
            <a:off x="838199" y="5672162"/>
            <a:ext cx="10752742"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Education (2024)</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254152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BA3EC-6D99-4F11-1F57-47FBA634A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A7C7C-8C6F-0701-F1D6-DD5FAF35D96B}"/>
              </a:ext>
            </a:extLst>
          </p:cNvPr>
          <p:cNvSpPr>
            <a:spLocks noGrp="1"/>
          </p:cNvSpPr>
          <p:nvPr>
            <p:ph type="title"/>
          </p:nvPr>
        </p:nvSpPr>
        <p:spPr>
          <a:xfrm>
            <a:off x="851646" y="239181"/>
            <a:ext cx="10834075" cy="480131"/>
          </a:xfrm>
        </p:spPr>
        <p:txBody>
          <a:bodyPr/>
          <a:lstStyle/>
          <a:p>
            <a:r>
              <a:rPr lang="es-US" sz="2800" dirty="0"/>
              <a:t>Estándares estatales comunes de California</a:t>
            </a:r>
            <a:endParaRPr lang="en-US" sz="2800" dirty="0"/>
          </a:p>
        </p:txBody>
      </p:sp>
      <p:sp>
        <p:nvSpPr>
          <p:cNvPr id="3" name="Content Placeholder 2">
            <a:extLst>
              <a:ext uri="{FF2B5EF4-FFF2-40B4-BE49-F238E27FC236}">
                <a16:creationId xmlns:a16="http://schemas.microsoft.com/office/drawing/2014/main" id="{0279692B-55DD-79EC-815C-A97E4D95ED97}"/>
              </a:ext>
            </a:extLst>
          </p:cNvPr>
          <p:cNvSpPr>
            <a:spLocks noGrp="1"/>
          </p:cNvSpPr>
          <p:nvPr>
            <p:ph idx="1"/>
          </p:nvPr>
        </p:nvSpPr>
        <p:spPr>
          <a:xfrm>
            <a:off x="851646" y="1253331"/>
            <a:ext cx="10834075" cy="587908"/>
          </a:xfrm>
        </p:spPr>
        <p:txBody>
          <a:bodyPr>
            <a:normAutofit/>
          </a:bodyPr>
          <a:lstStyle/>
          <a:p>
            <a:pPr marL="0" indent="0">
              <a:buNone/>
            </a:pPr>
            <a:r>
              <a:rPr lang="es-US" b="1" dirty="0"/>
              <a:t>Medición y datos</a:t>
            </a:r>
            <a:endParaRPr lang="es-US" dirty="0"/>
          </a:p>
        </p:txBody>
      </p:sp>
      <p:graphicFrame>
        <p:nvGraphicFramePr>
          <p:cNvPr id="5" name="Table 10">
            <a:extLst>
              <a:ext uri="{FF2B5EF4-FFF2-40B4-BE49-F238E27FC236}">
                <a16:creationId xmlns:a16="http://schemas.microsoft.com/office/drawing/2014/main" id="{48A577F0-D1DC-8AB1-548B-CEBE4B84AD4B}"/>
              </a:ext>
            </a:extLst>
          </p:cNvPr>
          <p:cNvGraphicFramePr>
            <a:graphicFrameLocks noGrp="1"/>
          </p:cNvGraphicFramePr>
          <p:nvPr>
            <p:extLst>
              <p:ext uri="{D42A27DB-BD31-4B8C-83A1-F6EECF244321}">
                <p14:modId xmlns:p14="http://schemas.microsoft.com/office/powerpoint/2010/main" val="3687405863"/>
              </p:ext>
            </p:extLst>
          </p:nvPr>
        </p:nvGraphicFramePr>
        <p:xfrm>
          <a:off x="851645" y="1841239"/>
          <a:ext cx="10834075" cy="4028440"/>
        </p:xfrm>
        <a:graphic>
          <a:graphicData uri="http://schemas.openxmlformats.org/drawingml/2006/table">
            <a:tbl>
              <a:tblPr firstRow="1" bandRow="1">
                <a:tableStyleId>{5C22544A-7EE6-4342-B048-85BDC9FD1C3A}</a:tableStyleId>
              </a:tblPr>
              <a:tblGrid>
                <a:gridCol w="2903926">
                  <a:extLst>
                    <a:ext uri="{9D8B030D-6E8A-4147-A177-3AD203B41FA5}">
                      <a16:colId xmlns:a16="http://schemas.microsoft.com/office/drawing/2014/main" val="1853988790"/>
                    </a:ext>
                  </a:extLst>
                </a:gridCol>
                <a:gridCol w="3250415">
                  <a:extLst>
                    <a:ext uri="{9D8B030D-6E8A-4147-A177-3AD203B41FA5}">
                      <a16:colId xmlns:a16="http://schemas.microsoft.com/office/drawing/2014/main" val="1458372747"/>
                    </a:ext>
                  </a:extLst>
                </a:gridCol>
                <a:gridCol w="4679734">
                  <a:extLst>
                    <a:ext uri="{9D8B030D-6E8A-4147-A177-3AD203B41FA5}">
                      <a16:colId xmlns:a16="http://schemas.microsoft.com/office/drawing/2014/main" val="3972950546"/>
                    </a:ext>
                  </a:extLst>
                </a:gridCol>
              </a:tblGrid>
              <a:tr h="370840">
                <a:tc>
                  <a:txBody>
                    <a:bodyPr/>
                    <a:lstStyle/>
                    <a:p>
                      <a:pPr algn="ctr"/>
                      <a:r>
                        <a:rPr lang="es-US" noProof="0" dirty="0">
                          <a:latin typeface="Montserrat" pitchFamily="2" charset="77"/>
                        </a:rPr>
                        <a:t>Kindergarten</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s-US" baseline="0" noProof="0" dirty="0">
                          <a:latin typeface="Montserrat" pitchFamily="2" charset="77"/>
                        </a:rPr>
                        <a:t>Primer </a:t>
                      </a:r>
                      <a:r>
                        <a:rPr lang="es-US" noProof="0" dirty="0">
                          <a:latin typeface="Montserrat" pitchFamily="2" charset="77"/>
                        </a:rPr>
                        <a:t>grado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s-US" baseline="0" noProof="0" dirty="0">
                          <a:latin typeface="Montserrat" pitchFamily="2" charset="77"/>
                        </a:rPr>
                        <a:t>Segundo </a:t>
                      </a:r>
                      <a:r>
                        <a:rPr lang="es-US" noProof="0" dirty="0">
                          <a:latin typeface="Montserrat" pitchFamily="2" charset="77"/>
                        </a:rPr>
                        <a:t>grado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0">
                <a:tc>
                  <a:txBody>
                    <a:bodyPr/>
                    <a:lstStyle/>
                    <a:p>
                      <a:r>
                        <a:rPr lang="es-ES" noProof="0" dirty="0">
                          <a:latin typeface="Montserrat" pitchFamily="2" charset="77"/>
                        </a:rPr>
                        <a:t>Clasifican objetos en categorías determinadas; cuentan la cantidad de objetos en cada categoría y clasifican las categorías según su numero.</a:t>
                      </a:r>
                      <a:endParaRPr lang="es-US" noProof="0" dirty="0">
                        <a:latin typeface="Montserrat" pitchFamily="2" charset="77"/>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noProof="0" dirty="0">
                          <a:solidFill>
                            <a:schemeClr val="dk1"/>
                          </a:solidFill>
                          <a:effectLst/>
                          <a:latin typeface="Montserrat" pitchFamily="2" charset="77"/>
                          <a:ea typeface="+mn-ea"/>
                          <a:cs typeface="+mn-cs"/>
                        </a:rPr>
                        <a:t>Organizan, representan e interpretan datos que tienen hasta tres categorías; preguntan y responden a preguntas sobre la cantidad total de datos, cuántos hay en cada categoría, y si hay una cantidad mayor o menor entre las categorías.</a:t>
                      </a:r>
                      <a:r>
                        <a:rPr lang="es-US" sz="1800" kern="1200" noProof="0" dirty="0">
                          <a:solidFill>
                            <a:schemeClr val="dk1"/>
                          </a:solidFill>
                          <a:effectLst/>
                          <a:latin typeface="Montserrat" pitchFamily="2" charset="77"/>
                          <a:ea typeface="+mn-ea"/>
                          <a:cs typeface="+mn-cs"/>
                        </a:rPr>
                        <a:t>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US" sz="1800" kern="1200" noProof="0" dirty="0">
                          <a:solidFill>
                            <a:schemeClr val="dk1"/>
                          </a:solidFill>
                          <a:effectLst/>
                          <a:latin typeface="Montserrat" pitchFamily="2" charset="77"/>
                          <a:ea typeface="+mn-ea"/>
                          <a:cs typeface="+mn-cs"/>
                        </a:rPr>
                        <a:t>Generan datos de medición. ... </a:t>
                      </a:r>
                      <a:r>
                        <a:rPr lang="es-ES" sz="1800" kern="1200" noProof="0" dirty="0">
                          <a:solidFill>
                            <a:schemeClr val="dk1"/>
                          </a:solidFill>
                          <a:effectLst/>
                          <a:latin typeface="Montserrat" pitchFamily="2" charset="77"/>
                          <a:ea typeface="+mn-ea"/>
                          <a:cs typeface="+mn-cs"/>
                        </a:rPr>
                        <a:t>Muestran las medidas por	 medio de un diagrama de puntos, en la cual la escala horizontal está marcada por unidades con números enteros.</a:t>
                      </a:r>
                      <a:r>
                        <a:rPr lang="es-US" sz="1800" kern="1200" noProof="0" dirty="0">
                          <a:solidFill>
                            <a:schemeClr val="dk1"/>
                          </a:solidFill>
                          <a:effectLst/>
                          <a:latin typeface="Montserrat" pitchFamily="2" charset="77"/>
                          <a:ea typeface="+mn-ea"/>
                          <a:cs typeface="+mn-cs"/>
                        </a:rPr>
                        <a:t> </a:t>
                      </a:r>
                    </a:p>
                    <a:p>
                      <a:endParaRPr lang="es-US" sz="1800" kern="1200" noProof="0" dirty="0">
                        <a:solidFill>
                          <a:schemeClr val="dk1"/>
                        </a:solidFill>
                        <a:effectLst/>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noProof="0" dirty="0">
                          <a:solidFill>
                            <a:schemeClr val="dk1"/>
                          </a:solidFill>
                          <a:effectLst/>
                          <a:latin typeface="Montserrat" pitchFamily="2" charset="77"/>
                          <a:ea typeface="+mn-ea"/>
                          <a:cs typeface="+mn-cs"/>
                        </a:rPr>
                        <a:t>Dibujan una pictografía y una gráfica de barras (con escala unitaria) para representar un grupo de datos de hasta cuatro categorías. Resuelven4 problemas simples para unir, separar, y comparar usando la información representada en la gráfica de barras.</a:t>
                      </a:r>
                      <a:r>
                        <a:rPr lang="es-US" sz="1800" kern="1200" noProof="0" dirty="0">
                          <a:solidFill>
                            <a:schemeClr val="dk1"/>
                          </a:solidFill>
                          <a:effectLst/>
                          <a:latin typeface="Montserrat" pitchFamily="2" charset="77"/>
                          <a:ea typeface="+mn-ea"/>
                          <a:cs typeface="+mn-cs"/>
                        </a:rPr>
                        <a:t>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F5BE590D-4E6C-26EC-1228-5F27FFCDD23B}"/>
              </a:ext>
            </a:extLst>
          </p:cNvPr>
          <p:cNvSpPr txBox="1"/>
          <p:nvPr/>
        </p:nvSpPr>
        <p:spPr>
          <a:xfrm>
            <a:off x="1016954" y="5943117"/>
            <a:ext cx="10752742" cy="25566"/>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Education (2013)</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386494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a:xfrm>
            <a:off x="4303420" y="237744"/>
            <a:ext cx="7273538" cy="807285"/>
          </a:xfrm>
        </p:spPr>
        <p:txBody>
          <a:bodyPr>
            <a:noAutofit/>
          </a:bodyPr>
          <a:lstStyle/>
          <a:p>
            <a:r>
              <a:rPr lang="es-US" dirty="0"/>
              <a:t>Tres habilidades relacionadas con los datos</a:t>
            </a:r>
            <a:endParaRPr lang="en-US" b="1" dirty="0">
              <a:latin typeface="Montserrat" pitchFamily="2" charset="77"/>
            </a:endParaRPr>
          </a:p>
        </p:txBody>
      </p:sp>
      <p:pic>
        <p:nvPicPr>
          <p:cNvPr id="6" name="Picture Placeholder 5">
            <a:extLst>
              <a:ext uri="{FF2B5EF4-FFF2-40B4-BE49-F238E27FC236}">
                <a16:creationId xmlns:a16="http://schemas.microsoft.com/office/drawing/2014/main" id="{B41F0B60-949F-7739-8BE1-FBADE6A23BED}"/>
              </a:ext>
              <a:ext uri="{C183D7F6-B498-43B3-948B-1728B52AA6E4}">
                <adec:decorative xmlns:adec="http://schemas.microsoft.com/office/drawing/2017/decorative" val="1"/>
              </a:ext>
            </a:extLst>
          </p:cNvPr>
          <p:cNvPicPr>
            <a:picLocks noGrp="1" noChangeAspect="1"/>
          </p:cNvPicPr>
          <p:nvPr>
            <p:ph type="pic" idx="13"/>
          </p:nvPr>
        </p:nvPicPr>
        <p:blipFill>
          <a:blip r:embed="rId3" cstate="screen">
            <a:extLst>
              <a:ext uri="{BEBA8EAE-BF5A-486C-A8C5-ECC9F3942E4B}">
                <a14:imgProps xmlns:a14="http://schemas.microsoft.com/office/drawing/2010/main">
                  <a14:imgLayer r:embed="rId4">
                    <a14:imgEffect>
                      <a14:colorTemperature colorTemp="5500"/>
                    </a14:imgEffect>
                    <a14:imgEffect>
                      <a14:brightnessContrast contrast="15000"/>
                    </a14:imgEffect>
                  </a14:imgLayer>
                </a14:imgProps>
              </a:ext>
              <a:ext uri="{28A0092B-C50C-407E-A947-70E740481C1C}">
                <a14:useLocalDpi xmlns:a14="http://schemas.microsoft.com/office/drawing/2010/main"/>
              </a:ext>
            </a:extLst>
          </a:blip>
          <a:srcRect/>
          <a:stretch>
            <a:fillRect/>
          </a:stretch>
        </p:blipFill>
        <p:spPr>
          <a:xfrm>
            <a:off x="0" y="0"/>
            <a:ext cx="4038599" cy="6176963"/>
          </a:xfrm>
        </p:spPr>
      </p:pic>
      <p:graphicFrame>
        <p:nvGraphicFramePr>
          <p:cNvPr id="20" name="Content Placeholder 7" descr="Sorting and classifying.&#10;Data collection and representation.&#10;Data interpretation.">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3413092205"/>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929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CA7D4F-B829-8A8F-881C-36104D78919D}"/>
              </a:ext>
            </a:extLst>
          </p:cNvPr>
          <p:cNvSpPr>
            <a:spLocks noGrp="1"/>
          </p:cNvSpPr>
          <p:nvPr>
            <p:ph type="title"/>
          </p:nvPr>
        </p:nvSpPr>
        <p:spPr>
          <a:xfrm>
            <a:off x="838200" y="905669"/>
            <a:ext cx="4713514" cy="5041900"/>
          </a:xfrm>
        </p:spPr>
        <p:txBody>
          <a:bodyPr anchor="ctr"/>
          <a:lstStyle/>
          <a:p>
            <a:r>
              <a:rPr lang="es-US" dirty="0"/>
              <a:t>Clasifiquemos</a:t>
            </a:r>
            <a:endParaRPr lang="en-US" dirty="0"/>
          </a:p>
        </p:txBody>
      </p:sp>
      <p:pic>
        <p:nvPicPr>
          <p:cNvPr id="10" name="Content Placeholder 9">
            <a:extLst>
              <a:ext uri="{FF2B5EF4-FFF2-40B4-BE49-F238E27FC236}">
                <a16:creationId xmlns:a16="http://schemas.microsoft.com/office/drawing/2014/main" id="{CCDD7850-2813-E70A-F9A9-621A785F0643}"/>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0" y="788212"/>
            <a:ext cx="5257800" cy="5286338"/>
          </a:xfrm>
          <a:prstGeom prst="rect">
            <a:avLst/>
          </a:prstGeom>
        </p:spPr>
      </p:pic>
    </p:spTree>
    <p:extLst>
      <p:ext uri="{BB962C8B-B14F-4D97-AF65-F5344CB8AC3E}">
        <p14:creationId xmlns:p14="http://schemas.microsoft.com/office/powerpoint/2010/main" val="335370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FE6343-F03C-91CB-89A1-A803C461BCA1}"/>
              </a:ext>
            </a:extLst>
          </p:cNvPr>
          <p:cNvSpPr>
            <a:spLocks noGrp="1"/>
          </p:cNvSpPr>
          <p:nvPr>
            <p:ph type="title"/>
          </p:nvPr>
        </p:nvSpPr>
        <p:spPr/>
        <p:txBody>
          <a:bodyPr/>
          <a:lstStyle/>
          <a:p>
            <a:r>
              <a:rPr lang="es-US" dirty="0"/>
              <a:t>Agrupar y clasificar</a:t>
            </a:r>
            <a:endParaRPr lang="en-US" dirty="0"/>
          </a:p>
        </p:txBody>
      </p:sp>
      <p:sp>
        <p:nvSpPr>
          <p:cNvPr id="8" name="Content Placeholder 7">
            <a:extLst>
              <a:ext uri="{FF2B5EF4-FFF2-40B4-BE49-F238E27FC236}">
                <a16:creationId xmlns:a16="http://schemas.microsoft.com/office/drawing/2014/main" id="{0E2D048B-1113-FC38-2682-4406D9342CC7}"/>
              </a:ext>
            </a:extLst>
          </p:cNvPr>
          <p:cNvSpPr>
            <a:spLocks noGrp="1"/>
          </p:cNvSpPr>
          <p:nvPr>
            <p:ph sz="half" idx="1"/>
          </p:nvPr>
        </p:nvSpPr>
        <p:spPr>
          <a:xfrm>
            <a:off x="838200" y="1324303"/>
            <a:ext cx="6413500" cy="4580388"/>
          </a:xfrm>
        </p:spPr>
        <p:txBody>
          <a:bodyPr/>
          <a:lstStyle/>
          <a:p>
            <a:pPr>
              <a:spcAft>
                <a:spcPts val="2400"/>
              </a:spcAft>
            </a:pPr>
            <a:r>
              <a:rPr lang="es-US" b="1" dirty="0">
                <a:effectLst>
                  <a:outerShdw sx="0" sy="0">
                    <a:srgbClr val="000000"/>
                  </a:outerShdw>
                </a:effectLst>
              </a:rPr>
              <a:t>Agrupar: </a:t>
            </a:r>
            <a:r>
              <a:rPr lang="es-US" dirty="0">
                <a:effectLst>
                  <a:outerShdw sx="0" sy="0">
                    <a:srgbClr val="000000"/>
                  </a:outerShdw>
                </a:effectLst>
              </a:rPr>
              <a:t>Organizar elementos en grupos según propiedades similares.</a:t>
            </a:r>
          </a:p>
          <a:p>
            <a:r>
              <a:rPr lang="es-US" b="1" dirty="0">
                <a:effectLst>
                  <a:outerShdw sx="0" sy="0">
                    <a:srgbClr val="000000"/>
                  </a:outerShdw>
                </a:effectLst>
              </a:rPr>
              <a:t>Clasificar: </a:t>
            </a:r>
            <a:r>
              <a:rPr lang="es-US" dirty="0">
                <a:effectLst>
                  <a:outerShdw sx="0" sy="0">
                    <a:srgbClr val="000000"/>
                  </a:outerShdw>
                </a:effectLst>
              </a:rPr>
              <a:t>asignar un nombre o una característica a un grupo de elementos.</a:t>
            </a:r>
          </a:p>
        </p:txBody>
      </p:sp>
      <p:pic>
        <p:nvPicPr>
          <p:cNvPr id="3" name="Picture 2">
            <a:extLst>
              <a:ext uri="{FF2B5EF4-FFF2-40B4-BE49-F238E27FC236}">
                <a16:creationId xmlns:a16="http://schemas.microsoft.com/office/drawing/2014/main" id="{C4E545FD-4527-6934-BD5A-959B92C4D19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7476921" y="953309"/>
            <a:ext cx="4715079" cy="4951382"/>
          </a:xfrm>
          <a:prstGeom prst="rect">
            <a:avLst/>
          </a:prstGeom>
        </p:spPr>
      </p:pic>
    </p:spTree>
    <p:extLst>
      <p:ext uri="{BB962C8B-B14F-4D97-AF65-F5344CB8AC3E}">
        <p14:creationId xmlns:p14="http://schemas.microsoft.com/office/powerpoint/2010/main" val="41119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6DE6A7-901E-32FD-A665-5726459B5BE1}"/>
              </a:ext>
            </a:extLst>
          </p:cNvPr>
          <p:cNvSpPr>
            <a:spLocks noGrp="1"/>
          </p:cNvSpPr>
          <p:nvPr>
            <p:ph sz="half" idx="1"/>
          </p:nvPr>
        </p:nvSpPr>
        <p:spPr>
          <a:xfrm>
            <a:off x="838199" y="1324303"/>
            <a:ext cx="5987143" cy="4852660"/>
          </a:xfrm>
        </p:spPr>
        <p:txBody>
          <a:bodyPr>
            <a:normAutofit/>
          </a:bodyPr>
          <a:lstStyle/>
          <a:p>
            <a:r>
              <a:rPr lang="es-US" dirty="0"/>
              <a:t>¿Qué grupo tiene </a:t>
            </a:r>
            <a:r>
              <a:rPr lang="es-US" b="1" dirty="0"/>
              <a:t>más</a:t>
            </a:r>
            <a:r>
              <a:rPr lang="es-US" dirty="0"/>
              <a:t>? </a:t>
            </a:r>
          </a:p>
          <a:p>
            <a:r>
              <a:rPr lang="es-US" dirty="0"/>
              <a:t>¿Qué grupo tiene </a:t>
            </a:r>
            <a:r>
              <a:rPr lang="es-US" b="1" dirty="0"/>
              <a:t>menos</a:t>
            </a:r>
            <a:r>
              <a:rPr lang="es-US" dirty="0"/>
              <a:t>?</a:t>
            </a:r>
          </a:p>
        </p:txBody>
      </p:sp>
      <p:sp>
        <p:nvSpPr>
          <p:cNvPr id="4" name="Title 3">
            <a:extLst>
              <a:ext uri="{FF2B5EF4-FFF2-40B4-BE49-F238E27FC236}">
                <a16:creationId xmlns:a16="http://schemas.microsoft.com/office/drawing/2014/main" id="{C4CC2D6A-4F7E-D317-CACE-662C554E15A2}"/>
              </a:ext>
            </a:extLst>
          </p:cNvPr>
          <p:cNvSpPr>
            <a:spLocks noGrp="1"/>
          </p:cNvSpPr>
          <p:nvPr>
            <p:ph type="title"/>
          </p:nvPr>
        </p:nvSpPr>
        <p:spPr>
          <a:xfrm>
            <a:off x="838199" y="237744"/>
            <a:ext cx="11353801" cy="535531"/>
          </a:xfrm>
        </p:spPr>
        <p:txBody>
          <a:bodyPr/>
          <a:lstStyle/>
          <a:p>
            <a:r>
              <a:rPr lang="es-US" sz="3200" dirty="0"/>
              <a:t>Agrupar como base recopilar y representar datos</a:t>
            </a:r>
            <a:endParaRPr lang="en-US" dirty="0"/>
          </a:p>
        </p:txBody>
      </p:sp>
      <p:pic>
        <p:nvPicPr>
          <p:cNvPr id="7" name="Picture 6">
            <a:extLst>
              <a:ext uri="{FF2B5EF4-FFF2-40B4-BE49-F238E27FC236}">
                <a16:creationId xmlns:a16="http://schemas.microsoft.com/office/drawing/2014/main" id="{576FB370-8DB5-B215-EB16-15F88DE25DF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a:xfrm>
            <a:off x="7082657" y="968703"/>
            <a:ext cx="5109343" cy="4852660"/>
          </a:xfrm>
          <a:prstGeom prst="rect">
            <a:avLst/>
          </a:prstGeom>
        </p:spPr>
      </p:pic>
    </p:spTree>
    <p:extLst>
      <p:ext uri="{BB962C8B-B14F-4D97-AF65-F5344CB8AC3E}">
        <p14:creationId xmlns:p14="http://schemas.microsoft.com/office/powerpoint/2010/main" val="2149461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9ADC-1C2E-9DE3-D980-272378A594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1CC1E2-9BA3-F4AC-C630-B76F2D48D657}"/>
              </a:ext>
            </a:extLst>
          </p:cNvPr>
          <p:cNvSpPr>
            <a:spLocks noGrp="1"/>
          </p:cNvSpPr>
          <p:nvPr>
            <p:ph type="title"/>
          </p:nvPr>
        </p:nvSpPr>
        <p:spPr/>
        <p:txBody>
          <a:bodyPr anchor="ctr">
            <a:normAutofit/>
          </a:bodyPr>
          <a:lstStyle/>
          <a:p>
            <a:r>
              <a:rPr lang="es-US" sz="4000" dirty="0"/>
              <a:t>Observar: </a:t>
            </a:r>
            <a:br>
              <a:rPr lang="es-US" sz="4000" dirty="0"/>
            </a:br>
            <a:r>
              <a:rPr lang="es-US" sz="4000" b="0" dirty="0">
                <a:latin typeface="Montserrat Medium" panose="00000600000000000000" pitchFamily="2" charset="0"/>
              </a:rPr>
              <a:t>Recopilación de datos sobre dinosaurios </a:t>
            </a:r>
            <a:endParaRPr lang="en-US" sz="4000" b="0" dirty="0">
              <a:latin typeface="Montserrat Medium" panose="00000600000000000000" pitchFamily="2" charset="0"/>
            </a:endParaRPr>
          </a:p>
        </p:txBody>
      </p:sp>
      <p:pic>
        <p:nvPicPr>
          <p:cNvPr id="6" name="Content Placeholder 5">
            <a:extLst>
              <a:ext uri="{FF2B5EF4-FFF2-40B4-BE49-F238E27FC236}">
                <a16:creationId xmlns:a16="http://schemas.microsoft.com/office/drawing/2014/main" id="{F8201B18-E1BD-4074-D2F1-4FAF96887813}"/>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096000" y="694260"/>
            <a:ext cx="5256362" cy="5534012"/>
          </a:xfrm>
        </p:spPr>
      </p:pic>
    </p:spTree>
    <p:extLst>
      <p:ext uri="{BB962C8B-B14F-4D97-AF65-F5344CB8AC3E}">
        <p14:creationId xmlns:p14="http://schemas.microsoft.com/office/powerpoint/2010/main" val="248506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321659" y="-597125"/>
            <a:ext cx="11839413" cy="525333"/>
          </a:xfrm>
        </p:spPr>
        <p:txBody>
          <a:bodyPr/>
          <a:lstStyle/>
          <a:p>
            <a:r>
              <a:rPr lang="es-US" dirty="0"/>
              <a:t>Agradecimientos</a:t>
            </a:r>
            <a:endParaRPr lang="en-US" dirty="0"/>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150009" y="3491226"/>
            <a:ext cx="8060789" cy="2066591"/>
          </a:xfrm>
          <a:prstGeom prst="rect">
            <a:avLst/>
          </a:prstGeom>
          <a:noFill/>
        </p:spPr>
        <p:txBody>
          <a:bodyPr wrap="square" rtlCol="0">
            <a:spAutoFit/>
          </a:bodyPr>
          <a:lstStyle/>
          <a:p>
            <a:pPr>
              <a:lnSpc>
                <a:spcPts val="2600"/>
              </a:lnSpc>
            </a:pPr>
            <a:r>
              <a:rPr lang="es-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a:t>
            </a:r>
            <a:r>
              <a:rPr lang="es-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Play Explore Professional </a:t>
            </a:r>
            <a:r>
              <a:rPr lang="es-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Learning</a:t>
            </a:r>
            <a:r>
              <a:rPr lang="es-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s-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Resources</a:t>
            </a:r>
            <a:r>
              <a:rPr lang="es-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es un producto del Superintendente de Escuelas del Condado de Fresno desarrollado por </a:t>
            </a:r>
            <a:r>
              <a:rPr lang="es-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WestEd</a:t>
            </a:r>
            <a:r>
              <a:rPr lang="es-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en colaboración con FCSS y el Centro AIMS para la Educación Matemática y Científica. No están destinados a la redistribución comercial, la modificación no autorizada ni el uso fuera del ámbito de la educación profesional.</a:t>
            </a:r>
            <a:endParaRPr lang="es-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4B0D-D11C-03BF-B9E0-055380ABB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0C7CB-0908-42FA-1299-C80851883C6D}"/>
              </a:ext>
            </a:extLst>
          </p:cNvPr>
          <p:cNvSpPr>
            <a:spLocks noGrp="1"/>
          </p:cNvSpPr>
          <p:nvPr>
            <p:ph type="title"/>
          </p:nvPr>
        </p:nvSpPr>
        <p:spPr>
          <a:xfrm>
            <a:off x="838199" y="237744"/>
            <a:ext cx="10812517" cy="507831"/>
          </a:xfrm>
        </p:spPr>
        <p:txBody>
          <a:bodyPr/>
          <a:lstStyle/>
          <a:p>
            <a:r>
              <a:rPr lang="es-US" dirty="0"/>
              <a:t>Discutir: </a:t>
            </a:r>
            <a:r>
              <a:rPr lang="es-US" b="0" dirty="0">
                <a:latin typeface="Montserrat Medium" panose="00000600000000000000" pitchFamily="2" charset="0"/>
              </a:rPr>
              <a:t>Explorar datos sobre los dinosaurios </a:t>
            </a:r>
            <a:endParaRPr lang="en-US" b="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44376D15-6EAD-61B3-6DEC-CAFDAEAD393D}"/>
              </a:ext>
            </a:extLst>
          </p:cNvPr>
          <p:cNvSpPr>
            <a:spLocks noGrp="1"/>
          </p:cNvSpPr>
          <p:nvPr>
            <p:ph sz="half" idx="1"/>
          </p:nvPr>
        </p:nvSpPr>
        <p:spPr>
          <a:xfrm>
            <a:off x="838200" y="1324303"/>
            <a:ext cx="5784850" cy="4505627"/>
          </a:xfrm>
        </p:spPr>
        <p:txBody>
          <a:bodyPr/>
          <a:lstStyle/>
          <a:p>
            <a:pPr>
              <a:spcAft>
                <a:spcPts val="2400"/>
              </a:spcAft>
            </a:pPr>
            <a:r>
              <a:rPr lang="es-US" dirty="0"/>
              <a:t>¿Qué observaron?</a:t>
            </a:r>
          </a:p>
          <a:p>
            <a:pPr>
              <a:spcAft>
                <a:spcPts val="2400"/>
              </a:spcAft>
            </a:pPr>
            <a:r>
              <a:rPr lang="es-US" dirty="0"/>
              <a:t>¿Cómo agruparon los niños a los dinosaurios? </a:t>
            </a:r>
          </a:p>
          <a:p>
            <a:r>
              <a:rPr lang="es-US" dirty="0"/>
              <a:t>¿Cómo les ayudó el proceso de agrupar para reunir datos?</a:t>
            </a:r>
          </a:p>
        </p:txBody>
      </p:sp>
      <p:pic>
        <p:nvPicPr>
          <p:cNvPr id="7" name="Content Placeholder 5">
            <a:extLst>
              <a:ext uri="{FF2B5EF4-FFF2-40B4-BE49-F238E27FC236}">
                <a16:creationId xmlns:a16="http://schemas.microsoft.com/office/drawing/2014/main" id="{A4C05B64-D361-BFFD-C0E2-A7CB077F7434}"/>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935638" y="969649"/>
            <a:ext cx="5256362" cy="4852661"/>
          </a:xfrm>
          <a:prstGeom prst="rect">
            <a:avLst/>
          </a:prstGeom>
        </p:spPr>
      </p:pic>
    </p:spTree>
    <p:extLst>
      <p:ext uri="{BB962C8B-B14F-4D97-AF65-F5344CB8AC3E}">
        <p14:creationId xmlns:p14="http://schemas.microsoft.com/office/powerpoint/2010/main" val="1133983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954D9-A6B1-8D87-EC9D-FACC18D70F68}"/>
              </a:ext>
            </a:extLst>
          </p:cNvPr>
          <p:cNvSpPr>
            <a:spLocks noGrp="1"/>
          </p:cNvSpPr>
          <p:nvPr>
            <p:ph type="title"/>
          </p:nvPr>
        </p:nvSpPr>
        <p:spPr/>
        <p:txBody>
          <a:bodyPr/>
          <a:lstStyle/>
          <a:p>
            <a:r>
              <a:rPr lang="es-US" dirty="0"/>
              <a:t>Recopilación de datos</a:t>
            </a:r>
            <a:endParaRPr lang="en-US" dirty="0"/>
          </a:p>
        </p:txBody>
      </p:sp>
      <p:sp>
        <p:nvSpPr>
          <p:cNvPr id="2" name="Content Placeholder 1">
            <a:extLst>
              <a:ext uri="{FF2B5EF4-FFF2-40B4-BE49-F238E27FC236}">
                <a16:creationId xmlns:a16="http://schemas.microsoft.com/office/drawing/2014/main" id="{69BC7CC0-DE69-834B-005A-B7157AB36B05}"/>
              </a:ext>
            </a:extLst>
          </p:cNvPr>
          <p:cNvSpPr>
            <a:spLocks noGrp="1"/>
          </p:cNvSpPr>
          <p:nvPr>
            <p:ph sz="half" idx="1"/>
          </p:nvPr>
        </p:nvSpPr>
        <p:spPr>
          <a:xfrm>
            <a:off x="838200" y="1324303"/>
            <a:ext cx="5911608" cy="4343137"/>
          </a:xfrm>
        </p:spPr>
        <p:txBody>
          <a:bodyPr>
            <a:normAutofit/>
          </a:bodyPr>
          <a:lstStyle/>
          <a:p>
            <a:pPr marL="0" indent="0">
              <a:buNone/>
            </a:pPr>
            <a:r>
              <a:rPr lang="es-US" dirty="0"/>
              <a:t>Las encuestas permiten obtener información sobre:</a:t>
            </a:r>
          </a:p>
          <a:p>
            <a:r>
              <a:rPr lang="es-US" dirty="0"/>
              <a:t>personas u objetos</a:t>
            </a:r>
          </a:p>
          <a:p>
            <a:r>
              <a:rPr lang="es-US" dirty="0"/>
              <a:t>preferencias</a:t>
            </a:r>
          </a:p>
        </p:txBody>
      </p:sp>
      <p:pic>
        <p:nvPicPr>
          <p:cNvPr id="7" name="Content Placeholder 6">
            <a:extLst>
              <a:ext uri="{FF2B5EF4-FFF2-40B4-BE49-F238E27FC236}">
                <a16:creationId xmlns:a16="http://schemas.microsoft.com/office/drawing/2014/main" id="{A5AAAD05-D1C7-447D-9FE4-E3F0BE0A671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7010400" y="967960"/>
            <a:ext cx="5181600" cy="4699480"/>
          </a:xfrm>
          <a:prstGeom prst="rect">
            <a:avLst/>
          </a:prstGeom>
        </p:spPr>
      </p:pic>
    </p:spTree>
    <p:extLst>
      <p:ext uri="{BB962C8B-B14F-4D97-AF65-F5344CB8AC3E}">
        <p14:creationId xmlns:p14="http://schemas.microsoft.com/office/powerpoint/2010/main" val="151047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CB7161-222F-560B-A8A0-7597742E2F13}"/>
              </a:ext>
            </a:extLst>
          </p:cNvPr>
          <p:cNvSpPr>
            <a:spLocks noGrp="1"/>
          </p:cNvSpPr>
          <p:nvPr>
            <p:ph type="title"/>
          </p:nvPr>
        </p:nvSpPr>
        <p:spPr/>
        <p:txBody>
          <a:bodyPr/>
          <a:lstStyle/>
          <a:p>
            <a:r>
              <a:rPr lang="es-US" dirty="0"/>
              <a:t>Representación de datos</a:t>
            </a:r>
            <a:endParaRPr lang="en-US" dirty="0"/>
          </a:p>
        </p:txBody>
      </p:sp>
      <p:sp>
        <p:nvSpPr>
          <p:cNvPr id="3" name="TextBox 2">
            <a:extLst>
              <a:ext uri="{FF2B5EF4-FFF2-40B4-BE49-F238E27FC236}">
                <a16:creationId xmlns:a16="http://schemas.microsoft.com/office/drawing/2014/main" id="{B25D2412-3020-F47B-94B8-16EA7B3B6F0E}"/>
              </a:ext>
            </a:extLst>
          </p:cNvPr>
          <p:cNvSpPr txBox="1"/>
          <p:nvPr/>
        </p:nvSpPr>
        <p:spPr>
          <a:xfrm>
            <a:off x="246245" y="1194614"/>
            <a:ext cx="2588651" cy="954107"/>
          </a:xfrm>
          <a:prstGeom prst="rect">
            <a:avLst/>
          </a:prstGeom>
          <a:noFill/>
        </p:spPr>
        <p:txBody>
          <a:bodyPr wrap="square" rtlCol="0" anchor="ctr">
            <a:spAutoFit/>
          </a:bodyPr>
          <a:lstStyle/>
          <a:p>
            <a:pPr algn="ctr"/>
            <a:r>
              <a:rPr lang="es-US" sz="2800" dirty="0">
                <a:latin typeface="Montserrat" pitchFamily="2" charset="77"/>
              </a:rPr>
              <a:t>Marcas de conteo</a:t>
            </a:r>
          </a:p>
        </p:txBody>
      </p:sp>
      <p:pic>
        <p:nvPicPr>
          <p:cNvPr id="5" name="Picture 4" descr="A sheet of paper showing tally marks for limes, peppers, lemons, and avocadoes. The highest number of tally marks are for limes.">
            <a:extLst>
              <a:ext uri="{FF2B5EF4-FFF2-40B4-BE49-F238E27FC236}">
                <a16:creationId xmlns:a16="http://schemas.microsoft.com/office/drawing/2014/main" id="{F7E8DC33-5205-4D01-0556-6E7CB55DCB91}"/>
              </a:ext>
              <a:ext uri="{C183D7F6-B498-43B3-948B-1728B52AA6E4}">
                <adec:decorative xmlns:adec="http://schemas.microsoft.com/office/drawing/2017/decorative" val="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246245" y="2252245"/>
            <a:ext cx="2590741" cy="3368436"/>
          </a:xfrm>
          <a:prstGeom prst="rect">
            <a:avLst/>
          </a:prstGeom>
        </p:spPr>
      </p:pic>
      <p:sp>
        <p:nvSpPr>
          <p:cNvPr id="2" name="TextBox 1">
            <a:extLst>
              <a:ext uri="{FF2B5EF4-FFF2-40B4-BE49-F238E27FC236}">
                <a16:creationId xmlns:a16="http://schemas.microsoft.com/office/drawing/2014/main" id="{BF532B18-8AC0-072E-40F2-511767008A26}"/>
              </a:ext>
            </a:extLst>
          </p:cNvPr>
          <p:cNvSpPr txBox="1"/>
          <p:nvPr/>
        </p:nvSpPr>
        <p:spPr>
          <a:xfrm>
            <a:off x="2993947" y="1491701"/>
            <a:ext cx="3117004" cy="523220"/>
          </a:xfrm>
          <a:prstGeom prst="rect">
            <a:avLst/>
          </a:prstGeom>
          <a:noFill/>
        </p:spPr>
        <p:txBody>
          <a:bodyPr wrap="square" rtlCol="0" anchor="ctr">
            <a:spAutoFit/>
          </a:bodyPr>
          <a:lstStyle/>
          <a:p>
            <a:pPr algn="ctr"/>
            <a:r>
              <a:rPr lang="es-US" sz="2800" dirty="0">
                <a:latin typeface="Montserrat" pitchFamily="2" charset="77"/>
              </a:rPr>
              <a:t>Pictogramas</a:t>
            </a:r>
          </a:p>
        </p:txBody>
      </p:sp>
      <p:pic>
        <p:nvPicPr>
          <p:cNvPr id="7" name="Picture 6" descr="Pictograph showing the frequency of different eye colors. Each vote is a picture of eyes that are colored in hazel, brown, or blue. The most pictures are in the column with brown eyes, and the least pictures are in the column with hazel eyes. ">
            <a:extLst>
              <a:ext uri="{FF2B5EF4-FFF2-40B4-BE49-F238E27FC236}">
                <a16:creationId xmlns:a16="http://schemas.microsoft.com/office/drawing/2014/main" id="{E2754B95-CAE5-F18F-DFCC-DA98C7A2F269}"/>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18517" t="15353" r="30569" b="1674"/>
          <a:stretch>
            <a:fillRect/>
          </a:stretch>
        </p:blipFill>
        <p:spPr>
          <a:xfrm>
            <a:off x="3011465" y="2252245"/>
            <a:ext cx="3099486" cy="3368436"/>
          </a:xfrm>
          <a:prstGeom prst="rect">
            <a:avLst/>
          </a:prstGeom>
        </p:spPr>
      </p:pic>
      <p:sp>
        <p:nvSpPr>
          <p:cNvPr id="6" name="TextBox 5">
            <a:extLst>
              <a:ext uri="{FF2B5EF4-FFF2-40B4-BE49-F238E27FC236}">
                <a16:creationId xmlns:a16="http://schemas.microsoft.com/office/drawing/2014/main" id="{734EEAE7-1968-2D9A-82E0-A37811C19ECB}"/>
              </a:ext>
            </a:extLst>
          </p:cNvPr>
          <p:cNvSpPr txBox="1"/>
          <p:nvPr/>
        </p:nvSpPr>
        <p:spPr>
          <a:xfrm>
            <a:off x="6270002" y="1194614"/>
            <a:ext cx="2347057" cy="954107"/>
          </a:xfrm>
          <a:prstGeom prst="rect">
            <a:avLst/>
          </a:prstGeom>
          <a:noFill/>
        </p:spPr>
        <p:txBody>
          <a:bodyPr wrap="square" rtlCol="0" anchor="ctr">
            <a:spAutoFit/>
          </a:bodyPr>
          <a:lstStyle/>
          <a:p>
            <a:pPr algn="ctr"/>
            <a:r>
              <a:rPr lang="es-US" sz="2800" dirty="0">
                <a:latin typeface="Montserrat" pitchFamily="2" charset="77"/>
              </a:rPr>
              <a:t>Gráfico de barras</a:t>
            </a:r>
          </a:p>
        </p:txBody>
      </p:sp>
      <p:pic>
        <p:nvPicPr>
          <p:cNvPr id="11" name="Picture 10" descr="A bar graph of favorite insects with pictures of five insects at the bottom of each column including a butterfly, ladybug, grasshopper, bee, and dragonfly. Children’s names are placed above each of the columns to show preference. The most votes are for butterflies.">
            <a:extLst>
              <a:ext uri="{FF2B5EF4-FFF2-40B4-BE49-F238E27FC236}">
                <a16:creationId xmlns:a16="http://schemas.microsoft.com/office/drawing/2014/main" id="{C4A3E63D-5C3C-C33D-0CE0-6FF781550FCF}"/>
              </a:ext>
              <a:ext uri="{C183D7F6-B498-43B3-948B-1728B52AA6E4}">
                <adec:decorative xmlns:adec="http://schemas.microsoft.com/office/drawing/2017/decorative" val="0"/>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5000"/>
                    </a14:imgEffect>
                    <a14:imgEffect>
                      <a14:brightnessContrast bright="5000"/>
                    </a14:imgEffect>
                  </a14:imgLayer>
                </a14:imgProps>
              </a:ext>
              <a:ext uri="{28A0092B-C50C-407E-A947-70E740481C1C}">
                <a14:useLocalDpi xmlns:a14="http://schemas.microsoft.com/office/drawing/2010/main"/>
              </a:ext>
            </a:extLst>
          </a:blip>
          <a:srcRect/>
          <a:stretch>
            <a:fillRect/>
          </a:stretch>
        </p:blipFill>
        <p:spPr>
          <a:xfrm>
            <a:off x="6285429" y="2238851"/>
            <a:ext cx="2331630" cy="3381830"/>
          </a:xfrm>
          <a:prstGeom prst="rect">
            <a:avLst/>
          </a:prstGeom>
        </p:spPr>
      </p:pic>
      <p:sp>
        <p:nvSpPr>
          <p:cNvPr id="10" name="TextBox 9">
            <a:extLst>
              <a:ext uri="{FF2B5EF4-FFF2-40B4-BE49-F238E27FC236}">
                <a16:creationId xmlns:a16="http://schemas.microsoft.com/office/drawing/2014/main" id="{96CB822D-4554-6540-4890-15BEE182B092}"/>
              </a:ext>
            </a:extLst>
          </p:cNvPr>
          <p:cNvSpPr txBox="1"/>
          <p:nvPr/>
        </p:nvSpPr>
        <p:spPr>
          <a:xfrm>
            <a:off x="8860743" y="1491701"/>
            <a:ext cx="3014927" cy="523220"/>
          </a:xfrm>
          <a:prstGeom prst="rect">
            <a:avLst/>
          </a:prstGeom>
          <a:noFill/>
        </p:spPr>
        <p:txBody>
          <a:bodyPr wrap="square" rtlCol="0" anchor="ctr">
            <a:spAutoFit/>
          </a:bodyPr>
          <a:lstStyle/>
          <a:p>
            <a:pPr algn="ctr"/>
            <a:r>
              <a:rPr lang="es-US" sz="2800" dirty="0">
                <a:latin typeface="Montserrat" pitchFamily="2" charset="77"/>
              </a:rPr>
              <a:t>Gráfico circular</a:t>
            </a:r>
          </a:p>
        </p:txBody>
      </p:sp>
      <p:pic>
        <p:nvPicPr>
          <p:cNvPr id="8" name="Picture 7" descr="A pie chart with toy vehicles in each section of the pie including trucks, boats, airplanes, and cars. Cars make up the most number of vehicles, and boats make up the least number.">
            <a:extLst>
              <a:ext uri="{FF2B5EF4-FFF2-40B4-BE49-F238E27FC236}">
                <a16:creationId xmlns:a16="http://schemas.microsoft.com/office/drawing/2014/main" id="{5F74FBCB-228D-A1FC-46C4-B127D0ADEF92}"/>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rcRect l="10225" t="686" r="18661" b="-686"/>
          <a:stretch>
            <a:fillRect/>
          </a:stretch>
        </p:blipFill>
        <p:spPr>
          <a:xfrm>
            <a:off x="8791537" y="2238851"/>
            <a:ext cx="3219592" cy="3395548"/>
          </a:xfrm>
          <a:prstGeom prst="rect">
            <a:avLst/>
          </a:prstGeom>
        </p:spPr>
      </p:pic>
    </p:spTree>
    <p:extLst>
      <p:ext uri="{BB962C8B-B14F-4D97-AF65-F5344CB8AC3E}">
        <p14:creationId xmlns:p14="http://schemas.microsoft.com/office/powerpoint/2010/main" val="189718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8FD8-A01B-C3CF-B8CC-3529CBA49C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865A94-95A8-C246-75F6-B9A339C98541}"/>
              </a:ext>
            </a:extLst>
          </p:cNvPr>
          <p:cNvSpPr>
            <a:spLocks noGrp="1"/>
          </p:cNvSpPr>
          <p:nvPr>
            <p:ph type="title"/>
          </p:nvPr>
        </p:nvSpPr>
        <p:spPr/>
        <p:txBody>
          <a:bodyPr anchor="ctr">
            <a:normAutofit/>
          </a:bodyPr>
          <a:lstStyle/>
          <a:p>
            <a:r>
              <a:rPr lang="es-US" sz="4000" dirty="0"/>
              <a:t>Observar: </a:t>
            </a:r>
            <a:r>
              <a:rPr lang="es-US" sz="4000" b="0" dirty="0">
                <a:latin typeface="Montserrat Medium" panose="00000600000000000000" pitchFamily="2" charset="0"/>
              </a:rPr>
              <a:t>Recopilar datos sobre calabazas</a:t>
            </a:r>
            <a:endParaRPr lang="en-US" sz="4000" b="0" dirty="0">
              <a:latin typeface="Montserrat Medium" panose="00000600000000000000" pitchFamily="2" charset="0"/>
            </a:endParaRPr>
          </a:p>
        </p:txBody>
      </p:sp>
      <p:pic>
        <p:nvPicPr>
          <p:cNvPr id="9" name="Content Placeholder 8">
            <a:extLst>
              <a:ext uri="{FF2B5EF4-FFF2-40B4-BE49-F238E27FC236}">
                <a16:creationId xmlns:a16="http://schemas.microsoft.com/office/drawing/2014/main" id="{2B0921B8-8BF5-6DDD-9FFD-B1E470CEF9C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095999" y="707366"/>
            <a:ext cx="5256363" cy="5492266"/>
          </a:xfrm>
        </p:spPr>
      </p:pic>
    </p:spTree>
    <p:extLst>
      <p:ext uri="{BB962C8B-B14F-4D97-AF65-F5344CB8AC3E}">
        <p14:creationId xmlns:p14="http://schemas.microsoft.com/office/powerpoint/2010/main" val="2518123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F932-DD08-6687-B3E8-3F76463A1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A0D41-6C6D-3AE5-036B-0830CF19A6DA}"/>
              </a:ext>
            </a:extLst>
          </p:cNvPr>
          <p:cNvSpPr>
            <a:spLocks noGrp="1"/>
          </p:cNvSpPr>
          <p:nvPr>
            <p:ph type="title"/>
          </p:nvPr>
        </p:nvSpPr>
        <p:spPr>
          <a:xfrm>
            <a:off x="838199" y="237744"/>
            <a:ext cx="10812517" cy="507831"/>
          </a:xfrm>
        </p:spPr>
        <p:txBody>
          <a:bodyPr/>
          <a:lstStyle/>
          <a:p>
            <a:r>
              <a:rPr lang="es-US" dirty="0"/>
              <a:t>Discutir: </a:t>
            </a:r>
            <a:r>
              <a:rPr lang="es-US" b="0" dirty="0">
                <a:latin typeface="Montserrat Medium" panose="00000600000000000000" pitchFamily="2" charset="0"/>
              </a:rPr>
              <a:t>Recopilar datos sobre calabazas </a:t>
            </a:r>
            <a:endParaRPr lang="en-US" b="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4B413731-AC3E-1E14-79E0-B21C7999942F}"/>
              </a:ext>
            </a:extLst>
          </p:cNvPr>
          <p:cNvSpPr>
            <a:spLocks noGrp="1"/>
          </p:cNvSpPr>
          <p:nvPr>
            <p:ph sz="half" idx="1"/>
          </p:nvPr>
        </p:nvSpPr>
        <p:spPr>
          <a:xfrm>
            <a:off x="706120" y="1317953"/>
            <a:ext cx="5674360" cy="4529661"/>
          </a:xfrm>
        </p:spPr>
        <p:txBody>
          <a:bodyPr/>
          <a:lstStyle/>
          <a:p>
            <a:pPr>
              <a:lnSpc>
                <a:spcPct val="100000"/>
              </a:lnSpc>
              <a:spcBef>
                <a:spcPts val="0"/>
              </a:spcBef>
              <a:spcAft>
                <a:spcPts val="1800"/>
              </a:spcAft>
            </a:pPr>
            <a:r>
              <a:rPr lang="es-US" dirty="0"/>
              <a:t>¿Qué métodos utilizaron los niños para reunir los datos? </a:t>
            </a:r>
          </a:p>
          <a:p>
            <a:pPr>
              <a:lnSpc>
                <a:spcPct val="100000"/>
              </a:lnSpc>
              <a:spcBef>
                <a:spcPts val="0"/>
              </a:spcBef>
              <a:spcAft>
                <a:spcPts val="1800"/>
              </a:spcAft>
            </a:pPr>
            <a:r>
              <a:rPr lang="es-US" dirty="0"/>
              <a:t>¿Cómo facilitó la educadora esta experiencia a los niños?</a:t>
            </a:r>
          </a:p>
        </p:txBody>
      </p:sp>
      <p:pic>
        <p:nvPicPr>
          <p:cNvPr id="8" name="Content Placeholder 8">
            <a:extLst>
              <a:ext uri="{FF2B5EF4-FFF2-40B4-BE49-F238E27FC236}">
                <a16:creationId xmlns:a16="http://schemas.microsoft.com/office/drawing/2014/main" id="{53E38D64-F964-885D-6E50-60E797F16ED7}"/>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935637" y="972285"/>
            <a:ext cx="5256363" cy="4875329"/>
          </a:xfrm>
          <a:prstGeom prst="rect">
            <a:avLst/>
          </a:prstGeom>
        </p:spPr>
      </p:pic>
    </p:spTree>
    <p:extLst>
      <p:ext uri="{BB962C8B-B14F-4D97-AF65-F5344CB8AC3E}">
        <p14:creationId xmlns:p14="http://schemas.microsoft.com/office/powerpoint/2010/main" val="1195422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DE36-E843-ABED-0888-82DAF26C2318}"/>
              </a:ext>
            </a:extLst>
          </p:cNvPr>
          <p:cNvSpPr>
            <a:spLocks noGrp="1"/>
          </p:cNvSpPr>
          <p:nvPr>
            <p:ph type="title"/>
          </p:nvPr>
        </p:nvSpPr>
        <p:spPr>
          <a:xfrm>
            <a:off x="839788" y="270402"/>
            <a:ext cx="10515600" cy="507831"/>
          </a:xfrm>
        </p:spPr>
        <p:txBody>
          <a:bodyPr/>
          <a:lstStyle/>
          <a:p>
            <a:r>
              <a:rPr lang="es-US" dirty="0"/>
              <a:t>Recopilación y representación de datos: desarrollo</a:t>
            </a:r>
            <a:endParaRPr lang="en-US" dirty="0"/>
          </a:p>
        </p:txBody>
      </p:sp>
      <p:sp>
        <p:nvSpPr>
          <p:cNvPr id="9" name="Text Placeholder 8">
            <a:extLst>
              <a:ext uri="{FF2B5EF4-FFF2-40B4-BE49-F238E27FC236}">
                <a16:creationId xmlns:a16="http://schemas.microsoft.com/office/drawing/2014/main" id="{BC5E578C-21B4-362D-792D-0819C917DFEC}"/>
              </a:ext>
            </a:extLst>
          </p:cNvPr>
          <p:cNvSpPr>
            <a:spLocks noGrp="1"/>
          </p:cNvSpPr>
          <p:nvPr>
            <p:ph type="body" idx="1"/>
          </p:nvPr>
        </p:nvSpPr>
        <p:spPr/>
        <p:txBody>
          <a:bodyPr/>
          <a:lstStyle/>
          <a:p>
            <a:r>
              <a:rPr lang="es-US" dirty="0"/>
              <a:t>Preescolar, TK y K		</a:t>
            </a:r>
          </a:p>
        </p:txBody>
      </p:sp>
      <p:sp>
        <p:nvSpPr>
          <p:cNvPr id="3" name="Content Placeholder 2">
            <a:extLst>
              <a:ext uri="{FF2B5EF4-FFF2-40B4-BE49-F238E27FC236}">
                <a16:creationId xmlns:a16="http://schemas.microsoft.com/office/drawing/2014/main" id="{8E669220-546D-644A-4066-B360D19CC0E0}"/>
              </a:ext>
            </a:extLst>
          </p:cNvPr>
          <p:cNvSpPr>
            <a:spLocks noGrp="1"/>
          </p:cNvSpPr>
          <p:nvPr>
            <p:ph sz="half" idx="2"/>
          </p:nvPr>
        </p:nvSpPr>
        <p:spPr>
          <a:xfrm>
            <a:off x="839788" y="2058352"/>
            <a:ext cx="4891541" cy="4131311"/>
          </a:xfrm>
        </p:spPr>
        <p:txBody>
          <a:bodyPr>
            <a:normAutofit fontScale="92500" lnSpcReduction="10000"/>
          </a:bodyPr>
          <a:lstStyle/>
          <a:p>
            <a:pPr>
              <a:spcAft>
                <a:spcPts val="2400"/>
              </a:spcAft>
            </a:pPr>
            <a:r>
              <a:rPr lang="es-US" dirty="0"/>
              <a:t>Los educadores predeterminan en qué grupos deben organizar sus datos los niños.</a:t>
            </a:r>
          </a:p>
          <a:p>
            <a:r>
              <a:rPr lang="es-US" dirty="0"/>
              <a:t>Los educadores modelan los procedimientos de recopilación y representación de datos.</a:t>
            </a:r>
          </a:p>
        </p:txBody>
      </p:sp>
      <p:sp>
        <p:nvSpPr>
          <p:cNvPr id="10" name="Text Placeholder 9">
            <a:extLst>
              <a:ext uri="{FF2B5EF4-FFF2-40B4-BE49-F238E27FC236}">
                <a16:creationId xmlns:a16="http://schemas.microsoft.com/office/drawing/2014/main" id="{D942AC53-6D6E-38E7-AD5D-FB3769709AFC}"/>
              </a:ext>
            </a:extLst>
          </p:cNvPr>
          <p:cNvSpPr>
            <a:spLocks noGrp="1"/>
          </p:cNvSpPr>
          <p:nvPr>
            <p:ph type="body" sz="quarter" idx="3"/>
          </p:nvPr>
        </p:nvSpPr>
        <p:spPr/>
        <p:txBody>
          <a:bodyPr/>
          <a:lstStyle/>
          <a:p>
            <a:r>
              <a:rPr lang="es-US" dirty="0"/>
              <a:t>Primaria temprana</a:t>
            </a:r>
          </a:p>
        </p:txBody>
      </p:sp>
      <p:sp>
        <p:nvSpPr>
          <p:cNvPr id="11" name="Content Placeholder 10">
            <a:extLst>
              <a:ext uri="{FF2B5EF4-FFF2-40B4-BE49-F238E27FC236}">
                <a16:creationId xmlns:a16="http://schemas.microsoft.com/office/drawing/2014/main" id="{C286AAF9-C114-5274-88E7-988CF67858E7}"/>
              </a:ext>
            </a:extLst>
          </p:cNvPr>
          <p:cNvSpPr>
            <a:spLocks noGrp="1"/>
          </p:cNvSpPr>
          <p:nvPr>
            <p:ph sz="quarter" idx="4"/>
          </p:nvPr>
        </p:nvSpPr>
        <p:spPr/>
        <p:txBody>
          <a:bodyPr>
            <a:normAutofit fontScale="92500" lnSpcReduction="10000"/>
          </a:bodyPr>
          <a:lstStyle/>
          <a:p>
            <a:pPr>
              <a:spcAft>
                <a:spcPts val="2400"/>
              </a:spcAft>
            </a:pPr>
            <a:r>
              <a:rPr lang="es-US" dirty="0"/>
              <a:t>Los niños determinan de forma independiente en qué grupos deben organizarse los datos.</a:t>
            </a:r>
            <a:endParaRPr lang="es-US" sz="1800" dirty="0"/>
          </a:p>
          <a:p>
            <a:r>
              <a:rPr lang="es-US" dirty="0"/>
              <a:t>Los niños reúnen datos de forma independiente y eligen el formato para representarlos.</a:t>
            </a:r>
          </a:p>
        </p:txBody>
      </p:sp>
    </p:spTree>
    <p:extLst>
      <p:ext uri="{BB962C8B-B14F-4D97-AF65-F5344CB8AC3E}">
        <p14:creationId xmlns:p14="http://schemas.microsoft.com/office/powerpoint/2010/main" val="2356883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01DF1-09FD-02FB-6054-C8234528A522}"/>
              </a:ext>
            </a:extLst>
          </p:cNvPr>
          <p:cNvSpPr>
            <a:spLocks noGrp="1"/>
          </p:cNvSpPr>
          <p:nvPr>
            <p:ph type="title"/>
          </p:nvPr>
        </p:nvSpPr>
        <p:spPr/>
        <p:txBody>
          <a:bodyPr/>
          <a:lstStyle/>
          <a:p>
            <a:r>
              <a:rPr lang="es-US" dirty="0"/>
              <a:t>Interpretación de datos</a:t>
            </a:r>
            <a:endParaRPr lang="en-US" dirty="0"/>
          </a:p>
        </p:txBody>
      </p:sp>
      <p:sp>
        <p:nvSpPr>
          <p:cNvPr id="2" name="Content Placeholder 1">
            <a:extLst>
              <a:ext uri="{FF2B5EF4-FFF2-40B4-BE49-F238E27FC236}">
                <a16:creationId xmlns:a16="http://schemas.microsoft.com/office/drawing/2014/main" id="{83FFF2AB-1705-CC12-2CC8-739337182777}"/>
              </a:ext>
            </a:extLst>
          </p:cNvPr>
          <p:cNvSpPr>
            <a:spLocks noGrp="1"/>
          </p:cNvSpPr>
          <p:nvPr>
            <p:ph sz="half" idx="1"/>
          </p:nvPr>
        </p:nvSpPr>
        <p:spPr>
          <a:xfrm>
            <a:off x="838200" y="1324303"/>
            <a:ext cx="5456153" cy="4398768"/>
          </a:xfrm>
        </p:spPr>
        <p:txBody>
          <a:bodyPr/>
          <a:lstStyle/>
          <a:p>
            <a:pPr marL="0" indent="0" fontAlgn="base">
              <a:lnSpc>
                <a:spcPct val="100000"/>
              </a:lnSpc>
              <a:spcAft>
                <a:spcPts val="1200"/>
              </a:spcAft>
              <a:buNone/>
            </a:pPr>
            <a:r>
              <a:rPr lang="es-US" dirty="0"/>
              <a:t>Formas de analizar datos:</a:t>
            </a:r>
          </a:p>
          <a:p>
            <a:pPr fontAlgn="base">
              <a:lnSpc>
                <a:spcPct val="100000"/>
              </a:lnSpc>
              <a:spcAft>
                <a:spcPts val="1200"/>
              </a:spcAft>
            </a:pPr>
            <a:r>
              <a:rPr lang="es-US" dirty="0"/>
              <a:t>Comparar las longitudes de las barras utilizando la estimación visual.</a:t>
            </a:r>
          </a:p>
          <a:p>
            <a:pPr>
              <a:lnSpc>
                <a:spcPct val="100000"/>
              </a:lnSpc>
              <a:spcAft>
                <a:spcPts val="1200"/>
              </a:spcAft>
            </a:pPr>
            <a:r>
              <a:rPr lang="es-US" dirty="0"/>
              <a:t>Contar el número de puntos de datos en cada grupo.</a:t>
            </a:r>
          </a:p>
        </p:txBody>
      </p:sp>
      <p:pic>
        <p:nvPicPr>
          <p:cNvPr id="7" name="Content Placeholder 5">
            <a:extLst>
              <a:ext uri="{FF2B5EF4-FFF2-40B4-BE49-F238E27FC236}">
                <a16:creationId xmlns:a16="http://schemas.microsoft.com/office/drawing/2014/main" id="{68D6BDA5-BB33-3610-7602-6BC6DD6CEB1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735847" y="970017"/>
            <a:ext cx="5456153" cy="4753054"/>
          </a:xfrm>
        </p:spPr>
      </p:pic>
    </p:spTree>
    <p:extLst>
      <p:ext uri="{BB962C8B-B14F-4D97-AF65-F5344CB8AC3E}">
        <p14:creationId xmlns:p14="http://schemas.microsoft.com/office/powerpoint/2010/main" val="60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B5F6-CE81-B233-379B-9C09A066E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D387F-205B-DA6F-A560-9BDDB99C8D95}"/>
              </a:ext>
            </a:extLst>
          </p:cNvPr>
          <p:cNvSpPr>
            <a:spLocks noGrp="1"/>
          </p:cNvSpPr>
          <p:nvPr>
            <p:ph type="title"/>
          </p:nvPr>
        </p:nvSpPr>
        <p:spPr>
          <a:xfrm>
            <a:off x="839788" y="237744"/>
            <a:ext cx="10515600" cy="507831"/>
          </a:xfrm>
        </p:spPr>
        <p:txBody>
          <a:bodyPr/>
          <a:lstStyle/>
          <a:p>
            <a:r>
              <a:rPr lang="es-US" dirty="0"/>
              <a:t>Interpretación de datos: desarrollo</a:t>
            </a:r>
            <a:endParaRPr lang="en-US" dirty="0"/>
          </a:p>
        </p:txBody>
      </p:sp>
      <p:sp>
        <p:nvSpPr>
          <p:cNvPr id="9" name="Text Placeholder 8">
            <a:extLst>
              <a:ext uri="{FF2B5EF4-FFF2-40B4-BE49-F238E27FC236}">
                <a16:creationId xmlns:a16="http://schemas.microsoft.com/office/drawing/2014/main" id="{F27DCF65-F023-40D1-7356-7E7E4865C76A}"/>
              </a:ext>
            </a:extLst>
          </p:cNvPr>
          <p:cNvSpPr>
            <a:spLocks noGrp="1"/>
          </p:cNvSpPr>
          <p:nvPr>
            <p:ph type="body" idx="1"/>
          </p:nvPr>
        </p:nvSpPr>
        <p:spPr/>
        <p:txBody>
          <a:bodyPr/>
          <a:lstStyle/>
          <a:p>
            <a:r>
              <a:rPr lang="es-US" dirty="0"/>
              <a:t>Preescolar, TK y K		</a:t>
            </a:r>
          </a:p>
        </p:txBody>
      </p:sp>
      <p:sp>
        <p:nvSpPr>
          <p:cNvPr id="3" name="Content Placeholder 2">
            <a:extLst>
              <a:ext uri="{FF2B5EF4-FFF2-40B4-BE49-F238E27FC236}">
                <a16:creationId xmlns:a16="http://schemas.microsoft.com/office/drawing/2014/main" id="{ED291A23-C7A1-D64B-AE68-7F923B50C72D}"/>
              </a:ext>
            </a:extLst>
          </p:cNvPr>
          <p:cNvSpPr>
            <a:spLocks noGrp="1"/>
          </p:cNvSpPr>
          <p:nvPr>
            <p:ph sz="half" idx="2"/>
          </p:nvPr>
        </p:nvSpPr>
        <p:spPr/>
        <p:txBody>
          <a:bodyPr>
            <a:normAutofit/>
          </a:bodyPr>
          <a:lstStyle/>
          <a:p>
            <a:pPr>
              <a:spcAft>
                <a:spcPts val="6600"/>
              </a:spcAft>
            </a:pPr>
            <a:r>
              <a:rPr lang="es-US" dirty="0"/>
              <a:t>Describir las diferencias generales entre los grupos.</a:t>
            </a:r>
            <a:endParaRPr lang="es-US" sz="1800" dirty="0"/>
          </a:p>
          <a:p>
            <a:r>
              <a:rPr lang="es-US" dirty="0"/>
              <a:t>Responder preguntas sencillas sobre los datos.</a:t>
            </a:r>
          </a:p>
        </p:txBody>
      </p:sp>
      <p:sp>
        <p:nvSpPr>
          <p:cNvPr id="10" name="Text Placeholder 9">
            <a:extLst>
              <a:ext uri="{FF2B5EF4-FFF2-40B4-BE49-F238E27FC236}">
                <a16:creationId xmlns:a16="http://schemas.microsoft.com/office/drawing/2014/main" id="{CF187377-B746-10DF-53E6-4A29AE8648E8}"/>
              </a:ext>
            </a:extLst>
          </p:cNvPr>
          <p:cNvSpPr>
            <a:spLocks noGrp="1"/>
          </p:cNvSpPr>
          <p:nvPr>
            <p:ph type="body" sz="quarter" idx="3"/>
          </p:nvPr>
        </p:nvSpPr>
        <p:spPr/>
        <p:txBody>
          <a:bodyPr/>
          <a:lstStyle/>
          <a:p>
            <a:r>
              <a:rPr lang="es-US" dirty="0"/>
              <a:t>Primaria temprana</a:t>
            </a:r>
          </a:p>
        </p:txBody>
      </p:sp>
      <p:sp>
        <p:nvSpPr>
          <p:cNvPr id="11" name="Content Placeholder 10">
            <a:extLst>
              <a:ext uri="{FF2B5EF4-FFF2-40B4-BE49-F238E27FC236}">
                <a16:creationId xmlns:a16="http://schemas.microsoft.com/office/drawing/2014/main" id="{56733FB3-821B-A2EA-F1BE-15FB6BA22293}"/>
              </a:ext>
            </a:extLst>
          </p:cNvPr>
          <p:cNvSpPr>
            <a:spLocks noGrp="1"/>
          </p:cNvSpPr>
          <p:nvPr>
            <p:ph sz="quarter" idx="4"/>
          </p:nvPr>
        </p:nvSpPr>
        <p:spPr>
          <a:xfrm>
            <a:off x="6172199" y="2058352"/>
            <a:ext cx="5453743" cy="4131311"/>
          </a:xfrm>
        </p:spPr>
        <p:txBody>
          <a:bodyPr>
            <a:normAutofit/>
          </a:bodyPr>
          <a:lstStyle/>
          <a:p>
            <a:pPr>
              <a:spcAft>
                <a:spcPts val="2400"/>
              </a:spcAft>
            </a:pPr>
            <a:r>
              <a:rPr lang="es-US" dirty="0"/>
              <a:t>Elegir qué estrategia utilizar para describir los datos (por ejemplo, contar, estimar o realizar la medición).</a:t>
            </a:r>
          </a:p>
          <a:p>
            <a:r>
              <a:rPr lang="es-US" dirty="0"/>
              <a:t>Resolver problemas sencillos utilizando datos.</a:t>
            </a:r>
          </a:p>
        </p:txBody>
      </p:sp>
    </p:spTree>
    <p:extLst>
      <p:ext uri="{BB962C8B-B14F-4D97-AF65-F5344CB8AC3E}">
        <p14:creationId xmlns:p14="http://schemas.microsoft.com/office/powerpoint/2010/main" val="305122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3683B-AB74-FE57-E4E0-728DCB84C27B}"/>
              </a:ext>
            </a:extLst>
          </p:cNvPr>
          <p:cNvSpPr>
            <a:spLocks noGrp="1"/>
          </p:cNvSpPr>
          <p:nvPr>
            <p:ph type="title"/>
          </p:nvPr>
        </p:nvSpPr>
        <p:spPr>
          <a:xfrm>
            <a:off x="1270443" y="1972869"/>
            <a:ext cx="5720195" cy="2751522"/>
          </a:xfrm>
        </p:spPr>
        <p:txBody>
          <a:bodyPr/>
          <a:lstStyle/>
          <a:p>
            <a:r>
              <a:rPr lang="es-US" dirty="0"/>
              <a:t>Apoyo a la recopilación y representación de datos </a:t>
            </a:r>
            <a:endParaRPr lang="en-US" dirty="0"/>
          </a:p>
        </p:txBody>
      </p:sp>
    </p:spTree>
    <p:extLst>
      <p:ext uri="{BB962C8B-B14F-4D97-AF65-F5344CB8AC3E}">
        <p14:creationId xmlns:p14="http://schemas.microsoft.com/office/powerpoint/2010/main" val="418458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6AD01-874F-A4AB-E13E-D9B6D41A8D98}"/>
              </a:ext>
            </a:extLst>
          </p:cNvPr>
          <p:cNvSpPr>
            <a:spLocks noGrp="1"/>
          </p:cNvSpPr>
          <p:nvPr>
            <p:ph type="title"/>
          </p:nvPr>
        </p:nvSpPr>
        <p:spPr/>
        <p:txBody>
          <a:bodyPr/>
          <a:lstStyle/>
          <a:p>
            <a:r>
              <a:rPr lang="es-US" dirty="0"/>
              <a:t>Explorar: </a:t>
            </a:r>
            <a:r>
              <a:rPr lang="es-US" b="0" dirty="0">
                <a:latin typeface="Montserrat Medium" panose="00000600000000000000" pitchFamily="2" charset="0"/>
              </a:rPr>
              <a:t>Enfoque M</a:t>
            </a:r>
            <a:r>
              <a:rPr lang="es-US" b="0" baseline="30000" dirty="0">
                <a:latin typeface="Montserrat Medium" panose="00000600000000000000" pitchFamily="2" charset="0"/>
              </a:rPr>
              <a:t>5 </a:t>
            </a:r>
            <a:r>
              <a:rPr lang="es-US" b="0" dirty="0">
                <a:latin typeface="Montserrat Medium" panose="00000600000000000000" pitchFamily="2" charset="0"/>
              </a:rPr>
              <a:t>de matemáticas temprana</a:t>
            </a:r>
            <a:endParaRPr lang="en-US" b="0" dirty="0">
              <a:latin typeface="Montserrat Medium" panose="00000600000000000000" pitchFamily="2" charset="0"/>
            </a:endParaRPr>
          </a:p>
        </p:txBody>
      </p:sp>
      <p:sp>
        <p:nvSpPr>
          <p:cNvPr id="2" name="Content Placeholder 1">
            <a:extLst>
              <a:ext uri="{FF2B5EF4-FFF2-40B4-BE49-F238E27FC236}">
                <a16:creationId xmlns:a16="http://schemas.microsoft.com/office/drawing/2014/main" id="{D997EEC5-47E2-7B57-7F54-6EC5D12B7B94}"/>
              </a:ext>
            </a:extLst>
          </p:cNvPr>
          <p:cNvSpPr>
            <a:spLocks noGrp="1"/>
          </p:cNvSpPr>
          <p:nvPr>
            <p:ph sz="half" idx="1"/>
          </p:nvPr>
        </p:nvSpPr>
        <p:spPr/>
        <p:txBody>
          <a:bodyPr>
            <a:normAutofit lnSpcReduction="10000"/>
          </a:bodyPr>
          <a:lstStyle/>
          <a:p>
            <a:r>
              <a:rPr lang="es-US" dirty="0"/>
              <a:t>Aprendizaje mutuo</a:t>
            </a:r>
          </a:p>
          <a:p>
            <a:r>
              <a:rPr lang="es-US" dirty="0"/>
              <a:t>Investigaciones significativas</a:t>
            </a:r>
          </a:p>
          <a:p>
            <a:r>
              <a:rPr lang="es-US" dirty="0"/>
              <a:t>Materiales y entorno de aprendizaje </a:t>
            </a:r>
          </a:p>
          <a:p>
            <a:r>
              <a:rPr lang="es-US" dirty="0"/>
              <a:t>Vocabulario y discurso matemáticos</a:t>
            </a:r>
          </a:p>
          <a:p>
            <a:r>
              <a:rPr lang="es-US" dirty="0"/>
              <a:t>Representaciones múltiples</a:t>
            </a:r>
          </a:p>
        </p:txBody>
      </p:sp>
      <p:pic>
        <p:nvPicPr>
          <p:cNvPr id="7" name="Content Placeholder 6">
            <a:extLst>
              <a:ext uri="{FF2B5EF4-FFF2-40B4-BE49-F238E27FC236}">
                <a16:creationId xmlns:a16="http://schemas.microsoft.com/office/drawing/2014/main" id="{E657FB87-F425-0570-47D4-07FCC65623E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8600" y="1200014"/>
            <a:ext cx="4691361" cy="4691199"/>
          </a:xfrm>
          <a:prstGeom prst="rect">
            <a:avLst/>
          </a:prstGeom>
        </p:spPr>
      </p:pic>
      <p:pic>
        <p:nvPicPr>
          <p:cNvPr id="3" name="Content Placeholder 6" descr="Las cinco prácticas matemáticas de M a la quinta. Aprendizaje mutuo está en el centro y rodeado de investigaciones significativas, materiales entorno de aprendizaje, vocabulario y discurso matemáticos, y representaciones múltiples.">
            <a:extLst>
              <a:ext uri="{FF2B5EF4-FFF2-40B4-BE49-F238E27FC236}">
                <a16:creationId xmlns:a16="http://schemas.microsoft.com/office/drawing/2014/main" id="{3473D142-DF58-7EF8-38CD-E6F9DF6F3F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7218" y="1200013"/>
            <a:ext cx="5233443" cy="5233443"/>
          </a:xfrm>
          <a:prstGeom prst="rect">
            <a:avLst/>
          </a:prstGeom>
        </p:spPr>
      </p:pic>
    </p:spTree>
    <p:extLst>
      <p:ext uri="{BB962C8B-B14F-4D97-AF65-F5344CB8AC3E}">
        <p14:creationId xmlns:p14="http://schemas.microsoft.com/office/powerpoint/2010/main" val="44976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70402"/>
            <a:ext cx="10834075" cy="507831"/>
          </a:xfrm>
        </p:spPr>
        <p:txBody>
          <a:bodyPr/>
          <a:lstStyle/>
          <a:p>
            <a:r>
              <a:rPr lang="es-US" dirty="0"/>
              <a:t>Metas de la sesión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1545939"/>
            <a:ext cx="10834075" cy="4351338"/>
          </a:xfrm>
        </p:spPr>
        <p:txBody>
          <a:bodyPr vert="horz" lIns="91440" tIns="45720" rIns="91440" bIns="45720" rtlCol="0" anchor="t">
            <a:normAutofit fontScale="92500"/>
          </a:bodyPr>
          <a:lstStyle/>
          <a:p>
            <a:pPr fontAlgn="base"/>
            <a:r>
              <a:rPr lang="es-US" dirty="0"/>
              <a:t>Participar en actividades lúdicas relacionadas con los datos.</a:t>
            </a:r>
          </a:p>
          <a:p>
            <a:pPr fontAlgn="base"/>
            <a:r>
              <a:rPr lang="es-US" dirty="0"/>
              <a:t>Describir cómo los niños desarrollan habilidades relacionadas con los datos. </a:t>
            </a:r>
          </a:p>
          <a:p>
            <a:pPr fontAlgn="base"/>
            <a:r>
              <a:rPr lang="es-US" dirty="0"/>
              <a:t>Identificar formas de apoyar las habilidades relacionadas con los datos de los niños. </a:t>
            </a:r>
          </a:p>
          <a:p>
            <a:pPr fontAlgn="base"/>
            <a:r>
              <a:rPr lang="es-US" dirty="0">
                <a:latin typeface="Montserrat"/>
              </a:rPr>
              <a:t>Reflexionar sobre las prácticas actuales y cómo ampliar las formas de apoyar las habilidades de los niños con los datos.</a:t>
            </a:r>
          </a:p>
        </p:txBody>
      </p:sp>
    </p:spTree>
    <p:extLst>
      <p:ext uri="{BB962C8B-B14F-4D97-AF65-F5344CB8AC3E}">
        <p14:creationId xmlns:p14="http://schemas.microsoft.com/office/powerpoint/2010/main" val="250247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1C95-7D1E-58BA-714A-F4E3EB9AA1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20A71D-BB71-7EE6-C5F7-020CA22BE75D}"/>
              </a:ext>
            </a:extLst>
          </p:cNvPr>
          <p:cNvSpPr>
            <a:spLocks noGrp="1"/>
          </p:cNvSpPr>
          <p:nvPr>
            <p:ph type="title"/>
          </p:nvPr>
        </p:nvSpPr>
        <p:spPr>
          <a:xfrm>
            <a:off x="1237130" y="905669"/>
            <a:ext cx="4137510" cy="5041900"/>
          </a:xfrm>
        </p:spPr>
        <p:txBody>
          <a:bodyPr anchor="ctr">
            <a:normAutofit/>
          </a:bodyPr>
          <a:lstStyle/>
          <a:p>
            <a:r>
              <a:rPr lang="es-US" dirty="0"/>
              <a:t>Observar: </a:t>
            </a:r>
            <a:br>
              <a:rPr lang="es-US" dirty="0"/>
            </a:br>
            <a:r>
              <a:rPr lang="es-US" sz="3600" b="0" dirty="0"/>
              <a:t>M</a:t>
            </a:r>
            <a:r>
              <a:rPr lang="es-US" sz="4000" b="0" baseline="30000" dirty="0">
                <a:latin typeface="Montserrat Medium" panose="00000600000000000000" pitchFamily="2" charset="0"/>
              </a:rPr>
              <a:t>5</a:t>
            </a:r>
            <a:r>
              <a:rPr lang="es-US" sz="4000" b="0" dirty="0">
                <a:latin typeface="Montserrat Medium" panose="00000600000000000000" pitchFamily="2" charset="0"/>
              </a:rPr>
              <a:t> en acción</a:t>
            </a:r>
            <a:endParaRPr lang="en-US" sz="4000" b="0" dirty="0">
              <a:latin typeface="Montserrat Medium" panose="00000600000000000000" pitchFamily="2" charset="0"/>
            </a:endParaRPr>
          </a:p>
        </p:txBody>
      </p:sp>
      <p:pic>
        <p:nvPicPr>
          <p:cNvPr id="11" name="Content Placeholder 10">
            <a:extLst>
              <a:ext uri="{FF2B5EF4-FFF2-40B4-BE49-F238E27FC236}">
                <a16:creationId xmlns:a16="http://schemas.microsoft.com/office/drawing/2014/main" id="{B60FF0BD-D7C7-0BA2-32D3-B6F0F8E8086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6000"/>
                    </a14:imgEffect>
                    <a14:imgEffect>
                      <a14:saturation sat="105000"/>
                    </a14:imgEffect>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6096000" y="707366"/>
            <a:ext cx="5256362" cy="5503653"/>
          </a:xfrm>
        </p:spPr>
      </p:pic>
    </p:spTree>
    <p:extLst>
      <p:ext uri="{BB962C8B-B14F-4D97-AF65-F5344CB8AC3E}">
        <p14:creationId xmlns:p14="http://schemas.microsoft.com/office/powerpoint/2010/main" val="3640244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21CF8-2DC3-ECAD-055E-0F4FD0E57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F7051-EB1A-E044-507E-A0E0996CE07B}"/>
              </a:ext>
            </a:extLst>
          </p:cNvPr>
          <p:cNvSpPr>
            <a:spLocks noGrp="1"/>
          </p:cNvSpPr>
          <p:nvPr>
            <p:ph type="title"/>
          </p:nvPr>
        </p:nvSpPr>
        <p:spPr>
          <a:xfrm>
            <a:off x="838199" y="237744"/>
            <a:ext cx="10812517" cy="507831"/>
          </a:xfrm>
        </p:spPr>
        <p:txBody>
          <a:bodyPr/>
          <a:lstStyle/>
          <a:p>
            <a:r>
              <a:rPr lang="es-US" dirty="0"/>
              <a:t>Discutir: </a:t>
            </a:r>
            <a:r>
              <a:rPr lang="es-US" b="0" dirty="0">
                <a:latin typeface="Montserrat Medium" panose="00000600000000000000" pitchFamily="2" charset="0"/>
              </a:rPr>
              <a:t>M</a:t>
            </a:r>
            <a:r>
              <a:rPr lang="es-US" b="0" baseline="30000" dirty="0">
                <a:latin typeface="Montserrat Medium" panose="00000600000000000000" pitchFamily="2" charset="0"/>
              </a:rPr>
              <a:t>5</a:t>
            </a:r>
            <a:r>
              <a:rPr lang="es-US" b="0" dirty="0">
                <a:latin typeface="Montserrat Medium" panose="00000600000000000000" pitchFamily="2" charset="0"/>
              </a:rPr>
              <a:t> en acción </a:t>
            </a:r>
            <a:endParaRPr lang="en-US" b="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BEA65121-9244-5665-B180-DA3BEBC0BBC9}"/>
              </a:ext>
            </a:extLst>
          </p:cNvPr>
          <p:cNvSpPr>
            <a:spLocks noGrp="1"/>
          </p:cNvSpPr>
          <p:nvPr>
            <p:ph sz="half" idx="1"/>
          </p:nvPr>
        </p:nvSpPr>
        <p:spPr>
          <a:xfrm>
            <a:off x="838199" y="1324303"/>
            <a:ext cx="5889172" cy="4541075"/>
          </a:xfrm>
        </p:spPr>
        <p:txBody>
          <a:bodyPr/>
          <a:lstStyle/>
          <a:p>
            <a:pPr marL="0" indent="0">
              <a:buNone/>
            </a:pPr>
            <a:r>
              <a:rPr lang="es-US" dirty="0"/>
              <a:t>¿Cómo facilitó la educadora esta experiencia para los niños?</a:t>
            </a:r>
          </a:p>
        </p:txBody>
      </p:sp>
      <p:pic>
        <p:nvPicPr>
          <p:cNvPr id="7" name="Content Placeholder 10">
            <a:extLst>
              <a:ext uri="{FF2B5EF4-FFF2-40B4-BE49-F238E27FC236}">
                <a16:creationId xmlns:a16="http://schemas.microsoft.com/office/drawing/2014/main" id="{B5677898-F38D-4B21-9B83-093CE86BF26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saturation sat="105000"/>
                    </a14:imgEffect>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6942618" y="971735"/>
            <a:ext cx="5256362" cy="4886716"/>
          </a:xfrm>
          <a:prstGeom prst="rect">
            <a:avLst/>
          </a:prstGeom>
        </p:spPr>
      </p:pic>
    </p:spTree>
    <p:extLst>
      <p:ext uri="{BB962C8B-B14F-4D97-AF65-F5344CB8AC3E}">
        <p14:creationId xmlns:p14="http://schemas.microsoft.com/office/powerpoint/2010/main" val="219992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20A6A-EB29-43E3-727E-0FE44A8D34FC}"/>
              </a:ext>
            </a:extLst>
          </p:cNvPr>
          <p:cNvSpPr>
            <a:spLocks noGrp="1"/>
          </p:cNvSpPr>
          <p:nvPr>
            <p:ph type="title"/>
          </p:nvPr>
        </p:nvSpPr>
        <p:spPr>
          <a:xfrm>
            <a:off x="802639" y="905669"/>
            <a:ext cx="4786047" cy="5041900"/>
          </a:xfrm>
        </p:spPr>
        <p:txBody>
          <a:bodyPr anchor="ctr">
            <a:normAutofit/>
          </a:bodyPr>
          <a:lstStyle/>
          <a:p>
            <a:r>
              <a:rPr lang="es-US" sz="4000" dirty="0">
                <a:latin typeface="Montserrat"/>
              </a:rPr>
              <a:t>Explorar: </a:t>
            </a:r>
            <a:br>
              <a:rPr lang="es-US" sz="4000" dirty="0">
                <a:latin typeface="Montserrat"/>
              </a:rPr>
            </a:br>
            <a:r>
              <a:rPr lang="es-US" sz="4000" b="0" dirty="0">
                <a:latin typeface="Montserrat Medium"/>
              </a:rPr>
              <a:t>utilizar M</a:t>
            </a:r>
            <a:r>
              <a:rPr lang="es-US" sz="4000" b="0" baseline="30000" dirty="0">
                <a:latin typeface="Montserrat Medium"/>
              </a:rPr>
              <a:t>5</a:t>
            </a:r>
            <a:r>
              <a:rPr lang="es-US" sz="4000" b="0" dirty="0">
                <a:latin typeface="Montserrat Medium"/>
              </a:rPr>
              <a:t> para apoyar el aprendizaje sobre datos</a:t>
            </a:r>
            <a:endParaRPr lang="en-US" sz="4000" b="0" dirty="0">
              <a:latin typeface="Montserrat Medium" panose="00000600000000000000" pitchFamily="2" charset="0"/>
            </a:endParaRPr>
          </a:p>
        </p:txBody>
      </p:sp>
      <p:pic>
        <p:nvPicPr>
          <p:cNvPr id="3" name="Content Placeholder 2">
            <a:extLst>
              <a:ext uri="{FF2B5EF4-FFF2-40B4-BE49-F238E27FC236}">
                <a16:creationId xmlns:a16="http://schemas.microsoft.com/office/drawing/2014/main" id="{1CBDA119-4F7A-4656-C12B-B55DF5BE5FD1}"/>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03314" y="685800"/>
            <a:ext cx="4243171" cy="5491163"/>
          </a:xfrm>
          <a:ln>
            <a:solidFill>
              <a:schemeClr val="accent3"/>
            </a:solidFill>
          </a:ln>
        </p:spPr>
      </p:pic>
    </p:spTree>
    <p:extLst>
      <p:ext uri="{BB962C8B-B14F-4D97-AF65-F5344CB8AC3E}">
        <p14:creationId xmlns:p14="http://schemas.microsoft.com/office/powerpoint/2010/main" val="215149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24FE2-DC3A-152C-E325-945DCE3FDB45}"/>
              </a:ext>
            </a:extLst>
          </p:cNvPr>
          <p:cNvSpPr>
            <a:spLocks noGrp="1"/>
          </p:cNvSpPr>
          <p:nvPr>
            <p:ph type="title"/>
          </p:nvPr>
        </p:nvSpPr>
        <p:spPr>
          <a:xfrm>
            <a:off x="851646" y="48987"/>
            <a:ext cx="10023183" cy="1161074"/>
          </a:xfrm>
        </p:spPr>
        <p:txBody>
          <a:bodyPr/>
          <a:lstStyle/>
          <a:p>
            <a:r>
              <a:rPr lang="es-US" dirty="0"/>
              <a:t>Discutir: </a:t>
            </a:r>
            <a:r>
              <a:rPr lang="es-US" b="0" dirty="0">
                <a:latin typeface="Montserrat Medium" panose="00000600000000000000" pitchFamily="2" charset="0"/>
              </a:rPr>
              <a:t>Utilizar M</a:t>
            </a:r>
            <a:r>
              <a:rPr lang="es-US" b="0" baseline="30000" dirty="0">
                <a:latin typeface="Montserrat Medium" panose="00000600000000000000" pitchFamily="2" charset="0"/>
              </a:rPr>
              <a:t>5</a:t>
            </a:r>
            <a:r>
              <a:rPr lang="es-US" b="0" dirty="0">
                <a:latin typeface="Montserrat Medium" panose="00000600000000000000" pitchFamily="2" charset="0"/>
              </a:rPr>
              <a:t> para apoyar el aprendizaje sobre datos</a:t>
            </a:r>
            <a:endParaRPr lang="en-US" b="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74AEFC76-9D38-275E-A3EB-08690494F709}"/>
              </a:ext>
            </a:extLst>
          </p:cNvPr>
          <p:cNvSpPr>
            <a:spLocks noGrp="1"/>
          </p:cNvSpPr>
          <p:nvPr>
            <p:ph idx="1"/>
          </p:nvPr>
        </p:nvSpPr>
        <p:spPr>
          <a:xfrm>
            <a:off x="851647" y="1253331"/>
            <a:ext cx="10415794" cy="3254874"/>
          </a:xfrm>
        </p:spPr>
        <p:txBody>
          <a:bodyPr>
            <a:normAutofit lnSpcReduction="10000"/>
          </a:bodyPr>
          <a:lstStyle/>
          <a:p>
            <a:pPr marL="0" indent="0">
              <a:buNone/>
            </a:pPr>
            <a:r>
              <a:rPr lang="es-US" dirty="0"/>
              <a:t>Discuten su grupo de mesa:</a:t>
            </a:r>
          </a:p>
          <a:p>
            <a:r>
              <a:rPr lang="es-US" dirty="0"/>
              <a:t>¿Cómo podrían utilizar esta práctica de manera que se adapte a los niños de su entorno de aprendizaje?</a:t>
            </a:r>
          </a:p>
          <a:p>
            <a:r>
              <a:rPr lang="es-US" dirty="0"/>
              <a:t>¿Cómo podría adaptar la experiencia para apoyar a niños con diferentes capacidades o a niños que aprenden en múltiples lenguas?</a:t>
            </a:r>
          </a:p>
        </p:txBody>
      </p:sp>
    </p:spTree>
    <p:extLst>
      <p:ext uri="{BB962C8B-B14F-4D97-AF65-F5344CB8AC3E}">
        <p14:creationId xmlns:p14="http://schemas.microsoft.com/office/powerpoint/2010/main" val="4043738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670F4-D5B4-8DD1-0B88-C5200303C047}"/>
              </a:ext>
            </a:extLst>
          </p:cNvPr>
          <p:cNvSpPr>
            <a:spLocks noGrp="1"/>
          </p:cNvSpPr>
          <p:nvPr>
            <p:ph type="title"/>
          </p:nvPr>
        </p:nvSpPr>
        <p:spPr>
          <a:xfrm>
            <a:off x="851646" y="237744"/>
            <a:ext cx="10834075" cy="507831"/>
          </a:xfrm>
        </p:spPr>
        <p:txBody>
          <a:bodyPr anchor="ctr"/>
          <a:lstStyle/>
          <a:p>
            <a:r>
              <a:rPr lang="es-US" dirty="0"/>
              <a:t>Reflexionar: </a:t>
            </a:r>
            <a:r>
              <a:rPr lang="es-US" b="0" dirty="0">
                <a:latin typeface="Montserrat Medium" panose="00000600000000000000" pitchFamily="2" charset="0"/>
              </a:rPr>
              <a:t>Conectar, ampliar, desafiar </a:t>
            </a:r>
            <a:endParaRPr lang="en-US" b="0" dirty="0">
              <a:latin typeface="Montserrat Medium" panose="00000600000000000000" pitchFamily="2" charset="0"/>
            </a:endParaRPr>
          </a:p>
        </p:txBody>
      </p:sp>
      <p:sp>
        <p:nvSpPr>
          <p:cNvPr id="2" name="Content Placeholder 1">
            <a:extLst>
              <a:ext uri="{FF2B5EF4-FFF2-40B4-BE49-F238E27FC236}">
                <a16:creationId xmlns:a16="http://schemas.microsoft.com/office/drawing/2014/main" id="{43B76514-6B19-6CAE-7373-5E56596162A0}"/>
              </a:ext>
            </a:extLst>
          </p:cNvPr>
          <p:cNvSpPr>
            <a:spLocks noGrp="1"/>
          </p:cNvSpPr>
          <p:nvPr>
            <p:ph idx="1"/>
          </p:nvPr>
        </p:nvSpPr>
        <p:spPr/>
        <p:txBody>
          <a:bodyPr>
            <a:normAutofit lnSpcReduction="10000"/>
          </a:bodyPr>
          <a:lstStyle/>
          <a:p>
            <a:r>
              <a:rPr lang="es-US" b="1" dirty="0"/>
              <a:t>Conectar: </a:t>
            </a:r>
            <a:r>
              <a:rPr lang="es-US" dirty="0"/>
              <a:t>¿Qué información o prácticas que se han discutido en esta sesión </a:t>
            </a:r>
            <a:r>
              <a:rPr lang="es-US" i="1" dirty="0"/>
              <a:t>se </a:t>
            </a:r>
            <a:r>
              <a:rPr lang="es-US" i="1" dirty="0" err="1"/>
              <a:t>contectan</a:t>
            </a:r>
            <a:r>
              <a:rPr lang="es-US" i="1" dirty="0"/>
              <a:t> </a:t>
            </a:r>
            <a:r>
              <a:rPr lang="es-US" dirty="0"/>
              <a:t>con lo que usted </a:t>
            </a:r>
            <a:br>
              <a:rPr lang="es-US" dirty="0"/>
            </a:br>
            <a:r>
              <a:rPr lang="es-US" dirty="0"/>
              <a:t>ya hace? </a:t>
            </a:r>
          </a:p>
          <a:p>
            <a:r>
              <a:rPr lang="es-US" b="1" dirty="0"/>
              <a:t>Ampliar: </a:t>
            </a:r>
            <a:r>
              <a:rPr lang="es-US" dirty="0"/>
              <a:t>¿Cómo ha </a:t>
            </a:r>
            <a:r>
              <a:rPr lang="es-US" i="1" dirty="0"/>
              <a:t>ampliado </a:t>
            </a:r>
            <a:r>
              <a:rPr lang="es-US" dirty="0"/>
              <a:t>su forma de pensar la información o las prácticas que se han discutido en esta sesión? </a:t>
            </a:r>
          </a:p>
          <a:p>
            <a:r>
              <a:rPr lang="es-US" b="1" dirty="0">
                <a:effectLst>
                  <a:outerShdw sx="0" sy="0">
                    <a:srgbClr val="000000"/>
                  </a:outerShdw>
                </a:effectLst>
              </a:rPr>
              <a:t>Desafíe: </a:t>
            </a:r>
            <a:r>
              <a:rPr lang="es-US" dirty="0">
                <a:effectLst>
                  <a:outerShdw sx="0" sy="0">
                    <a:srgbClr val="000000"/>
                  </a:outerShdw>
                </a:effectLst>
              </a:rPr>
              <a:t>¿Qué </a:t>
            </a:r>
            <a:r>
              <a:rPr lang="es-US" i="1" dirty="0">
                <a:effectLst>
                  <a:outerShdw sx="0" sy="0">
                    <a:srgbClr val="000000"/>
                  </a:outerShdw>
                </a:effectLst>
              </a:rPr>
              <a:t>desafíos </a:t>
            </a:r>
            <a:r>
              <a:rPr lang="es-US" dirty="0">
                <a:effectLst>
                  <a:outerShdw sx="0" sy="0">
                    <a:srgbClr val="000000"/>
                  </a:outerShdw>
                </a:effectLst>
              </a:rPr>
              <a:t>o preguntas tiene sobre la información presentada en esta sesión? </a:t>
            </a:r>
            <a:endParaRPr lang="es-US" dirty="0"/>
          </a:p>
        </p:txBody>
      </p:sp>
    </p:spTree>
    <p:extLst>
      <p:ext uri="{BB962C8B-B14F-4D97-AF65-F5344CB8AC3E}">
        <p14:creationId xmlns:p14="http://schemas.microsoft.com/office/powerpoint/2010/main" val="1731594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8D87-1DBC-8D7A-9AC1-723A361E2E38}"/>
              </a:ext>
            </a:extLst>
          </p:cNvPr>
          <p:cNvSpPr>
            <a:spLocks noGrp="1"/>
          </p:cNvSpPr>
          <p:nvPr>
            <p:ph type="title"/>
          </p:nvPr>
        </p:nvSpPr>
        <p:spPr/>
        <p:txBody>
          <a:bodyPr anchor="ctr"/>
          <a:lstStyle/>
          <a:p>
            <a:r>
              <a:rPr lang="es-US" dirty="0"/>
              <a:t>Jugar: </a:t>
            </a:r>
            <a:br>
              <a:rPr lang="es-US" dirty="0"/>
            </a:br>
            <a:r>
              <a:rPr lang="es-US" b="0" dirty="0">
                <a:latin typeface="Montserrat Medium" panose="00000600000000000000" pitchFamily="2" charset="0"/>
              </a:rPr>
              <a:t>Usar datos para contar nuestra historia</a:t>
            </a:r>
            <a:endParaRPr lang="en-US" b="0" dirty="0">
              <a:latin typeface="Montserrat Medium" panose="00000600000000000000" pitchFamily="2" charset="0"/>
            </a:endParaRPr>
          </a:p>
        </p:txBody>
      </p:sp>
      <p:pic>
        <p:nvPicPr>
          <p:cNvPr id="5" name="Content Placeholder 4">
            <a:extLst>
              <a:ext uri="{FF2B5EF4-FFF2-40B4-BE49-F238E27FC236}">
                <a16:creationId xmlns:a16="http://schemas.microsoft.com/office/drawing/2014/main" id="{3624163B-8A33-8B1E-204E-5FFC27189EB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b="-291"/>
          <a:stretch>
            <a:fillRect/>
          </a:stretch>
        </p:blipFill>
        <p:spPr>
          <a:xfrm>
            <a:off x="6230758" y="705386"/>
            <a:ext cx="5302481" cy="5474187"/>
          </a:xfrm>
        </p:spPr>
      </p:pic>
    </p:spTree>
    <p:extLst>
      <p:ext uri="{BB962C8B-B14F-4D97-AF65-F5344CB8AC3E}">
        <p14:creationId xmlns:p14="http://schemas.microsoft.com/office/powerpoint/2010/main" val="413985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8705-978E-FC62-2EBB-E40A498C3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B6980-891A-6F1B-7193-DB24A92FED17}"/>
              </a:ext>
            </a:extLst>
          </p:cNvPr>
          <p:cNvSpPr>
            <a:spLocks noGrp="1"/>
          </p:cNvSpPr>
          <p:nvPr>
            <p:ph type="title"/>
          </p:nvPr>
        </p:nvSpPr>
        <p:spPr/>
        <p:txBody>
          <a:bodyPr/>
          <a:lstStyle/>
          <a:p>
            <a:r>
              <a:rPr lang="es-US" dirty="0"/>
              <a:t>Discutir: </a:t>
            </a:r>
            <a:r>
              <a:rPr lang="es-US" b="0" dirty="0">
                <a:latin typeface="Montserrat Medium" panose="00000600000000000000" pitchFamily="2" charset="0"/>
              </a:rPr>
              <a:t>Usar datos para contar nuestra historia</a:t>
            </a:r>
            <a:endParaRPr lang="en-US" b="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30000951-19F2-4366-EF54-66B3FE3D227E}"/>
              </a:ext>
            </a:extLst>
          </p:cNvPr>
          <p:cNvSpPr>
            <a:spLocks noGrp="1"/>
          </p:cNvSpPr>
          <p:nvPr>
            <p:ph idx="1"/>
          </p:nvPr>
        </p:nvSpPr>
        <p:spPr/>
        <p:txBody>
          <a:bodyPr>
            <a:normAutofit/>
          </a:bodyPr>
          <a:lstStyle/>
          <a:p>
            <a:pPr lvl="1">
              <a:spcAft>
                <a:spcPts val="2400"/>
              </a:spcAft>
            </a:pPr>
            <a:r>
              <a:rPr lang="es-US" sz="2800" dirty="0"/>
              <a:t>¿Cómo decidieron qué opciones de respuesta ofrecer para su pregunta? </a:t>
            </a:r>
          </a:p>
          <a:p>
            <a:pPr lvl="1">
              <a:spcAft>
                <a:spcPts val="2400"/>
              </a:spcAft>
            </a:pPr>
            <a:r>
              <a:rPr lang="es-US" sz="2800" dirty="0"/>
              <a:t>¿Por qué decidieron representar sus datos de esa manera? </a:t>
            </a:r>
          </a:p>
          <a:p>
            <a:pPr lvl="1">
              <a:spcAft>
                <a:spcPts val="2400"/>
              </a:spcAft>
            </a:pPr>
            <a:r>
              <a:rPr lang="es-US" sz="2800" dirty="0"/>
              <a:t>¿De qué manera esta actividad demostró una forma divertida de aprender sobre los datos y utilizarlos?</a:t>
            </a:r>
          </a:p>
        </p:txBody>
      </p:sp>
    </p:spTree>
    <p:extLst>
      <p:ext uri="{BB962C8B-B14F-4D97-AF65-F5344CB8AC3E}">
        <p14:creationId xmlns:p14="http://schemas.microsoft.com/office/powerpoint/2010/main" val="84752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s-US" dirty="0"/>
              <a:t>Datos: </a:t>
            </a:r>
            <a:br>
              <a:rPr lang="es-US" dirty="0"/>
            </a:br>
            <a:r>
              <a:rPr lang="es-US" b="0" dirty="0"/>
              <a:t>Resumen general</a:t>
            </a:r>
            <a:endParaRPr lang="en-US" b="0" dirty="0"/>
          </a:p>
        </p:txBody>
      </p:sp>
    </p:spTree>
    <p:extLst>
      <p:ext uri="{BB962C8B-B14F-4D97-AF65-F5344CB8AC3E}">
        <p14:creationId xmlns:p14="http://schemas.microsoft.com/office/powerpoint/2010/main" val="163368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D807-9E9D-36E8-CB73-08DC80728169}"/>
              </a:ext>
            </a:extLst>
          </p:cNvPr>
          <p:cNvSpPr>
            <a:spLocks noGrp="1"/>
          </p:cNvSpPr>
          <p:nvPr>
            <p:ph type="title"/>
          </p:nvPr>
        </p:nvSpPr>
        <p:spPr/>
        <p:txBody>
          <a:bodyPr anchor="t">
            <a:normAutofit/>
          </a:bodyPr>
          <a:lstStyle/>
          <a:p>
            <a:r>
              <a:rPr lang="es-US" dirty="0"/>
              <a:t>¿Qué son los datos?</a:t>
            </a:r>
            <a:endParaRPr lang="en-US" dirty="0"/>
          </a:p>
        </p:txBody>
      </p:sp>
      <p:sp>
        <p:nvSpPr>
          <p:cNvPr id="5" name="Content Placeholder 4">
            <a:extLst>
              <a:ext uri="{FF2B5EF4-FFF2-40B4-BE49-F238E27FC236}">
                <a16:creationId xmlns:a16="http://schemas.microsoft.com/office/drawing/2014/main" id="{2ED1FF10-5DB8-41DA-FE62-2027C58CF3B0}"/>
              </a:ext>
            </a:extLst>
          </p:cNvPr>
          <p:cNvSpPr>
            <a:spLocks noGrp="1"/>
          </p:cNvSpPr>
          <p:nvPr>
            <p:ph sz="half" idx="1"/>
          </p:nvPr>
        </p:nvSpPr>
        <p:spPr>
          <a:xfrm>
            <a:off x="838199" y="1894114"/>
            <a:ext cx="5181600" cy="3785930"/>
          </a:xfrm>
        </p:spPr>
        <p:txBody>
          <a:bodyPr/>
          <a:lstStyle/>
          <a:p>
            <a:pPr marL="0" indent="0">
              <a:buNone/>
            </a:pPr>
            <a:r>
              <a:rPr lang="es-US" dirty="0"/>
              <a:t>La información que reunimos para responder a una pregunta de interés cuando la respuesta no es inmediatamente obvia. </a:t>
            </a:r>
          </a:p>
        </p:txBody>
      </p:sp>
      <p:pic>
        <p:nvPicPr>
          <p:cNvPr id="7" name="Content Placeholder 5">
            <a:extLst>
              <a:ext uri="{FF2B5EF4-FFF2-40B4-BE49-F238E27FC236}">
                <a16:creationId xmlns:a16="http://schemas.microsoft.com/office/drawing/2014/main" id="{ADA43DC9-3036-4828-6CBF-C1E5974DD39F}"/>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a:xfrm>
            <a:off x="7010400" y="969993"/>
            <a:ext cx="5181600" cy="4710051"/>
          </a:xfrm>
          <a:prstGeom prst="rect">
            <a:avLst/>
          </a:prstGeom>
        </p:spPr>
      </p:pic>
    </p:spTree>
    <p:extLst>
      <p:ext uri="{BB962C8B-B14F-4D97-AF65-F5344CB8AC3E}">
        <p14:creationId xmlns:p14="http://schemas.microsoft.com/office/powerpoint/2010/main" val="298560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CC8D-8272-899E-AE4F-6BEC5A4AAFBA}"/>
              </a:ext>
            </a:extLst>
          </p:cNvPr>
          <p:cNvSpPr>
            <a:spLocks noGrp="1"/>
          </p:cNvSpPr>
          <p:nvPr>
            <p:ph type="title"/>
          </p:nvPr>
        </p:nvSpPr>
        <p:spPr/>
        <p:txBody>
          <a:bodyPr/>
          <a:lstStyle/>
          <a:p>
            <a:r>
              <a:rPr lang="es-US" dirty="0"/>
              <a:t>¡Los datos están en todas partes!</a:t>
            </a:r>
            <a:endParaRPr lang="en-US" dirty="0"/>
          </a:p>
        </p:txBody>
      </p:sp>
      <p:sp>
        <p:nvSpPr>
          <p:cNvPr id="13" name="TextBox 12">
            <a:extLst>
              <a:ext uri="{FF2B5EF4-FFF2-40B4-BE49-F238E27FC236}">
                <a16:creationId xmlns:a16="http://schemas.microsoft.com/office/drawing/2014/main" id="{74F921F7-1B5F-7E4B-93C5-CC60545ACD80}"/>
              </a:ext>
            </a:extLst>
          </p:cNvPr>
          <p:cNvSpPr txBox="1"/>
          <p:nvPr/>
        </p:nvSpPr>
        <p:spPr>
          <a:xfrm>
            <a:off x="786330" y="1291846"/>
            <a:ext cx="5091954" cy="400110"/>
          </a:xfrm>
          <a:prstGeom prst="rect">
            <a:avLst/>
          </a:prstGeom>
          <a:noFill/>
        </p:spPr>
        <p:txBody>
          <a:bodyPr wrap="square" rtlCol="0">
            <a:spAutoFit/>
          </a:bodyPr>
          <a:lstStyle/>
          <a:p>
            <a:pPr algn="ctr"/>
            <a:r>
              <a:rPr lang="es-US" sz="2000" b="1" dirty="0">
                <a:solidFill>
                  <a:schemeClr val="accent3"/>
                </a:solidFill>
                <a:latin typeface="Montserrat" pitchFamily="2" charset="77"/>
              </a:rPr>
              <a:t>Ventas anuales de entradas por liga</a:t>
            </a:r>
          </a:p>
        </p:txBody>
      </p:sp>
      <p:pic>
        <p:nvPicPr>
          <p:cNvPr id="4" name="Picture 3" descr="Graph comparing ticket sales from 1992 to 2017 of Major League Baseball (around 50-75 million), Minor League Baseball (25-50 million), National Basketball Association (just below 25 million), and National Football League (just below 25 million but less than NBA).">
            <a:extLst>
              <a:ext uri="{FF2B5EF4-FFF2-40B4-BE49-F238E27FC236}">
                <a16:creationId xmlns:a16="http://schemas.microsoft.com/office/drawing/2014/main" id="{2852E07D-34F2-E0D4-E237-D7D808387E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580" y="2140504"/>
            <a:ext cx="6148547" cy="3327927"/>
          </a:xfrm>
          <a:prstGeom prst="rect">
            <a:avLst/>
          </a:prstGeom>
        </p:spPr>
      </p:pic>
      <p:sp>
        <p:nvSpPr>
          <p:cNvPr id="10" name="TextBox 9">
            <a:extLst>
              <a:ext uri="{FF2B5EF4-FFF2-40B4-BE49-F238E27FC236}">
                <a16:creationId xmlns:a16="http://schemas.microsoft.com/office/drawing/2014/main" id="{BFB9F2D5-52BF-616C-6EC3-F15DC3AEA617}"/>
              </a:ext>
            </a:extLst>
          </p:cNvPr>
          <p:cNvSpPr txBox="1"/>
          <p:nvPr/>
        </p:nvSpPr>
        <p:spPr>
          <a:xfrm>
            <a:off x="6929715" y="1177543"/>
            <a:ext cx="4842155" cy="707886"/>
          </a:xfrm>
          <a:prstGeom prst="rect">
            <a:avLst/>
          </a:prstGeom>
          <a:noFill/>
        </p:spPr>
        <p:txBody>
          <a:bodyPr wrap="square" rtlCol="0">
            <a:spAutoFit/>
          </a:bodyPr>
          <a:lstStyle/>
          <a:p>
            <a:pPr algn="ctr"/>
            <a:r>
              <a:rPr lang="es-US" sz="2000" b="1" dirty="0">
                <a:solidFill>
                  <a:schemeClr val="accent3"/>
                </a:solidFill>
                <a:latin typeface="Montserrat" pitchFamily="2" charset="77"/>
              </a:rPr>
              <a:t>Popularidad relativa de Taylor Swift en los Estados Unidos</a:t>
            </a:r>
          </a:p>
        </p:txBody>
      </p:sp>
      <p:grpSp>
        <p:nvGrpSpPr>
          <p:cNvPr id="7" name="Group 6" descr="Heat map showing Taylor Swift's popularity around the United States from less popular to more popular. There is a high concentration on the West Coast, especially in the Rocky Mountain region, with pockets in the Mid-Atlantic and Alaska.">
            <a:extLst>
              <a:ext uri="{FF2B5EF4-FFF2-40B4-BE49-F238E27FC236}">
                <a16:creationId xmlns:a16="http://schemas.microsoft.com/office/drawing/2014/main" id="{BCAEDD89-CED1-95ED-482E-645FBF65746B}"/>
              </a:ext>
            </a:extLst>
          </p:cNvPr>
          <p:cNvGrpSpPr/>
          <p:nvPr/>
        </p:nvGrpSpPr>
        <p:grpSpPr>
          <a:xfrm>
            <a:off x="6679466" y="1927144"/>
            <a:ext cx="5512534" cy="3958175"/>
            <a:chOff x="6679466" y="1927144"/>
            <a:chExt cx="5512534" cy="3958175"/>
          </a:xfrm>
        </p:grpSpPr>
        <p:pic>
          <p:nvPicPr>
            <p:cNvPr id="3" name="Picture 2">
              <a:extLst>
                <a:ext uri="{FF2B5EF4-FFF2-40B4-BE49-F238E27FC236}">
                  <a16:creationId xmlns:a16="http://schemas.microsoft.com/office/drawing/2014/main" id="{853E66F8-2F88-82D8-BBCA-E6BD14806162}"/>
                </a:ext>
              </a:extLst>
            </p:cNvPr>
            <p:cNvPicPr>
              <a:picLocks noChangeAspect="1"/>
            </p:cNvPicPr>
            <p:nvPr/>
          </p:nvPicPr>
          <p:blipFill>
            <a:blip r:embed="rId4" cstate="screen">
              <a:extLst>
                <a:ext uri="{28A0092B-C50C-407E-A947-70E740481C1C}">
                  <a14:useLocalDpi xmlns:a14="http://schemas.microsoft.com/office/drawing/2010/main"/>
                </a:ext>
              </a:extLst>
            </a:blip>
            <a:srcRect l="30509" t="89785" r="32307" b="4415"/>
            <a:stretch>
              <a:fillRect/>
            </a:stretch>
          </p:blipFill>
          <p:spPr>
            <a:xfrm>
              <a:off x="7585645" y="5074920"/>
              <a:ext cx="3813875" cy="595281"/>
            </a:xfrm>
            <a:prstGeom prst="rect">
              <a:avLst/>
            </a:prstGeom>
          </p:spPr>
        </p:pic>
        <p:pic>
          <p:nvPicPr>
            <p:cNvPr id="8" name="Picture 7">
              <a:extLst>
                <a:ext uri="{FF2B5EF4-FFF2-40B4-BE49-F238E27FC236}">
                  <a16:creationId xmlns:a16="http://schemas.microsoft.com/office/drawing/2014/main" id="{FEDF88DC-74FF-78EA-7B5F-55AE6A3E4156}"/>
                </a:ext>
              </a:extLst>
            </p:cNvPr>
            <p:cNvPicPr>
              <a:picLocks noChangeAspect="1"/>
            </p:cNvPicPr>
            <p:nvPr/>
          </p:nvPicPr>
          <p:blipFill>
            <a:blip r:embed="rId4" cstate="screen">
              <a:extLst>
                <a:ext uri="{28A0092B-C50C-407E-A947-70E740481C1C}">
                  <a14:useLocalDpi xmlns:a14="http://schemas.microsoft.com/office/drawing/2010/main"/>
                </a:ext>
              </a:extLst>
            </a:blip>
            <a:srcRect t="3241" b="10250"/>
            <a:stretch>
              <a:fillRect/>
            </a:stretch>
          </p:blipFill>
          <p:spPr>
            <a:xfrm>
              <a:off x="6679466" y="1927144"/>
              <a:ext cx="5512534" cy="3327928"/>
            </a:xfrm>
            <a:prstGeom prst="rect">
              <a:avLst/>
            </a:prstGeom>
          </p:spPr>
        </p:pic>
        <p:sp>
          <p:nvSpPr>
            <p:cNvPr id="6" name="TextBox 5">
              <a:extLst>
                <a:ext uri="{FF2B5EF4-FFF2-40B4-BE49-F238E27FC236}">
                  <a16:creationId xmlns:a16="http://schemas.microsoft.com/office/drawing/2014/main" id="{1B9575B0-6638-3ED4-16E4-027E0CFC51EA}"/>
                </a:ext>
              </a:extLst>
            </p:cNvPr>
            <p:cNvSpPr txBox="1"/>
            <p:nvPr/>
          </p:nvSpPr>
          <p:spPr>
            <a:xfrm>
              <a:off x="9908240" y="5600672"/>
              <a:ext cx="1767840" cy="276999"/>
            </a:xfrm>
            <a:prstGeom prst="rect">
              <a:avLst/>
            </a:prstGeom>
            <a:solidFill>
              <a:schemeClr val="bg1"/>
            </a:solidFill>
          </p:spPr>
          <p:txBody>
            <a:bodyPr wrap="square" rtlCol="0">
              <a:spAutoFit/>
            </a:bodyPr>
            <a:lstStyle/>
            <a:p>
              <a:r>
                <a:rPr lang="es-US" sz="1200" b="1" dirty="0">
                  <a:latin typeface="Arial" panose="020B0604020202020204" pitchFamily="34" charset="0"/>
                  <a:cs typeface="Arial" panose="020B0604020202020204" pitchFamily="34" charset="0"/>
                </a:rPr>
                <a:t>MÁS POPULAR</a:t>
              </a:r>
            </a:p>
          </p:txBody>
        </p:sp>
        <p:sp>
          <p:nvSpPr>
            <p:cNvPr id="5" name="TextBox 4">
              <a:extLst>
                <a:ext uri="{FF2B5EF4-FFF2-40B4-BE49-F238E27FC236}">
                  <a16:creationId xmlns:a16="http://schemas.microsoft.com/office/drawing/2014/main" id="{77341686-42D6-4CE7-ACB1-DCA19D7C3E1B}"/>
                </a:ext>
              </a:extLst>
            </p:cNvPr>
            <p:cNvSpPr txBox="1"/>
            <p:nvPr/>
          </p:nvSpPr>
          <p:spPr>
            <a:xfrm>
              <a:off x="7376160" y="5608320"/>
              <a:ext cx="1767840" cy="276999"/>
            </a:xfrm>
            <a:prstGeom prst="rect">
              <a:avLst/>
            </a:prstGeom>
            <a:solidFill>
              <a:schemeClr val="bg1"/>
            </a:solidFill>
          </p:spPr>
          <p:txBody>
            <a:bodyPr wrap="square" rtlCol="0">
              <a:spAutoFit/>
            </a:bodyPr>
            <a:lstStyle/>
            <a:p>
              <a:r>
                <a:rPr lang="es-US" sz="1200" b="1" dirty="0">
                  <a:solidFill>
                    <a:srgbClr val="0F173D"/>
                  </a:solidFill>
                  <a:latin typeface="Arial" panose="020B0604020202020204" pitchFamily="34" charset="0"/>
                  <a:cs typeface="Arial" panose="020B0604020202020204" pitchFamily="34" charset="0"/>
                </a:rPr>
                <a:t>MENOS POPULAR</a:t>
              </a:r>
            </a:p>
          </p:txBody>
        </p:sp>
      </p:grpSp>
      <p:sp>
        <p:nvSpPr>
          <p:cNvPr id="9" name="TextBox 8">
            <a:extLst>
              <a:ext uri="{FF2B5EF4-FFF2-40B4-BE49-F238E27FC236}">
                <a16:creationId xmlns:a16="http://schemas.microsoft.com/office/drawing/2014/main" id="{4C2D1963-BC49-0107-F584-E15A6DB1F6E8}"/>
              </a:ext>
            </a:extLst>
          </p:cNvPr>
          <p:cNvSpPr txBox="1"/>
          <p:nvPr/>
        </p:nvSpPr>
        <p:spPr>
          <a:xfrm>
            <a:off x="321087" y="6037068"/>
            <a:ext cx="11799193" cy="276999"/>
          </a:xfrm>
          <a:prstGeom prst="rect">
            <a:avLst/>
          </a:prstGeom>
          <a:noFill/>
        </p:spPr>
        <p:txBody>
          <a:bodyPr wrap="square" rtlCol="0">
            <a:spAutoFit/>
          </a:bodyPr>
          <a:lstStyle/>
          <a:p>
            <a:r>
              <a:rPr lang="es-US" sz="1200" dirty="0">
                <a:solidFill>
                  <a:schemeClr val="bg2">
                    <a:lumMod val="50000"/>
                  </a:schemeClr>
                </a:solidFill>
                <a:latin typeface="Montserrat Medium" panose="00000600000000000000" pitchFamily="2" charset="0"/>
              </a:rPr>
              <a:t>Gráficos de </a:t>
            </a:r>
            <a:r>
              <a:rPr lang="es-US" sz="1200" dirty="0">
                <a:solidFill>
                  <a:schemeClr val="bg2">
                    <a:lumMod val="50000"/>
                  </a:schemeClr>
                </a:solidFill>
                <a:latin typeface="Montserrat Medium" panose="00000600000000000000" pitchFamily="2" charset="0"/>
                <a:hlinkClick r:id="rId5"/>
              </a:rPr>
              <a:t>«¿Qué ocurre en este gráfico?», 30 de octubre de 2019, </a:t>
            </a:r>
            <a:r>
              <a:rPr lang="es-US" sz="1200" dirty="0">
                <a:solidFill>
                  <a:schemeClr val="bg2">
                    <a:lumMod val="50000"/>
                  </a:schemeClr>
                </a:solidFill>
                <a:latin typeface="Montserrat Medium" panose="00000600000000000000" pitchFamily="2" charset="0"/>
              </a:rPr>
              <a:t>y </a:t>
            </a:r>
            <a:r>
              <a:rPr lang="es-ES" sz="1200" dirty="0">
                <a:solidFill>
                  <a:schemeClr val="bg2">
                    <a:lumMod val="50000"/>
                  </a:schemeClr>
                </a:solidFill>
                <a:latin typeface="Montserrat Medium" panose="00000600000000000000" pitchFamily="2" charset="0"/>
                <a:hlinkClick r:id="rId6"/>
              </a:rPr>
              <a:t>«¿Qué ocurre en este gráfico?», 10 de abril de 2018</a:t>
            </a:r>
            <a:r>
              <a:rPr lang="es-ES" sz="1200" dirty="0">
                <a:solidFill>
                  <a:schemeClr val="bg2">
                    <a:lumMod val="50000"/>
                  </a:schemeClr>
                </a:solidFill>
                <a:latin typeface="Montserrat Medium" panose="00000600000000000000" pitchFamily="2" charset="0"/>
              </a:rPr>
              <a:t> (ambos en inglés).</a:t>
            </a:r>
            <a:endParaRPr lang="es-US" sz="1200" dirty="0">
              <a:latin typeface="Montserrat Medium" panose="00000600000000000000" pitchFamily="2" charset="0"/>
            </a:endParaRPr>
          </a:p>
        </p:txBody>
      </p:sp>
    </p:spTree>
    <p:extLst>
      <p:ext uri="{BB962C8B-B14F-4D97-AF65-F5344CB8AC3E}">
        <p14:creationId xmlns:p14="http://schemas.microsoft.com/office/powerpoint/2010/main" val="209455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32658"/>
            <a:ext cx="9711789" cy="942615"/>
          </a:xfrm>
        </p:spPr>
        <p:txBody>
          <a:bodyPr/>
          <a:lstStyle/>
          <a:p>
            <a:r>
              <a:rPr lang="es-US" dirty="0"/>
              <a:t>Temperatura media máxima y mínima en Fresno, California</a:t>
            </a:r>
            <a:endParaRPr lang="en-US" dirty="0"/>
          </a:p>
        </p:txBody>
      </p:sp>
      <p:pic>
        <p:nvPicPr>
          <p:cNvPr id="7" name="Content Placeholder 6" descr="Graph comparing average high and low temperatures in Fahrenheit in Fresno, California, in each month. The highest temperatures are between June and September (highs of 90-100 degrees and lows of 60-70 degrees) and lowest temperatures are between December and February (highs of 55-64 degrees and lows of 40-45 degrees). ">
            <a:extLst>
              <a:ext uri="{FF2B5EF4-FFF2-40B4-BE49-F238E27FC236}">
                <a16:creationId xmlns:a16="http://schemas.microsoft.com/office/drawing/2014/main" id="{BAF64E71-08A8-62CF-854E-E5C7DF94ED2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28565" y="1086046"/>
            <a:ext cx="8934870" cy="4829339"/>
          </a:xfrm>
        </p:spPr>
      </p:pic>
      <p:sp>
        <p:nvSpPr>
          <p:cNvPr id="3" name="TextBox 2">
            <a:extLst>
              <a:ext uri="{FF2B5EF4-FFF2-40B4-BE49-F238E27FC236}">
                <a16:creationId xmlns:a16="http://schemas.microsoft.com/office/drawing/2014/main" id="{E3EA9FC1-FBB4-7E79-F74F-9F69D425D3D4}"/>
              </a:ext>
            </a:extLst>
          </p:cNvPr>
          <p:cNvSpPr txBox="1"/>
          <p:nvPr/>
        </p:nvSpPr>
        <p:spPr>
          <a:xfrm>
            <a:off x="321087" y="6037068"/>
            <a:ext cx="11799193" cy="276999"/>
          </a:xfrm>
          <a:prstGeom prst="rect">
            <a:avLst/>
          </a:prstGeom>
          <a:noFill/>
        </p:spPr>
        <p:txBody>
          <a:bodyPr wrap="square" rtlCol="0">
            <a:spAutoFit/>
          </a:bodyPr>
          <a:lstStyle/>
          <a:p>
            <a:r>
              <a:rPr lang="es-US" sz="1200" dirty="0">
                <a:solidFill>
                  <a:schemeClr val="bg2">
                    <a:lumMod val="50000"/>
                  </a:schemeClr>
                </a:solidFill>
                <a:latin typeface="Montserrat Medium" panose="00000600000000000000" pitchFamily="2" charset="0"/>
              </a:rPr>
              <a:t>Gráfico de </a:t>
            </a:r>
            <a:r>
              <a:rPr lang="es-US" sz="1200" dirty="0">
                <a:solidFill>
                  <a:schemeClr val="bg2">
                    <a:lumMod val="50000"/>
                  </a:schemeClr>
                </a:solidFill>
                <a:latin typeface="Montserrat Medium" panose="00000600000000000000" pitchFamily="2" charset="0"/>
                <a:hlinkClick r:id="rId4"/>
              </a:rPr>
              <a:t>Weather Spark</a:t>
            </a:r>
            <a:r>
              <a:rPr lang="es-US" sz="1200" dirty="0">
                <a:solidFill>
                  <a:schemeClr val="bg2">
                    <a:lumMod val="50000"/>
                  </a:schemeClr>
                </a:solidFill>
                <a:latin typeface="Montserrat Medium" panose="00000600000000000000" pitchFamily="2" charset="0"/>
              </a:rPr>
              <a:t> (en inglés)</a:t>
            </a:r>
            <a:endParaRPr lang="es-US" sz="1200" dirty="0">
              <a:latin typeface="Montserrat Medium" panose="00000600000000000000" pitchFamily="2" charset="0"/>
            </a:endParaRPr>
          </a:p>
        </p:txBody>
      </p:sp>
    </p:spTree>
    <p:extLst>
      <p:ext uri="{BB962C8B-B14F-4D97-AF65-F5344CB8AC3E}">
        <p14:creationId xmlns:p14="http://schemas.microsoft.com/office/powerpoint/2010/main" val="3912840079"/>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9475</TotalTime>
  <Words>7802</Words>
  <Application>Microsoft Macintosh PowerPoint</Application>
  <PresentationFormat>Widescreen</PresentationFormat>
  <Paragraphs>480</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Montserrat Medium</vt:lpstr>
      <vt:lpstr>Montserrat</vt:lpstr>
      <vt:lpstr>Office Theme</vt:lpstr>
      <vt:lpstr>Reunir, representar e interpretar datos: desde preescolar hasta primaria temprana</vt:lpstr>
      <vt:lpstr>Agradecimientos</vt:lpstr>
      <vt:lpstr>Metas de la sesión</vt:lpstr>
      <vt:lpstr>Jugar:  Usar datos para contar nuestra historia</vt:lpstr>
      <vt:lpstr>Discutir: Usar datos para contar nuestra historia</vt:lpstr>
      <vt:lpstr>Datos:  Resumen general</vt:lpstr>
      <vt:lpstr>¿Qué son los datos?</vt:lpstr>
      <vt:lpstr>¡Los datos están en todas partes!</vt:lpstr>
      <vt:lpstr>Temperatura media máxima y mínima en Fresno, California</vt:lpstr>
      <vt:lpstr>Los datos como parte de las rutinas y proyectos cotidianos</vt:lpstr>
      <vt:lpstr>Los datos como parte de las investigaciones científicas</vt:lpstr>
      <vt:lpstr>Aprender sobre los datos</vt:lpstr>
      <vt:lpstr>Fundamentos del aprendizaje en preescolar y TK de California</vt:lpstr>
      <vt:lpstr>Estándares estatales comunes de California</vt:lpstr>
      <vt:lpstr>Tres habilidades relacionadas con los datos</vt:lpstr>
      <vt:lpstr>Clasifiquemos</vt:lpstr>
      <vt:lpstr>Agrupar y clasificar</vt:lpstr>
      <vt:lpstr>Agrupar como base recopilar y representar datos</vt:lpstr>
      <vt:lpstr>Observar:  Recopilación de datos sobre dinosaurios </vt:lpstr>
      <vt:lpstr>Discutir: Explorar datos sobre los dinosaurios </vt:lpstr>
      <vt:lpstr>Recopilación de datos</vt:lpstr>
      <vt:lpstr>Representación de datos</vt:lpstr>
      <vt:lpstr>Observar: Recopilar datos sobre calabazas</vt:lpstr>
      <vt:lpstr>Discutir: Recopilar datos sobre calabazas </vt:lpstr>
      <vt:lpstr>Recopilación y representación de datos: desarrollo</vt:lpstr>
      <vt:lpstr>Interpretación de datos</vt:lpstr>
      <vt:lpstr>Interpretación de datos: desarrollo</vt:lpstr>
      <vt:lpstr>Apoyo a la recopilación y representación de datos </vt:lpstr>
      <vt:lpstr>Explorar: Enfoque M5 de matemáticas temprana</vt:lpstr>
      <vt:lpstr>Observar:  M5 en acción</vt:lpstr>
      <vt:lpstr>Discutir: M5 en acción </vt:lpstr>
      <vt:lpstr>Explorar:  utilizar M5 para apoyar el aprendizaje sobre datos</vt:lpstr>
      <vt:lpstr>Discutir: Utilizar M5 para apoyar el aprendizaje sobre datos</vt:lpstr>
      <vt:lpstr>Reflexionar: Conectar, ampliar, desafiar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Collecting, Representing, and Interpreting Data: Preschool Through Early Elementary</dc:title>
  <dc:creator>areff</dc:creator>
  <cp:lastModifiedBy>Grace Srinivasiah</cp:lastModifiedBy>
  <cp:revision>235</cp:revision>
  <cp:lastPrinted>2023-08-03T16:24:27Z</cp:lastPrinted>
  <dcterms:created xsi:type="dcterms:W3CDTF">2024-09-24T13:13:29Z</dcterms:created>
  <dcterms:modified xsi:type="dcterms:W3CDTF">2026-04-20T20:51:58Z</dcterms:modified>
</cp:coreProperties>
</file>