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0"/>
  </p:notesMasterIdLst>
  <p:handoutMasterIdLst>
    <p:handoutMasterId r:id="rId31"/>
  </p:handoutMasterIdLst>
  <p:sldIdLst>
    <p:sldId id="271" r:id="rId2"/>
    <p:sldId id="426" r:id="rId3"/>
    <p:sldId id="391" r:id="rId4"/>
    <p:sldId id="399" r:id="rId5"/>
    <p:sldId id="396" r:id="rId6"/>
    <p:sldId id="401" r:id="rId7"/>
    <p:sldId id="402" r:id="rId8"/>
    <p:sldId id="328" r:id="rId9"/>
    <p:sldId id="403" r:id="rId10"/>
    <p:sldId id="404" r:id="rId11"/>
    <p:sldId id="410" r:id="rId12"/>
    <p:sldId id="406" r:id="rId13"/>
    <p:sldId id="407" r:id="rId14"/>
    <p:sldId id="408" r:id="rId15"/>
    <p:sldId id="411" r:id="rId16"/>
    <p:sldId id="412" r:id="rId17"/>
    <p:sldId id="413" r:id="rId18"/>
    <p:sldId id="414" r:id="rId19"/>
    <p:sldId id="416" r:id="rId20"/>
    <p:sldId id="417" r:id="rId21"/>
    <p:sldId id="418" r:id="rId22"/>
    <p:sldId id="419" r:id="rId23"/>
    <p:sldId id="420" r:id="rId24"/>
    <p:sldId id="421" r:id="rId25"/>
    <p:sldId id="422" r:id="rId26"/>
    <p:sldId id="423" r:id="rId27"/>
    <p:sldId id="424" r:id="rId28"/>
    <p:sldId id="425" r:id="rId29"/>
  </p:sldIdLst>
  <p:sldSz cx="12192000" cy="6858000"/>
  <p:notesSz cx="6858000" cy="9144000"/>
  <p:embeddedFontLst>
    <p:embeddedFont>
      <p:font typeface="Montserrat" pitchFamily="2" charset="77"/>
      <p:regular r:id="rId32"/>
      <p:bold r:id="rId33"/>
      <p:italic r:id="rId34"/>
      <p:boldItalic r:id="rId35"/>
    </p:embeddedFont>
    <p:embeddedFont>
      <p:font typeface="Montserrat Medium" pitchFamily="2" charset="77"/>
      <p:regular r:id="rId36"/>
      <p:italic r:id="rId37"/>
    </p:embeddedFont>
    <p:embeddedFont>
      <p:font typeface="Montserrat SemiBold" pitchFamily="2" charset="77"/>
      <p:regular r:id="rId38"/>
      <p:bold r:id="rId39"/>
      <p:italic r:id="rId40"/>
      <p:boldItalic r:id="rId41"/>
    </p:embeddedFont>
    <p:embeddedFont>
      <p:font typeface="Noto Sans Symbols" pitchFamily="2" charset="0"/>
      <p:regular r:id="rId42"/>
      <p:bold r:id="rId43"/>
    </p:embeddedFont>
    <p:embeddedFont>
      <p:font typeface="Poppins" pitchFamily="2" charset="77"/>
      <p:regular r:id="rId44"/>
      <p:bold r:id="rId45"/>
      <p:italic r:id="rId46"/>
      <p:boldItalic r:id="rId47"/>
    </p:embeddedFont>
    <p:embeddedFont>
      <p:font typeface="Proxima Nova" panose="02000506030000020004" pitchFamily="2"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9CA113-AFD8-E97A-6087-C112A41FDF0B}" name="Faith Polk" initials="FP" userId="S::fpolk@wested.org::befa10be-b4ea-495c-9eea-611b0a1c5299" providerId="AD"/>
  <p188:author id="{40911A1F-C56F-4248-15C9-66E8B6EFD315}" name="Sophie Savelkouls" initials="SS" userId="S::ssavelk@wested.org::a9c89b22-c766-400c-bbb4-dfb85c67446b" providerId="AD"/>
  <p188:author id="{2E7F6C22-96CD-BF6B-EE26-D32479E1E081}" name="Naomi Reeley" initials="" userId="S::nreeley@fcoe.org::4984995a-aa98-4a1a-89ef-a5f55b9ede08" providerId="AD"/>
  <p188:author id="{0448D035-44C4-75C2-EBF5-5D12986F7A52}" name="Grace Srinivasiah" initials="GS" userId="f3jIlVEJi5JGNhK/P3AVhnhRUzEb4tjq12Dl15h0GAE=" providerId="None"/>
  <p188:author id="{B8EAE73C-AAD0-091B-5543-C813901EA72E}" name="Joanna Azar" initials="JA" userId="S::jazar@wested.org::c4416e25-9d96-496b-a48c-5917e8dac7e1" providerId="AD"/>
  <p188:author id="{990F5A61-37B3-57C3-4E8D-1D794B946607}" name="Amy Reff" initials="AR" userId="Amy Reff" providerId="None"/>
  <p188:author id="{EAA301A4-B75A-A1BE-5F28-A94824ECC9EA}" name="Jennifer Marcella-Burdett" initials="JMB" userId="S::jmarcel@wested.org::7bb72cd4-8a93-4d3d-bbaf-2fb849e050f8" providerId="AD"/>
  <p188:author id="{B6FF2CA4-29E1-C7D6-15CF-1D85CC6271BB}" name="Faith Polk" initials="FP" userId="KV9WgvvVfEWDbw7ayEsi/+xHGimnxB9n6dFySPqgyhc=" providerId="None"/>
  <p188:author id="{389332B7-C2DD-2978-57D9-239A0E4DEDD1}" name="Alexander, Alexandra Danielle" initials="AAD" userId="S::a.moore9@umiami.edu::ac95dc42-4e6c-400e-9629-229f3db47f90" providerId="AD"/>
  <p188:author id="{15D619C2-DFBB-A677-3FF9-D19B52E1FD15}" name="Osnat Zur" initials="OZ" userId="S::ozur@wested.org::7862ed05-c173-4c07-b416-82df587f5b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1554"/>
    <a:srgbClr val="0F173D"/>
    <a:srgbClr val="0000FF"/>
    <a:srgbClr val="FDEDF3"/>
    <a:srgbClr val="2078AE"/>
    <a:srgbClr val="D7BEEC"/>
    <a:srgbClr val="E2CFF1"/>
    <a:srgbClr val="F3EBF9"/>
    <a:srgbClr val="F6B0CB"/>
    <a:srgbClr val="FAD6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B22517-19C2-BD4E-A4BD-C815B80FBA4A}" v="9" dt="2026-02-11T00:29:53.7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43" autoAdjust="0"/>
    <p:restoredTop sz="70890" autoAdjust="0"/>
  </p:normalViewPr>
  <p:slideViewPr>
    <p:cSldViewPr snapToGrid="0">
      <p:cViewPr varScale="1">
        <p:scale>
          <a:sx n="83" d="100"/>
          <a:sy n="83" d="100"/>
        </p:scale>
        <p:origin x="1152" y="200"/>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p:cViewPr>
        <p:scale>
          <a:sx n="98" d="100"/>
          <a:sy n="98" d="100"/>
        </p:scale>
        <p:origin x="2453" y="-217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handoutMaster" Target="handoutMasters/handoutMaster1.xml"/><Relationship Id="rId44" Type="http://schemas.openxmlformats.org/officeDocument/2006/relationships/font" Target="fonts/font13.fntdata"/><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ce Srinivasiah" userId="28408957819_tp_box_2" providerId="OAuth2" clId="{38DC9D2F-FB21-5A8B-A8BA-1B5B1022FE40}"/>
    <pc:docChg chg="undo custSel modSld">
      <pc:chgData name="Grace Srinivasiah" userId="28408957819_tp_box_2" providerId="OAuth2" clId="{38DC9D2F-FB21-5A8B-A8BA-1B5B1022FE40}" dt="2026-02-11T00:29:53.740" v="35" actId="18331"/>
      <pc:docMkLst>
        <pc:docMk/>
      </pc:docMkLst>
      <pc:sldChg chg="modNotesTx">
        <pc:chgData name="Grace Srinivasiah" userId="28408957819_tp_box_2" providerId="OAuth2" clId="{38DC9D2F-FB21-5A8B-A8BA-1B5B1022FE40}" dt="2026-02-11T00:28:22.858" v="29" actId="12"/>
        <pc:sldMkLst>
          <pc:docMk/>
          <pc:sldMk cId="1237121600" sldId="271"/>
        </pc:sldMkLst>
      </pc:sldChg>
      <pc:sldChg chg="addSp delSp modSp mod">
        <pc:chgData name="Grace Srinivasiah" userId="28408957819_tp_box_2" providerId="OAuth2" clId="{38DC9D2F-FB21-5A8B-A8BA-1B5B1022FE40}" dt="2026-02-11T00:27:52.984" v="25" actId="478"/>
        <pc:sldMkLst>
          <pc:docMk/>
          <pc:sldMk cId="1120886270" sldId="404"/>
        </pc:sldMkLst>
        <pc:spChg chg="add del mod">
          <ac:chgData name="Grace Srinivasiah" userId="28408957819_tp_box_2" providerId="OAuth2" clId="{38DC9D2F-FB21-5A8B-A8BA-1B5B1022FE40}" dt="2026-02-11T00:27:52.984" v="25" actId="478"/>
          <ac:spMkLst>
            <pc:docMk/>
            <pc:sldMk cId="1120886270" sldId="404"/>
            <ac:spMk id="3" creationId="{029FC5FD-5494-1D2C-A74B-B0A38DA50D73}"/>
          </ac:spMkLst>
        </pc:spChg>
      </pc:sldChg>
      <pc:sldChg chg="modSp mod">
        <pc:chgData name="Grace Srinivasiah" userId="28408957819_tp_box_2" providerId="OAuth2" clId="{38DC9D2F-FB21-5A8B-A8BA-1B5B1022FE40}" dt="2026-02-11T00:26:25.142" v="0" actId="27636"/>
        <pc:sldMkLst>
          <pc:docMk/>
          <pc:sldMk cId="1625176600" sldId="414"/>
        </pc:sldMkLst>
        <pc:spChg chg="mod">
          <ac:chgData name="Grace Srinivasiah" userId="28408957819_tp_box_2" providerId="OAuth2" clId="{38DC9D2F-FB21-5A8B-A8BA-1B5B1022FE40}" dt="2026-02-11T00:26:25.142" v="0" actId="27636"/>
          <ac:spMkLst>
            <pc:docMk/>
            <pc:sldMk cId="1625176600" sldId="414"/>
            <ac:spMk id="2" creationId="{9A46A943-6576-3D18-BBFE-57502F22BF02}"/>
          </ac:spMkLst>
        </pc:spChg>
      </pc:sldChg>
      <pc:sldChg chg="addSp delSp modSp mod">
        <pc:chgData name="Grace Srinivasiah" userId="28408957819_tp_box_2" providerId="OAuth2" clId="{38DC9D2F-FB21-5A8B-A8BA-1B5B1022FE40}" dt="2026-02-11T00:29:53.740" v="35" actId="18331"/>
        <pc:sldMkLst>
          <pc:docMk/>
          <pc:sldMk cId="2907974597" sldId="426"/>
        </pc:sldMkLst>
        <pc:spChg chg="del mod">
          <ac:chgData name="Grace Srinivasiah" userId="28408957819_tp_box_2" providerId="OAuth2" clId="{38DC9D2F-FB21-5A8B-A8BA-1B5B1022FE40}" dt="2026-02-11T00:29:01.575" v="31" actId="478"/>
          <ac:spMkLst>
            <pc:docMk/>
            <pc:sldMk cId="2907974597" sldId="426"/>
            <ac:spMk id="6" creationId="{81CABAD6-EC21-471F-0425-8A1668D51311}"/>
          </ac:spMkLst>
        </pc:spChg>
        <pc:spChg chg="add del">
          <ac:chgData name="Grace Srinivasiah" userId="28408957819_tp_box_2" providerId="OAuth2" clId="{38DC9D2F-FB21-5A8B-A8BA-1B5B1022FE40}" dt="2026-02-11T00:29:03.126" v="33" actId="22"/>
          <ac:spMkLst>
            <pc:docMk/>
            <pc:sldMk cId="2907974597" sldId="426"/>
            <ac:spMk id="7" creationId="{CB84F820-C3DF-9FC3-8954-CDBFDA394ADA}"/>
          </ac:spMkLst>
        </pc:spChg>
        <pc:spChg chg="add mod">
          <ac:chgData name="Grace Srinivasiah" userId="28408957819_tp_box_2" providerId="OAuth2" clId="{38DC9D2F-FB21-5A8B-A8BA-1B5B1022FE40}" dt="2026-02-11T00:29:53.740" v="35" actId="18331"/>
          <ac:spMkLst>
            <pc:docMk/>
            <pc:sldMk cId="2907974597" sldId="426"/>
            <ac:spMk id="8" creationId="{FC701B91-6DFC-305E-2E24-B2F68DEF38F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CD6AB6-348E-384E-9C15-23F721B7C2CD}" type="doc">
      <dgm:prSet loTypeId="urn:microsoft.com/office/officeart/2005/8/layout/vList2" loCatId="" qsTypeId="urn:microsoft.com/office/officeart/2005/8/quickstyle/simple1" qsCatId="simple" csTypeId="urn:microsoft.com/office/officeart/2005/8/colors/accent1_1" csCatId="accent1" phldr="1"/>
      <dgm:spPr/>
      <dgm:t>
        <a:bodyPr/>
        <a:lstStyle/>
        <a:p>
          <a:endParaRPr lang="en-US"/>
        </a:p>
      </dgm:t>
    </dgm:pt>
    <dgm:pt modelId="{EDD79C09-BC6B-304B-8C6C-A04F30748BEF}">
      <dgm:prSet custT="1"/>
      <dgm:spPr>
        <a:ln>
          <a:solidFill>
            <a:schemeClr val="accent6"/>
          </a:solidFill>
        </a:ln>
      </dgm:spPr>
      <dgm:t>
        <a:bodyPr/>
        <a:lstStyle/>
        <a:p>
          <a:r>
            <a:rPr lang="en-US" sz="2800" b="1" dirty="0">
              <a:solidFill>
                <a:srgbClr val="140A14"/>
              </a:solidFill>
              <a:latin typeface="Montserrat" panose="00000500000000000000" pitchFamily="2" charset="0"/>
              <a:ea typeface="+mn-ea"/>
              <a:cs typeface="+mn-cs"/>
            </a:rPr>
            <a:t>Math Attitudes and Beliefs </a:t>
          </a:r>
        </a:p>
        <a:p>
          <a:r>
            <a:rPr lang="en-US" sz="2800" dirty="0">
              <a:solidFill>
                <a:srgbClr val="140A14"/>
              </a:solidFill>
              <a:latin typeface="Montserrat" panose="00000500000000000000" pitchFamily="2" charset="0"/>
              <a:ea typeface="+mn-ea"/>
              <a:cs typeface="+mn-cs"/>
            </a:rPr>
            <a:t>Positive math attitudes and beliefs can help children develop positive math mindsets.</a:t>
          </a:r>
          <a:endParaRPr lang="en-US" sz="2800" b="0" dirty="0">
            <a:latin typeface="Montserrat" pitchFamily="2" charset="77"/>
          </a:endParaRPr>
        </a:p>
      </dgm:t>
    </dgm:pt>
    <dgm:pt modelId="{61846C65-53C8-9B44-A48B-0FE691C1A152}" type="parTrans" cxnId="{B4A2FE8F-FCF8-BD4B-8EA0-A9F2342CEFBD}">
      <dgm:prSet/>
      <dgm:spPr/>
      <dgm:t>
        <a:bodyPr/>
        <a:lstStyle/>
        <a:p>
          <a:endParaRPr lang="en-US"/>
        </a:p>
      </dgm:t>
    </dgm:pt>
    <dgm:pt modelId="{42A5C37D-E4A1-D04E-9A90-C2BC45005B29}" type="sibTrans" cxnId="{B4A2FE8F-FCF8-BD4B-8EA0-A9F2342CEFBD}">
      <dgm:prSet/>
      <dgm:spPr/>
      <dgm:t>
        <a:bodyPr/>
        <a:lstStyle/>
        <a:p>
          <a:endParaRPr lang="en-US"/>
        </a:p>
      </dgm:t>
    </dgm:pt>
    <dgm:pt modelId="{8769C50C-E863-1942-AA2A-4BB4313504E2}">
      <dgm:prSet phldrT="[Text]" custT="1"/>
      <dgm:spPr>
        <a:ln>
          <a:solidFill>
            <a:schemeClr val="accent6"/>
          </a:solidFill>
        </a:ln>
      </dgm:spPr>
      <dgm:t>
        <a:bodyPr/>
        <a:lstStyle/>
        <a:p>
          <a:r>
            <a:rPr lang="en-US" sz="2800" b="1" dirty="0">
              <a:solidFill>
                <a:schemeClr val="tx1"/>
              </a:solidFill>
              <a:latin typeface="Montserrat" panose="00000500000000000000" pitchFamily="2" charset="0"/>
              <a:ea typeface="+mn-ea"/>
              <a:cs typeface="+mn-cs"/>
            </a:rPr>
            <a:t>Value of Math</a:t>
          </a:r>
        </a:p>
        <a:p>
          <a:r>
            <a:rPr lang="en-US" sz="2800" dirty="0">
              <a:solidFill>
                <a:schemeClr val="tx1"/>
              </a:solidFill>
              <a:latin typeface="Montserrat" panose="00000500000000000000" pitchFamily="2" charset="0"/>
              <a:ea typeface="+mn-ea"/>
              <a:cs typeface="+mn-cs"/>
            </a:rPr>
            <a:t>Being aware that math is important leads to more math time with children.</a:t>
          </a:r>
          <a:endParaRPr lang="en-US" sz="2800" b="0" dirty="0">
            <a:latin typeface="Montserrat" pitchFamily="2" charset="77"/>
          </a:endParaRPr>
        </a:p>
      </dgm:t>
    </dgm:pt>
    <dgm:pt modelId="{A2352D8A-C4EC-A84A-821D-3A59FB15D321}" type="sibTrans" cxnId="{AC58F36A-368B-EC47-9132-CB20D56AE6CB}">
      <dgm:prSet/>
      <dgm:spPr/>
      <dgm:t>
        <a:bodyPr/>
        <a:lstStyle/>
        <a:p>
          <a:endParaRPr lang="en-US"/>
        </a:p>
      </dgm:t>
    </dgm:pt>
    <dgm:pt modelId="{0F9FC8CF-8F9E-2942-9545-289DDF1037C6}" type="parTrans" cxnId="{AC58F36A-368B-EC47-9132-CB20D56AE6CB}">
      <dgm:prSet/>
      <dgm:spPr/>
      <dgm:t>
        <a:bodyPr/>
        <a:lstStyle/>
        <a:p>
          <a:endParaRPr lang="en-US"/>
        </a:p>
      </dgm:t>
    </dgm:pt>
    <dgm:pt modelId="{32882DCB-8B10-4A44-A788-A6B6F3E57944}" type="pres">
      <dgm:prSet presAssocID="{92CD6AB6-348E-384E-9C15-23F721B7C2CD}" presName="linear" presStyleCnt="0">
        <dgm:presLayoutVars>
          <dgm:animLvl val="lvl"/>
          <dgm:resizeHandles val="exact"/>
        </dgm:presLayoutVars>
      </dgm:prSet>
      <dgm:spPr/>
    </dgm:pt>
    <dgm:pt modelId="{26B4C7C6-095A-9F42-ADB5-7BE01EB74A90}" type="pres">
      <dgm:prSet presAssocID="{8769C50C-E863-1942-AA2A-4BB4313504E2}" presName="parentText" presStyleLbl="node1" presStyleIdx="0" presStyleCnt="2" custScaleY="102075" custLinFactNeighborX="0" custLinFactNeighborY="-20718">
        <dgm:presLayoutVars>
          <dgm:chMax val="0"/>
          <dgm:bulletEnabled val="1"/>
        </dgm:presLayoutVars>
      </dgm:prSet>
      <dgm:spPr/>
    </dgm:pt>
    <dgm:pt modelId="{BC3DBE44-AEC4-3744-8FB6-06F8D8EAC4C2}" type="pres">
      <dgm:prSet presAssocID="{A2352D8A-C4EC-A84A-821D-3A59FB15D321}" presName="spacer" presStyleCnt="0"/>
      <dgm:spPr/>
    </dgm:pt>
    <dgm:pt modelId="{00E75589-B441-884F-B51A-9ABB03F07FC9}" type="pres">
      <dgm:prSet presAssocID="{EDD79C09-BC6B-304B-8C6C-A04F30748BEF}" presName="parentText" presStyleLbl="node1" presStyleIdx="1" presStyleCnt="2" custScaleY="101890">
        <dgm:presLayoutVars>
          <dgm:chMax val="0"/>
          <dgm:bulletEnabled val="1"/>
        </dgm:presLayoutVars>
      </dgm:prSet>
      <dgm:spPr/>
    </dgm:pt>
  </dgm:ptLst>
  <dgm:cxnLst>
    <dgm:cxn modelId="{ED5A7568-6338-F54F-BEA0-9203104FE08C}" type="presOf" srcId="{EDD79C09-BC6B-304B-8C6C-A04F30748BEF}" destId="{00E75589-B441-884F-B51A-9ABB03F07FC9}" srcOrd="0" destOrd="0" presId="urn:microsoft.com/office/officeart/2005/8/layout/vList2"/>
    <dgm:cxn modelId="{AC58F36A-368B-EC47-9132-CB20D56AE6CB}" srcId="{92CD6AB6-348E-384E-9C15-23F721B7C2CD}" destId="{8769C50C-E863-1942-AA2A-4BB4313504E2}" srcOrd="0" destOrd="0" parTransId="{0F9FC8CF-8F9E-2942-9545-289DDF1037C6}" sibTransId="{A2352D8A-C4EC-A84A-821D-3A59FB15D321}"/>
    <dgm:cxn modelId="{B4A2FE8F-FCF8-BD4B-8EA0-A9F2342CEFBD}" srcId="{92CD6AB6-348E-384E-9C15-23F721B7C2CD}" destId="{EDD79C09-BC6B-304B-8C6C-A04F30748BEF}" srcOrd="1" destOrd="0" parTransId="{61846C65-53C8-9B44-A48B-0FE691C1A152}" sibTransId="{42A5C37D-E4A1-D04E-9A90-C2BC45005B29}"/>
    <dgm:cxn modelId="{CEABDCC2-E769-C44E-99D4-ECA34163A6EC}" type="presOf" srcId="{8769C50C-E863-1942-AA2A-4BB4313504E2}" destId="{26B4C7C6-095A-9F42-ADB5-7BE01EB74A90}" srcOrd="0" destOrd="0" presId="urn:microsoft.com/office/officeart/2005/8/layout/vList2"/>
    <dgm:cxn modelId="{870969D5-6198-9F4B-B672-ECD333E78D4A}" type="presOf" srcId="{92CD6AB6-348E-384E-9C15-23F721B7C2CD}" destId="{32882DCB-8B10-4A44-A788-A6B6F3E57944}" srcOrd="0" destOrd="0" presId="urn:microsoft.com/office/officeart/2005/8/layout/vList2"/>
    <dgm:cxn modelId="{8053F5C4-8BA7-F146-929A-83E4DFEEFAFC}" type="presParOf" srcId="{32882DCB-8B10-4A44-A788-A6B6F3E57944}" destId="{26B4C7C6-095A-9F42-ADB5-7BE01EB74A90}" srcOrd="0" destOrd="0" presId="urn:microsoft.com/office/officeart/2005/8/layout/vList2"/>
    <dgm:cxn modelId="{D44F8AA4-F423-5144-B970-D96781E84218}" type="presParOf" srcId="{32882DCB-8B10-4A44-A788-A6B6F3E57944}" destId="{BC3DBE44-AEC4-3744-8FB6-06F8D8EAC4C2}" srcOrd="1" destOrd="0" presId="urn:microsoft.com/office/officeart/2005/8/layout/vList2"/>
    <dgm:cxn modelId="{EFD23B23-41D8-E04F-997A-9709CFD63D32}" type="presParOf" srcId="{32882DCB-8B10-4A44-A788-A6B6F3E57944}" destId="{00E75589-B441-884F-B51A-9ABB03F07FC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4C7C6-095A-9F42-ADB5-7BE01EB74A90}">
      <dsp:nvSpPr>
        <dsp:cNvPr id="0" name=""/>
        <dsp:cNvSpPr/>
      </dsp:nvSpPr>
      <dsp:spPr>
        <a:xfrm>
          <a:off x="0" y="38186"/>
          <a:ext cx="7488237" cy="2104054"/>
        </a:xfrm>
        <a:prstGeom prst="roundRect">
          <a:avLst/>
        </a:prstGeom>
        <a:solidFill>
          <a:schemeClr val="lt1">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latin typeface="Montserrat" panose="00000500000000000000" pitchFamily="2" charset="0"/>
              <a:ea typeface="+mn-ea"/>
              <a:cs typeface="+mn-cs"/>
            </a:rPr>
            <a:t>Value of Math</a:t>
          </a:r>
        </a:p>
        <a:p>
          <a:pPr marL="0" lvl="0" indent="0" algn="l" defTabSz="1244600">
            <a:lnSpc>
              <a:spcPct val="90000"/>
            </a:lnSpc>
            <a:spcBef>
              <a:spcPct val="0"/>
            </a:spcBef>
            <a:spcAft>
              <a:spcPct val="35000"/>
            </a:spcAft>
            <a:buNone/>
          </a:pPr>
          <a:r>
            <a:rPr lang="en-US" sz="2800" kern="1200" dirty="0">
              <a:solidFill>
                <a:schemeClr val="tx1"/>
              </a:solidFill>
              <a:latin typeface="Montserrat" panose="00000500000000000000" pitchFamily="2" charset="0"/>
              <a:ea typeface="+mn-ea"/>
              <a:cs typeface="+mn-cs"/>
            </a:rPr>
            <a:t>Being aware that math is important leads to more math time with children.</a:t>
          </a:r>
          <a:endParaRPr lang="en-US" sz="2800" b="0" kern="1200" dirty="0">
            <a:latin typeface="Montserrat" pitchFamily="2" charset="77"/>
          </a:endParaRPr>
        </a:p>
      </dsp:txBody>
      <dsp:txXfrm>
        <a:off x="102711" y="140897"/>
        <a:ext cx="7282815" cy="1898632"/>
      </dsp:txXfrm>
    </dsp:sp>
    <dsp:sp modelId="{00E75589-B441-884F-B51A-9ABB03F07FC9}">
      <dsp:nvSpPr>
        <dsp:cNvPr id="0" name=""/>
        <dsp:cNvSpPr/>
      </dsp:nvSpPr>
      <dsp:spPr>
        <a:xfrm>
          <a:off x="0" y="2159199"/>
          <a:ext cx="7488237" cy="2100241"/>
        </a:xfrm>
        <a:prstGeom prst="roundRect">
          <a:avLst/>
        </a:prstGeom>
        <a:solidFill>
          <a:schemeClr val="lt1">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140A14"/>
              </a:solidFill>
              <a:latin typeface="Montserrat" panose="00000500000000000000" pitchFamily="2" charset="0"/>
              <a:ea typeface="+mn-ea"/>
              <a:cs typeface="+mn-cs"/>
            </a:rPr>
            <a:t>Math Attitudes and Beliefs </a:t>
          </a:r>
        </a:p>
        <a:p>
          <a:pPr marL="0" lvl="0" indent="0" algn="l" defTabSz="1244600">
            <a:lnSpc>
              <a:spcPct val="90000"/>
            </a:lnSpc>
            <a:spcBef>
              <a:spcPct val="0"/>
            </a:spcBef>
            <a:spcAft>
              <a:spcPct val="35000"/>
            </a:spcAft>
            <a:buNone/>
          </a:pPr>
          <a:r>
            <a:rPr lang="en-US" sz="2800" kern="1200" dirty="0">
              <a:solidFill>
                <a:srgbClr val="140A14"/>
              </a:solidFill>
              <a:latin typeface="Montserrat" panose="00000500000000000000" pitchFamily="2" charset="0"/>
              <a:ea typeface="+mn-ea"/>
              <a:cs typeface="+mn-cs"/>
            </a:rPr>
            <a:t>Positive math attitudes and beliefs can help children develop positive math mindsets.</a:t>
          </a:r>
          <a:endParaRPr lang="en-US" sz="2800" b="0" kern="1200" dirty="0">
            <a:latin typeface="Montserrat" pitchFamily="2" charset="77"/>
          </a:endParaRPr>
        </a:p>
      </dsp:txBody>
      <dsp:txXfrm>
        <a:off x="102525" y="2261724"/>
        <a:ext cx="7283187" cy="189519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8F818C-2620-DEBA-5242-1427293BA5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9659F12-C4B2-5A1B-950A-6BE448C478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4187E5-8BC8-4467-BE52-6F2D1A581A2A}" type="datetimeFigureOut">
              <a:rPr lang="en-US" smtClean="0"/>
              <a:t>2/10/26</a:t>
            </a:fld>
            <a:endParaRPr lang="en-US"/>
          </a:p>
        </p:txBody>
      </p:sp>
      <p:sp>
        <p:nvSpPr>
          <p:cNvPr id="4" name="Footer Placeholder 3">
            <a:extLst>
              <a:ext uri="{FF2B5EF4-FFF2-40B4-BE49-F238E27FC236}">
                <a16:creationId xmlns:a16="http://schemas.microsoft.com/office/drawing/2014/main" id="{4EEDBCAE-0C1A-B1A2-F185-494604EBD5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992553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0AA82-7DFD-42A2-AAE9-E0AB8943696A}" type="datetimeFigureOut">
              <a:rPr lang="en-US" smtClean="0"/>
              <a:t>2/10/26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399F6-6299-4610-B81F-5B1794C45A33}" type="slidenum">
              <a:rPr lang="en-US" smtClean="0"/>
              <a:t>‹#›</a:t>
            </a:fld>
            <a:endParaRPr lang="en-US"/>
          </a:p>
        </p:txBody>
      </p:sp>
    </p:spTree>
    <p:extLst>
      <p:ext uri="{BB962C8B-B14F-4D97-AF65-F5344CB8AC3E}">
        <p14:creationId xmlns:p14="http://schemas.microsoft.com/office/powerpoint/2010/main" val="2660607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ountplayexplore.org/video/wide-world-of-math-cry-daddy"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countplayexplore.org/video/wide-world-of-math-cry-daddy/ad"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ountplayexplore.org/video/wide-world-of-math-cry-daddy"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countplayexplore.org/video/wide-world-of-math-cry-daddy/ad"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countplayexplore.or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82aIWSc-Ok"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youtu.be/JwABb1A_DX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04911"/>
          </a:xfrm>
        </p:spPr>
        <p:txBody>
          <a:bodyPr/>
          <a:lstStyle/>
          <a:p>
            <a:r>
              <a:rPr lang="en-US" sz="1200" b="1" kern="1200" dirty="0">
                <a:solidFill>
                  <a:schemeClr val="tx1"/>
                </a:solidFill>
                <a:effectLst/>
                <a:latin typeface="+mn-lt"/>
                <a:ea typeface="+mn-ea"/>
                <a:cs typeface="+mn-cs"/>
              </a:rPr>
              <a:t>Talking Points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Welcome! Today, we will explore your feelings and thoughts about math. The term “math mindset” can describe your feelings and thoughts about math. We will also reflect on the ways your math mindset impacts you and the children and families you work with.</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Facilitator Notes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Adjust talking points to include relevant introductions, “housekeeping,” and other information that’s important for your participants to know.</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Before presenting a session on math mindsets, you may want to first explore the Mindsets About Math module to reflect on your own math mindset. </a:t>
            </a:r>
          </a:p>
          <a:p>
            <a:br>
              <a:rPr lang="en-US" sz="1200" kern="1200" dirty="0">
                <a:solidFill>
                  <a:schemeClr val="tx1"/>
                </a:solidFill>
                <a:effectLst/>
                <a:latin typeface="+mn-lt"/>
                <a:ea typeface="+mn-ea"/>
                <a:cs typeface="+mn-cs"/>
              </a:rPr>
            </a:br>
            <a:br>
              <a:rPr lang="en-US" sz="1800" kern="0" dirty="0">
                <a:solidFill>
                  <a:srgbClr val="0F173D"/>
                </a:solidFill>
                <a:effectLst/>
                <a:latin typeface="Poppins" pitchFamily="2" charset="77"/>
                <a:ea typeface="Times New Roman" panose="02020603050405020304" pitchFamily="18" charset="0"/>
                <a:cs typeface="Calibri" panose="020F0502020204030204" pitchFamily="34" charset="0"/>
              </a:rPr>
            </a:br>
            <a:endParaRPr lang="en-US" dirty="0">
              <a:solidFill>
                <a:srgbClr val="C00000"/>
              </a:solidFill>
              <a:cs typeface="Calibri"/>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1</a:t>
            </a:fld>
            <a:endParaRPr lang="en-US"/>
          </a:p>
        </p:txBody>
      </p:sp>
    </p:spTree>
    <p:extLst>
      <p:ext uri="{BB962C8B-B14F-4D97-AF65-F5344CB8AC3E}">
        <p14:creationId xmlns:p14="http://schemas.microsoft.com/office/powerpoint/2010/main" val="526419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800" b="1" kern="100" dirty="0">
                <a:solidFill>
                  <a:srgbClr val="0F173D"/>
                </a:solidFill>
                <a:effectLst/>
                <a:latin typeface="Poppins" pitchFamily="2" charset="77"/>
                <a:ea typeface="Calibri" panose="020F0502020204030204" pitchFamily="34" charset="0"/>
                <a:cs typeface="Arial" panose="020B0604020202020204" pitchFamily="34" charset="0"/>
              </a:rPr>
              <a:t>Time: </a:t>
            </a:r>
            <a:r>
              <a:rPr lang="en-US" sz="1800" kern="100" dirty="0">
                <a:solidFill>
                  <a:srgbClr val="000000"/>
                </a:solidFill>
                <a:effectLst/>
                <a:latin typeface="Poppins" pitchFamily="2" charset="77"/>
                <a:ea typeface="Calibri" panose="020F0502020204030204" pitchFamily="34" charset="0"/>
                <a:cs typeface="Arial" panose="020B0604020202020204" pitchFamily="34" charset="0"/>
              </a:rPr>
              <a:t>8–15 minutes (</a:t>
            </a:r>
            <a:r>
              <a:rPr lang="en-US" sz="1800" kern="100" dirty="0">
                <a:solidFill>
                  <a:srgbClr val="0F173D"/>
                </a:solidFill>
                <a:effectLst/>
                <a:latin typeface="Poppins" pitchFamily="2" charset="77"/>
                <a:ea typeface="Calibri" panose="020F0502020204030204" pitchFamily="34" charset="0"/>
                <a:cs typeface="Arial" panose="020B0604020202020204" pitchFamily="34" charset="0"/>
              </a:rPr>
              <a:t>including the previous slide)</a:t>
            </a:r>
          </a:p>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Discuss in small groups: In what ways can you relate to the feelings and thoughts shared in the video?</a:t>
            </a:r>
          </a:p>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For shorter sessions, you might skip this activity.</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invite participants to discuss the video with partners first and then in small groups. Finally, invite participants to share their observations with the whole group.</a:t>
            </a:r>
          </a:p>
        </p:txBody>
      </p:sp>
      <p:sp>
        <p:nvSpPr>
          <p:cNvPr id="4" name="Slide Number Placeholder 3"/>
          <p:cNvSpPr>
            <a:spLocks noGrp="1"/>
          </p:cNvSpPr>
          <p:nvPr>
            <p:ph type="sldNum" sz="quarter" idx="5"/>
          </p:nvPr>
        </p:nvSpPr>
        <p:spPr/>
        <p:txBody>
          <a:bodyPr/>
          <a:lstStyle/>
          <a:p>
            <a:fld id="{896399F6-6299-4610-B81F-5B1794C45A33}" type="slidenum">
              <a:rPr lang="en-US" smtClean="0"/>
              <a:t>10</a:t>
            </a:fld>
            <a:endParaRPr lang="en-US"/>
          </a:p>
        </p:txBody>
      </p:sp>
    </p:spTree>
    <p:extLst>
      <p:ext uri="{BB962C8B-B14F-4D97-AF65-F5344CB8AC3E}">
        <p14:creationId xmlns:p14="http://schemas.microsoft.com/office/powerpoint/2010/main" val="1535660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Your feelings and thoughts about math are shaped by your lived experiences. As such, even adults can change their math mindsets.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Reflecting on your math experiences and recognizing ways your mindset can impact others will help you support children to develop positive math mindsets.</a:t>
            </a:r>
          </a:p>
        </p:txBody>
      </p:sp>
      <p:sp>
        <p:nvSpPr>
          <p:cNvPr id="4" name="Slide Number Placeholder 3"/>
          <p:cNvSpPr>
            <a:spLocks noGrp="1"/>
          </p:cNvSpPr>
          <p:nvPr>
            <p:ph type="sldNum" sz="quarter" idx="5"/>
          </p:nvPr>
        </p:nvSpPr>
        <p:spPr/>
        <p:txBody>
          <a:bodyPr/>
          <a:lstStyle/>
          <a:p>
            <a:fld id="{896399F6-6299-4610-B81F-5B1794C45A33}" type="slidenum">
              <a:rPr lang="en-US" smtClean="0"/>
              <a:t>11</a:t>
            </a:fld>
            <a:endParaRPr lang="en-US"/>
          </a:p>
        </p:txBody>
      </p:sp>
    </p:spTree>
    <p:extLst>
      <p:ext uri="{BB962C8B-B14F-4D97-AF65-F5344CB8AC3E}">
        <p14:creationId xmlns:p14="http://schemas.microsoft.com/office/powerpoint/2010/main" val="3129188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Your attitudes and beliefs about math impact the way you engage children and families around math. New experiences with math can shift the way you think and feel about math. Next, we’ll explore how to promote a positive math mindset in those you work with.</a:t>
            </a:r>
          </a:p>
        </p:txBody>
      </p:sp>
      <p:sp>
        <p:nvSpPr>
          <p:cNvPr id="4" name="Slide Number Placeholder 3"/>
          <p:cNvSpPr>
            <a:spLocks noGrp="1"/>
          </p:cNvSpPr>
          <p:nvPr>
            <p:ph type="sldNum" sz="quarter" idx="5"/>
          </p:nvPr>
        </p:nvSpPr>
        <p:spPr/>
        <p:txBody>
          <a:bodyPr/>
          <a:lstStyle/>
          <a:p>
            <a:fld id="{896399F6-6299-4610-B81F-5B1794C45A33}" type="slidenum">
              <a:rPr lang="en-US" smtClean="0"/>
              <a:t>12</a:t>
            </a:fld>
            <a:endParaRPr lang="en-US"/>
          </a:p>
        </p:txBody>
      </p:sp>
    </p:spTree>
    <p:extLst>
      <p:ext uri="{BB962C8B-B14F-4D97-AF65-F5344CB8AC3E}">
        <p14:creationId xmlns:p14="http://schemas.microsoft.com/office/powerpoint/2010/main" val="1503176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Arial" panose="020B0604020202020204" pitchFamily="34" charset="0"/>
              </a:rPr>
              <a:t>Time: </a:t>
            </a:r>
            <a:r>
              <a:rPr lang="en-US" sz="1100" kern="100" dirty="0">
                <a:solidFill>
                  <a:srgbClr val="0F173D"/>
                </a:solidFill>
                <a:effectLst/>
                <a:latin typeface="Poppins" pitchFamily="2" charset="77"/>
                <a:ea typeface="Calibri" panose="020F0502020204030204" pitchFamily="34" charset="0"/>
                <a:cs typeface="Arial" panose="020B0604020202020204" pitchFamily="34" charset="0"/>
              </a:rPr>
              <a:t>5–10 minutes (including debrief on this slide)</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We know that play is an essential part of young children’s lives. As children play, they explore math concepts, solve problems, and make meaningful discoveries. They also develop language and communication skills, build relationships, and process feelings (Copple &amp; Bredekamp, 2009; National Association for the Education of Young Children, 2020).</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Play is also an important part of adults’ well-being. During play, adults experience joy, productivity, self-confidence, imagination, and empowerment</a:t>
            </a:r>
            <a:r>
              <a:rPr lang="en-US" sz="1100" dirty="0">
                <a:solidFill>
                  <a:srgbClr val="000000"/>
                </a:solidFill>
                <a:effectLst/>
                <a:latin typeface="Poppins" pitchFamily="2" charset="77"/>
                <a:ea typeface="Times New Roman" panose="02020603050405020304" pitchFamily="18" charset="0"/>
                <a:cs typeface="Calibri" panose="020F0502020204030204" pitchFamily="34" charset="0"/>
              </a:rPr>
              <a:t>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(Nicholson &amp; Shimpi, 2015; Nicholson et al., 2014).</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Engaging in playful math experiences brings curiosity and excitement to math learning. Play can promote positive math thinking!</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Take a couple minutes to reflect. Think about the ways that you play:</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What makes an experience playful for you?</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What emotions do you experience as you play?</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[After offering a few minutes for participants to reflect on their own, invite participants to share some of their reflections.] Let’s discuss what you reflected on when it comes to play.</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When math experiences are playful, you may feel more comfortable exploring math. For example, you may be more willing to experiment to solve problems and learn from mistakes. This active, joyful engagement with math can lead to more positive feelings and thoughts about math.</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Math is playful! This principle is also key to the “Count Play Explore” approach to early math learning.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Select a strategy for sharing reflections based on group size and session length. For shorter sessions, invite participants to discuss in pairs or small groups. For longer sessions, invite participants into a deeper discussion on how these playful experiences might impact their math interactions with children and families.</a:t>
            </a:r>
          </a:p>
        </p:txBody>
      </p:sp>
      <p:sp>
        <p:nvSpPr>
          <p:cNvPr id="4" name="Slide Number Placeholder 3"/>
          <p:cNvSpPr>
            <a:spLocks noGrp="1"/>
          </p:cNvSpPr>
          <p:nvPr>
            <p:ph type="sldNum" sz="quarter" idx="5"/>
          </p:nvPr>
        </p:nvSpPr>
        <p:spPr/>
        <p:txBody>
          <a:bodyPr/>
          <a:lstStyle/>
          <a:p>
            <a:fld id="{896399F6-6299-4610-B81F-5B1794C45A33}" type="slidenum">
              <a:rPr lang="en-US" smtClean="0"/>
              <a:t>13</a:t>
            </a:fld>
            <a:endParaRPr lang="en-US"/>
          </a:p>
        </p:txBody>
      </p:sp>
    </p:spTree>
    <p:extLst>
      <p:ext uri="{BB962C8B-B14F-4D97-AF65-F5344CB8AC3E}">
        <p14:creationId xmlns:p14="http://schemas.microsoft.com/office/powerpoint/2010/main" val="3020315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800" b="1" kern="100" dirty="0">
                <a:solidFill>
                  <a:srgbClr val="0F173D"/>
                </a:solidFill>
                <a:effectLst/>
                <a:latin typeface="Poppins" pitchFamily="2" charset="77"/>
                <a:ea typeface="Calibri" panose="020F0502020204030204" pitchFamily="34" charset="0"/>
                <a:cs typeface="Arial" panose="020B0604020202020204" pitchFamily="34" charset="0"/>
              </a:rPr>
              <a:t>Time: </a:t>
            </a:r>
            <a:r>
              <a:rPr lang="en-US" sz="1800" kern="100" dirty="0">
                <a:solidFill>
                  <a:srgbClr val="0F173D"/>
                </a:solidFill>
                <a:effectLst/>
                <a:latin typeface="Poppins" pitchFamily="2" charset="77"/>
                <a:ea typeface="Calibri" panose="020F0502020204030204" pitchFamily="34" charset="0"/>
                <a:cs typeface="Arial" panose="020B0604020202020204" pitchFamily="34" charset="0"/>
              </a:rPr>
              <a:t>10–15 minutes</a:t>
            </a:r>
            <a:r>
              <a:rPr lang="en-US" sz="1800" b="1" kern="100" dirty="0">
                <a:solidFill>
                  <a:srgbClr val="0F173D"/>
                </a:solidFill>
                <a:effectLst/>
                <a:latin typeface="Poppins" pitchFamily="2" charset="77"/>
                <a:ea typeface="Calibri" panose="020F0502020204030204" pitchFamily="34" charset="0"/>
                <a:cs typeface="Arial" panose="020B0604020202020204" pitchFamily="34" charset="0"/>
              </a:rPr>
              <a:t> </a:t>
            </a:r>
            <a:r>
              <a:rPr lang="en-US" sz="1800" kern="100" dirty="0">
                <a:solidFill>
                  <a:srgbClr val="0F173D"/>
                </a:solidFill>
                <a:effectLst/>
                <a:latin typeface="Poppins" pitchFamily="2" charset="77"/>
                <a:ea typeface="Calibri" panose="020F0502020204030204" pitchFamily="34" charset="0"/>
                <a:cs typeface="Arial" panose="020B0604020202020204" pitchFamily="34" charset="0"/>
              </a:rPr>
              <a:t>(including the discussion on the next slide)</a:t>
            </a:r>
          </a:p>
          <a:p>
            <a:pPr marL="0" marR="0">
              <a:spcBef>
                <a:spcPts val="600"/>
              </a:spcBef>
              <a:spcAft>
                <a:spcPts val="600"/>
              </a:spcAft>
            </a:pPr>
            <a:r>
              <a:rPr lang="en-US" sz="1800" b="1" kern="100" dirty="0">
                <a:solidFill>
                  <a:srgbClr val="0F173D"/>
                </a:solidFill>
                <a:effectLst/>
                <a:latin typeface="Poppins" pitchFamily="2" charset="77"/>
                <a:ea typeface="Calibri" panose="020F0502020204030204" pitchFamily="34" charset="0"/>
                <a:cs typeface="Arial" panose="020B0604020202020204" pitchFamily="34" charset="0"/>
              </a:rPr>
              <a:t>Materials</a:t>
            </a:r>
            <a:r>
              <a:rPr lang="en-US" sz="1800" kern="100" dirty="0">
                <a:solidFill>
                  <a:srgbClr val="0F173D"/>
                </a:solidFill>
                <a:effectLst/>
                <a:latin typeface="Poppins" pitchFamily="2" charset="77"/>
                <a:ea typeface="Calibri" panose="020F0502020204030204" pitchFamily="34" charset="0"/>
                <a:cs typeface="Arial" panose="020B0604020202020204" pitchFamily="34" charset="0"/>
              </a:rPr>
              <a:t>: </a:t>
            </a:r>
            <a:r>
              <a:rPr lang="en-US" sz="1800" b="1" kern="100" dirty="0">
                <a:solidFill>
                  <a:srgbClr val="0F173D"/>
                </a:solidFill>
                <a:effectLst/>
                <a:latin typeface="Poppins" pitchFamily="2" charset="77"/>
                <a:ea typeface="Calibri" panose="020F0502020204030204" pitchFamily="34" charset="0"/>
                <a:cs typeface="Arial" panose="020B0604020202020204" pitchFamily="34" charset="0"/>
              </a:rPr>
              <a:t>Playing with Patterns </a:t>
            </a:r>
            <a:r>
              <a:rPr lang="en-US" sz="1800" kern="100" dirty="0">
                <a:solidFill>
                  <a:srgbClr val="0F173D"/>
                </a:solidFill>
                <a:effectLst/>
                <a:latin typeface="Poppins" pitchFamily="2" charset="77"/>
                <a:ea typeface="Calibri" panose="020F0502020204030204" pitchFamily="34" charset="0"/>
                <a:cs typeface="Arial" panose="020B0604020202020204" pitchFamily="34" charset="0"/>
              </a:rPr>
              <a:t>handout, paper and crayons, coloring pencils, or markers</a:t>
            </a:r>
          </a:p>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Take out the </a:t>
            </a:r>
            <a:r>
              <a:rPr lang="en-US" sz="1800" b="1" dirty="0">
                <a:solidFill>
                  <a:srgbClr val="0F173D"/>
                </a:solidFill>
                <a:effectLst/>
                <a:latin typeface="Poppins" pitchFamily="2" charset="77"/>
                <a:ea typeface="Times New Roman" panose="02020603050405020304" pitchFamily="18" charset="0"/>
                <a:cs typeface="Calibri" panose="020F0502020204030204" pitchFamily="34" charset="0"/>
              </a:rPr>
              <a:t>Playing with Patterns</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handout. This activity offers a chance to playfully engage with math by observing the environment around us. [Refer to the handout for activity instructions.]</a:t>
            </a:r>
          </a:p>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Math is playful! And math is everywhere! These principles are key to the “Count Play Explore” approach to professional learning. This activity invites adults to explore the math around them in a playful way.   </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Before your session, carefully review the handout and prepare the necessary materials.</a:t>
            </a:r>
          </a:p>
        </p:txBody>
      </p:sp>
      <p:sp>
        <p:nvSpPr>
          <p:cNvPr id="4" name="Slide Number Placeholder 3"/>
          <p:cNvSpPr>
            <a:spLocks noGrp="1"/>
          </p:cNvSpPr>
          <p:nvPr>
            <p:ph type="sldNum" sz="quarter" idx="5"/>
          </p:nvPr>
        </p:nvSpPr>
        <p:spPr/>
        <p:txBody>
          <a:bodyPr/>
          <a:lstStyle/>
          <a:p>
            <a:fld id="{896399F6-6299-4610-B81F-5B1794C45A33}" type="slidenum">
              <a:rPr lang="en-US" smtClean="0"/>
              <a:t>14</a:t>
            </a:fld>
            <a:endParaRPr lang="en-US"/>
          </a:p>
        </p:txBody>
      </p:sp>
    </p:spTree>
    <p:extLst>
      <p:ext uri="{BB962C8B-B14F-4D97-AF65-F5344CB8AC3E}">
        <p14:creationId xmlns:p14="http://schemas.microsoft.com/office/powerpoint/2010/main" val="2436075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Arial" panose="020B0604020202020204" pitchFamily="34" charset="0"/>
              </a:rPr>
              <a:t>Time: </a:t>
            </a:r>
            <a:r>
              <a:rPr lang="en-US" sz="1100" kern="100" dirty="0">
                <a:solidFill>
                  <a:srgbClr val="0F173D"/>
                </a:solidFill>
                <a:effectLst/>
                <a:latin typeface="Poppins" pitchFamily="2" charset="77"/>
                <a:ea typeface="Calibri" panose="020F0502020204030204" pitchFamily="34" charset="0"/>
                <a:cs typeface="Arial" panose="020B0604020202020204" pitchFamily="34" charset="0"/>
              </a:rPr>
              <a:t>10–15 minutes (including the previous slide)</a:t>
            </a:r>
          </a:p>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Arial" panose="020B0604020202020204" pitchFamily="34" charset="0"/>
              </a:rPr>
              <a:t>Materials</a:t>
            </a:r>
            <a:r>
              <a:rPr lang="en-US" sz="1100" kern="100" dirty="0">
                <a:solidFill>
                  <a:srgbClr val="0F173D"/>
                </a:solidFill>
                <a:effectLst/>
                <a:latin typeface="Poppins" pitchFamily="2" charset="77"/>
                <a:ea typeface="Calibri" panose="020F0502020204030204" pitchFamily="34" charset="0"/>
                <a:cs typeface="Arial" panose="020B0604020202020204" pitchFamily="34" charset="0"/>
              </a:rPr>
              <a:t>: </a:t>
            </a:r>
            <a:r>
              <a:rPr lang="en-US" sz="1100" b="1" kern="100" dirty="0">
                <a:solidFill>
                  <a:srgbClr val="0F173D"/>
                </a:solidFill>
                <a:effectLst/>
                <a:latin typeface="Poppins" pitchFamily="2" charset="77"/>
                <a:ea typeface="Calibri" panose="020F0502020204030204" pitchFamily="34" charset="0"/>
                <a:cs typeface="Arial" panose="020B0604020202020204" pitchFamily="34" charset="0"/>
              </a:rPr>
              <a:t>Playing with Patterns</a:t>
            </a:r>
            <a:r>
              <a:rPr lang="en-US" sz="1100" kern="100" dirty="0">
                <a:solidFill>
                  <a:srgbClr val="0F173D"/>
                </a:solidFill>
                <a:effectLst/>
                <a:latin typeface="Poppins" pitchFamily="2" charset="77"/>
                <a:ea typeface="Calibri" panose="020F0502020204030204" pitchFamily="34" charset="0"/>
                <a:cs typeface="Arial" panose="020B0604020202020204" pitchFamily="34" charset="0"/>
              </a:rPr>
              <a:t> handout, paper and crayons, coloring pencils, or markers</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Take a moment to reflect on this activity. Discuss the following questions with a partner:</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 what ways was this experience playful?</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Did this experience feel like a math activity? Why or why not?</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[After some time for discussion, invite participants to share their thoughts about this activity.]</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Adjust the discussion based on your group size, session length and format, and participant needs. For smaller groups, consider doing the reflection as a large group. For shorter sessions, invite participants to share in pairs or small groups. For longer sessions, invite participants to share with the large group the patterns they chose and the symbols they used to represent patterns.</a:t>
            </a:r>
          </a:p>
        </p:txBody>
      </p:sp>
      <p:sp>
        <p:nvSpPr>
          <p:cNvPr id="4" name="Slide Number Placeholder 3"/>
          <p:cNvSpPr>
            <a:spLocks noGrp="1"/>
          </p:cNvSpPr>
          <p:nvPr>
            <p:ph type="sldNum" sz="quarter" idx="5"/>
          </p:nvPr>
        </p:nvSpPr>
        <p:spPr/>
        <p:txBody>
          <a:bodyPr/>
          <a:lstStyle/>
          <a:p>
            <a:fld id="{896399F6-6299-4610-B81F-5B1794C45A33}" type="slidenum">
              <a:rPr lang="en-US" smtClean="0"/>
              <a:t>15</a:t>
            </a:fld>
            <a:endParaRPr lang="en-US"/>
          </a:p>
        </p:txBody>
      </p:sp>
    </p:spTree>
    <p:extLst>
      <p:ext uri="{BB962C8B-B14F-4D97-AF65-F5344CB8AC3E}">
        <p14:creationId xmlns:p14="http://schemas.microsoft.com/office/powerpoint/2010/main" val="4135089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Implicit biases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are unconscious attitudes and beliefs we form without consciously knowing it. These biases can affect math expectations, decisions, and interactions. They can also lead to behaviors that reinforce stereotypes.</a:t>
            </a:r>
          </a:p>
          <a:p>
            <a:pPr marL="342900" marR="0" lvl="0" indent="-342900">
              <a:buFont typeface="Symbol" pitchFamily="2" charset="2"/>
              <a:buChar char=""/>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Stereotypes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are often based on biases about gender, race, culture, ethnicity, language, socioeconomic status, ability, and other factors. Stereotypes can influence our feelings and thoughts about math throughout life.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Stereotypes can lead to </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math myths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that can harm you and the children and families you work with.</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 common math </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myth</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“Math ability is something we are born with or without; some groups of people are likely to be better or worse at math.” The </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fact</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Everyone can develop their math skills and positive mindsets. All children are born with the capacity to learn math (Chestnut et al., 2018).</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Another math </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myth</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“Boys are better at math than girls are.” The </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fact</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Research conducted with children ages six months to eight years shows that boys and girls are equally capable of developing math skills (Kersey et al., 2018). </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Math is for everyone! This principle is key to the “Count Play Explore” approach to early math learning.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consider inviting participants to discuss how each math myth can harm adults and children. They might also discuss how the math facts add to their understanding of math mindsets.</a:t>
            </a:r>
          </a:p>
        </p:txBody>
      </p:sp>
      <p:sp>
        <p:nvSpPr>
          <p:cNvPr id="4" name="Slide Number Placeholder 3"/>
          <p:cNvSpPr>
            <a:spLocks noGrp="1"/>
          </p:cNvSpPr>
          <p:nvPr>
            <p:ph type="sldNum" sz="quarter" idx="5"/>
          </p:nvPr>
        </p:nvSpPr>
        <p:spPr/>
        <p:txBody>
          <a:bodyPr/>
          <a:lstStyle/>
          <a:p>
            <a:fld id="{896399F6-6299-4610-B81F-5B1794C45A33}" type="slidenum">
              <a:rPr lang="en-US" smtClean="0"/>
              <a:t>16</a:t>
            </a:fld>
            <a:endParaRPr lang="en-US"/>
          </a:p>
        </p:txBody>
      </p:sp>
    </p:spTree>
    <p:extLst>
      <p:ext uri="{BB962C8B-B14F-4D97-AF65-F5344CB8AC3E}">
        <p14:creationId xmlns:p14="http://schemas.microsoft.com/office/powerpoint/2010/main" val="410033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As educators, you can disrupt or interrupt math stereotypes. </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Math is for everyone!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Support </a:t>
            </a: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all children </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to develop positive math mindsets by doing the following:</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Offer playful learning opportunities to all children. For example, invite boys to the dramatic play center or girls to the block area.</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Hold high expectations for all children, regardless of background (age, race, ethnicity, language, gender, and ability).</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Offer meaningful learning experiences with different entry points to build on the strengths and meet the needs of all children, including children who have disabilities or delays.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Use growth mindset language with all children you work with.</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These practices reinforce everyone’s ability to learn math and develop positive math mindsets. Next, we will explore ways to use these practices.</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Math is for everyone! This principle is key to the “Count Play Explore” approach to professional learning.</a:t>
            </a:r>
          </a:p>
        </p:txBody>
      </p:sp>
      <p:sp>
        <p:nvSpPr>
          <p:cNvPr id="4" name="Slide Number Placeholder 3"/>
          <p:cNvSpPr>
            <a:spLocks noGrp="1"/>
          </p:cNvSpPr>
          <p:nvPr>
            <p:ph type="sldNum" sz="quarter" idx="5"/>
          </p:nvPr>
        </p:nvSpPr>
        <p:spPr/>
        <p:txBody>
          <a:bodyPr/>
          <a:lstStyle/>
          <a:p>
            <a:fld id="{896399F6-6299-4610-B81F-5B1794C45A33}" type="slidenum">
              <a:rPr lang="en-US" smtClean="0"/>
              <a:t>17</a:t>
            </a:fld>
            <a:endParaRPr lang="en-US"/>
          </a:p>
        </p:txBody>
      </p:sp>
    </p:spTree>
    <p:extLst>
      <p:ext uri="{BB962C8B-B14F-4D97-AF65-F5344CB8AC3E}">
        <p14:creationId xmlns:p14="http://schemas.microsoft.com/office/powerpoint/2010/main" val="397787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Having a positive math mindset is often related to having a </a:t>
            </a:r>
            <a:r>
              <a:rPr lang="en-US" sz="1800" b="1" dirty="0">
                <a:solidFill>
                  <a:srgbClr val="0F173D"/>
                </a:solidFill>
                <a:effectLst/>
                <a:latin typeface="Poppins" pitchFamily="2" charset="77"/>
                <a:ea typeface="Times New Roman" panose="02020603050405020304" pitchFamily="18" charset="0"/>
                <a:cs typeface="Calibri" panose="020F0502020204030204" pitchFamily="34" charset="0"/>
              </a:rPr>
              <a:t>growth mindset</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Someone with a growth mindset believes that an individual’s skills and knowledge can improve over time with effort and practice (Dweck, 2008, 2015; Park et al., 2014).</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Someone with a </a:t>
            </a:r>
            <a:r>
              <a:rPr lang="en-US" sz="1800" b="1" dirty="0">
                <a:solidFill>
                  <a:srgbClr val="0F173D"/>
                </a:solidFill>
                <a:effectLst/>
                <a:latin typeface="Poppins" pitchFamily="2" charset="77"/>
                <a:ea typeface="Times New Roman" panose="02020603050405020304" pitchFamily="18" charset="0"/>
                <a:cs typeface="Calibri" panose="020F0502020204030204" pitchFamily="34" charset="0"/>
              </a:rPr>
              <a:t>fixed mindset</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may believe that an individual’s skills and knowledge cannot change. </a:t>
            </a:r>
          </a:p>
        </p:txBody>
      </p:sp>
      <p:sp>
        <p:nvSpPr>
          <p:cNvPr id="4" name="Slide Number Placeholder 3"/>
          <p:cNvSpPr>
            <a:spLocks noGrp="1"/>
          </p:cNvSpPr>
          <p:nvPr>
            <p:ph type="sldNum" sz="quarter" idx="5"/>
          </p:nvPr>
        </p:nvSpPr>
        <p:spPr/>
        <p:txBody>
          <a:bodyPr/>
          <a:lstStyle/>
          <a:p>
            <a:fld id="{896399F6-6299-4610-B81F-5B1794C45A33}" type="slidenum">
              <a:rPr lang="en-US" smtClean="0"/>
              <a:t>18</a:t>
            </a:fld>
            <a:endParaRPr lang="en-US"/>
          </a:p>
        </p:txBody>
      </p:sp>
    </p:spTree>
    <p:extLst>
      <p:ext uri="{BB962C8B-B14F-4D97-AF65-F5344CB8AC3E}">
        <p14:creationId xmlns:p14="http://schemas.microsoft.com/office/powerpoint/2010/main" val="2958978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Using growth mindset language and communication about math can be a powerful tool for promoting positive math mindsets (REL Northwest, 2018). You might be familiar with fixed mindset statements like: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“Math makes me feel anxious. I don’t like to do math with my child.”</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 was never good at math. I don’t know how to help my child with math.”</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 don’t like math. It’s too hard.”</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Let’s take some time to practice responding to these fixed mindset statements using a growth mindset perspective. For example: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Consider the statement “I was never good at math. I don’t know how to help my child with math.”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Using growth mindset language, you might reframe this statement as “You are probably already doing math with your child during everyday interactions and routines. Let’s discuss how you might playfully support your child with the math all around us!”</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Adjust the discussion based on your group size, session length and format, and participant needs. For smaller group sizes, invite participants to reflect on their own and then share with the group ways they might respond to these fixed mindset statements. For larger groups, invite participants to practice in small groups first and then share out their reflections with the full group.</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Offer additional examples of growth mindset statements: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“You are probably already doing math with your child during everyday interactions and routines. Let’s discuss how you might playfully support your child with the math all around us!”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“Everyone can strengthen their math skills. I can connect you with family math resources.”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“Many adults feel anxious about math. You are not alone. But you can build your math confidence.”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“Identifying your worrisome feelings can help you move toward more positive thinking about math.”</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“Your positive view of math can help your children enjoy math.”</a:t>
            </a:r>
          </a:p>
        </p:txBody>
      </p:sp>
      <p:sp>
        <p:nvSpPr>
          <p:cNvPr id="4" name="Slide Number Placeholder 3"/>
          <p:cNvSpPr>
            <a:spLocks noGrp="1"/>
          </p:cNvSpPr>
          <p:nvPr>
            <p:ph type="sldNum" sz="quarter" idx="5"/>
          </p:nvPr>
        </p:nvSpPr>
        <p:spPr/>
        <p:txBody>
          <a:bodyPr/>
          <a:lstStyle/>
          <a:p>
            <a:fld id="{896399F6-6299-4610-B81F-5B1794C45A33}" type="slidenum">
              <a:rPr lang="en-US" smtClean="0"/>
              <a:t>19</a:t>
            </a:fld>
            <a:endParaRPr lang="en-US"/>
          </a:p>
        </p:txBody>
      </p:sp>
    </p:spTree>
    <p:extLst>
      <p:ext uri="{BB962C8B-B14F-4D97-AF65-F5344CB8AC3E}">
        <p14:creationId xmlns:p14="http://schemas.microsoft.com/office/powerpoint/2010/main" val="1658477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b="1" dirty="0">
              <a:ea typeface="Calibri"/>
              <a:cs typeface="Calibri"/>
            </a:endParaRPr>
          </a:p>
          <a:p>
            <a:pPr marL="0" marR="0">
              <a:lnSpc>
                <a:spcPts val="2400"/>
              </a:lnSpc>
              <a:spcBef>
                <a:spcPts val="600"/>
              </a:spcBef>
              <a:spcAft>
                <a:spcPts val="0"/>
              </a:spcAft>
            </a:pPr>
            <a:r>
              <a:rPr lang="en-US" sz="1800" b="0" kern="0" dirty="0">
                <a:solidFill>
                  <a:srgbClr val="0F173D"/>
                </a:solidFill>
                <a:effectLst/>
                <a:latin typeface="Poppins" pitchFamily="2" charset="77"/>
                <a:ea typeface="Times New Roman" panose="02020603050405020304" pitchFamily="18" charset="0"/>
                <a:cs typeface="Calibri" panose="020F0502020204030204" pitchFamily="34" charset="0"/>
              </a:rPr>
              <a:t>The Count Play Explore Professional Learning Resources were made possible by Count Play Explore, an early math, science, and computer science initiative led by the Fresno County Superintendent of Schools, Early Care and Education Department. This initiative is generously funded by the California Department of Education and the California State Board of Education. These resources, developed by WestEd in collaboration with FCSS and AIMS Center for Math and Science Education, are intended to be used as a guide for implementing evidence-based strategies, promoting active learning, and encouraging developmentally appropriate practices in early education settings. They are not intended for commercial redistribution, unauthorized modification, or use outside the scope of professional education.</a:t>
            </a:r>
            <a:endParaRPr lang="en-US" sz="1800" b="1" kern="1200" dirty="0">
              <a:solidFill>
                <a:srgbClr val="0F173D"/>
              </a:solidFill>
              <a:effectLst/>
              <a:latin typeface="Poppins" pitchFamily="2" charset="77"/>
              <a:ea typeface="+mn-ea"/>
              <a:cs typeface="Calibri" panose="020F0502020204030204" pitchFamily="34"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2</a:t>
            </a:fld>
            <a:endParaRPr lang="en-US"/>
          </a:p>
        </p:txBody>
      </p:sp>
    </p:spTree>
    <p:extLst>
      <p:ext uri="{BB962C8B-B14F-4D97-AF65-F5344CB8AC3E}">
        <p14:creationId xmlns:p14="http://schemas.microsoft.com/office/powerpoint/2010/main" val="4051779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Past and present experiences with math can surface many emotions, including anxiety. </a:t>
            </a:r>
            <a:r>
              <a:rPr lang="en-US" sz="1800" b="1" dirty="0">
                <a:solidFill>
                  <a:srgbClr val="0F173D"/>
                </a:solidFill>
                <a:effectLst/>
                <a:latin typeface="Poppins" pitchFamily="2" charset="77"/>
                <a:ea typeface="Times New Roman" panose="02020603050405020304" pitchFamily="18" charset="0"/>
                <a:cs typeface="Calibri" panose="020F0502020204030204" pitchFamily="34" charset="0"/>
              </a:rPr>
              <a:t>Math anxiety</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involves feelings of fear, worry, or uneasiness about math. It also may involve physical changes in our bodies. For example, we may experience an increased heart rate or sweating in situations related to math (</a:t>
            </a:r>
            <a:r>
              <a:rPr lang="en-US" sz="1800" dirty="0" err="1">
                <a:solidFill>
                  <a:srgbClr val="0F173D"/>
                </a:solidFill>
                <a:effectLst/>
                <a:latin typeface="Poppins" pitchFamily="2" charset="77"/>
                <a:ea typeface="Times New Roman" panose="02020603050405020304" pitchFamily="18" charset="0"/>
                <a:cs typeface="Calibri" panose="020F0502020204030204" pitchFamily="34" charset="0"/>
              </a:rPr>
              <a:t>Luttenberger</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et al., 2018).</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Did you know that 93 percent of adults experience math anxiety? Many adults believe their math anxiety is related to having a math-anxious parent or teacher. Even so, the way we feel and think about math can change over time (Hart &amp; Ganley, 2019; Maloney &amp; </a:t>
            </a:r>
            <a:r>
              <a:rPr lang="en-US" sz="1800" dirty="0" err="1">
                <a:solidFill>
                  <a:srgbClr val="0F173D"/>
                </a:solidFill>
                <a:effectLst/>
                <a:latin typeface="Poppins" pitchFamily="2" charset="77"/>
                <a:ea typeface="Times New Roman" panose="02020603050405020304" pitchFamily="18" charset="0"/>
                <a:cs typeface="Calibri" panose="020F0502020204030204" pitchFamily="34" charset="0"/>
              </a:rPr>
              <a:t>Beilock</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2012).</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Pause, notice, and name your feelings about math. Focus on understanding the source of your feelings. If you are feeling frustrated or worried about a situation that involves math, you might take a break and consider the source of your feelings. You can reach out to others for help. You might find professional learning resources to help you approach math in a more positive way.</a:t>
            </a:r>
          </a:p>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Participants may want to share an emotional experience with math, either positive or negative. </a:t>
            </a:r>
          </a:p>
        </p:txBody>
      </p:sp>
      <p:sp>
        <p:nvSpPr>
          <p:cNvPr id="4" name="Slide Number Placeholder 3"/>
          <p:cNvSpPr>
            <a:spLocks noGrp="1"/>
          </p:cNvSpPr>
          <p:nvPr>
            <p:ph type="sldNum" sz="quarter" idx="5"/>
          </p:nvPr>
        </p:nvSpPr>
        <p:spPr/>
        <p:txBody>
          <a:bodyPr/>
          <a:lstStyle/>
          <a:p>
            <a:fld id="{896399F6-6299-4610-B81F-5B1794C45A33}" type="slidenum">
              <a:rPr lang="en-US" smtClean="0"/>
              <a:t>20</a:t>
            </a:fld>
            <a:endParaRPr lang="en-US"/>
          </a:p>
        </p:txBody>
      </p:sp>
    </p:spTree>
    <p:extLst>
      <p:ext uri="{BB962C8B-B14F-4D97-AF65-F5344CB8AC3E}">
        <p14:creationId xmlns:p14="http://schemas.microsoft.com/office/powerpoint/2010/main" val="358327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Reflection can help you process your feelings and thoughts about math. For example, you might notice how your math-related feelings influence the activities you engage in or learning experiences you offer to children. You can reframe your worries about math using a growth mindset perspective, which can help you recognize that math is for everyone.</a:t>
            </a:r>
          </a:p>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Math is for everyone! This principle is key to the “Count Play Explore” approach to professional learning. </a:t>
            </a:r>
          </a:p>
        </p:txBody>
      </p:sp>
      <p:sp>
        <p:nvSpPr>
          <p:cNvPr id="4" name="Slide Number Placeholder 3"/>
          <p:cNvSpPr>
            <a:spLocks noGrp="1"/>
          </p:cNvSpPr>
          <p:nvPr>
            <p:ph type="sldNum" sz="quarter" idx="5"/>
          </p:nvPr>
        </p:nvSpPr>
        <p:spPr/>
        <p:txBody>
          <a:bodyPr/>
          <a:lstStyle/>
          <a:p>
            <a:fld id="{896399F6-6299-4610-B81F-5B1794C45A33}" type="slidenum">
              <a:rPr lang="en-US" smtClean="0"/>
              <a:t>21</a:t>
            </a:fld>
            <a:endParaRPr lang="en-US"/>
          </a:p>
        </p:txBody>
      </p:sp>
    </p:spTree>
    <p:extLst>
      <p:ext uri="{BB962C8B-B14F-4D97-AF65-F5344CB8AC3E}">
        <p14:creationId xmlns:p14="http://schemas.microsoft.com/office/powerpoint/2010/main" val="3737146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27437-F04B-0D75-5C3D-54B32FF55D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1CBA04-D719-051D-DB13-E3D954751E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FD7A6-1EF1-3282-CF47-77D82802690E}"/>
              </a:ext>
            </a:extLst>
          </p:cNvPr>
          <p:cNvSpPr>
            <a:spLocks noGrp="1"/>
          </p:cNvSpPr>
          <p:nvPr>
            <p:ph type="body" idx="1"/>
          </p:nvPr>
        </p:nvSpPr>
        <p:spPr/>
        <p:txBody>
          <a:bodyPr/>
          <a:lstStyle/>
          <a:p>
            <a:pPr marL="0" marR="0">
              <a:spcBef>
                <a:spcPts val="600"/>
              </a:spcBef>
              <a:spcAft>
                <a:spcPts val="600"/>
              </a:spcAft>
            </a:pPr>
            <a:r>
              <a:rPr lang="en-US" sz="1800" b="1" kern="100" dirty="0">
                <a:solidFill>
                  <a:srgbClr val="0F173D"/>
                </a:solidFill>
                <a:effectLst/>
                <a:latin typeface="Poppins" pitchFamily="2" charset="77"/>
                <a:ea typeface="Calibri" panose="020F0502020204030204" pitchFamily="34" charset="0"/>
                <a:cs typeface="Arial" panose="020B0604020202020204" pitchFamily="34" charset="0"/>
              </a:rPr>
              <a:t>Time: </a:t>
            </a:r>
            <a:r>
              <a:rPr lang="en-US" sz="1800" kern="100" dirty="0">
                <a:solidFill>
                  <a:srgbClr val="0F173D"/>
                </a:solidFill>
                <a:effectLst/>
                <a:latin typeface="Poppins" pitchFamily="2" charset="77"/>
                <a:ea typeface="Calibri" panose="020F0502020204030204" pitchFamily="34" charset="0"/>
                <a:cs typeface="Arial" panose="020B0604020202020204" pitchFamily="34" charset="0"/>
              </a:rPr>
              <a:t>5–10 minutes</a:t>
            </a:r>
          </a:p>
          <a:p>
            <a:pPr marL="0" marR="0">
              <a:spcBef>
                <a:spcPts val="600"/>
              </a:spcBef>
              <a:spcAft>
                <a:spcPts val="600"/>
              </a:spcAft>
            </a:pPr>
            <a:r>
              <a:rPr lang="en-US" sz="1800" b="1" kern="100" dirty="0">
                <a:solidFill>
                  <a:srgbClr val="0F173D"/>
                </a:solidFill>
                <a:effectLst/>
                <a:latin typeface="Poppins" pitchFamily="2" charset="77"/>
                <a:ea typeface="Calibri" panose="020F0502020204030204" pitchFamily="34" charset="0"/>
                <a:cs typeface="Arial" panose="020B0604020202020204" pitchFamily="34" charset="0"/>
              </a:rPr>
              <a:t>Materials: Dear Math</a:t>
            </a:r>
            <a:r>
              <a:rPr lang="en-US" sz="1800" kern="100" dirty="0">
                <a:solidFill>
                  <a:srgbClr val="0F173D"/>
                </a:solidFill>
                <a:effectLst/>
                <a:latin typeface="Poppins" pitchFamily="2" charset="77"/>
                <a:ea typeface="Calibri" panose="020F0502020204030204" pitchFamily="34" charset="0"/>
                <a:cs typeface="Arial" panose="020B0604020202020204" pitchFamily="34" charset="0"/>
              </a:rPr>
              <a:t> handout, paper, pens</a:t>
            </a:r>
          </a:p>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Take out your </a:t>
            </a:r>
            <a:r>
              <a:rPr lang="en-US" sz="1800" b="1" dirty="0">
                <a:solidFill>
                  <a:srgbClr val="0F173D"/>
                </a:solidFill>
                <a:effectLst/>
                <a:latin typeface="Poppins" pitchFamily="2" charset="77"/>
                <a:ea typeface="Times New Roman" panose="02020603050405020304" pitchFamily="18" charset="0"/>
                <a:cs typeface="Calibri" panose="020F0502020204030204" pitchFamily="34" charset="0"/>
              </a:rPr>
              <a:t>Dear Math</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handout. We will reflect on strengths and areas for growth for your math mindset. [Refer to the handout for activity instructions.]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Let’s focus on the second part of the letter—your current experiences with math.</a:t>
            </a:r>
          </a:p>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Before your session, carefully review the handout and prepare the necessary materials. If participants began drafting their letters in Part 1, then continue the letters now.</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invite participants to work on the second part of the letter. Then, discuss the second and third questions on the “Reflect and Discuss” section of the handout: (2) What are your current strengths related to your math mindset? and (3) What are your current areas for growth for your math mindset?</a:t>
            </a:r>
          </a:p>
        </p:txBody>
      </p:sp>
      <p:sp>
        <p:nvSpPr>
          <p:cNvPr id="4" name="Slide Number Placeholder 3">
            <a:extLst>
              <a:ext uri="{FF2B5EF4-FFF2-40B4-BE49-F238E27FC236}">
                <a16:creationId xmlns:a16="http://schemas.microsoft.com/office/drawing/2014/main" id="{F320F884-2BDD-9E35-9029-42EABB79460E}"/>
              </a:ext>
            </a:extLst>
          </p:cNvPr>
          <p:cNvSpPr>
            <a:spLocks noGrp="1"/>
          </p:cNvSpPr>
          <p:nvPr>
            <p:ph type="sldNum" sz="quarter" idx="5"/>
          </p:nvPr>
        </p:nvSpPr>
        <p:spPr/>
        <p:txBody>
          <a:bodyPr/>
          <a:lstStyle/>
          <a:p>
            <a:fld id="{896399F6-6299-4610-B81F-5B1794C45A33}" type="slidenum">
              <a:rPr lang="en-US" smtClean="0"/>
              <a:t>22</a:t>
            </a:fld>
            <a:endParaRPr lang="en-US"/>
          </a:p>
        </p:txBody>
      </p:sp>
    </p:spTree>
    <p:extLst>
      <p:ext uri="{BB962C8B-B14F-4D97-AF65-F5344CB8AC3E}">
        <p14:creationId xmlns:p14="http://schemas.microsoft.com/office/powerpoint/2010/main" val="4031032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75F82-78C3-2D90-7D0E-091C205DC3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11A65A-4D7C-2923-9B75-1ECAEAFBFE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AC97C4-DCAF-466C-6F76-AA9467255C4A}"/>
              </a:ext>
            </a:extLst>
          </p:cNvPr>
          <p:cNvSpPr>
            <a:spLocks noGrp="1"/>
          </p:cNvSpPr>
          <p:nvPr>
            <p:ph type="body" idx="1"/>
          </p:nvPr>
        </p:nvSpPr>
        <p:spPr/>
        <p:txBody>
          <a:bodyPr/>
          <a:lstStyle/>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Math is everywhere. It is part of our everyday experiences. For example: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When cooking, you use measuring spoons and cups to measure ingredients. You might also estimate ingredients by including a “pinch of this” or a “few handfuls of that.”</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At work, you gather data from different people before making a decision.</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When shopping, you count the amount of money you need to spend on things.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 each of these examples, you are using math. Experiences with math in everyday environments and routines can impact how you feel and think about math.</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Math is everywhere! This principle is also key to the “Count Play Explore” approach to professional learning.</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Adjust the discussion based on your group size, session length and format, and participant needs. For shorter sessions, invite participants to share (in pairs or together as a whole group) one way they have used math today. For longer sessions, invite participants to discuss some ways they use math in their everyday lives. </a:t>
            </a:r>
          </a:p>
        </p:txBody>
      </p:sp>
      <p:sp>
        <p:nvSpPr>
          <p:cNvPr id="4" name="Slide Number Placeholder 3">
            <a:extLst>
              <a:ext uri="{FF2B5EF4-FFF2-40B4-BE49-F238E27FC236}">
                <a16:creationId xmlns:a16="http://schemas.microsoft.com/office/drawing/2014/main" id="{B91FC0A3-11DA-35A4-A9DE-9821B0B4A11F}"/>
              </a:ext>
            </a:extLst>
          </p:cNvPr>
          <p:cNvSpPr>
            <a:spLocks noGrp="1"/>
          </p:cNvSpPr>
          <p:nvPr>
            <p:ph type="sldNum" sz="quarter" idx="5"/>
          </p:nvPr>
        </p:nvSpPr>
        <p:spPr/>
        <p:txBody>
          <a:bodyPr/>
          <a:lstStyle/>
          <a:p>
            <a:fld id="{896399F6-6299-4610-B81F-5B1794C45A33}" type="slidenum">
              <a:rPr lang="en-US" smtClean="0"/>
              <a:t>23</a:t>
            </a:fld>
            <a:endParaRPr lang="en-US"/>
          </a:p>
        </p:txBody>
      </p:sp>
    </p:spTree>
    <p:extLst>
      <p:ext uri="{BB962C8B-B14F-4D97-AF65-F5344CB8AC3E}">
        <p14:creationId xmlns:p14="http://schemas.microsoft.com/office/powerpoint/2010/main" val="2791739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Arial" panose="020B0604020202020204" pitchFamily="34" charset="0"/>
              </a:rPr>
              <a:t>Time: </a:t>
            </a:r>
            <a:r>
              <a:rPr lang="en-US" sz="1100" kern="100" dirty="0">
                <a:solidFill>
                  <a:srgbClr val="0F173D"/>
                </a:solidFill>
                <a:effectLst/>
                <a:latin typeface="Poppins" pitchFamily="2" charset="77"/>
                <a:ea typeface="Calibri" panose="020F0502020204030204" pitchFamily="34" charset="0"/>
                <a:cs typeface="Arial" panose="020B0604020202020204" pitchFamily="34" charset="0"/>
              </a:rPr>
              <a:t>10–15 minutes</a:t>
            </a:r>
            <a:r>
              <a:rPr lang="en-US" sz="1100" b="1" kern="100" dirty="0">
                <a:solidFill>
                  <a:srgbClr val="0F173D"/>
                </a:solidFill>
                <a:effectLst/>
                <a:latin typeface="Poppins" pitchFamily="2" charset="77"/>
                <a:ea typeface="Calibri" panose="020F0502020204030204" pitchFamily="34" charset="0"/>
                <a:cs typeface="Arial" panose="020B0604020202020204" pitchFamily="34" charset="0"/>
              </a:rPr>
              <a:t> </a:t>
            </a:r>
            <a:r>
              <a:rPr lang="en-US" sz="1100" kern="100" dirty="0">
                <a:solidFill>
                  <a:srgbClr val="0F173D"/>
                </a:solidFill>
                <a:effectLst/>
                <a:latin typeface="Poppins" pitchFamily="2" charset="77"/>
                <a:ea typeface="Calibri" panose="020F0502020204030204" pitchFamily="34" charset="0"/>
                <a:cs typeface="Arial" panose="020B0604020202020204" pitchFamily="34" charset="0"/>
              </a:rPr>
              <a:t>(including the discussion on the next slide)</a:t>
            </a:r>
          </a:p>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Arial" panose="020B0604020202020204" pitchFamily="34" charset="0"/>
              </a:rPr>
              <a:t>Materials: </a:t>
            </a:r>
            <a:endParaRPr lang="en-US" sz="1100" kern="100" dirty="0">
              <a:solidFill>
                <a:srgbClr val="0F173D"/>
              </a:solidFill>
              <a:effectLst/>
              <a:latin typeface="Poppins" pitchFamily="2" charset="77"/>
              <a:ea typeface="Calibri" panose="020F0502020204030204" pitchFamily="34" charset="0"/>
              <a:cs typeface="Arial" panose="020B0604020202020204" pitchFamily="34" charset="0"/>
            </a:endParaRPr>
          </a:p>
          <a:p>
            <a:pPr marL="342900" marR="0" lvl="0" indent="-342900">
              <a:spcBef>
                <a:spcPts val="600"/>
              </a:spcBef>
              <a:spcAft>
                <a:spcPts val="600"/>
              </a:spcAft>
              <a:buFont typeface="Symbol" pitchFamily="2" charset="2"/>
              <a:buChar char=""/>
            </a:pPr>
            <a:r>
              <a:rPr lang="en-US" sz="1100" u="sng" kern="100" dirty="0">
                <a:solidFill>
                  <a:srgbClr val="0F173D"/>
                </a:solidFill>
                <a:effectLst/>
                <a:latin typeface="Poppins" pitchFamily="2" charset="77"/>
                <a:ea typeface="Calibri" panose="020F0502020204030204" pitchFamily="34" charset="0"/>
                <a:cs typeface="Arial" panose="020B0604020202020204" pitchFamily="34" charset="0"/>
                <a:hlinkClick r:id="rId3"/>
              </a:rPr>
              <a:t>Wide World of Math: Cry Daddy video</a:t>
            </a:r>
            <a:r>
              <a:rPr lang="en-US" sz="1100" kern="100" dirty="0">
                <a:solidFill>
                  <a:srgbClr val="0F173D"/>
                </a:solidFill>
                <a:effectLst/>
                <a:latin typeface="Poppins" pitchFamily="2" charset="77"/>
                <a:ea typeface="Calibri" panose="020F0502020204030204" pitchFamily="34" charset="0"/>
                <a:cs typeface="Arial" panose="020B0604020202020204" pitchFamily="34" charset="0"/>
              </a:rPr>
              <a:t> </a:t>
            </a:r>
            <a:r>
              <a:rPr lang="en-US" sz="1100" dirty="0"/>
              <a:t>[https://</a:t>
            </a:r>
            <a:r>
              <a:rPr lang="en-US" sz="1100" dirty="0" err="1"/>
              <a:t>www.countplayexplore.org</a:t>
            </a:r>
            <a:r>
              <a:rPr lang="en-US" sz="1100" dirty="0"/>
              <a:t>/video/wide-world-of-math-cry-daddy] </a:t>
            </a:r>
            <a:r>
              <a:rPr lang="en-US" sz="1100" kern="100" dirty="0">
                <a:solidFill>
                  <a:srgbClr val="0F173D"/>
                </a:solidFill>
                <a:effectLst/>
                <a:latin typeface="Poppins" pitchFamily="2" charset="77"/>
                <a:ea typeface="Calibri" panose="020F0502020204030204" pitchFamily="34" charset="0"/>
                <a:cs typeface="Arial" panose="020B0604020202020204" pitchFamily="34" charset="0"/>
              </a:rPr>
              <a:t>[1:49]</a:t>
            </a:r>
          </a:p>
          <a:p>
            <a:pPr marL="342900" marR="0" lvl="0" indent="-342900">
              <a:spcBef>
                <a:spcPts val="600"/>
              </a:spcBef>
              <a:spcAft>
                <a:spcPts val="600"/>
              </a:spcAft>
              <a:buFont typeface="Symbol" pitchFamily="2" charset="2"/>
              <a:buChar char=""/>
            </a:pPr>
            <a:r>
              <a:rPr lang="en-US" sz="1100" u="sng" kern="100" dirty="0">
                <a:solidFill>
                  <a:srgbClr val="0F173D"/>
                </a:solidFill>
                <a:effectLst/>
                <a:latin typeface="Poppins" pitchFamily="2" charset="77"/>
                <a:ea typeface="Calibri" panose="020F0502020204030204" pitchFamily="34" charset="0"/>
                <a:cs typeface="Arial" panose="020B0604020202020204" pitchFamily="34" charset="0"/>
                <a:hlinkClick r:id="rId4"/>
              </a:rPr>
              <a:t>Wide World of Math: Cry Daddy video – Audio Descriptive Version</a:t>
            </a:r>
            <a:r>
              <a:rPr lang="en-US" sz="1100" kern="100" dirty="0">
                <a:solidFill>
                  <a:srgbClr val="0F173D"/>
                </a:solidFill>
                <a:effectLst/>
                <a:latin typeface="Poppins" pitchFamily="2" charset="77"/>
                <a:ea typeface="Calibri" panose="020F0502020204030204" pitchFamily="34" charset="0"/>
                <a:cs typeface="Arial" panose="020B0604020202020204" pitchFamily="34" charset="0"/>
              </a:rPr>
              <a:t> [https://</a:t>
            </a:r>
            <a:r>
              <a:rPr lang="en-US" sz="1100" kern="100" dirty="0" err="1">
                <a:solidFill>
                  <a:srgbClr val="0F173D"/>
                </a:solidFill>
                <a:effectLst/>
                <a:latin typeface="Poppins" pitchFamily="2" charset="77"/>
                <a:ea typeface="Calibri" panose="020F0502020204030204" pitchFamily="34" charset="0"/>
                <a:cs typeface="Arial" panose="020B0604020202020204" pitchFamily="34" charset="0"/>
              </a:rPr>
              <a:t>www.countplayexplore.org</a:t>
            </a:r>
            <a:r>
              <a:rPr lang="en-US" sz="1100" kern="100" dirty="0">
                <a:solidFill>
                  <a:srgbClr val="0F173D"/>
                </a:solidFill>
                <a:effectLst/>
                <a:latin typeface="Poppins" pitchFamily="2" charset="77"/>
                <a:ea typeface="Calibri" panose="020F0502020204030204" pitchFamily="34" charset="0"/>
                <a:cs typeface="Arial" panose="020B0604020202020204" pitchFamily="34" charset="0"/>
              </a:rPr>
              <a:t>/video/wide-world-of-math-cry-daddy/ad] [2:10]</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 this video, dad Chet Kingston discusses his feelings and thoughts about math.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As you observe the video, consider:</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Math myths or stereotypes that may have influenced Chet’s experiences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Experiences that may have changed Chet’s math mindset</a:t>
            </a:r>
          </a:p>
        </p:txBody>
      </p:sp>
      <p:sp>
        <p:nvSpPr>
          <p:cNvPr id="4" name="Slide Number Placeholder 3"/>
          <p:cNvSpPr>
            <a:spLocks noGrp="1"/>
          </p:cNvSpPr>
          <p:nvPr>
            <p:ph type="sldNum" sz="quarter" idx="5"/>
          </p:nvPr>
        </p:nvSpPr>
        <p:spPr/>
        <p:txBody>
          <a:bodyPr/>
          <a:lstStyle/>
          <a:p>
            <a:fld id="{896399F6-6299-4610-B81F-5B1794C45A33}" type="slidenum">
              <a:rPr lang="en-US" smtClean="0"/>
              <a:t>24</a:t>
            </a:fld>
            <a:endParaRPr lang="en-US"/>
          </a:p>
        </p:txBody>
      </p:sp>
    </p:spTree>
    <p:extLst>
      <p:ext uri="{BB962C8B-B14F-4D97-AF65-F5344CB8AC3E}">
        <p14:creationId xmlns:p14="http://schemas.microsoft.com/office/powerpoint/2010/main" val="921545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Arial" panose="020B0604020202020204" pitchFamily="34" charset="0"/>
              </a:rPr>
              <a:t>Time: </a:t>
            </a:r>
            <a:r>
              <a:rPr lang="en-US" sz="1100" kern="100" dirty="0">
                <a:solidFill>
                  <a:srgbClr val="0F173D"/>
                </a:solidFill>
                <a:effectLst/>
                <a:latin typeface="Poppins" pitchFamily="2" charset="77"/>
                <a:ea typeface="Calibri" panose="020F0502020204030204" pitchFamily="34" charset="0"/>
                <a:cs typeface="Arial" panose="020B0604020202020204" pitchFamily="34" charset="0"/>
              </a:rPr>
              <a:t>10–15 minutes</a:t>
            </a:r>
            <a:r>
              <a:rPr lang="en-US" sz="1100" b="1" kern="100" dirty="0">
                <a:solidFill>
                  <a:srgbClr val="0F173D"/>
                </a:solidFill>
                <a:effectLst/>
                <a:latin typeface="Poppins" pitchFamily="2" charset="77"/>
                <a:ea typeface="Calibri" panose="020F0502020204030204" pitchFamily="34" charset="0"/>
                <a:cs typeface="Arial" panose="020B0604020202020204" pitchFamily="34" charset="0"/>
              </a:rPr>
              <a:t> </a:t>
            </a:r>
            <a:r>
              <a:rPr lang="en-US" sz="1100" kern="100" dirty="0">
                <a:solidFill>
                  <a:srgbClr val="0F173D"/>
                </a:solidFill>
                <a:effectLst/>
                <a:latin typeface="Poppins" pitchFamily="2" charset="77"/>
                <a:ea typeface="Calibri" panose="020F0502020204030204" pitchFamily="34" charset="0"/>
                <a:cs typeface="Arial" panose="020B0604020202020204" pitchFamily="34" charset="0"/>
              </a:rPr>
              <a:t>(including the previous slide)</a:t>
            </a:r>
          </a:p>
          <a:p>
            <a:pPr marL="0" marR="0">
              <a:spcBef>
                <a:spcPts val="600"/>
              </a:spcBef>
              <a:spcAft>
                <a:spcPts val="600"/>
              </a:spcAft>
            </a:pPr>
            <a:r>
              <a:rPr lang="en-US" sz="1100" b="1" kern="100" dirty="0">
                <a:solidFill>
                  <a:srgbClr val="0F173D"/>
                </a:solidFill>
                <a:effectLst/>
                <a:latin typeface="Poppins" pitchFamily="2" charset="77"/>
                <a:ea typeface="Calibri" panose="020F0502020204030204" pitchFamily="34" charset="0"/>
                <a:cs typeface="Arial" panose="020B0604020202020204" pitchFamily="34" charset="0"/>
              </a:rPr>
              <a:t>Materials: </a:t>
            </a:r>
            <a:endParaRPr lang="en-US" sz="1100" kern="100" dirty="0">
              <a:solidFill>
                <a:srgbClr val="0F173D"/>
              </a:solidFill>
              <a:effectLst/>
              <a:latin typeface="Poppins" pitchFamily="2" charset="77"/>
              <a:ea typeface="Calibri" panose="020F0502020204030204" pitchFamily="34" charset="0"/>
              <a:cs typeface="Arial" panose="020B0604020202020204" pitchFamily="34" charset="0"/>
            </a:endParaRPr>
          </a:p>
          <a:p>
            <a:pPr marL="342900" marR="0" lvl="0" indent="-342900">
              <a:spcBef>
                <a:spcPts val="600"/>
              </a:spcBef>
              <a:spcAft>
                <a:spcPts val="600"/>
              </a:spcAft>
              <a:buFont typeface="Symbol" pitchFamily="2" charset="2"/>
              <a:buChar char=""/>
            </a:pPr>
            <a:r>
              <a:rPr lang="en-US" sz="1100" u="sng" kern="100" dirty="0">
                <a:solidFill>
                  <a:srgbClr val="0F173D"/>
                </a:solidFill>
                <a:effectLst/>
                <a:latin typeface="Poppins" pitchFamily="2" charset="77"/>
                <a:ea typeface="Calibri" panose="020F0502020204030204" pitchFamily="34" charset="0"/>
                <a:cs typeface="Arial" panose="020B0604020202020204" pitchFamily="34" charset="0"/>
                <a:hlinkClick r:id="rId3"/>
              </a:rPr>
              <a:t>Wide World of Math: Cry Daddy video</a:t>
            </a:r>
            <a:r>
              <a:rPr lang="en-US" sz="1100" kern="100" dirty="0">
                <a:solidFill>
                  <a:srgbClr val="0F173D"/>
                </a:solidFill>
                <a:effectLst/>
                <a:latin typeface="Poppins" pitchFamily="2" charset="77"/>
                <a:ea typeface="Calibri" panose="020F0502020204030204" pitchFamily="34" charset="0"/>
                <a:cs typeface="Arial" panose="020B0604020202020204" pitchFamily="34" charset="0"/>
              </a:rPr>
              <a:t> </a:t>
            </a:r>
            <a:r>
              <a:rPr lang="en-US" sz="1100" dirty="0"/>
              <a:t>[https://</a:t>
            </a:r>
            <a:r>
              <a:rPr lang="en-US" sz="1100" dirty="0" err="1"/>
              <a:t>www.countplayexplore.org</a:t>
            </a:r>
            <a:r>
              <a:rPr lang="en-US" sz="1100" dirty="0"/>
              <a:t>/video/wide-world-of-math-cry-daddy] </a:t>
            </a:r>
            <a:r>
              <a:rPr lang="en-US" sz="1100" kern="100" dirty="0">
                <a:solidFill>
                  <a:srgbClr val="0F173D"/>
                </a:solidFill>
                <a:effectLst/>
                <a:latin typeface="Poppins" pitchFamily="2" charset="77"/>
                <a:ea typeface="Calibri" panose="020F0502020204030204" pitchFamily="34" charset="0"/>
                <a:cs typeface="Arial" panose="020B0604020202020204" pitchFamily="34" charset="0"/>
              </a:rPr>
              <a:t>[1:49]</a:t>
            </a:r>
          </a:p>
          <a:p>
            <a:pPr marL="342900" marR="0" lvl="0" indent="-342900">
              <a:spcBef>
                <a:spcPts val="600"/>
              </a:spcBef>
              <a:spcAft>
                <a:spcPts val="600"/>
              </a:spcAft>
              <a:buFont typeface="Symbol" pitchFamily="2" charset="2"/>
              <a:buChar char=""/>
            </a:pPr>
            <a:r>
              <a:rPr lang="en-US" sz="1100" u="sng" kern="100" dirty="0">
                <a:solidFill>
                  <a:srgbClr val="0F173D"/>
                </a:solidFill>
                <a:effectLst/>
                <a:latin typeface="Poppins" pitchFamily="2" charset="77"/>
                <a:ea typeface="Calibri" panose="020F0502020204030204" pitchFamily="34" charset="0"/>
                <a:cs typeface="Arial" panose="020B0604020202020204" pitchFamily="34" charset="0"/>
                <a:hlinkClick r:id="rId4"/>
              </a:rPr>
              <a:t>Wide World of Math: Cry Daddy video – Audio Descriptive Version</a:t>
            </a:r>
            <a:r>
              <a:rPr lang="en-US" sz="1100" kern="100" dirty="0">
                <a:solidFill>
                  <a:srgbClr val="0F173D"/>
                </a:solidFill>
                <a:effectLst/>
                <a:latin typeface="Poppins" pitchFamily="2" charset="77"/>
                <a:ea typeface="Calibri" panose="020F0502020204030204" pitchFamily="34" charset="0"/>
                <a:cs typeface="Arial" panose="020B0604020202020204" pitchFamily="34" charset="0"/>
              </a:rPr>
              <a:t> [https://</a:t>
            </a:r>
            <a:r>
              <a:rPr lang="en-US" sz="1100" kern="100" dirty="0" err="1">
                <a:solidFill>
                  <a:srgbClr val="0F173D"/>
                </a:solidFill>
                <a:effectLst/>
                <a:latin typeface="Poppins" pitchFamily="2" charset="77"/>
                <a:ea typeface="Calibri" panose="020F0502020204030204" pitchFamily="34" charset="0"/>
                <a:cs typeface="Arial" panose="020B0604020202020204" pitchFamily="34" charset="0"/>
              </a:rPr>
              <a:t>www.countplayexplore.org</a:t>
            </a:r>
            <a:r>
              <a:rPr lang="en-US" sz="1100" kern="100" dirty="0">
                <a:solidFill>
                  <a:srgbClr val="0F173D"/>
                </a:solidFill>
                <a:effectLst/>
                <a:latin typeface="Poppins" pitchFamily="2" charset="77"/>
                <a:ea typeface="Calibri" panose="020F0502020204030204" pitchFamily="34" charset="0"/>
                <a:cs typeface="Arial" panose="020B0604020202020204" pitchFamily="34" charset="0"/>
              </a:rPr>
              <a:t>/video/wide-world-of-math-cry-daddy/ad] [2:10]</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Let’s discuss what you noticed about the following: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What math myths or stereotypes may have influenced Chet’s experiences?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What experiences may have changed Chet’s math mindset?</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In what ways might Chet’s story inform the way you approach early math with children and families?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[Use the facilitator notes that best fit your group’s needs.]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[After discussion:] Thank you for sharing. This video highlights how everyday math experiences can help change math mindsets. Here are some takeaways from the video:</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Early in the video, Chet cries and feels anxious and overwhelmed about math. He wonders how to teach his child math when he wasn’t good at it as a child. He may have been influenced by stereotypes about who can or cannot do math.</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Later in the video, Chet shares more positive feelings about math. He notices that math opportunities are everywhere: at home, at the beach, and on the street. He uses growth mindset language to describe his math abilities. </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At the end of the video, Chet feels less anxious and more confident about math. He calls himself a “mathlete” and supports other families to be less fearful of math.</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Adjust the discussion based on your group size, session length and format, and participant needs.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Consider the following adaptations based on session length and group size: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shorter sessions, assign each table one of the questions to discuss. Then, invite tables to share what they noticed with the whole group. Make connections to participants’ observations and key takeaways described in the talking points.</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offer time for participants to share their observations in pairs or at their tables. Then, invite each table to share their observations. Make connections to participants’ observations and key takeaways described in the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896399F6-6299-4610-B81F-5B1794C45A33}" type="slidenum">
              <a:rPr lang="en-US" smtClean="0"/>
              <a:t>25</a:t>
            </a:fld>
            <a:endParaRPr lang="en-US"/>
          </a:p>
        </p:txBody>
      </p:sp>
    </p:spTree>
    <p:extLst>
      <p:ext uri="{BB962C8B-B14F-4D97-AF65-F5344CB8AC3E}">
        <p14:creationId xmlns:p14="http://schemas.microsoft.com/office/powerpoint/2010/main" val="2953834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pPr>
            <a:r>
              <a:rPr lang="en-US" sz="1800" b="1" kern="100" dirty="0">
                <a:solidFill>
                  <a:srgbClr val="000000"/>
                </a:solidFill>
                <a:effectLst/>
                <a:latin typeface="Poppins" pitchFamily="2" charset="77"/>
                <a:ea typeface="Calibri" panose="020F0502020204030204" pitchFamily="34" charset="0"/>
                <a:cs typeface="Arial" panose="020B0604020202020204" pitchFamily="34" charset="0"/>
              </a:rPr>
              <a:t>Talking </a:t>
            </a:r>
            <a:r>
              <a:rPr lang="en-US" sz="1800" b="1" kern="100" dirty="0">
                <a:effectLst/>
                <a:latin typeface="Poppins" pitchFamily="2" charset="77"/>
                <a:ea typeface="Calibri" panose="020F0502020204030204" pitchFamily="34" charset="0"/>
                <a:cs typeface="Arial" panose="020B0604020202020204" pitchFamily="34" charset="0"/>
              </a:rPr>
              <a:t>Points</a:t>
            </a:r>
            <a:endParaRPr lang="en-US" sz="1800" kern="100" dirty="0">
              <a:effectLst/>
              <a:latin typeface="Poppins" pitchFamily="2" charset="77"/>
              <a:ea typeface="Calibri" panose="020F0502020204030204" pitchFamily="34" charset="0"/>
              <a:cs typeface="Arial" panose="020B0604020202020204" pitchFamily="34" charset="0"/>
            </a:endParaRP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Educators and families likely already engage children in math as part of daily routines and activities. By recognizing how math is everywhere and math is for everyone, you can develop your own positive math mindset and support positive math mindsets in others, including children. </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Your math mindset influences the amount of time you spend engaging with children in math. It also influences the types of math learning experiences you offer to children. </a:t>
            </a:r>
          </a:p>
        </p:txBody>
      </p:sp>
      <p:sp>
        <p:nvSpPr>
          <p:cNvPr id="4" name="Slide Number Placeholder 3"/>
          <p:cNvSpPr>
            <a:spLocks noGrp="1"/>
          </p:cNvSpPr>
          <p:nvPr>
            <p:ph type="sldNum" sz="quarter" idx="5"/>
          </p:nvPr>
        </p:nvSpPr>
        <p:spPr/>
        <p:txBody>
          <a:bodyPr/>
          <a:lstStyle/>
          <a:p>
            <a:fld id="{896399F6-6299-4610-B81F-5B1794C45A33}" type="slidenum">
              <a:rPr lang="en-US" smtClean="0"/>
              <a:t>26</a:t>
            </a:fld>
            <a:endParaRPr lang="en-US"/>
          </a:p>
        </p:txBody>
      </p:sp>
    </p:spTree>
    <p:extLst>
      <p:ext uri="{BB962C8B-B14F-4D97-AF65-F5344CB8AC3E}">
        <p14:creationId xmlns:p14="http://schemas.microsoft.com/office/powerpoint/2010/main" val="2794214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rPr>
              <a:t>Time: </a:t>
            </a:r>
            <a:r>
              <a:rPr lang="en-US" sz="1200" dirty="0">
                <a:effectLst/>
                <a:latin typeface="Calibri" panose="020F0502020204030204" pitchFamily="34" charset="0"/>
                <a:ea typeface="Calibri" panose="020F0502020204030204" pitchFamily="34" charset="0"/>
              </a:rPr>
              <a:t>5–15 minutes (including navigating the website)</a:t>
            </a:r>
          </a:p>
          <a:p>
            <a:pPr marL="0" marR="0">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rPr>
              <a:t>Talking </a:t>
            </a:r>
            <a:r>
              <a:rPr lang="en-US" sz="1200" b="1" dirty="0">
                <a:effectLst/>
                <a:latin typeface="Calibri" panose="020F0502020204030204" pitchFamily="34" charset="0"/>
                <a:ea typeface="Calibri" panose="020F0502020204030204" pitchFamily="34" charset="0"/>
              </a:rPr>
              <a:t>Points</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Clr>
                <a:srgbClr val="000000"/>
              </a:buClr>
              <a:buFont typeface="Arial" panose="020B0604020202020204" pitchFamily="34" charset="0"/>
              <a:buChar char="●"/>
            </a:pPr>
            <a:r>
              <a:rPr lang="en-US" sz="1200" dirty="0">
                <a:solidFill>
                  <a:srgbClr val="000000"/>
                </a:solidFill>
                <a:effectLst/>
                <a:latin typeface="Noto Sans Symbols"/>
                <a:ea typeface="Noto Sans Symbols"/>
                <a:cs typeface="Noto Sans Symbols"/>
              </a:rPr>
              <a:t>The Count Play Explore website offers early math learning resources, in English and Spanish, for children and families. For example, it includes:</a:t>
            </a:r>
            <a:endParaRPr lang="en-US" sz="1200" dirty="0">
              <a:effectLst/>
              <a:latin typeface="Noto Sans Symbols"/>
              <a:ea typeface="Noto Sans Symbols"/>
              <a:cs typeface="Noto Sans Symbols"/>
            </a:endParaRP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Courier New" panose="02070309020205020404" pitchFamily="49" charset="0"/>
                <a:ea typeface="Courier New" panose="02070309020205020404" pitchFamily="49" charset="0"/>
                <a:cs typeface="Courier New" panose="02070309020205020404" pitchFamily="49" charset="0"/>
              </a:rPr>
              <a:t>“I’m Ready” videos for families: The videos provide playful and fun examples for families to experience math in their everyday routines and environments.</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Courier New" panose="02070309020205020404" pitchFamily="49" charset="0"/>
                <a:ea typeface="Courier New" panose="02070309020205020404" pitchFamily="49" charset="0"/>
                <a:cs typeface="Courier New" panose="02070309020205020404" pitchFamily="49" charset="0"/>
              </a:rPr>
              <a:t>Discovering the Math: Book Guides for families and educators to use with children: The book guides provide strategies on how to implement math while reading and provide information on how to support the math topics in daily activities and routines.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Courier New" panose="02070309020205020404" pitchFamily="49" charset="0"/>
                <a:ea typeface="Courier New" panose="02070309020205020404" pitchFamily="49" charset="0"/>
                <a:cs typeface="Courier New" panose="02070309020205020404" pitchFamily="49" charset="0"/>
              </a:rPr>
              <a:t>Math activities: Families and educators can use these activities with children from birth to eight years old. </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342900" marR="0" lvl="0" indent="-342900">
              <a:spcBef>
                <a:spcPts val="0"/>
              </a:spcBef>
              <a:spcAft>
                <a:spcPts val="0"/>
              </a:spcAft>
              <a:buClr>
                <a:srgbClr val="000000"/>
              </a:buClr>
              <a:buFont typeface="Arial" panose="020B0604020202020204" pitchFamily="34" charset="0"/>
              <a:buChar char="●"/>
            </a:pPr>
            <a:r>
              <a:rPr lang="en-US" sz="1200" dirty="0">
                <a:solidFill>
                  <a:srgbClr val="000000"/>
                </a:solidFill>
                <a:effectLst/>
                <a:latin typeface="Noto Sans Symbols"/>
                <a:ea typeface="Noto Sans Symbols"/>
                <a:cs typeface="Noto Sans Symbols"/>
              </a:rPr>
              <a:t>You might also review the research brief </a:t>
            </a:r>
            <a:r>
              <a:rPr lang="en-US" sz="1200" b="1" dirty="0">
                <a:solidFill>
                  <a:srgbClr val="0563C1"/>
                </a:solidFill>
                <a:effectLst/>
                <a:latin typeface="Noto Sans Symbols"/>
                <a:ea typeface="Noto Sans Symbols"/>
                <a:cs typeface="Noto Sans Symbols"/>
              </a:rPr>
              <a:t>Engaging Families in Early Math </a:t>
            </a:r>
            <a:r>
              <a:rPr lang="en-US" sz="1200" b="0" dirty="0">
                <a:solidFill>
                  <a:srgbClr val="0563C1"/>
                </a:solidFill>
                <a:effectLst/>
                <a:latin typeface="Noto Sans Symbols"/>
                <a:ea typeface="Noto Sans Symbols"/>
                <a:cs typeface="Noto Sans Symbols"/>
              </a:rPr>
              <a:t>[https://</a:t>
            </a:r>
            <a:r>
              <a:rPr lang="en-US" sz="1200" b="0" dirty="0" err="1">
                <a:solidFill>
                  <a:srgbClr val="0563C1"/>
                </a:solidFill>
                <a:effectLst/>
                <a:latin typeface="Noto Sans Symbols"/>
                <a:ea typeface="Noto Sans Symbols"/>
                <a:cs typeface="Noto Sans Symbols"/>
              </a:rPr>
              <a:t>www.earlymathca.org</a:t>
            </a:r>
            <a:r>
              <a:rPr lang="en-US" sz="1200" b="0" dirty="0">
                <a:solidFill>
                  <a:srgbClr val="0563C1"/>
                </a:solidFill>
                <a:effectLst/>
                <a:latin typeface="Noto Sans Symbols"/>
                <a:ea typeface="Noto Sans Symbols"/>
                <a:cs typeface="Noto Sans Symbols"/>
              </a:rPr>
              <a:t>/_files/</a:t>
            </a:r>
            <a:r>
              <a:rPr lang="en-US" sz="1200" b="0" dirty="0" err="1">
                <a:solidFill>
                  <a:srgbClr val="0563C1"/>
                </a:solidFill>
                <a:effectLst/>
                <a:latin typeface="Noto Sans Symbols"/>
                <a:ea typeface="Noto Sans Symbols"/>
                <a:cs typeface="Noto Sans Symbols"/>
              </a:rPr>
              <a:t>ugd</a:t>
            </a:r>
            <a:r>
              <a:rPr lang="en-US" sz="1200" b="0" dirty="0">
                <a:solidFill>
                  <a:srgbClr val="0563C1"/>
                </a:solidFill>
                <a:effectLst/>
                <a:latin typeface="Noto Sans Symbols"/>
                <a:ea typeface="Noto Sans Symbols"/>
                <a:cs typeface="Noto Sans Symbols"/>
              </a:rPr>
              <a:t>/77455d_1d97607b536247b180c1455a533f39fe.pdf]. </a:t>
            </a:r>
            <a:r>
              <a:rPr lang="en-US" sz="1200" dirty="0">
                <a:solidFill>
                  <a:srgbClr val="000000"/>
                </a:solidFill>
                <a:effectLst/>
                <a:latin typeface="Noto Sans Symbols"/>
                <a:ea typeface="Noto Sans Symbols"/>
                <a:cs typeface="Noto Sans Symbols"/>
              </a:rPr>
              <a:t>It offers in-depth information on families’ important role in children’s early math development.</a:t>
            </a:r>
            <a:endParaRPr lang="en-US" sz="1200" dirty="0">
              <a:effectLst/>
              <a:latin typeface="Noto Sans Symbols"/>
              <a:ea typeface="Noto Sans Symbols"/>
              <a:cs typeface="Noto Sans Symbols"/>
            </a:endParaRPr>
          </a:p>
          <a:p>
            <a:pPr marL="342900" marR="0" lvl="0" indent="-342900">
              <a:spcBef>
                <a:spcPts val="0"/>
              </a:spcBef>
              <a:spcAft>
                <a:spcPts val="0"/>
              </a:spcAft>
              <a:buClr>
                <a:srgbClr val="000000"/>
              </a:buClr>
              <a:buFont typeface="Arial" panose="020B0604020202020204" pitchFamily="34" charset="0"/>
              <a:buChar char="●"/>
            </a:pPr>
            <a:r>
              <a:rPr lang="en-US" sz="1200" dirty="0">
                <a:solidFill>
                  <a:srgbClr val="000000"/>
                </a:solidFill>
                <a:effectLst/>
                <a:latin typeface="Noto Sans Symbols"/>
                <a:ea typeface="Noto Sans Symbols"/>
                <a:cs typeface="Noto Sans Symbols"/>
              </a:rPr>
              <a:t>Let’s take some time to explore one of these resources. Consider how you might use this resource in your work in the next week or month.</a:t>
            </a:r>
            <a:endParaRPr lang="en-US" sz="1200" dirty="0">
              <a:effectLst/>
              <a:latin typeface="Noto Sans Symbols"/>
              <a:ea typeface="Noto Sans Symbols"/>
              <a:cs typeface="Noto Sans Symbols"/>
            </a:endParaRPr>
          </a:p>
          <a:p>
            <a:pPr marL="0" marR="0">
              <a:spcBef>
                <a:spcPts val="0"/>
              </a:spcBef>
              <a:spcAft>
                <a:spcPts val="0"/>
              </a:spcAft>
            </a:pPr>
            <a:r>
              <a:rPr lang="en-US" sz="1200" b="1" dirty="0">
                <a:solidFill>
                  <a:srgbClr val="000000"/>
                </a:solidFill>
                <a:effectLst/>
                <a:latin typeface="Calibri" panose="020F0502020204030204" pitchFamily="34" charset="0"/>
                <a:ea typeface="Calibri" panose="020F0502020204030204" pitchFamily="34" charset="0"/>
              </a:rPr>
              <a:t>Facilitator Notes</a:t>
            </a:r>
            <a:endParaRPr lang="en-US" sz="1200" dirty="0">
              <a:effectLst/>
              <a:latin typeface="Calibri" panose="020F0502020204030204" pitchFamily="34" charset="0"/>
              <a:ea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dirty="0">
                <a:solidFill>
                  <a:srgbClr val="000000"/>
                </a:solidFill>
                <a:effectLst/>
                <a:latin typeface="Noto Sans Symbols"/>
                <a:ea typeface="Noto Sans Symbols"/>
                <a:cs typeface="Noto Sans Symbols"/>
              </a:rPr>
              <a:t>Provide the website URL of Count Play Explore [</a:t>
            </a:r>
            <a:r>
              <a:rPr lang="en-US" sz="1200" dirty="0">
                <a:solidFill>
                  <a:schemeClr val="tx2"/>
                </a:solidFill>
                <a:latin typeface="Montserrat" pitchFamily="2" charset="77"/>
                <a:hlinkClick r:id="rId3"/>
              </a:rPr>
              <a:t>www.countplayexplore.org</a:t>
            </a:r>
            <a:r>
              <a:rPr lang="en-US" sz="1200" dirty="0">
                <a:solidFill>
                  <a:schemeClr val="tx2"/>
                </a:solidFill>
                <a:effectLst/>
                <a:latin typeface="Montserrat" pitchFamily="2" charset="77"/>
                <a:ea typeface="+mn-ea"/>
                <a:cs typeface="+mn-cs"/>
              </a:rPr>
              <a:t>]</a:t>
            </a:r>
            <a:r>
              <a:rPr lang="en-US" sz="1200" dirty="0">
                <a:solidFill>
                  <a:srgbClr val="000000"/>
                </a:solidFill>
                <a:effectLst/>
                <a:latin typeface="Noto Sans Symbols"/>
                <a:ea typeface="Noto Sans Symbols"/>
                <a:cs typeface="Noto Sans Symbols"/>
              </a:rPr>
              <a:t>.</a:t>
            </a:r>
            <a:endParaRPr lang="en-US" sz="1200" dirty="0">
              <a:effectLst/>
              <a:latin typeface="Noto Sans Symbols"/>
              <a:ea typeface="Noto Sans Symbols"/>
              <a:cs typeface="Noto Sans Symbols"/>
            </a:endParaRPr>
          </a:p>
          <a:p>
            <a:pPr marL="342900" marR="0" lvl="0" indent="-342900">
              <a:spcBef>
                <a:spcPts val="0"/>
              </a:spcBef>
              <a:spcAft>
                <a:spcPts val="0"/>
              </a:spcAft>
              <a:buClr>
                <a:srgbClr val="000000"/>
              </a:buClr>
              <a:buFont typeface="Arial" panose="020B0604020202020204" pitchFamily="34" charset="0"/>
              <a:buChar char="●"/>
            </a:pPr>
            <a:r>
              <a:rPr lang="en-US" sz="1200" dirty="0">
                <a:solidFill>
                  <a:srgbClr val="222222"/>
                </a:solidFill>
                <a:effectLst/>
                <a:latin typeface="Noto Sans Symbols"/>
                <a:ea typeface="Noto Sans Symbols"/>
                <a:cs typeface="Noto Sans Symbols"/>
              </a:rPr>
              <a:t>Navigate the </a:t>
            </a:r>
            <a:r>
              <a:rPr lang="en-US" sz="1200" dirty="0">
                <a:solidFill>
                  <a:srgbClr val="000000"/>
                </a:solidFill>
                <a:effectLst/>
                <a:latin typeface="Noto Sans Symbols"/>
                <a:ea typeface="Noto Sans Symbols"/>
                <a:cs typeface="Noto Sans Symbols"/>
              </a:rPr>
              <a:t>Count Play Explore website</a:t>
            </a:r>
            <a:r>
              <a:rPr lang="en-US" sz="1200" dirty="0">
                <a:solidFill>
                  <a:srgbClr val="222222"/>
                </a:solidFill>
                <a:effectLst/>
                <a:latin typeface="Noto Sans Symbols"/>
                <a:ea typeface="Noto Sans Symbols"/>
                <a:cs typeface="Noto Sans Symbols"/>
              </a:rPr>
              <a:t> </a:t>
            </a:r>
            <a:r>
              <a:rPr lang="en-US" sz="1200" dirty="0">
                <a:solidFill>
                  <a:srgbClr val="000000"/>
                </a:solidFill>
                <a:effectLst/>
                <a:latin typeface="Noto Sans Symbols"/>
                <a:ea typeface="Noto Sans Symbols"/>
                <a:cs typeface="Noto Sans Symbols"/>
              </a:rPr>
              <a:t>on-screen to show participants how they can select a book and access the Discovering the Math Book Guides and related activities. You might invite participants to share how they might use these materials with families.</a:t>
            </a:r>
            <a:endParaRPr lang="en-US" sz="1200" dirty="0">
              <a:effectLst/>
              <a:latin typeface="Noto Sans Symbols"/>
              <a:ea typeface="Noto Sans Symbols"/>
              <a:cs typeface="Noto Sans Symbols"/>
            </a:endParaRPr>
          </a:p>
          <a:p>
            <a:pPr marL="342900" marR="0" lvl="0" indent="-342900">
              <a:spcBef>
                <a:spcPts val="0"/>
              </a:spcBef>
              <a:spcAft>
                <a:spcPts val="0"/>
              </a:spcAft>
              <a:buClr>
                <a:srgbClr val="000000"/>
              </a:buClr>
              <a:buFont typeface="Arial" panose="020B0604020202020204" pitchFamily="34" charset="0"/>
              <a:buChar char="●"/>
            </a:pPr>
            <a:r>
              <a:rPr lang="en-US" sz="1200" dirty="0">
                <a:solidFill>
                  <a:srgbClr val="000000"/>
                </a:solidFill>
                <a:effectLst/>
                <a:latin typeface="Noto Sans Symbols"/>
                <a:ea typeface="Noto Sans Symbols"/>
                <a:cs typeface="Noto Sans Symbols"/>
              </a:rPr>
              <a:t>Consider reading the research brief </a:t>
            </a:r>
            <a:r>
              <a:rPr lang="en-US" sz="1200" b="1" dirty="0">
                <a:solidFill>
                  <a:srgbClr val="0563C1"/>
                </a:solidFill>
                <a:effectLst/>
                <a:latin typeface="Noto Sans Symbols"/>
                <a:ea typeface="Noto Sans Symbols"/>
                <a:cs typeface="Noto Sans Symbols"/>
              </a:rPr>
              <a:t>Engaging Families in Early Math </a:t>
            </a:r>
            <a:r>
              <a:rPr lang="en-US" sz="1200" dirty="0">
                <a:solidFill>
                  <a:srgbClr val="000000"/>
                </a:solidFill>
                <a:effectLst/>
                <a:latin typeface="Noto Sans Symbols"/>
                <a:ea typeface="Noto Sans Symbols"/>
                <a:cs typeface="Noto Sans Symbols"/>
              </a:rPr>
              <a:t>before the session. The brief provides useful information you can share with participants about families’ important role in children’s early math development. </a:t>
            </a:r>
            <a:r>
              <a:rPr lang="en-US" sz="1200" dirty="0">
                <a:effectLst/>
                <a:latin typeface="Noto Sans Symbols"/>
                <a:ea typeface="Noto Sans Symbols"/>
                <a:cs typeface="Noto Sans Symbols"/>
              </a:rPr>
              <a:t> </a:t>
            </a:r>
          </a:p>
          <a:p>
            <a:pPr marL="342900" marR="0" lvl="0" indent="-342900">
              <a:spcBef>
                <a:spcPts val="0"/>
              </a:spcBef>
              <a:spcAft>
                <a:spcPts val="0"/>
              </a:spcAft>
              <a:buClr>
                <a:srgbClr val="000000"/>
              </a:buClr>
              <a:buFont typeface="Arial" panose="020B0604020202020204" pitchFamily="34" charset="0"/>
              <a:buChar char="●"/>
            </a:pPr>
            <a:r>
              <a:rPr lang="en-US" sz="1200" dirty="0">
                <a:effectLst/>
                <a:latin typeface="Noto Sans Symbols"/>
                <a:ea typeface="Noto Sans Symbols"/>
                <a:cs typeface="Noto Sans Symbols"/>
              </a:rPr>
              <a:t>Consider the following adaptations based on session length and group size:</a:t>
            </a: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Courier New" panose="02070309020205020404" pitchFamily="49" charset="0"/>
                <a:ea typeface="Courier New" panose="02070309020205020404" pitchFamily="49" charset="0"/>
                <a:cs typeface="Courier New" panose="02070309020205020404" pitchFamily="49" charset="0"/>
              </a:rPr>
              <a:t>For shorter sessions, consider providing educators with some time to explore one of the resources. In pairs or small groups, invite them to share what they explored and how they might use this resource in the next week or month. Then, encourage a few participants to share their ideas with the whole group.</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spcBef>
                <a:spcPts val="0"/>
              </a:spcBef>
              <a:spcAft>
                <a:spcPts val="0"/>
              </a:spcAft>
              <a:buFont typeface="Courier New" panose="02070309020205020404" pitchFamily="49" charset="0"/>
              <a:buChar char="o"/>
            </a:pPr>
            <a:r>
              <a:rPr lang="en-US" sz="1200" dirty="0">
                <a:solidFill>
                  <a:srgbClr val="000000"/>
                </a:solidFill>
                <a:effectLst/>
                <a:latin typeface="Courier New" panose="02070309020205020404" pitchFamily="49" charset="0"/>
                <a:ea typeface="Courier New" panose="02070309020205020404" pitchFamily="49" charset="0"/>
                <a:cs typeface="Courier New" panose="02070309020205020404" pitchFamily="49" charset="0"/>
              </a:rPr>
              <a:t>For longer sessions, consider providing educators with the research brief. Divide the brief into sections. Invite each table to review one section. Then, allow time for each table to share key points from each section with the large group.</a:t>
            </a:r>
          </a:p>
          <a:p>
            <a:pPr marL="742950" marR="0" lvl="1" indent="-285750">
              <a:spcBef>
                <a:spcPts val="0"/>
              </a:spcBef>
              <a:spcAft>
                <a:spcPts val="0"/>
              </a:spcAft>
              <a:buFont typeface="Courier New" panose="02070309020205020404" pitchFamily="49" charset="0"/>
              <a:buChar char="o"/>
            </a:pPr>
            <a:endParaRPr lang="en-US" sz="1200" dirty="0">
              <a:solidFill>
                <a:srgbClr val="000000"/>
              </a:solidFill>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spcBef>
                <a:spcPts val="0"/>
              </a:spcBef>
              <a:spcAft>
                <a:spcPts val="0"/>
              </a:spcAft>
              <a:buFont typeface="Courier New" panose="02070309020205020404" pitchFamily="49" charset="0"/>
              <a:buChar char="o"/>
            </a:pPr>
            <a:endParaRPr lang="en-US" sz="1200" dirty="0">
              <a:solidFill>
                <a:srgbClr val="000000"/>
              </a:solidFill>
              <a:effectLst/>
              <a:latin typeface="Courier New" panose="02070309020205020404" pitchFamily="49" charset="0"/>
              <a:ea typeface="Courier New" panose="02070309020205020404" pitchFamily="49" charset="0"/>
              <a:cs typeface="Courier New" panose="02070309020205020404" pitchFamily="49" charset="0"/>
            </a:endParaRPr>
          </a:p>
          <a:p>
            <a:pPr marL="742950" marR="0" lvl="1" indent="-285750">
              <a:spcBef>
                <a:spcPts val="0"/>
              </a:spcBef>
              <a:spcAft>
                <a:spcPts val="0"/>
              </a:spcAft>
              <a:buFont typeface="Courier New" panose="02070309020205020404" pitchFamily="49" charset="0"/>
              <a:buChar char="o"/>
            </a:pP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5"/>
          </p:nvPr>
        </p:nvSpPr>
        <p:spPr/>
        <p:txBody>
          <a:bodyPr/>
          <a:lstStyle/>
          <a:p>
            <a:fld id="{896399F6-6299-4610-B81F-5B1794C45A33}" type="slidenum">
              <a:rPr lang="en-US" smtClean="0"/>
              <a:t>27</a:t>
            </a:fld>
            <a:endParaRPr lang="en-US"/>
          </a:p>
        </p:txBody>
      </p:sp>
    </p:spTree>
    <p:extLst>
      <p:ext uri="{BB962C8B-B14F-4D97-AF65-F5344CB8AC3E}">
        <p14:creationId xmlns:p14="http://schemas.microsoft.com/office/powerpoint/2010/main" val="1736923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2CE17-5EB1-3A11-D18E-764BDF714F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F9A4D2-7A14-480D-20A2-BC0FCCD918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584ED0-E48E-EA83-3D58-A5D693F9BC53}"/>
              </a:ext>
            </a:extLst>
          </p:cNvPr>
          <p:cNvSpPr>
            <a:spLocks noGrp="1"/>
          </p:cNvSpPr>
          <p:nvPr>
            <p:ph type="body" idx="1"/>
          </p:nvPr>
        </p:nvSpPr>
        <p:spPr/>
        <p:txBody>
          <a:bodyPr/>
          <a:lstStyle/>
          <a:p>
            <a:pPr marL="0" marR="0">
              <a:spcBef>
                <a:spcPts val="600"/>
              </a:spcBef>
              <a:spcAft>
                <a:spcPts val="600"/>
              </a:spcAft>
            </a:pPr>
            <a:r>
              <a:rPr lang="en-US" sz="1800" b="1" kern="1200" dirty="0">
                <a:solidFill>
                  <a:srgbClr val="0F173D"/>
                </a:solidFill>
                <a:effectLst/>
                <a:latin typeface="Poppins" pitchFamily="2" charset="77"/>
                <a:ea typeface="+mn-ea"/>
                <a:cs typeface="Calibri" panose="020F0502020204030204" pitchFamily="34" charset="0"/>
              </a:rPr>
              <a:t>Time:</a:t>
            </a:r>
            <a:r>
              <a:rPr lang="en-US" sz="1800" kern="100" dirty="0">
                <a:solidFill>
                  <a:srgbClr val="0F173D"/>
                </a:solidFill>
                <a:effectLst/>
                <a:latin typeface="Poppins" pitchFamily="2" charset="77"/>
                <a:ea typeface="Calibri" panose="020F0502020204030204" pitchFamily="34" charset="0"/>
                <a:cs typeface="Arial" panose="020B0604020202020204" pitchFamily="34" charset="0"/>
              </a:rPr>
              <a:t> 5–10 minutes</a:t>
            </a:r>
          </a:p>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Materials:</a:t>
            </a:r>
            <a:r>
              <a:rPr lang="en-US" sz="1800" b="0" u="sng" kern="1200" dirty="0">
                <a:solidFill>
                  <a:srgbClr val="0000FF"/>
                </a:solidFill>
                <a:effectLst/>
                <a:latin typeface="Poppins" pitchFamily="2" charset="77"/>
                <a:ea typeface="+mn-ea"/>
                <a:cs typeface="Calibri" panose="020F0502020204030204" pitchFamily="34" charset="0"/>
              </a:rPr>
              <a:t> </a:t>
            </a:r>
            <a:r>
              <a:rPr lang="en-US" sz="1800" b="1" kern="1200" dirty="0">
                <a:solidFill>
                  <a:srgbClr val="0F173D"/>
                </a:solidFill>
                <a:effectLst/>
                <a:latin typeface="Poppins" pitchFamily="2" charset="77"/>
                <a:ea typeface="+mn-ea"/>
                <a:cs typeface="Calibri" panose="020F0502020204030204" pitchFamily="34" charset="0"/>
              </a:rPr>
              <a:t>Dear Math</a:t>
            </a:r>
            <a:r>
              <a:rPr lang="en-US" sz="1800" b="0" kern="1200" dirty="0">
                <a:solidFill>
                  <a:srgbClr val="0F173D"/>
                </a:solidFill>
                <a:effectLst/>
                <a:latin typeface="Poppins" pitchFamily="2" charset="77"/>
                <a:ea typeface="+mn-ea"/>
                <a:cs typeface="Calibri" panose="020F0502020204030204" pitchFamily="34" charset="0"/>
              </a:rPr>
              <a:t> handout, paper, pens</a:t>
            </a:r>
            <a:endParaRPr lang="en-US" sz="1800" b="1" kern="1200" dirty="0">
              <a:solidFill>
                <a:srgbClr val="0F173D"/>
              </a:solidFill>
              <a:effectLst/>
              <a:latin typeface="Poppins" pitchFamily="2" charset="77"/>
              <a:ea typeface="+mn-ea"/>
              <a:cs typeface="Calibri" panose="020F0502020204030204" pitchFamily="34" charset="0"/>
            </a:endParaRPr>
          </a:p>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In this session, we explored our own math mindsets. We also discussed why math mindsets matter, strategies for promoting positive math mindsets, and ways to support children to develop positive math mindsets.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Take a few minutes to think about our session. Now, take out the </a:t>
            </a:r>
            <a:r>
              <a:rPr lang="en-US" sz="1800" b="1" dirty="0">
                <a:solidFill>
                  <a:srgbClr val="0F173D"/>
                </a:solidFill>
                <a:effectLst/>
                <a:latin typeface="Poppins" pitchFamily="2" charset="77"/>
                <a:ea typeface="Times New Roman" panose="02020603050405020304" pitchFamily="18" charset="0"/>
                <a:cs typeface="Calibri" panose="020F0502020204030204" pitchFamily="34" charset="0"/>
              </a:rPr>
              <a:t>Dear Math</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handout. [Refer to the handout for activity instructions.]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Let’s focus on the third and final part of the letter, your math mindset goals. [Allow three to five minutes for participants to finish their letters to math.]</a:t>
            </a:r>
            <a:r>
              <a:rPr lang="en-US" sz="1800" b="1" dirty="0">
                <a:solidFill>
                  <a:srgbClr val="0F173D"/>
                </a:solidFill>
                <a:effectLst/>
                <a:latin typeface="Poppins" pitchFamily="2" charset="77"/>
                <a:ea typeface="Times New Roman" panose="02020603050405020304" pitchFamily="18" charset="0"/>
                <a:cs typeface="Calibri" panose="020F0502020204030204" pitchFamily="34" charset="0"/>
              </a:rPr>
              <a:t> </a:t>
            </a:r>
            <a:endParaRPr lang="en-US" sz="1800" dirty="0">
              <a:solidFill>
                <a:srgbClr val="0F173D"/>
              </a:solidFill>
              <a:effectLst/>
              <a:latin typeface="Poppins" pitchFamily="2" charset="77"/>
              <a:ea typeface="Times New Roman" panose="02020603050405020304" pitchFamily="18" charset="0"/>
              <a:cs typeface="Calibri" panose="020F0502020204030204" pitchFamily="34" charset="0"/>
            </a:endParaRP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With a partner, share something you will do as a result of this session. [Allow three to five minutes for participants to share with partners.]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Thank you for your time, attention, and participation. I hope this session has had a positive impact on your math mindset and has offered some ideas on how to promote others’ positive math mindsets.</a:t>
            </a:r>
          </a:p>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Before your session, carefully review the handout and prepare the necessary materials. If participants began drafting their letters in Parts 1 and 2, then continue the letters now.</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Adjust the closing discussion based on your group size, session length and format, and participant needs.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invite participants to discuss their goals in small groups. Then, consider discussing the fourth question on the “Reflect and Discuss” section of the handout: (4) Going forward, what are some ways you will maintain or strengthen your positive math mindset? Offer time for some participants to share their goals with the whole group.</a:t>
            </a:r>
          </a:p>
        </p:txBody>
      </p:sp>
      <p:sp>
        <p:nvSpPr>
          <p:cNvPr id="4" name="Slide Number Placeholder 3">
            <a:extLst>
              <a:ext uri="{FF2B5EF4-FFF2-40B4-BE49-F238E27FC236}">
                <a16:creationId xmlns:a16="http://schemas.microsoft.com/office/drawing/2014/main" id="{1AD4901A-4A64-0EA1-44CB-F365EEE7D044}"/>
              </a:ext>
            </a:extLst>
          </p:cNvPr>
          <p:cNvSpPr>
            <a:spLocks noGrp="1"/>
          </p:cNvSpPr>
          <p:nvPr>
            <p:ph type="sldNum" sz="quarter" idx="5"/>
          </p:nvPr>
        </p:nvSpPr>
        <p:spPr/>
        <p:txBody>
          <a:bodyPr/>
          <a:lstStyle/>
          <a:p>
            <a:fld id="{896399F6-6299-4610-B81F-5B1794C45A33}" type="slidenum">
              <a:rPr lang="en-US" smtClean="0"/>
              <a:t>28</a:t>
            </a:fld>
            <a:endParaRPr lang="en-US"/>
          </a:p>
        </p:txBody>
      </p:sp>
    </p:spTree>
    <p:extLst>
      <p:ext uri="{BB962C8B-B14F-4D97-AF65-F5344CB8AC3E}">
        <p14:creationId xmlns:p14="http://schemas.microsoft.com/office/powerpoint/2010/main" val="1681946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First, we will discuss how our feelings and thoughts about math develop early in life and why they matter.</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Then, we will explore strategies for promoting a positive math mindset. For example, we will engage in a playful math activity and practice using growth mindset language to express our feelings and thoughts about math. We will also focus on how our math mindsets can impact the way others feel and think about math.</a:t>
            </a:r>
          </a:p>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Facilitator Notes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Adjust the slide content and talking points to reflect your session topics and participant needs.</a:t>
            </a:r>
          </a:p>
        </p:txBody>
      </p:sp>
      <p:sp>
        <p:nvSpPr>
          <p:cNvPr id="4" name="Slide Number Placeholder 3"/>
          <p:cNvSpPr>
            <a:spLocks noGrp="1"/>
          </p:cNvSpPr>
          <p:nvPr>
            <p:ph type="sldNum" sz="quarter" idx="5"/>
          </p:nvPr>
        </p:nvSpPr>
        <p:spPr/>
        <p:txBody>
          <a:bodyPr/>
          <a:lstStyle/>
          <a:p>
            <a:fld id="{896399F6-6299-4610-B81F-5B1794C45A33}" type="slidenum">
              <a:rPr lang="en-US" smtClean="0"/>
              <a:t>3</a:t>
            </a:fld>
            <a:endParaRPr lang="en-US"/>
          </a:p>
        </p:txBody>
      </p:sp>
    </p:spTree>
    <p:extLst>
      <p:ext uri="{BB962C8B-B14F-4D97-AF65-F5344CB8AC3E}">
        <p14:creationId xmlns:p14="http://schemas.microsoft.com/office/powerpoint/2010/main" val="3878014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800" b="1" kern="100" dirty="0">
                <a:solidFill>
                  <a:srgbClr val="0F173D"/>
                </a:solidFill>
                <a:effectLst/>
                <a:latin typeface="Poppins" pitchFamily="2" charset="77"/>
                <a:ea typeface="Calibri" panose="020F0502020204030204" pitchFamily="34" charset="0"/>
                <a:cs typeface="Arial" panose="020B0604020202020204" pitchFamily="34" charset="0"/>
              </a:rPr>
              <a:t>Time:</a:t>
            </a:r>
            <a:r>
              <a:rPr lang="en-US" sz="1800" kern="100" dirty="0">
                <a:solidFill>
                  <a:srgbClr val="0F173D"/>
                </a:solidFill>
                <a:effectLst/>
                <a:latin typeface="Poppins" pitchFamily="2" charset="77"/>
                <a:ea typeface="Calibri" panose="020F0502020204030204" pitchFamily="34" charset="0"/>
                <a:cs typeface="Arial" panose="020B0604020202020204" pitchFamily="34" charset="0"/>
              </a:rPr>
              <a:t> 5–10 minutes</a:t>
            </a:r>
          </a:p>
          <a:p>
            <a:pPr marL="0" marR="0">
              <a:spcBef>
                <a:spcPts val="600"/>
              </a:spcBef>
              <a:spcAft>
                <a:spcPts val="600"/>
              </a:spcAft>
            </a:pPr>
            <a:r>
              <a:rPr lang="en-US" sz="1800" b="1" kern="100" dirty="0">
                <a:solidFill>
                  <a:srgbClr val="0F173D"/>
                </a:solidFill>
                <a:effectLst/>
                <a:latin typeface="Poppins" pitchFamily="2" charset="77"/>
                <a:ea typeface="Calibri" panose="020F0502020204030204" pitchFamily="34" charset="0"/>
                <a:cs typeface="Arial" panose="020B0604020202020204" pitchFamily="34" charset="0"/>
              </a:rPr>
              <a:t>Materials:</a:t>
            </a:r>
            <a:r>
              <a:rPr lang="en-US" sz="1800" kern="100" dirty="0">
                <a:solidFill>
                  <a:srgbClr val="0F173D"/>
                </a:solidFill>
                <a:effectLst/>
                <a:latin typeface="Poppins" pitchFamily="2" charset="77"/>
                <a:ea typeface="Calibri" panose="020F0502020204030204" pitchFamily="34" charset="0"/>
                <a:cs typeface="Arial" panose="020B0604020202020204" pitchFamily="34" charset="0"/>
              </a:rPr>
              <a:t> </a:t>
            </a:r>
            <a:r>
              <a:rPr lang="en-US" sz="1800" b="1" kern="100" dirty="0">
                <a:solidFill>
                  <a:srgbClr val="0F173D"/>
                </a:solidFill>
                <a:effectLst/>
                <a:latin typeface="Poppins" pitchFamily="2" charset="77"/>
                <a:ea typeface="Calibri" panose="020F0502020204030204" pitchFamily="34" charset="0"/>
                <a:cs typeface="Arial" panose="020B0604020202020204" pitchFamily="34" charset="0"/>
              </a:rPr>
              <a:t>Dear Math</a:t>
            </a:r>
            <a:r>
              <a:rPr lang="en-US" sz="1800" kern="100" dirty="0">
                <a:solidFill>
                  <a:srgbClr val="0F173D"/>
                </a:solidFill>
                <a:effectLst/>
                <a:latin typeface="Poppins" pitchFamily="2" charset="77"/>
                <a:ea typeface="Calibri" panose="020F0502020204030204" pitchFamily="34" charset="0"/>
                <a:cs typeface="Arial" panose="020B0604020202020204" pitchFamily="34" charset="0"/>
              </a:rPr>
              <a:t> handout, paper, pens</a:t>
            </a:r>
          </a:p>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Take out the </a:t>
            </a:r>
            <a:r>
              <a:rPr lang="en-US" sz="1800" b="1" dirty="0">
                <a:solidFill>
                  <a:srgbClr val="0F173D"/>
                </a:solidFill>
                <a:effectLst/>
                <a:latin typeface="Poppins" pitchFamily="2" charset="77"/>
                <a:ea typeface="Times New Roman" panose="02020603050405020304" pitchFamily="18" charset="0"/>
                <a:cs typeface="Calibri" panose="020F0502020204030204" pitchFamily="34" charset="0"/>
              </a:rPr>
              <a:t>Dear Math</a:t>
            </a: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 handout. [Refer to the handout for activity instructions.]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During our time together, we will draft a letter to math. Right now, focus on the first part of the letter, which addresses your past experiences with math.</a:t>
            </a:r>
          </a:p>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Facilitator Notes	</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Before your session, carefully review the handout and prepare the necessary materials. Participants will also work on their letters to math in later slides.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invite participants to work on the first part of the letter. Then, consider discussing the first question in the “Reflect and Discuss” section of the handout: (1) What are your early memories of math? </a:t>
            </a:r>
          </a:p>
        </p:txBody>
      </p:sp>
      <p:sp>
        <p:nvSpPr>
          <p:cNvPr id="4" name="Slide Number Placeholder 3"/>
          <p:cNvSpPr>
            <a:spLocks noGrp="1"/>
          </p:cNvSpPr>
          <p:nvPr>
            <p:ph type="sldNum" sz="quarter" idx="5"/>
          </p:nvPr>
        </p:nvSpPr>
        <p:spPr/>
        <p:txBody>
          <a:bodyPr/>
          <a:lstStyle/>
          <a:p>
            <a:fld id="{896399F6-6299-4610-B81F-5B1794C45A33}" type="slidenum">
              <a:rPr lang="en-US" smtClean="0"/>
              <a:t>4</a:t>
            </a:fld>
            <a:endParaRPr lang="en-US"/>
          </a:p>
        </p:txBody>
      </p:sp>
    </p:spTree>
    <p:extLst>
      <p:ext uri="{BB962C8B-B14F-4D97-AF65-F5344CB8AC3E}">
        <p14:creationId xmlns:p14="http://schemas.microsoft.com/office/powerpoint/2010/main" val="4052387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Intentional reflection on your feelings and thoughts about math can promote impactful, meaningful learning for yourself, other adults, and children. For this first part of our session, we will take a deeper dive into our own thoughts and feelings about math. </a:t>
            </a:r>
          </a:p>
        </p:txBody>
      </p:sp>
      <p:sp>
        <p:nvSpPr>
          <p:cNvPr id="4" name="Slide Number Placeholder 3"/>
          <p:cNvSpPr>
            <a:spLocks noGrp="1"/>
          </p:cNvSpPr>
          <p:nvPr>
            <p:ph type="sldNum" sz="quarter" idx="5"/>
          </p:nvPr>
        </p:nvSpPr>
        <p:spPr/>
        <p:txBody>
          <a:bodyPr/>
          <a:lstStyle/>
          <a:p>
            <a:fld id="{896399F6-6299-4610-B81F-5B1794C45A33}" type="slidenum">
              <a:rPr lang="en-US" smtClean="0"/>
              <a:t>5</a:t>
            </a:fld>
            <a:endParaRPr lang="en-US"/>
          </a:p>
        </p:txBody>
      </p:sp>
    </p:spTree>
    <p:extLst>
      <p:ext uri="{BB962C8B-B14F-4D97-AF65-F5344CB8AC3E}">
        <p14:creationId xmlns:p14="http://schemas.microsoft.com/office/powerpoint/2010/main" val="375733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Everyone has a math mindset. Math mindsets are made up of:</a:t>
            </a:r>
          </a:p>
          <a:p>
            <a:pPr marL="742950" marR="0" lvl="1" indent="-285750">
              <a:buFont typeface="Courier New" panose="02070309020205020404" pitchFamily="49" charset="0"/>
              <a:buChar char="o"/>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Math attitudes: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How someone feels about math</a:t>
            </a:r>
          </a:p>
          <a:p>
            <a:pPr marL="742950" marR="0" lvl="1" indent="-285750">
              <a:buFont typeface="Courier New" panose="02070309020205020404" pitchFamily="49" charset="0"/>
              <a:buChar char="o"/>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Math beliefs: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What someone thinks of their own math ability and the math ability of others</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Math mindsets matter! This principle is key to the “Count Play Explore” approach to professional learning.</a:t>
            </a:r>
          </a:p>
        </p:txBody>
      </p:sp>
      <p:sp>
        <p:nvSpPr>
          <p:cNvPr id="4" name="Slide Number Placeholder 3"/>
          <p:cNvSpPr>
            <a:spLocks noGrp="1"/>
          </p:cNvSpPr>
          <p:nvPr>
            <p:ph type="sldNum" sz="quarter" idx="5"/>
          </p:nvPr>
        </p:nvSpPr>
        <p:spPr/>
        <p:txBody>
          <a:bodyPr/>
          <a:lstStyle/>
          <a:p>
            <a:fld id="{896399F6-6299-4610-B81F-5B1794C45A33}" type="slidenum">
              <a:rPr lang="en-US" smtClean="0"/>
              <a:t>6</a:t>
            </a:fld>
            <a:endParaRPr lang="en-US"/>
          </a:p>
        </p:txBody>
      </p:sp>
    </p:spTree>
    <p:extLst>
      <p:ext uri="{BB962C8B-B14F-4D97-AF65-F5344CB8AC3E}">
        <p14:creationId xmlns:p14="http://schemas.microsoft.com/office/powerpoint/2010/main" val="1412736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Your math mindset is shaped by your environment and lived experiences. From birth, you probably have experienced math through daily routines, play, or math activities at home and school. You may have received messages—directly or indirectly—from others about how they feel and think about math.</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Your early memories of math may include:</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Success, excitement, and growth</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Experiences with adults who loved math</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Failure, fear, and embarrassment</a:t>
            </a:r>
          </a:p>
          <a:p>
            <a:pPr marL="742950" marR="0" lvl="1" indent="-285750">
              <a:buFont typeface="Courier New" panose="02070309020205020404" pitchFamily="49" charset="0"/>
              <a:buChar char="o"/>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Experiences with adults who felt anxious or unenthusiastic about math</a:t>
            </a:r>
          </a:p>
        </p:txBody>
      </p:sp>
      <p:sp>
        <p:nvSpPr>
          <p:cNvPr id="4" name="Slide Number Placeholder 3"/>
          <p:cNvSpPr>
            <a:spLocks noGrp="1"/>
          </p:cNvSpPr>
          <p:nvPr>
            <p:ph type="sldNum" sz="quarter" idx="5"/>
          </p:nvPr>
        </p:nvSpPr>
        <p:spPr/>
        <p:txBody>
          <a:bodyPr/>
          <a:lstStyle/>
          <a:p>
            <a:fld id="{896399F6-6299-4610-B81F-5B1794C45A33}" type="slidenum">
              <a:rPr lang="en-US" smtClean="0"/>
              <a:t>7</a:t>
            </a:fld>
            <a:endParaRPr lang="en-US"/>
          </a:p>
        </p:txBody>
      </p:sp>
    </p:spTree>
    <p:extLst>
      <p:ext uri="{BB962C8B-B14F-4D97-AF65-F5344CB8AC3E}">
        <p14:creationId xmlns:p14="http://schemas.microsoft.com/office/powerpoint/2010/main" val="1918678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Research shows that adults’ math mindsets play an important role in children’s early math experiences.</a:t>
            </a:r>
          </a:p>
          <a:p>
            <a:pPr marL="742950" marR="0" lvl="1" indent="-285750">
              <a:buFont typeface="Courier New" panose="02070309020205020404" pitchFamily="49" charset="0"/>
              <a:buChar char="o"/>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Value of math</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Adults who are more aware of the importance of math in early childhood tend to spend more math time with children </a:t>
            </a:r>
            <a:r>
              <a:rPr lang="en-US" sz="1100" dirty="0">
                <a:solidFill>
                  <a:srgbClr val="000000"/>
                </a:solidFill>
                <a:effectLst/>
                <a:latin typeface="Poppins" pitchFamily="2" charset="77"/>
                <a:ea typeface="Times New Roman" panose="02020603050405020304" pitchFamily="18" charset="0"/>
                <a:cs typeface="Calibri" panose="020F0502020204030204" pitchFamily="34" charset="0"/>
              </a:rPr>
              <a:t>(</a:t>
            </a:r>
            <a:r>
              <a:rPr lang="en-US" sz="1100" dirty="0" err="1">
                <a:solidFill>
                  <a:srgbClr val="0F173D"/>
                </a:solidFill>
                <a:effectLst/>
                <a:latin typeface="Poppins" pitchFamily="2" charset="77"/>
                <a:ea typeface="Times New Roman" panose="02020603050405020304" pitchFamily="18" charset="0"/>
                <a:cs typeface="Calibri" panose="020F0502020204030204" pitchFamily="34" charset="0"/>
              </a:rPr>
              <a:t>Sonnenschein</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et al., 2012).</a:t>
            </a:r>
          </a:p>
          <a:p>
            <a:pPr marL="742950" marR="0" lvl="1" indent="-285750">
              <a:buFont typeface="Courier New" panose="02070309020205020404" pitchFamily="49" charset="0"/>
              <a:buChar char="o"/>
            </a:pPr>
            <a:r>
              <a:rPr lang="en-US" sz="1100" b="1" dirty="0">
                <a:solidFill>
                  <a:srgbClr val="0F173D"/>
                </a:solidFill>
                <a:effectLst/>
                <a:latin typeface="Poppins" pitchFamily="2" charset="77"/>
                <a:ea typeface="Times New Roman" panose="02020603050405020304" pitchFamily="18" charset="0"/>
                <a:cs typeface="Calibri" panose="020F0502020204030204" pitchFamily="34" charset="0"/>
              </a:rPr>
              <a:t>Math attitudes and beliefs</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Adults who have more positive math feelings and beliefs can support children to also develop positive math feelings and beliefs (</a:t>
            </a:r>
            <a:r>
              <a:rPr lang="en-US" sz="1100" dirty="0" err="1">
                <a:solidFill>
                  <a:srgbClr val="0F173D"/>
                </a:solidFill>
                <a:effectLst/>
                <a:latin typeface="Poppins" pitchFamily="2" charset="77"/>
                <a:ea typeface="Times New Roman" panose="02020603050405020304" pitchFamily="18" charset="0"/>
                <a:cs typeface="Calibri" panose="020F0502020204030204" pitchFamily="34" charset="0"/>
              </a:rPr>
              <a:t>Beilock</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et al., 2010; </a:t>
            </a:r>
            <a:r>
              <a:rPr lang="en-US" sz="1100" dirty="0" err="1">
                <a:solidFill>
                  <a:srgbClr val="0F173D"/>
                </a:solidFill>
                <a:effectLst/>
                <a:latin typeface="Poppins" pitchFamily="2" charset="77"/>
                <a:ea typeface="Times New Roman" panose="02020603050405020304" pitchFamily="18" charset="0"/>
                <a:cs typeface="Calibri" panose="020F0502020204030204" pitchFamily="34" charset="0"/>
              </a:rPr>
              <a:t>Boaler</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2015).</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When adults use positive language about math, they send the message that math is for everyone. Math is for every child—of any background, gender, race, culture, ethnicity, ability, language, or socioeconomic status (</a:t>
            </a:r>
            <a:r>
              <a:rPr lang="en-US" sz="1100" dirty="0" err="1">
                <a:solidFill>
                  <a:srgbClr val="0F173D"/>
                </a:solidFill>
                <a:effectLst/>
                <a:latin typeface="Poppins" pitchFamily="2" charset="77"/>
                <a:ea typeface="Times New Roman" panose="02020603050405020304" pitchFamily="18" charset="0"/>
                <a:cs typeface="Calibri" panose="020F0502020204030204" pitchFamily="34" charset="0"/>
              </a:rPr>
              <a:t>Boaler</a:t>
            </a: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 2015).</a:t>
            </a:r>
          </a:p>
          <a:p>
            <a:pPr marL="0" marR="0">
              <a:lnSpc>
                <a:spcPts val="2400"/>
              </a:lnSpc>
              <a:spcBef>
                <a:spcPts val="600"/>
              </a:spcBef>
            </a:pPr>
            <a:r>
              <a:rPr lang="en-US" sz="1200" b="1" kern="1200" dirty="0">
                <a:solidFill>
                  <a:srgbClr val="0F173D"/>
                </a:solidFill>
                <a:effectLst/>
                <a:latin typeface="Poppins" pitchFamily="2" charset="77"/>
                <a:ea typeface="+mn-ea"/>
                <a:cs typeface="Calibri" panose="020F0502020204030204" pitchFamily="34" charset="0"/>
              </a:rPr>
              <a:t>Facilitator Notes </a:t>
            </a:r>
          </a:p>
          <a:p>
            <a:pPr marL="342900" marR="0" lvl="0" indent="-342900">
              <a:buFont typeface="Symbol" pitchFamily="2" charset="2"/>
              <a:buChar char=""/>
            </a:pPr>
            <a:r>
              <a:rPr lang="en-US" sz="1100" dirty="0">
                <a:solidFill>
                  <a:srgbClr val="0F173D"/>
                </a:solidFill>
                <a:effectLst/>
                <a:latin typeface="Poppins" pitchFamily="2" charset="77"/>
                <a:ea typeface="Times New Roman" panose="02020603050405020304" pitchFamily="18" charset="0"/>
                <a:cs typeface="Calibri" panose="020F0502020204030204" pitchFamily="34" charset="0"/>
              </a:rPr>
              <a:t>Math is for everyone! This principle is also key to the “Count Play Explore” approach to professional learning.</a:t>
            </a:r>
          </a:p>
        </p:txBody>
      </p:sp>
      <p:sp>
        <p:nvSpPr>
          <p:cNvPr id="4" name="Slide Number Placeholder 3"/>
          <p:cNvSpPr>
            <a:spLocks noGrp="1"/>
          </p:cNvSpPr>
          <p:nvPr>
            <p:ph type="sldNum" sz="quarter" idx="5"/>
          </p:nvPr>
        </p:nvSpPr>
        <p:spPr/>
        <p:txBody>
          <a:bodyPr/>
          <a:lstStyle/>
          <a:p>
            <a:fld id="{896399F6-6299-4610-B81F-5B1794C45A33}" type="slidenum">
              <a:rPr lang="en-US" smtClean="0"/>
              <a:t>8</a:t>
            </a:fld>
            <a:endParaRPr lang="en-US"/>
          </a:p>
        </p:txBody>
      </p:sp>
    </p:spTree>
    <p:extLst>
      <p:ext uri="{BB962C8B-B14F-4D97-AF65-F5344CB8AC3E}">
        <p14:creationId xmlns:p14="http://schemas.microsoft.com/office/powerpoint/2010/main" val="833104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600"/>
              </a:spcAft>
            </a:pPr>
            <a:r>
              <a:rPr lang="en-US" sz="1800" b="1" kern="100" dirty="0">
                <a:solidFill>
                  <a:srgbClr val="0F173D"/>
                </a:solidFill>
                <a:effectLst/>
                <a:latin typeface="Poppins" pitchFamily="2" charset="77"/>
                <a:ea typeface="Calibri" panose="020F0502020204030204" pitchFamily="34" charset="0"/>
                <a:cs typeface="Arial" panose="020B0604020202020204" pitchFamily="34" charset="0"/>
              </a:rPr>
              <a:t>Time: </a:t>
            </a:r>
            <a:r>
              <a:rPr lang="en-US" sz="1800" kern="100" dirty="0">
                <a:solidFill>
                  <a:srgbClr val="000000"/>
                </a:solidFill>
                <a:effectLst/>
                <a:latin typeface="Poppins" pitchFamily="2" charset="77"/>
                <a:ea typeface="Calibri" panose="020F0502020204030204" pitchFamily="34" charset="0"/>
                <a:cs typeface="Arial" panose="020B0604020202020204" pitchFamily="34" charset="0"/>
              </a:rPr>
              <a:t>8–15 minutes </a:t>
            </a:r>
            <a:r>
              <a:rPr lang="en-US" sz="1800" kern="100" dirty="0">
                <a:solidFill>
                  <a:srgbClr val="0F173D"/>
                </a:solidFill>
                <a:effectLst/>
                <a:latin typeface="Poppins" pitchFamily="2" charset="77"/>
                <a:ea typeface="Calibri" panose="020F0502020204030204" pitchFamily="34" charset="0"/>
                <a:cs typeface="Arial" panose="020B0604020202020204" pitchFamily="34" charset="0"/>
              </a:rPr>
              <a:t>(including the discussion on the next slide)</a:t>
            </a:r>
          </a:p>
          <a:p>
            <a:pPr marL="0" marR="0">
              <a:spcBef>
                <a:spcPts val="600"/>
              </a:spcBef>
              <a:spcAft>
                <a:spcPts val="600"/>
              </a:spcAft>
            </a:pPr>
            <a:r>
              <a:rPr lang="en-US" sz="1800" b="1" kern="100" dirty="0">
                <a:solidFill>
                  <a:srgbClr val="0F173D"/>
                </a:solidFill>
                <a:effectLst/>
                <a:latin typeface="Poppins" pitchFamily="2" charset="77"/>
                <a:ea typeface="Calibri" panose="020F0502020204030204" pitchFamily="34" charset="0"/>
                <a:cs typeface="Arial" panose="020B0604020202020204" pitchFamily="34" charset="0"/>
              </a:rPr>
              <a:t>Materials: </a:t>
            </a:r>
            <a:r>
              <a:rPr lang="en-US" sz="1800" kern="100" dirty="0">
                <a:solidFill>
                  <a:srgbClr val="0F173D"/>
                </a:solidFill>
                <a:effectLst/>
                <a:latin typeface="Poppins" pitchFamily="2" charset="77"/>
                <a:ea typeface="Calibri" panose="020F0502020204030204" pitchFamily="34" charset="0"/>
                <a:cs typeface="Arial" panose="020B0604020202020204" pitchFamily="34" charset="0"/>
              </a:rPr>
              <a:t>Link to video:</a:t>
            </a:r>
          </a:p>
          <a:p>
            <a:pPr marL="342900" marR="0" lvl="0" indent="-342900">
              <a:spcBef>
                <a:spcPts val="600"/>
              </a:spcBef>
              <a:spcAft>
                <a:spcPts val="600"/>
              </a:spcAft>
              <a:buFont typeface="Symbol" pitchFamily="2" charset="2"/>
              <a:buChar char=""/>
            </a:pPr>
            <a:r>
              <a:rPr lang="en-US" sz="1800" u="sng" kern="100" dirty="0">
                <a:solidFill>
                  <a:srgbClr val="0F173D"/>
                </a:solidFill>
                <a:effectLst/>
                <a:latin typeface="Poppins" pitchFamily="2" charset="77"/>
                <a:ea typeface="Calibri" panose="020F0502020204030204" pitchFamily="34" charset="0"/>
                <a:cs typeface="Arial" panose="020B0604020202020204" pitchFamily="34" charset="0"/>
                <a:hlinkClick r:id="rId3"/>
              </a:rPr>
              <a:t>Educators’ Math Memories</a:t>
            </a:r>
            <a:r>
              <a:rPr lang="en-US" sz="1800" u="sng" kern="100" dirty="0">
                <a:solidFill>
                  <a:srgbClr val="0F173D"/>
                </a:solidFill>
                <a:effectLst/>
                <a:latin typeface="Poppins" pitchFamily="2" charset="77"/>
                <a:ea typeface="Calibri" panose="020F0502020204030204" pitchFamily="34" charset="0"/>
                <a:cs typeface="Arial" panose="020B0604020202020204" pitchFamily="34" charset="0"/>
              </a:rPr>
              <a:t> [https://</a:t>
            </a:r>
            <a:r>
              <a:rPr lang="en-US" sz="1800" u="sng" kern="100" dirty="0" err="1">
                <a:solidFill>
                  <a:srgbClr val="0F173D"/>
                </a:solidFill>
                <a:effectLst/>
                <a:latin typeface="Poppins" pitchFamily="2" charset="77"/>
                <a:ea typeface="Calibri" panose="020F0502020204030204" pitchFamily="34" charset="0"/>
                <a:cs typeface="Arial" panose="020B0604020202020204" pitchFamily="34" charset="0"/>
              </a:rPr>
              <a:t>youtu.be</a:t>
            </a:r>
            <a:r>
              <a:rPr lang="en-US" sz="1800" u="sng" kern="100" dirty="0">
                <a:solidFill>
                  <a:srgbClr val="0F173D"/>
                </a:solidFill>
                <a:effectLst/>
                <a:latin typeface="Poppins" pitchFamily="2" charset="77"/>
                <a:ea typeface="Calibri" panose="020F0502020204030204" pitchFamily="34" charset="0"/>
                <a:cs typeface="Arial" panose="020B0604020202020204" pitchFamily="34" charset="0"/>
              </a:rPr>
              <a:t>/-82aIWSc-Ok]</a:t>
            </a:r>
            <a:endParaRPr lang="en-US" sz="1800" kern="100" dirty="0">
              <a:solidFill>
                <a:srgbClr val="0F173D"/>
              </a:solidFill>
              <a:effectLst/>
              <a:latin typeface="Poppins" pitchFamily="2" charset="77"/>
              <a:ea typeface="Calibri" panose="020F0502020204030204" pitchFamily="34" charset="0"/>
              <a:cs typeface="Arial" panose="020B0604020202020204" pitchFamily="34" charset="0"/>
            </a:endParaRPr>
          </a:p>
          <a:p>
            <a:pPr marL="342900" marR="0" lvl="0" indent="-342900">
              <a:spcBef>
                <a:spcPts val="600"/>
              </a:spcBef>
              <a:spcAft>
                <a:spcPts val="600"/>
              </a:spcAft>
              <a:buFont typeface="Symbol" pitchFamily="2" charset="2"/>
              <a:buChar char=""/>
            </a:pPr>
            <a:r>
              <a:rPr lang="en-US" sz="1800" u="sng" kern="100" dirty="0">
                <a:solidFill>
                  <a:srgbClr val="0F173D"/>
                </a:solidFill>
                <a:effectLst/>
                <a:latin typeface="Poppins" pitchFamily="2" charset="77"/>
                <a:ea typeface="Calibri" panose="020F0502020204030204" pitchFamily="34" charset="0"/>
                <a:cs typeface="Arial" panose="020B0604020202020204" pitchFamily="34" charset="0"/>
                <a:hlinkClick r:id="rId4"/>
              </a:rPr>
              <a:t>Educators’ Math Memories – Audio Descriptive Version</a:t>
            </a:r>
            <a:r>
              <a:rPr lang="en-US" sz="1800" u="sng" kern="100" dirty="0">
                <a:solidFill>
                  <a:srgbClr val="0F173D"/>
                </a:solidFill>
                <a:effectLst/>
                <a:latin typeface="Poppins" pitchFamily="2" charset="77"/>
                <a:ea typeface="Calibri" panose="020F0502020204030204" pitchFamily="34" charset="0"/>
                <a:cs typeface="Arial" panose="020B0604020202020204" pitchFamily="34" charset="0"/>
              </a:rPr>
              <a:t> [https://</a:t>
            </a:r>
            <a:r>
              <a:rPr lang="en-US" sz="1800" u="sng" kern="100" dirty="0" err="1">
                <a:solidFill>
                  <a:srgbClr val="0F173D"/>
                </a:solidFill>
                <a:effectLst/>
                <a:latin typeface="Poppins" pitchFamily="2" charset="77"/>
                <a:ea typeface="Calibri" panose="020F0502020204030204" pitchFamily="34" charset="0"/>
                <a:cs typeface="Arial" panose="020B0604020202020204" pitchFamily="34" charset="0"/>
              </a:rPr>
              <a:t>youtu.be</a:t>
            </a:r>
            <a:r>
              <a:rPr lang="en-US" sz="1800" u="sng" kern="100" dirty="0">
                <a:solidFill>
                  <a:srgbClr val="0F173D"/>
                </a:solidFill>
                <a:effectLst/>
                <a:latin typeface="Poppins" pitchFamily="2" charset="77"/>
                <a:ea typeface="Calibri" panose="020F0502020204030204" pitchFamily="34" charset="0"/>
                <a:cs typeface="Arial" panose="020B0604020202020204" pitchFamily="34" charset="0"/>
              </a:rPr>
              <a:t>/JwABb1A_DX4]</a:t>
            </a:r>
            <a:endParaRPr lang="en-US" sz="1800" kern="100" dirty="0">
              <a:solidFill>
                <a:srgbClr val="0F173D"/>
              </a:solidFill>
              <a:effectLst/>
              <a:latin typeface="Poppins" pitchFamily="2" charset="77"/>
              <a:ea typeface="Calibri" panose="020F0502020204030204" pitchFamily="34" charset="0"/>
              <a:cs typeface="Arial" panose="020B0604020202020204" pitchFamily="34" charset="0"/>
            </a:endParaRPr>
          </a:p>
          <a:p>
            <a:pPr marL="0" marR="0">
              <a:lnSpc>
                <a:spcPts val="2400"/>
              </a:lnSpc>
              <a:spcBef>
                <a:spcPts val="600"/>
              </a:spcBef>
            </a:pPr>
            <a:r>
              <a:rPr lang="en-US" sz="1800" b="1" kern="1200" dirty="0">
                <a:solidFill>
                  <a:srgbClr val="0F173D"/>
                </a:solidFill>
                <a:effectLst/>
                <a:latin typeface="Poppins" pitchFamily="2" charset="77"/>
                <a:ea typeface="+mn-ea"/>
                <a:cs typeface="Calibri" panose="020F0502020204030204" pitchFamily="34" charset="0"/>
              </a:rPr>
              <a:t>Talking Points</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Let’s observe a video about two early childhood professionals’ math memories. After the video, we will make connections to our feelings and thoughts about math. We will also explore how our math mindsets develop very early in life and why they matter for our work with children and families.</a:t>
            </a:r>
          </a:p>
          <a:p>
            <a:pPr marL="0" marR="0">
              <a:lnSpc>
                <a:spcPts val="2400"/>
              </a:lnSpc>
            </a:pPr>
            <a:r>
              <a:rPr lang="en-US" sz="1800" b="1" kern="100" dirty="0">
                <a:effectLst/>
                <a:latin typeface="Poppins" pitchFamily="2" charset="77"/>
                <a:ea typeface="Calibri" panose="020F0502020204030204" pitchFamily="34" charset="0"/>
                <a:cs typeface="Arial" panose="020B0604020202020204" pitchFamily="34" charset="0"/>
              </a:rPr>
              <a:t>Facilitator Notes</a:t>
            </a:r>
            <a:endParaRPr lang="en-US" sz="1800" kern="100" dirty="0">
              <a:effectLst/>
              <a:latin typeface="Poppins" pitchFamily="2" charset="77"/>
              <a:ea typeface="Calibri" panose="020F0502020204030204" pitchFamily="34" charset="0"/>
              <a:cs typeface="Arial" panose="020B0604020202020204" pitchFamily="34" charset="0"/>
            </a:endParaRP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For shorter sessions, you might skip this activity.</a:t>
            </a:r>
          </a:p>
          <a:p>
            <a:pPr marL="342900" marR="0" lvl="0" indent="-342900">
              <a:buFont typeface="Symbol" pitchFamily="2" charset="2"/>
              <a:buChar char=""/>
            </a:pPr>
            <a:r>
              <a:rPr lang="en-US" sz="1800" dirty="0">
                <a:solidFill>
                  <a:srgbClr val="0F173D"/>
                </a:solidFill>
                <a:effectLst/>
                <a:latin typeface="Poppins" pitchFamily="2" charset="77"/>
                <a:ea typeface="Times New Roman" panose="02020603050405020304" pitchFamily="18" charset="0"/>
                <a:cs typeface="Calibri" panose="020F0502020204030204" pitchFamily="34" charset="0"/>
              </a:rPr>
              <a:t>For longer sessions, invite participants to discuss the video with partners first and then in small groups. Finally, invite participants to share their observations with the whole group.</a:t>
            </a:r>
          </a:p>
        </p:txBody>
      </p:sp>
      <p:sp>
        <p:nvSpPr>
          <p:cNvPr id="4" name="Slide Number Placeholder 3"/>
          <p:cNvSpPr>
            <a:spLocks noGrp="1"/>
          </p:cNvSpPr>
          <p:nvPr>
            <p:ph type="sldNum" sz="quarter" idx="5"/>
          </p:nvPr>
        </p:nvSpPr>
        <p:spPr/>
        <p:txBody>
          <a:bodyPr/>
          <a:lstStyle/>
          <a:p>
            <a:fld id="{896399F6-6299-4610-B81F-5B1794C45A33}" type="slidenum">
              <a:rPr lang="en-US" smtClean="0"/>
              <a:t>9</a:t>
            </a:fld>
            <a:endParaRPr lang="en-US"/>
          </a:p>
        </p:txBody>
      </p:sp>
    </p:spTree>
    <p:extLst>
      <p:ext uri="{BB962C8B-B14F-4D97-AF65-F5344CB8AC3E}">
        <p14:creationId xmlns:p14="http://schemas.microsoft.com/office/powerpoint/2010/main" val="88047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HORT HEADER">
    <p:spTree>
      <p:nvGrpSpPr>
        <p:cNvPr id="1" name=""/>
        <p:cNvGrpSpPr/>
        <p:nvPr/>
      </p:nvGrpSpPr>
      <p:grpSpPr>
        <a:xfrm>
          <a:off x="0" y="0"/>
          <a:ext cx="0" cy="0"/>
          <a:chOff x="0" y="0"/>
          <a:chExt cx="0" cy="0"/>
        </a:xfrm>
      </p:grpSpPr>
      <p:sp>
        <p:nvSpPr>
          <p:cNvPr id="3" name="Parallelogram 25">
            <a:extLst>
              <a:ext uri="{FF2B5EF4-FFF2-40B4-BE49-F238E27FC236}">
                <a16:creationId xmlns:a16="http://schemas.microsoft.com/office/drawing/2014/main" id="{F11391D5-3926-FA73-0BA5-A83E9854CEE1}"/>
              </a:ext>
            </a:extLst>
          </p:cNvPr>
          <p:cNvSpPr/>
          <p:nvPr userDrawn="1"/>
        </p:nvSpPr>
        <p:spPr>
          <a:xfrm>
            <a:off x="-25826" y="0"/>
            <a:ext cx="6653191" cy="603504"/>
          </a:xfrm>
          <a:custGeom>
            <a:avLst/>
            <a:gdLst>
              <a:gd name="connsiteX0" fmla="*/ 0 w 6798333"/>
              <a:gd name="connsiteY0" fmla="*/ 603504 h 603504"/>
              <a:gd name="connsiteX1" fmla="*/ 150876 w 6798333"/>
              <a:gd name="connsiteY1" fmla="*/ 0 h 603504"/>
              <a:gd name="connsiteX2" fmla="*/ 6798333 w 6798333"/>
              <a:gd name="connsiteY2" fmla="*/ 0 h 603504"/>
              <a:gd name="connsiteX3" fmla="*/ 6647457 w 6798333"/>
              <a:gd name="connsiteY3" fmla="*/ 603504 h 603504"/>
              <a:gd name="connsiteX4" fmla="*/ 0 w 6798333"/>
              <a:gd name="connsiteY4" fmla="*/ 603504 h 603504"/>
              <a:gd name="connsiteX0" fmla="*/ 0 w 6653191"/>
              <a:gd name="connsiteY0" fmla="*/ 603504 h 603504"/>
              <a:gd name="connsiteX1" fmla="*/ 150876 w 6653191"/>
              <a:gd name="connsiteY1" fmla="*/ 0 h 603504"/>
              <a:gd name="connsiteX2" fmla="*/ 6653191 w 6653191"/>
              <a:gd name="connsiteY2" fmla="*/ 0 h 603504"/>
              <a:gd name="connsiteX3" fmla="*/ 6647457 w 6653191"/>
              <a:gd name="connsiteY3" fmla="*/ 603504 h 603504"/>
              <a:gd name="connsiteX4" fmla="*/ 0 w 6653191"/>
              <a:gd name="connsiteY4" fmla="*/ 603504 h 603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3191" h="603504">
                <a:moveTo>
                  <a:pt x="0" y="603504"/>
                </a:moveTo>
                <a:lnTo>
                  <a:pt x="150876" y="0"/>
                </a:lnTo>
                <a:lnTo>
                  <a:pt x="6653191" y="0"/>
                </a:lnTo>
                <a:cubicBezTo>
                  <a:pt x="6651280" y="201168"/>
                  <a:pt x="6649368" y="402336"/>
                  <a:pt x="6647457" y="603504"/>
                </a:cubicBezTo>
                <a:lnTo>
                  <a:pt x="0" y="603504"/>
                </a:ln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F0E330FB-5C6E-0610-7EB4-51FE605DC39E}"/>
              </a:ext>
            </a:extLst>
          </p:cNvPr>
          <p:cNvSpPr/>
          <p:nvPr userDrawn="1"/>
        </p:nvSpPr>
        <p:spPr>
          <a:xfrm>
            <a:off x="-371956" y="0"/>
            <a:ext cx="2875797" cy="603504"/>
          </a:xfrm>
          <a:prstGeom prst="parallelogram">
            <a:avLst/>
          </a:prstGeom>
          <a:solidFill>
            <a:schemeClr val="accent3"/>
          </a:solidFill>
          <a:ln>
            <a:noFill/>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D51F2B1-13E9-ABDD-A99B-E72A67C5B86F}"/>
              </a:ext>
            </a:extLst>
          </p:cNvPr>
          <p:cNvSpPr/>
          <p:nvPr userDrawn="1"/>
        </p:nvSpPr>
        <p:spPr>
          <a:xfrm>
            <a:off x="-61" y="600850"/>
            <a:ext cx="6623701" cy="6252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pic>
        <p:nvPicPr>
          <p:cNvPr id="6" name="Picture 5">
            <a:extLst>
              <a:ext uri="{FF2B5EF4-FFF2-40B4-BE49-F238E27FC236}">
                <a16:creationId xmlns:a16="http://schemas.microsoft.com/office/drawing/2014/main" id="{53CE4823-5CD0-3A64-9835-A4105CFCD4A6}"/>
              </a:ext>
            </a:extLst>
          </p:cNvPr>
          <p:cNvPicPr>
            <a:picLocks noChangeAspect="1"/>
          </p:cNvPicPr>
          <p:nvPr userDrawn="1"/>
        </p:nvPicPr>
        <p:blipFill>
          <a:blip r:embed="rId2" cstate="screen">
            <a:extLst>
              <a:ext uri="{28A0092B-C50C-407E-A947-70E740481C1C}">
                <a14:useLocalDpi xmlns:a14="http://schemas.microsoft.com/office/drawing/2010/main"/>
              </a:ext>
            </a:extLst>
          </a:blip>
          <a:srcRect b="-18"/>
          <a:stretch/>
        </p:blipFill>
        <p:spPr>
          <a:xfrm>
            <a:off x="5880100" y="-1403"/>
            <a:ext cx="6311900" cy="6856218"/>
          </a:xfrm>
          <a:prstGeom prst="rect">
            <a:avLst/>
          </a:prstGeom>
        </p:spPr>
      </p:pic>
      <p:sp>
        <p:nvSpPr>
          <p:cNvPr id="14" name="Date Placeholder 3">
            <a:extLst>
              <a:ext uri="{FF2B5EF4-FFF2-40B4-BE49-F238E27FC236}">
                <a16:creationId xmlns:a16="http://schemas.microsoft.com/office/drawing/2014/main" id="{0F13ED20-9909-B7F2-C76B-B2E57BD4AD90}"/>
              </a:ext>
            </a:extLst>
          </p:cNvPr>
          <p:cNvSpPr txBox="1">
            <a:spLocks/>
          </p:cNvSpPr>
          <p:nvPr userDrawn="1"/>
        </p:nvSpPr>
        <p:spPr>
          <a:xfrm>
            <a:off x="2508501" y="1830199"/>
            <a:ext cx="4153347" cy="313932"/>
          </a:xfrm>
          <a:prstGeom prst="rect">
            <a:avLst/>
          </a:prstGeom>
        </p:spPr>
        <p:txBody>
          <a:bodyPr vert="horz" wrap="square" lIns="91440" tIns="45720" rIns="91440" bIns="45720" rtlCol="0" anchor="ctr">
            <a:spAutoFit/>
          </a:bodyPr>
          <a:lstStyle>
            <a:defPPr>
              <a:defRPr lang="en-US"/>
            </a:defPPr>
            <a:lvl1pPr marL="0" algn="l" defTabSz="914400" rtl="0" eaLnBrk="1" latinLnBrk="0" hangingPunct="1">
              <a:defRPr sz="1400" b="0" kern="1200">
                <a:solidFill>
                  <a:schemeClr val="accent1"/>
                </a:solidFill>
                <a:latin typeface="Proxima Nova Medium" panose="02000506030000020004"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600" b="1">
                <a:solidFill>
                  <a:schemeClr val="bg1"/>
                </a:solidFill>
              </a:rPr>
              <a:t>Geometry and Spatial Thinking</a:t>
            </a:r>
            <a:endParaRPr lang="en-US" sz="1600" b="1" dirty="0">
              <a:solidFill>
                <a:schemeClr val="bg1"/>
              </a:solidFill>
            </a:endParaRPr>
          </a:p>
        </p:txBody>
      </p:sp>
      <p:sp>
        <p:nvSpPr>
          <p:cNvPr id="2" name="Title 1">
            <a:extLst>
              <a:ext uri="{FF2B5EF4-FFF2-40B4-BE49-F238E27FC236}">
                <a16:creationId xmlns:a16="http://schemas.microsoft.com/office/drawing/2014/main" id="{FDBF7215-C5B8-6E15-9850-186CD4A7A7C6}"/>
              </a:ext>
            </a:extLst>
          </p:cNvPr>
          <p:cNvSpPr>
            <a:spLocks noGrp="1"/>
          </p:cNvSpPr>
          <p:nvPr userDrawn="1">
            <p:ph type="ctrTitle"/>
          </p:nvPr>
        </p:nvSpPr>
        <p:spPr>
          <a:xfrm>
            <a:off x="609243" y="1694702"/>
            <a:ext cx="4781907" cy="2626360"/>
          </a:xfrm>
        </p:spPr>
        <p:txBody>
          <a:bodyPr anchor="t" anchorCtr="0">
            <a:normAutofit/>
          </a:bodyPr>
          <a:lstStyle>
            <a:lvl1pPr algn="l">
              <a:defRPr sz="5600" b="1">
                <a:solidFill>
                  <a:schemeClr val="accent6"/>
                </a:solidFill>
                <a:latin typeface="Montserrat" pitchFamily="2" charset="77"/>
              </a:defRPr>
            </a:lvl1pPr>
          </a:lstStyle>
          <a:p>
            <a:r>
              <a:rPr lang="en-US"/>
              <a:t>Click to edit Master title style</a:t>
            </a:r>
            <a:endParaRPr lang="en-US" dirty="0"/>
          </a:p>
        </p:txBody>
      </p:sp>
      <p:sp>
        <p:nvSpPr>
          <p:cNvPr id="8" name="Date Placeholder 3">
            <a:extLst>
              <a:ext uri="{FF2B5EF4-FFF2-40B4-BE49-F238E27FC236}">
                <a16:creationId xmlns:a16="http://schemas.microsoft.com/office/drawing/2014/main" id="{490DB93D-3AC8-725C-EE6C-57B8574A7807}"/>
              </a:ext>
            </a:extLst>
          </p:cNvPr>
          <p:cNvSpPr txBox="1">
            <a:spLocks/>
          </p:cNvSpPr>
          <p:nvPr userDrawn="1"/>
        </p:nvSpPr>
        <p:spPr>
          <a:xfrm>
            <a:off x="436495" y="157758"/>
            <a:ext cx="4153347" cy="300082"/>
          </a:xfrm>
          <a:prstGeom prst="rect">
            <a:avLst/>
          </a:prstGeom>
        </p:spPr>
        <p:txBody>
          <a:bodyPr vert="horz" wrap="square" lIns="91440" tIns="45720" rIns="91440" bIns="45720" rtlCol="0">
            <a:spAutoFit/>
          </a:bodyPr>
          <a:lstStyle>
            <a:defPPr>
              <a:defRPr lang="en-US"/>
            </a:defPPr>
            <a:lvl1pPr marL="0" algn="l" defTabSz="914400" rtl="0" eaLnBrk="1" latinLnBrk="0" hangingPunct="1">
              <a:defRPr sz="1400" b="0" kern="1200">
                <a:solidFill>
                  <a:schemeClr val="accent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500" dirty="0">
                <a:solidFill>
                  <a:schemeClr val="bg1"/>
                </a:solidFill>
              </a:rPr>
              <a:t>Early Math Topics</a:t>
            </a:r>
          </a:p>
        </p:txBody>
      </p:sp>
      <p:sp>
        <p:nvSpPr>
          <p:cNvPr id="11" name="Date Placeholder 3">
            <a:extLst>
              <a:ext uri="{FF2B5EF4-FFF2-40B4-BE49-F238E27FC236}">
                <a16:creationId xmlns:a16="http://schemas.microsoft.com/office/drawing/2014/main" id="{557C4999-7ACA-D86D-FC57-093852D4AF0C}"/>
              </a:ext>
            </a:extLst>
          </p:cNvPr>
          <p:cNvSpPr txBox="1">
            <a:spLocks/>
          </p:cNvSpPr>
          <p:nvPr userDrawn="1"/>
        </p:nvSpPr>
        <p:spPr>
          <a:xfrm>
            <a:off x="2615219" y="170047"/>
            <a:ext cx="5528105" cy="300082"/>
          </a:xfrm>
          <a:prstGeom prst="rect">
            <a:avLst/>
          </a:prstGeom>
        </p:spPr>
        <p:txBody>
          <a:bodyPr vert="horz" wrap="square" lIns="91440" tIns="45720" rIns="91440" bIns="45720" rtlCol="0">
            <a:spAutoFit/>
          </a:bodyPr>
          <a:lstStyle>
            <a:defPPr>
              <a:defRPr lang="en-US"/>
            </a:defPPr>
            <a:lvl1pPr marL="0" algn="l" defTabSz="914400" rtl="0" eaLnBrk="1" latinLnBrk="0" hangingPunct="1">
              <a:defRPr sz="1400" b="0" kern="1200">
                <a:solidFill>
                  <a:schemeClr val="accent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500" dirty="0">
                <a:solidFill>
                  <a:schemeClr val="bg1"/>
                </a:solidFill>
              </a:rPr>
              <a:t>Geometry</a:t>
            </a:r>
          </a:p>
        </p:txBody>
      </p:sp>
      <p:pic>
        <p:nvPicPr>
          <p:cNvPr id="5" name="Graphic 4">
            <a:extLst>
              <a:ext uri="{FF2B5EF4-FFF2-40B4-BE49-F238E27FC236}">
                <a16:creationId xmlns:a16="http://schemas.microsoft.com/office/drawing/2014/main" id="{9D981BB9-9C93-DFFE-2A76-F453E1501E7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233191" y="94785"/>
            <a:ext cx="482421" cy="422118"/>
          </a:xfrm>
          <a:prstGeom prst="rect">
            <a:avLst/>
          </a:prstGeom>
        </p:spPr>
      </p:pic>
      <p:pic>
        <p:nvPicPr>
          <p:cNvPr id="9" name="Picture 8" descr="A black background with orange and pink text&#10;&#10;Description automatically generated">
            <a:extLst>
              <a:ext uri="{FF2B5EF4-FFF2-40B4-BE49-F238E27FC236}">
                <a16:creationId xmlns:a16="http://schemas.microsoft.com/office/drawing/2014/main" id="{D6937514-51E5-4B42-CD15-973AFA1B242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48655" y="6293706"/>
            <a:ext cx="2069095" cy="406536"/>
          </a:xfrm>
          <a:prstGeom prst="rect">
            <a:avLst/>
          </a:prstGeom>
        </p:spPr>
      </p:pic>
    </p:spTree>
    <p:extLst>
      <p:ext uri="{BB962C8B-B14F-4D97-AF65-F5344CB8AC3E}">
        <p14:creationId xmlns:p14="http://schemas.microsoft.com/office/powerpoint/2010/main" val="2990982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832852-58CE-6473-0BBB-FC1E334A8753}"/>
              </a:ext>
            </a:extLst>
          </p:cNvPr>
          <p:cNvSpPr/>
          <p:nvPr userDrawn="1"/>
        </p:nvSpPr>
        <p:spPr>
          <a:xfrm>
            <a:off x="0" y="-1"/>
            <a:ext cx="12192000" cy="9692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3" name="Content Placeholder 2">
            <a:extLst>
              <a:ext uri="{FF2B5EF4-FFF2-40B4-BE49-F238E27FC236}">
                <a16:creationId xmlns:a16="http://schemas.microsoft.com/office/drawing/2014/main" id="{9FAE4AF1-6EAD-64C4-F42D-DC36190BEC61}"/>
              </a:ext>
            </a:extLst>
          </p:cNvPr>
          <p:cNvSpPr>
            <a:spLocks noGrp="1"/>
          </p:cNvSpPr>
          <p:nvPr>
            <p:ph sz="half" idx="1"/>
          </p:nvPr>
        </p:nvSpPr>
        <p:spPr>
          <a:xfrm>
            <a:off x="838200" y="1324304"/>
            <a:ext cx="4697819" cy="2361650"/>
          </a:xfrm>
        </p:spPr>
        <p:txBody>
          <a:bodyPr/>
          <a:lstStyle>
            <a:lvl1pPr marL="0" indent="0">
              <a:buClr>
                <a:schemeClr val="accent6"/>
              </a:buClr>
              <a:buFontTx/>
              <a:buNone/>
              <a:defRPr>
                <a:latin typeface="Montserrat" pitchFamily="2" charset="77"/>
              </a:defRPr>
            </a:lvl1pPr>
            <a:lvl2pPr marL="457200" indent="0">
              <a:buClr>
                <a:schemeClr val="accent6"/>
              </a:buClr>
              <a:buFontTx/>
              <a:buNone/>
              <a:defRPr>
                <a:latin typeface="Montserrat" pitchFamily="2" charset="77"/>
              </a:defRPr>
            </a:lvl2pPr>
            <a:lvl3pPr marL="914400" indent="0">
              <a:buClr>
                <a:schemeClr val="accent6"/>
              </a:buClr>
              <a:buFontTx/>
              <a:buNone/>
              <a:defRPr>
                <a:latin typeface="Montserrat" pitchFamily="2" charset="77"/>
              </a:defRPr>
            </a:lvl3pPr>
            <a:lvl4pPr marL="1371600" indent="0">
              <a:buClr>
                <a:schemeClr val="accent6"/>
              </a:buClr>
              <a:buFontTx/>
              <a:buNone/>
              <a:defRPr>
                <a:latin typeface="Montserrat" pitchFamily="2" charset="77"/>
              </a:defRPr>
            </a:lvl4pPr>
            <a:lvl5pPr marL="1828800" indent="0">
              <a:buClr>
                <a:schemeClr val="accent6"/>
              </a:buClr>
              <a:buFontTx/>
              <a:buNone/>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B61BBA8-0A2B-8AE5-81F4-FA2F0A66FA8D}"/>
              </a:ext>
            </a:extLst>
          </p:cNvPr>
          <p:cNvSpPr>
            <a:spLocks noGrp="1"/>
          </p:cNvSpPr>
          <p:nvPr>
            <p:ph sz="half" idx="2"/>
          </p:nvPr>
        </p:nvSpPr>
        <p:spPr>
          <a:xfrm>
            <a:off x="6492949" y="1324303"/>
            <a:ext cx="4749210" cy="2560125"/>
          </a:xfrm>
        </p:spPr>
        <p:txBody>
          <a:bodyPr/>
          <a:lstStyle>
            <a:lvl1pPr marL="0" indent="0">
              <a:buClr>
                <a:schemeClr val="accent6"/>
              </a:buClr>
              <a:buFontTx/>
              <a:buNone/>
              <a:defRPr>
                <a:latin typeface="Montserrat" pitchFamily="2" charset="77"/>
              </a:defRPr>
            </a:lvl1pPr>
            <a:lvl2pPr marL="457200" indent="0">
              <a:buClr>
                <a:schemeClr val="accent6"/>
              </a:buClr>
              <a:buFontTx/>
              <a:buNone/>
              <a:defRPr>
                <a:latin typeface="Montserrat" pitchFamily="2" charset="77"/>
              </a:defRPr>
            </a:lvl2pPr>
            <a:lvl3pPr marL="914400" indent="0">
              <a:buClr>
                <a:schemeClr val="accent6"/>
              </a:buClr>
              <a:buFontTx/>
              <a:buNone/>
              <a:defRPr>
                <a:latin typeface="Montserrat" pitchFamily="2" charset="77"/>
              </a:defRPr>
            </a:lvl3pPr>
            <a:lvl4pPr marL="1371600" indent="0">
              <a:buClr>
                <a:schemeClr val="accent6"/>
              </a:buClr>
              <a:buFontTx/>
              <a:buNone/>
              <a:defRPr>
                <a:latin typeface="Montserrat" pitchFamily="2" charset="77"/>
              </a:defRPr>
            </a:lvl4pPr>
            <a:lvl5pPr marL="1828800" indent="0">
              <a:buClr>
                <a:schemeClr val="accent6"/>
              </a:buClr>
              <a:buFontTx/>
              <a:buNone/>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0EB9DD08-DE4B-3F61-5503-09F4531B37D9}"/>
              </a:ext>
            </a:extLst>
          </p:cNvPr>
          <p:cNvSpPr>
            <a:spLocks noGrp="1"/>
          </p:cNvSpPr>
          <p:nvPr>
            <p:ph type="title"/>
          </p:nvPr>
        </p:nvSpPr>
        <p:spPr>
          <a:xfrm>
            <a:off x="838199" y="237744"/>
            <a:ext cx="10812517" cy="507831"/>
          </a:xfrm>
        </p:spPr>
        <p:txBody>
          <a:bodyPr>
            <a:spAutoFit/>
          </a:bodyPr>
          <a:lstStyle>
            <a:lvl1pPr>
              <a:defRPr>
                <a:solidFill>
                  <a:schemeClr val="bg1"/>
                </a:solidFill>
                <a:latin typeface="Montserrat" pitchFamily="2" charset="77"/>
              </a:defRPr>
            </a:lvl1pPr>
          </a:lstStyle>
          <a:p>
            <a:r>
              <a:rPr lang="en-US" dirty="0"/>
              <a:t>Click to edit Master title style</a:t>
            </a:r>
          </a:p>
        </p:txBody>
      </p:sp>
      <p:sp>
        <p:nvSpPr>
          <p:cNvPr id="6" name="Slide Number Placeholder 3">
            <a:extLst>
              <a:ext uri="{FF2B5EF4-FFF2-40B4-BE49-F238E27FC236}">
                <a16:creationId xmlns:a16="http://schemas.microsoft.com/office/drawing/2014/main" id="{327A29F8-8B35-7DFB-5D61-9BC7D9822107}"/>
              </a:ext>
            </a:extLst>
          </p:cNvPr>
          <p:cNvSpPr>
            <a:spLocks noGrp="1"/>
          </p:cNvSpPr>
          <p:nvPr>
            <p:ph type="sldNum" sz="quarter" idx="4"/>
          </p:nvPr>
        </p:nvSpPr>
        <p:spPr>
          <a:xfrm>
            <a:off x="9417050" y="6464300"/>
            <a:ext cx="2743200" cy="365125"/>
          </a:xfrm>
          <a:prstGeom prst="rect">
            <a:avLst/>
          </a:prstGeom>
        </p:spPr>
        <p:txBody>
          <a:bodyPr vert="horz" lIns="91440" tIns="45720" rIns="91440" bIns="45720" rtlCol="0" anchor="ctr"/>
          <a:lstStyle>
            <a:lvl1pPr algn="r">
              <a:defRPr sz="1200" b="1">
                <a:solidFill>
                  <a:schemeClr val="accent6"/>
                </a:solidFill>
              </a:defRPr>
            </a:lvl1pPr>
          </a:lstStyle>
          <a:p>
            <a:fld id="{8B512919-B088-4E12-9038-722E97F79378}" type="slidenum">
              <a:rPr lang="en-US" smtClean="0"/>
              <a:pPr/>
              <a:t>‹#›</a:t>
            </a:fld>
            <a:endParaRPr lang="en-US"/>
          </a:p>
        </p:txBody>
      </p:sp>
      <p:pic>
        <p:nvPicPr>
          <p:cNvPr id="5" name="Picture 4" descr="A black background with orange and pink text&#10;&#10;Description automatically generated">
            <a:extLst>
              <a:ext uri="{FF2B5EF4-FFF2-40B4-BE49-F238E27FC236}">
                <a16:creationId xmlns:a16="http://schemas.microsoft.com/office/drawing/2014/main" id="{2DF9A554-31BF-4B94-2BBA-261CC0192B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Tree>
    <p:extLst>
      <p:ext uri="{BB962C8B-B14F-4D97-AF65-F5344CB8AC3E}">
        <p14:creationId xmlns:p14="http://schemas.microsoft.com/office/powerpoint/2010/main" val="4056762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832852-58CE-6473-0BBB-FC1E334A8753}"/>
              </a:ext>
            </a:extLst>
          </p:cNvPr>
          <p:cNvSpPr/>
          <p:nvPr userDrawn="1"/>
        </p:nvSpPr>
        <p:spPr>
          <a:xfrm>
            <a:off x="0" y="-1"/>
            <a:ext cx="12192000" cy="9692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3" name="Content Placeholder 2">
            <a:extLst>
              <a:ext uri="{FF2B5EF4-FFF2-40B4-BE49-F238E27FC236}">
                <a16:creationId xmlns:a16="http://schemas.microsoft.com/office/drawing/2014/main" id="{9FAE4AF1-6EAD-64C4-F42D-DC36190BEC61}"/>
              </a:ext>
            </a:extLst>
          </p:cNvPr>
          <p:cNvSpPr>
            <a:spLocks noGrp="1"/>
          </p:cNvSpPr>
          <p:nvPr>
            <p:ph sz="half" idx="1"/>
          </p:nvPr>
        </p:nvSpPr>
        <p:spPr>
          <a:xfrm>
            <a:off x="838200" y="1324303"/>
            <a:ext cx="4795345" cy="2529240"/>
          </a:xfrm>
        </p:spPr>
        <p:txBody>
          <a:bodyPr/>
          <a:lstStyle>
            <a:lvl1pPr marL="0" indent="0">
              <a:buClr>
                <a:schemeClr val="accent6"/>
              </a:buClr>
              <a:buFontTx/>
              <a:buNone/>
              <a:defRPr>
                <a:latin typeface="Montserrat" pitchFamily="2" charset="77"/>
              </a:defRPr>
            </a:lvl1pPr>
            <a:lvl2pPr marL="457200" indent="0">
              <a:buClr>
                <a:schemeClr val="accent6"/>
              </a:buClr>
              <a:buFontTx/>
              <a:buNone/>
              <a:defRPr>
                <a:latin typeface="Montserrat" pitchFamily="2" charset="77"/>
              </a:defRPr>
            </a:lvl2pPr>
            <a:lvl3pPr marL="914400" indent="0">
              <a:buClr>
                <a:schemeClr val="accent6"/>
              </a:buClr>
              <a:buFontTx/>
              <a:buNone/>
              <a:defRPr>
                <a:latin typeface="Montserrat" pitchFamily="2" charset="77"/>
              </a:defRPr>
            </a:lvl3pPr>
            <a:lvl4pPr marL="1371600" indent="0">
              <a:buClr>
                <a:schemeClr val="accent6"/>
              </a:buClr>
              <a:buFontTx/>
              <a:buNone/>
              <a:defRPr>
                <a:latin typeface="Montserrat" pitchFamily="2" charset="77"/>
              </a:defRPr>
            </a:lvl4pPr>
            <a:lvl5pPr marL="1828800" indent="0">
              <a:buClr>
                <a:schemeClr val="accent6"/>
              </a:buClr>
              <a:buFontTx/>
              <a:buNone/>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B61BBA8-0A2B-8AE5-81F4-FA2F0A66FA8D}"/>
              </a:ext>
            </a:extLst>
          </p:cNvPr>
          <p:cNvSpPr>
            <a:spLocks noGrp="1"/>
          </p:cNvSpPr>
          <p:nvPr>
            <p:ph sz="half" idx="2"/>
          </p:nvPr>
        </p:nvSpPr>
        <p:spPr>
          <a:xfrm>
            <a:off x="7053945" y="1618593"/>
            <a:ext cx="4596771" cy="2234950"/>
          </a:xfrm>
        </p:spPr>
        <p:txBody>
          <a:bodyPr/>
          <a:lstStyle>
            <a:lvl1pPr marL="0" indent="0">
              <a:buClr>
                <a:schemeClr val="accent6"/>
              </a:buClr>
              <a:buFontTx/>
              <a:buNone/>
              <a:defRPr>
                <a:latin typeface="Montserrat" pitchFamily="2" charset="77"/>
              </a:defRPr>
            </a:lvl1pPr>
            <a:lvl2pPr marL="457200" indent="0">
              <a:buClr>
                <a:schemeClr val="accent6"/>
              </a:buClr>
              <a:buFontTx/>
              <a:buNone/>
              <a:defRPr>
                <a:latin typeface="Montserrat" pitchFamily="2" charset="77"/>
              </a:defRPr>
            </a:lvl2pPr>
            <a:lvl3pPr marL="914400" indent="0">
              <a:buClr>
                <a:schemeClr val="accent6"/>
              </a:buClr>
              <a:buFontTx/>
              <a:buNone/>
              <a:defRPr>
                <a:latin typeface="Montserrat" pitchFamily="2" charset="77"/>
              </a:defRPr>
            </a:lvl3pPr>
            <a:lvl4pPr marL="1371600" indent="0">
              <a:buClr>
                <a:schemeClr val="accent6"/>
              </a:buClr>
              <a:buFontTx/>
              <a:buNone/>
              <a:defRPr>
                <a:latin typeface="Montserrat" pitchFamily="2" charset="77"/>
              </a:defRPr>
            </a:lvl4pPr>
            <a:lvl5pPr marL="1828800" indent="0">
              <a:buClr>
                <a:schemeClr val="accent6"/>
              </a:buClr>
              <a:buFontTx/>
              <a:buNone/>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0EB9DD08-DE4B-3F61-5503-09F4531B37D9}"/>
              </a:ext>
            </a:extLst>
          </p:cNvPr>
          <p:cNvSpPr>
            <a:spLocks noGrp="1"/>
          </p:cNvSpPr>
          <p:nvPr>
            <p:ph type="title"/>
          </p:nvPr>
        </p:nvSpPr>
        <p:spPr>
          <a:xfrm>
            <a:off x="838199" y="237744"/>
            <a:ext cx="10812517" cy="507831"/>
          </a:xfrm>
        </p:spPr>
        <p:txBody>
          <a:bodyPr>
            <a:spAutoFit/>
          </a:bodyPr>
          <a:lstStyle>
            <a:lvl1pPr>
              <a:defRPr>
                <a:solidFill>
                  <a:schemeClr val="bg1"/>
                </a:solidFill>
                <a:latin typeface="Montserrat" pitchFamily="2" charset="77"/>
              </a:defRPr>
            </a:lvl1pPr>
          </a:lstStyle>
          <a:p>
            <a:r>
              <a:rPr lang="en-US" dirty="0"/>
              <a:t>Click to edit Master title style</a:t>
            </a:r>
          </a:p>
        </p:txBody>
      </p:sp>
      <p:sp>
        <p:nvSpPr>
          <p:cNvPr id="6" name="Slide Number Placeholder 3">
            <a:extLst>
              <a:ext uri="{FF2B5EF4-FFF2-40B4-BE49-F238E27FC236}">
                <a16:creationId xmlns:a16="http://schemas.microsoft.com/office/drawing/2014/main" id="{327A29F8-8B35-7DFB-5D61-9BC7D9822107}"/>
              </a:ext>
            </a:extLst>
          </p:cNvPr>
          <p:cNvSpPr>
            <a:spLocks noGrp="1"/>
          </p:cNvSpPr>
          <p:nvPr>
            <p:ph type="sldNum" sz="quarter" idx="4"/>
          </p:nvPr>
        </p:nvSpPr>
        <p:spPr>
          <a:xfrm>
            <a:off x="9417050" y="6464300"/>
            <a:ext cx="2743200" cy="365125"/>
          </a:xfrm>
          <a:prstGeom prst="rect">
            <a:avLst/>
          </a:prstGeom>
        </p:spPr>
        <p:txBody>
          <a:bodyPr vert="horz" lIns="91440" tIns="45720" rIns="91440" bIns="45720" rtlCol="0" anchor="ctr"/>
          <a:lstStyle>
            <a:lvl1pPr algn="r">
              <a:defRPr sz="1200" b="1">
                <a:solidFill>
                  <a:schemeClr val="accent6"/>
                </a:solidFill>
              </a:defRPr>
            </a:lvl1pPr>
          </a:lstStyle>
          <a:p>
            <a:fld id="{8B512919-B088-4E12-9038-722E97F79378}" type="slidenum">
              <a:rPr lang="en-US" smtClean="0"/>
              <a:pPr/>
              <a:t>‹#›</a:t>
            </a:fld>
            <a:endParaRPr lang="en-US"/>
          </a:p>
        </p:txBody>
      </p:sp>
      <p:sp>
        <p:nvSpPr>
          <p:cNvPr id="7" name="Content Placeholder 6">
            <a:extLst>
              <a:ext uri="{FF2B5EF4-FFF2-40B4-BE49-F238E27FC236}">
                <a16:creationId xmlns:a16="http://schemas.microsoft.com/office/drawing/2014/main" id="{ED1377E1-8FCE-C240-066C-212A513F2E30}"/>
              </a:ext>
            </a:extLst>
          </p:cNvPr>
          <p:cNvSpPr>
            <a:spLocks noGrp="1"/>
          </p:cNvSpPr>
          <p:nvPr>
            <p:ph sz="quarter" idx="10"/>
          </p:nvPr>
        </p:nvSpPr>
        <p:spPr>
          <a:xfrm>
            <a:off x="1186582" y="3935059"/>
            <a:ext cx="4795344" cy="2529241"/>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E690B268-C3B5-B40F-0E58-35C7FB6688A8}"/>
              </a:ext>
            </a:extLst>
          </p:cNvPr>
          <p:cNvSpPr>
            <a:spLocks noGrp="1"/>
          </p:cNvSpPr>
          <p:nvPr>
            <p:ph sz="quarter" idx="11"/>
          </p:nvPr>
        </p:nvSpPr>
        <p:spPr>
          <a:xfrm>
            <a:off x="6243638" y="4467225"/>
            <a:ext cx="5602287" cy="149225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black background with orange and pink text&#10;&#10;Description automatically generated">
            <a:extLst>
              <a:ext uri="{FF2B5EF4-FFF2-40B4-BE49-F238E27FC236}">
                <a16:creationId xmlns:a16="http://schemas.microsoft.com/office/drawing/2014/main" id="{C27677DD-0ED6-C049-AD3D-85440698AB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Tree>
    <p:extLst>
      <p:ext uri="{BB962C8B-B14F-4D97-AF65-F5344CB8AC3E}">
        <p14:creationId xmlns:p14="http://schemas.microsoft.com/office/powerpoint/2010/main" val="2622264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724F931-A9E5-BA55-03DC-13CFBC0FBC9A}"/>
              </a:ext>
            </a:extLst>
          </p:cNvPr>
          <p:cNvSpPr/>
          <p:nvPr userDrawn="1"/>
        </p:nvSpPr>
        <p:spPr>
          <a:xfrm>
            <a:off x="0" y="-1"/>
            <a:ext cx="12192000" cy="9692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3" name="Content Placeholder 2">
            <a:extLst>
              <a:ext uri="{FF2B5EF4-FFF2-40B4-BE49-F238E27FC236}">
                <a16:creationId xmlns:a16="http://schemas.microsoft.com/office/drawing/2014/main" id="{9FAE4AF1-6EAD-64C4-F42D-DC36190BEC61}"/>
              </a:ext>
            </a:extLst>
          </p:cNvPr>
          <p:cNvSpPr>
            <a:spLocks noGrp="1"/>
          </p:cNvSpPr>
          <p:nvPr>
            <p:ph sz="half" idx="1"/>
          </p:nvPr>
        </p:nvSpPr>
        <p:spPr>
          <a:xfrm>
            <a:off x="838200" y="1923393"/>
            <a:ext cx="5181600" cy="4348819"/>
          </a:xfrm>
        </p:spPr>
        <p:txBody>
          <a:bodyPr/>
          <a:lstStyle>
            <a:lvl1pPr>
              <a:buClr>
                <a:schemeClr val="accent6"/>
              </a:buClr>
              <a:defRPr>
                <a:latin typeface="Montserrat" pitchFamily="2" charset="77"/>
              </a:defRPr>
            </a:lvl1pPr>
            <a:lvl2pPr>
              <a:buClr>
                <a:schemeClr val="accent6"/>
              </a:buClr>
              <a:defRPr>
                <a:latin typeface="Montserrat" pitchFamily="2" charset="77"/>
              </a:defRPr>
            </a:lvl2pPr>
            <a:lvl3pPr>
              <a:buClr>
                <a:schemeClr val="accent6"/>
              </a:buClr>
              <a:defRPr>
                <a:latin typeface="Montserrat" pitchFamily="2" charset="77"/>
              </a:defRPr>
            </a:lvl3pPr>
            <a:lvl4pPr>
              <a:buClr>
                <a:schemeClr val="accent6"/>
              </a:buClr>
              <a:defRPr>
                <a:latin typeface="Montserrat" pitchFamily="2" charset="77"/>
              </a:defRPr>
            </a:lvl4pPr>
            <a:lvl5pPr>
              <a:buClr>
                <a:schemeClr val="accent6"/>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B61BBA8-0A2B-8AE5-81F4-FA2F0A66FA8D}"/>
              </a:ext>
            </a:extLst>
          </p:cNvPr>
          <p:cNvSpPr>
            <a:spLocks noGrp="1"/>
          </p:cNvSpPr>
          <p:nvPr>
            <p:ph sz="half" idx="2"/>
          </p:nvPr>
        </p:nvSpPr>
        <p:spPr>
          <a:xfrm>
            <a:off x="6172200" y="1923393"/>
            <a:ext cx="5181600" cy="4348820"/>
          </a:xfrm>
        </p:spPr>
        <p:txBody>
          <a:bodyPr/>
          <a:lstStyle>
            <a:lvl1pPr>
              <a:buClr>
                <a:schemeClr val="accent6"/>
              </a:buClr>
              <a:defRPr>
                <a:latin typeface="Montserrat" pitchFamily="2" charset="77"/>
              </a:defRPr>
            </a:lvl1pPr>
            <a:lvl2pPr>
              <a:buClr>
                <a:schemeClr val="accent6"/>
              </a:buClr>
              <a:defRPr>
                <a:latin typeface="Montserrat" pitchFamily="2" charset="77"/>
              </a:defRPr>
            </a:lvl2pPr>
            <a:lvl3pPr>
              <a:buClr>
                <a:schemeClr val="accent6"/>
              </a:buClr>
              <a:defRPr>
                <a:latin typeface="Montserrat" pitchFamily="2" charset="77"/>
              </a:defRPr>
            </a:lvl3pPr>
            <a:lvl4pPr>
              <a:buClr>
                <a:schemeClr val="accent6"/>
              </a:buClr>
              <a:defRPr>
                <a:latin typeface="Montserrat" pitchFamily="2" charset="77"/>
              </a:defRPr>
            </a:lvl4pPr>
            <a:lvl5pPr>
              <a:buClr>
                <a:schemeClr val="accent6"/>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0EB9DD08-DE4B-3F61-5503-09F4531B37D9}"/>
              </a:ext>
            </a:extLst>
          </p:cNvPr>
          <p:cNvSpPr>
            <a:spLocks noGrp="1"/>
          </p:cNvSpPr>
          <p:nvPr>
            <p:ph type="title"/>
          </p:nvPr>
        </p:nvSpPr>
        <p:spPr>
          <a:xfrm>
            <a:off x="838200" y="237744"/>
            <a:ext cx="10515600" cy="507831"/>
          </a:xfrm>
        </p:spPr>
        <p:txBody>
          <a:bodyPr>
            <a:spAutoFit/>
          </a:bodyPr>
          <a:lstStyle>
            <a:lvl1pPr>
              <a:defRPr>
                <a:solidFill>
                  <a:schemeClr val="bg1"/>
                </a:solidFill>
                <a:latin typeface="Montserrat" pitchFamily="2" charset="77"/>
              </a:defRPr>
            </a:lvl1pPr>
          </a:lstStyle>
          <a:p>
            <a:r>
              <a:rPr lang="en-US" dirty="0"/>
              <a:t>Click to edit Master title style</a:t>
            </a:r>
          </a:p>
        </p:txBody>
      </p:sp>
      <p:sp>
        <p:nvSpPr>
          <p:cNvPr id="2" name="Subtitle 2">
            <a:extLst>
              <a:ext uri="{FF2B5EF4-FFF2-40B4-BE49-F238E27FC236}">
                <a16:creationId xmlns:a16="http://schemas.microsoft.com/office/drawing/2014/main" id="{CE871B53-9DBA-10F1-A915-F8BEAC880898}"/>
              </a:ext>
            </a:extLst>
          </p:cNvPr>
          <p:cNvSpPr>
            <a:spLocks noGrp="1"/>
          </p:cNvSpPr>
          <p:nvPr>
            <p:ph type="subTitle" idx="14" hasCustomPrompt="1"/>
          </p:nvPr>
        </p:nvSpPr>
        <p:spPr>
          <a:xfrm>
            <a:off x="838198" y="1024128"/>
            <a:ext cx="10165605" cy="687429"/>
          </a:xfrm>
        </p:spPr>
        <p:txBody>
          <a:bodyPr anchor="ctr">
            <a:normAutofit/>
          </a:bodyPr>
          <a:lstStyle>
            <a:lvl1pPr marL="0" indent="0" algn="l">
              <a:buNone/>
              <a:defRPr sz="3200" b="0" i="0">
                <a:solidFill>
                  <a:schemeClr val="accent6"/>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p>
        </p:txBody>
      </p:sp>
      <p:sp>
        <p:nvSpPr>
          <p:cNvPr id="6" name="Slide Number Placeholder 3">
            <a:extLst>
              <a:ext uri="{FF2B5EF4-FFF2-40B4-BE49-F238E27FC236}">
                <a16:creationId xmlns:a16="http://schemas.microsoft.com/office/drawing/2014/main" id="{A8F05402-EA4F-49E1-8824-8944FF387ADA}"/>
              </a:ext>
            </a:extLst>
          </p:cNvPr>
          <p:cNvSpPr>
            <a:spLocks noGrp="1"/>
          </p:cNvSpPr>
          <p:nvPr>
            <p:ph type="sldNum" sz="quarter" idx="4"/>
          </p:nvPr>
        </p:nvSpPr>
        <p:spPr>
          <a:xfrm>
            <a:off x="9417050" y="6464300"/>
            <a:ext cx="2743200" cy="365125"/>
          </a:xfrm>
          <a:prstGeom prst="rect">
            <a:avLst/>
          </a:prstGeom>
        </p:spPr>
        <p:txBody>
          <a:bodyPr vert="horz" lIns="91440" tIns="45720" rIns="91440" bIns="45720" rtlCol="0" anchor="ctr"/>
          <a:lstStyle>
            <a:lvl1pPr algn="r">
              <a:defRPr sz="1200" b="1">
                <a:solidFill>
                  <a:schemeClr val="accent6"/>
                </a:solidFill>
              </a:defRPr>
            </a:lvl1pPr>
          </a:lstStyle>
          <a:p>
            <a:fld id="{8B512919-B088-4E12-9038-722E97F79378}" type="slidenum">
              <a:rPr lang="en-US" smtClean="0"/>
              <a:pPr/>
              <a:t>‹#›</a:t>
            </a:fld>
            <a:endParaRPr lang="en-US"/>
          </a:p>
        </p:txBody>
      </p:sp>
      <p:pic>
        <p:nvPicPr>
          <p:cNvPr id="5" name="Picture 4" descr="A black background with orange and pink text&#10;&#10;Description automatically generated">
            <a:extLst>
              <a:ext uri="{FF2B5EF4-FFF2-40B4-BE49-F238E27FC236}">
                <a16:creationId xmlns:a16="http://schemas.microsoft.com/office/drawing/2014/main" id="{168F8C68-B37C-69CD-46EE-8096B138D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Tree>
    <p:extLst>
      <p:ext uri="{BB962C8B-B14F-4D97-AF65-F5344CB8AC3E}">
        <p14:creationId xmlns:p14="http://schemas.microsoft.com/office/powerpoint/2010/main" val="1414689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065B1A-284E-4DA4-073F-279F353483DE}"/>
              </a:ext>
            </a:extLst>
          </p:cNvPr>
          <p:cNvSpPr/>
          <p:nvPr userDrawn="1"/>
        </p:nvSpPr>
        <p:spPr>
          <a:xfrm>
            <a:off x="0" y="-1"/>
            <a:ext cx="12192000" cy="9692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2" name="Title 1">
            <a:extLst>
              <a:ext uri="{FF2B5EF4-FFF2-40B4-BE49-F238E27FC236}">
                <a16:creationId xmlns:a16="http://schemas.microsoft.com/office/drawing/2014/main" id="{6F07DABB-E10E-EB75-AF1A-0D85E50420C5}"/>
              </a:ext>
            </a:extLst>
          </p:cNvPr>
          <p:cNvSpPr>
            <a:spLocks noGrp="1"/>
          </p:cNvSpPr>
          <p:nvPr>
            <p:ph type="title"/>
          </p:nvPr>
        </p:nvSpPr>
        <p:spPr>
          <a:xfrm>
            <a:off x="839788" y="237744"/>
            <a:ext cx="10515600" cy="507831"/>
          </a:xfrm>
        </p:spPr>
        <p:txBody>
          <a:bodyPr>
            <a:spAutoFit/>
          </a:bodyPr>
          <a:lstStyle>
            <a:lvl1pPr>
              <a:defRPr>
                <a:solidFill>
                  <a:schemeClr val="bg1"/>
                </a:solidFill>
                <a:latin typeface="Montserrat" pitchFamily="2" charset="77"/>
              </a:defRPr>
            </a:lvl1pPr>
          </a:lstStyle>
          <a:p>
            <a:r>
              <a:rPr lang="en-US" dirty="0"/>
              <a:t>Click to edit Master title style</a:t>
            </a:r>
          </a:p>
        </p:txBody>
      </p:sp>
      <p:sp>
        <p:nvSpPr>
          <p:cNvPr id="3" name="Text Placeholder 2">
            <a:extLst>
              <a:ext uri="{FF2B5EF4-FFF2-40B4-BE49-F238E27FC236}">
                <a16:creationId xmlns:a16="http://schemas.microsoft.com/office/drawing/2014/main" id="{7A7BE126-C168-0CA5-8A24-E6D07F2710F7}"/>
              </a:ext>
            </a:extLst>
          </p:cNvPr>
          <p:cNvSpPr>
            <a:spLocks noGrp="1"/>
          </p:cNvSpPr>
          <p:nvPr>
            <p:ph type="body" idx="1"/>
          </p:nvPr>
        </p:nvSpPr>
        <p:spPr>
          <a:xfrm>
            <a:off x="839788" y="1106424"/>
            <a:ext cx="5157787" cy="823912"/>
          </a:xfrm>
        </p:spPr>
        <p:txBody>
          <a:bodyPr anchor="b"/>
          <a:lstStyle>
            <a:lvl1pPr marL="0" indent="0">
              <a:buNone/>
              <a:defRPr sz="2400" b="1">
                <a:solidFill>
                  <a:srgbClr val="0F173D"/>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74B2156-5D79-5FA6-B285-764B4A03A036}"/>
              </a:ext>
            </a:extLst>
          </p:cNvPr>
          <p:cNvSpPr>
            <a:spLocks noGrp="1"/>
          </p:cNvSpPr>
          <p:nvPr>
            <p:ph sz="half" idx="2"/>
          </p:nvPr>
        </p:nvSpPr>
        <p:spPr>
          <a:xfrm>
            <a:off x="839788" y="2058352"/>
            <a:ext cx="5157787" cy="4131311"/>
          </a:xfrm>
        </p:spPr>
        <p:txBody>
          <a:bodyPr/>
          <a:lstStyle>
            <a:lvl1pPr>
              <a:buClr>
                <a:schemeClr val="accent6"/>
              </a:buClr>
              <a:defRPr>
                <a:latin typeface="Montserrat" pitchFamily="2" charset="77"/>
              </a:defRPr>
            </a:lvl1pPr>
            <a:lvl2pPr>
              <a:buClr>
                <a:schemeClr val="accent6"/>
              </a:buClr>
              <a:defRPr>
                <a:latin typeface="Montserrat" pitchFamily="2" charset="77"/>
              </a:defRPr>
            </a:lvl2pPr>
            <a:lvl3pPr>
              <a:buClr>
                <a:schemeClr val="accent6"/>
              </a:buClr>
              <a:defRPr>
                <a:latin typeface="Montserrat" pitchFamily="2" charset="77"/>
              </a:defRPr>
            </a:lvl3pPr>
            <a:lvl4pPr>
              <a:buClr>
                <a:schemeClr val="accent6"/>
              </a:buClr>
              <a:defRPr>
                <a:latin typeface="Montserrat" pitchFamily="2" charset="77"/>
              </a:defRPr>
            </a:lvl4pPr>
            <a:lvl5pPr>
              <a:buClr>
                <a:schemeClr val="accent6"/>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196CF8A-BFA6-6268-01D7-FE72AC9FF389}"/>
              </a:ext>
            </a:extLst>
          </p:cNvPr>
          <p:cNvSpPr>
            <a:spLocks noGrp="1"/>
          </p:cNvSpPr>
          <p:nvPr>
            <p:ph type="body" sz="quarter" idx="3"/>
          </p:nvPr>
        </p:nvSpPr>
        <p:spPr>
          <a:xfrm>
            <a:off x="6172200" y="1106424"/>
            <a:ext cx="5183188" cy="823912"/>
          </a:xfrm>
        </p:spPr>
        <p:txBody>
          <a:bodyPr anchor="b"/>
          <a:lstStyle>
            <a:lvl1pPr marL="0" indent="0">
              <a:buNone/>
              <a:defRPr sz="2400" b="1">
                <a:solidFill>
                  <a:srgbClr val="0F173D"/>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DBD6D31-CF21-9AF9-44EC-B8DBC730368E}"/>
              </a:ext>
            </a:extLst>
          </p:cNvPr>
          <p:cNvSpPr>
            <a:spLocks noGrp="1"/>
          </p:cNvSpPr>
          <p:nvPr>
            <p:ph sz="quarter" idx="4"/>
          </p:nvPr>
        </p:nvSpPr>
        <p:spPr>
          <a:xfrm>
            <a:off x="6172200" y="2058352"/>
            <a:ext cx="5183188" cy="4131311"/>
          </a:xfrm>
        </p:spPr>
        <p:txBody>
          <a:bodyPr/>
          <a:lstStyle>
            <a:lvl1pPr>
              <a:buClr>
                <a:schemeClr val="accent6"/>
              </a:buClr>
              <a:defRPr>
                <a:latin typeface="Montserrat" pitchFamily="2" charset="77"/>
              </a:defRPr>
            </a:lvl1pPr>
            <a:lvl2pPr>
              <a:buClr>
                <a:schemeClr val="accent6"/>
              </a:buClr>
              <a:defRPr>
                <a:latin typeface="Montserrat" pitchFamily="2" charset="77"/>
              </a:defRPr>
            </a:lvl2pPr>
            <a:lvl3pPr>
              <a:buClr>
                <a:schemeClr val="accent6"/>
              </a:buClr>
              <a:defRPr>
                <a:latin typeface="Montserrat" pitchFamily="2" charset="77"/>
              </a:defRPr>
            </a:lvl3pPr>
            <a:lvl4pPr>
              <a:buClr>
                <a:schemeClr val="accent6"/>
              </a:buClr>
              <a:defRPr>
                <a:latin typeface="Montserrat" pitchFamily="2" charset="77"/>
              </a:defRPr>
            </a:lvl4pPr>
            <a:lvl5pPr>
              <a:buClr>
                <a:schemeClr val="accent6"/>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3">
            <a:extLst>
              <a:ext uri="{FF2B5EF4-FFF2-40B4-BE49-F238E27FC236}">
                <a16:creationId xmlns:a16="http://schemas.microsoft.com/office/drawing/2014/main" id="{F1DBD0BC-BF57-CEF7-9CC2-DA3BDEB1C8FB}"/>
              </a:ext>
            </a:extLst>
          </p:cNvPr>
          <p:cNvSpPr>
            <a:spLocks noGrp="1"/>
          </p:cNvSpPr>
          <p:nvPr>
            <p:ph type="sldNum" sz="quarter" idx="10"/>
          </p:nvPr>
        </p:nvSpPr>
        <p:spPr>
          <a:xfrm>
            <a:off x="9417050" y="6464300"/>
            <a:ext cx="2743200" cy="365125"/>
          </a:xfrm>
          <a:prstGeom prst="rect">
            <a:avLst/>
          </a:prstGeom>
        </p:spPr>
        <p:txBody>
          <a:bodyPr vert="horz" lIns="91440" tIns="45720" rIns="91440" bIns="45720" rtlCol="0" anchor="ctr"/>
          <a:lstStyle>
            <a:lvl1pPr algn="r">
              <a:defRPr sz="1200" b="1">
                <a:solidFill>
                  <a:schemeClr val="accent6"/>
                </a:solidFill>
              </a:defRPr>
            </a:lvl1pPr>
          </a:lstStyle>
          <a:p>
            <a:fld id="{8B512919-B088-4E12-9038-722E97F79378}" type="slidenum">
              <a:rPr lang="en-US" smtClean="0"/>
              <a:pPr/>
              <a:t>‹#›</a:t>
            </a:fld>
            <a:endParaRPr lang="en-US"/>
          </a:p>
        </p:txBody>
      </p:sp>
      <p:pic>
        <p:nvPicPr>
          <p:cNvPr id="7" name="Picture 6" descr="A black background with orange and pink text&#10;&#10;Description automatically generated">
            <a:extLst>
              <a:ext uri="{FF2B5EF4-FFF2-40B4-BE49-F238E27FC236}">
                <a16:creationId xmlns:a16="http://schemas.microsoft.com/office/drawing/2014/main" id="{F829C65E-DBAB-EC01-247D-E9650EF023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Tree>
    <p:extLst>
      <p:ext uri="{BB962C8B-B14F-4D97-AF65-F5344CB8AC3E}">
        <p14:creationId xmlns:p14="http://schemas.microsoft.com/office/powerpoint/2010/main" val="34300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B0855-026B-A1A2-EDFD-FABC6107F019}"/>
              </a:ext>
            </a:extLst>
          </p:cNvPr>
          <p:cNvSpPr>
            <a:spLocks noGrp="1"/>
          </p:cNvSpPr>
          <p:nvPr>
            <p:ph type="title"/>
          </p:nvPr>
        </p:nvSpPr>
        <p:spPr>
          <a:xfrm>
            <a:off x="700548" y="237744"/>
            <a:ext cx="11326136" cy="507831"/>
          </a:xfrm>
        </p:spPr>
        <p:txBody>
          <a:bodyPr wrap="square">
            <a:spAutoFit/>
          </a:bodyPr>
          <a:lstStyle>
            <a:lvl1pPr>
              <a:defRPr>
                <a:latin typeface="Montserrat" pitchFamily="2" charset="77"/>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8FE5848D-0646-F4F1-AD96-931B483DEC2C}"/>
              </a:ext>
            </a:extLst>
          </p:cNvPr>
          <p:cNvSpPr>
            <a:spLocks noGrp="1"/>
          </p:cNvSpPr>
          <p:nvPr>
            <p:ph type="sldNum" sz="quarter" idx="4"/>
          </p:nvPr>
        </p:nvSpPr>
        <p:spPr>
          <a:xfrm>
            <a:off x="9417050" y="6464300"/>
            <a:ext cx="2743200" cy="365125"/>
          </a:xfrm>
          <a:prstGeom prst="rect">
            <a:avLst/>
          </a:prstGeom>
        </p:spPr>
        <p:txBody>
          <a:bodyPr vert="horz" lIns="91440" tIns="45720" rIns="91440" bIns="45720" rtlCol="0" anchor="ctr"/>
          <a:lstStyle>
            <a:lvl1pPr algn="r">
              <a:defRPr sz="1200" b="1">
                <a:solidFill>
                  <a:schemeClr val="accent6"/>
                </a:solidFill>
              </a:defRPr>
            </a:lvl1pPr>
          </a:lstStyle>
          <a:p>
            <a:fld id="{8B512919-B088-4E12-9038-722E97F79378}" type="slidenum">
              <a:rPr lang="en-US" smtClean="0"/>
              <a:pPr/>
              <a:t>‹#›</a:t>
            </a:fld>
            <a:endParaRPr lang="en-US"/>
          </a:p>
        </p:txBody>
      </p:sp>
      <p:pic>
        <p:nvPicPr>
          <p:cNvPr id="3" name="Picture 2" descr="A black background with orange and pink text&#10;&#10;Description automatically generated">
            <a:extLst>
              <a:ext uri="{FF2B5EF4-FFF2-40B4-BE49-F238E27FC236}">
                <a16:creationId xmlns:a16="http://schemas.microsoft.com/office/drawing/2014/main" id="{3243AD9C-5F20-59B7-3BCA-AF37CCF796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Tree>
    <p:extLst>
      <p:ext uri="{BB962C8B-B14F-4D97-AF65-F5344CB8AC3E}">
        <p14:creationId xmlns:p14="http://schemas.microsoft.com/office/powerpoint/2010/main" val="186670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563DBB-4D26-ADF3-B848-BF7567D645DB}"/>
              </a:ext>
            </a:extLst>
          </p:cNvPr>
          <p:cNvSpPr/>
          <p:nvPr userDrawn="1"/>
        </p:nvSpPr>
        <p:spPr>
          <a:xfrm>
            <a:off x="0" y="-1"/>
            <a:ext cx="12192000" cy="9692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2" name="Title 1">
            <a:extLst>
              <a:ext uri="{FF2B5EF4-FFF2-40B4-BE49-F238E27FC236}">
                <a16:creationId xmlns:a16="http://schemas.microsoft.com/office/drawing/2014/main" id="{4E8B0855-026B-A1A2-EDFD-FABC6107F019}"/>
              </a:ext>
            </a:extLst>
          </p:cNvPr>
          <p:cNvSpPr>
            <a:spLocks noGrp="1"/>
          </p:cNvSpPr>
          <p:nvPr>
            <p:ph type="title"/>
          </p:nvPr>
        </p:nvSpPr>
        <p:spPr>
          <a:xfrm>
            <a:off x="835572" y="237744"/>
            <a:ext cx="11192256" cy="507831"/>
          </a:xfrm>
        </p:spPr>
        <p:txBody>
          <a:bodyPr>
            <a:spAutoFit/>
          </a:bodyPr>
          <a:lstStyle>
            <a:lvl1pPr>
              <a:defRPr>
                <a:solidFill>
                  <a:schemeClr val="bg1"/>
                </a:solidFill>
                <a:latin typeface="Montserrat" pitchFamily="2" charset="77"/>
              </a:defRPr>
            </a:lvl1pPr>
          </a:lstStyle>
          <a:p>
            <a:r>
              <a:rPr lang="en-US" dirty="0"/>
              <a:t>Click to edit Master title style</a:t>
            </a:r>
          </a:p>
        </p:txBody>
      </p:sp>
      <p:sp>
        <p:nvSpPr>
          <p:cNvPr id="5" name="Slide Number Placeholder 3">
            <a:extLst>
              <a:ext uri="{FF2B5EF4-FFF2-40B4-BE49-F238E27FC236}">
                <a16:creationId xmlns:a16="http://schemas.microsoft.com/office/drawing/2014/main" id="{190EC933-4CA6-FE88-C464-19A42823530E}"/>
              </a:ext>
            </a:extLst>
          </p:cNvPr>
          <p:cNvSpPr>
            <a:spLocks noGrp="1"/>
          </p:cNvSpPr>
          <p:nvPr>
            <p:ph type="sldNum" sz="quarter" idx="4"/>
          </p:nvPr>
        </p:nvSpPr>
        <p:spPr>
          <a:xfrm>
            <a:off x="9417050" y="6464300"/>
            <a:ext cx="2743200" cy="365125"/>
          </a:xfrm>
          <a:prstGeom prst="rect">
            <a:avLst/>
          </a:prstGeom>
        </p:spPr>
        <p:txBody>
          <a:bodyPr vert="horz" lIns="91440" tIns="45720" rIns="91440" bIns="45720" rtlCol="0" anchor="ctr"/>
          <a:lstStyle>
            <a:lvl1pPr algn="r">
              <a:defRPr sz="1200" b="1">
                <a:solidFill>
                  <a:schemeClr val="accent6"/>
                </a:solidFill>
              </a:defRPr>
            </a:lvl1pPr>
          </a:lstStyle>
          <a:p>
            <a:fld id="{8B512919-B088-4E12-9038-722E97F79378}" type="slidenum">
              <a:rPr lang="en-US" smtClean="0"/>
              <a:pPr/>
              <a:t>‹#›</a:t>
            </a:fld>
            <a:endParaRPr lang="en-US"/>
          </a:p>
        </p:txBody>
      </p:sp>
      <p:pic>
        <p:nvPicPr>
          <p:cNvPr id="4" name="Picture 3" descr="A black background with orange and pink text&#10;&#10;Description automatically generated">
            <a:extLst>
              <a:ext uri="{FF2B5EF4-FFF2-40B4-BE49-F238E27FC236}">
                <a16:creationId xmlns:a16="http://schemas.microsoft.com/office/drawing/2014/main" id="{4553C5F7-5C0B-C171-F3F2-15C5FE41B4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Tree>
    <p:extLst>
      <p:ext uri="{BB962C8B-B14F-4D97-AF65-F5344CB8AC3E}">
        <p14:creationId xmlns:p14="http://schemas.microsoft.com/office/powerpoint/2010/main" val="1968150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5D03511C-8B34-5A6A-135C-C954CA9FC410}"/>
              </a:ext>
            </a:extLst>
          </p:cNvPr>
          <p:cNvSpPr>
            <a:spLocks noGrp="1"/>
          </p:cNvSpPr>
          <p:nvPr>
            <p:ph type="sldNum" sz="quarter" idx="4"/>
          </p:nvPr>
        </p:nvSpPr>
        <p:spPr>
          <a:xfrm>
            <a:off x="9417050" y="6464300"/>
            <a:ext cx="2743200" cy="365125"/>
          </a:xfrm>
          <a:prstGeom prst="rect">
            <a:avLst/>
          </a:prstGeom>
        </p:spPr>
        <p:txBody>
          <a:bodyPr vert="horz" lIns="91440" tIns="45720" rIns="91440" bIns="45720" rtlCol="0" anchor="ctr"/>
          <a:lstStyle>
            <a:lvl1pPr algn="r">
              <a:defRPr sz="1200" b="1">
                <a:solidFill>
                  <a:schemeClr val="accent6"/>
                </a:solidFill>
              </a:defRPr>
            </a:lvl1pPr>
          </a:lstStyle>
          <a:p>
            <a:fld id="{8B512919-B088-4E12-9038-722E97F79378}" type="slidenum">
              <a:rPr lang="en-US" smtClean="0"/>
              <a:pPr/>
              <a:t>‹#›</a:t>
            </a:fld>
            <a:endParaRPr lang="en-US"/>
          </a:p>
        </p:txBody>
      </p:sp>
      <p:pic>
        <p:nvPicPr>
          <p:cNvPr id="2" name="Picture 1" descr="A black background with orange and pink text&#10;&#10;Description automatically generated">
            <a:extLst>
              <a:ext uri="{FF2B5EF4-FFF2-40B4-BE49-F238E27FC236}">
                <a16:creationId xmlns:a16="http://schemas.microsoft.com/office/drawing/2014/main" id="{CBA860D9-E363-2E9E-4858-F2C5A7ADBE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Tree>
    <p:extLst>
      <p:ext uri="{BB962C8B-B14F-4D97-AF65-F5344CB8AC3E}">
        <p14:creationId xmlns:p14="http://schemas.microsoft.com/office/powerpoint/2010/main" val="2118761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07190-965A-EBDD-07AF-719E03061A59}"/>
              </a:ext>
            </a:extLst>
          </p:cNvPr>
          <p:cNvSpPr>
            <a:spLocks noGrp="1"/>
          </p:cNvSpPr>
          <p:nvPr>
            <p:ph type="title"/>
          </p:nvPr>
        </p:nvSpPr>
        <p:spPr>
          <a:xfrm>
            <a:off x="839788" y="457200"/>
            <a:ext cx="3932237" cy="1600200"/>
          </a:xfrm>
        </p:spPr>
        <p:txBody>
          <a:bodyPr anchor="b"/>
          <a:lstStyle>
            <a:lvl1pPr>
              <a:defRPr sz="3200">
                <a:latin typeface="Montserrat"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59A6202B-C2B4-A588-9E1F-4A8BF1B3838C}"/>
              </a:ext>
            </a:extLst>
          </p:cNvPr>
          <p:cNvSpPr>
            <a:spLocks noGrp="1"/>
          </p:cNvSpPr>
          <p:nvPr>
            <p:ph idx="1"/>
          </p:nvPr>
        </p:nvSpPr>
        <p:spPr>
          <a:xfrm>
            <a:off x="5183188" y="987425"/>
            <a:ext cx="6172200" cy="4873625"/>
          </a:xfrm>
        </p:spPr>
        <p:txBody>
          <a:bodyPr/>
          <a:lstStyle>
            <a:lvl1pPr>
              <a:defRPr sz="3200">
                <a:latin typeface="Montserrat" pitchFamily="2" charset="77"/>
              </a:defRPr>
            </a:lvl1pPr>
            <a:lvl2pPr>
              <a:defRPr sz="2800">
                <a:latin typeface="Montserrat" pitchFamily="2" charset="77"/>
              </a:defRPr>
            </a:lvl2pPr>
            <a:lvl3pPr>
              <a:defRPr sz="2400">
                <a:latin typeface="Montserrat" pitchFamily="2" charset="77"/>
              </a:defRPr>
            </a:lvl3pPr>
            <a:lvl4pPr>
              <a:defRPr sz="2000">
                <a:latin typeface="Montserrat" pitchFamily="2" charset="77"/>
              </a:defRPr>
            </a:lvl4pPr>
            <a:lvl5pPr>
              <a:defRPr sz="2000">
                <a:latin typeface="Montserrat"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AF49E5-F935-17B2-5630-C8C2EFA9AA41}"/>
              </a:ext>
            </a:extLst>
          </p:cNvPr>
          <p:cNvSpPr>
            <a:spLocks noGrp="1"/>
          </p:cNvSpPr>
          <p:nvPr>
            <p:ph type="body" sz="half" idx="2"/>
          </p:nvPr>
        </p:nvSpPr>
        <p:spPr>
          <a:xfrm>
            <a:off x="839788" y="2057400"/>
            <a:ext cx="3932237" cy="3811588"/>
          </a:xfrm>
        </p:spPr>
        <p:txBody>
          <a:bodyPr/>
          <a:lstStyle>
            <a:lvl1pPr marL="0" indent="0">
              <a:buNone/>
              <a:defRPr sz="160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3">
            <a:extLst>
              <a:ext uri="{FF2B5EF4-FFF2-40B4-BE49-F238E27FC236}">
                <a16:creationId xmlns:a16="http://schemas.microsoft.com/office/drawing/2014/main" id="{C45CB5F7-0676-8305-2A89-021FEDB6478A}"/>
              </a:ext>
            </a:extLst>
          </p:cNvPr>
          <p:cNvSpPr>
            <a:spLocks noGrp="1"/>
          </p:cNvSpPr>
          <p:nvPr>
            <p:ph type="sldNum" sz="quarter" idx="4"/>
          </p:nvPr>
        </p:nvSpPr>
        <p:spPr>
          <a:xfrm>
            <a:off x="9417050" y="6464300"/>
            <a:ext cx="2743200" cy="365125"/>
          </a:xfrm>
          <a:prstGeom prst="rect">
            <a:avLst/>
          </a:prstGeom>
        </p:spPr>
        <p:txBody>
          <a:bodyPr vert="horz" lIns="91440" tIns="45720" rIns="91440" bIns="45720" rtlCol="0" anchor="ctr"/>
          <a:lstStyle>
            <a:lvl1pPr algn="r">
              <a:defRPr sz="1200" b="1">
                <a:solidFill>
                  <a:schemeClr val="accent6"/>
                </a:solidFill>
              </a:defRPr>
            </a:lvl1pPr>
          </a:lstStyle>
          <a:p>
            <a:fld id="{8B512919-B088-4E12-9038-722E97F79378}" type="slidenum">
              <a:rPr lang="en-US" smtClean="0"/>
              <a:pPr/>
              <a:t>‹#›</a:t>
            </a:fld>
            <a:endParaRPr lang="en-US"/>
          </a:p>
        </p:txBody>
      </p:sp>
      <p:pic>
        <p:nvPicPr>
          <p:cNvPr id="5" name="Picture 4" descr="A black background with orange and pink text&#10;&#10;Description automatically generated">
            <a:extLst>
              <a:ext uri="{FF2B5EF4-FFF2-40B4-BE49-F238E27FC236}">
                <a16:creationId xmlns:a16="http://schemas.microsoft.com/office/drawing/2014/main" id="{FC6C8CAD-08AD-A785-8B02-75E5A0D237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Tree>
    <p:extLst>
      <p:ext uri="{BB962C8B-B14F-4D97-AF65-F5344CB8AC3E}">
        <p14:creationId xmlns:p14="http://schemas.microsoft.com/office/powerpoint/2010/main" val="97497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24FBB-FF83-C9B1-CD65-E03D4F5AAB30}"/>
              </a:ext>
            </a:extLst>
          </p:cNvPr>
          <p:cNvSpPr>
            <a:spLocks noGrp="1"/>
          </p:cNvSpPr>
          <p:nvPr>
            <p:ph type="title"/>
          </p:nvPr>
        </p:nvSpPr>
        <p:spPr>
          <a:xfrm>
            <a:off x="839788" y="457200"/>
            <a:ext cx="3932237" cy="1600200"/>
          </a:xfrm>
        </p:spPr>
        <p:txBody>
          <a:bodyPr anchor="b"/>
          <a:lstStyle>
            <a:lvl1pPr>
              <a:defRPr sz="3200">
                <a:latin typeface="Montserrat" pitchFamily="2" charset="77"/>
              </a:defRPr>
            </a:lvl1pPr>
          </a:lstStyle>
          <a:p>
            <a:r>
              <a:rPr lang="en-US"/>
              <a:t>Click to edit Master title style</a:t>
            </a:r>
          </a:p>
        </p:txBody>
      </p:sp>
      <p:sp>
        <p:nvSpPr>
          <p:cNvPr id="3" name="Picture Placeholder 2">
            <a:extLst>
              <a:ext uri="{FF2B5EF4-FFF2-40B4-BE49-F238E27FC236}">
                <a16:creationId xmlns:a16="http://schemas.microsoft.com/office/drawing/2014/main" id="{C70FD461-79AE-06AC-4A8A-8F97F9810776}"/>
              </a:ext>
            </a:extLst>
          </p:cNvPr>
          <p:cNvSpPr>
            <a:spLocks noGrp="1"/>
          </p:cNvSpPr>
          <p:nvPr>
            <p:ph type="pic" idx="1"/>
          </p:nvPr>
        </p:nvSpPr>
        <p:spPr>
          <a:xfrm>
            <a:off x="5183188" y="987425"/>
            <a:ext cx="6172200" cy="4873625"/>
          </a:xfrm>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B2D769-9BCC-0D85-A22A-B0EC226B0045}"/>
              </a:ext>
            </a:extLst>
          </p:cNvPr>
          <p:cNvSpPr>
            <a:spLocks noGrp="1"/>
          </p:cNvSpPr>
          <p:nvPr>
            <p:ph type="body" sz="half" idx="2"/>
          </p:nvPr>
        </p:nvSpPr>
        <p:spPr>
          <a:xfrm>
            <a:off x="839788" y="2057400"/>
            <a:ext cx="3932237" cy="3811588"/>
          </a:xfrm>
        </p:spPr>
        <p:txBody>
          <a:bodyPr/>
          <a:lstStyle>
            <a:lvl1pPr marL="0" indent="0">
              <a:buNone/>
              <a:defRPr sz="1600">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3">
            <a:extLst>
              <a:ext uri="{FF2B5EF4-FFF2-40B4-BE49-F238E27FC236}">
                <a16:creationId xmlns:a16="http://schemas.microsoft.com/office/drawing/2014/main" id="{3180DB94-657E-D67B-DCB7-7CE094F854A8}"/>
              </a:ext>
            </a:extLst>
          </p:cNvPr>
          <p:cNvSpPr>
            <a:spLocks noGrp="1"/>
          </p:cNvSpPr>
          <p:nvPr>
            <p:ph type="sldNum" sz="quarter" idx="4"/>
          </p:nvPr>
        </p:nvSpPr>
        <p:spPr>
          <a:xfrm>
            <a:off x="9417050" y="6464300"/>
            <a:ext cx="2743200" cy="365125"/>
          </a:xfrm>
          <a:prstGeom prst="rect">
            <a:avLst/>
          </a:prstGeom>
        </p:spPr>
        <p:txBody>
          <a:bodyPr vert="horz" lIns="91440" tIns="45720" rIns="91440" bIns="45720" rtlCol="0" anchor="ctr"/>
          <a:lstStyle>
            <a:lvl1pPr algn="r">
              <a:defRPr sz="1200" b="1">
                <a:solidFill>
                  <a:schemeClr val="accent6"/>
                </a:solidFill>
              </a:defRPr>
            </a:lvl1pPr>
          </a:lstStyle>
          <a:p>
            <a:fld id="{8B512919-B088-4E12-9038-722E97F79378}" type="slidenum">
              <a:rPr lang="en-US" smtClean="0"/>
              <a:pPr/>
              <a:t>‹#›</a:t>
            </a:fld>
            <a:endParaRPr lang="en-US"/>
          </a:p>
        </p:txBody>
      </p:sp>
      <p:pic>
        <p:nvPicPr>
          <p:cNvPr id="5" name="Picture 4" descr="A black background with orange and pink text&#10;&#10;Description automatically generated">
            <a:extLst>
              <a:ext uri="{FF2B5EF4-FFF2-40B4-BE49-F238E27FC236}">
                <a16:creationId xmlns:a16="http://schemas.microsoft.com/office/drawing/2014/main" id="{DA8BD2AE-63AF-DF58-FDB2-3344D1CDDE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Tree>
    <p:extLst>
      <p:ext uri="{BB962C8B-B14F-4D97-AF65-F5344CB8AC3E}">
        <p14:creationId xmlns:p14="http://schemas.microsoft.com/office/powerpoint/2010/main" val="100182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NG HEADER">
    <p:spTree>
      <p:nvGrpSpPr>
        <p:cNvPr id="1" name=""/>
        <p:cNvGrpSpPr/>
        <p:nvPr/>
      </p:nvGrpSpPr>
      <p:grpSpPr>
        <a:xfrm>
          <a:off x="0" y="0"/>
          <a:ext cx="0" cy="0"/>
          <a:chOff x="0" y="0"/>
          <a:chExt cx="0" cy="0"/>
        </a:xfrm>
      </p:grpSpPr>
      <p:sp>
        <p:nvSpPr>
          <p:cNvPr id="3" name="Parallelogram 25">
            <a:extLst>
              <a:ext uri="{FF2B5EF4-FFF2-40B4-BE49-F238E27FC236}">
                <a16:creationId xmlns:a16="http://schemas.microsoft.com/office/drawing/2014/main" id="{F11391D5-3926-FA73-0BA5-A83E9854CEE1}"/>
              </a:ext>
            </a:extLst>
          </p:cNvPr>
          <p:cNvSpPr/>
          <p:nvPr userDrawn="1"/>
        </p:nvSpPr>
        <p:spPr>
          <a:xfrm>
            <a:off x="-25826" y="0"/>
            <a:ext cx="5816236" cy="787400"/>
          </a:xfrm>
          <a:custGeom>
            <a:avLst/>
            <a:gdLst>
              <a:gd name="connsiteX0" fmla="*/ 0 w 6798333"/>
              <a:gd name="connsiteY0" fmla="*/ 603504 h 603504"/>
              <a:gd name="connsiteX1" fmla="*/ 150876 w 6798333"/>
              <a:gd name="connsiteY1" fmla="*/ 0 h 603504"/>
              <a:gd name="connsiteX2" fmla="*/ 6798333 w 6798333"/>
              <a:gd name="connsiteY2" fmla="*/ 0 h 603504"/>
              <a:gd name="connsiteX3" fmla="*/ 6647457 w 6798333"/>
              <a:gd name="connsiteY3" fmla="*/ 603504 h 603504"/>
              <a:gd name="connsiteX4" fmla="*/ 0 w 6798333"/>
              <a:gd name="connsiteY4" fmla="*/ 603504 h 603504"/>
              <a:gd name="connsiteX0" fmla="*/ 0 w 6653191"/>
              <a:gd name="connsiteY0" fmla="*/ 603504 h 603504"/>
              <a:gd name="connsiteX1" fmla="*/ 150876 w 6653191"/>
              <a:gd name="connsiteY1" fmla="*/ 0 h 603504"/>
              <a:gd name="connsiteX2" fmla="*/ 6653191 w 6653191"/>
              <a:gd name="connsiteY2" fmla="*/ 0 h 603504"/>
              <a:gd name="connsiteX3" fmla="*/ 6647457 w 6653191"/>
              <a:gd name="connsiteY3" fmla="*/ 603504 h 603504"/>
              <a:gd name="connsiteX4" fmla="*/ 0 w 6653191"/>
              <a:gd name="connsiteY4" fmla="*/ 603504 h 603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3191" h="603504">
                <a:moveTo>
                  <a:pt x="0" y="603504"/>
                </a:moveTo>
                <a:lnTo>
                  <a:pt x="150876" y="0"/>
                </a:lnTo>
                <a:lnTo>
                  <a:pt x="6653191" y="0"/>
                </a:lnTo>
                <a:cubicBezTo>
                  <a:pt x="6651280" y="201168"/>
                  <a:pt x="6649368" y="402336"/>
                  <a:pt x="6647457" y="603504"/>
                </a:cubicBezTo>
                <a:lnTo>
                  <a:pt x="0" y="603504"/>
                </a:ln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F0E330FB-5C6E-0610-7EB4-51FE605DC39E}"/>
              </a:ext>
            </a:extLst>
          </p:cNvPr>
          <p:cNvSpPr/>
          <p:nvPr userDrawn="1"/>
        </p:nvSpPr>
        <p:spPr>
          <a:xfrm>
            <a:off x="-371956" y="0"/>
            <a:ext cx="3111551" cy="787400"/>
          </a:xfrm>
          <a:prstGeom prst="parallelogram">
            <a:avLst/>
          </a:prstGeom>
          <a:solidFill>
            <a:schemeClr val="accent3"/>
          </a:solidFill>
          <a:ln>
            <a:noFill/>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3">
            <a:extLst>
              <a:ext uri="{FF2B5EF4-FFF2-40B4-BE49-F238E27FC236}">
                <a16:creationId xmlns:a16="http://schemas.microsoft.com/office/drawing/2014/main" id="{0F13ED20-9909-B7F2-C76B-B2E57BD4AD90}"/>
              </a:ext>
            </a:extLst>
          </p:cNvPr>
          <p:cNvSpPr txBox="1">
            <a:spLocks/>
          </p:cNvSpPr>
          <p:nvPr userDrawn="1"/>
        </p:nvSpPr>
        <p:spPr>
          <a:xfrm>
            <a:off x="2508501" y="1830199"/>
            <a:ext cx="4153347" cy="313932"/>
          </a:xfrm>
          <a:prstGeom prst="rect">
            <a:avLst/>
          </a:prstGeom>
        </p:spPr>
        <p:txBody>
          <a:bodyPr vert="horz" wrap="square" lIns="91440" tIns="45720" rIns="91440" bIns="45720" rtlCol="0" anchor="ctr">
            <a:spAutoFit/>
          </a:bodyPr>
          <a:lstStyle>
            <a:defPPr>
              <a:defRPr lang="en-US"/>
            </a:defPPr>
            <a:lvl1pPr marL="0" algn="l" defTabSz="914400" rtl="0" eaLnBrk="1" latinLnBrk="0" hangingPunct="1">
              <a:defRPr sz="1400" b="0" kern="1200">
                <a:solidFill>
                  <a:schemeClr val="accent1"/>
                </a:solidFill>
                <a:latin typeface="Proxima Nova Medium" panose="02000506030000020004"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600" b="1">
                <a:solidFill>
                  <a:schemeClr val="bg1"/>
                </a:solidFill>
              </a:rPr>
              <a:t>Geometry and Spatial Thinking</a:t>
            </a:r>
            <a:endParaRPr lang="en-US" sz="1600" b="1" dirty="0">
              <a:solidFill>
                <a:schemeClr val="bg1"/>
              </a:solidFill>
            </a:endParaRPr>
          </a:p>
        </p:txBody>
      </p:sp>
      <p:sp>
        <p:nvSpPr>
          <p:cNvPr id="2" name="Title 1">
            <a:extLst>
              <a:ext uri="{FF2B5EF4-FFF2-40B4-BE49-F238E27FC236}">
                <a16:creationId xmlns:a16="http://schemas.microsoft.com/office/drawing/2014/main" id="{FDBF7215-C5B8-6E15-9850-186CD4A7A7C6}"/>
              </a:ext>
            </a:extLst>
          </p:cNvPr>
          <p:cNvSpPr>
            <a:spLocks noGrp="1"/>
          </p:cNvSpPr>
          <p:nvPr userDrawn="1">
            <p:ph type="ctrTitle"/>
          </p:nvPr>
        </p:nvSpPr>
        <p:spPr>
          <a:xfrm>
            <a:off x="609243" y="1694702"/>
            <a:ext cx="4781907" cy="2626360"/>
          </a:xfrm>
        </p:spPr>
        <p:txBody>
          <a:bodyPr anchor="t" anchorCtr="0">
            <a:normAutofit/>
          </a:bodyPr>
          <a:lstStyle>
            <a:lvl1pPr algn="l">
              <a:defRPr sz="5600" b="1">
                <a:solidFill>
                  <a:schemeClr val="accent6"/>
                </a:solidFill>
                <a:latin typeface="Montserrat" pitchFamily="2" charset="77"/>
              </a:defRPr>
            </a:lvl1pPr>
          </a:lstStyle>
          <a:p>
            <a:r>
              <a:rPr lang="en-US" dirty="0"/>
              <a:t>Click to edit Master title style</a:t>
            </a:r>
          </a:p>
        </p:txBody>
      </p:sp>
      <p:sp>
        <p:nvSpPr>
          <p:cNvPr id="8" name="Date Placeholder 3">
            <a:extLst>
              <a:ext uri="{FF2B5EF4-FFF2-40B4-BE49-F238E27FC236}">
                <a16:creationId xmlns:a16="http://schemas.microsoft.com/office/drawing/2014/main" id="{490DB93D-3AC8-725C-EE6C-57B8574A7807}"/>
              </a:ext>
            </a:extLst>
          </p:cNvPr>
          <p:cNvSpPr txBox="1">
            <a:spLocks/>
          </p:cNvSpPr>
          <p:nvPr userDrawn="1"/>
        </p:nvSpPr>
        <p:spPr>
          <a:xfrm>
            <a:off x="143264" y="140694"/>
            <a:ext cx="2360577" cy="480131"/>
          </a:xfrm>
          <a:prstGeom prst="rect">
            <a:avLst/>
          </a:prstGeom>
        </p:spPr>
        <p:txBody>
          <a:bodyPr vert="horz" wrap="square" lIns="91440" tIns="45720" rIns="91440" bIns="45720" rtlCol="0">
            <a:spAutoFit/>
          </a:bodyPr>
          <a:lstStyle>
            <a:defPPr>
              <a:defRPr lang="en-US"/>
            </a:defPPr>
            <a:lvl1pPr marL="0" algn="l" defTabSz="914400" rtl="0" eaLnBrk="1" latinLnBrk="0" hangingPunct="1">
              <a:defRPr sz="1400" b="0" kern="1200">
                <a:solidFill>
                  <a:schemeClr val="accent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400" dirty="0">
                <a:solidFill>
                  <a:schemeClr val="bg1"/>
                </a:solidFill>
              </a:rPr>
              <a:t>Laying the Foundation for STEAM</a:t>
            </a:r>
          </a:p>
        </p:txBody>
      </p:sp>
      <p:sp>
        <p:nvSpPr>
          <p:cNvPr id="11" name="Date Placeholder 3">
            <a:extLst>
              <a:ext uri="{FF2B5EF4-FFF2-40B4-BE49-F238E27FC236}">
                <a16:creationId xmlns:a16="http://schemas.microsoft.com/office/drawing/2014/main" id="{557C4999-7ACA-D86D-FC57-093852D4AF0C}"/>
              </a:ext>
            </a:extLst>
          </p:cNvPr>
          <p:cNvSpPr txBox="1">
            <a:spLocks/>
          </p:cNvSpPr>
          <p:nvPr userDrawn="1"/>
        </p:nvSpPr>
        <p:spPr>
          <a:xfrm>
            <a:off x="2780169" y="160977"/>
            <a:ext cx="2331482" cy="480131"/>
          </a:xfrm>
          <a:prstGeom prst="rect">
            <a:avLst/>
          </a:prstGeom>
        </p:spPr>
        <p:txBody>
          <a:bodyPr vert="horz" wrap="square" lIns="91440" tIns="45720" rIns="91440" bIns="45720" rtlCol="0">
            <a:spAutoFit/>
          </a:bodyPr>
          <a:lstStyle>
            <a:defPPr>
              <a:defRPr lang="en-US"/>
            </a:defPPr>
            <a:lvl1pPr marL="0" algn="l" defTabSz="914400" rtl="0" eaLnBrk="1" latinLnBrk="0" hangingPunct="1">
              <a:defRPr sz="1400" b="0" kern="1200">
                <a:solidFill>
                  <a:schemeClr val="accent1"/>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1400" dirty="0">
                <a:solidFill>
                  <a:schemeClr val="bg1"/>
                </a:solidFill>
              </a:rPr>
              <a:t>Math Mindsets </a:t>
            </a:r>
            <a:br>
              <a:rPr lang="en-US" sz="1400" dirty="0">
                <a:solidFill>
                  <a:schemeClr val="bg1"/>
                </a:solidFill>
              </a:rPr>
            </a:br>
            <a:r>
              <a:rPr lang="en-US" sz="1400" dirty="0">
                <a:solidFill>
                  <a:schemeClr val="bg1"/>
                </a:solidFill>
              </a:rPr>
              <a:t>Matter</a:t>
            </a:r>
          </a:p>
        </p:txBody>
      </p:sp>
      <p:pic>
        <p:nvPicPr>
          <p:cNvPr id="5" name="Graphic 4">
            <a:extLst>
              <a:ext uri="{FF2B5EF4-FFF2-40B4-BE49-F238E27FC236}">
                <a16:creationId xmlns:a16="http://schemas.microsoft.com/office/drawing/2014/main" id="{A4BC538F-1F91-FF8C-0B30-B926FA662CC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231467" y="181479"/>
            <a:ext cx="439126" cy="439126"/>
          </a:xfrm>
          <a:prstGeom prst="rect">
            <a:avLst/>
          </a:prstGeom>
        </p:spPr>
      </p:pic>
      <p:sp>
        <p:nvSpPr>
          <p:cNvPr id="9" name="Rectangle 8">
            <a:extLst>
              <a:ext uri="{FF2B5EF4-FFF2-40B4-BE49-F238E27FC236}">
                <a16:creationId xmlns:a16="http://schemas.microsoft.com/office/drawing/2014/main" id="{5CAC5395-A20E-8E0C-FFA8-487D40E538C0}"/>
              </a:ext>
            </a:extLst>
          </p:cNvPr>
          <p:cNvSpPr/>
          <p:nvPr userDrawn="1"/>
        </p:nvSpPr>
        <p:spPr>
          <a:xfrm>
            <a:off x="0" y="793665"/>
            <a:ext cx="6623701" cy="422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53CE4823-5CD0-3A64-9835-A4105CFCD4A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790410" y="-1403"/>
            <a:ext cx="6401589" cy="6856218"/>
          </a:xfrm>
          <a:prstGeom prst="rect">
            <a:avLst/>
          </a:prstGeom>
        </p:spPr>
      </p:pic>
      <p:pic>
        <p:nvPicPr>
          <p:cNvPr id="10" name="Picture 9" descr="A black background with orange and pink text&#10;&#10;Description automatically generated">
            <a:extLst>
              <a:ext uri="{FF2B5EF4-FFF2-40B4-BE49-F238E27FC236}">
                <a16:creationId xmlns:a16="http://schemas.microsoft.com/office/drawing/2014/main" id="{F24D980F-82CE-3DC8-04C1-4E0CFCB825F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48655" y="6096738"/>
            <a:ext cx="3071578" cy="603504"/>
          </a:xfrm>
          <a:prstGeom prst="rect">
            <a:avLst/>
          </a:prstGeom>
        </p:spPr>
      </p:pic>
    </p:spTree>
    <p:extLst>
      <p:ext uri="{BB962C8B-B14F-4D97-AF65-F5344CB8AC3E}">
        <p14:creationId xmlns:p14="http://schemas.microsoft.com/office/powerpoint/2010/main" val="2691799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C7B992-835B-9CA9-2753-5510D5C0CACA}"/>
              </a:ext>
            </a:extLst>
          </p:cNvPr>
          <p:cNvSpPr/>
          <p:nvPr userDrawn="1"/>
        </p:nvSpPr>
        <p:spPr>
          <a:xfrm>
            <a:off x="0" y="-1"/>
            <a:ext cx="12192000" cy="9692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2" name="Title 1">
            <a:extLst>
              <a:ext uri="{FF2B5EF4-FFF2-40B4-BE49-F238E27FC236}">
                <a16:creationId xmlns:a16="http://schemas.microsoft.com/office/drawing/2014/main" id="{33CD1C2F-ADBE-D7AB-25C7-1F4C327A51C9}"/>
              </a:ext>
            </a:extLst>
          </p:cNvPr>
          <p:cNvSpPr>
            <a:spLocks noGrp="1"/>
          </p:cNvSpPr>
          <p:nvPr>
            <p:ph type="title"/>
          </p:nvPr>
        </p:nvSpPr>
        <p:spPr>
          <a:xfrm>
            <a:off x="851646" y="237744"/>
            <a:ext cx="10834075" cy="507831"/>
          </a:xfrm>
        </p:spPr>
        <p:txBody>
          <a:bodyPr anchor="t" anchorCtr="0">
            <a:spAutoFit/>
          </a:bodyPr>
          <a:lstStyle>
            <a:lvl1pPr>
              <a:defRPr>
                <a:solidFill>
                  <a:schemeClr val="bg1"/>
                </a:solidFill>
                <a:latin typeface="Montserrat"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EB33346D-541E-3A94-728C-8339318FF420}"/>
              </a:ext>
            </a:extLst>
          </p:cNvPr>
          <p:cNvSpPr>
            <a:spLocks noGrp="1"/>
          </p:cNvSpPr>
          <p:nvPr>
            <p:ph idx="1"/>
          </p:nvPr>
        </p:nvSpPr>
        <p:spPr>
          <a:xfrm>
            <a:off x="851646" y="1253331"/>
            <a:ext cx="10834075" cy="4351338"/>
          </a:xfrm>
        </p:spPr>
        <p:txBody>
          <a:bodyPr/>
          <a:lstStyle>
            <a:lvl1pPr>
              <a:buClr>
                <a:schemeClr val="accent6"/>
              </a:buClr>
              <a:defRPr>
                <a:latin typeface="Montserrat" pitchFamily="2" charset="77"/>
              </a:defRPr>
            </a:lvl1pPr>
            <a:lvl2pPr>
              <a:buClr>
                <a:schemeClr val="accent6"/>
              </a:buClr>
              <a:defRPr>
                <a:latin typeface="Montserrat" pitchFamily="2" charset="77"/>
              </a:defRPr>
            </a:lvl2pPr>
            <a:lvl3pPr>
              <a:buClr>
                <a:schemeClr val="accent6"/>
              </a:buClr>
              <a:defRPr>
                <a:latin typeface="Montserrat" pitchFamily="2" charset="77"/>
              </a:defRPr>
            </a:lvl3pPr>
            <a:lvl4pPr>
              <a:buClr>
                <a:schemeClr val="accent6"/>
              </a:buClr>
              <a:defRPr>
                <a:latin typeface="Montserrat" pitchFamily="2" charset="77"/>
              </a:defRPr>
            </a:lvl4pPr>
            <a:lvl5pPr>
              <a:buClr>
                <a:schemeClr val="accent6"/>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3C7CAB23-DBF0-B02F-C04C-D732211E944F}"/>
              </a:ext>
            </a:extLst>
          </p:cNvPr>
          <p:cNvSpPr>
            <a:spLocks noGrp="1"/>
          </p:cNvSpPr>
          <p:nvPr>
            <p:ph type="sldNum" sz="quarter" idx="4"/>
          </p:nvPr>
        </p:nvSpPr>
        <p:spPr>
          <a:xfrm>
            <a:off x="9417050" y="6464300"/>
            <a:ext cx="2743200" cy="365125"/>
          </a:xfrm>
          <a:prstGeom prst="rect">
            <a:avLst/>
          </a:prstGeom>
        </p:spPr>
        <p:txBody>
          <a:bodyPr vert="horz" lIns="91440" tIns="45720" rIns="91440" bIns="45720" rtlCol="0" anchor="ctr"/>
          <a:lstStyle>
            <a:lvl1pPr algn="r">
              <a:defRPr sz="1200" b="1">
                <a:solidFill>
                  <a:schemeClr val="accent6"/>
                </a:solidFill>
              </a:defRPr>
            </a:lvl1pPr>
          </a:lstStyle>
          <a:p>
            <a:fld id="{8B512919-B088-4E12-9038-722E97F79378}" type="slidenum">
              <a:rPr lang="en-US" smtClean="0"/>
              <a:pPr/>
              <a:t>‹#›</a:t>
            </a:fld>
            <a:endParaRPr lang="en-US"/>
          </a:p>
        </p:txBody>
      </p:sp>
      <p:pic>
        <p:nvPicPr>
          <p:cNvPr id="5" name="Picture 4" descr="A black background with orange and pink text&#10;&#10;Description automatically generated">
            <a:extLst>
              <a:ext uri="{FF2B5EF4-FFF2-40B4-BE49-F238E27FC236}">
                <a16:creationId xmlns:a16="http://schemas.microsoft.com/office/drawing/2014/main" id="{507E4969-03C3-C68C-6D93-252E6F6E25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Tree>
    <p:extLst>
      <p:ext uri="{BB962C8B-B14F-4D97-AF65-F5344CB8AC3E}">
        <p14:creationId xmlns:p14="http://schemas.microsoft.com/office/powerpoint/2010/main" val="103750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1">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1084AC-3FCE-A53D-3DCB-C39CD2EEDD59}"/>
              </a:ext>
            </a:extLst>
          </p:cNvPr>
          <p:cNvSpPr txBox="1">
            <a:spLocks/>
          </p:cNvSpPr>
          <p:nvPr userDrawn="1"/>
        </p:nvSpPr>
        <p:spPr>
          <a:xfrm>
            <a:off x="9417050" y="64643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512919-B088-4E12-9038-722E97F79378}" type="slidenum">
              <a:rPr lang="en-US" smtClean="0">
                <a:solidFill>
                  <a:schemeClr val="accent6"/>
                </a:solidFill>
                <a:latin typeface="Montserrat" panose="00000500000000000000" pitchFamily="50" charset="0"/>
              </a:rPr>
              <a:pPr/>
              <a:t>‹#›</a:t>
            </a:fld>
            <a:endParaRPr lang="en-US" dirty="0">
              <a:solidFill>
                <a:schemeClr val="accent6"/>
              </a:solidFill>
              <a:latin typeface="Montserrat" panose="00000500000000000000" pitchFamily="50" charset="0"/>
            </a:endParaRPr>
          </a:p>
        </p:txBody>
      </p:sp>
      <p:pic>
        <p:nvPicPr>
          <p:cNvPr id="2" name="Graphic 1">
            <a:extLst>
              <a:ext uri="{FF2B5EF4-FFF2-40B4-BE49-F238E27FC236}">
                <a16:creationId xmlns:a16="http://schemas.microsoft.com/office/drawing/2014/main" id="{2B4D894C-FDD9-C802-9AA8-0852BD91503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541549" y="160321"/>
            <a:ext cx="496374" cy="496374"/>
          </a:xfrm>
          <a:prstGeom prst="rect">
            <a:avLst/>
          </a:prstGeom>
        </p:spPr>
      </p:pic>
      <p:sp>
        <p:nvSpPr>
          <p:cNvPr id="5" name="Parallelogram 4">
            <a:extLst>
              <a:ext uri="{FF2B5EF4-FFF2-40B4-BE49-F238E27FC236}">
                <a16:creationId xmlns:a16="http://schemas.microsoft.com/office/drawing/2014/main" id="{45ECDA1C-D1E4-9B29-B884-FADE350F2022}"/>
              </a:ext>
            </a:extLst>
          </p:cNvPr>
          <p:cNvSpPr/>
          <p:nvPr userDrawn="1"/>
        </p:nvSpPr>
        <p:spPr>
          <a:xfrm>
            <a:off x="-12123" y="0"/>
            <a:ext cx="8629073" cy="6228966"/>
          </a:xfrm>
          <a:custGeom>
            <a:avLst/>
            <a:gdLst>
              <a:gd name="connsiteX0" fmla="*/ 0 w 10778837"/>
              <a:gd name="connsiteY0" fmla="*/ 6858000 h 6858000"/>
              <a:gd name="connsiteX1" fmla="*/ 1714500 w 10778837"/>
              <a:gd name="connsiteY1" fmla="*/ 0 h 6858000"/>
              <a:gd name="connsiteX2" fmla="*/ 10778837 w 10778837"/>
              <a:gd name="connsiteY2" fmla="*/ 0 h 6858000"/>
              <a:gd name="connsiteX3" fmla="*/ 9064337 w 10778837"/>
              <a:gd name="connsiteY3" fmla="*/ 6858000 h 6858000"/>
              <a:gd name="connsiteX4" fmla="*/ 0 w 10778837"/>
              <a:gd name="connsiteY4" fmla="*/ 6858000 h 6858000"/>
              <a:gd name="connsiteX0" fmla="*/ 387350 w 9064337"/>
              <a:gd name="connsiteY0" fmla="*/ 6870700 h 6870700"/>
              <a:gd name="connsiteX1" fmla="*/ 0 w 9064337"/>
              <a:gd name="connsiteY1" fmla="*/ 0 h 6870700"/>
              <a:gd name="connsiteX2" fmla="*/ 9064337 w 9064337"/>
              <a:gd name="connsiteY2" fmla="*/ 0 h 6870700"/>
              <a:gd name="connsiteX3" fmla="*/ 7349837 w 9064337"/>
              <a:gd name="connsiteY3" fmla="*/ 6858000 h 6870700"/>
              <a:gd name="connsiteX4" fmla="*/ 387350 w 9064337"/>
              <a:gd name="connsiteY4" fmla="*/ 6870700 h 6870700"/>
              <a:gd name="connsiteX0" fmla="*/ 12700 w 9064337"/>
              <a:gd name="connsiteY0" fmla="*/ 6870700 h 6870700"/>
              <a:gd name="connsiteX1" fmla="*/ 0 w 9064337"/>
              <a:gd name="connsiteY1" fmla="*/ 0 h 6870700"/>
              <a:gd name="connsiteX2" fmla="*/ 9064337 w 9064337"/>
              <a:gd name="connsiteY2" fmla="*/ 0 h 6870700"/>
              <a:gd name="connsiteX3" fmla="*/ 7349837 w 9064337"/>
              <a:gd name="connsiteY3" fmla="*/ 6858000 h 6870700"/>
              <a:gd name="connsiteX4" fmla="*/ 12700 w 9064337"/>
              <a:gd name="connsiteY4" fmla="*/ 6870700 h 6870700"/>
              <a:gd name="connsiteX0" fmla="*/ 12700 w 9064337"/>
              <a:gd name="connsiteY0" fmla="*/ 6870700 h 6870700"/>
              <a:gd name="connsiteX1" fmla="*/ 0 w 9064337"/>
              <a:gd name="connsiteY1" fmla="*/ 0 h 6870700"/>
              <a:gd name="connsiteX2" fmla="*/ 9064337 w 9064337"/>
              <a:gd name="connsiteY2" fmla="*/ 0 h 6870700"/>
              <a:gd name="connsiteX3" fmla="*/ 9026237 w 9064337"/>
              <a:gd name="connsiteY3" fmla="*/ 6858000 h 6870700"/>
              <a:gd name="connsiteX4" fmla="*/ 12700 w 9064337"/>
              <a:gd name="connsiteY4" fmla="*/ 68707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4337" h="6870700">
                <a:moveTo>
                  <a:pt x="12700" y="6870700"/>
                </a:moveTo>
                <a:cubicBezTo>
                  <a:pt x="8467" y="4580467"/>
                  <a:pt x="4233" y="2290233"/>
                  <a:pt x="0" y="0"/>
                </a:cubicBezTo>
                <a:lnTo>
                  <a:pt x="9064337" y="0"/>
                </a:lnTo>
                <a:lnTo>
                  <a:pt x="9026237" y="6858000"/>
                </a:lnTo>
                <a:lnTo>
                  <a:pt x="12700" y="6870700"/>
                </a:lnTo>
                <a:close/>
              </a:path>
            </a:pathLst>
          </a:custGeom>
          <a:solidFill>
            <a:srgbClr val="BC1554"/>
          </a:solidFill>
          <a:ln>
            <a:noFill/>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6" name="Title 1">
            <a:extLst>
              <a:ext uri="{FF2B5EF4-FFF2-40B4-BE49-F238E27FC236}">
                <a16:creationId xmlns:a16="http://schemas.microsoft.com/office/drawing/2014/main" id="{D28C75B5-D84B-77C2-F8D6-01E837E58327}"/>
              </a:ext>
            </a:extLst>
          </p:cNvPr>
          <p:cNvSpPr>
            <a:spLocks noGrp="1"/>
          </p:cNvSpPr>
          <p:nvPr>
            <p:ph type="title"/>
          </p:nvPr>
        </p:nvSpPr>
        <p:spPr>
          <a:xfrm>
            <a:off x="1022350" y="2603734"/>
            <a:ext cx="5720195" cy="1421928"/>
          </a:xfrm>
        </p:spPr>
        <p:txBody>
          <a:bodyPr wrap="square" anchor="t" anchorCtr="0">
            <a:spAutoFit/>
          </a:bodyPr>
          <a:lstStyle>
            <a:lvl1pPr algn="ctr">
              <a:defRPr sz="4800">
                <a:solidFill>
                  <a:schemeClr val="bg1"/>
                </a:solidFill>
                <a:latin typeface="Montserrat" pitchFamily="2" charset="77"/>
              </a:defRPr>
            </a:lvl1pPr>
          </a:lstStyle>
          <a:p>
            <a:r>
              <a:rPr lang="en-US" dirty="0"/>
              <a:t>Click to edit Master title style</a:t>
            </a:r>
          </a:p>
        </p:txBody>
      </p:sp>
      <p:pic>
        <p:nvPicPr>
          <p:cNvPr id="7" name="Picture 6" descr="A black background with orange and pink text&#10;&#10;Description automatically generated">
            <a:extLst>
              <a:ext uri="{FF2B5EF4-FFF2-40B4-BE49-F238E27FC236}">
                <a16:creationId xmlns:a16="http://schemas.microsoft.com/office/drawing/2014/main" id="{51AE5E3F-9EDF-168E-5030-1FBAAE13268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Tree>
    <p:extLst>
      <p:ext uri="{BB962C8B-B14F-4D97-AF65-F5344CB8AC3E}">
        <p14:creationId xmlns:p14="http://schemas.microsoft.com/office/powerpoint/2010/main" val="115664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C7B992-835B-9CA9-2753-5510D5C0CACA}"/>
              </a:ext>
            </a:extLst>
          </p:cNvPr>
          <p:cNvSpPr/>
          <p:nvPr userDrawn="1"/>
        </p:nvSpPr>
        <p:spPr>
          <a:xfrm>
            <a:off x="0" y="-2"/>
            <a:ext cx="12192000" cy="68580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2" name="Title 1">
            <a:extLst>
              <a:ext uri="{FF2B5EF4-FFF2-40B4-BE49-F238E27FC236}">
                <a16:creationId xmlns:a16="http://schemas.microsoft.com/office/drawing/2014/main" id="{33CD1C2F-ADBE-D7AB-25C7-1F4C327A51C9}"/>
              </a:ext>
            </a:extLst>
          </p:cNvPr>
          <p:cNvSpPr>
            <a:spLocks noGrp="1"/>
          </p:cNvSpPr>
          <p:nvPr>
            <p:ph type="title"/>
          </p:nvPr>
        </p:nvSpPr>
        <p:spPr>
          <a:xfrm>
            <a:off x="851646" y="237744"/>
            <a:ext cx="10834075" cy="507831"/>
          </a:xfrm>
        </p:spPr>
        <p:txBody>
          <a:bodyPr anchor="t" anchorCtr="0">
            <a:spAutoFit/>
          </a:bodyPr>
          <a:lstStyle>
            <a:lvl1pPr>
              <a:defRPr>
                <a:solidFill>
                  <a:schemeClr val="bg1"/>
                </a:solidFill>
                <a:latin typeface="Montserrat" pitchFamily="2" charset="77"/>
              </a:defRPr>
            </a:lvl1pPr>
          </a:lstStyle>
          <a:p>
            <a:r>
              <a:rPr lang="en-US" dirty="0"/>
              <a:t>Click to edit Master title style</a:t>
            </a:r>
          </a:p>
        </p:txBody>
      </p:sp>
      <p:sp>
        <p:nvSpPr>
          <p:cNvPr id="4" name="Slide Number Placeholder 3">
            <a:extLst>
              <a:ext uri="{FF2B5EF4-FFF2-40B4-BE49-F238E27FC236}">
                <a16:creationId xmlns:a16="http://schemas.microsoft.com/office/drawing/2014/main" id="{58F94594-ED9C-8C1E-F3A8-1E04C1DD00DD}"/>
              </a:ext>
            </a:extLst>
          </p:cNvPr>
          <p:cNvSpPr txBox="1">
            <a:spLocks/>
          </p:cNvSpPr>
          <p:nvPr userDrawn="1"/>
        </p:nvSpPr>
        <p:spPr>
          <a:xfrm>
            <a:off x="9417050" y="64643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512919-B088-4E12-9038-722E97F79378}" type="slidenum">
              <a:rPr lang="en-US" smtClean="0">
                <a:solidFill>
                  <a:schemeClr val="bg1"/>
                </a:solidFill>
                <a:latin typeface="Montserrat" panose="00000500000000000000" pitchFamily="50" charset="0"/>
              </a:rPr>
              <a:pPr/>
              <a:t>‹#›</a:t>
            </a:fld>
            <a:endParaRPr lang="en-US" dirty="0">
              <a:solidFill>
                <a:schemeClr val="bg1"/>
              </a:solidFill>
              <a:latin typeface="Montserrat" panose="00000500000000000000" pitchFamily="50" charset="0"/>
            </a:endParaRPr>
          </a:p>
        </p:txBody>
      </p:sp>
    </p:spTree>
    <p:extLst>
      <p:ext uri="{BB962C8B-B14F-4D97-AF65-F5344CB8AC3E}">
        <p14:creationId xmlns:p14="http://schemas.microsoft.com/office/powerpoint/2010/main" val="2354835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F0F496-99A8-46A3-7A7F-FD456D889D05}"/>
              </a:ext>
            </a:extLst>
          </p:cNvPr>
          <p:cNvSpPr/>
          <p:nvPr userDrawn="1"/>
        </p:nvSpPr>
        <p:spPr>
          <a:xfrm>
            <a:off x="4047358" y="-1"/>
            <a:ext cx="8144641" cy="6176964"/>
          </a:xfrm>
          <a:prstGeom prst="rect">
            <a:avLst/>
          </a:prstGeom>
          <a:solidFill>
            <a:srgbClr val="BC1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7" name="Title 1">
            <a:extLst>
              <a:ext uri="{FF2B5EF4-FFF2-40B4-BE49-F238E27FC236}">
                <a16:creationId xmlns:a16="http://schemas.microsoft.com/office/drawing/2014/main" id="{277E722D-964F-6926-6941-B07C59F26A69}"/>
              </a:ext>
            </a:extLst>
          </p:cNvPr>
          <p:cNvSpPr>
            <a:spLocks noGrp="1"/>
          </p:cNvSpPr>
          <p:nvPr>
            <p:ph type="title"/>
          </p:nvPr>
        </p:nvSpPr>
        <p:spPr>
          <a:xfrm>
            <a:off x="4303419" y="237744"/>
            <a:ext cx="7705701" cy="535531"/>
          </a:xfrm>
        </p:spPr>
        <p:txBody>
          <a:bodyPr>
            <a:spAutoFit/>
          </a:bodyPr>
          <a:lstStyle>
            <a:lvl1pPr>
              <a:defRPr sz="3200" b="1">
                <a:solidFill>
                  <a:schemeClr val="bg1"/>
                </a:solidFill>
                <a:latin typeface="Montserrat" pitchFamily="2" charset="77"/>
              </a:defRPr>
            </a:lvl1pPr>
          </a:lstStyle>
          <a:p>
            <a:r>
              <a:rPr lang="en-US" dirty="0"/>
              <a:t>Click to edit Master title style</a:t>
            </a:r>
          </a:p>
        </p:txBody>
      </p:sp>
      <p:sp>
        <p:nvSpPr>
          <p:cNvPr id="8" name="Content Placeholder 2">
            <a:extLst>
              <a:ext uri="{FF2B5EF4-FFF2-40B4-BE49-F238E27FC236}">
                <a16:creationId xmlns:a16="http://schemas.microsoft.com/office/drawing/2014/main" id="{CC35C7D8-2045-FB6C-413B-E2DB364759B2}"/>
              </a:ext>
            </a:extLst>
          </p:cNvPr>
          <p:cNvSpPr>
            <a:spLocks noGrp="1"/>
          </p:cNvSpPr>
          <p:nvPr>
            <p:ph idx="1"/>
          </p:nvPr>
        </p:nvSpPr>
        <p:spPr>
          <a:xfrm>
            <a:off x="4348480" y="1876097"/>
            <a:ext cx="7487919" cy="4300866"/>
          </a:xfrm>
        </p:spPr>
        <p:txBody>
          <a:bodyPr/>
          <a:lstStyle>
            <a:lvl1pPr>
              <a:buClr>
                <a:schemeClr val="bg1"/>
              </a:buClr>
              <a:defRPr>
                <a:solidFill>
                  <a:schemeClr val="bg1"/>
                </a:solidFill>
                <a:latin typeface="Montserrat" pitchFamily="2" charset="77"/>
              </a:defRPr>
            </a:lvl1pPr>
            <a:lvl2pPr>
              <a:buClr>
                <a:schemeClr val="bg1"/>
              </a:buClr>
              <a:defRPr>
                <a:solidFill>
                  <a:schemeClr val="bg1"/>
                </a:solidFill>
                <a:latin typeface="Montserrat" pitchFamily="2" charset="77"/>
              </a:defRPr>
            </a:lvl2pPr>
            <a:lvl3pPr>
              <a:buClr>
                <a:schemeClr val="bg1"/>
              </a:buClr>
              <a:defRPr>
                <a:solidFill>
                  <a:schemeClr val="bg1"/>
                </a:solidFill>
                <a:latin typeface="Montserrat" pitchFamily="2" charset="77"/>
              </a:defRPr>
            </a:lvl3pPr>
            <a:lvl4pPr>
              <a:buClr>
                <a:schemeClr val="bg1"/>
              </a:buClr>
              <a:defRPr>
                <a:solidFill>
                  <a:schemeClr val="bg1"/>
                </a:solidFill>
                <a:latin typeface="Montserrat" pitchFamily="2" charset="77"/>
              </a:defRPr>
            </a:lvl4pPr>
            <a:lvl5pPr>
              <a:buClr>
                <a:schemeClr val="bg1"/>
              </a:buClr>
              <a:defRPr>
                <a:solidFill>
                  <a:schemeClr val="bg1"/>
                </a:solidFill>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2">
            <a:extLst>
              <a:ext uri="{FF2B5EF4-FFF2-40B4-BE49-F238E27FC236}">
                <a16:creationId xmlns:a16="http://schemas.microsoft.com/office/drawing/2014/main" id="{76513295-8E09-244A-2049-48F81DF08D12}"/>
              </a:ext>
            </a:extLst>
          </p:cNvPr>
          <p:cNvSpPr>
            <a:spLocks noGrp="1"/>
          </p:cNvSpPr>
          <p:nvPr>
            <p:ph type="pic" idx="13"/>
          </p:nvPr>
        </p:nvSpPr>
        <p:spPr>
          <a:xfrm>
            <a:off x="0" y="0"/>
            <a:ext cx="4038599" cy="6845299"/>
          </a:xfrm>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Subtitle 2">
            <a:extLst>
              <a:ext uri="{FF2B5EF4-FFF2-40B4-BE49-F238E27FC236}">
                <a16:creationId xmlns:a16="http://schemas.microsoft.com/office/drawing/2014/main" id="{4D7A4D84-B73D-5B55-A89F-415F0A515566}"/>
              </a:ext>
            </a:extLst>
          </p:cNvPr>
          <p:cNvSpPr>
            <a:spLocks noGrp="1"/>
          </p:cNvSpPr>
          <p:nvPr>
            <p:ph type="subTitle" idx="14" hasCustomPrompt="1"/>
          </p:nvPr>
        </p:nvSpPr>
        <p:spPr>
          <a:xfrm>
            <a:off x="4364335" y="1027595"/>
            <a:ext cx="7254326" cy="580486"/>
          </a:xfrm>
        </p:spPr>
        <p:txBody>
          <a:bodyPr anchor="ctr">
            <a:normAutofit/>
          </a:bodyPr>
          <a:lstStyle>
            <a:lvl1pPr marL="0" indent="0" algn="l">
              <a:buNone/>
              <a:defRPr sz="3200" b="0" i="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subtitle here</a:t>
            </a:r>
          </a:p>
        </p:txBody>
      </p:sp>
      <p:pic>
        <p:nvPicPr>
          <p:cNvPr id="3" name="Picture 2" descr="A black background with orange and pink text&#10;&#10;Description automatically generated">
            <a:extLst>
              <a:ext uri="{FF2B5EF4-FFF2-40B4-BE49-F238E27FC236}">
                <a16:creationId xmlns:a16="http://schemas.microsoft.com/office/drawing/2014/main" id="{51DFA98C-C2CB-D0B3-615A-FEBC09FFC6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
        <p:nvSpPr>
          <p:cNvPr id="9" name="Slide Number Placeholder 3">
            <a:extLst>
              <a:ext uri="{FF2B5EF4-FFF2-40B4-BE49-F238E27FC236}">
                <a16:creationId xmlns:a16="http://schemas.microsoft.com/office/drawing/2014/main" id="{A545858C-73AB-96C4-37D0-0A1AF3F97D47}"/>
              </a:ext>
            </a:extLst>
          </p:cNvPr>
          <p:cNvSpPr txBox="1">
            <a:spLocks/>
          </p:cNvSpPr>
          <p:nvPr userDrawn="1"/>
        </p:nvSpPr>
        <p:spPr>
          <a:xfrm>
            <a:off x="8677595" y="6403269"/>
            <a:ext cx="3479611"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Montserrat"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512919-B088-4E12-9038-722E97F79378}" type="slidenum">
              <a:rPr lang="en-US" smtClean="0">
                <a:solidFill>
                  <a:srgbClr val="BC1554"/>
                </a:solidFill>
              </a:rPr>
              <a:pPr/>
              <a:t>‹#›</a:t>
            </a:fld>
            <a:endParaRPr lang="en-US" dirty="0">
              <a:solidFill>
                <a:srgbClr val="BC1554"/>
              </a:solidFill>
            </a:endParaRPr>
          </a:p>
        </p:txBody>
      </p:sp>
    </p:spTree>
    <p:extLst>
      <p:ext uri="{BB962C8B-B14F-4D97-AF65-F5344CB8AC3E}">
        <p14:creationId xmlns:p14="http://schemas.microsoft.com/office/powerpoint/2010/main" val="1159606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8E627EE-0A7F-0078-3527-846179D3A03E}"/>
              </a:ext>
            </a:extLst>
          </p:cNvPr>
          <p:cNvSpPr/>
          <p:nvPr userDrawn="1"/>
        </p:nvSpPr>
        <p:spPr>
          <a:xfrm>
            <a:off x="618565" y="685800"/>
            <a:ext cx="5155453" cy="5491163"/>
          </a:xfrm>
          <a:prstGeom prst="rect">
            <a:avLst/>
          </a:prstGeom>
          <a:solidFill>
            <a:schemeClr val="accent6"/>
          </a:solidFill>
          <a:ln w="25400">
            <a:noFill/>
            <a:prstDash val="solid"/>
            <a:round/>
          </a:ln>
          <a:effectLst>
            <a:outerShdw blurRad="762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17" name="Title 1">
            <a:extLst>
              <a:ext uri="{FF2B5EF4-FFF2-40B4-BE49-F238E27FC236}">
                <a16:creationId xmlns:a16="http://schemas.microsoft.com/office/drawing/2014/main" id="{D9BE3C12-23AE-5E72-09F2-AAB9B150A468}"/>
              </a:ext>
            </a:extLst>
          </p:cNvPr>
          <p:cNvSpPr>
            <a:spLocks noGrp="1"/>
          </p:cNvSpPr>
          <p:nvPr>
            <p:ph type="title"/>
          </p:nvPr>
        </p:nvSpPr>
        <p:spPr>
          <a:xfrm>
            <a:off x="1237130" y="905669"/>
            <a:ext cx="4034118" cy="5041900"/>
          </a:xfrm>
        </p:spPr>
        <p:txBody>
          <a:bodyPr>
            <a:normAutofit/>
          </a:bodyPr>
          <a:lstStyle>
            <a:lvl1pPr algn="ctr">
              <a:defRPr sz="4800">
                <a:solidFill>
                  <a:schemeClr val="bg1"/>
                </a:solidFill>
                <a:latin typeface="Montserrat" pitchFamily="2" charset="77"/>
              </a:defRPr>
            </a:lvl1pPr>
          </a:lstStyle>
          <a:p>
            <a:r>
              <a:rPr lang="en-US" dirty="0"/>
              <a:t>Click to edit Master title style</a:t>
            </a:r>
          </a:p>
        </p:txBody>
      </p:sp>
      <p:sp>
        <p:nvSpPr>
          <p:cNvPr id="18" name="Content Placeholder 2">
            <a:extLst>
              <a:ext uri="{FF2B5EF4-FFF2-40B4-BE49-F238E27FC236}">
                <a16:creationId xmlns:a16="http://schemas.microsoft.com/office/drawing/2014/main" id="{955EC6AE-21B1-EBC3-1269-54B3B8D45118}"/>
              </a:ext>
            </a:extLst>
          </p:cNvPr>
          <p:cNvSpPr>
            <a:spLocks noGrp="1"/>
          </p:cNvSpPr>
          <p:nvPr>
            <p:ph idx="1"/>
          </p:nvPr>
        </p:nvSpPr>
        <p:spPr>
          <a:xfrm>
            <a:off x="6096000" y="685800"/>
            <a:ext cx="5257800" cy="5491163"/>
          </a:xfrm>
        </p:spPr>
        <p:txBody>
          <a:bodyPr anchor="ctr"/>
          <a:lstStyle>
            <a:lvl1pPr>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0ED0DF36-7657-845E-1A85-61DB8D01117B}"/>
              </a:ext>
            </a:extLst>
          </p:cNvPr>
          <p:cNvSpPr>
            <a:spLocks noGrp="1"/>
          </p:cNvSpPr>
          <p:nvPr>
            <p:ph type="sldNum" sz="quarter" idx="4"/>
          </p:nvPr>
        </p:nvSpPr>
        <p:spPr>
          <a:xfrm>
            <a:off x="9417050" y="6464300"/>
            <a:ext cx="2743200" cy="365125"/>
          </a:xfrm>
          <a:prstGeom prst="rect">
            <a:avLst/>
          </a:prstGeom>
        </p:spPr>
        <p:txBody>
          <a:bodyPr vert="horz" lIns="91440" tIns="45720" rIns="91440" bIns="45720" rtlCol="0" anchor="ctr"/>
          <a:lstStyle>
            <a:lvl1pPr algn="r">
              <a:defRPr sz="1200" b="1">
                <a:solidFill>
                  <a:schemeClr val="accent6"/>
                </a:solidFill>
              </a:defRPr>
            </a:lvl1pPr>
          </a:lstStyle>
          <a:p>
            <a:fld id="{8B512919-B088-4E12-9038-722E97F79378}" type="slidenum">
              <a:rPr lang="en-US" smtClean="0"/>
              <a:pPr/>
              <a:t>‹#›</a:t>
            </a:fld>
            <a:endParaRPr lang="en-US"/>
          </a:p>
        </p:txBody>
      </p:sp>
      <p:pic>
        <p:nvPicPr>
          <p:cNvPr id="2" name="Picture 1" descr="A black background with orange and pink text&#10;&#10;Description automatically generated">
            <a:extLst>
              <a:ext uri="{FF2B5EF4-FFF2-40B4-BE49-F238E27FC236}">
                <a16:creationId xmlns:a16="http://schemas.microsoft.com/office/drawing/2014/main" id="{4D832928-3525-8DB3-8538-0A6DC7214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Tree>
    <p:extLst>
      <p:ext uri="{BB962C8B-B14F-4D97-AF65-F5344CB8AC3E}">
        <p14:creationId xmlns:p14="http://schemas.microsoft.com/office/powerpoint/2010/main" val="213129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Sub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8E627EE-0A7F-0078-3527-846179D3A03E}"/>
              </a:ext>
            </a:extLst>
          </p:cNvPr>
          <p:cNvSpPr/>
          <p:nvPr userDrawn="1"/>
        </p:nvSpPr>
        <p:spPr>
          <a:xfrm>
            <a:off x="618565" y="685800"/>
            <a:ext cx="5155453" cy="5491163"/>
          </a:xfrm>
          <a:prstGeom prst="rect">
            <a:avLst/>
          </a:prstGeom>
          <a:solidFill>
            <a:schemeClr val="accent6"/>
          </a:solidFill>
          <a:ln w="19050">
            <a:noFill/>
            <a:prstDash val="solid"/>
            <a:round/>
          </a:ln>
          <a:effectLst>
            <a:outerShdw blurRad="762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17" name="Title 1">
            <a:extLst>
              <a:ext uri="{FF2B5EF4-FFF2-40B4-BE49-F238E27FC236}">
                <a16:creationId xmlns:a16="http://schemas.microsoft.com/office/drawing/2014/main" id="{D9BE3C12-23AE-5E72-09F2-AAB9B150A468}"/>
              </a:ext>
            </a:extLst>
          </p:cNvPr>
          <p:cNvSpPr>
            <a:spLocks noGrp="1"/>
          </p:cNvSpPr>
          <p:nvPr>
            <p:ph type="title"/>
          </p:nvPr>
        </p:nvSpPr>
        <p:spPr>
          <a:xfrm>
            <a:off x="1237130" y="905669"/>
            <a:ext cx="4034118" cy="3288644"/>
          </a:xfrm>
        </p:spPr>
        <p:txBody>
          <a:bodyPr anchor="b">
            <a:normAutofit/>
          </a:bodyPr>
          <a:lstStyle>
            <a:lvl1pPr algn="ctr">
              <a:defRPr sz="4800" i="0">
                <a:solidFill>
                  <a:schemeClr val="bg1"/>
                </a:solidFill>
                <a:latin typeface="Montserrat" pitchFamily="2" charset="77"/>
              </a:defRPr>
            </a:lvl1pPr>
          </a:lstStyle>
          <a:p>
            <a:r>
              <a:rPr lang="en-US" dirty="0"/>
              <a:t>Click to edit Master title style</a:t>
            </a:r>
          </a:p>
        </p:txBody>
      </p:sp>
      <p:sp>
        <p:nvSpPr>
          <p:cNvPr id="18" name="Content Placeholder 2">
            <a:extLst>
              <a:ext uri="{FF2B5EF4-FFF2-40B4-BE49-F238E27FC236}">
                <a16:creationId xmlns:a16="http://schemas.microsoft.com/office/drawing/2014/main" id="{955EC6AE-21B1-EBC3-1269-54B3B8D45118}"/>
              </a:ext>
            </a:extLst>
          </p:cNvPr>
          <p:cNvSpPr>
            <a:spLocks noGrp="1"/>
          </p:cNvSpPr>
          <p:nvPr>
            <p:ph idx="1"/>
          </p:nvPr>
        </p:nvSpPr>
        <p:spPr>
          <a:xfrm>
            <a:off x="6096000" y="685800"/>
            <a:ext cx="5257800" cy="5491163"/>
          </a:xfrm>
        </p:spPr>
        <p:txBody>
          <a:bodyPr anchor="ctr"/>
          <a:lstStyle>
            <a:lvl1pPr>
              <a:defRPr>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ubtitle 2">
            <a:extLst>
              <a:ext uri="{FF2B5EF4-FFF2-40B4-BE49-F238E27FC236}">
                <a16:creationId xmlns:a16="http://schemas.microsoft.com/office/drawing/2014/main" id="{4838C7E2-6BA9-D11B-CA74-660EA8553C64}"/>
              </a:ext>
            </a:extLst>
          </p:cNvPr>
          <p:cNvSpPr>
            <a:spLocks noGrp="1"/>
          </p:cNvSpPr>
          <p:nvPr>
            <p:ph type="subTitle" idx="13" hasCustomPrompt="1"/>
          </p:nvPr>
        </p:nvSpPr>
        <p:spPr>
          <a:xfrm>
            <a:off x="1237130" y="4485862"/>
            <a:ext cx="4034118" cy="1466470"/>
          </a:xfrm>
        </p:spPr>
        <p:txBody>
          <a:bodyPr anchor="t">
            <a:normAutofit/>
          </a:bodyPr>
          <a:lstStyle>
            <a:lvl1pPr marL="0" indent="0" algn="ctr">
              <a:buNone/>
              <a:defRPr sz="3200" b="0" i="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4" name="Slide Number Placeholder 3">
            <a:extLst>
              <a:ext uri="{FF2B5EF4-FFF2-40B4-BE49-F238E27FC236}">
                <a16:creationId xmlns:a16="http://schemas.microsoft.com/office/drawing/2014/main" id="{305DD17C-8C93-57B0-84B0-6CA6540299E0}"/>
              </a:ext>
            </a:extLst>
          </p:cNvPr>
          <p:cNvSpPr>
            <a:spLocks noGrp="1"/>
          </p:cNvSpPr>
          <p:nvPr>
            <p:ph type="sldNum" sz="quarter" idx="4"/>
          </p:nvPr>
        </p:nvSpPr>
        <p:spPr>
          <a:xfrm>
            <a:off x="9417050" y="6464300"/>
            <a:ext cx="2743200" cy="365125"/>
          </a:xfrm>
          <a:prstGeom prst="rect">
            <a:avLst/>
          </a:prstGeom>
        </p:spPr>
        <p:txBody>
          <a:bodyPr vert="horz" lIns="91440" tIns="45720" rIns="91440" bIns="45720" rtlCol="0" anchor="ctr"/>
          <a:lstStyle>
            <a:lvl1pPr algn="r">
              <a:defRPr sz="1200" b="1">
                <a:solidFill>
                  <a:schemeClr val="accent6"/>
                </a:solidFill>
              </a:defRPr>
            </a:lvl1pPr>
          </a:lstStyle>
          <a:p>
            <a:fld id="{8B512919-B088-4E12-9038-722E97F79378}" type="slidenum">
              <a:rPr lang="en-US" smtClean="0"/>
              <a:pPr/>
              <a:t>‹#›</a:t>
            </a:fld>
            <a:endParaRPr lang="en-US"/>
          </a:p>
        </p:txBody>
      </p:sp>
      <p:pic>
        <p:nvPicPr>
          <p:cNvPr id="3" name="Picture 2" descr="A black background with orange and pink text&#10;&#10;Description automatically generated">
            <a:extLst>
              <a:ext uri="{FF2B5EF4-FFF2-40B4-BE49-F238E27FC236}">
                <a16:creationId xmlns:a16="http://schemas.microsoft.com/office/drawing/2014/main" id="{34E57202-8EF8-080E-2296-AEC4C8B989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Tree>
    <p:extLst>
      <p:ext uri="{BB962C8B-B14F-4D97-AF65-F5344CB8AC3E}">
        <p14:creationId xmlns:p14="http://schemas.microsoft.com/office/powerpoint/2010/main" val="175242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832852-58CE-6473-0BBB-FC1E334A8753}"/>
              </a:ext>
            </a:extLst>
          </p:cNvPr>
          <p:cNvSpPr/>
          <p:nvPr userDrawn="1"/>
        </p:nvSpPr>
        <p:spPr>
          <a:xfrm>
            <a:off x="0" y="-1"/>
            <a:ext cx="12192000" cy="9692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3" name="Content Placeholder 2">
            <a:extLst>
              <a:ext uri="{FF2B5EF4-FFF2-40B4-BE49-F238E27FC236}">
                <a16:creationId xmlns:a16="http://schemas.microsoft.com/office/drawing/2014/main" id="{9FAE4AF1-6EAD-64C4-F42D-DC36190BEC61}"/>
              </a:ext>
            </a:extLst>
          </p:cNvPr>
          <p:cNvSpPr>
            <a:spLocks noGrp="1"/>
          </p:cNvSpPr>
          <p:nvPr>
            <p:ph sz="half" idx="1"/>
          </p:nvPr>
        </p:nvSpPr>
        <p:spPr>
          <a:xfrm>
            <a:off x="838200" y="1324303"/>
            <a:ext cx="5181600" cy="4852660"/>
          </a:xfrm>
        </p:spPr>
        <p:txBody>
          <a:bodyPr/>
          <a:lstStyle>
            <a:lvl1pPr>
              <a:buClr>
                <a:schemeClr val="accent6"/>
              </a:buClr>
              <a:defRPr>
                <a:latin typeface="Montserrat" pitchFamily="2" charset="77"/>
              </a:defRPr>
            </a:lvl1pPr>
            <a:lvl2pPr>
              <a:buClr>
                <a:schemeClr val="accent6"/>
              </a:buClr>
              <a:defRPr>
                <a:latin typeface="Montserrat" pitchFamily="2" charset="77"/>
              </a:defRPr>
            </a:lvl2pPr>
            <a:lvl3pPr>
              <a:buClr>
                <a:schemeClr val="accent6"/>
              </a:buClr>
              <a:defRPr>
                <a:latin typeface="Montserrat" pitchFamily="2" charset="77"/>
              </a:defRPr>
            </a:lvl3pPr>
            <a:lvl4pPr>
              <a:buClr>
                <a:schemeClr val="accent6"/>
              </a:buClr>
              <a:defRPr>
                <a:latin typeface="Montserrat" pitchFamily="2" charset="77"/>
              </a:defRPr>
            </a:lvl4pPr>
            <a:lvl5pPr>
              <a:buClr>
                <a:schemeClr val="accent6"/>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B61BBA8-0A2B-8AE5-81F4-FA2F0A66FA8D}"/>
              </a:ext>
            </a:extLst>
          </p:cNvPr>
          <p:cNvSpPr>
            <a:spLocks noGrp="1"/>
          </p:cNvSpPr>
          <p:nvPr>
            <p:ph sz="half" idx="2"/>
          </p:nvPr>
        </p:nvSpPr>
        <p:spPr>
          <a:xfrm>
            <a:off x="6172200" y="1324303"/>
            <a:ext cx="5181600" cy="4852660"/>
          </a:xfrm>
        </p:spPr>
        <p:txBody>
          <a:bodyPr/>
          <a:lstStyle>
            <a:lvl1pPr>
              <a:buClr>
                <a:schemeClr val="accent6"/>
              </a:buClr>
              <a:defRPr>
                <a:latin typeface="Montserrat" pitchFamily="2" charset="77"/>
              </a:defRPr>
            </a:lvl1pPr>
            <a:lvl2pPr>
              <a:buClr>
                <a:schemeClr val="accent6"/>
              </a:buClr>
              <a:defRPr>
                <a:latin typeface="Montserrat" pitchFamily="2" charset="77"/>
              </a:defRPr>
            </a:lvl2pPr>
            <a:lvl3pPr>
              <a:buClr>
                <a:schemeClr val="accent6"/>
              </a:buClr>
              <a:defRPr>
                <a:latin typeface="Montserrat" pitchFamily="2" charset="77"/>
              </a:defRPr>
            </a:lvl3pPr>
            <a:lvl4pPr>
              <a:buClr>
                <a:schemeClr val="accent6"/>
              </a:buClr>
              <a:defRPr>
                <a:latin typeface="Montserrat" pitchFamily="2" charset="77"/>
              </a:defRPr>
            </a:lvl4pPr>
            <a:lvl5pPr>
              <a:buClr>
                <a:schemeClr val="accent6"/>
              </a:buClr>
              <a:defRPr>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0EB9DD08-DE4B-3F61-5503-09F4531B37D9}"/>
              </a:ext>
            </a:extLst>
          </p:cNvPr>
          <p:cNvSpPr>
            <a:spLocks noGrp="1"/>
          </p:cNvSpPr>
          <p:nvPr>
            <p:ph type="title"/>
          </p:nvPr>
        </p:nvSpPr>
        <p:spPr>
          <a:xfrm>
            <a:off x="838199" y="237744"/>
            <a:ext cx="10812517" cy="507831"/>
          </a:xfrm>
        </p:spPr>
        <p:txBody>
          <a:bodyPr>
            <a:spAutoFit/>
          </a:bodyPr>
          <a:lstStyle>
            <a:lvl1pPr>
              <a:defRPr>
                <a:solidFill>
                  <a:schemeClr val="bg1"/>
                </a:solidFill>
                <a:latin typeface="Montserrat" pitchFamily="2" charset="77"/>
              </a:defRPr>
            </a:lvl1pPr>
          </a:lstStyle>
          <a:p>
            <a:r>
              <a:rPr lang="en-US" dirty="0"/>
              <a:t>Click to edit Master title style</a:t>
            </a:r>
          </a:p>
        </p:txBody>
      </p:sp>
      <p:sp>
        <p:nvSpPr>
          <p:cNvPr id="6" name="Slide Number Placeholder 3">
            <a:extLst>
              <a:ext uri="{FF2B5EF4-FFF2-40B4-BE49-F238E27FC236}">
                <a16:creationId xmlns:a16="http://schemas.microsoft.com/office/drawing/2014/main" id="{327A29F8-8B35-7DFB-5D61-9BC7D9822107}"/>
              </a:ext>
            </a:extLst>
          </p:cNvPr>
          <p:cNvSpPr>
            <a:spLocks noGrp="1"/>
          </p:cNvSpPr>
          <p:nvPr>
            <p:ph type="sldNum" sz="quarter" idx="4"/>
          </p:nvPr>
        </p:nvSpPr>
        <p:spPr>
          <a:xfrm>
            <a:off x="9417050" y="6464300"/>
            <a:ext cx="2743200" cy="365125"/>
          </a:xfrm>
          <a:prstGeom prst="rect">
            <a:avLst/>
          </a:prstGeom>
        </p:spPr>
        <p:txBody>
          <a:bodyPr vert="horz" lIns="91440" tIns="45720" rIns="91440" bIns="45720" rtlCol="0" anchor="ctr"/>
          <a:lstStyle>
            <a:lvl1pPr algn="r">
              <a:defRPr sz="1200" b="1">
                <a:solidFill>
                  <a:schemeClr val="accent6"/>
                </a:solidFill>
              </a:defRPr>
            </a:lvl1pPr>
          </a:lstStyle>
          <a:p>
            <a:fld id="{8B512919-B088-4E12-9038-722E97F79378}" type="slidenum">
              <a:rPr lang="en-US" smtClean="0"/>
              <a:pPr/>
              <a:t>‹#›</a:t>
            </a:fld>
            <a:endParaRPr lang="en-US"/>
          </a:p>
        </p:txBody>
      </p:sp>
      <p:pic>
        <p:nvPicPr>
          <p:cNvPr id="5" name="Picture 4" descr="A black background with orange and pink text&#10;&#10;Description automatically generated">
            <a:extLst>
              <a:ext uri="{FF2B5EF4-FFF2-40B4-BE49-F238E27FC236}">
                <a16:creationId xmlns:a16="http://schemas.microsoft.com/office/drawing/2014/main" id="{1F386A74-3430-3C33-34A4-5DAE9CE9CD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241" y="6351717"/>
            <a:ext cx="2286000" cy="449154"/>
          </a:xfrm>
          <a:prstGeom prst="rect">
            <a:avLst/>
          </a:prstGeom>
        </p:spPr>
      </p:pic>
    </p:spTree>
    <p:extLst>
      <p:ext uri="{BB962C8B-B14F-4D97-AF65-F5344CB8AC3E}">
        <p14:creationId xmlns:p14="http://schemas.microsoft.com/office/powerpoint/2010/main" val="2247748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58F496-FA92-9058-EA6C-7E4B80805B20}"/>
              </a:ext>
            </a:extLst>
          </p:cNvPr>
          <p:cNvSpPr>
            <a:spLocks noGrp="1"/>
          </p:cNvSpPr>
          <p:nvPr>
            <p:ph type="title"/>
          </p:nvPr>
        </p:nvSpPr>
        <p:spPr>
          <a:xfrm>
            <a:off x="187271" y="199156"/>
            <a:ext cx="11839413" cy="808872"/>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04CB3DFC-8703-37CA-7721-AEEDA04DB6C3}"/>
              </a:ext>
            </a:extLst>
          </p:cNvPr>
          <p:cNvSpPr>
            <a:spLocks noGrp="1"/>
          </p:cNvSpPr>
          <p:nvPr>
            <p:ph type="body" idx="1"/>
          </p:nvPr>
        </p:nvSpPr>
        <p:spPr>
          <a:xfrm>
            <a:off x="590226" y="1253331"/>
            <a:ext cx="1109549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E313DF2A-6B63-F66A-B382-265CE0FDC93F}"/>
              </a:ext>
            </a:extLst>
          </p:cNvPr>
          <p:cNvSpPr>
            <a:spLocks noGrp="1"/>
          </p:cNvSpPr>
          <p:nvPr>
            <p:ph type="sldNum" sz="quarter" idx="4"/>
          </p:nvPr>
        </p:nvSpPr>
        <p:spPr>
          <a:xfrm>
            <a:off x="9410700" y="6451600"/>
            <a:ext cx="2743200" cy="365125"/>
          </a:xfrm>
          <a:prstGeom prst="rect">
            <a:avLst/>
          </a:prstGeom>
        </p:spPr>
        <p:txBody>
          <a:bodyPr vert="horz" lIns="91440" tIns="45720" rIns="91440" bIns="45720" rtlCol="0" anchor="ctr"/>
          <a:lstStyle>
            <a:lvl1pPr algn="r">
              <a:defRPr sz="1200" b="1">
                <a:solidFill>
                  <a:schemeClr val="accent6"/>
                </a:solidFill>
                <a:latin typeface="Montserrat" panose="00000500000000000000" pitchFamily="50" charset="0"/>
              </a:defRPr>
            </a:lvl1pPr>
          </a:lstStyle>
          <a:p>
            <a:fld id="{8B512919-B088-4E12-9038-722E97F79378}" type="slidenum">
              <a:rPr lang="en-US" smtClean="0"/>
              <a:pPr/>
              <a:t>‹#›</a:t>
            </a:fld>
            <a:endParaRPr lang="en-US"/>
          </a:p>
        </p:txBody>
      </p:sp>
    </p:spTree>
    <p:extLst>
      <p:ext uri="{BB962C8B-B14F-4D97-AF65-F5344CB8AC3E}">
        <p14:creationId xmlns:p14="http://schemas.microsoft.com/office/powerpoint/2010/main" val="249091957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50" r:id="rId3"/>
    <p:sldLayoutId id="2147483669" r:id="rId4"/>
    <p:sldLayoutId id="2147483668" r:id="rId5"/>
    <p:sldLayoutId id="2147483667" r:id="rId6"/>
    <p:sldLayoutId id="2147483660" r:id="rId7"/>
    <p:sldLayoutId id="2147483664" r:id="rId8"/>
    <p:sldLayoutId id="2147483652" r:id="rId9"/>
    <p:sldLayoutId id="2147483673" r:id="rId10"/>
    <p:sldLayoutId id="2147483672" r:id="rId11"/>
    <p:sldLayoutId id="2147483665" r:id="rId12"/>
    <p:sldLayoutId id="2147483653" r:id="rId13"/>
    <p:sldLayoutId id="2147483654" r:id="rId14"/>
    <p:sldLayoutId id="2147483666" r:id="rId15"/>
    <p:sldLayoutId id="2147483655" r:id="rId16"/>
    <p:sldLayoutId id="2147483656" r:id="rId17"/>
    <p:sldLayoutId id="2147483657" r:id="rId18"/>
  </p:sldLayoutIdLst>
  <p:hf hdr="0" ftr="0" dt="0"/>
  <p:txStyles>
    <p:titleStyle>
      <a:lvl1pPr algn="l" defTabSz="914400" rtl="0" eaLnBrk="1" latinLnBrk="0" hangingPunct="1">
        <a:lnSpc>
          <a:spcPct val="90000"/>
        </a:lnSpc>
        <a:spcBef>
          <a:spcPct val="0"/>
        </a:spcBef>
        <a:buNone/>
        <a:defRPr sz="3000" b="1" kern="1200">
          <a:solidFill>
            <a:schemeClr val="accent6"/>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800" kern="1200">
          <a:solidFill>
            <a:srgbClr val="0F173D"/>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rgbClr val="0F173D"/>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rgbClr val="0F173D"/>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rgbClr val="0F173D"/>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rgbClr val="0F173D"/>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22.jpe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www.countplayexplore.org/video/wide-world-of-math-cry-daddy"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www.countplayexplore.org/"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www.earlymathca.org/resource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82aIWSc-Ok"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hyperlink" Target="https://youtu.be/JwABb1A_DX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3222D5-6FE3-BC6F-608E-57B8261DE85E}"/>
              </a:ext>
            </a:extLst>
          </p:cNvPr>
          <p:cNvSpPr>
            <a:spLocks noGrp="1"/>
          </p:cNvSpPr>
          <p:nvPr>
            <p:ph type="ctrTitle"/>
          </p:nvPr>
        </p:nvSpPr>
        <p:spPr>
          <a:xfrm>
            <a:off x="609243" y="1901938"/>
            <a:ext cx="4781907" cy="2419124"/>
          </a:xfrm>
        </p:spPr>
        <p:txBody>
          <a:bodyPr anchor="b">
            <a:spAutoFit/>
          </a:bodyPr>
          <a:lstStyle/>
          <a:p>
            <a:pPr algn="l"/>
            <a:r>
              <a:rPr lang="en-US" sz="5600" b="1" dirty="0">
                <a:latin typeface="Montserrat" pitchFamily="2" charset="77"/>
              </a:rPr>
              <a:t>Math Mindsets Matter</a:t>
            </a:r>
            <a:endParaRPr lang="en-US" sz="4400" b="0" dirty="0">
              <a:latin typeface="Montserrat Medium" panose="00000600000000000000" pitchFamily="2" charset="0"/>
            </a:endParaRPr>
          </a:p>
        </p:txBody>
      </p:sp>
    </p:spTree>
    <p:extLst>
      <p:ext uri="{BB962C8B-B14F-4D97-AF65-F5344CB8AC3E}">
        <p14:creationId xmlns:p14="http://schemas.microsoft.com/office/powerpoint/2010/main" val="123712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C23154-2493-2366-7A11-36ABB9C884A9}"/>
              </a:ext>
            </a:extLst>
          </p:cNvPr>
          <p:cNvSpPr>
            <a:spLocks noGrp="1"/>
          </p:cNvSpPr>
          <p:nvPr>
            <p:ph sz="half" idx="1"/>
          </p:nvPr>
        </p:nvSpPr>
        <p:spPr/>
        <p:txBody>
          <a:bodyPr/>
          <a:lstStyle/>
          <a:p>
            <a:r>
              <a:rPr lang="en-US" dirty="0"/>
              <a:t>In what ways can you relate to the feelings and thoughts shared in the video?</a:t>
            </a:r>
          </a:p>
        </p:txBody>
      </p:sp>
      <p:sp>
        <p:nvSpPr>
          <p:cNvPr id="4" name="Title 3">
            <a:extLst>
              <a:ext uri="{FF2B5EF4-FFF2-40B4-BE49-F238E27FC236}">
                <a16:creationId xmlns:a16="http://schemas.microsoft.com/office/drawing/2014/main" id="{1934E19D-929F-328C-7FF7-AB4E5DF134CF}"/>
              </a:ext>
            </a:extLst>
          </p:cNvPr>
          <p:cNvSpPr>
            <a:spLocks noGrp="1"/>
          </p:cNvSpPr>
          <p:nvPr>
            <p:ph type="title"/>
          </p:nvPr>
        </p:nvSpPr>
        <p:spPr/>
        <p:txBody>
          <a:bodyPr/>
          <a:lstStyle/>
          <a:p>
            <a:r>
              <a:rPr lang="en-US" b="1" dirty="0">
                <a:latin typeface="Montserrat" panose="00000500000000000000" pitchFamily="50" charset="0"/>
              </a:rPr>
              <a:t>Discuss: </a:t>
            </a:r>
            <a:r>
              <a:rPr lang="en-US" dirty="0">
                <a:latin typeface="Montserrat Medium" panose="00000600000000000000" pitchFamily="50" charset="0"/>
              </a:rPr>
              <a:t>Educators’ Math Memories</a:t>
            </a:r>
            <a:endParaRPr lang="en-US" dirty="0"/>
          </a:p>
        </p:txBody>
      </p:sp>
      <p:sp>
        <p:nvSpPr>
          <p:cNvPr id="5" name="Slide Number Placeholder 4">
            <a:extLst>
              <a:ext uri="{FF2B5EF4-FFF2-40B4-BE49-F238E27FC236}">
                <a16:creationId xmlns:a16="http://schemas.microsoft.com/office/drawing/2014/main" id="{2582733E-8768-D0F2-14A5-B4095A420F28}"/>
              </a:ext>
            </a:extLst>
          </p:cNvPr>
          <p:cNvSpPr>
            <a:spLocks noGrp="1"/>
          </p:cNvSpPr>
          <p:nvPr>
            <p:ph type="sldNum" sz="quarter" idx="4"/>
          </p:nvPr>
        </p:nvSpPr>
        <p:spPr/>
        <p:txBody>
          <a:bodyPr/>
          <a:lstStyle/>
          <a:p>
            <a:fld id="{8B512919-B088-4E12-9038-722E97F79378}" type="slidenum">
              <a:rPr lang="en-US" smtClean="0"/>
              <a:pPr/>
              <a:t>10</a:t>
            </a:fld>
            <a:endParaRPr lang="en-US"/>
          </a:p>
        </p:txBody>
      </p:sp>
      <p:pic>
        <p:nvPicPr>
          <p:cNvPr id="6" name="Content Placeholder 18">
            <a:extLst>
              <a:ext uri="{FF2B5EF4-FFF2-40B4-BE49-F238E27FC236}">
                <a16:creationId xmlns:a16="http://schemas.microsoft.com/office/drawing/2014/main" id="{542670E4-92CB-8043-A0E2-A427E29FB3EB}"/>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19150" y="1398675"/>
            <a:ext cx="5181600" cy="2824085"/>
          </a:xfrm>
          <a:prstGeom prst="rect">
            <a:avLst/>
          </a:prstGeom>
        </p:spPr>
      </p:pic>
    </p:spTree>
    <p:extLst>
      <p:ext uri="{BB962C8B-B14F-4D97-AF65-F5344CB8AC3E}">
        <p14:creationId xmlns:p14="http://schemas.microsoft.com/office/powerpoint/2010/main" val="1120886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A1F48E-2BC9-4931-B754-091EB193923C}"/>
              </a:ext>
            </a:extLst>
          </p:cNvPr>
          <p:cNvSpPr>
            <a:spLocks noGrp="1"/>
          </p:cNvSpPr>
          <p:nvPr>
            <p:ph sz="half" idx="2"/>
          </p:nvPr>
        </p:nvSpPr>
        <p:spPr>
          <a:xfrm>
            <a:off x="6172200" y="1668427"/>
            <a:ext cx="5181600" cy="4508536"/>
          </a:xfrm>
        </p:spPr>
        <p:txBody>
          <a:bodyPr/>
          <a:lstStyle/>
          <a:p>
            <a:pPr>
              <a:spcBef>
                <a:spcPts val="0"/>
              </a:spcBef>
              <a:spcAft>
                <a:spcPts val="1800"/>
              </a:spcAft>
            </a:pPr>
            <a:r>
              <a:rPr lang="en-US" dirty="0"/>
              <a:t>Feelings and thoughts about math are shaped by lived experiences.</a:t>
            </a:r>
          </a:p>
          <a:p>
            <a:pPr>
              <a:spcBef>
                <a:spcPts val="0"/>
              </a:spcBef>
              <a:spcAft>
                <a:spcPts val="1800"/>
              </a:spcAft>
            </a:pPr>
            <a:r>
              <a:rPr lang="en-US" dirty="0"/>
              <a:t>Your math mindset can shift over time.</a:t>
            </a:r>
          </a:p>
          <a:p>
            <a:endParaRPr lang="en-US" dirty="0"/>
          </a:p>
        </p:txBody>
      </p:sp>
      <p:sp>
        <p:nvSpPr>
          <p:cNvPr id="4" name="Title 3">
            <a:extLst>
              <a:ext uri="{FF2B5EF4-FFF2-40B4-BE49-F238E27FC236}">
                <a16:creationId xmlns:a16="http://schemas.microsoft.com/office/drawing/2014/main" id="{6ECE74F8-3CD1-495C-9B78-B843C49C6AC6}"/>
              </a:ext>
            </a:extLst>
          </p:cNvPr>
          <p:cNvSpPr>
            <a:spLocks noGrp="1"/>
          </p:cNvSpPr>
          <p:nvPr>
            <p:ph type="title"/>
          </p:nvPr>
        </p:nvSpPr>
        <p:spPr/>
        <p:txBody>
          <a:bodyPr/>
          <a:lstStyle/>
          <a:p>
            <a:r>
              <a:rPr lang="en-US" dirty="0"/>
              <a:t>Math Mindsets Can Change</a:t>
            </a:r>
          </a:p>
        </p:txBody>
      </p:sp>
      <p:sp>
        <p:nvSpPr>
          <p:cNvPr id="5" name="Slide Number Placeholder 4">
            <a:extLst>
              <a:ext uri="{FF2B5EF4-FFF2-40B4-BE49-F238E27FC236}">
                <a16:creationId xmlns:a16="http://schemas.microsoft.com/office/drawing/2014/main" id="{DC5FAB73-7E70-38DB-6B1F-84B3DA20C398}"/>
              </a:ext>
            </a:extLst>
          </p:cNvPr>
          <p:cNvSpPr>
            <a:spLocks noGrp="1"/>
          </p:cNvSpPr>
          <p:nvPr>
            <p:ph type="sldNum" sz="quarter" idx="4"/>
          </p:nvPr>
        </p:nvSpPr>
        <p:spPr/>
        <p:txBody>
          <a:bodyPr/>
          <a:lstStyle/>
          <a:p>
            <a:fld id="{8B512919-B088-4E12-9038-722E97F79378}" type="slidenum">
              <a:rPr lang="en-US" smtClean="0"/>
              <a:pPr/>
              <a:t>11</a:t>
            </a:fld>
            <a:endParaRPr lang="en-US"/>
          </a:p>
        </p:txBody>
      </p:sp>
      <p:pic>
        <p:nvPicPr>
          <p:cNvPr id="6" name="Content Placeholder 5">
            <a:extLst>
              <a:ext uri="{FF2B5EF4-FFF2-40B4-BE49-F238E27FC236}">
                <a16:creationId xmlns:a16="http://schemas.microsoft.com/office/drawing/2014/main" id="{09023F6E-F9FF-0E1C-B0AB-18C4C3A56613}"/>
              </a:ext>
              <a:ext uri="{C183D7F6-B498-43B3-948B-1728B52AA6E4}">
                <adec:decorative xmlns:adec="http://schemas.microsoft.com/office/drawing/2017/decorative" val="1"/>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614680" y="1668427"/>
            <a:ext cx="5181600" cy="4164084"/>
          </a:xfrm>
          <a:prstGeom prst="rect">
            <a:avLst/>
          </a:prstGeom>
        </p:spPr>
      </p:pic>
    </p:spTree>
    <p:extLst>
      <p:ext uri="{BB962C8B-B14F-4D97-AF65-F5344CB8AC3E}">
        <p14:creationId xmlns:p14="http://schemas.microsoft.com/office/powerpoint/2010/main" val="227519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04F311-9D60-2136-588C-6DAF199CDC96}"/>
              </a:ext>
            </a:extLst>
          </p:cNvPr>
          <p:cNvSpPr>
            <a:spLocks noGrp="1"/>
          </p:cNvSpPr>
          <p:nvPr>
            <p:ph type="title"/>
          </p:nvPr>
        </p:nvSpPr>
        <p:spPr>
          <a:xfrm>
            <a:off x="1077716" y="2119509"/>
            <a:ext cx="6292215" cy="3055175"/>
          </a:xfrm>
        </p:spPr>
        <p:txBody>
          <a:bodyPr/>
          <a:lstStyle/>
          <a:p>
            <a:r>
              <a:rPr lang="en-US" sz="4800" dirty="0"/>
              <a:t>Promoting a Positive Math Mindset</a:t>
            </a:r>
            <a:endParaRPr lang="en-US" dirty="0"/>
          </a:p>
        </p:txBody>
      </p:sp>
    </p:spTree>
    <p:extLst>
      <p:ext uri="{BB962C8B-B14F-4D97-AF65-F5344CB8AC3E}">
        <p14:creationId xmlns:p14="http://schemas.microsoft.com/office/powerpoint/2010/main" val="2863281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E2910-7F0C-50FD-CD04-90BD9CA024BD}"/>
              </a:ext>
            </a:extLst>
          </p:cNvPr>
          <p:cNvSpPr>
            <a:spLocks noGrp="1"/>
          </p:cNvSpPr>
          <p:nvPr>
            <p:ph type="title"/>
          </p:nvPr>
        </p:nvSpPr>
        <p:spPr>
          <a:xfrm>
            <a:off x="839788" y="237744"/>
            <a:ext cx="10515600" cy="535531"/>
          </a:xfrm>
        </p:spPr>
        <p:txBody>
          <a:bodyPr/>
          <a:lstStyle/>
          <a:p>
            <a:r>
              <a:rPr lang="en-US" sz="3200" dirty="0"/>
              <a:t>Strategy #1: Engage in Playful Math Experiences</a:t>
            </a:r>
            <a:endParaRPr lang="en-US" dirty="0"/>
          </a:p>
        </p:txBody>
      </p:sp>
      <p:sp>
        <p:nvSpPr>
          <p:cNvPr id="4" name="Content Placeholder 3">
            <a:extLst>
              <a:ext uri="{FF2B5EF4-FFF2-40B4-BE49-F238E27FC236}">
                <a16:creationId xmlns:a16="http://schemas.microsoft.com/office/drawing/2014/main" id="{DF02DF22-888D-B697-84DD-ED73372F3BFE}"/>
              </a:ext>
            </a:extLst>
          </p:cNvPr>
          <p:cNvSpPr>
            <a:spLocks noGrp="1"/>
          </p:cNvSpPr>
          <p:nvPr>
            <p:ph sz="half" idx="2"/>
          </p:nvPr>
        </p:nvSpPr>
        <p:spPr>
          <a:xfrm>
            <a:off x="839788" y="1363344"/>
            <a:ext cx="4391969" cy="4333136"/>
          </a:xfrm>
        </p:spPr>
        <p:txBody>
          <a:bodyPr/>
          <a:lstStyle/>
          <a:p>
            <a:pPr>
              <a:spcAft>
                <a:spcPts val="600"/>
              </a:spcAft>
            </a:pPr>
            <a:r>
              <a:rPr lang="en-US" dirty="0"/>
              <a:t>Play is an essential part of children’s lives and adults’ well-being.</a:t>
            </a:r>
          </a:p>
          <a:p>
            <a:pPr>
              <a:spcAft>
                <a:spcPts val="600"/>
              </a:spcAft>
            </a:pPr>
            <a:r>
              <a:rPr lang="en-US" dirty="0"/>
              <a:t>Playful experiences bring curiosity and excitement to math learning.</a:t>
            </a:r>
          </a:p>
          <a:p>
            <a:pPr marL="0" indent="0">
              <a:buNone/>
            </a:pPr>
            <a:endParaRPr lang="en-US" dirty="0"/>
          </a:p>
        </p:txBody>
      </p:sp>
      <p:sp>
        <p:nvSpPr>
          <p:cNvPr id="7" name="Slide Number Placeholder 6">
            <a:extLst>
              <a:ext uri="{FF2B5EF4-FFF2-40B4-BE49-F238E27FC236}">
                <a16:creationId xmlns:a16="http://schemas.microsoft.com/office/drawing/2014/main" id="{9FAB63E4-35FD-482D-7D92-8CEE82077B81}"/>
              </a:ext>
            </a:extLst>
          </p:cNvPr>
          <p:cNvSpPr>
            <a:spLocks noGrp="1"/>
          </p:cNvSpPr>
          <p:nvPr>
            <p:ph type="sldNum" sz="quarter" idx="10"/>
          </p:nvPr>
        </p:nvSpPr>
        <p:spPr/>
        <p:txBody>
          <a:bodyPr/>
          <a:lstStyle/>
          <a:p>
            <a:fld id="{8B512919-B088-4E12-9038-722E97F79378}" type="slidenum">
              <a:rPr lang="en-US" smtClean="0"/>
              <a:pPr/>
              <a:t>13</a:t>
            </a:fld>
            <a:endParaRPr lang="en-US"/>
          </a:p>
        </p:txBody>
      </p:sp>
      <p:pic>
        <p:nvPicPr>
          <p:cNvPr id="8" name="Picture 7">
            <a:extLst>
              <a:ext uri="{FF2B5EF4-FFF2-40B4-BE49-F238E27FC236}">
                <a16:creationId xmlns:a16="http://schemas.microsoft.com/office/drawing/2014/main" id="{8AC948BF-F923-F921-E2EC-BD253FA85346}"/>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05363" y="1363345"/>
            <a:ext cx="5846849" cy="4333136"/>
          </a:xfrm>
          <a:prstGeom prst="rect">
            <a:avLst/>
          </a:prstGeom>
        </p:spPr>
      </p:pic>
      <p:sp>
        <p:nvSpPr>
          <p:cNvPr id="9" name="TextBox 8">
            <a:extLst>
              <a:ext uri="{FF2B5EF4-FFF2-40B4-BE49-F238E27FC236}">
                <a16:creationId xmlns:a16="http://schemas.microsoft.com/office/drawing/2014/main" id="{A7F7E15B-C33E-E91B-0FBF-02CBD449367A}"/>
              </a:ext>
            </a:extLst>
          </p:cNvPr>
          <p:cNvSpPr txBox="1"/>
          <p:nvPr/>
        </p:nvSpPr>
        <p:spPr>
          <a:xfrm>
            <a:off x="5750560" y="4614116"/>
            <a:ext cx="4541912" cy="923330"/>
          </a:xfrm>
          <a:prstGeom prst="rect">
            <a:avLst/>
          </a:prstGeom>
          <a:solidFill>
            <a:srgbClr val="F4EDF7">
              <a:alpha val="89804"/>
            </a:srgbClr>
          </a:solidFill>
        </p:spPr>
        <p:txBody>
          <a:bodyPr wrap="square">
            <a:spAutoFit/>
          </a:bodyPr>
          <a:lstStyle/>
          <a:p>
            <a:pPr algn="ctr">
              <a:spcAft>
                <a:spcPts val="1800"/>
              </a:spcAft>
            </a:pPr>
            <a:r>
              <a:rPr lang="en-US" dirty="0">
                <a:solidFill>
                  <a:srgbClr val="C00000"/>
                </a:solidFill>
                <a:latin typeface="Montserrat Medium" panose="00000600000000000000" pitchFamily="2" charset="0"/>
              </a:rPr>
              <a:t>What makes an experience playful for you? What emotions do you experience as you play? </a:t>
            </a:r>
          </a:p>
        </p:txBody>
      </p:sp>
      <p:sp>
        <p:nvSpPr>
          <p:cNvPr id="3" name="TextBox 2">
            <a:extLst>
              <a:ext uri="{FF2B5EF4-FFF2-40B4-BE49-F238E27FC236}">
                <a16:creationId xmlns:a16="http://schemas.microsoft.com/office/drawing/2014/main" id="{A6059E6A-A7AC-DB25-3540-7F74686F6CFF}"/>
              </a:ext>
            </a:extLst>
          </p:cNvPr>
          <p:cNvSpPr txBox="1"/>
          <p:nvPr/>
        </p:nvSpPr>
        <p:spPr>
          <a:xfrm>
            <a:off x="839788" y="5063589"/>
            <a:ext cx="4207700" cy="738664"/>
          </a:xfrm>
          <a:prstGeom prst="rect">
            <a:avLst/>
          </a:prstGeom>
          <a:noFill/>
        </p:spPr>
        <p:txBody>
          <a:bodyPr wrap="square">
            <a:spAutoFit/>
          </a:bodyPr>
          <a:lstStyle/>
          <a:p>
            <a:pPr marL="0" indent="0">
              <a:spcAft>
                <a:spcPts val="1800"/>
              </a:spcAft>
              <a:buNone/>
            </a:pPr>
            <a:r>
              <a:rPr lang="en-US" sz="1400" dirty="0">
                <a:effectLst/>
                <a:latin typeface="Montserrat" panose="00000500000000000000" pitchFamily="2" charset="0"/>
                <a:ea typeface="Calibri" panose="020F0502020204030204" pitchFamily="34" charset="0"/>
              </a:rPr>
              <a:t>Copple &amp; Bredekamp (2009); NAEYC (2020); Nicholson &amp; Shimpi (2015); Nicholson, Shimpi, &amp; Rabin (2014)</a:t>
            </a:r>
            <a:endParaRPr lang="en-US" sz="2800" b="1" dirty="0">
              <a:solidFill>
                <a:schemeClr val="accent3"/>
              </a:solidFill>
              <a:latin typeface="Montserrat" panose="00000500000000000000" pitchFamily="2" charset="0"/>
            </a:endParaRPr>
          </a:p>
        </p:txBody>
      </p:sp>
    </p:spTree>
    <p:extLst>
      <p:ext uri="{BB962C8B-B14F-4D97-AF65-F5344CB8AC3E}">
        <p14:creationId xmlns:p14="http://schemas.microsoft.com/office/powerpoint/2010/main" val="16843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7647D-7A44-2C63-1C14-5CA6D90C389E}"/>
              </a:ext>
            </a:extLst>
          </p:cNvPr>
          <p:cNvSpPr>
            <a:spLocks noGrp="1"/>
          </p:cNvSpPr>
          <p:nvPr>
            <p:ph type="title"/>
          </p:nvPr>
        </p:nvSpPr>
        <p:spPr>
          <a:xfrm>
            <a:off x="1237130" y="1784678"/>
            <a:ext cx="4034118" cy="3288644"/>
          </a:xfrm>
        </p:spPr>
        <p:txBody>
          <a:bodyPr/>
          <a:lstStyle/>
          <a:p>
            <a:r>
              <a:rPr lang="en-US" b="1" dirty="0">
                <a:latin typeface="Montserrat" panose="00000500000000000000" pitchFamily="50" charset="0"/>
              </a:rPr>
              <a:t>Play:</a:t>
            </a:r>
            <a:br>
              <a:rPr lang="en-US" dirty="0">
                <a:latin typeface="Montserrat Medium" panose="00000600000000000000" pitchFamily="2" charset="0"/>
              </a:rPr>
            </a:br>
            <a:r>
              <a:rPr lang="en-US" dirty="0">
                <a:latin typeface="Montserrat Medium" panose="00000600000000000000" pitchFamily="2" charset="0"/>
              </a:rPr>
              <a:t>Playing with Patterns</a:t>
            </a:r>
            <a:endParaRPr lang="en-US" dirty="0"/>
          </a:p>
        </p:txBody>
      </p:sp>
      <p:sp>
        <p:nvSpPr>
          <p:cNvPr id="5" name="Slide Number Placeholder 4">
            <a:extLst>
              <a:ext uri="{FF2B5EF4-FFF2-40B4-BE49-F238E27FC236}">
                <a16:creationId xmlns:a16="http://schemas.microsoft.com/office/drawing/2014/main" id="{0EBD26A4-7F46-E743-4397-6E3D84903363}"/>
              </a:ext>
            </a:extLst>
          </p:cNvPr>
          <p:cNvSpPr>
            <a:spLocks noGrp="1"/>
          </p:cNvSpPr>
          <p:nvPr>
            <p:ph type="sldNum" sz="quarter" idx="4"/>
          </p:nvPr>
        </p:nvSpPr>
        <p:spPr/>
        <p:txBody>
          <a:bodyPr/>
          <a:lstStyle/>
          <a:p>
            <a:fld id="{8B512919-B088-4E12-9038-722E97F79378}" type="slidenum">
              <a:rPr lang="en-US" smtClean="0"/>
              <a:pPr/>
              <a:t>14</a:t>
            </a:fld>
            <a:endParaRPr lang="en-US"/>
          </a:p>
        </p:txBody>
      </p:sp>
      <p:pic>
        <p:nvPicPr>
          <p:cNvPr id="6" name="Picture 5" descr="A close-up of a tree stump&#10;&#10;Description automatically generated">
            <a:extLst>
              <a:ext uri="{FF2B5EF4-FFF2-40B4-BE49-F238E27FC236}">
                <a16:creationId xmlns:a16="http://schemas.microsoft.com/office/drawing/2014/main" id="{45FE74D8-AFF1-A9F1-841A-59C12C5961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rot="5400000">
            <a:off x="5933150" y="2917134"/>
            <a:ext cx="2930225" cy="2604526"/>
          </a:xfrm>
          <a:prstGeom prst="rect">
            <a:avLst/>
          </a:prstGeom>
          <a:ln>
            <a:noFill/>
          </a:ln>
          <a:extLst>
            <a:ext uri="{53640926-AAD7-44D8-BBD7-CCE9431645EC}">
              <a14:shadowObscured xmlns:a14="http://schemas.microsoft.com/office/drawing/2010/main"/>
            </a:ext>
          </a:extLst>
        </p:spPr>
      </p:pic>
      <p:pic>
        <p:nvPicPr>
          <p:cNvPr id="7" name="Picture 6" descr="A stack of colorful baskets&#10;&#10;Description automatically generated">
            <a:extLst>
              <a:ext uri="{FF2B5EF4-FFF2-40B4-BE49-F238E27FC236}">
                <a16:creationId xmlns:a16="http://schemas.microsoft.com/office/drawing/2014/main" id="{8B3D24F3-5248-B397-D8D0-B9B8A3C34F2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8863679" y="1087141"/>
            <a:ext cx="3009695" cy="2930226"/>
          </a:xfrm>
          <a:prstGeom prst="rect">
            <a:avLst/>
          </a:prstGeom>
          <a:ln>
            <a:noFill/>
          </a:ln>
          <a:extLst>
            <a:ext uri="{53640926-AAD7-44D8-BBD7-CCE9431645EC}">
              <a14:shadowObscured xmlns:a14="http://schemas.microsoft.com/office/drawing/2010/main"/>
            </a:ext>
          </a:extLst>
        </p:spPr>
      </p:pic>
      <p:pic>
        <p:nvPicPr>
          <p:cNvPr id="8" name="Picture 7" descr="White fabric curtain with an orange geometric zigzag pattern.">
            <a:extLst>
              <a:ext uri="{FF2B5EF4-FFF2-40B4-BE49-F238E27FC236}">
                <a16:creationId xmlns:a16="http://schemas.microsoft.com/office/drawing/2014/main" id="{8CD0BF51-D04E-CA52-E0C9-2EF5F9845240}"/>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p:blipFill>
        <p:spPr>
          <a:xfrm rot="5400000">
            <a:off x="6731952" y="583680"/>
            <a:ext cx="1331747" cy="2605401"/>
          </a:xfrm>
          <a:prstGeom prst="rect">
            <a:avLst/>
          </a:prstGeom>
        </p:spPr>
      </p:pic>
      <p:pic>
        <p:nvPicPr>
          <p:cNvPr id="9" name="Picture 8" descr="A bracelet on a table&#10;&#10;Description automatically generated">
            <a:extLst>
              <a:ext uri="{FF2B5EF4-FFF2-40B4-BE49-F238E27FC236}">
                <a16:creationId xmlns:a16="http://schemas.microsoft.com/office/drawing/2014/main" id="{40C47588-E943-671D-2741-CA178BC9B00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8863679" y="4175250"/>
            <a:ext cx="3013795" cy="15404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9906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259D2F-6E18-DF35-FD0A-32A72F52D5C2}"/>
              </a:ext>
            </a:extLst>
          </p:cNvPr>
          <p:cNvSpPr>
            <a:spLocks noGrp="1"/>
          </p:cNvSpPr>
          <p:nvPr>
            <p:ph sz="half" idx="2"/>
          </p:nvPr>
        </p:nvSpPr>
        <p:spPr>
          <a:xfrm>
            <a:off x="5877560" y="1825624"/>
            <a:ext cx="5181600" cy="4712573"/>
          </a:xfrm>
        </p:spPr>
        <p:txBody>
          <a:bodyPr/>
          <a:lstStyle/>
          <a:p>
            <a:pPr marL="514350" indent="-514350">
              <a:spcBef>
                <a:spcPts val="0"/>
              </a:spcBef>
              <a:spcAft>
                <a:spcPts val="3000"/>
              </a:spcAft>
              <a:buFont typeface="+mj-lt"/>
              <a:buAutoNum type="arabicPeriod"/>
              <a:tabLst>
                <a:tab pos="914400" algn="l"/>
              </a:tabLst>
            </a:pPr>
            <a:r>
              <a:rPr lang="en-US" sz="2800" dirty="0"/>
              <a:t>In what ways was this experience playful?</a:t>
            </a:r>
          </a:p>
          <a:p>
            <a:pPr marL="514350" indent="-514350">
              <a:spcBef>
                <a:spcPts val="0"/>
              </a:spcBef>
              <a:spcAft>
                <a:spcPts val="3000"/>
              </a:spcAft>
              <a:buFont typeface="+mj-lt"/>
              <a:buAutoNum type="arabicPeriod"/>
              <a:tabLst>
                <a:tab pos="914400" algn="l"/>
              </a:tabLst>
            </a:pPr>
            <a:r>
              <a:rPr lang="en-US" sz="2800" dirty="0"/>
              <a:t>Did this feel like a math activity? Why or why not?</a:t>
            </a:r>
            <a:endParaRPr lang="en-US" sz="2800" dirty="0">
              <a:highlight>
                <a:srgbClr val="FFFF00"/>
              </a:highlight>
            </a:endParaRPr>
          </a:p>
        </p:txBody>
      </p:sp>
      <p:sp>
        <p:nvSpPr>
          <p:cNvPr id="4" name="Title 3">
            <a:extLst>
              <a:ext uri="{FF2B5EF4-FFF2-40B4-BE49-F238E27FC236}">
                <a16:creationId xmlns:a16="http://schemas.microsoft.com/office/drawing/2014/main" id="{49A8588F-CCB9-B6C9-B1FF-A73FFDCB517B}"/>
              </a:ext>
            </a:extLst>
          </p:cNvPr>
          <p:cNvSpPr>
            <a:spLocks noGrp="1"/>
          </p:cNvSpPr>
          <p:nvPr>
            <p:ph type="title"/>
          </p:nvPr>
        </p:nvSpPr>
        <p:spPr>
          <a:xfrm>
            <a:off x="838199" y="176784"/>
            <a:ext cx="10812517" cy="646331"/>
          </a:xfrm>
        </p:spPr>
        <p:txBody>
          <a:bodyPr/>
          <a:lstStyle/>
          <a:p>
            <a:r>
              <a:rPr lang="en-US" sz="4000" b="1" dirty="0">
                <a:latin typeface="Montserrat" panose="00000500000000000000" pitchFamily="2" charset="0"/>
              </a:rPr>
              <a:t>Discuss: </a:t>
            </a:r>
            <a:r>
              <a:rPr lang="en-US" b="0" dirty="0">
                <a:latin typeface="Montserrat Medium" panose="00000600000000000000" pitchFamily="2" charset="0"/>
              </a:rPr>
              <a:t>Playing with Patterns</a:t>
            </a:r>
            <a:endParaRPr lang="en-US" b="0" dirty="0"/>
          </a:p>
        </p:txBody>
      </p:sp>
      <p:sp>
        <p:nvSpPr>
          <p:cNvPr id="5" name="Slide Number Placeholder 4">
            <a:extLst>
              <a:ext uri="{FF2B5EF4-FFF2-40B4-BE49-F238E27FC236}">
                <a16:creationId xmlns:a16="http://schemas.microsoft.com/office/drawing/2014/main" id="{E26EB3E5-2895-50CC-8CBE-F3C6F05D65D9}"/>
              </a:ext>
            </a:extLst>
          </p:cNvPr>
          <p:cNvSpPr>
            <a:spLocks noGrp="1"/>
          </p:cNvSpPr>
          <p:nvPr>
            <p:ph type="sldNum" sz="quarter" idx="4"/>
          </p:nvPr>
        </p:nvSpPr>
        <p:spPr/>
        <p:txBody>
          <a:bodyPr/>
          <a:lstStyle/>
          <a:p>
            <a:fld id="{8B512919-B088-4E12-9038-722E97F79378}" type="slidenum">
              <a:rPr lang="en-US" smtClean="0"/>
              <a:pPr/>
              <a:t>15</a:t>
            </a:fld>
            <a:endParaRPr lang="en-US"/>
          </a:p>
        </p:txBody>
      </p:sp>
      <p:pic>
        <p:nvPicPr>
          <p:cNvPr id="7" name="Picture 6" descr="White fabric curtain with an orange geometric zigzag pattern.">
            <a:extLst>
              <a:ext uri="{FF2B5EF4-FFF2-40B4-BE49-F238E27FC236}">
                <a16:creationId xmlns:a16="http://schemas.microsoft.com/office/drawing/2014/main" id="{2ECB203B-79CB-4C7F-DADE-110C2D281298}"/>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rot="5400000">
            <a:off x="1783876" y="976137"/>
            <a:ext cx="1776469" cy="3475446"/>
          </a:xfrm>
          <a:prstGeom prst="rect">
            <a:avLst/>
          </a:prstGeom>
          <a:ln>
            <a:solidFill>
              <a:srgbClr val="002060"/>
            </a:solidFill>
          </a:ln>
        </p:spPr>
      </p:pic>
      <p:sp>
        <p:nvSpPr>
          <p:cNvPr id="8" name="Content Placeholder 5">
            <a:extLst>
              <a:ext uri="{FF2B5EF4-FFF2-40B4-BE49-F238E27FC236}">
                <a16:creationId xmlns:a16="http://schemas.microsoft.com/office/drawing/2014/main" id="{985F2628-77A4-AC9A-D0B2-71FD33095935}"/>
              </a:ext>
            </a:extLst>
          </p:cNvPr>
          <p:cNvSpPr txBox="1">
            <a:spLocks/>
          </p:cNvSpPr>
          <p:nvPr/>
        </p:nvSpPr>
        <p:spPr>
          <a:xfrm>
            <a:off x="934388" y="3563474"/>
            <a:ext cx="3475446" cy="41138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chemeClr val="tx1"/>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dirty="0">
                <a:solidFill>
                  <a:srgbClr val="000000"/>
                </a:solidFill>
                <a:latin typeface="Montserrat Medium" panose="00000600000000000000" pitchFamily="2" charset="0"/>
                <a:ea typeface="Calibri" panose="020F0502020204030204" pitchFamily="34" charset="0"/>
              </a:rPr>
              <a:t>Fabric curtain </a:t>
            </a:r>
            <a:endParaRPr lang="en-US" sz="2400" dirty="0">
              <a:latin typeface="Montserrat Medium" panose="00000600000000000000" pitchFamily="2" charset="0"/>
            </a:endParaRPr>
          </a:p>
        </p:txBody>
      </p:sp>
      <p:sp>
        <p:nvSpPr>
          <p:cNvPr id="9" name="Content Placeholder 5">
            <a:extLst>
              <a:ext uri="{FF2B5EF4-FFF2-40B4-BE49-F238E27FC236}">
                <a16:creationId xmlns:a16="http://schemas.microsoft.com/office/drawing/2014/main" id="{D8761ADB-20FC-70A3-55B9-24CDE62A2D0A}"/>
              </a:ext>
            </a:extLst>
          </p:cNvPr>
          <p:cNvSpPr txBox="1">
            <a:spLocks/>
          </p:cNvSpPr>
          <p:nvPr/>
        </p:nvSpPr>
        <p:spPr>
          <a:xfrm>
            <a:off x="934388" y="5926366"/>
            <a:ext cx="3475446" cy="4140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chemeClr val="tx1"/>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600" dirty="0">
                <a:solidFill>
                  <a:srgbClr val="000000"/>
                </a:solidFill>
                <a:latin typeface="Montserrat Medium" panose="00000600000000000000" pitchFamily="2" charset="0"/>
                <a:ea typeface="Calibri" panose="020F0502020204030204" pitchFamily="34" charset="0"/>
              </a:rPr>
              <a:t>Beaded bracelet </a:t>
            </a:r>
            <a:endParaRPr lang="en-US" sz="2400" dirty="0">
              <a:latin typeface="Montserrat Medium" panose="00000600000000000000" pitchFamily="2" charset="0"/>
            </a:endParaRPr>
          </a:p>
        </p:txBody>
      </p:sp>
      <p:pic>
        <p:nvPicPr>
          <p:cNvPr id="10" name="Picture 9" descr="A bracelet on a table&#10;&#10;Description automatically generated">
            <a:extLst>
              <a:ext uri="{FF2B5EF4-FFF2-40B4-BE49-F238E27FC236}">
                <a16:creationId xmlns:a16="http://schemas.microsoft.com/office/drawing/2014/main" id="{7313A411-F1D8-CD76-9BB4-6A4EED15E14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934389" y="4111868"/>
            <a:ext cx="3475448" cy="1776470"/>
          </a:xfrm>
          <a:prstGeom prst="rect">
            <a:avLst/>
          </a:prstGeom>
          <a:ln>
            <a:solidFill>
              <a:srgbClr val="00206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3308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DFBED-2BB0-739B-91CA-57FDA3679E6E}"/>
              </a:ext>
            </a:extLst>
          </p:cNvPr>
          <p:cNvSpPr>
            <a:spLocks noGrp="1"/>
          </p:cNvSpPr>
          <p:nvPr>
            <p:ph type="title"/>
          </p:nvPr>
        </p:nvSpPr>
        <p:spPr/>
        <p:txBody>
          <a:bodyPr/>
          <a:lstStyle/>
          <a:p>
            <a:r>
              <a:rPr lang="en-US" dirty="0"/>
              <a:t>Strategy #2: </a:t>
            </a:r>
            <a:r>
              <a:rPr lang="en-US" b="0" dirty="0"/>
              <a:t>Recognize That Math Is for Everyone</a:t>
            </a:r>
          </a:p>
        </p:txBody>
      </p:sp>
      <p:sp>
        <p:nvSpPr>
          <p:cNvPr id="4" name="Slide Number Placeholder 3">
            <a:extLst>
              <a:ext uri="{FF2B5EF4-FFF2-40B4-BE49-F238E27FC236}">
                <a16:creationId xmlns:a16="http://schemas.microsoft.com/office/drawing/2014/main" id="{3B427CEA-D237-0CEB-A691-3ABD016E5371}"/>
              </a:ext>
            </a:extLst>
          </p:cNvPr>
          <p:cNvSpPr>
            <a:spLocks noGrp="1"/>
          </p:cNvSpPr>
          <p:nvPr>
            <p:ph type="sldNum" sz="quarter" idx="4"/>
          </p:nvPr>
        </p:nvSpPr>
        <p:spPr/>
        <p:txBody>
          <a:bodyPr/>
          <a:lstStyle/>
          <a:p>
            <a:fld id="{8B512919-B088-4E12-9038-722E97F79378}" type="slidenum">
              <a:rPr lang="en-US" smtClean="0"/>
              <a:pPr/>
              <a:t>16</a:t>
            </a:fld>
            <a:endParaRPr lang="en-US"/>
          </a:p>
        </p:txBody>
      </p:sp>
      <p:sp>
        <p:nvSpPr>
          <p:cNvPr id="3" name="TextBox 2">
            <a:extLst>
              <a:ext uri="{FF2B5EF4-FFF2-40B4-BE49-F238E27FC236}">
                <a16:creationId xmlns:a16="http://schemas.microsoft.com/office/drawing/2014/main" id="{D087D155-ED0F-0EB6-626B-FAFC16B130A5}"/>
              </a:ext>
            </a:extLst>
          </p:cNvPr>
          <p:cNvSpPr txBox="1"/>
          <p:nvPr/>
        </p:nvSpPr>
        <p:spPr>
          <a:xfrm>
            <a:off x="748792" y="5478819"/>
            <a:ext cx="10834688" cy="338554"/>
          </a:xfrm>
          <a:prstGeom prst="rect">
            <a:avLst/>
          </a:prstGeom>
          <a:noFill/>
        </p:spPr>
        <p:txBody>
          <a:bodyPr wrap="square">
            <a:spAutoFit/>
          </a:bodyPr>
          <a:lstStyle/>
          <a:p>
            <a:pPr marL="0" marR="0">
              <a:spcBef>
                <a:spcPts val="0"/>
              </a:spcBef>
              <a:spcAft>
                <a:spcPts val="1200"/>
              </a:spcAft>
            </a:pPr>
            <a:r>
              <a:rPr lang="en-US" sz="1600" kern="100" dirty="0">
                <a:effectLst/>
                <a:latin typeface="Montserrat" panose="00000500000000000000" pitchFamily="2" charset="0"/>
                <a:ea typeface="Calibri" panose="020F0502020204030204" pitchFamily="34" charset="0"/>
                <a:cs typeface="Arial" panose="020B0604020202020204" pitchFamily="34" charset="0"/>
              </a:rPr>
              <a:t>Chestnut, Lei, Leslie, &amp; </a:t>
            </a:r>
            <a:r>
              <a:rPr lang="en-US" sz="1600" kern="100" dirty="0" err="1">
                <a:effectLst/>
                <a:latin typeface="Montserrat" panose="00000500000000000000" pitchFamily="2" charset="0"/>
                <a:ea typeface="Calibri" panose="020F0502020204030204" pitchFamily="34" charset="0"/>
                <a:cs typeface="Arial" panose="020B0604020202020204" pitchFamily="34" charset="0"/>
              </a:rPr>
              <a:t>Cimpian</a:t>
            </a:r>
            <a:r>
              <a:rPr lang="en-US" sz="1600" kern="100" dirty="0">
                <a:effectLst/>
                <a:latin typeface="Montserrat" panose="00000500000000000000" pitchFamily="2" charset="0"/>
                <a:ea typeface="Calibri" panose="020F0502020204030204" pitchFamily="34" charset="0"/>
                <a:cs typeface="Arial" panose="020B0604020202020204" pitchFamily="34" charset="0"/>
              </a:rPr>
              <a:t> (2018); </a:t>
            </a:r>
            <a:r>
              <a:rPr lang="en-US" sz="1600" dirty="0">
                <a:effectLst/>
                <a:latin typeface="Montserrat" panose="00000500000000000000" pitchFamily="2" charset="0"/>
                <a:ea typeface="Calibri" panose="020F0502020204030204" pitchFamily="34" charset="0"/>
                <a:cs typeface="Arial" panose="020B0604020202020204" pitchFamily="34" charset="0"/>
              </a:rPr>
              <a:t>Kersey, Braham, </a:t>
            </a:r>
            <a:r>
              <a:rPr lang="en-US" sz="1600" dirty="0" err="1">
                <a:effectLst/>
                <a:latin typeface="Montserrat" panose="00000500000000000000" pitchFamily="2" charset="0"/>
                <a:ea typeface="Calibri" panose="020F0502020204030204" pitchFamily="34" charset="0"/>
                <a:cs typeface="Arial" panose="020B0604020202020204" pitchFamily="34" charset="0"/>
              </a:rPr>
              <a:t>Csumitta</a:t>
            </a:r>
            <a:r>
              <a:rPr lang="en-US" sz="1600" dirty="0">
                <a:effectLst/>
                <a:latin typeface="Montserrat" panose="00000500000000000000" pitchFamily="2" charset="0"/>
                <a:ea typeface="Calibri" panose="020F0502020204030204" pitchFamily="34" charset="0"/>
                <a:cs typeface="Arial" panose="020B0604020202020204" pitchFamily="34" charset="0"/>
              </a:rPr>
              <a:t>, </a:t>
            </a:r>
            <a:r>
              <a:rPr lang="en-US" sz="1600" dirty="0" err="1">
                <a:effectLst/>
                <a:latin typeface="Montserrat" panose="00000500000000000000" pitchFamily="2" charset="0"/>
                <a:ea typeface="Calibri" panose="020F0502020204030204" pitchFamily="34" charset="0"/>
                <a:cs typeface="Arial" panose="020B0604020202020204" pitchFamily="34" charset="0"/>
              </a:rPr>
              <a:t>Libertus</a:t>
            </a:r>
            <a:r>
              <a:rPr lang="en-US" sz="1600" dirty="0">
                <a:effectLst/>
                <a:latin typeface="Montserrat" panose="00000500000000000000" pitchFamily="2" charset="0"/>
                <a:ea typeface="Calibri" panose="020F0502020204030204" pitchFamily="34" charset="0"/>
                <a:cs typeface="Arial" panose="020B0604020202020204" pitchFamily="34" charset="0"/>
              </a:rPr>
              <a:t>, &amp; </a:t>
            </a:r>
            <a:r>
              <a:rPr lang="en-US" sz="1600" dirty="0" err="1">
                <a:effectLst/>
                <a:latin typeface="Montserrat" panose="00000500000000000000" pitchFamily="2" charset="0"/>
                <a:ea typeface="Calibri" panose="020F0502020204030204" pitchFamily="34" charset="0"/>
                <a:cs typeface="Arial" panose="020B0604020202020204" pitchFamily="34" charset="0"/>
              </a:rPr>
              <a:t>Cantlon</a:t>
            </a:r>
            <a:r>
              <a:rPr lang="en-US" sz="1600" dirty="0">
                <a:effectLst/>
                <a:latin typeface="Montserrat" panose="00000500000000000000" pitchFamily="2" charset="0"/>
                <a:ea typeface="Calibri" panose="020F0502020204030204" pitchFamily="34" charset="0"/>
                <a:cs typeface="Arial" panose="020B0604020202020204" pitchFamily="34" charset="0"/>
              </a:rPr>
              <a:t> (2018</a:t>
            </a:r>
            <a:r>
              <a:rPr lang="en-US" sz="1600" dirty="0">
                <a:latin typeface="Montserrat" panose="00000500000000000000" pitchFamily="2" charset="0"/>
                <a:ea typeface="Calibri" panose="020F0502020204030204" pitchFamily="34" charset="0"/>
                <a:cs typeface="Arial" panose="020B0604020202020204" pitchFamily="34" charset="0"/>
              </a:rPr>
              <a:t>)</a:t>
            </a:r>
            <a:endParaRPr lang="en-US" sz="1600" dirty="0">
              <a:latin typeface="Montserrat" panose="00000500000000000000" pitchFamily="2" charset="0"/>
            </a:endParaRPr>
          </a:p>
        </p:txBody>
      </p:sp>
      <p:graphicFrame>
        <p:nvGraphicFramePr>
          <p:cNvPr id="8" name="Content Placeholder 7">
            <a:extLst>
              <a:ext uri="{FF2B5EF4-FFF2-40B4-BE49-F238E27FC236}">
                <a16:creationId xmlns:a16="http://schemas.microsoft.com/office/drawing/2014/main" id="{A40C6BC4-53F9-4210-DE64-A944BCCA8E09}"/>
              </a:ext>
            </a:extLst>
          </p:cNvPr>
          <p:cNvGraphicFramePr>
            <a:graphicFrameLocks noGrp="1"/>
          </p:cNvGraphicFramePr>
          <p:nvPr>
            <p:ph idx="1"/>
            <p:extLst>
              <p:ext uri="{D42A27DB-BD31-4B8C-83A1-F6EECF244321}">
                <p14:modId xmlns:p14="http://schemas.microsoft.com/office/powerpoint/2010/main" val="1092080912"/>
              </p:ext>
            </p:extLst>
          </p:nvPr>
        </p:nvGraphicFramePr>
        <p:xfrm>
          <a:off x="704596" y="1593914"/>
          <a:ext cx="10834688" cy="3810000"/>
        </p:xfrm>
        <a:graphic>
          <a:graphicData uri="http://schemas.openxmlformats.org/drawingml/2006/table">
            <a:tbl>
              <a:tblPr firstRow="1" bandRow="1">
                <a:tableStyleId>{2D5ABB26-0587-4C30-8999-92F81FD0307C}</a:tableStyleId>
              </a:tblPr>
              <a:tblGrid>
                <a:gridCol w="5417344">
                  <a:extLst>
                    <a:ext uri="{9D8B030D-6E8A-4147-A177-3AD203B41FA5}">
                      <a16:colId xmlns:a16="http://schemas.microsoft.com/office/drawing/2014/main" val="1983482268"/>
                    </a:ext>
                  </a:extLst>
                </a:gridCol>
                <a:gridCol w="5417344">
                  <a:extLst>
                    <a:ext uri="{9D8B030D-6E8A-4147-A177-3AD203B41FA5}">
                      <a16:colId xmlns:a16="http://schemas.microsoft.com/office/drawing/2014/main" val="1290595621"/>
                    </a:ext>
                  </a:extLst>
                </a:gridCol>
              </a:tblGrid>
              <a:tr h="370840">
                <a:tc>
                  <a:txBody>
                    <a:bodyPr/>
                    <a:lstStyle/>
                    <a:p>
                      <a:r>
                        <a:rPr lang="en-US" sz="2800" b="1" dirty="0">
                          <a:latin typeface="Montserrat" pitchFamily="2" charset="77"/>
                        </a:rPr>
                        <a:t>      MYTH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800" b="1" dirty="0">
                          <a:latin typeface="Montserrat" pitchFamily="2" charset="77"/>
                        </a:rPr>
                        <a:t>       FACT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83536083"/>
                  </a:ext>
                </a:extLst>
              </a:tr>
              <a:tr h="0">
                <a:tc>
                  <a:txBody>
                    <a:bodyPr/>
                    <a:lstStyle/>
                    <a:p>
                      <a:r>
                        <a:rPr lang="en-US" sz="2800" kern="1200" dirty="0">
                          <a:solidFill>
                            <a:schemeClr val="tx1"/>
                          </a:solidFill>
                          <a:effectLst/>
                          <a:latin typeface="Montserrat" pitchFamily="2" charset="77"/>
                          <a:ea typeface="+mn-ea"/>
                          <a:cs typeface="+mn-cs"/>
                        </a:rPr>
                        <a:t>Math ability is something we are born with or without.</a:t>
                      </a:r>
                    </a:p>
                  </a:txBody>
                  <a:tcPr marL="182880" marR="182880" marT="182880" marB="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lumMod val="65000"/>
                        </a:schemeClr>
                      </a:solidFill>
                      <a:prstDash val="solid"/>
                      <a:round/>
                      <a:headEnd type="none" w="med" len="med"/>
                      <a:tailEnd type="none" w="med" len="med"/>
                    </a:lnB>
                  </a:tcPr>
                </a:tc>
                <a:tc>
                  <a:txBody>
                    <a:bodyPr/>
                    <a:lstStyle/>
                    <a:p>
                      <a:r>
                        <a:rPr lang="en-US" sz="2800" kern="1200" dirty="0">
                          <a:solidFill>
                            <a:schemeClr val="tx1"/>
                          </a:solidFill>
                          <a:effectLst/>
                          <a:latin typeface="Montserrat" pitchFamily="2" charset="77"/>
                          <a:ea typeface="+mn-ea"/>
                          <a:cs typeface="+mn-cs"/>
                        </a:rPr>
                        <a:t>Everyone can develop their math skills and  positive mindsets.</a:t>
                      </a:r>
                    </a:p>
                  </a:txBody>
                  <a:tcPr marL="182880" marR="182880" marT="182880" marB="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44286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tx1"/>
                          </a:solidFill>
                          <a:effectLst/>
                          <a:latin typeface="Montserrat" pitchFamily="2" charset="77"/>
                          <a:ea typeface="+mn-ea"/>
                          <a:cs typeface="+mn-cs"/>
                        </a:rPr>
                        <a:t>Boys are better at math than girls are.</a:t>
                      </a:r>
                    </a:p>
                  </a:txBody>
                  <a:tcPr marL="182880" marR="182880" marT="182880" marB="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tx1"/>
                          </a:solidFill>
                          <a:effectLst/>
                          <a:latin typeface="Montserrat" pitchFamily="2" charset="77"/>
                          <a:ea typeface="+mn-ea"/>
                          <a:cs typeface="+mn-cs"/>
                        </a:rPr>
                        <a:t>Young boys and girls are equally capable of developing math skills.</a:t>
                      </a:r>
                    </a:p>
                  </a:txBody>
                  <a:tcPr marL="182880" marR="182880" marT="182880" marB="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065499"/>
                  </a:ext>
                </a:extLst>
              </a:tr>
            </a:tbl>
          </a:graphicData>
        </a:graphic>
      </p:graphicFrame>
      <p:pic>
        <p:nvPicPr>
          <p:cNvPr id="12" name="Picture 11">
            <a:extLst>
              <a:ext uri="{FF2B5EF4-FFF2-40B4-BE49-F238E27FC236}">
                <a16:creationId xmlns:a16="http://schemas.microsoft.com/office/drawing/2014/main" id="{CF217E92-A402-A1D2-C2AE-331EBCC6CD72}"/>
              </a:ext>
            </a:extLst>
          </p:cNvPr>
          <p:cNvPicPr>
            <a:picLocks noChangeAspect="1"/>
          </p:cNvPicPr>
          <p:nvPr/>
        </p:nvPicPr>
        <p:blipFill>
          <a:blip r:embed="rId3"/>
          <a:stretch>
            <a:fillRect/>
          </a:stretch>
        </p:blipFill>
        <p:spPr>
          <a:xfrm>
            <a:off x="821436" y="1682814"/>
            <a:ext cx="381000" cy="355600"/>
          </a:xfrm>
          <a:prstGeom prst="rect">
            <a:avLst/>
          </a:prstGeom>
        </p:spPr>
      </p:pic>
      <p:pic>
        <p:nvPicPr>
          <p:cNvPr id="16" name="Graphic 15">
            <a:extLst>
              <a:ext uri="{FF2B5EF4-FFF2-40B4-BE49-F238E27FC236}">
                <a16:creationId xmlns:a16="http://schemas.microsoft.com/office/drawing/2014/main" id="{FC0157DF-179B-551D-679E-C59ADF4915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93104" y="1593914"/>
            <a:ext cx="508000" cy="482600"/>
          </a:xfrm>
          <a:prstGeom prst="rect">
            <a:avLst/>
          </a:prstGeom>
        </p:spPr>
      </p:pic>
    </p:spTree>
    <p:extLst>
      <p:ext uri="{BB962C8B-B14F-4D97-AF65-F5344CB8AC3E}">
        <p14:creationId xmlns:p14="http://schemas.microsoft.com/office/powerpoint/2010/main" val="3208141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1E4401-365F-DACF-47ED-BE0939E91856}"/>
              </a:ext>
            </a:extLst>
          </p:cNvPr>
          <p:cNvSpPr>
            <a:spLocks noGrp="1"/>
          </p:cNvSpPr>
          <p:nvPr>
            <p:ph sz="half" idx="1"/>
          </p:nvPr>
        </p:nvSpPr>
        <p:spPr>
          <a:xfrm>
            <a:off x="838199" y="1611640"/>
            <a:ext cx="5747795" cy="4852660"/>
          </a:xfrm>
        </p:spPr>
        <p:txBody>
          <a:bodyPr>
            <a:normAutofit/>
          </a:bodyPr>
          <a:lstStyle/>
          <a:p>
            <a:pPr marL="0" indent="0">
              <a:spcAft>
                <a:spcPts val="1200"/>
              </a:spcAft>
              <a:buNone/>
            </a:pPr>
            <a:r>
              <a:rPr lang="en-US" dirty="0"/>
              <a:t>Support children to develop positive math mindsets by: </a:t>
            </a:r>
          </a:p>
          <a:p>
            <a:pPr lvl="1">
              <a:spcAft>
                <a:spcPts val="1200"/>
              </a:spcAft>
            </a:pPr>
            <a:r>
              <a:rPr lang="en-US" sz="2800" dirty="0"/>
              <a:t>Offering playful learning opportunities</a:t>
            </a:r>
          </a:p>
          <a:p>
            <a:pPr lvl="1">
              <a:spcAft>
                <a:spcPts val="1200"/>
              </a:spcAft>
            </a:pPr>
            <a:r>
              <a:rPr lang="en-US" sz="2800" dirty="0"/>
              <a:t>Holding high expectations</a:t>
            </a:r>
          </a:p>
          <a:p>
            <a:pPr lvl="1">
              <a:spcAft>
                <a:spcPts val="1200"/>
              </a:spcAft>
            </a:pPr>
            <a:r>
              <a:rPr lang="en-US" sz="2800" dirty="0"/>
              <a:t>Providing multiple entry points</a:t>
            </a:r>
            <a:endParaRPr lang="en-US" sz="2800" b="1" dirty="0">
              <a:solidFill>
                <a:schemeClr val="accent3"/>
              </a:solidFill>
            </a:endParaRPr>
          </a:p>
          <a:p>
            <a:pPr lvl="1">
              <a:spcAft>
                <a:spcPts val="1200"/>
              </a:spcAft>
            </a:pPr>
            <a:r>
              <a:rPr lang="en-US" sz="2800" dirty="0"/>
              <a:t>Having a growth mindset</a:t>
            </a:r>
          </a:p>
        </p:txBody>
      </p:sp>
      <p:sp>
        <p:nvSpPr>
          <p:cNvPr id="4" name="Title 3">
            <a:extLst>
              <a:ext uri="{FF2B5EF4-FFF2-40B4-BE49-F238E27FC236}">
                <a16:creationId xmlns:a16="http://schemas.microsoft.com/office/drawing/2014/main" id="{1C81F9D1-EA51-9879-DE9C-B32F41320417}"/>
              </a:ext>
            </a:extLst>
          </p:cNvPr>
          <p:cNvSpPr>
            <a:spLocks noGrp="1"/>
          </p:cNvSpPr>
          <p:nvPr>
            <p:ph type="title"/>
          </p:nvPr>
        </p:nvSpPr>
        <p:spPr/>
        <p:txBody>
          <a:bodyPr/>
          <a:lstStyle/>
          <a:p>
            <a:r>
              <a:rPr lang="en-US" dirty="0"/>
              <a:t>Disrupting Math Stereotypes</a:t>
            </a:r>
          </a:p>
        </p:txBody>
      </p:sp>
      <p:sp>
        <p:nvSpPr>
          <p:cNvPr id="5" name="Slide Number Placeholder 4">
            <a:extLst>
              <a:ext uri="{FF2B5EF4-FFF2-40B4-BE49-F238E27FC236}">
                <a16:creationId xmlns:a16="http://schemas.microsoft.com/office/drawing/2014/main" id="{9B27B2C9-810B-53A6-FB3C-49483ECE8E91}"/>
              </a:ext>
            </a:extLst>
          </p:cNvPr>
          <p:cNvSpPr>
            <a:spLocks noGrp="1"/>
          </p:cNvSpPr>
          <p:nvPr>
            <p:ph type="sldNum" sz="quarter" idx="4"/>
          </p:nvPr>
        </p:nvSpPr>
        <p:spPr/>
        <p:txBody>
          <a:bodyPr/>
          <a:lstStyle/>
          <a:p>
            <a:fld id="{8B512919-B088-4E12-9038-722E97F79378}" type="slidenum">
              <a:rPr lang="en-US" smtClean="0"/>
              <a:pPr/>
              <a:t>17</a:t>
            </a:fld>
            <a:endParaRPr lang="en-US"/>
          </a:p>
        </p:txBody>
      </p:sp>
      <p:pic>
        <p:nvPicPr>
          <p:cNvPr id="6" name="Picture 5">
            <a:extLst>
              <a:ext uri="{FF2B5EF4-FFF2-40B4-BE49-F238E27FC236}">
                <a16:creationId xmlns:a16="http://schemas.microsoft.com/office/drawing/2014/main" id="{F1B1B5A6-D6D1-FB99-476F-7EE4AF94E7C5}"/>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19150" y="1611640"/>
            <a:ext cx="4299249" cy="4520789"/>
          </a:xfrm>
          <a:prstGeom prst="rect">
            <a:avLst/>
          </a:prstGeom>
        </p:spPr>
      </p:pic>
      <p:sp>
        <p:nvSpPr>
          <p:cNvPr id="3" name="TextBox 2">
            <a:extLst>
              <a:ext uri="{FF2B5EF4-FFF2-40B4-BE49-F238E27FC236}">
                <a16:creationId xmlns:a16="http://schemas.microsoft.com/office/drawing/2014/main" id="{8D63435E-040B-6CC8-B220-EE4C7A80C69C}"/>
              </a:ext>
            </a:extLst>
          </p:cNvPr>
          <p:cNvSpPr txBox="1"/>
          <p:nvPr/>
        </p:nvSpPr>
        <p:spPr>
          <a:xfrm>
            <a:off x="926592" y="5790534"/>
            <a:ext cx="5535169" cy="338554"/>
          </a:xfrm>
          <a:prstGeom prst="rect">
            <a:avLst/>
          </a:prstGeom>
          <a:noFill/>
        </p:spPr>
        <p:txBody>
          <a:bodyPr wrap="square">
            <a:spAutoFit/>
          </a:bodyPr>
          <a:lstStyle/>
          <a:p>
            <a:r>
              <a:rPr lang="en-US" sz="1600" dirty="0" err="1">
                <a:effectLst/>
                <a:latin typeface="Montserrat" panose="00000500000000000000" pitchFamily="2" charset="0"/>
                <a:ea typeface="Calibri" panose="020F0502020204030204" pitchFamily="34" charset="0"/>
                <a:cs typeface="Arial" panose="020B0604020202020204" pitchFamily="34" charset="0"/>
              </a:rPr>
              <a:t>Boaler</a:t>
            </a:r>
            <a:r>
              <a:rPr lang="en-US" sz="1600" dirty="0">
                <a:effectLst/>
                <a:latin typeface="Montserrat" panose="00000500000000000000" pitchFamily="2" charset="0"/>
                <a:ea typeface="Calibri" panose="020F0502020204030204" pitchFamily="34" charset="0"/>
                <a:cs typeface="Arial" panose="020B0604020202020204" pitchFamily="34" charset="0"/>
              </a:rPr>
              <a:t> (2015)</a:t>
            </a:r>
            <a:endParaRPr lang="en-US" sz="1600" dirty="0">
              <a:latin typeface="Montserrat" panose="00000500000000000000" pitchFamily="2" charset="0"/>
            </a:endParaRPr>
          </a:p>
        </p:txBody>
      </p:sp>
    </p:spTree>
    <p:extLst>
      <p:ext uri="{BB962C8B-B14F-4D97-AF65-F5344CB8AC3E}">
        <p14:creationId xmlns:p14="http://schemas.microsoft.com/office/powerpoint/2010/main" val="648665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46A943-6576-3D18-BBFE-57502F22BF02}"/>
              </a:ext>
            </a:extLst>
          </p:cNvPr>
          <p:cNvSpPr>
            <a:spLocks noGrp="1"/>
          </p:cNvSpPr>
          <p:nvPr>
            <p:ph sz="half" idx="1"/>
          </p:nvPr>
        </p:nvSpPr>
        <p:spPr>
          <a:xfrm>
            <a:off x="838200" y="1544222"/>
            <a:ext cx="4995441" cy="3826431"/>
          </a:xfrm>
        </p:spPr>
        <p:txBody>
          <a:bodyPr>
            <a:normAutofit/>
          </a:bodyPr>
          <a:lstStyle/>
          <a:p>
            <a:pPr lvl="0">
              <a:spcAft>
                <a:spcPts val="1800"/>
              </a:spcAft>
            </a:pPr>
            <a:r>
              <a:rPr lang="en-US" b="1" dirty="0">
                <a:solidFill>
                  <a:schemeClr val="accent6"/>
                </a:solidFill>
                <a:latin typeface="Montserrat" panose="00000500000000000000" pitchFamily="2" charset="0"/>
              </a:rPr>
              <a:t>Growth Mindset: </a:t>
            </a:r>
            <a:r>
              <a:rPr lang="en-US" dirty="0">
                <a:latin typeface="Montserrat" panose="00000500000000000000" pitchFamily="2" charset="0"/>
              </a:rPr>
              <a:t>Belief that skills and knowledge can improve over time with effort, learning, and persistence</a:t>
            </a:r>
          </a:p>
          <a:p>
            <a:pPr lvl="0">
              <a:spcAft>
                <a:spcPts val="1800"/>
              </a:spcAft>
            </a:pPr>
            <a:r>
              <a:rPr lang="en-US" b="1" dirty="0">
                <a:solidFill>
                  <a:schemeClr val="accent6"/>
                </a:solidFill>
                <a:latin typeface="Montserrat" panose="00000500000000000000" pitchFamily="2" charset="0"/>
              </a:rPr>
              <a:t>Fixed Mindset:</a:t>
            </a:r>
            <a:r>
              <a:rPr lang="en-US" dirty="0">
                <a:solidFill>
                  <a:schemeClr val="accent6"/>
                </a:solidFill>
                <a:latin typeface="Montserrat" panose="00000500000000000000" pitchFamily="2" charset="0"/>
              </a:rPr>
              <a:t> </a:t>
            </a:r>
            <a:r>
              <a:rPr lang="en-US" dirty="0">
                <a:latin typeface="Montserrat" panose="00000500000000000000" pitchFamily="2" charset="0"/>
              </a:rPr>
              <a:t>Belief that skills and knowledge cannot change</a:t>
            </a:r>
          </a:p>
        </p:txBody>
      </p:sp>
      <p:sp>
        <p:nvSpPr>
          <p:cNvPr id="4" name="Title 3">
            <a:extLst>
              <a:ext uri="{FF2B5EF4-FFF2-40B4-BE49-F238E27FC236}">
                <a16:creationId xmlns:a16="http://schemas.microsoft.com/office/drawing/2014/main" id="{1B06A83E-1771-8F2D-E212-E5AA29204F6A}"/>
              </a:ext>
            </a:extLst>
          </p:cNvPr>
          <p:cNvSpPr>
            <a:spLocks noGrp="1"/>
          </p:cNvSpPr>
          <p:nvPr>
            <p:ph type="title"/>
          </p:nvPr>
        </p:nvSpPr>
        <p:spPr/>
        <p:txBody>
          <a:bodyPr/>
          <a:lstStyle/>
          <a:p>
            <a:r>
              <a:rPr lang="en-US" dirty="0"/>
              <a:t>Growth and Fixed Mindsets</a:t>
            </a:r>
          </a:p>
        </p:txBody>
      </p:sp>
      <p:sp>
        <p:nvSpPr>
          <p:cNvPr id="5" name="Slide Number Placeholder 4">
            <a:extLst>
              <a:ext uri="{FF2B5EF4-FFF2-40B4-BE49-F238E27FC236}">
                <a16:creationId xmlns:a16="http://schemas.microsoft.com/office/drawing/2014/main" id="{B1F1A3E0-F9E4-7EE2-90FC-3F2C807128EE}"/>
              </a:ext>
            </a:extLst>
          </p:cNvPr>
          <p:cNvSpPr>
            <a:spLocks noGrp="1"/>
          </p:cNvSpPr>
          <p:nvPr>
            <p:ph type="sldNum" sz="quarter" idx="4"/>
          </p:nvPr>
        </p:nvSpPr>
        <p:spPr/>
        <p:txBody>
          <a:bodyPr/>
          <a:lstStyle/>
          <a:p>
            <a:fld id="{8B512919-B088-4E12-9038-722E97F79378}" type="slidenum">
              <a:rPr lang="en-US" smtClean="0"/>
              <a:pPr/>
              <a:t>18</a:t>
            </a:fld>
            <a:endParaRPr lang="en-US"/>
          </a:p>
        </p:txBody>
      </p:sp>
      <p:sp>
        <p:nvSpPr>
          <p:cNvPr id="6" name="TextBox 5">
            <a:extLst>
              <a:ext uri="{FF2B5EF4-FFF2-40B4-BE49-F238E27FC236}">
                <a16:creationId xmlns:a16="http://schemas.microsoft.com/office/drawing/2014/main" id="{39FA7BC0-D2D1-4EAE-9082-835A34846D1E}"/>
              </a:ext>
            </a:extLst>
          </p:cNvPr>
          <p:cNvSpPr txBox="1"/>
          <p:nvPr/>
        </p:nvSpPr>
        <p:spPr>
          <a:xfrm>
            <a:off x="838199" y="5201375"/>
            <a:ext cx="4995441" cy="584775"/>
          </a:xfrm>
          <a:prstGeom prst="rect">
            <a:avLst/>
          </a:prstGeom>
          <a:noFill/>
        </p:spPr>
        <p:txBody>
          <a:bodyPr wrap="square">
            <a:spAutoFit/>
          </a:bodyPr>
          <a:lstStyle/>
          <a:p>
            <a:pPr marL="0" indent="0">
              <a:spcAft>
                <a:spcPts val="1800"/>
              </a:spcAft>
              <a:buNone/>
            </a:pPr>
            <a:r>
              <a:rPr lang="en-US" sz="1600" dirty="0">
                <a:latin typeface="Montserrat" panose="00000500000000000000" pitchFamily="2" charset="0"/>
              </a:rPr>
              <a:t>Dweck (2008); Dweck (2015); Park, Ramirez, &amp; </a:t>
            </a:r>
            <a:r>
              <a:rPr lang="en-US" sz="1600" dirty="0" err="1">
                <a:latin typeface="Montserrat" panose="00000500000000000000" pitchFamily="2" charset="0"/>
              </a:rPr>
              <a:t>Beilock</a:t>
            </a:r>
            <a:r>
              <a:rPr lang="en-US" sz="1600" dirty="0">
                <a:latin typeface="Montserrat" panose="00000500000000000000" pitchFamily="2" charset="0"/>
              </a:rPr>
              <a:t> (2014)</a:t>
            </a:r>
          </a:p>
        </p:txBody>
      </p:sp>
      <p:pic>
        <p:nvPicPr>
          <p:cNvPr id="7" name="Picture 6">
            <a:extLst>
              <a:ext uri="{FF2B5EF4-FFF2-40B4-BE49-F238E27FC236}">
                <a16:creationId xmlns:a16="http://schemas.microsoft.com/office/drawing/2014/main" id="{2312C4B3-E307-16D3-9A73-1A4680294DE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83076" y="1597305"/>
            <a:ext cx="5491890" cy="3658427"/>
          </a:xfrm>
          <a:prstGeom prst="rect">
            <a:avLst/>
          </a:prstGeom>
        </p:spPr>
      </p:pic>
    </p:spTree>
    <p:extLst>
      <p:ext uri="{BB962C8B-B14F-4D97-AF65-F5344CB8AC3E}">
        <p14:creationId xmlns:p14="http://schemas.microsoft.com/office/powerpoint/2010/main" val="1625176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BF4DBBBF-DD31-D835-097E-ECB8339BE169}"/>
              </a:ext>
            </a:extLst>
          </p:cNvPr>
          <p:cNvSpPr/>
          <p:nvPr/>
        </p:nvSpPr>
        <p:spPr>
          <a:xfrm>
            <a:off x="7330190" y="1562777"/>
            <a:ext cx="4439406" cy="2889302"/>
          </a:xfrm>
          <a:custGeom>
            <a:avLst/>
            <a:gdLst>
              <a:gd name="connsiteX0" fmla="*/ 0 w 4439406"/>
              <a:gd name="connsiteY0" fmla="*/ 356639 h 2139793"/>
              <a:gd name="connsiteX1" fmla="*/ 356639 w 4439406"/>
              <a:gd name="connsiteY1" fmla="*/ 0 h 2139793"/>
              <a:gd name="connsiteX2" fmla="*/ 4082767 w 4439406"/>
              <a:gd name="connsiteY2" fmla="*/ 0 h 2139793"/>
              <a:gd name="connsiteX3" fmla="*/ 4439406 w 4439406"/>
              <a:gd name="connsiteY3" fmla="*/ 356639 h 2139793"/>
              <a:gd name="connsiteX4" fmla="*/ 4439406 w 4439406"/>
              <a:gd name="connsiteY4" fmla="*/ 1783154 h 2139793"/>
              <a:gd name="connsiteX5" fmla="*/ 4082767 w 4439406"/>
              <a:gd name="connsiteY5" fmla="*/ 2139793 h 2139793"/>
              <a:gd name="connsiteX6" fmla="*/ 356639 w 4439406"/>
              <a:gd name="connsiteY6" fmla="*/ 2139793 h 2139793"/>
              <a:gd name="connsiteX7" fmla="*/ 0 w 4439406"/>
              <a:gd name="connsiteY7" fmla="*/ 1783154 h 2139793"/>
              <a:gd name="connsiteX8" fmla="*/ 0 w 4439406"/>
              <a:gd name="connsiteY8" fmla="*/ 356639 h 2139793"/>
              <a:gd name="connsiteX0" fmla="*/ 0 w 4439406"/>
              <a:gd name="connsiteY0" fmla="*/ 356639 h 2139793"/>
              <a:gd name="connsiteX1" fmla="*/ 356639 w 4439406"/>
              <a:gd name="connsiteY1" fmla="*/ 0 h 2139793"/>
              <a:gd name="connsiteX2" fmla="*/ 4082767 w 4439406"/>
              <a:gd name="connsiteY2" fmla="*/ 0 h 2139793"/>
              <a:gd name="connsiteX3" fmla="*/ 4439406 w 4439406"/>
              <a:gd name="connsiteY3" fmla="*/ 356639 h 2139793"/>
              <a:gd name="connsiteX4" fmla="*/ 4439406 w 4439406"/>
              <a:gd name="connsiteY4" fmla="*/ 1783154 h 2139793"/>
              <a:gd name="connsiteX5" fmla="*/ 4082767 w 4439406"/>
              <a:gd name="connsiteY5" fmla="*/ 2139793 h 2139793"/>
              <a:gd name="connsiteX6" fmla="*/ 869430 w 4439406"/>
              <a:gd name="connsiteY6" fmla="*/ 2139793 h 2139793"/>
              <a:gd name="connsiteX7" fmla="*/ 356639 w 4439406"/>
              <a:gd name="connsiteY7" fmla="*/ 2139793 h 2139793"/>
              <a:gd name="connsiteX8" fmla="*/ 0 w 4439406"/>
              <a:gd name="connsiteY8" fmla="*/ 1783154 h 2139793"/>
              <a:gd name="connsiteX9" fmla="*/ 0 w 4439406"/>
              <a:gd name="connsiteY9" fmla="*/ 356639 h 2139793"/>
              <a:gd name="connsiteX0" fmla="*/ 0 w 4439406"/>
              <a:gd name="connsiteY0" fmla="*/ 356639 h 2139793"/>
              <a:gd name="connsiteX1" fmla="*/ 356639 w 4439406"/>
              <a:gd name="connsiteY1" fmla="*/ 0 h 2139793"/>
              <a:gd name="connsiteX2" fmla="*/ 4082767 w 4439406"/>
              <a:gd name="connsiteY2" fmla="*/ 0 h 2139793"/>
              <a:gd name="connsiteX3" fmla="*/ 4439406 w 4439406"/>
              <a:gd name="connsiteY3" fmla="*/ 356639 h 2139793"/>
              <a:gd name="connsiteX4" fmla="*/ 4439406 w 4439406"/>
              <a:gd name="connsiteY4" fmla="*/ 1783154 h 2139793"/>
              <a:gd name="connsiteX5" fmla="*/ 4082767 w 4439406"/>
              <a:gd name="connsiteY5" fmla="*/ 2139793 h 2139793"/>
              <a:gd name="connsiteX6" fmla="*/ 1184223 w 4439406"/>
              <a:gd name="connsiteY6" fmla="*/ 2124803 h 2139793"/>
              <a:gd name="connsiteX7" fmla="*/ 869430 w 4439406"/>
              <a:gd name="connsiteY7" fmla="*/ 2139793 h 2139793"/>
              <a:gd name="connsiteX8" fmla="*/ 356639 w 4439406"/>
              <a:gd name="connsiteY8" fmla="*/ 2139793 h 2139793"/>
              <a:gd name="connsiteX9" fmla="*/ 0 w 4439406"/>
              <a:gd name="connsiteY9" fmla="*/ 1783154 h 2139793"/>
              <a:gd name="connsiteX10" fmla="*/ 0 w 4439406"/>
              <a:gd name="connsiteY10" fmla="*/ 356639 h 2139793"/>
              <a:gd name="connsiteX0" fmla="*/ 0 w 4439406"/>
              <a:gd name="connsiteY0" fmla="*/ 356639 h 2139793"/>
              <a:gd name="connsiteX1" fmla="*/ 356639 w 4439406"/>
              <a:gd name="connsiteY1" fmla="*/ 0 h 2139793"/>
              <a:gd name="connsiteX2" fmla="*/ 4082767 w 4439406"/>
              <a:gd name="connsiteY2" fmla="*/ 0 h 2139793"/>
              <a:gd name="connsiteX3" fmla="*/ 4439406 w 4439406"/>
              <a:gd name="connsiteY3" fmla="*/ 356639 h 2139793"/>
              <a:gd name="connsiteX4" fmla="*/ 4439406 w 4439406"/>
              <a:gd name="connsiteY4" fmla="*/ 1783154 h 2139793"/>
              <a:gd name="connsiteX5" fmla="*/ 4082767 w 4439406"/>
              <a:gd name="connsiteY5" fmla="*/ 2139793 h 2139793"/>
              <a:gd name="connsiteX6" fmla="*/ 1439056 w 4439406"/>
              <a:gd name="connsiteY6" fmla="*/ 2124803 h 2139793"/>
              <a:gd name="connsiteX7" fmla="*/ 1184223 w 4439406"/>
              <a:gd name="connsiteY7" fmla="*/ 2124803 h 2139793"/>
              <a:gd name="connsiteX8" fmla="*/ 869430 w 4439406"/>
              <a:gd name="connsiteY8" fmla="*/ 2139793 h 2139793"/>
              <a:gd name="connsiteX9" fmla="*/ 356639 w 4439406"/>
              <a:gd name="connsiteY9" fmla="*/ 2139793 h 2139793"/>
              <a:gd name="connsiteX10" fmla="*/ 0 w 4439406"/>
              <a:gd name="connsiteY10" fmla="*/ 1783154 h 2139793"/>
              <a:gd name="connsiteX11" fmla="*/ 0 w 4439406"/>
              <a:gd name="connsiteY11" fmla="*/ 356639 h 2139793"/>
              <a:gd name="connsiteX0" fmla="*/ 0 w 4439406"/>
              <a:gd name="connsiteY0" fmla="*/ 356639 h 3039203"/>
              <a:gd name="connsiteX1" fmla="*/ 356639 w 4439406"/>
              <a:gd name="connsiteY1" fmla="*/ 0 h 3039203"/>
              <a:gd name="connsiteX2" fmla="*/ 4082767 w 4439406"/>
              <a:gd name="connsiteY2" fmla="*/ 0 h 3039203"/>
              <a:gd name="connsiteX3" fmla="*/ 4439406 w 4439406"/>
              <a:gd name="connsiteY3" fmla="*/ 356639 h 3039203"/>
              <a:gd name="connsiteX4" fmla="*/ 4439406 w 4439406"/>
              <a:gd name="connsiteY4" fmla="*/ 1783154 h 3039203"/>
              <a:gd name="connsiteX5" fmla="*/ 4082767 w 4439406"/>
              <a:gd name="connsiteY5" fmla="*/ 2139793 h 3039203"/>
              <a:gd name="connsiteX6" fmla="*/ 1439056 w 4439406"/>
              <a:gd name="connsiteY6" fmla="*/ 2124803 h 3039203"/>
              <a:gd name="connsiteX7" fmla="*/ 704538 w 4439406"/>
              <a:gd name="connsiteY7" fmla="*/ 3039203 h 3039203"/>
              <a:gd name="connsiteX8" fmla="*/ 869430 w 4439406"/>
              <a:gd name="connsiteY8" fmla="*/ 2139793 h 3039203"/>
              <a:gd name="connsiteX9" fmla="*/ 356639 w 4439406"/>
              <a:gd name="connsiteY9" fmla="*/ 2139793 h 3039203"/>
              <a:gd name="connsiteX10" fmla="*/ 0 w 4439406"/>
              <a:gd name="connsiteY10" fmla="*/ 1783154 h 3039203"/>
              <a:gd name="connsiteX11" fmla="*/ 0 w 4439406"/>
              <a:gd name="connsiteY11" fmla="*/ 356639 h 3039203"/>
              <a:gd name="connsiteX0" fmla="*/ 0 w 4439406"/>
              <a:gd name="connsiteY0" fmla="*/ 356639 h 2889302"/>
              <a:gd name="connsiteX1" fmla="*/ 356639 w 4439406"/>
              <a:gd name="connsiteY1" fmla="*/ 0 h 2889302"/>
              <a:gd name="connsiteX2" fmla="*/ 4082767 w 4439406"/>
              <a:gd name="connsiteY2" fmla="*/ 0 h 2889302"/>
              <a:gd name="connsiteX3" fmla="*/ 4439406 w 4439406"/>
              <a:gd name="connsiteY3" fmla="*/ 356639 h 2889302"/>
              <a:gd name="connsiteX4" fmla="*/ 4439406 w 4439406"/>
              <a:gd name="connsiteY4" fmla="*/ 1783154 h 2889302"/>
              <a:gd name="connsiteX5" fmla="*/ 4082767 w 4439406"/>
              <a:gd name="connsiteY5" fmla="*/ 2139793 h 2889302"/>
              <a:gd name="connsiteX6" fmla="*/ 1439056 w 4439406"/>
              <a:gd name="connsiteY6" fmla="*/ 2124803 h 2889302"/>
              <a:gd name="connsiteX7" fmla="*/ 794479 w 4439406"/>
              <a:gd name="connsiteY7" fmla="*/ 2889302 h 2889302"/>
              <a:gd name="connsiteX8" fmla="*/ 869430 w 4439406"/>
              <a:gd name="connsiteY8" fmla="*/ 2139793 h 2889302"/>
              <a:gd name="connsiteX9" fmla="*/ 356639 w 4439406"/>
              <a:gd name="connsiteY9" fmla="*/ 2139793 h 2889302"/>
              <a:gd name="connsiteX10" fmla="*/ 0 w 4439406"/>
              <a:gd name="connsiteY10" fmla="*/ 1783154 h 2889302"/>
              <a:gd name="connsiteX11" fmla="*/ 0 w 4439406"/>
              <a:gd name="connsiteY11" fmla="*/ 356639 h 288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06" h="2889302">
                <a:moveTo>
                  <a:pt x="0" y="356639"/>
                </a:moveTo>
                <a:cubicBezTo>
                  <a:pt x="0" y="159673"/>
                  <a:pt x="159673" y="0"/>
                  <a:pt x="356639" y="0"/>
                </a:cubicBezTo>
                <a:lnTo>
                  <a:pt x="4082767" y="0"/>
                </a:lnTo>
                <a:cubicBezTo>
                  <a:pt x="4279733" y="0"/>
                  <a:pt x="4439406" y="159673"/>
                  <a:pt x="4439406" y="356639"/>
                </a:cubicBezTo>
                <a:lnTo>
                  <a:pt x="4439406" y="1783154"/>
                </a:lnTo>
                <a:cubicBezTo>
                  <a:pt x="4439406" y="1980120"/>
                  <a:pt x="4279733" y="2139793"/>
                  <a:pt x="4082767" y="2139793"/>
                </a:cubicBezTo>
                <a:lnTo>
                  <a:pt x="1439056" y="2124803"/>
                </a:lnTo>
                <a:lnTo>
                  <a:pt x="794479" y="2889302"/>
                </a:lnTo>
                <a:lnTo>
                  <a:pt x="869430" y="2139793"/>
                </a:lnTo>
                <a:lnTo>
                  <a:pt x="356639" y="2139793"/>
                </a:lnTo>
                <a:cubicBezTo>
                  <a:pt x="159673" y="2139793"/>
                  <a:pt x="0" y="1980120"/>
                  <a:pt x="0" y="1783154"/>
                </a:cubicBezTo>
                <a:lnTo>
                  <a:pt x="0" y="356639"/>
                </a:lnTo>
                <a:close/>
              </a:path>
            </a:pathLst>
          </a:custGeom>
          <a:solidFill>
            <a:srgbClr val="FDEDF3"/>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E9FD1407-669A-59D6-2AF8-F696DD530B28}"/>
              </a:ext>
            </a:extLst>
          </p:cNvPr>
          <p:cNvSpPr/>
          <p:nvPr/>
        </p:nvSpPr>
        <p:spPr>
          <a:xfrm>
            <a:off x="527183" y="3297837"/>
            <a:ext cx="6233381" cy="1618938"/>
          </a:xfrm>
          <a:custGeom>
            <a:avLst/>
            <a:gdLst>
              <a:gd name="connsiteX0" fmla="*/ 0 w 6233381"/>
              <a:gd name="connsiteY0" fmla="*/ 174889 h 1049311"/>
              <a:gd name="connsiteX1" fmla="*/ 174889 w 6233381"/>
              <a:gd name="connsiteY1" fmla="*/ 0 h 1049311"/>
              <a:gd name="connsiteX2" fmla="*/ 6058492 w 6233381"/>
              <a:gd name="connsiteY2" fmla="*/ 0 h 1049311"/>
              <a:gd name="connsiteX3" fmla="*/ 6233381 w 6233381"/>
              <a:gd name="connsiteY3" fmla="*/ 174889 h 1049311"/>
              <a:gd name="connsiteX4" fmla="*/ 6233381 w 6233381"/>
              <a:gd name="connsiteY4" fmla="*/ 874422 h 1049311"/>
              <a:gd name="connsiteX5" fmla="*/ 6058492 w 6233381"/>
              <a:gd name="connsiteY5" fmla="*/ 1049311 h 1049311"/>
              <a:gd name="connsiteX6" fmla="*/ 174889 w 6233381"/>
              <a:gd name="connsiteY6" fmla="*/ 1049311 h 1049311"/>
              <a:gd name="connsiteX7" fmla="*/ 0 w 6233381"/>
              <a:gd name="connsiteY7" fmla="*/ 874422 h 1049311"/>
              <a:gd name="connsiteX8" fmla="*/ 0 w 6233381"/>
              <a:gd name="connsiteY8" fmla="*/ 174889 h 1049311"/>
              <a:gd name="connsiteX0" fmla="*/ 0 w 6233381"/>
              <a:gd name="connsiteY0" fmla="*/ 189880 h 1064302"/>
              <a:gd name="connsiteX1" fmla="*/ 174889 w 6233381"/>
              <a:gd name="connsiteY1" fmla="*/ 14991 h 1064302"/>
              <a:gd name="connsiteX2" fmla="*/ 5558824 w 6233381"/>
              <a:gd name="connsiteY2" fmla="*/ 0 h 1064302"/>
              <a:gd name="connsiteX3" fmla="*/ 6058492 w 6233381"/>
              <a:gd name="connsiteY3" fmla="*/ 14991 h 1064302"/>
              <a:gd name="connsiteX4" fmla="*/ 6233381 w 6233381"/>
              <a:gd name="connsiteY4" fmla="*/ 189880 h 1064302"/>
              <a:gd name="connsiteX5" fmla="*/ 6233381 w 6233381"/>
              <a:gd name="connsiteY5" fmla="*/ 889413 h 1064302"/>
              <a:gd name="connsiteX6" fmla="*/ 6058492 w 6233381"/>
              <a:gd name="connsiteY6" fmla="*/ 1064302 h 1064302"/>
              <a:gd name="connsiteX7" fmla="*/ 174889 w 6233381"/>
              <a:gd name="connsiteY7" fmla="*/ 1064302 h 1064302"/>
              <a:gd name="connsiteX8" fmla="*/ 0 w 6233381"/>
              <a:gd name="connsiteY8" fmla="*/ 889413 h 1064302"/>
              <a:gd name="connsiteX9" fmla="*/ 0 w 6233381"/>
              <a:gd name="connsiteY9" fmla="*/ 189880 h 1064302"/>
              <a:gd name="connsiteX0" fmla="*/ 0 w 6233381"/>
              <a:gd name="connsiteY0" fmla="*/ 189880 h 1064302"/>
              <a:gd name="connsiteX1" fmla="*/ 174889 w 6233381"/>
              <a:gd name="connsiteY1" fmla="*/ 14991 h 1064302"/>
              <a:gd name="connsiteX2" fmla="*/ 5199060 w 6233381"/>
              <a:gd name="connsiteY2" fmla="*/ 0 h 1064302"/>
              <a:gd name="connsiteX3" fmla="*/ 5558824 w 6233381"/>
              <a:gd name="connsiteY3" fmla="*/ 0 h 1064302"/>
              <a:gd name="connsiteX4" fmla="*/ 6058492 w 6233381"/>
              <a:gd name="connsiteY4" fmla="*/ 14991 h 1064302"/>
              <a:gd name="connsiteX5" fmla="*/ 6233381 w 6233381"/>
              <a:gd name="connsiteY5" fmla="*/ 189880 h 1064302"/>
              <a:gd name="connsiteX6" fmla="*/ 6233381 w 6233381"/>
              <a:gd name="connsiteY6" fmla="*/ 889413 h 1064302"/>
              <a:gd name="connsiteX7" fmla="*/ 6058492 w 6233381"/>
              <a:gd name="connsiteY7" fmla="*/ 1064302 h 1064302"/>
              <a:gd name="connsiteX8" fmla="*/ 174889 w 6233381"/>
              <a:gd name="connsiteY8" fmla="*/ 1064302 h 1064302"/>
              <a:gd name="connsiteX9" fmla="*/ 0 w 6233381"/>
              <a:gd name="connsiteY9" fmla="*/ 889413 h 1064302"/>
              <a:gd name="connsiteX10" fmla="*/ 0 w 6233381"/>
              <a:gd name="connsiteY10" fmla="*/ 189880 h 1064302"/>
              <a:gd name="connsiteX0" fmla="*/ 0 w 6233381"/>
              <a:gd name="connsiteY0" fmla="*/ 189880 h 1064302"/>
              <a:gd name="connsiteX1" fmla="*/ 174889 w 6233381"/>
              <a:gd name="connsiteY1" fmla="*/ 14991 h 1064302"/>
              <a:gd name="connsiteX2" fmla="*/ 4929237 w 6233381"/>
              <a:gd name="connsiteY2" fmla="*/ 0 h 1064302"/>
              <a:gd name="connsiteX3" fmla="*/ 5199060 w 6233381"/>
              <a:gd name="connsiteY3" fmla="*/ 0 h 1064302"/>
              <a:gd name="connsiteX4" fmla="*/ 5558824 w 6233381"/>
              <a:gd name="connsiteY4" fmla="*/ 0 h 1064302"/>
              <a:gd name="connsiteX5" fmla="*/ 6058492 w 6233381"/>
              <a:gd name="connsiteY5" fmla="*/ 14991 h 1064302"/>
              <a:gd name="connsiteX6" fmla="*/ 6233381 w 6233381"/>
              <a:gd name="connsiteY6" fmla="*/ 189880 h 1064302"/>
              <a:gd name="connsiteX7" fmla="*/ 6233381 w 6233381"/>
              <a:gd name="connsiteY7" fmla="*/ 889413 h 1064302"/>
              <a:gd name="connsiteX8" fmla="*/ 6058492 w 6233381"/>
              <a:gd name="connsiteY8" fmla="*/ 1064302 h 1064302"/>
              <a:gd name="connsiteX9" fmla="*/ 174889 w 6233381"/>
              <a:gd name="connsiteY9" fmla="*/ 1064302 h 1064302"/>
              <a:gd name="connsiteX10" fmla="*/ 0 w 6233381"/>
              <a:gd name="connsiteY10" fmla="*/ 889413 h 1064302"/>
              <a:gd name="connsiteX11" fmla="*/ 0 w 6233381"/>
              <a:gd name="connsiteY11" fmla="*/ 189880 h 1064302"/>
              <a:gd name="connsiteX0" fmla="*/ 0 w 6233381"/>
              <a:gd name="connsiteY0" fmla="*/ 744516 h 1618938"/>
              <a:gd name="connsiteX1" fmla="*/ 174889 w 6233381"/>
              <a:gd name="connsiteY1" fmla="*/ 569627 h 1618938"/>
              <a:gd name="connsiteX2" fmla="*/ 4929237 w 6233381"/>
              <a:gd name="connsiteY2" fmla="*/ 554636 h 1618938"/>
              <a:gd name="connsiteX3" fmla="*/ 5828647 w 6233381"/>
              <a:gd name="connsiteY3" fmla="*/ 0 h 1618938"/>
              <a:gd name="connsiteX4" fmla="*/ 5558824 w 6233381"/>
              <a:gd name="connsiteY4" fmla="*/ 554636 h 1618938"/>
              <a:gd name="connsiteX5" fmla="*/ 6058492 w 6233381"/>
              <a:gd name="connsiteY5" fmla="*/ 569627 h 1618938"/>
              <a:gd name="connsiteX6" fmla="*/ 6233381 w 6233381"/>
              <a:gd name="connsiteY6" fmla="*/ 744516 h 1618938"/>
              <a:gd name="connsiteX7" fmla="*/ 6233381 w 6233381"/>
              <a:gd name="connsiteY7" fmla="*/ 1444049 h 1618938"/>
              <a:gd name="connsiteX8" fmla="*/ 6058492 w 6233381"/>
              <a:gd name="connsiteY8" fmla="*/ 1618938 h 1618938"/>
              <a:gd name="connsiteX9" fmla="*/ 174889 w 6233381"/>
              <a:gd name="connsiteY9" fmla="*/ 1618938 h 1618938"/>
              <a:gd name="connsiteX10" fmla="*/ 0 w 6233381"/>
              <a:gd name="connsiteY10" fmla="*/ 1444049 h 1618938"/>
              <a:gd name="connsiteX11" fmla="*/ 0 w 6233381"/>
              <a:gd name="connsiteY11" fmla="*/ 744516 h 161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33381" h="1618938">
                <a:moveTo>
                  <a:pt x="0" y="744516"/>
                </a:moveTo>
                <a:cubicBezTo>
                  <a:pt x="0" y="647927"/>
                  <a:pt x="78300" y="569627"/>
                  <a:pt x="174889" y="569627"/>
                </a:cubicBezTo>
                <a:lnTo>
                  <a:pt x="4929237" y="554636"/>
                </a:lnTo>
                <a:lnTo>
                  <a:pt x="5828647" y="0"/>
                </a:lnTo>
                <a:lnTo>
                  <a:pt x="5558824" y="554636"/>
                </a:lnTo>
                <a:lnTo>
                  <a:pt x="6058492" y="569627"/>
                </a:lnTo>
                <a:cubicBezTo>
                  <a:pt x="6155081" y="569627"/>
                  <a:pt x="6233381" y="647927"/>
                  <a:pt x="6233381" y="744516"/>
                </a:cubicBezTo>
                <a:lnTo>
                  <a:pt x="6233381" y="1444049"/>
                </a:lnTo>
                <a:cubicBezTo>
                  <a:pt x="6233381" y="1540638"/>
                  <a:pt x="6155081" y="1618938"/>
                  <a:pt x="6058492" y="1618938"/>
                </a:cubicBezTo>
                <a:lnTo>
                  <a:pt x="174889" y="1618938"/>
                </a:lnTo>
                <a:cubicBezTo>
                  <a:pt x="78300" y="1618938"/>
                  <a:pt x="0" y="1540638"/>
                  <a:pt x="0" y="1444049"/>
                </a:cubicBezTo>
                <a:lnTo>
                  <a:pt x="0" y="744516"/>
                </a:lnTo>
                <a:close/>
              </a:path>
            </a:pathLst>
          </a:custGeom>
          <a:solidFill>
            <a:schemeClr val="accent5">
              <a:lumMod val="10000"/>
              <a:lumOff val="90000"/>
            </a:schemeClr>
          </a:solidFill>
          <a:ln w="28575">
            <a:solidFill>
              <a:schemeClr val="accent5">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a:extLst>
              <a:ext uri="{FF2B5EF4-FFF2-40B4-BE49-F238E27FC236}">
                <a16:creationId xmlns:a16="http://schemas.microsoft.com/office/drawing/2014/main" id="{D35CE303-983E-7607-9EF7-EBBC251AC83F}"/>
              </a:ext>
            </a:extLst>
          </p:cNvPr>
          <p:cNvSpPr/>
          <p:nvPr/>
        </p:nvSpPr>
        <p:spPr>
          <a:xfrm>
            <a:off x="269823" y="1319134"/>
            <a:ext cx="5243800" cy="2248525"/>
          </a:xfrm>
          <a:custGeom>
            <a:avLst/>
            <a:gdLst>
              <a:gd name="connsiteX0" fmla="*/ 0 w 5501160"/>
              <a:gd name="connsiteY0" fmla="*/ 284399 h 1706359"/>
              <a:gd name="connsiteX1" fmla="*/ 284399 w 5501160"/>
              <a:gd name="connsiteY1" fmla="*/ 0 h 1706359"/>
              <a:gd name="connsiteX2" fmla="*/ 5216761 w 5501160"/>
              <a:gd name="connsiteY2" fmla="*/ 0 h 1706359"/>
              <a:gd name="connsiteX3" fmla="*/ 5501160 w 5501160"/>
              <a:gd name="connsiteY3" fmla="*/ 284399 h 1706359"/>
              <a:gd name="connsiteX4" fmla="*/ 5501160 w 5501160"/>
              <a:gd name="connsiteY4" fmla="*/ 1421960 h 1706359"/>
              <a:gd name="connsiteX5" fmla="*/ 5216761 w 5501160"/>
              <a:gd name="connsiteY5" fmla="*/ 1706359 h 1706359"/>
              <a:gd name="connsiteX6" fmla="*/ 284399 w 5501160"/>
              <a:gd name="connsiteY6" fmla="*/ 1706359 h 1706359"/>
              <a:gd name="connsiteX7" fmla="*/ 0 w 5501160"/>
              <a:gd name="connsiteY7" fmla="*/ 1421960 h 1706359"/>
              <a:gd name="connsiteX8" fmla="*/ 0 w 5501160"/>
              <a:gd name="connsiteY8" fmla="*/ 284399 h 1706359"/>
              <a:gd name="connsiteX0" fmla="*/ 0 w 5501160"/>
              <a:gd name="connsiteY0" fmla="*/ 284399 h 1708879"/>
              <a:gd name="connsiteX1" fmla="*/ 284399 w 5501160"/>
              <a:gd name="connsiteY1" fmla="*/ 0 h 1708879"/>
              <a:gd name="connsiteX2" fmla="*/ 5216761 w 5501160"/>
              <a:gd name="connsiteY2" fmla="*/ 0 h 1708879"/>
              <a:gd name="connsiteX3" fmla="*/ 5501160 w 5501160"/>
              <a:gd name="connsiteY3" fmla="*/ 284399 h 1708879"/>
              <a:gd name="connsiteX4" fmla="*/ 5501160 w 5501160"/>
              <a:gd name="connsiteY4" fmla="*/ 1421960 h 1708879"/>
              <a:gd name="connsiteX5" fmla="*/ 5216761 w 5501160"/>
              <a:gd name="connsiteY5" fmla="*/ 1706359 h 1708879"/>
              <a:gd name="connsiteX6" fmla="*/ 4377128 w 5501160"/>
              <a:gd name="connsiteY6" fmla="*/ 1708879 h 1708879"/>
              <a:gd name="connsiteX7" fmla="*/ 284399 w 5501160"/>
              <a:gd name="connsiteY7" fmla="*/ 1706359 h 1708879"/>
              <a:gd name="connsiteX8" fmla="*/ 0 w 5501160"/>
              <a:gd name="connsiteY8" fmla="*/ 1421960 h 1708879"/>
              <a:gd name="connsiteX9" fmla="*/ 0 w 5501160"/>
              <a:gd name="connsiteY9" fmla="*/ 284399 h 1708879"/>
              <a:gd name="connsiteX0" fmla="*/ 0 w 5501160"/>
              <a:gd name="connsiteY0" fmla="*/ 284399 h 1708879"/>
              <a:gd name="connsiteX1" fmla="*/ 284399 w 5501160"/>
              <a:gd name="connsiteY1" fmla="*/ 0 h 1708879"/>
              <a:gd name="connsiteX2" fmla="*/ 5216761 w 5501160"/>
              <a:gd name="connsiteY2" fmla="*/ 0 h 1708879"/>
              <a:gd name="connsiteX3" fmla="*/ 5501160 w 5501160"/>
              <a:gd name="connsiteY3" fmla="*/ 284399 h 1708879"/>
              <a:gd name="connsiteX4" fmla="*/ 5501160 w 5501160"/>
              <a:gd name="connsiteY4" fmla="*/ 1421960 h 1708879"/>
              <a:gd name="connsiteX5" fmla="*/ 5216761 w 5501160"/>
              <a:gd name="connsiteY5" fmla="*/ 1706359 h 1708879"/>
              <a:gd name="connsiteX6" fmla="*/ 4377128 w 5501160"/>
              <a:gd name="connsiteY6" fmla="*/ 1708879 h 1708879"/>
              <a:gd name="connsiteX7" fmla="*/ 4122295 w 5501160"/>
              <a:gd name="connsiteY7" fmla="*/ 1708879 h 1708879"/>
              <a:gd name="connsiteX8" fmla="*/ 284399 w 5501160"/>
              <a:gd name="connsiteY8" fmla="*/ 1706359 h 1708879"/>
              <a:gd name="connsiteX9" fmla="*/ 0 w 5501160"/>
              <a:gd name="connsiteY9" fmla="*/ 1421960 h 1708879"/>
              <a:gd name="connsiteX10" fmla="*/ 0 w 5501160"/>
              <a:gd name="connsiteY10" fmla="*/ 284399 h 1708879"/>
              <a:gd name="connsiteX0" fmla="*/ 0 w 5501160"/>
              <a:gd name="connsiteY0" fmla="*/ 284399 h 1708879"/>
              <a:gd name="connsiteX1" fmla="*/ 284399 w 5501160"/>
              <a:gd name="connsiteY1" fmla="*/ 0 h 1708879"/>
              <a:gd name="connsiteX2" fmla="*/ 5216761 w 5501160"/>
              <a:gd name="connsiteY2" fmla="*/ 0 h 1708879"/>
              <a:gd name="connsiteX3" fmla="*/ 5501160 w 5501160"/>
              <a:gd name="connsiteY3" fmla="*/ 284399 h 1708879"/>
              <a:gd name="connsiteX4" fmla="*/ 5501160 w 5501160"/>
              <a:gd name="connsiteY4" fmla="*/ 1421960 h 1708879"/>
              <a:gd name="connsiteX5" fmla="*/ 5216761 w 5501160"/>
              <a:gd name="connsiteY5" fmla="*/ 1706359 h 1708879"/>
              <a:gd name="connsiteX6" fmla="*/ 4377128 w 5501160"/>
              <a:gd name="connsiteY6" fmla="*/ 1708879 h 1708879"/>
              <a:gd name="connsiteX7" fmla="*/ 4122295 w 5501160"/>
              <a:gd name="connsiteY7" fmla="*/ 1708879 h 1708879"/>
              <a:gd name="connsiteX8" fmla="*/ 3717561 w 5501160"/>
              <a:gd name="connsiteY8" fmla="*/ 1693889 h 1708879"/>
              <a:gd name="connsiteX9" fmla="*/ 284399 w 5501160"/>
              <a:gd name="connsiteY9" fmla="*/ 1706359 h 1708879"/>
              <a:gd name="connsiteX10" fmla="*/ 0 w 5501160"/>
              <a:gd name="connsiteY10" fmla="*/ 1421960 h 1708879"/>
              <a:gd name="connsiteX11" fmla="*/ 0 w 5501160"/>
              <a:gd name="connsiteY11" fmla="*/ 284399 h 1708879"/>
              <a:gd name="connsiteX0" fmla="*/ 0 w 5501160"/>
              <a:gd name="connsiteY0" fmla="*/ 284399 h 2413417"/>
              <a:gd name="connsiteX1" fmla="*/ 284399 w 5501160"/>
              <a:gd name="connsiteY1" fmla="*/ 0 h 2413417"/>
              <a:gd name="connsiteX2" fmla="*/ 5216761 w 5501160"/>
              <a:gd name="connsiteY2" fmla="*/ 0 h 2413417"/>
              <a:gd name="connsiteX3" fmla="*/ 5501160 w 5501160"/>
              <a:gd name="connsiteY3" fmla="*/ 284399 h 2413417"/>
              <a:gd name="connsiteX4" fmla="*/ 5501160 w 5501160"/>
              <a:gd name="connsiteY4" fmla="*/ 1421960 h 2413417"/>
              <a:gd name="connsiteX5" fmla="*/ 5216761 w 5501160"/>
              <a:gd name="connsiteY5" fmla="*/ 1706359 h 2413417"/>
              <a:gd name="connsiteX6" fmla="*/ 4377128 w 5501160"/>
              <a:gd name="connsiteY6" fmla="*/ 1708879 h 2413417"/>
              <a:gd name="connsiteX7" fmla="*/ 5081666 w 5501160"/>
              <a:gd name="connsiteY7" fmla="*/ 2413417 h 2413417"/>
              <a:gd name="connsiteX8" fmla="*/ 3717561 w 5501160"/>
              <a:gd name="connsiteY8" fmla="*/ 1693889 h 2413417"/>
              <a:gd name="connsiteX9" fmla="*/ 284399 w 5501160"/>
              <a:gd name="connsiteY9" fmla="*/ 1706359 h 2413417"/>
              <a:gd name="connsiteX10" fmla="*/ 0 w 5501160"/>
              <a:gd name="connsiteY10" fmla="*/ 1421960 h 2413417"/>
              <a:gd name="connsiteX11" fmla="*/ 0 w 5501160"/>
              <a:gd name="connsiteY11" fmla="*/ 284399 h 2413417"/>
              <a:gd name="connsiteX0" fmla="*/ 0 w 5501160"/>
              <a:gd name="connsiteY0" fmla="*/ 284399 h 2413417"/>
              <a:gd name="connsiteX1" fmla="*/ 284399 w 5501160"/>
              <a:gd name="connsiteY1" fmla="*/ 0 h 2413417"/>
              <a:gd name="connsiteX2" fmla="*/ 5216761 w 5501160"/>
              <a:gd name="connsiteY2" fmla="*/ 0 h 2413417"/>
              <a:gd name="connsiteX3" fmla="*/ 5501160 w 5501160"/>
              <a:gd name="connsiteY3" fmla="*/ 284399 h 2413417"/>
              <a:gd name="connsiteX4" fmla="*/ 5501160 w 5501160"/>
              <a:gd name="connsiteY4" fmla="*/ 1421960 h 2413417"/>
              <a:gd name="connsiteX5" fmla="*/ 5216761 w 5501160"/>
              <a:gd name="connsiteY5" fmla="*/ 1706359 h 2413417"/>
              <a:gd name="connsiteX6" fmla="*/ 4631961 w 5501160"/>
              <a:gd name="connsiteY6" fmla="*/ 1738859 h 2413417"/>
              <a:gd name="connsiteX7" fmla="*/ 5081666 w 5501160"/>
              <a:gd name="connsiteY7" fmla="*/ 2413417 h 2413417"/>
              <a:gd name="connsiteX8" fmla="*/ 3717561 w 5501160"/>
              <a:gd name="connsiteY8" fmla="*/ 1693889 h 2413417"/>
              <a:gd name="connsiteX9" fmla="*/ 284399 w 5501160"/>
              <a:gd name="connsiteY9" fmla="*/ 1706359 h 2413417"/>
              <a:gd name="connsiteX10" fmla="*/ 0 w 5501160"/>
              <a:gd name="connsiteY10" fmla="*/ 1421960 h 2413417"/>
              <a:gd name="connsiteX11" fmla="*/ 0 w 5501160"/>
              <a:gd name="connsiteY11" fmla="*/ 284399 h 2413417"/>
              <a:gd name="connsiteX0" fmla="*/ 0 w 5501160"/>
              <a:gd name="connsiteY0" fmla="*/ 284399 h 2248525"/>
              <a:gd name="connsiteX1" fmla="*/ 284399 w 5501160"/>
              <a:gd name="connsiteY1" fmla="*/ 0 h 2248525"/>
              <a:gd name="connsiteX2" fmla="*/ 5216761 w 5501160"/>
              <a:gd name="connsiteY2" fmla="*/ 0 h 2248525"/>
              <a:gd name="connsiteX3" fmla="*/ 5501160 w 5501160"/>
              <a:gd name="connsiteY3" fmla="*/ 284399 h 2248525"/>
              <a:gd name="connsiteX4" fmla="*/ 5501160 w 5501160"/>
              <a:gd name="connsiteY4" fmla="*/ 1421960 h 2248525"/>
              <a:gd name="connsiteX5" fmla="*/ 5216761 w 5501160"/>
              <a:gd name="connsiteY5" fmla="*/ 1706359 h 2248525"/>
              <a:gd name="connsiteX6" fmla="*/ 4631961 w 5501160"/>
              <a:gd name="connsiteY6" fmla="*/ 1738859 h 2248525"/>
              <a:gd name="connsiteX7" fmla="*/ 4901784 w 5501160"/>
              <a:gd name="connsiteY7" fmla="*/ 2248525 h 2248525"/>
              <a:gd name="connsiteX8" fmla="*/ 3717561 w 5501160"/>
              <a:gd name="connsiteY8" fmla="*/ 1693889 h 2248525"/>
              <a:gd name="connsiteX9" fmla="*/ 284399 w 5501160"/>
              <a:gd name="connsiteY9" fmla="*/ 1706359 h 2248525"/>
              <a:gd name="connsiteX10" fmla="*/ 0 w 5501160"/>
              <a:gd name="connsiteY10" fmla="*/ 1421960 h 2248525"/>
              <a:gd name="connsiteX11" fmla="*/ 0 w 5501160"/>
              <a:gd name="connsiteY11" fmla="*/ 284399 h 224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01160" h="2248525">
                <a:moveTo>
                  <a:pt x="0" y="284399"/>
                </a:moveTo>
                <a:cubicBezTo>
                  <a:pt x="0" y="127330"/>
                  <a:pt x="127330" y="0"/>
                  <a:pt x="284399" y="0"/>
                </a:cubicBezTo>
                <a:lnTo>
                  <a:pt x="5216761" y="0"/>
                </a:lnTo>
                <a:cubicBezTo>
                  <a:pt x="5373830" y="0"/>
                  <a:pt x="5501160" y="127330"/>
                  <a:pt x="5501160" y="284399"/>
                </a:cubicBezTo>
                <a:lnTo>
                  <a:pt x="5501160" y="1421960"/>
                </a:lnTo>
                <a:cubicBezTo>
                  <a:pt x="5501160" y="1579029"/>
                  <a:pt x="5373830" y="1706359"/>
                  <a:pt x="5216761" y="1706359"/>
                </a:cubicBezTo>
                <a:lnTo>
                  <a:pt x="4631961" y="1738859"/>
                </a:lnTo>
                <a:lnTo>
                  <a:pt x="4901784" y="2248525"/>
                </a:lnTo>
                <a:lnTo>
                  <a:pt x="3717561" y="1693889"/>
                </a:lnTo>
                <a:lnTo>
                  <a:pt x="284399" y="1706359"/>
                </a:lnTo>
                <a:cubicBezTo>
                  <a:pt x="127330" y="1706359"/>
                  <a:pt x="0" y="1579029"/>
                  <a:pt x="0" y="1421960"/>
                </a:cubicBezTo>
                <a:lnTo>
                  <a:pt x="0" y="284399"/>
                </a:lnTo>
                <a:close/>
              </a:path>
            </a:pathLst>
          </a:custGeom>
          <a:solidFill>
            <a:schemeClr val="tx2">
              <a:lumMod val="20000"/>
              <a:lumOff val="80000"/>
            </a:schemeClr>
          </a:solidFill>
          <a:ln w="28575">
            <a:solidFill>
              <a:srgbClr val="20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5C9030B-5F74-D8E9-9974-D3FB2ACB0D4B}"/>
              </a:ext>
            </a:extLst>
          </p:cNvPr>
          <p:cNvSpPr>
            <a:spLocks noGrp="1"/>
          </p:cNvSpPr>
          <p:nvPr>
            <p:ph type="title"/>
          </p:nvPr>
        </p:nvSpPr>
        <p:spPr>
          <a:xfrm>
            <a:off x="838199" y="237744"/>
            <a:ext cx="10812517" cy="480131"/>
          </a:xfrm>
        </p:spPr>
        <p:txBody>
          <a:bodyPr/>
          <a:lstStyle/>
          <a:p>
            <a:r>
              <a:rPr lang="en-US" sz="2800" b="1" dirty="0">
                <a:latin typeface="Montserrat" panose="00000500000000000000" pitchFamily="2" charset="0"/>
              </a:rPr>
              <a:t>Explore: </a:t>
            </a:r>
            <a:r>
              <a:rPr lang="en-US" sz="2800" b="0" dirty="0">
                <a:latin typeface="Montserrat Medium" panose="00000600000000000000" pitchFamily="2" charset="0"/>
              </a:rPr>
              <a:t>Practice Growth Mindset Language</a:t>
            </a:r>
            <a:endParaRPr lang="en-US" dirty="0"/>
          </a:p>
        </p:txBody>
      </p:sp>
      <p:sp>
        <p:nvSpPr>
          <p:cNvPr id="5" name="Slide Number Placeholder 4">
            <a:extLst>
              <a:ext uri="{FF2B5EF4-FFF2-40B4-BE49-F238E27FC236}">
                <a16:creationId xmlns:a16="http://schemas.microsoft.com/office/drawing/2014/main" id="{8B395046-2B04-9FC5-7B2E-3BE48A08582A}"/>
              </a:ext>
            </a:extLst>
          </p:cNvPr>
          <p:cNvSpPr>
            <a:spLocks noGrp="1"/>
          </p:cNvSpPr>
          <p:nvPr>
            <p:ph type="sldNum" sz="quarter" idx="4"/>
          </p:nvPr>
        </p:nvSpPr>
        <p:spPr/>
        <p:txBody>
          <a:bodyPr/>
          <a:lstStyle/>
          <a:p>
            <a:fld id="{8B512919-B088-4E12-9038-722E97F79378}" type="slidenum">
              <a:rPr lang="en-US" smtClean="0"/>
              <a:pPr/>
              <a:t>19</a:t>
            </a:fld>
            <a:endParaRPr lang="en-US"/>
          </a:p>
        </p:txBody>
      </p:sp>
      <p:sp>
        <p:nvSpPr>
          <p:cNvPr id="2" name="Content Placeholder 1">
            <a:extLst>
              <a:ext uri="{FF2B5EF4-FFF2-40B4-BE49-F238E27FC236}">
                <a16:creationId xmlns:a16="http://schemas.microsoft.com/office/drawing/2014/main" id="{DE6CE8C1-0EAD-6526-B5BB-92C4CF71CECF}"/>
              </a:ext>
            </a:extLst>
          </p:cNvPr>
          <p:cNvSpPr>
            <a:spLocks noGrp="1"/>
          </p:cNvSpPr>
          <p:nvPr>
            <p:ph sz="half" idx="1"/>
          </p:nvPr>
        </p:nvSpPr>
        <p:spPr>
          <a:xfrm>
            <a:off x="527183" y="1562777"/>
            <a:ext cx="5243800" cy="1462716"/>
          </a:xfrm>
        </p:spPr>
        <p:txBody>
          <a:bodyPr/>
          <a:lstStyle/>
          <a:p>
            <a:r>
              <a:rPr lang="en-US" sz="2800" dirty="0">
                <a:solidFill>
                  <a:schemeClr val="tx1"/>
                </a:solidFill>
                <a:latin typeface="Montserrat Medium" panose="00000600000000000000" pitchFamily="2" charset="0"/>
              </a:rPr>
              <a:t>“Math makes me feel anxious. I don’t like to do math with my children.”</a:t>
            </a:r>
          </a:p>
        </p:txBody>
      </p:sp>
      <p:sp>
        <p:nvSpPr>
          <p:cNvPr id="3" name="Content Placeholder 2">
            <a:extLst>
              <a:ext uri="{FF2B5EF4-FFF2-40B4-BE49-F238E27FC236}">
                <a16:creationId xmlns:a16="http://schemas.microsoft.com/office/drawing/2014/main" id="{92EA61CA-AB0E-5C04-987A-30D6DC29E3BA}"/>
              </a:ext>
            </a:extLst>
          </p:cNvPr>
          <p:cNvSpPr>
            <a:spLocks noGrp="1"/>
          </p:cNvSpPr>
          <p:nvPr>
            <p:ph sz="half" idx="2"/>
          </p:nvPr>
        </p:nvSpPr>
        <p:spPr>
          <a:xfrm>
            <a:off x="7566912" y="1813534"/>
            <a:ext cx="4355265" cy="1754125"/>
          </a:xfrm>
        </p:spPr>
        <p:txBody>
          <a:bodyPr/>
          <a:lstStyle/>
          <a:p>
            <a:r>
              <a:rPr lang="en-US" sz="2800" dirty="0">
                <a:solidFill>
                  <a:schemeClr val="tx1"/>
                </a:solidFill>
                <a:latin typeface="Montserrat Medium" panose="00000600000000000000" pitchFamily="2" charset="0"/>
              </a:rPr>
              <a:t>“I was never good at math. I don’t know how to help my child with math.”</a:t>
            </a:r>
          </a:p>
        </p:txBody>
      </p:sp>
      <p:sp>
        <p:nvSpPr>
          <p:cNvPr id="6" name="Content Placeholder 5">
            <a:extLst>
              <a:ext uri="{FF2B5EF4-FFF2-40B4-BE49-F238E27FC236}">
                <a16:creationId xmlns:a16="http://schemas.microsoft.com/office/drawing/2014/main" id="{D819173A-3DB0-256F-75C8-6C6A3B551AA4}"/>
              </a:ext>
            </a:extLst>
          </p:cNvPr>
          <p:cNvSpPr>
            <a:spLocks noGrp="1"/>
          </p:cNvSpPr>
          <p:nvPr>
            <p:ph sz="quarter" idx="10"/>
          </p:nvPr>
        </p:nvSpPr>
        <p:spPr>
          <a:xfrm>
            <a:off x="708443" y="4134105"/>
            <a:ext cx="5870860" cy="1161597"/>
          </a:xfrm>
        </p:spPr>
        <p:txBody>
          <a:bodyPr/>
          <a:lstStyle/>
          <a:p>
            <a:r>
              <a:rPr lang="en-US" sz="2800" dirty="0">
                <a:solidFill>
                  <a:schemeClr val="tx1"/>
                </a:solidFill>
                <a:latin typeface="Montserrat Medium" panose="00000600000000000000" pitchFamily="2" charset="0"/>
              </a:rPr>
              <a:t>“I don’t like math. It’s too hard.”</a:t>
            </a:r>
          </a:p>
          <a:p>
            <a:endParaRPr lang="en-US" dirty="0"/>
          </a:p>
        </p:txBody>
      </p:sp>
      <p:sp>
        <p:nvSpPr>
          <p:cNvPr id="7" name="Content Placeholder 6">
            <a:extLst>
              <a:ext uri="{FF2B5EF4-FFF2-40B4-BE49-F238E27FC236}">
                <a16:creationId xmlns:a16="http://schemas.microsoft.com/office/drawing/2014/main" id="{FAF5A074-4C42-42F4-0D1B-6F7565ABEC82}"/>
              </a:ext>
            </a:extLst>
          </p:cNvPr>
          <p:cNvSpPr>
            <a:spLocks noGrp="1"/>
          </p:cNvSpPr>
          <p:nvPr>
            <p:ph sz="quarter" idx="11"/>
          </p:nvPr>
        </p:nvSpPr>
        <p:spPr>
          <a:xfrm>
            <a:off x="2891723" y="5295223"/>
            <a:ext cx="8877873" cy="1492250"/>
          </a:xfrm>
        </p:spPr>
        <p:txBody>
          <a:bodyPr>
            <a:normAutofit/>
          </a:bodyPr>
          <a:lstStyle/>
          <a:p>
            <a:r>
              <a:rPr lang="en-US" sz="2800" dirty="0">
                <a:latin typeface="Montserrat Medium" panose="00000600000000000000" pitchFamily="2" charset="0"/>
              </a:rPr>
              <a:t>How might you respond to these fixed mindset statements using </a:t>
            </a:r>
            <a:r>
              <a:rPr lang="en-US" sz="2800" b="1" dirty="0">
                <a:latin typeface="Montserrat Medium" panose="00000600000000000000" pitchFamily="2" charset="0"/>
              </a:rPr>
              <a:t>growth mindset language</a:t>
            </a:r>
            <a:r>
              <a:rPr lang="en-US" sz="2800" dirty="0">
                <a:latin typeface="Montserrat Medium" panose="00000600000000000000" pitchFamily="2" charset="0"/>
              </a:rPr>
              <a:t>?</a:t>
            </a:r>
          </a:p>
          <a:p>
            <a:endParaRPr lang="en-US" dirty="0"/>
          </a:p>
        </p:txBody>
      </p:sp>
      <p:sp>
        <p:nvSpPr>
          <p:cNvPr id="15" name="TextBox 14">
            <a:extLst>
              <a:ext uri="{FF2B5EF4-FFF2-40B4-BE49-F238E27FC236}">
                <a16:creationId xmlns:a16="http://schemas.microsoft.com/office/drawing/2014/main" id="{31FD16D9-F1D3-FC6C-9846-406E29BE458D}"/>
              </a:ext>
            </a:extLst>
          </p:cNvPr>
          <p:cNvSpPr txBox="1"/>
          <p:nvPr/>
        </p:nvSpPr>
        <p:spPr>
          <a:xfrm>
            <a:off x="2891723" y="6308308"/>
            <a:ext cx="6100996" cy="338554"/>
          </a:xfrm>
          <a:prstGeom prst="rect">
            <a:avLst/>
          </a:prstGeom>
          <a:noFill/>
        </p:spPr>
        <p:txBody>
          <a:bodyPr wrap="square">
            <a:spAutoFit/>
          </a:bodyPr>
          <a:lstStyle/>
          <a:p>
            <a:pPr marL="0" indent="0">
              <a:buNone/>
            </a:pPr>
            <a:r>
              <a:rPr lang="en-US" sz="1600" dirty="0">
                <a:effectLst/>
                <a:latin typeface="Montserrat" panose="00000500000000000000" pitchFamily="2" charset="0"/>
                <a:ea typeface="Calibri" panose="020F0502020204030204" pitchFamily="34" charset="0"/>
                <a:cs typeface="Times New Roman" panose="02020603050405020304" pitchFamily="18" charset="0"/>
              </a:rPr>
              <a:t>REL Northwest (2018)</a:t>
            </a:r>
            <a:endParaRPr lang="en-US" sz="1600" dirty="0">
              <a:latin typeface="Montserrat" panose="00000500000000000000" pitchFamily="2" charset="0"/>
            </a:endParaRPr>
          </a:p>
        </p:txBody>
      </p:sp>
    </p:spTree>
    <p:extLst>
      <p:ext uri="{BB962C8B-B14F-4D97-AF65-F5344CB8AC3E}">
        <p14:creationId xmlns:p14="http://schemas.microsoft.com/office/powerpoint/2010/main" val="2280613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563FD6-FEDA-87C7-707A-0CFB86F1C0EE}"/>
              </a:ext>
            </a:extLst>
          </p:cNvPr>
          <p:cNvSpPr/>
          <p:nvPr/>
        </p:nvSpPr>
        <p:spPr>
          <a:xfrm>
            <a:off x="1981202" y="3429001"/>
            <a:ext cx="8520330" cy="2191042"/>
          </a:xfrm>
          <a:prstGeom prst="rect">
            <a:avLst/>
          </a:prstGeom>
          <a:solidFill>
            <a:srgbClr val="BC1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hite light bulb with orange numbers and blue and purple letters&#10;&#10;Description automatically generated">
            <a:extLst>
              <a:ext uri="{FF2B5EF4-FFF2-40B4-BE49-F238E27FC236}">
                <a16:creationId xmlns:a16="http://schemas.microsoft.com/office/drawing/2014/main" id="{E6188540-20AD-7EE0-3203-6C1EB4CC83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19278" y="1315109"/>
            <a:ext cx="5326941" cy="2004063"/>
          </a:xfrm>
          <a:prstGeom prst="rect">
            <a:avLst/>
          </a:prstGeom>
        </p:spPr>
      </p:pic>
      <p:sp>
        <p:nvSpPr>
          <p:cNvPr id="3" name="Slide Number Placeholder 3">
            <a:extLst>
              <a:ext uri="{FF2B5EF4-FFF2-40B4-BE49-F238E27FC236}">
                <a16:creationId xmlns:a16="http://schemas.microsoft.com/office/drawing/2014/main" id="{4328DABC-FC0F-C871-F569-CDBB1F376532}"/>
              </a:ext>
            </a:extLst>
          </p:cNvPr>
          <p:cNvSpPr>
            <a:spLocks noGrp="1"/>
          </p:cNvSpPr>
          <p:nvPr>
            <p:ph type="sldNum" sz="quarter" idx="4"/>
          </p:nvPr>
        </p:nvSpPr>
        <p:spPr>
          <a:xfrm>
            <a:off x="9417050" y="6464300"/>
            <a:ext cx="2743200" cy="365125"/>
          </a:xfrm>
        </p:spPr>
        <p:txBody>
          <a:bodyPr/>
          <a:lstStyle/>
          <a:p>
            <a:fld id="{8B512919-B088-4E12-9038-722E97F79378}" type="slidenum">
              <a:rPr lang="en-US" smtClean="0"/>
              <a:t>2</a:t>
            </a:fld>
            <a:endParaRPr lang="en-US" dirty="0"/>
          </a:p>
        </p:txBody>
      </p:sp>
      <p:sp>
        <p:nvSpPr>
          <p:cNvPr id="8" name="TextBox 7">
            <a:extLst>
              <a:ext uri="{FF2B5EF4-FFF2-40B4-BE49-F238E27FC236}">
                <a16:creationId xmlns:a16="http://schemas.microsoft.com/office/drawing/2014/main" id="{FC701B91-6DFC-305E-2E24-B2F68DEF38FE}"/>
              </a:ext>
            </a:extLst>
          </p:cNvPr>
          <p:cNvSpPr txBox="1"/>
          <p:nvPr/>
        </p:nvSpPr>
        <p:spPr>
          <a:xfrm>
            <a:off x="2152353" y="3476300"/>
            <a:ext cx="8060789" cy="2066591"/>
          </a:xfrm>
          <a:prstGeom prst="rect">
            <a:avLst/>
          </a:prstGeom>
          <a:noFill/>
        </p:spPr>
        <p:txBody>
          <a:bodyPr wrap="square" rtlCol="0">
            <a:spAutoFit/>
          </a:bodyPr>
          <a:lstStyle/>
          <a:p>
            <a:pPr>
              <a:lnSpc>
                <a:spcPts val="2600"/>
              </a:lnSpc>
            </a:pPr>
            <a:r>
              <a:rPr lang="en-US" sz="1800" dirty="0">
                <a:solidFill>
                  <a:schemeClr val="bg1"/>
                </a:solidFill>
                <a:effectLst/>
                <a:latin typeface="Montserrat Medium" panose="00000600000000000000" pitchFamily="2" charset="0"/>
                <a:ea typeface="Arial" panose="020B0604020202020204" pitchFamily="34" charset="0"/>
                <a:cs typeface="Times New Roman" panose="02020603050405020304" pitchFamily="18" charset="0"/>
              </a:rPr>
              <a:t>Count Play Explore Professional Learning Resources is a product of the Fresno County Superintendent of Schools developed by WestEd in collaboration with FCSS and AIMS Center for Math and Science Education. They are not intended for commercial redistribution, unauthorized modification, or use outside the scope of professional education.</a:t>
            </a:r>
            <a:endParaRPr lang="en-US" sz="1800" dirty="0">
              <a:solidFill>
                <a:schemeClr val="bg1"/>
              </a:solidFill>
              <a:effectLst/>
              <a:latin typeface="Montserrat Medium" panose="000006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7974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4169C9-48AB-4099-DDAE-6739F20CD5E8}"/>
              </a:ext>
            </a:extLst>
          </p:cNvPr>
          <p:cNvSpPr>
            <a:spLocks noGrp="1"/>
          </p:cNvSpPr>
          <p:nvPr>
            <p:ph sz="half" idx="1"/>
          </p:nvPr>
        </p:nvSpPr>
        <p:spPr>
          <a:xfrm>
            <a:off x="838200" y="1602889"/>
            <a:ext cx="4766534" cy="4574073"/>
          </a:xfrm>
        </p:spPr>
        <p:txBody>
          <a:bodyPr/>
          <a:lstStyle/>
          <a:p>
            <a:pPr marL="0" indent="0">
              <a:buNone/>
            </a:pPr>
            <a:r>
              <a:rPr lang="en-US" b="1" dirty="0">
                <a:solidFill>
                  <a:schemeClr val="accent6"/>
                </a:solidFill>
              </a:rPr>
              <a:t>Math Anxiety:</a:t>
            </a:r>
            <a:r>
              <a:rPr lang="en-US" dirty="0">
                <a:solidFill>
                  <a:schemeClr val="accent6"/>
                </a:solidFill>
              </a:rPr>
              <a:t> </a:t>
            </a:r>
            <a:r>
              <a:rPr lang="en-US" dirty="0"/>
              <a:t>Feelings of fear or physical changes in our bodies during situations involving math</a:t>
            </a:r>
          </a:p>
          <a:p>
            <a:pPr marL="0" indent="0">
              <a:buNone/>
            </a:pPr>
            <a:endParaRPr lang="en-US" dirty="0"/>
          </a:p>
        </p:txBody>
      </p:sp>
      <p:sp>
        <p:nvSpPr>
          <p:cNvPr id="4" name="Title 3">
            <a:extLst>
              <a:ext uri="{FF2B5EF4-FFF2-40B4-BE49-F238E27FC236}">
                <a16:creationId xmlns:a16="http://schemas.microsoft.com/office/drawing/2014/main" id="{61294C7C-2B05-E594-8435-1B917BA5C2BB}"/>
              </a:ext>
            </a:extLst>
          </p:cNvPr>
          <p:cNvSpPr>
            <a:spLocks noGrp="1"/>
          </p:cNvSpPr>
          <p:nvPr>
            <p:ph type="title"/>
          </p:nvPr>
        </p:nvSpPr>
        <p:spPr>
          <a:xfrm>
            <a:off x="838199" y="237744"/>
            <a:ext cx="11178093" cy="812530"/>
          </a:xfrm>
        </p:spPr>
        <p:txBody>
          <a:bodyPr/>
          <a:lstStyle/>
          <a:p>
            <a:r>
              <a:rPr lang="en-US" sz="2600" dirty="0"/>
              <a:t>Strategy #3: </a:t>
            </a:r>
            <a:r>
              <a:rPr lang="en-US" sz="2600" b="0" dirty="0"/>
              <a:t>Pause, Notice, and Name Your Feelings About Math</a:t>
            </a:r>
            <a:endParaRPr lang="en-US" sz="2600" dirty="0"/>
          </a:p>
        </p:txBody>
      </p:sp>
      <p:sp>
        <p:nvSpPr>
          <p:cNvPr id="5" name="Slide Number Placeholder 4">
            <a:extLst>
              <a:ext uri="{FF2B5EF4-FFF2-40B4-BE49-F238E27FC236}">
                <a16:creationId xmlns:a16="http://schemas.microsoft.com/office/drawing/2014/main" id="{CAA88E4E-820C-B39B-3166-22B5BF98D5EE}"/>
              </a:ext>
            </a:extLst>
          </p:cNvPr>
          <p:cNvSpPr>
            <a:spLocks noGrp="1"/>
          </p:cNvSpPr>
          <p:nvPr>
            <p:ph type="sldNum" sz="quarter" idx="4"/>
          </p:nvPr>
        </p:nvSpPr>
        <p:spPr/>
        <p:txBody>
          <a:bodyPr/>
          <a:lstStyle/>
          <a:p>
            <a:fld id="{8B512919-B088-4E12-9038-722E97F79378}" type="slidenum">
              <a:rPr lang="en-US" smtClean="0"/>
              <a:pPr/>
              <a:t>20</a:t>
            </a:fld>
            <a:endParaRPr lang="en-US"/>
          </a:p>
        </p:txBody>
      </p:sp>
      <p:pic>
        <p:nvPicPr>
          <p:cNvPr id="6" name="Content Placeholder 5">
            <a:extLst>
              <a:ext uri="{FF2B5EF4-FFF2-40B4-BE49-F238E27FC236}">
                <a16:creationId xmlns:a16="http://schemas.microsoft.com/office/drawing/2014/main" id="{A390DF25-28DE-3C78-6F17-BC3D81194B9E}"/>
              </a:ext>
              <a:ext uri="{C183D7F6-B498-43B3-948B-1728B52AA6E4}">
                <adec:decorative xmlns:adec="http://schemas.microsoft.com/office/drawing/2017/decorative" val="1"/>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833333" y="1602890"/>
            <a:ext cx="5812171" cy="3874780"/>
          </a:xfrm>
          <a:prstGeom prst="rect">
            <a:avLst/>
          </a:prstGeom>
        </p:spPr>
      </p:pic>
      <p:sp>
        <p:nvSpPr>
          <p:cNvPr id="7" name="TextBox 6">
            <a:extLst>
              <a:ext uri="{FF2B5EF4-FFF2-40B4-BE49-F238E27FC236}">
                <a16:creationId xmlns:a16="http://schemas.microsoft.com/office/drawing/2014/main" id="{F29BB518-9BD4-5443-9508-DE849C84A277}"/>
              </a:ext>
            </a:extLst>
          </p:cNvPr>
          <p:cNvSpPr txBox="1"/>
          <p:nvPr/>
        </p:nvSpPr>
        <p:spPr>
          <a:xfrm>
            <a:off x="838198" y="4758060"/>
            <a:ext cx="4867657" cy="830997"/>
          </a:xfrm>
          <a:prstGeom prst="rect">
            <a:avLst/>
          </a:prstGeom>
          <a:noFill/>
        </p:spPr>
        <p:txBody>
          <a:bodyPr wrap="square">
            <a:spAutoFit/>
          </a:bodyPr>
          <a:lstStyle/>
          <a:p>
            <a:pPr marL="0" indent="0">
              <a:spcAft>
                <a:spcPts val="1800"/>
              </a:spcAft>
              <a:buNone/>
            </a:pPr>
            <a:r>
              <a:rPr lang="en-US" sz="1600" dirty="0">
                <a:latin typeface="Montserrat" panose="00000500000000000000" pitchFamily="2" charset="0"/>
              </a:rPr>
              <a:t>Blazer (2011); Hart &amp; Ganley (2019); </a:t>
            </a:r>
            <a:r>
              <a:rPr lang="en-US" sz="1600" dirty="0" err="1">
                <a:latin typeface="Montserrat" panose="00000500000000000000" pitchFamily="2" charset="0"/>
              </a:rPr>
              <a:t>Luttenberger</a:t>
            </a:r>
            <a:r>
              <a:rPr lang="en-US" sz="1600" dirty="0">
                <a:latin typeface="Montserrat" panose="00000500000000000000" pitchFamily="2" charset="0"/>
              </a:rPr>
              <a:t>, </a:t>
            </a:r>
            <a:r>
              <a:rPr lang="en-US" sz="1600" dirty="0" err="1">
                <a:latin typeface="Montserrat" panose="00000500000000000000" pitchFamily="2" charset="0"/>
              </a:rPr>
              <a:t>Wimmer</a:t>
            </a:r>
            <a:r>
              <a:rPr lang="en-US" sz="1600" dirty="0">
                <a:latin typeface="Montserrat" panose="00000500000000000000" pitchFamily="2" charset="0"/>
              </a:rPr>
              <a:t>, &amp; </a:t>
            </a:r>
            <a:r>
              <a:rPr lang="en-US" sz="1600" dirty="0" err="1">
                <a:latin typeface="Montserrat" panose="00000500000000000000" pitchFamily="2" charset="0"/>
              </a:rPr>
              <a:t>Paechter</a:t>
            </a:r>
            <a:r>
              <a:rPr lang="en-US" sz="1600" dirty="0">
                <a:latin typeface="Montserrat" panose="00000500000000000000" pitchFamily="2" charset="0"/>
              </a:rPr>
              <a:t> (2018); Maloney &amp; </a:t>
            </a:r>
            <a:r>
              <a:rPr lang="en-US" sz="1600" dirty="0" err="1">
                <a:latin typeface="Montserrat" panose="00000500000000000000" pitchFamily="2" charset="0"/>
              </a:rPr>
              <a:t>Beilock</a:t>
            </a:r>
            <a:r>
              <a:rPr lang="en-US" sz="1600" dirty="0">
                <a:latin typeface="Montserrat" panose="00000500000000000000" pitchFamily="2" charset="0"/>
              </a:rPr>
              <a:t> (2012)</a:t>
            </a:r>
          </a:p>
        </p:txBody>
      </p:sp>
    </p:spTree>
    <p:extLst>
      <p:ext uri="{BB962C8B-B14F-4D97-AF65-F5344CB8AC3E}">
        <p14:creationId xmlns:p14="http://schemas.microsoft.com/office/powerpoint/2010/main" val="2081603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156C5B-63FA-1788-E948-F750EBB088BC}"/>
              </a:ext>
            </a:extLst>
          </p:cNvPr>
          <p:cNvSpPr>
            <a:spLocks noGrp="1"/>
          </p:cNvSpPr>
          <p:nvPr>
            <p:ph sz="half" idx="1"/>
          </p:nvPr>
        </p:nvSpPr>
        <p:spPr>
          <a:xfrm>
            <a:off x="838200" y="1324303"/>
            <a:ext cx="4551381" cy="4852660"/>
          </a:xfrm>
        </p:spPr>
        <p:txBody>
          <a:bodyPr/>
          <a:lstStyle/>
          <a:p>
            <a:pPr>
              <a:spcBef>
                <a:spcPts val="0"/>
              </a:spcBef>
              <a:spcAft>
                <a:spcPts val="1800"/>
              </a:spcAft>
            </a:pPr>
            <a:r>
              <a:rPr lang="en-US" dirty="0"/>
              <a:t>Reflection can help you process your feelings and thoughts about math.</a:t>
            </a:r>
          </a:p>
          <a:p>
            <a:pPr>
              <a:spcBef>
                <a:spcPts val="0"/>
              </a:spcBef>
              <a:spcAft>
                <a:spcPts val="1800"/>
              </a:spcAft>
            </a:pPr>
            <a:r>
              <a:rPr lang="en-US" dirty="0"/>
              <a:t>Reframe your worries about math using a growth mindset perspective.</a:t>
            </a:r>
          </a:p>
        </p:txBody>
      </p:sp>
      <p:sp>
        <p:nvSpPr>
          <p:cNvPr id="4" name="Title 3">
            <a:extLst>
              <a:ext uri="{FF2B5EF4-FFF2-40B4-BE49-F238E27FC236}">
                <a16:creationId xmlns:a16="http://schemas.microsoft.com/office/drawing/2014/main" id="{9F55AEBF-9E27-2AFE-A0BC-EE538BE8A3F6}"/>
              </a:ext>
            </a:extLst>
          </p:cNvPr>
          <p:cNvSpPr>
            <a:spLocks noGrp="1"/>
          </p:cNvSpPr>
          <p:nvPr>
            <p:ph type="title"/>
          </p:nvPr>
        </p:nvSpPr>
        <p:spPr>
          <a:xfrm>
            <a:off x="838199" y="237744"/>
            <a:ext cx="10812517" cy="480131"/>
          </a:xfrm>
        </p:spPr>
        <p:txBody>
          <a:bodyPr/>
          <a:lstStyle/>
          <a:p>
            <a:r>
              <a:rPr lang="en-US" sz="2800" dirty="0"/>
              <a:t>Reflect on Math Strengths and Opportunities for Growth</a:t>
            </a:r>
            <a:endParaRPr lang="en-US" dirty="0"/>
          </a:p>
        </p:txBody>
      </p:sp>
      <p:sp>
        <p:nvSpPr>
          <p:cNvPr id="5" name="Slide Number Placeholder 4">
            <a:extLst>
              <a:ext uri="{FF2B5EF4-FFF2-40B4-BE49-F238E27FC236}">
                <a16:creationId xmlns:a16="http://schemas.microsoft.com/office/drawing/2014/main" id="{0D923D8A-6A90-6FCD-5128-916665FFF1B2}"/>
              </a:ext>
            </a:extLst>
          </p:cNvPr>
          <p:cNvSpPr>
            <a:spLocks noGrp="1"/>
          </p:cNvSpPr>
          <p:nvPr>
            <p:ph type="sldNum" sz="quarter" idx="4"/>
          </p:nvPr>
        </p:nvSpPr>
        <p:spPr/>
        <p:txBody>
          <a:bodyPr/>
          <a:lstStyle/>
          <a:p>
            <a:fld id="{8B512919-B088-4E12-9038-722E97F79378}" type="slidenum">
              <a:rPr lang="en-US" smtClean="0"/>
              <a:pPr/>
              <a:t>21</a:t>
            </a:fld>
            <a:endParaRPr lang="en-US"/>
          </a:p>
        </p:txBody>
      </p:sp>
      <p:pic>
        <p:nvPicPr>
          <p:cNvPr id="6" name="Picture 5">
            <a:extLst>
              <a:ext uri="{FF2B5EF4-FFF2-40B4-BE49-F238E27FC236}">
                <a16:creationId xmlns:a16="http://schemas.microsoft.com/office/drawing/2014/main" id="{6846B2E0-B03A-B172-4B0D-DB4B7FC0609B}"/>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25960" y="1455669"/>
            <a:ext cx="6018930" cy="3598783"/>
          </a:xfrm>
          <a:prstGeom prst="rect">
            <a:avLst/>
          </a:prstGeom>
        </p:spPr>
      </p:pic>
    </p:spTree>
    <p:extLst>
      <p:ext uri="{BB962C8B-B14F-4D97-AF65-F5344CB8AC3E}">
        <p14:creationId xmlns:p14="http://schemas.microsoft.com/office/powerpoint/2010/main" val="2476010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D28F7-20D7-AFED-7C29-9E564F03153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8CA2F6-E64B-2F05-A228-B3E6F16E2655}"/>
              </a:ext>
            </a:extLst>
          </p:cNvPr>
          <p:cNvSpPr>
            <a:spLocks noGrp="1"/>
          </p:cNvSpPr>
          <p:nvPr>
            <p:ph sz="half" idx="1"/>
          </p:nvPr>
        </p:nvSpPr>
        <p:spPr>
          <a:xfrm>
            <a:off x="838200" y="1324303"/>
            <a:ext cx="5015753" cy="4852660"/>
          </a:xfrm>
        </p:spPr>
        <p:txBody>
          <a:bodyPr/>
          <a:lstStyle/>
          <a:p>
            <a:r>
              <a:rPr lang="en-US" b="1" dirty="0"/>
              <a:t>Now, </a:t>
            </a:r>
            <a:r>
              <a:rPr lang="en-US" dirty="0"/>
              <a:t>when I think of you, I feel …</a:t>
            </a:r>
          </a:p>
          <a:p>
            <a:r>
              <a:rPr lang="en-US" dirty="0"/>
              <a:t>A fun moment I had with you today was ...</a:t>
            </a:r>
          </a:p>
          <a:p>
            <a:r>
              <a:rPr lang="en-US" dirty="0"/>
              <a:t>Now, when I am challenged by you, I think about …</a:t>
            </a:r>
          </a:p>
        </p:txBody>
      </p:sp>
      <p:sp>
        <p:nvSpPr>
          <p:cNvPr id="4" name="Title 3">
            <a:extLst>
              <a:ext uri="{FF2B5EF4-FFF2-40B4-BE49-F238E27FC236}">
                <a16:creationId xmlns:a16="http://schemas.microsoft.com/office/drawing/2014/main" id="{C3795FA0-485E-B397-AFF6-A663EED801B4}"/>
              </a:ext>
            </a:extLst>
          </p:cNvPr>
          <p:cNvSpPr>
            <a:spLocks noGrp="1"/>
          </p:cNvSpPr>
          <p:nvPr>
            <p:ph type="title"/>
          </p:nvPr>
        </p:nvSpPr>
        <p:spPr/>
        <p:txBody>
          <a:bodyPr/>
          <a:lstStyle/>
          <a:p>
            <a:r>
              <a:rPr lang="en-US" b="1" dirty="0"/>
              <a:t>Reflect: </a:t>
            </a:r>
            <a:r>
              <a:rPr lang="en-US" b="0" dirty="0"/>
              <a:t>Dear Math (Part 2)</a:t>
            </a:r>
          </a:p>
        </p:txBody>
      </p:sp>
      <p:sp>
        <p:nvSpPr>
          <p:cNvPr id="5" name="Slide Number Placeholder 4">
            <a:extLst>
              <a:ext uri="{FF2B5EF4-FFF2-40B4-BE49-F238E27FC236}">
                <a16:creationId xmlns:a16="http://schemas.microsoft.com/office/drawing/2014/main" id="{961C5BF6-4E74-1C17-BCA6-77AFE849E447}"/>
              </a:ext>
            </a:extLst>
          </p:cNvPr>
          <p:cNvSpPr>
            <a:spLocks noGrp="1"/>
          </p:cNvSpPr>
          <p:nvPr>
            <p:ph type="sldNum" sz="quarter" idx="4"/>
          </p:nvPr>
        </p:nvSpPr>
        <p:spPr/>
        <p:txBody>
          <a:bodyPr/>
          <a:lstStyle/>
          <a:p>
            <a:fld id="{8B512919-B088-4E12-9038-722E97F79378}" type="slidenum">
              <a:rPr lang="en-US" smtClean="0"/>
              <a:pPr/>
              <a:t>22</a:t>
            </a:fld>
            <a:endParaRPr lang="en-US"/>
          </a:p>
        </p:txBody>
      </p:sp>
      <p:pic>
        <p:nvPicPr>
          <p:cNvPr id="8" name="Picture 7">
            <a:extLst>
              <a:ext uri="{FF2B5EF4-FFF2-40B4-BE49-F238E27FC236}">
                <a16:creationId xmlns:a16="http://schemas.microsoft.com/office/drawing/2014/main" id="{89C484FF-B1A5-FF81-DA04-CDF5B4EE69C0}"/>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42847" y="1413263"/>
            <a:ext cx="4894729" cy="4621660"/>
          </a:xfrm>
          <a:prstGeom prst="rect">
            <a:avLst/>
          </a:prstGeom>
        </p:spPr>
      </p:pic>
    </p:spTree>
    <p:extLst>
      <p:ext uri="{BB962C8B-B14F-4D97-AF65-F5344CB8AC3E}">
        <p14:creationId xmlns:p14="http://schemas.microsoft.com/office/powerpoint/2010/main" val="2188560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DB475-57B2-DE61-D6F2-9E4C3337B79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769E17-453A-B8DA-CE92-57C95F11EE80}"/>
              </a:ext>
            </a:extLst>
          </p:cNvPr>
          <p:cNvSpPr>
            <a:spLocks noGrp="1"/>
          </p:cNvSpPr>
          <p:nvPr>
            <p:ph sz="half" idx="1"/>
          </p:nvPr>
        </p:nvSpPr>
        <p:spPr>
          <a:xfrm>
            <a:off x="838200" y="1602889"/>
            <a:ext cx="4766534" cy="4574073"/>
          </a:xfrm>
        </p:spPr>
        <p:txBody>
          <a:bodyPr/>
          <a:lstStyle/>
          <a:p>
            <a:pPr>
              <a:spcBef>
                <a:spcPts val="0"/>
              </a:spcBef>
              <a:spcAft>
                <a:spcPts val="1800"/>
              </a:spcAft>
            </a:pPr>
            <a:r>
              <a:rPr lang="en-US" dirty="0"/>
              <a:t>Math is part of everyday environments and routines!</a:t>
            </a:r>
          </a:p>
          <a:p>
            <a:pPr>
              <a:spcBef>
                <a:spcPts val="0"/>
              </a:spcBef>
              <a:spcAft>
                <a:spcPts val="1800"/>
              </a:spcAft>
            </a:pPr>
            <a:r>
              <a:rPr lang="en-US" dirty="0"/>
              <a:t>These experiences impact how you feel and think about math.</a:t>
            </a:r>
          </a:p>
        </p:txBody>
      </p:sp>
      <p:sp>
        <p:nvSpPr>
          <p:cNvPr id="4" name="Title 3">
            <a:extLst>
              <a:ext uri="{FF2B5EF4-FFF2-40B4-BE49-F238E27FC236}">
                <a16:creationId xmlns:a16="http://schemas.microsoft.com/office/drawing/2014/main" id="{B0C59327-0402-A2FF-FAA5-CF36C9079147}"/>
              </a:ext>
            </a:extLst>
          </p:cNvPr>
          <p:cNvSpPr>
            <a:spLocks noGrp="1"/>
          </p:cNvSpPr>
          <p:nvPr>
            <p:ph type="title"/>
          </p:nvPr>
        </p:nvSpPr>
        <p:spPr>
          <a:xfrm>
            <a:off x="838199" y="237744"/>
            <a:ext cx="11178093" cy="590931"/>
          </a:xfrm>
        </p:spPr>
        <p:txBody>
          <a:bodyPr/>
          <a:lstStyle/>
          <a:p>
            <a:r>
              <a:rPr lang="en-US" sz="3600" dirty="0"/>
              <a:t>Strategy #4: </a:t>
            </a:r>
            <a:r>
              <a:rPr lang="en-US" sz="3600" b="0" dirty="0"/>
              <a:t>Notice That Math Is Everywhere</a:t>
            </a:r>
          </a:p>
        </p:txBody>
      </p:sp>
      <p:sp>
        <p:nvSpPr>
          <p:cNvPr id="5" name="Slide Number Placeholder 4">
            <a:extLst>
              <a:ext uri="{FF2B5EF4-FFF2-40B4-BE49-F238E27FC236}">
                <a16:creationId xmlns:a16="http://schemas.microsoft.com/office/drawing/2014/main" id="{980D64F9-1660-9771-69D6-6FFDF130D6C2}"/>
              </a:ext>
            </a:extLst>
          </p:cNvPr>
          <p:cNvSpPr>
            <a:spLocks noGrp="1"/>
          </p:cNvSpPr>
          <p:nvPr>
            <p:ph type="sldNum" sz="quarter" idx="4"/>
          </p:nvPr>
        </p:nvSpPr>
        <p:spPr/>
        <p:txBody>
          <a:bodyPr/>
          <a:lstStyle/>
          <a:p>
            <a:fld id="{8B512919-B088-4E12-9038-722E97F79378}" type="slidenum">
              <a:rPr lang="en-US" smtClean="0"/>
              <a:pPr/>
              <a:t>23</a:t>
            </a:fld>
            <a:endParaRPr lang="en-US"/>
          </a:p>
        </p:txBody>
      </p:sp>
      <p:sp>
        <p:nvSpPr>
          <p:cNvPr id="7" name="TextBox 6">
            <a:extLst>
              <a:ext uri="{FF2B5EF4-FFF2-40B4-BE49-F238E27FC236}">
                <a16:creationId xmlns:a16="http://schemas.microsoft.com/office/drawing/2014/main" id="{3FDE642D-1190-54F5-3367-ABAD9E642233}"/>
              </a:ext>
            </a:extLst>
          </p:cNvPr>
          <p:cNvSpPr txBox="1"/>
          <p:nvPr/>
        </p:nvSpPr>
        <p:spPr>
          <a:xfrm>
            <a:off x="958653" y="4723058"/>
            <a:ext cx="4646081" cy="830997"/>
          </a:xfrm>
          <a:prstGeom prst="rect">
            <a:avLst/>
          </a:prstGeom>
          <a:noFill/>
        </p:spPr>
        <p:txBody>
          <a:bodyPr wrap="square">
            <a:spAutoFit/>
          </a:bodyPr>
          <a:lstStyle/>
          <a:p>
            <a:pPr marL="0" indent="0">
              <a:spcAft>
                <a:spcPts val="1800"/>
              </a:spcAft>
              <a:buNone/>
            </a:pPr>
            <a:r>
              <a:rPr lang="en-US" sz="1600" dirty="0">
                <a:latin typeface="Montserrat" panose="00000500000000000000" pitchFamily="2" charset="0"/>
              </a:rPr>
              <a:t>Blazer (2011); Hart &amp; Ganley (2019); </a:t>
            </a:r>
            <a:r>
              <a:rPr lang="en-US" sz="1600" dirty="0" err="1">
                <a:latin typeface="Montserrat" panose="00000500000000000000" pitchFamily="2" charset="0"/>
              </a:rPr>
              <a:t>Luttenberger</a:t>
            </a:r>
            <a:r>
              <a:rPr lang="en-US" sz="1600" dirty="0">
                <a:latin typeface="Montserrat" panose="00000500000000000000" pitchFamily="2" charset="0"/>
              </a:rPr>
              <a:t>, </a:t>
            </a:r>
            <a:r>
              <a:rPr lang="en-US" sz="1600" dirty="0" err="1">
                <a:latin typeface="Montserrat" panose="00000500000000000000" pitchFamily="2" charset="0"/>
              </a:rPr>
              <a:t>Wimmer</a:t>
            </a:r>
            <a:r>
              <a:rPr lang="en-US" sz="1600" dirty="0">
                <a:latin typeface="Montserrat" panose="00000500000000000000" pitchFamily="2" charset="0"/>
              </a:rPr>
              <a:t>, &amp; </a:t>
            </a:r>
            <a:r>
              <a:rPr lang="en-US" sz="1600" dirty="0" err="1">
                <a:latin typeface="Montserrat" panose="00000500000000000000" pitchFamily="2" charset="0"/>
              </a:rPr>
              <a:t>Paechter</a:t>
            </a:r>
            <a:r>
              <a:rPr lang="en-US" sz="1600" dirty="0">
                <a:latin typeface="Montserrat" panose="00000500000000000000" pitchFamily="2" charset="0"/>
              </a:rPr>
              <a:t> (2018); Maloney &amp; </a:t>
            </a:r>
            <a:r>
              <a:rPr lang="en-US" sz="1600" dirty="0" err="1">
                <a:latin typeface="Montserrat" panose="00000500000000000000" pitchFamily="2" charset="0"/>
              </a:rPr>
              <a:t>Beilock</a:t>
            </a:r>
            <a:r>
              <a:rPr lang="en-US" sz="1600" dirty="0">
                <a:latin typeface="Montserrat" panose="00000500000000000000" pitchFamily="2" charset="0"/>
              </a:rPr>
              <a:t> (2012)</a:t>
            </a:r>
          </a:p>
        </p:txBody>
      </p:sp>
      <p:pic>
        <p:nvPicPr>
          <p:cNvPr id="10" name="Picture 9">
            <a:extLst>
              <a:ext uri="{FF2B5EF4-FFF2-40B4-BE49-F238E27FC236}">
                <a16:creationId xmlns:a16="http://schemas.microsoft.com/office/drawing/2014/main" id="{CFBD353C-9BCE-2EC3-F243-5593F48F2FA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790242" y="1616270"/>
            <a:ext cx="5842749" cy="3895166"/>
          </a:xfrm>
          <a:prstGeom prst="rect">
            <a:avLst/>
          </a:prstGeom>
        </p:spPr>
      </p:pic>
    </p:spTree>
    <p:extLst>
      <p:ext uri="{BB962C8B-B14F-4D97-AF65-F5344CB8AC3E}">
        <p14:creationId xmlns:p14="http://schemas.microsoft.com/office/powerpoint/2010/main" val="2201538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0C644-0292-80DF-E086-67988AD96213}"/>
              </a:ext>
            </a:extLst>
          </p:cNvPr>
          <p:cNvSpPr>
            <a:spLocks noGrp="1"/>
          </p:cNvSpPr>
          <p:nvPr>
            <p:ph type="title"/>
          </p:nvPr>
        </p:nvSpPr>
        <p:spPr>
          <a:xfrm>
            <a:off x="1237130" y="1981199"/>
            <a:ext cx="4034118" cy="3966369"/>
          </a:xfrm>
        </p:spPr>
        <p:txBody>
          <a:bodyPr/>
          <a:lstStyle/>
          <a:p>
            <a:r>
              <a:rPr lang="en-US" b="1" dirty="0">
                <a:latin typeface="Montserrat" panose="00000500000000000000" pitchFamily="2" charset="0"/>
              </a:rPr>
              <a:t>Observe: </a:t>
            </a:r>
            <a:br>
              <a:rPr lang="en-US" b="1" dirty="0">
                <a:latin typeface="Proxima Nova" panose="02000506030000020004" pitchFamily="50" charset="0"/>
              </a:rPr>
            </a:br>
            <a:r>
              <a:rPr lang="en-US" dirty="0">
                <a:latin typeface="Montserrat Medium" panose="00000600000000000000" pitchFamily="2" charset="0"/>
              </a:rPr>
              <a:t>Wide World of Math: Cry Daddy</a:t>
            </a:r>
            <a:endParaRPr lang="en-US" dirty="0"/>
          </a:p>
        </p:txBody>
      </p:sp>
      <p:sp>
        <p:nvSpPr>
          <p:cNvPr id="3" name="Content Placeholder 2">
            <a:extLst>
              <a:ext uri="{FF2B5EF4-FFF2-40B4-BE49-F238E27FC236}">
                <a16:creationId xmlns:a16="http://schemas.microsoft.com/office/drawing/2014/main" id="{62BD041A-649A-F6AF-DE7E-2ADC228B6876}"/>
              </a:ext>
            </a:extLst>
          </p:cNvPr>
          <p:cNvSpPr>
            <a:spLocks noGrp="1"/>
          </p:cNvSpPr>
          <p:nvPr>
            <p:ph idx="1"/>
          </p:nvPr>
        </p:nvSpPr>
        <p:spPr>
          <a:xfrm>
            <a:off x="6096000" y="3747247"/>
            <a:ext cx="5257800" cy="2429716"/>
          </a:xfrm>
        </p:spPr>
        <p:txBody>
          <a:bodyPr/>
          <a:lstStyle/>
          <a:p>
            <a:r>
              <a:rPr lang="en-US" dirty="0">
                <a:solidFill>
                  <a:srgbClr val="0000FF"/>
                </a:solidFill>
                <a:hlinkClick r:id="rId3">
                  <a:extLst>
                    <a:ext uri="{A12FA001-AC4F-418D-AE19-62706E023703}">
                      <ahyp:hlinkClr xmlns:ahyp="http://schemas.microsoft.com/office/drawing/2018/hyperlinkcolor" val="tx"/>
                    </a:ext>
                  </a:extLst>
                </a:hlinkClick>
              </a:rPr>
              <a:t>Link to video</a:t>
            </a:r>
            <a:endParaRPr lang="en-US" dirty="0">
              <a:solidFill>
                <a:srgbClr val="0000FF"/>
              </a:solidFill>
            </a:endParaRPr>
          </a:p>
        </p:txBody>
      </p:sp>
      <p:sp>
        <p:nvSpPr>
          <p:cNvPr id="4" name="Slide Number Placeholder 3">
            <a:extLst>
              <a:ext uri="{FF2B5EF4-FFF2-40B4-BE49-F238E27FC236}">
                <a16:creationId xmlns:a16="http://schemas.microsoft.com/office/drawing/2014/main" id="{A3768D83-44BA-1ACA-FFDE-08618010502A}"/>
              </a:ext>
            </a:extLst>
          </p:cNvPr>
          <p:cNvSpPr>
            <a:spLocks noGrp="1"/>
          </p:cNvSpPr>
          <p:nvPr>
            <p:ph type="sldNum" sz="quarter" idx="4"/>
          </p:nvPr>
        </p:nvSpPr>
        <p:spPr/>
        <p:txBody>
          <a:bodyPr/>
          <a:lstStyle/>
          <a:p>
            <a:fld id="{8B512919-B088-4E12-9038-722E97F79378}" type="slidenum">
              <a:rPr lang="en-US" smtClean="0"/>
              <a:pPr/>
              <a:t>24</a:t>
            </a:fld>
            <a:endParaRPr lang="en-US"/>
          </a:p>
        </p:txBody>
      </p:sp>
      <p:pic>
        <p:nvPicPr>
          <p:cNvPr id="5" name="Picture 4">
            <a:extLst>
              <a:ext uri="{FF2B5EF4-FFF2-40B4-BE49-F238E27FC236}">
                <a16:creationId xmlns:a16="http://schemas.microsoft.com/office/drawing/2014/main" id="{E3A6CD02-E0FC-4D5E-0200-1DF46B5B57A0}"/>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343336" y="905669"/>
            <a:ext cx="5154636" cy="3284965"/>
          </a:xfrm>
          <a:prstGeom prst="rect">
            <a:avLst/>
          </a:prstGeom>
        </p:spPr>
      </p:pic>
      <p:grpSp>
        <p:nvGrpSpPr>
          <p:cNvPr id="9" name="Group 8">
            <a:extLst>
              <a:ext uri="{FF2B5EF4-FFF2-40B4-BE49-F238E27FC236}">
                <a16:creationId xmlns:a16="http://schemas.microsoft.com/office/drawing/2014/main" id="{6FC99C27-DD2E-42A3-7E44-ABECD29A33B2}"/>
              </a:ext>
            </a:extLst>
          </p:cNvPr>
          <p:cNvGrpSpPr/>
          <p:nvPr/>
        </p:nvGrpSpPr>
        <p:grpSpPr>
          <a:xfrm>
            <a:off x="8920654" y="2344465"/>
            <a:ext cx="407372" cy="407372"/>
            <a:chOff x="9525522" y="2917115"/>
            <a:chExt cx="959224" cy="959224"/>
          </a:xfrm>
        </p:grpSpPr>
        <p:sp>
          <p:nvSpPr>
            <p:cNvPr id="6" name="Oval 5">
              <a:extLst>
                <a:ext uri="{FF2B5EF4-FFF2-40B4-BE49-F238E27FC236}">
                  <a16:creationId xmlns:a16="http://schemas.microsoft.com/office/drawing/2014/main" id="{BA4C0AEF-28F3-E305-7227-63758E17FEBF}"/>
                </a:ext>
              </a:extLst>
            </p:cNvPr>
            <p:cNvSpPr/>
            <p:nvPr/>
          </p:nvSpPr>
          <p:spPr>
            <a:xfrm>
              <a:off x="9525522" y="2917115"/>
              <a:ext cx="959224" cy="959224"/>
            </a:xfrm>
            <a:prstGeom prst="ellipse">
              <a:avLst/>
            </a:prstGeom>
            <a:solidFill>
              <a:schemeClr val="tx1">
                <a:alpha val="75294"/>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iangle 6">
              <a:extLst>
                <a:ext uri="{FF2B5EF4-FFF2-40B4-BE49-F238E27FC236}">
                  <a16:creationId xmlns:a16="http://schemas.microsoft.com/office/drawing/2014/main" id="{381205F7-97CA-B608-96DB-46314A354F87}"/>
                </a:ext>
              </a:extLst>
            </p:cNvPr>
            <p:cNvSpPr/>
            <p:nvPr/>
          </p:nvSpPr>
          <p:spPr>
            <a:xfrm rot="5400000">
              <a:off x="9824271" y="3184489"/>
              <a:ext cx="535117" cy="46130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629467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F5E341-2F07-8314-32DE-49D8237CBE3F}"/>
              </a:ext>
            </a:extLst>
          </p:cNvPr>
          <p:cNvSpPr>
            <a:spLocks noGrp="1"/>
          </p:cNvSpPr>
          <p:nvPr>
            <p:ph sz="half" idx="1"/>
          </p:nvPr>
        </p:nvSpPr>
        <p:spPr/>
        <p:txBody>
          <a:bodyPr>
            <a:normAutofit fontScale="92500" lnSpcReduction="10000"/>
          </a:bodyPr>
          <a:lstStyle/>
          <a:p>
            <a:pPr marL="514350" indent="-514350">
              <a:spcBef>
                <a:spcPts val="0"/>
              </a:spcBef>
              <a:spcAft>
                <a:spcPts val="2400"/>
              </a:spcAft>
              <a:buFont typeface="+mj-lt"/>
              <a:buAutoNum type="arabicPeriod"/>
              <a:tabLst>
                <a:tab pos="914400" algn="l"/>
              </a:tabLst>
            </a:pPr>
            <a:r>
              <a:rPr lang="en-US" sz="2800" dirty="0"/>
              <a:t>What math myths or stereotypes may have influenced Chet’s experiences?</a:t>
            </a:r>
          </a:p>
          <a:p>
            <a:pPr marL="514350" indent="-514350">
              <a:spcBef>
                <a:spcPts val="0"/>
              </a:spcBef>
              <a:spcAft>
                <a:spcPts val="2400"/>
              </a:spcAft>
              <a:buFont typeface="+mj-lt"/>
              <a:buAutoNum type="arabicPeriod"/>
              <a:tabLst>
                <a:tab pos="914400" algn="l"/>
              </a:tabLst>
            </a:pPr>
            <a:r>
              <a:rPr lang="en-US" sz="2800" dirty="0"/>
              <a:t>What experiences may have changed Chet’s math mindset?</a:t>
            </a:r>
          </a:p>
          <a:p>
            <a:pPr marL="514350" indent="-514350">
              <a:spcBef>
                <a:spcPts val="0"/>
              </a:spcBef>
              <a:spcAft>
                <a:spcPts val="2400"/>
              </a:spcAft>
              <a:buFont typeface="+mj-lt"/>
              <a:buAutoNum type="arabicPeriod"/>
              <a:tabLst>
                <a:tab pos="914400" algn="l"/>
              </a:tabLst>
            </a:pPr>
            <a:r>
              <a:rPr lang="en-US" sz="2800" dirty="0"/>
              <a:t>In what ways might Chet’s story inform the way you approach early math with children and families?</a:t>
            </a:r>
          </a:p>
          <a:p>
            <a:pPr marL="0" indent="0">
              <a:buNone/>
            </a:pPr>
            <a:endParaRPr lang="en-US" dirty="0"/>
          </a:p>
        </p:txBody>
      </p:sp>
      <p:sp>
        <p:nvSpPr>
          <p:cNvPr id="4" name="Title 3">
            <a:extLst>
              <a:ext uri="{FF2B5EF4-FFF2-40B4-BE49-F238E27FC236}">
                <a16:creationId xmlns:a16="http://schemas.microsoft.com/office/drawing/2014/main" id="{AE4A90DE-3767-0B5E-CB90-0AEDE45F5548}"/>
              </a:ext>
            </a:extLst>
          </p:cNvPr>
          <p:cNvSpPr>
            <a:spLocks noGrp="1"/>
          </p:cNvSpPr>
          <p:nvPr>
            <p:ph type="title"/>
          </p:nvPr>
        </p:nvSpPr>
        <p:spPr>
          <a:xfrm>
            <a:off x="838199" y="237744"/>
            <a:ext cx="10812517" cy="535531"/>
          </a:xfrm>
        </p:spPr>
        <p:txBody>
          <a:bodyPr/>
          <a:lstStyle/>
          <a:p>
            <a:r>
              <a:rPr lang="en-US" sz="3200" b="1" dirty="0">
                <a:latin typeface="Montserrat" panose="00000500000000000000" pitchFamily="2" charset="0"/>
              </a:rPr>
              <a:t>Discuss: </a:t>
            </a:r>
            <a:r>
              <a:rPr lang="en-US" sz="3200" b="0" dirty="0">
                <a:latin typeface="Montserrat Medium" panose="00000600000000000000" pitchFamily="2" charset="0"/>
              </a:rPr>
              <a:t>Wide World of Math: Cry Daddy</a:t>
            </a:r>
            <a:endParaRPr lang="en-US" b="0" dirty="0"/>
          </a:p>
        </p:txBody>
      </p:sp>
      <p:sp>
        <p:nvSpPr>
          <p:cNvPr id="5" name="Slide Number Placeholder 4">
            <a:extLst>
              <a:ext uri="{FF2B5EF4-FFF2-40B4-BE49-F238E27FC236}">
                <a16:creationId xmlns:a16="http://schemas.microsoft.com/office/drawing/2014/main" id="{93E3A6AC-7498-7B73-6117-FC888F50A71D}"/>
              </a:ext>
            </a:extLst>
          </p:cNvPr>
          <p:cNvSpPr>
            <a:spLocks noGrp="1"/>
          </p:cNvSpPr>
          <p:nvPr>
            <p:ph type="sldNum" sz="quarter" idx="4"/>
          </p:nvPr>
        </p:nvSpPr>
        <p:spPr/>
        <p:txBody>
          <a:bodyPr/>
          <a:lstStyle/>
          <a:p>
            <a:fld id="{8B512919-B088-4E12-9038-722E97F79378}" type="slidenum">
              <a:rPr lang="en-US" smtClean="0"/>
              <a:pPr/>
              <a:t>25</a:t>
            </a:fld>
            <a:endParaRPr lang="en-US"/>
          </a:p>
        </p:txBody>
      </p:sp>
      <p:pic>
        <p:nvPicPr>
          <p:cNvPr id="6" name="Picture 5">
            <a:extLst>
              <a:ext uri="{FF2B5EF4-FFF2-40B4-BE49-F238E27FC236}">
                <a16:creationId xmlns:a16="http://schemas.microsoft.com/office/drawing/2014/main" id="{119852D3-5FEA-E2F2-0BCA-F7CA8443D8E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43336" y="1384582"/>
            <a:ext cx="5154636" cy="3284965"/>
          </a:xfrm>
          <a:prstGeom prst="rect">
            <a:avLst/>
          </a:prstGeom>
        </p:spPr>
      </p:pic>
      <p:grpSp>
        <p:nvGrpSpPr>
          <p:cNvPr id="7" name="Group 6">
            <a:extLst>
              <a:ext uri="{FF2B5EF4-FFF2-40B4-BE49-F238E27FC236}">
                <a16:creationId xmlns:a16="http://schemas.microsoft.com/office/drawing/2014/main" id="{4D7C37E3-5FF7-0803-CB4A-AB83CB64088C}"/>
              </a:ext>
            </a:extLst>
          </p:cNvPr>
          <p:cNvGrpSpPr/>
          <p:nvPr/>
        </p:nvGrpSpPr>
        <p:grpSpPr>
          <a:xfrm>
            <a:off x="8920654" y="2823378"/>
            <a:ext cx="407372" cy="407372"/>
            <a:chOff x="9525522" y="2917115"/>
            <a:chExt cx="959224" cy="959224"/>
          </a:xfrm>
        </p:grpSpPr>
        <p:sp>
          <p:nvSpPr>
            <p:cNvPr id="8" name="Oval 7">
              <a:extLst>
                <a:ext uri="{FF2B5EF4-FFF2-40B4-BE49-F238E27FC236}">
                  <a16:creationId xmlns:a16="http://schemas.microsoft.com/office/drawing/2014/main" id="{11075CFA-856D-ABFD-1F18-45A3BCEAE241}"/>
                </a:ext>
              </a:extLst>
            </p:cNvPr>
            <p:cNvSpPr/>
            <p:nvPr/>
          </p:nvSpPr>
          <p:spPr>
            <a:xfrm>
              <a:off x="9525522" y="2917115"/>
              <a:ext cx="959224" cy="959224"/>
            </a:xfrm>
            <a:prstGeom prst="ellipse">
              <a:avLst/>
            </a:prstGeom>
            <a:solidFill>
              <a:schemeClr val="tx1">
                <a:alpha val="75294"/>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04092A41-A584-CC2A-D2A4-32818FF908E7}"/>
                </a:ext>
              </a:extLst>
            </p:cNvPr>
            <p:cNvSpPr/>
            <p:nvPr/>
          </p:nvSpPr>
          <p:spPr>
            <a:xfrm rot="5400000">
              <a:off x="9824271" y="3184489"/>
              <a:ext cx="535117" cy="46130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26124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1367F-FDC4-CF21-515A-212D6F01D312}"/>
              </a:ext>
            </a:extLst>
          </p:cNvPr>
          <p:cNvSpPr>
            <a:spLocks noGrp="1"/>
          </p:cNvSpPr>
          <p:nvPr>
            <p:ph type="title"/>
          </p:nvPr>
        </p:nvSpPr>
        <p:spPr>
          <a:xfrm>
            <a:off x="839788" y="237744"/>
            <a:ext cx="10515600" cy="535531"/>
          </a:xfrm>
        </p:spPr>
        <p:txBody>
          <a:bodyPr/>
          <a:lstStyle/>
          <a:p>
            <a:r>
              <a:rPr lang="en-US" sz="3200" dirty="0"/>
              <a:t>Supporting Children’s Positive Math Mindsets</a:t>
            </a:r>
            <a:endParaRPr lang="en-US" dirty="0"/>
          </a:p>
        </p:txBody>
      </p:sp>
      <p:sp>
        <p:nvSpPr>
          <p:cNvPr id="3" name="Text Placeholder 2">
            <a:extLst>
              <a:ext uri="{FF2B5EF4-FFF2-40B4-BE49-F238E27FC236}">
                <a16:creationId xmlns:a16="http://schemas.microsoft.com/office/drawing/2014/main" id="{EC4D5A38-9CA9-7D3D-D4A9-DE5E07B6A537}"/>
              </a:ext>
            </a:extLst>
          </p:cNvPr>
          <p:cNvSpPr>
            <a:spLocks noGrp="1"/>
          </p:cNvSpPr>
          <p:nvPr>
            <p:ph type="body" idx="1"/>
          </p:nvPr>
        </p:nvSpPr>
        <p:spPr/>
        <p:txBody>
          <a:bodyPr>
            <a:normAutofit/>
          </a:bodyPr>
          <a:lstStyle/>
          <a:p>
            <a:r>
              <a:rPr lang="en-US" sz="2800" dirty="0">
                <a:solidFill>
                  <a:schemeClr val="tx2"/>
                </a:solidFill>
                <a:latin typeface="Montserrat SemiBold" panose="00000700000000000000" pitchFamily="2" charset="0"/>
              </a:rPr>
              <a:t>Educators and Families</a:t>
            </a:r>
          </a:p>
        </p:txBody>
      </p:sp>
      <p:sp>
        <p:nvSpPr>
          <p:cNvPr id="4" name="Content Placeholder 3">
            <a:extLst>
              <a:ext uri="{FF2B5EF4-FFF2-40B4-BE49-F238E27FC236}">
                <a16:creationId xmlns:a16="http://schemas.microsoft.com/office/drawing/2014/main" id="{600C37DE-6CBD-250C-4D45-3F70A5FF16A7}"/>
              </a:ext>
            </a:extLst>
          </p:cNvPr>
          <p:cNvSpPr>
            <a:spLocks noGrp="1"/>
          </p:cNvSpPr>
          <p:nvPr>
            <p:ph sz="half" idx="2"/>
          </p:nvPr>
        </p:nvSpPr>
        <p:spPr/>
        <p:txBody>
          <a:bodyPr>
            <a:normAutofit/>
          </a:bodyPr>
          <a:lstStyle/>
          <a:p>
            <a:pPr marL="400050" lvl="1" indent="-234950">
              <a:spcAft>
                <a:spcPts val="1200"/>
              </a:spcAft>
            </a:pPr>
            <a:r>
              <a:rPr lang="en-US" dirty="0"/>
              <a:t>Engage in playful math experiences</a:t>
            </a:r>
          </a:p>
          <a:p>
            <a:pPr marL="400050" lvl="1" indent="-234950">
              <a:spcAft>
                <a:spcPts val="1200"/>
              </a:spcAft>
            </a:pPr>
            <a:r>
              <a:rPr lang="en-US" dirty="0"/>
              <a:t>Recognize that math is for everyone</a:t>
            </a:r>
          </a:p>
          <a:p>
            <a:pPr marL="400050" lvl="1" indent="-234950">
              <a:spcAft>
                <a:spcPts val="1200"/>
              </a:spcAft>
            </a:pPr>
            <a:r>
              <a:rPr lang="en-US" dirty="0"/>
              <a:t>Pause, notice, and name your feelings about math</a:t>
            </a:r>
          </a:p>
          <a:p>
            <a:pPr marL="400050" lvl="1" indent="-234950">
              <a:spcAft>
                <a:spcPts val="1200"/>
              </a:spcAft>
            </a:pPr>
            <a:r>
              <a:rPr lang="en-US" dirty="0"/>
              <a:t>Notice that math is everywhere</a:t>
            </a:r>
          </a:p>
        </p:txBody>
      </p:sp>
      <p:sp>
        <p:nvSpPr>
          <p:cNvPr id="5" name="Text Placeholder 4">
            <a:extLst>
              <a:ext uri="{FF2B5EF4-FFF2-40B4-BE49-F238E27FC236}">
                <a16:creationId xmlns:a16="http://schemas.microsoft.com/office/drawing/2014/main" id="{5C4D6E60-5442-ED4E-67FF-EECD3065E4DF}"/>
              </a:ext>
            </a:extLst>
          </p:cNvPr>
          <p:cNvSpPr>
            <a:spLocks noGrp="1"/>
          </p:cNvSpPr>
          <p:nvPr>
            <p:ph type="body" sz="quarter" idx="3"/>
          </p:nvPr>
        </p:nvSpPr>
        <p:spPr/>
        <p:txBody>
          <a:bodyPr>
            <a:normAutofit/>
          </a:bodyPr>
          <a:lstStyle/>
          <a:p>
            <a:r>
              <a:rPr lang="en-US" sz="2800" dirty="0">
                <a:solidFill>
                  <a:schemeClr val="tx2"/>
                </a:solidFill>
                <a:latin typeface="Montserrat SemiBold" panose="00000700000000000000" pitchFamily="2" charset="0"/>
              </a:rPr>
              <a:t>Children</a:t>
            </a:r>
          </a:p>
        </p:txBody>
      </p:sp>
      <p:sp>
        <p:nvSpPr>
          <p:cNvPr id="6" name="Content Placeholder 5">
            <a:extLst>
              <a:ext uri="{FF2B5EF4-FFF2-40B4-BE49-F238E27FC236}">
                <a16:creationId xmlns:a16="http://schemas.microsoft.com/office/drawing/2014/main" id="{37279683-0526-9B0A-4E30-4EABD158CFE3}"/>
              </a:ext>
            </a:extLst>
          </p:cNvPr>
          <p:cNvSpPr>
            <a:spLocks noGrp="1"/>
          </p:cNvSpPr>
          <p:nvPr>
            <p:ph sz="quarter" idx="4"/>
          </p:nvPr>
        </p:nvSpPr>
        <p:spPr/>
        <p:txBody>
          <a:bodyPr>
            <a:normAutofit/>
          </a:bodyPr>
          <a:lstStyle/>
          <a:p>
            <a:pPr marL="468313" lvl="1" indent="-234950">
              <a:spcAft>
                <a:spcPts val="1200"/>
              </a:spcAft>
              <a:buChar char="•"/>
            </a:pPr>
            <a:r>
              <a:rPr lang="en-US" dirty="0">
                <a:latin typeface="Montserrat" panose="00000500000000000000" pitchFamily="2" charset="0"/>
              </a:rPr>
              <a:t>Explore math during play and routines</a:t>
            </a:r>
          </a:p>
          <a:p>
            <a:pPr marL="468313" lvl="1" indent="-234950">
              <a:spcAft>
                <a:spcPts val="1200"/>
              </a:spcAft>
            </a:pPr>
            <a:r>
              <a:rPr lang="en-US" dirty="0">
                <a:latin typeface="Montserrat" panose="00000500000000000000" pitchFamily="2" charset="0"/>
              </a:rPr>
              <a:t>Form positive feelings and thoughts about math</a:t>
            </a:r>
          </a:p>
        </p:txBody>
      </p:sp>
      <p:sp>
        <p:nvSpPr>
          <p:cNvPr id="7" name="Slide Number Placeholder 6">
            <a:extLst>
              <a:ext uri="{FF2B5EF4-FFF2-40B4-BE49-F238E27FC236}">
                <a16:creationId xmlns:a16="http://schemas.microsoft.com/office/drawing/2014/main" id="{81DA791E-15F8-51F6-CC6B-A0C1FA98D970}"/>
              </a:ext>
            </a:extLst>
          </p:cNvPr>
          <p:cNvSpPr>
            <a:spLocks noGrp="1"/>
          </p:cNvSpPr>
          <p:nvPr>
            <p:ph type="sldNum" sz="quarter" idx="10"/>
          </p:nvPr>
        </p:nvSpPr>
        <p:spPr/>
        <p:txBody>
          <a:bodyPr/>
          <a:lstStyle/>
          <a:p>
            <a:fld id="{8B512919-B088-4E12-9038-722E97F79378}" type="slidenum">
              <a:rPr lang="en-US" smtClean="0"/>
              <a:pPr/>
              <a:t>26</a:t>
            </a:fld>
            <a:endParaRPr lang="en-US"/>
          </a:p>
        </p:txBody>
      </p:sp>
    </p:spTree>
    <p:extLst>
      <p:ext uri="{BB962C8B-B14F-4D97-AF65-F5344CB8AC3E}">
        <p14:creationId xmlns:p14="http://schemas.microsoft.com/office/powerpoint/2010/main" val="1086699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4A05-6C25-269C-997D-55D63F10CDB4}"/>
              </a:ext>
            </a:extLst>
          </p:cNvPr>
          <p:cNvSpPr>
            <a:spLocks noGrp="1"/>
          </p:cNvSpPr>
          <p:nvPr>
            <p:ph type="title"/>
          </p:nvPr>
        </p:nvSpPr>
        <p:spPr/>
        <p:txBody>
          <a:bodyPr/>
          <a:lstStyle/>
          <a:p>
            <a:r>
              <a:rPr lang="en-US" dirty="0"/>
              <a:t>Additional Resources</a:t>
            </a:r>
          </a:p>
        </p:txBody>
      </p:sp>
      <p:sp>
        <p:nvSpPr>
          <p:cNvPr id="3" name="Text Placeholder 2">
            <a:extLst>
              <a:ext uri="{FF2B5EF4-FFF2-40B4-BE49-F238E27FC236}">
                <a16:creationId xmlns:a16="http://schemas.microsoft.com/office/drawing/2014/main" id="{ECD43C9F-3283-7665-326B-4303FB58BC88}"/>
              </a:ext>
            </a:extLst>
          </p:cNvPr>
          <p:cNvSpPr>
            <a:spLocks noGrp="1"/>
          </p:cNvSpPr>
          <p:nvPr>
            <p:ph type="body" idx="1"/>
          </p:nvPr>
        </p:nvSpPr>
        <p:spPr>
          <a:xfrm>
            <a:off x="1143608" y="1106424"/>
            <a:ext cx="4396869" cy="794416"/>
          </a:xfrm>
        </p:spPr>
        <p:txBody>
          <a:bodyPr/>
          <a:lstStyle/>
          <a:p>
            <a:pPr algn="ctr"/>
            <a:r>
              <a:rPr lang="en-US" sz="2400" b="1" dirty="0"/>
              <a:t>Count Play Explore</a:t>
            </a:r>
          </a:p>
        </p:txBody>
      </p:sp>
      <p:sp>
        <p:nvSpPr>
          <p:cNvPr id="4" name="Content Placeholder 3">
            <a:extLst>
              <a:ext uri="{FF2B5EF4-FFF2-40B4-BE49-F238E27FC236}">
                <a16:creationId xmlns:a16="http://schemas.microsoft.com/office/drawing/2014/main" id="{7FFC78B6-0271-7E7E-F50B-C8FF803D20E0}"/>
              </a:ext>
            </a:extLst>
          </p:cNvPr>
          <p:cNvSpPr>
            <a:spLocks noGrp="1"/>
          </p:cNvSpPr>
          <p:nvPr>
            <p:ph sz="half" idx="2"/>
          </p:nvPr>
        </p:nvSpPr>
        <p:spPr>
          <a:xfrm>
            <a:off x="1158356" y="5647765"/>
            <a:ext cx="4853967" cy="541898"/>
          </a:xfrm>
        </p:spPr>
        <p:txBody>
          <a:bodyPr>
            <a:normAutofit/>
          </a:bodyPr>
          <a:lstStyle/>
          <a:p>
            <a:pPr marL="0" indent="0">
              <a:buNone/>
            </a:pPr>
            <a:r>
              <a:rPr lang="en-US" sz="2000" dirty="0">
                <a:solidFill>
                  <a:srgbClr val="0000FF"/>
                </a:solidFill>
                <a:latin typeface="Montserrat" pitchFamily="2" charset="77"/>
                <a:hlinkClick r:id="rId3">
                  <a:extLst>
                    <a:ext uri="{A12FA001-AC4F-418D-AE19-62706E023703}">
                      <ahyp:hlinkClr xmlns:ahyp="http://schemas.microsoft.com/office/drawing/2018/hyperlinkcolor" val="tx"/>
                    </a:ext>
                  </a:extLst>
                </a:hlinkClick>
              </a:rPr>
              <a:t>www.countplayexplore.org</a:t>
            </a:r>
            <a:endParaRPr lang="en-US" sz="2000" dirty="0">
              <a:solidFill>
                <a:srgbClr val="0000FF"/>
              </a:solidFill>
              <a:latin typeface="Montserrat" pitchFamily="2" charset="77"/>
            </a:endParaRPr>
          </a:p>
        </p:txBody>
      </p:sp>
      <p:sp>
        <p:nvSpPr>
          <p:cNvPr id="5" name="Text Placeholder 4">
            <a:extLst>
              <a:ext uri="{FF2B5EF4-FFF2-40B4-BE49-F238E27FC236}">
                <a16:creationId xmlns:a16="http://schemas.microsoft.com/office/drawing/2014/main" id="{E6DD4B93-0115-60F5-D208-524918B9E131}"/>
              </a:ext>
            </a:extLst>
          </p:cNvPr>
          <p:cNvSpPr>
            <a:spLocks noGrp="1"/>
          </p:cNvSpPr>
          <p:nvPr>
            <p:ph type="body" sz="quarter" idx="3"/>
          </p:nvPr>
        </p:nvSpPr>
        <p:spPr>
          <a:xfrm>
            <a:off x="6710516" y="1106424"/>
            <a:ext cx="4222199" cy="823912"/>
          </a:xfrm>
        </p:spPr>
        <p:txBody>
          <a:bodyPr/>
          <a:lstStyle/>
          <a:p>
            <a:pPr marL="0" indent="0" algn="ctr">
              <a:buNone/>
            </a:pPr>
            <a:r>
              <a:rPr lang="en-US" sz="2400" b="1" dirty="0">
                <a:latin typeface="Montserrat" panose="00000500000000000000" pitchFamily="2" charset="0"/>
              </a:rPr>
              <a:t>Engaging Families in Early Math </a:t>
            </a:r>
          </a:p>
        </p:txBody>
      </p:sp>
      <p:sp>
        <p:nvSpPr>
          <p:cNvPr id="6" name="Content Placeholder 5">
            <a:extLst>
              <a:ext uri="{FF2B5EF4-FFF2-40B4-BE49-F238E27FC236}">
                <a16:creationId xmlns:a16="http://schemas.microsoft.com/office/drawing/2014/main" id="{E3C77C05-7A4E-1D23-E9DC-5BEE79407FC7}"/>
              </a:ext>
            </a:extLst>
          </p:cNvPr>
          <p:cNvSpPr>
            <a:spLocks noGrp="1"/>
          </p:cNvSpPr>
          <p:nvPr>
            <p:ph sz="quarter" idx="4"/>
          </p:nvPr>
        </p:nvSpPr>
        <p:spPr>
          <a:xfrm>
            <a:off x="6762130" y="5647765"/>
            <a:ext cx="5183188" cy="541898"/>
          </a:xfrm>
        </p:spPr>
        <p:txBody>
          <a:bodyPr>
            <a:normAutofit/>
          </a:bodyPr>
          <a:lstStyle/>
          <a:p>
            <a:pPr marL="0" indent="0">
              <a:buNone/>
            </a:pPr>
            <a:r>
              <a:rPr lang="en-US" sz="2000" dirty="0">
                <a:solidFill>
                  <a:srgbClr val="0000FF"/>
                </a:solidFill>
                <a:latin typeface="Montserrat" pitchFamily="2" charset="77"/>
                <a:hlinkClick r:id="rId4">
                  <a:extLst>
                    <a:ext uri="{A12FA001-AC4F-418D-AE19-62706E023703}">
                      <ahyp:hlinkClr xmlns:ahyp="http://schemas.microsoft.com/office/drawing/2018/hyperlinkcolor" val="tx"/>
                    </a:ext>
                  </a:extLst>
                </a:hlinkClick>
              </a:rPr>
              <a:t>www.earlymathca.org/resources</a:t>
            </a:r>
            <a:endParaRPr lang="en-US" sz="2000" dirty="0">
              <a:solidFill>
                <a:srgbClr val="0000FF"/>
              </a:solidFill>
              <a:latin typeface="Montserrat" pitchFamily="2" charset="77"/>
            </a:endParaRPr>
          </a:p>
        </p:txBody>
      </p:sp>
      <p:sp>
        <p:nvSpPr>
          <p:cNvPr id="7" name="Slide Number Placeholder 6">
            <a:extLst>
              <a:ext uri="{FF2B5EF4-FFF2-40B4-BE49-F238E27FC236}">
                <a16:creationId xmlns:a16="http://schemas.microsoft.com/office/drawing/2014/main" id="{3A44BFDF-1EFA-D899-FD33-B870B9A185CC}"/>
              </a:ext>
            </a:extLst>
          </p:cNvPr>
          <p:cNvSpPr>
            <a:spLocks noGrp="1"/>
          </p:cNvSpPr>
          <p:nvPr>
            <p:ph type="sldNum" sz="quarter" idx="10"/>
          </p:nvPr>
        </p:nvSpPr>
        <p:spPr/>
        <p:txBody>
          <a:bodyPr/>
          <a:lstStyle/>
          <a:p>
            <a:fld id="{8B512919-B088-4E12-9038-722E97F79378}" type="slidenum">
              <a:rPr lang="en-US" smtClean="0"/>
              <a:pPr/>
              <a:t>27</a:t>
            </a:fld>
            <a:endParaRPr lang="en-US"/>
          </a:p>
        </p:txBody>
      </p:sp>
      <p:pic>
        <p:nvPicPr>
          <p:cNvPr id="8" name="Picture 7" descr="Count Play Explore website.">
            <a:extLst>
              <a:ext uri="{FF2B5EF4-FFF2-40B4-BE49-F238E27FC236}">
                <a16:creationId xmlns:a16="http://schemas.microsoft.com/office/drawing/2014/main" id="{F1E7A876-E9DF-4FC4-7323-04F3DB2A145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90792" y="2085525"/>
            <a:ext cx="4327567" cy="3407050"/>
          </a:xfrm>
          <a:prstGeom prst="rect">
            <a:avLst/>
          </a:prstGeom>
          <a:ln>
            <a:solidFill>
              <a:schemeClr val="tx1"/>
            </a:solidFill>
          </a:ln>
        </p:spPr>
      </p:pic>
      <p:pic>
        <p:nvPicPr>
          <p:cNvPr id="9" name="Picture 8" descr="Engaging Families in Early Math brief.">
            <a:extLst>
              <a:ext uri="{FF2B5EF4-FFF2-40B4-BE49-F238E27FC236}">
                <a16:creationId xmlns:a16="http://schemas.microsoft.com/office/drawing/2014/main" id="{243F28CB-8122-071F-8602-7F8FC516B1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21122" y="2085525"/>
            <a:ext cx="4111593" cy="3407050"/>
          </a:xfrm>
          <a:prstGeom prst="rect">
            <a:avLst/>
          </a:prstGeom>
          <a:ln>
            <a:solidFill>
              <a:schemeClr val="tx1"/>
            </a:solidFill>
          </a:ln>
        </p:spPr>
      </p:pic>
    </p:spTree>
    <p:extLst>
      <p:ext uri="{BB962C8B-B14F-4D97-AF65-F5344CB8AC3E}">
        <p14:creationId xmlns:p14="http://schemas.microsoft.com/office/powerpoint/2010/main" val="3506753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CFDAD-0741-7C56-A773-3CC6E9D6664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D076EA-B93A-8759-F6FC-B95CEB519998}"/>
              </a:ext>
            </a:extLst>
          </p:cNvPr>
          <p:cNvSpPr>
            <a:spLocks noGrp="1"/>
          </p:cNvSpPr>
          <p:nvPr>
            <p:ph sz="half" idx="1"/>
          </p:nvPr>
        </p:nvSpPr>
        <p:spPr>
          <a:xfrm>
            <a:off x="838200" y="1324303"/>
            <a:ext cx="5015753" cy="4852660"/>
          </a:xfrm>
        </p:spPr>
        <p:txBody>
          <a:bodyPr/>
          <a:lstStyle/>
          <a:p>
            <a:r>
              <a:rPr lang="en-US" b="1" dirty="0"/>
              <a:t>Going forward, </a:t>
            </a:r>
            <a:r>
              <a:rPr lang="en-US" dirty="0"/>
              <a:t>I want to feel …</a:t>
            </a:r>
          </a:p>
          <a:p>
            <a:r>
              <a:rPr lang="en-US" dirty="0"/>
              <a:t>By thinking positively about you, I can …</a:t>
            </a:r>
          </a:p>
          <a:p>
            <a:r>
              <a:rPr lang="en-US" dirty="0"/>
              <a:t>I can overcome my challenges with you by …</a:t>
            </a:r>
          </a:p>
          <a:p>
            <a:r>
              <a:rPr lang="en-US" dirty="0"/>
              <a:t>Here are the math mindset goals I am working toward …</a:t>
            </a:r>
          </a:p>
        </p:txBody>
      </p:sp>
      <p:sp>
        <p:nvSpPr>
          <p:cNvPr id="4" name="Title 3">
            <a:extLst>
              <a:ext uri="{FF2B5EF4-FFF2-40B4-BE49-F238E27FC236}">
                <a16:creationId xmlns:a16="http://schemas.microsoft.com/office/drawing/2014/main" id="{69D36809-9727-A762-6963-022FB95A9174}"/>
              </a:ext>
            </a:extLst>
          </p:cNvPr>
          <p:cNvSpPr>
            <a:spLocks noGrp="1"/>
          </p:cNvSpPr>
          <p:nvPr>
            <p:ph type="title"/>
          </p:nvPr>
        </p:nvSpPr>
        <p:spPr/>
        <p:txBody>
          <a:bodyPr/>
          <a:lstStyle/>
          <a:p>
            <a:r>
              <a:rPr lang="en-US" b="1" dirty="0">
                <a:latin typeface="Montserrat" panose="00000500000000000000" pitchFamily="50" charset="0"/>
              </a:rPr>
              <a:t>Reflect: </a:t>
            </a:r>
            <a:r>
              <a:rPr lang="en-US" b="0" dirty="0">
                <a:latin typeface="Montserrat Medium" panose="00000600000000000000" pitchFamily="50" charset="0"/>
              </a:rPr>
              <a:t>Dear Math (Part 3)</a:t>
            </a:r>
            <a:endParaRPr lang="en-US" b="0" dirty="0"/>
          </a:p>
        </p:txBody>
      </p:sp>
      <p:sp>
        <p:nvSpPr>
          <p:cNvPr id="5" name="Slide Number Placeholder 4">
            <a:extLst>
              <a:ext uri="{FF2B5EF4-FFF2-40B4-BE49-F238E27FC236}">
                <a16:creationId xmlns:a16="http://schemas.microsoft.com/office/drawing/2014/main" id="{45B8464A-DD03-8339-ACC3-A5A284405DA4}"/>
              </a:ext>
            </a:extLst>
          </p:cNvPr>
          <p:cNvSpPr>
            <a:spLocks noGrp="1"/>
          </p:cNvSpPr>
          <p:nvPr>
            <p:ph type="sldNum" sz="quarter" idx="4"/>
          </p:nvPr>
        </p:nvSpPr>
        <p:spPr/>
        <p:txBody>
          <a:bodyPr/>
          <a:lstStyle/>
          <a:p>
            <a:fld id="{8B512919-B088-4E12-9038-722E97F79378}" type="slidenum">
              <a:rPr lang="en-US" smtClean="0"/>
              <a:pPr/>
              <a:t>28</a:t>
            </a:fld>
            <a:endParaRPr lang="en-US"/>
          </a:p>
        </p:txBody>
      </p:sp>
      <p:pic>
        <p:nvPicPr>
          <p:cNvPr id="3" name="Content Placeholder 5">
            <a:extLst>
              <a:ext uri="{FF2B5EF4-FFF2-40B4-BE49-F238E27FC236}">
                <a16:creationId xmlns:a16="http://schemas.microsoft.com/office/drawing/2014/main" id="{67ECC4AE-E92B-0DC2-0A29-3279E265E0A8}"/>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70"/>
          <a:stretch/>
        </p:blipFill>
        <p:spPr>
          <a:xfrm rot="16200000">
            <a:off x="6549421" y="1279696"/>
            <a:ext cx="4685582" cy="4923177"/>
          </a:xfrm>
          <a:prstGeom prst="rect">
            <a:avLst/>
          </a:prstGeom>
        </p:spPr>
      </p:pic>
    </p:spTree>
    <p:extLst>
      <p:ext uri="{BB962C8B-B14F-4D97-AF65-F5344CB8AC3E}">
        <p14:creationId xmlns:p14="http://schemas.microsoft.com/office/powerpoint/2010/main" val="3060451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718584-69B8-5F62-20C4-A6C61F18891C}"/>
              </a:ext>
            </a:extLst>
          </p:cNvPr>
          <p:cNvSpPr>
            <a:spLocks noGrp="1"/>
          </p:cNvSpPr>
          <p:nvPr>
            <p:ph sz="half" idx="1"/>
          </p:nvPr>
        </p:nvSpPr>
        <p:spPr>
          <a:xfrm>
            <a:off x="838200" y="1448920"/>
            <a:ext cx="5181600" cy="4348819"/>
          </a:xfrm>
        </p:spPr>
        <p:txBody>
          <a:bodyPr/>
          <a:lstStyle/>
          <a:p>
            <a:pPr>
              <a:spcBef>
                <a:spcPts val="0"/>
              </a:spcBef>
              <a:spcAft>
                <a:spcPts val="1800"/>
              </a:spcAft>
            </a:pPr>
            <a:r>
              <a:rPr lang="en-US" dirty="0">
                <a:latin typeface="Montserrat" panose="00000500000000000000" pitchFamily="2" charset="0"/>
              </a:rPr>
              <a:t>Reflect on your lived experiences, feelings, and thoughts related to math.</a:t>
            </a:r>
          </a:p>
          <a:p>
            <a:pPr>
              <a:spcBef>
                <a:spcPts val="0"/>
              </a:spcBef>
              <a:spcAft>
                <a:spcPts val="1800"/>
              </a:spcAft>
            </a:pPr>
            <a:r>
              <a:rPr lang="en-US" dirty="0">
                <a:latin typeface="Montserrat" panose="00000500000000000000" pitchFamily="2" charset="0"/>
              </a:rPr>
              <a:t>Identify and apply strategies to support positive math mindsets for ourselves and others we work with.</a:t>
            </a:r>
          </a:p>
        </p:txBody>
      </p:sp>
      <p:sp>
        <p:nvSpPr>
          <p:cNvPr id="2" name="Title 1">
            <a:extLst>
              <a:ext uri="{FF2B5EF4-FFF2-40B4-BE49-F238E27FC236}">
                <a16:creationId xmlns:a16="http://schemas.microsoft.com/office/drawing/2014/main" id="{9C11536C-D764-8E49-E9BC-F14C58EB3909}"/>
              </a:ext>
            </a:extLst>
          </p:cNvPr>
          <p:cNvSpPr>
            <a:spLocks noGrp="1"/>
          </p:cNvSpPr>
          <p:nvPr>
            <p:ph type="title"/>
          </p:nvPr>
        </p:nvSpPr>
        <p:spPr/>
        <p:txBody>
          <a:bodyPr/>
          <a:lstStyle/>
          <a:p>
            <a:r>
              <a:rPr lang="en-US" b="1" dirty="0">
                <a:solidFill>
                  <a:schemeClr val="bg1"/>
                </a:solidFill>
                <a:latin typeface="Montserrat" pitchFamily="2" charset="77"/>
              </a:rPr>
              <a:t>Session Goals</a:t>
            </a:r>
          </a:p>
        </p:txBody>
      </p:sp>
      <p:sp>
        <p:nvSpPr>
          <p:cNvPr id="4" name="Slide Number Placeholder 3">
            <a:extLst>
              <a:ext uri="{FF2B5EF4-FFF2-40B4-BE49-F238E27FC236}">
                <a16:creationId xmlns:a16="http://schemas.microsoft.com/office/drawing/2014/main" id="{83DF678A-6D0F-5053-93A1-8C1D3E935CE1}"/>
              </a:ext>
            </a:extLst>
          </p:cNvPr>
          <p:cNvSpPr>
            <a:spLocks noGrp="1"/>
          </p:cNvSpPr>
          <p:nvPr>
            <p:ph type="sldNum" sz="quarter" idx="4"/>
          </p:nvPr>
        </p:nvSpPr>
        <p:spPr/>
        <p:txBody>
          <a:bodyPr/>
          <a:lstStyle/>
          <a:p>
            <a:fld id="{8B512919-B088-4E12-9038-722E97F79378}" type="slidenum">
              <a:rPr lang="en-US" smtClean="0"/>
              <a:t>3</a:t>
            </a:fld>
            <a:endParaRPr lang="en-US" dirty="0"/>
          </a:p>
        </p:txBody>
      </p:sp>
      <p:pic>
        <p:nvPicPr>
          <p:cNvPr id="7" name="Content Placeholder 6">
            <a:extLst>
              <a:ext uri="{FF2B5EF4-FFF2-40B4-BE49-F238E27FC236}">
                <a16:creationId xmlns:a16="http://schemas.microsoft.com/office/drawing/2014/main" id="{5E10A1E9-3822-7678-0A3E-3D074DE15B82}"/>
              </a:ext>
              <a:ext uri="{C183D7F6-B498-43B3-948B-1728B52AA6E4}">
                <adec:decorative xmlns:adec="http://schemas.microsoft.com/office/drawing/2017/decorative" val="1"/>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172200" y="1550829"/>
            <a:ext cx="5181600" cy="4145280"/>
          </a:xfrm>
          <a:prstGeom prst="rect">
            <a:avLst/>
          </a:prstGeom>
        </p:spPr>
      </p:pic>
    </p:spTree>
    <p:extLst>
      <p:ext uri="{BB962C8B-B14F-4D97-AF65-F5344CB8AC3E}">
        <p14:creationId xmlns:p14="http://schemas.microsoft.com/office/powerpoint/2010/main" val="2687053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0FA0E7-FB2C-CAE6-CC98-9C290F387613}"/>
              </a:ext>
            </a:extLst>
          </p:cNvPr>
          <p:cNvSpPr>
            <a:spLocks noGrp="1"/>
          </p:cNvSpPr>
          <p:nvPr>
            <p:ph sz="half" idx="1"/>
          </p:nvPr>
        </p:nvSpPr>
        <p:spPr/>
        <p:txBody>
          <a:bodyPr/>
          <a:lstStyle/>
          <a:p>
            <a:r>
              <a:rPr lang="en-US" b="1" dirty="0"/>
              <a:t>As a child, </a:t>
            </a:r>
            <a:r>
              <a:rPr lang="en-US" dirty="0"/>
              <a:t>when I thought of you, I felt …</a:t>
            </a:r>
          </a:p>
          <a:p>
            <a:r>
              <a:rPr lang="en-US" dirty="0"/>
              <a:t>A powerful memory I have of you is …</a:t>
            </a:r>
          </a:p>
          <a:p>
            <a:r>
              <a:rPr lang="en-US" dirty="0"/>
              <a:t>I remember my family telling me …</a:t>
            </a:r>
          </a:p>
          <a:p>
            <a:r>
              <a:rPr lang="en-US" dirty="0"/>
              <a:t>I remember my teacher telling me …</a:t>
            </a:r>
          </a:p>
        </p:txBody>
      </p:sp>
      <p:sp>
        <p:nvSpPr>
          <p:cNvPr id="4" name="Title 3">
            <a:extLst>
              <a:ext uri="{FF2B5EF4-FFF2-40B4-BE49-F238E27FC236}">
                <a16:creationId xmlns:a16="http://schemas.microsoft.com/office/drawing/2014/main" id="{2F9D338B-38B8-7E4E-46E4-F032A20FCBB2}"/>
              </a:ext>
            </a:extLst>
          </p:cNvPr>
          <p:cNvSpPr>
            <a:spLocks noGrp="1"/>
          </p:cNvSpPr>
          <p:nvPr>
            <p:ph type="title"/>
          </p:nvPr>
        </p:nvSpPr>
        <p:spPr/>
        <p:txBody>
          <a:bodyPr/>
          <a:lstStyle/>
          <a:p>
            <a:r>
              <a:rPr lang="en-US" b="1" dirty="0"/>
              <a:t>Reflect: </a:t>
            </a:r>
            <a:r>
              <a:rPr lang="en-US" b="0" dirty="0"/>
              <a:t>Dear Math (Part 1)</a:t>
            </a:r>
          </a:p>
        </p:txBody>
      </p:sp>
      <p:sp>
        <p:nvSpPr>
          <p:cNvPr id="5" name="Slide Number Placeholder 4">
            <a:extLst>
              <a:ext uri="{FF2B5EF4-FFF2-40B4-BE49-F238E27FC236}">
                <a16:creationId xmlns:a16="http://schemas.microsoft.com/office/drawing/2014/main" id="{A8990D95-6212-B12C-8DAC-124A42EFDE76}"/>
              </a:ext>
            </a:extLst>
          </p:cNvPr>
          <p:cNvSpPr>
            <a:spLocks noGrp="1"/>
          </p:cNvSpPr>
          <p:nvPr>
            <p:ph type="sldNum" sz="quarter" idx="4"/>
          </p:nvPr>
        </p:nvSpPr>
        <p:spPr/>
        <p:txBody>
          <a:bodyPr/>
          <a:lstStyle/>
          <a:p>
            <a:fld id="{8B512919-B088-4E12-9038-722E97F79378}" type="slidenum">
              <a:rPr lang="en-US" smtClean="0"/>
              <a:pPr/>
              <a:t>4</a:t>
            </a:fld>
            <a:endParaRPr lang="en-US"/>
          </a:p>
        </p:txBody>
      </p:sp>
      <p:pic>
        <p:nvPicPr>
          <p:cNvPr id="6" name="Content Placeholder 5">
            <a:extLst>
              <a:ext uri="{FF2B5EF4-FFF2-40B4-BE49-F238E27FC236}">
                <a16:creationId xmlns:a16="http://schemas.microsoft.com/office/drawing/2014/main" id="{09A3AB42-FAA1-0447-53F7-55411ECD46A8}"/>
              </a:ext>
              <a:ext uri="{C183D7F6-B498-43B3-948B-1728B52AA6E4}">
                <adec:decorative xmlns:adec="http://schemas.microsoft.com/office/drawing/2017/decorative" val="1"/>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6376809" y="1455441"/>
            <a:ext cx="5181600" cy="3947118"/>
          </a:xfrm>
          <a:prstGeom prst="rect">
            <a:avLst/>
          </a:prstGeom>
        </p:spPr>
      </p:pic>
    </p:spTree>
    <p:extLst>
      <p:ext uri="{BB962C8B-B14F-4D97-AF65-F5344CB8AC3E}">
        <p14:creationId xmlns:p14="http://schemas.microsoft.com/office/powerpoint/2010/main" val="3020442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E5A2F3-0113-148D-2FC2-365FFE6EEDDE}"/>
              </a:ext>
            </a:extLst>
          </p:cNvPr>
          <p:cNvSpPr>
            <a:spLocks noGrp="1"/>
          </p:cNvSpPr>
          <p:nvPr>
            <p:ph type="title"/>
          </p:nvPr>
        </p:nvSpPr>
        <p:spPr>
          <a:xfrm>
            <a:off x="1381328" y="2603734"/>
            <a:ext cx="5817140" cy="1421928"/>
          </a:xfrm>
        </p:spPr>
        <p:txBody>
          <a:bodyPr/>
          <a:lstStyle/>
          <a:p>
            <a:r>
              <a:rPr lang="en-US" dirty="0"/>
              <a:t>Your Math Mindset Matters!</a:t>
            </a:r>
          </a:p>
        </p:txBody>
      </p:sp>
    </p:spTree>
    <p:extLst>
      <p:ext uri="{BB962C8B-B14F-4D97-AF65-F5344CB8AC3E}">
        <p14:creationId xmlns:p14="http://schemas.microsoft.com/office/powerpoint/2010/main" val="1142016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30EDEF-0B7F-15DB-74BF-892B0E596C1C}"/>
              </a:ext>
            </a:extLst>
          </p:cNvPr>
          <p:cNvSpPr>
            <a:spLocks noGrp="1"/>
          </p:cNvSpPr>
          <p:nvPr>
            <p:ph sz="half" idx="1"/>
          </p:nvPr>
        </p:nvSpPr>
        <p:spPr>
          <a:xfrm>
            <a:off x="838200" y="1324303"/>
            <a:ext cx="5410200" cy="4852660"/>
          </a:xfrm>
        </p:spPr>
        <p:txBody>
          <a:bodyPr/>
          <a:lstStyle/>
          <a:p>
            <a:pPr>
              <a:spcAft>
                <a:spcPts val="1800"/>
              </a:spcAft>
            </a:pPr>
            <a:r>
              <a:rPr lang="en-US" b="1" dirty="0">
                <a:solidFill>
                  <a:schemeClr val="accent6"/>
                </a:solidFill>
              </a:rPr>
              <a:t>Math attitudes: </a:t>
            </a:r>
            <a:r>
              <a:rPr lang="en-US" dirty="0"/>
              <a:t>How you feel about math</a:t>
            </a:r>
          </a:p>
          <a:p>
            <a:r>
              <a:rPr lang="en-US" b="1" dirty="0">
                <a:solidFill>
                  <a:schemeClr val="accent6"/>
                </a:solidFill>
              </a:rPr>
              <a:t>Math beliefs: </a:t>
            </a:r>
            <a:r>
              <a:rPr lang="en-US" dirty="0"/>
              <a:t>What you think about your own math ability and the math ability of others</a:t>
            </a:r>
          </a:p>
          <a:p>
            <a:pPr marL="0" indent="0">
              <a:buNone/>
            </a:pPr>
            <a:endParaRPr lang="en-US" dirty="0"/>
          </a:p>
          <a:p>
            <a:pPr marL="0" indent="0">
              <a:buNone/>
            </a:pPr>
            <a:endParaRPr lang="en-US" dirty="0"/>
          </a:p>
        </p:txBody>
      </p:sp>
      <p:sp>
        <p:nvSpPr>
          <p:cNvPr id="4" name="Title 3">
            <a:extLst>
              <a:ext uri="{FF2B5EF4-FFF2-40B4-BE49-F238E27FC236}">
                <a16:creationId xmlns:a16="http://schemas.microsoft.com/office/drawing/2014/main" id="{5C473D83-68DF-5ECC-A45F-7FC910839D50}"/>
              </a:ext>
            </a:extLst>
          </p:cNvPr>
          <p:cNvSpPr>
            <a:spLocks noGrp="1"/>
          </p:cNvSpPr>
          <p:nvPr>
            <p:ph type="title"/>
          </p:nvPr>
        </p:nvSpPr>
        <p:spPr/>
        <p:txBody>
          <a:bodyPr/>
          <a:lstStyle/>
          <a:p>
            <a:r>
              <a:rPr lang="en-US" dirty="0"/>
              <a:t>Math Mindsets</a:t>
            </a:r>
          </a:p>
        </p:txBody>
      </p:sp>
      <p:sp>
        <p:nvSpPr>
          <p:cNvPr id="5" name="Slide Number Placeholder 4">
            <a:extLst>
              <a:ext uri="{FF2B5EF4-FFF2-40B4-BE49-F238E27FC236}">
                <a16:creationId xmlns:a16="http://schemas.microsoft.com/office/drawing/2014/main" id="{5A75BF9F-3AB6-1985-E17D-F63489984528}"/>
              </a:ext>
            </a:extLst>
          </p:cNvPr>
          <p:cNvSpPr>
            <a:spLocks noGrp="1"/>
          </p:cNvSpPr>
          <p:nvPr>
            <p:ph type="sldNum" sz="quarter" idx="4"/>
          </p:nvPr>
        </p:nvSpPr>
        <p:spPr/>
        <p:txBody>
          <a:bodyPr/>
          <a:lstStyle/>
          <a:p>
            <a:fld id="{8B512919-B088-4E12-9038-722E97F79378}" type="slidenum">
              <a:rPr lang="en-US" smtClean="0"/>
              <a:pPr/>
              <a:t>6</a:t>
            </a:fld>
            <a:endParaRPr lang="en-US"/>
          </a:p>
        </p:txBody>
      </p:sp>
      <p:pic>
        <p:nvPicPr>
          <p:cNvPr id="6" name="Content Placeholder 5">
            <a:extLst>
              <a:ext uri="{FF2B5EF4-FFF2-40B4-BE49-F238E27FC236}">
                <a16:creationId xmlns:a16="http://schemas.microsoft.com/office/drawing/2014/main" id="{52B6B3C3-F3B0-A28F-E277-959A9154A44A}"/>
              </a:ext>
              <a:ext uri="{C183D7F6-B498-43B3-948B-1728B52AA6E4}">
                <adec:decorative xmlns:adec="http://schemas.microsoft.com/office/drawing/2017/decorative" val="1"/>
              </a:ext>
            </a:extLst>
          </p:cNvPr>
          <p:cNvPicPr>
            <a:picLocks noGrp="1" noChangeAspect="1"/>
          </p:cNvPicPr>
          <p:nvPr>
            <p:ph sz="half" idx="2"/>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bwMode="auto">
          <a:xfrm>
            <a:off x="6807200" y="1478362"/>
            <a:ext cx="4546600" cy="45442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7551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7FD928-3B73-2EBD-F3E7-2540853177C9}"/>
              </a:ext>
            </a:extLst>
          </p:cNvPr>
          <p:cNvSpPr>
            <a:spLocks noGrp="1"/>
          </p:cNvSpPr>
          <p:nvPr>
            <p:ph sz="half" idx="1"/>
          </p:nvPr>
        </p:nvSpPr>
        <p:spPr>
          <a:xfrm>
            <a:off x="838200" y="1324303"/>
            <a:ext cx="4969476" cy="4852660"/>
          </a:xfrm>
        </p:spPr>
        <p:txBody>
          <a:bodyPr>
            <a:normAutofit fontScale="92500" lnSpcReduction="10000"/>
          </a:bodyPr>
          <a:lstStyle/>
          <a:p>
            <a:pPr marL="0" indent="0">
              <a:buNone/>
            </a:pPr>
            <a:r>
              <a:rPr lang="en-US" sz="2800" dirty="0"/>
              <a:t>Your early memories of math may include:</a:t>
            </a:r>
          </a:p>
          <a:p>
            <a:pPr>
              <a:spcAft>
                <a:spcPts val="1200"/>
              </a:spcAft>
            </a:pPr>
            <a:r>
              <a:rPr lang="en-US" sz="2800" dirty="0"/>
              <a:t>Success, excitement, and growth</a:t>
            </a:r>
          </a:p>
          <a:p>
            <a:pPr>
              <a:spcAft>
                <a:spcPts val="1200"/>
              </a:spcAft>
            </a:pPr>
            <a:r>
              <a:rPr lang="en-US" sz="2800" dirty="0"/>
              <a:t>Experiences with adults who loved math</a:t>
            </a:r>
          </a:p>
          <a:p>
            <a:pPr>
              <a:spcAft>
                <a:spcPts val="1200"/>
              </a:spcAft>
            </a:pPr>
            <a:r>
              <a:rPr lang="en-US" sz="2800" dirty="0"/>
              <a:t>Failure, fear, and embarrassment</a:t>
            </a:r>
          </a:p>
          <a:p>
            <a:pPr>
              <a:spcAft>
                <a:spcPts val="1200"/>
              </a:spcAft>
            </a:pPr>
            <a:r>
              <a:rPr lang="en-US" sz="2800" dirty="0"/>
              <a:t>Experiences with adults who felt anxious about math</a:t>
            </a:r>
          </a:p>
          <a:p>
            <a:endParaRPr lang="en-US" dirty="0"/>
          </a:p>
        </p:txBody>
      </p:sp>
      <p:sp>
        <p:nvSpPr>
          <p:cNvPr id="4" name="Title 3">
            <a:extLst>
              <a:ext uri="{FF2B5EF4-FFF2-40B4-BE49-F238E27FC236}">
                <a16:creationId xmlns:a16="http://schemas.microsoft.com/office/drawing/2014/main" id="{7DE18C92-64F5-4F9E-22D7-D8205309DE63}"/>
              </a:ext>
            </a:extLst>
          </p:cNvPr>
          <p:cNvSpPr>
            <a:spLocks noGrp="1"/>
          </p:cNvSpPr>
          <p:nvPr>
            <p:ph type="title"/>
          </p:nvPr>
        </p:nvSpPr>
        <p:spPr/>
        <p:txBody>
          <a:bodyPr/>
          <a:lstStyle/>
          <a:p>
            <a:r>
              <a:rPr lang="en-US" dirty="0"/>
              <a:t>Math Mindsets Develop Early in Life</a:t>
            </a:r>
          </a:p>
        </p:txBody>
      </p:sp>
      <p:sp>
        <p:nvSpPr>
          <p:cNvPr id="5" name="Slide Number Placeholder 4">
            <a:extLst>
              <a:ext uri="{FF2B5EF4-FFF2-40B4-BE49-F238E27FC236}">
                <a16:creationId xmlns:a16="http://schemas.microsoft.com/office/drawing/2014/main" id="{712AF034-831B-71C2-6449-C83D59395D25}"/>
              </a:ext>
            </a:extLst>
          </p:cNvPr>
          <p:cNvSpPr>
            <a:spLocks noGrp="1"/>
          </p:cNvSpPr>
          <p:nvPr>
            <p:ph type="sldNum" sz="quarter" idx="4"/>
          </p:nvPr>
        </p:nvSpPr>
        <p:spPr/>
        <p:txBody>
          <a:bodyPr/>
          <a:lstStyle/>
          <a:p>
            <a:fld id="{8B512919-B088-4E12-9038-722E97F79378}" type="slidenum">
              <a:rPr lang="en-US" smtClean="0"/>
              <a:pPr/>
              <a:t>7</a:t>
            </a:fld>
            <a:endParaRPr lang="en-US"/>
          </a:p>
        </p:txBody>
      </p:sp>
      <p:pic>
        <p:nvPicPr>
          <p:cNvPr id="8" name="Content Placeholder 7" descr="A group of children sitting at a table&#10;&#10;Description automatically generated">
            <a:extLst>
              <a:ext uri="{FF2B5EF4-FFF2-40B4-BE49-F238E27FC236}">
                <a16:creationId xmlns:a16="http://schemas.microsoft.com/office/drawing/2014/main" id="{E1A77520-BE58-FEDB-F834-B7AFC9B3FD62}"/>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78273" y="1324303"/>
            <a:ext cx="5872443" cy="3914962"/>
          </a:xfrm>
          <a:prstGeom prst="rect">
            <a:avLst/>
          </a:prstGeom>
        </p:spPr>
      </p:pic>
    </p:spTree>
    <p:extLst>
      <p:ext uri="{BB962C8B-B14F-4D97-AF65-F5344CB8AC3E}">
        <p14:creationId xmlns:p14="http://schemas.microsoft.com/office/powerpoint/2010/main" val="4192909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8542-B440-AFB3-27F6-60D87FF71925}"/>
              </a:ext>
            </a:extLst>
          </p:cNvPr>
          <p:cNvSpPr>
            <a:spLocks noGrp="1"/>
          </p:cNvSpPr>
          <p:nvPr>
            <p:ph type="title"/>
          </p:nvPr>
        </p:nvSpPr>
        <p:spPr>
          <a:xfrm>
            <a:off x="4303420" y="237744"/>
            <a:ext cx="5326718" cy="535531"/>
          </a:xfrm>
        </p:spPr>
        <p:txBody>
          <a:bodyPr>
            <a:noAutofit/>
          </a:bodyPr>
          <a:lstStyle/>
          <a:p>
            <a:r>
              <a:rPr lang="en-US" dirty="0"/>
              <a:t>Why Adults’ Mindsets Are Important</a:t>
            </a:r>
            <a:endParaRPr lang="en-US" b="1" dirty="0">
              <a:latin typeface="Montserrat" pitchFamily="2" charset="77"/>
            </a:endParaRPr>
          </a:p>
        </p:txBody>
      </p:sp>
      <p:graphicFrame>
        <p:nvGraphicFramePr>
          <p:cNvPr id="20" name="Content Placeholder 7">
            <a:extLst>
              <a:ext uri="{FF2B5EF4-FFF2-40B4-BE49-F238E27FC236}">
                <a16:creationId xmlns:a16="http://schemas.microsoft.com/office/drawing/2014/main" id="{306AF5EE-0A80-EF0A-51DC-3F365DA6EC05}"/>
              </a:ext>
            </a:extLst>
          </p:cNvPr>
          <p:cNvGraphicFramePr>
            <a:graphicFrameLocks noGrp="1"/>
          </p:cNvGraphicFramePr>
          <p:nvPr>
            <p:ph idx="1"/>
            <p:extLst>
              <p:ext uri="{D42A27DB-BD31-4B8C-83A1-F6EECF244321}">
                <p14:modId xmlns:p14="http://schemas.microsoft.com/office/powerpoint/2010/main" val="4141186482"/>
              </p:ext>
            </p:extLst>
          </p:nvPr>
        </p:nvGraphicFramePr>
        <p:xfrm>
          <a:off x="4348163" y="1647825"/>
          <a:ext cx="7488237" cy="4300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Placeholder 11" descr="A person and a child playing with blocks&#10;&#10;Description automatically generated">
            <a:extLst>
              <a:ext uri="{FF2B5EF4-FFF2-40B4-BE49-F238E27FC236}">
                <a16:creationId xmlns:a16="http://schemas.microsoft.com/office/drawing/2014/main" id="{2DEA9265-3209-D58C-35CD-F7E3E6D24401}"/>
              </a:ext>
            </a:extLst>
          </p:cNvPr>
          <p:cNvPicPr>
            <a:picLocks noGrp="1" noChangeAspect="1"/>
          </p:cNvPicPr>
          <p:nvPr>
            <p:ph type="pic" idx="13"/>
          </p:nvPr>
        </p:nvPicPr>
        <p:blipFill>
          <a:blip r:embed="rId8" cstate="screen">
            <a:extLst>
              <a:ext uri="{28A0092B-C50C-407E-A947-70E740481C1C}">
                <a14:useLocalDpi xmlns:a14="http://schemas.microsoft.com/office/drawing/2010/main"/>
              </a:ext>
            </a:extLst>
          </a:blip>
          <a:srcRect/>
          <a:stretch/>
        </p:blipFill>
        <p:spPr>
          <a:xfrm>
            <a:off x="0" y="0"/>
            <a:ext cx="4038599" cy="6176963"/>
          </a:xfrm>
        </p:spPr>
      </p:pic>
      <p:sp>
        <p:nvSpPr>
          <p:cNvPr id="4" name="Content Placeholder 7">
            <a:extLst>
              <a:ext uri="{FF2B5EF4-FFF2-40B4-BE49-F238E27FC236}">
                <a16:creationId xmlns:a16="http://schemas.microsoft.com/office/drawing/2014/main" id="{A2F49AB0-DF1A-823D-5F45-901E3AA52C8D}"/>
              </a:ext>
            </a:extLst>
          </p:cNvPr>
          <p:cNvSpPr txBox="1">
            <a:spLocks/>
          </p:cNvSpPr>
          <p:nvPr/>
        </p:nvSpPr>
        <p:spPr>
          <a:xfrm>
            <a:off x="4038599" y="6435249"/>
            <a:ext cx="7797801" cy="4675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800" kern="1200">
                <a:solidFill>
                  <a:schemeClr val="tx1"/>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400" kern="1200">
                <a:solidFill>
                  <a:schemeClr val="tx1"/>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Font typeface="Arial" panose="020B0604020202020204" pitchFamily="34" charset="0"/>
              <a:buNone/>
            </a:pPr>
            <a:r>
              <a:rPr lang="en-US" sz="1400" dirty="0" err="1">
                <a:latin typeface="Montserrat" panose="00000500000000000000" pitchFamily="2" charset="0"/>
              </a:rPr>
              <a:t>Sonnenschein</a:t>
            </a:r>
            <a:r>
              <a:rPr lang="en-US" sz="1400" dirty="0">
                <a:latin typeface="Montserrat" panose="00000500000000000000" pitchFamily="2" charset="0"/>
              </a:rPr>
              <a:t> et al. (2012); </a:t>
            </a:r>
            <a:r>
              <a:rPr lang="en-US" sz="1400" dirty="0" err="1">
                <a:latin typeface="Montserrat" panose="00000500000000000000" pitchFamily="2" charset="0"/>
              </a:rPr>
              <a:t>Beilock</a:t>
            </a:r>
            <a:r>
              <a:rPr lang="en-US" sz="1400" dirty="0">
                <a:latin typeface="Montserrat" panose="00000500000000000000" pitchFamily="2" charset="0"/>
              </a:rPr>
              <a:t>, Gunderson, Ramirez, &amp; Levine (2010); </a:t>
            </a:r>
            <a:r>
              <a:rPr lang="en-US" sz="1400" dirty="0" err="1">
                <a:latin typeface="Montserrat" panose="00000500000000000000" pitchFamily="2" charset="0"/>
              </a:rPr>
              <a:t>Boaler</a:t>
            </a:r>
            <a:r>
              <a:rPr lang="en-US" sz="1400" dirty="0">
                <a:latin typeface="Montserrat" panose="00000500000000000000" pitchFamily="2" charset="0"/>
              </a:rPr>
              <a:t> (2015)</a:t>
            </a:r>
          </a:p>
        </p:txBody>
      </p:sp>
    </p:spTree>
    <p:extLst>
      <p:ext uri="{BB962C8B-B14F-4D97-AF65-F5344CB8AC3E}">
        <p14:creationId xmlns:p14="http://schemas.microsoft.com/office/powerpoint/2010/main" val="1741787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97B85-C6C5-FCA6-6B90-1B248A6B9999}"/>
              </a:ext>
            </a:extLst>
          </p:cNvPr>
          <p:cNvSpPr>
            <a:spLocks noGrp="1"/>
          </p:cNvSpPr>
          <p:nvPr>
            <p:ph type="title"/>
          </p:nvPr>
        </p:nvSpPr>
        <p:spPr>
          <a:xfrm>
            <a:off x="1237130" y="2013995"/>
            <a:ext cx="4034118" cy="3933574"/>
          </a:xfrm>
        </p:spPr>
        <p:txBody>
          <a:bodyPr/>
          <a:lstStyle/>
          <a:p>
            <a:r>
              <a:rPr lang="en-US" b="1" dirty="0">
                <a:latin typeface="Montserrat" panose="00000500000000000000" pitchFamily="2" charset="0"/>
              </a:rPr>
              <a:t>Observe:</a:t>
            </a:r>
            <a:r>
              <a:rPr lang="en-US" sz="4800" dirty="0">
                <a:latin typeface="Montserrat" panose="00000500000000000000" pitchFamily="2" charset="0"/>
              </a:rPr>
              <a:t> </a:t>
            </a:r>
            <a:r>
              <a:rPr lang="en-US" sz="4800" dirty="0">
                <a:latin typeface="Montserrat Medium" panose="00000600000000000000" pitchFamily="2" charset="0"/>
              </a:rPr>
              <a:t>Educators’ Math Memories</a:t>
            </a:r>
            <a:endParaRPr lang="en-US" dirty="0"/>
          </a:p>
        </p:txBody>
      </p:sp>
      <p:sp>
        <p:nvSpPr>
          <p:cNvPr id="3" name="Content Placeholder 2">
            <a:extLst>
              <a:ext uri="{FF2B5EF4-FFF2-40B4-BE49-F238E27FC236}">
                <a16:creationId xmlns:a16="http://schemas.microsoft.com/office/drawing/2014/main" id="{5F2E9546-4851-9EE8-F00B-5775852DABFF}"/>
              </a:ext>
            </a:extLst>
          </p:cNvPr>
          <p:cNvSpPr>
            <a:spLocks noGrp="1"/>
          </p:cNvSpPr>
          <p:nvPr>
            <p:ph idx="1"/>
          </p:nvPr>
        </p:nvSpPr>
        <p:spPr>
          <a:xfrm>
            <a:off x="6096000" y="3773347"/>
            <a:ext cx="5257800" cy="2403616"/>
          </a:xfrm>
        </p:spPr>
        <p:txBody>
          <a:bodyPr>
            <a:normAutofit/>
          </a:bodyPr>
          <a:lstStyle/>
          <a:p>
            <a:r>
              <a:rPr lang="en-US" sz="2400" dirty="0">
                <a:solidFill>
                  <a:srgbClr val="0000FF"/>
                </a:solidFill>
                <a:hlinkClick r:id="rId3">
                  <a:extLst>
                    <a:ext uri="{A12FA001-AC4F-418D-AE19-62706E023703}">
                      <ahyp:hlinkClr xmlns:ahyp="http://schemas.microsoft.com/office/drawing/2018/hyperlinkcolor" val="tx"/>
                    </a:ext>
                  </a:extLst>
                </a:hlinkClick>
              </a:rPr>
              <a:t>Educators’ Math Memories</a:t>
            </a:r>
            <a:endParaRPr lang="en-US" sz="2400" dirty="0">
              <a:solidFill>
                <a:srgbClr val="0000FF"/>
              </a:solidFill>
            </a:endParaRPr>
          </a:p>
          <a:p>
            <a:r>
              <a:rPr lang="en-US" sz="2400" dirty="0">
                <a:solidFill>
                  <a:srgbClr val="0000FF"/>
                </a:solidFill>
                <a:hlinkClick r:id="rId4">
                  <a:extLst>
                    <a:ext uri="{A12FA001-AC4F-418D-AE19-62706E023703}">
                      <ahyp:hlinkClr xmlns:ahyp="http://schemas.microsoft.com/office/drawing/2018/hyperlinkcolor" val="tx"/>
                    </a:ext>
                  </a:extLst>
                </a:hlinkClick>
              </a:rPr>
              <a:t>Educators’ Math Memories – Audio Descriptive Version</a:t>
            </a:r>
            <a:endParaRPr lang="en-US" sz="2400" dirty="0">
              <a:solidFill>
                <a:srgbClr val="0000FF"/>
              </a:solidFill>
            </a:endParaRPr>
          </a:p>
        </p:txBody>
      </p:sp>
      <p:sp>
        <p:nvSpPr>
          <p:cNvPr id="4" name="Slide Number Placeholder 3">
            <a:extLst>
              <a:ext uri="{FF2B5EF4-FFF2-40B4-BE49-F238E27FC236}">
                <a16:creationId xmlns:a16="http://schemas.microsoft.com/office/drawing/2014/main" id="{1CAB540E-A0FA-C9D0-EBCA-E7C328B5EB80}"/>
              </a:ext>
            </a:extLst>
          </p:cNvPr>
          <p:cNvSpPr>
            <a:spLocks noGrp="1"/>
          </p:cNvSpPr>
          <p:nvPr>
            <p:ph type="sldNum" sz="quarter" idx="4"/>
          </p:nvPr>
        </p:nvSpPr>
        <p:spPr/>
        <p:txBody>
          <a:bodyPr/>
          <a:lstStyle/>
          <a:p>
            <a:fld id="{8B512919-B088-4E12-9038-722E97F79378}" type="slidenum">
              <a:rPr lang="en-US" smtClean="0"/>
              <a:pPr/>
              <a:t>9</a:t>
            </a:fld>
            <a:endParaRPr lang="en-US"/>
          </a:p>
        </p:txBody>
      </p:sp>
      <p:pic>
        <p:nvPicPr>
          <p:cNvPr id="6" name="Content Placeholder 18">
            <a:extLst>
              <a:ext uri="{FF2B5EF4-FFF2-40B4-BE49-F238E27FC236}">
                <a16:creationId xmlns:a16="http://schemas.microsoft.com/office/drawing/2014/main" id="{83691ACC-5156-DD76-F2D8-EC17C9E5D753}"/>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19150" y="970411"/>
            <a:ext cx="5181600" cy="2824085"/>
          </a:xfrm>
          <a:prstGeom prst="rect">
            <a:avLst/>
          </a:prstGeom>
        </p:spPr>
      </p:pic>
    </p:spTree>
    <p:extLst>
      <p:ext uri="{BB962C8B-B14F-4D97-AF65-F5344CB8AC3E}">
        <p14:creationId xmlns:p14="http://schemas.microsoft.com/office/powerpoint/2010/main" val="2379311031"/>
      </p:ext>
    </p:extLst>
  </p:cSld>
  <p:clrMapOvr>
    <a:masterClrMapping/>
  </p:clrMapOvr>
</p:sld>
</file>

<file path=ppt/theme/theme1.xml><?xml version="1.0" encoding="utf-8"?>
<a:theme xmlns:a="http://schemas.openxmlformats.org/drawingml/2006/main" name="Office Theme">
  <a:themeElements>
    <a:clrScheme name="Custom 31">
      <a:dk1>
        <a:srgbClr val="140A14"/>
      </a:dk1>
      <a:lt1>
        <a:srgbClr val="FFFFFF"/>
      </a:lt1>
      <a:dk2>
        <a:srgbClr val="2078AE"/>
      </a:dk2>
      <a:lt2>
        <a:srgbClr val="E7E6E6"/>
      </a:lt2>
      <a:accent1>
        <a:srgbClr val="327F7C"/>
      </a:accent1>
      <a:accent2>
        <a:srgbClr val="CC4E0C"/>
      </a:accent2>
      <a:accent3>
        <a:srgbClr val="8948A3"/>
      </a:accent3>
      <a:accent4>
        <a:srgbClr val="4C8503"/>
      </a:accent4>
      <a:accent5>
        <a:srgbClr val="140A14"/>
      </a:accent5>
      <a:accent6>
        <a:srgbClr val="BB1654"/>
      </a:accent6>
      <a:hlink>
        <a:srgbClr val="444F9D"/>
      </a:hlink>
      <a:folHlink>
        <a:srgbClr val="444F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pattFill prst="pct5">
          <a:fgClr>
            <a:schemeClr val="accent3"/>
          </a:fgClr>
          <a:bgClr>
            <a:schemeClr val="bg1"/>
          </a:bgClr>
        </a:patt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PE Early Math-PPT Slide Types Template MATH MINDSETS MATTER" id="{A877EAA6-4349-4623-A544-F413932B9F09}" vid="{D9C6FEDA-B8FE-4CA1-8310-906261C2F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16277</TotalTime>
  <Words>5653</Words>
  <Application>Microsoft Macintosh PowerPoint</Application>
  <PresentationFormat>Widescreen</PresentationFormat>
  <Paragraphs>378</Paragraphs>
  <Slides>28</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Noto Sans Symbols</vt:lpstr>
      <vt:lpstr>Montserrat SemiBold</vt:lpstr>
      <vt:lpstr>Courier New</vt:lpstr>
      <vt:lpstr>Arial</vt:lpstr>
      <vt:lpstr>Symbol</vt:lpstr>
      <vt:lpstr>Proxima Nova</vt:lpstr>
      <vt:lpstr>Calibri</vt:lpstr>
      <vt:lpstr>Poppins</vt:lpstr>
      <vt:lpstr>Montserrat</vt:lpstr>
      <vt:lpstr>Montserrat Medium</vt:lpstr>
      <vt:lpstr>Office Theme</vt:lpstr>
      <vt:lpstr>Math Mindsets Matter</vt:lpstr>
      <vt:lpstr>PowerPoint Presentation</vt:lpstr>
      <vt:lpstr>Session Goals</vt:lpstr>
      <vt:lpstr>Reflect: Dear Math (Part 1)</vt:lpstr>
      <vt:lpstr>Your Math Mindset Matters!</vt:lpstr>
      <vt:lpstr>Math Mindsets</vt:lpstr>
      <vt:lpstr>Math Mindsets Develop Early in Life</vt:lpstr>
      <vt:lpstr>Why Adults’ Mindsets Are Important</vt:lpstr>
      <vt:lpstr>Observe: Educators’ Math Memories</vt:lpstr>
      <vt:lpstr>Discuss: Educators’ Math Memories</vt:lpstr>
      <vt:lpstr>Math Mindsets Can Change</vt:lpstr>
      <vt:lpstr>Promoting a Positive Math Mindset</vt:lpstr>
      <vt:lpstr>Strategy #1: Engage in Playful Math Experiences</vt:lpstr>
      <vt:lpstr>Play: Playing with Patterns</vt:lpstr>
      <vt:lpstr>Discuss: Playing with Patterns</vt:lpstr>
      <vt:lpstr>Strategy #2: Recognize That Math Is for Everyone</vt:lpstr>
      <vt:lpstr>Disrupting Math Stereotypes</vt:lpstr>
      <vt:lpstr>Growth and Fixed Mindsets</vt:lpstr>
      <vt:lpstr>Explore: Practice Growth Mindset Language</vt:lpstr>
      <vt:lpstr>Strategy #3: Pause, Notice, and Name Your Feelings About Math</vt:lpstr>
      <vt:lpstr>Reflect on Math Strengths and Opportunities for Growth</vt:lpstr>
      <vt:lpstr>Reflect: Dear Math (Part 2)</vt:lpstr>
      <vt:lpstr>Strategy #4: Notice That Math Is Everywhere</vt:lpstr>
      <vt:lpstr>Observe:  Wide World of Math: Cry Daddy</vt:lpstr>
      <vt:lpstr>Discuss: Wide World of Math: Cry Daddy</vt:lpstr>
      <vt:lpstr>Supporting Children’s Positive Math Mindsets</vt:lpstr>
      <vt:lpstr>Additional Resources</vt:lpstr>
      <vt:lpstr>Reflect: Dear Math (Part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Reff</dc:creator>
  <cp:lastModifiedBy>Grace Srinivasiah</cp:lastModifiedBy>
  <cp:revision>919</cp:revision>
  <cp:lastPrinted>2023-08-03T16:24:27Z</cp:lastPrinted>
  <dcterms:created xsi:type="dcterms:W3CDTF">2023-04-18T19:26:52Z</dcterms:created>
  <dcterms:modified xsi:type="dcterms:W3CDTF">2026-02-11T00:30:03Z</dcterms:modified>
</cp:coreProperties>
</file>