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handoutMasterIdLst>
    <p:handoutMasterId r:id="rId33"/>
  </p:handoutMasterIdLst>
  <p:sldIdLst>
    <p:sldId id="271" r:id="rId2"/>
    <p:sldId id="402" r:id="rId3"/>
    <p:sldId id="391" r:id="rId4"/>
    <p:sldId id="404" r:id="rId5"/>
    <p:sldId id="447" r:id="rId6"/>
    <p:sldId id="446" r:id="rId7"/>
    <p:sldId id="399" r:id="rId8"/>
    <p:sldId id="433" r:id="rId9"/>
    <p:sldId id="418" r:id="rId10"/>
    <p:sldId id="419" r:id="rId11"/>
    <p:sldId id="434" r:id="rId12"/>
    <p:sldId id="435" r:id="rId13"/>
    <p:sldId id="439" r:id="rId14"/>
    <p:sldId id="440" r:id="rId15"/>
    <p:sldId id="409" r:id="rId16"/>
    <p:sldId id="412" r:id="rId17"/>
    <p:sldId id="448" r:id="rId18"/>
    <p:sldId id="437" r:id="rId19"/>
    <p:sldId id="413" r:id="rId20"/>
    <p:sldId id="449" r:id="rId21"/>
    <p:sldId id="450" r:id="rId22"/>
    <p:sldId id="442" r:id="rId23"/>
    <p:sldId id="441" r:id="rId24"/>
    <p:sldId id="423" r:id="rId25"/>
    <p:sldId id="425" r:id="rId26"/>
    <p:sldId id="429" r:id="rId27"/>
    <p:sldId id="426" r:id="rId28"/>
    <p:sldId id="451" r:id="rId29"/>
    <p:sldId id="444" r:id="rId30"/>
    <p:sldId id="430" r:id="rId31"/>
  </p:sldIdLst>
  <p:sldSz cx="12192000" cy="6858000"/>
  <p:notesSz cx="6858000" cy="9144000"/>
  <p:embeddedFontLst>
    <p:embeddedFont>
      <p:font typeface="Montserrat" pitchFamily="2" charset="77"/>
      <p:regular r:id="rId34"/>
      <p:bold r:id="rId35"/>
      <p:italic r:id="rId36"/>
      <p:boldItalic r:id="rId37"/>
    </p:embeddedFont>
    <p:embeddedFont>
      <p:font typeface="Montserrat Medium" pitchFamily="2" charset="77"/>
      <p:regular r:id="rId38"/>
      <p:italic r:id="rId39"/>
    </p:embeddedFont>
    <p:embeddedFont>
      <p:font typeface="Poppins" pitchFamily="2" charset="77"/>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F4EA12-ED83-4DD3-E1A0-614F232277E8}" name="Sue Kassner" initials="SK" userId="S::skassne@wested.org::0ae480a5-e856-42f7-9298-ff3c2b747620" providerId="AD"/>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430D2454-D802-B823-14FA-91A74AA145D7}" name="Kathy Zent" initials="KZ" userId="S::kzent@wested.org::2277f9b5-8c28-4b10-8cbd-6ce245d44c45" providerId="AD"/>
  <p188:author id="{56175657-D597-08E2-DA47-49FB6C903BBD}" name="Lexi Alexander" initials="LA" userId="S::lalexan2@wested.org::209657db-7f14-4e98-85e1-9b7d89483e08" providerId="AD"/>
  <p188:author id="{990F5A61-37B3-57C3-4E8D-1D794B946607}" name="Amy Reff" initials="AR" userId="Amy Reff" providerId="None"/>
  <p188:author id="{00DA7E97-985F-138C-526C-BAA8A800562E}" name="Osnat Zur" initials="OZ" userId="Osnat Zur"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B400"/>
    <a:srgbClr val="42509F"/>
    <a:srgbClr val="0F173D"/>
    <a:srgbClr val="2078AE"/>
    <a:srgbClr val="2078B0"/>
    <a:srgbClr val="8AADCB"/>
    <a:srgbClr val="9DBAD4"/>
    <a:srgbClr val="D8E4EE"/>
    <a:srgbClr val="E9E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DEB2EA-035A-C54B-AB67-0AB37BDF4E67}" v="1" dt="2026-01-21T22:02:22.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34" autoAdjust="0"/>
    <p:restoredTop sz="61644" autoAdjust="0"/>
  </p:normalViewPr>
  <p:slideViewPr>
    <p:cSldViewPr snapToGrid="0">
      <p:cViewPr varScale="1">
        <p:scale>
          <a:sx n="71" d="100"/>
          <a:sy n="71" d="100"/>
        </p:scale>
        <p:origin x="1864" y="176"/>
      </p:cViewPr>
      <p:guideLst/>
    </p:cSldViewPr>
  </p:slideViewPr>
  <p:outlineViewPr>
    <p:cViewPr>
      <p:scale>
        <a:sx n="33" d="100"/>
        <a:sy n="33" d="100"/>
      </p:scale>
      <p:origin x="0" y="0"/>
    </p:cViewPr>
  </p:outlineViewPr>
  <p:notesTextViewPr>
    <p:cViewPr>
      <p:scale>
        <a:sx n="150" d="100"/>
        <a:sy n="150" d="100"/>
      </p:scale>
      <p:origin x="0" y="-504"/>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Miller" userId="185524936_tp_box_2" providerId="OAuth2" clId="{A0C8EBFB-DB7C-49BA-A1A6-809B13CC49F5}"/>
    <pc:docChg chg="custSel modSld modMainMaster">
      <pc:chgData name="Sara Miller" userId="185524936_tp_box_2" providerId="OAuth2" clId="{A0C8EBFB-DB7C-49BA-A1A6-809B13CC49F5}" dt="2026-01-06T23:20:24.967" v="479" actId="20577"/>
      <pc:docMkLst>
        <pc:docMk/>
      </pc:docMkLst>
      <pc:sldChg chg="modSp mod">
        <pc:chgData name="Sara Miller" userId="185524936_tp_box_2" providerId="OAuth2" clId="{A0C8EBFB-DB7C-49BA-A1A6-809B13CC49F5}" dt="2026-01-06T22:43:34.457" v="322" actId="20577"/>
        <pc:sldMkLst>
          <pc:docMk/>
          <pc:sldMk cId="1237121600" sldId="271"/>
        </pc:sldMkLst>
        <pc:spChg chg="mod">
          <ac:chgData name="Sara Miller" userId="185524936_tp_box_2" providerId="OAuth2" clId="{A0C8EBFB-DB7C-49BA-A1A6-809B13CC49F5}" dt="2026-01-06T22:43:34.457" v="322" actId="20577"/>
          <ac:spMkLst>
            <pc:docMk/>
            <pc:sldMk cId="1237121600" sldId="271"/>
            <ac:spMk id="4" creationId="{FC3222D5-6FE3-BC6F-608E-57B8261DE85E}"/>
          </ac:spMkLst>
        </pc:spChg>
      </pc:sldChg>
      <pc:sldChg chg="modSp mod">
        <pc:chgData name="Sara Miller" userId="185524936_tp_box_2" providerId="OAuth2" clId="{A0C8EBFB-DB7C-49BA-A1A6-809B13CC49F5}" dt="2026-01-06T22:43:59.161" v="334" actId="20577"/>
        <pc:sldMkLst>
          <pc:docMk/>
          <pc:sldMk cId="2687053959" sldId="391"/>
        </pc:sldMkLst>
        <pc:spChg chg="mod">
          <ac:chgData name="Sara Miller" userId="185524936_tp_box_2" providerId="OAuth2" clId="{A0C8EBFB-DB7C-49BA-A1A6-809B13CC49F5}" dt="2026-01-06T22:43:59.161" v="334" actId="20577"/>
          <ac:spMkLst>
            <pc:docMk/>
            <pc:sldMk cId="2687053959" sldId="391"/>
            <ac:spMk id="2" creationId="{9C11536C-D764-8E49-E9BC-F14C58EB3909}"/>
          </ac:spMkLst>
        </pc:spChg>
        <pc:spChg chg="mod">
          <ac:chgData name="Sara Miller" userId="185524936_tp_box_2" providerId="OAuth2" clId="{A0C8EBFB-DB7C-49BA-A1A6-809B13CC49F5}" dt="2026-01-06T20:00:18.257" v="37" actId="790"/>
          <ac:spMkLst>
            <pc:docMk/>
            <pc:sldMk cId="2687053959" sldId="391"/>
            <ac:spMk id="3" creationId="{E1718584-69B8-5F62-20C4-A6C61F18891C}"/>
          </ac:spMkLst>
        </pc:spChg>
      </pc:sldChg>
      <pc:sldChg chg="modSp mod">
        <pc:chgData name="Sara Miller" userId="185524936_tp_box_2" providerId="OAuth2" clId="{A0C8EBFB-DB7C-49BA-A1A6-809B13CC49F5}" dt="2026-01-06T20:08:42.772" v="212" actId="1076"/>
        <pc:sldMkLst>
          <pc:docMk/>
          <pc:sldMk cId="2541526454" sldId="399"/>
        </pc:sldMkLst>
        <pc:spChg chg="mod">
          <ac:chgData name="Sara Miller" userId="185524936_tp_box_2" providerId="OAuth2" clId="{A0C8EBFB-DB7C-49BA-A1A6-809B13CC49F5}" dt="2026-01-06T20:00:28.638" v="40" actId="1076"/>
          <ac:spMkLst>
            <pc:docMk/>
            <pc:sldMk cId="2541526454" sldId="399"/>
            <ac:spMk id="2" creationId="{A3760D3F-A267-B843-0456-DB38FD4B1357}"/>
          </ac:spMkLst>
        </pc:spChg>
        <pc:spChg chg="mod">
          <ac:chgData name="Sara Miller" userId="185524936_tp_box_2" providerId="OAuth2" clId="{A0C8EBFB-DB7C-49BA-A1A6-809B13CC49F5}" dt="2026-01-06T20:07:07.127" v="178" actId="1076"/>
          <ac:spMkLst>
            <pc:docMk/>
            <pc:sldMk cId="2541526454" sldId="399"/>
            <ac:spMk id="3" creationId="{661DA2D5-FD73-0201-3C44-B6C5CC5A6439}"/>
          </ac:spMkLst>
        </pc:spChg>
        <pc:spChg chg="mod">
          <ac:chgData name="Sara Miller" userId="185524936_tp_box_2" providerId="OAuth2" clId="{A0C8EBFB-DB7C-49BA-A1A6-809B13CC49F5}" dt="2026-01-06T20:00:18.257" v="37" actId="790"/>
          <ac:spMkLst>
            <pc:docMk/>
            <pc:sldMk cId="2541526454" sldId="399"/>
            <ac:spMk id="7" creationId="{DDEB1202-9636-51D9-8D6E-AF416D91E7CC}"/>
          </ac:spMkLst>
        </pc:spChg>
        <pc:graphicFrameChg chg="mod modGraphic">
          <ac:chgData name="Sara Miller" userId="185524936_tp_box_2" providerId="OAuth2" clId="{A0C8EBFB-DB7C-49BA-A1A6-809B13CC49F5}" dt="2026-01-06T20:08:42.772" v="212" actId="1076"/>
          <ac:graphicFrameMkLst>
            <pc:docMk/>
            <pc:sldMk cId="2541526454" sldId="399"/>
            <ac:graphicFrameMk id="5" creationId="{F5F2B66C-CB0C-D749-2020-52F9C38EE5E3}"/>
          </ac:graphicFrameMkLst>
        </pc:graphicFrameChg>
      </pc:sldChg>
      <pc:sldChg chg="modSp mod">
        <pc:chgData name="Sara Miller" userId="185524936_tp_box_2" providerId="OAuth2" clId="{A0C8EBFB-DB7C-49BA-A1A6-809B13CC49F5}" dt="2026-01-06T20:00:18.257" v="37" actId="790"/>
        <pc:sldMkLst>
          <pc:docMk/>
          <pc:sldMk cId="2907974597" sldId="402"/>
        </pc:sldMkLst>
        <pc:spChg chg="mod">
          <ac:chgData name="Sara Miller" userId="185524936_tp_box_2" providerId="OAuth2" clId="{A0C8EBFB-DB7C-49BA-A1A6-809B13CC49F5}" dt="2026-01-06T20:00:18.257" v="37" actId="790"/>
          <ac:spMkLst>
            <pc:docMk/>
            <pc:sldMk cId="2907974597" sldId="402"/>
            <ac:spMk id="2" creationId="{E9563FD6-FEDA-87C7-707A-0CFB86F1C0EE}"/>
          </ac:spMkLst>
        </pc:spChg>
        <pc:spChg chg="mod">
          <ac:chgData name="Sara Miller" userId="185524936_tp_box_2" providerId="OAuth2" clId="{A0C8EBFB-DB7C-49BA-A1A6-809B13CC49F5}" dt="2026-01-06T20:00:18.257" v="37" actId="790"/>
          <ac:spMkLst>
            <pc:docMk/>
            <pc:sldMk cId="2907974597" sldId="402"/>
            <ac:spMk id="4" creationId="{B22E8C9E-AE99-BB9C-4AFD-4D01F9549AD2}"/>
          </ac:spMkLst>
        </pc:spChg>
        <pc:spChg chg="mod">
          <ac:chgData name="Sara Miller" userId="185524936_tp_box_2" providerId="OAuth2" clId="{A0C8EBFB-DB7C-49BA-A1A6-809B13CC49F5}" dt="2026-01-06T20:00:18.257" v="37" actId="790"/>
          <ac:spMkLst>
            <pc:docMk/>
            <pc:sldMk cId="2907974597" sldId="402"/>
            <ac:spMk id="6" creationId="{81CABAD6-EC21-471F-0425-8A1668D51311}"/>
          </ac:spMkLst>
        </pc:spChg>
      </pc:sldChg>
      <pc:sldChg chg="modSp mod">
        <pc:chgData name="Sara Miller" userId="185524936_tp_box_2" providerId="OAuth2" clId="{A0C8EBFB-DB7C-49BA-A1A6-809B13CC49F5}" dt="2026-01-06T20:00:18.257" v="37" actId="790"/>
        <pc:sldMkLst>
          <pc:docMk/>
          <pc:sldMk cId="4169768789" sldId="404"/>
        </pc:sldMkLst>
        <pc:spChg chg="mod">
          <ac:chgData name="Sara Miller" userId="185524936_tp_box_2" providerId="OAuth2" clId="{A0C8EBFB-DB7C-49BA-A1A6-809B13CC49F5}" dt="2026-01-06T20:00:18.257" v="37" actId="790"/>
          <ac:spMkLst>
            <pc:docMk/>
            <pc:sldMk cId="4169768789" sldId="404"/>
            <ac:spMk id="2" creationId="{749C67A6-0D07-5716-E28A-9C2E48C4F7EE}"/>
          </ac:spMkLst>
        </pc:spChg>
        <pc:spChg chg="mod">
          <ac:chgData name="Sara Miller" userId="185524936_tp_box_2" providerId="OAuth2" clId="{A0C8EBFB-DB7C-49BA-A1A6-809B13CC49F5}" dt="2026-01-06T20:00:18.257" v="37" actId="790"/>
          <ac:spMkLst>
            <pc:docMk/>
            <pc:sldMk cId="4169768789" sldId="404"/>
            <ac:spMk id="3" creationId="{463BC5B7-7845-909F-844D-EAF20116AD3A}"/>
          </ac:spMkLst>
        </pc:spChg>
      </pc:sldChg>
      <pc:sldChg chg="modSp mod">
        <pc:chgData name="Sara Miller" userId="185524936_tp_box_2" providerId="OAuth2" clId="{A0C8EBFB-DB7C-49BA-A1A6-809B13CC49F5}" dt="2026-01-06T20:00:18.257" v="37" actId="790"/>
        <pc:sldMkLst>
          <pc:docMk/>
          <pc:sldMk cId="34119306" sldId="409"/>
        </pc:sldMkLst>
        <pc:spChg chg="mod">
          <ac:chgData name="Sara Miller" userId="185524936_tp_box_2" providerId="OAuth2" clId="{A0C8EBFB-DB7C-49BA-A1A6-809B13CC49F5}" dt="2026-01-06T20:00:18.257" v="37" actId="790"/>
          <ac:spMkLst>
            <pc:docMk/>
            <pc:sldMk cId="34119306" sldId="409"/>
            <ac:spMk id="2" creationId="{2033044B-F45B-58D7-9BD8-20FCCE632B5B}"/>
          </ac:spMkLst>
        </pc:spChg>
        <pc:spChg chg="mod">
          <ac:chgData name="Sara Miller" userId="185524936_tp_box_2" providerId="OAuth2" clId="{A0C8EBFB-DB7C-49BA-A1A6-809B13CC49F5}" dt="2026-01-06T20:00:18.257" v="37" actId="790"/>
          <ac:spMkLst>
            <pc:docMk/>
            <pc:sldMk cId="34119306" sldId="409"/>
            <ac:spMk id="4" creationId="{CFFCAB48-DCA8-917B-F6D4-EC1A955E15D5}"/>
          </ac:spMkLst>
        </pc:spChg>
      </pc:sldChg>
      <pc:sldChg chg="modSp mod">
        <pc:chgData name="Sara Miller" userId="185524936_tp_box_2" providerId="OAuth2" clId="{A0C8EBFB-DB7C-49BA-A1A6-809B13CC49F5}" dt="2026-01-06T20:00:18.257" v="37" actId="790"/>
        <pc:sldMkLst>
          <pc:docMk/>
          <pc:sldMk cId="1394822165" sldId="412"/>
        </pc:sldMkLst>
        <pc:spChg chg="mod">
          <ac:chgData name="Sara Miller" userId="185524936_tp_box_2" providerId="OAuth2" clId="{A0C8EBFB-DB7C-49BA-A1A6-809B13CC49F5}" dt="2026-01-06T20:00:18.257" v="37" actId="790"/>
          <ac:spMkLst>
            <pc:docMk/>
            <pc:sldMk cId="1394822165" sldId="412"/>
            <ac:spMk id="5" creationId="{9E3C1A94-55CC-3195-1C50-DD934724E8AD}"/>
          </ac:spMkLst>
        </pc:spChg>
        <pc:spChg chg="mod">
          <ac:chgData name="Sara Miller" userId="185524936_tp_box_2" providerId="OAuth2" clId="{A0C8EBFB-DB7C-49BA-A1A6-809B13CC49F5}" dt="2026-01-06T20:00:18.257" v="37" actId="790"/>
          <ac:spMkLst>
            <pc:docMk/>
            <pc:sldMk cId="1394822165" sldId="412"/>
            <ac:spMk id="6" creationId="{68ACFEDF-B618-939D-DD2C-B84CCC705912}"/>
          </ac:spMkLst>
        </pc:spChg>
      </pc:sldChg>
      <pc:sldChg chg="modSp mod">
        <pc:chgData name="Sara Miller" userId="185524936_tp_box_2" providerId="OAuth2" clId="{A0C8EBFB-DB7C-49BA-A1A6-809B13CC49F5}" dt="2026-01-06T20:00:18.257" v="37" actId="790"/>
        <pc:sldMkLst>
          <pc:docMk/>
          <pc:sldMk cId="3630061582" sldId="413"/>
        </pc:sldMkLst>
        <pc:spChg chg="mod">
          <ac:chgData name="Sara Miller" userId="185524936_tp_box_2" providerId="OAuth2" clId="{A0C8EBFB-DB7C-49BA-A1A6-809B13CC49F5}" dt="2026-01-06T20:00:18.257" v="37" actId="790"/>
          <ac:spMkLst>
            <pc:docMk/>
            <pc:sldMk cId="3630061582" sldId="413"/>
            <ac:spMk id="2" creationId="{AC0DEEC6-2E8C-49C3-A9CF-88CC534258FF}"/>
          </ac:spMkLst>
        </pc:spChg>
        <pc:spChg chg="mod">
          <ac:chgData name="Sara Miller" userId="185524936_tp_box_2" providerId="OAuth2" clId="{A0C8EBFB-DB7C-49BA-A1A6-809B13CC49F5}" dt="2026-01-06T20:00:18.257" v="37" actId="790"/>
          <ac:spMkLst>
            <pc:docMk/>
            <pc:sldMk cId="3630061582" sldId="413"/>
            <ac:spMk id="4" creationId="{B5B02B6E-2F37-CC2E-6B23-61F0A62D6137}"/>
          </ac:spMkLst>
        </pc:spChg>
      </pc:sldChg>
      <pc:sldChg chg="modSp mod">
        <pc:chgData name="Sara Miller" userId="185524936_tp_box_2" providerId="OAuth2" clId="{A0C8EBFB-DB7C-49BA-A1A6-809B13CC49F5}" dt="2026-01-06T20:00:18.257" v="37" actId="790"/>
        <pc:sldMkLst>
          <pc:docMk/>
          <pc:sldMk cId="4159292342" sldId="418"/>
        </pc:sldMkLst>
        <pc:spChg chg="mod">
          <ac:chgData name="Sara Miller" userId="185524936_tp_box_2" providerId="OAuth2" clId="{A0C8EBFB-DB7C-49BA-A1A6-809B13CC49F5}" dt="2026-01-06T20:00:18.257" v="37" actId="790"/>
          <ac:spMkLst>
            <pc:docMk/>
            <pc:sldMk cId="4159292342" sldId="418"/>
            <ac:spMk id="2" creationId="{89438542-B440-AFB3-27F6-60D87FF71925}"/>
          </ac:spMkLst>
        </pc:spChg>
        <pc:graphicFrameChg chg="modGraphic">
          <ac:chgData name="Sara Miller" userId="185524936_tp_box_2" providerId="OAuth2" clId="{A0C8EBFB-DB7C-49BA-A1A6-809B13CC49F5}" dt="2026-01-06T20:00:18.257" v="37" actId="790"/>
          <ac:graphicFrameMkLst>
            <pc:docMk/>
            <pc:sldMk cId="4159292342" sldId="418"/>
            <ac:graphicFrameMk id="20" creationId="{306AF5EE-0A80-EF0A-51DC-3F365DA6EC05}"/>
          </ac:graphicFrameMkLst>
        </pc:graphicFrameChg>
      </pc:sldChg>
      <pc:sldChg chg="modSp mod">
        <pc:chgData name="Sara Miller" userId="185524936_tp_box_2" providerId="OAuth2" clId="{A0C8EBFB-DB7C-49BA-A1A6-809B13CC49F5}" dt="2026-01-06T22:47:08.975" v="338" actId="20577"/>
        <pc:sldMkLst>
          <pc:docMk/>
          <pc:sldMk cId="2668092293" sldId="419"/>
        </pc:sldMkLst>
        <pc:spChg chg="mod">
          <ac:chgData name="Sara Miller" userId="185524936_tp_box_2" providerId="OAuth2" clId="{A0C8EBFB-DB7C-49BA-A1A6-809B13CC49F5}" dt="2026-01-06T20:00:18.257" v="37" actId="790"/>
          <ac:spMkLst>
            <pc:docMk/>
            <pc:sldMk cId="2668092293" sldId="419"/>
            <ac:spMk id="4" creationId="{23B52BD2-62A2-AE15-EE27-AEA75D2F0432}"/>
          </ac:spMkLst>
        </pc:spChg>
        <pc:spChg chg="mod">
          <ac:chgData name="Sara Miller" userId="185524936_tp_box_2" providerId="OAuth2" clId="{A0C8EBFB-DB7C-49BA-A1A6-809B13CC49F5}" dt="2026-01-06T20:00:18.257" v="37" actId="790"/>
          <ac:spMkLst>
            <pc:docMk/>
            <pc:sldMk cId="2668092293" sldId="419"/>
            <ac:spMk id="6" creationId="{866B6E81-AADA-4468-1B7B-0E3610DF8247}"/>
          </ac:spMkLst>
        </pc:spChg>
        <pc:spChg chg="mod">
          <ac:chgData name="Sara Miller" userId="185524936_tp_box_2" providerId="OAuth2" clId="{A0C8EBFB-DB7C-49BA-A1A6-809B13CC49F5}" dt="2026-01-06T22:47:08.975" v="338" actId="20577"/>
          <ac:spMkLst>
            <pc:docMk/>
            <pc:sldMk cId="2668092293" sldId="419"/>
            <ac:spMk id="7" creationId="{A2C4E05D-F832-7D54-0F6F-F16D7795E3B7}"/>
          </ac:spMkLst>
        </pc:spChg>
      </pc:sldChg>
      <pc:sldChg chg="modSp mod">
        <pc:chgData name="Sara Miller" userId="185524936_tp_box_2" providerId="OAuth2" clId="{A0C8EBFB-DB7C-49BA-A1A6-809B13CC49F5}" dt="2026-01-06T20:00:18.257" v="37" actId="790"/>
        <pc:sldMkLst>
          <pc:docMk/>
          <pc:sldMk cId="4184580661" sldId="423"/>
        </pc:sldMkLst>
        <pc:spChg chg="mod">
          <ac:chgData name="Sara Miller" userId="185524936_tp_box_2" providerId="OAuth2" clId="{A0C8EBFB-DB7C-49BA-A1A6-809B13CC49F5}" dt="2026-01-06T20:00:18.257" v="37" actId="790"/>
          <ac:spMkLst>
            <pc:docMk/>
            <pc:sldMk cId="4184580661" sldId="423"/>
            <ac:spMk id="5" creationId="{27A3683B-AB74-FE57-E4E0-728DCB84C27B}"/>
          </ac:spMkLst>
        </pc:spChg>
      </pc:sldChg>
      <pc:sldChg chg="modSp mod">
        <pc:chgData name="Sara Miller" userId="185524936_tp_box_2" providerId="OAuth2" clId="{A0C8EBFB-DB7C-49BA-A1A6-809B13CC49F5}" dt="2026-01-06T23:16:53.249" v="413" actId="27636"/>
        <pc:sldMkLst>
          <pc:docMk/>
          <pc:sldMk cId="449767621" sldId="425"/>
        </pc:sldMkLst>
        <pc:spChg chg="mod">
          <ac:chgData name="Sara Miller" userId="185524936_tp_box_2" providerId="OAuth2" clId="{A0C8EBFB-DB7C-49BA-A1A6-809B13CC49F5}" dt="2026-01-06T23:16:53.249" v="413" actId="27636"/>
          <ac:spMkLst>
            <pc:docMk/>
            <pc:sldMk cId="449767621" sldId="425"/>
            <ac:spMk id="2" creationId="{D997EEC5-47E2-7B57-7F54-6EC5D12B7B94}"/>
          </ac:spMkLst>
        </pc:spChg>
        <pc:spChg chg="mod">
          <ac:chgData name="Sara Miller" userId="185524936_tp_box_2" providerId="OAuth2" clId="{A0C8EBFB-DB7C-49BA-A1A6-809B13CC49F5}" dt="2026-01-06T23:16:17.817" v="392" actId="20577"/>
          <ac:spMkLst>
            <pc:docMk/>
            <pc:sldMk cId="449767621" sldId="425"/>
            <ac:spMk id="4" creationId="{1DF6AD01-874F-A4AB-E13E-D9B6D41A8D98}"/>
          </ac:spMkLst>
        </pc:spChg>
      </pc:sldChg>
      <pc:sldChg chg="modSp mod">
        <pc:chgData name="Sara Miller" userId="185524936_tp_box_2" providerId="OAuth2" clId="{A0C8EBFB-DB7C-49BA-A1A6-809B13CC49F5}" dt="2026-01-06T23:17:59.089" v="449" actId="20577"/>
        <pc:sldMkLst>
          <pc:docMk/>
          <pc:sldMk cId="2151492428" sldId="426"/>
        </pc:sldMkLst>
        <pc:spChg chg="mod">
          <ac:chgData name="Sara Miller" userId="185524936_tp_box_2" providerId="OAuth2" clId="{A0C8EBFB-DB7C-49BA-A1A6-809B13CC49F5}" dt="2026-01-06T23:17:59.089" v="449" actId="20577"/>
          <ac:spMkLst>
            <pc:docMk/>
            <pc:sldMk cId="2151492428" sldId="426"/>
            <ac:spMk id="4" creationId="{A3920A6A-EB29-43E3-727E-0FE44A8D34FC}"/>
          </ac:spMkLst>
        </pc:spChg>
      </pc:sldChg>
      <pc:sldChg chg="modSp mod">
        <pc:chgData name="Sara Miller" userId="185524936_tp_box_2" providerId="OAuth2" clId="{A0C8EBFB-DB7C-49BA-A1A6-809B13CC49F5}" dt="2026-01-06T23:17:41.917" v="440" actId="20577"/>
        <pc:sldMkLst>
          <pc:docMk/>
          <pc:sldMk cId="455437686" sldId="429"/>
        </pc:sldMkLst>
        <pc:spChg chg="mod">
          <ac:chgData name="Sara Miller" userId="185524936_tp_box_2" providerId="OAuth2" clId="{A0C8EBFB-DB7C-49BA-A1A6-809B13CC49F5}" dt="2026-01-06T20:00:18.257" v="37" actId="790"/>
          <ac:spMkLst>
            <pc:docMk/>
            <pc:sldMk cId="455437686" sldId="429"/>
            <ac:spMk id="2" creationId="{7E5EC3E9-7ACA-9393-B662-ECDC82861174}"/>
          </ac:spMkLst>
        </pc:spChg>
        <pc:spChg chg="mod">
          <ac:chgData name="Sara Miller" userId="185524936_tp_box_2" providerId="OAuth2" clId="{A0C8EBFB-DB7C-49BA-A1A6-809B13CC49F5}" dt="2026-01-06T23:17:41.917" v="440" actId="20577"/>
          <ac:spMkLst>
            <pc:docMk/>
            <pc:sldMk cId="455437686" sldId="429"/>
            <ac:spMk id="5" creationId="{126DD096-D54F-82B6-252B-2018C1CC72F3}"/>
          </ac:spMkLst>
        </pc:spChg>
      </pc:sldChg>
      <pc:sldChg chg="modSp mod">
        <pc:chgData name="Sara Miller" userId="185524936_tp_box_2" providerId="OAuth2" clId="{A0C8EBFB-DB7C-49BA-A1A6-809B13CC49F5}" dt="2026-01-06T20:00:18.257" v="37" actId="790"/>
        <pc:sldMkLst>
          <pc:docMk/>
          <pc:sldMk cId="3739726080" sldId="430"/>
        </pc:sldMkLst>
        <pc:spChg chg="mod">
          <ac:chgData name="Sara Miller" userId="185524936_tp_box_2" providerId="OAuth2" clId="{A0C8EBFB-DB7C-49BA-A1A6-809B13CC49F5}" dt="2026-01-06T20:00:18.257" v="37" actId="790"/>
          <ac:spMkLst>
            <pc:docMk/>
            <pc:sldMk cId="3739726080" sldId="430"/>
            <ac:spMk id="2" creationId="{E80353C1-524B-DD2E-F5FC-618A98570E35}"/>
          </ac:spMkLst>
        </pc:spChg>
      </pc:sldChg>
      <pc:sldChg chg="modSp mod">
        <pc:chgData name="Sara Miller" userId="185524936_tp_box_2" providerId="OAuth2" clId="{A0C8EBFB-DB7C-49BA-A1A6-809B13CC49F5}" dt="2026-01-06T22:46:38.511" v="337" actId="20577"/>
        <pc:sldMkLst>
          <pc:docMk/>
          <pc:sldMk cId="552232159" sldId="433"/>
        </pc:sldMkLst>
        <pc:spChg chg="mod">
          <ac:chgData name="Sara Miller" userId="185524936_tp_box_2" providerId="OAuth2" clId="{A0C8EBFB-DB7C-49BA-A1A6-809B13CC49F5}" dt="2026-01-06T22:46:38.511" v="337" actId="20577"/>
          <ac:spMkLst>
            <pc:docMk/>
            <pc:sldMk cId="552232159" sldId="433"/>
            <ac:spMk id="3" creationId="{7BC034C7-3E2D-57A1-1A94-572C00775D4D}"/>
          </ac:spMkLst>
        </pc:spChg>
        <pc:spChg chg="mod">
          <ac:chgData name="Sara Miller" userId="185524936_tp_box_2" providerId="OAuth2" clId="{A0C8EBFB-DB7C-49BA-A1A6-809B13CC49F5}" dt="2026-01-06T20:13:43.554" v="273" actId="20577"/>
          <ac:spMkLst>
            <pc:docMk/>
            <pc:sldMk cId="552232159" sldId="433"/>
            <ac:spMk id="4" creationId="{3D2DC970-2A9E-713D-DF03-6C469E8B40C1}"/>
          </ac:spMkLst>
        </pc:spChg>
        <pc:spChg chg="mod">
          <ac:chgData name="Sara Miller" userId="185524936_tp_box_2" providerId="OAuth2" clId="{A0C8EBFB-DB7C-49BA-A1A6-809B13CC49F5}" dt="2026-01-06T20:00:18.257" v="37" actId="790"/>
          <ac:spMkLst>
            <pc:docMk/>
            <pc:sldMk cId="552232159" sldId="433"/>
            <ac:spMk id="5" creationId="{61071F11-4C24-8D95-BA60-A2E4DAB5B646}"/>
          </ac:spMkLst>
        </pc:spChg>
      </pc:sldChg>
      <pc:sldChg chg="modSp mod">
        <pc:chgData name="Sara Miller" userId="185524936_tp_box_2" providerId="OAuth2" clId="{A0C8EBFB-DB7C-49BA-A1A6-809B13CC49F5}" dt="2026-01-06T20:00:18.257" v="37" actId="790"/>
        <pc:sldMkLst>
          <pc:docMk/>
          <pc:sldMk cId="3999285771" sldId="434"/>
        </pc:sldMkLst>
        <pc:spChg chg="mod">
          <ac:chgData name="Sara Miller" userId="185524936_tp_box_2" providerId="OAuth2" clId="{A0C8EBFB-DB7C-49BA-A1A6-809B13CC49F5}" dt="2026-01-06T20:00:18.257" v="37" actId="790"/>
          <ac:spMkLst>
            <pc:docMk/>
            <pc:sldMk cId="3999285771" sldId="434"/>
            <ac:spMk id="2" creationId="{5C5867A4-9E73-4520-A9DD-525464F16F13}"/>
          </ac:spMkLst>
        </pc:spChg>
        <pc:spChg chg="mod">
          <ac:chgData name="Sara Miller" userId="185524936_tp_box_2" providerId="OAuth2" clId="{A0C8EBFB-DB7C-49BA-A1A6-809B13CC49F5}" dt="2026-01-06T20:00:18.257" v="37" actId="790"/>
          <ac:spMkLst>
            <pc:docMk/>
            <pc:sldMk cId="3999285771" sldId="434"/>
            <ac:spMk id="4" creationId="{EBF2E580-45EC-3CB5-BB1C-0021F8AA625D}"/>
          </ac:spMkLst>
        </pc:spChg>
      </pc:sldChg>
      <pc:sldChg chg="modSp mod">
        <pc:chgData name="Sara Miller" userId="185524936_tp_box_2" providerId="OAuth2" clId="{A0C8EBFB-DB7C-49BA-A1A6-809B13CC49F5}" dt="2026-01-06T20:00:18.257" v="37" actId="790"/>
        <pc:sldMkLst>
          <pc:docMk/>
          <pc:sldMk cId="224949189" sldId="435"/>
        </pc:sldMkLst>
        <pc:spChg chg="mod">
          <ac:chgData name="Sara Miller" userId="185524936_tp_box_2" providerId="OAuth2" clId="{A0C8EBFB-DB7C-49BA-A1A6-809B13CC49F5}" dt="2026-01-06T20:00:18.257" v="37" actId="790"/>
          <ac:spMkLst>
            <pc:docMk/>
            <pc:sldMk cId="224949189" sldId="435"/>
            <ac:spMk id="2" creationId="{B66129BF-61AC-29C7-46B8-11A792707542}"/>
          </ac:spMkLst>
        </pc:spChg>
        <pc:spChg chg="mod">
          <ac:chgData name="Sara Miller" userId="185524936_tp_box_2" providerId="OAuth2" clId="{A0C8EBFB-DB7C-49BA-A1A6-809B13CC49F5}" dt="2026-01-06T20:00:18.257" v="37" actId="790"/>
          <ac:spMkLst>
            <pc:docMk/>
            <pc:sldMk cId="224949189" sldId="435"/>
            <ac:spMk id="4" creationId="{6C0553C7-EF10-92CC-79D6-185EA0BE56B4}"/>
          </ac:spMkLst>
        </pc:spChg>
      </pc:sldChg>
      <pc:sldChg chg="modSp mod">
        <pc:chgData name="Sara Miller" userId="185524936_tp_box_2" providerId="OAuth2" clId="{A0C8EBFB-DB7C-49BA-A1A6-809B13CC49F5}" dt="2026-01-06T20:00:18.257" v="37" actId="790"/>
        <pc:sldMkLst>
          <pc:docMk/>
          <pc:sldMk cId="2880838054" sldId="437"/>
        </pc:sldMkLst>
        <pc:spChg chg="mod">
          <ac:chgData name="Sara Miller" userId="185524936_tp_box_2" providerId="OAuth2" clId="{A0C8EBFB-DB7C-49BA-A1A6-809B13CC49F5}" dt="2026-01-06T20:00:18.257" v="37" actId="790"/>
          <ac:spMkLst>
            <pc:docMk/>
            <pc:sldMk cId="2880838054" sldId="437"/>
            <ac:spMk id="4" creationId="{18965469-8732-7883-FB3D-A1AEC0C29F82}"/>
          </ac:spMkLst>
        </pc:spChg>
        <pc:spChg chg="mod">
          <ac:chgData name="Sara Miller" userId="185524936_tp_box_2" providerId="OAuth2" clId="{A0C8EBFB-DB7C-49BA-A1A6-809B13CC49F5}" dt="2026-01-06T20:00:18.257" v="37" actId="790"/>
          <ac:spMkLst>
            <pc:docMk/>
            <pc:sldMk cId="2880838054" sldId="437"/>
            <ac:spMk id="5" creationId="{B14751B0-EB5B-3EFC-38DE-4FC29CD1471B}"/>
          </ac:spMkLst>
        </pc:spChg>
      </pc:sldChg>
      <pc:sldChg chg="modSp mod">
        <pc:chgData name="Sara Miller" userId="185524936_tp_box_2" providerId="OAuth2" clId="{A0C8EBFB-DB7C-49BA-A1A6-809B13CC49F5}" dt="2026-01-06T22:48:26.083" v="348" actId="20577"/>
        <pc:sldMkLst>
          <pc:docMk/>
          <pc:sldMk cId="2485067497" sldId="439"/>
        </pc:sldMkLst>
        <pc:spChg chg="mod">
          <ac:chgData name="Sara Miller" userId="185524936_tp_box_2" providerId="OAuth2" clId="{A0C8EBFB-DB7C-49BA-A1A6-809B13CC49F5}" dt="2026-01-06T22:48:26.083" v="348" actId="20577"/>
          <ac:spMkLst>
            <pc:docMk/>
            <pc:sldMk cId="2485067497" sldId="439"/>
            <ac:spMk id="2" creationId="{B3E1C8E5-A060-F1DC-55A2-5B7DBD49D753}"/>
          </ac:spMkLst>
        </pc:spChg>
        <pc:spChg chg="mod">
          <ac:chgData name="Sara Miller" userId="185524936_tp_box_2" providerId="OAuth2" clId="{A0C8EBFB-DB7C-49BA-A1A6-809B13CC49F5}" dt="2026-01-06T22:47:48.110" v="342" actId="20577"/>
          <ac:spMkLst>
            <pc:docMk/>
            <pc:sldMk cId="2485067497" sldId="439"/>
            <ac:spMk id="4" creationId="{A51CC1E2-9BA3-F4AC-C630-B76F2D48D657}"/>
          </ac:spMkLst>
        </pc:spChg>
      </pc:sldChg>
      <pc:sldChg chg="modSp mod">
        <pc:chgData name="Sara Miller" userId="185524936_tp_box_2" providerId="OAuth2" clId="{A0C8EBFB-DB7C-49BA-A1A6-809B13CC49F5}" dt="2026-01-06T22:48:50.551" v="354" actId="20577"/>
        <pc:sldMkLst>
          <pc:docMk/>
          <pc:sldMk cId="1133983563" sldId="440"/>
        </pc:sldMkLst>
        <pc:spChg chg="mod">
          <ac:chgData name="Sara Miller" userId="185524936_tp_box_2" providerId="OAuth2" clId="{A0C8EBFB-DB7C-49BA-A1A6-809B13CC49F5}" dt="2026-01-06T20:00:18.257" v="37" actId="790"/>
          <ac:spMkLst>
            <pc:docMk/>
            <pc:sldMk cId="1133983563" sldId="440"/>
            <ac:spMk id="2" creationId="{9070C7CB-0908-42FA-1299-C80851883C6D}"/>
          </ac:spMkLst>
        </pc:spChg>
        <pc:spChg chg="mod">
          <ac:chgData name="Sara Miller" userId="185524936_tp_box_2" providerId="OAuth2" clId="{A0C8EBFB-DB7C-49BA-A1A6-809B13CC49F5}" dt="2026-01-06T22:48:50.551" v="354" actId="20577"/>
          <ac:spMkLst>
            <pc:docMk/>
            <pc:sldMk cId="1133983563" sldId="440"/>
            <ac:spMk id="5" creationId="{44376D15-6EAD-61B3-6DEC-CAFDAEAD393D}"/>
          </ac:spMkLst>
        </pc:spChg>
      </pc:sldChg>
      <pc:sldChg chg="modSp mod">
        <pc:chgData name="Sara Miller" userId="185524936_tp_box_2" providerId="OAuth2" clId="{A0C8EBFB-DB7C-49BA-A1A6-809B13CC49F5}" dt="2026-01-06T20:00:18.257" v="37" actId="790"/>
        <pc:sldMkLst>
          <pc:docMk/>
          <pc:sldMk cId="2798739288" sldId="441"/>
        </pc:sldMkLst>
        <pc:spChg chg="mod">
          <ac:chgData name="Sara Miller" userId="185524936_tp_box_2" providerId="OAuth2" clId="{A0C8EBFB-DB7C-49BA-A1A6-809B13CC49F5}" dt="2026-01-06T20:00:18.257" v="37" actId="790"/>
          <ac:spMkLst>
            <pc:docMk/>
            <pc:sldMk cId="2798739288" sldId="441"/>
            <ac:spMk id="2" creationId="{CDA07C16-D81E-DBE4-F729-429AC79D1667}"/>
          </ac:spMkLst>
        </pc:spChg>
        <pc:spChg chg="mod">
          <ac:chgData name="Sara Miller" userId="185524936_tp_box_2" providerId="OAuth2" clId="{A0C8EBFB-DB7C-49BA-A1A6-809B13CC49F5}" dt="2026-01-06T20:00:18.257" v="37" actId="790"/>
          <ac:spMkLst>
            <pc:docMk/>
            <pc:sldMk cId="2798739288" sldId="441"/>
            <ac:spMk id="4" creationId="{5B02F1D9-AE31-38E2-CE8D-FD447D18864B}"/>
          </ac:spMkLst>
        </pc:spChg>
      </pc:sldChg>
      <pc:sldChg chg="modSp mod">
        <pc:chgData name="Sara Miller" userId="185524936_tp_box_2" providerId="OAuth2" clId="{A0C8EBFB-DB7C-49BA-A1A6-809B13CC49F5}" dt="2026-01-06T23:15:33.497" v="389" actId="20577"/>
        <pc:sldMkLst>
          <pc:docMk/>
          <pc:sldMk cId="3341294371" sldId="442"/>
        </pc:sldMkLst>
        <pc:spChg chg="mod">
          <ac:chgData name="Sara Miller" userId="185524936_tp_box_2" providerId="OAuth2" clId="{A0C8EBFB-DB7C-49BA-A1A6-809B13CC49F5}" dt="2026-01-06T23:15:33.497" v="389" actId="20577"/>
          <ac:spMkLst>
            <pc:docMk/>
            <pc:sldMk cId="3341294371" sldId="442"/>
            <ac:spMk id="2" creationId="{B77B2BDB-B87E-9A7F-B31C-3DE44C303207}"/>
          </ac:spMkLst>
        </pc:spChg>
        <pc:spChg chg="mod">
          <ac:chgData name="Sara Miller" userId="185524936_tp_box_2" providerId="OAuth2" clId="{A0C8EBFB-DB7C-49BA-A1A6-809B13CC49F5}" dt="2026-01-06T20:00:18.257" v="37" actId="790"/>
          <ac:spMkLst>
            <pc:docMk/>
            <pc:sldMk cId="3341294371" sldId="442"/>
            <ac:spMk id="4" creationId="{7E724A78-EECB-ED07-2933-00846A3DF55A}"/>
          </ac:spMkLst>
        </pc:spChg>
      </pc:sldChg>
      <pc:sldChg chg="modSp mod">
        <pc:chgData name="Sara Miller" userId="185524936_tp_box_2" providerId="OAuth2" clId="{A0C8EBFB-DB7C-49BA-A1A6-809B13CC49F5}" dt="2026-01-06T23:20:24.967" v="479" actId="20577"/>
        <pc:sldMkLst>
          <pc:docMk/>
          <pc:sldMk cId="1981738375" sldId="444"/>
        </pc:sldMkLst>
        <pc:spChg chg="mod">
          <ac:chgData name="Sara Miller" userId="185524936_tp_box_2" providerId="OAuth2" clId="{A0C8EBFB-DB7C-49BA-A1A6-809B13CC49F5}" dt="2026-01-06T23:20:24.967" v="479" actId="20577"/>
          <ac:spMkLst>
            <pc:docMk/>
            <pc:sldMk cId="1981738375" sldId="444"/>
            <ac:spMk id="2" creationId="{F97A1B50-34DE-91D3-E846-46B128F714D3}"/>
          </ac:spMkLst>
        </pc:spChg>
      </pc:sldChg>
      <pc:sldChg chg="modSp mod">
        <pc:chgData name="Sara Miller" userId="185524936_tp_box_2" providerId="OAuth2" clId="{A0C8EBFB-DB7C-49BA-A1A6-809B13CC49F5}" dt="2026-01-06T20:00:18.257" v="37" actId="790"/>
        <pc:sldMkLst>
          <pc:docMk/>
          <pc:sldMk cId="3449497038" sldId="446"/>
        </pc:sldMkLst>
        <pc:spChg chg="mod">
          <ac:chgData name="Sara Miller" userId="185524936_tp_box_2" providerId="OAuth2" clId="{A0C8EBFB-DB7C-49BA-A1A6-809B13CC49F5}" dt="2026-01-06T20:00:18.257" v="37" actId="790"/>
          <ac:spMkLst>
            <pc:docMk/>
            <pc:sldMk cId="3449497038" sldId="446"/>
            <ac:spMk id="4" creationId="{58E5A2F3-0113-148D-2FC2-365FFE6EEDDE}"/>
          </ac:spMkLst>
        </pc:spChg>
      </pc:sldChg>
      <pc:sldChg chg="modSp mod">
        <pc:chgData name="Sara Miller" userId="185524936_tp_box_2" providerId="OAuth2" clId="{A0C8EBFB-DB7C-49BA-A1A6-809B13CC49F5}" dt="2026-01-06T22:44:46.896" v="335" actId="20577"/>
        <pc:sldMkLst>
          <pc:docMk/>
          <pc:sldMk cId="3703467747" sldId="447"/>
        </pc:sldMkLst>
        <pc:spChg chg="mod">
          <ac:chgData name="Sara Miller" userId="185524936_tp_box_2" providerId="OAuth2" clId="{A0C8EBFB-DB7C-49BA-A1A6-809B13CC49F5}" dt="2026-01-06T20:00:18.257" v="37" actId="790"/>
          <ac:spMkLst>
            <pc:docMk/>
            <pc:sldMk cId="3703467747" sldId="447"/>
            <ac:spMk id="4" creationId="{45037CEF-70B5-A9D8-E293-90C739F24C1A}"/>
          </ac:spMkLst>
        </pc:spChg>
        <pc:spChg chg="mod">
          <ac:chgData name="Sara Miller" userId="185524936_tp_box_2" providerId="OAuth2" clId="{A0C8EBFB-DB7C-49BA-A1A6-809B13CC49F5}" dt="2026-01-06T22:44:46.896" v="335" actId="20577"/>
          <ac:spMkLst>
            <pc:docMk/>
            <pc:sldMk cId="3703467747" sldId="447"/>
            <ac:spMk id="6" creationId="{0E43DA3B-0353-2E9D-7035-889DEC967635}"/>
          </ac:spMkLst>
        </pc:spChg>
      </pc:sldChg>
      <pc:sldChg chg="modSp mod">
        <pc:chgData name="Sara Miller" userId="185524936_tp_box_2" providerId="OAuth2" clId="{A0C8EBFB-DB7C-49BA-A1A6-809B13CC49F5}" dt="2026-01-06T22:53:33.443" v="379" actId="20577"/>
        <pc:sldMkLst>
          <pc:docMk/>
          <pc:sldMk cId="3545215089" sldId="448"/>
        </pc:sldMkLst>
        <pc:spChg chg="mod">
          <ac:chgData name="Sara Miller" userId="185524936_tp_box_2" providerId="OAuth2" clId="{A0C8EBFB-DB7C-49BA-A1A6-809B13CC49F5}" dt="2026-01-06T22:49:57.083" v="363" actId="20577"/>
          <ac:spMkLst>
            <pc:docMk/>
            <pc:sldMk cId="3545215089" sldId="448"/>
            <ac:spMk id="2" creationId="{97B85B4A-6DF6-427F-235D-64FD87D687BC}"/>
          </ac:spMkLst>
        </pc:spChg>
        <pc:spChg chg="mod">
          <ac:chgData name="Sara Miller" userId="185524936_tp_box_2" providerId="OAuth2" clId="{A0C8EBFB-DB7C-49BA-A1A6-809B13CC49F5}" dt="2026-01-06T20:00:18.257" v="37" actId="790"/>
          <ac:spMkLst>
            <pc:docMk/>
            <pc:sldMk cId="3545215089" sldId="448"/>
            <ac:spMk id="4" creationId="{70BBD88E-D646-951D-B115-4D044B67E4D8}"/>
          </ac:spMkLst>
        </pc:spChg>
        <pc:spChg chg="mod">
          <ac:chgData name="Sara Miller" userId="185524936_tp_box_2" providerId="OAuth2" clId="{A0C8EBFB-DB7C-49BA-A1A6-809B13CC49F5}" dt="2026-01-06T22:53:33.443" v="379" actId="20577"/>
          <ac:spMkLst>
            <pc:docMk/>
            <pc:sldMk cId="3545215089" sldId="448"/>
            <ac:spMk id="15" creationId="{B2028067-5A76-FAD6-F614-1AA8A04984E4}"/>
          </ac:spMkLst>
        </pc:spChg>
      </pc:sldChg>
      <pc:sldChg chg="modSp mod">
        <pc:chgData name="Sara Miller" userId="185524936_tp_box_2" providerId="OAuth2" clId="{A0C8EBFB-DB7C-49BA-A1A6-809B13CC49F5}" dt="2026-01-06T23:13:23.100" v="381" actId="20577"/>
        <pc:sldMkLst>
          <pc:docMk/>
          <pc:sldMk cId="3304839043" sldId="449"/>
        </pc:sldMkLst>
        <pc:spChg chg="mod">
          <ac:chgData name="Sara Miller" userId="185524936_tp_box_2" providerId="OAuth2" clId="{A0C8EBFB-DB7C-49BA-A1A6-809B13CC49F5}" dt="2026-01-06T20:00:18.257" v="37" actId="790"/>
          <ac:spMkLst>
            <pc:docMk/>
            <pc:sldMk cId="3304839043" sldId="449"/>
            <ac:spMk id="4" creationId="{A3A8844D-5C90-172C-7B49-BA762247A050}"/>
          </ac:spMkLst>
        </pc:spChg>
      </pc:sldChg>
      <pc:sldChg chg="modSp mod">
        <pc:chgData name="Sara Miller" userId="185524936_tp_box_2" providerId="OAuth2" clId="{A0C8EBFB-DB7C-49BA-A1A6-809B13CC49F5}" dt="2026-01-06T23:15:04.541" v="386" actId="20577"/>
        <pc:sldMkLst>
          <pc:docMk/>
          <pc:sldMk cId="997864538" sldId="450"/>
        </pc:sldMkLst>
        <pc:spChg chg="mod">
          <ac:chgData name="Sara Miller" userId="185524936_tp_box_2" providerId="OAuth2" clId="{A0C8EBFB-DB7C-49BA-A1A6-809B13CC49F5}" dt="2026-01-06T20:00:18.257" v="37" actId="790"/>
          <ac:spMkLst>
            <pc:docMk/>
            <pc:sldMk cId="997864538" sldId="450"/>
            <ac:spMk id="2" creationId="{0AA16B3B-FED4-21FA-41FE-A9160F9879AD}"/>
          </ac:spMkLst>
        </pc:spChg>
        <pc:spChg chg="mod">
          <ac:chgData name="Sara Miller" userId="185524936_tp_box_2" providerId="OAuth2" clId="{A0C8EBFB-DB7C-49BA-A1A6-809B13CC49F5}" dt="2026-01-06T23:15:04.541" v="386" actId="20577"/>
          <ac:spMkLst>
            <pc:docMk/>
            <pc:sldMk cId="997864538" sldId="450"/>
            <ac:spMk id="5" creationId="{0FF7FFBD-1BEE-119D-6B74-3BAF535285E5}"/>
          </ac:spMkLst>
        </pc:spChg>
      </pc:sldChg>
      <pc:sldChg chg="modSp mod">
        <pc:chgData name="Sara Miller" userId="185524936_tp_box_2" providerId="OAuth2" clId="{A0C8EBFB-DB7C-49BA-A1A6-809B13CC49F5}" dt="2026-01-06T23:20:03.414" v="478" actId="20577"/>
        <pc:sldMkLst>
          <pc:docMk/>
          <pc:sldMk cId="2847737904" sldId="451"/>
        </pc:sldMkLst>
        <pc:spChg chg="mod">
          <ac:chgData name="Sara Miller" userId="185524936_tp_box_2" providerId="OAuth2" clId="{A0C8EBFB-DB7C-49BA-A1A6-809B13CC49F5}" dt="2026-01-06T23:18:44.019" v="463" actId="313"/>
          <ac:spMkLst>
            <pc:docMk/>
            <pc:sldMk cId="2847737904" sldId="451"/>
            <ac:spMk id="4" creationId="{46524FE2-DC3A-152C-E325-945DCE3FDB45}"/>
          </ac:spMkLst>
        </pc:spChg>
        <pc:spChg chg="mod">
          <ac:chgData name="Sara Miller" userId="185524936_tp_box_2" providerId="OAuth2" clId="{A0C8EBFB-DB7C-49BA-A1A6-809B13CC49F5}" dt="2026-01-06T23:20:03.414" v="478" actId="20577"/>
          <ac:spMkLst>
            <pc:docMk/>
            <pc:sldMk cId="2847737904" sldId="451"/>
            <ac:spMk id="5" creationId="{74AEFC76-9D38-275E-A3EB-08690494F709}"/>
          </ac:spMkLst>
        </pc:spChg>
      </pc:sldChg>
      <pc:sldMasterChg chg="modSldLayout">
        <pc:chgData name="Sara Miller" userId="185524936_tp_box_2" providerId="OAuth2" clId="{A0C8EBFB-DB7C-49BA-A1A6-809B13CC49F5}" dt="2026-01-06T22:43:12.746" v="319" actId="313"/>
        <pc:sldMasterMkLst>
          <pc:docMk/>
          <pc:sldMasterMk cId="2490919570" sldId="2147483648"/>
        </pc:sldMasterMkLst>
        <pc:sldLayoutChg chg="modSp mod">
          <pc:chgData name="Sara Miller" userId="185524936_tp_box_2" providerId="OAuth2" clId="{A0C8EBFB-DB7C-49BA-A1A6-809B13CC49F5}" dt="2026-01-06T22:43:12.746" v="319" actId="313"/>
          <pc:sldLayoutMkLst>
            <pc:docMk/>
            <pc:sldMasterMk cId="2490919570" sldId="2147483648"/>
            <pc:sldLayoutMk cId="3974307163" sldId="2147483671"/>
          </pc:sldLayoutMkLst>
          <pc:spChg chg="mod">
            <ac:chgData name="Sara Miller" userId="185524936_tp_box_2" providerId="OAuth2" clId="{A0C8EBFB-DB7C-49BA-A1A6-809B13CC49F5}" dt="2026-01-06T22:42:35.407" v="308" actId="313"/>
            <ac:spMkLst>
              <pc:docMk/>
              <pc:sldMasterMk cId="2490919570" sldId="2147483648"/>
              <pc:sldLayoutMk cId="3974307163" sldId="2147483671"/>
              <ac:spMk id="8" creationId="{490DB93D-3AC8-725C-EE6C-57B8574A7807}"/>
            </ac:spMkLst>
          </pc:spChg>
          <pc:spChg chg="mod">
            <ac:chgData name="Sara Miller" userId="185524936_tp_box_2" providerId="OAuth2" clId="{A0C8EBFB-DB7C-49BA-A1A6-809B13CC49F5}" dt="2026-01-06T22:43:12.746" v="319" actId="313"/>
            <ac:spMkLst>
              <pc:docMk/>
              <pc:sldMasterMk cId="2490919570" sldId="2147483648"/>
              <pc:sldLayoutMk cId="3974307163" sldId="2147483671"/>
              <ac:spMk id="11" creationId="{557C4999-7ACA-D86D-FC57-093852D4AF0C}"/>
            </ac:spMkLst>
          </pc:spChg>
        </pc:sldLayoutChg>
      </pc:sldMasterChg>
    </pc:docChg>
  </pc:docChgLst>
  <pc:docChgLst>
    <pc:chgData name="Grace Srinivasiah" userId="28408957819_tp_box_2" providerId="OAuth2" clId="{38DC9D2F-FB21-5A8B-A8BA-1B5B1022FE40}"/>
    <pc:docChg chg="undo custSel modSld">
      <pc:chgData name="Grace Srinivasiah" userId="28408957819_tp_box_2" providerId="OAuth2" clId="{38DC9D2F-FB21-5A8B-A8BA-1B5B1022FE40}" dt="2026-01-21T22:02:24.189" v="439" actId="20577"/>
      <pc:docMkLst>
        <pc:docMk/>
      </pc:docMkLst>
      <pc:sldChg chg="modNotesTx">
        <pc:chgData name="Grace Srinivasiah" userId="28408957819_tp_box_2" providerId="OAuth2" clId="{38DC9D2F-FB21-5A8B-A8BA-1B5B1022FE40}" dt="2026-01-15T20:26:40.778" v="7" actId="12"/>
        <pc:sldMkLst>
          <pc:docMk/>
          <pc:sldMk cId="1237121600" sldId="271"/>
        </pc:sldMkLst>
      </pc:sldChg>
      <pc:sldChg chg="modNotesTx">
        <pc:chgData name="Grace Srinivasiah" userId="28408957819_tp_box_2" providerId="OAuth2" clId="{38DC9D2F-FB21-5A8B-A8BA-1B5B1022FE40}" dt="2026-01-21T22:02:24.189" v="439" actId="20577"/>
        <pc:sldMkLst>
          <pc:docMk/>
          <pc:sldMk cId="2687053959" sldId="391"/>
        </pc:sldMkLst>
      </pc:sldChg>
      <pc:sldChg chg="modNotesTx">
        <pc:chgData name="Grace Srinivasiah" userId="28408957819_tp_box_2" providerId="OAuth2" clId="{38DC9D2F-FB21-5A8B-A8BA-1B5B1022FE40}" dt="2026-01-15T20:29:58.949" v="87" actId="20577"/>
        <pc:sldMkLst>
          <pc:docMk/>
          <pc:sldMk cId="2541526454" sldId="399"/>
        </pc:sldMkLst>
      </pc:sldChg>
      <pc:sldChg chg="modNotesTx">
        <pc:chgData name="Grace Srinivasiah" userId="28408957819_tp_box_2" providerId="OAuth2" clId="{38DC9D2F-FB21-5A8B-A8BA-1B5B1022FE40}" dt="2026-01-15T20:28:16.645" v="41" actId="12"/>
        <pc:sldMkLst>
          <pc:docMk/>
          <pc:sldMk cId="4169768789" sldId="404"/>
        </pc:sldMkLst>
      </pc:sldChg>
      <pc:sldChg chg="modNotesTx">
        <pc:chgData name="Grace Srinivasiah" userId="28408957819_tp_box_2" providerId="OAuth2" clId="{38DC9D2F-FB21-5A8B-A8BA-1B5B1022FE40}" dt="2026-01-15T20:36:23.128" v="223" actId="20577"/>
        <pc:sldMkLst>
          <pc:docMk/>
          <pc:sldMk cId="34119306" sldId="409"/>
        </pc:sldMkLst>
      </pc:sldChg>
      <pc:sldChg chg="modNotesTx">
        <pc:chgData name="Grace Srinivasiah" userId="28408957819_tp_box_2" providerId="OAuth2" clId="{38DC9D2F-FB21-5A8B-A8BA-1B5B1022FE40}" dt="2026-01-15T20:36:38.726" v="230" actId="20577"/>
        <pc:sldMkLst>
          <pc:docMk/>
          <pc:sldMk cId="1394822165" sldId="412"/>
        </pc:sldMkLst>
      </pc:sldChg>
      <pc:sldChg chg="modNotesTx">
        <pc:chgData name="Grace Srinivasiah" userId="28408957819_tp_box_2" providerId="OAuth2" clId="{38DC9D2F-FB21-5A8B-A8BA-1B5B1022FE40}" dt="2026-01-15T20:37:31.192" v="254" actId="20577"/>
        <pc:sldMkLst>
          <pc:docMk/>
          <pc:sldMk cId="3630061582" sldId="413"/>
        </pc:sldMkLst>
      </pc:sldChg>
      <pc:sldChg chg="modNotesTx">
        <pc:chgData name="Grace Srinivasiah" userId="28408957819_tp_box_2" providerId="OAuth2" clId="{38DC9D2F-FB21-5A8B-A8BA-1B5B1022FE40}" dt="2026-01-15T20:30:35.058" v="105" actId="20577"/>
        <pc:sldMkLst>
          <pc:docMk/>
          <pc:sldMk cId="4159292342" sldId="418"/>
        </pc:sldMkLst>
      </pc:sldChg>
      <pc:sldChg chg="modNotesTx">
        <pc:chgData name="Grace Srinivasiah" userId="28408957819_tp_box_2" providerId="OAuth2" clId="{38DC9D2F-FB21-5A8B-A8BA-1B5B1022FE40}" dt="2026-01-15T20:31:01.664" v="118" actId="12"/>
        <pc:sldMkLst>
          <pc:docMk/>
          <pc:sldMk cId="2668092293" sldId="419"/>
        </pc:sldMkLst>
      </pc:sldChg>
      <pc:sldChg chg="modNotesTx">
        <pc:chgData name="Grace Srinivasiah" userId="28408957819_tp_box_2" providerId="OAuth2" clId="{38DC9D2F-FB21-5A8B-A8BA-1B5B1022FE40}" dt="2026-01-15T20:40:41.646" v="326" actId="12"/>
        <pc:sldMkLst>
          <pc:docMk/>
          <pc:sldMk cId="4184580661" sldId="423"/>
        </pc:sldMkLst>
      </pc:sldChg>
      <pc:sldChg chg="modNotesTx">
        <pc:chgData name="Grace Srinivasiah" userId="28408957819_tp_box_2" providerId="OAuth2" clId="{38DC9D2F-FB21-5A8B-A8BA-1B5B1022FE40}" dt="2026-01-15T20:41:20.880" v="348" actId="20577"/>
        <pc:sldMkLst>
          <pc:docMk/>
          <pc:sldMk cId="449767621" sldId="425"/>
        </pc:sldMkLst>
      </pc:sldChg>
      <pc:sldChg chg="modNotesTx">
        <pc:chgData name="Grace Srinivasiah" userId="28408957819_tp_box_2" providerId="OAuth2" clId="{38DC9D2F-FB21-5A8B-A8BA-1B5B1022FE40}" dt="2026-01-15T20:42:27.546" v="384" actId="20577"/>
        <pc:sldMkLst>
          <pc:docMk/>
          <pc:sldMk cId="2151492428" sldId="426"/>
        </pc:sldMkLst>
      </pc:sldChg>
      <pc:sldChg chg="modNotesTx">
        <pc:chgData name="Grace Srinivasiah" userId="28408957819_tp_box_2" providerId="OAuth2" clId="{38DC9D2F-FB21-5A8B-A8BA-1B5B1022FE40}" dt="2026-01-15T20:41:58.778" v="369" actId="20577"/>
        <pc:sldMkLst>
          <pc:docMk/>
          <pc:sldMk cId="455437686" sldId="429"/>
        </pc:sldMkLst>
      </pc:sldChg>
      <pc:sldChg chg="modNotesTx">
        <pc:chgData name="Grace Srinivasiah" userId="28408957819_tp_box_2" providerId="OAuth2" clId="{38DC9D2F-FB21-5A8B-A8BA-1B5B1022FE40}" dt="2026-01-15T20:44:11.636" v="437" actId="12"/>
        <pc:sldMkLst>
          <pc:docMk/>
          <pc:sldMk cId="3739726080" sldId="430"/>
        </pc:sldMkLst>
      </pc:sldChg>
      <pc:sldChg chg="modNotesTx">
        <pc:chgData name="Grace Srinivasiah" userId="28408957819_tp_box_2" providerId="OAuth2" clId="{38DC9D2F-FB21-5A8B-A8BA-1B5B1022FE40}" dt="2026-01-15T20:30:17.394" v="97" actId="20577"/>
        <pc:sldMkLst>
          <pc:docMk/>
          <pc:sldMk cId="552232159" sldId="433"/>
        </pc:sldMkLst>
      </pc:sldChg>
      <pc:sldChg chg="modNotesTx">
        <pc:chgData name="Grace Srinivasiah" userId="28408957819_tp_box_2" providerId="OAuth2" clId="{38DC9D2F-FB21-5A8B-A8BA-1B5B1022FE40}" dt="2026-01-15T20:31:23.217" v="126" actId="12"/>
        <pc:sldMkLst>
          <pc:docMk/>
          <pc:sldMk cId="3999285771" sldId="434"/>
        </pc:sldMkLst>
      </pc:sldChg>
      <pc:sldChg chg="modNotesTx">
        <pc:chgData name="Grace Srinivasiah" userId="28408957819_tp_box_2" providerId="OAuth2" clId="{38DC9D2F-FB21-5A8B-A8BA-1B5B1022FE40}" dt="2026-01-15T20:31:45.239" v="137" actId="20577"/>
        <pc:sldMkLst>
          <pc:docMk/>
          <pc:sldMk cId="224949189" sldId="435"/>
        </pc:sldMkLst>
      </pc:sldChg>
      <pc:sldChg chg="modNotesTx">
        <pc:chgData name="Grace Srinivasiah" userId="28408957819_tp_box_2" providerId="OAuth2" clId="{38DC9D2F-FB21-5A8B-A8BA-1B5B1022FE40}" dt="2026-01-15T20:37:18.575" v="249" actId="12"/>
        <pc:sldMkLst>
          <pc:docMk/>
          <pc:sldMk cId="2880838054" sldId="437"/>
        </pc:sldMkLst>
      </pc:sldChg>
      <pc:sldChg chg="modSp mod modNotesTx">
        <pc:chgData name="Grace Srinivasiah" userId="28408957819_tp_box_2" providerId="OAuth2" clId="{38DC9D2F-FB21-5A8B-A8BA-1B5B1022FE40}" dt="2026-01-15T20:35:45.908" v="211" actId="20577"/>
        <pc:sldMkLst>
          <pc:docMk/>
          <pc:sldMk cId="2485067497" sldId="439"/>
        </pc:sldMkLst>
        <pc:spChg chg="mod">
          <ac:chgData name="Grace Srinivasiah" userId="28408957819_tp_box_2" providerId="OAuth2" clId="{38DC9D2F-FB21-5A8B-A8BA-1B5B1022FE40}" dt="2026-01-15T20:32:34.046" v="139" actId="20577"/>
          <ac:spMkLst>
            <pc:docMk/>
            <pc:sldMk cId="2485067497" sldId="439"/>
            <ac:spMk id="2" creationId="{B3E1C8E5-A060-F1DC-55A2-5B7DBD49D753}"/>
          </ac:spMkLst>
        </pc:spChg>
      </pc:sldChg>
      <pc:sldChg chg="modNotesTx">
        <pc:chgData name="Grace Srinivasiah" userId="28408957819_tp_box_2" providerId="OAuth2" clId="{38DC9D2F-FB21-5A8B-A8BA-1B5B1022FE40}" dt="2026-01-15T20:35:57.167" v="214" actId="20577"/>
        <pc:sldMkLst>
          <pc:docMk/>
          <pc:sldMk cId="1133983563" sldId="440"/>
        </pc:sldMkLst>
      </pc:sldChg>
      <pc:sldChg chg="modNotesTx">
        <pc:chgData name="Grace Srinivasiah" userId="28408957819_tp_box_2" providerId="OAuth2" clId="{38DC9D2F-FB21-5A8B-A8BA-1B5B1022FE40}" dt="2026-01-15T20:40:28.914" v="325" actId="20577"/>
        <pc:sldMkLst>
          <pc:docMk/>
          <pc:sldMk cId="2798739288" sldId="441"/>
        </pc:sldMkLst>
      </pc:sldChg>
      <pc:sldChg chg="modNotesTx">
        <pc:chgData name="Grace Srinivasiah" userId="28408957819_tp_box_2" providerId="OAuth2" clId="{38DC9D2F-FB21-5A8B-A8BA-1B5B1022FE40}" dt="2026-01-15T20:40:04.904" v="311" actId="20577"/>
        <pc:sldMkLst>
          <pc:docMk/>
          <pc:sldMk cId="3341294371" sldId="442"/>
        </pc:sldMkLst>
      </pc:sldChg>
      <pc:sldChg chg="modNotesTx">
        <pc:chgData name="Grace Srinivasiah" userId="28408957819_tp_box_2" providerId="OAuth2" clId="{38DC9D2F-FB21-5A8B-A8BA-1B5B1022FE40}" dt="2026-01-15T20:43:41.536" v="425" actId="20577"/>
        <pc:sldMkLst>
          <pc:docMk/>
          <pc:sldMk cId="1981738375" sldId="444"/>
        </pc:sldMkLst>
      </pc:sldChg>
      <pc:sldChg chg="modNotesTx">
        <pc:chgData name="Grace Srinivasiah" userId="28408957819_tp_box_2" providerId="OAuth2" clId="{38DC9D2F-FB21-5A8B-A8BA-1B5B1022FE40}" dt="2026-01-15T20:29:27.941" v="71" actId="12"/>
        <pc:sldMkLst>
          <pc:docMk/>
          <pc:sldMk cId="3449497038" sldId="446"/>
        </pc:sldMkLst>
      </pc:sldChg>
      <pc:sldChg chg="modNotesTx">
        <pc:chgData name="Grace Srinivasiah" userId="28408957819_tp_box_2" providerId="OAuth2" clId="{38DC9D2F-FB21-5A8B-A8BA-1B5B1022FE40}" dt="2026-01-15T20:29:18.611" v="70" actId="12"/>
        <pc:sldMkLst>
          <pc:docMk/>
          <pc:sldMk cId="3703467747" sldId="447"/>
        </pc:sldMkLst>
      </pc:sldChg>
      <pc:sldChg chg="modNotesTx">
        <pc:chgData name="Grace Srinivasiah" userId="28408957819_tp_box_2" providerId="OAuth2" clId="{38DC9D2F-FB21-5A8B-A8BA-1B5B1022FE40}" dt="2026-01-15T20:36:58.756" v="240" actId="20577"/>
        <pc:sldMkLst>
          <pc:docMk/>
          <pc:sldMk cId="3545215089" sldId="448"/>
        </pc:sldMkLst>
      </pc:sldChg>
      <pc:sldChg chg="addSp delSp modSp mod modNotesTx">
        <pc:chgData name="Grace Srinivasiah" userId="28408957819_tp_box_2" providerId="OAuth2" clId="{38DC9D2F-FB21-5A8B-A8BA-1B5B1022FE40}" dt="2026-01-15T20:38:46.784" v="276" actId="20577"/>
        <pc:sldMkLst>
          <pc:docMk/>
          <pc:sldMk cId="3304839043" sldId="449"/>
        </pc:sldMkLst>
        <pc:spChg chg="add mod">
          <ac:chgData name="Grace Srinivasiah" userId="28408957819_tp_box_2" providerId="OAuth2" clId="{38DC9D2F-FB21-5A8B-A8BA-1B5B1022FE40}" dt="2026-01-15T20:37:42.952" v="257"/>
          <ac:spMkLst>
            <pc:docMk/>
            <pc:sldMk cId="3304839043" sldId="449"/>
            <ac:spMk id="3" creationId="{E934CB83-27EE-ABD8-F69A-9E8C2DD156BD}"/>
          </ac:spMkLst>
        </pc:spChg>
      </pc:sldChg>
      <pc:sldChg chg="modNotesTx">
        <pc:chgData name="Grace Srinivasiah" userId="28408957819_tp_box_2" providerId="OAuth2" clId="{38DC9D2F-FB21-5A8B-A8BA-1B5B1022FE40}" dt="2026-01-15T20:39:41.350" v="298" actId="20577"/>
        <pc:sldMkLst>
          <pc:docMk/>
          <pc:sldMk cId="997864538" sldId="450"/>
        </pc:sldMkLst>
      </pc:sldChg>
      <pc:sldChg chg="modNotesTx">
        <pc:chgData name="Grace Srinivasiah" userId="28408957819_tp_box_2" providerId="OAuth2" clId="{38DC9D2F-FB21-5A8B-A8BA-1B5B1022FE40}" dt="2026-01-15T20:43:11.124" v="408" actId="12"/>
        <pc:sldMkLst>
          <pc:docMk/>
          <pc:sldMk cId="2847737904" sldId="45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3"/>
          </a:solidFill>
        </a:ln>
      </dgm:spPr>
      <dgm:t>
        <a:bodyPr/>
        <a:lstStyle/>
        <a:p>
          <a:r>
            <a:rPr lang="es-US" sz="2800" b="0" noProof="0" dirty="0">
              <a:solidFill>
                <a:schemeClr val="tx1"/>
              </a:solidFill>
              <a:latin typeface="Montserrat" pitchFamily="2" charset="77"/>
            </a:rPr>
            <a:t>Observar atributos medibles</a:t>
          </a: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accent3"/>
          </a:solidFill>
        </a:ln>
      </dgm:spPr>
      <dgm:t>
        <a:bodyPr/>
        <a:lstStyle/>
        <a:p>
          <a:r>
            <a:rPr lang="es-US" sz="2800" b="0" noProof="0" dirty="0">
              <a:solidFill>
                <a:schemeClr val="tx1"/>
              </a:solidFill>
              <a:latin typeface="Montserrat" pitchFamily="2" charset="77"/>
            </a:rPr>
            <a:t>Comparar y ordenar</a:t>
          </a: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EDD79C09-BC6B-304B-8C6C-A04F30748BEF}">
      <dgm:prSet custT="1"/>
      <dgm:spPr>
        <a:ln>
          <a:solidFill>
            <a:schemeClr val="accent3"/>
          </a:solidFill>
        </a:ln>
      </dgm:spPr>
      <dgm:t>
        <a:bodyPr/>
        <a:lstStyle/>
        <a:p>
          <a:r>
            <a:rPr lang="es-US" sz="2800" b="0" noProof="0" dirty="0">
              <a:latin typeface="Montserrat" pitchFamily="2" charset="77"/>
            </a:rPr>
            <a:t>Medir</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1846C65-53C8-9B44-A48B-0FE691C1A152}" type="parTrans" cxnId="{B4A2FE8F-FCF8-BD4B-8EA0-A9F2342CEFBD}">
      <dgm:prSet/>
      <dgm:spPr/>
      <dgm:t>
        <a:bodyPr/>
        <a:lstStyle/>
        <a:p>
          <a:endParaRPr lang="en-US"/>
        </a:p>
      </dgm:t>
    </dgm:pt>
    <dgm:pt modelId="{42A5C37D-E4A1-D04E-9A90-C2BC45005B29}" type="sibTrans" cxnId="{B4A2FE8F-FCF8-BD4B-8EA0-A9F2342CEFBD}">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3"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3" custLinFactNeighborX="0" custLinFactNeighborY="17594">
        <dgm:presLayoutVars>
          <dgm:chMax val="0"/>
          <dgm:bulletEnabled val="1"/>
        </dgm:presLayoutVars>
      </dgm:prSet>
      <dgm:spPr/>
    </dgm:pt>
    <dgm:pt modelId="{497EBEE9-E201-7847-9E79-4C96C962F4F2}" type="pres">
      <dgm:prSet presAssocID="{CE0D9407-8DF3-B84D-97EA-12C6CC72A9A0}" presName="spacer" presStyleCnt="0"/>
      <dgm:spPr/>
    </dgm:pt>
    <dgm:pt modelId="{00E75589-B441-884F-B51A-9ABB03F07FC9}" type="pres">
      <dgm:prSet presAssocID="{EDD79C09-BC6B-304B-8C6C-A04F30748BEF}" presName="parentText" presStyleLbl="node1" presStyleIdx="2" presStyleCnt="3">
        <dgm:presLayoutVars>
          <dgm:chMax val="0"/>
          <dgm:bulletEnabled val="1"/>
        </dgm:presLayoutVars>
      </dgm:prSet>
      <dgm:spPr/>
    </dgm:pt>
  </dgm:ptLst>
  <dgm:cxnLst>
    <dgm:cxn modelId="{ED5A7568-6338-F54F-BEA0-9203104FE08C}" type="presOf" srcId="{EDD79C09-BC6B-304B-8C6C-A04F30748BEF}" destId="{00E75589-B441-884F-B51A-9ABB03F07FC9}" srcOrd="0" destOrd="0" presId="urn:microsoft.com/office/officeart/2005/8/layout/vList2"/>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B4A2FE8F-FCF8-BD4B-8EA0-A9F2342CEFBD}" srcId="{92CD6AB6-348E-384E-9C15-23F721B7C2CD}" destId="{EDD79C09-BC6B-304B-8C6C-A04F30748BEF}" srcOrd="2" destOrd="0" parTransId="{61846C65-53C8-9B44-A48B-0FE691C1A152}" sibTransId="{42A5C37D-E4A1-D04E-9A90-C2BC45005B29}"/>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EFD23B23-41D8-E04F-997A-9709CFD63D32}" type="presParOf" srcId="{32882DCB-8B10-4A44-A788-A6B6F3E57944}" destId="{00E75589-B441-884F-B51A-9ABB03F07FC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99084"/>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US" sz="2800" b="0" kern="1200" noProof="0" dirty="0">
              <a:solidFill>
                <a:schemeClr val="tx1"/>
              </a:solidFill>
              <a:latin typeface="Montserrat" pitchFamily="2" charset="77"/>
            </a:rPr>
            <a:t>Observar atributos medibles</a:t>
          </a:r>
        </a:p>
      </dsp:txBody>
      <dsp:txXfrm>
        <a:off x="59399" y="158483"/>
        <a:ext cx="7369439" cy="1098002"/>
      </dsp:txXfrm>
    </dsp:sp>
    <dsp:sp modelId="{D1F3FE81-C8BC-2449-853F-7A5C63C07C14}">
      <dsp:nvSpPr>
        <dsp:cNvPr id="0" name=""/>
        <dsp:cNvSpPr/>
      </dsp:nvSpPr>
      <dsp:spPr>
        <a:xfrm>
          <a:off x="0" y="1574804"/>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US" sz="2800" b="0" kern="1200" noProof="0" dirty="0">
              <a:solidFill>
                <a:schemeClr val="tx1"/>
              </a:solidFill>
              <a:latin typeface="Montserrat" pitchFamily="2" charset="77"/>
            </a:rPr>
            <a:t>Comparar y ordenar</a:t>
          </a:r>
        </a:p>
      </dsp:txBody>
      <dsp:txXfrm>
        <a:off x="59399" y="1634203"/>
        <a:ext cx="7369439" cy="1098002"/>
      </dsp:txXfrm>
    </dsp:sp>
    <dsp:sp modelId="{00E75589-B441-884F-B51A-9ABB03F07FC9}">
      <dsp:nvSpPr>
        <dsp:cNvPr id="0" name=""/>
        <dsp:cNvSpPr/>
      </dsp:nvSpPr>
      <dsp:spPr>
        <a:xfrm>
          <a:off x="0" y="2945869"/>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US" sz="2800" b="0" kern="1200" noProof="0" dirty="0">
              <a:latin typeface="Montserrat" pitchFamily="2" charset="77"/>
            </a:rPr>
            <a:t>Medir</a:t>
          </a:r>
        </a:p>
      </dsp:txBody>
      <dsp:txXfrm>
        <a:off x="59399" y="3005268"/>
        <a:ext cx="7369439"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1/21/26</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1/21/26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Haga clic para editar los estilos de texto maestros</a:t>
            </a:r>
          </a:p>
          <a:p>
            <a:pPr lvl="1"/>
            <a:r>
              <a:rPr lang="en-US"/>
              <a:t>Segundo nivel</a:t>
            </a:r>
          </a:p>
          <a:p>
            <a:pPr lvl="2"/>
            <a:r>
              <a:rPr lang="en-US"/>
              <a:t>Tercer nivel</a:t>
            </a:r>
          </a:p>
          <a:p>
            <a:pPr lvl="3"/>
            <a:r>
              <a:rPr lang="en-US"/>
              <a:t>Cuarto nivel</a:t>
            </a:r>
          </a:p>
          <a:p>
            <a:pPr lvl="4"/>
            <a:r>
              <a:rPr lang="en-US"/>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youtu.be/JHXzGYLWmgY" TargetMode="External"/><Relationship Id="rId3" Type="http://schemas.openxmlformats.org/officeDocument/2006/relationships/hyperlink" Target="https://youtu.be/q35WiJp4DGs" TargetMode="External"/><Relationship Id="rId7" Type="http://schemas.openxmlformats.org/officeDocument/2006/relationships/hyperlink" Target="https://youtu.be/6WDCwOUaD0Q"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youtu.be/7shejzzYHDc" TargetMode="External"/><Relationship Id="rId5" Type="http://schemas.openxmlformats.org/officeDocument/2006/relationships/hyperlink" Target="https://youtu.be/2107J7lvhrg" TargetMode="External"/><Relationship Id="rId4" Type="http://schemas.openxmlformats.org/officeDocument/2006/relationships/hyperlink" Target="https://youtu.be/DtSY6bFz6kY"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q35WiJp4DG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youtu.be/JHXzGYLWmgY" TargetMode="External"/><Relationship Id="rId3" Type="http://schemas.openxmlformats.org/officeDocument/2006/relationships/hyperlink" Target="https://youtu.be/q35WiJp4DGs" TargetMode="External"/><Relationship Id="rId7" Type="http://schemas.openxmlformats.org/officeDocument/2006/relationships/hyperlink" Target="https://youtu.be/6WDCwOUaD0Q"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youtu.be/7shejzzYHDc" TargetMode="External"/><Relationship Id="rId5" Type="http://schemas.openxmlformats.org/officeDocument/2006/relationships/hyperlink" Target="https://youtu.be/2107J7lvhrg" TargetMode="External"/><Relationship Id="rId4" Type="http://schemas.openxmlformats.org/officeDocument/2006/relationships/hyperlink" Target="https://youtu.be/DtSY6bFz6kY"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q35WiJp4DG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youtu.be/RQigPvC0TO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a:xfrm>
            <a:off x="685800" y="4400549"/>
            <a:ext cx="5486400" cy="4504911"/>
          </a:xfrm>
        </p:spPr>
        <p:txBody>
          <a:bodyPr/>
          <a:lstStyle/>
          <a:p>
            <a:r>
              <a:rPr lang="es-US" sz="1200" b="1" kern="1200" dirty="0">
                <a:solidFill>
                  <a:schemeClr val="tx1"/>
                </a:solidFill>
                <a:effectLst/>
                <a:latin typeface="+mn-lt"/>
                <a:ea typeface="+mn-ea"/>
                <a:cs typeface="+mn-cs"/>
              </a:rPr>
              <a:t>Temas de conversación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En esta sesión, exploraremos cómo los niños de preescolar, kindergarten de transición y kindergarten desarrollan la comprensión de la medición y cómo los educadores pueden ayudarles a desarrollar habilidades tempranas de medición.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Los niños de tres a cinco años pueden estar en preescolar o kindergarten de transición. Pueden estar en programas basados en centros, programas de cuidado infantil en el hogar o bajo el cuidado de familiares, amigos o vecinos. En todos los entornos, los niños de esta edad aprenden matemáticas a través del juego, las rutinas diarias y las interacciones significativas con sus compañeros y adultos.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Utilizaremos «TK» para referirnos al kindergarten de transición y «K» para el kindergarten.</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Adapte los temas de discusión para reflejar la duración de la sesión y las necesidades de los participantes. Si es necesario, añada información introductoria y «administrativa».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dirty="0">
                <a:solidFill>
                  <a:schemeClr val="tx1"/>
                </a:solidFill>
                <a:effectLst/>
                <a:latin typeface="+mn-lt"/>
                <a:ea typeface="+mn-ea"/>
                <a:cs typeface="+mn-cs"/>
              </a:rPr>
              <a:t>Observar los atributos medibles de los objetos </a:t>
            </a:r>
            <a:r>
              <a:rPr lang="es-US" sz="1200" kern="1200" dirty="0">
                <a:solidFill>
                  <a:schemeClr val="tx1"/>
                </a:solidFill>
                <a:effectLst/>
                <a:latin typeface="+mn-lt"/>
                <a:ea typeface="+mn-ea"/>
                <a:cs typeface="+mn-cs"/>
              </a:rPr>
              <a:t>describe la capacidad de los niños pequeños para percibir las características de los objetos que se pueden medir (por ejemplo, el tamaño, la longitud, la altura, el peso, el volumen o la temperatura).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Los bebés y los niños pequeños aprenden sobre los atributos medibles de los objetos a través del juego y la exploración.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Cuando los niños cumplen cuatro años, los atributos medibles de un objeto son una parte integral de su comprensión de ese objeto (Long et al., 2019).</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Por ejemplo, cuando piensan en un elefante, su gran tamaño es una parte importante de la comprensión que tienen los niños de los elefantes.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De hecho, los atributos medibles de los objetos son una parte tan importante de la comprensión que tienen los niños de los objetos, que presentar objetos del mundo real en un tamaño que no es típico de ese objeto resulta confuso para los niños (Long et al., 2019).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1216379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Exploremos cómo los investigadores examinan lo que los niños saben sobre el tamaño en el mundo real.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Voy a mostrarles dos imágenes de objetos muy rápidamente. Se les pedirá que señalen el objeto que es más pequeño en la pantalla.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[Haga clic para mostrar la imagen y, después de 1 o 2 segundos, vuelva a hacer clic para que la imagen desaparezca].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[Haga una pausa para que los participantes respondan a la pregunta]. Como habrán observado, la imagen de la derecha era más pequeña.</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 facilitación</a:t>
            </a: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s-US" sz="1200" kern="1200" dirty="0">
                <a:solidFill>
                  <a:schemeClr val="tx1"/>
                </a:solidFill>
                <a:effectLst/>
                <a:latin typeface="+mn-lt"/>
                <a:ea typeface="+mn-ea"/>
                <a:cs typeface="+mn-cs"/>
              </a:rPr>
              <a:t>La meta de la actividad de las diapositivas 10 y 11 es que los participantes tomen una decisión rápida. Por lo tanto, es importante que solo tengan 1-2 segundos para ver la imagen antes de tomar una decisión (Long et al., 2019).</a:t>
            </a:r>
            <a:r>
              <a:rPr lang="en-US" dirty="0">
                <a:effectLst/>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1475972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Probemos con otro. De nuevo, señale el objeto más pequeño de la pantalla.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[Haga clic para mostrar la imagen y, tras 1-2 segundos, vuelva a hacer clic para que la imagen desaparezca. (Long et al, 2019).]</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[Haga una pausa para que los participantes respondan a la pregunta]. Como habrán observado, la imagen de la izquierda era más pequeña. ¿Notaron alguna diferencia entre el primer par y el segundo par de imágenes en cuanto a la rapidez con la que pudieron responder cuál era más grande? [Después de que los participantes respondan]. ¿Por qué creen que los llevó un poco más de tiempo determinar cuál era más grande en el segundo par de imágenes?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[Pausa para que los participantes respondan a la pregunta]. Es posible que hayan notado que, en la primera diapositiva, el tamaño real de los objetos coincidía con el tamaño de las imágenes en la pantalla. Es decir, en el mundo real, un elefante es más grande que un lápiz de colores, y la imagen del elefante también era más grande que la del lápiz de colores.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En la segunda diapositiva, aunque un autobús escolar es más grande en el mundo real que un clip, la imagen del autobús escolar era más pequeña en la pantalla que la del clip.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Los investigadores descubrieron que a los niños les resultaba más difícil cuando el tamaño real y el tamaño en el mundo real de las imágenes no coincidían. Esto sugiere que, a partir de los cuatro años, los niños aprenden sobre el tamaño como parte de su comprensión de los objetos. Estos hallazgos muestran lo importantes que son los atributos medibles de los objetos para nuestra comprensión de los mismos.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2521962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Duración:</a:t>
            </a:r>
            <a:r>
              <a:rPr lang="es-US" sz="1200" kern="1200" dirty="0">
                <a:solidFill>
                  <a:schemeClr val="tx1"/>
                </a:solidFill>
                <a:effectLst/>
                <a:latin typeface="+mn-lt"/>
                <a:ea typeface="+mn-ea"/>
                <a:cs typeface="+mn-cs"/>
              </a:rPr>
              <a:t> 10-20 minutos (incluido el informe de la siguiente diapositiva)</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Materiales: </a:t>
            </a:r>
            <a:r>
              <a:rPr lang="es-US" sz="1200" kern="1200" dirty="0">
                <a:solidFill>
                  <a:schemeClr val="tx1"/>
                </a:solidFill>
                <a:effectLst/>
                <a:latin typeface="+mn-lt"/>
                <a:ea typeface="+mn-ea"/>
                <a:cs typeface="+mn-cs"/>
              </a:rPr>
              <a:t>Vídeo sobre medición para preescolar, TK o K</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La habilidad que acabamos de comentar, fijarse en los atributos medibles, proporciona la base para que los niños comparen y ordenen objetos por sus atributos medibles. </a:t>
            </a:r>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dirty="0">
                <a:solidFill>
                  <a:schemeClr val="tx1"/>
                </a:solidFill>
                <a:effectLst/>
                <a:latin typeface="+mn-lt"/>
                <a:ea typeface="+mn-ea"/>
                <a:cs typeface="+mn-cs"/>
              </a:rPr>
              <a:t>Comparar </a:t>
            </a:r>
            <a:r>
              <a:rPr lang="es-US" sz="1200" kern="1200" dirty="0">
                <a:solidFill>
                  <a:schemeClr val="tx1"/>
                </a:solidFill>
                <a:effectLst/>
                <a:latin typeface="+mn-lt"/>
                <a:ea typeface="+mn-ea"/>
                <a:cs typeface="+mn-cs"/>
              </a:rPr>
              <a:t>objetos por sus atributos medibles consiste en averiguar qué objeto es más grande, más largo o más pesado. </a:t>
            </a:r>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dirty="0">
                <a:solidFill>
                  <a:schemeClr val="tx1"/>
                </a:solidFill>
                <a:effectLst/>
                <a:latin typeface="+mn-lt"/>
                <a:ea typeface="+mn-ea"/>
                <a:cs typeface="+mn-cs"/>
              </a:rPr>
              <a:t>Ordenar </a:t>
            </a:r>
            <a:r>
              <a:rPr lang="es-US" sz="1200" kern="1200" dirty="0">
                <a:solidFill>
                  <a:schemeClr val="tx1"/>
                </a:solidFill>
                <a:effectLst/>
                <a:latin typeface="+mn-lt"/>
                <a:ea typeface="+mn-ea"/>
                <a:cs typeface="+mn-cs"/>
              </a:rPr>
              <a:t>objetos es disponerlos en secuencia según sus atributos medibles (por ejemplo, de menor a mayor).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Los niños y los adultos comparan y ordenan objetos por longitud o altura utilizando diferentes estrategias.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Veamos un vídeo en el que se muestra a una niña en edad preescolar comparando y ordenando objetos. Mientras lo ve, preste atención a cómo la niña compara la longitud y al vocabulario que utiliza. Después de ver el vídeo, comentaremos lo que haya observado.</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Elija un videoclip de preescolar, TK o K que muestre a los niños comparando y ordenando.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Proporcionamos los siguientes videoclips (puede elegir otros vídeos para utilizar):</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u="sng" kern="1200" dirty="0">
                <a:solidFill>
                  <a:schemeClr val="tx1"/>
                </a:solidFill>
                <a:effectLst/>
                <a:latin typeface="+mn-lt"/>
                <a:ea typeface="+mn-ea"/>
                <a:cs typeface="+mn-cs"/>
                <a:hlinkClick r:id="rId3"/>
              </a:rPr>
              <a:t>Comparar longitud con bloques unitarios (3-5 años)</a:t>
            </a:r>
            <a:r>
              <a:rPr lang="es-US" sz="1200" u="sng" kern="1200" dirty="0">
                <a:solidFill>
                  <a:schemeClr val="tx1"/>
                </a:solidFill>
                <a:effectLst/>
                <a:latin typeface="+mn-lt"/>
                <a:ea typeface="+mn-ea"/>
                <a:cs typeface="+mn-cs"/>
              </a:rPr>
              <a:t> [https://</a:t>
            </a:r>
            <a:r>
              <a:rPr lang="es-US" sz="1200" u="sng" kern="1200" dirty="0" err="1">
                <a:solidFill>
                  <a:schemeClr val="tx1"/>
                </a:solidFill>
                <a:effectLst/>
                <a:latin typeface="+mn-lt"/>
                <a:ea typeface="+mn-ea"/>
                <a:cs typeface="+mn-cs"/>
              </a:rPr>
              <a:t>youtu.be</a:t>
            </a:r>
            <a:r>
              <a:rPr lang="es-US" sz="1200" u="sng" kern="1200" dirty="0">
                <a:solidFill>
                  <a:schemeClr val="tx1"/>
                </a:solidFill>
                <a:effectLst/>
                <a:latin typeface="+mn-lt"/>
                <a:ea typeface="+mn-ea"/>
                <a:cs typeface="+mn-cs"/>
              </a:rPr>
              <a:t>/q35WiJp4DGs]</a:t>
            </a:r>
            <a:r>
              <a:rPr lang="es-US" sz="1200" kern="1200" dirty="0">
                <a:solidFill>
                  <a:schemeClr val="tx1"/>
                </a:solidFill>
                <a:effectLst/>
                <a:latin typeface="+mn-lt"/>
                <a:ea typeface="+mn-ea"/>
                <a:cs typeface="+mn-cs"/>
              </a:rPr>
              <a:t>, </a:t>
            </a:r>
            <a:r>
              <a:rPr lang="es-US" sz="1200" u="sng" kern="1200" dirty="0">
                <a:solidFill>
                  <a:schemeClr val="tx1"/>
                </a:solidFill>
                <a:effectLst/>
                <a:latin typeface="+mn-lt"/>
                <a:ea typeface="+mn-ea"/>
                <a:cs typeface="+mn-cs"/>
                <a:hlinkClick r:id="rId4"/>
              </a:rPr>
              <a:t>Comparar longitud con bloques unitarios (3-5 años) - Versión AD</a:t>
            </a:r>
            <a:r>
              <a:rPr lang="es-US" sz="1200" u="sng" kern="1200" dirty="0">
                <a:solidFill>
                  <a:schemeClr val="tx1"/>
                </a:solidFill>
                <a:effectLst/>
                <a:latin typeface="+mn-lt"/>
                <a:ea typeface="+mn-ea"/>
                <a:cs typeface="+mn-cs"/>
              </a:rPr>
              <a:t> [https://</a:t>
            </a:r>
            <a:r>
              <a:rPr lang="es-US" sz="1200" u="sng" kern="1200" dirty="0" err="1">
                <a:solidFill>
                  <a:schemeClr val="tx1"/>
                </a:solidFill>
                <a:effectLst/>
                <a:latin typeface="+mn-lt"/>
                <a:ea typeface="+mn-ea"/>
                <a:cs typeface="+mn-cs"/>
              </a:rPr>
              <a:t>youtu.be</a:t>
            </a:r>
            <a:r>
              <a:rPr lang="es-US" sz="1200" u="sng" kern="1200" dirty="0">
                <a:solidFill>
                  <a:schemeClr val="tx1"/>
                </a:solidFill>
                <a:effectLst/>
                <a:latin typeface="+mn-lt"/>
                <a:ea typeface="+mn-ea"/>
                <a:cs typeface="+mn-cs"/>
              </a:rPr>
              <a:t>/DtSY6bFz6kY]</a:t>
            </a:r>
            <a:r>
              <a:rPr lang="es-US" sz="1200" kern="1200" dirty="0">
                <a:solidFill>
                  <a:schemeClr val="tx1"/>
                </a:solidFill>
                <a:effectLst/>
                <a:latin typeface="+mn-lt"/>
                <a:ea typeface="+mn-ea"/>
                <a:cs typeface="+mn-cs"/>
              </a:rPr>
              <a:t>. Observe que este vídeo se divide en dos partes. Si utiliza este vídeo, haga una pausa después de la parte 1 (alrededor del minuto 1:28) y muestre la parte 2 más adelante en esta sesión. Las notas del facilitador de la siguiente diapositiva se centran en la parte 1 de este vídeo. </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u="sng" kern="1200" dirty="0">
                <a:solidFill>
                  <a:schemeClr val="tx1"/>
                </a:solidFill>
                <a:effectLst/>
                <a:latin typeface="+mn-lt"/>
                <a:ea typeface="+mn-ea"/>
                <a:cs typeface="+mn-cs"/>
                <a:hlinkClick r:id="rId5"/>
              </a:rPr>
              <a:t>Medir con calabazas (3-5 años)</a:t>
            </a:r>
            <a:r>
              <a:rPr lang="es-US" sz="1200" u="sng" kern="1200" dirty="0">
                <a:solidFill>
                  <a:schemeClr val="tx1"/>
                </a:solidFill>
                <a:effectLst/>
                <a:latin typeface="+mn-lt"/>
                <a:ea typeface="+mn-ea"/>
                <a:cs typeface="+mn-cs"/>
              </a:rPr>
              <a:t> [https://</a:t>
            </a:r>
            <a:r>
              <a:rPr lang="es-US" sz="1200" u="sng" kern="1200" dirty="0" err="1">
                <a:solidFill>
                  <a:schemeClr val="tx1"/>
                </a:solidFill>
                <a:effectLst/>
                <a:latin typeface="+mn-lt"/>
                <a:ea typeface="+mn-ea"/>
                <a:cs typeface="+mn-cs"/>
              </a:rPr>
              <a:t>youtu.be</a:t>
            </a:r>
            <a:r>
              <a:rPr lang="es-US" sz="1200" u="sng" kern="1200" dirty="0">
                <a:solidFill>
                  <a:schemeClr val="tx1"/>
                </a:solidFill>
                <a:effectLst/>
                <a:latin typeface="+mn-lt"/>
                <a:ea typeface="+mn-ea"/>
                <a:cs typeface="+mn-cs"/>
              </a:rPr>
              <a:t>/2107J7lvhrg]</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u="sng" kern="1200" dirty="0">
                <a:solidFill>
                  <a:schemeClr val="tx1"/>
                </a:solidFill>
                <a:effectLst/>
                <a:latin typeface="+mn-lt"/>
                <a:ea typeface="+mn-ea"/>
                <a:cs typeface="+mn-cs"/>
                <a:hlinkClick r:id="rId6"/>
              </a:rPr>
              <a:t>Medir con calabazas (3-5 años) - Versión AD</a:t>
            </a:r>
            <a:r>
              <a:rPr lang="es-US" sz="1200" u="sng" kern="1200" dirty="0">
                <a:solidFill>
                  <a:schemeClr val="tx1"/>
                </a:solidFill>
                <a:effectLst/>
                <a:latin typeface="+mn-lt"/>
                <a:ea typeface="+mn-ea"/>
                <a:cs typeface="+mn-cs"/>
              </a:rPr>
              <a:t> [https://</a:t>
            </a:r>
            <a:r>
              <a:rPr lang="es-US" sz="1200" u="sng" kern="1200" dirty="0" err="1">
                <a:solidFill>
                  <a:schemeClr val="tx1"/>
                </a:solidFill>
                <a:effectLst/>
                <a:latin typeface="+mn-lt"/>
                <a:ea typeface="+mn-ea"/>
                <a:cs typeface="+mn-cs"/>
              </a:rPr>
              <a:t>youtu.be</a:t>
            </a:r>
            <a:r>
              <a:rPr lang="es-US" sz="1200" u="sng" kern="1200" dirty="0">
                <a:solidFill>
                  <a:schemeClr val="tx1"/>
                </a:solidFill>
                <a:effectLst/>
                <a:latin typeface="+mn-lt"/>
                <a:ea typeface="+mn-ea"/>
                <a:cs typeface="+mn-cs"/>
              </a:rPr>
              <a:t>/7shejzzYHDc]</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u="sng" kern="1200" dirty="0">
                <a:solidFill>
                  <a:schemeClr val="tx1"/>
                </a:solidFill>
                <a:effectLst/>
                <a:latin typeface="+mn-lt"/>
                <a:ea typeface="+mn-ea"/>
                <a:cs typeface="+mn-cs"/>
                <a:hlinkClick r:id="rId7"/>
              </a:rPr>
              <a:t>Usar el vocabulario de medición en español en la mesa sensorial (3–5 años)</a:t>
            </a:r>
            <a:r>
              <a:rPr lang="es-US" sz="1200" u="sng" kern="1200" dirty="0">
                <a:solidFill>
                  <a:schemeClr val="tx1"/>
                </a:solidFill>
                <a:effectLst/>
                <a:latin typeface="+mn-lt"/>
                <a:ea typeface="+mn-ea"/>
                <a:cs typeface="+mn-cs"/>
              </a:rPr>
              <a:t> [https://</a:t>
            </a:r>
            <a:r>
              <a:rPr lang="es-US" sz="1200" u="sng" kern="1200" dirty="0" err="1">
                <a:solidFill>
                  <a:schemeClr val="tx1"/>
                </a:solidFill>
                <a:effectLst/>
                <a:latin typeface="+mn-lt"/>
                <a:ea typeface="+mn-ea"/>
                <a:cs typeface="+mn-cs"/>
              </a:rPr>
              <a:t>youtu.be</a:t>
            </a:r>
            <a:r>
              <a:rPr lang="es-US" sz="1200" u="sng" kern="1200" dirty="0">
                <a:solidFill>
                  <a:schemeClr val="tx1"/>
                </a:solidFill>
                <a:effectLst/>
                <a:latin typeface="+mn-lt"/>
                <a:ea typeface="+mn-ea"/>
                <a:cs typeface="+mn-cs"/>
              </a:rPr>
              <a:t>/6WDCwOUaD0Q]</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u="sng" kern="1200" dirty="0">
                <a:solidFill>
                  <a:schemeClr val="tx1"/>
                </a:solidFill>
                <a:effectLst/>
                <a:latin typeface="+mn-lt"/>
                <a:ea typeface="+mn-ea"/>
                <a:cs typeface="+mn-cs"/>
                <a:hlinkClick r:id="rId8"/>
              </a:rPr>
              <a:t>Usar el vocabulario de medición en español en la mesa sensorial (3–5 años) - Versión AD</a:t>
            </a:r>
            <a:r>
              <a:rPr lang="es-US" sz="1200" u="sng" kern="1200" dirty="0">
                <a:solidFill>
                  <a:schemeClr val="tx1"/>
                </a:solidFill>
                <a:effectLst/>
                <a:latin typeface="+mn-lt"/>
                <a:ea typeface="+mn-ea"/>
                <a:cs typeface="+mn-cs"/>
              </a:rPr>
              <a:t> [https://</a:t>
            </a:r>
            <a:r>
              <a:rPr lang="es-US" sz="1200" u="sng" kern="1200" dirty="0" err="1">
                <a:solidFill>
                  <a:schemeClr val="tx1"/>
                </a:solidFill>
                <a:effectLst/>
                <a:latin typeface="+mn-lt"/>
                <a:ea typeface="+mn-ea"/>
                <a:cs typeface="+mn-cs"/>
              </a:rPr>
              <a:t>youtu.be</a:t>
            </a:r>
            <a:r>
              <a:rPr lang="es-US" sz="1200" u="sng" kern="1200" dirty="0">
                <a:solidFill>
                  <a:schemeClr val="tx1"/>
                </a:solidFill>
                <a:effectLst/>
                <a:latin typeface="+mn-lt"/>
                <a:ea typeface="+mn-ea"/>
                <a:cs typeface="+mn-cs"/>
              </a:rPr>
              <a:t>/</a:t>
            </a:r>
            <a:r>
              <a:rPr lang="es-US" sz="1200" u="sng" kern="1200" dirty="0" err="1">
                <a:solidFill>
                  <a:schemeClr val="tx1"/>
                </a:solidFill>
                <a:effectLst/>
                <a:latin typeface="+mn-lt"/>
                <a:ea typeface="+mn-ea"/>
                <a:cs typeface="+mn-cs"/>
              </a:rPr>
              <a:t>JHXzGYLWmgY</a:t>
            </a:r>
            <a:r>
              <a:rPr lang="es-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Considere la posibilidad de reproducir el vídeo más de una vez. La primera vez, invite a los participantes a familiarizarse con el clip. A continuación, invite a los participantes a observar las formas específicas en que el niño compara y ordena.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3352507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Duración:</a:t>
            </a:r>
            <a:r>
              <a:rPr lang="es-US" sz="1200" kern="1200" dirty="0">
                <a:solidFill>
                  <a:schemeClr val="tx1"/>
                </a:solidFill>
                <a:effectLst/>
                <a:latin typeface="+mn-lt"/>
                <a:ea typeface="+mn-ea"/>
                <a:cs typeface="+mn-cs"/>
              </a:rPr>
              <a:t> 10-20 minutos (incluida la observación del vídeo de la diapositiva anterior)</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Hablemos de lo que han observado. En el vídeo que han visto,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¿Cómo comparó la niña la longitud?</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¿Qué vocabulario utilizó la niña?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[Después del discusión:] Este vídeo ha proporcionado algunos ejemplos de cómo una niña comparaba y ordenaba objetos.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En las siguientes diapositivas, analizaremos algunas de estas estrategias con más detalle.</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Adapte el informe en función del tamaño del grupo, la duración y el formato de la sesión, y las necesidades de los participantes. Considere la posibilidad de hacer un gráfico con las observaciones de los participantes para ofrecer una versión visual de las formas en que los niños entienden la medición.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Considere la posibilidad de utilizar las siguientes adaptaciones en función de la duración de la sesión: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Para sesiones más cortas, invite a los participantes a compartir con el grupo lo que observaron sobre cómo los niños del vídeo mostraban sus conocimientos y habilidades relacionados con la medición.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Para sesiones más largas, ofrezca tiempo a los participantes para que compartan sus observaciones en parejas o en sus mesas. A continuación, invite a cada mesa a compartir algunas de sus observaciones.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 continuación se muestran algunos ejemplos de cómo una niña de la parte 1 del </a:t>
            </a:r>
            <a:r>
              <a:rPr lang="es-US" sz="1200" u="sng" kern="1200" dirty="0">
                <a:solidFill>
                  <a:schemeClr val="tx1"/>
                </a:solidFill>
                <a:effectLst/>
                <a:latin typeface="+mn-lt"/>
                <a:ea typeface="+mn-ea"/>
                <a:cs typeface="+mn-cs"/>
                <a:hlinkClick r:id="rId3"/>
              </a:rPr>
              <a:t>Comparar longitud con bloques unitarios (3-5 años)</a:t>
            </a:r>
            <a:r>
              <a:rPr lang="es-US" sz="1200" u="sng" kern="1200" dirty="0">
                <a:solidFill>
                  <a:schemeClr val="tx1"/>
                </a:solidFill>
                <a:effectLst/>
                <a:latin typeface="+mn-lt"/>
                <a:ea typeface="+mn-ea"/>
                <a:cs typeface="+mn-cs"/>
              </a:rPr>
              <a:t> [https://</a:t>
            </a:r>
            <a:r>
              <a:rPr lang="es-US" sz="1200" u="sng" kern="1200" dirty="0" err="1">
                <a:solidFill>
                  <a:schemeClr val="tx1"/>
                </a:solidFill>
                <a:effectLst/>
                <a:latin typeface="+mn-lt"/>
                <a:ea typeface="+mn-ea"/>
                <a:cs typeface="+mn-cs"/>
              </a:rPr>
              <a:t>youtu.be</a:t>
            </a:r>
            <a:r>
              <a:rPr lang="es-US" sz="1200" u="sng" kern="1200" dirty="0">
                <a:solidFill>
                  <a:schemeClr val="tx1"/>
                </a:solidFill>
                <a:effectLst/>
                <a:latin typeface="+mn-lt"/>
                <a:ea typeface="+mn-ea"/>
                <a:cs typeface="+mn-cs"/>
              </a:rPr>
              <a:t>/q35WiJp4DGs] </a:t>
            </a:r>
            <a:r>
              <a:rPr lang="es-US" sz="1200" kern="1200" dirty="0">
                <a:solidFill>
                  <a:schemeClr val="tx1"/>
                </a:solidFill>
                <a:effectLst/>
                <a:latin typeface="+mn-lt"/>
                <a:ea typeface="+mn-ea"/>
                <a:cs typeface="+mn-cs"/>
              </a:rPr>
              <a:t>comparó y ordenó:</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La niña comparó las alturas de los diferentes miembros de la familia. Por ejemplo, entendió que una torre más baja representaba a los miembros de la familia que son más bajos.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La niña no ordenó físicamente las torres de menor a mayor, pero demostró cierta comprensión de quién es más bajo y quién es más alto en su familia.</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La niña utilizó una variedad de vocabulario comparativo, como «bajo», «alto» y «más».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596913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Los niños aprenden a comparar y ordenar objetos según atributos de medición (como la longitud, la altura, el peso o el volumen) entre los tres y los cinco años.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La niña de la parte 1 del vídeo realizó una comparación directa al comparar la altura de las diferentes torres entre sí.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Otra forma de comparar dos objetos es mediante la comparación indirecta. La comparación indirecta implica el uso de un tercer objeto como punto de referencia.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Por ejemplo, se puede utilizar un trozo de cuerda para comparar la longitud de dos objetos que no se pueden colocar fácilmente uno al lado del otro.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Los niños comienzan a realizar comparaciones indirectas a partir del kindergarten y el primer grado.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2791602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Los niños también aprenden a ordenar objetos según atributos medibles (como la longitud, la altura, el peso o el volumen) entre los tres y los cinco años.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Para ello, los niños deben comprender que el tamaño es relativo. Por ejemplo, deben comprender que, si bien un perro es pequeño en comparación con un elefante, es grande en comparación con un ratón.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Los niños aprenden a ordenar más objetos con la edad. Entre los tres y los cuatro años, los niños pueden ordenar tres objetos. Entre los cuatro y los cinco años, los niños pueden ordenar entre cuatro y cinco objetos.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Cuando los niños empiezan a comparar u ordenar objetos, lo hacen sin medir, es decir, utilizan las estrategias de comparación que acabamos de describir. Con el tiempo, en primer y segundo grado, los niños aprenden a utilizar herramientas de medición que les ayudan a comparar y ordenar. Por ejemplo, en segundo grado, los niños pueden utilizar una regla para medir la longitud de tres objetos y luego ordenarlos en función de su longitud en pulgadas.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222031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En el vídeo que acabamos de ver, la educadora y la niña utilizaron una variedad de vocabulario comparativo. ¿Cuáles fueron algunos ejemplos del vocabulario comparativo que utilizaron? [Pausa para que los participantes respondan a la pregunta].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Los bebés y los niños pequeños pueden utilizar vocabulario en su idioma del hogar, en inglés o en ambos, como «grande» o «pequeño» para describir el tamaño o la longitud de un objeto. No es hasta los tres o cuatro años cuando los niños comienzan a aprender que existen términos específicos para atributos específicos. Por ejemplo, aprenden que «alto» y «bajo» se utilizan para describir la altura, y «ancho» y «estrecho» para describir la anchura.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Alrededor de los cuatro años, los niños comienzan a utilizar adjetivos comparativos y superlativos para comunicar comparaciones y ordenar con mayor precisión.</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b="1" kern="1200" dirty="0">
                <a:solidFill>
                  <a:schemeClr val="tx1"/>
                </a:solidFill>
                <a:effectLst/>
                <a:latin typeface="+mn-lt"/>
                <a:ea typeface="+mn-ea"/>
                <a:cs typeface="+mn-cs"/>
              </a:rPr>
              <a:t>Los adjetivos comparativos </a:t>
            </a:r>
            <a:r>
              <a:rPr lang="es-US" sz="1200" kern="1200" dirty="0">
                <a:solidFill>
                  <a:schemeClr val="tx1"/>
                </a:solidFill>
                <a:effectLst/>
                <a:latin typeface="+mn-lt"/>
                <a:ea typeface="+mn-ea"/>
                <a:cs typeface="+mn-cs"/>
              </a:rPr>
              <a:t>comparan dos objetos entre sí. Por ejemplo, más grande, más pequeño, más pesado.</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b="1" kern="1200" dirty="0">
                <a:solidFill>
                  <a:schemeClr val="tx1"/>
                </a:solidFill>
                <a:effectLst/>
                <a:latin typeface="+mn-lt"/>
                <a:ea typeface="+mn-ea"/>
                <a:cs typeface="+mn-cs"/>
              </a:rPr>
              <a:t>Los adjetivos superlativos </a:t>
            </a:r>
            <a:r>
              <a:rPr lang="es-US" sz="1200" kern="1200" dirty="0">
                <a:solidFill>
                  <a:schemeClr val="tx1"/>
                </a:solidFill>
                <a:effectLst/>
                <a:latin typeface="+mn-lt"/>
                <a:ea typeface="+mn-ea"/>
                <a:cs typeface="+mn-cs"/>
              </a:rPr>
              <a:t>se utilizan cuando se comparan tres o más objetos. Describen algo como el más o el menos. Por ejemplo, el más grande, el más alto, el más pesado.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673519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Los niños pueden aprender vocabulario comparativo en su idioma del hogar, en inglés o en ambos idiomas.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Los idiomas difieren en la forma de formar los adjetivos comparativos y superlativos. En inglés, los adjetivos comparativos se forman generalmente añadiendo «</a:t>
            </a:r>
            <a:r>
              <a:rPr lang="es-US" sz="1200" kern="1200" dirty="0" err="1">
                <a:solidFill>
                  <a:schemeClr val="tx1"/>
                </a:solidFill>
                <a:effectLst/>
                <a:latin typeface="+mn-lt"/>
                <a:ea typeface="+mn-ea"/>
                <a:cs typeface="+mn-cs"/>
              </a:rPr>
              <a:t>er</a:t>
            </a:r>
            <a:r>
              <a:rPr lang="es-US" sz="1200" kern="1200" dirty="0">
                <a:solidFill>
                  <a:schemeClr val="tx1"/>
                </a:solidFill>
                <a:effectLst/>
                <a:latin typeface="+mn-lt"/>
                <a:ea typeface="+mn-ea"/>
                <a:cs typeface="+mn-cs"/>
              </a:rPr>
              <a:t>» al final de la palabra, y los adjetivos superlativos añadiendo «</a:t>
            </a:r>
            <a:r>
              <a:rPr lang="es-US" sz="1200" kern="1200" dirty="0" err="1">
                <a:solidFill>
                  <a:schemeClr val="tx1"/>
                </a:solidFill>
                <a:effectLst/>
                <a:latin typeface="+mn-lt"/>
                <a:ea typeface="+mn-ea"/>
                <a:cs typeface="+mn-cs"/>
              </a:rPr>
              <a:t>est</a:t>
            </a:r>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[Pregunte si hay participantes multilingües en la sala. Pregunte si están dispuestos a compartir cuál es la forma en que se forman los adjetivos comparativos y superlativos en el idioma del hogar]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Es importante recordar que los niños se desarrollan a su propio ritmo y a su manera. Hay una serie de factores que influyen en el aprendizaje y el desarrollo de los niños en materia de medición, incluido su desarrollo lingüístico, por lo que los niños varían en cuanto a cómo y cuándo aprenden el vocabulario comparativo.</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Considere la posibilidad de preparar algunos ejemplos de adjetivos comparativos y superlativos en los idiomas que son comunes en los entornos en los que trabajan sus educadores.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1893699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La medición es el proceso de cuantificar, es decir, asignar un número a los atributos de los objetos. Por ejemplo, podemos medir el tamaño, la altura o la longitud de algo. También podemos medir el volumen, el peso o la temperatura de algo.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Las habilidades de medición para los niños pequeños incluyen aprender a utilizar herramientas de medición.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La medición también permite a las personas comparar dos objetos con mayor precisión en un atributo medible, determinando cuál es mayor y cuál es menor, y cuánto más o cuánto menos.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203263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Temas de conversación</a:t>
            </a:r>
          </a:p>
          <a:p>
            <a:pPr marL="0" marR="0">
              <a:spcBef>
                <a:spcPts val="600"/>
              </a:spcBef>
              <a:spcAft>
                <a:spcPts val="600"/>
              </a:spcAft>
            </a:pP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Los recursos de aprendizaje profesional Count Play Explore han sido posibles gracias a Count Play Explore, una iniciativa de matemáticas y ciencias para la primera infancia dirigida por el Departamento de Educación y Cuidado Infantil Temprano del Superintendente de Escuelas del Condado de Fresno. Esta iniciativa cuenta con la generosa financiación del Departamento de Educación de California y la Junta de Educación del Estado de California. Estos recursos están destinados a servir de guía para la implementación de estrategias basadas en la evidencia, la promoción del aprendizaje activo y el fomento de prácticas adecuadas para el desarrollo en entornos de educación temprana. No están destinados a la redistribución comercial, la modificación no autorizada ni el uso fuera del ámbito de la educación profesional.</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A3C94-83F3-73D5-19F7-24D6BFDBFF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FA714-0F62-E4BF-01D0-9F102625B9D3}"/>
              </a:ext>
            </a:extLst>
          </p:cNvPr>
          <p:cNvSpPr>
            <a:spLocks noGrp="1" noRot="1" noChangeAspect="1"/>
          </p:cNvSpPr>
          <p:nvPr>
            <p:ph type="sldImg"/>
          </p:nvPr>
        </p:nvSpPr>
        <p:spPr/>
        <p:txBody>
          <a:bodyPr/>
          <a:lstStyle/>
          <a:p>
            <a:endParaRPr lang="es-419"/>
          </a:p>
        </p:txBody>
      </p:sp>
      <p:sp>
        <p:nvSpPr>
          <p:cNvPr id="3" name="Notes Placeholder 2">
            <a:extLst>
              <a:ext uri="{FF2B5EF4-FFF2-40B4-BE49-F238E27FC236}">
                <a16:creationId xmlns:a16="http://schemas.microsoft.com/office/drawing/2014/main" id="{89A69990-AA48-198A-E7C5-7399965DBAC5}"/>
              </a:ext>
            </a:extLst>
          </p:cNvPr>
          <p:cNvSpPr>
            <a:spLocks noGrp="1"/>
          </p:cNvSpPr>
          <p:nvPr>
            <p:ph type="body" idx="1"/>
          </p:nvPr>
        </p:nvSpPr>
        <p:spPr/>
        <p:txBody>
          <a:bodyPr/>
          <a:lstStyle/>
          <a:p>
            <a:r>
              <a:rPr lang="es-US" sz="1200" b="1" kern="1200" dirty="0">
                <a:solidFill>
                  <a:schemeClr val="tx1"/>
                </a:solidFill>
                <a:effectLst/>
                <a:latin typeface="+mn-lt"/>
                <a:ea typeface="+mn-ea"/>
                <a:cs typeface="+mn-cs"/>
              </a:rPr>
              <a:t>Duración:</a:t>
            </a:r>
            <a:r>
              <a:rPr lang="es-US" sz="1200" kern="1200" dirty="0">
                <a:solidFill>
                  <a:schemeClr val="tx1"/>
                </a:solidFill>
                <a:effectLst/>
                <a:latin typeface="+mn-lt"/>
                <a:ea typeface="+mn-ea"/>
                <a:cs typeface="+mn-cs"/>
              </a:rPr>
              <a:t> 10-20 minutos (incluido el informe de la siguiente diapositiva)</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Materiales: </a:t>
            </a:r>
            <a:r>
              <a:rPr lang="es-US" sz="1200" kern="1200" dirty="0">
                <a:solidFill>
                  <a:schemeClr val="tx1"/>
                </a:solidFill>
                <a:effectLst/>
                <a:latin typeface="+mn-lt"/>
                <a:ea typeface="+mn-ea"/>
                <a:cs typeface="+mn-cs"/>
              </a:rPr>
              <a:t>Vídeo sobre medición para preescolar, TK o K</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Veamos un vídeo de una niña explorando la medición. Mientras lo observa, preste atención a los conceptos de medición que la niña está explorando.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Después de ver el vídeo, comentaremos lo que hayan observado.</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Elija un vídeo relacionado con la medición para preescolar, TK o K. Le proporcionamos el siguiente vídeo (puede elegir otros vídeos):</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u="sng" kern="1200" dirty="0">
                <a:solidFill>
                  <a:schemeClr val="tx1"/>
                </a:solidFill>
                <a:effectLst/>
                <a:latin typeface="+mn-lt"/>
                <a:ea typeface="+mn-ea"/>
                <a:cs typeface="+mn-cs"/>
                <a:hlinkClick r:id="rId3"/>
              </a:rPr>
              <a:t>Comparar longitud con bloques unitarios (3-5 años)</a:t>
            </a:r>
            <a:r>
              <a:rPr lang="es-US" sz="1200" u="sng" kern="1200" dirty="0">
                <a:solidFill>
                  <a:schemeClr val="tx1"/>
                </a:solidFill>
                <a:effectLst/>
                <a:latin typeface="+mn-lt"/>
                <a:ea typeface="+mn-ea"/>
                <a:cs typeface="+mn-cs"/>
              </a:rPr>
              <a:t> [https://</a:t>
            </a:r>
            <a:r>
              <a:rPr lang="es-US" sz="1200" u="sng" kern="1200" dirty="0" err="1">
                <a:solidFill>
                  <a:schemeClr val="tx1"/>
                </a:solidFill>
                <a:effectLst/>
                <a:latin typeface="+mn-lt"/>
                <a:ea typeface="+mn-ea"/>
                <a:cs typeface="+mn-cs"/>
              </a:rPr>
              <a:t>youtu.be</a:t>
            </a:r>
            <a:r>
              <a:rPr lang="es-US" sz="1200" u="sng" kern="1200" dirty="0">
                <a:solidFill>
                  <a:schemeClr val="tx1"/>
                </a:solidFill>
                <a:effectLst/>
                <a:latin typeface="+mn-lt"/>
                <a:ea typeface="+mn-ea"/>
                <a:cs typeface="+mn-cs"/>
              </a:rPr>
              <a:t>/q35WiJp4DGs]</a:t>
            </a:r>
            <a:r>
              <a:rPr lang="es-US" sz="1200" kern="1200" dirty="0">
                <a:solidFill>
                  <a:schemeClr val="tx1"/>
                </a:solidFill>
                <a:effectLst/>
                <a:latin typeface="+mn-lt"/>
                <a:ea typeface="+mn-ea"/>
                <a:cs typeface="+mn-cs"/>
              </a:rPr>
              <a:t>, </a:t>
            </a:r>
            <a:r>
              <a:rPr lang="es-US" sz="1200" u="sng" kern="1200" dirty="0">
                <a:solidFill>
                  <a:schemeClr val="tx1"/>
                </a:solidFill>
                <a:effectLst/>
                <a:latin typeface="+mn-lt"/>
                <a:ea typeface="+mn-ea"/>
                <a:cs typeface="+mn-cs"/>
                <a:hlinkClick r:id="rId4"/>
              </a:rPr>
              <a:t>Comparar longitud con bloques unitarios (3-5 años) - Versión AD</a:t>
            </a:r>
            <a:r>
              <a:rPr lang="es-US" sz="1200" u="sng" kern="1200" dirty="0">
                <a:solidFill>
                  <a:schemeClr val="tx1"/>
                </a:solidFill>
                <a:effectLst/>
                <a:latin typeface="+mn-lt"/>
                <a:ea typeface="+mn-ea"/>
                <a:cs typeface="+mn-cs"/>
              </a:rPr>
              <a:t> [https://</a:t>
            </a:r>
            <a:r>
              <a:rPr lang="es-US" sz="1200" u="sng" kern="1200" dirty="0" err="1">
                <a:solidFill>
                  <a:schemeClr val="tx1"/>
                </a:solidFill>
                <a:effectLst/>
                <a:latin typeface="+mn-lt"/>
                <a:ea typeface="+mn-ea"/>
                <a:cs typeface="+mn-cs"/>
              </a:rPr>
              <a:t>youtu.be</a:t>
            </a:r>
            <a:r>
              <a:rPr lang="es-US" sz="1200" u="sng" kern="1200" dirty="0">
                <a:solidFill>
                  <a:schemeClr val="tx1"/>
                </a:solidFill>
                <a:effectLst/>
                <a:latin typeface="+mn-lt"/>
                <a:ea typeface="+mn-ea"/>
                <a:cs typeface="+mn-cs"/>
              </a:rPr>
              <a:t>/DtSY6bFz6kY]</a:t>
            </a:r>
            <a:r>
              <a:rPr lang="es-US" sz="1200" kern="1200" dirty="0">
                <a:solidFill>
                  <a:schemeClr val="tx1"/>
                </a:solidFill>
                <a:effectLst/>
                <a:latin typeface="+mn-lt"/>
                <a:ea typeface="+mn-ea"/>
                <a:cs typeface="+mn-cs"/>
              </a:rPr>
              <a:t>. Observe que este vídeo se divide en dos partes. La parte 1 se ha mencionado anteriormente en esta sesión. Para esta discusión, utilice la parte 2 (que comienza alrededor del minuto 1:28).</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u="sng" kern="1200" dirty="0">
                <a:solidFill>
                  <a:schemeClr val="tx1"/>
                </a:solidFill>
                <a:effectLst/>
                <a:latin typeface="+mn-lt"/>
                <a:ea typeface="+mn-ea"/>
                <a:cs typeface="+mn-cs"/>
                <a:hlinkClick r:id="rId5"/>
              </a:rPr>
              <a:t>Medir con calabazas (3-5 años)</a:t>
            </a:r>
            <a:r>
              <a:rPr lang="es-US" sz="1200" u="sng" kern="1200" dirty="0">
                <a:solidFill>
                  <a:schemeClr val="tx1"/>
                </a:solidFill>
                <a:effectLst/>
                <a:latin typeface="+mn-lt"/>
                <a:ea typeface="+mn-ea"/>
                <a:cs typeface="+mn-cs"/>
              </a:rPr>
              <a:t> [https://</a:t>
            </a:r>
            <a:r>
              <a:rPr lang="es-US" sz="1200" u="sng" kern="1200" dirty="0" err="1">
                <a:solidFill>
                  <a:schemeClr val="tx1"/>
                </a:solidFill>
                <a:effectLst/>
                <a:latin typeface="+mn-lt"/>
                <a:ea typeface="+mn-ea"/>
                <a:cs typeface="+mn-cs"/>
              </a:rPr>
              <a:t>youtu.be</a:t>
            </a:r>
            <a:r>
              <a:rPr lang="es-US" sz="1200" u="sng" kern="1200" dirty="0">
                <a:solidFill>
                  <a:schemeClr val="tx1"/>
                </a:solidFill>
                <a:effectLst/>
                <a:latin typeface="+mn-lt"/>
                <a:ea typeface="+mn-ea"/>
                <a:cs typeface="+mn-cs"/>
              </a:rPr>
              <a:t>/2107J7lvhrg]</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u="sng" kern="1200" dirty="0">
                <a:solidFill>
                  <a:schemeClr val="tx1"/>
                </a:solidFill>
                <a:effectLst/>
                <a:latin typeface="+mn-lt"/>
                <a:ea typeface="+mn-ea"/>
                <a:cs typeface="+mn-cs"/>
                <a:hlinkClick r:id="rId6"/>
              </a:rPr>
              <a:t>Medir con calabazas (3-5 años) - Versión AD</a:t>
            </a:r>
            <a:r>
              <a:rPr lang="es-US" sz="1200" u="sng" kern="1200" dirty="0">
                <a:solidFill>
                  <a:schemeClr val="tx1"/>
                </a:solidFill>
                <a:effectLst/>
                <a:latin typeface="+mn-lt"/>
                <a:ea typeface="+mn-ea"/>
                <a:cs typeface="+mn-cs"/>
              </a:rPr>
              <a:t> [https://</a:t>
            </a:r>
            <a:r>
              <a:rPr lang="es-US" sz="1200" u="sng" kern="1200" dirty="0" err="1">
                <a:solidFill>
                  <a:schemeClr val="tx1"/>
                </a:solidFill>
                <a:effectLst/>
                <a:latin typeface="+mn-lt"/>
                <a:ea typeface="+mn-ea"/>
                <a:cs typeface="+mn-cs"/>
              </a:rPr>
              <a:t>youtu.be</a:t>
            </a:r>
            <a:r>
              <a:rPr lang="es-US" sz="1200" u="sng" kern="1200" dirty="0">
                <a:solidFill>
                  <a:schemeClr val="tx1"/>
                </a:solidFill>
                <a:effectLst/>
                <a:latin typeface="+mn-lt"/>
                <a:ea typeface="+mn-ea"/>
                <a:cs typeface="+mn-cs"/>
              </a:rPr>
              <a:t>/7shejzzYHDc]</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u="sng" kern="1200" dirty="0">
                <a:solidFill>
                  <a:schemeClr val="tx1"/>
                </a:solidFill>
                <a:effectLst/>
                <a:latin typeface="+mn-lt"/>
                <a:ea typeface="+mn-ea"/>
                <a:cs typeface="+mn-cs"/>
                <a:hlinkClick r:id="rId7"/>
              </a:rPr>
              <a:t>Usar el vocabulario de medición en español en la mesa sensorial (3–5 años)</a:t>
            </a:r>
            <a:r>
              <a:rPr lang="es-US" sz="1200" u="sng" kern="1200" dirty="0">
                <a:solidFill>
                  <a:schemeClr val="tx1"/>
                </a:solidFill>
                <a:effectLst/>
                <a:latin typeface="+mn-lt"/>
                <a:ea typeface="+mn-ea"/>
                <a:cs typeface="+mn-cs"/>
              </a:rPr>
              <a:t> [https://</a:t>
            </a:r>
            <a:r>
              <a:rPr lang="es-US" sz="1200" u="sng" kern="1200" dirty="0" err="1">
                <a:solidFill>
                  <a:schemeClr val="tx1"/>
                </a:solidFill>
                <a:effectLst/>
                <a:latin typeface="+mn-lt"/>
                <a:ea typeface="+mn-ea"/>
                <a:cs typeface="+mn-cs"/>
              </a:rPr>
              <a:t>youtu.be</a:t>
            </a:r>
            <a:r>
              <a:rPr lang="es-US" sz="1200" u="sng" kern="1200" dirty="0">
                <a:solidFill>
                  <a:schemeClr val="tx1"/>
                </a:solidFill>
                <a:effectLst/>
                <a:latin typeface="+mn-lt"/>
                <a:ea typeface="+mn-ea"/>
                <a:cs typeface="+mn-cs"/>
              </a:rPr>
              <a:t>/6WDCwOUaD0Q]</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u="sng" kern="1200" dirty="0">
                <a:solidFill>
                  <a:schemeClr val="tx1"/>
                </a:solidFill>
                <a:effectLst/>
                <a:latin typeface="+mn-lt"/>
                <a:ea typeface="+mn-ea"/>
                <a:cs typeface="+mn-cs"/>
                <a:hlinkClick r:id="rId8"/>
              </a:rPr>
              <a:t>Usar el vocabulario de medición en español en la mesa sensorial (3–5 años) - Versión AD</a:t>
            </a:r>
            <a:r>
              <a:rPr lang="es-US" sz="1200" u="sng" kern="1200" dirty="0">
                <a:solidFill>
                  <a:schemeClr val="tx1"/>
                </a:solidFill>
                <a:effectLst/>
                <a:latin typeface="+mn-lt"/>
                <a:ea typeface="+mn-ea"/>
                <a:cs typeface="+mn-cs"/>
              </a:rPr>
              <a:t> [https://</a:t>
            </a:r>
            <a:r>
              <a:rPr lang="es-US" sz="1200" u="sng" kern="1200" dirty="0" err="1">
                <a:solidFill>
                  <a:schemeClr val="tx1"/>
                </a:solidFill>
                <a:effectLst/>
                <a:latin typeface="+mn-lt"/>
                <a:ea typeface="+mn-ea"/>
                <a:cs typeface="+mn-cs"/>
              </a:rPr>
              <a:t>youtu.be</a:t>
            </a:r>
            <a:r>
              <a:rPr lang="es-US" sz="1200" u="sng" kern="1200" dirty="0">
                <a:solidFill>
                  <a:schemeClr val="tx1"/>
                </a:solidFill>
                <a:effectLst/>
                <a:latin typeface="+mn-lt"/>
                <a:ea typeface="+mn-ea"/>
                <a:cs typeface="+mn-cs"/>
              </a:rPr>
              <a:t>/</a:t>
            </a:r>
            <a:r>
              <a:rPr lang="es-US" sz="1200" u="sng" kern="1200" dirty="0" err="1">
                <a:solidFill>
                  <a:schemeClr val="tx1"/>
                </a:solidFill>
                <a:effectLst/>
                <a:latin typeface="+mn-lt"/>
                <a:ea typeface="+mn-ea"/>
                <a:cs typeface="+mn-cs"/>
              </a:rPr>
              <a:t>JHXzGYLWmgY</a:t>
            </a:r>
            <a:r>
              <a:rPr lang="es-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US" sz="1200" kern="1200" dirty="0">
                <a:solidFill>
                  <a:schemeClr val="tx1"/>
                </a:solidFill>
                <a:effectLst/>
                <a:latin typeface="+mn-lt"/>
                <a:ea typeface="+mn-ea"/>
                <a:cs typeface="+mn-cs"/>
              </a:rPr>
              <a:t>Considere la posibilidad de reproducir el vídeo más de una vez. La primera vez, invite a los participantes a familiarizarse con el clip. A continuación, invite a los participantes a observar las formas específicas en que la niña compara y ordena.</a:t>
            </a:r>
            <a:r>
              <a:rPr lang="en-US" dirty="0">
                <a:effectLst/>
              </a:rPr>
              <a:t> </a:t>
            </a:r>
            <a:endParaRPr lang="en-US" dirty="0"/>
          </a:p>
        </p:txBody>
      </p:sp>
      <p:sp>
        <p:nvSpPr>
          <p:cNvPr id="4" name="Slide Number Placeholder 3">
            <a:extLst>
              <a:ext uri="{FF2B5EF4-FFF2-40B4-BE49-F238E27FC236}">
                <a16:creationId xmlns:a16="http://schemas.microsoft.com/office/drawing/2014/main" id="{FEEA3A2B-545B-BACA-6913-D8704AED2915}"/>
              </a:ext>
            </a:extLst>
          </p:cNvPr>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1762947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9346D-08FD-2921-280E-89770C464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71F24-FD4C-A9F5-D3E8-ED1C8E916259}"/>
              </a:ext>
            </a:extLst>
          </p:cNvPr>
          <p:cNvSpPr>
            <a:spLocks noGrp="1" noRot="1" noChangeAspect="1"/>
          </p:cNvSpPr>
          <p:nvPr>
            <p:ph type="sldImg"/>
          </p:nvPr>
        </p:nvSpPr>
        <p:spPr/>
        <p:txBody>
          <a:bodyPr/>
          <a:lstStyle/>
          <a:p>
            <a:endParaRPr lang="es-419"/>
          </a:p>
        </p:txBody>
      </p:sp>
      <p:sp>
        <p:nvSpPr>
          <p:cNvPr id="3" name="Notes Placeholder 2">
            <a:extLst>
              <a:ext uri="{FF2B5EF4-FFF2-40B4-BE49-F238E27FC236}">
                <a16:creationId xmlns:a16="http://schemas.microsoft.com/office/drawing/2014/main" id="{B97A32E0-C1ED-E316-E3FC-AC30D272B2E5}"/>
              </a:ext>
            </a:extLst>
          </p:cNvPr>
          <p:cNvSpPr>
            <a:spLocks noGrp="1"/>
          </p:cNvSpPr>
          <p:nvPr>
            <p:ph type="body" idx="1"/>
          </p:nvPr>
        </p:nvSpPr>
        <p:spPr/>
        <p:txBody>
          <a:bodyPr/>
          <a:lstStyle/>
          <a:p>
            <a:r>
              <a:rPr lang="es-US" sz="1200" b="1" kern="1200" dirty="0">
                <a:solidFill>
                  <a:schemeClr val="tx1"/>
                </a:solidFill>
                <a:effectLst/>
                <a:latin typeface="+mn-lt"/>
                <a:ea typeface="+mn-ea"/>
                <a:cs typeface="+mn-cs"/>
              </a:rPr>
              <a:t>Duración:</a:t>
            </a:r>
            <a:r>
              <a:rPr lang="es-US" sz="1200" kern="1200" dirty="0">
                <a:solidFill>
                  <a:schemeClr val="tx1"/>
                </a:solidFill>
                <a:effectLst/>
                <a:latin typeface="+mn-lt"/>
                <a:ea typeface="+mn-ea"/>
                <a:cs typeface="+mn-cs"/>
              </a:rPr>
              <a:t> 10-20 minutos (incluida la observación del vídeo de la diapositiva anterior)</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Discutamos lo que han observado.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¿Qué conceptos de medición estaba explorando la niña?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[Después del discusión:] Este vídeo ha proporcionado algunos ejemplos de cómo los niños comparan y ordenan objetos.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En las siguientes diapositivas, analizaremos algunas de estas estrategias con más detalle.</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Adapte el informe en función del tamaño del grupo, la duración y el formato de la sesión, y las necesidades de los participantes. Considere la posibilidad de hacer un gráfico con las observaciones de los participantes para ofrecer una versión visual de las formas en que los niños entienden la medición.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Considere la posibilidad de utilizar las siguientes adaptaciones en función de la duración de la sesión: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Para sesiones más cortas, invite a los participantes a compartir con el grupo lo que han observado sobre cómo los niños del vídeo mostraban sus conocimientos y habilidades relacionados con la medición.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Para sesiones más largas, ofrezca tiempo a los participantes para que compartan sus observaciones por parejas o en sus mesas. A continuación, invite a cada mesa a compartir algunas de sus observaciones.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 continuación se presentan algunos ejemplos de cómo los niños del videoclip </a:t>
            </a:r>
            <a:r>
              <a:rPr lang="es-US" sz="1200" u="sng" kern="1200" dirty="0">
                <a:solidFill>
                  <a:schemeClr val="tx1"/>
                </a:solidFill>
                <a:effectLst/>
                <a:latin typeface="+mn-lt"/>
                <a:ea typeface="+mn-ea"/>
                <a:cs typeface="+mn-cs"/>
                <a:hlinkClick r:id="rId3"/>
              </a:rPr>
              <a:t>Comparar longitud con bloques unitarios (3-5 años)</a:t>
            </a:r>
            <a:r>
              <a:rPr lang="es-US" sz="1200" kern="1200" dirty="0">
                <a:solidFill>
                  <a:schemeClr val="tx1"/>
                </a:solidFill>
                <a:effectLst/>
                <a:latin typeface="+mn-lt"/>
                <a:ea typeface="+mn-ea"/>
                <a:cs typeface="+mn-cs"/>
              </a:rPr>
              <a:t> exploraron los atributos medibles de los objetos: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La niña comparó el tamaño de su mano con el de la mano de la educadora e hizo predicciones. Por ejemplo, cuando la educadora le preguntó: «¿Crees que mi mano mide seis?», la niña respondió «no» y fue capaz de predecir que la mano de la educadora mediría «más» cubos. La niña también fue capaz de hacer una estimación de cuántos cubos se necesitarían para medir la mano de la educadora.</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La niña demostró que comprendía la medición cuando utilizó cubos unitarios para medir la longitud de su mano. Con la ayuda de la educadora, la niña comprendió que tenía que alinear los cubos en la base de su mano. A continuación, la niña fue añadiendo cubos hasta llegar a la punta de los dedos. La niña también comprendió que tenía que contar el número de cubos para averiguar la longitud de la mano.</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86C9516-E295-E5C0-CD8A-499028A2809B}"/>
              </a:ext>
            </a:extLst>
          </p:cNvPr>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3895015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Cuando los niños se inician en la medición en la etapa preescolar, suelen utilizar herramientas de medición no estándar. A esta edad, los niños pueden mostrar interés por las herramientas estándar, pero es posible que no las utilicen con precisión. Esto se debe a que el uso de herramientas estándar requiere habilidades matemáticas adicionales, como la lectura de números.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El uso de herramientas de medición no estándar también requiere apoyo. Es probable que los niños necesiten el apoyo y el ejemplo de un adulto para comprender las «reglas» que se aplican a la medición. Estas reglas incluyen: </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b="1" kern="1200" dirty="0">
                <a:solidFill>
                  <a:schemeClr val="tx1"/>
                </a:solidFill>
                <a:effectLst/>
                <a:latin typeface="+mn-lt"/>
                <a:ea typeface="+mn-ea"/>
                <a:cs typeface="+mn-cs"/>
              </a:rPr>
              <a:t>Unidades de igual tamaño</a:t>
            </a:r>
            <a:r>
              <a:rPr lang="es-US" sz="1200" kern="1200" dirty="0">
                <a:solidFill>
                  <a:schemeClr val="tx1"/>
                </a:solidFill>
                <a:effectLst/>
                <a:latin typeface="+mn-lt"/>
                <a:ea typeface="+mn-ea"/>
                <a:cs typeface="+mn-cs"/>
              </a:rPr>
              <a:t>: unidades constantes y de igual tamaño para una medición significativa. </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b="1" kern="1200" dirty="0">
                <a:solidFill>
                  <a:schemeClr val="tx1"/>
                </a:solidFill>
                <a:effectLst/>
                <a:latin typeface="+mn-lt"/>
                <a:ea typeface="+mn-ea"/>
                <a:cs typeface="+mn-cs"/>
              </a:rPr>
              <a:t>Sin espacios entre las unidades</a:t>
            </a:r>
            <a:r>
              <a:rPr lang="es-US" sz="1200" kern="1200" dirty="0">
                <a:solidFill>
                  <a:schemeClr val="tx1"/>
                </a:solidFill>
                <a:effectLst/>
                <a:latin typeface="+mn-lt"/>
                <a:ea typeface="+mn-ea"/>
                <a:cs typeface="+mn-cs"/>
              </a:rPr>
              <a:t>: colocar cada unidad, de extremo a extremo, para medir la distancia. Por ejemplo, cuando se utilizan herramientas no estándar como bloques, los niños deben colocar cada bloque de extremo a extremo para medir la longitud de un objeto. </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b="1" kern="1200" dirty="0">
                <a:solidFill>
                  <a:schemeClr val="tx1"/>
                </a:solidFill>
                <a:effectLst/>
                <a:latin typeface="+mn-lt"/>
                <a:ea typeface="+mn-ea"/>
                <a:cs typeface="+mn-cs"/>
              </a:rPr>
              <a:t>La medición comienza en el origen</a:t>
            </a:r>
            <a:r>
              <a:rPr lang="es-US" sz="1200" kern="1200" dirty="0">
                <a:solidFill>
                  <a:schemeClr val="tx1"/>
                </a:solidFill>
                <a:effectLst/>
                <a:latin typeface="+mn-lt"/>
                <a:ea typeface="+mn-ea"/>
                <a:cs typeface="+mn-cs"/>
              </a:rPr>
              <a:t>: es necesario saber dónde empezar a medir el objeto o saber dónde está el «cero».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Piense en el vídeo que acaba de ver. ¿De qué manera demostró la niña que comprendía estas reglas?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[Después de la discusión:] La niña utilizó cubos conectables del mismo tamaño. El uso de unidades que se conectaban entre sí le permitió colocarlos fácilmente uno tras otro sin dejar espacios. Con algo de ayuda por parte de la educadora, la niña alineó los cubos en la base de su mano.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dirty="0"/>
          </a:p>
        </p:txBody>
      </p:sp>
    </p:spTree>
    <p:extLst>
      <p:ext uri="{BB962C8B-B14F-4D97-AF65-F5344CB8AC3E}">
        <p14:creationId xmlns:p14="http://schemas.microsoft.com/office/powerpoint/2010/main" val="2670498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Observen los materiales que hay sobre la mesa. ¿Qué herramientas de medición estándar tienen sobre la mesa? [Pausa para que los participantes respondan a la pregunta].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 muchos niños se les enseñan las herramientas de medición estándar entre los tres y los cinco años. Las herramientas estándar para medir incluyen herramientas más tradicionales, como reglas, balanzas o metros.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Aunque los niños pueden jugar con las herramientas de medición estándar en su entorno de aprendizaje, a menudo necesitan que un adulto les enseñe y les ayude a saber cómo utilizarlas con precisión.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En primer y segundo grado, la mayoría de los niños comienzan a utilizar estas herramientas de forma más coherente e independiente. Por ejemplo, pueden utilizar una regla para medir la longitud de un objeto y expresar esa longitud utilizando las unidades adecuadas.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Las tradiciones y rutinas en los hogares y comunidades de los niños influyen en sus experiencias con la medición.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Por ejemplo, al cocinar, algunas familias pueden estimar la cantidad de cada ingrediente que deben poner en el plato, otras pueden utilizar tazas medidoras y otras pueden pesar los ingredientes con una balanza. Por lo tanto, los niños pueden tener experiencias variadas con diferentes herramientas y estrategias de medición.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Preguntar a las familias sobre las tradiciones y rutinas de medición importantes para ellas puede ayudar a los educadores a incorporarlas a su entorno. Considere la posibilidad de pedir a las familias que compartan sus tradiciones o rutinas en el salón de clases.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dirty="0"/>
          </a:p>
        </p:txBody>
      </p:sp>
    </p:spTree>
    <p:extLst>
      <p:ext uri="{BB962C8B-B14F-4D97-AF65-F5344CB8AC3E}">
        <p14:creationId xmlns:p14="http://schemas.microsoft.com/office/powerpoint/2010/main" val="3967449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Hemos explorado cómo los niños de preescolar, TK y K desarrollan la comprensión de la medición. Ahora, analicemos formas de apoyar a los niños en el aprendizaje de la medición, tanto en nuestros entornos de aprendizaje como en casa.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dirty="0"/>
          </a:p>
        </p:txBody>
      </p:sp>
    </p:spTree>
    <p:extLst>
      <p:ext uri="{BB962C8B-B14F-4D97-AF65-F5344CB8AC3E}">
        <p14:creationId xmlns:p14="http://schemas.microsoft.com/office/powerpoint/2010/main" val="1032364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Duración:</a:t>
            </a:r>
            <a:r>
              <a:rPr lang="es-US" sz="1200" kern="1200" dirty="0">
                <a:solidFill>
                  <a:schemeClr val="tx1"/>
                </a:solidFill>
                <a:effectLst/>
                <a:latin typeface="+mn-lt"/>
                <a:ea typeface="+mn-ea"/>
                <a:cs typeface="+mn-cs"/>
              </a:rPr>
              <a:t> 15 minutos</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Materiales: </a:t>
            </a:r>
            <a:r>
              <a:rPr lang="es-US" sz="1200" kern="1200" dirty="0">
                <a:solidFill>
                  <a:schemeClr val="tx1"/>
                </a:solidFill>
                <a:effectLst/>
                <a:latin typeface="+mn-lt"/>
                <a:ea typeface="+mn-ea"/>
                <a:cs typeface="+mn-cs"/>
              </a:rPr>
              <a:t>Folleto </a:t>
            </a:r>
            <a:r>
              <a:rPr lang="es-US" sz="1200" b="1" kern="1200" dirty="0">
                <a:solidFill>
                  <a:schemeClr val="tx1"/>
                </a:solidFill>
                <a:effectLst/>
                <a:latin typeface="+mn-lt"/>
                <a:ea typeface="+mn-ea"/>
                <a:cs typeface="+mn-cs"/>
              </a:rPr>
              <a:t>Resumen del enfoque</a:t>
            </a:r>
            <a:r>
              <a:rPr lang="es-US" sz="1200" kern="1200" dirty="0">
                <a:solidFill>
                  <a:schemeClr val="tx1"/>
                </a:solidFill>
                <a:effectLst/>
                <a:latin typeface="+mn-lt"/>
                <a:ea typeface="+mn-ea"/>
                <a:cs typeface="+mn-cs"/>
              </a:rPr>
              <a:t> </a:t>
            </a:r>
            <a:r>
              <a:rPr lang="es-US" sz="1200" b="1" kern="1200" dirty="0">
                <a:solidFill>
                  <a:schemeClr val="tx1"/>
                </a:solidFill>
                <a:effectLst/>
                <a:latin typeface="+mn-lt"/>
                <a:ea typeface="+mn-ea"/>
                <a:cs typeface="+mn-cs"/>
              </a:rPr>
              <a:t>de</a:t>
            </a:r>
            <a:r>
              <a:rPr lang="es-US" sz="1200" kern="1200" dirty="0">
                <a:solidFill>
                  <a:schemeClr val="tx1"/>
                </a:solidFill>
                <a:effectLst/>
                <a:latin typeface="+mn-lt"/>
                <a:ea typeface="+mn-ea"/>
                <a:cs typeface="+mn-cs"/>
              </a:rPr>
              <a:t> </a:t>
            </a:r>
            <a:r>
              <a:rPr lang="es-US" sz="1200" b="1" kern="1200" dirty="0">
                <a:solidFill>
                  <a:schemeClr val="tx1"/>
                </a:solidFill>
                <a:effectLst/>
                <a:latin typeface="+mn-lt"/>
                <a:ea typeface="+mn-ea"/>
                <a:cs typeface="+mn-cs"/>
              </a:rPr>
              <a:t>M</a:t>
            </a:r>
            <a:r>
              <a:rPr lang="es-US" sz="1200" b="1" kern="1200" baseline="300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Nos referimos a cinco prácticas fundamentales de enseñanza de las matemáticas tempranas como el enfoque M</a:t>
            </a:r>
            <a:r>
              <a:rPr lang="es-US" sz="1200" kern="1200" baseline="30000" dirty="0">
                <a:solidFill>
                  <a:schemeClr val="tx1"/>
                </a:solidFill>
                <a:effectLst/>
                <a:latin typeface="+mn-lt"/>
                <a:ea typeface="+mn-ea"/>
                <a:cs typeface="+mn-cs"/>
              </a:rPr>
              <a:t>5 </a:t>
            </a:r>
            <a:r>
              <a:rPr lang="es-US" sz="1200" kern="1200" dirty="0">
                <a:solidFill>
                  <a:schemeClr val="tx1"/>
                </a:solidFill>
                <a:effectLst/>
                <a:latin typeface="+mn-lt"/>
                <a:ea typeface="+mn-ea"/>
                <a:cs typeface="+mn-cs"/>
              </a:rPr>
              <a:t>de matemáticas tempranas. Estas prácticas incluyen lo siguiente: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Aprendizaje mutuo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Investigaciones significativas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Materiales y entorno de aprendizaje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Vocabulario y discurso matemáticos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Representaciones múltiples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Exploremos las prácticas M</a:t>
            </a:r>
            <a:r>
              <a:rPr lang="es-US" sz="1200"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 utilizando el folleto </a:t>
            </a:r>
            <a:r>
              <a:rPr lang="es-US" sz="1200" b="1" kern="1200" dirty="0">
                <a:solidFill>
                  <a:schemeClr val="tx1"/>
                </a:solidFill>
                <a:effectLst/>
                <a:latin typeface="+mn-lt"/>
                <a:ea typeface="+mn-ea"/>
                <a:cs typeface="+mn-cs"/>
              </a:rPr>
              <a:t>Resumen del enfoque</a:t>
            </a:r>
            <a:r>
              <a:rPr lang="es-US" sz="1200" kern="1200" dirty="0">
                <a:solidFill>
                  <a:schemeClr val="tx1"/>
                </a:solidFill>
                <a:effectLst/>
                <a:latin typeface="+mn-lt"/>
                <a:ea typeface="+mn-ea"/>
                <a:cs typeface="+mn-cs"/>
              </a:rPr>
              <a:t> </a:t>
            </a:r>
            <a:r>
              <a:rPr lang="es-US" sz="1200" b="1" kern="1200" dirty="0">
                <a:solidFill>
                  <a:schemeClr val="tx1"/>
                </a:solidFill>
                <a:effectLst/>
                <a:latin typeface="+mn-lt"/>
                <a:ea typeface="+mn-ea"/>
                <a:cs typeface="+mn-cs"/>
              </a:rPr>
              <a:t>M</a:t>
            </a:r>
            <a:r>
              <a:rPr lang="es-US" sz="1200" b="1"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 A continuación, observaremos M</a:t>
            </a:r>
            <a:r>
              <a:rPr lang="es-US" sz="1200"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 en acción.</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Tenga en cuenta a los participantes y sus experiencias previas con M</a:t>
            </a:r>
            <a:r>
              <a:rPr lang="es-US" sz="1200"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 A continuación, decida cómo podría utilizar el folleto </a:t>
            </a:r>
            <a:r>
              <a:rPr lang="es-US" sz="1200" b="1" kern="1200" dirty="0">
                <a:solidFill>
                  <a:schemeClr val="tx1"/>
                </a:solidFill>
                <a:effectLst/>
                <a:latin typeface="+mn-lt"/>
                <a:ea typeface="+mn-ea"/>
                <a:cs typeface="+mn-cs"/>
              </a:rPr>
              <a:t>Resumen del enfoque</a:t>
            </a:r>
            <a:r>
              <a:rPr lang="es-US" sz="1200" kern="1200" dirty="0">
                <a:solidFill>
                  <a:schemeClr val="tx1"/>
                </a:solidFill>
                <a:effectLst/>
                <a:latin typeface="+mn-lt"/>
                <a:ea typeface="+mn-ea"/>
                <a:cs typeface="+mn-cs"/>
              </a:rPr>
              <a:t> </a:t>
            </a:r>
            <a:r>
              <a:rPr lang="es-US" sz="1200" b="1" kern="1200" dirty="0">
                <a:solidFill>
                  <a:schemeClr val="tx1"/>
                </a:solidFill>
                <a:effectLst/>
                <a:latin typeface="+mn-lt"/>
                <a:ea typeface="+mn-ea"/>
                <a:cs typeface="+mn-cs"/>
              </a:rPr>
              <a:t>M</a:t>
            </a:r>
            <a:r>
              <a:rPr lang="es-US" sz="1200" b="1" kern="1200" baseline="30000" dirty="0">
                <a:solidFill>
                  <a:schemeClr val="tx1"/>
                </a:solidFill>
                <a:effectLst/>
                <a:latin typeface="+mn-lt"/>
                <a:ea typeface="+mn-ea"/>
                <a:cs typeface="+mn-cs"/>
              </a:rPr>
              <a:t>5</a:t>
            </a:r>
            <a:r>
              <a:rPr lang="es-US" sz="1200" b="1"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Para los grupos con experiencia significativa en M</a:t>
            </a:r>
            <a:r>
              <a:rPr lang="es-US" sz="1200"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 puede ofrecer unos minutos para que los participantes revisen el folleto y compartan con un compañero sus puntos fuertes y las prácticas en las que están trabajando. También puede utilizar esta diapositiva para repasar brevemente las prácticas de M</a:t>
            </a:r>
            <a:r>
              <a:rPr lang="es-US" sz="1200" kern="1200" baseline="30000" dirty="0">
                <a:solidFill>
                  <a:schemeClr val="tx1"/>
                </a:solidFill>
                <a:effectLst/>
                <a:latin typeface="+mn-lt"/>
                <a:ea typeface="+mn-ea"/>
                <a:cs typeface="+mn-cs"/>
              </a:rPr>
              <a:t>5 </a:t>
            </a:r>
            <a:r>
              <a:rPr lang="es-US" sz="1200" kern="1200" dirty="0">
                <a:solidFill>
                  <a:schemeClr val="tx1"/>
                </a:solidFill>
                <a:effectLst/>
                <a:latin typeface="+mn-lt"/>
                <a:ea typeface="+mn-ea"/>
                <a:cs typeface="+mn-cs"/>
              </a:rPr>
              <a:t>y pasar a la siguiente diapositiva.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Para los grupos con menos experiencia con M</a:t>
            </a:r>
            <a:r>
              <a:rPr lang="es-US" sz="1200"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 puede ofrecer más tiempo a los participantes para que exploren cada práctica del folleto. Por ejemplo, puede darles tiempo para que revisen las prácticas de forma independiente. Invíteles a marcar con un cuadrado las prácticas que hayan «asimilado» (prácticas que entienden y utilizan), con un círculo «lo que aún les ronda por la cabeza» (prácticas sobre las que aún tienen dudas) y con un triángulo las tres ideas que utilizarán en sus entornos. Para obtener más ideas sobre cómo ofrecer una revisión más completa, visite el conjunto de recursos El enfoque M</a:t>
            </a:r>
            <a:r>
              <a:rPr lang="es-US" sz="1200"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 de matemáticas temprana.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dirty="0"/>
          </a:p>
        </p:txBody>
      </p:sp>
    </p:spTree>
    <p:extLst>
      <p:ext uri="{BB962C8B-B14F-4D97-AF65-F5344CB8AC3E}">
        <p14:creationId xmlns:p14="http://schemas.microsoft.com/office/powerpoint/2010/main" val="2273538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Duración:</a:t>
            </a:r>
            <a:r>
              <a:rPr lang="es-US" sz="1200" kern="1200" dirty="0">
                <a:solidFill>
                  <a:schemeClr val="tx1"/>
                </a:solidFill>
                <a:effectLst/>
                <a:latin typeface="+mn-lt"/>
                <a:ea typeface="+mn-ea"/>
                <a:cs typeface="+mn-cs"/>
              </a:rPr>
              <a:t> 20-30 minutos (incluye la revisión del vídeo de la diapositiva anterior).</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Materiales: </a:t>
            </a:r>
            <a:r>
              <a:rPr lang="es-US" sz="1200" kern="1200" dirty="0">
                <a:solidFill>
                  <a:schemeClr val="tx1"/>
                </a:solidFill>
                <a:effectLst/>
                <a:latin typeface="+mn-lt"/>
                <a:ea typeface="+mn-ea"/>
                <a:cs typeface="+mn-cs"/>
              </a:rPr>
              <a:t>Folleto</a:t>
            </a:r>
            <a:r>
              <a:rPr lang="es-US" sz="1200" b="1" kern="1200" dirty="0">
                <a:solidFill>
                  <a:schemeClr val="tx1"/>
                </a:solidFill>
                <a:effectLst/>
                <a:latin typeface="+mn-lt"/>
                <a:ea typeface="+mn-ea"/>
                <a:cs typeface="+mn-cs"/>
              </a:rPr>
              <a:t> Observación de M</a:t>
            </a:r>
            <a:r>
              <a:rPr lang="es-US" sz="1200" b="1" kern="1200" baseline="30000" dirty="0">
                <a:solidFill>
                  <a:schemeClr val="tx1"/>
                </a:solidFill>
                <a:effectLst/>
                <a:latin typeface="+mn-lt"/>
                <a:ea typeface="+mn-ea"/>
                <a:cs typeface="+mn-cs"/>
              </a:rPr>
              <a:t>5</a:t>
            </a:r>
            <a:r>
              <a:rPr lang="es-US" sz="1200" b="1" kern="1200" dirty="0">
                <a:solidFill>
                  <a:schemeClr val="tx1"/>
                </a:solidFill>
                <a:effectLst/>
                <a:latin typeface="+mn-lt"/>
                <a:ea typeface="+mn-ea"/>
                <a:cs typeface="+mn-cs"/>
              </a:rPr>
              <a:t> en acción: Medición</a:t>
            </a:r>
            <a:r>
              <a:rPr lang="es-US" sz="1200" kern="1200" dirty="0">
                <a:solidFill>
                  <a:schemeClr val="tx1"/>
                </a:solidFill>
                <a:effectLst/>
                <a:latin typeface="+mn-lt"/>
                <a:ea typeface="+mn-ea"/>
                <a:cs typeface="+mn-cs"/>
              </a:rPr>
              <a:t>, Folleto </a:t>
            </a:r>
            <a:r>
              <a:rPr lang="es-US" sz="1200" b="1" kern="1200" dirty="0">
                <a:solidFill>
                  <a:schemeClr val="tx1"/>
                </a:solidFill>
                <a:effectLst/>
                <a:latin typeface="+mn-lt"/>
                <a:ea typeface="+mn-ea"/>
                <a:cs typeface="+mn-cs"/>
              </a:rPr>
              <a:t>Respuestas para observar de M</a:t>
            </a:r>
            <a:r>
              <a:rPr lang="es-US" sz="1200" b="1" kern="1200" baseline="30000" dirty="0">
                <a:solidFill>
                  <a:schemeClr val="tx1"/>
                </a:solidFill>
                <a:effectLst/>
                <a:latin typeface="+mn-lt"/>
                <a:ea typeface="+mn-ea"/>
                <a:cs typeface="+mn-cs"/>
              </a:rPr>
              <a:t>5</a:t>
            </a:r>
            <a:r>
              <a:rPr lang="es-US" sz="1200" b="1" kern="1200" dirty="0">
                <a:solidFill>
                  <a:schemeClr val="tx1"/>
                </a:solidFill>
                <a:effectLst/>
                <a:latin typeface="+mn-lt"/>
                <a:ea typeface="+mn-ea"/>
                <a:cs typeface="+mn-cs"/>
              </a:rPr>
              <a:t> en acción: Medición</a:t>
            </a:r>
            <a:r>
              <a:rPr lang="es-US" sz="1200" kern="1200" dirty="0">
                <a:solidFill>
                  <a:schemeClr val="tx1"/>
                </a:solidFill>
                <a:effectLst/>
                <a:latin typeface="+mn-lt"/>
                <a:ea typeface="+mn-ea"/>
                <a:cs typeface="+mn-cs"/>
              </a:rPr>
              <a:t>; videoclip sobre medición para preescolar, TK o K; papel </a:t>
            </a:r>
            <a:r>
              <a:rPr lang="es-US" sz="1200" kern="1200" dirty="0" err="1">
                <a:solidFill>
                  <a:schemeClr val="tx1"/>
                </a:solidFill>
                <a:effectLst/>
                <a:latin typeface="+mn-lt"/>
                <a:ea typeface="+mn-ea"/>
                <a:cs typeface="+mn-cs"/>
              </a:rPr>
              <a:t>milimetrado</a:t>
            </a:r>
            <a:r>
              <a:rPr lang="es-US" sz="1200" kern="1200" dirty="0">
                <a:solidFill>
                  <a:schemeClr val="tx1"/>
                </a:solidFill>
                <a:effectLst/>
                <a:latin typeface="+mn-lt"/>
                <a:ea typeface="+mn-ea"/>
                <a:cs typeface="+mn-cs"/>
              </a:rPr>
              <a:t>, rotuladores</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Hemos observado ejemplos de cómo los niños (de tres a seis años) aprenden sobre la medición. A continuación, hemos explorado el Enfoque M</a:t>
            </a:r>
            <a:r>
              <a:rPr lang="es-US" sz="1200" kern="1200" baseline="30000" dirty="0">
                <a:solidFill>
                  <a:schemeClr val="tx1"/>
                </a:solidFill>
                <a:effectLst/>
                <a:latin typeface="+mn-lt"/>
                <a:ea typeface="+mn-ea"/>
                <a:cs typeface="+mn-cs"/>
              </a:rPr>
              <a:t>5 </a:t>
            </a:r>
            <a:r>
              <a:rPr lang="es-US" sz="1200" kern="1200" dirty="0">
                <a:solidFill>
                  <a:schemeClr val="tx1"/>
                </a:solidFill>
                <a:effectLst/>
                <a:latin typeface="+mn-lt"/>
                <a:ea typeface="+mn-ea"/>
                <a:cs typeface="+mn-cs"/>
              </a:rPr>
              <a:t>de matemáticas tempranas.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Ahora, vamos a recordar la parte 1 y la parte 2 del vídeo que vimos anteriormente.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[Elija una estrategia para facilitar esta observación y el informe posterior (en la siguiente diapositiva). Adapte los temas de discusión para reflejar esta estrategia].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Analicemos sus observaciones de cada práctica M</a:t>
            </a:r>
            <a:r>
              <a:rPr lang="es-US" sz="1200"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Considere si fuera útil mostrar el videoclip </a:t>
            </a:r>
            <a:r>
              <a:rPr lang="es-US" sz="1200" u="sng" kern="1200" dirty="0">
                <a:solidFill>
                  <a:schemeClr val="tx1"/>
                </a:solidFill>
                <a:effectLst/>
                <a:latin typeface="+mn-lt"/>
                <a:ea typeface="+mn-ea"/>
                <a:cs typeface="+mn-cs"/>
                <a:hlinkClick r:id="rId3"/>
              </a:rPr>
              <a:t>«Comparar longitudes con bloques unitarios (3-5 años)»</a:t>
            </a:r>
            <a:r>
              <a:rPr lang="es-US" sz="1200" kern="1200" dirty="0">
                <a:solidFill>
                  <a:schemeClr val="tx1"/>
                </a:solidFill>
                <a:effectLst/>
                <a:latin typeface="+mn-lt"/>
                <a:ea typeface="+mn-ea"/>
                <a:cs typeface="+mn-cs"/>
              </a:rPr>
              <a:t> una vez más, esta vez pidiendo a los participantes que se centren en cómo la educadora apoyó a los niños en el aprendizaje.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Invite a los participantes a utilizar el folleto </a:t>
            </a:r>
            <a:r>
              <a:rPr lang="es-US" sz="1200" b="1" kern="1200" dirty="0">
                <a:solidFill>
                  <a:schemeClr val="tx1"/>
                </a:solidFill>
                <a:effectLst/>
                <a:latin typeface="+mn-lt"/>
                <a:ea typeface="+mn-ea"/>
                <a:cs typeface="+mn-cs"/>
              </a:rPr>
              <a:t>Observación de M</a:t>
            </a:r>
            <a:r>
              <a:rPr lang="es-US" sz="1200" b="1" kern="1200" baseline="30000" dirty="0">
                <a:solidFill>
                  <a:schemeClr val="tx1"/>
                </a:solidFill>
                <a:effectLst/>
                <a:latin typeface="+mn-lt"/>
                <a:ea typeface="+mn-ea"/>
                <a:cs typeface="+mn-cs"/>
              </a:rPr>
              <a:t>5</a:t>
            </a:r>
            <a:r>
              <a:rPr lang="es-US" sz="1200" b="1" kern="1200" dirty="0">
                <a:solidFill>
                  <a:schemeClr val="tx1"/>
                </a:solidFill>
                <a:effectLst/>
                <a:latin typeface="+mn-lt"/>
                <a:ea typeface="+mn-ea"/>
                <a:cs typeface="+mn-cs"/>
              </a:rPr>
              <a:t> en acción: Medición</a:t>
            </a:r>
            <a:r>
              <a:rPr lang="es-U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Para grupos más grandes: utilice un enfoque de rompecabezas. Asigne a cada mesa una práctica en la que centrarse. [Si hay más de cinco mesas, asigne más de una mesa para centrarse en cada práctica]. A continuación, invite a cada grupo a compartir sus observaciones con todo el grupo. A medida que cada grupo comparte, parafrasee, afirme y añada a sus respuestas según sea necesario. Considere la posibilidad de registrar las observaciones de cada grupo para que las prácticas sean visibles.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Para grupos más pequeños: invite a los participantes a centrarse en las cinco prácticas M5. A continuación, invite a los participantes a compartir sus observaciones con todo el grupo. Anote sus observaciones para que las prácticas sean visibles. A medida que los participantes compartan, parafrasee, afirme y añada a sus respuestas según sea necesario. Considere la posibilidad de invitar a los participantes a compartir algo que hayan aprendido con alguien de otra mesa. Por ejemplo, pídales que busquen a alguien con zapatos similares, que se reúnan con él y que compartan algo que hayan aprendido.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Utilice el folleto </a:t>
            </a:r>
            <a:r>
              <a:rPr lang="es-US" sz="1200" b="1" kern="1200" dirty="0">
                <a:solidFill>
                  <a:schemeClr val="tx1"/>
                </a:solidFill>
                <a:effectLst/>
                <a:latin typeface="+mn-lt"/>
                <a:ea typeface="+mn-ea"/>
                <a:cs typeface="+mn-cs"/>
              </a:rPr>
              <a:t>«Respuestas para observar M</a:t>
            </a:r>
            <a:r>
              <a:rPr lang="es-US" sz="1200" b="1" kern="1200" baseline="30000" dirty="0">
                <a:solidFill>
                  <a:schemeClr val="tx1"/>
                </a:solidFill>
                <a:effectLst/>
                <a:latin typeface="+mn-lt"/>
                <a:ea typeface="+mn-ea"/>
                <a:cs typeface="+mn-cs"/>
              </a:rPr>
              <a:t>5</a:t>
            </a:r>
            <a:r>
              <a:rPr lang="es-US" sz="1200" b="1" kern="1200" dirty="0">
                <a:solidFill>
                  <a:schemeClr val="tx1"/>
                </a:solidFill>
                <a:effectLst/>
                <a:latin typeface="+mn-lt"/>
                <a:ea typeface="+mn-ea"/>
                <a:cs typeface="+mn-cs"/>
              </a:rPr>
              <a:t> en acción: medición» </a:t>
            </a:r>
            <a:r>
              <a:rPr lang="es-US" sz="1200" kern="1200" dirty="0">
                <a:solidFill>
                  <a:schemeClr val="tx1"/>
                </a:solidFill>
                <a:effectLst/>
                <a:latin typeface="+mn-lt"/>
                <a:ea typeface="+mn-ea"/>
                <a:cs typeface="+mn-cs"/>
              </a:rPr>
              <a:t>para ver ejemplos de cómo se utilizó M</a:t>
            </a:r>
            <a:r>
              <a:rPr lang="es-US" sz="1200"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 en los videoclips recomendados.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Para obtener ideas adicionales sobre cómo facilitar el informe, visite el módulo </a:t>
            </a:r>
            <a:r>
              <a:rPr lang="es-US" sz="1200" b="1" kern="1200" dirty="0">
                <a:solidFill>
                  <a:schemeClr val="tx1"/>
                </a:solidFill>
                <a:effectLst/>
                <a:latin typeface="+mn-lt"/>
                <a:ea typeface="+mn-ea"/>
                <a:cs typeface="+mn-cs"/>
              </a:rPr>
              <a:t>Facilitar la formación profesional STEAM</a:t>
            </a:r>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dirty="0"/>
          </a:p>
        </p:txBody>
      </p:sp>
    </p:spTree>
    <p:extLst>
      <p:ext uri="{BB962C8B-B14F-4D97-AF65-F5344CB8AC3E}">
        <p14:creationId xmlns:p14="http://schemas.microsoft.com/office/powerpoint/2010/main" val="2696775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Duración:</a:t>
            </a:r>
            <a:r>
              <a:rPr lang="es-US" sz="1200" kern="1200" dirty="0">
                <a:solidFill>
                  <a:schemeClr val="tx1"/>
                </a:solidFill>
                <a:effectLst/>
                <a:latin typeface="+mn-lt"/>
                <a:ea typeface="+mn-ea"/>
                <a:cs typeface="+mn-cs"/>
              </a:rPr>
              <a:t> 20-30 minutos (incluida la sesión de informe de la siguiente diapositiva)</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Materiales: </a:t>
            </a:r>
            <a:r>
              <a:rPr lang="es-US" sz="1200" kern="1200" dirty="0">
                <a:solidFill>
                  <a:schemeClr val="tx1"/>
                </a:solidFill>
                <a:effectLst/>
                <a:latin typeface="+mn-lt"/>
                <a:ea typeface="+mn-ea"/>
                <a:cs typeface="+mn-cs"/>
              </a:rPr>
              <a:t>Folleto </a:t>
            </a:r>
            <a:r>
              <a:rPr lang="es-US" sz="1200" b="1" kern="1200" dirty="0">
                <a:solidFill>
                  <a:schemeClr val="tx1"/>
                </a:solidFill>
                <a:effectLst/>
                <a:latin typeface="+mn-lt"/>
                <a:ea typeface="+mn-ea"/>
                <a:cs typeface="+mn-cs"/>
              </a:rPr>
              <a:t>«Utilizar M</a:t>
            </a:r>
            <a:r>
              <a:rPr lang="es-US" sz="1200" b="1" kern="1200" baseline="30000" dirty="0">
                <a:solidFill>
                  <a:schemeClr val="tx1"/>
                </a:solidFill>
                <a:effectLst/>
                <a:latin typeface="+mn-lt"/>
                <a:ea typeface="+mn-ea"/>
                <a:cs typeface="+mn-cs"/>
              </a:rPr>
              <a:t>5</a:t>
            </a:r>
            <a:r>
              <a:rPr lang="es-US" sz="1200" b="1" kern="1200" dirty="0">
                <a:solidFill>
                  <a:schemeClr val="tx1"/>
                </a:solidFill>
                <a:effectLst/>
                <a:latin typeface="+mn-lt"/>
                <a:ea typeface="+mn-ea"/>
                <a:cs typeface="+mn-cs"/>
              </a:rPr>
              <a:t> para apoyar el aprendizaje sobre la medición»</a:t>
            </a:r>
            <a:r>
              <a:rPr lang="es-US" sz="1200" kern="1200" dirty="0">
                <a:solidFill>
                  <a:schemeClr val="tx1"/>
                </a:solidFill>
                <a:effectLst/>
                <a:latin typeface="+mn-lt"/>
                <a:ea typeface="+mn-ea"/>
                <a:cs typeface="+mn-cs"/>
              </a:rPr>
              <a:t>, papel y rotuladores </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Temas de discusión </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Consideremos formas de utilizar las prácticas de enseñanza M</a:t>
            </a:r>
            <a:r>
              <a:rPr lang="es-US" sz="1200"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para apoyar la comprensión de la medición por parte de los niños.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Saque el folleto </a:t>
            </a:r>
            <a:r>
              <a:rPr lang="es-US" sz="1200" b="1" kern="1200" dirty="0">
                <a:solidFill>
                  <a:schemeClr val="tx1"/>
                </a:solidFill>
                <a:effectLst/>
                <a:latin typeface="+mn-lt"/>
                <a:ea typeface="+mn-ea"/>
                <a:cs typeface="+mn-cs"/>
              </a:rPr>
              <a:t>Utilizar M</a:t>
            </a:r>
            <a:r>
              <a:rPr lang="es-US" sz="1200" b="1" kern="1200" baseline="30000" dirty="0">
                <a:solidFill>
                  <a:schemeClr val="tx1"/>
                </a:solidFill>
                <a:effectLst/>
                <a:latin typeface="+mn-lt"/>
                <a:ea typeface="+mn-ea"/>
                <a:cs typeface="+mn-cs"/>
              </a:rPr>
              <a:t>5</a:t>
            </a:r>
            <a:r>
              <a:rPr lang="es-US" sz="1200" b="1" kern="1200" dirty="0">
                <a:solidFill>
                  <a:schemeClr val="tx1"/>
                </a:solidFill>
                <a:effectLst/>
                <a:latin typeface="+mn-lt"/>
                <a:ea typeface="+mn-ea"/>
                <a:cs typeface="+mn-cs"/>
              </a:rPr>
              <a:t> para apoyar el aprendizaje sobre la medición</a:t>
            </a:r>
            <a:r>
              <a:rPr lang="es-U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Repase las ideas sobre cómo utilizar M</a:t>
            </a:r>
            <a:r>
              <a:rPr lang="es-US" sz="1200" kern="1200" baseline="30000" dirty="0">
                <a:solidFill>
                  <a:schemeClr val="tx1"/>
                </a:solidFill>
                <a:effectLst/>
                <a:latin typeface="+mn-lt"/>
                <a:ea typeface="+mn-ea"/>
                <a:cs typeface="+mn-cs"/>
              </a:rPr>
              <a:t>5 </a:t>
            </a:r>
            <a:r>
              <a:rPr lang="es-US" sz="1200" kern="1200" dirty="0">
                <a:solidFill>
                  <a:schemeClr val="tx1"/>
                </a:solidFill>
                <a:effectLst/>
                <a:latin typeface="+mn-lt"/>
                <a:ea typeface="+mn-ea"/>
                <a:cs typeface="+mn-cs"/>
              </a:rPr>
              <a:t>para ayudar a los niños de preescolar, TK o K a desarrollar habilidades de medición. Puede tomar notas, marcar con un círculo o resaltar mientras repasa.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[Para sesiones más cortas:] Piensa en las prácticas que ha revisado. Con un compañero, comenta qué le gustaría probar y por qué. [Si el tiempo lo permite, invita a algunos participantes a compartir con todo el grupo qué prácticas van a probar y por qué].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[Para sesiones más largas, utilice la diapositiva 32 para facilitar el discusión].</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Conceda entre 5 y 7 minutos para que los participantes revisen el folleto de forma independiente.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Para sesiones más cortas, en lugar de utilizar la siguiente diapositiva, pase a la diapositiva 33.</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dirty="0"/>
          </a:p>
        </p:txBody>
      </p:sp>
    </p:spTree>
    <p:extLst>
      <p:ext uri="{BB962C8B-B14F-4D97-AF65-F5344CB8AC3E}">
        <p14:creationId xmlns:p14="http://schemas.microsoft.com/office/powerpoint/2010/main" val="3151032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Duración:</a:t>
            </a:r>
            <a:r>
              <a:rPr lang="es-US" sz="1200" kern="1200" dirty="0">
                <a:solidFill>
                  <a:schemeClr val="tx1"/>
                </a:solidFill>
                <a:effectLst/>
                <a:latin typeface="+mn-lt"/>
                <a:ea typeface="+mn-ea"/>
                <a:cs typeface="+mn-cs"/>
              </a:rPr>
              <a:t> 20-30 minutos (incluido el repaso del documento de la diapositiva anterior)</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Materiales: </a:t>
            </a:r>
            <a:r>
              <a:rPr lang="es-US" sz="1200" kern="1200" dirty="0">
                <a:solidFill>
                  <a:schemeClr val="tx1"/>
                </a:solidFill>
                <a:effectLst/>
                <a:latin typeface="+mn-lt"/>
                <a:ea typeface="+mn-ea"/>
                <a:cs typeface="+mn-cs"/>
              </a:rPr>
              <a:t>Folleto </a:t>
            </a:r>
            <a:r>
              <a:rPr lang="es-US" sz="1200" b="1" kern="1200" dirty="0">
                <a:solidFill>
                  <a:schemeClr val="tx1"/>
                </a:solidFill>
                <a:effectLst/>
                <a:latin typeface="+mn-lt"/>
                <a:ea typeface="+mn-ea"/>
                <a:cs typeface="+mn-cs"/>
              </a:rPr>
              <a:t>«Utilizar M</a:t>
            </a:r>
            <a:r>
              <a:rPr lang="es-US" sz="1200" b="1" kern="1200" baseline="30000" dirty="0">
                <a:solidFill>
                  <a:schemeClr val="tx1"/>
                </a:solidFill>
                <a:effectLst/>
                <a:latin typeface="+mn-lt"/>
                <a:ea typeface="+mn-ea"/>
                <a:cs typeface="+mn-cs"/>
              </a:rPr>
              <a:t>5</a:t>
            </a:r>
            <a:r>
              <a:rPr lang="es-US" sz="1200" b="1" kern="1200" dirty="0">
                <a:solidFill>
                  <a:schemeClr val="tx1"/>
                </a:solidFill>
                <a:effectLst/>
                <a:latin typeface="+mn-lt"/>
                <a:ea typeface="+mn-ea"/>
                <a:cs typeface="+mn-cs"/>
              </a:rPr>
              <a:t> para apoyar el aprendizaje sobre la medición</a:t>
            </a:r>
            <a:r>
              <a:rPr lang="es-US" sz="1200" kern="1200" dirty="0">
                <a:solidFill>
                  <a:schemeClr val="tx1"/>
                </a:solidFill>
                <a:effectLst/>
                <a:latin typeface="+mn-lt"/>
                <a:ea typeface="+mn-ea"/>
                <a:cs typeface="+mn-cs"/>
              </a:rPr>
              <a:t>», papel y rotuladores </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Temas de discusión </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Ha revisado algunas ideas sobre el uso del enfoque matemático temprano M</a:t>
            </a:r>
            <a:r>
              <a:rPr lang="es-US" sz="1200" kern="1200" baseline="30000" dirty="0">
                <a:solidFill>
                  <a:schemeClr val="tx1"/>
                </a:solidFill>
                <a:effectLst/>
                <a:latin typeface="+mn-lt"/>
                <a:ea typeface="+mn-ea"/>
                <a:cs typeface="+mn-cs"/>
              </a:rPr>
              <a:t>5 </a:t>
            </a:r>
            <a:r>
              <a:rPr lang="es-US" sz="1200" kern="1200" dirty="0">
                <a:solidFill>
                  <a:schemeClr val="tx1"/>
                </a:solidFill>
                <a:effectLst/>
                <a:latin typeface="+mn-lt"/>
                <a:ea typeface="+mn-ea"/>
                <a:cs typeface="+mn-cs"/>
              </a:rPr>
              <a:t>para ayudar a los niños a comprender la medición. A continuación, reflexionemos sobre las formas de seguir apoyando la comprensión de la medición por parte de los niños.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[Seleccione una forma de organizar esta actividad de las notas del facilitador. A continuación, adapte estos temas de discusión en función de su selección].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[Asigne a cada grupo una práctica M</a:t>
            </a:r>
            <a:r>
              <a:rPr lang="es-US" sz="1200"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 Discuta brevemente las ideas descritas para la práctica que se le ha asignado. A continuación, decida cómo hará que estas ideas sean comunes para todo el grupo.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Sea creativo, por ejemplo, puede crear un dibujo, una canción o un juego de roles para compartir lo que ha aprendido.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Piensa en formas de representar la diversidad de intereses, idiomas, culturas y experiencias vividas, habilidades y destrezas emergentes de los niños.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Cada grupo tendrá de dos a tres minutos para compartir su práctica M</a:t>
            </a:r>
            <a:r>
              <a:rPr lang="es-US" sz="1200"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 con todo el grupo.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[Dé tiempo a los participantes para que preparen sus presentaciones. A continuación, invite a los grupos a compartir sus prácticas asignadas. Ofrezca información adicional sobre cada práctica según sea necesario].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[Después de que cada grupo haya compartido:] Han revisado algunas formas de utilizar el enfoque matemático temprano M</a:t>
            </a:r>
            <a:r>
              <a:rPr lang="es-US" sz="1200" kern="1200" baseline="30000" dirty="0">
                <a:solidFill>
                  <a:schemeClr val="tx1"/>
                </a:solidFill>
                <a:effectLst/>
                <a:latin typeface="+mn-lt"/>
                <a:ea typeface="+mn-ea"/>
                <a:cs typeface="+mn-cs"/>
              </a:rPr>
              <a:t>5 </a:t>
            </a:r>
            <a:r>
              <a:rPr lang="es-US" sz="1200" kern="1200" dirty="0">
                <a:solidFill>
                  <a:schemeClr val="tx1"/>
                </a:solidFill>
                <a:effectLst/>
                <a:latin typeface="+mn-lt"/>
                <a:ea typeface="+mn-ea"/>
                <a:cs typeface="+mn-cs"/>
              </a:rPr>
              <a:t>para apoyar la comprensión de la medición por parte de los niños. Esperamos que estas estrategias les resulten útiles en su entorno.</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Adapte la forma de organizar esta actividad en función del tamaño del grupo: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Para sesiones más pequeñas, divida a los participantes en cinco grupos. Asigne a cada grupo una práctica M</a:t>
            </a:r>
            <a:r>
              <a:rPr lang="es-US" sz="1200"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 Cada grupo discutirá brevemente la práctica que se le ha asignado e identificará una forma de hacer que la información sea común para todo el grupo.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Para grupos más grandes, cree grupos de cinco a siete participantes cada uno. Asigne a cada grupo una práctica M</a:t>
            </a:r>
            <a:r>
              <a:rPr lang="es-US" sz="1200" kern="1200" baseline="30000" dirty="0">
                <a:solidFill>
                  <a:schemeClr val="tx1"/>
                </a:solidFill>
                <a:effectLst/>
                <a:latin typeface="+mn-lt"/>
                <a:ea typeface="+mn-ea"/>
                <a:cs typeface="+mn-cs"/>
              </a:rPr>
              <a:t>5</a:t>
            </a:r>
            <a:r>
              <a:rPr lang="es-US" sz="1200" kern="1200" dirty="0">
                <a:solidFill>
                  <a:schemeClr val="tx1"/>
                </a:solidFill>
                <a:effectLst/>
                <a:latin typeface="+mn-lt"/>
                <a:ea typeface="+mn-ea"/>
                <a:cs typeface="+mn-cs"/>
              </a:rPr>
              <a:t>. Si es necesario, asigne más de un grupo a la misma práctica. Cada grupo discutirá brevemente la práctica que se le ha asignado e identificará una forma de hacer que la información sea común para todo el grupo.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Muévase por la sala mientras los participantes trabajan en grupos. Ofrezca ayuda según sea necesario.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dirty="0"/>
          </a:p>
        </p:txBody>
      </p:sp>
    </p:spTree>
    <p:extLst>
      <p:ext uri="{BB962C8B-B14F-4D97-AF65-F5344CB8AC3E}">
        <p14:creationId xmlns:p14="http://schemas.microsoft.com/office/powerpoint/2010/main" val="793972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Duración:</a:t>
            </a:r>
            <a:r>
              <a:rPr lang="es-US" sz="1200" kern="1200" dirty="0">
                <a:solidFill>
                  <a:schemeClr val="tx1"/>
                </a:solidFill>
                <a:effectLst/>
                <a:latin typeface="+mn-lt"/>
                <a:ea typeface="+mn-ea"/>
                <a:cs typeface="+mn-cs"/>
              </a:rPr>
              <a:t> 10-20 minutos </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Materiales: </a:t>
            </a:r>
            <a:r>
              <a:rPr lang="es-US" sz="1200" kern="1200" dirty="0">
                <a:solidFill>
                  <a:schemeClr val="tx1"/>
                </a:solidFill>
                <a:effectLst/>
                <a:latin typeface="+mn-lt"/>
                <a:ea typeface="+mn-ea"/>
                <a:cs typeface="+mn-cs"/>
              </a:rPr>
              <a:t>Folleto </a:t>
            </a:r>
            <a:r>
              <a:rPr lang="es-US" sz="1200" b="1" kern="1200" dirty="0">
                <a:solidFill>
                  <a:schemeClr val="tx1"/>
                </a:solidFill>
                <a:effectLst/>
                <a:latin typeface="+mn-lt"/>
                <a:ea typeface="+mn-ea"/>
                <a:cs typeface="+mn-cs"/>
              </a:rPr>
              <a:t>«Medir con las manos o los pies</a:t>
            </a:r>
            <a:r>
              <a:rPr lang="es-US" sz="1200" kern="1200" dirty="0">
                <a:solidFill>
                  <a:schemeClr val="tx1"/>
                </a:solidFill>
                <a:effectLst/>
                <a:latin typeface="+mn-lt"/>
                <a:ea typeface="+mn-ea"/>
                <a:cs typeface="+mn-cs"/>
              </a:rPr>
              <a:t>», materiales para jugar a «Medir con las manos o los pies» (opcional)</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Exploremos una actividad lúdica que puede animar a los niños a medir utilizando herramientas no estándar.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Saque la actividad </a:t>
            </a:r>
            <a:r>
              <a:rPr lang="es-US" sz="1200" b="1" kern="1200" dirty="0">
                <a:solidFill>
                  <a:schemeClr val="tx1"/>
                </a:solidFill>
                <a:effectLst/>
                <a:latin typeface="+mn-lt"/>
                <a:ea typeface="+mn-ea"/>
                <a:cs typeface="+mn-cs"/>
              </a:rPr>
              <a:t>«Medir con las manos o </a:t>
            </a:r>
            <a:r>
              <a:rPr lang="es-US" sz="1200" kern="1200" dirty="0">
                <a:solidFill>
                  <a:schemeClr val="tx1"/>
                </a:solidFill>
                <a:effectLst/>
                <a:latin typeface="+mn-lt"/>
                <a:ea typeface="+mn-ea"/>
                <a:cs typeface="+mn-cs"/>
              </a:rPr>
              <a:t>los pies» para los niños.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Revise el folleto junto con un compañero. A continuación, comenten cómo podrían utilizar esta actividad en sus entornos.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Tenga en cuenta a los niños de su entorno. Utilice las ideas que se incluyen al final del folleto para pensar en formas de modificar esta actividad para satisfacer los intereses y necesidades de los niños de su entorno de aprendizaje. </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Conceda entre 5 y 10 minutos a los participantes para que revisen y comenten el folleto.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Puede invitar a los participantes a compartir con el grupo cómo podrían utilizar la actividad en su entorno.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Consulte la sección M</a:t>
            </a:r>
            <a:r>
              <a:rPr lang="es-US" sz="1200" kern="1200" baseline="30000" dirty="0">
                <a:solidFill>
                  <a:schemeClr val="tx1"/>
                </a:solidFill>
                <a:effectLst/>
                <a:latin typeface="+mn-lt"/>
                <a:ea typeface="+mn-ea"/>
                <a:cs typeface="+mn-cs"/>
              </a:rPr>
              <a:t>5 </a:t>
            </a:r>
            <a:r>
              <a:rPr lang="es-US" sz="1200" kern="1200" dirty="0">
                <a:solidFill>
                  <a:schemeClr val="tx1"/>
                </a:solidFill>
                <a:effectLst/>
                <a:latin typeface="+mn-lt"/>
                <a:ea typeface="+mn-ea"/>
                <a:cs typeface="+mn-cs"/>
              </a:rPr>
              <a:t>de la actividad </a:t>
            </a:r>
            <a:r>
              <a:rPr lang="es-US" sz="1200" b="1" kern="1200" dirty="0">
                <a:solidFill>
                  <a:schemeClr val="tx1"/>
                </a:solidFill>
                <a:effectLst/>
                <a:latin typeface="+mn-lt"/>
                <a:ea typeface="+mn-ea"/>
                <a:cs typeface="+mn-cs"/>
              </a:rPr>
              <a:t>«Medir con las manos o los pies</a:t>
            </a:r>
            <a:r>
              <a:rPr lang="es-US" sz="1200" kern="1200" dirty="0">
                <a:solidFill>
                  <a:schemeClr val="tx1"/>
                </a:solidFill>
                <a:effectLst/>
                <a:latin typeface="+mn-lt"/>
                <a:ea typeface="+mn-ea"/>
                <a:cs typeface="+mn-cs"/>
              </a:rPr>
              <a:t>» para ver ejemplos de cómo los educadores pueden modificar esta actividad para responder a los intereses, idiomas, culturas y experiencias vividas, habilidades y destrezas emergentes de los niños.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Para sesiones más largas, considere ofrecer tiempo a los participantes para que realicen la actividad. Asegúrese de preparar y traer los materiales necesarios. Anime a los participantes a discutir lo que observan mientras realizan la actividad.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dirty="0"/>
          </a:p>
        </p:txBody>
      </p:sp>
    </p:spTree>
    <p:extLst>
      <p:ext uri="{BB962C8B-B14F-4D97-AF65-F5344CB8AC3E}">
        <p14:creationId xmlns:p14="http://schemas.microsoft.com/office/powerpoint/2010/main" val="2474866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En primer lugar, revisaremos cómo los niños de preescolar, TK y K desarrollan conocimientos y habilidades en materia de medición.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 continuación, exploraremos formas en que los educadores pueden apoyar a los niños de preescolar, TK y K en el desarrollo de conocimientos y habilidades en materia de medición.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 lo largo de la sesión, reflexionaremos sobre nuestras prácticas actuales. También pensaremos en cómo podríamos utilizar la información de esta sesión en nuestro trabajo.</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Ajuste el contenido de las diapositivas y los temas de discusión para reflejar lo que planea abordar en su sesión de aprendizaje profesional.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Para sesiones más largas, comience la sesión involucrando a los participantes en la actividad interactiva </a:t>
            </a:r>
            <a:r>
              <a:rPr lang="es-US" sz="1200" b="1" kern="1200" dirty="0">
                <a:solidFill>
                  <a:schemeClr val="tx1"/>
                </a:solidFill>
                <a:effectLst/>
                <a:latin typeface="+mn-lt"/>
                <a:ea typeface="+mn-ea"/>
                <a:cs typeface="+mn-cs"/>
              </a:rPr>
              <a:t>«¿Cuánto mido?», </a:t>
            </a:r>
            <a:r>
              <a:rPr lang="es-US" sz="1200" kern="1200" dirty="0">
                <a:solidFill>
                  <a:schemeClr val="tx1"/>
                </a:solidFill>
                <a:effectLst/>
                <a:latin typeface="+mn-lt"/>
                <a:ea typeface="+mn-ea"/>
                <a:cs typeface="+mn-cs"/>
              </a:rPr>
              <a:t>descrita en la PPT 1 «Introducción a la medición</a:t>
            </a:r>
            <a:r>
              <a:rPr lang="es-US" sz="1200" kern="1200">
                <a:solidFill>
                  <a:schemeClr val="tx1"/>
                </a:solidFill>
                <a:effectLst/>
                <a:latin typeface="+mn-lt"/>
                <a:ea typeface="+mn-ea"/>
                <a:cs typeface="+mn-cs"/>
              </a:rPr>
              <a:t>: Recién nacido–8 años» </a:t>
            </a:r>
            <a:r>
              <a:rPr lang="es-US" sz="1200" kern="1200" dirty="0">
                <a:solidFill>
                  <a:schemeClr val="tx1"/>
                </a:solidFill>
                <a:effectLst/>
                <a:latin typeface="+mn-lt"/>
                <a:ea typeface="+mn-ea"/>
                <a:cs typeface="+mn-cs"/>
              </a:rPr>
              <a:t>y su folleto correspondiente. El propósito de esta actividad es ayudar a los participantes a explorar ideas importantes sobre la medición, como la estimación, los puntos de partida, la aproximación y la precisión. Alternativamente, involucre a los participantes en la actividad de la diapositiva 4.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277014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Duración:</a:t>
            </a:r>
            <a:r>
              <a:rPr lang="es-US" sz="1200" kern="1200" dirty="0">
                <a:solidFill>
                  <a:schemeClr val="tx1"/>
                </a:solidFill>
                <a:effectLst/>
                <a:latin typeface="+mn-lt"/>
                <a:ea typeface="+mn-ea"/>
                <a:cs typeface="+mn-cs"/>
              </a:rPr>
              <a:t> 5-7 minutos</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Tómese unos minutos para reflexionar sobre nuestra sesión. Anote cinco cosas que haya aprendido hoy.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[Deje dos minutos para que los participantes escriban sus ideas].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 continuación, diríjase a un compañero. Dedique tres minutos a compartir con sus compañeros lo que ha aprendido hoy.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[Conceda tres minutos a los participantes para que compartan con su compañero].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Gracias por su tiempo, atención y participación. Ha sido maravilloso trabajar con ustedes.</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Mientras los participantes discuten sus reflexiones, observe las preguntas que aún tienen y lo que les gustaría probar. Puede utilizar esta información para identificar temas para futuras capacitaciones, sesiones de entrenamiento o comunidades de práctica.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dirty="0"/>
          </a:p>
        </p:txBody>
      </p:sp>
    </p:spTree>
    <p:extLst>
      <p:ext uri="{BB962C8B-B14F-4D97-AF65-F5344CB8AC3E}">
        <p14:creationId xmlns:p14="http://schemas.microsoft.com/office/powerpoint/2010/main" val="55402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Duración:</a:t>
            </a:r>
            <a:r>
              <a:rPr lang="es-US" sz="1200" kern="1200" dirty="0">
                <a:solidFill>
                  <a:schemeClr val="tx1"/>
                </a:solidFill>
                <a:effectLst/>
                <a:latin typeface="+mn-lt"/>
                <a:ea typeface="+mn-ea"/>
                <a:cs typeface="+mn-cs"/>
              </a:rPr>
              <a:t> 8-10 minutos</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Materiales: </a:t>
            </a:r>
            <a:r>
              <a:rPr lang="es-US" sz="1200" kern="1200" dirty="0">
                <a:solidFill>
                  <a:schemeClr val="tx1"/>
                </a:solidFill>
                <a:effectLst/>
                <a:latin typeface="+mn-lt"/>
                <a:ea typeface="+mn-ea"/>
                <a:cs typeface="+mn-cs"/>
              </a:rPr>
              <a:t>Diversas herramientas de medición estándar y no estándar</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Los niños tienen muchas oportunidades en sus rutinas y experiencias cotidianas para explorar ideas relacionadas con la medición o utilizar herramientas de medición. Por ejemplo, pueden medir la altura de su torre de bloques o medir los ingredientes mientras hacen plastilina.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Hemos proporcionado una variedad de herramientas de medición en sus mesas. Hemos incluido </a:t>
            </a:r>
            <a:r>
              <a:rPr lang="es-US" sz="1200" b="1" kern="1200" dirty="0">
                <a:solidFill>
                  <a:schemeClr val="tx1"/>
                </a:solidFill>
                <a:effectLst/>
                <a:latin typeface="+mn-lt"/>
                <a:ea typeface="+mn-ea"/>
                <a:cs typeface="+mn-cs"/>
              </a:rPr>
              <a:t>herramientas de medición estándar</a:t>
            </a:r>
            <a:r>
              <a:rPr lang="es-US" sz="1200" kern="1200" dirty="0">
                <a:solidFill>
                  <a:schemeClr val="tx1"/>
                </a:solidFill>
                <a:effectLst/>
                <a:latin typeface="+mn-lt"/>
                <a:ea typeface="+mn-ea"/>
                <a:cs typeface="+mn-cs"/>
              </a:rPr>
              <a:t> </a:t>
            </a:r>
            <a:r>
              <a:rPr lang="es-US" sz="1200" b="1" kern="1200" dirty="0">
                <a:solidFill>
                  <a:schemeClr val="tx1"/>
                </a:solidFill>
                <a:effectLst/>
                <a:latin typeface="+mn-lt"/>
                <a:ea typeface="+mn-ea"/>
                <a:cs typeface="+mn-cs"/>
              </a:rPr>
              <a:t>y no estándar</a:t>
            </a:r>
            <a:r>
              <a:rPr lang="es-US" sz="120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b="1" kern="1200" dirty="0">
                <a:solidFill>
                  <a:schemeClr val="tx1"/>
                </a:solidFill>
                <a:effectLst/>
                <a:latin typeface="+mn-lt"/>
                <a:ea typeface="+mn-ea"/>
                <a:cs typeface="+mn-cs"/>
              </a:rPr>
              <a:t>Las herramientas de medición no estándar </a:t>
            </a:r>
            <a:r>
              <a:rPr lang="es-US" sz="1200" kern="1200" dirty="0">
                <a:solidFill>
                  <a:schemeClr val="tx1"/>
                </a:solidFill>
                <a:effectLst/>
                <a:latin typeface="+mn-lt"/>
                <a:ea typeface="+mn-ea"/>
                <a:cs typeface="+mn-cs"/>
              </a:rPr>
              <a:t>incluyen objetos cotidianos como ositos para contar, bloques, cubos unitarios, las manos y clips. </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b="1" kern="1200" dirty="0">
                <a:solidFill>
                  <a:schemeClr val="tx1"/>
                </a:solidFill>
                <a:effectLst/>
                <a:latin typeface="+mn-lt"/>
                <a:ea typeface="+mn-ea"/>
                <a:cs typeface="+mn-cs"/>
              </a:rPr>
              <a:t>Las herramientas de medición estándar </a:t>
            </a:r>
            <a:r>
              <a:rPr lang="es-US" sz="1200" kern="1200" dirty="0">
                <a:solidFill>
                  <a:schemeClr val="tx1"/>
                </a:solidFill>
                <a:effectLst/>
                <a:latin typeface="+mn-lt"/>
                <a:ea typeface="+mn-ea"/>
                <a:cs typeface="+mn-cs"/>
              </a:rPr>
              <a:t>incluyen herramientas más tradicionales, como una regla, una balanza, una vara de medir o un metro.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Piense en algunas de las rutinas cotidianas, actividades de aprendizaje o investigaciones que se llevan a cabo en su entorno de aprendizaje. ¿Cómo podría invitar a los niños a utilizar algunas de estas herramientas de medición estándar o no estándar durante esas experiencias de aprendizaje?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Comparta sus ideas con su grupo de mesa. A continuación, discuta lo siguiente con su grupo: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¿Qué habilidades o conceptos de medición desarrollarían los niños a través de esta rutina, actividad o indagación?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¿Qué vocabulario de medición podría introducir durante estas experiencias de aprendizaje?</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Tenga a disposición de los participantes una variedad de herramientas de medición estándar y no estándar.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Adapte la forma de organizar la actividad en función del tamaño del grupo, la duración y el formato de la sesión, y las necesidades de los participantes.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Para sesiones más largas, considere pedir a cada grupo de mesa que comparta uno o dos ejemplos comunes con el grupo grande.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Recorra la sala y tome nota de las ideas que están debatiendo los participantes. Cuando sea pertinente, haga referencia a estas ideas a lo largo de la sesión.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245428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Duración:</a:t>
            </a:r>
            <a:r>
              <a:rPr lang="es-US" sz="1200" kern="1200" dirty="0">
                <a:solidFill>
                  <a:schemeClr val="tx1"/>
                </a:solidFill>
                <a:effectLst/>
                <a:latin typeface="+mn-lt"/>
                <a:ea typeface="+mn-ea"/>
                <a:cs typeface="+mn-cs"/>
              </a:rPr>
              <a:t> 5-10 minutos </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Materiales: </a:t>
            </a:r>
            <a:r>
              <a:rPr lang="es-US" sz="1200" kern="1200" dirty="0">
                <a:solidFill>
                  <a:schemeClr val="tx1"/>
                </a:solidFill>
                <a:effectLst/>
                <a:latin typeface="+mn-lt"/>
                <a:ea typeface="+mn-ea"/>
                <a:cs typeface="+mn-cs"/>
              </a:rPr>
              <a:t>Folleto </a:t>
            </a:r>
            <a:r>
              <a:rPr lang="es-US" sz="1200" b="1" kern="1200" dirty="0">
                <a:solidFill>
                  <a:schemeClr val="tx1"/>
                </a:solidFill>
                <a:effectLst/>
                <a:latin typeface="+mn-lt"/>
                <a:ea typeface="+mn-ea"/>
                <a:cs typeface="+mn-cs"/>
              </a:rPr>
              <a:t>«Medición en investigaciones STEAM».</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Las indagaciones STEAM (indagaciones que utilizan la ciencia, la tecnología, la ingeniería, las artes y las matemáticas para crear significado sobre el mundo) proporcionan contextos significativos para que los niños utilicen la medición.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Ayudar a los niños a medir dentro de una indagación les permite observar objetos y fenómenos con mayor precisión y exactitud.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Saque el folleto </a:t>
            </a:r>
            <a:r>
              <a:rPr lang="es-US" sz="1200" b="1" kern="1200" dirty="0">
                <a:solidFill>
                  <a:schemeClr val="tx1"/>
                </a:solidFill>
                <a:effectLst/>
                <a:latin typeface="+mn-lt"/>
                <a:ea typeface="+mn-ea"/>
                <a:cs typeface="+mn-cs"/>
              </a:rPr>
              <a:t>«Medición en las indagaciones STEAM</a:t>
            </a:r>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Este folleto describe formas de utilizar la medición durante diferentes indagaciones STEAM dentro de cinco áreas de contenido STEAM: ciencias físicas, ciencias de la vida, ciencias de la tierra y el espacio, ingeniería y tecnología e informática.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Revise las indagaciones STEAM descritas en el folleto.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Coloque una estrella junto a una indagación que pueda ser significativa para que los niños de su entorno la investiguen.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Utilice las siguientes preguntas para pensar en formas en las que podría utilizar la medición para apoyar las indagaciones de los niños: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¿De qué manera esta indagación es significativa o interesante para los niños?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¿Qué podría decir o hacer para animar a los niños a medir como parte de sus indagaciones?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¿Qué herramientas podría proporcionar a los niños para la medición? Considere unidades estándar y no estándar que sean significativas para los niños.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¿Qué apoyo podrían necesitar los niños para comprender mejor cómo utilizar las herramientas de medición y cómo interpretar el significado de las herramientas (tanto unidades estándar como no estándar)?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[En grupos pequeños, invite a los participantes a compartir formas en las que podrían animar a los niños a medir durante las indagaciones STEAM. Puede invitar a algunos voluntarios a compartir sus ideas con el grupo más grande].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Gracias por pensar en formas en las que podría apoyar a los niños en la medición durante las indagaciones STEAM.</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Puede utilizar un enfoque de rompecabezas, asignando a diferentes grupos un área de contenido diferente para revisar (por ejemplo, un grupo puede revisar la ciencia física y otro grupo puede revisar la ciencia de la vida).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3607671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Ahora exploraremos cómo los niños de preescolar, TK y K desarrollan la comprensión de la medición.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70998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Repasemos cómo se representa la comprensión de la medición en los </a:t>
            </a:r>
            <a:r>
              <a:rPr lang="es-US" sz="1200" i="1" kern="1200" dirty="0">
                <a:solidFill>
                  <a:schemeClr val="tx1"/>
                </a:solidFill>
                <a:effectLst/>
                <a:latin typeface="+mn-lt"/>
                <a:ea typeface="+mn-ea"/>
                <a:cs typeface="+mn-cs"/>
              </a:rPr>
              <a:t>Fundamentos del aprendizaje en preescolar y kindergarten de transición de California </a:t>
            </a:r>
            <a:r>
              <a:rPr lang="es-US" sz="1200" kern="1200" dirty="0">
                <a:solidFill>
                  <a:schemeClr val="tx1"/>
                </a:solidFill>
                <a:effectLst/>
                <a:latin typeface="+mn-lt"/>
                <a:ea typeface="+mn-ea"/>
                <a:cs typeface="+mn-cs"/>
              </a:rPr>
              <a:t>(PTKLF; Departamento de Educación de California, 2024). Los fundamentos recientemente revisados se diseñaron para alinearse con las expectativas establecidas en los </a:t>
            </a:r>
            <a:r>
              <a:rPr lang="es-US" sz="1200" i="1" kern="1200" dirty="0">
                <a:solidFill>
                  <a:schemeClr val="tx1"/>
                </a:solidFill>
                <a:effectLst/>
                <a:latin typeface="+mn-lt"/>
                <a:ea typeface="+mn-ea"/>
                <a:cs typeface="+mn-cs"/>
              </a:rPr>
              <a:t>Estándares Estatales Comunes de Matemáticas </a:t>
            </a:r>
            <a:r>
              <a:rPr lang="es-US" sz="1200" kern="1200" dirty="0">
                <a:solidFill>
                  <a:schemeClr val="tx1"/>
                </a:solidFill>
                <a:effectLst/>
                <a:latin typeface="+mn-lt"/>
                <a:ea typeface="+mn-ea"/>
                <a:cs typeface="+mn-cs"/>
              </a:rPr>
              <a:t>(Departamento de Educación de California, 2013).</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Tres fundamentos de la categoría de «Medición y datos» describen lo que los niños aprenden sobre la medición en preescolar o TK. Estos fundamentos describen la capacidad de los niños para:</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Comparar los atributos medibles de los objetos (Fundamento 3.1)</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Ordenar objetos por atributos medibles (Fundamento 3.2)</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Medir la longitud de los objetos (Fundamento 3.3)</a:t>
            </a:r>
            <a:endParaRPr lang="en-US" sz="1200" kern="1200" dirty="0">
              <a:solidFill>
                <a:schemeClr val="tx1"/>
              </a:solidFill>
              <a:effectLst/>
              <a:latin typeface="+mn-lt"/>
              <a:ea typeface="+mn-ea"/>
              <a:cs typeface="+mn-cs"/>
            </a:endParaRPr>
          </a:p>
          <a:p>
            <a:endParaRPr lang="es-US" sz="1200" b="1"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Las diapositivas 7 y 8 establecen conexiones con los fundamentos y los estándares para la medición.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El PTKLF está dirigido a niños de tres a cinco años, lo que incluye a niños tanto de preescolar como de TK. Los </a:t>
            </a:r>
            <a:r>
              <a:rPr lang="es-US" sz="1200" i="1" kern="1200" dirty="0">
                <a:solidFill>
                  <a:schemeClr val="tx1"/>
                </a:solidFill>
                <a:effectLst/>
                <a:latin typeface="+mn-lt"/>
                <a:ea typeface="+mn-ea"/>
                <a:cs typeface="+mn-cs"/>
              </a:rPr>
              <a:t>Estándares Estatales Comunes de Matemáticas de California: </a:t>
            </a:r>
            <a:r>
              <a:rPr lang="es-US" sz="1200" kern="1200" dirty="0">
                <a:solidFill>
                  <a:schemeClr val="tx1"/>
                </a:solidFill>
                <a:effectLst/>
                <a:latin typeface="+mn-lt"/>
                <a:ea typeface="+mn-ea"/>
                <a:cs typeface="+mn-cs"/>
              </a:rPr>
              <a:t>incluyen estándares para niños de kindergarten.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Los fundamentos y estándares que se enumeran en algunas de las diapositivas están resumidos. Considere la posibilidad de proporcionar a los participantes copias de los </a:t>
            </a:r>
            <a:r>
              <a:rPr lang="es-US" sz="1200" i="1" kern="1200" dirty="0">
                <a:solidFill>
                  <a:schemeClr val="tx1"/>
                </a:solidFill>
                <a:effectLst/>
                <a:latin typeface="+mn-lt"/>
                <a:ea typeface="+mn-ea"/>
                <a:cs typeface="+mn-cs"/>
              </a:rPr>
              <a:t>Fundamentos del aprendizaje en preescolar y kindergarten de transición de California</a:t>
            </a:r>
            <a:r>
              <a:rPr lang="es-US" sz="1200" kern="1200" dirty="0">
                <a:solidFill>
                  <a:schemeClr val="tx1"/>
                </a:solidFill>
                <a:effectLst/>
                <a:latin typeface="+mn-lt"/>
                <a:ea typeface="+mn-ea"/>
                <a:cs typeface="+mn-cs"/>
              </a:rPr>
              <a:t> relevantes o de los </a:t>
            </a:r>
            <a:r>
              <a:rPr lang="es-US" sz="1200" i="1" kern="1200" dirty="0">
                <a:solidFill>
                  <a:schemeClr val="tx1"/>
                </a:solidFill>
                <a:effectLst/>
                <a:latin typeface="+mn-lt"/>
                <a:ea typeface="+mn-ea"/>
                <a:cs typeface="+mn-cs"/>
              </a:rPr>
              <a:t>Estándares Estatales Comunes de California</a:t>
            </a:r>
            <a:r>
              <a:rPr lang="es-US" sz="1200" kern="1200" dirty="0">
                <a:solidFill>
                  <a:schemeClr val="tx1"/>
                </a:solidFill>
                <a:effectLst/>
                <a:latin typeface="+mn-lt"/>
                <a:ea typeface="+mn-ea"/>
                <a:cs typeface="+mn-cs"/>
              </a:rPr>
              <a:t>. Considere si las copias electrónicas o impresas serán más útiles para sus participantes.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465995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Para los niños de kindergarten, repasemos cómo se representa el aprendizaje de la medición en los Estándares Estatales Comunes de Matemáticas (Departamento de Educación de California, 2013).</a:t>
            </a: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Dos estándares de kindergarten en el área «Medición y datos» describen lo que los niños aprenden sobre la medición: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Un estándar describe la capacidad de los niños para describir los atributos medibles de los objetos, como la longitud o el peso.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Otro estándar describe la capacidad de los niños para comparar directamente dos objetos y ver cuál tiene «más» o «menos» de un atributo y describir la diferencia.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4155423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US"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Este conjunto aborda varias habilidades de medición importantes: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Observar atributos medibles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Comparar y ordenar</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Medir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833104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2" cstate="print">
            <a:extLst>
              <a:ext uri="{28A0092B-C50C-407E-A947-70E740481C1C}">
                <a14:useLocalDpi xmlns:a14="http://schemas.microsoft.com/office/drawing/2010/main"/>
              </a:ext>
            </a:extLst>
          </a:blip>
          <a:srcRect t="-272"/>
          <a:stretch/>
        </p:blipFill>
        <p:spPr>
          <a:xfrm>
            <a:off x="5880100" y="-25180"/>
            <a:ext cx="6311900" cy="6878743"/>
          </a:xfrm>
          <a:prstGeom prst="rect">
            <a:avLst/>
          </a:prstGeom>
        </p:spPr>
      </p:pic>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dirty="0">
                <a:solidFill>
                  <a:schemeClr val="bg1"/>
                </a:solidFill>
              </a:rPr>
              <a:t>Geometry and Spatial Thinking</a:t>
            </a: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3"/>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38624" y="44393"/>
            <a:ext cx="4153347" cy="584775"/>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US" sz="1500" noProof="0" dirty="0">
                <a:solidFill>
                  <a:schemeClr val="bg1"/>
                </a:solidFill>
              </a:rPr>
              <a:t>Temas de matemáticas</a:t>
            </a:r>
          </a:p>
          <a:p>
            <a:pPr>
              <a:lnSpc>
                <a:spcPct val="90000"/>
              </a:lnSpc>
              <a:spcAft>
                <a:spcPts val="600"/>
              </a:spcAft>
            </a:pPr>
            <a:r>
              <a:rPr lang="es-US" sz="1500" noProof="0" dirty="0">
                <a:solidFill>
                  <a:schemeClr val="bg1"/>
                </a:solidFill>
              </a:rPr>
              <a:t>temprana</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27097" y="133706"/>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US" sz="1500" noProof="0" dirty="0">
                <a:solidFill>
                  <a:schemeClr val="bg1"/>
                </a:solidFill>
              </a:rPr>
              <a:t>Medición</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3" name="Picture 12" descr="A purple ruler on a black background&#10;&#10;AI-generated content may be incorrect.">
            <a:extLst>
              <a:ext uri="{FF2B5EF4-FFF2-40B4-BE49-F238E27FC236}">
                <a16:creationId xmlns:a16="http://schemas.microsoft.com/office/drawing/2014/main" id="{9F91B14E-82DA-A50C-D50C-569C7D9B5E5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03547" y="44393"/>
            <a:ext cx="512065" cy="512065"/>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3"/>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Preescolar</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Preescolar</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Preescolar</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Preescolar</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Preescolar</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Preescolar</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a:solidFill>
                  <a:schemeClr val="accent3"/>
                </a:solidFill>
              </a:rPr>
              <a:t>Preescolar</a:t>
            </a:r>
            <a:r>
              <a:rPr lang="en-US">
                <a:solidFill>
                  <a:schemeClr val="accent3"/>
                </a:solidFill>
              </a:rPr>
              <a:t>/</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Preescolar</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Preescolar</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Preescolar</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pic>
        <p:nvPicPr>
          <p:cNvPr id="5" name="Picture 4" descr="A purple ruler on a black background&#10;&#10;AI-generated content may be incorrect.">
            <a:extLst>
              <a:ext uri="{FF2B5EF4-FFF2-40B4-BE49-F238E27FC236}">
                <a16:creationId xmlns:a16="http://schemas.microsoft.com/office/drawing/2014/main" id="{7294E075-EFD8-70FD-E2CB-B35BCDED10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7209" y="143637"/>
            <a:ext cx="512065" cy="512065"/>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Preescolar</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Preescolar</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Preescolar</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Preescolar</a:t>
            </a:r>
            <a:r>
              <a:rPr lang="en-US" dirty="0">
                <a:solidFill>
                  <a:schemeClr val="accent3"/>
                </a:solidFill>
              </a:rPr>
              <a:t>/TK/K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24774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a:t>Haga clic para editar el estilo del título maestro</a:t>
            </a:r>
            <a:endParaRPr lang="en-US" dirty="0"/>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Haga clic para editar los estilos de texto maestros</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3"/>
                </a:solidFill>
                <a:latin typeface="Montserrat" panose="00000500000000000000" pitchFamily="50" charset="0"/>
              </a:defRPr>
            </a:lvl1pPr>
          </a:lstStyle>
          <a:p>
            <a:fld id="{8B512919-B088-4E12-9038-722E97F79378}" type="slidenum">
              <a:rPr lang="en-US" smtClean="0"/>
              <a:t>‹#›</a:t>
            </a:fld>
            <a:endParaRPr lang="en-US" dirty="0"/>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52" r:id="rId9"/>
    <p:sldLayoutId id="2147483665" r:id="rId10"/>
    <p:sldLayoutId id="2147483653" r:id="rId11"/>
    <p:sldLayoutId id="2147483654" r:id="rId12"/>
    <p:sldLayoutId id="2147483666" r:id="rId13"/>
    <p:sldLayoutId id="2147483655" r:id="rId14"/>
    <p:sldLayoutId id="2147483656" r:id="rId15"/>
    <p:sldLayoutId id="2147483657" r:id="rId16"/>
  </p:sldLayoutIdLst>
  <p:hf hdr="0" ftr="0" dt="0"/>
  <p:txStyles>
    <p:titleStyle>
      <a:lvl1pPr algn="l" defTabSz="914400" rtl="0" eaLnBrk="1" latinLnBrk="0" hangingPunct="1">
        <a:lnSpc>
          <a:spcPct val="90000"/>
        </a:lnSpc>
        <a:spcBef>
          <a:spcPct val="0"/>
        </a:spcBef>
        <a:buNone/>
        <a:defRPr sz="3000" b="1" kern="1200">
          <a:solidFill>
            <a:schemeClr val="accent3"/>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3"/>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3"/>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3"/>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youtu.be/DtSY6bFz6kY" TargetMode="External"/><Relationship Id="rId5" Type="http://schemas.openxmlformats.org/officeDocument/2006/relationships/hyperlink" Target="https://youtu.be/q35WiJp4DGs"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youtu.be/DtSY6bFz6kY" TargetMode="External"/><Relationship Id="rId5" Type="http://schemas.openxmlformats.org/officeDocument/2006/relationships/hyperlink" Target="https://youtu.be/q35WiJp4DGs" TargetMode="Externa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33627" y="2385637"/>
            <a:ext cx="4781907" cy="2917722"/>
          </a:xfrm>
        </p:spPr>
        <p:txBody>
          <a:bodyPr anchor="b">
            <a:spAutoFit/>
          </a:bodyPr>
          <a:lstStyle/>
          <a:p>
            <a:pPr algn="l"/>
            <a:r>
              <a:rPr lang="es-US" sz="4400" b="1" noProof="0" dirty="0">
                <a:latin typeface="Montserrat" pitchFamily="2" charset="77"/>
              </a:rPr>
              <a:t>Medición:</a:t>
            </a:r>
            <a:br>
              <a:rPr lang="es-US" sz="4400" b="1" noProof="0" dirty="0">
                <a:latin typeface="Montserrat" pitchFamily="2" charset="77"/>
              </a:rPr>
            </a:br>
            <a:r>
              <a:rPr lang="es-US" sz="4000" b="0" noProof="0" dirty="0">
                <a:latin typeface="Montserrat Medium" panose="00000600000000000000" pitchFamily="2" charset="0"/>
              </a:rPr>
              <a:t>preescolar, kindergarten de transición y kindergarten</a:t>
            </a:r>
            <a:endParaRPr lang="es-US" sz="4400" b="0" noProof="0" dirty="0">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6B6E81-AADA-4468-1B7B-0E3610DF8247}"/>
              </a:ext>
            </a:extLst>
          </p:cNvPr>
          <p:cNvSpPr>
            <a:spLocks noGrp="1"/>
          </p:cNvSpPr>
          <p:nvPr>
            <p:ph type="title"/>
          </p:nvPr>
        </p:nvSpPr>
        <p:spPr>
          <a:xfrm>
            <a:off x="838200" y="237744"/>
            <a:ext cx="10515600" cy="507831"/>
          </a:xfrm>
        </p:spPr>
        <p:txBody>
          <a:bodyPr vert="horz" lIns="91440" tIns="45720" rIns="91440" bIns="45720" rtlCol="0" anchor="t" anchorCtr="0">
            <a:noAutofit/>
          </a:bodyPr>
          <a:lstStyle/>
          <a:p>
            <a:r>
              <a:rPr lang="es-US" sz="3200" b="1" kern="1200" noProof="0" dirty="0">
                <a:latin typeface="Montserrat" pitchFamily="2" charset="77"/>
                <a:ea typeface="+mj-ea"/>
                <a:cs typeface="+mj-cs"/>
              </a:rPr>
              <a:t>Observar los </a:t>
            </a:r>
            <a:r>
              <a:rPr lang="es-US" noProof="0" dirty="0"/>
              <a:t>atributos medibles</a:t>
            </a:r>
            <a:endParaRPr lang="es-US" sz="3200" b="1" kern="1200" noProof="0" dirty="0">
              <a:latin typeface="Montserrat" pitchFamily="2" charset="77"/>
              <a:ea typeface="+mj-ea"/>
              <a:cs typeface="+mj-cs"/>
            </a:endParaRPr>
          </a:p>
        </p:txBody>
      </p:sp>
      <p:sp>
        <p:nvSpPr>
          <p:cNvPr id="7" name="Content Placeholder 6">
            <a:extLst>
              <a:ext uri="{FF2B5EF4-FFF2-40B4-BE49-F238E27FC236}">
                <a16:creationId xmlns:a16="http://schemas.microsoft.com/office/drawing/2014/main" id="{A2C4E05D-F832-7D54-0F6F-F16D7795E3B7}"/>
              </a:ext>
            </a:extLst>
          </p:cNvPr>
          <p:cNvSpPr>
            <a:spLocks noGrp="1"/>
          </p:cNvSpPr>
          <p:nvPr>
            <p:ph sz="half" idx="1"/>
          </p:nvPr>
        </p:nvSpPr>
        <p:spPr>
          <a:xfrm>
            <a:off x="579120" y="1254590"/>
            <a:ext cx="5448300" cy="4686693"/>
          </a:xfrm>
        </p:spPr>
        <p:txBody>
          <a:bodyPr vert="horz" lIns="91440" tIns="45720" rIns="91440" bIns="45720" rtlCol="0">
            <a:normAutofit fontScale="85000" lnSpcReduction="20000"/>
          </a:bodyPr>
          <a:lstStyle/>
          <a:p>
            <a:pPr>
              <a:lnSpc>
                <a:spcPct val="130000"/>
              </a:lnSpc>
            </a:pPr>
            <a:r>
              <a:rPr lang="es-US" sz="2200" noProof="0" dirty="0"/>
              <a:t>Observar los diferentes atributos medibles de los objetos, tales como:</a:t>
            </a:r>
          </a:p>
          <a:p>
            <a:pPr lvl="1">
              <a:lnSpc>
                <a:spcPct val="130000"/>
              </a:lnSpc>
            </a:pPr>
            <a:r>
              <a:rPr lang="es-US" sz="2200" noProof="0" dirty="0"/>
              <a:t>tamaño</a:t>
            </a:r>
          </a:p>
          <a:p>
            <a:pPr lvl="1">
              <a:lnSpc>
                <a:spcPct val="130000"/>
              </a:lnSpc>
            </a:pPr>
            <a:r>
              <a:rPr lang="es-US" sz="2200" noProof="0" dirty="0"/>
              <a:t>longitud</a:t>
            </a:r>
          </a:p>
          <a:p>
            <a:pPr lvl="1">
              <a:lnSpc>
                <a:spcPct val="130000"/>
              </a:lnSpc>
            </a:pPr>
            <a:r>
              <a:rPr lang="es-US" sz="2200" noProof="0" dirty="0">
                <a:solidFill>
                  <a:schemeClr val="tx1"/>
                </a:solidFill>
              </a:rPr>
              <a:t>altura</a:t>
            </a:r>
          </a:p>
          <a:p>
            <a:pPr lvl="1">
              <a:lnSpc>
                <a:spcPct val="130000"/>
              </a:lnSpc>
            </a:pPr>
            <a:r>
              <a:rPr lang="es-US" sz="2200" noProof="0" dirty="0">
                <a:solidFill>
                  <a:schemeClr val="tx1"/>
                </a:solidFill>
              </a:rPr>
              <a:t>peso</a:t>
            </a:r>
          </a:p>
          <a:p>
            <a:pPr lvl="1">
              <a:lnSpc>
                <a:spcPct val="130000"/>
              </a:lnSpc>
            </a:pPr>
            <a:r>
              <a:rPr lang="es-US" sz="2200" noProof="0" dirty="0">
                <a:solidFill>
                  <a:schemeClr val="tx1"/>
                </a:solidFill>
              </a:rPr>
              <a:t>volumen</a:t>
            </a:r>
          </a:p>
          <a:p>
            <a:pPr lvl="1">
              <a:lnSpc>
                <a:spcPct val="130000"/>
              </a:lnSpc>
            </a:pPr>
            <a:r>
              <a:rPr lang="es-US" sz="2200" noProof="0" dirty="0">
                <a:solidFill>
                  <a:schemeClr val="tx1"/>
                </a:solidFill>
              </a:rPr>
              <a:t>temperatura</a:t>
            </a:r>
          </a:p>
          <a:p>
            <a:pPr>
              <a:lnSpc>
                <a:spcPct val="130000"/>
              </a:lnSpc>
              <a:spcBef>
                <a:spcPts val="2400"/>
              </a:spcBef>
            </a:pPr>
            <a:r>
              <a:rPr lang="es-US" sz="2200" noProof="0" dirty="0"/>
              <a:t>A los cuatro años, los atributos medibles de un objeto son una parte integral de la comprensión que los niños tienen de ese objeto. </a:t>
            </a:r>
          </a:p>
        </p:txBody>
      </p:sp>
      <p:sp>
        <p:nvSpPr>
          <p:cNvPr id="4" name="TextBox 3">
            <a:extLst>
              <a:ext uri="{FF2B5EF4-FFF2-40B4-BE49-F238E27FC236}">
                <a16:creationId xmlns:a16="http://schemas.microsoft.com/office/drawing/2014/main" id="{23B52BD2-62A2-AE15-EE27-AEA75D2F0432}"/>
              </a:ext>
            </a:extLst>
          </p:cNvPr>
          <p:cNvSpPr txBox="1"/>
          <p:nvPr/>
        </p:nvSpPr>
        <p:spPr>
          <a:xfrm>
            <a:off x="579120" y="5768709"/>
            <a:ext cx="10165605" cy="687429"/>
          </a:xfrm>
          <a:prstGeom prst="rect">
            <a:avLst/>
          </a:prstGeom>
        </p:spPr>
        <p:txBody>
          <a:bodyPr vert="horz" lIns="91440" tIns="45720" rIns="91440" bIns="45720" rtlCol="0" anchor="ctr">
            <a:normAutofit/>
          </a:bodyPr>
          <a:lstStyle/>
          <a:p>
            <a:pPr>
              <a:lnSpc>
                <a:spcPct val="90000"/>
              </a:lnSpc>
              <a:spcBef>
                <a:spcPts val="1000"/>
              </a:spcBef>
              <a:buClr>
                <a:srgbClr val="2078AE"/>
              </a:buClr>
            </a:pPr>
            <a:r>
              <a:rPr lang="es-US" sz="1200" b="0" i="0" kern="1200" noProof="0" dirty="0">
                <a:solidFill>
                  <a:schemeClr val="bg2">
                    <a:lumMod val="50000"/>
                  </a:schemeClr>
                </a:solidFill>
                <a:latin typeface="Montserrat" pitchFamily="2" charset="77"/>
                <a:ea typeface="+mn-ea"/>
                <a:cs typeface="+mn-cs"/>
              </a:rPr>
              <a:t>Long et al. (2019)</a:t>
            </a:r>
          </a:p>
        </p:txBody>
      </p:sp>
      <p:pic>
        <p:nvPicPr>
          <p:cNvPr id="9" name="Content Placeholder 8">
            <a:extLst>
              <a:ext uri="{FF2B5EF4-FFF2-40B4-BE49-F238E27FC236}">
                <a16:creationId xmlns:a16="http://schemas.microsoft.com/office/drawing/2014/main" id="{0EEA298E-C9A0-D437-6BF6-E5703891B4C0}"/>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a:fillRect/>
          </a:stretch>
        </p:blipFill>
        <p:spPr>
          <a:xfrm>
            <a:off x="6164582" y="1254590"/>
            <a:ext cx="5902546" cy="4348820"/>
          </a:xfrm>
          <a:prstGeom prst="rect">
            <a:avLst/>
          </a:prstGeom>
        </p:spPr>
      </p:pic>
    </p:spTree>
    <p:extLst>
      <p:ext uri="{BB962C8B-B14F-4D97-AF65-F5344CB8AC3E}">
        <p14:creationId xmlns:p14="http://schemas.microsoft.com/office/powerpoint/2010/main" val="2668092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F2E580-45EC-3CB5-BB1C-0021F8AA625D}"/>
              </a:ext>
            </a:extLst>
          </p:cNvPr>
          <p:cNvSpPr>
            <a:spLocks noGrp="1"/>
          </p:cNvSpPr>
          <p:nvPr>
            <p:ph type="title"/>
          </p:nvPr>
        </p:nvSpPr>
        <p:spPr>
          <a:xfrm>
            <a:off x="838199" y="237744"/>
            <a:ext cx="10812517" cy="535531"/>
          </a:xfrm>
        </p:spPr>
        <p:txBody>
          <a:bodyPr/>
          <a:lstStyle/>
          <a:p>
            <a:r>
              <a:rPr lang="es-US" sz="3200" noProof="0" dirty="0"/>
              <a:t>¿Es grande o pequeño?</a:t>
            </a:r>
          </a:p>
        </p:txBody>
      </p:sp>
      <p:sp>
        <p:nvSpPr>
          <p:cNvPr id="2" name="TextBox 1">
            <a:extLst>
              <a:ext uri="{FF2B5EF4-FFF2-40B4-BE49-F238E27FC236}">
                <a16:creationId xmlns:a16="http://schemas.microsoft.com/office/drawing/2014/main" id="{5C5867A4-9E73-4520-A9DD-525464F16F13}"/>
              </a:ext>
            </a:extLst>
          </p:cNvPr>
          <p:cNvSpPr txBox="1"/>
          <p:nvPr/>
        </p:nvSpPr>
        <p:spPr>
          <a:xfrm>
            <a:off x="758428" y="5899964"/>
            <a:ext cx="10675143" cy="276999"/>
          </a:xfrm>
          <a:prstGeom prst="rect">
            <a:avLst/>
          </a:prstGeom>
          <a:noFill/>
        </p:spPr>
        <p:txBody>
          <a:bodyPr wrap="square" rtlCol="0">
            <a:spAutoFit/>
          </a:bodyPr>
          <a:lstStyle/>
          <a:p>
            <a:pPr algn="r"/>
            <a:r>
              <a:rPr lang="es-US" sz="1200" noProof="0" dirty="0">
                <a:solidFill>
                  <a:schemeClr val="bg2">
                    <a:lumMod val="50000"/>
                  </a:schemeClr>
                </a:solidFill>
                <a:latin typeface="Montserrat" panose="00000500000000000000" pitchFamily="50" charset="0"/>
              </a:rPr>
              <a:t>Long et al. (2019)</a:t>
            </a:r>
          </a:p>
        </p:txBody>
      </p:sp>
      <p:pic>
        <p:nvPicPr>
          <p:cNvPr id="9" name="Picture 8" descr="Un elefante.">
            <a:extLst>
              <a:ext uri="{FF2B5EF4-FFF2-40B4-BE49-F238E27FC236}">
                <a16:creationId xmlns:a16="http://schemas.microsoft.com/office/drawing/2014/main" id="{37752396-30F8-117B-A00B-04F1F74007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8428" y="1203807"/>
            <a:ext cx="4587308" cy="4973156"/>
          </a:xfrm>
          <a:prstGeom prst="rect">
            <a:avLst/>
          </a:prstGeom>
        </p:spPr>
      </p:pic>
      <p:pic>
        <p:nvPicPr>
          <p:cNvPr id="10" name="Picture 9" descr="Un crayón naranja.">
            <a:extLst>
              <a:ext uri="{FF2B5EF4-FFF2-40B4-BE49-F238E27FC236}">
                <a16:creationId xmlns:a16="http://schemas.microsoft.com/office/drawing/2014/main" id="{E7BA714A-8588-17E9-64B3-3BF28F6579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28592" y="2733818"/>
            <a:ext cx="2984489" cy="1913133"/>
          </a:xfrm>
          <a:prstGeom prst="rect">
            <a:avLst/>
          </a:prstGeom>
        </p:spPr>
      </p:pic>
    </p:spTree>
    <p:extLst>
      <p:ext uri="{BB962C8B-B14F-4D97-AF65-F5344CB8AC3E}">
        <p14:creationId xmlns:p14="http://schemas.microsoft.com/office/powerpoint/2010/main" val="3999285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EE2B6-EC23-A516-FADC-B40F6C30F4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0553C7-EF10-92CC-79D6-185EA0BE56B4}"/>
              </a:ext>
            </a:extLst>
          </p:cNvPr>
          <p:cNvSpPr>
            <a:spLocks noGrp="1"/>
          </p:cNvSpPr>
          <p:nvPr>
            <p:ph type="title"/>
          </p:nvPr>
        </p:nvSpPr>
        <p:spPr>
          <a:xfrm>
            <a:off x="838199" y="237744"/>
            <a:ext cx="10812517" cy="535531"/>
          </a:xfrm>
        </p:spPr>
        <p:txBody>
          <a:bodyPr/>
          <a:lstStyle/>
          <a:p>
            <a:r>
              <a:rPr lang="es-US" sz="3200" noProof="0" dirty="0"/>
              <a:t>¿Es grande o pequeño? (continuación)</a:t>
            </a:r>
          </a:p>
        </p:txBody>
      </p:sp>
      <p:sp>
        <p:nvSpPr>
          <p:cNvPr id="2" name="TextBox 1">
            <a:extLst>
              <a:ext uri="{FF2B5EF4-FFF2-40B4-BE49-F238E27FC236}">
                <a16:creationId xmlns:a16="http://schemas.microsoft.com/office/drawing/2014/main" id="{B66129BF-61AC-29C7-46B8-11A792707542}"/>
              </a:ext>
            </a:extLst>
          </p:cNvPr>
          <p:cNvSpPr txBox="1"/>
          <p:nvPr/>
        </p:nvSpPr>
        <p:spPr>
          <a:xfrm>
            <a:off x="758428" y="5899964"/>
            <a:ext cx="10675143" cy="276999"/>
          </a:xfrm>
          <a:prstGeom prst="rect">
            <a:avLst/>
          </a:prstGeom>
          <a:noFill/>
        </p:spPr>
        <p:txBody>
          <a:bodyPr wrap="square" rtlCol="0">
            <a:spAutoFit/>
          </a:bodyPr>
          <a:lstStyle/>
          <a:p>
            <a:r>
              <a:rPr lang="es-US" sz="1200" noProof="0" dirty="0">
                <a:solidFill>
                  <a:schemeClr val="bg2">
                    <a:lumMod val="50000"/>
                  </a:schemeClr>
                </a:solidFill>
                <a:latin typeface="Montserrat" panose="00000500000000000000" pitchFamily="50" charset="0"/>
              </a:rPr>
              <a:t>Long et al. (2019)</a:t>
            </a:r>
          </a:p>
        </p:txBody>
      </p:sp>
      <p:pic>
        <p:nvPicPr>
          <p:cNvPr id="6" name="Picture 5" descr="Un autobús escolar amarillo.">
            <a:extLst>
              <a:ext uri="{FF2B5EF4-FFF2-40B4-BE49-F238E27FC236}">
                <a16:creationId xmlns:a16="http://schemas.microsoft.com/office/drawing/2014/main" id="{6B76D5B3-0674-7A96-4A57-C2B21F3556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1970" y="2861443"/>
            <a:ext cx="4492487" cy="2239142"/>
          </a:xfrm>
          <a:prstGeom prst="rect">
            <a:avLst/>
          </a:prstGeom>
        </p:spPr>
      </p:pic>
      <p:pic>
        <p:nvPicPr>
          <p:cNvPr id="9" name="Picture 8" descr="Un clip verde.">
            <a:extLst>
              <a:ext uri="{FF2B5EF4-FFF2-40B4-BE49-F238E27FC236}">
                <a16:creationId xmlns:a16="http://schemas.microsoft.com/office/drawing/2014/main" id="{05FE98D3-5C9B-80B6-D1FC-5B4CBD320F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55273" y="1113183"/>
            <a:ext cx="2074724" cy="5227187"/>
          </a:xfrm>
          <a:prstGeom prst="rect">
            <a:avLst/>
          </a:prstGeom>
        </p:spPr>
      </p:pic>
    </p:spTree>
    <p:extLst>
      <p:ext uri="{BB962C8B-B14F-4D97-AF65-F5344CB8AC3E}">
        <p14:creationId xmlns:p14="http://schemas.microsoft.com/office/powerpoint/2010/main" val="224949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9ADC-1C2E-9DE3-D980-272378A594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51CC1E2-9BA3-F4AC-C630-B76F2D48D657}"/>
              </a:ext>
            </a:extLst>
          </p:cNvPr>
          <p:cNvSpPr>
            <a:spLocks noGrp="1"/>
          </p:cNvSpPr>
          <p:nvPr>
            <p:ph type="title"/>
          </p:nvPr>
        </p:nvSpPr>
        <p:spPr/>
        <p:txBody>
          <a:bodyPr anchor="ctr">
            <a:normAutofit/>
          </a:bodyPr>
          <a:lstStyle/>
          <a:p>
            <a:r>
              <a:rPr lang="es-US" noProof="0" dirty="0"/>
              <a:t>Observar: </a:t>
            </a:r>
            <a:r>
              <a:rPr lang="es-US" b="0" noProof="0" dirty="0">
                <a:latin typeface="Montserrat Medium" panose="00000600000000000000" pitchFamily="2" charset="0"/>
              </a:rPr>
              <a:t>comparar la longitud</a:t>
            </a:r>
          </a:p>
        </p:txBody>
      </p:sp>
      <p:pic>
        <p:nvPicPr>
          <p:cNvPr id="3" name="Content Placeholder 2">
            <a:extLst>
              <a:ext uri="{FF2B5EF4-FFF2-40B4-BE49-F238E27FC236}">
                <a16:creationId xmlns:a16="http://schemas.microsoft.com/office/drawing/2014/main" id="{CD7BB2C9-9D2E-5DAE-97F3-3D46338D4B25}"/>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a:fillRect/>
          </a:stretch>
        </p:blipFill>
        <p:spPr>
          <a:xfrm>
            <a:off x="6096000" y="704546"/>
            <a:ext cx="5257189" cy="4558333"/>
          </a:xfrm>
        </p:spPr>
      </p:pic>
      <p:sp>
        <p:nvSpPr>
          <p:cNvPr id="2" name="TextBox 1">
            <a:extLst>
              <a:ext uri="{FF2B5EF4-FFF2-40B4-BE49-F238E27FC236}">
                <a16:creationId xmlns:a16="http://schemas.microsoft.com/office/drawing/2014/main" id="{B3E1C8E5-A060-F1DC-55A2-5B7DBD49D753}"/>
              </a:ext>
            </a:extLst>
          </p:cNvPr>
          <p:cNvSpPr txBox="1"/>
          <p:nvPr/>
        </p:nvSpPr>
        <p:spPr>
          <a:xfrm>
            <a:off x="6110629" y="5398211"/>
            <a:ext cx="522792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US" sz="1600" u="sng" noProof="0" dirty="0">
                <a:solidFill>
                  <a:srgbClr val="0D0D0D"/>
                </a:solidFill>
                <a:latin typeface="Montserrat"/>
                <a:ea typeface="Roboto"/>
                <a:cs typeface="Roboto"/>
                <a:hlinkClick r:id="rId5"/>
              </a:rPr>
              <a:t>Comparar longitud con bloques unitarios (3-5 años)</a:t>
            </a:r>
            <a:endParaRPr lang="es-US" sz="1600" u="sng" noProof="0" dirty="0">
              <a:solidFill>
                <a:srgbClr val="0D0D0D"/>
              </a:solidFill>
              <a:latin typeface="Montserrat"/>
              <a:ea typeface="Roboto"/>
              <a:cs typeface="Roboto"/>
            </a:endParaRPr>
          </a:p>
          <a:p>
            <a:r>
              <a:rPr lang="es-US" sz="1600" u="sng" noProof="0" dirty="0">
                <a:solidFill>
                  <a:srgbClr val="0D0D0D"/>
                </a:solidFill>
                <a:latin typeface="Montserrat"/>
                <a:ea typeface="Roboto"/>
                <a:cs typeface="Roboto"/>
                <a:hlinkClick r:id="rId6"/>
              </a:rPr>
              <a:t>Comparar longitud con bloques unitarios (3-5 años) – Versión AD</a:t>
            </a:r>
            <a:endParaRPr lang="es-US" sz="1600" noProof="0" dirty="0">
              <a:latin typeface="Montserrat"/>
            </a:endParaRPr>
          </a:p>
        </p:txBody>
      </p:sp>
    </p:spTree>
    <p:extLst>
      <p:ext uri="{BB962C8B-B14F-4D97-AF65-F5344CB8AC3E}">
        <p14:creationId xmlns:p14="http://schemas.microsoft.com/office/powerpoint/2010/main" val="2485067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E4B0D-D11C-03BF-B9E0-055380ABB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0C7CB-0908-42FA-1299-C80851883C6D}"/>
              </a:ext>
            </a:extLst>
          </p:cNvPr>
          <p:cNvSpPr>
            <a:spLocks noGrp="1"/>
          </p:cNvSpPr>
          <p:nvPr>
            <p:ph type="title"/>
          </p:nvPr>
        </p:nvSpPr>
        <p:spPr>
          <a:xfrm>
            <a:off x="838199" y="237744"/>
            <a:ext cx="10812517" cy="535531"/>
          </a:xfrm>
        </p:spPr>
        <p:txBody>
          <a:bodyPr/>
          <a:lstStyle/>
          <a:p>
            <a:r>
              <a:rPr lang="es-US" noProof="0" dirty="0"/>
              <a:t>Discusión</a:t>
            </a:r>
            <a:r>
              <a:rPr lang="es-US" sz="3200" noProof="0" dirty="0"/>
              <a:t>: </a:t>
            </a:r>
            <a:r>
              <a:rPr lang="es-US" sz="3200" b="0" noProof="0" dirty="0">
                <a:latin typeface="Montserrat Medium" panose="00000600000000000000" pitchFamily="2" charset="0"/>
              </a:rPr>
              <a:t>Comparar longitudes</a:t>
            </a:r>
          </a:p>
        </p:txBody>
      </p:sp>
      <p:sp>
        <p:nvSpPr>
          <p:cNvPr id="5" name="Content Placeholder 4">
            <a:extLst>
              <a:ext uri="{FF2B5EF4-FFF2-40B4-BE49-F238E27FC236}">
                <a16:creationId xmlns:a16="http://schemas.microsoft.com/office/drawing/2014/main" id="{44376D15-6EAD-61B3-6DEC-CAFDAEAD393D}"/>
              </a:ext>
            </a:extLst>
          </p:cNvPr>
          <p:cNvSpPr>
            <a:spLocks noGrp="1"/>
          </p:cNvSpPr>
          <p:nvPr>
            <p:ph sz="half" idx="1"/>
          </p:nvPr>
        </p:nvSpPr>
        <p:spPr>
          <a:xfrm>
            <a:off x="838200" y="1324303"/>
            <a:ext cx="5814060" cy="4647067"/>
          </a:xfrm>
        </p:spPr>
        <p:txBody>
          <a:bodyPr anchor="ctr" anchorCtr="0"/>
          <a:lstStyle/>
          <a:p>
            <a:r>
              <a:rPr lang="es-US" noProof="0" dirty="0"/>
              <a:t>¿Cómo comparó la niña la longitud?</a:t>
            </a:r>
          </a:p>
          <a:p>
            <a:r>
              <a:rPr lang="es-US" noProof="0" dirty="0"/>
              <a:t>¿Qué vocabulario utilizó la niña?</a:t>
            </a:r>
          </a:p>
        </p:txBody>
      </p:sp>
      <p:pic>
        <p:nvPicPr>
          <p:cNvPr id="7" name="Content Placeholder 2">
            <a:extLst>
              <a:ext uri="{FF2B5EF4-FFF2-40B4-BE49-F238E27FC236}">
                <a16:creationId xmlns:a16="http://schemas.microsoft.com/office/drawing/2014/main" id="{BC41C2E1-D311-7803-6A7F-F1090E5635A6}"/>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p:blipFill>
        <p:spPr>
          <a:xfrm>
            <a:off x="6934811" y="967909"/>
            <a:ext cx="5257189" cy="4993301"/>
          </a:xfrm>
          <a:prstGeom prst="rect">
            <a:avLst/>
          </a:prstGeom>
        </p:spPr>
      </p:pic>
    </p:spTree>
    <p:extLst>
      <p:ext uri="{BB962C8B-B14F-4D97-AF65-F5344CB8AC3E}">
        <p14:creationId xmlns:p14="http://schemas.microsoft.com/office/powerpoint/2010/main" val="1133983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FCAB48-DCA8-917B-F6D4-EC1A955E15D5}"/>
              </a:ext>
            </a:extLst>
          </p:cNvPr>
          <p:cNvSpPr>
            <a:spLocks noGrp="1"/>
          </p:cNvSpPr>
          <p:nvPr>
            <p:ph type="title"/>
          </p:nvPr>
        </p:nvSpPr>
        <p:spPr>
          <a:xfrm>
            <a:off x="838199" y="237744"/>
            <a:ext cx="10812517" cy="507831"/>
          </a:xfrm>
        </p:spPr>
        <p:txBody>
          <a:bodyPr anchor="t">
            <a:normAutofit/>
          </a:bodyPr>
          <a:lstStyle/>
          <a:p>
            <a:r>
              <a:rPr lang="es-US" noProof="0" dirty="0"/>
              <a:t>Comparar</a:t>
            </a:r>
          </a:p>
        </p:txBody>
      </p:sp>
      <p:sp>
        <p:nvSpPr>
          <p:cNvPr id="2" name="Content Placeholder 1">
            <a:extLst>
              <a:ext uri="{FF2B5EF4-FFF2-40B4-BE49-F238E27FC236}">
                <a16:creationId xmlns:a16="http://schemas.microsoft.com/office/drawing/2014/main" id="{2033044B-F45B-58D7-9BD8-20FCCE632B5B}"/>
              </a:ext>
            </a:extLst>
          </p:cNvPr>
          <p:cNvSpPr>
            <a:spLocks noGrp="1"/>
          </p:cNvSpPr>
          <p:nvPr>
            <p:ph sz="half" idx="1"/>
          </p:nvPr>
        </p:nvSpPr>
        <p:spPr>
          <a:xfrm>
            <a:off x="838200" y="1324303"/>
            <a:ext cx="5181600" cy="4852660"/>
          </a:xfrm>
        </p:spPr>
        <p:txBody>
          <a:bodyPr>
            <a:normAutofit fontScale="92500" lnSpcReduction="20000"/>
          </a:bodyPr>
          <a:lstStyle/>
          <a:p>
            <a:pPr marL="0" indent="0">
              <a:lnSpc>
                <a:spcPct val="130000"/>
              </a:lnSpc>
              <a:buNone/>
            </a:pPr>
            <a:r>
              <a:rPr lang="es-US" b="1" noProof="0" dirty="0"/>
              <a:t>Comparaciones directas: </a:t>
            </a:r>
            <a:r>
              <a:rPr lang="es-US" noProof="0" dirty="0"/>
              <a:t>medir directamente dos objetos entre sí, como una comparación cara a cara. </a:t>
            </a:r>
          </a:p>
          <a:p>
            <a:pPr>
              <a:lnSpc>
                <a:spcPct val="130000"/>
              </a:lnSpc>
            </a:pPr>
            <a:endParaRPr lang="es-US" noProof="0" dirty="0"/>
          </a:p>
          <a:p>
            <a:pPr marL="0" marR="0" lvl="0" indent="0" fontAlgn="base">
              <a:lnSpc>
                <a:spcPct val="130000"/>
              </a:lnSpc>
              <a:spcBef>
                <a:spcPts val="0"/>
              </a:spcBef>
              <a:spcAft>
                <a:spcPts val="0"/>
              </a:spcAft>
              <a:buClr>
                <a:srgbClr val="000000"/>
              </a:buClr>
              <a:buNone/>
            </a:pPr>
            <a:r>
              <a:rPr lang="es-US" b="1" noProof="0" dirty="0"/>
              <a:t>Comparación indirecta: </a:t>
            </a:r>
            <a:r>
              <a:rPr lang="es-US" noProof="0" dirty="0"/>
              <a:t>sacar conclusiones sobre los atributos medibles de dos objetos basándose en un tercer objeto.</a:t>
            </a:r>
          </a:p>
        </p:txBody>
      </p:sp>
      <p:pic>
        <p:nvPicPr>
          <p:cNvPr id="6" name="Picture 5">
            <a:extLst>
              <a:ext uri="{FF2B5EF4-FFF2-40B4-BE49-F238E27FC236}">
                <a16:creationId xmlns:a16="http://schemas.microsoft.com/office/drawing/2014/main" id="{93365659-63EB-E27C-A6BB-0902B4BA76E7}"/>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p:blipFill>
        <p:spPr>
          <a:xfrm>
            <a:off x="6379028" y="964582"/>
            <a:ext cx="5812971" cy="4679442"/>
          </a:xfrm>
          <a:prstGeom prst="rect">
            <a:avLst/>
          </a:prstGeom>
          <a:noFill/>
        </p:spPr>
      </p:pic>
    </p:spTree>
    <p:extLst>
      <p:ext uri="{BB962C8B-B14F-4D97-AF65-F5344CB8AC3E}">
        <p14:creationId xmlns:p14="http://schemas.microsoft.com/office/powerpoint/2010/main" val="34119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3C1A94-55CC-3195-1C50-DD934724E8AD}"/>
              </a:ext>
            </a:extLst>
          </p:cNvPr>
          <p:cNvSpPr>
            <a:spLocks noGrp="1"/>
          </p:cNvSpPr>
          <p:nvPr>
            <p:ph type="title"/>
          </p:nvPr>
        </p:nvSpPr>
        <p:spPr>
          <a:xfrm>
            <a:off x="838199" y="237744"/>
            <a:ext cx="10812517" cy="535531"/>
          </a:xfrm>
        </p:spPr>
        <p:txBody>
          <a:bodyPr/>
          <a:lstStyle/>
          <a:p>
            <a:r>
              <a:rPr lang="es-US" sz="3200" noProof="0" dirty="0"/>
              <a:t>Ordenar</a:t>
            </a:r>
          </a:p>
        </p:txBody>
      </p:sp>
      <p:sp>
        <p:nvSpPr>
          <p:cNvPr id="6" name="Content Placeholder 5">
            <a:extLst>
              <a:ext uri="{FF2B5EF4-FFF2-40B4-BE49-F238E27FC236}">
                <a16:creationId xmlns:a16="http://schemas.microsoft.com/office/drawing/2014/main" id="{68ACFEDF-B618-939D-DD2C-B84CCC705912}"/>
              </a:ext>
            </a:extLst>
          </p:cNvPr>
          <p:cNvSpPr>
            <a:spLocks noGrp="1"/>
          </p:cNvSpPr>
          <p:nvPr>
            <p:ph sz="half" idx="1"/>
          </p:nvPr>
        </p:nvSpPr>
        <p:spPr>
          <a:xfrm>
            <a:off x="838200" y="1324303"/>
            <a:ext cx="5181600" cy="4534826"/>
          </a:xfrm>
        </p:spPr>
        <p:txBody>
          <a:bodyPr/>
          <a:lstStyle/>
          <a:p>
            <a:pPr>
              <a:spcAft>
                <a:spcPts val="2400"/>
              </a:spcAft>
            </a:pPr>
            <a:r>
              <a:rPr lang="es-US" b="1" noProof="0" dirty="0"/>
              <a:t>Ordenar: </a:t>
            </a:r>
            <a:r>
              <a:rPr lang="es-US" noProof="0" dirty="0">
                <a:solidFill>
                  <a:schemeClr val="tx1"/>
                </a:solidFill>
              </a:rPr>
              <a:t>organizar objetos en secuencia </a:t>
            </a:r>
            <a:r>
              <a:rPr lang="es-US" noProof="0" dirty="0"/>
              <a:t>según sus atributos medibles. </a:t>
            </a:r>
          </a:p>
          <a:p>
            <a:r>
              <a:rPr lang="es-US" noProof="0" dirty="0"/>
              <a:t>Para ordenar objetos, los niños deben comprender que el tamaño es relativo.</a:t>
            </a:r>
          </a:p>
        </p:txBody>
      </p:sp>
      <p:pic>
        <p:nvPicPr>
          <p:cNvPr id="2" name="Content Placeholder 6">
            <a:extLst>
              <a:ext uri="{FF2B5EF4-FFF2-40B4-BE49-F238E27FC236}">
                <a16:creationId xmlns:a16="http://schemas.microsoft.com/office/drawing/2014/main" id="{1081244C-9E35-1206-8F1B-F2C7FF7619F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93180" y="963930"/>
            <a:ext cx="5798820" cy="4895199"/>
          </a:xfrm>
          <a:prstGeom prst="rect">
            <a:avLst/>
          </a:prstGeom>
        </p:spPr>
      </p:pic>
    </p:spTree>
    <p:extLst>
      <p:ext uri="{BB962C8B-B14F-4D97-AF65-F5344CB8AC3E}">
        <p14:creationId xmlns:p14="http://schemas.microsoft.com/office/powerpoint/2010/main" val="1394822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BD88E-D646-951D-B115-4D044B67E4D8}"/>
              </a:ext>
            </a:extLst>
          </p:cNvPr>
          <p:cNvSpPr>
            <a:spLocks noGrp="1"/>
          </p:cNvSpPr>
          <p:nvPr>
            <p:ph type="title"/>
          </p:nvPr>
        </p:nvSpPr>
        <p:spPr/>
        <p:txBody>
          <a:bodyPr/>
          <a:lstStyle/>
          <a:p>
            <a:r>
              <a:rPr lang="es-US" noProof="0" dirty="0"/>
              <a:t>Vocabulario comparativo</a:t>
            </a:r>
          </a:p>
        </p:txBody>
      </p:sp>
      <p:sp>
        <p:nvSpPr>
          <p:cNvPr id="2" name="Content Placeholder 1">
            <a:extLst>
              <a:ext uri="{FF2B5EF4-FFF2-40B4-BE49-F238E27FC236}">
                <a16:creationId xmlns:a16="http://schemas.microsoft.com/office/drawing/2014/main" id="{97B85B4A-6DF6-427F-235D-64FD87D687BC}"/>
              </a:ext>
            </a:extLst>
          </p:cNvPr>
          <p:cNvSpPr>
            <a:spLocks noGrp="1"/>
          </p:cNvSpPr>
          <p:nvPr>
            <p:ph sz="half" idx="1"/>
          </p:nvPr>
        </p:nvSpPr>
        <p:spPr/>
        <p:txBody>
          <a:bodyPr/>
          <a:lstStyle/>
          <a:p>
            <a:pPr>
              <a:spcAft>
                <a:spcPts val="2400"/>
              </a:spcAft>
            </a:pPr>
            <a:r>
              <a:rPr lang="es-US" b="1" noProof="0" dirty="0"/>
              <a:t>Adjetivos comparativos</a:t>
            </a:r>
            <a:r>
              <a:rPr lang="es-US" noProof="0" dirty="0"/>
              <a:t>: más pequeño, más alto, más ligero</a:t>
            </a:r>
          </a:p>
          <a:p>
            <a:r>
              <a:rPr lang="es-US" b="1" noProof="0" dirty="0"/>
              <a:t>Adjetivos superlativos</a:t>
            </a:r>
            <a:r>
              <a:rPr lang="es-US" noProof="0" dirty="0"/>
              <a:t>: el más pequeño, el más alto, el más ligero</a:t>
            </a:r>
          </a:p>
        </p:txBody>
      </p:sp>
      <p:pic>
        <p:nvPicPr>
          <p:cNvPr id="3" name="Picture 2">
            <a:extLst>
              <a:ext uri="{FF2B5EF4-FFF2-40B4-BE49-F238E27FC236}">
                <a16:creationId xmlns:a16="http://schemas.microsoft.com/office/drawing/2014/main" id="{09736189-0E6A-01B3-1B65-5B7A84C90FB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791712" y="1190485"/>
            <a:ext cx="4562088" cy="4127048"/>
          </a:xfrm>
          <a:prstGeom prst="rect">
            <a:avLst/>
          </a:prstGeom>
          <a:noFill/>
        </p:spPr>
      </p:pic>
      <p:sp>
        <p:nvSpPr>
          <p:cNvPr id="15" name="TextBox 14">
            <a:extLst>
              <a:ext uri="{FF2B5EF4-FFF2-40B4-BE49-F238E27FC236}">
                <a16:creationId xmlns:a16="http://schemas.microsoft.com/office/drawing/2014/main" id="{B2028067-5A76-FAD6-F614-1AA8A04984E4}"/>
              </a:ext>
            </a:extLst>
          </p:cNvPr>
          <p:cNvSpPr txBox="1"/>
          <p:nvPr/>
        </p:nvSpPr>
        <p:spPr>
          <a:xfrm>
            <a:off x="6791712" y="5405905"/>
            <a:ext cx="4809351" cy="400110"/>
          </a:xfrm>
          <a:prstGeom prst="rect">
            <a:avLst/>
          </a:prstGeom>
          <a:noFill/>
        </p:spPr>
        <p:txBody>
          <a:bodyPr wrap="square" rtlCol="0">
            <a:spAutoFit/>
          </a:bodyPr>
          <a:lstStyle/>
          <a:p>
            <a:pPr>
              <a:tabLst>
                <a:tab pos="1143000" algn="l"/>
                <a:tab pos="2457450" algn="l"/>
              </a:tabLst>
            </a:pPr>
            <a:r>
              <a:rPr lang="es-US" sz="2000" noProof="0" dirty="0">
                <a:latin typeface="Montserrat" pitchFamily="2" charset="77"/>
              </a:rPr>
              <a:t>Alto              Más alto    El más alto</a:t>
            </a:r>
          </a:p>
        </p:txBody>
      </p:sp>
    </p:spTree>
    <p:extLst>
      <p:ext uri="{BB962C8B-B14F-4D97-AF65-F5344CB8AC3E}">
        <p14:creationId xmlns:p14="http://schemas.microsoft.com/office/powerpoint/2010/main" val="354521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965469-8732-7883-FB3D-A1AEC0C29F82}"/>
              </a:ext>
            </a:extLst>
          </p:cNvPr>
          <p:cNvSpPr>
            <a:spLocks noGrp="1"/>
          </p:cNvSpPr>
          <p:nvPr>
            <p:ph type="title"/>
          </p:nvPr>
        </p:nvSpPr>
        <p:spPr/>
        <p:txBody>
          <a:bodyPr anchor="ctr">
            <a:normAutofit/>
          </a:bodyPr>
          <a:lstStyle/>
          <a:p>
            <a:r>
              <a:rPr lang="es-US" sz="4400" noProof="0" dirty="0"/>
              <a:t>Vocabulario comparativo en otros idiomas</a:t>
            </a:r>
          </a:p>
        </p:txBody>
      </p:sp>
      <p:sp>
        <p:nvSpPr>
          <p:cNvPr id="5" name="Content Placeholder 4">
            <a:extLst>
              <a:ext uri="{FF2B5EF4-FFF2-40B4-BE49-F238E27FC236}">
                <a16:creationId xmlns:a16="http://schemas.microsoft.com/office/drawing/2014/main" id="{B14751B0-EB5B-3EFC-38DE-4FC29CD1471B}"/>
              </a:ext>
            </a:extLst>
          </p:cNvPr>
          <p:cNvSpPr>
            <a:spLocks noGrp="1"/>
          </p:cNvSpPr>
          <p:nvPr>
            <p:ph idx="1"/>
          </p:nvPr>
        </p:nvSpPr>
        <p:spPr/>
        <p:txBody>
          <a:bodyPr/>
          <a:lstStyle/>
          <a:p>
            <a:r>
              <a:rPr lang="es-US" noProof="0" dirty="0"/>
              <a:t>¿Cuáles son algunos ejemplos de adjetivos comparativos y superlativos en sus idiomas?</a:t>
            </a:r>
          </a:p>
        </p:txBody>
      </p:sp>
    </p:spTree>
    <p:extLst>
      <p:ext uri="{BB962C8B-B14F-4D97-AF65-F5344CB8AC3E}">
        <p14:creationId xmlns:p14="http://schemas.microsoft.com/office/powerpoint/2010/main" val="2880838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02B6E-2F37-CC2E-6B23-61F0A62D6137}"/>
              </a:ext>
            </a:extLst>
          </p:cNvPr>
          <p:cNvSpPr>
            <a:spLocks noGrp="1"/>
          </p:cNvSpPr>
          <p:nvPr>
            <p:ph type="title"/>
          </p:nvPr>
        </p:nvSpPr>
        <p:spPr>
          <a:xfrm>
            <a:off x="838199" y="237744"/>
            <a:ext cx="10812517" cy="507831"/>
          </a:xfrm>
        </p:spPr>
        <p:txBody>
          <a:bodyPr/>
          <a:lstStyle/>
          <a:p>
            <a:r>
              <a:rPr lang="es-US" noProof="0" dirty="0"/>
              <a:t> Medición</a:t>
            </a:r>
            <a:endParaRPr lang="es-US" sz="3200" noProof="0" dirty="0"/>
          </a:p>
        </p:txBody>
      </p:sp>
      <p:sp>
        <p:nvSpPr>
          <p:cNvPr id="2" name="Content Placeholder 1">
            <a:extLst>
              <a:ext uri="{FF2B5EF4-FFF2-40B4-BE49-F238E27FC236}">
                <a16:creationId xmlns:a16="http://schemas.microsoft.com/office/drawing/2014/main" id="{AC0DEEC6-2E8C-49C3-A9CF-88CC534258FF}"/>
              </a:ext>
            </a:extLst>
          </p:cNvPr>
          <p:cNvSpPr>
            <a:spLocks noGrp="1"/>
          </p:cNvSpPr>
          <p:nvPr>
            <p:ph sz="half" idx="1"/>
          </p:nvPr>
        </p:nvSpPr>
        <p:spPr>
          <a:xfrm>
            <a:off x="838200" y="1530043"/>
            <a:ext cx="5120640" cy="3842057"/>
          </a:xfrm>
        </p:spPr>
        <p:txBody>
          <a:bodyPr>
            <a:normAutofit fontScale="92500"/>
          </a:bodyPr>
          <a:lstStyle/>
          <a:p>
            <a:pPr marL="342900" indent="-342900">
              <a:lnSpc>
                <a:spcPct val="130000"/>
              </a:lnSpc>
              <a:spcBef>
                <a:spcPts val="0"/>
              </a:spcBef>
              <a:spcAft>
                <a:spcPts val="800"/>
              </a:spcAft>
              <a:buFont typeface="Symbol" pitchFamily="2" charset="2"/>
              <a:buChar char=""/>
            </a:pPr>
            <a:r>
              <a:rPr lang="es-US" noProof="0" dirty="0"/>
              <a:t>Permite a una persona determinar la longitud, </a:t>
            </a:r>
            <a:r>
              <a:rPr lang="es-US" noProof="0" dirty="0">
                <a:solidFill>
                  <a:schemeClr val="tx1"/>
                </a:solidFill>
              </a:rPr>
              <a:t>altura, peso, volumen, tamaño o cantidad de algo utilizando números</a:t>
            </a:r>
          </a:p>
          <a:p>
            <a:pPr marL="342900" marR="0" lvl="0" indent="-342900">
              <a:lnSpc>
                <a:spcPct val="130000"/>
              </a:lnSpc>
              <a:spcBef>
                <a:spcPts val="0"/>
              </a:spcBef>
              <a:spcAft>
                <a:spcPts val="800"/>
              </a:spcAft>
              <a:buFont typeface="Symbol" pitchFamily="2" charset="2"/>
              <a:buChar char=""/>
            </a:pPr>
            <a:r>
              <a:rPr lang="es-US" noProof="0" dirty="0"/>
              <a:t>Cómo utilizar las herramientas de medición</a:t>
            </a:r>
            <a:endParaRPr lang="es-US" noProof="0" dirty="0">
              <a:solidFill>
                <a:srgbClr val="FF0000"/>
              </a:solidFill>
            </a:endParaRPr>
          </a:p>
        </p:txBody>
      </p:sp>
      <p:pic>
        <p:nvPicPr>
          <p:cNvPr id="7" name="Content Placeholder 6">
            <a:extLst>
              <a:ext uri="{FF2B5EF4-FFF2-40B4-BE49-F238E27FC236}">
                <a16:creationId xmlns:a16="http://schemas.microsoft.com/office/drawing/2014/main" id="{5BA917AD-9F73-AFA7-51C2-43F62754A116}"/>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brightnessContrast bright="-13000" contrast="6000"/>
                    </a14:imgEffect>
                  </a14:imgLayer>
                </a14:imgProps>
              </a:ext>
              <a:ext uri="{28A0092B-C50C-407E-A947-70E740481C1C}">
                <a14:useLocalDpi xmlns:a14="http://schemas.microsoft.com/office/drawing/2010/main"/>
              </a:ext>
            </a:extLst>
          </a:blip>
          <a:stretch>
            <a:fillRect/>
          </a:stretch>
        </p:blipFill>
        <p:spPr>
          <a:xfrm>
            <a:off x="6096000" y="1530043"/>
            <a:ext cx="5478516" cy="3651022"/>
          </a:xfrm>
        </p:spPr>
      </p:pic>
    </p:spTree>
    <p:extLst>
      <p:ext uri="{BB962C8B-B14F-4D97-AF65-F5344CB8AC3E}">
        <p14:creationId xmlns:p14="http://schemas.microsoft.com/office/powerpoint/2010/main" val="3630061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597668"/>
            <a:ext cx="11839413" cy="525333"/>
          </a:xfrm>
        </p:spPr>
        <p:txBody>
          <a:bodyPr/>
          <a:lstStyle/>
          <a:p>
            <a:r>
              <a:rPr lang="es-US" noProof="0" dirty="0"/>
              <a:t>Agradecimientos</a:t>
            </a:r>
          </a:p>
        </p:txBody>
      </p:sp>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0"/>
            <a:ext cx="8520330" cy="2433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5" name="Picture 4" descr="Logotipos de la Superintendencia de Escuelas del Condado de Fresno y de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2066591"/>
          </a:xfrm>
          <a:prstGeom prst="rect">
            <a:avLst/>
          </a:prstGeom>
          <a:noFill/>
        </p:spPr>
        <p:txBody>
          <a:bodyPr wrap="square" rtlCol="0">
            <a:spAutoFit/>
          </a:bodyPr>
          <a:lstStyle/>
          <a:p>
            <a:pPr>
              <a:lnSpc>
                <a:spcPts val="2600"/>
              </a:lnSpc>
            </a:pPr>
            <a:r>
              <a:rPr lang="en-US" noProof="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a:t>
            </a:r>
            <a:r>
              <a:rPr lang="es-US" noProof="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es un producto del Superintendente de Escuelas del Condado de Fresno desarrollado por WestEd en colaboración con FCSS y el Centro AIMS para la Educación Matemática y Científica. No están destinados a la redistribución comercial, la modificación no autorizada ni el uso fuera del ámbito de la educación profesional.</a:t>
            </a:r>
            <a:endParaRPr lang="es-US" noProof="0"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01AD6-2B70-F7E9-E75C-C15D7F6E88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A8844D-5C90-172C-7B49-BA762247A050}"/>
              </a:ext>
            </a:extLst>
          </p:cNvPr>
          <p:cNvSpPr>
            <a:spLocks noGrp="1"/>
          </p:cNvSpPr>
          <p:nvPr>
            <p:ph type="title"/>
          </p:nvPr>
        </p:nvSpPr>
        <p:spPr/>
        <p:txBody>
          <a:bodyPr anchor="ctr">
            <a:normAutofit/>
          </a:bodyPr>
          <a:lstStyle/>
          <a:p>
            <a:r>
              <a:rPr lang="es-US" noProof="0" dirty="0"/>
              <a:t>Observar: </a:t>
            </a:r>
            <a:r>
              <a:rPr lang="es-US" b="0" noProof="0" dirty="0">
                <a:latin typeface="Montserrat Medium" panose="00000600000000000000" pitchFamily="2" charset="0"/>
              </a:rPr>
              <a:t>Medición con cubos</a:t>
            </a:r>
          </a:p>
        </p:txBody>
      </p:sp>
      <p:pic>
        <p:nvPicPr>
          <p:cNvPr id="7" name="Content Placeholder 2">
            <a:extLst>
              <a:ext uri="{FF2B5EF4-FFF2-40B4-BE49-F238E27FC236}">
                <a16:creationId xmlns:a16="http://schemas.microsoft.com/office/drawing/2014/main" id="{E2A37666-F165-E810-149D-716AF533C43F}"/>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a:fillRect/>
          </a:stretch>
        </p:blipFill>
        <p:spPr>
          <a:xfrm>
            <a:off x="6096000" y="704546"/>
            <a:ext cx="5257189" cy="4558333"/>
          </a:xfrm>
        </p:spPr>
      </p:pic>
      <p:sp>
        <p:nvSpPr>
          <p:cNvPr id="3" name="TextBox 2">
            <a:extLst>
              <a:ext uri="{FF2B5EF4-FFF2-40B4-BE49-F238E27FC236}">
                <a16:creationId xmlns:a16="http://schemas.microsoft.com/office/drawing/2014/main" id="{E934CB83-27EE-ABD8-F69A-9E8C2DD156BD}"/>
              </a:ext>
            </a:extLst>
          </p:cNvPr>
          <p:cNvSpPr txBox="1"/>
          <p:nvPr/>
        </p:nvSpPr>
        <p:spPr>
          <a:xfrm>
            <a:off x="6110629" y="5398211"/>
            <a:ext cx="522792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US" sz="1600" u="sng" noProof="0" dirty="0">
                <a:solidFill>
                  <a:srgbClr val="0D0D0D"/>
                </a:solidFill>
                <a:latin typeface="Montserrat"/>
                <a:ea typeface="Roboto"/>
                <a:cs typeface="Roboto"/>
                <a:hlinkClick r:id="rId5"/>
              </a:rPr>
              <a:t>Comparar longitud con bloques unitarios (3-5 años)</a:t>
            </a:r>
            <a:endParaRPr lang="es-US" sz="1600" u="sng" noProof="0" dirty="0">
              <a:solidFill>
                <a:srgbClr val="0D0D0D"/>
              </a:solidFill>
              <a:latin typeface="Montserrat"/>
              <a:ea typeface="Roboto"/>
              <a:cs typeface="Roboto"/>
            </a:endParaRPr>
          </a:p>
          <a:p>
            <a:r>
              <a:rPr lang="es-US" sz="1600" u="sng" noProof="0" dirty="0">
                <a:solidFill>
                  <a:srgbClr val="0D0D0D"/>
                </a:solidFill>
                <a:latin typeface="Montserrat"/>
                <a:ea typeface="Roboto"/>
                <a:cs typeface="Roboto"/>
                <a:hlinkClick r:id="rId6"/>
              </a:rPr>
              <a:t>Comparar longitud con bloques unitarios (3-5 años) – Versión AD</a:t>
            </a:r>
            <a:endParaRPr lang="es-US" sz="1600" noProof="0" dirty="0">
              <a:latin typeface="Montserrat"/>
            </a:endParaRPr>
          </a:p>
        </p:txBody>
      </p:sp>
    </p:spTree>
    <p:extLst>
      <p:ext uri="{BB962C8B-B14F-4D97-AF65-F5344CB8AC3E}">
        <p14:creationId xmlns:p14="http://schemas.microsoft.com/office/powerpoint/2010/main" val="3304839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40ECA-22D9-A1A7-1542-D544A7ABD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16B3B-FED4-21FA-41FE-A9160F9879AD}"/>
              </a:ext>
            </a:extLst>
          </p:cNvPr>
          <p:cNvSpPr>
            <a:spLocks noGrp="1"/>
          </p:cNvSpPr>
          <p:nvPr>
            <p:ph type="title"/>
          </p:nvPr>
        </p:nvSpPr>
        <p:spPr>
          <a:xfrm>
            <a:off x="838199" y="237744"/>
            <a:ext cx="10812517" cy="535531"/>
          </a:xfrm>
        </p:spPr>
        <p:txBody>
          <a:bodyPr/>
          <a:lstStyle/>
          <a:p>
            <a:r>
              <a:rPr lang="es-US" noProof="0" dirty="0"/>
              <a:t>Discusión</a:t>
            </a:r>
            <a:r>
              <a:rPr lang="es-US" sz="3200" noProof="0" dirty="0"/>
              <a:t>: </a:t>
            </a:r>
            <a:r>
              <a:rPr lang="es-US" sz="3200" b="0" noProof="0" dirty="0">
                <a:latin typeface="Montserrat Medium" panose="00000600000000000000" pitchFamily="2" charset="0"/>
              </a:rPr>
              <a:t>Medición con cubos</a:t>
            </a:r>
          </a:p>
        </p:txBody>
      </p:sp>
      <p:sp>
        <p:nvSpPr>
          <p:cNvPr id="5" name="Content Placeholder 4">
            <a:extLst>
              <a:ext uri="{FF2B5EF4-FFF2-40B4-BE49-F238E27FC236}">
                <a16:creationId xmlns:a16="http://schemas.microsoft.com/office/drawing/2014/main" id="{0FF7FFBD-1BEE-119D-6B74-3BAF535285E5}"/>
              </a:ext>
            </a:extLst>
          </p:cNvPr>
          <p:cNvSpPr>
            <a:spLocks noGrp="1"/>
          </p:cNvSpPr>
          <p:nvPr>
            <p:ph sz="half" idx="1"/>
          </p:nvPr>
        </p:nvSpPr>
        <p:spPr>
          <a:xfrm>
            <a:off x="838200" y="1324303"/>
            <a:ext cx="5814060" cy="4647067"/>
          </a:xfrm>
        </p:spPr>
        <p:txBody>
          <a:bodyPr anchor="ctr" anchorCtr="0"/>
          <a:lstStyle/>
          <a:p>
            <a:r>
              <a:rPr lang="es-US" noProof="0" dirty="0"/>
              <a:t>¿Cómo comparó la niño la longitud?</a:t>
            </a:r>
          </a:p>
          <a:p>
            <a:r>
              <a:rPr lang="es-US" noProof="0" dirty="0"/>
              <a:t>¿Qué vocabulario utilizó la niña?</a:t>
            </a:r>
          </a:p>
        </p:txBody>
      </p:sp>
      <p:pic>
        <p:nvPicPr>
          <p:cNvPr id="7" name="Content Placeholder 2">
            <a:extLst>
              <a:ext uri="{FF2B5EF4-FFF2-40B4-BE49-F238E27FC236}">
                <a16:creationId xmlns:a16="http://schemas.microsoft.com/office/drawing/2014/main" id="{9F2239FE-541E-D4A9-AAF6-1CC1DD32895F}"/>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p:blipFill>
        <p:spPr>
          <a:xfrm>
            <a:off x="6934811" y="967909"/>
            <a:ext cx="5257189" cy="4993301"/>
          </a:xfrm>
          <a:prstGeom prst="rect">
            <a:avLst/>
          </a:prstGeom>
        </p:spPr>
      </p:pic>
    </p:spTree>
    <p:extLst>
      <p:ext uri="{BB962C8B-B14F-4D97-AF65-F5344CB8AC3E}">
        <p14:creationId xmlns:p14="http://schemas.microsoft.com/office/powerpoint/2010/main" val="997864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1CFFE-8F65-C7FC-EFB6-3A6E17B66A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E724A78-EECB-ED07-2933-00846A3DF55A}"/>
              </a:ext>
            </a:extLst>
          </p:cNvPr>
          <p:cNvSpPr>
            <a:spLocks noGrp="1"/>
          </p:cNvSpPr>
          <p:nvPr>
            <p:ph type="title"/>
          </p:nvPr>
        </p:nvSpPr>
        <p:spPr>
          <a:xfrm>
            <a:off x="673508" y="234670"/>
            <a:ext cx="11800288" cy="923330"/>
          </a:xfrm>
        </p:spPr>
        <p:txBody>
          <a:bodyPr/>
          <a:lstStyle/>
          <a:p>
            <a:r>
              <a:rPr lang="es-US" noProof="0" dirty="0"/>
              <a:t>Medir utilizando herramientas de medición no estándar</a:t>
            </a:r>
          </a:p>
        </p:txBody>
      </p:sp>
      <p:sp>
        <p:nvSpPr>
          <p:cNvPr id="2" name="Content Placeholder 1">
            <a:extLst>
              <a:ext uri="{FF2B5EF4-FFF2-40B4-BE49-F238E27FC236}">
                <a16:creationId xmlns:a16="http://schemas.microsoft.com/office/drawing/2014/main" id="{B77B2BDB-B87E-9A7F-B31C-3DE44C303207}"/>
              </a:ext>
            </a:extLst>
          </p:cNvPr>
          <p:cNvSpPr>
            <a:spLocks noGrp="1"/>
          </p:cNvSpPr>
          <p:nvPr>
            <p:ph sz="half" idx="1"/>
          </p:nvPr>
        </p:nvSpPr>
        <p:spPr>
          <a:xfrm>
            <a:off x="838200" y="1324303"/>
            <a:ext cx="5181600" cy="4222152"/>
          </a:xfrm>
        </p:spPr>
        <p:txBody>
          <a:bodyPr/>
          <a:lstStyle/>
          <a:p>
            <a:pPr marL="0" indent="0">
              <a:spcAft>
                <a:spcPts val="2400"/>
              </a:spcAft>
              <a:buNone/>
            </a:pPr>
            <a:r>
              <a:rPr lang="es-US" b="1" noProof="0" dirty="0"/>
              <a:t>Unidades de igual tamaño</a:t>
            </a:r>
          </a:p>
          <a:p>
            <a:pPr marL="0" indent="0">
              <a:spcAft>
                <a:spcPts val="2400"/>
              </a:spcAft>
              <a:buNone/>
            </a:pPr>
            <a:r>
              <a:rPr lang="es-US" b="1" noProof="0" dirty="0"/>
              <a:t>Sin espacios entre unidades</a:t>
            </a:r>
          </a:p>
          <a:p>
            <a:pPr marL="0" indent="0">
              <a:spcAft>
                <a:spcPts val="2400"/>
              </a:spcAft>
              <a:buNone/>
            </a:pPr>
            <a:r>
              <a:rPr lang="es-US" b="1" noProof="0" dirty="0"/>
              <a:t>Comenzar en el origen</a:t>
            </a:r>
          </a:p>
        </p:txBody>
      </p:sp>
      <p:pic>
        <p:nvPicPr>
          <p:cNvPr id="3" name="Content Placeholder 8">
            <a:extLst>
              <a:ext uri="{FF2B5EF4-FFF2-40B4-BE49-F238E27FC236}">
                <a16:creationId xmlns:a16="http://schemas.microsoft.com/office/drawing/2014/main" id="{5B208161-2FA3-2F5D-7EDF-82C1243DD1A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278880" y="953993"/>
            <a:ext cx="5913120" cy="4962771"/>
          </a:xfrm>
          <a:noFill/>
        </p:spPr>
      </p:pic>
    </p:spTree>
    <p:extLst>
      <p:ext uri="{BB962C8B-B14F-4D97-AF65-F5344CB8AC3E}">
        <p14:creationId xmlns:p14="http://schemas.microsoft.com/office/powerpoint/2010/main" val="3341294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02F1D9-AE31-38E2-CE8D-FD447D18864B}"/>
              </a:ext>
            </a:extLst>
          </p:cNvPr>
          <p:cNvSpPr>
            <a:spLocks noGrp="1"/>
          </p:cNvSpPr>
          <p:nvPr>
            <p:ph type="title"/>
          </p:nvPr>
        </p:nvSpPr>
        <p:spPr>
          <a:xfrm>
            <a:off x="838199" y="237744"/>
            <a:ext cx="10812517" cy="507831"/>
          </a:xfrm>
        </p:spPr>
        <p:txBody>
          <a:bodyPr anchor="t">
            <a:normAutofit/>
          </a:bodyPr>
          <a:lstStyle/>
          <a:p>
            <a:r>
              <a:rPr lang="es-US" noProof="0" dirty="0"/>
              <a:t>Medir utilizando herramientas de medición estándar</a:t>
            </a:r>
          </a:p>
        </p:txBody>
      </p:sp>
      <p:pic>
        <p:nvPicPr>
          <p:cNvPr id="10" name="Picture 9">
            <a:extLst>
              <a:ext uri="{FF2B5EF4-FFF2-40B4-BE49-F238E27FC236}">
                <a16:creationId xmlns:a16="http://schemas.microsoft.com/office/drawing/2014/main" id="{2567497A-81F5-ED82-18A2-49E69B30E392}"/>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6000"/>
                    </a14:imgEffect>
                    <a14:imgEffect>
                      <a14:saturation sat="95000"/>
                    </a14:imgEffect>
                    <a14:imgEffect>
                      <a14:brightnessContrast bright="25000" contrast="4000"/>
                    </a14:imgEffect>
                  </a14:imgLayer>
                </a14:imgProps>
              </a:ext>
              <a:ext uri="{28A0092B-C50C-407E-A947-70E740481C1C}">
                <a14:useLocalDpi xmlns:a14="http://schemas.microsoft.com/office/drawing/2010/main"/>
              </a:ext>
            </a:extLst>
          </a:blip>
          <a:srcRect/>
          <a:stretch/>
        </p:blipFill>
        <p:spPr>
          <a:xfrm>
            <a:off x="0" y="964569"/>
            <a:ext cx="5433060" cy="5088157"/>
          </a:xfrm>
          <a:prstGeom prst="rect">
            <a:avLst/>
          </a:prstGeom>
          <a:noFill/>
        </p:spPr>
      </p:pic>
      <p:sp>
        <p:nvSpPr>
          <p:cNvPr id="2" name="Content Placeholder 1">
            <a:extLst>
              <a:ext uri="{FF2B5EF4-FFF2-40B4-BE49-F238E27FC236}">
                <a16:creationId xmlns:a16="http://schemas.microsoft.com/office/drawing/2014/main" id="{CDA07C16-D81E-DBE4-F729-429AC79D1667}"/>
              </a:ext>
            </a:extLst>
          </p:cNvPr>
          <p:cNvSpPr>
            <a:spLocks noGrp="1"/>
          </p:cNvSpPr>
          <p:nvPr>
            <p:ph sz="half" idx="2"/>
          </p:nvPr>
        </p:nvSpPr>
        <p:spPr>
          <a:xfrm>
            <a:off x="5730240" y="1324303"/>
            <a:ext cx="5623560" cy="4728423"/>
          </a:xfrm>
        </p:spPr>
        <p:txBody>
          <a:bodyPr>
            <a:normAutofit lnSpcReduction="10000"/>
          </a:bodyPr>
          <a:lstStyle/>
          <a:p>
            <a:pPr>
              <a:spcAft>
                <a:spcPts val="2400"/>
              </a:spcAft>
            </a:pPr>
            <a:r>
              <a:rPr lang="es-US" noProof="0" dirty="0"/>
              <a:t>Entre los tres y los cinco años, los niños aprenden a utilizar herramientas de medición estándar.</a:t>
            </a:r>
          </a:p>
          <a:p>
            <a:r>
              <a:rPr lang="es-US" noProof="0" dirty="0"/>
              <a:t>En </a:t>
            </a:r>
            <a:r>
              <a:rPr lang="es-US" noProof="0" dirty="0">
                <a:solidFill>
                  <a:srgbClr val="000000"/>
                </a:solidFill>
              </a:rPr>
              <a:t>primer y segundo grado, los niños </a:t>
            </a:r>
            <a:r>
              <a:rPr lang="es-US" noProof="0" dirty="0"/>
              <a:t>pueden utilizar herramientas estándar para medir objetos de forma más independiente.</a:t>
            </a:r>
          </a:p>
        </p:txBody>
      </p:sp>
    </p:spTree>
    <p:extLst>
      <p:ext uri="{BB962C8B-B14F-4D97-AF65-F5344CB8AC3E}">
        <p14:creationId xmlns:p14="http://schemas.microsoft.com/office/powerpoint/2010/main" val="2798739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3683B-AB74-FE57-E4E0-728DCB84C27B}"/>
              </a:ext>
            </a:extLst>
          </p:cNvPr>
          <p:cNvSpPr>
            <a:spLocks noGrp="1"/>
          </p:cNvSpPr>
          <p:nvPr>
            <p:ph type="title"/>
          </p:nvPr>
        </p:nvSpPr>
        <p:spPr>
          <a:xfrm>
            <a:off x="1022350" y="2603734"/>
            <a:ext cx="5720195" cy="1421928"/>
          </a:xfrm>
        </p:spPr>
        <p:txBody>
          <a:bodyPr/>
          <a:lstStyle/>
          <a:p>
            <a:r>
              <a:rPr lang="es-US" noProof="0" dirty="0"/>
              <a:t>Apoyo a la medición</a:t>
            </a:r>
          </a:p>
        </p:txBody>
      </p:sp>
    </p:spTree>
    <p:extLst>
      <p:ext uri="{BB962C8B-B14F-4D97-AF65-F5344CB8AC3E}">
        <p14:creationId xmlns:p14="http://schemas.microsoft.com/office/powerpoint/2010/main" val="4184580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6AD01-874F-A4AB-E13E-D9B6D41A8D98}"/>
              </a:ext>
            </a:extLst>
          </p:cNvPr>
          <p:cNvSpPr>
            <a:spLocks noGrp="1"/>
          </p:cNvSpPr>
          <p:nvPr>
            <p:ph type="title"/>
          </p:nvPr>
        </p:nvSpPr>
        <p:spPr>
          <a:xfrm>
            <a:off x="838199" y="237744"/>
            <a:ext cx="10812517" cy="535531"/>
          </a:xfrm>
        </p:spPr>
        <p:txBody>
          <a:bodyPr/>
          <a:lstStyle/>
          <a:p>
            <a:r>
              <a:rPr lang="es-US" sz="3200" noProof="0" dirty="0"/>
              <a:t>Explorar: </a:t>
            </a:r>
            <a:r>
              <a:rPr lang="es-US" dirty="0"/>
              <a:t>Enfoque </a:t>
            </a:r>
            <a:r>
              <a:rPr lang="es-US" noProof="0" dirty="0"/>
              <a:t>M</a:t>
            </a:r>
            <a:r>
              <a:rPr lang="es-US" baseline="30000" noProof="0" dirty="0"/>
              <a:t>5</a:t>
            </a:r>
            <a:r>
              <a:rPr lang="es-US" noProof="0" dirty="0"/>
              <a:t> de matemáticas tempranas</a:t>
            </a:r>
            <a:endParaRPr lang="es-US" sz="3200" b="0" noProof="0" dirty="0">
              <a:latin typeface="Montserrat Medium" panose="00000600000000000000" pitchFamily="2" charset="0"/>
            </a:endParaRPr>
          </a:p>
        </p:txBody>
      </p:sp>
      <p:sp>
        <p:nvSpPr>
          <p:cNvPr id="2" name="Content Placeholder 1">
            <a:extLst>
              <a:ext uri="{FF2B5EF4-FFF2-40B4-BE49-F238E27FC236}">
                <a16:creationId xmlns:a16="http://schemas.microsoft.com/office/drawing/2014/main" id="{D997EEC5-47E2-7B57-7F54-6EC5D12B7B94}"/>
              </a:ext>
            </a:extLst>
          </p:cNvPr>
          <p:cNvSpPr>
            <a:spLocks noGrp="1"/>
          </p:cNvSpPr>
          <p:nvPr>
            <p:ph sz="half" idx="1"/>
          </p:nvPr>
        </p:nvSpPr>
        <p:spPr>
          <a:xfrm>
            <a:off x="379828" y="1324303"/>
            <a:ext cx="5639972" cy="4852660"/>
          </a:xfrm>
        </p:spPr>
        <p:txBody>
          <a:bodyPr>
            <a:normAutofit/>
          </a:bodyPr>
          <a:lstStyle/>
          <a:p>
            <a:r>
              <a:rPr lang="es-US" noProof="0" dirty="0"/>
              <a:t>Aprendizaje mutuo</a:t>
            </a:r>
          </a:p>
          <a:p>
            <a:r>
              <a:rPr lang="es-US" noProof="0" dirty="0"/>
              <a:t>Investigaciones significativas</a:t>
            </a:r>
          </a:p>
          <a:p>
            <a:r>
              <a:rPr lang="es-US" noProof="0" dirty="0"/>
              <a:t>Materiales y entorno de aprendizaje </a:t>
            </a:r>
          </a:p>
          <a:p>
            <a:r>
              <a:rPr lang="es-US" noProof="0" dirty="0"/>
              <a:t>Vocabulario y discurso matemáticos</a:t>
            </a:r>
          </a:p>
          <a:p>
            <a:r>
              <a:rPr lang="es-US" noProof="0" dirty="0"/>
              <a:t>Representaciones múltiples</a:t>
            </a:r>
          </a:p>
        </p:txBody>
      </p:sp>
      <p:pic>
        <p:nvPicPr>
          <p:cNvPr id="7" name="Content Placeholder 6">
            <a:extLst>
              <a:ext uri="{FF2B5EF4-FFF2-40B4-BE49-F238E27FC236}">
                <a16:creationId xmlns:a16="http://schemas.microsoft.com/office/drawing/2014/main" id="{E657FB87-F425-0570-47D4-07FCC65623E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76141" y="1226684"/>
            <a:ext cx="4691199" cy="4691199"/>
          </a:xfrm>
          <a:prstGeom prst="rect">
            <a:avLst/>
          </a:prstGeom>
        </p:spPr>
      </p:pic>
    </p:spTree>
    <p:extLst>
      <p:ext uri="{BB962C8B-B14F-4D97-AF65-F5344CB8AC3E}">
        <p14:creationId xmlns:p14="http://schemas.microsoft.com/office/powerpoint/2010/main" val="449767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C3E9-7ACA-9393-B662-ECDC82861174}"/>
              </a:ext>
            </a:extLst>
          </p:cNvPr>
          <p:cNvSpPr>
            <a:spLocks noGrp="1"/>
          </p:cNvSpPr>
          <p:nvPr>
            <p:ph type="title"/>
          </p:nvPr>
        </p:nvSpPr>
        <p:spPr>
          <a:xfrm>
            <a:off x="838199" y="237744"/>
            <a:ext cx="10812517" cy="535531"/>
          </a:xfrm>
        </p:spPr>
        <p:txBody>
          <a:bodyPr/>
          <a:lstStyle/>
          <a:p>
            <a:r>
              <a:rPr lang="es-US" sz="3200" noProof="0" dirty="0"/>
              <a:t>Discusión: </a:t>
            </a:r>
            <a:r>
              <a:rPr lang="es-US" sz="3200" b="0" noProof="0" dirty="0">
                <a:latin typeface="Montserrat Medium" panose="00000600000000000000" pitchFamily="2" charset="0"/>
              </a:rPr>
              <a:t>M</a:t>
            </a:r>
            <a:r>
              <a:rPr lang="es-US" sz="3200" b="0" baseline="30000" noProof="0" dirty="0">
                <a:latin typeface="Montserrat Medium" panose="00000600000000000000" pitchFamily="2" charset="0"/>
              </a:rPr>
              <a:t>5</a:t>
            </a:r>
            <a:r>
              <a:rPr lang="es-US" sz="3200" b="0" noProof="0" dirty="0">
                <a:latin typeface="Montserrat Medium" panose="00000600000000000000" pitchFamily="2" charset="0"/>
              </a:rPr>
              <a:t> en acción</a:t>
            </a:r>
          </a:p>
        </p:txBody>
      </p:sp>
      <p:sp>
        <p:nvSpPr>
          <p:cNvPr id="5" name="Content Placeholder 4">
            <a:extLst>
              <a:ext uri="{FF2B5EF4-FFF2-40B4-BE49-F238E27FC236}">
                <a16:creationId xmlns:a16="http://schemas.microsoft.com/office/drawing/2014/main" id="{126DD096-D54F-82B6-252B-2018C1CC72F3}"/>
              </a:ext>
            </a:extLst>
          </p:cNvPr>
          <p:cNvSpPr>
            <a:spLocks noGrp="1"/>
          </p:cNvSpPr>
          <p:nvPr>
            <p:ph sz="half" idx="1"/>
          </p:nvPr>
        </p:nvSpPr>
        <p:spPr>
          <a:xfrm>
            <a:off x="838200" y="1324303"/>
            <a:ext cx="5859780" cy="4647067"/>
          </a:xfrm>
        </p:spPr>
        <p:txBody>
          <a:bodyPr>
            <a:normAutofit/>
          </a:bodyPr>
          <a:lstStyle/>
          <a:p>
            <a:r>
              <a:rPr lang="es-ES_tradnl" noProof="0" dirty="0"/>
              <a:t>¿Qué prácticas de aprendizaje mutuo observó en el vídeo?</a:t>
            </a:r>
          </a:p>
          <a:p>
            <a:pPr lvl="1"/>
            <a:r>
              <a:rPr lang="es-ES_tradnl" noProof="0" dirty="0"/>
              <a:t>Aprendizaje mutuo</a:t>
            </a:r>
          </a:p>
          <a:p>
            <a:pPr lvl="1"/>
            <a:r>
              <a:rPr lang="es-ES_tradnl" noProof="0" dirty="0"/>
              <a:t>Investigaciones significativas </a:t>
            </a:r>
          </a:p>
          <a:p>
            <a:pPr lvl="1"/>
            <a:r>
              <a:rPr lang="es-ES_tradnl" noProof="0" dirty="0"/>
              <a:t>Materiales y entorno de aprendizaje</a:t>
            </a:r>
          </a:p>
          <a:p>
            <a:pPr lvl="1"/>
            <a:r>
              <a:rPr lang="es-ES_tradnl" noProof="0" dirty="0"/>
              <a:t>Vocabulario y discurso matemáticos</a:t>
            </a:r>
          </a:p>
          <a:p>
            <a:pPr lvl="1"/>
            <a:r>
              <a:rPr lang="es-ES_tradnl" noProof="0" dirty="0"/>
              <a:t>Representaciones múltiples </a:t>
            </a:r>
            <a:endParaRPr lang="es-US" noProof="0" dirty="0"/>
          </a:p>
        </p:txBody>
      </p:sp>
      <p:pic>
        <p:nvPicPr>
          <p:cNvPr id="7" name="Content Placeholder 2">
            <a:extLst>
              <a:ext uri="{FF2B5EF4-FFF2-40B4-BE49-F238E27FC236}">
                <a16:creationId xmlns:a16="http://schemas.microsoft.com/office/drawing/2014/main" id="{A3704A7D-1B39-E56A-145C-9C8941C62241}"/>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p:blipFill>
        <p:spPr>
          <a:xfrm>
            <a:off x="6934811" y="967909"/>
            <a:ext cx="5257189" cy="4993301"/>
          </a:xfrm>
          <a:prstGeom prst="rect">
            <a:avLst/>
          </a:prstGeom>
        </p:spPr>
      </p:pic>
    </p:spTree>
    <p:extLst>
      <p:ext uri="{BB962C8B-B14F-4D97-AF65-F5344CB8AC3E}">
        <p14:creationId xmlns:p14="http://schemas.microsoft.com/office/powerpoint/2010/main" val="455437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920A6A-EB29-43E3-727E-0FE44A8D34FC}"/>
              </a:ext>
            </a:extLst>
          </p:cNvPr>
          <p:cNvSpPr>
            <a:spLocks noGrp="1"/>
          </p:cNvSpPr>
          <p:nvPr>
            <p:ph type="title"/>
          </p:nvPr>
        </p:nvSpPr>
        <p:spPr/>
        <p:txBody>
          <a:bodyPr anchor="ctr">
            <a:normAutofit/>
          </a:bodyPr>
          <a:lstStyle/>
          <a:p>
            <a:r>
              <a:rPr lang="es-US" sz="4000" noProof="0" dirty="0"/>
              <a:t>Explorar: </a:t>
            </a:r>
            <a:br>
              <a:rPr lang="es-US" sz="4000" noProof="0" dirty="0"/>
            </a:br>
            <a:r>
              <a:rPr lang="es-US" sz="4000" b="0" noProof="0" dirty="0">
                <a:latin typeface="Montserrat Medium" panose="00000600000000000000" pitchFamily="2" charset="0"/>
              </a:rPr>
              <a:t>Utilizar M</a:t>
            </a:r>
            <a:r>
              <a:rPr lang="es-US" sz="4000" b="0" baseline="30000" noProof="0" dirty="0">
                <a:latin typeface="Montserrat Medium" panose="00000600000000000000" pitchFamily="2" charset="0"/>
              </a:rPr>
              <a:t>5</a:t>
            </a:r>
            <a:r>
              <a:rPr lang="es-US" sz="4000" b="0" noProof="0" dirty="0">
                <a:latin typeface="Montserrat Medium" panose="00000600000000000000" pitchFamily="2" charset="0"/>
              </a:rPr>
              <a:t> para apoyar el aprendizaje sobre la medición</a:t>
            </a:r>
          </a:p>
        </p:txBody>
      </p:sp>
      <p:pic>
        <p:nvPicPr>
          <p:cNvPr id="3" name="Content Placeholder 2" descr="Captura de pantalla del folleto &quot;Uso de M a la quinta potencia para apoyar el aprendizaje sobre medición&quot;.">
            <a:extLst>
              <a:ext uri="{FF2B5EF4-FFF2-40B4-BE49-F238E27FC236}">
                <a16:creationId xmlns:a16="http://schemas.microsoft.com/office/drawing/2014/main" id="{9C4C0EBD-3D8A-7EF9-CC10-54ABC18CF10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620029" y="685800"/>
            <a:ext cx="4209741" cy="5491163"/>
          </a:xfrm>
          <a:ln>
            <a:solidFill>
              <a:schemeClr val="accent3"/>
            </a:solidFill>
          </a:ln>
        </p:spPr>
      </p:pic>
    </p:spTree>
    <p:extLst>
      <p:ext uri="{BB962C8B-B14F-4D97-AF65-F5344CB8AC3E}">
        <p14:creationId xmlns:p14="http://schemas.microsoft.com/office/powerpoint/2010/main" val="2151492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24FE2-DC3A-152C-E325-945DCE3FDB45}"/>
              </a:ext>
            </a:extLst>
          </p:cNvPr>
          <p:cNvSpPr>
            <a:spLocks noGrp="1"/>
          </p:cNvSpPr>
          <p:nvPr>
            <p:ph type="title"/>
          </p:nvPr>
        </p:nvSpPr>
        <p:spPr>
          <a:xfrm>
            <a:off x="838199" y="237744"/>
            <a:ext cx="10812517" cy="424732"/>
          </a:xfrm>
        </p:spPr>
        <p:txBody>
          <a:bodyPr/>
          <a:lstStyle/>
          <a:p>
            <a:r>
              <a:rPr lang="es-US" sz="2400" noProof="0" dirty="0"/>
              <a:t>Discusión: </a:t>
            </a:r>
            <a:r>
              <a:rPr lang="es-US" sz="2400" b="0" noProof="0" dirty="0"/>
              <a:t>Utilizar M</a:t>
            </a:r>
            <a:r>
              <a:rPr lang="es-US" sz="2400" b="0" baseline="30000" noProof="0" dirty="0"/>
              <a:t>5</a:t>
            </a:r>
            <a:r>
              <a:rPr lang="es-US" sz="2400" b="0" noProof="0" dirty="0"/>
              <a:t> para apoyar el aprendizaje sobre la medición</a:t>
            </a:r>
          </a:p>
        </p:txBody>
      </p:sp>
      <p:sp>
        <p:nvSpPr>
          <p:cNvPr id="5" name="Content Placeholder 4">
            <a:extLst>
              <a:ext uri="{FF2B5EF4-FFF2-40B4-BE49-F238E27FC236}">
                <a16:creationId xmlns:a16="http://schemas.microsoft.com/office/drawing/2014/main" id="{74AEFC76-9D38-275E-A3EB-08690494F709}"/>
              </a:ext>
            </a:extLst>
          </p:cNvPr>
          <p:cNvSpPr>
            <a:spLocks noGrp="1"/>
          </p:cNvSpPr>
          <p:nvPr>
            <p:ph sz="half" idx="1"/>
          </p:nvPr>
        </p:nvSpPr>
        <p:spPr>
          <a:xfrm>
            <a:off x="838200" y="1324303"/>
            <a:ext cx="5181600" cy="4728155"/>
          </a:xfrm>
        </p:spPr>
        <p:txBody>
          <a:bodyPr>
            <a:normAutofit/>
          </a:bodyPr>
          <a:lstStyle/>
          <a:p>
            <a:r>
              <a:rPr lang="es-ES_tradnl" noProof="1"/>
              <a:t>Comparta con todo el grupo sus ideas sobre cómo utilizar prácticas M</a:t>
            </a:r>
            <a:r>
              <a:rPr lang="es-ES_tradnl" baseline="30000" noProof="1"/>
              <a:t>5</a:t>
            </a:r>
            <a:r>
              <a:rPr lang="es-ES_tradnl" noProof="1"/>
              <a:t>. Por ejemplo, puede crear lo siguiente:</a:t>
            </a:r>
          </a:p>
          <a:p>
            <a:pPr lvl="1"/>
            <a:r>
              <a:rPr lang="es-ES_tradnl" noProof="1"/>
              <a:t>dibujo</a:t>
            </a:r>
          </a:p>
          <a:p>
            <a:pPr lvl="1"/>
            <a:r>
              <a:rPr lang="es-ES_tradnl" noProof="1"/>
              <a:t>canción</a:t>
            </a:r>
          </a:p>
          <a:p>
            <a:pPr lvl="1"/>
            <a:r>
              <a:rPr lang="es-ES_tradnl" noProof="1"/>
              <a:t>juego de roles</a:t>
            </a:r>
          </a:p>
        </p:txBody>
      </p:sp>
      <p:pic>
        <p:nvPicPr>
          <p:cNvPr id="11" name="Content Placeholder 10">
            <a:extLst>
              <a:ext uri="{FF2B5EF4-FFF2-40B4-BE49-F238E27FC236}">
                <a16:creationId xmlns:a16="http://schemas.microsoft.com/office/drawing/2014/main" id="{0D405938-B46C-89B1-B6E4-0E80C15D2E0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800125" y="967168"/>
            <a:ext cx="5391875" cy="5076498"/>
          </a:xfrm>
        </p:spPr>
      </p:pic>
    </p:spTree>
    <p:extLst>
      <p:ext uri="{BB962C8B-B14F-4D97-AF65-F5344CB8AC3E}">
        <p14:creationId xmlns:p14="http://schemas.microsoft.com/office/powerpoint/2010/main" val="2847737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A1B50-34DE-91D3-E846-46B128F714D3}"/>
              </a:ext>
            </a:extLst>
          </p:cNvPr>
          <p:cNvSpPr>
            <a:spLocks noGrp="1"/>
          </p:cNvSpPr>
          <p:nvPr>
            <p:ph type="title"/>
          </p:nvPr>
        </p:nvSpPr>
        <p:spPr/>
        <p:txBody>
          <a:bodyPr anchor="ctr"/>
          <a:lstStyle/>
          <a:p>
            <a:r>
              <a:rPr lang="es-US" noProof="0" dirty="0"/>
              <a:t>Juego: </a:t>
            </a:r>
            <a:r>
              <a:rPr lang="es-US" b="0" noProof="0" dirty="0">
                <a:latin typeface="Montserrat Medium" panose="00000600000000000000" pitchFamily="2" charset="0"/>
              </a:rPr>
              <a:t>Medir con las manos o los pies</a:t>
            </a:r>
          </a:p>
        </p:txBody>
      </p:sp>
      <p:pic>
        <p:nvPicPr>
          <p:cNvPr id="9" name="Content Placeholder 8" descr="Imagen de la hoja informativa sobre cómo medir con las manos y los pies.">
            <a:extLst>
              <a:ext uri="{FF2B5EF4-FFF2-40B4-BE49-F238E27FC236}">
                <a16:creationId xmlns:a16="http://schemas.microsoft.com/office/drawing/2014/main" id="{88E8FC04-EE34-36A1-D9B7-91581A955C5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610825" y="685800"/>
            <a:ext cx="4228150" cy="5491163"/>
          </a:xfrm>
          <a:ln>
            <a:solidFill>
              <a:schemeClr val="accent3"/>
            </a:solidFill>
          </a:ln>
        </p:spPr>
      </p:pic>
    </p:spTree>
    <p:extLst>
      <p:ext uri="{BB962C8B-B14F-4D97-AF65-F5344CB8AC3E}">
        <p14:creationId xmlns:p14="http://schemas.microsoft.com/office/powerpoint/2010/main" val="1981738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b="1" noProof="0" dirty="0">
                <a:solidFill>
                  <a:schemeClr val="bg1"/>
                </a:solidFill>
                <a:latin typeface="Montserrat" pitchFamily="2" charset="77"/>
              </a:rPr>
              <a:t>Objetivos de la sesión</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p:txBody>
          <a:bodyPr>
            <a:normAutofit fontScale="92500"/>
          </a:bodyPr>
          <a:lstStyle/>
          <a:p>
            <a:pPr>
              <a:spcAft>
                <a:spcPts val="2400"/>
              </a:spcAft>
            </a:pPr>
            <a:r>
              <a:rPr lang="es-US" noProof="0" dirty="0"/>
              <a:t>Describir cómo los niños (de tres a seis años) desarrollan conocimientos y habilidades en materia de medición.</a:t>
            </a:r>
          </a:p>
          <a:p>
            <a:pPr>
              <a:spcAft>
                <a:spcPts val="2400"/>
              </a:spcAft>
            </a:pPr>
            <a:r>
              <a:rPr lang="es-US" noProof="0" dirty="0"/>
              <a:t>Identificar formas de apoyar a los niños (de tres a seis años) en el desarrollo de conocimientos y habilidades de medición.</a:t>
            </a:r>
          </a:p>
          <a:p>
            <a:r>
              <a:rPr lang="es-US" noProof="0" dirty="0"/>
              <a:t>Reflexionar sobre las prácticas actuales y cómo ampliar las formas de apoyar los conocimientos y </a:t>
            </a:r>
            <a:r>
              <a:rPr lang="es-US" noProof="0" dirty="0">
                <a:solidFill>
                  <a:schemeClr val="tx1"/>
                </a:solidFill>
              </a:rPr>
              <a:t>habilidades</a:t>
            </a:r>
            <a:r>
              <a:rPr lang="es-US" noProof="0" dirty="0"/>
              <a:t> de medición</a:t>
            </a:r>
            <a:r>
              <a:rPr lang="es-US" noProof="0" dirty="0">
                <a:solidFill>
                  <a:schemeClr val="tx1"/>
                </a:solidFill>
              </a:rPr>
              <a:t>.</a:t>
            </a:r>
          </a:p>
        </p:txBody>
      </p:sp>
    </p:spTree>
    <p:extLst>
      <p:ext uri="{BB962C8B-B14F-4D97-AF65-F5344CB8AC3E}">
        <p14:creationId xmlns:p14="http://schemas.microsoft.com/office/powerpoint/2010/main" val="268705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7AEFF-CAB3-6E06-1F40-4929CDDAA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353C1-524B-DD2E-F5FC-618A98570E35}"/>
              </a:ext>
            </a:extLst>
          </p:cNvPr>
          <p:cNvSpPr>
            <a:spLocks noGrp="1"/>
          </p:cNvSpPr>
          <p:nvPr>
            <p:ph type="title"/>
          </p:nvPr>
        </p:nvSpPr>
        <p:spPr>
          <a:xfrm>
            <a:off x="1214270" y="1225709"/>
            <a:ext cx="4034118" cy="3288644"/>
          </a:xfrm>
        </p:spPr>
        <p:txBody>
          <a:bodyPr anchor="b">
            <a:normAutofit/>
          </a:bodyPr>
          <a:lstStyle/>
          <a:p>
            <a:r>
              <a:rPr lang="es-US" noProof="0" dirty="0"/>
              <a:t>Reflexionar: </a:t>
            </a:r>
            <a:br>
              <a:rPr lang="es-US" noProof="0" dirty="0"/>
            </a:br>
            <a:r>
              <a:rPr lang="es-US" b="0" noProof="0" dirty="0">
                <a:latin typeface="Montserrat Medium" panose="00000600000000000000" pitchFamily="2" charset="0"/>
              </a:rPr>
              <a:t>Emparejar y compartir</a:t>
            </a:r>
          </a:p>
        </p:txBody>
      </p:sp>
      <p:pic>
        <p:nvPicPr>
          <p:cNvPr id="7" name="Picture 6">
            <a:extLst>
              <a:ext uri="{FF2B5EF4-FFF2-40B4-BE49-F238E27FC236}">
                <a16:creationId xmlns:a16="http://schemas.microsoft.com/office/drawing/2014/main" id="{CBC68821-41F5-7ED7-A18B-36603EBC44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b="-1"/>
          <a:stretch/>
        </p:blipFill>
        <p:spPr>
          <a:xfrm>
            <a:off x="6096000" y="685800"/>
            <a:ext cx="5257800" cy="5491163"/>
          </a:xfrm>
          <a:prstGeom prst="rect">
            <a:avLst/>
          </a:prstGeom>
          <a:noFill/>
        </p:spPr>
      </p:pic>
    </p:spTree>
    <p:extLst>
      <p:ext uri="{BB962C8B-B14F-4D97-AF65-F5344CB8AC3E}">
        <p14:creationId xmlns:p14="http://schemas.microsoft.com/office/powerpoint/2010/main" val="3739726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67A6-0D07-5716-E28A-9C2E48C4F7EE}"/>
              </a:ext>
            </a:extLst>
          </p:cNvPr>
          <p:cNvSpPr>
            <a:spLocks noGrp="1"/>
          </p:cNvSpPr>
          <p:nvPr>
            <p:ph type="title"/>
          </p:nvPr>
        </p:nvSpPr>
        <p:spPr>
          <a:xfrm>
            <a:off x="838199" y="237744"/>
            <a:ext cx="11252201" cy="507831"/>
          </a:xfrm>
        </p:spPr>
        <p:txBody>
          <a:bodyPr anchor="ctr">
            <a:noAutofit/>
          </a:bodyPr>
          <a:lstStyle/>
          <a:p>
            <a:r>
              <a:rPr lang="es-US" noProof="0" dirty="0"/>
              <a:t>Discusión</a:t>
            </a:r>
            <a:r>
              <a:rPr lang="es-US" sz="2900" noProof="0" dirty="0"/>
              <a:t>: </a:t>
            </a:r>
            <a:r>
              <a:rPr lang="es-US" sz="2900" b="0" noProof="0" dirty="0">
                <a:latin typeface="Montserrat Medium" panose="00000600000000000000" pitchFamily="2" charset="0"/>
              </a:rPr>
              <a:t>Oportunidades cotidianas para que los niños realicen medición</a:t>
            </a:r>
          </a:p>
        </p:txBody>
      </p:sp>
      <p:sp>
        <p:nvSpPr>
          <p:cNvPr id="3" name="Content Placeholder 2">
            <a:extLst>
              <a:ext uri="{FF2B5EF4-FFF2-40B4-BE49-F238E27FC236}">
                <a16:creationId xmlns:a16="http://schemas.microsoft.com/office/drawing/2014/main" id="{463BC5B7-7845-909F-844D-EAF20116AD3A}"/>
              </a:ext>
            </a:extLst>
          </p:cNvPr>
          <p:cNvSpPr>
            <a:spLocks noGrp="1"/>
          </p:cNvSpPr>
          <p:nvPr>
            <p:ph sz="half" idx="1"/>
          </p:nvPr>
        </p:nvSpPr>
        <p:spPr>
          <a:xfrm>
            <a:off x="838200" y="1324303"/>
            <a:ext cx="5821680" cy="4719830"/>
          </a:xfrm>
        </p:spPr>
        <p:txBody>
          <a:bodyPr>
            <a:normAutofit/>
          </a:bodyPr>
          <a:lstStyle/>
          <a:p>
            <a:pPr marL="0" indent="0">
              <a:buNone/>
            </a:pPr>
            <a:r>
              <a:rPr lang="es-US" noProof="0" dirty="0"/>
              <a:t>Piense en una rutina o actividad cotidiana:</a:t>
            </a:r>
          </a:p>
          <a:p>
            <a:r>
              <a:rPr lang="es-US" noProof="0" dirty="0"/>
              <a:t>¿Qué habilidades o conceptos de medición pueden desarrollar los niños?</a:t>
            </a:r>
          </a:p>
          <a:p>
            <a:r>
              <a:rPr lang="es-US" noProof="0" dirty="0"/>
              <a:t>¿Qué vocabulario relacionado con la medición podría introducir?</a:t>
            </a:r>
          </a:p>
        </p:txBody>
      </p:sp>
      <p:pic>
        <p:nvPicPr>
          <p:cNvPr id="7" name="Picture 6">
            <a:extLst>
              <a:ext uri="{FF2B5EF4-FFF2-40B4-BE49-F238E27FC236}">
                <a16:creationId xmlns:a16="http://schemas.microsoft.com/office/drawing/2014/main" id="{45C9DE9C-F271-2384-85BB-FAFDA963E56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728857" y="960914"/>
            <a:ext cx="4463143" cy="5113699"/>
          </a:xfrm>
          <a:prstGeom prst="rect">
            <a:avLst/>
          </a:prstGeom>
          <a:noFill/>
        </p:spPr>
      </p:pic>
    </p:spTree>
    <p:extLst>
      <p:ext uri="{BB962C8B-B14F-4D97-AF65-F5344CB8AC3E}">
        <p14:creationId xmlns:p14="http://schemas.microsoft.com/office/powerpoint/2010/main" val="4169768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CABD6-858C-ED5D-EC55-09CF52BCD0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037CEF-70B5-A9D8-E293-90C739F24C1A}"/>
              </a:ext>
            </a:extLst>
          </p:cNvPr>
          <p:cNvSpPr>
            <a:spLocks noGrp="1"/>
          </p:cNvSpPr>
          <p:nvPr>
            <p:ph type="title"/>
          </p:nvPr>
        </p:nvSpPr>
        <p:spPr>
          <a:xfrm>
            <a:off x="838199" y="237744"/>
            <a:ext cx="10812517" cy="535531"/>
          </a:xfrm>
        </p:spPr>
        <p:txBody>
          <a:bodyPr/>
          <a:lstStyle/>
          <a:p>
            <a:r>
              <a:rPr lang="es-US" sz="3200" noProof="0" dirty="0"/>
              <a:t>Explorar: </a:t>
            </a:r>
            <a:r>
              <a:rPr lang="es-US" sz="3200" b="0" noProof="0" dirty="0">
                <a:latin typeface="Montserrat Medium" panose="00000600000000000000" pitchFamily="2" charset="0"/>
              </a:rPr>
              <a:t>Medición en las indagaciones STEAM</a:t>
            </a:r>
          </a:p>
        </p:txBody>
      </p:sp>
      <p:pic>
        <p:nvPicPr>
          <p:cNvPr id="3" name="Content Placeholder 2" descr="Captura de pantalla del folleto &quot;Medición en investigaciones STEAM&quot;.">
            <a:extLst>
              <a:ext uri="{FF2B5EF4-FFF2-40B4-BE49-F238E27FC236}">
                <a16:creationId xmlns:a16="http://schemas.microsoft.com/office/drawing/2014/main" id="{69B0A3B4-9DB8-08B4-BBC8-5901043C84B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1184700" y="1324302"/>
            <a:ext cx="3736760" cy="4852988"/>
          </a:xfrm>
          <a:ln>
            <a:solidFill>
              <a:schemeClr val="accent3"/>
            </a:solidFill>
          </a:ln>
        </p:spPr>
      </p:pic>
      <p:sp>
        <p:nvSpPr>
          <p:cNvPr id="6" name="Content Placeholder 5">
            <a:extLst>
              <a:ext uri="{FF2B5EF4-FFF2-40B4-BE49-F238E27FC236}">
                <a16:creationId xmlns:a16="http://schemas.microsoft.com/office/drawing/2014/main" id="{0E43DA3B-0353-2E9D-7035-889DEC967635}"/>
              </a:ext>
            </a:extLst>
          </p:cNvPr>
          <p:cNvSpPr>
            <a:spLocks noGrp="1"/>
          </p:cNvSpPr>
          <p:nvPr>
            <p:ph sz="half" idx="2"/>
          </p:nvPr>
        </p:nvSpPr>
        <p:spPr>
          <a:xfrm>
            <a:off x="4769060" y="1324302"/>
            <a:ext cx="6772700" cy="4985057"/>
          </a:xfrm>
        </p:spPr>
        <p:txBody>
          <a:bodyPr>
            <a:normAutofit fontScale="85000" lnSpcReduction="20000"/>
          </a:bodyPr>
          <a:lstStyle/>
          <a:p>
            <a:pPr marR="0" lvl="1">
              <a:lnSpc>
                <a:spcPct val="140000"/>
              </a:lnSpc>
              <a:spcAft>
                <a:spcPts val="2400"/>
              </a:spcAft>
            </a:pPr>
            <a:r>
              <a:rPr lang="es-US"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¿De qué manera esta indagación es significativa o interesante para los niños? </a:t>
            </a:r>
          </a:p>
          <a:p>
            <a:pPr marR="0" lvl="1">
              <a:lnSpc>
                <a:spcPct val="140000"/>
              </a:lnSpc>
              <a:spcAft>
                <a:spcPts val="2400"/>
              </a:spcAft>
            </a:pPr>
            <a:r>
              <a:rPr lang="es-US"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¿Qué podría decir o hacer para animar a los niños a medir durante sus indagaciones? </a:t>
            </a:r>
          </a:p>
          <a:p>
            <a:pPr marR="0" lvl="1">
              <a:lnSpc>
                <a:spcPct val="140000"/>
              </a:lnSpc>
              <a:spcAft>
                <a:spcPts val="2400"/>
              </a:spcAft>
            </a:pPr>
            <a:r>
              <a:rPr lang="es-US" kern="100" noProof="0" dirty="0">
                <a:effectLst/>
                <a:latin typeface="Montserrat" panose="00000500000000000000" pitchFamily="2" charset="0"/>
                <a:ea typeface="Calibri" panose="020F0502020204030204" pitchFamily="34" charset="0"/>
                <a:cs typeface="Times New Roman" panose="02020603050405020304" pitchFamily="18" charset="0"/>
              </a:rPr>
              <a:t>¿Qué herramientas podría proporcionar a los niños para la medición? </a:t>
            </a:r>
          </a:p>
          <a:p>
            <a:pPr marR="0" lvl="1">
              <a:lnSpc>
                <a:spcPct val="140000"/>
              </a:lnSpc>
            </a:pPr>
            <a:r>
              <a:rPr lang="es-US" kern="100" noProof="0" dirty="0">
                <a:effectLst/>
                <a:latin typeface="Montserrat" panose="00000500000000000000" pitchFamily="2" charset="0"/>
                <a:ea typeface="Calibri" panose="020F0502020204030204" pitchFamily="34" charset="0"/>
                <a:cs typeface="Times New Roman" panose="02020603050405020304" pitchFamily="18" charset="0"/>
              </a:rPr>
              <a:t>¿Qué apoyo podrían necesitar los niños para comprender mejor cómo utilizar las herramientas de medición y cómo interpretar el significado de las herramientas?</a:t>
            </a:r>
          </a:p>
        </p:txBody>
      </p:sp>
    </p:spTree>
    <p:extLst>
      <p:ext uri="{BB962C8B-B14F-4D97-AF65-F5344CB8AC3E}">
        <p14:creationId xmlns:p14="http://schemas.microsoft.com/office/powerpoint/2010/main" val="3703467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s-US" noProof="0" dirty="0"/>
              <a:t>Aprender sobre la medición</a:t>
            </a:r>
          </a:p>
        </p:txBody>
      </p:sp>
    </p:spTree>
    <p:extLst>
      <p:ext uri="{BB962C8B-B14F-4D97-AF65-F5344CB8AC3E}">
        <p14:creationId xmlns:p14="http://schemas.microsoft.com/office/powerpoint/2010/main" val="3449497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154745" y="78691"/>
            <a:ext cx="12037255" cy="978729"/>
          </a:xfrm>
        </p:spPr>
        <p:txBody>
          <a:bodyPr/>
          <a:lstStyle/>
          <a:p>
            <a:r>
              <a:rPr lang="es-US" sz="3200" noProof="0" dirty="0"/>
              <a:t>Fundamentos del aprendizaje en preescolar y kindergarten de transición TK de California</a:t>
            </a:r>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a:xfrm>
            <a:off x="154745" y="952813"/>
            <a:ext cx="11882509" cy="1064426"/>
          </a:xfrm>
        </p:spPr>
        <p:txBody>
          <a:bodyPr>
            <a:normAutofit/>
          </a:bodyPr>
          <a:lstStyle/>
          <a:p>
            <a:pPr marL="0" indent="0">
              <a:buNone/>
            </a:pPr>
            <a:r>
              <a:rPr lang="es-US" sz="2600" b="1" noProof="0" dirty="0">
                <a:solidFill>
                  <a:schemeClr val="tx1"/>
                </a:solidFill>
                <a:latin typeface="Montserrat" panose="00000500000000000000" pitchFamily="50" charset="0"/>
              </a:rPr>
              <a:t>Categoría: </a:t>
            </a:r>
            <a:r>
              <a:rPr lang="es-US" sz="2600" noProof="0" dirty="0">
                <a:solidFill>
                  <a:schemeClr val="tx1"/>
                </a:solidFill>
                <a:latin typeface="Montserrat" panose="00000500000000000000" pitchFamily="50" charset="0"/>
              </a:rPr>
              <a:t>Medición y datos</a:t>
            </a:r>
          </a:p>
          <a:p>
            <a:pPr marL="0" indent="0">
              <a:spcBef>
                <a:spcPts val="0"/>
              </a:spcBef>
              <a:buNone/>
            </a:pPr>
            <a:r>
              <a:rPr lang="es-US" sz="2600" b="1" noProof="0" dirty="0">
                <a:solidFill>
                  <a:schemeClr val="tx1"/>
                </a:solidFill>
                <a:latin typeface="Montserrat" panose="00000500000000000000" pitchFamily="50" charset="0"/>
              </a:rPr>
              <a:t>Subcategoría: </a:t>
            </a:r>
            <a:r>
              <a:rPr lang="es-US" sz="2600" noProof="0" dirty="0">
                <a:solidFill>
                  <a:schemeClr val="tx1"/>
                </a:solidFill>
                <a:latin typeface="Montserrat" panose="00000500000000000000" pitchFamily="50" charset="0"/>
              </a:rPr>
              <a:t>Comparación y ordenamiento de objetos </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345552539"/>
              </p:ext>
            </p:extLst>
          </p:nvPr>
        </p:nvGraphicFramePr>
        <p:xfrm>
          <a:off x="77372" y="2017239"/>
          <a:ext cx="12037254" cy="4120515"/>
        </p:xfrm>
        <a:graphic>
          <a:graphicData uri="http://schemas.openxmlformats.org/drawingml/2006/table">
            <a:tbl>
              <a:tblPr firstRow="1" bandRow="1">
                <a:tableStyleId>{5C22544A-7EE6-4342-B048-85BDC9FD1C3A}</a:tableStyleId>
              </a:tblPr>
              <a:tblGrid>
                <a:gridCol w="6127886">
                  <a:extLst>
                    <a:ext uri="{9D8B030D-6E8A-4147-A177-3AD203B41FA5}">
                      <a16:colId xmlns:a16="http://schemas.microsoft.com/office/drawing/2014/main" val="1853988790"/>
                    </a:ext>
                  </a:extLst>
                </a:gridCol>
                <a:gridCol w="5909368">
                  <a:extLst>
                    <a:ext uri="{9D8B030D-6E8A-4147-A177-3AD203B41FA5}">
                      <a16:colId xmlns:a16="http://schemas.microsoft.com/office/drawing/2014/main" val="3972950546"/>
                    </a:ext>
                  </a:extLst>
                </a:gridCol>
              </a:tblGrid>
              <a:tr h="370840">
                <a:tc>
                  <a:txBody>
                    <a:bodyPr/>
                    <a:lstStyle/>
                    <a:p>
                      <a:pPr algn="ctr"/>
                      <a:r>
                        <a:rPr lang="es-US" noProof="0" dirty="0">
                          <a:latin typeface="Montserrat" panose="00000500000000000000" pitchFamily="50" charset="0"/>
                        </a:rPr>
                        <a:t>Fundamento temprano</a:t>
                      </a:r>
                    </a:p>
                    <a:p>
                      <a:pPr algn="ctr"/>
                      <a:r>
                        <a:rPr lang="es-US" noProof="0" dirty="0">
                          <a:latin typeface="Montserrat" panose="00000500000000000000" pitchFamily="50" charset="0"/>
                        </a:rPr>
                        <a:t>(3 a 4 ½ años)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s-US" noProof="0" dirty="0">
                          <a:latin typeface="Montserrat" panose="00000500000000000000" pitchFamily="50" charset="0"/>
                        </a:rPr>
                        <a:t>Fundamento posterior</a:t>
                      </a:r>
                    </a:p>
                    <a:p>
                      <a:pPr algn="ctr"/>
                      <a:r>
                        <a:rPr lang="es-US" noProof="0" dirty="0">
                          <a:latin typeface="Montserrat" panose="00000500000000000000" pitchFamily="50" charset="0"/>
                        </a:rPr>
                        <a:t>(4 a 5 ½ años)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376171737"/>
                  </a:ext>
                </a:extLst>
              </a:tr>
              <a:tr h="370840">
                <a:tc>
                  <a:txBody>
                    <a:bodyPr/>
                    <a:lstStyle/>
                    <a:p>
                      <a:pPr>
                        <a:lnSpc>
                          <a:spcPct val="120000"/>
                        </a:lnSpc>
                      </a:pPr>
                      <a:r>
                        <a:rPr lang="es-US" sz="1800" kern="1200" noProof="0" dirty="0">
                          <a:solidFill>
                            <a:schemeClr val="dk1"/>
                          </a:solidFill>
                          <a:effectLst/>
                          <a:latin typeface="Montserrat" pitchFamily="2" charset="77"/>
                          <a:ea typeface="+mn-ea"/>
                          <a:cs typeface="+mn-cs"/>
                        </a:rPr>
                        <a:t>3.1 Demostrar conciencia de que los objetos se pueden comparar por longitud, peso o capacidad al notar las diferencias entre los objetos y comunicar estas comparaciones.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r>
                        <a:rPr lang="es-US" sz="1800" kern="1200" noProof="0" dirty="0">
                          <a:solidFill>
                            <a:schemeClr val="dk1"/>
                          </a:solidFill>
                          <a:effectLst/>
                          <a:latin typeface="Montserrat" pitchFamily="2" charset="77"/>
                          <a:ea typeface="+mn-ea"/>
                          <a:cs typeface="+mn-cs"/>
                        </a:rPr>
                        <a:t>3.1 Comparar dos objetos por longitud, peso o capacidad (por ejemplo, colocando los objetos uno al lado del otro) y comunicar estas comparaciones.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r h="370840">
                <a:tc>
                  <a:txBody>
                    <a:bodyPr/>
                    <a:lstStyle/>
                    <a:p>
                      <a:pPr>
                        <a:lnSpc>
                          <a:spcPct val="120000"/>
                        </a:lnSpc>
                      </a:pPr>
                      <a:r>
                        <a:rPr lang="es-US" sz="1800" kern="1200" noProof="0" dirty="0">
                          <a:solidFill>
                            <a:schemeClr val="dk1"/>
                          </a:solidFill>
                          <a:effectLst/>
                          <a:latin typeface="Montserrat" pitchFamily="2" charset="77"/>
                          <a:ea typeface="+mn-ea"/>
                          <a:cs typeface="+mn-cs"/>
                        </a:rPr>
                        <a:t>3.2 Ordenar algunos objetos (por ejemplo, tres) por longitud u otros atributos (por ejemplo, altura, capacidad).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r>
                        <a:rPr lang="es-US" sz="1800" kern="1200" noProof="0" dirty="0">
                          <a:solidFill>
                            <a:schemeClr val="dk1"/>
                          </a:solidFill>
                          <a:effectLst/>
                          <a:latin typeface="Montserrat" pitchFamily="2" charset="77"/>
                          <a:ea typeface="+mn-ea"/>
                          <a:cs typeface="+mn-cs"/>
                        </a:rPr>
                        <a:t>3.2 Ordenar un cantidad ligeramente mayor de objetos (por ejemplo, cuatro o cinco) por longitud u otros atributos (por ejemplo, altura, capacidad).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183963"/>
                  </a:ext>
                </a:extLst>
              </a:tr>
              <a:tr h="370840">
                <a:tc>
                  <a:txBody>
                    <a:bodyPr/>
                    <a:lstStyle/>
                    <a:p>
                      <a:pPr>
                        <a:lnSpc>
                          <a:spcPct val="120000"/>
                        </a:lnSpc>
                      </a:pPr>
                      <a:r>
                        <a:rPr lang="es-US" sz="1800" kern="1200" noProof="0" dirty="0">
                          <a:solidFill>
                            <a:schemeClr val="dk1"/>
                          </a:solidFill>
                          <a:effectLst/>
                          <a:latin typeface="Montserrat" pitchFamily="2" charset="77"/>
                          <a:ea typeface="+mn-ea"/>
                          <a:cs typeface="+mn-cs"/>
                        </a:rPr>
                        <a:t>(Sin fundamento)</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r>
                        <a:rPr lang="es-US" sz="1800" kern="1200" noProof="0" dirty="0">
                          <a:solidFill>
                            <a:schemeClr val="dk1"/>
                          </a:solidFill>
                          <a:effectLst/>
                          <a:latin typeface="Montserrat" pitchFamily="2" charset="77"/>
                          <a:ea typeface="+mn-ea"/>
                          <a:cs typeface="+mn-cs"/>
                        </a:rPr>
                        <a:t>3.3 Medir la longitud utilizando objetos concretos colocados de extremo a extremo, a veces necesitado el apoyo de un adulto.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4832645"/>
                  </a:ext>
                </a:extLst>
              </a:tr>
            </a:tbl>
          </a:graphicData>
        </a:graphic>
      </p:graphicFrame>
      <p:sp>
        <p:nvSpPr>
          <p:cNvPr id="7" name="TextBox 6">
            <a:extLst>
              <a:ext uri="{FF2B5EF4-FFF2-40B4-BE49-F238E27FC236}">
                <a16:creationId xmlns:a16="http://schemas.microsoft.com/office/drawing/2014/main" id="{DDEB1202-9636-51D9-8D6E-AF416D91E7CC}"/>
              </a:ext>
            </a:extLst>
          </p:cNvPr>
          <p:cNvSpPr txBox="1"/>
          <p:nvPr/>
        </p:nvSpPr>
        <p:spPr>
          <a:xfrm>
            <a:off x="851646" y="6198321"/>
            <a:ext cx="10752742" cy="276999"/>
          </a:xfrm>
          <a:prstGeom prst="rect">
            <a:avLst/>
          </a:prstGeom>
          <a:noFill/>
        </p:spPr>
        <p:txBody>
          <a:bodyPr wrap="square" rtlCol="0">
            <a:spAutoFit/>
          </a:bodyPr>
          <a:lstStyle/>
          <a:p>
            <a:pPr algn="r"/>
            <a:r>
              <a:rPr lang="es-US" sz="1200" noProof="0" dirty="0">
                <a:solidFill>
                  <a:schemeClr val="bg2">
                    <a:lumMod val="50000"/>
                  </a:schemeClr>
                </a:solidFill>
                <a:effectLst/>
                <a:latin typeface="Montserrat" panose="00000500000000000000" pitchFamily="50" charset="0"/>
              </a:rPr>
              <a:t>Departamento de Educación de California (2024)</a:t>
            </a:r>
            <a:endParaRPr lang="es-US" sz="1200" i="1" noProof="0"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2541526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5226F-62C8-892A-353C-3D83D37052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C034C7-3E2D-57A1-1A94-572C00775D4D}"/>
              </a:ext>
            </a:extLst>
          </p:cNvPr>
          <p:cNvSpPr>
            <a:spLocks noGrp="1"/>
          </p:cNvSpPr>
          <p:nvPr>
            <p:ph type="title"/>
          </p:nvPr>
        </p:nvSpPr>
        <p:spPr>
          <a:xfrm>
            <a:off x="851646" y="237744"/>
            <a:ext cx="10834075" cy="535531"/>
          </a:xfrm>
        </p:spPr>
        <p:txBody>
          <a:bodyPr/>
          <a:lstStyle/>
          <a:p>
            <a:r>
              <a:rPr lang="es-US" sz="3200" noProof="0" dirty="0"/>
              <a:t>Estándares Estatales Comunes de California</a:t>
            </a:r>
          </a:p>
        </p:txBody>
      </p:sp>
      <p:sp>
        <p:nvSpPr>
          <p:cNvPr id="4" name="Content Placeholder 3">
            <a:extLst>
              <a:ext uri="{FF2B5EF4-FFF2-40B4-BE49-F238E27FC236}">
                <a16:creationId xmlns:a16="http://schemas.microsoft.com/office/drawing/2014/main" id="{3D2DC970-2A9E-713D-DF03-6C469E8B40C1}"/>
              </a:ext>
            </a:extLst>
          </p:cNvPr>
          <p:cNvSpPr>
            <a:spLocks noGrp="1"/>
          </p:cNvSpPr>
          <p:nvPr>
            <p:ph idx="1"/>
          </p:nvPr>
        </p:nvSpPr>
        <p:spPr/>
        <p:txBody>
          <a:bodyPr/>
          <a:lstStyle/>
          <a:p>
            <a:pPr marL="0" indent="0">
              <a:buNone/>
            </a:pPr>
            <a:r>
              <a:rPr lang="es-US" b="1" noProof="0" dirty="0"/>
              <a:t>Medición y datos (K.MD)</a:t>
            </a:r>
          </a:p>
          <a:p>
            <a:pPr>
              <a:spcAft>
                <a:spcPts val="2400"/>
              </a:spcAft>
            </a:pPr>
            <a:r>
              <a:rPr lang="es-US" noProof="0" dirty="0"/>
              <a:t>Describen atributos de objetos que se pueden medir, tales como la longitud y el peso. </a:t>
            </a:r>
          </a:p>
          <a:p>
            <a:r>
              <a:rPr lang="es-US" noProof="0" dirty="0"/>
              <a:t>Comparen directamente dos objetos para saber cuál objeto tiene «más de o menos de» el atributo, </a:t>
            </a:r>
            <a:r>
              <a:rPr lang="es-US" noProof="0"/>
              <a:t>y describen </a:t>
            </a:r>
            <a:r>
              <a:rPr lang="es-US" noProof="0" dirty="0"/>
              <a:t>la diferencia. </a:t>
            </a:r>
          </a:p>
        </p:txBody>
      </p:sp>
      <p:sp>
        <p:nvSpPr>
          <p:cNvPr id="5" name="TextBox 4">
            <a:extLst>
              <a:ext uri="{FF2B5EF4-FFF2-40B4-BE49-F238E27FC236}">
                <a16:creationId xmlns:a16="http://schemas.microsoft.com/office/drawing/2014/main" id="{61071F11-4C24-8D95-BA60-A2E4DAB5B646}"/>
              </a:ext>
            </a:extLst>
          </p:cNvPr>
          <p:cNvSpPr txBox="1"/>
          <p:nvPr/>
        </p:nvSpPr>
        <p:spPr>
          <a:xfrm>
            <a:off x="758428" y="5899964"/>
            <a:ext cx="10675143" cy="276999"/>
          </a:xfrm>
          <a:prstGeom prst="rect">
            <a:avLst/>
          </a:prstGeom>
          <a:noFill/>
        </p:spPr>
        <p:txBody>
          <a:bodyPr wrap="square" rtlCol="0">
            <a:spAutoFit/>
          </a:bodyPr>
          <a:lstStyle/>
          <a:p>
            <a:r>
              <a:rPr lang="es-US" sz="1200" noProof="0" dirty="0">
                <a:solidFill>
                  <a:schemeClr val="bg2">
                    <a:lumMod val="50000"/>
                  </a:schemeClr>
                </a:solidFill>
                <a:latin typeface="Montserrat" panose="00000500000000000000" pitchFamily="50" charset="0"/>
              </a:rPr>
              <a:t>Departamento de Educación de California (2013)</a:t>
            </a:r>
          </a:p>
        </p:txBody>
      </p:sp>
    </p:spTree>
    <p:extLst>
      <p:ext uri="{BB962C8B-B14F-4D97-AF65-F5344CB8AC3E}">
        <p14:creationId xmlns:p14="http://schemas.microsoft.com/office/powerpoint/2010/main" val="552232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s-US" b="1" noProof="0" dirty="0">
                <a:latin typeface="Montserrat" pitchFamily="2" charset="77"/>
              </a:rPr>
              <a:t>Habilidades de medición</a:t>
            </a:r>
          </a:p>
        </p:txBody>
      </p:sp>
      <p:graphicFrame>
        <p:nvGraphicFramePr>
          <p:cNvPr id="20" name="Content Placeholder 7" descr="Noticing measurable attributes.&#10;Comparing and ordering.&#10;Measuring.">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1547183604"/>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84F700BD-3ADE-AFA7-38AE-522845EA5A0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rot="16200000">
            <a:off x="-1069181" y="1069183"/>
            <a:ext cx="6176963" cy="4038600"/>
          </a:xfrm>
          <a:prstGeom prst="rect">
            <a:avLst/>
          </a:prstGeom>
        </p:spPr>
      </p:pic>
    </p:spTree>
    <p:extLst>
      <p:ext uri="{BB962C8B-B14F-4D97-AF65-F5344CB8AC3E}">
        <p14:creationId xmlns:p14="http://schemas.microsoft.com/office/powerpoint/2010/main" val="4159292342"/>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23567</TotalTime>
  <Words>7997</Words>
  <Application>Microsoft Macintosh PowerPoint</Application>
  <PresentationFormat>Widescreen</PresentationFormat>
  <Paragraphs>452</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Symbol</vt:lpstr>
      <vt:lpstr>Arial</vt:lpstr>
      <vt:lpstr>Calibri</vt:lpstr>
      <vt:lpstr>Poppins</vt:lpstr>
      <vt:lpstr>Montserrat</vt:lpstr>
      <vt:lpstr>Montserrat Medium</vt:lpstr>
      <vt:lpstr>Office Theme</vt:lpstr>
      <vt:lpstr>Medición: preescolar, kindergarten de transición y kindergarten</vt:lpstr>
      <vt:lpstr>Agradecimientos</vt:lpstr>
      <vt:lpstr>Objetivos de la sesión</vt:lpstr>
      <vt:lpstr>Discusión: Oportunidades cotidianas para que los niños realicen medición</vt:lpstr>
      <vt:lpstr>Explorar: Medición en las indagaciones STEAM</vt:lpstr>
      <vt:lpstr>Aprender sobre la medición</vt:lpstr>
      <vt:lpstr>Fundamentos del aprendizaje en preescolar y kindergarten de transición TK de California</vt:lpstr>
      <vt:lpstr>Estándares Estatales Comunes de California</vt:lpstr>
      <vt:lpstr>Habilidades de medición</vt:lpstr>
      <vt:lpstr>Observar los atributos medibles</vt:lpstr>
      <vt:lpstr>¿Es grande o pequeño?</vt:lpstr>
      <vt:lpstr>¿Es grande o pequeño? (continuación)</vt:lpstr>
      <vt:lpstr>Observar: comparar la longitud</vt:lpstr>
      <vt:lpstr>Discusión: Comparar longitudes</vt:lpstr>
      <vt:lpstr>Comparar</vt:lpstr>
      <vt:lpstr>Ordenar</vt:lpstr>
      <vt:lpstr>Vocabulario comparativo</vt:lpstr>
      <vt:lpstr>Vocabulario comparativo en otros idiomas</vt:lpstr>
      <vt:lpstr> Medición</vt:lpstr>
      <vt:lpstr>Observar: Medición con cubos</vt:lpstr>
      <vt:lpstr>Discusión: Medición con cubos</vt:lpstr>
      <vt:lpstr>Medir utilizando herramientas de medición no estándar</vt:lpstr>
      <vt:lpstr>Medir utilizando herramientas de medición estándar</vt:lpstr>
      <vt:lpstr>Apoyo a la medición</vt:lpstr>
      <vt:lpstr>Explorar: Enfoque M5 de matemáticas tempranas</vt:lpstr>
      <vt:lpstr>Discusión: M5 en acción</vt:lpstr>
      <vt:lpstr>Explorar:  Utilizar M5 para apoyar el aprendizaje sobre la medición</vt:lpstr>
      <vt:lpstr>Discusión: Utilizar M5 para apoyar el aprendizaje sobre la medición</vt:lpstr>
      <vt:lpstr>Juego: Medir con las manos o los pies</vt:lpstr>
      <vt:lpstr>Reflexionar:  Emparejar y compartir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Medición: preescolar, kindergarten de transición y kindergarten</dc:title>
  <dc:creator/>
  <cp:keywords/>
  <cp:lastModifiedBy>Grace Srinivasiah</cp:lastModifiedBy>
  <cp:revision>262</cp:revision>
  <cp:lastPrinted>2023-08-03T16:24:27Z</cp:lastPrinted>
  <dcterms:created xsi:type="dcterms:W3CDTF">2024-09-24T13:13:29Z</dcterms:created>
  <dcterms:modified xsi:type="dcterms:W3CDTF">2026-01-21T22:02:25Z</dcterms:modified>
</cp:coreProperties>
</file>