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5"/>
  </p:notesMasterIdLst>
  <p:handoutMasterIdLst>
    <p:handoutMasterId r:id="rId26"/>
  </p:handoutMasterIdLst>
  <p:sldIdLst>
    <p:sldId id="271" r:id="rId2"/>
    <p:sldId id="402" r:id="rId3"/>
    <p:sldId id="403" r:id="rId4"/>
    <p:sldId id="404" r:id="rId5"/>
    <p:sldId id="405" r:id="rId6"/>
    <p:sldId id="392" r:id="rId7"/>
    <p:sldId id="417" r:id="rId8"/>
    <p:sldId id="400" r:id="rId9"/>
    <p:sldId id="401" r:id="rId10"/>
    <p:sldId id="418" r:id="rId11"/>
    <p:sldId id="419" r:id="rId12"/>
    <p:sldId id="407" r:id="rId13"/>
    <p:sldId id="420" r:id="rId14"/>
    <p:sldId id="409" r:id="rId15"/>
    <p:sldId id="411" r:id="rId16"/>
    <p:sldId id="412" r:id="rId17"/>
    <p:sldId id="426" r:id="rId18"/>
    <p:sldId id="413" r:id="rId19"/>
    <p:sldId id="421" r:id="rId20"/>
    <p:sldId id="415" r:id="rId21"/>
    <p:sldId id="422" r:id="rId22"/>
    <p:sldId id="334" r:id="rId23"/>
    <p:sldId id="425" r:id="rId24"/>
  </p:sldIdLst>
  <p:sldSz cx="12192000" cy="6858000"/>
  <p:notesSz cx="6858000" cy="9144000"/>
  <p:embeddedFontLst>
    <p:embeddedFont>
      <p:font typeface="Montserrat" pitchFamily="2" charset="77"/>
      <p:regular r:id="rId27"/>
      <p:bold r:id="rId28"/>
      <p:italic r:id="rId29"/>
      <p:boldItalic r:id="rId30"/>
    </p:embeddedFont>
    <p:embeddedFont>
      <p:font typeface="Montserrat Medium" pitchFamily="2" charset="77"/>
      <p:regular r:id="rId31"/>
      <p:italic r:id="rId32"/>
    </p:embeddedFont>
    <p:embeddedFont>
      <p:font typeface="Poppins" pitchFamily="2" charset="77"/>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F4EA12-ED83-4DD3-E1A0-614F232277E8}" name="Sue Kassner" initials="SK" userId="S::skassne@wested.org::0ae480a5-e856-42f7-9298-ff3c2b747620" providerId="AD"/>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430D2454-D802-B823-14FA-91A74AA145D7}" name="Kathy Zent" initials="KZ" userId="S::kzent@wested.org::2277f9b5-8c28-4b10-8cbd-6ce245d44c45" providerId="AD"/>
  <p188:author id="{56175657-D597-08E2-DA47-49FB6C903BBD}" name="Lexi Alexander" initials="LA" userId="S::lalexan2@wested.org::209657db-7f14-4e98-85e1-9b7d89483e08" providerId="AD"/>
  <p188:author id="{990F5A61-37B3-57C3-4E8D-1D794B946607}" name="Amy Reff" initials="AR" userId="Amy Reff"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 id="{167117C7-EAA2-167D-2145-E1F1ECC1AA13}" name="Lexi Alexander" initials="LA" userId="JFfCDUPoy8XNDLgjf5LRYVijoAz7WR7RTVdh3+dwRHI="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DF7"/>
    <a:srgbClr val="CCABD9"/>
    <a:srgbClr val="0F173D"/>
    <a:srgbClr val="2078AE"/>
    <a:srgbClr val="42509F"/>
    <a:srgbClr val="2078B0"/>
    <a:srgbClr val="8AADCB"/>
    <a:srgbClr val="9DBAD4"/>
    <a:srgbClr val="D8E4EE"/>
    <a:srgbClr val="E9EB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F26025-6846-F349-896F-B32C75F954F1}" v="1" dt="2026-01-21T21:56:23.2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82" autoAdjust="0"/>
    <p:restoredTop sz="79589" autoAdjust="0"/>
  </p:normalViewPr>
  <p:slideViewPr>
    <p:cSldViewPr snapToGrid="0">
      <p:cViewPr varScale="1">
        <p:scale>
          <a:sx n="95" d="100"/>
          <a:sy n="95" d="100"/>
        </p:scale>
        <p:origin x="1512" y="184"/>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8.fntdata"/><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Miller" userId="185524936_tp_box_2" providerId="OAuth2" clId="{A0C8EBFB-DB7C-49BA-A1A6-809B13CC49F5}"/>
    <pc:docChg chg="custSel modSld modMainMaster">
      <pc:chgData name="Sara Miller" userId="185524936_tp_box_2" providerId="OAuth2" clId="{A0C8EBFB-DB7C-49BA-A1A6-809B13CC49F5}" dt="2026-01-06T23:41:22.973" v="162" actId="20577"/>
      <pc:docMkLst>
        <pc:docMk/>
      </pc:docMkLst>
      <pc:sldChg chg="modSp mod">
        <pc:chgData name="Sara Miller" userId="185524936_tp_box_2" providerId="OAuth2" clId="{A0C8EBFB-DB7C-49BA-A1A6-809B13CC49F5}" dt="2026-01-06T23:26:34.611" v="25" actId="790"/>
        <pc:sldMkLst>
          <pc:docMk/>
          <pc:sldMk cId="1237121600" sldId="271"/>
        </pc:sldMkLst>
        <pc:spChg chg="mod">
          <ac:chgData name="Sara Miller" userId="185524936_tp_box_2" providerId="OAuth2" clId="{A0C8EBFB-DB7C-49BA-A1A6-809B13CC49F5}" dt="2026-01-06T23:26:34.611" v="25" actId="790"/>
          <ac:spMkLst>
            <pc:docMk/>
            <pc:sldMk cId="1237121600" sldId="271"/>
            <ac:spMk id="4" creationId="{FC3222D5-6FE3-BC6F-608E-57B8261DE85E}"/>
          </ac:spMkLst>
        </pc:spChg>
      </pc:sldChg>
      <pc:sldChg chg="modSp mod">
        <pc:chgData name="Sara Miller" userId="185524936_tp_box_2" providerId="OAuth2" clId="{A0C8EBFB-DB7C-49BA-A1A6-809B13CC49F5}" dt="2026-01-06T23:39:47.074" v="148" actId="20577"/>
        <pc:sldMkLst>
          <pc:docMk/>
          <pc:sldMk cId="2465515831" sldId="334"/>
        </pc:sldMkLst>
        <pc:spChg chg="mod">
          <ac:chgData name="Sara Miller" userId="185524936_tp_box_2" providerId="OAuth2" clId="{A0C8EBFB-DB7C-49BA-A1A6-809B13CC49F5}" dt="2026-01-06T23:26:34.611" v="25" actId="790"/>
          <ac:spMkLst>
            <pc:docMk/>
            <pc:sldMk cId="2465515831" sldId="334"/>
            <ac:spMk id="2" creationId="{7FEFAA12-CBAA-B5CF-B9C3-2E0B263330AF}"/>
          </ac:spMkLst>
        </pc:spChg>
        <pc:spChg chg="mod">
          <ac:chgData name="Sara Miller" userId="185524936_tp_box_2" providerId="OAuth2" clId="{A0C8EBFB-DB7C-49BA-A1A6-809B13CC49F5}" dt="2026-01-06T23:26:34.611" v="25" actId="790"/>
          <ac:spMkLst>
            <pc:docMk/>
            <pc:sldMk cId="2465515831" sldId="334"/>
            <ac:spMk id="3" creationId="{30A6D76E-E839-413F-A99E-233C2D01F600}"/>
          </ac:spMkLst>
        </pc:spChg>
        <pc:spChg chg="mod">
          <ac:chgData name="Sara Miller" userId="185524936_tp_box_2" providerId="OAuth2" clId="{A0C8EBFB-DB7C-49BA-A1A6-809B13CC49F5}" dt="2026-01-06T23:38:15.369" v="126" actId="1076"/>
          <ac:spMkLst>
            <pc:docMk/>
            <pc:sldMk cId="2465515831" sldId="334"/>
            <ac:spMk id="4" creationId="{7A396042-F952-C149-6F40-A967DF59516C}"/>
          </ac:spMkLst>
        </pc:spChg>
        <pc:graphicFrameChg chg="modGraphic">
          <ac:chgData name="Sara Miller" userId="185524936_tp_box_2" providerId="OAuth2" clId="{A0C8EBFB-DB7C-49BA-A1A6-809B13CC49F5}" dt="2026-01-06T23:39:47.074" v="148" actId="20577"/>
          <ac:graphicFrameMkLst>
            <pc:docMk/>
            <pc:sldMk cId="2465515831" sldId="334"/>
            <ac:graphicFrameMk id="6" creationId="{F2F71AE9-CD30-B487-A107-768227300EAF}"/>
          </ac:graphicFrameMkLst>
        </pc:graphicFrameChg>
      </pc:sldChg>
      <pc:sldChg chg="modSp mod">
        <pc:chgData name="Sara Miller" userId="185524936_tp_box_2" providerId="OAuth2" clId="{A0C8EBFB-DB7C-49BA-A1A6-809B13CC49F5}" dt="2026-01-06T23:28:24.711" v="55" actId="20577"/>
        <pc:sldMkLst>
          <pc:docMk/>
          <pc:sldMk cId="3912840079" sldId="392"/>
        </pc:sldMkLst>
        <pc:spChg chg="mod">
          <ac:chgData name="Sara Miller" userId="185524936_tp_box_2" providerId="OAuth2" clId="{A0C8EBFB-DB7C-49BA-A1A6-809B13CC49F5}" dt="2026-01-06T23:28:24.711" v="55" actId="20577"/>
          <ac:spMkLst>
            <pc:docMk/>
            <pc:sldMk cId="3912840079" sldId="392"/>
            <ac:spMk id="2" creationId="{9C11536C-D764-8E49-E9BC-F14C58EB3909}"/>
          </ac:spMkLst>
        </pc:spChg>
        <pc:spChg chg="mod">
          <ac:chgData name="Sara Miller" userId="185524936_tp_box_2" providerId="OAuth2" clId="{A0C8EBFB-DB7C-49BA-A1A6-809B13CC49F5}" dt="2026-01-06T23:26:34.611" v="25" actId="790"/>
          <ac:spMkLst>
            <pc:docMk/>
            <pc:sldMk cId="3912840079" sldId="392"/>
            <ac:spMk id="3" creationId="{5109FDE3-B18A-4622-E45F-91CDFA807FA8}"/>
          </ac:spMkLst>
        </pc:spChg>
        <pc:spChg chg="mod">
          <ac:chgData name="Sara Miller" userId="185524936_tp_box_2" providerId="OAuth2" clId="{A0C8EBFB-DB7C-49BA-A1A6-809B13CC49F5}" dt="2026-01-06T23:26:34.611" v="25" actId="790"/>
          <ac:spMkLst>
            <pc:docMk/>
            <pc:sldMk cId="3912840079" sldId="392"/>
            <ac:spMk id="10" creationId="{2D866C0F-AF1D-01FA-62F1-3C10A0685A9C}"/>
          </ac:spMkLst>
        </pc:spChg>
        <pc:spChg chg="mod">
          <ac:chgData name="Sara Miller" userId="185524936_tp_box_2" providerId="OAuth2" clId="{A0C8EBFB-DB7C-49BA-A1A6-809B13CC49F5}" dt="2026-01-06T23:26:34.611" v="25" actId="790"/>
          <ac:spMkLst>
            <pc:docMk/>
            <pc:sldMk cId="3912840079" sldId="392"/>
            <ac:spMk id="11" creationId="{1B4152C7-448D-C8CE-8C45-FD678B649952}"/>
          </ac:spMkLst>
        </pc:spChg>
      </pc:sldChg>
      <pc:sldChg chg="modSp mod">
        <pc:chgData name="Sara Miller" userId="185524936_tp_box_2" providerId="OAuth2" clId="{A0C8EBFB-DB7C-49BA-A1A6-809B13CC49F5}" dt="2026-01-06T23:29:23.746" v="63" actId="20577"/>
        <pc:sldMkLst>
          <pc:docMk/>
          <pc:sldMk cId="2985605656" sldId="400"/>
        </pc:sldMkLst>
        <pc:spChg chg="mod">
          <ac:chgData name="Sara Miller" userId="185524936_tp_box_2" providerId="OAuth2" clId="{A0C8EBFB-DB7C-49BA-A1A6-809B13CC49F5}" dt="2026-01-06T23:29:05.136" v="57" actId="20577"/>
          <ac:spMkLst>
            <pc:docMk/>
            <pc:sldMk cId="2985605656" sldId="400"/>
            <ac:spMk id="2" creationId="{EC8BD807-9E9D-36E8-CB73-08DC80728169}"/>
          </ac:spMkLst>
        </pc:spChg>
        <pc:spChg chg="mod">
          <ac:chgData name="Sara Miller" userId="185524936_tp_box_2" providerId="OAuth2" clId="{A0C8EBFB-DB7C-49BA-A1A6-809B13CC49F5}" dt="2026-01-06T23:29:23.746" v="63" actId="20577"/>
          <ac:spMkLst>
            <pc:docMk/>
            <pc:sldMk cId="2985605656" sldId="400"/>
            <ac:spMk id="3" creationId="{1B775785-6EE9-E17C-00CC-64DFDAD1E7A3}"/>
          </ac:spMkLst>
        </pc:spChg>
      </pc:sldChg>
      <pc:sldChg chg="modSp mod">
        <pc:chgData name="Sara Miller" userId="185524936_tp_box_2" providerId="OAuth2" clId="{A0C8EBFB-DB7C-49BA-A1A6-809B13CC49F5}" dt="2026-01-06T23:30:04.701" v="64" actId="20577"/>
        <pc:sldMkLst>
          <pc:docMk/>
          <pc:sldMk cId="2233355102" sldId="401"/>
        </pc:sldMkLst>
        <pc:spChg chg="mod">
          <ac:chgData name="Sara Miller" userId="185524936_tp_box_2" providerId="OAuth2" clId="{A0C8EBFB-DB7C-49BA-A1A6-809B13CC49F5}" dt="2026-01-06T23:30:04.701" v="64" actId="20577"/>
          <ac:spMkLst>
            <pc:docMk/>
            <pc:sldMk cId="2233355102" sldId="401"/>
            <ac:spMk id="4" creationId="{D479AA10-9E6B-3D50-7E1E-38461C0BACB6}"/>
          </ac:spMkLst>
        </pc:spChg>
      </pc:sldChg>
      <pc:sldChg chg="modSp mod">
        <pc:chgData name="Sara Miller" userId="185524936_tp_box_2" providerId="OAuth2" clId="{A0C8EBFB-DB7C-49BA-A1A6-809B13CC49F5}" dt="2026-01-06T23:26:34.611" v="25" actId="790"/>
        <pc:sldMkLst>
          <pc:docMk/>
          <pc:sldMk cId="2907974597" sldId="402"/>
        </pc:sldMkLst>
        <pc:spChg chg="mod">
          <ac:chgData name="Sara Miller" userId="185524936_tp_box_2" providerId="OAuth2" clId="{A0C8EBFB-DB7C-49BA-A1A6-809B13CC49F5}" dt="2026-01-06T23:26:34.611" v="25" actId="790"/>
          <ac:spMkLst>
            <pc:docMk/>
            <pc:sldMk cId="2907974597" sldId="402"/>
            <ac:spMk id="4" creationId="{B22E8C9E-AE99-BB9C-4AFD-4D01F9549AD2}"/>
          </ac:spMkLst>
        </pc:spChg>
      </pc:sldChg>
      <pc:sldChg chg="modSp mod">
        <pc:chgData name="Sara Miller" userId="185524936_tp_box_2" providerId="OAuth2" clId="{A0C8EBFB-DB7C-49BA-A1A6-809B13CC49F5}" dt="2026-01-06T23:26:34.611" v="25" actId="790"/>
        <pc:sldMkLst>
          <pc:docMk/>
          <pc:sldMk cId="2502478517" sldId="403"/>
        </pc:sldMkLst>
        <pc:spChg chg="mod">
          <ac:chgData name="Sara Miller" userId="185524936_tp_box_2" providerId="OAuth2" clId="{A0C8EBFB-DB7C-49BA-A1A6-809B13CC49F5}" dt="2026-01-06T23:26:34.611" v="25" actId="790"/>
          <ac:spMkLst>
            <pc:docMk/>
            <pc:sldMk cId="2502478517" sldId="403"/>
            <ac:spMk id="2" creationId="{9C11536C-D764-8E49-E9BC-F14C58EB3909}"/>
          </ac:spMkLst>
        </pc:spChg>
        <pc:spChg chg="mod">
          <ac:chgData name="Sara Miller" userId="185524936_tp_box_2" providerId="OAuth2" clId="{A0C8EBFB-DB7C-49BA-A1A6-809B13CC49F5}" dt="2026-01-06T23:26:34.611" v="25" actId="790"/>
          <ac:spMkLst>
            <pc:docMk/>
            <pc:sldMk cId="2502478517" sldId="403"/>
            <ac:spMk id="3" creationId="{E1718584-69B8-5F62-20C4-A6C61F18891C}"/>
          </ac:spMkLst>
        </pc:spChg>
      </pc:sldChg>
      <pc:sldChg chg="modSp mod">
        <pc:chgData name="Sara Miller" userId="185524936_tp_box_2" providerId="OAuth2" clId="{A0C8EBFB-DB7C-49BA-A1A6-809B13CC49F5}" dt="2026-01-06T23:26:34.611" v="25" actId="790"/>
        <pc:sldMkLst>
          <pc:docMk/>
          <pc:sldMk cId="4139855189" sldId="404"/>
        </pc:sldMkLst>
        <pc:spChg chg="mod">
          <ac:chgData name="Sara Miller" userId="185524936_tp_box_2" providerId="OAuth2" clId="{A0C8EBFB-DB7C-49BA-A1A6-809B13CC49F5}" dt="2026-01-06T23:26:34.611" v="25" actId="790"/>
          <ac:spMkLst>
            <pc:docMk/>
            <pc:sldMk cId="4139855189" sldId="404"/>
            <ac:spMk id="2" creationId="{F2528D87-1DBC-8D7A-9AC1-723A361E2E38}"/>
          </ac:spMkLst>
        </pc:spChg>
      </pc:sldChg>
      <pc:sldChg chg="modSp mod">
        <pc:chgData name="Sara Miller" userId="185524936_tp_box_2" providerId="OAuth2" clId="{A0C8EBFB-DB7C-49BA-A1A6-809B13CC49F5}" dt="2026-01-06T23:28:04.446" v="54" actId="20577"/>
        <pc:sldMkLst>
          <pc:docMk/>
          <pc:sldMk cId="847529445" sldId="405"/>
        </pc:sldMkLst>
        <pc:spChg chg="mod">
          <ac:chgData name="Sara Miller" userId="185524936_tp_box_2" providerId="OAuth2" clId="{A0C8EBFB-DB7C-49BA-A1A6-809B13CC49F5}" dt="2026-01-06T23:27:00.206" v="30" actId="313"/>
          <ac:spMkLst>
            <pc:docMk/>
            <pc:sldMk cId="847529445" sldId="405"/>
            <ac:spMk id="2" creationId="{7F0B6980-891A-6F1B-7193-DB24A92FED17}"/>
          </ac:spMkLst>
        </pc:spChg>
        <pc:spChg chg="mod">
          <ac:chgData name="Sara Miller" userId="185524936_tp_box_2" providerId="OAuth2" clId="{A0C8EBFB-DB7C-49BA-A1A6-809B13CC49F5}" dt="2026-01-06T23:28:04.446" v="54" actId="20577"/>
          <ac:spMkLst>
            <pc:docMk/>
            <pc:sldMk cId="847529445" sldId="405"/>
            <ac:spMk id="5" creationId="{30000951-19F2-4366-EF54-66B3FE3D227E}"/>
          </ac:spMkLst>
        </pc:spChg>
      </pc:sldChg>
      <pc:sldChg chg="modSp mod">
        <pc:chgData name="Sara Miller" userId="185524936_tp_box_2" providerId="OAuth2" clId="{A0C8EBFB-DB7C-49BA-A1A6-809B13CC49F5}" dt="2026-01-06T23:26:34.611" v="25" actId="790"/>
        <pc:sldMkLst>
          <pc:docMk/>
          <pc:sldMk cId="2218161944" sldId="407"/>
        </pc:sldMkLst>
        <pc:spChg chg="mod">
          <ac:chgData name="Sara Miller" userId="185524936_tp_box_2" providerId="OAuth2" clId="{A0C8EBFB-DB7C-49BA-A1A6-809B13CC49F5}" dt="2026-01-06T23:26:34.611" v="25" actId="790"/>
          <ac:spMkLst>
            <pc:docMk/>
            <pc:sldMk cId="2218161944" sldId="407"/>
            <ac:spMk id="2" creationId="{0F87127B-41F6-1FFA-C312-A69AC6C279FF}"/>
          </ac:spMkLst>
        </pc:spChg>
        <pc:spChg chg="mod">
          <ac:chgData name="Sara Miller" userId="185524936_tp_box_2" providerId="OAuth2" clId="{A0C8EBFB-DB7C-49BA-A1A6-809B13CC49F5}" dt="2026-01-06T23:26:34.611" v="25" actId="790"/>
          <ac:spMkLst>
            <pc:docMk/>
            <pc:sldMk cId="2218161944" sldId="407"/>
            <ac:spMk id="8" creationId="{21604300-8692-F137-EC1A-339015F3D6DC}"/>
          </ac:spMkLst>
        </pc:spChg>
        <pc:spChg chg="mod">
          <ac:chgData name="Sara Miller" userId="185524936_tp_box_2" providerId="OAuth2" clId="{A0C8EBFB-DB7C-49BA-A1A6-809B13CC49F5}" dt="2026-01-06T23:26:34.611" v="25" actId="790"/>
          <ac:spMkLst>
            <pc:docMk/>
            <pc:sldMk cId="2218161944" sldId="407"/>
            <ac:spMk id="9" creationId="{C1A47079-9747-5409-3FC3-61E4EF29F0A4}"/>
          </ac:spMkLst>
        </pc:spChg>
      </pc:sldChg>
      <pc:sldChg chg="modSp mod">
        <pc:chgData name="Sara Miller" userId="185524936_tp_box_2" providerId="OAuth2" clId="{A0C8EBFB-DB7C-49BA-A1A6-809B13CC49F5}" dt="2026-01-06T23:26:34.611" v="25" actId="790"/>
        <pc:sldMkLst>
          <pc:docMk/>
          <pc:sldMk cId="34119306" sldId="409"/>
        </pc:sldMkLst>
        <pc:spChg chg="mod">
          <ac:chgData name="Sara Miller" userId="185524936_tp_box_2" providerId="OAuth2" clId="{A0C8EBFB-DB7C-49BA-A1A6-809B13CC49F5}" dt="2026-01-06T23:26:34.611" v="25" actId="790"/>
          <ac:spMkLst>
            <pc:docMk/>
            <pc:sldMk cId="34119306" sldId="409"/>
            <ac:spMk id="2" creationId="{2033044B-F45B-58D7-9BD8-20FCCE632B5B}"/>
          </ac:spMkLst>
        </pc:spChg>
        <pc:spChg chg="mod">
          <ac:chgData name="Sara Miller" userId="185524936_tp_box_2" providerId="OAuth2" clId="{A0C8EBFB-DB7C-49BA-A1A6-809B13CC49F5}" dt="2026-01-06T23:26:34.611" v="25" actId="790"/>
          <ac:spMkLst>
            <pc:docMk/>
            <pc:sldMk cId="34119306" sldId="409"/>
            <ac:spMk id="4" creationId="{CFFCAB48-DCA8-917B-F6D4-EC1A955E15D5}"/>
          </ac:spMkLst>
        </pc:spChg>
      </pc:sldChg>
      <pc:sldChg chg="modSp mod">
        <pc:chgData name="Sara Miller" userId="185524936_tp_box_2" providerId="OAuth2" clId="{A0C8EBFB-DB7C-49BA-A1A6-809B13CC49F5}" dt="2026-01-06T23:32:09.524" v="74" actId="14100"/>
        <pc:sldMkLst>
          <pc:docMk/>
          <pc:sldMk cId="54160069" sldId="411"/>
        </pc:sldMkLst>
        <pc:spChg chg="mod">
          <ac:chgData name="Sara Miller" userId="185524936_tp_box_2" providerId="OAuth2" clId="{A0C8EBFB-DB7C-49BA-A1A6-809B13CC49F5}" dt="2026-01-06T23:26:34.611" v="25" actId="790"/>
          <ac:spMkLst>
            <pc:docMk/>
            <pc:sldMk cId="54160069" sldId="411"/>
            <ac:spMk id="5" creationId="{79CDD5E2-246D-EE08-DDFF-B461E0EB5C60}"/>
          </ac:spMkLst>
        </pc:spChg>
        <pc:spChg chg="mod">
          <ac:chgData name="Sara Miller" userId="185524936_tp_box_2" providerId="OAuth2" clId="{A0C8EBFB-DB7C-49BA-A1A6-809B13CC49F5}" dt="2026-01-06T23:32:09.524" v="74" actId="14100"/>
          <ac:spMkLst>
            <pc:docMk/>
            <pc:sldMk cId="54160069" sldId="411"/>
            <ac:spMk id="6" creationId="{044390C9-5E11-BA9B-6D64-D444C34AC6C6}"/>
          </ac:spMkLst>
        </pc:spChg>
      </pc:sldChg>
      <pc:sldChg chg="modSp mod">
        <pc:chgData name="Sara Miller" userId="185524936_tp_box_2" providerId="OAuth2" clId="{A0C8EBFB-DB7C-49BA-A1A6-809B13CC49F5}" dt="2026-01-06T23:26:34.611" v="25" actId="790"/>
        <pc:sldMkLst>
          <pc:docMk/>
          <pc:sldMk cId="1394822165" sldId="412"/>
        </pc:sldMkLst>
        <pc:spChg chg="mod">
          <ac:chgData name="Sara Miller" userId="185524936_tp_box_2" providerId="OAuth2" clId="{A0C8EBFB-DB7C-49BA-A1A6-809B13CC49F5}" dt="2026-01-06T23:26:34.611" v="25" actId="790"/>
          <ac:spMkLst>
            <pc:docMk/>
            <pc:sldMk cId="1394822165" sldId="412"/>
            <ac:spMk id="5" creationId="{9E3C1A94-55CC-3195-1C50-DD934724E8AD}"/>
          </ac:spMkLst>
        </pc:spChg>
        <pc:spChg chg="mod">
          <ac:chgData name="Sara Miller" userId="185524936_tp_box_2" providerId="OAuth2" clId="{A0C8EBFB-DB7C-49BA-A1A6-809B13CC49F5}" dt="2026-01-06T23:26:34.611" v="25" actId="790"/>
          <ac:spMkLst>
            <pc:docMk/>
            <pc:sldMk cId="1394822165" sldId="412"/>
            <ac:spMk id="6" creationId="{68ACFEDF-B618-939D-DD2C-B84CCC705912}"/>
          </ac:spMkLst>
        </pc:spChg>
      </pc:sldChg>
      <pc:sldChg chg="modSp mod">
        <pc:chgData name="Sara Miller" userId="185524936_tp_box_2" providerId="OAuth2" clId="{A0C8EBFB-DB7C-49BA-A1A6-809B13CC49F5}" dt="2026-01-06T23:34:25.779" v="96" actId="1076"/>
        <pc:sldMkLst>
          <pc:docMk/>
          <pc:sldMk cId="3630061582" sldId="413"/>
        </pc:sldMkLst>
        <pc:spChg chg="mod">
          <ac:chgData name="Sara Miller" userId="185524936_tp_box_2" providerId="OAuth2" clId="{A0C8EBFB-DB7C-49BA-A1A6-809B13CC49F5}" dt="2026-01-06T23:33:39.800" v="91" actId="14100"/>
          <ac:spMkLst>
            <pc:docMk/>
            <pc:sldMk cId="3630061582" sldId="413"/>
            <ac:spMk id="2" creationId="{AC0DEEC6-2E8C-49C3-A9CF-88CC534258FF}"/>
          </ac:spMkLst>
        </pc:spChg>
        <pc:spChg chg="mod">
          <ac:chgData name="Sara Miller" userId="185524936_tp_box_2" providerId="OAuth2" clId="{A0C8EBFB-DB7C-49BA-A1A6-809B13CC49F5}" dt="2026-01-06T23:26:34.611" v="25" actId="790"/>
          <ac:spMkLst>
            <pc:docMk/>
            <pc:sldMk cId="3630061582" sldId="413"/>
            <ac:spMk id="4" creationId="{B5B02B6E-2F37-CC2E-6B23-61F0A62D6137}"/>
          </ac:spMkLst>
        </pc:spChg>
        <pc:spChg chg="mod">
          <ac:chgData name="Sara Miller" userId="185524936_tp_box_2" providerId="OAuth2" clId="{A0C8EBFB-DB7C-49BA-A1A6-809B13CC49F5}" dt="2026-01-06T23:33:44.596" v="93" actId="27636"/>
          <ac:spMkLst>
            <pc:docMk/>
            <pc:sldMk cId="3630061582" sldId="413"/>
            <ac:spMk id="12" creationId="{61905ABE-5980-C8D6-E16D-35CCAF16AD6A}"/>
          </ac:spMkLst>
        </pc:spChg>
        <pc:spChg chg="mod">
          <ac:chgData name="Sara Miller" userId="185524936_tp_box_2" providerId="OAuth2" clId="{A0C8EBFB-DB7C-49BA-A1A6-809B13CC49F5}" dt="2026-01-06T23:33:53.003" v="94" actId="14100"/>
          <ac:spMkLst>
            <pc:docMk/>
            <pc:sldMk cId="3630061582" sldId="413"/>
            <ac:spMk id="15" creationId="{3ADA88BE-F257-EEB8-AC62-762CD79EEFEA}"/>
          </ac:spMkLst>
        </pc:spChg>
        <pc:picChg chg="mod">
          <ac:chgData name="Sara Miller" userId="185524936_tp_box_2" providerId="OAuth2" clId="{A0C8EBFB-DB7C-49BA-A1A6-809B13CC49F5}" dt="2026-01-06T23:34:25.779" v="96" actId="1076"/>
          <ac:picMkLst>
            <pc:docMk/>
            <pc:sldMk cId="3630061582" sldId="413"/>
            <ac:picMk id="16" creationId="{7B5A5E9D-D478-B39B-2222-8563F13A6539}"/>
          </ac:picMkLst>
        </pc:picChg>
        <pc:picChg chg="mod">
          <ac:chgData name="Sara Miller" userId="185524936_tp_box_2" providerId="OAuth2" clId="{A0C8EBFB-DB7C-49BA-A1A6-809B13CC49F5}" dt="2026-01-06T23:34:03.378" v="95" actId="1076"/>
          <ac:picMkLst>
            <pc:docMk/>
            <pc:sldMk cId="3630061582" sldId="413"/>
            <ac:picMk id="17" creationId="{DF479252-313A-83E5-D620-759360A1301F}"/>
          </ac:picMkLst>
        </pc:picChg>
      </pc:sldChg>
      <pc:sldChg chg="modSp mod">
        <pc:chgData name="Sara Miller" userId="185524936_tp_box_2" providerId="OAuth2" clId="{A0C8EBFB-DB7C-49BA-A1A6-809B13CC49F5}" dt="2026-01-06T23:35:21.498" v="107" actId="20577"/>
        <pc:sldMkLst>
          <pc:docMk/>
          <pc:sldMk cId="3492696567" sldId="415"/>
        </pc:sldMkLst>
        <pc:spChg chg="mod">
          <ac:chgData name="Sara Miller" userId="185524936_tp_box_2" providerId="OAuth2" clId="{A0C8EBFB-DB7C-49BA-A1A6-809B13CC49F5}" dt="2026-01-06T23:35:21.498" v="107" actId="20577"/>
          <ac:spMkLst>
            <pc:docMk/>
            <pc:sldMk cId="3492696567" sldId="415"/>
            <ac:spMk id="2" creationId="{F8D7AD57-61ED-2676-EB49-4EC49480DBEE}"/>
          </ac:spMkLst>
        </pc:spChg>
        <pc:spChg chg="mod">
          <ac:chgData name="Sara Miller" userId="185524936_tp_box_2" providerId="OAuth2" clId="{A0C8EBFB-DB7C-49BA-A1A6-809B13CC49F5}" dt="2026-01-06T23:35:12.482" v="104" actId="20577"/>
          <ac:spMkLst>
            <pc:docMk/>
            <pc:sldMk cId="3492696567" sldId="415"/>
            <ac:spMk id="4" creationId="{17277385-9C0B-93D8-51F7-E122FC92B2BB}"/>
          </ac:spMkLst>
        </pc:spChg>
      </pc:sldChg>
      <pc:sldChg chg="modSp mod">
        <pc:chgData name="Sara Miller" userId="185524936_tp_box_2" providerId="OAuth2" clId="{A0C8EBFB-DB7C-49BA-A1A6-809B13CC49F5}" dt="2026-01-06T23:28:50.464" v="56" actId="20577"/>
        <pc:sldMkLst>
          <pc:docMk/>
          <pc:sldMk cId="1633684023" sldId="417"/>
        </pc:sldMkLst>
        <pc:spChg chg="mod">
          <ac:chgData name="Sara Miller" userId="185524936_tp_box_2" providerId="OAuth2" clId="{A0C8EBFB-DB7C-49BA-A1A6-809B13CC49F5}" dt="2026-01-06T23:28:50.464" v="56" actId="20577"/>
          <ac:spMkLst>
            <pc:docMk/>
            <pc:sldMk cId="1633684023" sldId="417"/>
            <ac:spMk id="4" creationId="{58E5A2F3-0113-148D-2FC2-365FFE6EEDDE}"/>
          </ac:spMkLst>
        </pc:spChg>
      </pc:sldChg>
      <pc:sldChg chg="modSp mod">
        <pc:chgData name="Sara Miller" userId="185524936_tp_box_2" providerId="OAuth2" clId="{A0C8EBFB-DB7C-49BA-A1A6-809B13CC49F5}" dt="2026-01-06T23:26:34.611" v="25" actId="790"/>
        <pc:sldMkLst>
          <pc:docMk/>
          <pc:sldMk cId="4159292342" sldId="418"/>
        </pc:sldMkLst>
        <pc:spChg chg="mod">
          <ac:chgData name="Sara Miller" userId="185524936_tp_box_2" providerId="OAuth2" clId="{A0C8EBFB-DB7C-49BA-A1A6-809B13CC49F5}" dt="2026-01-06T23:26:34.611" v="25" actId="790"/>
          <ac:spMkLst>
            <pc:docMk/>
            <pc:sldMk cId="4159292342" sldId="418"/>
            <ac:spMk id="2" creationId="{89438542-B440-AFB3-27F6-60D87FF71925}"/>
          </ac:spMkLst>
        </pc:spChg>
        <pc:spChg chg="mod">
          <ac:chgData name="Sara Miller" userId="185524936_tp_box_2" providerId="OAuth2" clId="{A0C8EBFB-DB7C-49BA-A1A6-809B13CC49F5}" dt="2026-01-06T23:26:34.611" v="25" actId="790"/>
          <ac:spMkLst>
            <pc:docMk/>
            <pc:sldMk cId="4159292342" sldId="418"/>
            <ac:spMk id="4" creationId="{22E3FBCB-CC55-24C7-49F8-99249EEB466E}"/>
          </ac:spMkLst>
        </pc:spChg>
        <pc:graphicFrameChg chg="modGraphic">
          <ac:chgData name="Sara Miller" userId="185524936_tp_box_2" providerId="OAuth2" clId="{A0C8EBFB-DB7C-49BA-A1A6-809B13CC49F5}" dt="2026-01-06T23:26:34.611" v="25" actId="790"/>
          <ac:graphicFrameMkLst>
            <pc:docMk/>
            <pc:sldMk cId="4159292342" sldId="418"/>
            <ac:graphicFrameMk id="20" creationId="{306AF5EE-0A80-EF0A-51DC-3F365DA6EC05}"/>
          </ac:graphicFrameMkLst>
        </pc:graphicFrameChg>
      </pc:sldChg>
      <pc:sldChg chg="modSp mod">
        <pc:chgData name="Sara Miller" userId="185524936_tp_box_2" providerId="OAuth2" clId="{A0C8EBFB-DB7C-49BA-A1A6-809B13CC49F5}" dt="2026-01-06T23:26:34.611" v="25" actId="790"/>
        <pc:sldMkLst>
          <pc:docMk/>
          <pc:sldMk cId="4146034822" sldId="419"/>
        </pc:sldMkLst>
        <pc:spChg chg="mod">
          <ac:chgData name="Sara Miller" userId="185524936_tp_box_2" providerId="OAuth2" clId="{A0C8EBFB-DB7C-49BA-A1A6-809B13CC49F5}" dt="2026-01-06T23:26:34.611" v="25" actId="790"/>
          <ac:spMkLst>
            <pc:docMk/>
            <pc:sldMk cId="4146034822" sldId="419"/>
            <ac:spMk id="8" creationId="{A4A275F6-082A-79D7-FEFE-33FFCF481F28}"/>
          </ac:spMkLst>
        </pc:spChg>
      </pc:sldChg>
      <pc:sldChg chg="modSp mod">
        <pc:chgData name="Sara Miller" userId="185524936_tp_box_2" providerId="OAuth2" clId="{A0C8EBFB-DB7C-49BA-A1A6-809B13CC49F5}" dt="2026-01-06T23:31:37.159" v="73" actId="20577"/>
        <pc:sldMkLst>
          <pc:docMk/>
          <pc:sldMk cId="1944793192" sldId="420"/>
        </pc:sldMkLst>
        <pc:spChg chg="mod">
          <ac:chgData name="Sara Miller" userId="185524936_tp_box_2" providerId="OAuth2" clId="{A0C8EBFB-DB7C-49BA-A1A6-809B13CC49F5}" dt="2026-01-06T23:31:37.159" v="73" actId="20577"/>
          <ac:spMkLst>
            <pc:docMk/>
            <pc:sldMk cId="1944793192" sldId="420"/>
            <ac:spMk id="2" creationId="{33F8F008-7A0E-0010-6ADF-5DC61DEF5143}"/>
          </ac:spMkLst>
        </pc:spChg>
        <pc:spChg chg="mod">
          <ac:chgData name="Sara Miller" userId="185524936_tp_box_2" providerId="OAuth2" clId="{A0C8EBFB-DB7C-49BA-A1A6-809B13CC49F5}" dt="2026-01-06T23:26:34.611" v="25" actId="790"/>
          <ac:spMkLst>
            <pc:docMk/>
            <pc:sldMk cId="1944793192" sldId="420"/>
            <ac:spMk id="4" creationId="{6DF5FFE8-8081-1F02-3D71-92BD657DCCA9}"/>
          </ac:spMkLst>
        </pc:spChg>
      </pc:sldChg>
      <pc:sldChg chg="modSp mod">
        <pc:chgData name="Sara Miller" userId="185524936_tp_box_2" providerId="OAuth2" clId="{A0C8EBFB-DB7C-49BA-A1A6-809B13CC49F5}" dt="2026-01-06T23:34:56.326" v="99" actId="20577"/>
        <pc:sldMkLst>
          <pc:docMk/>
          <pc:sldMk cId="1791361566" sldId="421"/>
        </pc:sldMkLst>
        <pc:spChg chg="mod">
          <ac:chgData name="Sara Miller" userId="185524936_tp_box_2" providerId="OAuth2" clId="{A0C8EBFB-DB7C-49BA-A1A6-809B13CC49F5}" dt="2026-01-06T23:34:56.326" v="99" actId="20577"/>
          <ac:spMkLst>
            <pc:docMk/>
            <pc:sldMk cId="1791361566" sldId="421"/>
            <ac:spMk id="2" creationId="{28427A84-4964-93A9-4C70-08A81607C9E9}"/>
          </ac:spMkLst>
        </pc:spChg>
        <pc:spChg chg="mod">
          <ac:chgData name="Sara Miller" userId="185524936_tp_box_2" providerId="OAuth2" clId="{A0C8EBFB-DB7C-49BA-A1A6-809B13CC49F5}" dt="2026-01-06T23:26:34.611" v="25" actId="790"/>
          <ac:spMkLst>
            <pc:docMk/>
            <pc:sldMk cId="1791361566" sldId="421"/>
            <ac:spMk id="4" creationId="{058E5376-E6D9-F013-3A67-FE1372C0D6BB}"/>
          </ac:spMkLst>
        </pc:spChg>
      </pc:sldChg>
      <pc:sldChg chg="modSp mod">
        <pc:chgData name="Sara Miller" userId="185524936_tp_box_2" providerId="OAuth2" clId="{A0C8EBFB-DB7C-49BA-A1A6-809B13CC49F5}" dt="2026-01-06T23:26:34.611" v="25" actId="790"/>
        <pc:sldMkLst>
          <pc:docMk/>
          <pc:sldMk cId="1708366155" sldId="422"/>
        </pc:sldMkLst>
        <pc:spChg chg="mod">
          <ac:chgData name="Sara Miller" userId="185524936_tp_box_2" providerId="OAuth2" clId="{A0C8EBFB-DB7C-49BA-A1A6-809B13CC49F5}" dt="2026-01-06T23:26:34.611" v="25" actId="790"/>
          <ac:spMkLst>
            <pc:docMk/>
            <pc:sldMk cId="1708366155" sldId="422"/>
            <ac:spMk id="2" creationId="{3B8F21E3-2031-F3A7-761D-ED2304AEBECE}"/>
          </ac:spMkLst>
        </pc:spChg>
        <pc:spChg chg="mod">
          <ac:chgData name="Sara Miller" userId="185524936_tp_box_2" providerId="OAuth2" clId="{A0C8EBFB-DB7C-49BA-A1A6-809B13CC49F5}" dt="2026-01-06T23:26:34.611" v="25" actId="790"/>
          <ac:spMkLst>
            <pc:docMk/>
            <pc:sldMk cId="1708366155" sldId="422"/>
            <ac:spMk id="4" creationId="{A57E0B73-622A-EAE4-F194-ADA1ECCB9720}"/>
          </ac:spMkLst>
        </pc:spChg>
      </pc:sldChg>
      <pc:sldChg chg="modSp mod">
        <pc:chgData name="Sara Miller" userId="185524936_tp_box_2" providerId="OAuth2" clId="{A0C8EBFB-DB7C-49BA-A1A6-809B13CC49F5}" dt="2026-01-06T23:41:22.973" v="162" actId="20577"/>
        <pc:sldMkLst>
          <pc:docMk/>
          <pc:sldMk cId="1731594757" sldId="425"/>
        </pc:sldMkLst>
        <pc:spChg chg="mod">
          <ac:chgData name="Sara Miller" userId="185524936_tp_box_2" providerId="OAuth2" clId="{A0C8EBFB-DB7C-49BA-A1A6-809B13CC49F5}" dt="2026-01-06T23:40:33.438" v="149" actId="20577"/>
          <ac:spMkLst>
            <pc:docMk/>
            <pc:sldMk cId="1731594757" sldId="425"/>
            <ac:spMk id="3" creationId="{418670F4-D5B4-8DD1-0B88-C5200303C047}"/>
          </ac:spMkLst>
        </pc:spChg>
        <pc:spChg chg="mod">
          <ac:chgData name="Sara Miller" userId="185524936_tp_box_2" providerId="OAuth2" clId="{A0C8EBFB-DB7C-49BA-A1A6-809B13CC49F5}" dt="2026-01-06T23:41:22.973" v="162" actId="20577"/>
          <ac:spMkLst>
            <pc:docMk/>
            <pc:sldMk cId="1731594757" sldId="425"/>
            <ac:spMk id="4" creationId="{825AAD16-1FFD-0332-A4E0-B71EE592A032}"/>
          </ac:spMkLst>
        </pc:spChg>
      </pc:sldChg>
      <pc:sldChg chg="modSp mod">
        <pc:chgData name="Sara Miller" userId="185524936_tp_box_2" providerId="OAuth2" clId="{A0C8EBFB-DB7C-49BA-A1A6-809B13CC49F5}" dt="2026-01-06T23:33:15.695" v="89" actId="20577"/>
        <pc:sldMkLst>
          <pc:docMk/>
          <pc:sldMk cId="3545215089" sldId="426"/>
        </pc:sldMkLst>
        <pc:spChg chg="mod">
          <ac:chgData name="Sara Miller" userId="185524936_tp_box_2" providerId="OAuth2" clId="{A0C8EBFB-DB7C-49BA-A1A6-809B13CC49F5}" dt="2026-01-06T23:32:56.085" v="83" actId="20577"/>
          <ac:spMkLst>
            <pc:docMk/>
            <pc:sldMk cId="3545215089" sldId="426"/>
            <ac:spMk id="2" creationId="{97B85B4A-6DF6-427F-235D-64FD87D687BC}"/>
          </ac:spMkLst>
        </pc:spChg>
        <pc:spChg chg="mod">
          <ac:chgData name="Sara Miller" userId="185524936_tp_box_2" providerId="OAuth2" clId="{A0C8EBFB-DB7C-49BA-A1A6-809B13CC49F5}" dt="2026-01-06T23:26:34.611" v="25" actId="790"/>
          <ac:spMkLst>
            <pc:docMk/>
            <pc:sldMk cId="3545215089" sldId="426"/>
            <ac:spMk id="4" creationId="{70BBD88E-D646-951D-B115-4D044B67E4D8}"/>
          </ac:spMkLst>
        </pc:spChg>
        <pc:spChg chg="mod">
          <ac:chgData name="Sara Miller" userId="185524936_tp_box_2" providerId="OAuth2" clId="{A0C8EBFB-DB7C-49BA-A1A6-809B13CC49F5}" dt="2026-01-06T23:33:15.695" v="89" actId="20577"/>
          <ac:spMkLst>
            <pc:docMk/>
            <pc:sldMk cId="3545215089" sldId="426"/>
            <ac:spMk id="15" creationId="{B2028067-5A76-FAD6-F614-1AA8A04984E4}"/>
          </ac:spMkLst>
        </pc:spChg>
      </pc:sldChg>
      <pc:sldMasterChg chg="modSldLayout">
        <pc:chgData name="Sara Miller" userId="185524936_tp_box_2" providerId="OAuth2" clId="{A0C8EBFB-DB7C-49BA-A1A6-809B13CC49F5}" dt="2026-01-06T23:24:52.754" v="10" actId="790"/>
        <pc:sldMasterMkLst>
          <pc:docMk/>
          <pc:sldMasterMk cId="2490919570" sldId="2147483648"/>
        </pc:sldMasterMkLst>
        <pc:sldLayoutChg chg="modSp mod">
          <pc:chgData name="Sara Miller" userId="185524936_tp_box_2" providerId="OAuth2" clId="{A0C8EBFB-DB7C-49BA-A1A6-809B13CC49F5}" dt="2026-01-06T23:24:52.754" v="10" actId="790"/>
          <pc:sldLayoutMkLst>
            <pc:docMk/>
            <pc:sldMasterMk cId="2490919570" sldId="2147483648"/>
            <pc:sldLayoutMk cId="3974307163" sldId="2147483671"/>
          </pc:sldLayoutMkLst>
          <pc:spChg chg="mod">
            <ac:chgData name="Sara Miller" userId="185524936_tp_box_2" providerId="OAuth2" clId="{A0C8EBFB-DB7C-49BA-A1A6-809B13CC49F5}" dt="2026-01-06T23:24:34.755" v="9" actId="790"/>
            <ac:spMkLst>
              <pc:docMk/>
              <pc:sldMasterMk cId="2490919570" sldId="2147483648"/>
              <pc:sldLayoutMk cId="3974307163" sldId="2147483671"/>
              <ac:spMk id="8" creationId="{490DB93D-3AC8-725C-EE6C-57B8574A7807}"/>
            </ac:spMkLst>
          </pc:spChg>
          <pc:spChg chg="mod">
            <ac:chgData name="Sara Miller" userId="185524936_tp_box_2" providerId="OAuth2" clId="{A0C8EBFB-DB7C-49BA-A1A6-809B13CC49F5}" dt="2026-01-06T23:22:58.249" v="0" actId="1076"/>
            <ac:spMkLst>
              <pc:docMk/>
              <pc:sldMasterMk cId="2490919570" sldId="2147483648"/>
              <pc:sldLayoutMk cId="3974307163" sldId="2147483671"/>
              <ac:spMk id="10" creationId="{BD1E5FD8-ADEA-8298-6D44-0A376BA87F01}"/>
            </ac:spMkLst>
          </pc:spChg>
          <pc:spChg chg="mod">
            <ac:chgData name="Sara Miller" userId="185524936_tp_box_2" providerId="OAuth2" clId="{A0C8EBFB-DB7C-49BA-A1A6-809B13CC49F5}" dt="2026-01-06T23:24:52.754" v="10" actId="790"/>
            <ac:spMkLst>
              <pc:docMk/>
              <pc:sldMasterMk cId="2490919570" sldId="2147483648"/>
              <pc:sldLayoutMk cId="3974307163" sldId="2147483671"/>
              <ac:spMk id="11" creationId="{557C4999-7ACA-D86D-FC57-093852D4AF0C}"/>
            </ac:spMkLst>
          </pc:spChg>
        </pc:sldLayoutChg>
      </pc:sldMasterChg>
    </pc:docChg>
  </pc:docChgLst>
  <pc:docChgLst>
    <pc:chgData name="Grace Srinivasiah" userId="28408957819_tp_box_2" providerId="OAuth2" clId="{38DC9D2F-FB21-5A8B-A8BA-1B5B1022FE40}"/>
    <pc:docChg chg="custSel modSld">
      <pc:chgData name="Grace Srinivasiah" userId="28408957819_tp_box_2" providerId="OAuth2" clId="{38DC9D2F-FB21-5A8B-A8BA-1B5B1022FE40}" dt="2026-01-21T21:56:23.207" v="267"/>
      <pc:docMkLst>
        <pc:docMk/>
      </pc:docMkLst>
      <pc:sldChg chg="modSp modNotesTx">
        <pc:chgData name="Grace Srinivasiah" userId="28408957819_tp_box_2" providerId="OAuth2" clId="{38DC9D2F-FB21-5A8B-A8BA-1B5B1022FE40}" dt="2026-01-21T21:56:23.207" v="267"/>
        <pc:sldMkLst>
          <pc:docMk/>
          <pc:sldMk cId="1237121600" sldId="271"/>
        </pc:sldMkLst>
        <pc:spChg chg="mod">
          <ac:chgData name="Grace Srinivasiah" userId="28408957819_tp_box_2" providerId="OAuth2" clId="{38DC9D2F-FB21-5A8B-A8BA-1B5B1022FE40}" dt="2026-01-21T21:56:23.207" v="267"/>
          <ac:spMkLst>
            <pc:docMk/>
            <pc:sldMk cId="1237121600" sldId="271"/>
            <ac:spMk id="4" creationId="{FC3222D5-6FE3-BC6F-608E-57B8261DE85E}"/>
          </ac:spMkLst>
        </pc:spChg>
      </pc:sldChg>
      <pc:sldChg chg="modNotesTx">
        <pc:chgData name="Grace Srinivasiah" userId="28408957819_tp_box_2" providerId="OAuth2" clId="{38DC9D2F-FB21-5A8B-A8BA-1B5B1022FE40}" dt="2026-01-15T20:10:04.897" v="246" actId="20577"/>
        <pc:sldMkLst>
          <pc:docMk/>
          <pc:sldMk cId="2465515831" sldId="334"/>
        </pc:sldMkLst>
      </pc:sldChg>
      <pc:sldChg chg="modNotesTx">
        <pc:chgData name="Grace Srinivasiah" userId="28408957819_tp_box_2" providerId="OAuth2" clId="{38DC9D2F-FB21-5A8B-A8BA-1B5B1022FE40}" dt="2026-01-15T20:03:53.731" v="65" actId="20577"/>
        <pc:sldMkLst>
          <pc:docMk/>
          <pc:sldMk cId="3912840079" sldId="392"/>
        </pc:sldMkLst>
      </pc:sldChg>
      <pc:sldChg chg="modNotesTx">
        <pc:chgData name="Grace Srinivasiah" userId="28408957819_tp_box_2" providerId="OAuth2" clId="{38DC9D2F-FB21-5A8B-A8BA-1B5B1022FE40}" dt="2026-01-15T20:04:19.193" v="72" actId="15"/>
        <pc:sldMkLst>
          <pc:docMk/>
          <pc:sldMk cId="2985605656" sldId="400"/>
        </pc:sldMkLst>
      </pc:sldChg>
      <pc:sldChg chg="modNotesTx">
        <pc:chgData name="Grace Srinivasiah" userId="28408957819_tp_box_2" providerId="OAuth2" clId="{38DC9D2F-FB21-5A8B-A8BA-1B5B1022FE40}" dt="2026-01-15T20:04:30.904" v="73" actId="12"/>
        <pc:sldMkLst>
          <pc:docMk/>
          <pc:sldMk cId="2233355102" sldId="401"/>
        </pc:sldMkLst>
      </pc:sldChg>
      <pc:sldChg chg="addSp delSp modSp mod">
        <pc:chgData name="Grace Srinivasiah" userId="28408957819_tp_box_2" providerId="OAuth2" clId="{38DC9D2F-FB21-5A8B-A8BA-1B5B1022FE40}" dt="2026-01-15T19:58:53.155" v="3"/>
        <pc:sldMkLst>
          <pc:docMk/>
          <pc:sldMk cId="2907974597" sldId="402"/>
        </pc:sldMkLst>
        <pc:spChg chg="add mod">
          <ac:chgData name="Grace Srinivasiah" userId="28408957819_tp_box_2" providerId="OAuth2" clId="{38DC9D2F-FB21-5A8B-A8BA-1B5B1022FE40}" dt="2026-01-15T19:58:39.693" v="2"/>
          <ac:spMkLst>
            <pc:docMk/>
            <pc:sldMk cId="2907974597" sldId="402"/>
            <ac:spMk id="7" creationId="{0E0837A3-0465-850D-580B-828B1CF05939}"/>
          </ac:spMkLst>
        </pc:spChg>
        <pc:spChg chg="add mod">
          <ac:chgData name="Grace Srinivasiah" userId="28408957819_tp_box_2" providerId="OAuth2" clId="{38DC9D2F-FB21-5A8B-A8BA-1B5B1022FE40}" dt="2026-01-15T19:58:53.155" v="3"/>
          <ac:spMkLst>
            <pc:docMk/>
            <pc:sldMk cId="2907974597" sldId="402"/>
            <ac:spMk id="8" creationId="{FFE3C51C-4F8B-85D5-6E25-CB6779DBE7E9}"/>
          </ac:spMkLst>
        </pc:spChg>
      </pc:sldChg>
      <pc:sldChg chg="modNotesTx">
        <pc:chgData name="Grace Srinivasiah" userId="28408957819_tp_box_2" providerId="OAuth2" clId="{38DC9D2F-FB21-5A8B-A8BA-1B5B1022FE40}" dt="2026-01-15T20:00:54.641" v="17" actId="12"/>
        <pc:sldMkLst>
          <pc:docMk/>
          <pc:sldMk cId="2502478517" sldId="403"/>
        </pc:sldMkLst>
      </pc:sldChg>
      <pc:sldChg chg="modNotesTx">
        <pc:chgData name="Grace Srinivasiah" userId="28408957819_tp_box_2" providerId="OAuth2" clId="{38DC9D2F-FB21-5A8B-A8BA-1B5B1022FE40}" dt="2026-01-15T20:02:35.221" v="24" actId="12"/>
        <pc:sldMkLst>
          <pc:docMk/>
          <pc:sldMk cId="4139855189" sldId="404"/>
        </pc:sldMkLst>
      </pc:sldChg>
      <pc:sldChg chg="modNotesTx">
        <pc:chgData name="Grace Srinivasiah" userId="28408957819_tp_box_2" providerId="OAuth2" clId="{38DC9D2F-FB21-5A8B-A8BA-1B5B1022FE40}" dt="2026-01-15T20:03:11.615" v="39" actId="12"/>
        <pc:sldMkLst>
          <pc:docMk/>
          <pc:sldMk cId="847529445" sldId="405"/>
        </pc:sldMkLst>
      </pc:sldChg>
      <pc:sldChg chg="modNotesTx">
        <pc:chgData name="Grace Srinivasiah" userId="28408957819_tp_box_2" providerId="OAuth2" clId="{38DC9D2F-FB21-5A8B-A8BA-1B5B1022FE40}" dt="2026-01-15T20:05:36.087" v="107" actId="12"/>
        <pc:sldMkLst>
          <pc:docMk/>
          <pc:sldMk cId="2218161944" sldId="407"/>
        </pc:sldMkLst>
      </pc:sldChg>
      <pc:sldChg chg="modNotesTx">
        <pc:chgData name="Grace Srinivasiah" userId="28408957819_tp_box_2" providerId="OAuth2" clId="{38DC9D2F-FB21-5A8B-A8BA-1B5B1022FE40}" dt="2026-01-15T20:06:42.858" v="138" actId="12"/>
        <pc:sldMkLst>
          <pc:docMk/>
          <pc:sldMk cId="34119306" sldId="409"/>
        </pc:sldMkLst>
      </pc:sldChg>
      <pc:sldChg chg="modNotesTx">
        <pc:chgData name="Grace Srinivasiah" userId="28408957819_tp_box_2" providerId="OAuth2" clId="{38DC9D2F-FB21-5A8B-A8BA-1B5B1022FE40}" dt="2026-01-15T20:07:02.556" v="147" actId="12"/>
        <pc:sldMkLst>
          <pc:docMk/>
          <pc:sldMk cId="54160069" sldId="411"/>
        </pc:sldMkLst>
      </pc:sldChg>
      <pc:sldChg chg="modNotesTx">
        <pc:chgData name="Grace Srinivasiah" userId="28408957819_tp_box_2" providerId="OAuth2" clId="{38DC9D2F-FB21-5A8B-A8BA-1B5B1022FE40}" dt="2026-01-15T20:07:22.741" v="155" actId="15"/>
        <pc:sldMkLst>
          <pc:docMk/>
          <pc:sldMk cId="1394822165" sldId="412"/>
        </pc:sldMkLst>
      </pc:sldChg>
      <pc:sldChg chg="modNotesTx">
        <pc:chgData name="Grace Srinivasiah" userId="28408957819_tp_box_2" providerId="OAuth2" clId="{38DC9D2F-FB21-5A8B-A8BA-1B5B1022FE40}" dt="2026-01-15T20:08:07.452" v="178" actId="20577"/>
        <pc:sldMkLst>
          <pc:docMk/>
          <pc:sldMk cId="3630061582" sldId="413"/>
        </pc:sldMkLst>
      </pc:sldChg>
      <pc:sldChg chg="modNotesTx">
        <pc:chgData name="Grace Srinivasiah" userId="28408957819_tp_box_2" providerId="OAuth2" clId="{38DC9D2F-FB21-5A8B-A8BA-1B5B1022FE40}" dt="2026-01-15T20:09:14.452" v="220" actId="12"/>
        <pc:sldMkLst>
          <pc:docMk/>
          <pc:sldMk cId="3492696567" sldId="415"/>
        </pc:sldMkLst>
      </pc:sldChg>
      <pc:sldChg chg="modNotesTx">
        <pc:chgData name="Grace Srinivasiah" userId="28408957819_tp_box_2" providerId="OAuth2" clId="{38DC9D2F-FB21-5A8B-A8BA-1B5B1022FE40}" dt="2026-01-15T20:04:03.515" v="66" actId="12"/>
        <pc:sldMkLst>
          <pc:docMk/>
          <pc:sldMk cId="1633684023" sldId="417"/>
        </pc:sldMkLst>
      </pc:sldChg>
      <pc:sldChg chg="modNotesTx">
        <pc:chgData name="Grace Srinivasiah" userId="28408957819_tp_box_2" providerId="OAuth2" clId="{38DC9D2F-FB21-5A8B-A8BA-1B5B1022FE40}" dt="2026-01-15T20:04:51.521" v="83" actId="12"/>
        <pc:sldMkLst>
          <pc:docMk/>
          <pc:sldMk cId="4159292342" sldId="418"/>
        </pc:sldMkLst>
      </pc:sldChg>
      <pc:sldChg chg="modNotesTx">
        <pc:chgData name="Grace Srinivasiah" userId="28408957819_tp_box_2" providerId="OAuth2" clId="{38DC9D2F-FB21-5A8B-A8BA-1B5B1022FE40}" dt="2026-01-15T20:05:13.626" v="94" actId="12"/>
        <pc:sldMkLst>
          <pc:docMk/>
          <pc:sldMk cId="4146034822" sldId="419"/>
        </pc:sldMkLst>
      </pc:sldChg>
      <pc:sldChg chg="modNotesTx">
        <pc:chgData name="Grace Srinivasiah" userId="28408957819_tp_box_2" providerId="OAuth2" clId="{38DC9D2F-FB21-5A8B-A8BA-1B5B1022FE40}" dt="2026-01-15T20:06:24.799" v="131" actId="20577"/>
        <pc:sldMkLst>
          <pc:docMk/>
          <pc:sldMk cId="1944793192" sldId="420"/>
        </pc:sldMkLst>
      </pc:sldChg>
      <pc:sldChg chg="modNotesTx">
        <pc:chgData name="Grace Srinivasiah" userId="28408957819_tp_box_2" providerId="OAuth2" clId="{38DC9D2F-FB21-5A8B-A8BA-1B5B1022FE40}" dt="2026-01-15T20:08:50.719" v="207" actId="20577"/>
        <pc:sldMkLst>
          <pc:docMk/>
          <pc:sldMk cId="1791361566" sldId="421"/>
        </pc:sldMkLst>
      </pc:sldChg>
      <pc:sldChg chg="modNotesTx">
        <pc:chgData name="Grace Srinivasiah" userId="28408957819_tp_box_2" providerId="OAuth2" clId="{38DC9D2F-FB21-5A8B-A8BA-1B5B1022FE40}" dt="2026-01-15T20:09:43.417" v="236" actId="20577"/>
        <pc:sldMkLst>
          <pc:docMk/>
          <pc:sldMk cId="1708366155" sldId="422"/>
        </pc:sldMkLst>
      </pc:sldChg>
      <pc:sldChg chg="modNotesTx">
        <pc:chgData name="Grace Srinivasiah" userId="28408957819_tp_box_2" providerId="OAuth2" clId="{38DC9D2F-FB21-5A8B-A8BA-1B5B1022FE40}" dt="2026-01-15T20:10:38.660" v="266" actId="20577"/>
        <pc:sldMkLst>
          <pc:docMk/>
          <pc:sldMk cId="1731594757" sldId="425"/>
        </pc:sldMkLst>
      </pc:sldChg>
      <pc:sldChg chg="modNotesTx">
        <pc:chgData name="Grace Srinivasiah" userId="28408957819_tp_box_2" providerId="OAuth2" clId="{38DC9D2F-FB21-5A8B-A8BA-1B5B1022FE40}" dt="2026-01-15T20:07:49.987" v="171" actId="20577"/>
        <pc:sldMkLst>
          <pc:docMk/>
          <pc:sldMk cId="3545215089" sldId="42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CD6AB6-348E-384E-9C15-23F721B7C2CD}" type="doc">
      <dgm:prSet loTypeId="urn:microsoft.com/office/officeart/2005/8/layout/vList2" loCatId="" qsTypeId="urn:microsoft.com/office/officeart/2005/8/quickstyle/simple1" qsCatId="simple" csTypeId="urn:microsoft.com/office/officeart/2005/8/colors/accent1_1" csCatId="accent1" phldr="1"/>
      <dgm:spPr/>
      <dgm:t>
        <a:bodyPr/>
        <a:lstStyle/>
        <a:p>
          <a:endParaRPr lang="en-US"/>
        </a:p>
      </dgm:t>
    </dgm:pt>
    <dgm:pt modelId="{8769C50C-E863-1942-AA2A-4BB4313504E2}">
      <dgm:prSet phldrT="[Text]" custT="1"/>
      <dgm:spPr>
        <a:ln>
          <a:solidFill>
            <a:schemeClr val="accent3"/>
          </a:solidFill>
        </a:ln>
      </dgm:spPr>
      <dgm:t>
        <a:bodyPr/>
        <a:lstStyle/>
        <a:p>
          <a:r>
            <a:rPr lang="es-US" sz="2800" b="0" noProof="0" dirty="0">
              <a:solidFill>
                <a:srgbClr val="0F173D"/>
              </a:solidFill>
              <a:latin typeface="Montserrat" pitchFamily="2" charset="77"/>
            </a:rPr>
            <a:t>Observar atributos medibles</a:t>
          </a:r>
        </a:p>
      </dgm:t>
    </dgm:pt>
    <dgm:pt modelId="{0F9FC8CF-8F9E-2942-9545-289DDF1037C6}" type="parTrans" cxnId="{AC58F36A-368B-EC47-9132-CB20D56AE6CB}">
      <dgm:prSet/>
      <dgm:spPr/>
      <dgm:t>
        <a:bodyPr/>
        <a:lstStyle/>
        <a:p>
          <a:endParaRPr lang="en-US"/>
        </a:p>
      </dgm:t>
    </dgm:pt>
    <dgm:pt modelId="{A2352D8A-C4EC-A84A-821D-3A59FB15D321}" type="sibTrans" cxnId="{AC58F36A-368B-EC47-9132-CB20D56AE6CB}">
      <dgm:prSet/>
      <dgm:spPr/>
      <dgm:t>
        <a:bodyPr/>
        <a:lstStyle/>
        <a:p>
          <a:endParaRPr lang="en-US"/>
        </a:p>
      </dgm:t>
    </dgm:pt>
    <dgm:pt modelId="{6C8F184A-D5EC-AC4A-AAF4-96E70140B6FE}">
      <dgm:prSet phldrT="[Text]" custT="1"/>
      <dgm:spPr>
        <a:ln>
          <a:solidFill>
            <a:schemeClr val="accent3"/>
          </a:solidFill>
        </a:ln>
      </dgm:spPr>
      <dgm:t>
        <a:bodyPr/>
        <a:lstStyle/>
        <a:p>
          <a:r>
            <a:rPr lang="es-US" sz="2800" b="0" noProof="0" dirty="0">
              <a:solidFill>
                <a:srgbClr val="0F173D"/>
              </a:solidFill>
              <a:latin typeface="Montserrat" pitchFamily="2" charset="77"/>
            </a:rPr>
            <a:t>Comparar y ordenar</a:t>
          </a:r>
        </a:p>
      </dgm:t>
    </dgm:pt>
    <dgm:pt modelId="{77A100E7-5D02-8947-B692-EA5F5DCC565A}" type="parTrans" cxnId="{7576766F-9AE3-6444-B158-91BA1C13BB55}">
      <dgm:prSet/>
      <dgm:spPr/>
      <dgm:t>
        <a:bodyPr/>
        <a:lstStyle/>
        <a:p>
          <a:endParaRPr lang="en-US"/>
        </a:p>
      </dgm:t>
    </dgm:pt>
    <dgm:pt modelId="{CE0D9407-8DF3-B84D-97EA-12C6CC72A9A0}" type="sibTrans" cxnId="{7576766F-9AE3-6444-B158-91BA1C13BB55}">
      <dgm:prSet/>
      <dgm:spPr/>
      <dgm:t>
        <a:bodyPr/>
        <a:lstStyle/>
        <a:p>
          <a:endParaRPr lang="en-US"/>
        </a:p>
      </dgm:t>
    </dgm:pt>
    <dgm:pt modelId="{EDD79C09-BC6B-304B-8C6C-A04F30748BEF}">
      <dgm:prSet custT="1"/>
      <dgm:spPr>
        <a:ln>
          <a:solidFill>
            <a:schemeClr val="accent3"/>
          </a:solidFill>
        </a:ln>
      </dgm:spPr>
      <dgm:t>
        <a:bodyPr/>
        <a:lstStyle/>
        <a:p>
          <a:r>
            <a:rPr lang="es-US" sz="2800" b="0" noProof="0" dirty="0">
              <a:solidFill>
                <a:srgbClr val="0F173D"/>
              </a:solidFill>
              <a:latin typeface="Montserrat" pitchFamily="2" charset="77"/>
            </a:rPr>
            <a:t>Medir</a:t>
          </a:r>
        </a:p>
      </dgm:t>
    </dgm:pt>
    <dgm:pt modelId="{61846C65-53C8-9B44-A48B-0FE691C1A152}" type="parTrans" cxnId="{B4A2FE8F-FCF8-BD4B-8EA0-A9F2342CEFBD}">
      <dgm:prSet/>
      <dgm:spPr/>
      <dgm:t>
        <a:bodyPr/>
        <a:lstStyle/>
        <a:p>
          <a:endParaRPr lang="en-US"/>
        </a:p>
      </dgm:t>
    </dgm:pt>
    <dgm:pt modelId="{42A5C37D-E4A1-D04E-9A90-C2BC45005B29}" type="sibTrans" cxnId="{B4A2FE8F-FCF8-BD4B-8EA0-A9F2342CEFBD}">
      <dgm:prSet/>
      <dgm:spPr/>
      <dgm:t>
        <a:bodyPr/>
        <a:lstStyle/>
        <a:p>
          <a:endParaRPr lang="en-US"/>
        </a:p>
      </dgm:t>
    </dgm:pt>
    <dgm:pt modelId="{32882DCB-8B10-4A44-A788-A6B6F3E57944}" type="pres">
      <dgm:prSet presAssocID="{92CD6AB6-348E-384E-9C15-23F721B7C2CD}" presName="linear" presStyleCnt="0">
        <dgm:presLayoutVars>
          <dgm:animLvl val="lvl"/>
          <dgm:resizeHandles val="exact"/>
        </dgm:presLayoutVars>
      </dgm:prSet>
      <dgm:spPr/>
    </dgm:pt>
    <dgm:pt modelId="{26B4C7C6-095A-9F42-ADB5-7BE01EB74A90}" type="pres">
      <dgm:prSet presAssocID="{8769C50C-E863-1942-AA2A-4BB4313504E2}" presName="parentText" presStyleLbl="node1" presStyleIdx="0" presStyleCnt="3" custLinFactNeighborX="0" custLinFactNeighborY="-20718">
        <dgm:presLayoutVars>
          <dgm:chMax val="0"/>
          <dgm:bulletEnabled val="1"/>
        </dgm:presLayoutVars>
      </dgm:prSet>
      <dgm:spPr/>
    </dgm:pt>
    <dgm:pt modelId="{BC3DBE44-AEC4-3744-8FB6-06F8D8EAC4C2}" type="pres">
      <dgm:prSet presAssocID="{A2352D8A-C4EC-A84A-821D-3A59FB15D321}" presName="spacer" presStyleCnt="0"/>
      <dgm:spPr/>
    </dgm:pt>
    <dgm:pt modelId="{D1F3FE81-C8BC-2449-853F-7A5C63C07C14}" type="pres">
      <dgm:prSet presAssocID="{6C8F184A-D5EC-AC4A-AAF4-96E70140B6FE}" presName="parentText" presStyleLbl="node1" presStyleIdx="1" presStyleCnt="3" custLinFactNeighborX="0" custLinFactNeighborY="17594">
        <dgm:presLayoutVars>
          <dgm:chMax val="0"/>
          <dgm:bulletEnabled val="1"/>
        </dgm:presLayoutVars>
      </dgm:prSet>
      <dgm:spPr/>
    </dgm:pt>
    <dgm:pt modelId="{497EBEE9-E201-7847-9E79-4C96C962F4F2}" type="pres">
      <dgm:prSet presAssocID="{CE0D9407-8DF3-B84D-97EA-12C6CC72A9A0}" presName="spacer" presStyleCnt="0"/>
      <dgm:spPr/>
    </dgm:pt>
    <dgm:pt modelId="{00E75589-B441-884F-B51A-9ABB03F07FC9}" type="pres">
      <dgm:prSet presAssocID="{EDD79C09-BC6B-304B-8C6C-A04F30748BEF}" presName="parentText" presStyleLbl="node1" presStyleIdx="2" presStyleCnt="3">
        <dgm:presLayoutVars>
          <dgm:chMax val="0"/>
          <dgm:bulletEnabled val="1"/>
        </dgm:presLayoutVars>
      </dgm:prSet>
      <dgm:spPr/>
    </dgm:pt>
  </dgm:ptLst>
  <dgm:cxnLst>
    <dgm:cxn modelId="{ED5A7568-6338-F54F-BEA0-9203104FE08C}" type="presOf" srcId="{EDD79C09-BC6B-304B-8C6C-A04F30748BEF}" destId="{00E75589-B441-884F-B51A-9ABB03F07FC9}" srcOrd="0" destOrd="0" presId="urn:microsoft.com/office/officeart/2005/8/layout/vList2"/>
    <dgm:cxn modelId="{AC58F36A-368B-EC47-9132-CB20D56AE6CB}" srcId="{92CD6AB6-348E-384E-9C15-23F721B7C2CD}" destId="{8769C50C-E863-1942-AA2A-4BB4313504E2}" srcOrd="0" destOrd="0" parTransId="{0F9FC8CF-8F9E-2942-9545-289DDF1037C6}" sibTransId="{A2352D8A-C4EC-A84A-821D-3A59FB15D321}"/>
    <dgm:cxn modelId="{7576766F-9AE3-6444-B158-91BA1C13BB55}" srcId="{92CD6AB6-348E-384E-9C15-23F721B7C2CD}" destId="{6C8F184A-D5EC-AC4A-AAF4-96E70140B6FE}" srcOrd="1" destOrd="0" parTransId="{77A100E7-5D02-8947-B692-EA5F5DCC565A}" sibTransId="{CE0D9407-8DF3-B84D-97EA-12C6CC72A9A0}"/>
    <dgm:cxn modelId="{B4A2FE8F-FCF8-BD4B-8EA0-A9F2342CEFBD}" srcId="{92CD6AB6-348E-384E-9C15-23F721B7C2CD}" destId="{EDD79C09-BC6B-304B-8C6C-A04F30748BEF}" srcOrd="2" destOrd="0" parTransId="{61846C65-53C8-9B44-A48B-0FE691C1A152}" sibTransId="{42A5C37D-E4A1-D04E-9A90-C2BC45005B29}"/>
    <dgm:cxn modelId="{CEABDCC2-E769-C44E-99D4-ECA34163A6EC}" type="presOf" srcId="{8769C50C-E863-1942-AA2A-4BB4313504E2}" destId="{26B4C7C6-095A-9F42-ADB5-7BE01EB74A90}" srcOrd="0" destOrd="0" presId="urn:microsoft.com/office/officeart/2005/8/layout/vList2"/>
    <dgm:cxn modelId="{870969D5-6198-9F4B-B672-ECD333E78D4A}" type="presOf" srcId="{92CD6AB6-348E-384E-9C15-23F721B7C2CD}" destId="{32882DCB-8B10-4A44-A788-A6B6F3E57944}" srcOrd="0" destOrd="0" presId="urn:microsoft.com/office/officeart/2005/8/layout/vList2"/>
    <dgm:cxn modelId="{23CAB5E8-FF07-F24E-9570-7491B5936E8F}" type="presOf" srcId="{6C8F184A-D5EC-AC4A-AAF4-96E70140B6FE}" destId="{D1F3FE81-C8BC-2449-853F-7A5C63C07C14}" srcOrd="0" destOrd="0" presId="urn:microsoft.com/office/officeart/2005/8/layout/vList2"/>
    <dgm:cxn modelId="{8053F5C4-8BA7-F146-929A-83E4DFEEFAFC}" type="presParOf" srcId="{32882DCB-8B10-4A44-A788-A6B6F3E57944}" destId="{26B4C7C6-095A-9F42-ADB5-7BE01EB74A90}" srcOrd="0" destOrd="0" presId="urn:microsoft.com/office/officeart/2005/8/layout/vList2"/>
    <dgm:cxn modelId="{D44F8AA4-F423-5144-B970-D96781E84218}" type="presParOf" srcId="{32882DCB-8B10-4A44-A788-A6B6F3E57944}" destId="{BC3DBE44-AEC4-3744-8FB6-06F8D8EAC4C2}" srcOrd="1" destOrd="0" presId="urn:microsoft.com/office/officeart/2005/8/layout/vList2"/>
    <dgm:cxn modelId="{A7A06A0D-216B-1C4F-AB62-B08BC7BBCC12}" type="presParOf" srcId="{32882DCB-8B10-4A44-A788-A6B6F3E57944}" destId="{D1F3FE81-C8BC-2449-853F-7A5C63C07C14}" srcOrd="2" destOrd="0" presId="urn:microsoft.com/office/officeart/2005/8/layout/vList2"/>
    <dgm:cxn modelId="{80BC2855-0396-7D48-BB52-26BEDE88BC5E}" type="presParOf" srcId="{32882DCB-8B10-4A44-A788-A6B6F3E57944}" destId="{497EBEE9-E201-7847-9E79-4C96C962F4F2}" srcOrd="3" destOrd="0" presId="urn:microsoft.com/office/officeart/2005/8/layout/vList2"/>
    <dgm:cxn modelId="{EFD23B23-41D8-E04F-997A-9709CFD63D32}" type="presParOf" srcId="{32882DCB-8B10-4A44-A788-A6B6F3E57944}" destId="{00E75589-B441-884F-B51A-9ABB03F07FC9}"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4C7C6-095A-9F42-ADB5-7BE01EB74A90}">
      <dsp:nvSpPr>
        <dsp:cNvPr id="0" name=""/>
        <dsp:cNvSpPr/>
      </dsp:nvSpPr>
      <dsp:spPr>
        <a:xfrm>
          <a:off x="0" y="99084"/>
          <a:ext cx="7488237" cy="1216800"/>
        </a:xfrm>
        <a:prstGeom prst="roundRect">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US" sz="2800" b="0" kern="1200" noProof="0" dirty="0">
              <a:solidFill>
                <a:srgbClr val="0F173D"/>
              </a:solidFill>
              <a:latin typeface="Montserrat" pitchFamily="2" charset="77"/>
            </a:rPr>
            <a:t>Observar atributos medibles</a:t>
          </a:r>
        </a:p>
      </dsp:txBody>
      <dsp:txXfrm>
        <a:off x="59399" y="158483"/>
        <a:ext cx="7369439" cy="1098002"/>
      </dsp:txXfrm>
    </dsp:sp>
    <dsp:sp modelId="{D1F3FE81-C8BC-2449-853F-7A5C63C07C14}">
      <dsp:nvSpPr>
        <dsp:cNvPr id="0" name=""/>
        <dsp:cNvSpPr/>
      </dsp:nvSpPr>
      <dsp:spPr>
        <a:xfrm>
          <a:off x="0" y="1574804"/>
          <a:ext cx="7488237" cy="1216800"/>
        </a:xfrm>
        <a:prstGeom prst="roundRect">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US" sz="2800" b="0" kern="1200" noProof="0" dirty="0">
              <a:solidFill>
                <a:srgbClr val="0F173D"/>
              </a:solidFill>
              <a:latin typeface="Montserrat" pitchFamily="2" charset="77"/>
            </a:rPr>
            <a:t>Comparar y ordenar</a:t>
          </a:r>
        </a:p>
      </dsp:txBody>
      <dsp:txXfrm>
        <a:off x="59399" y="1634203"/>
        <a:ext cx="7369439" cy="1098002"/>
      </dsp:txXfrm>
    </dsp:sp>
    <dsp:sp modelId="{00E75589-B441-884F-B51A-9ABB03F07FC9}">
      <dsp:nvSpPr>
        <dsp:cNvPr id="0" name=""/>
        <dsp:cNvSpPr/>
      </dsp:nvSpPr>
      <dsp:spPr>
        <a:xfrm>
          <a:off x="0" y="2945869"/>
          <a:ext cx="7488237" cy="1216800"/>
        </a:xfrm>
        <a:prstGeom prst="roundRect">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US" sz="2800" b="0" kern="1200" noProof="0" dirty="0">
              <a:solidFill>
                <a:srgbClr val="0F173D"/>
              </a:solidFill>
              <a:latin typeface="Montserrat" pitchFamily="2" charset="77"/>
            </a:rPr>
            <a:t>Medir</a:t>
          </a:r>
        </a:p>
      </dsp:txBody>
      <dsp:txXfrm>
        <a:off x="59399" y="3005268"/>
        <a:ext cx="7369439"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1/21/26</a:t>
            </a:fld>
            <a:endParaRPr lang="en-US" dirty="0"/>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1/21/26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Haga clic para editar los estilos de texto maestros</a:t>
            </a:r>
          </a:p>
          <a:p>
            <a:pPr lvl="1"/>
            <a:r>
              <a:rPr lang="en-US"/>
              <a:t>Segundo nivel</a:t>
            </a:r>
          </a:p>
          <a:p>
            <a:pPr lvl="2"/>
            <a:r>
              <a:rPr lang="en-US"/>
              <a:t>Tercer nivel</a:t>
            </a:r>
          </a:p>
          <a:p>
            <a:pPr lvl="3"/>
            <a:r>
              <a:rPr lang="en-US"/>
              <a:t>Cuarto nivel</a:t>
            </a:r>
          </a:p>
          <a:p>
            <a:pPr lvl="4"/>
            <a:r>
              <a:rPr lang="en-US"/>
              <a:t>Quinto nivel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dirty="0"/>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¡Bienvenidos! Hoy exploraremos cómo los niños desarrollan la comprensión de la Medición. </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Ajuste los temas de discusión para incluir introducciones relevantes, «asuntos internos» y otra información importante para los participantes.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dirty="0"/>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Las siguientes diapositivas describen habilidades importantes de medición. Estas habilidades incluyen la capacidad de los niños para:</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Observar los atributos medibles de los objetos.</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Comparar y ordenar</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Medir</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La diapositiva 22 incluye una tabla que describe cómo evoluciona la comprensión de estas habilidades de medición por parte de los niños a lo largo del tiempo.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dirty="0"/>
          </a:p>
        </p:txBody>
      </p:sp>
    </p:spTree>
    <p:extLst>
      <p:ext uri="{BB962C8B-B14F-4D97-AF65-F5344CB8AC3E}">
        <p14:creationId xmlns:p14="http://schemas.microsoft.com/office/powerpoint/2010/main" val="833104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b="1" kern="1200" dirty="0">
                <a:solidFill>
                  <a:schemeClr val="tx1"/>
                </a:solidFill>
                <a:effectLst/>
                <a:latin typeface="+mn-lt"/>
                <a:ea typeface="+mn-ea"/>
                <a:cs typeface="+mn-cs"/>
              </a:rPr>
              <a:t>Observar los atributos medibles de los objetos </a:t>
            </a:r>
            <a:r>
              <a:rPr lang="es-419" sz="1200" kern="1200" dirty="0">
                <a:solidFill>
                  <a:schemeClr val="tx1"/>
                </a:solidFill>
                <a:effectLst/>
                <a:latin typeface="+mn-lt"/>
                <a:ea typeface="+mn-ea"/>
                <a:cs typeface="+mn-cs"/>
              </a:rPr>
              <a:t>describe la capacidad de los niños pequeños para percibir los diferentes atributos de los objetos, como el tamaño, la longitud, la altura, el peso o el volumen, que pueden cuantificarse o medirse.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bebés y los niños pequeños aprenden sobre los atributos medibles de los objetos a través del juego y la exploración.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Observe la foto de esta diapositiva.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¿Qué observa sobre cómo los dos bebés están explorando los objetos?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¿Qué podrían estar aprendiendo los bebés sobre estos objetos y sus atributos medibles?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[Después de que los participantes compartan con todo el grupo, resuma algunos puntos clave de la discusión. Algunos ejemplos podrían ser: «Cuando los niños intentan encajar objetos como la pelota o su propio cuerpo en un recipiente, están aprendiendo sobre la longitud o el tamaño (grande frente a pequeño). Cuando recogen dos objetos, pueden notar el peso de cada uno (ligero frente a pesado) y que los objetos tienen la misma altura».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dirty="0"/>
          </a:p>
        </p:txBody>
      </p:sp>
    </p:spTree>
    <p:extLst>
      <p:ext uri="{BB962C8B-B14F-4D97-AF65-F5344CB8AC3E}">
        <p14:creationId xmlns:p14="http://schemas.microsoft.com/office/powerpoint/2010/main" val="1942840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bebés y los niños pequeños observan diferentes atributos medibles de los objetos.</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Notan diferencias o cambios en el tamaño, por ejemplo, un bloque grande en comparación con uno pequeño.</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Notan diferencias o cambios en el volumen de un objeto, por ejemplo, cuando llenan y vacían un cubo con pelotas o una taza con agua.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bebés y los niños pequeños también perciben los atributos medibles de los objetos utilizando otros sentidos además de la vista.</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Por ejemplo, los bebés perciben cuando la duración de un sonido se alarga o se acorta (vanMarle y Wynn, 2006).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Los niños pequeños notan diferencias o cambios en el peso de los objetos, por ejemplo, cuando un cubo lleno de arena parece más pesado.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419" sz="1200" kern="1200" dirty="0">
                <a:solidFill>
                  <a:schemeClr val="tx1"/>
                </a:solidFill>
                <a:effectLst/>
                <a:latin typeface="+mn-lt"/>
                <a:ea typeface="+mn-ea"/>
                <a:cs typeface="+mn-cs"/>
              </a:rPr>
              <a:t>Aunque los bebés y los niños pequeños notan la altura, la longitud o el peso de los objetos, a menudo tienden a utilizar las mismas palabras para múltiples atributos. Por ejemplo, pueden utilizar el término «grande» tanto para la longitud como para el peso. </a:t>
            </a:r>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dirty="0"/>
          </a:p>
        </p:txBody>
      </p:sp>
    </p:spTree>
    <p:extLst>
      <p:ext uri="{BB962C8B-B14F-4D97-AF65-F5344CB8AC3E}">
        <p14:creationId xmlns:p14="http://schemas.microsoft.com/office/powerpoint/2010/main" val="3768856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Materiales: </a:t>
            </a:r>
            <a:r>
              <a:rPr lang="es-419" sz="1200" kern="1200" dirty="0">
                <a:solidFill>
                  <a:schemeClr val="tx1"/>
                </a:solidFill>
                <a:effectLst/>
                <a:latin typeface="+mn-lt"/>
                <a:ea typeface="+mn-ea"/>
                <a:cs typeface="+mn-cs"/>
              </a:rPr>
              <a:t>vendas para los ojos (como pañuelos o antifaces), objetos cotidianos o juguetes infantiles (como bolígrafos, notas adhesivas, perforadora, bloques, cucharas, pelotas)</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Duración:</a:t>
            </a:r>
            <a:r>
              <a:rPr lang="es-419" sz="1200" kern="1200" dirty="0">
                <a:solidFill>
                  <a:schemeClr val="tx1"/>
                </a:solidFill>
                <a:effectLst/>
                <a:latin typeface="+mn-lt"/>
                <a:ea typeface="+mn-ea"/>
                <a:cs typeface="+mn-cs"/>
              </a:rPr>
              <a:t> 7-10 minutos </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La habilidad que acabamos de comentar, fijarse en los atributos medibles, proporciona la base para que los niños comparen y ordenen objetos según sus atributos medibles.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Comencemos con una actividad lúdica. En esta actividad, compararán los tamaños de algunos objetos y los ordenarán de menor a mayor. Sin embargo, lo harán con los ojos vendados.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[Pida a un participante de cada grupo de mesa que se venda los ojos y entréguele cuatro o cinco objetos diferentes para que los ordene de menor a mayor].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[Una vez que todos hayan ordenado sus objetos, invite a los participantes a debatir las siguientes preguntas en grupos de mesa o en grupo grande:]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¿Cómo compararon los tamaños de los diferentes objetos?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¿Qué estrategias utilizaron para ordenar los objetos de menor a mayor? ¿Compararon el tamaño de cada objeto con el de todos los demás?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¿Visualizaron el tamaño de los objetos mentalmente?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Al tener los ojos vendados, no pudieron utilizar señales visuales para comparar y ordenar los objetos. Es posible que algunos de ustedes hayan comparado el tamaño de cada objeto con el de todos los demás. Esta estrategia se denomina </a:t>
            </a:r>
            <a:r>
              <a:rPr lang="es-419" sz="1200" b="1" kern="1200" dirty="0">
                <a:solidFill>
                  <a:schemeClr val="tx1"/>
                </a:solidFill>
                <a:effectLst/>
                <a:latin typeface="+mn-lt"/>
                <a:ea typeface="+mn-ea"/>
                <a:cs typeface="+mn-cs"/>
              </a:rPr>
              <a:t>comparación directa</a:t>
            </a:r>
            <a:r>
              <a:rPr lang="es-419" sz="1200" kern="1200" dirty="0">
                <a:solidFill>
                  <a:schemeClr val="tx1"/>
                </a:solidFill>
                <a:effectLst/>
                <a:latin typeface="+mn-lt"/>
                <a:ea typeface="+mn-ea"/>
                <a:cs typeface="+mn-cs"/>
              </a:rPr>
              <a:t>. Otros quizá hayan comparado algunos objetos entre sí y luego hayan sacado ciertas conclusiones sobre las comparaciones de otros objetos. Esta estrategia se denomina </a:t>
            </a:r>
            <a:r>
              <a:rPr lang="es-419" sz="1200" b="1" kern="1200" dirty="0">
                <a:solidFill>
                  <a:schemeClr val="tx1"/>
                </a:solidFill>
                <a:effectLst/>
                <a:latin typeface="+mn-lt"/>
                <a:ea typeface="+mn-ea"/>
                <a:cs typeface="+mn-cs"/>
              </a:rPr>
              <a:t>comparación indirecta</a:t>
            </a:r>
            <a:r>
              <a:rPr lang="es-419"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Ambas estrategias reflejan la forma en que los niños aprenden a comparar objetos. Los niños pueden comparar y ordenar objetos utilizando la comparación directa o indirecta. Exploremos todos juntos estas dos estrategias.</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Asegúrese de que los participantes a los que se les vendan los ojos se sientan cómodos haciéndolo. De lo contrario, ofréceles la alternativa de simplemente cerrar los ojos antes de la actividad.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Si hay alguien con discapacidad visual en el grupo, considere la posibilidad de abrir la discusión a las estrategias que utilizan de forma natural para comparar objetos en su vida cotidiana.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Adapte la forma de organizar esta actividad en función del tamaño del grupo y del número de objetos de que disponga:</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Para sesiones más pequeñas, proporcione a todos los participantes una venda para los ojos y su propio conjunto de objetos. Cada participante podrá entonces comparar y ordenar su propio conjunto de objetos.</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Para sesiones más grandes, proporcione a cada grupo de mesa 1-2 vendas para los ojos y 1-2 conjuntos de objetos por mesa. Los participantes de cada mesa pueden turnarse para realizar la actividad. Mientras los que tienen los ojos vendados comparan y ordenan los objetos por tamaño, los demás participantes pueden observar el tipo de estrategias que utilizan los que tienen los ojos vendados para comparar y ordenar.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dirty="0"/>
          </a:p>
        </p:txBody>
      </p:sp>
    </p:spTree>
    <p:extLst>
      <p:ext uri="{BB962C8B-B14F-4D97-AF65-F5344CB8AC3E}">
        <p14:creationId xmlns:p14="http://schemas.microsoft.com/office/powerpoint/2010/main" val="4265026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b="1" kern="1200" dirty="0">
                <a:solidFill>
                  <a:schemeClr val="tx1"/>
                </a:solidFill>
                <a:effectLst/>
                <a:latin typeface="+mn-lt"/>
                <a:ea typeface="+mn-ea"/>
                <a:cs typeface="+mn-cs"/>
              </a:rPr>
              <a:t>Comparar </a:t>
            </a:r>
            <a:r>
              <a:rPr lang="es-419" sz="1200" kern="1200" dirty="0">
                <a:solidFill>
                  <a:schemeClr val="tx1"/>
                </a:solidFill>
                <a:effectLst/>
                <a:latin typeface="+mn-lt"/>
                <a:ea typeface="+mn-ea"/>
                <a:cs typeface="+mn-cs"/>
              </a:rPr>
              <a:t>objetos por sus atributos medibles es descubrir qué objeto es más grande, más largo o más pesado.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La forma más común de comparar objetos es mediante comparaciones directas. </a:t>
            </a:r>
            <a:r>
              <a:rPr lang="es-419" sz="1200" b="1" kern="1200" dirty="0">
                <a:solidFill>
                  <a:schemeClr val="tx1"/>
                </a:solidFill>
                <a:effectLst/>
                <a:latin typeface="+mn-lt"/>
                <a:ea typeface="+mn-ea"/>
                <a:cs typeface="+mn-cs"/>
              </a:rPr>
              <a:t>La comparación directa </a:t>
            </a:r>
            <a:r>
              <a:rPr lang="es-419" sz="1200" kern="1200" dirty="0">
                <a:solidFill>
                  <a:schemeClr val="tx1"/>
                </a:solidFill>
                <a:effectLst/>
                <a:latin typeface="+mn-lt"/>
                <a:ea typeface="+mn-ea"/>
                <a:cs typeface="+mn-cs"/>
              </a:rPr>
              <a:t>es cuando se miden dos objetos directamente entre sí, como una comparación cara a cara.</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Por ejemplo, se puede determinar qué taza es más alta colocando dos tazas una al lado de la otra.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Entre los 3 y los 5 años, los niños aprenden a comparar objetos basándose en atributos medibles.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dirty="0"/>
          </a:p>
        </p:txBody>
      </p:sp>
    </p:spTree>
    <p:extLst>
      <p:ext uri="{BB962C8B-B14F-4D97-AF65-F5344CB8AC3E}">
        <p14:creationId xmlns:p14="http://schemas.microsoft.com/office/powerpoint/2010/main" val="2791602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niños también pueden utilizar comparaciones indirectas.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Las comparaciones indirectas implican el uso de un tercer objeto como punto de referencia. Por ejemplo, se puede utilizar un trozo de cuerda para comparar la longitud de dos objetos que no se pueden colocar fácilmente uno al lado del otro.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adultos suelen realizar comparaciones indirectas cuando los dos objetos que queremos comparar no se encuentran físicamente en el mismo lugar y no disponemos de una herramienta de medición, como una cinta métrica.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Por ejemplo, si desea comprar una mesa nueva que coincida con la altura de una mesa existente, puede medir la altura de la mesa con un cordel. Luego, puede ir a la tienda y comprobar si las mesas que tienen son de la misma altura o si son más altas o más bajas. En este caso, utilizaría el cordel como referencia y compararía las dos mesas con el cordel.</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niños comienzan a utilizar comparaciones indirectas a partir del kindergarten y el primer grado.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dirty="0"/>
          </a:p>
        </p:txBody>
      </p:sp>
    </p:spTree>
    <p:extLst>
      <p:ext uri="{BB962C8B-B14F-4D97-AF65-F5344CB8AC3E}">
        <p14:creationId xmlns:p14="http://schemas.microsoft.com/office/powerpoint/2010/main" val="3855787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b="1" kern="1200" dirty="0">
                <a:solidFill>
                  <a:schemeClr val="tx1"/>
                </a:solidFill>
                <a:effectLst/>
                <a:latin typeface="+mn-lt"/>
                <a:ea typeface="+mn-ea"/>
                <a:cs typeface="+mn-cs"/>
              </a:rPr>
              <a:t>Ordenar </a:t>
            </a:r>
            <a:r>
              <a:rPr lang="es-419" sz="1200" kern="1200" dirty="0">
                <a:solidFill>
                  <a:schemeClr val="tx1"/>
                </a:solidFill>
                <a:effectLst/>
                <a:latin typeface="+mn-lt"/>
                <a:ea typeface="+mn-ea"/>
                <a:cs typeface="+mn-cs"/>
              </a:rPr>
              <a:t>objetos según sus atributos medibles implica colocarlos en una secuencia, por ejemplo, de menor a mayor, de más ligero a más pesado o de más corto a más largo.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Entre los 3 y los 5 años, los niños aprenden a ordenar objetos según sus atributos medibles.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Para ello, los niños deben comprender que el tamaño es relativo.</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Por ejemplo, deben comprender que, si bien un perro es pequeño en comparación con un elefante, es grande en comparación con un ratón.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dirty="0"/>
          </a:p>
        </p:txBody>
      </p:sp>
    </p:spTree>
    <p:extLst>
      <p:ext uri="{BB962C8B-B14F-4D97-AF65-F5344CB8AC3E}">
        <p14:creationId xmlns:p14="http://schemas.microsoft.com/office/powerpoint/2010/main" val="1782928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Además de aprender a comparar y ordenar objetos basándose en atributos medibles, los niños también aprenden a describir estas comparaciones.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 partir de los 12 meses y hasta los 2 y 3 años, los niños aprenden vocabulario para describir los atributos medibles de los objetos, en inglés, en su idioma del hogar o en ambos.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Al principio, los niños tienden a utilizar las mismas palabras para múltiples atributos. Por ejemplo, utilizarán «grande» tanto para la longitud como para la altura. Luego comienzan a aprender que hay palabras específicas para atributos específicos. Por ejemplo, aprenden que «alto» y «bajo» son palabras que se utilizan para describir la altura, y «ancho» y «estrecho» para la anchura.</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En español, los niños pueden utilizar al principio «grande» tanto para la longitud como para la anchura y el peso. Luego comienzan a utilizar palabras como «alto» para alto y «pesado» para pesado.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Entre los 3 y los 4 años, los niños aprenden a utilizar adjetivos comparativos y superlativos para comunicar comparaciones y ordenar con mayor precisión.</a:t>
            </a:r>
            <a:endParaRPr lang="en-US" sz="12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b="1" kern="1200" dirty="0">
                <a:solidFill>
                  <a:schemeClr val="tx1"/>
                </a:solidFill>
                <a:effectLst/>
                <a:latin typeface="+mn-lt"/>
                <a:ea typeface="+mn-ea"/>
                <a:cs typeface="+mn-cs"/>
              </a:rPr>
              <a:t>Los adjetivos comparativos </a:t>
            </a:r>
            <a:r>
              <a:rPr lang="es-419" sz="1200" kern="1200" dirty="0">
                <a:solidFill>
                  <a:schemeClr val="tx1"/>
                </a:solidFill>
                <a:effectLst/>
                <a:latin typeface="+mn-lt"/>
                <a:ea typeface="+mn-ea"/>
                <a:cs typeface="+mn-cs"/>
              </a:rPr>
              <a:t>comparan dos cosas y, en inglés, suelen terminar en «er», como smaller (más pequeño), bigger (más grande), lighter (más ligero) y longer (más largo).</a:t>
            </a:r>
            <a:endParaRPr lang="en-US" sz="12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b="1" kern="1200" dirty="0">
                <a:solidFill>
                  <a:schemeClr val="tx1"/>
                </a:solidFill>
                <a:effectLst/>
                <a:latin typeface="+mn-lt"/>
                <a:ea typeface="+mn-ea"/>
                <a:cs typeface="+mn-cs"/>
              </a:rPr>
              <a:t>Los adjetivos superlativos </a:t>
            </a:r>
            <a:r>
              <a:rPr lang="es-419" sz="1200" kern="1200" dirty="0">
                <a:solidFill>
                  <a:schemeClr val="tx1"/>
                </a:solidFill>
                <a:effectLst/>
                <a:latin typeface="+mn-lt"/>
                <a:ea typeface="+mn-ea"/>
                <a:cs typeface="+mn-cs"/>
              </a:rPr>
              <a:t>comparan más de dos cosas y, en inglés, suelen terminar en «est», como smallest (más pequeño), biggest (más grande), lightest (más ligero) y longest (más largo).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Sin embargo, es importante recordar que los niños se desarrollan a su propio ritmo y a su manera. Hay una variedad de factores que influyen en el aprendizaje y el desarrollo de los niños en materia de medición, incluido su desarrollo del lenguaje. Por lo tanto, el momento en que los niños aprenden el vocabulario comparativo puede variar.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[Invite a los participantes a compartir:] ¿Cuáles son algunos ejemplos de vocabulario comparativo y superlativo relacionado con la medición en su idioma del hogar?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dirty="0"/>
          </a:p>
        </p:txBody>
      </p:sp>
    </p:spTree>
    <p:extLst>
      <p:ext uri="{BB962C8B-B14F-4D97-AF65-F5344CB8AC3E}">
        <p14:creationId xmlns:p14="http://schemas.microsoft.com/office/powerpoint/2010/main" val="673519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Aprender sobre la medición también incluye aprender las habilidades relacionadas con cómo medir. Esto incluye aprender a utilizar herramientas de medición.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Cuando los niños aprenden por primera vez a medir, suelen utilizar herramientas de medición no estándar. Con el tiempo, pasan a utilizar principalmente herramientas de medición estándar.</a:t>
            </a:r>
            <a:endParaRPr lang="en-US" sz="12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b="1" kern="1200" dirty="0">
                <a:solidFill>
                  <a:schemeClr val="tx1"/>
                </a:solidFill>
                <a:effectLst/>
                <a:latin typeface="+mn-lt"/>
                <a:ea typeface="+mn-ea"/>
                <a:cs typeface="+mn-cs"/>
              </a:rPr>
              <a:t>Las herramientas de medición no estándar </a:t>
            </a:r>
            <a:r>
              <a:rPr lang="es-419" sz="1200" kern="1200" dirty="0">
                <a:solidFill>
                  <a:schemeClr val="tx1"/>
                </a:solidFill>
                <a:effectLst/>
                <a:latin typeface="+mn-lt"/>
                <a:ea typeface="+mn-ea"/>
                <a:cs typeface="+mn-cs"/>
              </a:rPr>
              <a:t>incluyen objetos cotidianos como ositos para el conteo, bloques, cubos unitarios, las manos o clips. </a:t>
            </a:r>
            <a:endParaRPr lang="en-US" sz="1200" b="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b="1" kern="1200" dirty="0">
                <a:solidFill>
                  <a:schemeClr val="tx1"/>
                </a:solidFill>
                <a:effectLst/>
                <a:latin typeface="+mn-lt"/>
                <a:ea typeface="+mn-ea"/>
                <a:cs typeface="+mn-cs"/>
              </a:rPr>
              <a:t>Las herramientas de medición estándar </a:t>
            </a:r>
            <a:r>
              <a:rPr lang="es-419" sz="1200" kern="1200" dirty="0">
                <a:solidFill>
                  <a:schemeClr val="tx1"/>
                </a:solidFill>
                <a:effectLst/>
                <a:latin typeface="+mn-lt"/>
                <a:ea typeface="+mn-ea"/>
                <a:cs typeface="+mn-cs"/>
              </a:rPr>
              <a:t>incluyen herramientas más tradicionales, como una regla, balanza o vara de medir.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dirty="0"/>
          </a:p>
        </p:txBody>
      </p:sp>
    </p:spTree>
    <p:extLst>
      <p:ext uri="{BB962C8B-B14F-4D97-AF65-F5344CB8AC3E}">
        <p14:creationId xmlns:p14="http://schemas.microsoft.com/office/powerpoint/2010/main" val="740371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Tiempo:</a:t>
            </a:r>
            <a:r>
              <a:rPr lang="es-419" sz="1200" kern="1200" dirty="0">
                <a:solidFill>
                  <a:schemeClr val="tx1"/>
                </a:solidFill>
                <a:effectLst/>
                <a:latin typeface="+mn-lt"/>
                <a:ea typeface="+mn-ea"/>
                <a:cs typeface="+mn-cs"/>
              </a:rPr>
              <a:t> 7-10 minutos</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Materiales: </a:t>
            </a:r>
            <a:r>
              <a:rPr lang="es-419" sz="1200" kern="1200" dirty="0">
                <a:solidFill>
                  <a:schemeClr val="tx1"/>
                </a:solidFill>
                <a:effectLst/>
                <a:latin typeface="+mn-lt"/>
                <a:ea typeface="+mn-ea"/>
                <a:cs typeface="+mn-cs"/>
              </a:rPr>
              <a:t>Diversas herramientas de medición estándar y no estándar.</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Antes de repasar cómo aprenden los niños a medir, dedicaremos un momento a explorar algunas herramientas de medición que los niños pueden utilizar cuando empiezan a aprender a medir.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Su meta es medir la longitud de la mesa utilizando una de estas herramientas de medición [indique a los participantes dónde pueden encontrar las herramientas de medición].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Puede elegir una </a:t>
            </a:r>
            <a:r>
              <a:rPr lang="es-419" sz="1200" b="1" kern="1200" dirty="0">
                <a:solidFill>
                  <a:schemeClr val="tx1"/>
                </a:solidFill>
                <a:effectLst/>
                <a:latin typeface="+mn-lt"/>
                <a:ea typeface="+mn-ea"/>
                <a:cs typeface="+mn-cs"/>
              </a:rPr>
              <a:t>herramienta de medición estándar</a:t>
            </a:r>
            <a:r>
              <a:rPr lang="es-419" sz="1200" kern="1200" dirty="0">
                <a:solidFill>
                  <a:schemeClr val="tx1"/>
                </a:solidFill>
                <a:effectLst/>
                <a:latin typeface="+mn-lt"/>
                <a:ea typeface="+mn-ea"/>
                <a:cs typeface="+mn-cs"/>
              </a:rPr>
              <a:t> o </a:t>
            </a:r>
            <a:r>
              <a:rPr lang="es-419" sz="1200" b="1" kern="1200" dirty="0">
                <a:solidFill>
                  <a:schemeClr val="tx1"/>
                </a:solidFill>
                <a:effectLst/>
                <a:latin typeface="+mn-lt"/>
                <a:ea typeface="+mn-ea"/>
                <a:cs typeface="+mn-cs"/>
              </a:rPr>
              <a:t>no estándar</a:t>
            </a:r>
            <a:r>
              <a:rPr lang="es-419"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[Dé tiempo a los participantes para que midan. A continuación, invite a cada persona o grupo a compartir su medición y a compartir brevemente su experiencia utilizando las siguientes preguntas].</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¿Qué herramienta de medición utilizaron? ¿Era una herramienta de medición estándar o no estándar?</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¿Cuál fue su experiencia al utilizar la herramienta de medición?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¿La herramienta fue fácil o difícil de usar? ¿Por qué?</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Mientras los participantes comparten sus experiencias, destaque las diferencias entre las experiencias de los participantes que utilizaron una herramienta no estándar y las de los que utilizaron herramientas estándar.</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Tenga a disposición de los participantes una variedad de herramientas de medición estándar y no estándar.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Adapte la forma de organizar la actividad en función del tamaño del grupo, la duración y el formato de la sesión, y las necesidades de los participantes. Por ejemplo:</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En grupos pequeños, invite a los participantes a trabajar individualmente y a compartir sus experiencias con sus mesas antes de discutir en grupo.</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Para grupos más grandes, invite a los participantes a trabajar con un compañero y compartir con el grupo más grande.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dirty="0"/>
          </a:p>
        </p:txBody>
      </p:sp>
    </p:spTree>
    <p:extLst>
      <p:ext uri="{BB962C8B-B14F-4D97-AF65-F5344CB8AC3E}">
        <p14:creationId xmlns:p14="http://schemas.microsoft.com/office/powerpoint/2010/main" val="1226545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recursos de aprendizaje profesional </a:t>
            </a:r>
            <a:r>
              <a:rPr lang="en-US" sz="1200" kern="1200" dirty="0">
                <a:solidFill>
                  <a:schemeClr val="tx1"/>
                </a:solidFill>
                <a:effectLst/>
                <a:latin typeface="+mn-lt"/>
                <a:ea typeface="+mn-ea"/>
                <a:cs typeface="+mn-cs"/>
              </a:rPr>
              <a:t>Count Play Explore</a:t>
            </a:r>
            <a:r>
              <a:rPr lang="es-ES" sz="1200" kern="1200" dirty="0">
                <a:solidFill>
                  <a:schemeClr val="tx1"/>
                </a:solidFill>
                <a:effectLst/>
                <a:latin typeface="+mn-lt"/>
                <a:ea typeface="+mn-ea"/>
                <a:cs typeface="+mn-cs"/>
              </a:rPr>
              <a:t> han sido posibles gracias a </a:t>
            </a:r>
            <a:r>
              <a:rPr lang="en-US" sz="1200" kern="1200" dirty="0">
                <a:solidFill>
                  <a:schemeClr val="tx1"/>
                </a:solidFill>
                <a:effectLst/>
                <a:latin typeface="+mn-lt"/>
                <a:ea typeface="+mn-ea"/>
                <a:cs typeface="+mn-cs"/>
              </a:rPr>
              <a:t>Count Play Explore</a:t>
            </a:r>
            <a:r>
              <a:rPr lang="es-ES" sz="1200" kern="1200" dirty="0">
                <a:solidFill>
                  <a:schemeClr val="tx1"/>
                </a:solidFill>
                <a:effectLst/>
                <a:latin typeface="+mn-lt"/>
                <a:ea typeface="+mn-ea"/>
                <a:cs typeface="+mn-cs"/>
              </a:rPr>
              <a:t>, una iniciativa de matemáticas, ciencias e informática para la primera infancia dirigida por el Departamento de Educación y Cuidado Infantil Temprano del Superintendente de Escuelas del Condado de Fresno. Esta iniciativa cuenta con la generosa financiación del Departamento de Educación de California y la Junta de Educación del Estado de California. Estos recursos, desarrollados por </a:t>
            </a:r>
            <a:r>
              <a:rPr lang="es-ES" sz="1200" kern="1200" dirty="0" err="1">
                <a:solidFill>
                  <a:schemeClr val="tx1"/>
                </a:solidFill>
                <a:effectLst/>
                <a:latin typeface="+mn-lt"/>
                <a:ea typeface="+mn-ea"/>
                <a:cs typeface="+mn-cs"/>
              </a:rPr>
              <a:t>WestEd</a:t>
            </a:r>
            <a:r>
              <a:rPr lang="es-ES" sz="1200" kern="1200" dirty="0">
                <a:solidFill>
                  <a:schemeClr val="tx1"/>
                </a:solidFill>
                <a:effectLst/>
                <a:latin typeface="+mn-lt"/>
                <a:ea typeface="+mn-ea"/>
                <a:cs typeface="+mn-cs"/>
              </a:rPr>
              <a:t> en colaboración con FCCS y el Centro AIMS para la Educación Matemática y Científica, están destinados a servir de guía para la implementación de estrategias basadas en la evidencia, la promoción del aprendizaje activo y el fomento de prácticas adecuadas para el desarrollo en entornos de educación temprana. No</a:t>
            </a:r>
            <a:r>
              <a:rPr lang="es-419" sz="1200" kern="1200" dirty="0">
                <a:solidFill>
                  <a:schemeClr val="tx1"/>
                </a:solidFill>
                <a:effectLst/>
                <a:latin typeface="+mn-lt"/>
                <a:ea typeface="+mn-ea"/>
                <a:cs typeface="+mn-cs"/>
              </a:rPr>
              <a:t> están destinados a la redistribución comercial, la modificación no autorizada ni el uso fuera del ámbito de la educación profesional.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a:t>
            </a:fld>
            <a:endParaRPr lang="en-US" dirty="0"/>
          </a:p>
        </p:txBody>
      </p:sp>
    </p:spTree>
    <p:extLst>
      <p:ext uri="{BB962C8B-B14F-4D97-AF65-F5344CB8AC3E}">
        <p14:creationId xmlns:p14="http://schemas.microsoft.com/office/powerpoint/2010/main" val="3752083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Cuando aprenden a medir y a utilizar herramientas de medición, los niños deben comprender las siguientes ideas: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Diferentes atributos requieren diferentes herramientas de medición (el peso requiere una balanza, la temperatura requiere un termómetro).</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Unidades de igual tamaño: se necesitan unidades constantes y de igual tamaño para realizar una medición significativa.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Sin espacios entre las unidades: al medir la distancia, es necesario colocar cada unidad de extremo a extremo. Aunque las reglas o cintas métricas no incluyen espacios entre las unidades en su diseño, los niños desarrollan esta comprensión cuando utilizan herramientas no estándar, como bloques, y tienen que colocar cada bloque de extremo a extremo para medir la longitud de un objeto.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La medición comienza en el origen: es necesario conocer la ubicación del «cero» o el origen del objeto.</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Las herramientas de medición estándar tienen unidades estandarizadas. Esto nos permite comunicarnos sobre el tamaño, la longitud o la altura de forma universal. Los niños pueden explorar esta idea investigando si obtienen la misma medida cuando utilizan sus propios pies en lugar de los pies de los educadores para medir la longitud de una alfombra. Se darán cuenta de que, como los pies de cada persona son de diferente tamaño, se obtienen resultados diferentes.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Observa que, en las diferentes culturas, existen diversas tradiciones en cuanto al uso de unidades de medida. Lo que es estándar en un país o lugar, puede no serlo en otro. Por ejemplo, en la India, el ratti es una unidad de medida del peso que se basa en el peso de una semilla. Todavía se utiliza como unidad estándar para medir las joyas.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dirty="0"/>
          </a:p>
        </p:txBody>
      </p:sp>
    </p:spTree>
    <p:extLst>
      <p:ext uri="{BB962C8B-B14F-4D97-AF65-F5344CB8AC3E}">
        <p14:creationId xmlns:p14="http://schemas.microsoft.com/office/powerpoint/2010/main" val="986109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Aunque los niños comienzan a explorar conceptos de medición como la comparación y la ordenación sin comprender los números (por ejemplo, al observar cuál de dos objetos es más largo), necesitan comprender los números, la lista de conteo y los dígitos para utilizar herramientas de medición estándar.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Por ejemplo, los niños deben comprender lo que representan los números en una cinta métrica y deben ser capaces de contar el número de pasos que se necesitan para cubrir la longitud de la alfombra.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Aunque los niños pueden familiarizarse con las herramientas de medición estándar entre los 3 y los 5 años, comienzan a utilizarlas de forma más sistemática a partir de 1.º y 2.º grado de primaria.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Una vez que los niños comprenden las fracciones y los decimales, pueden aplicar estos conocimientos a la medición expresando las medidas con mayor precisión, utilizando fracciones o decimales.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Las tradiciones y rutinas en los hogares y comunidades de los niños influyen en sus experiencias con la medición.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Por ejemplo, al cocinar, algunas familias pueden estimar la cantidad de cada ingrediente que deben poner en el plato, otras pueden utilizar tazas medidoras y otras pueden pesar los ingredientes con una balanza. Por lo tanto, los niños pueden tener experiencias variadas con diferentes herramientas y estrategias de medición.</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Además, la forma de medir varía según el país o la comunidad. Algunos países utilizan el sistema métrico (metros, gramos) y en Estados Unidos utilizamos el sistema imperial (pulgadas, pies, libras). Las culturas indígenas tienen formas de entender el tiempo o la dirección que se han transmitido de generación en generación. Por lo tanto, lo que se considera unidades estándar puede variar según el país o la comunidad.</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Preguntar a las familias sobre las tradiciones y rutinas importantes para ellas puede ayudar a los educadores a incorporarlas a su entorno.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dirty="0"/>
          </a:p>
        </p:txBody>
      </p:sp>
    </p:spTree>
    <p:extLst>
      <p:ext uri="{BB962C8B-B14F-4D97-AF65-F5344CB8AC3E}">
        <p14:creationId xmlns:p14="http://schemas.microsoft.com/office/powerpoint/2010/main" val="3113026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Hemos hablado de varias habilidades de medición: observar atributos medibles, comparar y ordenar, y medir utilizando herramientas de medición. Piense en cómo se desarrolla el aprendizaje matemático de los niños y se vuelve más complejo con el tiempo.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Esta diapositiva muestra lo que los niños saben sobre la medición en tres momentos distintos de su desarrollo.</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Los bebés observan cambios en los atributos medibles de los objetos. Los niños pequeños aprenden a comunicar algunas palabras como «grande» y «pequeño» para describir atributos medibles.</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Los niños en edad preescolar, kindergarten de transición y kindergarten pueden comparar y ordenar dos, y eventualmente tres, objetos por longitud, peso o volumen. Aprenden a usar algunos adjetivos comparativos y superlativos como largo, más largo y el más largo para comunicar comparaciones con mayor precisión. Con el apoyo de los adultos, también comienzan a usar herramientas estándar y no estándar para la medición de objetos.</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En la primaria temprana, los niños pueden comparar y ordenar seis o más objetos por diversos atributos. Aprenden a utilizar herramientas de medición estándar y no estándar de forma más independiente y pueden utilizar estas herramientas para resolver problemas. También comienzan a estimar longitudes.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dirty="0"/>
          </a:p>
        </p:txBody>
      </p:sp>
    </p:spTree>
    <p:extLst>
      <p:ext uri="{BB962C8B-B14F-4D97-AF65-F5344CB8AC3E}">
        <p14:creationId xmlns:p14="http://schemas.microsoft.com/office/powerpoint/2010/main" val="2499495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Duración:</a:t>
            </a:r>
            <a:r>
              <a:rPr lang="es-419" sz="1200" kern="1200" dirty="0">
                <a:solidFill>
                  <a:schemeClr val="tx1"/>
                </a:solidFill>
                <a:effectLst/>
                <a:latin typeface="+mn-lt"/>
                <a:ea typeface="+mn-ea"/>
                <a:cs typeface="+mn-cs"/>
              </a:rPr>
              <a:t> 5-10 minutos</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Materiales: </a:t>
            </a:r>
            <a:r>
              <a:rPr lang="es-419" sz="1200" kern="1200" dirty="0">
                <a:solidFill>
                  <a:schemeClr val="tx1"/>
                </a:solidFill>
                <a:effectLst/>
                <a:latin typeface="+mn-lt"/>
                <a:ea typeface="+mn-ea"/>
                <a:cs typeface="+mn-cs"/>
              </a:rPr>
              <a:t>Hoja de papel y lápiz o bolígrafo</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Hemos hablado de varias habilidades de medición: observar atributos medibles; comparar y ordenar; y medir.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Exploramos cómo se desarrollan estas habilidades de medición a lo largo de la primera infancia. También aplicamos algunas de estas habilidades de medición en una experiencia lúdica y práctica.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Piense en lo que ha aprendido hoy. A continuación, anote algo de lo que ha aprendido en una hoja de papel. [De unos minutos a los participantes para que anoten lo que han aprendido]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Arrugue su hoja de papel hasta formar una pelota y, cuando le dé la señal, láncela al aire. A continuación, recoja una de las hojas que estén cerca de usted (pero que no sea la suya).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[Una vez que los participantes hayan lanzado sus papeles al aire, seleccione el método de facilitación que mejor se adapte a la duración y el formato de su sesión, el tamaño del grupo y las necesidades de los participantes].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En esta sesión se ha descrito cómo los niños llegan a comprender las habilidades de medición. Cuando vuelva a su entorno de aprendizaje, observe la forma en que los niños utilizan la medición. Preste atención a las formas en que ayuda a los niños a desarrollar la comprensión de las habilidades de medición. Observar le ayudará a ser más consciente de las formas en que apoya el aprendizaje de los niños en esta área matemática.</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Adapte la forma de organizar la actividad en función del tamaño del grupo, la duración y el formato de la sesión, y las necesidades de los participantes.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En el caso de grupos pequeños, invite a los participantes a compartir con todo el grupo lo que hay en el papel que han elegido.</a:t>
            </a:r>
            <a:endParaRPr lang="en-US" sz="1200" kern="120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a:solidFill>
                  <a:schemeClr val="tx1"/>
                </a:solidFill>
                <a:effectLst/>
                <a:latin typeface="+mn-lt"/>
                <a:ea typeface="+mn-ea"/>
                <a:cs typeface="+mn-cs"/>
              </a:rPr>
              <a:t>Para </a:t>
            </a:r>
            <a:r>
              <a:rPr lang="es-419" sz="1200" kern="1200" dirty="0">
                <a:solidFill>
                  <a:schemeClr val="tx1"/>
                </a:solidFill>
                <a:effectLst/>
                <a:latin typeface="+mn-lt"/>
                <a:ea typeface="+mn-ea"/>
                <a:cs typeface="+mn-cs"/>
              </a:rPr>
              <a:t>grupos grandes, invite a los participantes a compartir lo que hay en el papel que han cogido con su grupo de mesa.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23</a:t>
            </a:fld>
            <a:endParaRPr lang="en-US" dirty="0"/>
          </a:p>
        </p:txBody>
      </p:sp>
    </p:spTree>
    <p:extLst>
      <p:ext uri="{BB962C8B-B14F-4D97-AF65-F5344CB8AC3E}">
        <p14:creationId xmlns:p14="http://schemas.microsoft.com/office/powerpoint/2010/main" val="2848001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En esta sesión, comenzaremos realizando algunas actividades de medición para centrarnos en experimentar la medición de una manera similar a como aprenden los niños pequeños. </a:t>
            </a: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Los métodos que utilizaremos para aprender juntos reflejan las formas en que aprenden los niños. Jugaremos, observaremos, exploraremos y reflexionaremos.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 continuación, aprenderemos sobre las habilidades de medición en la primera infancia.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También describiremos y revisaremos las formas en que los niños desarrollan conocimientos y habilidades en la medición.</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Ajuste el contenido de las diapositivas y los temas de discusión para reflejar lo que planea abordar en su sesión de aprendizaje profesional.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dirty="0"/>
          </a:p>
        </p:txBody>
      </p:sp>
    </p:spTree>
    <p:extLst>
      <p:ext uri="{BB962C8B-B14F-4D97-AF65-F5344CB8AC3E}">
        <p14:creationId xmlns:p14="http://schemas.microsoft.com/office/powerpoint/2010/main" val="3722390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Duración</a:t>
            </a:r>
            <a:r>
              <a:rPr lang="es-419" sz="1200" kern="1200" dirty="0">
                <a:solidFill>
                  <a:schemeClr val="tx1"/>
                </a:solidFill>
                <a:effectLst/>
                <a:latin typeface="+mn-lt"/>
                <a:ea typeface="+mn-ea"/>
                <a:cs typeface="+mn-cs"/>
              </a:rPr>
              <a:t>: 15-30 minutos (incluido el informe de la siguiente diapositiva)</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Materiales</a:t>
            </a:r>
            <a:r>
              <a:rPr lang="es-419" sz="1200" kern="1200" dirty="0">
                <a:solidFill>
                  <a:schemeClr val="tx1"/>
                </a:solidFill>
                <a:effectLst/>
                <a:latin typeface="+mn-lt"/>
                <a:ea typeface="+mn-ea"/>
                <a:cs typeface="+mn-cs"/>
              </a:rPr>
              <a:t>: Folleto </a:t>
            </a:r>
            <a:r>
              <a:rPr lang="es-419" sz="1200" b="1" kern="1200" dirty="0">
                <a:solidFill>
                  <a:schemeClr val="tx1"/>
                </a:solidFill>
                <a:effectLst/>
                <a:latin typeface="+mn-lt"/>
                <a:ea typeface="+mn-ea"/>
                <a:cs typeface="+mn-cs"/>
              </a:rPr>
              <a:t>«¿Cuánto mido?</a:t>
            </a:r>
            <a:r>
              <a:rPr lang="es-419" sz="1200" kern="1200" dirty="0">
                <a:solidFill>
                  <a:schemeClr val="tx1"/>
                </a:solidFill>
                <a:effectLst/>
                <a:latin typeface="+mn-lt"/>
                <a:ea typeface="+mn-ea"/>
                <a:cs typeface="+mn-cs"/>
              </a:rPr>
              <a:t>», cuerda, cinta o cordel no elástico, tijeras, papel y lápiz.</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Comencemos nuestra sesión con una actividad de medición especialmente diseñada para adultos.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Saque el folleto </a:t>
            </a:r>
            <a:r>
              <a:rPr lang="es-419" sz="1200" b="1" kern="1200" dirty="0">
                <a:solidFill>
                  <a:schemeClr val="tx1"/>
                </a:solidFill>
                <a:effectLst/>
                <a:latin typeface="+mn-lt"/>
                <a:ea typeface="+mn-ea"/>
                <a:cs typeface="+mn-cs"/>
              </a:rPr>
              <a:t>«¿Cuánto mido?</a:t>
            </a:r>
            <a:r>
              <a:rPr lang="es-419" sz="1200" kern="1200" dirty="0">
                <a:solidFill>
                  <a:schemeClr val="tx1"/>
                </a:solidFill>
                <a:effectLst/>
                <a:latin typeface="+mn-lt"/>
                <a:ea typeface="+mn-ea"/>
                <a:cs typeface="+mn-cs"/>
              </a:rPr>
              <a:t>». [Revise el folleto con los participantes y brinde apoyo según sea necesario].</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Las matemáticas son divertidas. Este principio es clave en el enfoque de desarrollo profesional «Count Play Explore». Esta actividad invita a los adultos a explorar la medición a través de una actividad práctica y lúdica.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419" sz="1200" kern="1200" dirty="0">
                <a:solidFill>
                  <a:schemeClr val="tx1"/>
                </a:solidFill>
                <a:effectLst/>
                <a:latin typeface="+mn-lt"/>
                <a:ea typeface="+mn-ea"/>
                <a:cs typeface="+mn-cs"/>
              </a:rPr>
              <a:t>Seleccione el método de facilitación que mejor se adapte a la duración y el formato de su sesión, el tamaño del grupo y las necesidades de los participantes.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dirty="0"/>
          </a:p>
        </p:txBody>
      </p:sp>
    </p:spTree>
    <p:extLst>
      <p:ext uri="{BB962C8B-B14F-4D97-AF65-F5344CB8AC3E}">
        <p14:creationId xmlns:p14="http://schemas.microsoft.com/office/powerpoint/2010/main" val="158196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Duración</a:t>
            </a:r>
            <a:r>
              <a:rPr lang="es-419" sz="1200" kern="1200" dirty="0">
                <a:solidFill>
                  <a:schemeClr val="tx1"/>
                </a:solidFill>
                <a:effectLst/>
                <a:latin typeface="+mn-lt"/>
                <a:ea typeface="+mn-ea"/>
                <a:cs typeface="+mn-cs"/>
              </a:rPr>
              <a:t>: 15-30 minutos (incluida la actividad de la diapositiva anterior)</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Materiales</a:t>
            </a:r>
            <a:r>
              <a:rPr lang="es-419" sz="1200" kern="1200" dirty="0">
                <a:solidFill>
                  <a:schemeClr val="tx1"/>
                </a:solidFill>
                <a:effectLst/>
                <a:latin typeface="+mn-lt"/>
                <a:ea typeface="+mn-ea"/>
                <a:cs typeface="+mn-cs"/>
              </a:rPr>
              <a:t>: Folleto </a:t>
            </a:r>
            <a:r>
              <a:rPr lang="es-419" sz="1200" b="1" kern="1200" dirty="0">
                <a:solidFill>
                  <a:schemeClr val="tx1"/>
                </a:solidFill>
                <a:effectLst/>
                <a:latin typeface="+mn-lt"/>
                <a:ea typeface="+mn-ea"/>
                <a:cs typeface="+mn-cs"/>
              </a:rPr>
              <a:t>«¿Cuánto mido?</a:t>
            </a:r>
            <a:r>
              <a:rPr lang="es-419" sz="1200" kern="1200" dirty="0">
                <a:solidFill>
                  <a:schemeClr val="tx1"/>
                </a:solidFill>
                <a:effectLst/>
                <a:latin typeface="+mn-lt"/>
                <a:ea typeface="+mn-ea"/>
                <a:cs typeface="+mn-cs"/>
              </a:rPr>
              <a:t>», cuerda, cinta o cordel no elásticos, tijeras, papel y lápiz.</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Dediquemos un momento a comentar esta actividad. En su mesa, discutan las siguientes preguntas:</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¿Qué estrategias utilizaron para medir? ¿Qué estrategias fueron las más rápidas? ¿Qué estrategias les dieron la medida más precisa?</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¿Qué observaron sobre sus estimaciones? ¿Se acercaban a sus mediciones? ¿Qué estrategias utilizaron para hacer sus estimaciones?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¿En qué se diferencia la medición con una unidad de medida no estándar (por ejemplo, el cordel) de la medición con una unidad de medida estándar (una cinta métrica)?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[Después de un tiempo para la discusión en grupos pequeños, invite a los participantes a hacerla en común con todo el grupo. A continuación, resuma algunos puntos clave. Por ejemplo: «He observado que cada uno de ustedes ha anotado y comunicado sus mediciones de diferentes maneras. Algunos han utilizado fracciones en su respuesta, «Mido tres veces y cuarto la circunferencia de mi cabeza», mientras que otros han sido más aproximados, «Mido </a:t>
            </a:r>
            <a:r>
              <a:rPr lang="es-419" sz="1200" i="1" kern="1200" dirty="0">
                <a:solidFill>
                  <a:schemeClr val="tx1"/>
                </a:solidFill>
                <a:effectLst/>
                <a:latin typeface="+mn-lt"/>
                <a:ea typeface="+mn-ea"/>
                <a:cs typeface="+mn-cs"/>
              </a:rPr>
              <a:t>aproximadamente </a:t>
            </a:r>
            <a:r>
              <a:rPr lang="es-419" sz="1200" kern="1200" dirty="0">
                <a:solidFill>
                  <a:schemeClr val="tx1"/>
                </a:solidFill>
                <a:effectLst/>
                <a:latin typeface="+mn-lt"/>
                <a:ea typeface="+mn-ea"/>
                <a:cs typeface="+mn-cs"/>
              </a:rPr>
              <a:t>tres cabezas».]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En esta divertida actividad, exploramos el uso creativo de unidades de medida no estándar para medir nuestra estatura. Esto nos ayuda a comprender cómo los niños pequeños aprenden los conceptos de medición utilizando unidades de medida no estándar.</a:t>
            </a:r>
            <a:endParaRPr lang="en-US" sz="1200" kern="1200" dirty="0">
              <a:solidFill>
                <a:schemeClr val="tx1"/>
              </a:solidFill>
              <a:effectLst/>
              <a:latin typeface="+mn-lt"/>
              <a:ea typeface="+mn-ea"/>
              <a:cs typeface="+mn-cs"/>
            </a:endParaRP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Notas del facilitador</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Adapte el método de discusión (por ejemplo, por parejas, en mesas o en grupo) en función del tamaño del grupo, la duración y el formato de la sesión, y las necesidades de los participantes.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Considere la posibilidad de establecer conexiones con esta actividad a lo largo de la sesión, basándose en las reflexiones y experiencias de los participantes.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dirty="0"/>
          </a:p>
        </p:txBody>
      </p:sp>
    </p:spTree>
    <p:extLst>
      <p:ext uri="{BB962C8B-B14F-4D97-AF65-F5344CB8AC3E}">
        <p14:creationId xmlns:p14="http://schemas.microsoft.com/office/powerpoint/2010/main" val="1831155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La medición desempeña un papel útil en la vida de los niños y los adultos. Por eso es importante que ayudemos a los niños a desarrollar su comprensión y sus habilidades en materia de medición.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¿Cómo utiliza la medición en su vida cotidiana?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[Deje tiempo para que los participantes compartan ejemplos comunes con todo el grupo antes de describir los ejemplos que se indican a continuación].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[Haga clic: aparecerán en la pantalla ejemplos fotográficos con breves descripciones].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Medimos todos los días. Por ejemplo, medimos cuando hacemos lo siguiente</a:t>
            </a:r>
            <a:r>
              <a:rPr lang="es-419" sz="1200" strike="sngStrike" kern="1200" dirty="0">
                <a:solidFill>
                  <a:schemeClr val="tx1"/>
                </a:solidFill>
                <a:effectLst/>
                <a:latin typeface="+mn-lt"/>
                <a:ea typeface="+mn-ea"/>
                <a:cs typeface="+mn-cs"/>
              </a:rPr>
              <a:t>:</a:t>
            </a:r>
            <a:endParaRPr lang="en-US" sz="1200" strike="sngStrike"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Cocinar u hornear: cuando horneamos un pastel o preparamos una sopa, podemos estimar o medir la cantidad de cada ingrediente que necesitamos. Podemos utilizar tazas medidoras o la balanza.</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Conducir: cuando estacionamos el coche en una plaza de estacionamiento, necesitamos conocer el tamaño de nuestro coche y compararlo con el tamaño de la plaza. Calculamos las distancias cuando decidimos qué plaza está más cerca de la entrada de la tienda.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Muchos profesionales utilizan la medición.</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Los sastres utilizan herramientas de medición, como una cinta métrica, para confeccionar prendas que se ajusten al tamaño particular de cada persona.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Los meteorólogos utilizan diversas herramientas de medición, como termómetros y barómetros, para medir la temperatura, la presión atmosférica y la velocidad del viento, o para hacer predicciones sobre el tiempo.</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Los carpinteros utilizan herramientas de medición, como la cinta métrica, para saber qué longitud deben tener las diferentes piezas de madera para que encajen entre sí.</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Los niños también utilizan la medición en sus rutinas e interacciones cotidianas.</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Cuando los niños llenan un vaso de leche, calculan cuánto deben verter hasta que esté lleno.</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Cuando los niños construyen, pueden pensar en la altura y la longitud de su estructura.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dirty="0"/>
          </a:p>
        </p:txBody>
      </p:sp>
    </p:spTree>
    <p:extLst>
      <p:ext uri="{BB962C8B-B14F-4D97-AF65-F5344CB8AC3E}">
        <p14:creationId xmlns:p14="http://schemas.microsoft.com/office/powerpoint/2010/main" val="2522967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Antes de repasar cómo los niños desarrollan la comprensión de la medición, comencemos por definir «medición».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dirty="0"/>
          </a:p>
        </p:txBody>
      </p:sp>
    </p:spTree>
    <p:extLst>
      <p:ext uri="{BB962C8B-B14F-4D97-AF65-F5344CB8AC3E}">
        <p14:creationId xmlns:p14="http://schemas.microsoft.com/office/powerpoint/2010/main" val="1888944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La medición es el proceso de cuantificar (asignar un número) a los atributos de los objetos. Por ejemplo, podemos medir el tamaño, la altura o la longitud de algo. También podemos medir el volumen, el peso o la temperatura de algo.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La medición nos ayuda a comunicar con mayor precisión los atributos de los objetos.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419" sz="1200" kern="1200" dirty="0">
                <a:solidFill>
                  <a:schemeClr val="tx1"/>
                </a:solidFill>
                <a:effectLst/>
                <a:latin typeface="+mn-lt"/>
                <a:ea typeface="+mn-ea"/>
                <a:cs typeface="+mn-cs"/>
              </a:rPr>
              <a:t>Por ejemplo, en lugar de decir «esta calabaza es alta», podemos comunicar con mayor precisión </a:t>
            </a:r>
            <a:r>
              <a:rPr lang="es-419" sz="1200" i="1" kern="1200" dirty="0">
                <a:solidFill>
                  <a:schemeClr val="tx1"/>
                </a:solidFill>
                <a:effectLst/>
                <a:latin typeface="+mn-lt"/>
                <a:ea typeface="+mn-ea"/>
                <a:cs typeface="+mn-cs"/>
              </a:rPr>
              <a:t>su </a:t>
            </a:r>
            <a:r>
              <a:rPr lang="es-419" sz="1200" kern="1200" dirty="0">
                <a:solidFill>
                  <a:schemeClr val="tx1"/>
                </a:solidFill>
                <a:effectLst/>
                <a:latin typeface="+mn-lt"/>
                <a:ea typeface="+mn-ea"/>
                <a:cs typeface="+mn-cs"/>
              </a:rPr>
              <a:t>altura diciendo «esta calabaza mide cinco pulgadas de alto».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8</a:t>
            </a:fld>
            <a:endParaRPr lang="en-US" dirty="0"/>
          </a:p>
        </p:txBody>
      </p:sp>
    </p:spTree>
    <p:extLst>
      <p:ext uri="{BB962C8B-B14F-4D97-AF65-F5344CB8AC3E}">
        <p14:creationId xmlns:p14="http://schemas.microsoft.com/office/powerpoint/2010/main" val="1806812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Temas de discusión</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s-419" sz="1200" kern="1200" dirty="0">
                <a:solidFill>
                  <a:schemeClr val="tx1"/>
                </a:solidFill>
                <a:effectLst/>
                <a:latin typeface="+mn-lt"/>
                <a:ea typeface="+mn-ea"/>
                <a:cs typeface="+mn-cs"/>
              </a:rPr>
              <a:t>Ahora, analicemos cómo los niños pequeños desarrollan la comprensión de la medición.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dirty="0"/>
          </a:p>
        </p:txBody>
      </p:sp>
    </p:spTree>
    <p:extLst>
      <p:ext uri="{BB962C8B-B14F-4D97-AF65-F5344CB8AC3E}">
        <p14:creationId xmlns:p14="http://schemas.microsoft.com/office/powerpoint/2010/main" val="22092498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0" y="0"/>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arallelogram 3">
            <a:extLst>
              <a:ext uri="{FF2B5EF4-FFF2-40B4-BE49-F238E27FC236}">
                <a16:creationId xmlns:a16="http://schemas.microsoft.com/office/drawing/2014/main" id="{BD1E5FD8-ADEA-8298-6D44-0A376BA87F01}"/>
              </a:ext>
            </a:extLst>
          </p:cNvPr>
          <p:cNvSpPr>
            <a:spLocks noChangeAspect="1"/>
          </p:cNvSpPr>
          <p:nvPr userDrawn="1"/>
        </p:nvSpPr>
        <p:spPr>
          <a:xfrm>
            <a:off x="-3786" y="-7495"/>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Rectangle 6">
            <a:extLst>
              <a:ext uri="{FF2B5EF4-FFF2-40B4-BE49-F238E27FC236}">
                <a16:creationId xmlns:a16="http://schemas.microsoft.com/office/drawing/2014/main" id="{2D51F2B1-13E9-ABDD-A99B-E72A67C5B86F}"/>
              </a:ext>
            </a:extLst>
          </p:cNvPr>
          <p:cNvSpPr/>
          <p:nvPr userDrawn="1"/>
        </p:nvSpPr>
        <p:spPr>
          <a:xfrm>
            <a:off x="-61" y="600850"/>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ate Placeholder 3">
            <a:extLst>
              <a:ext uri="{FF2B5EF4-FFF2-40B4-BE49-F238E27FC236}">
                <a16:creationId xmlns:a16="http://schemas.microsoft.com/office/drawing/2014/main" id="{0F13ED20-9909-B7F2-C76B-B2E57BD4AD90}"/>
              </a:ext>
            </a:extLst>
          </p:cNvPr>
          <p:cNvSpPr txBox="1">
            <a:spLocks/>
          </p:cNvSpPr>
          <p:nvPr userDrawn="1"/>
        </p:nvSpPr>
        <p:spPr>
          <a:xfrm>
            <a:off x="2508501" y="1830199"/>
            <a:ext cx="4153347" cy="313932"/>
          </a:xfrm>
          <a:prstGeom prst="rect">
            <a:avLst/>
          </a:prstGeom>
        </p:spPr>
        <p:txBody>
          <a:bodyPr vert="horz" wrap="square" lIns="91440" tIns="45720" rIns="91440" bIns="45720" rtlCol="0" anchor="ctr">
            <a:spAutoFit/>
          </a:bodyPr>
          <a:lstStyle>
            <a:defPPr>
              <a:defRPr lang="en-US"/>
            </a:defPPr>
            <a:lvl1pPr marL="0" algn="l" defTabSz="914400" rtl="0" eaLnBrk="1" latinLnBrk="0" hangingPunct="1">
              <a:defRPr sz="1400" b="0" kern="1200">
                <a:solidFill>
                  <a:schemeClr val="accent1"/>
                </a:solidFill>
                <a:latin typeface="Proxima Nova Medium"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b="1" dirty="0">
                <a:solidFill>
                  <a:schemeClr val="bg1"/>
                </a:solidFill>
              </a:rPr>
              <a:t>Geometry and Spatial Thinking</a:t>
            </a:r>
          </a:p>
        </p:txBody>
      </p:sp>
      <p:sp>
        <p:nvSpPr>
          <p:cNvPr id="2" name="Title 1">
            <a:extLst>
              <a:ext uri="{FF2B5EF4-FFF2-40B4-BE49-F238E27FC236}">
                <a16:creationId xmlns:a16="http://schemas.microsoft.com/office/drawing/2014/main" id="{FDBF7215-C5B8-6E15-9850-186CD4A7A7C6}"/>
              </a:ext>
            </a:extLst>
          </p:cNvPr>
          <p:cNvSpPr>
            <a:spLocks noGrp="1"/>
          </p:cNvSpPr>
          <p:nvPr>
            <p:ph type="ctrTitle"/>
          </p:nvPr>
        </p:nvSpPr>
        <p:spPr>
          <a:xfrm>
            <a:off x="609243" y="1694702"/>
            <a:ext cx="4781907" cy="2626360"/>
          </a:xfrm>
        </p:spPr>
        <p:txBody>
          <a:bodyPr anchor="t" anchorCtr="0">
            <a:normAutofit/>
          </a:bodyPr>
          <a:lstStyle>
            <a:lvl1pPr algn="l">
              <a:defRPr sz="5600" b="1">
                <a:solidFill>
                  <a:schemeClr val="accent3"/>
                </a:solidFill>
                <a:latin typeface="Montserrat" pitchFamily="2" charset="77"/>
              </a:defRPr>
            </a:lvl1pPr>
          </a:lstStyle>
          <a:p>
            <a:r>
              <a:rPr lang="en-US" dirty="0"/>
              <a:t>Click to edit Master title style</a:t>
            </a: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3786" y="20006"/>
            <a:ext cx="4153347" cy="584775"/>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s-US" sz="1500" noProof="0" dirty="0">
                <a:solidFill>
                  <a:schemeClr val="bg1"/>
                </a:solidFill>
              </a:rPr>
              <a:t>Temas de matemáticas </a:t>
            </a:r>
          </a:p>
          <a:p>
            <a:pPr>
              <a:lnSpc>
                <a:spcPct val="90000"/>
              </a:lnSpc>
              <a:spcAft>
                <a:spcPts val="600"/>
              </a:spcAft>
            </a:pPr>
            <a:r>
              <a:rPr lang="es-US" sz="1500" noProof="0" dirty="0">
                <a:solidFill>
                  <a:schemeClr val="bg1"/>
                </a:solidFill>
              </a:rPr>
              <a:t>temprana</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s-US" sz="1500" noProof="0" dirty="0">
                <a:solidFill>
                  <a:schemeClr val="bg1"/>
                </a:solidFill>
              </a:rPr>
              <a:t>Medición</a:t>
            </a:r>
          </a:p>
        </p:txBody>
      </p:sp>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pic>
        <p:nvPicPr>
          <p:cNvPr id="15" name="Picture 14" descr="A child drawing on a paper&#10;&#10;AI-generated content may be incorrect.">
            <a:extLst>
              <a:ext uri="{FF2B5EF4-FFF2-40B4-BE49-F238E27FC236}">
                <a16:creationId xmlns:a16="http://schemas.microsoft.com/office/drawing/2014/main" id="{4FB73C22-9AB4-05E0-C8E5-DA025B3CB5C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893367" y="0"/>
            <a:ext cx="6298633" cy="6858000"/>
          </a:xfrm>
          <a:prstGeom prst="rect">
            <a:avLst/>
          </a:prstGeom>
        </p:spPr>
      </p:pic>
      <p:pic>
        <p:nvPicPr>
          <p:cNvPr id="13" name="Picture 12" descr="A purple ruler on a black background&#10;&#10;AI-generated content may be incorrect.">
            <a:extLst>
              <a:ext uri="{FF2B5EF4-FFF2-40B4-BE49-F238E27FC236}">
                <a16:creationId xmlns:a16="http://schemas.microsoft.com/office/drawing/2014/main" id="{A11A9B39-30D5-7487-AB76-101DEEA8360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03547" y="49597"/>
            <a:ext cx="512065" cy="512065"/>
          </a:xfrm>
          <a:prstGeom prst="rect">
            <a:avLst/>
          </a:prstGeom>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chemeClr val="accent3"/>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7944787" y="6403269"/>
            <a:ext cx="4212419"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Desde el nacimiento hasta los 8 años </a:t>
            </a:r>
            <a:r>
              <a:rPr lang="en-US" dirty="0">
                <a:solidFill>
                  <a:schemeClr val="accent3"/>
                </a:solidFill>
              </a:rPr>
              <a:t>|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41468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7899817" y="6403269"/>
            <a:ext cx="425739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Desde el nacimiento hasta los 8 años </a:t>
            </a:r>
            <a:r>
              <a:rPr lang="en-US" dirty="0">
                <a:solidFill>
                  <a:schemeClr val="accent3"/>
                </a:solidFill>
              </a:rPr>
              <a:t>|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34300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latin typeface="Montserrat" pitchFamily="2" charset="77"/>
              </a:defRPr>
            </a:lvl1pPr>
          </a:lstStyle>
          <a:p>
            <a:r>
              <a:rPr lang="en-US"/>
              <a:t>Click to edit Master title style</a:t>
            </a:r>
            <a:endParaRPr lang="en-US" dirty="0"/>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7794885" y="6403269"/>
            <a:ext cx="436232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Desde el nacimiento hasta los 8 años </a:t>
            </a:r>
            <a:r>
              <a:rPr lang="en-US" dirty="0">
                <a:solidFill>
                  <a:schemeClr val="accent3"/>
                </a:solidFill>
              </a:rPr>
              <a:t>|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86670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7480093" y="6403269"/>
            <a:ext cx="4677114"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Desde el nacimiento hasta los 8 años </a:t>
            </a:r>
            <a:r>
              <a:rPr lang="en-US" dirty="0">
                <a:solidFill>
                  <a:schemeClr val="accent3"/>
                </a:solidFill>
              </a:rPr>
              <a:t>|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968150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7510073" y="6403269"/>
            <a:ext cx="4647134"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Desde el nacimiento hasta los 8 años </a:t>
            </a:r>
            <a:r>
              <a:rPr lang="en-US" dirty="0">
                <a:solidFill>
                  <a:schemeClr val="accent3"/>
                </a:solidFill>
              </a:rPr>
              <a:t>|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2118761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defRPr sz="3200">
                <a:latin typeface="Montserrat" pitchFamily="2" charset="77"/>
              </a:defRPr>
            </a:lvl1pPr>
            <a:lvl2pPr>
              <a:defRPr sz="2800">
                <a:latin typeface="Montserrat" pitchFamily="2" charset="77"/>
              </a:defRPr>
            </a:lvl2pPr>
            <a:lvl3pPr>
              <a:defRPr sz="2400">
                <a:latin typeface="Montserrat" pitchFamily="2" charset="77"/>
              </a:defRPr>
            </a:lvl3pPr>
            <a:lvl4pPr>
              <a:defRPr sz="2000">
                <a:latin typeface="Montserrat" pitchFamily="2" charset="77"/>
              </a:defRPr>
            </a:lvl4pPr>
            <a:lvl5pPr>
              <a:defRPr sz="2000">
                <a:latin typeface="Montserra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7330191" y="6403269"/>
            <a:ext cx="4827016"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Desde el nacimiento hasta los 8 años </a:t>
            </a:r>
            <a:r>
              <a:rPr lang="en-US" dirty="0">
                <a:solidFill>
                  <a:schemeClr val="accent3"/>
                </a:solidFill>
              </a:rPr>
              <a:t>|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97497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7510073" y="6403269"/>
            <a:ext cx="4647134"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Desde el nacimiento hasta los 8 años </a:t>
            </a:r>
            <a:r>
              <a:rPr lang="en-US" dirty="0">
                <a:solidFill>
                  <a:schemeClr val="accent3"/>
                </a:solidFill>
              </a:rPr>
              <a:t>|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00182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Acks Slide 2">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7270231" y="6403269"/>
            <a:ext cx="4886976"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Desde el nacimiento hasta los 8 años </a:t>
            </a:r>
            <a:r>
              <a:rPr lang="en-US" dirty="0">
                <a:solidFill>
                  <a:schemeClr val="accent3"/>
                </a:solidFill>
              </a:rPr>
              <a:t>|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924953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Acks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14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7929797" y="6403269"/>
            <a:ext cx="4227409"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Desde el nacimiento hasta los 8 años </a:t>
            </a:r>
            <a:r>
              <a:rPr lang="en-US" dirty="0">
                <a:solidFill>
                  <a:schemeClr val="accent3"/>
                </a:solidFill>
              </a:rPr>
              <a:t>|     </a:t>
            </a:r>
            <a:fld id="{8B512919-B088-4E12-9038-722E97F79378}" type="slidenum">
              <a:rPr lang="en-US" smtClean="0">
                <a:solidFill>
                  <a:schemeClr val="accent3"/>
                </a:solidFill>
              </a:rPr>
              <a:pPr/>
              <a:t>‹#›</a:t>
            </a:fld>
            <a:endParaRPr lang="en-US" dirty="0">
              <a:solidFill>
                <a:schemeClr val="accent3"/>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3750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sp>
        <p:nvSpPr>
          <p:cNvPr id="2" name="Parallelogram 4">
            <a:extLst>
              <a:ext uri="{FF2B5EF4-FFF2-40B4-BE49-F238E27FC236}">
                <a16:creationId xmlns:a16="http://schemas.microsoft.com/office/drawing/2014/main" id="{99106158-56B9-2217-E443-573F19EDC6AE}"/>
              </a:ext>
            </a:extLst>
          </p:cNvPr>
          <p:cNvSpPr/>
          <p:nvPr userDrawn="1"/>
        </p:nvSpPr>
        <p:spPr>
          <a:xfrm>
            <a:off x="-12123"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chemeClr val="accent3"/>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7929797" y="6403269"/>
            <a:ext cx="4227409"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Desde el nacimiento hasta los 8 años </a:t>
            </a:r>
            <a:r>
              <a:rPr lang="en-US" dirty="0">
                <a:solidFill>
                  <a:schemeClr val="accent3"/>
                </a:solidFill>
              </a:rPr>
              <a:t>|     </a:t>
            </a:r>
            <a:fld id="{8B512919-B088-4E12-9038-722E97F79378}" type="slidenum">
              <a:rPr lang="en-US" smtClean="0">
                <a:solidFill>
                  <a:schemeClr val="accent3"/>
                </a:solidFill>
              </a:rPr>
              <a:pPr/>
              <a:t>‹#›</a:t>
            </a:fld>
            <a:endParaRPr lang="en-US" dirty="0">
              <a:solidFill>
                <a:schemeClr val="accent3"/>
              </a:solidFill>
            </a:endParaRPr>
          </a:p>
        </p:txBody>
      </p:sp>
      <p:pic>
        <p:nvPicPr>
          <p:cNvPr id="4" name="Picture 3" descr="A purple ruler on a black background&#10;&#10;AI-generated content may be incorrect.">
            <a:extLst>
              <a:ext uri="{FF2B5EF4-FFF2-40B4-BE49-F238E27FC236}">
                <a16:creationId xmlns:a16="http://schemas.microsoft.com/office/drawing/2014/main" id="{407F2EFD-3D3B-B896-EEEE-3F6E16D74D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12507" y="135382"/>
            <a:ext cx="512065" cy="512065"/>
          </a:xfrm>
          <a:prstGeom prst="rect">
            <a:avLst/>
          </a:prstGeom>
        </p:spPr>
      </p:pic>
    </p:spTree>
    <p:extLst>
      <p:ext uri="{BB962C8B-B14F-4D97-AF65-F5344CB8AC3E}">
        <p14:creationId xmlns:p14="http://schemas.microsoft.com/office/powerpoint/2010/main" val="1156648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8" y="-1"/>
            <a:ext cx="8144641" cy="61769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7929797" y="6403269"/>
            <a:ext cx="4227409"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Desde el nacimiento hasta los 8 años </a:t>
            </a:r>
            <a:r>
              <a:rPr lang="en-US" dirty="0">
                <a:solidFill>
                  <a:schemeClr val="accent3"/>
                </a:solidFill>
              </a:rPr>
              <a:t>|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159606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3"/>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7704945" y="6403269"/>
            <a:ext cx="4452262"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Desde el nacimiento hasta los 8 años </a:t>
            </a:r>
            <a:r>
              <a:rPr lang="en-US" dirty="0">
                <a:solidFill>
                  <a:schemeClr val="accent3"/>
                </a:solidFill>
              </a:rPr>
              <a:t>|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2131298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3"/>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019739" y="6403269"/>
            <a:ext cx="4137468"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Desde el nacimiento hasta los 8 años </a:t>
            </a:r>
            <a:r>
              <a:rPr lang="en-US" dirty="0">
                <a:solidFill>
                  <a:schemeClr val="accent3"/>
                </a:solidFill>
              </a:rPr>
              <a:t>|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175242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chemeClr val="accent3"/>
              </a:buClr>
              <a:defRPr>
                <a:latin typeface="Montserrat" pitchFamily="2" charset="77"/>
              </a:defRPr>
            </a:lvl1pPr>
            <a:lvl2pPr>
              <a:buClr>
                <a:schemeClr val="accent3"/>
              </a:buClr>
              <a:defRPr>
                <a:latin typeface="Montserrat" pitchFamily="2" charset="77"/>
              </a:defRPr>
            </a:lvl2pPr>
            <a:lvl3pPr>
              <a:buClr>
                <a:schemeClr val="accent3"/>
              </a:buClr>
              <a:defRPr>
                <a:latin typeface="Montserrat" pitchFamily="2" charset="77"/>
              </a:defRPr>
            </a:lvl3pPr>
            <a:lvl4pPr>
              <a:buClr>
                <a:schemeClr val="accent3"/>
              </a:buClr>
              <a:defRPr>
                <a:latin typeface="Montserrat" pitchFamily="2" charset="77"/>
              </a:defRPr>
            </a:lvl4pPr>
            <a:lvl5pPr>
              <a:buClr>
                <a:schemeClr val="accent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7659975" y="6403269"/>
            <a:ext cx="4497232"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3"/>
                </a:solidFill>
              </a:rPr>
              <a:t>Desde el nacimiento hasta los 8 años </a:t>
            </a:r>
            <a:r>
              <a:rPr lang="en-US" dirty="0">
                <a:solidFill>
                  <a:schemeClr val="accent3"/>
                </a:solidFill>
              </a:rPr>
              <a:t>|     </a:t>
            </a:r>
            <a:fld id="{8B512919-B088-4E12-9038-722E97F79378}" type="slidenum">
              <a:rPr lang="en-US" smtClean="0">
                <a:solidFill>
                  <a:schemeClr val="accent3"/>
                </a:solidFill>
              </a:rPr>
              <a:pPr/>
              <a:t>‹#›</a:t>
            </a:fld>
            <a:endParaRPr lang="en-US" dirty="0">
              <a:solidFill>
                <a:schemeClr val="accent3"/>
              </a:solidFill>
            </a:endParaRPr>
          </a:p>
        </p:txBody>
      </p:sp>
    </p:spTree>
    <p:extLst>
      <p:ext uri="{BB962C8B-B14F-4D97-AF65-F5344CB8AC3E}">
        <p14:creationId xmlns:p14="http://schemas.microsoft.com/office/powerpoint/2010/main" val="2247748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dirty="0"/>
              <a:t>Haga clic para editar el estilo del título maestro</a:t>
            </a:r>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dirty="0"/>
              <a:t>Haga clic para editar los estilos de texto maestros</a:t>
            </a:r>
          </a:p>
          <a:p>
            <a:pPr lvl="1"/>
            <a:r>
              <a:rPr lang="en-US" dirty="0"/>
              <a:t>Segundo nivel</a:t>
            </a:r>
          </a:p>
          <a:p>
            <a:pPr lvl="2"/>
            <a:r>
              <a:rPr lang="en-US" dirty="0"/>
              <a:t>Tercer nivel</a:t>
            </a:r>
          </a:p>
          <a:p>
            <a:pPr lvl="3"/>
            <a:r>
              <a:rPr lang="en-US" dirty="0"/>
              <a:t>Cuarto nivel</a:t>
            </a:r>
          </a:p>
          <a:p>
            <a:pPr lvl="4"/>
            <a:r>
              <a:rPr lang="en-US" dirty="0"/>
              <a:t>Quinto nivel</a:t>
            </a:r>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tx2"/>
                </a:solidFill>
                <a:latin typeface="Montserrat" panose="00000500000000000000" pitchFamily="50" charset="0"/>
              </a:defRPr>
            </a:lvl1pPr>
          </a:lstStyle>
          <a:p>
            <a:fld id="{8B512919-B088-4E12-9038-722E97F79378}" type="slidenum">
              <a:rPr lang="en-US" smtClean="0"/>
              <a:t>‹#›</a:t>
            </a:fld>
            <a:endParaRPr lang="en-US" dirty="0"/>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50" r:id="rId4"/>
    <p:sldLayoutId id="2147483669" r:id="rId5"/>
    <p:sldLayoutId id="2147483667" r:id="rId6"/>
    <p:sldLayoutId id="2147483660" r:id="rId7"/>
    <p:sldLayoutId id="2147483664" r:id="rId8"/>
    <p:sldLayoutId id="2147483652" r:id="rId9"/>
    <p:sldLayoutId id="2147483665" r:id="rId10"/>
    <p:sldLayoutId id="2147483653" r:id="rId11"/>
    <p:sldLayoutId id="2147483654" r:id="rId12"/>
    <p:sldLayoutId id="2147483666" r:id="rId13"/>
    <p:sldLayoutId id="2147483655" r:id="rId14"/>
    <p:sldLayoutId id="2147483656" r:id="rId15"/>
    <p:sldLayoutId id="2147483657" r:id="rId16"/>
  </p:sldLayoutIdLst>
  <p:hf hdr="0" ftr="0" dt="0"/>
  <p:txStyles>
    <p:titleStyle>
      <a:lvl1pPr algn="l" defTabSz="914400" rtl="0" eaLnBrk="1" latinLnBrk="0" hangingPunct="1">
        <a:lnSpc>
          <a:spcPct val="90000"/>
        </a:lnSpc>
        <a:spcBef>
          <a:spcPct val="0"/>
        </a:spcBef>
        <a:buNone/>
        <a:defRPr sz="3000" b="1" kern="1200">
          <a:solidFill>
            <a:schemeClr val="accent3"/>
          </a:solidFill>
          <a:latin typeface="Montserrat"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Clr>
          <a:schemeClr val="accent3"/>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120000"/>
        </a:lnSpc>
        <a:spcBef>
          <a:spcPts val="500"/>
        </a:spcBef>
        <a:buClr>
          <a:schemeClr val="accent3"/>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120000"/>
        </a:lnSpc>
        <a:spcBef>
          <a:spcPts val="500"/>
        </a:spcBef>
        <a:buClr>
          <a:schemeClr val="accent3"/>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120000"/>
        </a:lnSpc>
        <a:spcBef>
          <a:spcPts val="500"/>
        </a:spcBef>
        <a:buClr>
          <a:schemeClr val="accent3"/>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120000"/>
        </a:lnSpc>
        <a:spcBef>
          <a:spcPts val="500"/>
        </a:spcBef>
        <a:buClr>
          <a:schemeClr val="accent3"/>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jpe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19.jpe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609243" y="1791139"/>
            <a:ext cx="4781907" cy="2529923"/>
          </a:xfrm>
        </p:spPr>
        <p:txBody>
          <a:bodyPr anchor="b">
            <a:spAutoFit/>
          </a:bodyPr>
          <a:lstStyle/>
          <a:p>
            <a:r>
              <a:rPr lang="es-US" sz="4400" noProof="0" dirty="0"/>
              <a:t>Introducción a la medición: </a:t>
            </a:r>
            <a:r>
              <a:rPr lang="es-US" sz="4400" b="0"/>
              <a:t>Recién nacido–8 años</a:t>
            </a:r>
            <a:endParaRPr lang="es-US" sz="4400" b="0" noProof="0" dirty="0"/>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8542-B440-AFB3-27F6-60D87FF71925}"/>
              </a:ext>
            </a:extLst>
          </p:cNvPr>
          <p:cNvSpPr>
            <a:spLocks noGrp="1"/>
          </p:cNvSpPr>
          <p:nvPr>
            <p:ph type="title"/>
          </p:nvPr>
        </p:nvSpPr>
        <p:spPr/>
        <p:txBody>
          <a:bodyPr>
            <a:noAutofit/>
          </a:bodyPr>
          <a:lstStyle/>
          <a:p>
            <a:r>
              <a:rPr lang="es-US" b="1" noProof="0" dirty="0">
                <a:latin typeface="Montserrat" pitchFamily="2" charset="77"/>
              </a:rPr>
              <a:t>Tres habilidades de medición</a:t>
            </a:r>
          </a:p>
        </p:txBody>
      </p:sp>
      <p:sp>
        <p:nvSpPr>
          <p:cNvPr id="4" name="Picture Placeholder 3">
            <a:extLst>
              <a:ext uri="{FF2B5EF4-FFF2-40B4-BE49-F238E27FC236}">
                <a16:creationId xmlns:a16="http://schemas.microsoft.com/office/drawing/2014/main" id="{22E3FBCB-CC55-24C7-49F8-99249EEB466E}"/>
              </a:ext>
            </a:extLst>
          </p:cNvPr>
          <p:cNvSpPr>
            <a:spLocks noGrp="1"/>
          </p:cNvSpPr>
          <p:nvPr>
            <p:ph type="pic" idx="13"/>
          </p:nvPr>
        </p:nvSpPr>
        <p:spPr/>
        <p:txBody>
          <a:bodyPr/>
          <a:lstStyle/>
          <a:p>
            <a:endParaRPr lang="es-US" noProof="0" dirty="0"/>
          </a:p>
        </p:txBody>
      </p:sp>
      <p:pic>
        <p:nvPicPr>
          <p:cNvPr id="5" name="Picture 4">
            <a:extLst>
              <a:ext uri="{FF2B5EF4-FFF2-40B4-BE49-F238E27FC236}">
                <a16:creationId xmlns:a16="http://schemas.microsoft.com/office/drawing/2014/main" id="{A7BFC7DB-4738-7DC8-506D-81C4629E6B8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4654" t="9479" r="5277" b="2188"/>
          <a:stretch>
            <a:fillRect/>
          </a:stretch>
        </p:blipFill>
        <p:spPr>
          <a:xfrm rot="16200000">
            <a:off x="-1069181" y="1069182"/>
            <a:ext cx="6176963" cy="4038600"/>
          </a:xfrm>
          <a:prstGeom prst="rect">
            <a:avLst/>
          </a:prstGeom>
        </p:spPr>
      </p:pic>
      <p:graphicFrame>
        <p:nvGraphicFramePr>
          <p:cNvPr id="20" name="Content Placeholder 7" descr="Noticing Measurable Attributes.&#10;Comparing and Ordering.&#10;Measuring.">
            <a:extLst>
              <a:ext uri="{FF2B5EF4-FFF2-40B4-BE49-F238E27FC236}">
                <a16:creationId xmlns:a16="http://schemas.microsoft.com/office/drawing/2014/main" id="{306AF5EE-0A80-EF0A-51DC-3F365DA6EC05}"/>
              </a:ext>
            </a:extLst>
          </p:cNvPr>
          <p:cNvGraphicFramePr>
            <a:graphicFrameLocks noGrp="1"/>
          </p:cNvGraphicFramePr>
          <p:nvPr>
            <p:ph idx="1"/>
            <p:extLst>
              <p:ext uri="{D42A27DB-BD31-4B8C-83A1-F6EECF244321}">
                <p14:modId xmlns:p14="http://schemas.microsoft.com/office/powerpoint/2010/main" val="1109608657"/>
              </p:ext>
            </p:extLst>
          </p:nvPr>
        </p:nvGraphicFramePr>
        <p:xfrm>
          <a:off x="4348163" y="1876425"/>
          <a:ext cx="7488237" cy="43005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59292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4A275F6-082A-79D7-FEFE-33FFCF481F28}"/>
              </a:ext>
            </a:extLst>
          </p:cNvPr>
          <p:cNvSpPr>
            <a:spLocks noGrp="1"/>
          </p:cNvSpPr>
          <p:nvPr>
            <p:ph type="title"/>
          </p:nvPr>
        </p:nvSpPr>
        <p:spPr/>
        <p:txBody>
          <a:bodyPr/>
          <a:lstStyle/>
          <a:p>
            <a:r>
              <a:rPr lang="es-US" noProof="0" dirty="0"/>
              <a:t>¿Qué observa?</a:t>
            </a:r>
          </a:p>
        </p:txBody>
      </p:sp>
      <p:pic>
        <p:nvPicPr>
          <p:cNvPr id="6" name="Content Placeholder 5">
            <a:extLst>
              <a:ext uri="{FF2B5EF4-FFF2-40B4-BE49-F238E27FC236}">
                <a16:creationId xmlns:a16="http://schemas.microsoft.com/office/drawing/2014/main" id="{3E7FEE00-303B-2A9E-EA87-B943146CF4A0}"/>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tretch>
            <a:fillRect/>
          </a:stretch>
        </p:blipFill>
        <p:spPr>
          <a:xfrm>
            <a:off x="2860268" y="1131382"/>
            <a:ext cx="6471464" cy="4933135"/>
          </a:xfrm>
        </p:spPr>
      </p:pic>
    </p:spTree>
    <p:extLst>
      <p:ext uri="{BB962C8B-B14F-4D97-AF65-F5344CB8AC3E}">
        <p14:creationId xmlns:p14="http://schemas.microsoft.com/office/powerpoint/2010/main" val="4146034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E30B2-8A4E-2255-7EF1-37263BF649E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1604300-8692-F137-EC1A-339015F3D6DC}"/>
              </a:ext>
            </a:extLst>
          </p:cNvPr>
          <p:cNvSpPr>
            <a:spLocks noGrp="1"/>
          </p:cNvSpPr>
          <p:nvPr>
            <p:ph type="title"/>
          </p:nvPr>
        </p:nvSpPr>
        <p:spPr>
          <a:xfrm>
            <a:off x="838199" y="237744"/>
            <a:ext cx="10812517" cy="507831"/>
          </a:xfrm>
        </p:spPr>
        <p:txBody>
          <a:bodyPr anchor="t">
            <a:normAutofit fontScale="90000"/>
          </a:bodyPr>
          <a:lstStyle/>
          <a:p>
            <a:r>
              <a:rPr lang="es-US" sz="3200" kern="100" noProof="0" dirty="0">
                <a:effectLst/>
                <a:latin typeface="Poppins" panose="00000500000000000000" pitchFamily="2" charset="0"/>
                <a:ea typeface="Helvetica Neue"/>
                <a:cs typeface="Helvetica Neue"/>
              </a:rPr>
              <a:t>Observar atributos medibles </a:t>
            </a:r>
            <a:endParaRPr lang="es-US" sz="2800" noProof="0" dirty="0"/>
          </a:p>
        </p:txBody>
      </p:sp>
      <p:sp>
        <p:nvSpPr>
          <p:cNvPr id="9" name="Content Placeholder 8">
            <a:extLst>
              <a:ext uri="{FF2B5EF4-FFF2-40B4-BE49-F238E27FC236}">
                <a16:creationId xmlns:a16="http://schemas.microsoft.com/office/drawing/2014/main" id="{C1A47079-9747-5409-3FC3-61E4EF29F0A4}"/>
              </a:ext>
            </a:extLst>
          </p:cNvPr>
          <p:cNvSpPr>
            <a:spLocks noGrp="1"/>
          </p:cNvSpPr>
          <p:nvPr>
            <p:ph sz="half" idx="2"/>
          </p:nvPr>
        </p:nvSpPr>
        <p:spPr>
          <a:xfrm>
            <a:off x="758903" y="1188567"/>
            <a:ext cx="5181600" cy="4852660"/>
          </a:xfrm>
        </p:spPr>
        <p:txBody>
          <a:bodyPr vert="horz" lIns="91440" tIns="45720" rIns="91440" bIns="45720" rtlCol="0" anchor="t">
            <a:normAutofit/>
          </a:bodyPr>
          <a:lstStyle/>
          <a:p>
            <a:pPr marL="0" indent="0">
              <a:buNone/>
            </a:pPr>
            <a:r>
              <a:rPr lang="es-US" noProof="0" dirty="0"/>
              <a:t>Los bebés perciben las diferencias y los cambios en los atributos medibles de los objetos, tales como:</a:t>
            </a:r>
          </a:p>
          <a:p>
            <a:pPr marR="0" lvl="1" fontAlgn="base"/>
            <a:r>
              <a:rPr lang="es-US" sz="2800" noProof="0" dirty="0"/>
              <a:t>tamaño</a:t>
            </a:r>
          </a:p>
          <a:p>
            <a:pPr marR="0" lvl="1" fontAlgn="base"/>
            <a:r>
              <a:rPr lang="es-US" sz="2800" noProof="0" dirty="0">
                <a:latin typeface="Montserrat"/>
              </a:rPr>
              <a:t>volumen</a:t>
            </a:r>
            <a:endParaRPr lang="es-US" sz="2800" noProof="0" dirty="0"/>
          </a:p>
          <a:p>
            <a:pPr lvl="1" fontAlgn="base"/>
            <a:r>
              <a:rPr lang="es-US" sz="2800" noProof="0" dirty="0"/>
              <a:t>duración</a:t>
            </a:r>
          </a:p>
          <a:p>
            <a:pPr marR="0" lvl="1" fontAlgn="base"/>
            <a:r>
              <a:rPr lang="es-US" sz="2800" noProof="0" dirty="0"/>
              <a:t>peso</a:t>
            </a:r>
          </a:p>
        </p:txBody>
      </p:sp>
      <p:sp>
        <p:nvSpPr>
          <p:cNvPr id="2" name="TextBox 1">
            <a:extLst>
              <a:ext uri="{FF2B5EF4-FFF2-40B4-BE49-F238E27FC236}">
                <a16:creationId xmlns:a16="http://schemas.microsoft.com/office/drawing/2014/main" id="{0F87127B-41F6-1FFA-C312-A69AC6C279FF}"/>
              </a:ext>
            </a:extLst>
          </p:cNvPr>
          <p:cNvSpPr txBox="1"/>
          <p:nvPr/>
        </p:nvSpPr>
        <p:spPr>
          <a:xfrm>
            <a:off x="758903" y="6041227"/>
            <a:ext cx="10675143" cy="276999"/>
          </a:xfrm>
          <a:prstGeom prst="rect">
            <a:avLst/>
          </a:prstGeom>
          <a:noFill/>
        </p:spPr>
        <p:txBody>
          <a:bodyPr wrap="square" rtlCol="0">
            <a:spAutoFit/>
          </a:bodyPr>
          <a:lstStyle/>
          <a:p>
            <a:r>
              <a:rPr lang="es-US" sz="1200" noProof="0" dirty="0" err="1">
                <a:solidFill>
                  <a:schemeClr val="bg2">
                    <a:lumMod val="50000"/>
                  </a:schemeClr>
                </a:solidFill>
                <a:effectLst/>
                <a:latin typeface="Montserrat" panose="00000500000000000000" pitchFamily="50" charset="0"/>
              </a:rPr>
              <a:t>vanMarle</a:t>
            </a:r>
            <a:r>
              <a:rPr lang="es-US" sz="1200" noProof="0" dirty="0">
                <a:solidFill>
                  <a:schemeClr val="bg2">
                    <a:lumMod val="50000"/>
                  </a:schemeClr>
                </a:solidFill>
                <a:effectLst/>
                <a:latin typeface="Montserrat" panose="00000500000000000000" pitchFamily="50" charset="0"/>
              </a:rPr>
              <a:t> y Wynn (2006)</a:t>
            </a:r>
            <a:endParaRPr lang="es-US" sz="1200" i="1" noProof="0" dirty="0">
              <a:solidFill>
                <a:schemeClr val="bg2">
                  <a:lumMod val="50000"/>
                </a:schemeClr>
              </a:solidFill>
              <a:latin typeface="Montserrat" panose="00000500000000000000" pitchFamily="50" charset="0"/>
            </a:endParaRPr>
          </a:p>
        </p:txBody>
      </p:sp>
      <p:pic>
        <p:nvPicPr>
          <p:cNvPr id="10" name="Content Placeholder 9">
            <a:extLst>
              <a:ext uri="{FF2B5EF4-FFF2-40B4-BE49-F238E27FC236}">
                <a16:creationId xmlns:a16="http://schemas.microsoft.com/office/drawing/2014/main" id="{B7FF3575-9666-4D70-AC83-61C5DAE285B8}"/>
              </a:ext>
              <a:ext uri="{C183D7F6-B498-43B3-948B-1728B52AA6E4}">
                <adec:decorative xmlns:adec="http://schemas.microsoft.com/office/drawing/2017/decorative" val="1"/>
              </a:ext>
            </a:extLst>
          </p:cNvPr>
          <p:cNvPicPr>
            <a:picLocks noGrp="1" noChangeAspect="1"/>
          </p:cNvPicPr>
          <p:nvPr>
            <p:ph sz="half" idx="1"/>
          </p:nvPr>
        </p:nvPicPr>
        <p:blipFill>
          <a:blip r:embed="rId3" cstate="screen">
            <a:extLst>
              <a:ext uri="{BEBA8EAE-BF5A-486C-A8C5-ECC9F3942E4B}">
                <a14:imgProps xmlns:a14="http://schemas.microsoft.com/office/drawing/2010/main">
                  <a14:imgLayer r:embed="rId4">
                    <a14:imgEffect>
                      <a14:colorTemperature colorTemp="4500"/>
                    </a14:imgEffect>
                    <a14:imgEffect>
                      <a14:saturation sat="96000"/>
                    </a14:imgEffect>
                    <a14:imgEffect>
                      <a14:brightnessContrast bright="7000" contrast="-7000"/>
                    </a14:imgEffect>
                  </a14:imgLayer>
                </a14:imgProps>
              </a:ext>
              <a:ext uri="{28A0092B-C50C-407E-A947-70E740481C1C}">
                <a14:useLocalDpi xmlns:a14="http://schemas.microsoft.com/office/drawing/2010/main"/>
              </a:ext>
            </a:extLst>
          </a:blip>
          <a:srcRect/>
          <a:stretch/>
        </p:blipFill>
        <p:spPr>
          <a:xfrm>
            <a:off x="6172200" y="968859"/>
            <a:ext cx="6019800" cy="5072368"/>
          </a:xfrm>
          <a:noFill/>
        </p:spPr>
      </p:pic>
    </p:spTree>
    <p:extLst>
      <p:ext uri="{BB962C8B-B14F-4D97-AF65-F5344CB8AC3E}">
        <p14:creationId xmlns:p14="http://schemas.microsoft.com/office/powerpoint/2010/main" val="2218161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F5FFE8-8081-1F02-3D71-92BD657DCCA9}"/>
              </a:ext>
            </a:extLst>
          </p:cNvPr>
          <p:cNvSpPr>
            <a:spLocks noGrp="1"/>
          </p:cNvSpPr>
          <p:nvPr>
            <p:ph type="title"/>
          </p:nvPr>
        </p:nvSpPr>
        <p:spPr>
          <a:xfrm>
            <a:off x="838199" y="237744"/>
            <a:ext cx="10812517" cy="507831"/>
          </a:xfrm>
        </p:spPr>
        <p:txBody>
          <a:bodyPr anchor="t">
            <a:normAutofit/>
          </a:bodyPr>
          <a:lstStyle/>
          <a:p>
            <a:r>
              <a:rPr lang="es-US" noProof="0" dirty="0"/>
              <a:t>Juego: </a:t>
            </a:r>
            <a:r>
              <a:rPr lang="es-US" b="0" noProof="0" dirty="0">
                <a:latin typeface="Montserrat Medium" panose="00000600000000000000" pitchFamily="2" charset="0"/>
              </a:rPr>
              <a:t>Grande, más grande, el más grande</a:t>
            </a:r>
          </a:p>
        </p:txBody>
      </p:sp>
      <p:sp>
        <p:nvSpPr>
          <p:cNvPr id="2" name="Content Placeholder 1">
            <a:extLst>
              <a:ext uri="{FF2B5EF4-FFF2-40B4-BE49-F238E27FC236}">
                <a16:creationId xmlns:a16="http://schemas.microsoft.com/office/drawing/2014/main" id="{33F8F008-7A0E-0010-6ADF-5DC61DEF5143}"/>
              </a:ext>
            </a:extLst>
          </p:cNvPr>
          <p:cNvSpPr>
            <a:spLocks noGrp="1"/>
          </p:cNvSpPr>
          <p:nvPr>
            <p:ph sz="half" idx="2"/>
          </p:nvPr>
        </p:nvSpPr>
        <p:spPr>
          <a:xfrm>
            <a:off x="838199" y="1345734"/>
            <a:ext cx="5181600" cy="4852660"/>
          </a:xfrm>
        </p:spPr>
        <p:txBody>
          <a:bodyPr>
            <a:normAutofit fontScale="92500"/>
          </a:bodyPr>
          <a:lstStyle/>
          <a:p>
            <a:pPr fontAlgn="base">
              <a:spcAft>
                <a:spcPts val="800"/>
              </a:spcAft>
              <a:buClr>
                <a:srgbClr val="000000"/>
              </a:buClr>
            </a:pPr>
            <a:r>
              <a:rPr lang="es-US" noProof="0" dirty="0"/>
              <a:t>¿Cómo compararon los tamaños de los diferentes objetos? </a:t>
            </a:r>
          </a:p>
          <a:p>
            <a:pPr fontAlgn="base">
              <a:buClr>
                <a:srgbClr val="000000"/>
              </a:buClr>
            </a:pPr>
            <a:r>
              <a:rPr lang="es-US" noProof="0" dirty="0"/>
              <a:t>¿Qué estrategias utilizaron para ordenar los objetos de menor a mayor? </a:t>
            </a:r>
          </a:p>
          <a:p>
            <a:pPr fontAlgn="base">
              <a:buClr>
                <a:srgbClr val="000000"/>
              </a:buClr>
            </a:pPr>
            <a:r>
              <a:rPr lang="es-US" noProof="0" dirty="0"/>
              <a:t>¿Visualizaron  el tamaño de los objetos mentalmente?</a:t>
            </a:r>
          </a:p>
        </p:txBody>
      </p:sp>
      <p:pic>
        <p:nvPicPr>
          <p:cNvPr id="6" name="Picture 5">
            <a:extLst>
              <a:ext uri="{FF2B5EF4-FFF2-40B4-BE49-F238E27FC236}">
                <a16:creationId xmlns:a16="http://schemas.microsoft.com/office/drawing/2014/main" id="{DD186D27-5CEF-DB95-A03D-EF86D4CC586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2770" t="989" r="14787" b="9754"/>
          <a:stretch>
            <a:fillRect/>
          </a:stretch>
        </p:blipFill>
        <p:spPr>
          <a:xfrm flipH="1">
            <a:off x="6284258" y="968188"/>
            <a:ext cx="5907737" cy="4852660"/>
          </a:xfrm>
          <a:prstGeom prst="rect">
            <a:avLst/>
          </a:prstGeom>
          <a:noFill/>
        </p:spPr>
      </p:pic>
    </p:spTree>
    <p:extLst>
      <p:ext uri="{BB962C8B-B14F-4D97-AF65-F5344CB8AC3E}">
        <p14:creationId xmlns:p14="http://schemas.microsoft.com/office/powerpoint/2010/main" val="1944793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FCAB48-DCA8-917B-F6D4-EC1A955E15D5}"/>
              </a:ext>
            </a:extLst>
          </p:cNvPr>
          <p:cNvSpPr>
            <a:spLocks noGrp="1"/>
          </p:cNvSpPr>
          <p:nvPr>
            <p:ph type="title"/>
          </p:nvPr>
        </p:nvSpPr>
        <p:spPr>
          <a:xfrm>
            <a:off x="838199" y="237744"/>
            <a:ext cx="10812517" cy="507831"/>
          </a:xfrm>
        </p:spPr>
        <p:txBody>
          <a:bodyPr anchor="t">
            <a:normAutofit/>
          </a:bodyPr>
          <a:lstStyle/>
          <a:p>
            <a:r>
              <a:rPr lang="es-US" noProof="0" dirty="0"/>
              <a:t>Comparaciones directas </a:t>
            </a:r>
          </a:p>
        </p:txBody>
      </p:sp>
      <p:sp>
        <p:nvSpPr>
          <p:cNvPr id="2" name="Content Placeholder 1">
            <a:extLst>
              <a:ext uri="{FF2B5EF4-FFF2-40B4-BE49-F238E27FC236}">
                <a16:creationId xmlns:a16="http://schemas.microsoft.com/office/drawing/2014/main" id="{2033044B-F45B-58D7-9BD8-20FCCE632B5B}"/>
              </a:ext>
            </a:extLst>
          </p:cNvPr>
          <p:cNvSpPr>
            <a:spLocks noGrp="1"/>
          </p:cNvSpPr>
          <p:nvPr>
            <p:ph sz="half" idx="1"/>
          </p:nvPr>
        </p:nvSpPr>
        <p:spPr>
          <a:xfrm>
            <a:off x="838200" y="1324303"/>
            <a:ext cx="5181600" cy="4852660"/>
          </a:xfrm>
        </p:spPr>
        <p:txBody>
          <a:bodyPr>
            <a:normAutofit/>
          </a:bodyPr>
          <a:lstStyle/>
          <a:p>
            <a:r>
              <a:rPr lang="es-US" b="1" noProof="0" dirty="0"/>
              <a:t>Comparaciones directas: </a:t>
            </a:r>
            <a:r>
              <a:rPr lang="es-US" noProof="0" dirty="0"/>
              <a:t>medir directamente dos objetos entre sí, como una comparación cara a cara. </a:t>
            </a:r>
          </a:p>
          <a:p>
            <a:r>
              <a:rPr lang="es-US" noProof="0" dirty="0"/>
              <a:t>Los niños de entre 3 y 5 años comenzarán a utilizar comparaciones directas.</a:t>
            </a:r>
          </a:p>
        </p:txBody>
      </p:sp>
      <p:pic>
        <p:nvPicPr>
          <p:cNvPr id="7" name="Picture 6">
            <a:extLst>
              <a:ext uri="{FF2B5EF4-FFF2-40B4-BE49-F238E27FC236}">
                <a16:creationId xmlns:a16="http://schemas.microsoft.com/office/drawing/2014/main" id="{9A7FE2DC-88B3-63AD-F0B2-857C4EEA26E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5469" r="7975"/>
          <a:stretch>
            <a:fillRect/>
          </a:stretch>
        </p:blipFill>
        <p:spPr>
          <a:xfrm>
            <a:off x="6074279" y="964453"/>
            <a:ext cx="6117721" cy="4710206"/>
          </a:xfrm>
          <a:prstGeom prst="rect">
            <a:avLst/>
          </a:prstGeom>
          <a:noFill/>
        </p:spPr>
      </p:pic>
    </p:spTree>
    <p:extLst>
      <p:ext uri="{BB962C8B-B14F-4D97-AF65-F5344CB8AC3E}">
        <p14:creationId xmlns:p14="http://schemas.microsoft.com/office/powerpoint/2010/main" val="34119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CDD5E2-246D-EE08-DDFF-B461E0EB5C60}"/>
              </a:ext>
            </a:extLst>
          </p:cNvPr>
          <p:cNvSpPr>
            <a:spLocks noGrp="1"/>
          </p:cNvSpPr>
          <p:nvPr>
            <p:ph type="title"/>
          </p:nvPr>
        </p:nvSpPr>
        <p:spPr>
          <a:xfrm>
            <a:off x="903767" y="253888"/>
            <a:ext cx="10812517" cy="507831"/>
          </a:xfrm>
        </p:spPr>
        <p:txBody>
          <a:bodyPr/>
          <a:lstStyle/>
          <a:p>
            <a:r>
              <a:rPr lang="es-US" noProof="0" dirty="0"/>
              <a:t>Comparaciones indirectas</a:t>
            </a:r>
          </a:p>
        </p:txBody>
      </p:sp>
      <p:sp>
        <p:nvSpPr>
          <p:cNvPr id="6" name="Content Placeholder 5">
            <a:extLst>
              <a:ext uri="{FF2B5EF4-FFF2-40B4-BE49-F238E27FC236}">
                <a16:creationId xmlns:a16="http://schemas.microsoft.com/office/drawing/2014/main" id="{044390C9-5E11-BA9B-6D64-D444C34AC6C6}"/>
              </a:ext>
            </a:extLst>
          </p:cNvPr>
          <p:cNvSpPr>
            <a:spLocks noGrp="1"/>
          </p:cNvSpPr>
          <p:nvPr>
            <p:ph sz="half" idx="1"/>
          </p:nvPr>
        </p:nvSpPr>
        <p:spPr>
          <a:xfrm>
            <a:off x="638827" y="1324303"/>
            <a:ext cx="4614491" cy="3868760"/>
          </a:xfrm>
        </p:spPr>
        <p:txBody>
          <a:bodyPr>
            <a:normAutofit/>
          </a:bodyPr>
          <a:lstStyle/>
          <a:p>
            <a:pPr marL="0" marR="0" lvl="0" indent="0" fontAlgn="base">
              <a:lnSpc>
                <a:spcPct val="115000"/>
              </a:lnSpc>
              <a:spcBef>
                <a:spcPts val="0"/>
              </a:spcBef>
              <a:spcAft>
                <a:spcPts val="0"/>
              </a:spcAft>
              <a:buClr>
                <a:srgbClr val="000000"/>
              </a:buClr>
              <a:buNone/>
            </a:pPr>
            <a:r>
              <a:rPr lang="es-US" b="1" noProof="0" dirty="0"/>
              <a:t>Comparación indirecta: </a:t>
            </a:r>
            <a:r>
              <a:rPr lang="es-US" noProof="0" dirty="0"/>
              <a:t>sacar conclusiones sobre los atributos medibles de dos objetos basándose en un tercer objeto.</a:t>
            </a:r>
          </a:p>
        </p:txBody>
      </p:sp>
      <p:pic>
        <p:nvPicPr>
          <p:cNvPr id="4" name="Content Placeholder 3">
            <a:extLst>
              <a:ext uri="{FF2B5EF4-FFF2-40B4-BE49-F238E27FC236}">
                <a16:creationId xmlns:a16="http://schemas.microsoft.com/office/drawing/2014/main" id="{632E68EA-19FC-9509-D683-6A1E6F80EC9E}"/>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r="6577"/>
          <a:stretch>
            <a:fillRect/>
          </a:stretch>
        </p:blipFill>
        <p:spPr>
          <a:xfrm>
            <a:off x="5334000" y="1324304"/>
            <a:ext cx="6382284" cy="3868759"/>
          </a:xfrm>
        </p:spPr>
      </p:pic>
    </p:spTree>
    <p:extLst>
      <p:ext uri="{BB962C8B-B14F-4D97-AF65-F5344CB8AC3E}">
        <p14:creationId xmlns:p14="http://schemas.microsoft.com/office/powerpoint/2010/main" val="54160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3C1A94-55CC-3195-1C50-DD934724E8AD}"/>
              </a:ext>
            </a:extLst>
          </p:cNvPr>
          <p:cNvSpPr>
            <a:spLocks noGrp="1"/>
          </p:cNvSpPr>
          <p:nvPr>
            <p:ph type="title"/>
          </p:nvPr>
        </p:nvSpPr>
        <p:spPr/>
        <p:txBody>
          <a:bodyPr/>
          <a:lstStyle/>
          <a:p>
            <a:r>
              <a:rPr lang="es-US" noProof="0" dirty="0"/>
              <a:t>Ordenar</a:t>
            </a:r>
          </a:p>
        </p:txBody>
      </p:sp>
      <p:sp>
        <p:nvSpPr>
          <p:cNvPr id="6" name="Content Placeholder 5">
            <a:extLst>
              <a:ext uri="{FF2B5EF4-FFF2-40B4-BE49-F238E27FC236}">
                <a16:creationId xmlns:a16="http://schemas.microsoft.com/office/drawing/2014/main" id="{68ACFEDF-B618-939D-DD2C-B84CCC705912}"/>
              </a:ext>
            </a:extLst>
          </p:cNvPr>
          <p:cNvSpPr>
            <a:spLocks noGrp="1"/>
          </p:cNvSpPr>
          <p:nvPr>
            <p:ph sz="half" idx="1"/>
          </p:nvPr>
        </p:nvSpPr>
        <p:spPr>
          <a:xfrm>
            <a:off x="838199" y="1324303"/>
            <a:ext cx="5762625" cy="4852660"/>
          </a:xfrm>
        </p:spPr>
        <p:txBody>
          <a:bodyPr/>
          <a:lstStyle/>
          <a:p>
            <a:pPr>
              <a:spcAft>
                <a:spcPts val="2400"/>
              </a:spcAft>
            </a:pPr>
            <a:r>
              <a:rPr lang="es-US" b="1" noProof="0" dirty="0"/>
              <a:t>Ordenar: </a:t>
            </a:r>
            <a:r>
              <a:rPr lang="es-US" noProof="0" dirty="0"/>
              <a:t>Organizar objetos en secuencia según sus atributos medibles. </a:t>
            </a:r>
          </a:p>
          <a:p>
            <a:r>
              <a:rPr lang="es-US" noProof="0" dirty="0"/>
              <a:t>Para ordenar objetos, los niños deben comprender que el tamaño es relativo.</a:t>
            </a:r>
          </a:p>
        </p:txBody>
      </p:sp>
      <p:pic>
        <p:nvPicPr>
          <p:cNvPr id="2" name="Content Placeholder 6">
            <a:extLst>
              <a:ext uri="{FF2B5EF4-FFF2-40B4-BE49-F238E27FC236}">
                <a16:creationId xmlns:a16="http://schemas.microsoft.com/office/drawing/2014/main" id="{1081244C-9E35-1206-8F1B-F2C7FF7619F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822282" y="971549"/>
            <a:ext cx="5369718" cy="5072919"/>
          </a:xfrm>
          <a:prstGeom prst="rect">
            <a:avLst/>
          </a:prstGeom>
        </p:spPr>
      </p:pic>
    </p:spTree>
    <p:extLst>
      <p:ext uri="{BB962C8B-B14F-4D97-AF65-F5344CB8AC3E}">
        <p14:creationId xmlns:p14="http://schemas.microsoft.com/office/powerpoint/2010/main" val="1394822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BD88E-D646-951D-B115-4D044B67E4D8}"/>
              </a:ext>
            </a:extLst>
          </p:cNvPr>
          <p:cNvSpPr>
            <a:spLocks noGrp="1"/>
          </p:cNvSpPr>
          <p:nvPr>
            <p:ph type="title"/>
          </p:nvPr>
        </p:nvSpPr>
        <p:spPr/>
        <p:txBody>
          <a:bodyPr/>
          <a:lstStyle/>
          <a:p>
            <a:r>
              <a:rPr lang="es-US" noProof="0" dirty="0"/>
              <a:t>Vocabulario comparativo</a:t>
            </a:r>
          </a:p>
        </p:txBody>
      </p:sp>
      <p:sp>
        <p:nvSpPr>
          <p:cNvPr id="2" name="Content Placeholder 1">
            <a:extLst>
              <a:ext uri="{FF2B5EF4-FFF2-40B4-BE49-F238E27FC236}">
                <a16:creationId xmlns:a16="http://schemas.microsoft.com/office/drawing/2014/main" id="{97B85B4A-6DF6-427F-235D-64FD87D687BC}"/>
              </a:ext>
            </a:extLst>
          </p:cNvPr>
          <p:cNvSpPr>
            <a:spLocks noGrp="1"/>
          </p:cNvSpPr>
          <p:nvPr>
            <p:ph sz="half" idx="1"/>
          </p:nvPr>
        </p:nvSpPr>
        <p:spPr/>
        <p:txBody>
          <a:bodyPr/>
          <a:lstStyle/>
          <a:p>
            <a:pPr>
              <a:spcAft>
                <a:spcPts val="2400"/>
              </a:spcAft>
            </a:pPr>
            <a:r>
              <a:rPr lang="es-US" b="1" noProof="0" dirty="0"/>
              <a:t>Adjetivos comparativos</a:t>
            </a:r>
            <a:r>
              <a:rPr lang="es-US" noProof="0" dirty="0"/>
              <a:t>: más pequeño, más alto, más ligero</a:t>
            </a:r>
          </a:p>
          <a:p>
            <a:r>
              <a:rPr lang="es-US" b="1" noProof="0" dirty="0"/>
              <a:t>Adjetivos superlativos</a:t>
            </a:r>
            <a:r>
              <a:rPr lang="es-US" noProof="0" dirty="0"/>
              <a:t>: el más pequeño, el más alto, el más ligero</a:t>
            </a:r>
          </a:p>
        </p:txBody>
      </p:sp>
      <p:pic>
        <p:nvPicPr>
          <p:cNvPr id="3" name="Picture 2">
            <a:extLst>
              <a:ext uri="{FF2B5EF4-FFF2-40B4-BE49-F238E27FC236}">
                <a16:creationId xmlns:a16="http://schemas.microsoft.com/office/drawing/2014/main" id="{09736189-0E6A-01B3-1B65-5B7A84C90FB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6791712" y="1190485"/>
            <a:ext cx="4562088" cy="4127048"/>
          </a:xfrm>
          <a:prstGeom prst="rect">
            <a:avLst/>
          </a:prstGeom>
          <a:noFill/>
        </p:spPr>
      </p:pic>
      <p:sp>
        <p:nvSpPr>
          <p:cNvPr id="15" name="TextBox 14">
            <a:extLst>
              <a:ext uri="{FF2B5EF4-FFF2-40B4-BE49-F238E27FC236}">
                <a16:creationId xmlns:a16="http://schemas.microsoft.com/office/drawing/2014/main" id="{B2028067-5A76-FAD6-F614-1AA8A04984E4}"/>
              </a:ext>
            </a:extLst>
          </p:cNvPr>
          <p:cNvSpPr txBox="1"/>
          <p:nvPr/>
        </p:nvSpPr>
        <p:spPr>
          <a:xfrm>
            <a:off x="7038975" y="5405905"/>
            <a:ext cx="4314825" cy="400110"/>
          </a:xfrm>
          <a:prstGeom prst="rect">
            <a:avLst/>
          </a:prstGeom>
          <a:noFill/>
        </p:spPr>
        <p:txBody>
          <a:bodyPr wrap="square" rtlCol="0">
            <a:spAutoFit/>
          </a:bodyPr>
          <a:lstStyle/>
          <a:p>
            <a:pPr>
              <a:tabLst>
                <a:tab pos="1143000" algn="l"/>
                <a:tab pos="2457450" algn="l"/>
              </a:tabLst>
            </a:pPr>
            <a:r>
              <a:rPr lang="es-US" sz="2000" noProof="0" dirty="0">
                <a:latin typeface="Montserrat" pitchFamily="2" charset="77"/>
              </a:rPr>
              <a:t>Alto          Más alto    El más alto</a:t>
            </a:r>
          </a:p>
        </p:txBody>
      </p:sp>
    </p:spTree>
    <p:extLst>
      <p:ext uri="{BB962C8B-B14F-4D97-AF65-F5344CB8AC3E}">
        <p14:creationId xmlns:p14="http://schemas.microsoft.com/office/powerpoint/2010/main" val="3545215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B02B6E-2F37-CC2E-6B23-61F0A62D6137}"/>
              </a:ext>
            </a:extLst>
          </p:cNvPr>
          <p:cNvSpPr>
            <a:spLocks noGrp="1"/>
          </p:cNvSpPr>
          <p:nvPr>
            <p:ph type="title"/>
          </p:nvPr>
        </p:nvSpPr>
        <p:spPr/>
        <p:txBody>
          <a:bodyPr/>
          <a:lstStyle/>
          <a:p>
            <a:r>
              <a:rPr lang="es-US" noProof="0" dirty="0"/>
              <a:t>Medición</a:t>
            </a:r>
          </a:p>
        </p:txBody>
      </p:sp>
      <p:sp>
        <p:nvSpPr>
          <p:cNvPr id="2" name="Content Placeholder 1">
            <a:extLst>
              <a:ext uri="{FF2B5EF4-FFF2-40B4-BE49-F238E27FC236}">
                <a16:creationId xmlns:a16="http://schemas.microsoft.com/office/drawing/2014/main" id="{AC0DEEC6-2E8C-49C3-A9CF-88CC534258FF}"/>
              </a:ext>
            </a:extLst>
          </p:cNvPr>
          <p:cNvSpPr>
            <a:spLocks noGrp="1"/>
          </p:cNvSpPr>
          <p:nvPr>
            <p:ph sz="half" idx="1"/>
          </p:nvPr>
        </p:nvSpPr>
        <p:spPr>
          <a:xfrm>
            <a:off x="425885" y="1117930"/>
            <a:ext cx="11473841" cy="1020312"/>
          </a:xfrm>
        </p:spPr>
        <p:txBody>
          <a:bodyPr>
            <a:normAutofit/>
          </a:bodyPr>
          <a:lstStyle/>
          <a:p>
            <a:pPr marL="0" marR="0" lvl="0" indent="0">
              <a:lnSpc>
                <a:spcPct val="130000"/>
              </a:lnSpc>
              <a:spcBef>
                <a:spcPts val="0"/>
              </a:spcBef>
              <a:spcAft>
                <a:spcPts val="800"/>
              </a:spcAft>
              <a:buNone/>
            </a:pPr>
            <a:r>
              <a:rPr lang="es-US" sz="2400" noProof="0" dirty="0"/>
              <a:t>El aprendizaje sobre la medición también implica las habilidades relacionadas con </a:t>
            </a:r>
            <a:r>
              <a:rPr lang="es-US" sz="2400" b="1" noProof="0" dirty="0"/>
              <a:t>cómo </a:t>
            </a:r>
            <a:r>
              <a:rPr lang="es-US" sz="2400" noProof="0" dirty="0"/>
              <a:t>medir.</a:t>
            </a:r>
          </a:p>
        </p:txBody>
      </p:sp>
      <p:sp>
        <p:nvSpPr>
          <p:cNvPr id="12" name="Content Placeholder 11">
            <a:extLst>
              <a:ext uri="{FF2B5EF4-FFF2-40B4-BE49-F238E27FC236}">
                <a16:creationId xmlns:a16="http://schemas.microsoft.com/office/drawing/2014/main" id="{61905ABE-5980-C8D6-E16D-35CCAF16AD6A}"/>
              </a:ext>
            </a:extLst>
          </p:cNvPr>
          <p:cNvSpPr>
            <a:spLocks noGrp="1"/>
          </p:cNvSpPr>
          <p:nvPr>
            <p:ph sz="half" idx="2"/>
          </p:nvPr>
        </p:nvSpPr>
        <p:spPr>
          <a:xfrm>
            <a:off x="506339" y="2163903"/>
            <a:ext cx="5026954" cy="1918715"/>
          </a:xfrm>
        </p:spPr>
        <p:txBody>
          <a:bodyPr>
            <a:normAutofit fontScale="92500" lnSpcReduction="20000"/>
          </a:bodyPr>
          <a:lstStyle/>
          <a:p>
            <a:pPr marL="0" indent="0">
              <a:lnSpc>
                <a:spcPct val="130000"/>
              </a:lnSpc>
              <a:spcAft>
                <a:spcPts val="800"/>
              </a:spcAft>
              <a:buFont typeface="Arial" panose="020B0604020202020204" pitchFamily="34" charset="0"/>
              <a:buNone/>
            </a:pPr>
            <a:r>
              <a:rPr lang="es-US" b="1" noProof="0" dirty="0"/>
              <a:t>Herramientas de medición no estándar: </a:t>
            </a:r>
            <a:r>
              <a:rPr lang="es-US" noProof="0" dirty="0"/>
              <a:t>ositos de contar, bloques, cubos unitarios, las manos o clips. </a:t>
            </a:r>
          </a:p>
        </p:txBody>
      </p:sp>
      <p:pic>
        <p:nvPicPr>
          <p:cNvPr id="17" name="Picture 16">
            <a:extLst>
              <a:ext uri="{FF2B5EF4-FFF2-40B4-BE49-F238E27FC236}">
                <a16:creationId xmlns:a16="http://schemas.microsoft.com/office/drawing/2014/main" id="{DF479252-313A-83E5-D620-759360A1301F}"/>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a:stretch/>
        </p:blipFill>
        <p:spPr>
          <a:xfrm>
            <a:off x="3019816" y="3993405"/>
            <a:ext cx="2875513" cy="2626852"/>
          </a:xfrm>
          <a:prstGeom prst="rect">
            <a:avLst/>
          </a:prstGeom>
        </p:spPr>
      </p:pic>
      <p:sp>
        <p:nvSpPr>
          <p:cNvPr id="15" name="Content Placeholder 11">
            <a:extLst>
              <a:ext uri="{FF2B5EF4-FFF2-40B4-BE49-F238E27FC236}">
                <a16:creationId xmlns:a16="http://schemas.microsoft.com/office/drawing/2014/main" id="{3ADA88BE-F257-EEB8-AC62-762CD79EEFEA}"/>
              </a:ext>
            </a:extLst>
          </p:cNvPr>
          <p:cNvSpPr txBox="1">
            <a:spLocks/>
          </p:cNvSpPr>
          <p:nvPr/>
        </p:nvSpPr>
        <p:spPr>
          <a:xfrm>
            <a:off x="6307015" y="2163903"/>
            <a:ext cx="5378645" cy="12503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Aft>
                <a:spcPts val="800"/>
              </a:spcAft>
              <a:buNone/>
            </a:pPr>
            <a:r>
              <a:rPr lang="es-US" sz="2600" b="1" noProof="0" dirty="0"/>
              <a:t>Herramientas de medición estándar: </a:t>
            </a:r>
            <a:r>
              <a:rPr lang="es-US" sz="2600" noProof="0" dirty="0"/>
              <a:t>una regla, una balanza o una regla de medir.</a:t>
            </a:r>
          </a:p>
        </p:txBody>
      </p:sp>
      <p:pic>
        <p:nvPicPr>
          <p:cNvPr id="16" name="Content Placeholder 7">
            <a:extLst>
              <a:ext uri="{FF2B5EF4-FFF2-40B4-BE49-F238E27FC236}">
                <a16:creationId xmlns:a16="http://schemas.microsoft.com/office/drawing/2014/main" id="{7B5A5E9D-D478-B39B-2222-8563F13A6539}"/>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16200000">
            <a:off x="7578780" y="3879638"/>
            <a:ext cx="2980008" cy="2501228"/>
          </a:xfrm>
          <a:prstGeom prst="rect">
            <a:avLst/>
          </a:prstGeom>
        </p:spPr>
      </p:pic>
    </p:spTree>
    <p:extLst>
      <p:ext uri="{BB962C8B-B14F-4D97-AF65-F5344CB8AC3E}">
        <p14:creationId xmlns:p14="http://schemas.microsoft.com/office/powerpoint/2010/main" val="3630061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8E5376-E6D9-F013-3A67-FE1372C0D6BB}"/>
              </a:ext>
            </a:extLst>
          </p:cNvPr>
          <p:cNvSpPr>
            <a:spLocks noGrp="1"/>
          </p:cNvSpPr>
          <p:nvPr>
            <p:ph type="title"/>
          </p:nvPr>
        </p:nvSpPr>
        <p:spPr/>
        <p:txBody>
          <a:bodyPr/>
          <a:lstStyle/>
          <a:p>
            <a:r>
              <a:rPr lang="es-US" noProof="0" dirty="0"/>
              <a:t>Explorar: </a:t>
            </a:r>
            <a:r>
              <a:rPr lang="es-US" b="0" noProof="0" dirty="0">
                <a:latin typeface="Montserrat Medium" panose="00000600000000000000" pitchFamily="2" charset="0"/>
              </a:rPr>
              <a:t>¿Qué tamaño tiene la mesa?</a:t>
            </a:r>
          </a:p>
        </p:txBody>
      </p:sp>
      <p:sp>
        <p:nvSpPr>
          <p:cNvPr id="2" name="Content Placeholder 1">
            <a:extLst>
              <a:ext uri="{FF2B5EF4-FFF2-40B4-BE49-F238E27FC236}">
                <a16:creationId xmlns:a16="http://schemas.microsoft.com/office/drawing/2014/main" id="{28427A84-4964-93A9-4C70-08A81607C9E9}"/>
              </a:ext>
            </a:extLst>
          </p:cNvPr>
          <p:cNvSpPr>
            <a:spLocks noGrp="1"/>
          </p:cNvSpPr>
          <p:nvPr>
            <p:ph sz="half" idx="1"/>
          </p:nvPr>
        </p:nvSpPr>
        <p:spPr>
          <a:xfrm>
            <a:off x="838199" y="1324303"/>
            <a:ext cx="5441157" cy="4213388"/>
          </a:xfrm>
        </p:spPr>
        <p:txBody>
          <a:bodyPr anchor="t">
            <a:normAutofit/>
          </a:bodyPr>
          <a:lstStyle/>
          <a:p>
            <a:pPr marL="0" indent="0">
              <a:lnSpc>
                <a:spcPct val="115000"/>
              </a:lnSpc>
              <a:spcAft>
                <a:spcPts val="800"/>
              </a:spcAft>
              <a:buNone/>
            </a:pPr>
            <a:r>
              <a:rPr lang="es-US" noProof="0" dirty="0"/>
              <a:t>Utilizar herramientas estándar o no estándar para medir la longitud de la mesa.</a:t>
            </a:r>
          </a:p>
        </p:txBody>
      </p:sp>
      <p:pic>
        <p:nvPicPr>
          <p:cNvPr id="7" name="Content Placeholder 6">
            <a:extLst>
              <a:ext uri="{FF2B5EF4-FFF2-40B4-BE49-F238E27FC236}">
                <a16:creationId xmlns:a16="http://schemas.microsoft.com/office/drawing/2014/main" id="{2111B5C7-2D16-DCCB-0A82-93EE3371FC0A}"/>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11678" t="6441" b="41398"/>
          <a:stretch>
            <a:fillRect/>
          </a:stretch>
        </p:blipFill>
        <p:spPr>
          <a:xfrm>
            <a:off x="6391835" y="970428"/>
            <a:ext cx="5800165" cy="4567263"/>
          </a:xfrm>
          <a:prstGeom prst="rect">
            <a:avLst/>
          </a:prstGeom>
        </p:spPr>
      </p:pic>
    </p:spTree>
    <p:extLst>
      <p:ext uri="{BB962C8B-B14F-4D97-AF65-F5344CB8AC3E}">
        <p14:creationId xmlns:p14="http://schemas.microsoft.com/office/powerpoint/2010/main" val="1791361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2E8C9E-AE99-BB9C-4AFD-4D01F9549AD2}"/>
              </a:ext>
            </a:extLst>
          </p:cNvPr>
          <p:cNvSpPr>
            <a:spLocks noGrp="1"/>
          </p:cNvSpPr>
          <p:nvPr>
            <p:ph type="title" idx="4294967295"/>
          </p:nvPr>
        </p:nvSpPr>
        <p:spPr>
          <a:xfrm>
            <a:off x="263041" y="-639633"/>
            <a:ext cx="11839413" cy="525333"/>
          </a:xfrm>
        </p:spPr>
        <p:txBody>
          <a:bodyPr/>
          <a:lstStyle/>
          <a:p>
            <a:r>
              <a:rPr lang="es-US" noProof="0" dirty="0"/>
              <a:t>Agradecimientos</a:t>
            </a:r>
          </a:p>
        </p:txBody>
      </p:sp>
      <p:pic>
        <p:nvPicPr>
          <p:cNvPr id="5" name="Picture 4" descr="Logotipos de la Superintendencia de Escuelas del Condado de Fresno y de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
        <p:nvSpPr>
          <p:cNvPr id="7" name="Rectangle 6">
            <a:extLst>
              <a:ext uri="{FF2B5EF4-FFF2-40B4-BE49-F238E27FC236}">
                <a16:creationId xmlns:a16="http://schemas.microsoft.com/office/drawing/2014/main" id="{0E0837A3-0465-850D-580B-828B1CF05939}"/>
              </a:ext>
              <a:ext uri="{C183D7F6-B498-43B3-948B-1728B52AA6E4}">
                <adec:decorative xmlns:adec="http://schemas.microsoft.com/office/drawing/2017/decorative" val="1"/>
              </a:ext>
            </a:extLst>
          </p:cNvPr>
          <p:cNvSpPr/>
          <p:nvPr/>
        </p:nvSpPr>
        <p:spPr>
          <a:xfrm>
            <a:off x="1981202" y="3429000"/>
            <a:ext cx="8520330" cy="2433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8" name="TextBox 7">
            <a:extLst>
              <a:ext uri="{FF2B5EF4-FFF2-40B4-BE49-F238E27FC236}">
                <a16:creationId xmlns:a16="http://schemas.microsoft.com/office/drawing/2014/main" id="{FFE3C51C-4F8B-85D5-6E25-CB6779DBE7E9}"/>
              </a:ext>
              <a:ext uri="{C183D7F6-B498-43B3-948B-1728B52AA6E4}">
                <adec:decorative xmlns:adec="http://schemas.microsoft.com/office/drawing/2017/decorative" val="0"/>
              </a:ext>
            </a:extLst>
          </p:cNvPr>
          <p:cNvSpPr txBox="1"/>
          <p:nvPr/>
        </p:nvSpPr>
        <p:spPr>
          <a:xfrm>
            <a:off x="2210972" y="3623235"/>
            <a:ext cx="8060789" cy="2066591"/>
          </a:xfrm>
          <a:prstGeom prst="rect">
            <a:avLst/>
          </a:prstGeom>
          <a:noFill/>
        </p:spPr>
        <p:txBody>
          <a:bodyPr wrap="square" rtlCol="0">
            <a:spAutoFit/>
          </a:bodyPr>
          <a:lstStyle/>
          <a:p>
            <a:pPr>
              <a:lnSpc>
                <a:spcPts val="2600"/>
              </a:lnSpc>
            </a:pPr>
            <a:r>
              <a:rPr lang="en-US" noProof="0"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Count Play Explore Professional Learning Resources </a:t>
            </a:r>
            <a:r>
              <a:rPr lang="es-US" noProof="0"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es un producto del Superintendente de Escuelas del Condado de Fresno desarrollado por WestEd en colaboración con FCSS y el Centro AIMS para la Educación Matemática y Científica. No están destinados a la redistribución comercial, la modificación no autorizada ni el uso fuera del ámbito de la educación profesional.</a:t>
            </a:r>
            <a:endParaRPr lang="es-US" noProof="0" dirty="0">
              <a:solidFill>
                <a:schemeClr val="bg1"/>
              </a:solidFill>
              <a:latin typeface="Montserrat Medium" panose="00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277385-9C0B-93D8-51F7-E122FC92B2BB}"/>
              </a:ext>
            </a:extLst>
          </p:cNvPr>
          <p:cNvSpPr>
            <a:spLocks noGrp="1"/>
          </p:cNvSpPr>
          <p:nvPr>
            <p:ph type="title"/>
          </p:nvPr>
        </p:nvSpPr>
        <p:spPr>
          <a:xfrm>
            <a:off x="838199" y="237744"/>
            <a:ext cx="10812517" cy="507831"/>
          </a:xfrm>
        </p:spPr>
        <p:txBody>
          <a:bodyPr anchor="t">
            <a:normAutofit/>
          </a:bodyPr>
          <a:lstStyle/>
          <a:p>
            <a:r>
              <a:rPr lang="es-US" noProof="0" dirty="0"/>
              <a:t>Normas para medir</a:t>
            </a:r>
          </a:p>
        </p:txBody>
      </p:sp>
      <p:sp>
        <p:nvSpPr>
          <p:cNvPr id="2" name="Content Placeholder 1">
            <a:extLst>
              <a:ext uri="{FF2B5EF4-FFF2-40B4-BE49-F238E27FC236}">
                <a16:creationId xmlns:a16="http://schemas.microsoft.com/office/drawing/2014/main" id="{F8D7AD57-61ED-2676-EB49-4EC49480DBEE}"/>
              </a:ext>
            </a:extLst>
          </p:cNvPr>
          <p:cNvSpPr>
            <a:spLocks noGrp="1"/>
          </p:cNvSpPr>
          <p:nvPr>
            <p:ph sz="half" idx="1"/>
          </p:nvPr>
        </p:nvSpPr>
        <p:spPr>
          <a:xfrm>
            <a:off x="838200" y="1324303"/>
            <a:ext cx="5181600" cy="4852660"/>
          </a:xfrm>
        </p:spPr>
        <p:txBody>
          <a:bodyPr>
            <a:normAutofit/>
          </a:bodyPr>
          <a:lstStyle/>
          <a:p>
            <a:r>
              <a:rPr lang="es-US" noProof="0" dirty="0"/>
              <a:t>Unidades de igual tamaño</a:t>
            </a:r>
          </a:p>
          <a:p>
            <a:r>
              <a:rPr lang="es-US" noProof="0" dirty="0"/>
              <a:t>Sin espacios entre unidades</a:t>
            </a:r>
          </a:p>
          <a:p>
            <a:r>
              <a:rPr lang="es-US" noProof="0" dirty="0"/>
              <a:t>Comenzar en el origen</a:t>
            </a:r>
          </a:p>
        </p:txBody>
      </p:sp>
      <p:pic>
        <p:nvPicPr>
          <p:cNvPr id="6" name="Content Placeholder 5">
            <a:extLst>
              <a:ext uri="{FF2B5EF4-FFF2-40B4-BE49-F238E27FC236}">
                <a16:creationId xmlns:a16="http://schemas.microsoft.com/office/drawing/2014/main" id="{5041ADF5-11DB-627B-F9BD-26099F69FA41}"/>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rcRect/>
          <a:stretch/>
        </p:blipFill>
        <p:spPr>
          <a:xfrm>
            <a:off x="6815138" y="966278"/>
            <a:ext cx="5384006" cy="5042217"/>
          </a:xfrm>
          <a:noFill/>
        </p:spPr>
      </p:pic>
    </p:spTree>
    <p:extLst>
      <p:ext uri="{BB962C8B-B14F-4D97-AF65-F5344CB8AC3E}">
        <p14:creationId xmlns:p14="http://schemas.microsoft.com/office/powerpoint/2010/main" val="3492696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7E0B73-622A-EAE4-F194-ADA1ECCB9720}"/>
              </a:ext>
            </a:extLst>
          </p:cNvPr>
          <p:cNvSpPr>
            <a:spLocks noGrp="1"/>
          </p:cNvSpPr>
          <p:nvPr>
            <p:ph type="title"/>
          </p:nvPr>
        </p:nvSpPr>
        <p:spPr/>
        <p:txBody>
          <a:bodyPr/>
          <a:lstStyle/>
          <a:p>
            <a:r>
              <a:rPr lang="es-US" noProof="0" dirty="0"/>
              <a:t>Desarrollo de habilidades de medición</a:t>
            </a:r>
          </a:p>
        </p:txBody>
      </p:sp>
      <p:sp>
        <p:nvSpPr>
          <p:cNvPr id="2" name="Content Placeholder 1">
            <a:extLst>
              <a:ext uri="{FF2B5EF4-FFF2-40B4-BE49-F238E27FC236}">
                <a16:creationId xmlns:a16="http://schemas.microsoft.com/office/drawing/2014/main" id="{3B8F21E3-2031-F3A7-761D-ED2304AEBECE}"/>
              </a:ext>
            </a:extLst>
          </p:cNvPr>
          <p:cNvSpPr>
            <a:spLocks noGrp="1"/>
          </p:cNvSpPr>
          <p:nvPr>
            <p:ph sz="half" idx="1"/>
          </p:nvPr>
        </p:nvSpPr>
        <p:spPr>
          <a:xfrm>
            <a:off x="838199" y="1193006"/>
            <a:ext cx="4558553" cy="4699289"/>
          </a:xfrm>
        </p:spPr>
        <p:txBody>
          <a:bodyPr>
            <a:normAutofit fontScale="55000" lnSpcReduction="20000"/>
          </a:bodyPr>
          <a:lstStyle/>
          <a:p>
            <a:pPr>
              <a:lnSpc>
                <a:spcPct val="140000"/>
              </a:lnSpc>
              <a:spcBef>
                <a:spcPts val="600"/>
              </a:spcBef>
              <a:spcAft>
                <a:spcPts val="1800"/>
              </a:spcAft>
            </a:pPr>
            <a:r>
              <a:rPr lang="es-US" sz="3400" noProof="0" dirty="0"/>
              <a:t>Los niños exploran el uso de herramientas de medición estándar en preescolar.</a:t>
            </a:r>
          </a:p>
          <a:p>
            <a:pPr>
              <a:lnSpc>
                <a:spcPct val="140000"/>
              </a:lnSpc>
              <a:spcBef>
                <a:spcPts val="600"/>
              </a:spcBef>
              <a:spcAft>
                <a:spcPts val="1800"/>
              </a:spcAft>
            </a:pPr>
            <a:r>
              <a:rPr lang="es-US" sz="3400" noProof="0" dirty="0"/>
              <a:t>Los niños comienzan a utilizar herramientas de medición estándar de forma más sistemática entre 1.º y 2.º grado.</a:t>
            </a:r>
          </a:p>
          <a:p>
            <a:pPr>
              <a:lnSpc>
                <a:spcPct val="140000"/>
              </a:lnSpc>
              <a:spcBef>
                <a:spcPts val="600"/>
              </a:spcBef>
              <a:spcAft>
                <a:spcPts val="1800"/>
              </a:spcAft>
            </a:pPr>
            <a:r>
              <a:rPr lang="es-US" sz="3400" noProof="0" dirty="0"/>
              <a:t>Las tradiciones y rutinas en los hogares y comunidades de los niños influyen en sus experiencias con la medición.</a:t>
            </a:r>
          </a:p>
        </p:txBody>
      </p:sp>
      <p:pic>
        <p:nvPicPr>
          <p:cNvPr id="6" name="Content Placeholder 6">
            <a:extLst>
              <a:ext uri="{FF2B5EF4-FFF2-40B4-BE49-F238E27FC236}">
                <a16:creationId xmlns:a16="http://schemas.microsoft.com/office/drawing/2014/main" id="{EF2BB1DF-1420-D057-ED7D-CFC2F4B34C73}"/>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b="-26"/>
          <a:stretch/>
        </p:blipFill>
        <p:spPr>
          <a:xfrm>
            <a:off x="5543470" y="965704"/>
            <a:ext cx="6655674" cy="4699289"/>
          </a:xfrm>
          <a:prstGeom prst="rect">
            <a:avLst/>
          </a:prstGeom>
        </p:spPr>
      </p:pic>
    </p:spTree>
    <p:extLst>
      <p:ext uri="{BB962C8B-B14F-4D97-AF65-F5344CB8AC3E}">
        <p14:creationId xmlns:p14="http://schemas.microsoft.com/office/powerpoint/2010/main" val="1708366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396042-F952-C149-6F40-A967DF59516C}"/>
              </a:ext>
            </a:extLst>
          </p:cNvPr>
          <p:cNvSpPr>
            <a:spLocks noGrp="1"/>
          </p:cNvSpPr>
          <p:nvPr>
            <p:ph type="title"/>
          </p:nvPr>
        </p:nvSpPr>
        <p:spPr>
          <a:xfrm>
            <a:off x="165531" y="205683"/>
            <a:ext cx="11924902" cy="507831"/>
          </a:xfrm>
        </p:spPr>
        <p:txBody>
          <a:bodyPr wrap="square">
            <a:spAutoFit/>
          </a:bodyPr>
          <a:lstStyle/>
          <a:p>
            <a:r>
              <a:rPr lang="es-US" noProof="0" dirty="0">
                <a:latin typeface="Montserrat" pitchFamily="2" charset="77"/>
              </a:rPr>
              <a:t>Resumen de los conocimientos y habilidades de medición</a:t>
            </a:r>
          </a:p>
        </p:txBody>
      </p:sp>
      <p:sp>
        <p:nvSpPr>
          <p:cNvPr id="2" name="Arrow: Right 4" descr="Arrow pointing from left to right to show progression of infants and toddlers to preschool, TK, and K to early elementary.">
            <a:extLst>
              <a:ext uri="{FF2B5EF4-FFF2-40B4-BE49-F238E27FC236}">
                <a16:creationId xmlns:a16="http://schemas.microsoft.com/office/drawing/2014/main" id="{7FEFAA12-CBAA-B5CF-B9C3-2E0B263330AF}"/>
              </a:ext>
            </a:extLst>
          </p:cNvPr>
          <p:cNvSpPr/>
          <p:nvPr/>
        </p:nvSpPr>
        <p:spPr>
          <a:xfrm>
            <a:off x="2216036" y="1076170"/>
            <a:ext cx="9874397" cy="390356"/>
          </a:xfrm>
          <a:prstGeom prst="rightArrow">
            <a:avLst/>
          </a:prstGeom>
          <a:solidFill>
            <a:schemeClr val="bg1"/>
          </a:solid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latin typeface="Montserrat" panose="00000500000000000000" pitchFamily="50" charset="0"/>
            </a:endParaRPr>
          </a:p>
        </p:txBody>
      </p:sp>
      <p:sp>
        <p:nvSpPr>
          <p:cNvPr id="3" name="Arrow: Right 2" descr="Una flecha que apunta de izquierda a derecha muestra la progresión desde la etapa de bebés y niños pequeños hasta preescolar, jardín de infancia y los primeros años de primaria.">
            <a:extLst>
              <a:ext uri="{FF2B5EF4-FFF2-40B4-BE49-F238E27FC236}">
                <a16:creationId xmlns:a16="http://schemas.microsoft.com/office/drawing/2014/main" id="{30A6D76E-E839-413F-A99E-233C2D01F600}"/>
              </a:ext>
            </a:extLst>
          </p:cNvPr>
          <p:cNvSpPr/>
          <p:nvPr/>
        </p:nvSpPr>
        <p:spPr>
          <a:xfrm>
            <a:off x="2220722" y="1075751"/>
            <a:ext cx="9874397" cy="403194"/>
          </a:xfrm>
          <a:prstGeom prst="rightArrow">
            <a:avLst/>
          </a:prstGeom>
          <a:gradFill flip="none" rotWithShape="1">
            <a:gsLst>
              <a:gs pos="33900">
                <a:schemeClr val="accent3">
                  <a:lumMod val="20000"/>
                  <a:lumOff val="80000"/>
                </a:schemeClr>
              </a:gs>
              <a:gs pos="0">
                <a:schemeClr val="bg1"/>
              </a:gs>
              <a:gs pos="100000">
                <a:schemeClr val="accent3"/>
              </a:gs>
            </a:gsLst>
            <a:lin ang="0" scaled="1"/>
            <a:tileRect/>
          </a:grad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graphicFrame>
        <p:nvGraphicFramePr>
          <p:cNvPr id="6" name="Table 12">
            <a:extLst>
              <a:ext uri="{FF2B5EF4-FFF2-40B4-BE49-F238E27FC236}">
                <a16:creationId xmlns:a16="http://schemas.microsoft.com/office/drawing/2014/main" id="{F2F71AE9-CD30-B487-A107-768227300EAF}"/>
              </a:ext>
            </a:extLst>
          </p:cNvPr>
          <p:cNvGraphicFramePr>
            <a:graphicFrameLocks noGrp="1"/>
          </p:cNvGraphicFramePr>
          <p:nvPr>
            <p:extLst>
              <p:ext uri="{D42A27DB-BD31-4B8C-83A1-F6EECF244321}">
                <p14:modId xmlns:p14="http://schemas.microsoft.com/office/powerpoint/2010/main" val="1894053719"/>
              </p:ext>
            </p:extLst>
          </p:nvPr>
        </p:nvGraphicFramePr>
        <p:xfrm>
          <a:off x="275504" y="1429181"/>
          <a:ext cx="11300244" cy="4962743"/>
        </p:xfrm>
        <a:graphic>
          <a:graphicData uri="http://schemas.openxmlformats.org/drawingml/2006/table">
            <a:tbl>
              <a:tblPr firstRow="1" bandRow="1">
                <a:tableStyleId>{3B4B98B0-60AC-42C2-AFA5-B58CD77FA1E5}</a:tableStyleId>
              </a:tblPr>
              <a:tblGrid>
                <a:gridCol w="1970895">
                  <a:extLst>
                    <a:ext uri="{9D8B030D-6E8A-4147-A177-3AD203B41FA5}">
                      <a16:colId xmlns:a16="http://schemas.microsoft.com/office/drawing/2014/main" val="863964369"/>
                    </a:ext>
                  </a:extLst>
                </a:gridCol>
                <a:gridCol w="3109783">
                  <a:extLst>
                    <a:ext uri="{9D8B030D-6E8A-4147-A177-3AD203B41FA5}">
                      <a16:colId xmlns:a16="http://schemas.microsoft.com/office/drawing/2014/main" val="2838730961"/>
                    </a:ext>
                  </a:extLst>
                </a:gridCol>
                <a:gridCol w="3109783">
                  <a:extLst>
                    <a:ext uri="{9D8B030D-6E8A-4147-A177-3AD203B41FA5}">
                      <a16:colId xmlns:a16="http://schemas.microsoft.com/office/drawing/2014/main" val="1965536244"/>
                    </a:ext>
                  </a:extLst>
                </a:gridCol>
                <a:gridCol w="3109783">
                  <a:extLst>
                    <a:ext uri="{9D8B030D-6E8A-4147-A177-3AD203B41FA5}">
                      <a16:colId xmlns:a16="http://schemas.microsoft.com/office/drawing/2014/main" val="1107014208"/>
                    </a:ext>
                  </a:extLst>
                </a:gridCol>
              </a:tblGrid>
              <a:tr h="353786">
                <a:tc>
                  <a:txBody>
                    <a:bodyPr/>
                    <a:lstStyle/>
                    <a:p>
                      <a:pPr algn="l">
                        <a:lnSpc>
                          <a:spcPct val="120000"/>
                        </a:lnSpc>
                      </a:pPr>
                      <a:r>
                        <a:rPr lang="es-US" sz="1400" b="1" noProof="0" dirty="0">
                          <a:solidFill>
                            <a:srgbClr val="0F173D"/>
                          </a:solidFill>
                          <a:latin typeface="Montserrat" pitchFamily="2" charset="77"/>
                        </a:rPr>
                        <a:t>Componentes</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20000"/>
                        </a:lnSpc>
                      </a:pPr>
                      <a:r>
                        <a:rPr lang="es-US" sz="1400" b="1" noProof="0" dirty="0">
                          <a:solidFill>
                            <a:schemeClr val="bg1"/>
                          </a:solidFill>
                          <a:latin typeface="Montserrat" pitchFamily="2" charset="77"/>
                        </a:rPr>
                        <a:t>Bebés y niños pequeños</a:t>
                      </a:r>
                    </a:p>
                  </a:txBody>
                  <a:tcPr marL="182880" marR="182880" anchor="ctr">
                    <a:lnL w="12700" cap="flat" cmpd="sng" algn="ctr">
                      <a:solidFill>
                        <a:schemeClr val="accent3"/>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s-US" sz="1400" b="1" noProof="0" dirty="0">
                          <a:solidFill>
                            <a:schemeClr val="bg1"/>
                          </a:solidFill>
                          <a:latin typeface="Montserrat" pitchFamily="2" charset="77"/>
                        </a:rPr>
                        <a:t>Preescolar, TK y K</a:t>
                      </a:r>
                    </a:p>
                  </a:txBody>
                  <a:tcPr marL="182880" marR="1828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s-US" sz="1400" b="1" noProof="0" dirty="0">
                          <a:solidFill>
                            <a:schemeClr val="bg1"/>
                          </a:solidFill>
                          <a:latin typeface="Montserrat" pitchFamily="2" charset="77"/>
                        </a:rPr>
                        <a:t>Primaria temprana</a:t>
                      </a:r>
                    </a:p>
                  </a:txBody>
                  <a:tcPr marL="182880" marR="182880" anchor="ctr">
                    <a:lnL w="12700" cap="flat" cmpd="sng" algn="ctr">
                      <a:solidFill>
                        <a:schemeClr val="bg1"/>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extLst>
                  <a:ext uri="{0D108BD9-81ED-4DB2-BD59-A6C34878D82A}">
                    <a16:rowId xmlns:a16="http://schemas.microsoft.com/office/drawing/2014/main" val="2503309181"/>
                  </a:ext>
                </a:extLst>
              </a:tr>
              <a:tr h="880404">
                <a:tc>
                  <a:txBody>
                    <a:bodyPr/>
                    <a:lstStyle/>
                    <a:p>
                      <a:pPr>
                        <a:lnSpc>
                          <a:spcPct val="120000"/>
                        </a:lnSpc>
                      </a:pPr>
                      <a:r>
                        <a:rPr lang="es-US" sz="1400" b="0" noProof="0" dirty="0">
                          <a:latin typeface="Montserrat" pitchFamily="2" charset="77"/>
                        </a:rPr>
                        <a:t>Observación de atributos medibles</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20000"/>
                        </a:lnSpc>
                        <a:spcBef>
                          <a:spcPts val="400"/>
                        </a:spcBef>
                        <a:spcAft>
                          <a:spcPts val="400"/>
                        </a:spcAft>
                        <a:buClrTx/>
                        <a:buSzTx/>
                        <a:buFontTx/>
                        <a:buNone/>
                        <a:tabLst/>
                        <a:defRPr/>
                      </a:pPr>
                      <a:r>
                        <a:rPr lang="es-US" sz="1400" b="0" noProof="0" dirty="0">
                          <a:latin typeface="Montserrat" pitchFamily="2" charset="77"/>
                        </a:rPr>
                        <a:t>Presta atención a los atributos medibles. </a:t>
                      </a:r>
                    </a:p>
                    <a:p>
                      <a:pPr marL="0" marR="0" lvl="0" indent="0" algn="l" defTabSz="914400" rtl="0" eaLnBrk="1" fontAlgn="auto" latinLnBrk="0" hangingPunct="1">
                        <a:lnSpc>
                          <a:spcPct val="120000"/>
                        </a:lnSpc>
                        <a:spcBef>
                          <a:spcPts val="400"/>
                        </a:spcBef>
                        <a:spcAft>
                          <a:spcPts val="400"/>
                        </a:spcAft>
                        <a:buClrTx/>
                        <a:buSzTx/>
                        <a:buFontTx/>
                        <a:buNone/>
                        <a:tabLst/>
                        <a:defRPr/>
                      </a:pPr>
                      <a:r>
                        <a:rPr lang="es-US" sz="1400" b="0" noProof="0" dirty="0">
                          <a:latin typeface="Montserrat" pitchFamily="2" charset="77"/>
                        </a:rPr>
                        <a:t>Observa cambios y diferencias en los atributos medibles. </a:t>
                      </a:r>
                    </a:p>
                    <a:p>
                      <a:pPr marL="0" marR="0" lvl="0" indent="0" algn="l" defTabSz="914400" rtl="0" eaLnBrk="1" fontAlgn="auto" latinLnBrk="0" hangingPunct="1">
                        <a:lnSpc>
                          <a:spcPct val="120000"/>
                        </a:lnSpc>
                        <a:spcBef>
                          <a:spcPts val="400"/>
                        </a:spcBef>
                        <a:spcAft>
                          <a:spcPts val="400"/>
                        </a:spcAft>
                        <a:buClrTx/>
                        <a:buSzTx/>
                        <a:buFontTx/>
                        <a:buNone/>
                        <a:tabLst/>
                        <a:defRPr/>
                      </a:pPr>
                      <a:r>
                        <a:rPr lang="es-US" sz="1400" noProof="0" dirty="0">
                          <a:latin typeface="Montserrat" pitchFamily="2" charset="77"/>
                        </a:rPr>
                        <a:t>Comprende y comienza a utilizar palabras como «grande» y «pequeño».</a:t>
                      </a:r>
                    </a:p>
                  </a:txBody>
                  <a:tcPr marL="182880" marR="18288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rgbClr val="F4EDF7"/>
                    </a:solidFill>
                  </a:tcPr>
                </a:tc>
                <a:tc>
                  <a:txBody>
                    <a:bodyPr/>
                    <a:lstStyle/>
                    <a:p>
                      <a:pPr>
                        <a:lnSpc>
                          <a:spcPct val="120000"/>
                        </a:lnSpc>
                        <a:spcBef>
                          <a:spcPts val="400"/>
                        </a:spcBef>
                        <a:spcAft>
                          <a:spcPts val="400"/>
                        </a:spcAft>
                      </a:pPr>
                      <a:r>
                        <a:rPr lang="es-US" sz="1400" b="0" noProof="0" dirty="0">
                          <a:latin typeface="Montserrat" pitchFamily="2" charset="77"/>
                        </a:rPr>
                        <a:t>Observa cambios y diferencias en los atributos medibles.</a:t>
                      </a:r>
                    </a:p>
                    <a:p>
                      <a:pPr>
                        <a:lnSpc>
                          <a:spcPct val="120000"/>
                        </a:lnSpc>
                        <a:spcBef>
                          <a:spcPts val="400"/>
                        </a:spcBef>
                        <a:spcAft>
                          <a:spcPts val="400"/>
                        </a:spcAft>
                      </a:pPr>
                      <a:r>
                        <a:rPr lang="es-US" sz="1400" b="0" noProof="0" dirty="0">
                          <a:latin typeface="Montserrat" pitchFamily="2" charset="77"/>
                        </a:rPr>
                        <a:t>Utiliza con mayor precisión palabras para describir atributos medibles.</a:t>
                      </a:r>
                    </a:p>
                  </a:txBody>
                  <a:tcPr marL="182880" marR="18288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pPr>
                        <a:lnSpc>
                          <a:spcPct val="120000"/>
                        </a:lnSpc>
                        <a:spcBef>
                          <a:spcPts val="400"/>
                        </a:spcBef>
                        <a:spcAft>
                          <a:spcPts val="400"/>
                        </a:spcAft>
                      </a:pPr>
                      <a:r>
                        <a:rPr lang="es-US" sz="1400" b="0" noProof="0" dirty="0">
                          <a:latin typeface="Montserrat" pitchFamily="2" charset="77"/>
                        </a:rPr>
                        <a:t>Observa cambios y diferencias en atributos medibles.</a:t>
                      </a:r>
                    </a:p>
                    <a:p>
                      <a:pPr>
                        <a:lnSpc>
                          <a:spcPct val="120000"/>
                        </a:lnSpc>
                        <a:spcBef>
                          <a:spcPts val="400"/>
                        </a:spcBef>
                        <a:spcAft>
                          <a:spcPts val="400"/>
                        </a:spcAft>
                      </a:pPr>
                      <a:r>
                        <a:rPr lang="es-US" sz="1400" b="0" noProof="0" dirty="0">
                          <a:latin typeface="Montserrat" pitchFamily="2" charset="77"/>
                        </a:rPr>
                        <a:t>Utiliza con precisión palabras para describir atributos medibles. </a:t>
                      </a:r>
                    </a:p>
                  </a:txBody>
                  <a:tcPr marL="182880" marR="18288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rgbClr val="CCABD9"/>
                    </a:solidFill>
                  </a:tcPr>
                </a:tc>
                <a:extLst>
                  <a:ext uri="{0D108BD9-81ED-4DB2-BD59-A6C34878D82A}">
                    <a16:rowId xmlns:a16="http://schemas.microsoft.com/office/drawing/2014/main" val="2158743883"/>
                  </a:ext>
                </a:extLst>
              </a:tr>
              <a:tr h="590843">
                <a:tc>
                  <a:txBody>
                    <a:bodyPr/>
                    <a:lstStyle/>
                    <a:p>
                      <a:pPr>
                        <a:lnSpc>
                          <a:spcPct val="120000"/>
                        </a:lnSpc>
                      </a:pPr>
                      <a:r>
                        <a:rPr lang="es-US" sz="1400" b="0" noProof="0" dirty="0">
                          <a:latin typeface="Montserrat" pitchFamily="2" charset="77"/>
                        </a:rPr>
                        <a:t>Comparar y ordenar</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20000"/>
                        </a:lnSpc>
                        <a:spcBef>
                          <a:spcPts val="400"/>
                        </a:spcBef>
                        <a:spcAft>
                          <a:spcPts val="400"/>
                        </a:spcAft>
                      </a:pPr>
                      <a:endParaRPr lang="es-US" sz="1300" noProof="0" dirty="0">
                        <a:latin typeface="Montserrat" pitchFamily="2" charset="77"/>
                      </a:endParaRPr>
                    </a:p>
                  </a:txBody>
                  <a:tcPr marL="182880" marR="18288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rgbClr val="F4EDF7"/>
                    </a:solidFill>
                  </a:tcPr>
                </a:tc>
                <a:tc>
                  <a:txBody>
                    <a:bodyPr/>
                    <a:lstStyle/>
                    <a:p>
                      <a:pPr>
                        <a:lnSpc>
                          <a:spcPct val="120000"/>
                        </a:lnSpc>
                        <a:spcBef>
                          <a:spcPts val="400"/>
                        </a:spcBef>
                        <a:spcAft>
                          <a:spcPts val="400"/>
                        </a:spcAft>
                      </a:pPr>
                      <a:r>
                        <a:rPr lang="es-US" sz="1400" noProof="0" dirty="0">
                          <a:latin typeface="Montserrat" pitchFamily="2" charset="77"/>
                        </a:rPr>
                        <a:t>Compara y ordena tres objetos por longitud, peso o capacidad.  </a:t>
                      </a:r>
                    </a:p>
                    <a:p>
                      <a:pPr>
                        <a:lnSpc>
                          <a:spcPct val="120000"/>
                        </a:lnSpc>
                        <a:spcBef>
                          <a:spcPts val="400"/>
                        </a:spcBef>
                        <a:spcAft>
                          <a:spcPts val="400"/>
                        </a:spcAft>
                      </a:pPr>
                      <a:r>
                        <a:rPr lang="es-US" sz="1400" noProof="0" dirty="0">
                          <a:latin typeface="Montserrat" pitchFamily="2" charset="77"/>
                        </a:rPr>
                        <a:t>Utiliza algo de vocabulario comparativo (por ejemplo, largo, más largo).</a:t>
                      </a:r>
                    </a:p>
                  </a:txBody>
                  <a:tcPr marL="182880" marR="18288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pPr>
                        <a:lnSpc>
                          <a:spcPct val="120000"/>
                        </a:lnSpc>
                        <a:spcBef>
                          <a:spcPts val="400"/>
                        </a:spcBef>
                        <a:spcAft>
                          <a:spcPts val="400"/>
                        </a:spcAft>
                      </a:pPr>
                      <a:r>
                        <a:rPr lang="es-US" sz="1400" noProof="0" dirty="0">
                          <a:latin typeface="Montserrat" pitchFamily="2" charset="77"/>
                        </a:rPr>
                        <a:t>Compara y ordena seis o más objetos por longitud, peso o capacidad. </a:t>
                      </a:r>
                    </a:p>
                    <a:p>
                      <a:pPr>
                        <a:lnSpc>
                          <a:spcPct val="120000"/>
                        </a:lnSpc>
                        <a:spcBef>
                          <a:spcPts val="400"/>
                        </a:spcBef>
                        <a:spcAft>
                          <a:spcPts val="400"/>
                        </a:spcAft>
                      </a:pPr>
                      <a:r>
                        <a:rPr lang="es-US" sz="1400" noProof="0" dirty="0">
                          <a:latin typeface="Montserrat" pitchFamily="2" charset="77"/>
                        </a:rPr>
                        <a:t>Utiliza vocabulario comparativo (por ejemplo, largo, más largo, el más largo).</a:t>
                      </a:r>
                    </a:p>
                  </a:txBody>
                  <a:tcPr marL="182880" marR="18288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rgbClr val="CCABD9"/>
                    </a:solidFill>
                  </a:tcPr>
                </a:tc>
                <a:extLst>
                  <a:ext uri="{0D108BD9-81ED-4DB2-BD59-A6C34878D82A}">
                    <a16:rowId xmlns:a16="http://schemas.microsoft.com/office/drawing/2014/main" val="1116067327"/>
                  </a:ext>
                </a:extLst>
              </a:tr>
              <a:tr h="0">
                <a:tc>
                  <a:txBody>
                    <a:bodyPr/>
                    <a:lstStyle/>
                    <a:p>
                      <a:pPr>
                        <a:lnSpc>
                          <a:spcPct val="120000"/>
                        </a:lnSpc>
                      </a:pPr>
                      <a:r>
                        <a:rPr lang="es-US" sz="1400" b="0" noProof="0" dirty="0">
                          <a:latin typeface="Montserrat" pitchFamily="2" charset="77"/>
                        </a:rPr>
                        <a:t>Medir</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20000"/>
                        </a:lnSpc>
                        <a:spcBef>
                          <a:spcPts val="400"/>
                        </a:spcBef>
                        <a:spcAft>
                          <a:spcPts val="400"/>
                        </a:spcAft>
                        <a:buClrTx/>
                        <a:buSzTx/>
                        <a:buFontTx/>
                        <a:buNone/>
                        <a:tabLst/>
                        <a:defRPr/>
                      </a:pPr>
                      <a:endParaRPr lang="es-US" sz="1300" noProof="0" dirty="0">
                        <a:latin typeface="Montserrat" pitchFamily="2" charset="77"/>
                      </a:endParaRPr>
                    </a:p>
                  </a:txBody>
                  <a:tcPr marL="182880" marR="18288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rgbClr val="F4EDF7"/>
                    </a:solidFill>
                  </a:tcPr>
                </a:tc>
                <a:tc>
                  <a:txBody>
                    <a:bodyPr/>
                    <a:lstStyle/>
                    <a:p>
                      <a:pPr marL="0" marR="0" lvl="0" indent="0" algn="l" defTabSz="914400" rtl="0" eaLnBrk="1" fontAlgn="auto" latinLnBrk="0" hangingPunct="1">
                        <a:lnSpc>
                          <a:spcPct val="120000"/>
                        </a:lnSpc>
                        <a:spcBef>
                          <a:spcPts val="400"/>
                        </a:spcBef>
                        <a:spcAft>
                          <a:spcPts val="400"/>
                        </a:spcAft>
                        <a:buClrTx/>
                        <a:buSzTx/>
                        <a:buFontTx/>
                        <a:buNone/>
                        <a:tabLst/>
                        <a:defRPr/>
                      </a:pPr>
                      <a:r>
                        <a:rPr lang="es-US" sz="1400" noProof="0" dirty="0">
                          <a:latin typeface="Montserrat" pitchFamily="2" charset="77"/>
                        </a:rPr>
                        <a:t>Comienza a utilizar algunas herramientas de medición.</a:t>
                      </a:r>
                    </a:p>
                  </a:txBody>
                  <a:tcPr marL="182880" marR="18288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pPr marL="0" marR="0" lvl="0" indent="0" algn="l" defTabSz="914400" rtl="0" eaLnBrk="1" fontAlgn="auto" latinLnBrk="0" hangingPunct="1">
                        <a:lnSpc>
                          <a:spcPct val="120000"/>
                        </a:lnSpc>
                        <a:spcBef>
                          <a:spcPts val="400"/>
                        </a:spcBef>
                        <a:spcAft>
                          <a:spcPts val="400"/>
                        </a:spcAft>
                        <a:buClrTx/>
                        <a:buSzTx/>
                        <a:buFontTx/>
                        <a:buNone/>
                        <a:tabLst/>
                        <a:defRPr/>
                      </a:pPr>
                      <a:r>
                        <a:rPr lang="es-US" sz="1400" noProof="0" dirty="0">
                          <a:latin typeface="Montserrat" pitchFamily="2" charset="77"/>
                        </a:rPr>
                        <a:t>Utiliza herramientas de medición para resolver problemas.</a:t>
                      </a:r>
                    </a:p>
                  </a:txBody>
                  <a:tcPr marL="182880" marR="18288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rgbClr val="CCABD9"/>
                    </a:solidFill>
                  </a:tcPr>
                </a:tc>
                <a:extLst>
                  <a:ext uri="{0D108BD9-81ED-4DB2-BD59-A6C34878D82A}">
                    <a16:rowId xmlns:a16="http://schemas.microsoft.com/office/drawing/2014/main" val="26711894"/>
                  </a:ext>
                </a:extLst>
              </a:tr>
            </a:tbl>
          </a:graphicData>
        </a:graphic>
      </p:graphicFrame>
    </p:spTree>
    <p:extLst>
      <p:ext uri="{BB962C8B-B14F-4D97-AF65-F5344CB8AC3E}">
        <p14:creationId xmlns:p14="http://schemas.microsoft.com/office/powerpoint/2010/main" val="2465515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8670F4-D5B4-8DD1-0B88-C5200303C047}"/>
              </a:ext>
            </a:extLst>
          </p:cNvPr>
          <p:cNvSpPr>
            <a:spLocks noGrp="1"/>
          </p:cNvSpPr>
          <p:nvPr>
            <p:ph type="title"/>
          </p:nvPr>
        </p:nvSpPr>
        <p:spPr/>
        <p:txBody>
          <a:bodyPr anchor="ctr"/>
          <a:lstStyle/>
          <a:p>
            <a:r>
              <a:rPr lang="es-US" noProof="0" dirty="0"/>
              <a:t>Reflexionar: </a:t>
            </a:r>
            <a:r>
              <a:rPr lang="es-US" sz="4400" b="0" noProof="0" dirty="0">
                <a:latin typeface="Montserrat Medium" panose="00000600000000000000" pitchFamily="2" charset="0"/>
              </a:rPr>
              <a:t>¿Qué ha aprendido hoy?</a:t>
            </a:r>
            <a:endParaRPr lang="es-US" noProof="0" dirty="0"/>
          </a:p>
        </p:txBody>
      </p:sp>
      <p:sp>
        <p:nvSpPr>
          <p:cNvPr id="4" name="Content Placeholder 3">
            <a:extLst>
              <a:ext uri="{FF2B5EF4-FFF2-40B4-BE49-F238E27FC236}">
                <a16:creationId xmlns:a16="http://schemas.microsoft.com/office/drawing/2014/main" id="{825AAD16-1FFD-0332-A4E0-B71EE592A032}"/>
              </a:ext>
            </a:extLst>
          </p:cNvPr>
          <p:cNvSpPr>
            <a:spLocks noGrp="1"/>
          </p:cNvSpPr>
          <p:nvPr>
            <p:ph idx="1"/>
          </p:nvPr>
        </p:nvSpPr>
        <p:spPr/>
        <p:txBody>
          <a:bodyPr>
            <a:normAutofit/>
          </a:bodyPr>
          <a:lstStyle/>
          <a:p>
            <a:pPr marL="0" indent="0" algn="ctr">
              <a:buNone/>
            </a:pPr>
            <a:r>
              <a:rPr lang="es-US" sz="3900" b="1" noProof="0" dirty="0">
                <a:solidFill>
                  <a:schemeClr val="accent3"/>
                </a:solidFill>
              </a:rPr>
              <a:t>¡Tormenta de nieve!</a:t>
            </a:r>
          </a:p>
          <a:p>
            <a:r>
              <a:rPr lang="es-US" sz="2400" noProof="0" dirty="0"/>
              <a:t>Anote en un papel algo que haya aprendido.</a:t>
            </a:r>
          </a:p>
          <a:p>
            <a:r>
              <a:rPr lang="es-US" sz="2400" noProof="0" dirty="0"/>
              <a:t>Haga una pelota con el papel.</a:t>
            </a:r>
          </a:p>
          <a:p>
            <a:r>
              <a:rPr lang="es-US" sz="2400" noProof="0" dirty="0"/>
              <a:t>Lance el papel al aire. </a:t>
            </a:r>
          </a:p>
          <a:p>
            <a:r>
              <a:rPr lang="es-US" sz="2400" noProof="0" dirty="0"/>
              <a:t>Recoja la «bola de nieve» de otra persona.</a:t>
            </a:r>
          </a:p>
          <a:p>
            <a:pPr marL="0" indent="0">
              <a:buNone/>
            </a:pPr>
            <a:endParaRPr lang="es-US" noProof="0" dirty="0"/>
          </a:p>
        </p:txBody>
      </p:sp>
    </p:spTree>
    <p:extLst>
      <p:ext uri="{BB962C8B-B14F-4D97-AF65-F5344CB8AC3E}">
        <p14:creationId xmlns:p14="http://schemas.microsoft.com/office/powerpoint/2010/main" val="1731594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b="1" noProof="0" dirty="0">
                <a:solidFill>
                  <a:schemeClr val="bg1"/>
                </a:solidFill>
                <a:latin typeface="Montserrat" pitchFamily="2" charset="77"/>
              </a:rPr>
              <a:t>Objetivos de la sesión</a:t>
            </a: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p:txBody>
          <a:bodyPr>
            <a:normAutofit/>
          </a:bodyPr>
          <a:lstStyle/>
          <a:p>
            <a:pPr>
              <a:lnSpc>
                <a:spcPct val="120000"/>
              </a:lnSpc>
              <a:spcAft>
                <a:spcPts val="2400"/>
              </a:spcAft>
            </a:pPr>
            <a:r>
              <a:rPr lang="es-US" noProof="0" dirty="0">
                <a:solidFill>
                  <a:schemeClr val="tx1"/>
                </a:solidFill>
              </a:rPr>
              <a:t>Participar en actividades de medición que reflejen cómo experimentan la medición los niños pequeños.</a:t>
            </a:r>
          </a:p>
          <a:p>
            <a:pPr>
              <a:lnSpc>
                <a:spcPct val="120000"/>
              </a:lnSpc>
              <a:spcAft>
                <a:spcPts val="2400"/>
              </a:spcAft>
            </a:pPr>
            <a:r>
              <a:rPr lang="es-US" noProof="0" dirty="0">
                <a:solidFill>
                  <a:schemeClr val="tx1"/>
                </a:solidFill>
              </a:rPr>
              <a:t>Aprender sobre los tres componentes clave de la medición en la primera infancia.</a:t>
            </a:r>
          </a:p>
          <a:p>
            <a:pPr>
              <a:lnSpc>
                <a:spcPct val="120000"/>
              </a:lnSpc>
            </a:pPr>
            <a:r>
              <a:rPr lang="es-US" noProof="0" dirty="0">
                <a:solidFill>
                  <a:schemeClr val="tx1"/>
                </a:solidFill>
              </a:rPr>
              <a:t>Describir cómo los niños pequeños desarrollan conocimientos y habilidades en medición.</a:t>
            </a:r>
          </a:p>
        </p:txBody>
      </p:sp>
    </p:spTree>
    <p:extLst>
      <p:ext uri="{BB962C8B-B14F-4D97-AF65-F5344CB8AC3E}">
        <p14:creationId xmlns:p14="http://schemas.microsoft.com/office/powerpoint/2010/main" val="2502478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28D87-1DBC-8D7A-9AC1-723A361E2E38}"/>
              </a:ext>
            </a:extLst>
          </p:cNvPr>
          <p:cNvSpPr>
            <a:spLocks noGrp="1"/>
          </p:cNvSpPr>
          <p:nvPr>
            <p:ph type="title"/>
          </p:nvPr>
        </p:nvSpPr>
        <p:spPr/>
        <p:txBody>
          <a:bodyPr anchor="ctr"/>
          <a:lstStyle/>
          <a:p>
            <a:r>
              <a:rPr lang="es-US" noProof="0" dirty="0"/>
              <a:t>Juego: </a:t>
            </a:r>
            <a:br>
              <a:rPr lang="es-US" noProof="0" dirty="0"/>
            </a:br>
            <a:r>
              <a:rPr lang="es-US" b="0" noProof="0" dirty="0">
                <a:latin typeface="Montserrat Medium" panose="00000600000000000000" pitchFamily="2" charset="0"/>
              </a:rPr>
              <a:t>¿Cuánto mido?</a:t>
            </a:r>
          </a:p>
        </p:txBody>
      </p:sp>
      <p:pic>
        <p:nvPicPr>
          <p:cNvPr id="5" name="Content Placeholder 4">
            <a:extLst>
              <a:ext uri="{FF2B5EF4-FFF2-40B4-BE49-F238E27FC236}">
                <a16:creationId xmlns:a16="http://schemas.microsoft.com/office/drawing/2014/main" id="{294C7485-7B3C-00D1-ADDD-D33D06744C81}"/>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929718" y="685440"/>
            <a:ext cx="3771900" cy="5487120"/>
          </a:xfrm>
        </p:spPr>
      </p:pic>
    </p:spTree>
    <p:extLst>
      <p:ext uri="{BB962C8B-B14F-4D97-AF65-F5344CB8AC3E}">
        <p14:creationId xmlns:p14="http://schemas.microsoft.com/office/powerpoint/2010/main" val="4139855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A8705-978E-FC62-2EBB-E40A498C33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0B6980-891A-6F1B-7193-DB24A92FED17}"/>
              </a:ext>
            </a:extLst>
          </p:cNvPr>
          <p:cNvSpPr>
            <a:spLocks noGrp="1"/>
          </p:cNvSpPr>
          <p:nvPr>
            <p:ph type="title"/>
          </p:nvPr>
        </p:nvSpPr>
        <p:spPr/>
        <p:txBody>
          <a:bodyPr/>
          <a:lstStyle/>
          <a:p>
            <a:r>
              <a:rPr lang="es-US" noProof="0" dirty="0"/>
              <a:t>Discusión: </a:t>
            </a:r>
            <a:r>
              <a:rPr lang="es-US" b="0" noProof="0" dirty="0">
                <a:latin typeface="Montserrat Medium" panose="00000600000000000000" pitchFamily="2" charset="0"/>
              </a:rPr>
              <a:t>¿Cuánto mido?</a:t>
            </a:r>
          </a:p>
        </p:txBody>
      </p:sp>
      <p:sp>
        <p:nvSpPr>
          <p:cNvPr id="5" name="Content Placeholder 4">
            <a:extLst>
              <a:ext uri="{FF2B5EF4-FFF2-40B4-BE49-F238E27FC236}">
                <a16:creationId xmlns:a16="http://schemas.microsoft.com/office/drawing/2014/main" id="{30000951-19F2-4366-EF54-66B3FE3D227E}"/>
              </a:ext>
            </a:extLst>
          </p:cNvPr>
          <p:cNvSpPr>
            <a:spLocks noGrp="1"/>
          </p:cNvSpPr>
          <p:nvPr>
            <p:ph idx="1"/>
          </p:nvPr>
        </p:nvSpPr>
        <p:spPr>
          <a:xfrm>
            <a:off x="851646" y="1253331"/>
            <a:ext cx="10834075" cy="4883700"/>
          </a:xfrm>
        </p:spPr>
        <p:txBody>
          <a:bodyPr>
            <a:normAutofit fontScale="92500" lnSpcReduction="20000"/>
          </a:bodyPr>
          <a:lstStyle/>
          <a:p>
            <a:pPr marL="514350" indent="-514350" fontAlgn="base">
              <a:lnSpc>
                <a:spcPct val="130000"/>
              </a:lnSpc>
              <a:spcBef>
                <a:spcPts val="0"/>
              </a:spcBef>
              <a:buClr>
                <a:srgbClr val="000000"/>
              </a:buClr>
              <a:buFont typeface="+mj-lt"/>
              <a:buAutoNum type="arabicPeriod"/>
              <a:tabLst>
                <a:tab pos="228600" algn="l"/>
                <a:tab pos="457200" algn="l"/>
              </a:tabLst>
            </a:pPr>
            <a:r>
              <a:rPr lang="es-US" noProof="0" dirty="0">
                <a:solidFill>
                  <a:schemeClr val="tx1"/>
                </a:solidFill>
              </a:rPr>
              <a:t>¿Qué estrategias utilizaron para medir?</a:t>
            </a:r>
          </a:p>
          <a:p>
            <a:pPr marL="971550" lvl="1" indent="-514350" fontAlgn="base">
              <a:lnSpc>
                <a:spcPct val="130000"/>
              </a:lnSpc>
              <a:buClr>
                <a:srgbClr val="000000"/>
              </a:buClr>
              <a:buFont typeface="+mj-lt"/>
              <a:buAutoNum type="alphaLcPeriod"/>
              <a:tabLst>
                <a:tab pos="228600" algn="l"/>
                <a:tab pos="457200" algn="l"/>
              </a:tabLst>
            </a:pPr>
            <a:r>
              <a:rPr lang="es-US" noProof="0" dirty="0">
                <a:solidFill>
                  <a:schemeClr val="tx1"/>
                </a:solidFill>
              </a:rPr>
              <a:t> ¿Qué estrategias fueron las más rápidas? </a:t>
            </a:r>
          </a:p>
          <a:p>
            <a:pPr marL="971550" lvl="1" indent="-514350" fontAlgn="base">
              <a:lnSpc>
                <a:spcPct val="130000"/>
              </a:lnSpc>
              <a:spcAft>
                <a:spcPts val="2400"/>
              </a:spcAft>
              <a:buClr>
                <a:srgbClr val="000000"/>
              </a:buClr>
              <a:buFont typeface="+mj-lt"/>
              <a:buAutoNum type="alphaLcPeriod"/>
              <a:tabLst>
                <a:tab pos="228600" algn="l"/>
                <a:tab pos="457200" algn="l"/>
              </a:tabLst>
            </a:pPr>
            <a:r>
              <a:rPr lang="es-US" noProof="0" dirty="0">
                <a:solidFill>
                  <a:schemeClr val="tx1"/>
                </a:solidFill>
              </a:rPr>
              <a:t> ¿Qué estrategias les dieron la medición más precisa?</a:t>
            </a:r>
          </a:p>
          <a:p>
            <a:pPr marL="514350" indent="-514350" fontAlgn="base">
              <a:lnSpc>
                <a:spcPct val="130000"/>
              </a:lnSpc>
              <a:buClr>
                <a:srgbClr val="000000"/>
              </a:buClr>
              <a:buFont typeface="+mj-lt"/>
              <a:buAutoNum type="arabicPeriod"/>
              <a:tabLst>
                <a:tab pos="228600" algn="l"/>
                <a:tab pos="457200" algn="l"/>
              </a:tabLst>
            </a:pPr>
            <a:r>
              <a:rPr lang="es-US" noProof="0" dirty="0">
                <a:solidFill>
                  <a:schemeClr val="tx1"/>
                </a:solidFill>
              </a:rPr>
              <a:t>¿Qué observaron sobre sus estimaciones? </a:t>
            </a:r>
          </a:p>
          <a:p>
            <a:pPr marL="971550" lvl="1" indent="-514350" fontAlgn="base">
              <a:lnSpc>
                <a:spcPct val="130000"/>
              </a:lnSpc>
              <a:buClr>
                <a:srgbClr val="000000"/>
              </a:buClr>
              <a:buFont typeface="+mj-lt"/>
              <a:buAutoNum type="alphaLcPeriod"/>
              <a:tabLst>
                <a:tab pos="228600" algn="l"/>
                <a:tab pos="457200" algn="l"/>
              </a:tabLst>
            </a:pPr>
            <a:r>
              <a:rPr lang="es-US" noProof="0" dirty="0">
                <a:solidFill>
                  <a:schemeClr val="tx1"/>
                </a:solidFill>
              </a:rPr>
              <a:t>¿Se acercaban a sus mediciones? </a:t>
            </a:r>
          </a:p>
          <a:p>
            <a:pPr marL="971550" lvl="1" indent="-514350" fontAlgn="base">
              <a:lnSpc>
                <a:spcPct val="130000"/>
              </a:lnSpc>
              <a:spcAft>
                <a:spcPts val="2400"/>
              </a:spcAft>
              <a:buClr>
                <a:srgbClr val="000000"/>
              </a:buClr>
              <a:buFont typeface="+mj-lt"/>
              <a:buAutoNum type="alphaLcPeriod"/>
              <a:tabLst>
                <a:tab pos="228600" algn="l"/>
                <a:tab pos="457200" algn="l"/>
              </a:tabLst>
            </a:pPr>
            <a:r>
              <a:rPr lang="es-US" noProof="0" dirty="0">
                <a:solidFill>
                  <a:schemeClr val="tx1"/>
                </a:solidFill>
              </a:rPr>
              <a:t>¿Qué estrategias utilizaron para hacer sus estimaciones? </a:t>
            </a:r>
          </a:p>
          <a:p>
            <a:pPr marL="514350" indent="-514350" fontAlgn="base">
              <a:lnSpc>
                <a:spcPct val="130000"/>
              </a:lnSpc>
              <a:buClr>
                <a:srgbClr val="000000"/>
              </a:buClr>
              <a:buFont typeface="+mj-lt"/>
              <a:buAutoNum type="arabicPeriod"/>
              <a:tabLst>
                <a:tab pos="228600" algn="l"/>
                <a:tab pos="457200" algn="l"/>
              </a:tabLst>
            </a:pPr>
            <a:r>
              <a:rPr lang="es-US" noProof="0" dirty="0">
                <a:solidFill>
                  <a:schemeClr val="tx1"/>
                </a:solidFill>
              </a:rPr>
              <a:t>¿En qué se diferencia la medición con una unidad de medida no estándar de la medición con una unidad de medida estándar?</a:t>
            </a:r>
          </a:p>
        </p:txBody>
      </p:sp>
    </p:spTree>
    <p:extLst>
      <p:ext uri="{BB962C8B-B14F-4D97-AF65-F5344CB8AC3E}">
        <p14:creationId xmlns:p14="http://schemas.microsoft.com/office/powerpoint/2010/main" val="847529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b="1" noProof="0" dirty="0">
                <a:solidFill>
                  <a:schemeClr val="bg1"/>
                </a:solidFill>
                <a:latin typeface="Montserrat" pitchFamily="2" charset="77"/>
              </a:rPr>
              <a:t>¡La medición </a:t>
            </a:r>
            <a:r>
              <a:rPr lang="es-US" noProof="0" dirty="0"/>
              <a:t>está </a:t>
            </a:r>
            <a:r>
              <a:rPr lang="es-US" b="1" noProof="0" dirty="0">
                <a:solidFill>
                  <a:schemeClr val="bg1"/>
                </a:solidFill>
                <a:latin typeface="Montserrat" pitchFamily="2" charset="77"/>
              </a:rPr>
              <a:t>en todas partes!</a:t>
            </a:r>
          </a:p>
        </p:txBody>
      </p:sp>
      <p:pic>
        <p:nvPicPr>
          <p:cNvPr id="6" name="Picture 5">
            <a:extLst>
              <a:ext uri="{FF2B5EF4-FFF2-40B4-BE49-F238E27FC236}">
                <a16:creationId xmlns:a16="http://schemas.microsoft.com/office/drawing/2014/main" id="{AC87C76E-CB98-D929-F4E2-216854E1F1A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77569" y="1247339"/>
            <a:ext cx="3563356" cy="3247289"/>
          </a:xfrm>
          <a:prstGeom prst="rect">
            <a:avLst/>
          </a:prstGeom>
        </p:spPr>
      </p:pic>
      <p:sp>
        <p:nvSpPr>
          <p:cNvPr id="3" name="Content Placeholder 4">
            <a:extLst>
              <a:ext uri="{FF2B5EF4-FFF2-40B4-BE49-F238E27FC236}">
                <a16:creationId xmlns:a16="http://schemas.microsoft.com/office/drawing/2014/main" id="{5109FDE3-B18A-4622-E45F-91CDFA807FA8}"/>
              </a:ext>
            </a:extLst>
          </p:cNvPr>
          <p:cNvSpPr txBox="1">
            <a:spLocks/>
          </p:cNvSpPr>
          <p:nvPr/>
        </p:nvSpPr>
        <p:spPr>
          <a:xfrm>
            <a:off x="677569" y="4694248"/>
            <a:ext cx="3563355"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s-US" sz="2400" noProof="0" dirty="0">
                <a:solidFill>
                  <a:srgbClr val="3F3F3F"/>
                </a:solidFill>
                <a:latin typeface="Montserrat" pitchFamily="2" charset="77"/>
                <a:cs typeface="Helvetica" panose="020B0604020202020204" pitchFamily="34" charset="0"/>
              </a:rPr>
              <a:t>Los adultos miden en su vida cotidiana.</a:t>
            </a:r>
          </a:p>
        </p:txBody>
      </p:sp>
      <p:pic>
        <p:nvPicPr>
          <p:cNvPr id="8" name="Picture 7">
            <a:extLst>
              <a:ext uri="{FF2B5EF4-FFF2-40B4-BE49-F238E27FC236}">
                <a16:creationId xmlns:a16="http://schemas.microsoft.com/office/drawing/2014/main" id="{C0EFC72C-876B-B5A2-9C81-AE36266A3F0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419208" y="1245097"/>
            <a:ext cx="3563356" cy="3247289"/>
          </a:xfrm>
          <a:prstGeom prst="rect">
            <a:avLst/>
          </a:prstGeom>
        </p:spPr>
      </p:pic>
      <p:sp>
        <p:nvSpPr>
          <p:cNvPr id="10" name="Content Placeholder 4">
            <a:extLst>
              <a:ext uri="{FF2B5EF4-FFF2-40B4-BE49-F238E27FC236}">
                <a16:creationId xmlns:a16="http://schemas.microsoft.com/office/drawing/2014/main" id="{2D866C0F-AF1D-01FA-62F1-3C10A0685A9C}"/>
              </a:ext>
            </a:extLst>
          </p:cNvPr>
          <p:cNvSpPr txBox="1">
            <a:spLocks/>
          </p:cNvSpPr>
          <p:nvPr/>
        </p:nvSpPr>
        <p:spPr>
          <a:xfrm>
            <a:off x="4489547" y="4683772"/>
            <a:ext cx="3563355" cy="12108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10200"/>
              </a:spcBef>
              <a:buNone/>
            </a:pPr>
            <a:r>
              <a:rPr lang="es-US" sz="2400" noProof="0" dirty="0">
                <a:solidFill>
                  <a:srgbClr val="3F3F3F"/>
                </a:solidFill>
                <a:latin typeface="Montserrat" pitchFamily="2" charset="77"/>
                <a:cs typeface="Helvetica" panose="020B0604020202020204" pitchFamily="34" charset="0"/>
              </a:rPr>
              <a:t>Los adultos utilizan habilidades de medición en muchas profesiones.</a:t>
            </a:r>
          </a:p>
        </p:txBody>
      </p:sp>
      <p:pic>
        <p:nvPicPr>
          <p:cNvPr id="5" name="Content Placeholder 5">
            <a:extLst>
              <a:ext uri="{FF2B5EF4-FFF2-40B4-BE49-F238E27FC236}">
                <a16:creationId xmlns:a16="http://schemas.microsoft.com/office/drawing/2014/main" id="{6A49D2C7-DD5A-4138-6784-9FDC3DA00B4E}"/>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160849" y="1234207"/>
            <a:ext cx="3563357" cy="3268655"/>
          </a:xfrm>
          <a:prstGeom prst="rect">
            <a:avLst/>
          </a:prstGeom>
        </p:spPr>
      </p:pic>
      <p:sp>
        <p:nvSpPr>
          <p:cNvPr id="11" name="Content Placeholder 4">
            <a:extLst>
              <a:ext uri="{FF2B5EF4-FFF2-40B4-BE49-F238E27FC236}">
                <a16:creationId xmlns:a16="http://schemas.microsoft.com/office/drawing/2014/main" id="{1B4152C7-448D-C8CE-8C45-FD678B649952}"/>
              </a:ext>
            </a:extLst>
          </p:cNvPr>
          <p:cNvSpPr txBox="1">
            <a:spLocks/>
          </p:cNvSpPr>
          <p:nvPr/>
        </p:nvSpPr>
        <p:spPr>
          <a:xfrm>
            <a:off x="8227538" y="4683772"/>
            <a:ext cx="3702599" cy="12108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7200"/>
              </a:spcBef>
              <a:buNone/>
            </a:pPr>
            <a:r>
              <a:rPr lang="es-US" sz="2400" noProof="0" dirty="0">
                <a:solidFill>
                  <a:srgbClr val="3F3F3F"/>
                </a:solidFill>
                <a:latin typeface="Montserrat" pitchFamily="2" charset="77"/>
                <a:cs typeface="Helvetica" panose="020B0604020202020204" pitchFamily="34" charset="0"/>
              </a:rPr>
              <a:t>Los niños realizan la medición en sus juegos y rutinas diarias.</a:t>
            </a:r>
          </a:p>
        </p:txBody>
      </p:sp>
    </p:spTree>
    <p:extLst>
      <p:ext uri="{BB962C8B-B14F-4D97-AF65-F5344CB8AC3E}">
        <p14:creationId xmlns:p14="http://schemas.microsoft.com/office/powerpoint/2010/main" val="391284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736600" y="2603734"/>
            <a:ext cx="6005945" cy="2086725"/>
          </a:xfrm>
        </p:spPr>
        <p:txBody>
          <a:bodyPr/>
          <a:lstStyle/>
          <a:p>
            <a:r>
              <a:rPr lang="es-US" noProof="0" dirty="0"/>
              <a:t>Medición: </a:t>
            </a:r>
            <a:br>
              <a:rPr lang="es-US" noProof="0" dirty="0"/>
            </a:br>
            <a:r>
              <a:rPr lang="es-US" noProof="0" dirty="0"/>
              <a:t>una visión general</a:t>
            </a:r>
          </a:p>
        </p:txBody>
      </p:sp>
    </p:spTree>
    <p:extLst>
      <p:ext uri="{BB962C8B-B14F-4D97-AF65-F5344CB8AC3E}">
        <p14:creationId xmlns:p14="http://schemas.microsoft.com/office/powerpoint/2010/main" val="1633684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BD807-9E9D-36E8-CB73-08DC80728169}"/>
              </a:ext>
            </a:extLst>
          </p:cNvPr>
          <p:cNvSpPr>
            <a:spLocks noGrp="1"/>
          </p:cNvSpPr>
          <p:nvPr>
            <p:ph type="title"/>
          </p:nvPr>
        </p:nvSpPr>
        <p:spPr>
          <a:xfrm>
            <a:off x="838199" y="237744"/>
            <a:ext cx="10812517" cy="507831"/>
          </a:xfrm>
        </p:spPr>
        <p:txBody>
          <a:bodyPr anchor="t">
            <a:normAutofit/>
          </a:bodyPr>
          <a:lstStyle/>
          <a:p>
            <a:r>
              <a:rPr lang="es-US" noProof="0" dirty="0"/>
              <a:t>¿Qué es la medición?</a:t>
            </a:r>
          </a:p>
        </p:txBody>
      </p:sp>
      <p:sp>
        <p:nvSpPr>
          <p:cNvPr id="3" name="Content Placeholder 2">
            <a:extLst>
              <a:ext uri="{FF2B5EF4-FFF2-40B4-BE49-F238E27FC236}">
                <a16:creationId xmlns:a16="http://schemas.microsoft.com/office/drawing/2014/main" id="{1B775785-6EE9-E17C-00CC-64DFDAD1E7A3}"/>
              </a:ext>
            </a:extLst>
          </p:cNvPr>
          <p:cNvSpPr>
            <a:spLocks noGrp="1"/>
          </p:cNvSpPr>
          <p:nvPr>
            <p:ph sz="half" idx="2"/>
          </p:nvPr>
        </p:nvSpPr>
        <p:spPr>
          <a:xfrm>
            <a:off x="838199" y="1376764"/>
            <a:ext cx="5181600" cy="4852660"/>
          </a:xfrm>
        </p:spPr>
        <p:txBody>
          <a:bodyPr vert="horz" lIns="91440" tIns="45720" rIns="91440" bIns="45720" rtlCol="0" anchor="t">
            <a:normAutofit/>
          </a:bodyPr>
          <a:lstStyle/>
          <a:p>
            <a:pPr marL="0" indent="0">
              <a:buNone/>
            </a:pPr>
            <a:r>
              <a:rPr lang="es-US" noProof="0" dirty="0"/>
              <a:t>Determinar:</a:t>
            </a:r>
          </a:p>
          <a:p>
            <a:pPr lvl="1"/>
            <a:r>
              <a:rPr lang="es-US" sz="2800" noProof="0" dirty="0"/>
              <a:t>tamaño</a:t>
            </a:r>
          </a:p>
          <a:p>
            <a:pPr lvl="1"/>
            <a:r>
              <a:rPr lang="es-US" sz="2800" noProof="0" dirty="0"/>
              <a:t>altura</a:t>
            </a:r>
          </a:p>
          <a:p>
            <a:pPr lvl="1"/>
            <a:r>
              <a:rPr lang="es-US" sz="2800" noProof="0" dirty="0"/>
              <a:t>longitud</a:t>
            </a:r>
          </a:p>
          <a:p>
            <a:pPr lvl="1"/>
            <a:r>
              <a:rPr lang="es-US" sz="2800" noProof="0" dirty="0">
                <a:latin typeface="Montserrat"/>
              </a:rPr>
              <a:t>volumen</a:t>
            </a:r>
            <a:endParaRPr lang="es-US" sz="2800" noProof="0" dirty="0"/>
          </a:p>
          <a:p>
            <a:pPr lvl="1"/>
            <a:r>
              <a:rPr lang="es-US" sz="2800" noProof="0" dirty="0"/>
              <a:t>peso</a:t>
            </a:r>
          </a:p>
          <a:p>
            <a:pPr lvl="1"/>
            <a:r>
              <a:rPr lang="es-US" sz="2800" noProof="0" dirty="0"/>
              <a:t>temperatura </a:t>
            </a:r>
          </a:p>
        </p:txBody>
      </p:sp>
      <p:pic>
        <p:nvPicPr>
          <p:cNvPr id="12" name="Content Placeholder 11">
            <a:extLst>
              <a:ext uri="{FF2B5EF4-FFF2-40B4-BE49-F238E27FC236}">
                <a16:creationId xmlns:a16="http://schemas.microsoft.com/office/drawing/2014/main" id="{4F7270FC-C497-C551-46B4-879C5F1CE386}"/>
              </a:ext>
              <a:ext uri="{C183D7F6-B498-43B3-948B-1728B52AA6E4}">
                <adec:decorative xmlns:adec="http://schemas.microsoft.com/office/drawing/2017/decorative" val="1"/>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5001206" y="966763"/>
            <a:ext cx="7190794" cy="4799855"/>
          </a:xfrm>
          <a:noFill/>
        </p:spPr>
      </p:pic>
    </p:spTree>
    <p:extLst>
      <p:ext uri="{BB962C8B-B14F-4D97-AF65-F5344CB8AC3E}">
        <p14:creationId xmlns:p14="http://schemas.microsoft.com/office/powerpoint/2010/main" val="2985605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DD62F-A335-A623-213B-EFCA162C81E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479AA10-9E6B-3D50-7E1E-38461C0BACB6}"/>
              </a:ext>
            </a:extLst>
          </p:cNvPr>
          <p:cNvSpPr>
            <a:spLocks noGrp="1"/>
          </p:cNvSpPr>
          <p:nvPr>
            <p:ph type="title"/>
          </p:nvPr>
        </p:nvSpPr>
        <p:spPr>
          <a:xfrm>
            <a:off x="736600" y="2603734"/>
            <a:ext cx="6005945" cy="1421928"/>
          </a:xfrm>
        </p:spPr>
        <p:txBody>
          <a:bodyPr/>
          <a:lstStyle/>
          <a:p>
            <a:r>
              <a:rPr lang="es-US" noProof="0" dirty="0"/>
              <a:t>Aprender sobre la medición</a:t>
            </a:r>
          </a:p>
        </p:txBody>
      </p:sp>
    </p:spTree>
    <p:extLst>
      <p:ext uri="{BB962C8B-B14F-4D97-AF65-F5344CB8AC3E}">
        <p14:creationId xmlns:p14="http://schemas.microsoft.com/office/powerpoint/2010/main" val="2233355102"/>
      </p:ext>
    </p:extLst>
  </p:cSld>
  <p:clrMapOvr>
    <a:masterClrMapping/>
  </p:clrMapOvr>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PPT Slide Types Template GEOMETRY" id="{F95E4D9D-1DED-4A6B-B65F-7824A2AC1F60}" vid="{70E11D2D-F68C-4584-A492-C572729B31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CPE Early Math-PPT Slide Types Template GEOMETRY</Template>
  <TotalTime>4174</TotalTime>
  <Words>5434</Words>
  <Application>Microsoft Macintosh PowerPoint</Application>
  <PresentationFormat>Widescreen</PresentationFormat>
  <Paragraphs>319</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Poppins</vt:lpstr>
      <vt:lpstr>Montserrat Medium</vt:lpstr>
      <vt:lpstr>Montserrat</vt:lpstr>
      <vt:lpstr>Office Theme</vt:lpstr>
      <vt:lpstr>Introducción a la medición: Recién nacido–8 años</vt:lpstr>
      <vt:lpstr>Agradecimientos</vt:lpstr>
      <vt:lpstr>Objetivos de la sesión</vt:lpstr>
      <vt:lpstr>Juego:  ¿Cuánto mido?</vt:lpstr>
      <vt:lpstr>Discusión: ¿Cuánto mido?</vt:lpstr>
      <vt:lpstr>¡La medición está en todas partes!</vt:lpstr>
      <vt:lpstr>Medición:  una visión general</vt:lpstr>
      <vt:lpstr>¿Qué es la medición?</vt:lpstr>
      <vt:lpstr>Aprender sobre la medición</vt:lpstr>
      <vt:lpstr>Tres habilidades de medición</vt:lpstr>
      <vt:lpstr>¿Qué observa?</vt:lpstr>
      <vt:lpstr>Observar atributos medibles </vt:lpstr>
      <vt:lpstr>Juego: Grande, más grande, el más grande</vt:lpstr>
      <vt:lpstr>Comparaciones directas </vt:lpstr>
      <vt:lpstr>Comparaciones indirectas</vt:lpstr>
      <vt:lpstr>Ordenar</vt:lpstr>
      <vt:lpstr>Vocabulario comparativo</vt:lpstr>
      <vt:lpstr>Medición</vt:lpstr>
      <vt:lpstr>Explorar: ¿Qué tamaño tiene la mesa?</vt:lpstr>
      <vt:lpstr>Normas para medir</vt:lpstr>
      <vt:lpstr>Desarrollo de habilidades de medición</vt:lpstr>
      <vt:lpstr>Resumen de los conocimientos y habilidades de medición</vt:lpstr>
      <vt:lpstr>Reflexionar: ¿Qué ha aprendido hoy?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Introducción a la medición: desde el nacimiento hasta los 8 años</dc:title>
  <dc:creator/>
  <cp:keywords/>
  <cp:lastModifiedBy>Grace Srinivasiah</cp:lastModifiedBy>
  <cp:revision>208</cp:revision>
  <cp:lastPrinted>2023-08-03T16:24:27Z</cp:lastPrinted>
  <dcterms:created xsi:type="dcterms:W3CDTF">2024-09-24T13:13:29Z</dcterms:created>
  <dcterms:modified xsi:type="dcterms:W3CDTF">2026-01-21T21:56:25Z</dcterms:modified>
</cp:coreProperties>
</file>