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71" r:id="rId2"/>
    <p:sldId id="402" r:id="rId3"/>
    <p:sldId id="391" r:id="rId4"/>
    <p:sldId id="404" r:id="rId5"/>
    <p:sldId id="405" r:id="rId6"/>
    <p:sldId id="396" r:id="rId7"/>
    <p:sldId id="398" r:id="rId8"/>
    <p:sldId id="418" r:id="rId9"/>
    <p:sldId id="419" r:id="rId10"/>
    <p:sldId id="420" r:id="rId11"/>
    <p:sldId id="431" r:id="rId12"/>
    <p:sldId id="421" r:id="rId13"/>
    <p:sldId id="422" r:id="rId14"/>
    <p:sldId id="423" r:id="rId15"/>
    <p:sldId id="424" r:id="rId16"/>
    <p:sldId id="425" r:id="rId17"/>
    <p:sldId id="428" r:id="rId18"/>
    <p:sldId id="429" r:id="rId19"/>
    <p:sldId id="426" r:id="rId20"/>
    <p:sldId id="427" r:id="rId21"/>
    <p:sldId id="430" r:id="rId22"/>
  </p:sldIdLst>
  <p:sldSz cx="12192000" cy="6858000"/>
  <p:notesSz cx="6858000" cy="9144000"/>
  <p:embeddedFontLst>
    <p:embeddedFont>
      <p:font typeface="Montserrat" panose="00000500000000000000" pitchFamily="50" charset="0"/>
      <p:regular r:id="rId25"/>
      <p:bold r:id="rId26"/>
      <p:italic r:id="rId27"/>
      <p:boldItalic r:id="rId28"/>
    </p:embeddedFont>
    <p:embeddedFont>
      <p:font typeface="Montserrat Medium" panose="00000600000000000000" pitchFamily="2" charset="0"/>
      <p:regular r:id="rId29"/>
      <p:italic r:id="rId30"/>
    </p:embeddedFont>
    <p:embeddedFont>
      <p:font typeface="Poppins" panose="000005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167117C7-EAA2-167D-2145-E1F1ECC1AA13}" name="Lexi Alexander" initials="LA" userId="JFfCDUPoy8XNDLgjf5LRYVijoAz7WR7RTVdh3+dwRH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D"/>
    <a:srgbClr val="2078B0"/>
    <a:srgbClr val="42509F"/>
    <a:srgbClr val="2078AE"/>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18321-B0EE-8743-83DA-AB32A3F3B38E}" v="44" dt="2026-01-15T20:24:52.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1" autoAdjust="0"/>
    <p:restoredTop sz="61804" autoAdjust="0"/>
  </p:normalViewPr>
  <p:slideViewPr>
    <p:cSldViewPr snapToGrid="0">
      <p:cViewPr varScale="1">
        <p:scale>
          <a:sx n="94" d="100"/>
          <a:sy n="94" d="100"/>
        </p:scale>
        <p:origin x="2364" y="102"/>
      </p:cViewPr>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Miller" userId="185524936_tp_box_2" providerId="OAuth2" clId="{A0C8EBFB-DB7C-49BA-A1A6-809B13CC49F5}"/>
    <pc:docChg chg="custSel modSld modMainMaster">
      <pc:chgData name="Sara Miller" userId="185524936_tp_box_2" providerId="OAuth2" clId="{A0C8EBFB-DB7C-49BA-A1A6-809B13CC49F5}" dt="2026-01-06T22:37:52.781" v="300" actId="20577"/>
      <pc:docMkLst>
        <pc:docMk/>
      </pc:docMkLst>
      <pc:sldChg chg="modSp mod">
        <pc:chgData name="Sara Miller" userId="185524936_tp_box_2" providerId="OAuth2" clId="{A0C8EBFB-DB7C-49BA-A1A6-809B13CC49F5}" dt="2026-01-05T23:12:55.558" v="116" actId="790"/>
        <pc:sldMkLst>
          <pc:docMk/>
          <pc:sldMk cId="1237121600" sldId="271"/>
        </pc:sldMkLst>
        <pc:spChg chg="mod">
          <ac:chgData name="Sara Miller" userId="185524936_tp_box_2" providerId="OAuth2" clId="{A0C8EBFB-DB7C-49BA-A1A6-809B13CC49F5}" dt="2026-01-05T23:12:55.558" v="116" actId="790"/>
          <ac:spMkLst>
            <pc:docMk/>
            <pc:sldMk cId="1237121600" sldId="271"/>
            <ac:spMk id="4" creationId="{FC3222D5-6FE3-BC6F-608E-57B8261DE85E}"/>
          </ac:spMkLst>
        </pc:spChg>
      </pc:sldChg>
      <pc:sldChg chg="modSp mod">
        <pc:chgData name="Sara Miller" userId="185524936_tp_box_2" providerId="OAuth2" clId="{A0C8EBFB-DB7C-49BA-A1A6-809B13CC49F5}" dt="2026-01-06T22:29:45.255" v="181" actId="20577"/>
        <pc:sldMkLst>
          <pc:docMk/>
          <pc:sldMk cId="2687053959" sldId="391"/>
        </pc:sldMkLst>
        <pc:spChg chg="mod">
          <ac:chgData name="Sara Miller" userId="185524936_tp_box_2" providerId="OAuth2" clId="{A0C8EBFB-DB7C-49BA-A1A6-809B13CC49F5}" dt="2026-01-06T22:29:45.255" v="181" actId="20577"/>
          <ac:spMkLst>
            <pc:docMk/>
            <pc:sldMk cId="2687053959" sldId="391"/>
            <ac:spMk id="2" creationId="{9C11536C-D764-8E49-E9BC-F14C58EB3909}"/>
          </ac:spMkLst>
        </pc:spChg>
        <pc:spChg chg="mod">
          <ac:chgData name="Sara Miller" userId="185524936_tp_box_2" providerId="OAuth2" clId="{A0C8EBFB-DB7C-49BA-A1A6-809B13CC49F5}" dt="2026-01-05T23:12:55.558" v="116" actId="790"/>
          <ac:spMkLst>
            <pc:docMk/>
            <pc:sldMk cId="2687053959" sldId="391"/>
            <ac:spMk id="3" creationId="{E1718584-69B8-5F62-20C4-A6C61F18891C}"/>
          </ac:spMkLst>
        </pc:spChg>
      </pc:sldChg>
      <pc:sldChg chg="modSp mod">
        <pc:chgData name="Sara Miller" userId="185524936_tp_box_2" providerId="OAuth2" clId="{A0C8EBFB-DB7C-49BA-A1A6-809B13CC49F5}" dt="2026-01-05T23:12:55.558" v="116" actId="790"/>
        <pc:sldMkLst>
          <pc:docMk/>
          <pc:sldMk cId="1142016247" sldId="396"/>
        </pc:sldMkLst>
        <pc:spChg chg="mod">
          <ac:chgData name="Sara Miller" userId="185524936_tp_box_2" providerId="OAuth2" clId="{A0C8EBFB-DB7C-49BA-A1A6-809B13CC49F5}" dt="2026-01-05T23:12:55.558" v="116" actId="790"/>
          <ac:spMkLst>
            <pc:docMk/>
            <pc:sldMk cId="1142016247" sldId="396"/>
            <ac:spMk id="4" creationId="{58E5A2F3-0113-148D-2FC2-365FFE6EEDDE}"/>
          </ac:spMkLst>
        </pc:spChg>
      </pc:sldChg>
      <pc:sldChg chg="modSp mod">
        <pc:chgData name="Sara Miller" userId="185524936_tp_box_2" providerId="OAuth2" clId="{A0C8EBFB-DB7C-49BA-A1A6-809B13CC49F5}" dt="2026-01-05T23:53:01.950" v="117" actId="313"/>
        <pc:sldMkLst>
          <pc:docMk/>
          <pc:sldMk cId="842668787" sldId="398"/>
        </pc:sldMkLst>
        <pc:spChg chg="mod">
          <ac:chgData name="Sara Miller" userId="185524936_tp_box_2" providerId="OAuth2" clId="{A0C8EBFB-DB7C-49BA-A1A6-809B13CC49F5}" dt="2026-01-05T23:12:55.558" v="116" actId="790"/>
          <ac:spMkLst>
            <pc:docMk/>
            <pc:sldMk cId="842668787" sldId="398"/>
            <ac:spMk id="2" creationId="{A3760D3F-A267-B843-0456-DB38FD4B1357}"/>
          </ac:spMkLst>
        </pc:spChg>
        <pc:spChg chg="mod">
          <ac:chgData name="Sara Miller" userId="185524936_tp_box_2" providerId="OAuth2" clId="{A0C8EBFB-DB7C-49BA-A1A6-809B13CC49F5}" dt="2026-01-05T23:12:55.558" v="116" actId="790"/>
          <ac:spMkLst>
            <pc:docMk/>
            <pc:sldMk cId="842668787" sldId="398"/>
            <ac:spMk id="4" creationId="{503899B3-5005-2ED5-7505-B8EA5FCB1BC9}"/>
          </ac:spMkLst>
        </pc:spChg>
        <pc:graphicFrameChg chg="mod modGraphic">
          <ac:chgData name="Sara Miller" userId="185524936_tp_box_2" providerId="OAuth2" clId="{A0C8EBFB-DB7C-49BA-A1A6-809B13CC49F5}" dt="2026-01-05T23:53:01.950" v="117" actId="313"/>
          <ac:graphicFrameMkLst>
            <pc:docMk/>
            <pc:sldMk cId="842668787" sldId="398"/>
            <ac:graphicFrameMk id="5" creationId="{F5F2B66C-CB0C-D749-2020-52F9C38EE5E3}"/>
          </ac:graphicFrameMkLst>
        </pc:graphicFrameChg>
      </pc:sldChg>
      <pc:sldChg chg="modSp mod">
        <pc:chgData name="Sara Miller" userId="185524936_tp_box_2" providerId="OAuth2" clId="{A0C8EBFB-DB7C-49BA-A1A6-809B13CC49F5}" dt="2026-01-05T23:12:55.558" v="116" actId="790"/>
        <pc:sldMkLst>
          <pc:docMk/>
          <pc:sldMk cId="2907974597" sldId="402"/>
        </pc:sldMkLst>
        <pc:spChg chg="mod">
          <ac:chgData name="Sara Miller" userId="185524936_tp_box_2" providerId="OAuth2" clId="{A0C8EBFB-DB7C-49BA-A1A6-809B13CC49F5}" dt="2026-01-05T23:12:55.558" v="116" actId="790"/>
          <ac:spMkLst>
            <pc:docMk/>
            <pc:sldMk cId="2907974597" sldId="402"/>
            <ac:spMk id="3" creationId="{732C057D-8C3B-A2C1-4BD1-3E553B97FAD6}"/>
          </ac:spMkLst>
        </pc:spChg>
      </pc:sldChg>
      <pc:sldChg chg="modSp mod">
        <pc:chgData name="Sara Miller" userId="185524936_tp_box_2" providerId="OAuth2" clId="{A0C8EBFB-DB7C-49BA-A1A6-809B13CC49F5}" dt="2026-01-05T23:12:55.558" v="116" actId="790"/>
        <pc:sldMkLst>
          <pc:docMk/>
          <pc:sldMk cId="4169768789" sldId="404"/>
        </pc:sldMkLst>
        <pc:spChg chg="mod">
          <ac:chgData name="Sara Miller" userId="185524936_tp_box_2" providerId="OAuth2" clId="{A0C8EBFB-DB7C-49BA-A1A6-809B13CC49F5}" dt="2026-01-05T23:12:55.558" v="116" actId="790"/>
          <ac:spMkLst>
            <pc:docMk/>
            <pc:sldMk cId="4169768789" sldId="404"/>
            <ac:spMk id="2" creationId="{749C67A6-0D07-5716-E28A-9C2E48C4F7EE}"/>
          </ac:spMkLst>
        </pc:spChg>
        <pc:spChg chg="mod">
          <ac:chgData name="Sara Miller" userId="185524936_tp_box_2" providerId="OAuth2" clId="{A0C8EBFB-DB7C-49BA-A1A6-809B13CC49F5}" dt="2026-01-05T23:12:55.558" v="116" actId="790"/>
          <ac:spMkLst>
            <pc:docMk/>
            <pc:sldMk cId="4169768789" sldId="404"/>
            <ac:spMk id="4" creationId="{751705C9-C64A-B10A-9C6F-0D2980AB2851}"/>
          </ac:spMkLst>
        </pc:spChg>
      </pc:sldChg>
      <pc:sldChg chg="modSp mod">
        <pc:chgData name="Sara Miller" userId="185524936_tp_box_2" providerId="OAuth2" clId="{A0C8EBFB-DB7C-49BA-A1A6-809B13CC49F5}" dt="2026-01-06T22:31:19.524" v="204" actId="313"/>
        <pc:sldMkLst>
          <pc:docMk/>
          <pc:sldMk cId="3239441869" sldId="405"/>
        </pc:sldMkLst>
        <pc:spChg chg="mod">
          <ac:chgData name="Sara Miller" userId="185524936_tp_box_2" providerId="OAuth2" clId="{A0C8EBFB-DB7C-49BA-A1A6-809B13CC49F5}" dt="2026-01-05T23:12:55.558" v="116" actId="790"/>
          <ac:spMkLst>
            <pc:docMk/>
            <pc:sldMk cId="3239441869" sldId="405"/>
            <ac:spMk id="4" creationId="{AC94315A-906C-8E36-99C5-A094D92B8F57}"/>
          </ac:spMkLst>
        </pc:spChg>
        <pc:spChg chg="mod">
          <ac:chgData name="Sara Miller" userId="185524936_tp_box_2" providerId="OAuth2" clId="{A0C8EBFB-DB7C-49BA-A1A6-809B13CC49F5}" dt="2026-01-06T22:31:19.524" v="204" actId="313"/>
          <ac:spMkLst>
            <pc:docMk/>
            <pc:sldMk cId="3239441869" sldId="405"/>
            <ac:spMk id="5" creationId="{B14E662D-9918-D8A7-9F96-886ED0BBA267}"/>
          </ac:spMkLst>
        </pc:spChg>
      </pc:sldChg>
      <pc:sldChg chg="modSp mod">
        <pc:chgData name="Sara Miller" userId="185524936_tp_box_2" providerId="OAuth2" clId="{A0C8EBFB-DB7C-49BA-A1A6-809B13CC49F5}" dt="2026-01-06T22:32:01.435" v="212" actId="20577"/>
        <pc:sldMkLst>
          <pc:docMk/>
          <pc:sldMk cId="4159292342" sldId="418"/>
        </pc:sldMkLst>
        <pc:spChg chg="mod">
          <ac:chgData name="Sara Miller" userId="185524936_tp_box_2" providerId="OAuth2" clId="{A0C8EBFB-DB7C-49BA-A1A6-809B13CC49F5}" dt="2026-01-05T23:12:55.558" v="116" actId="790"/>
          <ac:spMkLst>
            <pc:docMk/>
            <pc:sldMk cId="4159292342" sldId="418"/>
            <ac:spMk id="2" creationId="{89438542-B440-AFB3-27F6-60D87FF71925}"/>
          </ac:spMkLst>
        </pc:spChg>
        <pc:graphicFrameChg chg="modGraphic">
          <ac:chgData name="Sara Miller" userId="185524936_tp_box_2" providerId="OAuth2" clId="{A0C8EBFB-DB7C-49BA-A1A6-809B13CC49F5}" dt="2026-01-06T22:32:01.435" v="212" actId="20577"/>
          <ac:graphicFrameMkLst>
            <pc:docMk/>
            <pc:sldMk cId="4159292342" sldId="418"/>
            <ac:graphicFrameMk id="20" creationId="{306AF5EE-0A80-EF0A-51DC-3F365DA6EC05}"/>
          </ac:graphicFrameMkLst>
        </pc:graphicFrameChg>
      </pc:sldChg>
      <pc:sldChg chg="modSp mod">
        <pc:chgData name="Sara Miller" userId="185524936_tp_box_2" providerId="OAuth2" clId="{A0C8EBFB-DB7C-49BA-A1A6-809B13CC49F5}" dt="2026-01-06T22:32:31.804" v="220" actId="20577"/>
        <pc:sldMkLst>
          <pc:docMk/>
          <pc:sldMk cId="2668092293" sldId="419"/>
        </pc:sldMkLst>
        <pc:spChg chg="mod">
          <ac:chgData name="Sara Miller" userId="185524936_tp_box_2" providerId="OAuth2" clId="{A0C8EBFB-DB7C-49BA-A1A6-809B13CC49F5}" dt="2026-01-05T23:12:55.558" v="116" actId="790"/>
          <ac:spMkLst>
            <pc:docMk/>
            <pc:sldMk cId="2668092293" sldId="419"/>
            <ac:spMk id="2" creationId="{C438E709-7F93-51E4-74F0-8A04AA6F5DFE}"/>
          </ac:spMkLst>
        </pc:spChg>
        <pc:spChg chg="mod">
          <ac:chgData name="Sara Miller" userId="185524936_tp_box_2" providerId="OAuth2" clId="{A0C8EBFB-DB7C-49BA-A1A6-809B13CC49F5}" dt="2026-01-06T22:32:15.149" v="218" actId="20577"/>
          <ac:spMkLst>
            <pc:docMk/>
            <pc:sldMk cId="2668092293" sldId="419"/>
            <ac:spMk id="6" creationId="{866B6E81-AADA-4468-1B7B-0E3610DF8247}"/>
          </ac:spMkLst>
        </pc:spChg>
        <pc:spChg chg="mod">
          <ac:chgData name="Sara Miller" userId="185524936_tp_box_2" providerId="OAuth2" clId="{A0C8EBFB-DB7C-49BA-A1A6-809B13CC49F5}" dt="2026-01-06T22:32:31.804" v="220" actId="20577"/>
          <ac:spMkLst>
            <pc:docMk/>
            <pc:sldMk cId="2668092293" sldId="419"/>
            <ac:spMk id="7" creationId="{A2C4E05D-F832-7D54-0F6F-F16D7795E3B7}"/>
          </ac:spMkLst>
        </pc:spChg>
      </pc:sldChg>
      <pc:sldChg chg="modSp mod">
        <pc:chgData name="Sara Miller" userId="185524936_tp_box_2" providerId="OAuth2" clId="{A0C8EBFB-DB7C-49BA-A1A6-809B13CC49F5}" dt="2026-01-05T23:12:55.558" v="116" actId="790"/>
        <pc:sldMkLst>
          <pc:docMk/>
          <pc:sldMk cId="1004993740" sldId="420"/>
        </pc:sldMkLst>
        <pc:spChg chg="mod">
          <ac:chgData name="Sara Miller" userId="185524936_tp_box_2" providerId="OAuth2" clId="{A0C8EBFB-DB7C-49BA-A1A6-809B13CC49F5}" dt="2026-01-05T23:12:55.558" v="116" actId="790"/>
          <ac:spMkLst>
            <pc:docMk/>
            <pc:sldMk cId="1004993740" sldId="420"/>
            <ac:spMk id="4" creationId="{66833064-7E56-C641-912F-6AB750075B7B}"/>
          </ac:spMkLst>
        </pc:spChg>
        <pc:spChg chg="mod">
          <ac:chgData name="Sara Miller" userId="185524936_tp_box_2" providerId="OAuth2" clId="{A0C8EBFB-DB7C-49BA-A1A6-809B13CC49F5}" dt="2026-01-05T23:12:55.558" v="116" actId="790"/>
          <ac:spMkLst>
            <pc:docMk/>
            <pc:sldMk cId="1004993740" sldId="420"/>
            <ac:spMk id="8" creationId="{1DB035EA-3E6A-151B-F4FC-3111F5103FD8}"/>
          </ac:spMkLst>
        </pc:spChg>
      </pc:sldChg>
      <pc:sldChg chg="modSp mod">
        <pc:chgData name="Sara Miller" userId="185524936_tp_box_2" providerId="OAuth2" clId="{A0C8EBFB-DB7C-49BA-A1A6-809B13CC49F5}" dt="2026-01-06T22:33:20.566" v="239" actId="20577"/>
        <pc:sldMkLst>
          <pc:docMk/>
          <pc:sldMk cId="237377988" sldId="421"/>
        </pc:sldMkLst>
        <pc:spChg chg="mod">
          <ac:chgData name="Sara Miller" userId="185524936_tp_box_2" providerId="OAuth2" clId="{A0C8EBFB-DB7C-49BA-A1A6-809B13CC49F5}" dt="2026-01-06T22:33:20.566" v="239" actId="20577"/>
          <ac:spMkLst>
            <pc:docMk/>
            <pc:sldMk cId="237377988" sldId="421"/>
            <ac:spMk id="2" creationId="{FA89E991-5F0C-CC52-F28D-5B069EE5ED35}"/>
          </ac:spMkLst>
        </pc:spChg>
        <pc:spChg chg="mod">
          <ac:chgData name="Sara Miller" userId="185524936_tp_box_2" providerId="OAuth2" clId="{A0C8EBFB-DB7C-49BA-A1A6-809B13CC49F5}" dt="2026-01-06T22:33:02.769" v="224" actId="20577"/>
          <ac:spMkLst>
            <pc:docMk/>
            <pc:sldMk cId="237377988" sldId="421"/>
            <ac:spMk id="4" creationId="{37D43697-B67E-DF70-B3E7-D7C82A78637B}"/>
          </ac:spMkLst>
        </pc:spChg>
        <pc:spChg chg="mod">
          <ac:chgData name="Sara Miller" userId="185524936_tp_box_2" providerId="OAuth2" clId="{A0C8EBFB-DB7C-49BA-A1A6-809B13CC49F5}" dt="2026-01-05T23:12:55.558" v="116" actId="790"/>
          <ac:spMkLst>
            <pc:docMk/>
            <pc:sldMk cId="237377988" sldId="421"/>
            <ac:spMk id="7" creationId="{7B72990B-1D44-877D-45E9-FFC009275E5B}"/>
          </ac:spMkLst>
        </pc:spChg>
      </pc:sldChg>
      <pc:sldChg chg="modSp mod">
        <pc:chgData name="Sara Miller" userId="185524936_tp_box_2" providerId="OAuth2" clId="{A0C8EBFB-DB7C-49BA-A1A6-809B13CC49F5}" dt="2026-01-06T22:33:53.830" v="240" actId="20577"/>
        <pc:sldMkLst>
          <pc:docMk/>
          <pc:sldMk cId="1684328800" sldId="422"/>
        </pc:sldMkLst>
        <pc:spChg chg="mod">
          <ac:chgData name="Sara Miller" userId="185524936_tp_box_2" providerId="OAuth2" clId="{A0C8EBFB-DB7C-49BA-A1A6-809B13CC49F5}" dt="2026-01-06T22:33:53.830" v="240" actId="20577"/>
          <ac:spMkLst>
            <pc:docMk/>
            <pc:sldMk cId="1684328800" sldId="422"/>
            <ac:spMk id="2" creationId="{A182DFA1-3B77-9BD6-53C0-C02524CBB018}"/>
          </ac:spMkLst>
        </pc:spChg>
        <pc:spChg chg="mod">
          <ac:chgData name="Sara Miller" userId="185524936_tp_box_2" providerId="OAuth2" clId="{A0C8EBFB-DB7C-49BA-A1A6-809B13CC49F5}" dt="2026-01-05T23:12:55.558" v="116" actId="790"/>
          <ac:spMkLst>
            <pc:docMk/>
            <pc:sldMk cId="1684328800" sldId="422"/>
            <ac:spMk id="4" creationId="{3DD756E1-9D96-04A3-2B9F-3E74DF16FE6E}"/>
          </ac:spMkLst>
        </pc:spChg>
      </pc:sldChg>
      <pc:sldChg chg="modSp mod">
        <pc:chgData name="Sara Miller" userId="185524936_tp_box_2" providerId="OAuth2" clId="{A0C8EBFB-DB7C-49BA-A1A6-809B13CC49F5}" dt="2026-01-05T23:12:55.558" v="116" actId="790"/>
        <pc:sldMkLst>
          <pc:docMk/>
          <pc:sldMk cId="4184580661" sldId="423"/>
        </pc:sldMkLst>
        <pc:spChg chg="mod">
          <ac:chgData name="Sara Miller" userId="185524936_tp_box_2" providerId="OAuth2" clId="{A0C8EBFB-DB7C-49BA-A1A6-809B13CC49F5}" dt="2026-01-05T23:12:55.558" v="116" actId="790"/>
          <ac:spMkLst>
            <pc:docMk/>
            <pc:sldMk cId="4184580661" sldId="423"/>
            <ac:spMk id="5" creationId="{27A3683B-AB74-FE57-E4E0-728DCB84C27B}"/>
          </ac:spMkLst>
        </pc:spChg>
      </pc:sldChg>
      <pc:sldChg chg="modSp mod">
        <pc:chgData name="Sara Miller" userId="185524936_tp_box_2" providerId="OAuth2" clId="{A0C8EBFB-DB7C-49BA-A1A6-809B13CC49F5}" dt="2026-01-06T22:34:40.052" v="250" actId="20577"/>
        <pc:sldMkLst>
          <pc:docMk/>
          <pc:sldMk cId="563324757" sldId="424"/>
        </pc:sldMkLst>
        <pc:spChg chg="mod">
          <ac:chgData name="Sara Miller" userId="185524936_tp_box_2" providerId="OAuth2" clId="{A0C8EBFB-DB7C-49BA-A1A6-809B13CC49F5}" dt="2026-01-05T23:12:55.558" v="116" actId="790"/>
          <ac:spMkLst>
            <pc:docMk/>
            <pc:sldMk cId="563324757" sldId="424"/>
            <ac:spMk id="5" creationId="{544A5F2B-C677-0D48-7613-B64E5308B33F}"/>
          </ac:spMkLst>
        </pc:spChg>
        <pc:spChg chg="mod">
          <ac:chgData name="Sara Miller" userId="185524936_tp_box_2" providerId="OAuth2" clId="{A0C8EBFB-DB7C-49BA-A1A6-809B13CC49F5}" dt="2026-01-06T22:34:40.052" v="250" actId="20577"/>
          <ac:spMkLst>
            <pc:docMk/>
            <pc:sldMk cId="563324757" sldId="424"/>
            <ac:spMk id="7" creationId="{5BE4713C-06B0-4E2B-760E-6AB538B344A1}"/>
          </ac:spMkLst>
        </pc:spChg>
      </pc:sldChg>
      <pc:sldChg chg="modSp mod">
        <pc:chgData name="Sara Miller" userId="185524936_tp_box_2" providerId="OAuth2" clId="{A0C8EBFB-DB7C-49BA-A1A6-809B13CC49F5}" dt="2026-01-06T22:35:12.896" v="253" actId="20577"/>
        <pc:sldMkLst>
          <pc:docMk/>
          <pc:sldMk cId="449767621" sldId="425"/>
        </pc:sldMkLst>
        <pc:spChg chg="mod">
          <ac:chgData name="Sara Miller" userId="185524936_tp_box_2" providerId="OAuth2" clId="{A0C8EBFB-DB7C-49BA-A1A6-809B13CC49F5}" dt="2026-01-05T23:12:55.558" v="116" actId="790"/>
          <ac:spMkLst>
            <pc:docMk/>
            <pc:sldMk cId="449767621" sldId="425"/>
            <ac:spMk id="2" creationId="{D997EEC5-47E2-7B57-7F54-6EC5D12B7B94}"/>
          </ac:spMkLst>
        </pc:spChg>
        <pc:spChg chg="mod">
          <ac:chgData name="Sara Miller" userId="185524936_tp_box_2" providerId="OAuth2" clId="{A0C8EBFB-DB7C-49BA-A1A6-809B13CC49F5}" dt="2026-01-06T22:35:12.896" v="253" actId="20577"/>
          <ac:spMkLst>
            <pc:docMk/>
            <pc:sldMk cId="449767621" sldId="425"/>
            <ac:spMk id="4" creationId="{1DF6AD01-874F-A4AB-E13E-D9B6D41A8D98}"/>
          </ac:spMkLst>
        </pc:spChg>
      </pc:sldChg>
      <pc:sldChg chg="modSp mod">
        <pc:chgData name="Sara Miller" userId="185524936_tp_box_2" providerId="OAuth2" clId="{A0C8EBFB-DB7C-49BA-A1A6-809B13CC49F5}" dt="2026-01-05T23:12:55.558" v="116" actId="790"/>
        <pc:sldMkLst>
          <pc:docMk/>
          <pc:sldMk cId="2151492428" sldId="426"/>
        </pc:sldMkLst>
        <pc:spChg chg="mod">
          <ac:chgData name="Sara Miller" userId="185524936_tp_box_2" providerId="OAuth2" clId="{A0C8EBFB-DB7C-49BA-A1A6-809B13CC49F5}" dt="2026-01-05T23:12:55.558" v="116" actId="790"/>
          <ac:spMkLst>
            <pc:docMk/>
            <pc:sldMk cId="2151492428" sldId="426"/>
            <ac:spMk id="4" creationId="{A3920A6A-EB29-43E3-727E-0FE44A8D34FC}"/>
          </ac:spMkLst>
        </pc:spChg>
      </pc:sldChg>
      <pc:sldChg chg="modSp mod">
        <pc:chgData name="Sara Miller" userId="185524936_tp_box_2" providerId="OAuth2" clId="{A0C8EBFB-DB7C-49BA-A1A6-809B13CC49F5}" dt="2026-01-06T22:37:52.781" v="300" actId="20577"/>
        <pc:sldMkLst>
          <pc:docMk/>
          <pc:sldMk cId="4043738642" sldId="427"/>
        </pc:sldMkLst>
        <pc:spChg chg="mod">
          <ac:chgData name="Sara Miller" userId="185524936_tp_box_2" providerId="OAuth2" clId="{A0C8EBFB-DB7C-49BA-A1A6-809B13CC49F5}" dt="2026-01-06T22:37:18.414" v="280" actId="313"/>
          <ac:spMkLst>
            <pc:docMk/>
            <pc:sldMk cId="4043738642" sldId="427"/>
            <ac:spMk id="4" creationId="{46524FE2-DC3A-152C-E325-945DCE3FDB45}"/>
          </ac:spMkLst>
        </pc:spChg>
        <pc:spChg chg="mod">
          <ac:chgData name="Sara Miller" userId="185524936_tp_box_2" providerId="OAuth2" clId="{A0C8EBFB-DB7C-49BA-A1A6-809B13CC49F5}" dt="2026-01-06T22:37:52.781" v="300" actId="20577"/>
          <ac:spMkLst>
            <pc:docMk/>
            <pc:sldMk cId="4043738642" sldId="427"/>
            <ac:spMk id="5" creationId="{74AEFC76-9D38-275E-A3EB-08690494F709}"/>
          </ac:spMkLst>
        </pc:spChg>
      </pc:sldChg>
      <pc:sldChg chg="modSp mod">
        <pc:chgData name="Sara Miller" userId="185524936_tp_box_2" providerId="OAuth2" clId="{A0C8EBFB-DB7C-49BA-A1A6-809B13CC49F5}" dt="2026-01-06T22:35:44.524" v="255" actId="20577"/>
        <pc:sldMkLst>
          <pc:docMk/>
          <pc:sldMk cId="2370783020" sldId="428"/>
        </pc:sldMkLst>
        <pc:spChg chg="mod">
          <ac:chgData name="Sara Miller" userId="185524936_tp_box_2" providerId="OAuth2" clId="{A0C8EBFB-DB7C-49BA-A1A6-809B13CC49F5}" dt="2026-01-06T22:35:44.524" v="255" actId="20577"/>
          <ac:spMkLst>
            <pc:docMk/>
            <pc:sldMk cId="2370783020" sldId="428"/>
            <ac:spMk id="4" creationId="{1E4A3A20-8193-7570-DFF1-BEC781ADB710}"/>
          </ac:spMkLst>
        </pc:spChg>
      </pc:sldChg>
      <pc:sldChg chg="modSp mod">
        <pc:chgData name="Sara Miller" userId="185524936_tp_box_2" providerId="OAuth2" clId="{A0C8EBFB-DB7C-49BA-A1A6-809B13CC49F5}" dt="2026-01-06T22:36:32.949" v="268" actId="20577"/>
        <pc:sldMkLst>
          <pc:docMk/>
          <pc:sldMk cId="455437686" sldId="429"/>
        </pc:sldMkLst>
        <pc:spChg chg="mod">
          <ac:chgData name="Sara Miller" userId="185524936_tp_box_2" providerId="OAuth2" clId="{A0C8EBFB-DB7C-49BA-A1A6-809B13CC49F5}" dt="2026-01-05T23:12:55.558" v="116" actId="790"/>
          <ac:spMkLst>
            <pc:docMk/>
            <pc:sldMk cId="455437686" sldId="429"/>
            <ac:spMk id="2" creationId="{7E5EC3E9-7ACA-9393-B662-ECDC82861174}"/>
          </ac:spMkLst>
        </pc:spChg>
        <pc:spChg chg="mod">
          <ac:chgData name="Sara Miller" userId="185524936_tp_box_2" providerId="OAuth2" clId="{A0C8EBFB-DB7C-49BA-A1A6-809B13CC49F5}" dt="2026-01-06T22:36:32.949" v="268" actId="20577"/>
          <ac:spMkLst>
            <pc:docMk/>
            <pc:sldMk cId="455437686" sldId="429"/>
            <ac:spMk id="5" creationId="{126DD096-D54F-82B6-252B-2018C1CC72F3}"/>
          </ac:spMkLst>
        </pc:spChg>
      </pc:sldChg>
      <pc:sldChg chg="modSp mod">
        <pc:chgData name="Sara Miller" userId="185524936_tp_box_2" providerId="OAuth2" clId="{A0C8EBFB-DB7C-49BA-A1A6-809B13CC49F5}" dt="2026-01-05T23:12:55.558" v="116" actId="790"/>
        <pc:sldMkLst>
          <pc:docMk/>
          <pc:sldMk cId="3739726080" sldId="430"/>
        </pc:sldMkLst>
        <pc:spChg chg="mod">
          <ac:chgData name="Sara Miller" userId="185524936_tp_box_2" providerId="OAuth2" clId="{A0C8EBFB-DB7C-49BA-A1A6-809B13CC49F5}" dt="2026-01-05T23:12:55.558" v="116" actId="790"/>
          <ac:spMkLst>
            <pc:docMk/>
            <pc:sldMk cId="3739726080" sldId="430"/>
            <ac:spMk id="2" creationId="{E80353C1-524B-DD2E-F5FC-618A98570E35}"/>
          </ac:spMkLst>
        </pc:spChg>
      </pc:sldChg>
      <pc:sldChg chg="modSp mod">
        <pc:chgData name="Sara Miller" userId="185524936_tp_box_2" providerId="OAuth2" clId="{A0C8EBFB-DB7C-49BA-A1A6-809B13CC49F5}" dt="2026-01-05T23:12:55.558" v="116" actId="790"/>
        <pc:sldMkLst>
          <pc:docMk/>
          <pc:sldMk cId="3172346902" sldId="431"/>
        </pc:sldMkLst>
        <pc:spChg chg="mod">
          <ac:chgData name="Sara Miller" userId="185524936_tp_box_2" providerId="OAuth2" clId="{A0C8EBFB-DB7C-49BA-A1A6-809B13CC49F5}" dt="2026-01-05T23:12:55.558" v="116" actId="790"/>
          <ac:spMkLst>
            <pc:docMk/>
            <pc:sldMk cId="3172346902" sldId="431"/>
            <ac:spMk id="4" creationId="{E80CB265-F72F-681B-1582-90ED10F63DAF}"/>
          </ac:spMkLst>
        </pc:spChg>
        <pc:spChg chg="mod">
          <ac:chgData name="Sara Miller" userId="185524936_tp_box_2" providerId="OAuth2" clId="{A0C8EBFB-DB7C-49BA-A1A6-809B13CC49F5}" dt="2026-01-05T23:12:55.558" v="116" actId="790"/>
          <ac:spMkLst>
            <pc:docMk/>
            <pc:sldMk cId="3172346902" sldId="431"/>
            <ac:spMk id="21" creationId="{00BB8478-EF1D-64D2-B8DB-D11EE6B36E21}"/>
          </ac:spMkLst>
        </pc:spChg>
      </pc:sldChg>
      <pc:sldMasterChg chg="modSldLayout">
        <pc:chgData name="Sara Miller" userId="185524936_tp_box_2" providerId="OAuth2" clId="{A0C8EBFB-DB7C-49BA-A1A6-809B13CC49F5}" dt="2026-01-06T22:28:47.998" v="170" actId="790"/>
        <pc:sldMasterMkLst>
          <pc:docMk/>
          <pc:sldMasterMk cId="2490919570" sldId="2147483648"/>
        </pc:sldMasterMkLst>
        <pc:sldLayoutChg chg="modSp mod">
          <pc:chgData name="Sara Miller" userId="185524936_tp_box_2" providerId="OAuth2" clId="{A0C8EBFB-DB7C-49BA-A1A6-809B13CC49F5}" dt="2026-01-06T22:28:47.998" v="170" actId="790"/>
          <pc:sldLayoutMkLst>
            <pc:docMk/>
            <pc:sldMasterMk cId="2490919570" sldId="2147483648"/>
            <pc:sldLayoutMk cId="3974307163" sldId="2147483671"/>
          </pc:sldLayoutMkLst>
          <pc:spChg chg="mod">
            <ac:chgData name="Sara Miller" userId="185524936_tp_box_2" providerId="OAuth2" clId="{A0C8EBFB-DB7C-49BA-A1A6-809B13CC49F5}" dt="2026-01-06T22:28:28.279" v="169" actId="313"/>
            <ac:spMkLst>
              <pc:docMk/>
              <pc:sldMasterMk cId="2490919570" sldId="2147483648"/>
              <pc:sldLayoutMk cId="3974307163" sldId="2147483671"/>
              <ac:spMk id="8" creationId="{490DB93D-3AC8-725C-EE6C-57B8574A7807}"/>
            </ac:spMkLst>
          </pc:spChg>
          <pc:spChg chg="mod">
            <ac:chgData name="Sara Miller" userId="185524936_tp_box_2" providerId="OAuth2" clId="{A0C8EBFB-DB7C-49BA-A1A6-809B13CC49F5}" dt="2026-01-06T22:28:47.998" v="170" actId="790"/>
            <ac:spMkLst>
              <pc:docMk/>
              <pc:sldMasterMk cId="2490919570" sldId="2147483648"/>
              <pc:sldLayoutMk cId="3974307163" sldId="2147483671"/>
              <ac:spMk id="11" creationId="{557C4999-7ACA-D86D-FC57-093852D4AF0C}"/>
            </ac:spMkLst>
          </pc:spChg>
        </pc:sldLayoutChg>
      </pc:sldMasterChg>
    </pc:docChg>
  </pc:docChgLst>
  <pc:docChgLst>
    <pc:chgData name="Grace Srinivasiah" userId="28408957819_tp_box_2" providerId="OAuth2" clId="{38DC9D2F-FB21-5A8B-A8BA-1B5B1022FE40}"/>
    <pc:docChg chg="custSel modSld">
      <pc:chgData name="Grace Srinivasiah" userId="28408957819_tp_box_2" providerId="OAuth2" clId="{38DC9D2F-FB21-5A8B-A8BA-1B5B1022FE40}" dt="2026-01-15T20:25:06.993" v="298" actId="12"/>
      <pc:docMkLst>
        <pc:docMk/>
      </pc:docMkLst>
      <pc:sldChg chg="modNotesTx">
        <pc:chgData name="Grace Srinivasiah" userId="28408957819_tp_box_2" providerId="OAuth2" clId="{38DC9D2F-FB21-5A8B-A8BA-1B5B1022FE40}" dt="2026-01-15T20:12:44.474" v="25" actId="12"/>
        <pc:sldMkLst>
          <pc:docMk/>
          <pc:sldMk cId="1237121600" sldId="271"/>
        </pc:sldMkLst>
      </pc:sldChg>
      <pc:sldChg chg="modNotesTx">
        <pc:chgData name="Grace Srinivasiah" userId="28408957819_tp_box_2" providerId="OAuth2" clId="{38DC9D2F-FB21-5A8B-A8BA-1B5B1022FE40}" dt="2026-01-15T20:13:06.493" v="31" actId="12"/>
        <pc:sldMkLst>
          <pc:docMk/>
          <pc:sldMk cId="2687053959" sldId="391"/>
        </pc:sldMkLst>
      </pc:sldChg>
      <pc:sldChg chg="modNotesTx">
        <pc:chgData name="Grace Srinivasiah" userId="28408957819_tp_box_2" providerId="OAuth2" clId="{38DC9D2F-FB21-5A8B-A8BA-1B5B1022FE40}" dt="2026-01-15T20:17:27.502" v="121" actId="12"/>
        <pc:sldMkLst>
          <pc:docMk/>
          <pc:sldMk cId="1142016247" sldId="396"/>
        </pc:sldMkLst>
      </pc:sldChg>
      <pc:sldChg chg="modNotesTx">
        <pc:chgData name="Grace Srinivasiah" userId="28408957819_tp_box_2" providerId="OAuth2" clId="{38DC9D2F-FB21-5A8B-A8BA-1B5B1022FE40}" dt="2026-01-15T20:17:46.110" v="125" actId="12"/>
        <pc:sldMkLst>
          <pc:docMk/>
          <pc:sldMk cId="842668787" sldId="398"/>
        </pc:sldMkLst>
      </pc:sldChg>
      <pc:sldChg chg="addSp delSp modSp mod">
        <pc:chgData name="Grace Srinivasiah" userId="28408957819_tp_box_2" providerId="OAuth2" clId="{38DC9D2F-FB21-5A8B-A8BA-1B5B1022FE40}" dt="2026-01-15T20:11:41.552" v="21"/>
        <pc:sldMkLst>
          <pc:docMk/>
          <pc:sldMk cId="2907974597" sldId="402"/>
        </pc:sldMkLst>
        <pc:spChg chg="del">
          <ac:chgData name="Grace Srinivasiah" userId="28408957819_tp_box_2" providerId="OAuth2" clId="{38DC9D2F-FB21-5A8B-A8BA-1B5B1022FE40}" dt="2026-01-15T20:11:41.203" v="20" actId="478"/>
          <ac:spMkLst>
            <pc:docMk/>
            <pc:sldMk cId="2907974597" sldId="402"/>
            <ac:spMk id="2" creationId="{E9563FD6-FEDA-87C7-707A-0CFB86F1C0EE}"/>
          </ac:spMkLst>
        </pc:spChg>
        <pc:spChg chg="add mod">
          <ac:chgData name="Grace Srinivasiah" userId="28408957819_tp_box_2" providerId="OAuth2" clId="{38DC9D2F-FB21-5A8B-A8BA-1B5B1022FE40}" dt="2026-01-15T20:11:41.552" v="21"/>
          <ac:spMkLst>
            <pc:docMk/>
            <pc:sldMk cId="2907974597" sldId="402"/>
            <ac:spMk id="4" creationId="{9E400D8D-D3B3-37F5-68D2-55577105E32C}"/>
          </ac:spMkLst>
        </pc:spChg>
        <pc:spChg chg="del">
          <ac:chgData name="Grace Srinivasiah" userId="28408957819_tp_box_2" providerId="OAuth2" clId="{38DC9D2F-FB21-5A8B-A8BA-1B5B1022FE40}" dt="2026-01-15T20:11:41.203" v="20" actId="478"/>
          <ac:spMkLst>
            <pc:docMk/>
            <pc:sldMk cId="2907974597" sldId="402"/>
            <ac:spMk id="6" creationId="{81CABAD6-EC21-471F-0425-8A1668D51311}"/>
          </ac:spMkLst>
        </pc:spChg>
        <pc:spChg chg="add mod">
          <ac:chgData name="Grace Srinivasiah" userId="28408957819_tp_box_2" providerId="OAuth2" clId="{38DC9D2F-FB21-5A8B-A8BA-1B5B1022FE40}" dt="2026-01-15T20:11:41.552" v="21"/>
          <ac:spMkLst>
            <pc:docMk/>
            <pc:sldMk cId="2907974597" sldId="402"/>
            <ac:spMk id="7" creationId="{BFC46668-7139-6326-D72E-FAED8A90F482}"/>
          </ac:spMkLst>
        </pc:spChg>
      </pc:sldChg>
      <pc:sldChg chg="addSp modSp mod modNotesTx">
        <pc:chgData name="Grace Srinivasiah" userId="28408957819_tp_box_2" providerId="OAuth2" clId="{38DC9D2F-FB21-5A8B-A8BA-1B5B1022FE40}" dt="2026-01-15T20:21:30.129" v="227"/>
        <pc:sldMkLst>
          <pc:docMk/>
          <pc:sldMk cId="4169768789" sldId="404"/>
        </pc:sldMkLst>
        <pc:spChg chg="add mod">
          <ac:chgData name="Grace Srinivasiah" userId="28408957819_tp_box_2" providerId="OAuth2" clId="{38DC9D2F-FB21-5A8B-A8BA-1B5B1022FE40}" dt="2026-01-15T20:21:30.129" v="227"/>
          <ac:spMkLst>
            <pc:docMk/>
            <pc:sldMk cId="4169768789" sldId="404"/>
            <ac:spMk id="3" creationId="{4ACFEB4E-6152-D6BC-213C-1B8228A651F2}"/>
          </ac:spMkLst>
        </pc:spChg>
        <pc:spChg chg="mod">
          <ac:chgData name="Grace Srinivasiah" userId="28408957819_tp_box_2" providerId="OAuth2" clId="{38DC9D2F-FB21-5A8B-A8BA-1B5B1022FE40}" dt="2026-01-15T20:14:03.613" v="51" actId="20577"/>
          <ac:spMkLst>
            <pc:docMk/>
            <pc:sldMk cId="4169768789" sldId="404"/>
            <ac:spMk id="4" creationId="{751705C9-C64A-B10A-9C6F-0D2980AB2851}"/>
          </ac:spMkLst>
        </pc:spChg>
      </pc:sldChg>
      <pc:sldChg chg="modNotesTx">
        <pc:chgData name="Grace Srinivasiah" userId="28408957819_tp_box_2" providerId="OAuth2" clId="{38DC9D2F-FB21-5A8B-A8BA-1B5B1022FE40}" dt="2026-01-15T20:17:15.789" v="120" actId="20577"/>
        <pc:sldMkLst>
          <pc:docMk/>
          <pc:sldMk cId="3239441869" sldId="405"/>
        </pc:sldMkLst>
      </pc:sldChg>
      <pc:sldChg chg="modNotesTx">
        <pc:chgData name="Grace Srinivasiah" userId="28408957819_tp_box_2" providerId="OAuth2" clId="{38DC9D2F-FB21-5A8B-A8BA-1B5B1022FE40}" dt="2026-01-15T20:18:05.402" v="134" actId="12"/>
        <pc:sldMkLst>
          <pc:docMk/>
          <pc:sldMk cId="4159292342" sldId="418"/>
        </pc:sldMkLst>
      </pc:sldChg>
      <pc:sldChg chg="modNotesTx">
        <pc:chgData name="Grace Srinivasiah" userId="28408957819_tp_box_2" providerId="OAuth2" clId="{38DC9D2F-FB21-5A8B-A8BA-1B5B1022FE40}" dt="2026-01-15T20:18:26.064" v="143" actId="20577"/>
        <pc:sldMkLst>
          <pc:docMk/>
          <pc:sldMk cId="2668092293" sldId="419"/>
        </pc:sldMkLst>
      </pc:sldChg>
      <pc:sldChg chg="modNotesTx">
        <pc:chgData name="Grace Srinivasiah" userId="28408957819_tp_box_2" providerId="OAuth2" clId="{38DC9D2F-FB21-5A8B-A8BA-1B5B1022FE40}" dt="2026-01-15T20:18:46.960" v="154" actId="12"/>
        <pc:sldMkLst>
          <pc:docMk/>
          <pc:sldMk cId="1004993740" sldId="420"/>
        </pc:sldMkLst>
      </pc:sldChg>
      <pc:sldChg chg="modNotesTx">
        <pc:chgData name="Grace Srinivasiah" userId="28408957819_tp_box_2" providerId="OAuth2" clId="{38DC9D2F-FB21-5A8B-A8BA-1B5B1022FE40}" dt="2026-01-15T20:19:23.628" v="170" actId="20577"/>
        <pc:sldMkLst>
          <pc:docMk/>
          <pc:sldMk cId="237377988" sldId="421"/>
        </pc:sldMkLst>
      </pc:sldChg>
      <pc:sldChg chg="modNotesTx">
        <pc:chgData name="Grace Srinivasiah" userId="28408957819_tp_box_2" providerId="OAuth2" clId="{38DC9D2F-FB21-5A8B-A8BA-1B5B1022FE40}" dt="2026-01-15T20:19:45.498" v="181" actId="12"/>
        <pc:sldMkLst>
          <pc:docMk/>
          <pc:sldMk cId="1684328800" sldId="422"/>
        </pc:sldMkLst>
      </pc:sldChg>
      <pc:sldChg chg="modNotesTx">
        <pc:chgData name="Grace Srinivasiah" userId="28408957819_tp_box_2" providerId="OAuth2" clId="{38DC9D2F-FB21-5A8B-A8BA-1B5B1022FE40}" dt="2026-01-15T20:19:57.176" v="182" actId="12"/>
        <pc:sldMkLst>
          <pc:docMk/>
          <pc:sldMk cId="4184580661" sldId="423"/>
        </pc:sldMkLst>
      </pc:sldChg>
      <pc:sldChg chg="modNotesTx">
        <pc:chgData name="Grace Srinivasiah" userId="28408957819_tp_box_2" providerId="OAuth2" clId="{38DC9D2F-FB21-5A8B-A8BA-1B5B1022FE40}" dt="2026-01-15T20:20:16.757" v="196" actId="20577"/>
        <pc:sldMkLst>
          <pc:docMk/>
          <pc:sldMk cId="563324757" sldId="424"/>
        </pc:sldMkLst>
      </pc:sldChg>
      <pc:sldChg chg="modNotesTx">
        <pc:chgData name="Grace Srinivasiah" userId="28408957819_tp_box_2" providerId="OAuth2" clId="{38DC9D2F-FB21-5A8B-A8BA-1B5B1022FE40}" dt="2026-01-15T20:20:52.342" v="221" actId="20577"/>
        <pc:sldMkLst>
          <pc:docMk/>
          <pc:sldMk cId="449767621" sldId="425"/>
        </pc:sldMkLst>
      </pc:sldChg>
      <pc:sldChg chg="modNotesTx">
        <pc:chgData name="Grace Srinivasiah" userId="28408957819_tp_box_2" providerId="OAuth2" clId="{38DC9D2F-FB21-5A8B-A8BA-1B5B1022FE40}" dt="2026-01-15T20:24:04.831" v="261" actId="20577"/>
        <pc:sldMkLst>
          <pc:docMk/>
          <pc:sldMk cId="2151492428" sldId="426"/>
        </pc:sldMkLst>
      </pc:sldChg>
      <pc:sldChg chg="modNotesTx">
        <pc:chgData name="Grace Srinivasiah" userId="28408957819_tp_box_2" providerId="OAuth2" clId="{38DC9D2F-FB21-5A8B-A8BA-1B5B1022FE40}" dt="2026-01-15T20:24:43.470" v="286" actId="12"/>
        <pc:sldMkLst>
          <pc:docMk/>
          <pc:sldMk cId="4043738642" sldId="427"/>
        </pc:sldMkLst>
      </pc:sldChg>
      <pc:sldChg chg="addSp delSp modSp mod modNotesTx">
        <pc:chgData name="Grace Srinivasiah" userId="28408957819_tp_box_2" providerId="OAuth2" clId="{38DC9D2F-FB21-5A8B-A8BA-1B5B1022FE40}" dt="2026-01-15T20:22:00.534" v="236" actId="20577"/>
        <pc:sldMkLst>
          <pc:docMk/>
          <pc:sldMk cId="2370783020" sldId="428"/>
        </pc:sldMkLst>
        <pc:spChg chg="add mod">
          <ac:chgData name="Grace Srinivasiah" userId="28408957819_tp_box_2" providerId="OAuth2" clId="{38DC9D2F-FB21-5A8B-A8BA-1B5B1022FE40}" dt="2026-01-15T20:21:20.290" v="224"/>
          <ac:spMkLst>
            <pc:docMk/>
            <pc:sldMk cId="2370783020" sldId="428"/>
            <ac:spMk id="2" creationId="{BFC85032-AD01-CAD5-72B8-C5FCF021AD12}"/>
          </ac:spMkLst>
        </pc:spChg>
        <pc:spChg chg="add mod">
          <ac:chgData name="Grace Srinivasiah" userId="28408957819_tp_box_2" providerId="OAuth2" clId="{38DC9D2F-FB21-5A8B-A8BA-1B5B1022FE40}" dt="2026-01-15T20:21:22.633" v="226"/>
          <ac:spMkLst>
            <pc:docMk/>
            <pc:sldMk cId="2370783020" sldId="428"/>
            <ac:spMk id="3" creationId="{EE1CD587-80FF-6CFC-1D6F-423663244CBB}"/>
          </ac:spMkLst>
        </pc:spChg>
        <pc:spChg chg="del">
          <ac:chgData name="Grace Srinivasiah" userId="28408957819_tp_box_2" providerId="OAuth2" clId="{38DC9D2F-FB21-5A8B-A8BA-1B5B1022FE40}" dt="2026-01-15T20:21:22.328" v="225" actId="478"/>
          <ac:spMkLst>
            <pc:docMk/>
            <pc:sldMk cId="2370783020" sldId="428"/>
            <ac:spMk id="7" creationId="{D5E1836A-85B4-9C71-1C07-CB66C2BB1FC7}"/>
          </ac:spMkLst>
        </pc:spChg>
      </pc:sldChg>
      <pc:sldChg chg="modNotesTx">
        <pc:chgData name="Grace Srinivasiah" userId="28408957819_tp_box_2" providerId="OAuth2" clId="{38DC9D2F-FB21-5A8B-A8BA-1B5B1022FE40}" dt="2026-01-15T20:22:57.493" v="246" actId="20577"/>
        <pc:sldMkLst>
          <pc:docMk/>
          <pc:sldMk cId="455437686" sldId="429"/>
        </pc:sldMkLst>
      </pc:sldChg>
      <pc:sldChg chg="modNotesTx">
        <pc:chgData name="Grace Srinivasiah" userId="28408957819_tp_box_2" providerId="OAuth2" clId="{38DC9D2F-FB21-5A8B-A8BA-1B5B1022FE40}" dt="2026-01-15T20:25:06.993" v="298" actId="12"/>
        <pc:sldMkLst>
          <pc:docMk/>
          <pc:sldMk cId="3739726080" sldId="430"/>
        </pc:sldMkLst>
      </pc:sldChg>
      <pc:sldChg chg="modNotesTx">
        <pc:chgData name="Grace Srinivasiah" userId="28408957819_tp_box_2" providerId="OAuth2" clId="{38DC9D2F-FB21-5A8B-A8BA-1B5B1022FE40}" dt="2026-01-15T20:19:05.577" v="161" actId="12"/>
        <pc:sldMkLst>
          <pc:docMk/>
          <pc:sldMk cId="3172346902" sldId="4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lstStyle/>
        <a:p>
          <a:r>
            <a:rPr lang="es-US" sz="2800" b="0" noProof="0" dirty="0">
              <a:solidFill>
                <a:srgbClr val="0F173D"/>
              </a:solidFill>
              <a:latin typeface="Montserrat" pitchFamily="2" charset="77"/>
            </a:rPr>
            <a:t>Observar atributos medibles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3"/>
          </a:solidFill>
        </a:ln>
      </dgm:spPr>
      <dgm:t>
        <a:bodyPr/>
        <a:lstStyle/>
        <a:p>
          <a:r>
            <a:rPr lang="es-US" sz="2800" b="0" noProof="0" dirty="0">
              <a:solidFill>
                <a:srgbClr val="0F173D"/>
              </a:solidFill>
              <a:latin typeface="Montserrat" pitchFamily="2" charset="77"/>
            </a:rPr>
            <a:t>Comparar y ordenar</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EDD79C09-BC6B-304B-8C6C-A04F30748BEF}">
      <dgm:prSet custT="1"/>
      <dgm:spPr>
        <a:ln>
          <a:solidFill>
            <a:schemeClr val="accent3"/>
          </a:solidFill>
        </a:ln>
      </dgm:spPr>
      <dgm:t>
        <a:bodyPr/>
        <a:lstStyle/>
        <a:p>
          <a:r>
            <a:rPr lang="es-US" sz="2800" b="0" noProof="0" dirty="0">
              <a:solidFill>
                <a:srgbClr val="0F173D"/>
              </a:solidFill>
              <a:latin typeface="Montserrat" pitchFamily="2" charset="77"/>
            </a:rPr>
            <a:t>Medir</a:t>
          </a: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00E75589-B441-884F-B51A-9ABB03F07FC9}" type="pres">
      <dgm:prSet presAssocID="{EDD79C09-BC6B-304B-8C6C-A04F30748BEF}" presName="parentText" presStyleLbl="node1" presStyleIdx="2" presStyleCnt="3">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B4A2FE8F-FCF8-BD4B-8EA0-A9F2342CEFBD}" srcId="{92CD6AB6-348E-384E-9C15-23F721B7C2CD}" destId="{EDD79C09-BC6B-304B-8C6C-A04F30748BEF}" srcOrd="2"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EFD23B23-41D8-E04F-997A-9709CFD63D32}" type="presParOf" srcId="{32882DCB-8B10-4A44-A788-A6B6F3E57944}" destId="{00E75589-B441-884F-B51A-9ABB03F07FC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Observar atributos medibles</a:t>
          </a:r>
        </a:p>
      </dsp:txBody>
      <dsp:txXfrm>
        <a:off x="59399" y="158483"/>
        <a:ext cx="7369439" cy="1098002"/>
      </dsp:txXfrm>
    </dsp:sp>
    <dsp:sp modelId="{D1F3FE81-C8BC-2449-853F-7A5C63C07C14}">
      <dsp:nvSpPr>
        <dsp:cNvPr id="0" name=""/>
        <dsp:cNvSpPr/>
      </dsp:nvSpPr>
      <dsp:spPr>
        <a:xfrm>
          <a:off x="0" y="157480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Comparar y ordenar</a:t>
          </a:r>
        </a:p>
      </dsp:txBody>
      <dsp:txXfrm>
        <a:off x="59399" y="1634203"/>
        <a:ext cx="7369439" cy="1098002"/>
      </dsp:txXfrm>
    </dsp:sp>
    <dsp:sp modelId="{00E75589-B441-884F-B51A-9ABB03F07FC9}">
      <dsp:nvSpPr>
        <dsp:cNvPr id="0" name=""/>
        <dsp:cNvSpPr/>
      </dsp:nvSpPr>
      <dsp:spPr>
        <a:xfrm>
          <a:off x="0" y="2945869"/>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Medir</a:t>
          </a:r>
        </a:p>
      </dsp:txBody>
      <dsp:txXfrm>
        <a:off x="59399" y="3005268"/>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1/20/2026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youtu.be/21R9Yi7IbnQ" TargetMode="External"/><Relationship Id="rId3" Type="http://schemas.openxmlformats.org/officeDocument/2006/relationships/hyperlink" Target="https://youtu.be/egrm07aZxHw" TargetMode="External"/><Relationship Id="rId7" Type="http://schemas.openxmlformats.org/officeDocument/2006/relationships/hyperlink" Target="https://youtu.be/-fxIxnWBaHc"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4" Type="http://schemas.openxmlformats.org/officeDocument/2006/relationships/hyperlink" Target="https://youtu.be/Ti806hVQOyo"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BFwXU4BWLe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youtu.be/21R9Yi7IbnQ" TargetMode="External"/><Relationship Id="rId3" Type="http://schemas.openxmlformats.org/officeDocument/2006/relationships/hyperlink" Target="https://youtu.be/egrm07aZxHw" TargetMode="External"/><Relationship Id="rId7" Type="http://schemas.openxmlformats.org/officeDocument/2006/relationships/hyperlink" Target="https://youtu.be/-fxIxnWBaHc"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4" Type="http://schemas.openxmlformats.org/officeDocument/2006/relationships/hyperlink" Target="https://youtu.be/Ti806hVQOyo"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BFwXU4BWLe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a:xfrm>
            <a:off x="685800" y="4400549"/>
            <a:ext cx="5486400" cy="4504911"/>
          </a:xfrm>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esta sesión, exploraremos cómo los bebés y los niños pequeños desarrollan su comprensión de los conceptos de medición. También nos centraremos en las formas en que podemos apoyar a los bebés y los niños pequeños en el desarrollo de sus primeras habilidades de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y los niños pequeños pueden estar en programas en centros, programas de cuidado infantil en el hogar o bajo el cuidado de familiares, amigos o vecinos. En todos los entornos, los niños de esta edad aprenden matemáticas a través del juego, las rutinas diarias y las interacciones significativas con sus compañeros y adultos.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los temas de discusión para reflejar la duración de la sesión y las necesidades de los participantes. Si es necesario, añada información introductoria y «administrativa».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Dado que los bebés aún no pueden expresar verbalmente lo que saben, los estudios con bebés pequeños miden cuánto tiempo miran un objeto o una imagen. Los bebés mirarán más tiempo algo que les resulte nuevo o interesante.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investigadores utilizan dibujos animados o imágenes para mantener el interés de los bebés (Brannon, Lutz y Cordes, 2006).</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Esta diapositiva muestra dos pelotas de playa. ¿Cuál es más grande?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[Pausa para que los participantes respondan a la pregunta]. Como habrán observado, la imagen de la izquierda era más grande.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La diferencia entre las dos pelotas de playa era bastante grande, lo que hace que a los adultos les resulte fácil saber qué imagen es más grande.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419" sz="1200" kern="1200" dirty="0">
                <a:solidFill>
                  <a:schemeClr val="tx1"/>
                </a:solidFill>
                <a:effectLst/>
                <a:latin typeface="+mn-lt"/>
                <a:ea typeface="+mn-ea"/>
                <a:cs typeface="+mn-cs"/>
              </a:rPr>
              <a:t>Cuando los investigadores muestran a los bebés la misma imagen pero en un tamaño diferente (por ejemplo, el doble de grande o la mitad de grande), los bebés se interesan más por esta nueva imagen y la miran durante más tiempo. Esto sugiere que los bebés notan el cambio de tamaño.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73074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3AD1-99DB-8439-B4A2-1E6AF1F57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B4C26-13B0-1DC2-BA02-7C066B94A9D3}"/>
              </a:ext>
            </a:extLst>
          </p:cNvPr>
          <p:cNvSpPr>
            <a:spLocks noGrp="1" noRot="1" noChangeAspect="1"/>
          </p:cNvSpPr>
          <p:nvPr>
            <p:ph type="sldImg"/>
          </p:nvPr>
        </p:nvSpPr>
        <p:spPr/>
        <p:txBody>
          <a:bodyPr/>
          <a:lstStyle/>
          <a:p>
            <a:endParaRPr lang="es-419"/>
          </a:p>
        </p:txBody>
      </p:sp>
      <p:sp>
        <p:nvSpPr>
          <p:cNvPr id="3" name="Notes Placeholder 2">
            <a:extLst>
              <a:ext uri="{FF2B5EF4-FFF2-40B4-BE49-F238E27FC236}">
                <a16:creationId xmlns:a16="http://schemas.microsoft.com/office/drawing/2014/main" id="{339442DD-1ABF-F254-99A0-4F355D1D7446}"/>
              </a:ext>
            </a:extLst>
          </p:cNvPr>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investigadores han realizado estudios muy similares para determinar qué saben los bebés sobre el volumen (Gao, Levine y Huttenlocher, 2000). Para este tipo de estudio, muestran a los bebés imágenes de un vaso que contiene diferentes cantidades de líquido.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Esta diapositiva muestra dos vasos llenos de agua. ¿Qué vaso tiene más agua?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[Pausa para que los participantes respondan a la pregunta]. Como habrán observado, la imagen de la derecha tenía más agua.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Una vez más, los estudios con bebés utilizan una estrategia muy similar. Los investigadores muestran a los bebés una imagen de un vaso que está lleno hasta un cuarto de su capacidad y miden cuánto tiempo lo miran. Cuando los investigadores muestran a los bebés el mismo vaso, pero ahora lleno hasta tres cuartos de su capacidad, los bebés miran más tiempo el vaso lleno porque les parece nuevo. Esto sugiere que los bebés notan un cambio en el volumen.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7580FA0-A1F0-0FA6-DF50-3584945E36E6}"/>
              </a:ext>
            </a:extLst>
          </p:cNvPr>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720963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de tan solo seis meses pueden notar grandes cambios en el volumen (Gao, Levine y Huttenlocher, 2000).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de seis meses también perciben grandes cambios en el tamaño, como una relación de uno a dos (1:2) en el cambio de tamaño de un objeto o una imagen (Brannon, Lutz y Cordes, 2006). Esto significa que los bebés perciben cuando un objeto duplica o reduce a la mitad su tamaño. A medida que crecen, los bebés mejoran su capacidad para percibir diferencias de tamaño más pequeñas.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Esta comprensión no se limita a lo que ven los bebés. Los bebés pequeños también se dan cuenta cuando cambia la duración de un sonido (vanMarle y Wynn, 2006).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 importante fijarse en los cambios en el tamaño y otros atributos medibles porque eso pone las bases para todas las demás habilidades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Antes de que los niños puedan aprender a describir, comparar o medir los atributos de los objetos, deben notar esos atributos medibles.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1695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Además, los niños pequeños aprenden vocabulario para describir los atributos medibles de un objeto.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los 12 y los 24 meses, los niños pueden utilizar vocabulario como «grande» o «pequeño» para describir el tamaño o la longitud de un objeto en inglés, en su idioma del hogar o en ambos.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Al principio, los niños tienden a utilizar las mismas palabras para múltiples atributos. Por ejemplo, utilizarán «grande» para referirse al tamaño, la longitud y la altura. Por lo general, no es hasta los 3 o 4 años cuando los niños comienzan a aprender que existen términos específicos para atributos específicos. Por ejemplo, aprenden que «alto» y «bajo» describen la altura y «ancho» y «estrecho» describen la anchura.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español, los niños pueden utilizar al principio «grande» para referirse a la longitud, la anchura y el peso. Luego comienzan a utilizar palabras como «alto» para altura y «pesado» para peso.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Además, cuando aprenden por primera vez palabras como «grande» o «pequeño», los niños pequeños tienden a utilizarlas como descriptores absolutos de un objeto, no como términos relativos. Por ejemplo, pueden pensar que la palabra «grande» describe a todos los adultos y no comprender que algunos adultos son «más pequeños» en relación con otros.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419" sz="1200" kern="1200" dirty="0">
                <a:solidFill>
                  <a:schemeClr val="tx1"/>
                </a:solidFill>
                <a:effectLst/>
                <a:latin typeface="+mn-lt"/>
                <a:ea typeface="+mn-ea"/>
                <a:cs typeface="+mn-cs"/>
              </a:rPr>
              <a:t>Entre los 24 y los 36 meses, los niños pueden responder a preguntas como «¿Cuál es más grande?» utilizando el lenguaje hablado, el lenguaje de señas o gestos. Por ejemplo, cuando se le pregunta «¿Qué muñeca es más grande?», un niño pequeño puede señalar la muñeca más grande o comunicar «Esta».</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66419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explorado cómo los bebés y los niños pequeños desarrollan la comprensión de la medición. Ahora, analicemos las formas de apoyar a los niños en el aprendizaje de la medición, tanto en nuestros entornos de aprendizaje como en casa.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175805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5-10 minutos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Folleto </a:t>
            </a:r>
            <a:r>
              <a:rPr lang="es-419" sz="1200" b="1" kern="1200" dirty="0">
                <a:solidFill>
                  <a:schemeClr val="tx1"/>
                </a:solidFill>
                <a:effectLst/>
                <a:latin typeface="+mn-lt"/>
                <a:ea typeface="+mn-ea"/>
                <a:cs typeface="+mn-cs"/>
              </a:rPr>
              <a:t>«Oportunidades diarias para explorar la medición»</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Repasemos cómo los bebés y los niños pequeños desarrollan la comprensión de la medición a través de las rutinas diarias en casa, en sus comunidades y en los entornos de aprendizaje y cuidado tempranos.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Saque el folleto </a:t>
            </a:r>
            <a:r>
              <a:rPr lang="es-419" sz="1200" b="1" kern="1200" dirty="0">
                <a:solidFill>
                  <a:schemeClr val="tx1"/>
                </a:solidFill>
                <a:effectLst/>
                <a:latin typeface="+mn-lt"/>
                <a:ea typeface="+mn-ea"/>
                <a:cs typeface="+mn-cs"/>
              </a:rPr>
              <a:t>Oportunidades diarias para explorar la medición</a:t>
            </a:r>
            <a:r>
              <a:rPr lang="es-419" sz="1200" kern="1200" dirty="0">
                <a:solidFill>
                  <a:schemeClr val="tx1"/>
                </a:solidFill>
                <a:effectLst/>
                <a:latin typeface="+mn-lt"/>
                <a:ea typeface="+mn-ea"/>
                <a:cs typeface="+mn-cs"/>
              </a:rPr>
              <a:t>. Este folleto ofrece algunas ideas para apoyar el desarrollo de la comprensión de la medición por parte de los bebés y los niños pequeños a través de las rutinas diarias.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Revise el folleto por su cuenta. Luego, con un compañero, discuta las siguientes preguntas: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ideas ha probado antes?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ideas son nuevas para usted y podrían funcionar bien con los niños a su cargo?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¿Sobre qué ideas tiene dudas?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3567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15 minutos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Folleto</a:t>
            </a:r>
            <a:r>
              <a:rPr lang="es-419" sz="1200" b="1" kern="1200" dirty="0">
                <a:solidFill>
                  <a:schemeClr val="tx1"/>
                </a:solidFill>
                <a:effectLst/>
                <a:latin typeface="+mn-lt"/>
                <a:ea typeface="+mn-ea"/>
                <a:cs typeface="+mn-cs"/>
              </a:rPr>
              <a:t> Resumen del enfoque</a:t>
            </a:r>
            <a:r>
              <a:rPr lang="es-419" sz="1200" kern="120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de</a:t>
            </a:r>
            <a:r>
              <a:rPr lang="es-419" sz="1200" kern="120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M</a:t>
            </a:r>
            <a:r>
              <a:rPr lang="es-419" sz="1200" b="1"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Nos referimos a cinco prácticas fundamentales de enseñanza de las matemáticas tempranas como el enfoque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de matemáticas tempranas. Estas prácticas incluyen lo siguiente:</a:t>
            </a: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Aprendizaje mutuo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Investigaciones significativas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Materiales y entorno de aprendizaje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Vocabulario y discurso matemáticos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Representaciones múltiples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Exploremos las prácticas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utilizando el folleto </a:t>
            </a:r>
            <a:r>
              <a:rPr lang="es-419" sz="1200" b="1" kern="1200" dirty="0">
                <a:solidFill>
                  <a:schemeClr val="tx1"/>
                </a:solidFill>
                <a:effectLst/>
                <a:latin typeface="+mn-lt"/>
                <a:ea typeface="+mn-ea"/>
                <a:cs typeface="+mn-cs"/>
              </a:rPr>
              <a:t>Resumen del enfoque</a:t>
            </a:r>
            <a:r>
              <a:rPr lang="es-419" sz="1200" kern="120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M</a:t>
            </a:r>
            <a:r>
              <a:rPr lang="es-419" sz="1200" b="1"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A continuación, observaremos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en acción. Estas prácticas basadas en la evidencia apoyan una enseñanza y un aprendizaje riguroso y significativo, respetando los antecedentes, las experiencias y las preferencias de los niños.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Tenga en cuenta a los participantes y sus experiencias previas con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A continuación, decida cómo podría utilizar el folleto </a:t>
            </a:r>
            <a:r>
              <a:rPr lang="es-419" sz="1200" b="1" kern="1200" dirty="0">
                <a:solidFill>
                  <a:schemeClr val="tx1"/>
                </a:solidFill>
                <a:effectLst/>
                <a:latin typeface="+mn-lt"/>
                <a:ea typeface="+mn-ea"/>
                <a:cs typeface="+mn-cs"/>
              </a:rPr>
              <a:t>Resumen del enfoque</a:t>
            </a:r>
            <a:r>
              <a:rPr lang="es-419" sz="1200" kern="120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los grupos con experiencia significativa en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puede ofrecer unos minutos para que los participantes revisen el folleto y compartan con un compañero sus puntos fuertes y las prácticas en las que están trabajando. También puede utilizar esta diapositiva para repasar brevemente las prácticas de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y pasar a la siguiente diapositiva.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los grupos con menos experiencia con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puede ofrecer más tiempo a los participantes para que exploren cada práctica del folleto. Por ejemplo, puede darles tiempo para que revisen las prácticas de forma independiente. Invíteles a marcar con un cuadrado las prácticas que hayan «asimilado» (prácticas que entienden y utilizan), con un círculo «lo que aún les ronda por la cabeza» (prácticas sobre las que aún tienen dudas) y con un triángulo las tres ideas que utilizarán en sus entornos. Para obtener más ideas sobre cómo ofrecer una revisión más completa, visite el conjunto de recursos El enfoque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de matemáticas temprana.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3142990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20-30 minutos (incluido el informe de la siguiente diapositiva)</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a:t>
            </a:r>
            <a:r>
              <a:rPr lang="es-419" sz="1200" kern="1200" dirty="0">
                <a:solidFill>
                  <a:schemeClr val="tx1"/>
                </a:solidFill>
                <a:effectLst/>
                <a:latin typeface="+mn-lt"/>
                <a:ea typeface="+mn-ea"/>
                <a:cs typeface="+mn-cs"/>
              </a:rPr>
              <a:t> folleto</a:t>
            </a:r>
            <a:r>
              <a:rPr lang="es-419" sz="1200" b="1" kern="1200" dirty="0">
                <a:solidFill>
                  <a:schemeClr val="tx1"/>
                </a:solidFill>
                <a:effectLst/>
                <a:latin typeface="+mn-lt"/>
                <a:ea typeface="+mn-ea"/>
                <a:cs typeface="+mn-cs"/>
              </a:rPr>
              <a:t> Observación de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en acción: medición</a:t>
            </a:r>
            <a:r>
              <a:rPr lang="es-419" sz="1200" kern="1200" dirty="0">
                <a:solidFill>
                  <a:schemeClr val="tx1"/>
                </a:solidFill>
                <a:effectLst/>
                <a:latin typeface="+mn-lt"/>
                <a:ea typeface="+mn-ea"/>
                <a:cs typeface="+mn-cs"/>
              </a:rPr>
              <a:t>, videoclip sobre medición de bebés o niños pequeños, papel milimetrado y rotuladores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observado cómo los bebés y los niños pequeños desarrollan una comprensión temprana de las habilidades de medición. A continuación, hemos explorado el Enfoque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de matemáticas tempranas. Ahora, observaremos un vídeo que muestra cómo los educadores pueden utilizar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para ayudar a los bebés y niños pequeños a desarrollar habilidades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[Elija una estrategia para facilitar esta observación y el informe posterior (en la siguiente diapositiva). Adapte los temas de discusión para reflejar esta estrategia].</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Elija un videoclip de bebés y niños pequeños que muestre a los niños aprendiendo sobre la medición. Se puede utilizar el mismo clip que cuando los participantes observaron a los niños aprendiendo sobre la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Proporcionamos los siguientes clips (puede elegir compartir un clip diferente):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3"/>
              </a:rPr>
              <a:t>Comparar con canastas y cubetas (8-18 meses)</a:t>
            </a:r>
            <a:r>
              <a:rPr lang="es-419" sz="1200" u="sng" kern="1200" dirty="0">
                <a:solidFill>
                  <a:schemeClr val="tx1"/>
                </a:solidFill>
                <a:effectLst/>
                <a:latin typeface="+mn-lt"/>
                <a:ea typeface="+mn-ea"/>
                <a:cs typeface="+mn-cs"/>
              </a:rPr>
              <a:t> [https://youtu.be/egrm07aZxHw]</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4"/>
              </a:rPr>
              <a:t>Comparar con canastas y cubetas (8-18 meses) - Versión AD</a:t>
            </a:r>
            <a:r>
              <a:rPr lang="es-419" sz="1200" u="sng" kern="1200" dirty="0">
                <a:solidFill>
                  <a:schemeClr val="tx1"/>
                </a:solidFill>
                <a:effectLst/>
                <a:latin typeface="+mn-lt"/>
                <a:ea typeface="+mn-ea"/>
                <a:cs typeface="+mn-cs"/>
              </a:rPr>
              <a:t> [https://youtu.be/Ti806hVQOyo]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5"/>
              </a:rPr>
              <a:t>Explorar el tamaño y el ajuste con rampas y pelotas (18-36 meses)</a:t>
            </a:r>
            <a:r>
              <a:rPr lang="es-419" sz="1200" u="sng" kern="1200" dirty="0">
                <a:solidFill>
                  <a:schemeClr val="tx1"/>
                </a:solidFill>
                <a:effectLst/>
                <a:latin typeface="+mn-lt"/>
                <a:ea typeface="+mn-ea"/>
                <a:cs typeface="+mn-cs"/>
              </a:rPr>
              <a:t> [https://youtu.be/BFwXU4BWLew]</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6"/>
              </a:rPr>
              <a:t>Explorar el tamaño y el ajuste con rampas y pelotas (18-36 meses) - Versión AD</a:t>
            </a:r>
            <a:r>
              <a:rPr lang="es-419" sz="1200" u="sng" kern="1200" dirty="0">
                <a:solidFill>
                  <a:schemeClr val="tx1"/>
                </a:solidFill>
                <a:effectLst/>
                <a:latin typeface="+mn-lt"/>
                <a:ea typeface="+mn-ea"/>
                <a:cs typeface="+mn-cs"/>
              </a:rPr>
              <a:t> [https://youtu.be/_biVM8gQv7I]</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7"/>
              </a:rPr>
              <a:t>Explorar la medición en la mesa de agua (18-36 meses)</a:t>
            </a:r>
            <a:r>
              <a:rPr lang="es-419" sz="1200" u="sng" kern="1200" dirty="0">
                <a:solidFill>
                  <a:schemeClr val="tx1"/>
                </a:solidFill>
                <a:effectLst/>
                <a:latin typeface="+mn-lt"/>
                <a:ea typeface="+mn-ea"/>
                <a:cs typeface="+mn-cs"/>
              </a:rPr>
              <a:t> [https://youtu.be/-fxIxnWBaHc]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8"/>
              </a:rPr>
              <a:t>Explorar la medición en la mesa de agua (18-36 meses) - Versión AD</a:t>
            </a:r>
            <a:r>
              <a:rPr lang="es-419" sz="1200" u="sng" kern="1200" dirty="0">
                <a:solidFill>
                  <a:schemeClr val="tx1"/>
                </a:solidFill>
                <a:effectLst/>
                <a:latin typeface="+mn-lt"/>
                <a:ea typeface="+mn-ea"/>
                <a:cs typeface="+mn-cs"/>
              </a:rPr>
              <a:t> [https://youtu.be/21R9Yi7IbnQ]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Invite a los participantes a utilizar el folleto </a:t>
            </a:r>
            <a:r>
              <a:rPr lang="es-419" sz="1200" b="1" kern="1200" dirty="0">
                <a:solidFill>
                  <a:schemeClr val="tx1"/>
                </a:solidFill>
                <a:effectLst/>
                <a:latin typeface="+mn-lt"/>
                <a:ea typeface="+mn-ea"/>
                <a:cs typeface="+mn-cs"/>
              </a:rPr>
              <a:t>Observación de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en acción: medición</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grupos más grandes y sesiones más largas, utilice un enfoque de rompecabezas. Antes de reproducir el videoclip, asigne a cada mesa una práctica en la que centrarse durante el vídeo. [Si hay más de cinco mesas, asigne más de una mesa para centrarse en cada práctica].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grupos más pequeños y sesiones más cortas, considere la posibilidad de mostrar el videoclip dos o tres veces, invitando a los participantes a centrarse en prácticas específicas cada vez. Anímeles a que anoten sus observaciones en el folleto.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198537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20-30 minutos (incluye la revisión del vídeo de la diapositiva anterior)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Folleto </a:t>
            </a:r>
            <a:r>
              <a:rPr lang="es-419" sz="1200" b="1" kern="1200" dirty="0">
                <a:solidFill>
                  <a:schemeClr val="tx1"/>
                </a:solidFill>
                <a:effectLst/>
                <a:latin typeface="+mn-lt"/>
                <a:ea typeface="+mn-ea"/>
                <a:cs typeface="+mn-cs"/>
              </a:rPr>
              <a:t>Ejemplos de respuestas para observar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en acción: medición</a:t>
            </a:r>
            <a:r>
              <a:rPr lang="es-419" sz="1200" kern="1200" dirty="0">
                <a:solidFill>
                  <a:schemeClr val="tx1"/>
                </a:solidFill>
                <a:effectLst/>
                <a:latin typeface="+mn-lt"/>
                <a:ea typeface="+mn-ea"/>
                <a:cs typeface="+mn-cs"/>
              </a:rPr>
              <a:t>, videoclip de medición de bebés o niños pequeños, papel milimetrado, rotuladores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Analicemos sus observaciones sobre cada práctica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Utilice el folleto </a:t>
            </a:r>
            <a:r>
              <a:rPr lang="es-419" sz="1200" b="1" kern="1200" dirty="0">
                <a:solidFill>
                  <a:schemeClr val="tx1"/>
                </a:solidFill>
                <a:effectLst/>
                <a:latin typeface="+mn-lt"/>
                <a:ea typeface="+mn-ea"/>
                <a:cs typeface="+mn-cs"/>
              </a:rPr>
              <a:t>«Ejemplos de respuestas para observar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en acción: medición» </a:t>
            </a:r>
            <a:r>
              <a:rPr lang="es-419" sz="1200" kern="1200" dirty="0">
                <a:solidFill>
                  <a:schemeClr val="tx1"/>
                </a:solidFill>
                <a:effectLst/>
                <a:latin typeface="+mn-lt"/>
                <a:ea typeface="+mn-ea"/>
                <a:cs typeface="+mn-cs"/>
              </a:rPr>
              <a:t>para ver ejemplos de cómo se utilizó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en el videoclip </a:t>
            </a:r>
            <a:r>
              <a:rPr lang="es-419" sz="1200" u="sng" kern="1200" dirty="0">
                <a:solidFill>
                  <a:schemeClr val="tx1"/>
                </a:solidFill>
                <a:effectLst/>
                <a:latin typeface="+mn-lt"/>
                <a:ea typeface="+mn-ea"/>
                <a:cs typeface="+mn-cs"/>
                <a:hlinkClick r:id="rId3"/>
              </a:rPr>
              <a:t>Explorar el tamaño y el ajuste con rampas y pelotas (18-36 meses)</a:t>
            </a:r>
            <a:r>
              <a:rPr lang="es-419" sz="1200" u="sng" kern="1200" dirty="0">
                <a:solidFill>
                  <a:schemeClr val="tx1"/>
                </a:solidFill>
                <a:effectLst/>
                <a:latin typeface="+mn-lt"/>
                <a:ea typeface="+mn-ea"/>
                <a:cs typeface="+mn-cs"/>
              </a:rPr>
              <a:t> [https://youtu.be/BFwXU4BWLew]</a:t>
            </a:r>
            <a:r>
              <a:rPr lang="en-US" sz="1200" u="none" kern="1200" dirty="0">
                <a:solidFill>
                  <a:schemeClr val="tx1"/>
                </a:solidFill>
                <a:effectLst/>
                <a:latin typeface="+mn-lt"/>
                <a:ea typeface="+mn-ea"/>
                <a:cs typeface="+mn-cs"/>
              </a:rPr>
              <a:t> </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grupos más grandes o sesiones más largas, después de observar el videoclip, pida a cada grupo de mesa que comente lo que ha observado sobre la práctica que se le ha asignado. A continuación, invite a cada grupo a compartir sus observaciones con todo el grupo. A medida que cada grupo comparte, parafrasee, afirme y añada a sus respuestas según sea necesario. Considere la posibilidad de hacer un gráfico con las observaciones de cada grupo para que las prácticas sean visibles.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grupos más pequeños o sesiones más cortas, invite a los participantes a compartir sus observaciones con todo el grupo. Anote sus observaciones para que las prácticas sean visibles. A medida que los participantes compartan sus observaciones, parafrasee, afirme y añada a sus respuestas según sea necesario. Considere la posibilidad de invitar a los participantes a compartir algo que hayan aprendido con alguien de otra mesa. Por ejemplo, puede pedirles que busquen a alguien con zapatos similares, que se reúnan con él y que compartan algo que hayan aprendido.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279945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20-30 minutos (incluido el informar de la siguiente diapositiva)</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Folleto</a:t>
            </a:r>
            <a:r>
              <a:rPr lang="es-419" sz="1200" b="1" kern="1200" dirty="0">
                <a:solidFill>
                  <a:schemeClr val="tx1"/>
                </a:solidFill>
                <a:effectLst/>
                <a:latin typeface="+mn-lt"/>
                <a:ea typeface="+mn-ea"/>
                <a:cs typeface="+mn-cs"/>
              </a:rPr>
              <a:t> Utilizar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para apoyar el aprendizaje sobre la medición </a:t>
            </a:r>
            <a:r>
              <a:rPr lang="es-419" sz="1200" kern="1200" dirty="0">
                <a:solidFill>
                  <a:schemeClr val="tx1"/>
                </a:solidFill>
                <a:effectLst/>
                <a:latin typeface="+mn-lt"/>
                <a:ea typeface="+mn-ea"/>
                <a:cs typeface="+mn-cs"/>
              </a:rPr>
              <a:t> , papel y rotuladores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Consideremos formas de utilizar las prácticas de enseñanza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para apoyar la comprensión de la medición por parte de los bebés y los niños pequeños.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Saque el folleto </a:t>
            </a:r>
            <a:r>
              <a:rPr lang="es-419" sz="1200" b="1" kern="1200" dirty="0">
                <a:solidFill>
                  <a:schemeClr val="tx1"/>
                </a:solidFill>
                <a:effectLst/>
                <a:latin typeface="+mn-lt"/>
                <a:ea typeface="+mn-ea"/>
                <a:cs typeface="+mn-cs"/>
              </a:rPr>
              <a:t>Utilizar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para apoyar el aprendizaje sobre la medición</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Repase las ideas sobre cómo utilizar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para apoyar la comprensión de la medición por parte de los bebés y los niños pequeños. Tome notas, marque con un círculo o resalte mientras repasa.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sesiones más cortas:] Considere las prácticas que ha revisado. Con un compañero, discuta qué le gustaría probar y por qué. [Si el tiempo lo permite, invite a algunos participantes a compartir con el grupo qué prácticas van a probar y por qué].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sesiones más largas, utilice la diapositiva 20 para facilitar la discusión].</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Conceda entre cinco y siete minutos para que los participantes revisen el folleto de forma independiente.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sesiones más cortas, en lugar de utilizar la siguiente diapositiva, pase a la diapositiva 21.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401008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800" b="1" kern="1200" dirty="0">
                <a:solidFill>
                  <a:schemeClr val="tx1"/>
                </a:solidFill>
                <a:effectLst/>
                <a:latin typeface="+mn-lt"/>
                <a:ea typeface="+mn-ea"/>
                <a:cs typeface="+mn-cs"/>
              </a:rPr>
              <a:t>Temas de discusión</a:t>
            </a:r>
            <a:endParaRPr lang="en-US" sz="1800" b="1" kern="1200" dirty="0">
              <a:solidFill>
                <a:schemeClr val="tx1"/>
              </a:solidFill>
              <a:effectLst/>
              <a:latin typeface="+mn-lt"/>
              <a:ea typeface="+mn-ea"/>
              <a:cs typeface="+mn-cs"/>
            </a:endParaRPr>
          </a:p>
          <a:p>
            <a:r>
              <a:rPr lang="es-ES" sz="1800" kern="1200" dirty="0">
                <a:solidFill>
                  <a:schemeClr val="tx1"/>
                </a:solidFill>
                <a:effectLst/>
                <a:latin typeface="+mn-lt"/>
                <a:ea typeface="+mn-ea"/>
                <a:cs typeface="+mn-cs"/>
              </a:rPr>
              <a:t>Los recursos de aprendizaje profesional </a:t>
            </a:r>
            <a:r>
              <a:rPr lang="en-US" sz="1800" kern="1200" dirty="0">
                <a:solidFill>
                  <a:schemeClr val="tx1"/>
                </a:solidFill>
                <a:effectLst/>
                <a:latin typeface="+mn-lt"/>
                <a:ea typeface="+mn-ea"/>
                <a:cs typeface="+mn-cs"/>
              </a:rPr>
              <a:t>Count Play Explore</a:t>
            </a:r>
            <a:r>
              <a:rPr lang="es-ES" sz="1800" kern="1200" dirty="0">
                <a:solidFill>
                  <a:schemeClr val="tx1"/>
                </a:solidFill>
                <a:effectLst/>
                <a:latin typeface="+mn-lt"/>
                <a:ea typeface="+mn-ea"/>
                <a:cs typeface="+mn-cs"/>
              </a:rPr>
              <a:t> han sido posibles gracias a </a:t>
            </a:r>
            <a:r>
              <a:rPr lang="en-US" sz="1800" kern="1200" dirty="0">
                <a:solidFill>
                  <a:schemeClr val="tx1"/>
                </a:solidFill>
                <a:effectLst/>
                <a:latin typeface="+mn-lt"/>
                <a:ea typeface="+mn-ea"/>
                <a:cs typeface="+mn-cs"/>
              </a:rPr>
              <a:t>Count Play Explore</a:t>
            </a:r>
            <a:r>
              <a:rPr lang="es-ES" sz="1800" kern="1200" dirty="0">
                <a:solidFill>
                  <a:schemeClr val="tx1"/>
                </a:solidFill>
                <a:effectLst/>
                <a:latin typeface="+mn-lt"/>
                <a:ea typeface="+mn-ea"/>
                <a:cs typeface="+mn-cs"/>
              </a:rPr>
              <a:t>, una iniciativa de matemáticas, ciencias e informática para la primera infancia dirigida por el Departamento de Educación y Cuidado Infantil Temprano del Superintendente de Escuelas del Condado de Fresno. Esta iniciativa cuenta con la generosa financiación del Departamento de Educación de California y la Junta de Educación del Estado de California. Estos recursos, desarrollados por </a:t>
            </a:r>
            <a:r>
              <a:rPr lang="es-ES" sz="1800" kern="1200" dirty="0" err="1">
                <a:solidFill>
                  <a:schemeClr val="tx1"/>
                </a:solidFill>
                <a:effectLst/>
                <a:latin typeface="+mn-lt"/>
                <a:ea typeface="+mn-ea"/>
                <a:cs typeface="+mn-cs"/>
              </a:rPr>
              <a:t>WestEd</a:t>
            </a:r>
            <a:r>
              <a:rPr lang="es-ES" sz="1800" kern="1200" dirty="0">
                <a:solidFill>
                  <a:schemeClr val="tx1"/>
                </a:solidFill>
                <a:effectLst/>
                <a:latin typeface="+mn-lt"/>
                <a:ea typeface="+mn-ea"/>
                <a:cs typeface="+mn-cs"/>
              </a:rPr>
              <a:t> en colaboración con FCCS y el Centro AIMS para la Educación Matemática y Científica, están destinados a servir de guía para la implementación de estrategias basadas en la evidencia, la promoción del aprendizaje activo y el fomento de prácticas adecuadas para el desarrollo en entornos de educación temprana. No</a:t>
            </a:r>
            <a:r>
              <a:rPr lang="es-419" sz="1800" kern="1200" dirty="0">
                <a:solidFill>
                  <a:schemeClr val="tx1"/>
                </a:solidFill>
                <a:effectLst/>
                <a:latin typeface="+mn-lt"/>
                <a:ea typeface="+mn-ea"/>
                <a:cs typeface="+mn-cs"/>
              </a:rPr>
              <a:t> están destinados a la redistribución comercial, la modificación no autorizada ni el uso fuera del ámbito de la educación profesional.</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20-30 minutos (incluida la revisión del documento de la diapositiva anterior)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Folleto </a:t>
            </a:r>
            <a:r>
              <a:rPr lang="es-419" sz="1200" b="1" kern="1200" dirty="0">
                <a:solidFill>
                  <a:schemeClr val="tx1"/>
                </a:solidFill>
                <a:effectLst/>
                <a:latin typeface="+mn-lt"/>
                <a:ea typeface="+mn-ea"/>
                <a:cs typeface="+mn-cs"/>
              </a:rPr>
              <a:t>«Utilizar M</a:t>
            </a:r>
            <a:r>
              <a:rPr lang="es-419" sz="1200" b="1" kern="1200" baseline="30000" dirty="0">
                <a:solidFill>
                  <a:schemeClr val="tx1"/>
                </a:solidFill>
                <a:effectLst/>
                <a:latin typeface="+mn-lt"/>
                <a:ea typeface="+mn-ea"/>
                <a:cs typeface="+mn-cs"/>
              </a:rPr>
              <a:t>5</a:t>
            </a:r>
            <a:r>
              <a:rPr lang="es-419" sz="1200" b="1" kern="1200" dirty="0">
                <a:solidFill>
                  <a:schemeClr val="tx1"/>
                </a:solidFill>
                <a:effectLst/>
                <a:latin typeface="+mn-lt"/>
                <a:ea typeface="+mn-ea"/>
                <a:cs typeface="+mn-cs"/>
              </a:rPr>
              <a:t> para apoyar el aprendizaje sobre la medición</a:t>
            </a:r>
            <a:r>
              <a:rPr lang="es-419" sz="1200" kern="1200" dirty="0">
                <a:solidFill>
                  <a:schemeClr val="tx1"/>
                </a:solidFill>
                <a:effectLst/>
                <a:latin typeface="+mn-lt"/>
                <a:ea typeface="+mn-ea"/>
                <a:cs typeface="+mn-cs"/>
              </a:rPr>
              <a:t>», papel y rotuladores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Ha revisado algunas ideas sobre el uso del enfoque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de matemáticas tempranas para ayudar a los bebés y niños pequeños a comprender la medición. A continuación, reflexionemos sobre las formas de seguir apoyando la comprensión de la medición por parte de los niños.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[Seleccione una forma de organizar esta actividad de las notas del facilitador. A continuación, adapte estos temas de discusión en función de su selección].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[Asigne a cada grupo una práctica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Discutan brevemente las ideas descritas para la práctica que se les ha asignado. A continuación, decidan cómo van a compartir estas ideas con todo el grupo.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Sean creativos, pueden crear un dibujo, una canción o un juego de roles para compartir su aprendizaje.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Consideren formas de incorporar la diversidad de intereses, idiomas, culturas y experiencias vividas, habilidades y destrezas emergentes de los niños en su aprendizaje sobre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Cada grupo tendrá de dos a tres minutos para compartir su práctica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con todo el grupo.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[Dé tiempo a los participantes para que preparen sus presentaciones. A continuación, invite a los grupos a compartir sus prácticas asignadas. Ofrezca información adicional sobre cada práctica según sea necesario].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que cada grupo haya compartido:] Han revisado algunas formas de utilizar el enfoque M</a:t>
            </a:r>
            <a:r>
              <a:rPr lang="es-419" sz="1200" kern="1200" baseline="30000" dirty="0">
                <a:solidFill>
                  <a:schemeClr val="tx1"/>
                </a:solidFill>
                <a:effectLst/>
                <a:latin typeface="+mn-lt"/>
                <a:ea typeface="+mn-ea"/>
                <a:cs typeface="+mn-cs"/>
              </a:rPr>
              <a:t>5 </a:t>
            </a:r>
            <a:r>
              <a:rPr lang="es-419" sz="1200" kern="1200" dirty="0">
                <a:solidFill>
                  <a:schemeClr val="tx1"/>
                </a:solidFill>
                <a:effectLst/>
                <a:latin typeface="+mn-lt"/>
                <a:ea typeface="+mn-ea"/>
                <a:cs typeface="+mn-cs"/>
              </a:rPr>
              <a:t>de matemáticas tempranas para apoyar el desarrollo de la comprensión de la medición en bebés y niños pequeños. Esperamos que estas estrategias les resulten útiles en su entorno.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la forma de organizar esta actividad en función del tamaño del grupo: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sesiones más pequeñas, divida a los participantes en cinco grupos. Asigne a cada grupo una práctica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Cada grupo discutirá brevemente la práctica que se le ha asignado e identificará una forma de hacer que la información sea común para todo el grupo.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grupos más grandes, cree grupos de cinco a siete participantes cada uno. Asigne a cada grupo una práctica M</a:t>
            </a:r>
            <a:r>
              <a:rPr lang="es-419" sz="1200" kern="1200" baseline="30000" dirty="0">
                <a:solidFill>
                  <a:schemeClr val="tx1"/>
                </a:solidFill>
                <a:effectLst/>
                <a:latin typeface="+mn-lt"/>
                <a:ea typeface="+mn-ea"/>
                <a:cs typeface="+mn-cs"/>
              </a:rPr>
              <a:t>5</a:t>
            </a:r>
            <a:r>
              <a:rPr lang="es-419" sz="1200" kern="1200" dirty="0">
                <a:solidFill>
                  <a:schemeClr val="tx1"/>
                </a:solidFill>
                <a:effectLst/>
                <a:latin typeface="+mn-lt"/>
                <a:ea typeface="+mn-ea"/>
                <a:cs typeface="+mn-cs"/>
              </a:rPr>
              <a:t>. Si es necesario, asigne a más de un grupo la misma práctica. Cada grupo discutirá brevemente la práctica que se le ha asignado e identificará una forma de hacer que la información sea común para todo el grupo.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Muévase por la sala mientras los participantes trabajan en grupos. Ofrezca ayuda según sea necesario.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79397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Tiempo:</a:t>
            </a:r>
            <a:r>
              <a:rPr lang="es-419" sz="1200" kern="1200" dirty="0">
                <a:solidFill>
                  <a:schemeClr val="tx1"/>
                </a:solidFill>
                <a:effectLst/>
                <a:latin typeface="+mn-lt"/>
                <a:ea typeface="+mn-ea"/>
                <a:cs typeface="+mn-cs"/>
              </a:rPr>
              <a:t> 5-7 minutos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Tómese unos minutos para reflexionar sobre nuestra sesión. Anote dos cosas que haya aprendido hoy.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[Deje dos minutos para que los participantes escriban sus ideas].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continuación, diríjase a su compañero. Dedique tres minutos a compartir con su compañero lo que ha aprendido hoy.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[Conceda tres minutos a los participantes para que compartan con su compañero].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Gracias por su tiempo, atención y participación. Ha sido maravilloso trabajar con ustedes.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Mientras los participantes discuten sus reflexiones, observe las preguntas que aún tienen y lo que les gustaría probar. Puede utilizar esta información para identificar temas para futuras capacitaciones, sesiones de entrenamiento o comunidades de práctica.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70030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primer lugar, revisaremos cómo los bebés y los niños pequeños desarrollan conocimientos y habilidades en materia de medición. Por ejemplo, ¿cómo perciben y exploran los bebés y los niños pequeños el tamaño, la longitud o la altura de los objetos? ¿Cómo perciben y comunican los bebés y los niños pequeños las diferencias de tamaño?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continuación, exploraremos las formas en que los educadores pueden apoyar a los bebés y niños pequeños en el desarrollo de conocimientos y habilidades en materia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lo largo de la sesión, reflexionaremos sobre nuestras prácticas actuales. También pensaremos en cómo podríamos utilizar la información de esta sesión en nuestro trabajo.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el contenido de las diapositivas y los temas de discusión para reflejar lo que planea abordar en su sesión de aprendizaje profesional.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sesiones más largas, comience la sesión involucrando a los participantes en la actividad interactiva </a:t>
            </a:r>
            <a:r>
              <a:rPr lang="es-419" sz="1200" b="1" kern="1200" dirty="0">
                <a:solidFill>
                  <a:schemeClr val="tx1"/>
                </a:solidFill>
                <a:effectLst/>
                <a:latin typeface="+mn-lt"/>
                <a:ea typeface="+mn-ea"/>
                <a:cs typeface="+mn-cs"/>
              </a:rPr>
              <a:t>«¿Cuánto mido?</a:t>
            </a:r>
            <a:r>
              <a:rPr lang="es-419" sz="1200" kern="1200" dirty="0">
                <a:solidFill>
                  <a:schemeClr val="tx1"/>
                </a:solidFill>
                <a:effectLst/>
                <a:latin typeface="+mn-lt"/>
                <a:ea typeface="+mn-ea"/>
                <a:cs typeface="+mn-cs"/>
              </a:rPr>
              <a:t>», descrita en la presentación de PowerPoint 1 «Introducción a la medición: desde el nacimiento hasta los 8 años» y su correspondiente folleto. El objetivo de esta actividad es ayudar a los participantes a explorar ideas importantes en la medición, como la estimación, los puntos de partida y la precisión.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70488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10-20 minutos (incluido el informe de la siguiente diapositiva)</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Vídeo sobre la medición de bebés y niños pequeños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Antes de empezar, veamos un videoclip de niños pequeños explorando conceptos de medición a través del juego. Mientras lo observan, presten atención a las formas en que los niños exploran la medición. ¿Con qué materiales están interactuando? ¿Qué conceptos de medición estaban explorando?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ver el vídeo, comentaremos lo que han observado.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Elija un videoclip de bebés o de niños pequeños relacionado con la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Proporcionamos los siguientes videoclips (puede elegir otros vídeos):</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3"/>
              </a:rPr>
              <a:t>Comparar con canastas y cubetas (8-18 meses)</a:t>
            </a:r>
            <a:r>
              <a:rPr lang="es-419" sz="1200" u="sng" kern="1200" dirty="0">
                <a:solidFill>
                  <a:schemeClr val="tx1"/>
                </a:solidFill>
                <a:effectLst/>
                <a:latin typeface="+mn-lt"/>
                <a:ea typeface="+mn-ea"/>
                <a:cs typeface="+mn-cs"/>
              </a:rPr>
              <a:t> [https://youtu.be/egrm07aZxHw]</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4"/>
              </a:rPr>
              <a:t>Comparar con canastas y cubetas (8-18 meses) - Versión AD</a:t>
            </a:r>
            <a:r>
              <a:rPr lang="es-419" sz="1200" u="sng" kern="1200" dirty="0">
                <a:solidFill>
                  <a:schemeClr val="tx1"/>
                </a:solidFill>
                <a:effectLst/>
                <a:latin typeface="+mn-lt"/>
                <a:ea typeface="+mn-ea"/>
                <a:cs typeface="+mn-cs"/>
              </a:rPr>
              <a:t> [https://youtu.be/Ti806hVQOyo]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5"/>
              </a:rPr>
              <a:t>Explorar el tamaño y el ajuste con rampas y pelotas (18-36 meses)</a:t>
            </a:r>
            <a:r>
              <a:rPr lang="es-419" sz="1200" u="sng" kern="1200" dirty="0">
                <a:solidFill>
                  <a:schemeClr val="tx1"/>
                </a:solidFill>
                <a:effectLst/>
                <a:latin typeface="+mn-lt"/>
                <a:ea typeface="+mn-ea"/>
                <a:cs typeface="+mn-cs"/>
              </a:rPr>
              <a:t> [https://youtu.be/BFwXU4BWLew]</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6"/>
              </a:rPr>
              <a:t>Explorar el tamaño y el ajuste con rampas y pelotas (18-36 meses) - Versión AD</a:t>
            </a:r>
            <a:r>
              <a:rPr lang="es-419" sz="1200" u="sng" kern="1200" dirty="0">
                <a:solidFill>
                  <a:schemeClr val="tx1"/>
                </a:solidFill>
                <a:effectLst/>
                <a:latin typeface="+mn-lt"/>
                <a:ea typeface="+mn-ea"/>
                <a:cs typeface="+mn-cs"/>
              </a:rPr>
              <a:t> [https://youtu.be/_biVM8gQv7I]</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7"/>
              </a:rPr>
              <a:t>Explorar la medición en la mesa de agua (18-36 meses)</a:t>
            </a:r>
            <a:r>
              <a:rPr lang="es-419" sz="1200" u="sng" kern="1200" dirty="0">
                <a:solidFill>
                  <a:schemeClr val="tx1"/>
                </a:solidFill>
                <a:effectLst/>
                <a:latin typeface="+mn-lt"/>
                <a:ea typeface="+mn-ea"/>
                <a:cs typeface="+mn-cs"/>
              </a:rPr>
              <a:t> [https://youtu.be/-fxIxnWBaHc]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u="sng" kern="1200" dirty="0">
                <a:solidFill>
                  <a:schemeClr val="tx1"/>
                </a:solidFill>
                <a:effectLst/>
                <a:latin typeface="+mn-lt"/>
                <a:ea typeface="+mn-ea"/>
                <a:cs typeface="+mn-cs"/>
                <a:hlinkClick r:id="rId8"/>
              </a:rPr>
              <a:t>Explorar la medición en la mesa de agua (18-36 meses) - Versión AD</a:t>
            </a:r>
            <a:r>
              <a:rPr lang="es-419" sz="1200" u="sng" kern="1200" dirty="0">
                <a:solidFill>
                  <a:schemeClr val="tx1"/>
                </a:solidFill>
                <a:effectLst/>
                <a:latin typeface="+mn-lt"/>
                <a:ea typeface="+mn-ea"/>
                <a:cs typeface="+mn-cs"/>
              </a:rPr>
              <a:t> [https://youtu.be/21R9Yi7IbnQ]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Considere la posibilidad de reproducir el vídeo más de una vez. La primera vez, invite a los participantes a familiarizarse con el clip. A continuación, invite a los participantes a observar las formas específicas en que los niños exploran la medición.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332054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10-20 minutos (incluida la observación del vídeo de la diapositiva anterior)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Discutamos lo que han observado.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¿Cómo exploraba el niño o la niña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materiales utilizaba al explorar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conceptos de medición estaba explorando el niño o la niña?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la discusión:] Observaron muchas formas en las que los niños estaban comenzando a desarrollar una comprensión de los conceptos de medición.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el informar en función del tamaño del grupo, la duración y el formato de la sesión, y las necesidades de los participantes. Considere la posibilidad de hacer un gráfico con las observaciones de los participantes para ofrecer una versión visual de las formas en que los niños comprenden la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Considere la posibilidad de utilizar las siguientes adaptaciones en función de la duración de la sesión: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sesiones más cortas, invite a los participantes a compartir con el grupo lo que observaron sobre las formas en que los bebés y los niños pequeños mostraban sus conocimientos y habilidades relacionados con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sesiones más largas, ofrezca tiempo a los participantes para que compartan sus observaciones por parejas o en sus mesas. A continuación, invite a cada mesa a compartir algunas de sus observaciones.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200" kern="1200" dirty="0">
                <a:solidFill>
                  <a:schemeClr val="tx1"/>
                </a:solidFill>
                <a:effectLst/>
                <a:latin typeface="+mn-lt"/>
                <a:ea typeface="+mn-ea"/>
                <a:cs typeface="+mn-cs"/>
              </a:rPr>
              <a:t>A continuación se muestran algunos ejemplos de cómo los niños del videoclip </a:t>
            </a:r>
            <a:r>
              <a:rPr lang="es-419" sz="1200" u="sng" kern="1200" dirty="0">
                <a:solidFill>
                  <a:schemeClr val="tx1"/>
                </a:solidFill>
                <a:effectLst/>
                <a:latin typeface="+mn-lt"/>
                <a:ea typeface="+mn-ea"/>
                <a:cs typeface="+mn-cs"/>
                <a:hlinkClick r:id="rId3"/>
              </a:rPr>
              <a:t>Explorar el tamaño y el ajuste con rampas y pelotas (18-36 meses)</a:t>
            </a:r>
            <a:r>
              <a:rPr lang="es-419" sz="1200" u="sng" kern="1200" dirty="0">
                <a:solidFill>
                  <a:schemeClr val="tx1"/>
                </a:solidFill>
                <a:effectLst/>
                <a:latin typeface="+mn-lt"/>
                <a:ea typeface="+mn-ea"/>
                <a:cs typeface="+mn-cs"/>
              </a:rPr>
              <a:t> [https://youtu.be/BFwXU4BWLew]</a:t>
            </a:r>
            <a:r>
              <a:rPr lang="en-US" sz="1200" u="none"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observaron e investigaron los atributos medibles de los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El niño observó la altura cuando decidió si añadir uno o dos bloques debajo de la rampa.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El niño exploró el tamaño y el ajuste mientras jugaba con pelotas, rampas, tubos y anillos.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El niño se fijó en que la pelota pequeña encajaba dentro del tubo pequeño, pero que la pelota grande se atascaba.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53003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exploraremos cómo los bebés y los niños pequeños suelen desarrollar la comprensión de la medición.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217685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Antes de comenzar, repasemos algunos fundamentos relevantes de los </a:t>
            </a:r>
            <a:r>
              <a:rPr lang="es-419" sz="1200" i="1" kern="1200" dirty="0">
                <a:solidFill>
                  <a:schemeClr val="tx1"/>
                </a:solidFill>
                <a:effectLst/>
                <a:latin typeface="+mn-lt"/>
                <a:ea typeface="+mn-ea"/>
                <a:cs typeface="+mn-cs"/>
              </a:rPr>
              <a:t>Fundamentos del aprendizaje y el desarrollo infantil de California </a:t>
            </a:r>
            <a:r>
              <a:rPr lang="es-419" sz="1200" kern="1200" dirty="0">
                <a:solidFill>
                  <a:schemeClr val="tx1"/>
                </a:solidFill>
                <a:effectLst/>
                <a:latin typeface="+mn-lt"/>
                <a:ea typeface="+mn-ea"/>
                <a:cs typeface="+mn-cs"/>
              </a:rPr>
              <a:t>(Departamento de Servicios Sociales de California, 2025).</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Aunque no hay un fundamento específico sobre la medición, el fundamento sobre el pensamiento espacial incluye ideas de medición relacionadas con el tamaño. Este fundamento describe cómo los niños aprenden sobre el tamaño a través de la exploración de su entorno. Para el grupo de niños pequeños de más edad, el fundamento también describe cómo los niños desarrollan la comprensión del vocabulario para describir el tamaño, como grande, pequeño o diminuto.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 posible que desee proporcionar a los participantes copias de los fundamentos relevantes de los </a:t>
            </a:r>
            <a:r>
              <a:rPr lang="es-419" sz="1200" i="1" kern="1200" dirty="0">
                <a:solidFill>
                  <a:schemeClr val="tx1"/>
                </a:solidFill>
                <a:effectLst/>
                <a:latin typeface="+mn-lt"/>
                <a:ea typeface="+mn-ea"/>
                <a:cs typeface="+mn-cs"/>
              </a:rPr>
              <a:t>Fundamentos del aprendizaje y el desarrollo infantil de California</a:t>
            </a:r>
            <a:r>
              <a:rPr lang="es-419" sz="1200" kern="1200" dirty="0">
                <a:solidFill>
                  <a:schemeClr val="tx1"/>
                </a:solidFill>
                <a:effectLst/>
                <a:latin typeface="+mn-lt"/>
                <a:ea typeface="+mn-ea"/>
                <a:cs typeface="+mn-cs"/>
              </a:rPr>
              <a:t>. Considere si las copias electrónicas o impresas serán más útiles para sus participantes.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Este conjunto aborda varias habilidades de medición importantes: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Observar los atributos medibles de los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Comparar y ordenar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Medir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el caso de los bebés y los niños pequeños, nos centramos en la primera habilidad: observar los atributos medibles. Los niños suelen empezar a desarrollar las habilidades de comparar, ordenar y medir alrededor de los tres o cuatro años.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419"/>
          </a:p>
        </p:txBody>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b="1" kern="1200" dirty="0">
                <a:solidFill>
                  <a:schemeClr val="tx1"/>
                </a:solidFill>
                <a:effectLst/>
                <a:latin typeface="+mn-lt"/>
                <a:ea typeface="+mn-ea"/>
                <a:cs typeface="+mn-cs"/>
              </a:rPr>
              <a:t>Notar atributos medibles de los objetos </a:t>
            </a:r>
            <a:r>
              <a:rPr lang="es-419" sz="1200" kern="1200" dirty="0">
                <a:solidFill>
                  <a:schemeClr val="tx1"/>
                </a:solidFill>
                <a:effectLst/>
                <a:latin typeface="+mn-lt"/>
                <a:ea typeface="+mn-ea"/>
                <a:cs typeface="+mn-cs"/>
              </a:rPr>
              <a:t>describe la capacidad de los niños pequeños para prestar atención a los atributos de los objetos que se pueden medir (por ejemplo, su tamaño, longitud, altura, peso, distancia, temperatura o volumen).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y los niños pequeños aprenden sobre los atributos medibles de los objetos a través del juego y la exploración.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de solo unos meses de edad perciben atributos de los objetos como el tamaño (Brannon, Lutz y Cordes, 2006), la longitud o el volumen (Gao, Levine y Huttenlocher, 2000).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las siguientes diapositivas, exploraremos cómo los investigadores miden lo que los bebés saben sobre los atributos medibles de los objetos.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6512238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500"/>
                    </a14:imgEffect>
                    <a14:imgEffect>
                      <a14:saturation sat="121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0" y="45719"/>
            <a:ext cx="6861452" cy="58477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Temas de matemáticas</a:t>
            </a:r>
          </a:p>
          <a:p>
            <a:pPr>
              <a:lnSpc>
                <a:spcPct val="90000"/>
              </a:lnSpc>
              <a:spcAft>
                <a:spcPts val="600"/>
              </a:spcAft>
            </a:pPr>
            <a:r>
              <a:rPr lang="es-US" sz="1500" noProof="0" dirty="0">
                <a:solidFill>
                  <a:schemeClr val="bg1"/>
                </a:solidFill>
              </a:rPr>
              <a:t> 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Medición</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3" name="Picture 12" descr="A purple ruler on a black background&#10;&#10;AI-generated content may be incorrect.">
            <a:extLst>
              <a:ext uri="{FF2B5EF4-FFF2-40B4-BE49-F238E27FC236}">
                <a16:creationId xmlns:a16="http://schemas.microsoft.com/office/drawing/2014/main" id="{FFC0A986-584F-5F60-E9DC-71B18282687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3547" y="45719"/>
            <a:ext cx="512065" cy="51206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pic>
        <p:nvPicPr>
          <p:cNvPr id="5" name="Picture 4" descr="A purple ruler on a black background&#10;&#10;AI-generated content may be incorrect.">
            <a:extLst>
              <a:ext uri="{FF2B5EF4-FFF2-40B4-BE49-F238E27FC236}">
                <a16:creationId xmlns:a16="http://schemas.microsoft.com/office/drawing/2014/main" id="{BF47513C-CD0A-B5CB-8185-940BC4251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7209" y="143637"/>
            <a:ext cx="512065" cy="512065"/>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Bebés/Niños pequeños |     </a:t>
            </a:r>
            <a:fld id="{8B512919-B088-4E12-9038-722E97F79378}" type="slidenum">
              <a:rPr lang="es-ES_tradnl" noProof="0" smtClean="0">
                <a:solidFill>
                  <a:schemeClr val="accent3"/>
                </a:solidFill>
              </a:rPr>
              <a:pPr/>
              <a:t>‹#›</a:t>
            </a:fld>
            <a:endParaRPr lang="es-ES_tradnl" noProof="0"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Haga clic para editar el estilo del título maestro</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Haga clic para editar los estilos de texto maestros</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400536"/>
            <a:ext cx="4781907" cy="1920526"/>
          </a:xfrm>
        </p:spPr>
        <p:txBody>
          <a:bodyPr anchor="b">
            <a:spAutoFit/>
          </a:bodyPr>
          <a:lstStyle/>
          <a:p>
            <a:pPr algn="l"/>
            <a:r>
              <a:rPr lang="es-US" sz="4400" b="1" noProof="0" dirty="0">
                <a:latin typeface="Montserrat" pitchFamily="2" charset="77"/>
              </a:rPr>
              <a:t>Medición:</a:t>
            </a:r>
            <a:br>
              <a:rPr lang="es-US" sz="4400" b="1" noProof="0" dirty="0">
                <a:latin typeface="Montserrat" pitchFamily="2" charset="77"/>
              </a:rPr>
            </a:br>
            <a:r>
              <a:rPr lang="es-US" sz="4400" b="0" noProof="0" dirty="0">
                <a:latin typeface="Montserrat Medium" panose="00000600000000000000" pitchFamily="2" charset="0"/>
              </a:rPr>
              <a:t>Bebés y niños pequeños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833064-7E56-C641-912F-6AB750075B7B}"/>
              </a:ext>
            </a:extLst>
          </p:cNvPr>
          <p:cNvSpPr>
            <a:spLocks noGrp="1"/>
          </p:cNvSpPr>
          <p:nvPr>
            <p:ph type="title"/>
          </p:nvPr>
        </p:nvSpPr>
        <p:spPr>
          <a:xfrm>
            <a:off x="838199" y="237744"/>
            <a:ext cx="10812517" cy="507831"/>
          </a:xfrm>
        </p:spPr>
        <p:txBody>
          <a:bodyPr/>
          <a:lstStyle/>
          <a:p>
            <a:r>
              <a:rPr lang="es-US" noProof="0" dirty="0"/>
              <a:t>¿Cuál es más grande?</a:t>
            </a:r>
          </a:p>
        </p:txBody>
      </p:sp>
      <p:pic>
        <p:nvPicPr>
          <p:cNvPr id="16" name="Content Placeholder 12" descr="Contorno de una pelota de playa.">
            <a:extLst>
              <a:ext uri="{FF2B5EF4-FFF2-40B4-BE49-F238E27FC236}">
                <a16:creationId xmlns:a16="http://schemas.microsoft.com/office/drawing/2014/main" id="{E8A60BF8-325C-F7C5-BAF9-62B0BC865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767" y="1476904"/>
            <a:ext cx="4572000" cy="4572000"/>
          </a:xfrm>
          <a:prstGeom prst="rect">
            <a:avLst/>
          </a:prstGeom>
        </p:spPr>
      </p:pic>
      <p:pic>
        <p:nvPicPr>
          <p:cNvPr id="13" name="Content Placeholder 12" descr="Contorno de una pelota de playa.">
            <a:extLst>
              <a:ext uri="{FF2B5EF4-FFF2-40B4-BE49-F238E27FC236}">
                <a16:creationId xmlns:a16="http://schemas.microsoft.com/office/drawing/2014/main" id="{478F1051-0915-84F2-3B21-6D53E9DD1637}"/>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7212418" y="1979824"/>
            <a:ext cx="3566160" cy="3566160"/>
          </a:xfrm>
        </p:spPr>
      </p:pic>
      <p:sp>
        <p:nvSpPr>
          <p:cNvPr id="8" name="TextBox 7">
            <a:extLst>
              <a:ext uri="{FF2B5EF4-FFF2-40B4-BE49-F238E27FC236}">
                <a16:creationId xmlns:a16="http://schemas.microsoft.com/office/drawing/2014/main" id="{1DB035EA-3E6A-151B-F4FC-3111F5103FD8}"/>
              </a:ext>
            </a:extLst>
          </p:cNvPr>
          <p:cNvSpPr txBox="1"/>
          <p:nvPr/>
        </p:nvSpPr>
        <p:spPr>
          <a:xfrm>
            <a:off x="838200" y="5966231"/>
            <a:ext cx="10872294" cy="276999"/>
          </a:xfrm>
          <a:prstGeom prst="rect">
            <a:avLst/>
          </a:prstGeom>
          <a:noFill/>
        </p:spPr>
        <p:txBody>
          <a:bodyPr wrap="square" rtlCol="0">
            <a:spAutoFit/>
          </a:bodyPr>
          <a:lstStyle/>
          <a:p>
            <a:r>
              <a:rPr lang="es-US" sz="1200" noProof="0" dirty="0" err="1">
                <a:solidFill>
                  <a:schemeClr val="bg2">
                    <a:lumMod val="50000"/>
                  </a:schemeClr>
                </a:solidFill>
                <a:effectLst/>
                <a:latin typeface="Montserrat" panose="00000500000000000000" pitchFamily="50" charset="0"/>
              </a:rPr>
              <a:t>Brannon</a:t>
            </a:r>
            <a:r>
              <a:rPr lang="es-US" sz="1200" noProof="0" dirty="0">
                <a:solidFill>
                  <a:schemeClr val="bg2">
                    <a:lumMod val="50000"/>
                  </a:schemeClr>
                </a:solidFill>
                <a:effectLst/>
                <a:latin typeface="Montserrat" panose="00000500000000000000" pitchFamily="50" charset="0"/>
              </a:rPr>
              <a:t>, Lutz y Cordes (2006)</a:t>
            </a:r>
            <a:endParaRPr lang="es-US" sz="1200" i="1" noProof="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100499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AFD-225B-9591-D332-40FADB78BA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CB265-F72F-681B-1582-90ED10F63DAF}"/>
              </a:ext>
            </a:extLst>
          </p:cNvPr>
          <p:cNvSpPr>
            <a:spLocks noGrp="1"/>
          </p:cNvSpPr>
          <p:nvPr>
            <p:ph type="title"/>
          </p:nvPr>
        </p:nvSpPr>
        <p:spPr>
          <a:xfrm>
            <a:off x="838199" y="237744"/>
            <a:ext cx="10812517" cy="507831"/>
          </a:xfrm>
        </p:spPr>
        <p:txBody>
          <a:bodyPr/>
          <a:lstStyle/>
          <a:p>
            <a:r>
              <a:rPr lang="es-US" noProof="0" dirty="0"/>
              <a:t>¿Cuál tiene más?</a:t>
            </a:r>
          </a:p>
        </p:txBody>
      </p:sp>
      <p:pic>
        <p:nvPicPr>
          <p:cNvPr id="8" name="Content Placeholder 7" descr="Un vaso lleno de agua hasta una cuarta parte.">
            <a:extLst>
              <a:ext uri="{FF2B5EF4-FFF2-40B4-BE49-F238E27FC236}">
                <a16:creationId xmlns:a16="http://schemas.microsoft.com/office/drawing/2014/main" id="{8BDC5179-0A82-C251-E877-2C3EC81B8B39}"/>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959860" y="1098164"/>
            <a:ext cx="3255877" cy="4833154"/>
          </a:xfrm>
        </p:spPr>
      </p:pic>
      <p:pic>
        <p:nvPicPr>
          <p:cNvPr id="10" name="Content Placeholder 9" descr="Un vaso lleno de agua hasta tres cuartas partes.">
            <a:extLst>
              <a:ext uri="{FF2B5EF4-FFF2-40B4-BE49-F238E27FC236}">
                <a16:creationId xmlns:a16="http://schemas.microsoft.com/office/drawing/2014/main" id="{ABAB4906-7BBB-0DA8-649A-7F0E8258DB8F}"/>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244457" y="1098164"/>
            <a:ext cx="3255877" cy="4833154"/>
          </a:xfrm>
        </p:spPr>
      </p:pic>
      <p:sp>
        <p:nvSpPr>
          <p:cNvPr id="21" name="TextBox 20">
            <a:extLst>
              <a:ext uri="{FF2B5EF4-FFF2-40B4-BE49-F238E27FC236}">
                <a16:creationId xmlns:a16="http://schemas.microsoft.com/office/drawing/2014/main" id="{00BB8478-EF1D-64D2-B8DB-D11EE6B36E21}"/>
              </a:ext>
            </a:extLst>
          </p:cNvPr>
          <p:cNvSpPr txBox="1"/>
          <p:nvPr/>
        </p:nvSpPr>
        <p:spPr>
          <a:xfrm>
            <a:off x="838199" y="6006908"/>
            <a:ext cx="10964443" cy="276999"/>
          </a:xfrm>
          <a:prstGeom prst="rect">
            <a:avLst/>
          </a:prstGeom>
          <a:noFill/>
        </p:spPr>
        <p:txBody>
          <a:bodyPr wrap="square" rtlCol="0">
            <a:spAutoFit/>
          </a:bodyPr>
          <a:lstStyle/>
          <a:p>
            <a:r>
              <a:rPr lang="es-US" sz="1200" noProof="0" dirty="0">
                <a:solidFill>
                  <a:schemeClr val="bg2">
                    <a:lumMod val="50000"/>
                  </a:schemeClr>
                </a:solidFill>
                <a:effectLst/>
                <a:latin typeface="Montserrat" panose="00000500000000000000" pitchFamily="50" charset="0"/>
              </a:rPr>
              <a:t>Gao, Levine y </a:t>
            </a:r>
            <a:r>
              <a:rPr lang="es-US" sz="1200" noProof="0" dirty="0" err="1">
                <a:solidFill>
                  <a:schemeClr val="bg2">
                    <a:lumMod val="50000"/>
                  </a:schemeClr>
                </a:solidFill>
                <a:effectLst/>
                <a:latin typeface="Montserrat" panose="00000500000000000000" pitchFamily="50" charset="0"/>
              </a:rPr>
              <a:t>Huttenlocher</a:t>
            </a:r>
            <a:r>
              <a:rPr lang="es-US" sz="1200" noProof="0" dirty="0">
                <a:solidFill>
                  <a:schemeClr val="bg2">
                    <a:lumMod val="50000"/>
                  </a:schemeClr>
                </a:solidFill>
                <a:effectLst/>
                <a:latin typeface="Montserrat" panose="00000500000000000000" pitchFamily="50" charset="0"/>
              </a:rPr>
              <a:t> (2000)</a:t>
            </a:r>
            <a:endParaRPr lang="es-US" sz="1200" i="1" noProof="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317234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D43697-B67E-DF70-B3E7-D7C82A78637B}"/>
              </a:ext>
            </a:extLst>
          </p:cNvPr>
          <p:cNvSpPr>
            <a:spLocks noGrp="1"/>
          </p:cNvSpPr>
          <p:nvPr>
            <p:ph type="title"/>
          </p:nvPr>
        </p:nvSpPr>
        <p:spPr>
          <a:xfrm>
            <a:off x="838199" y="237744"/>
            <a:ext cx="10812517" cy="536557"/>
          </a:xfrm>
        </p:spPr>
        <p:txBody>
          <a:bodyPr/>
          <a:lstStyle/>
          <a:p>
            <a:r>
              <a:rPr lang="es-US" sz="3200" noProof="0" dirty="0">
                <a:effectLst/>
                <a:latin typeface="Poppins" panose="00000500000000000000" pitchFamily="2" charset="0"/>
                <a:ea typeface="Calibri" panose="020F0502020204030204" pitchFamily="34" charset="0"/>
                <a:cs typeface="Arial" panose="020B0604020202020204" pitchFamily="34" charset="0"/>
              </a:rPr>
              <a:t>Notar atributos medibles: desarrollo</a:t>
            </a:r>
            <a:endParaRPr lang="es-US" noProof="0" dirty="0"/>
          </a:p>
        </p:txBody>
      </p:sp>
      <p:sp>
        <p:nvSpPr>
          <p:cNvPr id="2" name="Content Placeholder 1">
            <a:extLst>
              <a:ext uri="{FF2B5EF4-FFF2-40B4-BE49-F238E27FC236}">
                <a16:creationId xmlns:a16="http://schemas.microsoft.com/office/drawing/2014/main" id="{FA89E991-5F0C-CC52-F28D-5B069EE5ED35}"/>
              </a:ext>
            </a:extLst>
          </p:cNvPr>
          <p:cNvSpPr>
            <a:spLocks noGrp="1"/>
          </p:cNvSpPr>
          <p:nvPr>
            <p:ph sz="half" idx="1"/>
          </p:nvPr>
        </p:nvSpPr>
        <p:spPr>
          <a:xfrm>
            <a:off x="838200" y="1324303"/>
            <a:ext cx="6477000" cy="4852660"/>
          </a:xfrm>
        </p:spPr>
        <p:txBody>
          <a:bodyPr vert="horz" lIns="91440" tIns="45720" rIns="91440" bIns="45720" rtlCol="0" anchor="t">
            <a:normAutofit lnSpcReduction="10000"/>
          </a:bodyPr>
          <a:lstStyle/>
          <a:p>
            <a:pPr marL="0" indent="0">
              <a:buNone/>
            </a:pPr>
            <a:r>
              <a:rPr lang="es-US" noProof="0" dirty="0"/>
              <a:t>Los estudios demuestran que los bebés:</a:t>
            </a:r>
          </a:p>
          <a:p>
            <a:r>
              <a:rPr lang="es-US" noProof="0" dirty="0">
                <a:latin typeface="Montserrat"/>
              </a:rPr>
              <a:t>prestan atención a los cambios en el tamaño, la longitud o el volumen.</a:t>
            </a:r>
          </a:p>
          <a:p>
            <a:r>
              <a:rPr lang="es-US" noProof="0" dirty="0">
                <a:latin typeface="Montserrat"/>
              </a:rPr>
              <a:t>se vuelven más precisos a la hora de percibir cambios en el tamaño, la longitud o el volumen con la edad.</a:t>
            </a:r>
          </a:p>
        </p:txBody>
      </p:sp>
      <p:sp>
        <p:nvSpPr>
          <p:cNvPr id="7" name="TextBox 6">
            <a:extLst>
              <a:ext uri="{FF2B5EF4-FFF2-40B4-BE49-F238E27FC236}">
                <a16:creationId xmlns:a16="http://schemas.microsoft.com/office/drawing/2014/main" id="{7B72990B-1D44-877D-45E9-FFC009275E5B}"/>
              </a:ext>
            </a:extLst>
          </p:cNvPr>
          <p:cNvSpPr txBox="1"/>
          <p:nvPr/>
        </p:nvSpPr>
        <p:spPr>
          <a:xfrm>
            <a:off x="682229" y="5765293"/>
            <a:ext cx="5342887" cy="461665"/>
          </a:xfrm>
          <a:prstGeom prst="rect">
            <a:avLst/>
          </a:prstGeom>
          <a:noFill/>
        </p:spPr>
        <p:txBody>
          <a:bodyPr wrap="square" rtlCol="0">
            <a:spAutoFit/>
          </a:bodyPr>
          <a:lstStyle/>
          <a:p>
            <a:r>
              <a:rPr lang="es-US" sz="1200" noProof="0" dirty="0" err="1">
                <a:solidFill>
                  <a:schemeClr val="bg2">
                    <a:lumMod val="50000"/>
                  </a:schemeClr>
                </a:solidFill>
                <a:effectLst/>
                <a:latin typeface="Montserrat" panose="00000500000000000000" pitchFamily="50" charset="0"/>
              </a:rPr>
              <a:t>Brannon</a:t>
            </a:r>
            <a:r>
              <a:rPr lang="es-US" sz="1200" noProof="0" dirty="0">
                <a:solidFill>
                  <a:schemeClr val="bg2">
                    <a:lumMod val="50000"/>
                  </a:schemeClr>
                </a:solidFill>
                <a:effectLst/>
                <a:latin typeface="Montserrat" panose="00000500000000000000" pitchFamily="50" charset="0"/>
              </a:rPr>
              <a:t>, Lutz y Cordes (2006); Gao, Levine y </a:t>
            </a:r>
            <a:r>
              <a:rPr lang="es-US" sz="1200" noProof="0" dirty="0" err="1">
                <a:solidFill>
                  <a:schemeClr val="bg2">
                    <a:lumMod val="50000"/>
                  </a:schemeClr>
                </a:solidFill>
                <a:effectLst/>
                <a:latin typeface="Montserrat" panose="00000500000000000000" pitchFamily="50" charset="0"/>
              </a:rPr>
              <a:t>Huttenlocher</a:t>
            </a:r>
            <a:r>
              <a:rPr lang="es-US" sz="1200" noProof="0" dirty="0">
                <a:solidFill>
                  <a:schemeClr val="bg2">
                    <a:lumMod val="50000"/>
                  </a:schemeClr>
                </a:solidFill>
                <a:effectLst/>
                <a:latin typeface="Montserrat" panose="00000500000000000000" pitchFamily="50" charset="0"/>
              </a:rPr>
              <a:t> </a:t>
            </a:r>
            <a:r>
              <a:rPr lang="es-US" sz="1200" noProof="0" dirty="0">
                <a:solidFill>
                  <a:schemeClr val="bg2">
                    <a:lumMod val="50000"/>
                  </a:schemeClr>
                </a:solidFill>
                <a:latin typeface="Montserrat" panose="00000500000000000000" pitchFamily="50" charset="0"/>
              </a:rPr>
              <a:t>(</a:t>
            </a:r>
            <a:r>
              <a:rPr lang="es-US" sz="1200" noProof="0" dirty="0">
                <a:solidFill>
                  <a:schemeClr val="bg2">
                    <a:lumMod val="50000"/>
                  </a:schemeClr>
                </a:solidFill>
                <a:effectLst/>
                <a:latin typeface="Montserrat" panose="00000500000000000000" pitchFamily="50" charset="0"/>
              </a:rPr>
              <a:t>2000); </a:t>
            </a:r>
            <a:r>
              <a:rPr lang="es-US" sz="1200" noProof="0" dirty="0" err="1">
                <a:solidFill>
                  <a:schemeClr val="bg2">
                    <a:lumMod val="50000"/>
                  </a:schemeClr>
                </a:solidFill>
                <a:effectLst/>
                <a:latin typeface="Montserrat" panose="00000500000000000000" pitchFamily="50" charset="0"/>
              </a:rPr>
              <a:t>vanMarle</a:t>
            </a:r>
            <a:r>
              <a:rPr lang="es-US" sz="1200" noProof="0" dirty="0">
                <a:solidFill>
                  <a:schemeClr val="bg2">
                    <a:lumMod val="50000"/>
                  </a:schemeClr>
                </a:solidFill>
                <a:effectLst/>
                <a:latin typeface="Montserrat" panose="00000500000000000000" pitchFamily="50" charset="0"/>
              </a:rPr>
              <a:t> y Wynn (2006) </a:t>
            </a:r>
            <a:endParaRPr lang="es-US" sz="1200" i="1" noProof="0" dirty="0">
              <a:solidFill>
                <a:schemeClr val="bg2">
                  <a:lumMod val="50000"/>
                </a:schemeClr>
              </a:solidFill>
              <a:latin typeface="Montserrat" panose="00000500000000000000" pitchFamily="50" charset="0"/>
            </a:endParaRPr>
          </a:p>
        </p:txBody>
      </p:sp>
      <p:pic>
        <p:nvPicPr>
          <p:cNvPr id="8" name="Content Placeholder 7">
            <a:extLst>
              <a:ext uri="{FF2B5EF4-FFF2-40B4-BE49-F238E27FC236}">
                <a16:creationId xmlns:a16="http://schemas.microsoft.com/office/drawing/2014/main" id="{A9D7D91B-8D09-B427-B5BD-68171D04A7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7669619" y="970587"/>
            <a:ext cx="4522381" cy="5025539"/>
          </a:xfrm>
        </p:spPr>
      </p:pic>
    </p:spTree>
    <p:extLst>
      <p:ext uri="{BB962C8B-B14F-4D97-AF65-F5344CB8AC3E}">
        <p14:creationId xmlns:p14="http://schemas.microsoft.com/office/powerpoint/2010/main" val="23737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756E1-9D96-04A3-2B9F-3E74DF16FE6E}"/>
              </a:ext>
            </a:extLst>
          </p:cNvPr>
          <p:cNvSpPr>
            <a:spLocks noGrp="1"/>
          </p:cNvSpPr>
          <p:nvPr>
            <p:ph type="title"/>
          </p:nvPr>
        </p:nvSpPr>
        <p:spPr/>
        <p:txBody>
          <a:bodyPr/>
          <a:lstStyle/>
          <a:p>
            <a:r>
              <a:rPr lang="es-US" noProof="0" dirty="0"/>
              <a:t>Vocabulario de medición</a:t>
            </a:r>
          </a:p>
        </p:txBody>
      </p:sp>
      <p:sp>
        <p:nvSpPr>
          <p:cNvPr id="2" name="Content Placeholder 1">
            <a:extLst>
              <a:ext uri="{FF2B5EF4-FFF2-40B4-BE49-F238E27FC236}">
                <a16:creationId xmlns:a16="http://schemas.microsoft.com/office/drawing/2014/main" id="{A182DFA1-3B77-9BD6-53C0-C02524CBB018}"/>
              </a:ext>
            </a:extLst>
          </p:cNvPr>
          <p:cNvSpPr>
            <a:spLocks noGrp="1"/>
          </p:cNvSpPr>
          <p:nvPr>
            <p:ph sz="half" idx="1"/>
          </p:nvPr>
        </p:nvSpPr>
        <p:spPr>
          <a:xfrm>
            <a:off x="838199" y="1324303"/>
            <a:ext cx="5924107" cy="4778701"/>
          </a:xfrm>
        </p:spPr>
        <p:txBody>
          <a:bodyPr>
            <a:normAutofit lnSpcReduction="10000"/>
          </a:bodyPr>
          <a:lstStyle/>
          <a:p>
            <a:r>
              <a:rPr lang="es-US" noProof="0" dirty="0"/>
              <a:t>Los niños pequeños (12-24 meses) entienden y utilizan palabras como «grande» o «pequeño» en su idioma del hogar, en inglés o en ambos.</a:t>
            </a:r>
          </a:p>
          <a:p>
            <a:r>
              <a:rPr lang="es-US" noProof="0" dirty="0"/>
              <a:t>Los niños pequeños mayores (24-36 meses) pueden responder preguntas como «¿Cuál es más grande?».</a:t>
            </a:r>
          </a:p>
        </p:txBody>
      </p:sp>
      <p:pic>
        <p:nvPicPr>
          <p:cNvPr id="6" name="Content Placeholder 5">
            <a:extLst>
              <a:ext uri="{FF2B5EF4-FFF2-40B4-BE49-F238E27FC236}">
                <a16:creationId xmlns:a16="http://schemas.microsoft.com/office/drawing/2014/main" id="{5E56AB87-C951-96DF-D520-CDE51788ACE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4500"/>
                    </a14:imgEffect>
                    <a14:imgEffect>
                      <a14:brightnessContrast contrast="3000"/>
                    </a14:imgEffect>
                  </a14:imgLayer>
                </a14:imgProps>
              </a:ext>
              <a:ext uri="{28A0092B-C50C-407E-A947-70E740481C1C}">
                <a14:useLocalDpi xmlns:a14="http://schemas.microsoft.com/office/drawing/2010/main"/>
              </a:ext>
            </a:extLst>
          </a:blip>
          <a:srcRect/>
          <a:stretch/>
        </p:blipFill>
        <p:spPr>
          <a:xfrm>
            <a:off x="7208874" y="969885"/>
            <a:ext cx="4983126" cy="5133119"/>
          </a:xfrm>
        </p:spPr>
      </p:pic>
    </p:spTree>
    <p:extLst>
      <p:ext uri="{BB962C8B-B14F-4D97-AF65-F5344CB8AC3E}">
        <p14:creationId xmlns:p14="http://schemas.microsoft.com/office/powerpoint/2010/main" val="1684328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3683B-AB74-FE57-E4E0-728DCB84C27B}"/>
              </a:ext>
            </a:extLst>
          </p:cNvPr>
          <p:cNvSpPr>
            <a:spLocks noGrp="1"/>
          </p:cNvSpPr>
          <p:nvPr>
            <p:ph type="title"/>
          </p:nvPr>
        </p:nvSpPr>
        <p:spPr/>
        <p:txBody>
          <a:bodyPr/>
          <a:lstStyle/>
          <a:p>
            <a:r>
              <a:rPr lang="es-US" noProof="0" dirty="0"/>
              <a:t>Apoyo a la medición</a:t>
            </a:r>
          </a:p>
        </p:txBody>
      </p:sp>
    </p:spTree>
    <p:extLst>
      <p:ext uri="{BB962C8B-B14F-4D97-AF65-F5344CB8AC3E}">
        <p14:creationId xmlns:p14="http://schemas.microsoft.com/office/powerpoint/2010/main" val="418458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4A5F2B-C677-0D48-7613-B64E5308B33F}"/>
              </a:ext>
            </a:extLst>
          </p:cNvPr>
          <p:cNvSpPr>
            <a:spLocks noGrp="1"/>
          </p:cNvSpPr>
          <p:nvPr>
            <p:ph type="title"/>
          </p:nvPr>
        </p:nvSpPr>
        <p:spPr/>
        <p:txBody>
          <a:bodyPr anchor="ctr">
            <a:noAutofit/>
          </a:bodyPr>
          <a:lstStyle/>
          <a:p>
            <a:r>
              <a:rPr lang="es-US" sz="3200" noProof="0" dirty="0"/>
              <a:t>Oportunidades diarias para explorar la medición</a:t>
            </a:r>
          </a:p>
        </p:txBody>
      </p:sp>
      <p:sp>
        <p:nvSpPr>
          <p:cNvPr id="7" name="Content Placeholder 6">
            <a:extLst>
              <a:ext uri="{FF2B5EF4-FFF2-40B4-BE49-F238E27FC236}">
                <a16:creationId xmlns:a16="http://schemas.microsoft.com/office/drawing/2014/main" id="{5BE4713C-06B0-4E2B-760E-6AB538B344A1}"/>
              </a:ext>
            </a:extLst>
          </p:cNvPr>
          <p:cNvSpPr>
            <a:spLocks noGrp="1"/>
          </p:cNvSpPr>
          <p:nvPr>
            <p:ph sz="half" idx="1"/>
          </p:nvPr>
        </p:nvSpPr>
        <p:spPr>
          <a:xfrm>
            <a:off x="471340" y="1324303"/>
            <a:ext cx="5548460" cy="4852660"/>
          </a:xfrm>
        </p:spPr>
        <p:txBody>
          <a:bodyPr>
            <a:normAutofit fontScale="92500"/>
          </a:bodyPr>
          <a:lstStyle/>
          <a:p>
            <a:pPr marL="0" indent="0">
              <a:buNone/>
            </a:pPr>
            <a:r>
              <a:rPr lang="es-US" noProof="0" dirty="0"/>
              <a:t>Discuta las siguientes preguntas con un compañero:</a:t>
            </a:r>
          </a:p>
          <a:p>
            <a:r>
              <a:rPr lang="es-US" noProof="0" dirty="0"/>
              <a:t>¿Qué ideas ha probado antes? </a:t>
            </a:r>
          </a:p>
          <a:p>
            <a:r>
              <a:rPr lang="es-US" noProof="0" dirty="0"/>
              <a:t>¿Qué ideas son nuevas para usted y podrían funcionar bien con los niños a su cargo? </a:t>
            </a:r>
          </a:p>
          <a:p>
            <a:r>
              <a:rPr lang="es-US" noProof="0" dirty="0"/>
              <a:t>¿Sobre qué ideas tiene dudas?</a:t>
            </a:r>
          </a:p>
        </p:txBody>
      </p:sp>
      <p:pic>
        <p:nvPicPr>
          <p:cNvPr id="3" name="Content Placeholder 2" descr="Resumen de oportunidades diarias para explorar la medición (folleto informativo).">
            <a:extLst>
              <a:ext uri="{FF2B5EF4-FFF2-40B4-BE49-F238E27FC236}">
                <a16:creationId xmlns:a16="http://schemas.microsoft.com/office/drawing/2014/main" id="{55B15835-9930-43DA-CAAE-3F43A27DAD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896158" y="1079337"/>
            <a:ext cx="3992235" cy="5189052"/>
          </a:xfrm>
          <a:ln>
            <a:solidFill>
              <a:schemeClr val="accent3"/>
            </a:solidFill>
          </a:ln>
        </p:spPr>
      </p:pic>
    </p:spTree>
    <p:extLst>
      <p:ext uri="{BB962C8B-B14F-4D97-AF65-F5344CB8AC3E}">
        <p14:creationId xmlns:p14="http://schemas.microsoft.com/office/powerpoint/2010/main" val="56332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6AD01-874F-A4AB-E13E-D9B6D41A8D98}"/>
              </a:ext>
            </a:extLst>
          </p:cNvPr>
          <p:cNvSpPr>
            <a:spLocks noGrp="1"/>
          </p:cNvSpPr>
          <p:nvPr>
            <p:ph type="title"/>
          </p:nvPr>
        </p:nvSpPr>
        <p:spPr>
          <a:xfrm>
            <a:off x="838199" y="237744"/>
            <a:ext cx="10812517" cy="539635"/>
          </a:xfrm>
        </p:spPr>
        <p:txBody>
          <a:bodyPr/>
          <a:lstStyle/>
          <a:p>
            <a:r>
              <a:rPr lang="es-US" noProof="0" dirty="0"/>
              <a:t>Explorar: </a:t>
            </a:r>
            <a:r>
              <a:rPr lang="es-US" sz="3200" dirty="0"/>
              <a:t>Enfoque </a:t>
            </a:r>
            <a:r>
              <a:rPr lang="es-US" sz="3200" noProof="0" dirty="0">
                <a:effectLst/>
                <a:latin typeface="Poppins" panose="00000500000000000000" pitchFamily="2" charset="0"/>
                <a:ea typeface="Calibri" panose="020F0502020204030204" pitchFamily="34" charset="0"/>
                <a:cs typeface="Arial" panose="020B0604020202020204" pitchFamily="34" charset="0"/>
              </a:rPr>
              <a:t>M</a:t>
            </a:r>
            <a:r>
              <a:rPr lang="es-US" sz="3200" baseline="30000" noProof="0" dirty="0">
                <a:effectLst/>
                <a:latin typeface="Poppins" panose="00000500000000000000" pitchFamily="2" charset="0"/>
                <a:ea typeface="Calibri" panose="020F0502020204030204" pitchFamily="34" charset="0"/>
                <a:cs typeface="Arial" panose="020B0604020202020204" pitchFamily="34" charset="0"/>
              </a:rPr>
              <a:t>5</a:t>
            </a:r>
            <a:r>
              <a:rPr lang="es-US" noProof="0" dirty="0"/>
              <a:t> de matemáticas tempranas</a:t>
            </a:r>
          </a:p>
        </p:txBody>
      </p:sp>
      <p:sp>
        <p:nvSpPr>
          <p:cNvPr id="2" name="Content Placeholder 1">
            <a:extLst>
              <a:ext uri="{FF2B5EF4-FFF2-40B4-BE49-F238E27FC236}">
                <a16:creationId xmlns:a16="http://schemas.microsoft.com/office/drawing/2014/main" id="{D997EEC5-47E2-7B57-7F54-6EC5D12B7B94}"/>
              </a:ext>
            </a:extLst>
          </p:cNvPr>
          <p:cNvSpPr>
            <a:spLocks noGrp="1"/>
          </p:cNvSpPr>
          <p:nvPr>
            <p:ph sz="half" idx="1"/>
          </p:nvPr>
        </p:nvSpPr>
        <p:spPr/>
        <p:txBody>
          <a:bodyPr>
            <a:normAutofit lnSpcReduction="10000"/>
          </a:bodyPr>
          <a:lstStyle/>
          <a:p>
            <a:r>
              <a:rPr lang="es-US" noProof="0" dirty="0"/>
              <a:t>Aprendizaje mutuo</a:t>
            </a:r>
          </a:p>
          <a:p>
            <a:r>
              <a:rPr lang="es-US" noProof="0" dirty="0"/>
              <a:t>Indagaciones significativas</a:t>
            </a:r>
          </a:p>
          <a:p>
            <a:r>
              <a:rPr lang="es-US" noProof="0" dirty="0"/>
              <a:t>Materiales y entorno de aprendizaje </a:t>
            </a:r>
          </a:p>
          <a:p>
            <a:r>
              <a:rPr lang="es-US" noProof="0" dirty="0"/>
              <a:t>Vocabulario y discurso matemáticos</a:t>
            </a:r>
          </a:p>
          <a:p>
            <a:r>
              <a:rPr lang="es-US" noProof="0" dirty="0"/>
              <a:t>Representaciones múltiples</a:t>
            </a:r>
          </a:p>
        </p:txBody>
      </p:sp>
      <p:pic>
        <p:nvPicPr>
          <p:cNvPr id="6" name="Content Placeholder 5">
            <a:extLst>
              <a:ext uri="{FF2B5EF4-FFF2-40B4-BE49-F238E27FC236}">
                <a16:creationId xmlns:a16="http://schemas.microsoft.com/office/drawing/2014/main" id="{762A3866-17DB-A21C-4034-269786EE10BD}"/>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336506" y="1323975"/>
            <a:ext cx="4852988" cy="4852988"/>
          </a:xfrm>
        </p:spPr>
      </p:pic>
    </p:spTree>
    <p:extLst>
      <p:ext uri="{BB962C8B-B14F-4D97-AF65-F5344CB8AC3E}">
        <p14:creationId xmlns:p14="http://schemas.microsoft.com/office/powerpoint/2010/main" val="449767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A3A20-8193-7570-DFF1-BEC781ADB710}"/>
              </a:ext>
            </a:extLst>
          </p:cNvPr>
          <p:cNvSpPr>
            <a:spLocks noGrp="1"/>
          </p:cNvSpPr>
          <p:nvPr>
            <p:ph type="title"/>
          </p:nvPr>
        </p:nvSpPr>
        <p:spPr/>
        <p:txBody>
          <a:bodyPr anchor="ctr">
            <a:normAutofit/>
          </a:bodyPr>
          <a:lstStyle/>
          <a:p>
            <a:r>
              <a:rPr lang="es-US" sz="3600" noProof="0" dirty="0"/>
              <a:t>Observar: </a:t>
            </a:r>
            <a:br>
              <a:rPr lang="es-US" sz="3600" noProof="0" dirty="0"/>
            </a:br>
            <a:r>
              <a:rPr lang="es-US" sz="4000" b="0" noProof="0" dirty="0"/>
              <a:t>M</a:t>
            </a:r>
            <a:r>
              <a:rPr lang="es-US" sz="4000" b="0" baseline="30000" noProof="0" dirty="0"/>
              <a:t>5</a:t>
            </a:r>
            <a:r>
              <a:rPr lang="es-US" sz="3600" b="0" noProof="0" dirty="0">
                <a:latin typeface="Montserrat Medium" panose="00000600000000000000" pitchFamily="2" charset="0"/>
              </a:rPr>
              <a:t> en acción</a:t>
            </a:r>
          </a:p>
        </p:txBody>
      </p:sp>
      <p:pic>
        <p:nvPicPr>
          <p:cNvPr id="6" name="Content Placeholder 9">
            <a:extLst>
              <a:ext uri="{FF2B5EF4-FFF2-40B4-BE49-F238E27FC236}">
                <a16:creationId xmlns:a16="http://schemas.microsoft.com/office/drawing/2014/main" id="{96E71922-04CB-EB96-BB97-4691E5B3AB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t="7156" b="-164"/>
          <a:stretch>
            <a:fillRect/>
          </a:stretch>
        </p:blipFill>
        <p:spPr>
          <a:xfrm>
            <a:off x="6096000" y="685800"/>
            <a:ext cx="5193792" cy="4262453"/>
          </a:xfrm>
          <a:prstGeom prst="rect">
            <a:avLst/>
          </a:prstGeom>
        </p:spPr>
      </p:pic>
      <p:sp>
        <p:nvSpPr>
          <p:cNvPr id="3" name="TextBox 2">
            <a:extLst>
              <a:ext uri="{FF2B5EF4-FFF2-40B4-BE49-F238E27FC236}">
                <a16:creationId xmlns:a16="http://schemas.microsoft.com/office/drawing/2014/main" id="{EE1CD587-80FF-6CFC-1D6F-423663244CBB}"/>
              </a:ext>
            </a:extLst>
          </p:cNvPr>
          <p:cNvSpPr txBox="1"/>
          <p:nvPr/>
        </p:nvSpPr>
        <p:spPr>
          <a:xfrm>
            <a:off x="6009999" y="4965837"/>
            <a:ext cx="5549798" cy="1546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s-US" sz="1600" noProof="0" dirty="0">
                <a:latin typeface="Montserrat" panose="00000500000000000000" pitchFamily="50" charset="0"/>
                <a:ea typeface="+mn-lt"/>
                <a:cs typeface="+mn-lt"/>
                <a:hlinkClick r:id="rId5"/>
              </a:rPr>
              <a:t>Explorar el tamaño y el ajuste con rampas y pelotas </a:t>
            </a:r>
            <a:br>
              <a:rPr lang="es-US" sz="1600" noProof="0" dirty="0">
                <a:latin typeface="Montserrat" panose="00000500000000000000" pitchFamily="50" charset="0"/>
                <a:ea typeface="+mn-lt"/>
                <a:cs typeface="+mn-lt"/>
                <a:hlinkClick r:id="rId5"/>
              </a:rPr>
            </a:br>
            <a:r>
              <a:rPr lang="es-US" sz="1600" noProof="0" dirty="0">
                <a:latin typeface="Montserrat" panose="00000500000000000000" pitchFamily="50" charset="0"/>
                <a:ea typeface="+mn-lt"/>
                <a:cs typeface="+mn-lt"/>
                <a:hlinkClick r:id="rId5"/>
              </a:rPr>
              <a:t>(18-36 meses)</a:t>
            </a:r>
            <a:endParaRPr lang="es-US" sz="1600" noProof="0" dirty="0">
              <a:latin typeface="Montserrat" panose="00000500000000000000" pitchFamily="50" charset="0"/>
              <a:ea typeface="+mn-lt"/>
              <a:cs typeface="+mn-lt"/>
            </a:endParaRPr>
          </a:p>
          <a:p>
            <a:pPr>
              <a:lnSpc>
                <a:spcPct val="120000"/>
              </a:lnSpc>
            </a:pPr>
            <a:r>
              <a:rPr lang="es-US" sz="1600" dirty="0">
                <a:latin typeface="Montserrat" panose="00000500000000000000" pitchFamily="50" charset="0"/>
                <a:ea typeface="+mn-lt"/>
                <a:cs typeface="+mn-lt"/>
                <a:hlinkClick r:id="rId6"/>
              </a:rPr>
              <a:t>Explorar el tamaño y el ajuste con rampas y pelotas </a:t>
            </a:r>
            <a:br>
              <a:rPr lang="es-US" sz="1600" dirty="0">
                <a:latin typeface="Montserrat" panose="00000500000000000000" pitchFamily="50" charset="0"/>
                <a:ea typeface="+mn-lt"/>
                <a:cs typeface="+mn-lt"/>
                <a:hlinkClick r:id="rId6"/>
              </a:rPr>
            </a:br>
            <a:r>
              <a:rPr lang="es-US" sz="1600" dirty="0">
                <a:latin typeface="Montserrat" panose="00000500000000000000" pitchFamily="50" charset="0"/>
                <a:ea typeface="+mn-lt"/>
                <a:cs typeface="+mn-lt"/>
                <a:hlinkClick r:id="rId6"/>
              </a:rPr>
              <a:t>(18-36 meses) – Versión AD</a:t>
            </a:r>
            <a:endParaRPr lang="es-US" sz="1600" dirty="0">
              <a:latin typeface="Montserrat" panose="00000500000000000000" pitchFamily="50" charset="0"/>
              <a:ea typeface="+mn-lt"/>
              <a:cs typeface="+mn-lt"/>
            </a:endParaRPr>
          </a:p>
          <a:p>
            <a:pPr>
              <a:lnSpc>
                <a:spcPct val="120000"/>
              </a:lnSpc>
            </a:pPr>
            <a:endParaRPr lang="es-US" sz="1600" noProof="0" dirty="0">
              <a:latin typeface="Montserrat" panose="00000500000000000000" pitchFamily="50" charset="0"/>
              <a:ea typeface="+mn-lt"/>
              <a:cs typeface="+mn-lt"/>
            </a:endParaRPr>
          </a:p>
        </p:txBody>
      </p:sp>
    </p:spTree>
    <p:extLst>
      <p:ext uri="{BB962C8B-B14F-4D97-AF65-F5344CB8AC3E}">
        <p14:creationId xmlns:p14="http://schemas.microsoft.com/office/powerpoint/2010/main" val="237078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C3E9-7ACA-9393-B662-ECDC82861174}"/>
              </a:ext>
            </a:extLst>
          </p:cNvPr>
          <p:cNvSpPr>
            <a:spLocks noGrp="1"/>
          </p:cNvSpPr>
          <p:nvPr>
            <p:ph type="title"/>
          </p:nvPr>
        </p:nvSpPr>
        <p:spPr>
          <a:xfrm>
            <a:off x="838199" y="237744"/>
            <a:ext cx="10812517" cy="507831"/>
          </a:xfrm>
        </p:spPr>
        <p:txBody>
          <a:bodyPr/>
          <a:lstStyle/>
          <a:p>
            <a:r>
              <a:rPr lang="es-US" noProof="0" dirty="0"/>
              <a:t>Discusión: </a:t>
            </a:r>
            <a:r>
              <a:rPr lang="es-US" b="0" noProof="0" dirty="0">
                <a:latin typeface="Montserrat Medium" panose="00000600000000000000" pitchFamily="2" charset="0"/>
              </a:rPr>
              <a:t>M</a:t>
            </a:r>
            <a:r>
              <a:rPr lang="es-US" b="0" baseline="30000" noProof="0" dirty="0">
                <a:latin typeface="Montserrat Medium" panose="00000600000000000000" pitchFamily="2" charset="0"/>
              </a:rPr>
              <a:t>5</a:t>
            </a:r>
            <a:r>
              <a:rPr lang="es-US" b="0" noProof="0" dirty="0">
                <a:latin typeface="Montserrat Medium" panose="00000600000000000000" pitchFamily="2" charset="0"/>
              </a:rPr>
              <a:t> en acción</a:t>
            </a:r>
            <a:endParaRPr lang="es-US" b="0" strike="sngStrike" noProof="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126DD096-D54F-82B6-252B-2018C1CC72F3}"/>
              </a:ext>
            </a:extLst>
          </p:cNvPr>
          <p:cNvSpPr>
            <a:spLocks noGrp="1"/>
          </p:cNvSpPr>
          <p:nvPr>
            <p:ph sz="half" idx="1"/>
          </p:nvPr>
        </p:nvSpPr>
        <p:spPr>
          <a:xfrm>
            <a:off x="838200" y="1324303"/>
            <a:ext cx="4747437" cy="4644293"/>
          </a:xfrm>
        </p:spPr>
        <p:txBody>
          <a:bodyPr>
            <a:normAutofit fontScale="85000" lnSpcReduction="10000"/>
          </a:bodyPr>
          <a:lstStyle/>
          <a:p>
            <a:pPr>
              <a:lnSpc>
                <a:spcPct val="140000"/>
              </a:lnSpc>
            </a:pPr>
            <a:r>
              <a:rPr lang="es-US" noProof="0" dirty="0"/>
              <a:t>¿Cómo se mostraron las siguientes prácticas de M</a:t>
            </a:r>
            <a:r>
              <a:rPr lang="es-US" baseline="30000" noProof="0" dirty="0"/>
              <a:t>5</a:t>
            </a:r>
            <a:r>
              <a:rPr lang="es-US" noProof="0" dirty="0"/>
              <a:t> en el videoclip?</a:t>
            </a:r>
          </a:p>
          <a:p>
            <a:pPr lvl="1">
              <a:lnSpc>
                <a:spcPct val="140000"/>
              </a:lnSpc>
            </a:pPr>
            <a:r>
              <a:rPr lang="es-US" noProof="0" dirty="0"/>
              <a:t>Aprendizaje mutuo</a:t>
            </a:r>
          </a:p>
          <a:p>
            <a:pPr lvl="1">
              <a:lnSpc>
                <a:spcPct val="140000"/>
              </a:lnSpc>
            </a:pPr>
            <a:r>
              <a:rPr lang="es-US" noProof="0" dirty="0"/>
              <a:t>Investigaciones significativas </a:t>
            </a:r>
          </a:p>
          <a:p>
            <a:pPr lvl="1">
              <a:lnSpc>
                <a:spcPct val="140000"/>
              </a:lnSpc>
            </a:pPr>
            <a:r>
              <a:rPr lang="es-US" noProof="0" dirty="0"/>
              <a:t>Materiales y entorno de aprendizaje</a:t>
            </a:r>
          </a:p>
          <a:p>
            <a:pPr lvl="1">
              <a:lnSpc>
                <a:spcPct val="140000"/>
              </a:lnSpc>
            </a:pPr>
            <a:r>
              <a:rPr lang="es-US" noProof="0" dirty="0"/>
              <a:t>Vocabulario y discurso matemáticos</a:t>
            </a:r>
          </a:p>
          <a:p>
            <a:pPr lvl="1">
              <a:lnSpc>
                <a:spcPct val="140000"/>
              </a:lnSpc>
            </a:pPr>
            <a:r>
              <a:rPr lang="es-US" noProof="0" dirty="0"/>
              <a:t>Representaciones múltiples </a:t>
            </a:r>
          </a:p>
        </p:txBody>
      </p:sp>
      <p:pic>
        <p:nvPicPr>
          <p:cNvPr id="9" name="Content Placeholder 8">
            <a:extLst>
              <a:ext uri="{FF2B5EF4-FFF2-40B4-BE49-F238E27FC236}">
                <a16:creationId xmlns:a16="http://schemas.microsoft.com/office/drawing/2014/main" id="{53E3B5CD-9359-0DA6-6D6C-B41E80CD446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95000"/>
                    </a14:imgEffect>
                    <a14:imgEffect>
                      <a14:brightnessContrast bright="12000"/>
                    </a14:imgEffect>
                  </a14:imgLayer>
                </a14:imgProps>
              </a:ext>
              <a:ext uri="{28A0092B-C50C-407E-A947-70E740481C1C}">
                <a14:useLocalDpi xmlns:a14="http://schemas.microsoft.com/office/drawing/2010/main"/>
              </a:ext>
            </a:extLst>
          </a:blip>
          <a:srcRect r="-149"/>
          <a:stretch/>
        </p:blipFill>
        <p:spPr>
          <a:xfrm>
            <a:off x="5911702" y="970041"/>
            <a:ext cx="6294474" cy="4998555"/>
          </a:xfrm>
          <a:prstGeom prst="rect">
            <a:avLst/>
          </a:prstGeom>
        </p:spPr>
      </p:pic>
    </p:spTree>
    <p:extLst>
      <p:ext uri="{BB962C8B-B14F-4D97-AF65-F5344CB8AC3E}">
        <p14:creationId xmlns:p14="http://schemas.microsoft.com/office/powerpoint/2010/main" val="45543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0A6A-EB29-43E3-727E-0FE44A8D34FC}"/>
              </a:ext>
            </a:extLst>
          </p:cNvPr>
          <p:cNvSpPr>
            <a:spLocks noGrp="1"/>
          </p:cNvSpPr>
          <p:nvPr>
            <p:ph type="title"/>
          </p:nvPr>
        </p:nvSpPr>
        <p:spPr/>
        <p:txBody>
          <a:bodyPr anchor="ctr">
            <a:normAutofit/>
          </a:bodyPr>
          <a:lstStyle/>
          <a:p>
            <a:r>
              <a:rPr lang="es-US" sz="4000" noProof="0" dirty="0"/>
              <a:t>Explorar: </a:t>
            </a:r>
            <a:br>
              <a:rPr lang="es-US" sz="4000" noProof="0" dirty="0"/>
            </a:br>
            <a:r>
              <a:rPr lang="es-US" sz="4000" b="0" noProof="0" dirty="0">
                <a:latin typeface="Montserrat Medium" panose="00000600000000000000" pitchFamily="2" charset="0"/>
              </a:rPr>
              <a:t>Utilizar M</a:t>
            </a:r>
            <a:r>
              <a:rPr lang="es-US" sz="4000" b="0" baseline="30000" noProof="0" dirty="0">
                <a:latin typeface="Montserrat Medium" panose="00000600000000000000" pitchFamily="2" charset="0"/>
              </a:rPr>
              <a:t>5</a:t>
            </a:r>
            <a:r>
              <a:rPr lang="es-US" sz="4000" b="0" noProof="0" dirty="0">
                <a:latin typeface="Montserrat Medium" panose="00000600000000000000" pitchFamily="2" charset="0"/>
              </a:rPr>
              <a:t> para apoyar el aprendizaje sobre la medición</a:t>
            </a:r>
          </a:p>
        </p:txBody>
      </p:sp>
      <p:pic>
        <p:nvPicPr>
          <p:cNvPr id="3" name="Content Placeholder 2" descr="Captura de pantalla del folleto &quot;Uso de M a la quinta potencia para apoyar el aprendizaje sobre medición&quot;.">
            <a:extLst>
              <a:ext uri="{FF2B5EF4-FFF2-40B4-BE49-F238E27FC236}">
                <a16:creationId xmlns:a16="http://schemas.microsoft.com/office/drawing/2014/main" id="{14A458F2-4CB4-7975-7F56-319F01647B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04550" y="685800"/>
            <a:ext cx="4240700" cy="5491163"/>
          </a:xfrm>
          <a:ln>
            <a:solidFill>
              <a:schemeClr val="accent3"/>
            </a:solidFill>
          </a:ln>
        </p:spPr>
      </p:pic>
    </p:spTree>
    <p:extLst>
      <p:ext uri="{BB962C8B-B14F-4D97-AF65-F5344CB8AC3E}">
        <p14:creationId xmlns:p14="http://schemas.microsoft.com/office/powerpoint/2010/main" val="215149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32C057D-8C3B-A2C1-4BD1-3E553B97FAD6}"/>
              </a:ext>
            </a:extLst>
          </p:cNvPr>
          <p:cNvSpPr txBox="1">
            <a:spLocks noGrp="1"/>
          </p:cNvSpPr>
          <p:nvPr>
            <p:ph type="title" idx="4294967295"/>
          </p:nvPr>
        </p:nvSpPr>
        <p:spPr>
          <a:xfrm>
            <a:off x="263041" y="-582037"/>
            <a:ext cx="11839413" cy="5253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3000" b="1" i="0" u="none" strike="noStrike" kern="1200" cap="none" spc="0" normalizeH="0" baseline="0" noProof="0" dirty="0">
                <a:ln>
                  <a:noFill/>
                </a:ln>
                <a:solidFill>
                  <a:schemeClr val="accent3"/>
                </a:solidFill>
                <a:effectLst/>
                <a:uLnTx/>
                <a:uFillTx/>
                <a:latin typeface="Montserrat" panose="00000500000000000000" pitchFamily="50" charset="0"/>
                <a:ea typeface="+mj-ea"/>
                <a:cs typeface="+mj-cs"/>
              </a:rPr>
              <a:t>Agradecimientos</a:t>
            </a:r>
          </a:p>
        </p:txBody>
      </p:sp>
      <p:pic>
        <p:nvPicPr>
          <p:cNvPr id="5" name="Picture 4" descr="Logotipos de la Superintendencia de Escuelas del Condado de Fresno y de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4" name="Rectangle 3">
            <a:extLst>
              <a:ext uri="{FF2B5EF4-FFF2-40B4-BE49-F238E27FC236}">
                <a16:creationId xmlns:a16="http://schemas.microsoft.com/office/drawing/2014/main" id="{9E400D8D-D3B3-37F5-68D2-55577105E32C}"/>
              </a:ext>
              <a:ext uri="{C183D7F6-B498-43B3-948B-1728B52AA6E4}">
                <adec:decorative xmlns:adec="http://schemas.microsoft.com/office/drawing/2017/decorative" val="1"/>
              </a:ext>
            </a:extLst>
          </p:cNvPr>
          <p:cNvSpPr/>
          <p:nvPr/>
        </p:nvSpPr>
        <p:spPr>
          <a:xfrm>
            <a:off x="1981202" y="3429000"/>
            <a:ext cx="8520330" cy="2433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7" name="TextBox 6">
            <a:extLst>
              <a:ext uri="{FF2B5EF4-FFF2-40B4-BE49-F238E27FC236}">
                <a16:creationId xmlns:a16="http://schemas.microsoft.com/office/drawing/2014/main" id="{BFC46668-7139-6326-D72E-FAED8A90F482}"/>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t>
            </a:r>
            <a:r>
              <a:rPr lang="es-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es un producto del Superintendente de Escuelas del Condado de Fresno desarrollado por WestEd en colaboración con FCSS y el Centro AIMS para la Educación Matemática y Científica. No están destinados a la redistribución comercial, la modificación no autorizada ni el uso fuera del ámbito de la educación profesional.</a:t>
            </a:r>
            <a:endParaRPr lang="es-US"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24FE2-DC3A-152C-E325-945DCE3FDB45}"/>
              </a:ext>
            </a:extLst>
          </p:cNvPr>
          <p:cNvSpPr>
            <a:spLocks noGrp="1"/>
          </p:cNvSpPr>
          <p:nvPr>
            <p:ph type="title"/>
          </p:nvPr>
        </p:nvSpPr>
        <p:spPr>
          <a:xfrm>
            <a:off x="838199" y="237744"/>
            <a:ext cx="10812517" cy="424732"/>
          </a:xfrm>
        </p:spPr>
        <p:txBody>
          <a:bodyPr/>
          <a:lstStyle/>
          <a:p>
            <a:r>
              <a:rPr lang="es-US" sz="2400" noProof="0" dirty="0"/>
              <a:t>Discusión: Utilizar M</a:t>
            </a:r>
            <a:r>
              <a:rPr lang="es-US" sz="2400" baseline="30000" noProof="0" dirty="0"/>
              <a:t>5</a:t>
            </a:r>
            <a:r>
              <a:rPr lang="es-US" sz="2400" noProof="0" dirty="0"/>
              <a:t> para apoyar el aprendizaje sobre la medición</a:t>
            </a:r>
          </a:p>
        </p:txBody>
      </p:sp>
      <p:sp>
        <p:nvSpPr>
          <p:cNvPr id="5" name="Content Placeholder 4">
            <a:extLst>
              <a:ext uri="{FF2B5EF4-FFF2-40B4-BE49-F238E27FC236}">
                <a16:creationId xmlns:a16="http://schemas.microsoft.com/office/drawing/2014/main" id="{74AEFC76-9D38-275E-A3EB-08690494F709}"/>
              </a:ext>
            </a:extLst>
          </p:cNvPr>
          <p:cNvSpPr>
            <a:spLocks noGrp="1"/>
          </p:cNvSpPr>
          <p:nvPr>
            <p:ph sz="half" idx="1"/>
          </p:nvPr>
        </p:nvSpPr>
        <p:spPr>
          <a:xfrm>
            <a:off x="838200" y="1324303"/>
            <a:ext cx="5181600" cy="4728155"/>
          </a:xfrm>
        </p:spPr>
        <p:txBody>
          <a:bodyPr>
            <a:normAutofit/>
          </a:bodyPr>
          <a:lstStyle/>
          <a:p>
            <a:r>
              <a:rPr lang="es-US" noProof="0" dirty="0"/>
              <a:t>Comparta con todo el grupo sus ideas </a:t>
            </a:r>
            <a:r>
              <a:rPr lang="es-US" noProof="0"/>
              <a:t>sobre su practica de M</a:t>
            </a:r>
            <a:r>
              <a:rPr lang="es-US" baseline="30000" noProof="0"/>
              <a:t>5</a:t>
            </a:r>
            <a:r>
              <a:rPr lang="es-US" noProof="0"/>
              <a:t>. </a:t>
            </a:r>
            <a:r>
              <a:rPr lang="es-US" noProof="0" dirty="0"/>
              <a:t>Por ejemplo, puede crear lo siguiente:</a:t>
            </a:r>
          </a:p>
          <a:p>
            <a:pPr lvl="1"/>
            <a:r>
              <a:rPr lang="es-US" noProof="0" dirty="0"/>
              <a:t>dibujo</a:t>
            </a:r>
          </a:p>
          <a:p>
            <a:pPr lvl="1"/>
            <a:r>
              <a:rPr lang="es-US" noProof="0" dirty="0"/>
              <a:t>canción</a:t>
            </a:r>
          </a:p>
          <a:p>
            <a:pPr lvl="1"/>
            <a:r>
              <a:rPr lang="es-US" noProof="0" dirty="0"/>
              <a:t>juego de roles</a:t>
            </a:r>
          </a:p>
        </p:txBody>
      </p:sp>
      <p:pic>
        <p:nvPicPr>
          <p:cNvPr id="11" name="Content Placeholder 10">
            <a:extLst>
              <a:ext uri="{FF2B5EF4-FFF2-40B4-BE49-F238E27FC236}">
                <a16:creationId xmlns:a16="http://schemas.microsoft.com/office/drawing/2014/main" id="{0D405938-B46C-89B1-B6E4-0E80C15D2E0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00125" y="967168"/>
            <a:ext cx="5391875" cy="5076498"/>
          </a:xfrm>
        </p:spPr>
      </p:pic>
    </p:spTree>
    <p:extLst>
      <p:ext uri="{BB962C8B-B14F-4D97-AF65-F5344CB8AC3E}">
        <p14:creationId xmlns:p14="http://schemas.microsoft.com/office/powerpoint/2010/main" val="404373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AEFF-CAB3-6E06-1F40-4929CDDAA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353C1-524B-DD2E-F5FC-618A98570E35}"/>
              </a:ext>
            </a:extLst>
          </p:cNvPr>
          <p:cNvSpPr>
            <a:spLocks noGrp="1"/>
          </p:cNvSpPr>
          <p:nvPr>
            <p:ph type="title"/>
          </p:nvPr>
        </p:nvSpPr>
        <p:spPr>
          <a:xfrm>
            <a:off x="1237130" y="905669"/>
            <a:ext cx="4034118" cy="3288644"/>
          </a:xfrm>
        </p:spPr>
        <p:txBody>
          <a:bodyPr anchor="b">
            <a:normAutofit/>
          </a:bodyPr>
          <a:lstStyle/>
          <a:p>
            <a:r>
              <a:rPr lang="es-US" noProof="0" dirty="0"/>
              <a:t>Reflexionar: </a:t>
            </a:r>
            <a:r>
              <a:rPr lang="es-US" b="0" noProof="0" dirty="0">
                <a:latin typeface="Montserrat Medium" panose="00000600000000000000" pitchFamily="2" charset="0"/>
              </a:rPr>
              <a:t>Colaborar y compartir</a:t>
            </a:r>
          </a:p>
        </p:txBody>
      </p:sp>
      <p:pic>
        <p:nvPicPr>
          <p:cNvPr id="5" name="Picture 4">
            <a:extLst>
              <a:ext uri="{FF2B5EF4-FFF2-40B4-BE49-F238E27FC236}">
                <a16:creationId xmlns:a16="http://schemas.microsoft.com/office/drawing/2014/main" id="{B7CF5F24-B0F8-4AF8-2349-9DCC3F656A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p:blipFill>
        <p:spPr>
          <a:xfrm>
            <a:off x="6096000" y="685800"/>
            <a:ext cx="5257800" cy="5491163"/>
          </a:xfrm>
          <a:prstGeom prst="rect">
            <a:avLst/>
          </a:prstGeom>
          <a:noFill/>
        </p:spPr>
      </p:pic>
    </p:spTree>
    <p:extLst>
      <p:ext uri="{BB962C8B-B14F-4D97-AF65-F5344CB8AC3E}">
        <p14:creationId xmlns:p14="http://schemas.microsoft.com/office/powerpoint/2010/main" val="373972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Objetivos de la sesión</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fontScale="92500"/>
          </a:bodyPr>
          <a:lstStyle/>
          <a:p>
            <a:pPr>
              <a:spcAft>
                <a:spcPts val="2400"/>
              </a:spcAft>
            </a:pPr>
            <a:r>
              <a:rPr lang="es-US" noProof="0" dirty="0"/>
              <a:t>Describir cómo los bebés y los niños pequeños desarrollan conocimientos y habilidades en materia de medición.</a:t>
            </a:r>
          </a:p>
          <a:p>
            <a:pPr>
              <a:spcAft>
                <a:spcPts val="2400"/>
              </a:spcAft>
            </a:pPr>
            <a:r>
              <a:rPr lang="es-US" noProof="0" dirty="0"/>
              <a:t>Identificar formas de apoyar a los bebés y niños pequeños en el desarrollo de conocimientos y habilidades de medición.</a:t>
            </a:r>
          </a:p>
          <a:p>
            <a:r>
              <a:rPr lang="es-US" noProof="0" dirty="0"/>
              <a:t>Reflexionar sobre las prácticas actuales y cómo ampliar las formas de apoyar los conocimientos y habilidades de medición. </a:t>
            </a:r>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67A6-0D07-5716-E28A-9C2E48C4F7EE}"/>
              </a:ext>
            </a:extLst>
          </p:cNvPr>
          <p:cNvSpPr>
            <a:spLocks noGrp="1"/>
          </p:cNvSpPr>
          <p:nvPr>
            <p:ph type="title"/>
          </p:nvPr>
        </p:nvSpPr>
        <p:spPr/>
        <p:txBody>
          <a:bodyPr anchor="ctr">
            <a:normAutofit/>
          </a:bodyPr>
          <a:lstStyle/>
          <a:p>
            <a:r>
              <a:rPr lang="es-US" sz="4000" noProof="0" dirty="0"/>
              <a:t>Observar: </a:t>
            </a:r>
            <a:r>
              <a:rPr lang="es-US" sz="4000" b="0" noProof="0" dirty="0">
                <a:latin typeface="Montserrat Medium" panose="00000600000000000000" pitchFamily="2" charset="0"/>
              </a:rPr>
              <a:t>Explorar la medición a través del juego</a:t>
            </a:r>
          </a:p>
        </p:txBody>
      </p:sp>
      <p:pic>
        <p:nvPicPr>
          <p:cNvPr id="10" name="Content Placeholder 9">
            <a:extLst>
              <a:ext uri="{FF2B5EF4-FFF2-40B4-BE49-F238E27FC236}">
                <a16:creationId xmlns:a16="http://schemas.microsoft.com/office/drawing/2014/main" id="{91B689C6-9B6B-869A-B3F7-0CE1B32B6EDC}"/>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t="7156" b="-164"/>
          <a:stretch>
            <a:fillRect/>
          </a:stretch>
        </p:blipFill>
        <p:spPr>
          <a:xfrm>
            <a:off x="6096000" y="685800"/>
            <a:ext cx="5193792" cy="4262453"/>
          </a:xfrm>
        </p:spPr>
      </p:pic>
      <p:sp>
        <p:nvSpPr>
          <p:cNvPr id="4" name="TextBox 3">
            <a:extLst>
              <a:ext uri="{FF2B5EF4-FFF2-40B4-BE49-F238E27FC236}">
                <a16:creationId xmlns:a16="http://schemas.microsoft.com/office/drawing/2014/main" id="{751705C9-C64A-B10A-9C6F-0D2980AB2851}"/>
              </a:ext>
            </a:extLst>
          </p:cNvPr>
          <p:cNvSpPr txBox="1"/>
          <p:nvPr/>
        </p:nvSpPr>
        <p:spPr>
          <a:xfrm>
            <a:off x="6009999" y="4965837"/>
            <a:ext cx="5549798" cy="1546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s-US" sz="1600" noProof="0" dirty="0">
                <a:latin typeface="Montserrat" panose="00000500000000000000" pitchFamily="50" charset="0"/>
                <a:ea typeface="+mn-lt"/>
                <a:cs typeface="+mn-lt"/>
                <a:hlinkClick r:id="rId5"/>
              </a:rPr>
              <a:t>Explorar el tamaño y el ajuste con rampas y pelotas </a:t>
            </a:r>
            <a:br>
              <a:rPr lang="es-US" sz="1600" noProof="0" dirty="0">
                <a:latin typeface="Montserrat" panose="00000500000000000000" pitchFamily="50" charset="0"/>
                <a:ea typeface="+mn-lt"/>
                <a:cs typeface="+mn-lt"/>
                <a:hlinkClick r:id="rId5"/>
              </a:rPr>
            </a:br>
            <a:r>
              <a:rPr lang="es-US" sz="1600" noProof="0" dirty="0">
                <a:latin typeface="Montserrat" panose="00000500000000000000" pitchFamily="50" charset="0"/>
                <a:ea typeface="+mn-lt"/>
                <a:cs typeface="+mn-lt"/>
                <a:hlinkClick r:id="rId5"/>
              </a:rPr>
              <a:t>(18-36 meses)</a:t>
            </a:r>
            <a:endParaRPr lang="es-US" sz="1600" noProof="0" dirty="0">
              <a:latin typeface="Montserrat" panose="00000500000000000000" pitchFamily="50" charset="0"/>
              <a:ea typeface="+mn-lt"/>
              <a:cs typeface="+mn-lt"/>
            </a:endParaRPr>
          </a:p>
          <a:p>
            <a:pPr>
              <a:lnSpc>
                <a:spcPct val="120000"/>
              </a:lnSpc>
            </a:pPr>
            <a:r>
              <a:rPr lang="es-US" sz="1600" dirty="0">
                <a:latin typeface="Montserrat" panose="00000500000000000000" pitchFamily="50" charset="0"/>
                <a:ea typeface="+mn-lt"/>
                <a:cs typeface="+mn-lt"/>
                <a:hlinkClick r:id="rId6"/>
              </a:rPr>
              <a:t>Explorar el tamaño y el ajuste con rampas y pelotas </a:t>
            </a:r>
            <a:br>
              <a:rPr lang="es-US" sz="1600" dirty="0">
                <a:latin typeface="Montserrat" panose="00000500000000000000" pitchFamily="50" charset="0"/>
                <a:ea typeface="+mn-lt"/>
                <a:cs typeface="+mn-lt"/>
                <a:hlinkClick r:id="rId6"/>
              </a:rPr>
            </a:br>
            <a:r>
              <a:rPr lang="es-US" sz="1600" dirty="0">
                <a:latin typeface="Montserrat" panose="00000500000000000000" pitchFamily="50" charset="0"/>
                <a:ea typeface="+mn-lt"/>
                <a:cs typeface="+mn-lt"/>
                <a:hlinkClick r:id="rId6"/>
              </a:rPr>
              <a:t>(18-36 meses) – Versión AD</a:t>
            </a:r>
            <a:endParaRPr lang="es-US" sz="1600" dirty="0">
              <a:latin typeface="Montserrat" panose="00000500000000000000" pitchFamily="50" charset="0"/>
              <a:ea typeface="+mn-lt"/>
              <a:cs typeface="+mn-lt"/>
            </a:endParaRPr>
          </a:p>
          <a:p>
            <a:pPr>
              <a:lnSpc>
                <a:spcPct val="120000"/>
              </a:lnSpc>
            </a:pPr>
            <a:endParaRPr lang="es-US" sz="1600" noProof="0" dirty="0">
              <a:latin typeface="Montserrat" panose="00000500000000000000" pitchFamily="50" charset="0"/>
              <a:ea typeface="+mn-lt"/>
              <a:cs typeface="+mn-lt"/>
            </a:endParaRPr>
          </a:p>
        </p:txBody>
      </p:sp>
    </p:spTree>
    <p:extLst>
      <p:ext uri="{BB962C8B-B14F-4D97-AF65-F5344CB8AC3E}">
        <p14:creationId xmlns:p14="http://schemas.microsoft.com/office/powerpoint/2010/main" val="416976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4315A-906C-8E36-99C5-A094D92B8F57}"/>
              </a:ext>
            </a:extLst>
          </p:cNvPr>
          <p:cNvSpPr>
            <a:spLocks noGrp="1"/>
          </p:cNvSpPr>
          <p:nvPr>
            <p:ph type="title"/>
          </p:nvPr>
        </p:nvSpPr>
        <p:spPr>
          <a:xfrm>
            <a:off x="851646" y="237744"/>
            <a:ext cx="10834075" cy="535531"/>
          </a:xfrm>
        </p:spPr>
        <p:txBody>
          <a:bodyPr/>
          <a:lstStyle/>
          <a:p>
            <a:r>
              <a:rPr lang="es-US" sz="3200" noProof="0" dirty="0"/>
              <a:t>Discusi</a:t>
            </a:r>
            <a:r>
              <a:rPr lang="es-US" sz="3200" noProof="0" dirty="0">
                <a:latin typeface="Montserrat Medium" panose="00000600000000000000" pitchFamily="2" charset="0"/>
              </a:rPr>
              <a:t>ó</a:t>
            </a:r>
            <a:r>
              <a:rPr lang="es-US" sz="3200" noProof="0" dirty="0"/>
              <a:t>n: </a:t>
            </a:r>
            <a:r>
              <a:rPr lang="es-US" sz="3200" b="0" noProof="0" dirty="0">
                <a:latin typeface="Montserrat Medium" panose="00000600000000000000" pitchFamily="2" charset="0"/>
              </a:rPr>
              <a:t>Explorar la medición a través del juego</a:t>
            </a:r>
            <a:endParaRPr lang="es-US" b="0" noProof="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B14E662D-9918-D8A7-9F96-886ED0BBA267}"/>
              </a:ext>
            </a:extLst>
          </p:cNvPr>
          <p:cNvSpPr>
            <a:spLocks noGrp="1"/>
          </p:cNvSpPr>
          <p:nvPr>
            <p:ph idx="1"/>
          </p:nvPr>
        </p:nvSpPr>
        <p:spPr/>
        <p:txBody>
          <a:bodyPr/>
          <a:lstStyle/>
          <a:p>
            <a:pPr>
              <a:spcAft>
                <a:spcPts val="2400"/>
              </a:spcAft>
            </a:pPr>
            <a:r>
              <a:rPr lang="es-US" noProof="0" dirty="0"/>
              <a:t>¿Cómo exploraba el niño o la niña la medición?</a:t>
            </a:r>
          </a:p>
          <a:p>
            <a:pPr>
              <a:spcAft>
                <a:spcPts val="2400"/>
              </a:spcAft>
            </a:pPr>
            <a:r>
              <a:rPr lang="es-US" noProof="0" dirty="0"/>
              <a:t>¿Qué materiales utilizaba al explorar la medición?</a:t>
            </a:r>
          </a:p>
          <a:p>
            <a:r>
              <a:rPr lang="es-US" noProof="0" dirty="0"/>
              <a:t>¿Qué conceptos de medición estaba explorando el niño o la niña? </a:t>
            </a:r>
          </a:p>
        </p:txBody>
      </p:sp>
    </p:spTree>
    <p:extLst>
      <p:ext uri="{BB962C8B-B14F-4D97-AF65-F5344CB8AC3E}">
        <p14:creationId xmlns:p14="http://schemas.microsoft.com/office/powerpoint/2010/main" val="323944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s-US" noProof="0" dirty="0"/>
              <a:t>Cómo aprenden los niños sobre la medición</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390172" y="26376"/>
            <a:ext cx="11804621" cy="923330"/>
          </a:xfrm>
        </p:spPr>
        <p:txBody>
          <a:bodyPr/>
          <a:lstStyle/>
          <a:p>
            <a:r>
              <a:rPr lang="es-US" noProof="0" dirty="0"/>
              <a:t>Fundamentos del aprendizaje y el desarrollo infantil de California</a:t>
            </a:r>
          </a:p>
        </p:txBody>
      </p:sp>
      <p:sp>
        <p:nvSpPr>
          <p:cNvPr id="6" name="Content Placeholder 2">
            <a:extLst>
              <a:ext uri="{FF2B5EF4-FFF2-40B4-BE49-F238E27FC236}">
                <a16:creationId xmlns:a16="http://schemas.microsoft.com/office/drawing/2014/main" id="{DA37C989-E80B-96E1-19F7-6BE0BF3E820A}"/>
              </a:ext>
            </a:extLst>
          </p:cNvPr>
          <p:cNvSpPr>
            <a:spLocks noGrp="1"/>
          </p:cNvSpPr>
          <p:nvPr>
            <p:ph idx="1"/>
          </p:nvPr>
        </p:nvSpPr>
        <p:spPr>
          <a:xfrm>
            <a:off x="851646" y="1077488"/>
            <a:ext cx="10834075" cy="1234892"/>
          </a:xfrm>
        </p:spPr>
        <p:txBody>
          <a:bodyPr>
            <a:normAutofit fontScale="85000" lnSpcReduction="20000"/>
          </a:bodyPr>
          <a:lstStyle/>
          <a:p>
            <a:pPr marL="0" indent="0" algn="ctr">
              <a:buNone/>
            </a:pPr>
            <a:r>
              <a:rPr lang="es-ES_tradnl" b="1" noProof="0" dirty="0">
                <a:solidFill>
                  <a:schemeClr val="tx1"/>
                </a:solidFill>
                <a:latin typeface="Montserrat" panose="00000500000000000000" pitchFamily="50" charset="0"/>
              </a:rPr>
              <a:t>Fundamento: Pensamiento espacial</a:t>
            </a:r>
          </a:p>
          <a:p>
            <a:pPr marL="0" indent="0" algn="ctr">
              <a:buNone/>
            </a:pPr>
            <a:r>
              <a:rPr lang="es-ES_tradnl" sz="2500" noProof="0" dirty="0">
                <a:solidFill>
                  <a:schemeClr val="tx1"/>
                </a:solidFill>
                <a:latin typeface="Montserrat" panose="00000500000000000000" pitchFamily="50" charset="0"/>
              </a:rPr>
              <a:t>El desarrollo de la comprensión de cómo las cosas</a:t>
            </a:r>
            <a:br>
              <a:rPr lang="es-ES_tradnl" sz="2500" noProof="0" dirty="0">
                <a:solidFill>
                  <a:schemeClr val="tx1"/>
                </a:solidFill>
                <a:latin typeface="Montserrat" panose="00000500000000000000" pitchFamily="50" charset="0"/>
              </a:rPr>
            </a:br>
            <a:r>
              <a:rPr lang="es-ES_tradnl" sz="2500" noProof="0" dirty="0">
                <a:solidFill>
                  <a:schemeClr val="tx1"/>
                </a:solidFill>
                <a:latin typeface="Montserrat" panose="00000500000000000000" pitchFamily="50" charset="0"/>
              </a:rPr>
              <a:t>se mueven y encajan en el espacio.</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566833805"/>
              </p:ext>
            </p:extLst>
          </p:nvPr>
        </p:nvGraphicFramePr>
        <p:xfrm>
          <a:off x="377072" y="2321400"/>
          <a:ext cx="11550097" cy="3695573"/>
        </p:xfrm>
        <a:graphic>
          <a:graphicData uri="http://schemas.openxmlformats.org/drawingml/2006/table">
            <a:tbl>
              <a:tblPr firstRow="1" bandRow="1">
                <a:tableStyleId>{5C22544A-7EE6-4342-B048-85BDC9FD1C3A}</a:tableStyleId>
              </a:tblPr>
              <a:tblGrid>
                <a:gridCol w="3638747">
                  <a:extLst>
                    <a:ext uri="{9D8B030D-6E8A-4147-A177-3AD203B41FA5}">
                      <a16:colId xmlns:a16="http://schemas.microsoft.com/office/drawing/2014/main" val="1853988790"/>
                    </a:ext>
                  </a:extLst>
                </a:gridCol>
                <a:gridCol w="3751868">
                  <a:extLst>
                    <a:ext uri="{9D8B030D-6E8A-4147-A177-3AD203B41FA5}">
                      <a16:colId xmlns:a16="http://schemas.microsoft.com/office/drawing/2014/main" val="3972950546"/>
                    </a:ext>
                  </a:extLst>
                </a:gridCol>
                <a:gridCol w="4159482">
                  <a:extLst>
                    <a:ext uri="{9D8B030D-6E8A-4147-A177-3AD203B41FA5}">
                      <a16:colId xmlns:a16="http://schemas.microsoft.com/office/drawing/2014/main" val="2500859770"/>
                    </a:ext>
                  </a:extLst>
                </a:gridCol>
              </a:tblGrid>
              <a:tr h="370840">
                <a:tc>
                  <a:txBody>
                    <a:bodyPr/>
                    <a:lstStyle/>
                    <a:p>
                      <a:pPr algn="ctr"/>
                      <a:r>
                        <a:rPr lang="es-US" sz="2000" noProof="0" dirty="0">
                          <a:solidFill>
                            <a:schemeClr val="bg1"/>
                          </a:solidFill>
                          <a:latin typeface="Montserrat" panose="00000500000000000000" pitchFamily="2" charset="0"/>
                        </a:rPr>
                        <a:t>De 4 a </a:t>
                      </a:r>
                      <a:br>
                        <a:rPr lang="es-US" sz="2000" noProof="0" dirty="0">
                          <a:solidFill>
                            <a:schemeClr val="bg1"/>
                          </a:solidFill>
                          <a:latin typeface="Montserrat" panose="00000500000000000000" pitchFamily="2" charset="0"/>
                        </a:rPr>
                      </a:br>
                      <a:r>
                        <a:rPr lang="es-US" sz="2000" noProof="0" dirty="0">
                          <a:solidFill>
                            <a:schemeClr val="bg1"/>
                          </a:solidFill>
                          <a:latin typeface="Montserrat" panose="00000500000000000000" pitchFamily="2" charset="0"/>
                        </a:rPr>
                        <a:t>11 meses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sz="2000" noProof="0" dirty="0">
                          <a:solidFill>
                            <a:schemeClr val="bg1"/>
                          </a:solidFill>
                          <a:latin typeface="Montserrat" panose="00000500000000000000" pitchFamily="2" charset="0"/>
                        </a:rPr>
                        <a:t>De 11 meses a </a:t>
                      </a:r>
                      <a:br>
                        <a:rPr lang="es-US" sz="2000" noProof="0" dirty="0">
                          <a:solidFill>
                            <a:schemeClr val="bg1"/>
                          </a:solidFill>
                          <a:latin typeface="Montserrat" panose="00000500000000000000" pitchFamily="2" charset="0"/>
                        </a:rPr>
                      </a:br>
                      <a:r>
                        <a:rPr lang="es-US" sz="2000" noProof="0" dirty="0">
                          <a:solidFill>
                            <a:schemeClr val="bg1"/>
                          </a:solidFill>
                          <a:latin typeface="Montserrat" panose="00000500000000000000" pitchFamily="2" charset="0"/>
                        </a:rPr>
                        <a:t>23 meses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s-US" sz="2000" noProof="0" dirty="0">
                          <a:solidFill>
                            <a:schemeClr val="bg1"/>
                          </a:solidFill>
                          <a:latin typeface="Montserrat" panose="00000500000000000000" pitchFamily="2" charset="0"/>
                        </a:rPr>
                        <a:t>De 23 meses a </a:t>
                      </a:r>
                      <a:br>
                        <a:rPr lang="es-US" sz="2000" noProof="0" dirty="0">
                          <a:solidFill>
                            <a:schemeClr val="bg1"/>
                          </a:solidFill>
                          <a:latin typeface="Montserrat" panose="00000500000000000000" pitchFamily="2" charset="0"/>
                        </a:rPr>
                      </a:br>
                      <a:r>
                        <a:rPr lang="es-US" sz="2000" noProof="0" dirty="0">
                          <a:solidFill>
                            <a:schemeClr val="bg1"/>
                          </a:solidFill>
                          <a:latin typeface="Montserrat" panose="00000500000000000000" pitchFamily="2" charset="0"/>
                        </a:rPr>
                        <a:t>36 meses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370840">
                <a:tc>
                  <a:txBody>
                    <a:bodyPr/>
                    <a:lstStyle/>
                    <a:p>
                      <a:pPr>
                        <a:lnSpc>
                          <a:spcPct val="120000"/>
                        </a:lnSpc>
                      </a:pPr>
                      <a:r>
                        <a:rPr lang="es-US" sz="1800" noProof="0" dirty="0">
                          <a:latin typeface="Montserrat Medium" panose="00000600000000000000" pitchFamily="2" charset="0"/>
                        </a:rPr>
                        <a:t>Los niños exploran el movimiento de sus cuerpos,</a:t>
                      </a:r>
                    </a:p>
                    <a:p>
                      <a:pPr>
                        <a:lnSpc>
                          <a:spcPct val="120000"/>
                        </a:lnSpc>
                      </a:pPr>
                      <a:r>
                        <a:rPr lang="es-US" sz="1800" noProof="0" dirty="0">
                          <a:latin typeface="Montserrat Medium" panose="00000600000000000000" pitchFamily="2" charset="0"/>
                        </a:rPr>
                        <a:t>cómo se mueven las personas y los objetos por el espacio, y el tamaño y la forma de los objetos.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s-US" sz="1800" noProof="0" dirty="0">
                          <a:latin typeface="Montserrat Medium" panose="00000600000000000000" pitchFamily="2" charset="0"/>
                        </a:rPr>
                        <a:t>Los niños demuestran comprensión de dónde se ubican los objetos en el espacio y utilizan el método de ensayo y error para descubrir cómo los objetos, o sus cuerpos, se mueven y encajan en el espacio.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s-US" sz="1600" noProof="0" dirty="0">
                          <a:latin typeface="Montserrat Medium" panose="00000600000000000000" pitchFamily="2" charset="0"/>
                        </a:rPr>
                        <a:t>Los niños predicen cómo encajarán y se moverán los objetos en el espacio sin tener que probar todas las soluciones posibles. Los niños demuestran comprender las palabras utilizadas para describir tamaños (por ejemplo, grande, pequeño, poco), ubicaciones (por ejemplo, dentro, sobre, debajo) o direcciones (por ejemplo, arriba, abajo) en el espacio.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427" y="6118841"/>
            <a:ext cx="10675143" cy="276999"/>
          </a:xfrm>
          <a:prstGeom prst="rect">
            <a:avLst/>
          </a:prstGeom>
          <a:noFill/>
        </p:spPr>
        <p:txBody>
          <a:bodyPr wrap="square" rtlCol="0">
            <a:spAutoFit/>
          </a:bodyPr>
          <a:lstStyle/>
          <a:p>
            <a:pPr algn="r"/>
            <a:r>
              <a:rPr lang="es-US" sz="1200" noProof="0" dirty="0">
                <a:solidFill>
                  <a:schemeClr val="bg2">
                    <a:lumMod val="50000"/>
                  </a:schemeClr>
                </a:solidFill>
                <a:effectLst/>
                <a:latin typeface="Montserrat" panose="00000500000000000000" pitchFamily="50" charset="0"/>
              </a:rPr>
              <a:t>Departamento de Servicios Sociales de California (2025)</a:t>
            </a:r>
            <a:endParaRPr lang="es-US" sz="1200" i="1" noProof="0"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b="1" noProof="0" dirty="0">
                <a:latin typeface="Montserrat" pitchFamily="2" charset="77"/>
              </a:rPr>
              <a:t>Tres habilidades de medición</a:t>
            </a:r>
          </a:p>
        </p:txBody>
      </p:sp>
      <p:pic>
        <p:nvPicPr>
          <p:cNvPr id="6" name="Picture Placeholder 5">
            <a:extLst>
              <a:ext uri="{FF2B5EF4-FFF2-40B4-BE49-F238E27FC236}">
                <a16:creationId xmlns:a16="http://schemas.microsoft.com/office/drawing/2014/main" id="{1D962BCB-87C3-88F3-649D-18336E04CC23}"/>
              </a:ext>
              <a:ext uri="{C183D7F6-B498-43B3-948B-1728B52AA6E4}">
                <adec:decorative xmlns:adec="http://schemas.microsoft.com/office/drawing/2017/decorative" val="1"/>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0575" r="36104"/>
          <a:stretch>
            <a:fillRect/>
          </a:stretch>
        </p:blipFill>
        <p:spPr>
          <a:xfrm>
            <a:off x="0" y="0"/>
            <a:ext cx="4031645" cy="6176963"/>
          </a:xfrm>
          <a:prstGeom prst="rect">
            <a:avLst/>
          </a:prstGeom>
        </p:spPr>
      </p:pic>
      <p:graphicFrame>
        <p:nvGraphicFramePr>
          <p:cNvPr id="20" name="Content Placeholder 7" descr="Noticing Measurable Attributes.&#10;Comparing and Ordering.&#10;Measuring.">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859758396"/>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929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B6E81-AADA-4468-1B7B-0E3610DF8247}"/>
              </a:ext>
            </a:extLst>
          </p:cNvPr>
          <p:cNvSpPr>
            <a:spLocks noGrp="1"/>
          </p:cNvSpPr>
          <p:nvPr>
            <p:ph type="title"/>
          </p:nvPr>
        </p:nvSpPr>
        <p:spPr>
          <a:xfrm>
            <a:off x="838199" y="237744"/>
            <a:ext cx="10812517" cy="536557"/>
          </a:xfrm>
        </p:spPr>
        <p:txBody>
          <a:bodyPr/>
          <a:lstStyle/>
          <a:p>
            <a:r>
              <a:rPr lang="es-US" sz="3200" noProof="0" dirty="0">
                <a:effectLst/>
                <a:latin typeface="Poppins" panose="00000500000000000000" pitchFamily="2" charset="0"/>
                <a:ea typeface="Calibri" panose="020F0502020204030204" pitchFamily="34" charset="0"/>
                <a:cs typeface="Arial" panose="020B0604020202020204" pitchFamily="34" charset="0"/>
              </a:rPr>
              <a:t>Observar atributos medibles</a:t>
            </a:r>
            <a:endParaRPr lang="es-US" strike="sngStrike" noProof="0" dirty="0">
              <a:solidFill>
                <a:srgbClr val="FF0000"/>
              </a:solidFill>
            </a:endParaRPr>
          </a:p>
        </p:txBody>
      </p:sp>
      <p:sp>
        <p:nvSpPr>
          <p:cNvPr id="7" name="Content Placeholder 6">
            <a:extLst>
              <a:ext uri="{FF2B5EF4-FFF2-40B4-BE49-F238E27FC236}">
                <a16:creationId xmlns:a16="http://schemas.microsoft.com/office/drawing/2014/main" id="{A2C4E05D-F832-7D54-0F6F-F16D7795E3B7}"/>
              </a:ext>
            </a:extLst>
          </p:cNvPr>
          <p:cNvSpPr>
            <a:spLocks noGrp="1"/>
          </p:cNvSpPr>
          <p:nvPr>
            <p:ph sz="half" idx="1"/>
          </p:nvPr>
        </p:nvSpPr>
        <p:spPr>
          <a:xfrm>
            <a:off x="838199" y="1245173"/>
            <a:ext cx="5181600" cy="4718275"/>
          </a:xfrm>
        </p:spPr>
        <p:txBody>
          <a:bodyPr vert="horz" lIns="91440" tIns="45720" rIns="91440" bIns="45720" rtlCol="0" anchor="t">
            <a:normAutofit/>
          </a:bodyPr>
          <a:lstStyle/>
          <a:p>
            <a:r>
              <a:rPr lang="es-US" noProof="0" dirty="0">
                <a:latin typeface="Montserrat"/>
              </a:rPr>
              <a:t>Observar que los objetos tienen diferentes características, tales como:</a:t>
            </a:r>
          </a:p>
          <a:p>
            <a:pPr lvl="1"/>
            <a:r>
              <a:rPr lang="es-US" noProof="0" dirty="0"/>
              <a:t>tamaño</a:t>
            </a:r>
          </a:p>
          <a:p>
            <a:pPr lvl="1"/>
            <a:r>
              <a:rPr lang="es-US" noProof="0" dirty="0"/>
              <a:t>longitud</a:t>
            </a:r>
          </a:p>
          <a:p>
            <a:pPr lvl="1"/>
            <a:r>
              <a:rPr lang="es-US" noProof="0" dirty="0"/>
              <a:t>altura</a:t>
            </a:r>
          </a:p>
          <a:p>
            <a:pPr lvl="1"/>
            <a:r>
              <a:rPr lang="es-US" noProof="0" dirty="0"/>
              <a:t>peso</a:t>
            </a:r>
          </a:p>
          <a:p>
            <a:pPr lvl="1"/>
            <a:r>
              <a:rPr lang="es-US" noProof="0" dirty="0">
                <a:latin typeface="Montserrat"/>
              </a:rPr>
              <a:t>volumen</a:t>
            </a:r>
          </a:p>
          <a:p>
            <a:pPr lvl="1"/>
            <a:r>
              <a:rPr lang="es-US" noProof="0" dirty="0">
                <a:latin typeface="Montserrat"/>
              </a:rPr>
              <a:t>temperatura</a:t>
            </a:r>
            <a:endParaRPr lang="es-US" noProof="0" dirty="0"/>
          </a:p>
        </p:txBody>
      </p:sp>
      <p:sp>
        <p:nvSpPr>
          <p:cNvPr id="2" name="TextBox 1">
            <a:extLst>
              <a:ext uri="{FF2B5EF4-FFF2-40B4-BE49-F238E27FC236}">
                <a16:creationId xmlns:a16="http://schemas.microsoft.com/office/drawing/2014/main" id="{C438E709-7F93-51E4-74F0-8A04AA6F5DFE}"/>
              </a:ext>
            </a:extLst>
          </p:cNvPr>
          <p:cNvSpPr txBox="1"/>
          <p:nvPr/>
        </p:nvSpPr>
        <p:spPr>
          <a:xfrm>
            <a:off x="782887" y="6042578"/>
            <a:ext cx="10923140" cy="276999"/>
          </a:xfrm>
          <a:prstGeom prst="rect">
            <a:avLst/>
          </a:prstGeom>
          <a:noFill/>
        </p:spPr>
        <p:txBody>
          <a:bodyPr wrap="square" rtlCol="0">
            <a:spAutoFit/>
          </a:bodyPr>
          <a:lstStyle/>
          <a:p>
            <a:r>
              <a:rPr lang="es-US" sz="1200" noProof="0" dirty="0" err="1">
                <a:solidFill>
                  <a:schemeClr val="bg2">
                    <a:lumMod val="50000"/>
                  </a:schemeClr>
                </a:solidFill>
                <a:effectLst/>
                <a:latin typeface="Montserrat" pitchFamily="2" charset="77"/>
              </a:rPr>
              <a:t>Brannon</a:t>
            </a:r>
            <a:r>
              <a:rPr lang="es-US" sz="1200" noProof="0" dirty="0">
                <a:solidFill>
                  <a:schemeClr val="bg2">
                    <a:lumMod val="50000"/>
                  </a:schemeClr>
                </a:solidFill>
                <a:effectLst/>
                <a:latin typeface="Montserrat" pitchFamily="2" charset="77"/>
              </a:rPr>
              <a:t>, Lutz y Cordes (2006)</a:t>
            </a:r>
            <a:r>
              <a:rPr lang="es-US" sz="1200" noProof="0" dirty="0">
                <a:solidFill>
                  <a:schemeClr val="bg2">
                    <a:lumMod val="50000"/>
                  </a:schemeClr>
                </a:solidFill>
                <a:latin typeface="Montserrat" pitchFamily="2" charset="77"/>
              </a:rPr>
              <a:t>; Gao, Levine y </a:t>
            </a:r>
            <a:r>
              <a:rPr lang="es-US" sz="1200" noProof="0" dirty="0" err="1">
                <a:solidFill>
                  <a:schemeClr val="bg2">
                    <a:lumMod val="50000"/>
                  </a:schemeClr>
                </a:solidFill>
                <a:latin typeface="Montserrat" pitchFamily="2" charset="77"/>
              </a:rPr>
              <a:t>Huttenlocher</a:t>
            </a:r>
            <a:r>
              <a:rPr lang="es-US" sz="1200" noProof="0" dirty="0">
                <a:solidFill>
                  <a:schemeClr val="bg2">
                    <a:lumMod val="50000"/>
                  </a:schemeClr>
                </a:solidFill>
                <a:latin typeface="Montserrat" pitchFamily="2" charset="77"/>
              </a:rPr>
              <a:t> (2000</a:t>
            </a:r>
            <a:r>
              <a:rPr lang="es-US" sz="1200" noProof="0" dirty="0">
                <a:solidFill>
                  <a:schemeClr val="bg2">
                    <a:lumMod val="50000"/>
                  </a:schemeClr>
                </a:solidFill>
                <a:effectLst/>
                <a:latin typeface="Montserrat" pitchFamily="2" charset="77"/>
              </a:rPr>
              <a:t>)</a:t>
            </a:r>
            <a:endParaRPr lang="es-US" sz="1200" i="1" noProof="0" dirty="0">
              <a:solidFill>
                <a:schemeClr val="bg2">
                  <a:lumMod val="50000"/>
                </a:schemeClr>
              </a:solidFill>
              <a:latin typeface="Montserrat" pitchFamily="2" charset="77"/>
            </a:endParaRPr>
          </a:p>
        </p:txBody>
      </p:sp>
      <p:pic>
        <p:nvPicPr>
          <p:cNvPr id="16" name="Content Placeholder 15">
            <a:extLst>
              <a:ext uri="{FF2B5EF4-FFF2-40B4-BE49-F238E27FC236}">
                <a16:creationId xmlns:a16="http://schemas.microsoft.com/office/drawing/2014/main" id="{61F26708-FAB6-9313-804A-94FFCE56F5D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358270" y="974318"/>
            <a:ext cx="5833730" cy="5068260"/>
          </a:xfrm>
        </p:spPr>
      </p:pic>
    </p:spTree>
    <p:extLst>
      <p:ext uri="{BB962C8B-B14F-4D97-AF65-F5344CB8AC3E}">
        <p14:creationId xmlns:p14="http://schemas.microsoft.com/office/powerpoint/2010/main" val="2668092293"/>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4905</TotalTime>
  <Words>5239</Words>
  <Application>Microsoft Office PowerPoint</Application>
  <PresentationFormat>Widescreen</PresentationFormat>
  <Paragraphs>301</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Arial</vt:lpstr>
      <vt:lpstr>Montserrat Medium</vt:lpstr>
      <vt:lpstr>Poppins</vt:lpstr>
      <vt:lpstr>Montserrat</vt:lpstr>
      <vt:lpstr>Office Theme</vt:lpstr>
      <vt:lpstr>Medición: Bebés y niños pequeños</vt:lpstr>
      <vt:lpstr>Agradecimientos</vt:lpstr>
      <vt:lpstr>Objetivos de la sesión</vt:lpstr>
      <vt:lpstr>Observar: Explorar la medición a través del juego</vt:lpstr>
      <vt:lpstr>Discusión: Explorar la medición a través del juego</vt:lpstr>
      <vt:lpstr>Cómo aprenden los niños sobre la medición</vt:lpstr>
      <vt:lpstr>Fundamentos del aprendizaje y el desarrollo infantil de California</vt:lpstr>
      <vt:lpstr>Tres habilidades de medición</vt:lpstr>
      <vt:lpstr>Observar atributos medibles</vt:lpstr>
      <vt:lpstr>¿Cuál es más grande?</vt:lpstr>
      <vt:lpstr>¿Cuál tiene más?</vt:lpstr>
      <vt:lpstr>Notar atributos medibles: desarrollo</vt:lpstr>
      <vt:lpstr>Vocabulario de medición</vt:lpstr>
      <vt:lpstr>Apoyo a la medición</vt:lpstr>
      <vt:lpstr>Oportunidades diarias para explorar la medición</vt:lpstr>
      <vt:lpstr>Explorar: Enfoque M5 de matemáticas tempranas</vt:lpstr>
      <vt:lpstr>Observar:  M5 en acción</vt:lpstr>
      <vt:lpstr>Discusión: M5 en acción</vt:lpstr>
      <vt:lpstr>Explorar:  Utilizar M5 para apoyar el aprendizaje sobre la medición</vt:lpstr>
      <vt:lpstr>Discusión: Utilizar M5 para apoyar el aprendizaje sobre la medición</vt:lpstr>
      <vt:lpstr>Reflexionar: Colaborar y compartir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Medición: Bebés y niños pequeños</dc:title>
  <dc:creator/>
  <cp:keywords/>
  <cp:lastModifiedBy>Amy Reff</cp:lastModifiedBy>
  <cp:revision>200</cp:revision>
  <cp:lastPrinted>2023-08-03T16:24:27Z</cp:lastPrinted>
  <dcterms:created xsi:type="dcterms:W3CDTF">2024-09-24T13:13:29Z</dcterms:created>
  <dcterms:modified xsi:type="dcterms:W3CDTF">2026-01-20T13:40:13Z</dcterms:modified>
</cp:coreProperties>
</file>