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handoutMasterIdLst>
    <p:handoutMasterId r:id="rId37"/>
  </p:handoutMasterIdLst>
  <p:sldIdLst>
    <p:sldId id="271" r:id="rId2"/>
    <p:sldId id="402" r:id="rId3"/>
    <p:sldId id="403" r:id="rId4"/>
    <p:sldId id="404" r:id="rId5"/>
    <p:sldId id="405" r:id="rId6"/>
    <p:sldId id="417" r:id="rId7"/>
    <p:sldId id="400" r:id="rId8"/>
    <p:sldId id="456" r:id="rId9"/>
    <p:sldId id="392" r:id="rId10"/>
    <p:sldId id="427" r:id="rId11"/>
    <p:sldId id="428" r:id="rId12"/>
    <p:sldId id="401" r:id="rId13"/>
    <p:sldId id="399" r:id="rId14"/>
    <p:sldId id="452" r:id="rId15"/>
    <p:sldId id="418" r:id="rId16"/>
    <p:sldId id="457" r:id="rId17"/>
    <p:sldId id="434" r:id="rId18"/>
    <p:sldId id="435" r:id="rId19"/>
    <p:sldId id="439" r:id="rId20"/>
    <p:sldId id="440" r:id="rId21"/>
    <p:sldId id="437" r:id="rId22"/>
    <p:sldId id="441" r:id="rId23"/>
    <p:sldId id="443" r:id="rId24"/>
    <p:sldId id="444" r:id="rId25"/>
    <p:sldId id="442" r:id="rId26"/>
    <p:sldId id="446" r:id="rId27"/>
    <p:sldId id="458" r:id="rId28"/>
    <p:sldId id="423" r:id="rId29"/>
    <p:sldId id="454" r:id="rId30"/>
    <p:sldId id="447" r:id="rId31"/>
    <p:sldId id="448" r:id="rId32"/>
    <p:sldId id="426" r:id="rId33"/>
    <p:sldId id="453" r:id="rId34"/>
    <p:sldId id="425" r:id="rId35"/>
  </p:sldIdLst>
  <p:sldSz cx="12192000" cy="6858000"/>
  <p:notesSz cx="6858000" cy="9144000"/>
  <p:embeddedFontLst>
    <p:embeddedFont>
      <p:font typeface="Montserrat" panose="00000500000000000000" pitchFamily="50" charset="0"/>
      <p:regular r:id="rId38"/>
      <p:bold r:id="rId39"/>
      <p:italic r:id="rId40"/>
      <p:boldItalic r:id="rId41"/>
    </p:embeddedFont>
    <p:embeddedFont>
      <p:font typeface="Montserrat Medium" panose="00000600000000000000" pitchFamily="2" charset="0"/>
      <p:regular r:id="rId42"/>
      <p:italic r:id="rId43"/>
    </p:embeddedFont>
    <p:embeddedFont>
      <p:font typeface="Poppins" panose="00000500000000000000" pitchFamily="2"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56175657-D597-08E2-DA47-49FB6C903BBD}" name="Lexi Alexander" initials="LA" userId="S::lalexan2@wested.org::209657db-7f14-4e98-85e1-9b7d89483e08" providerId="AD"/>
  <p188:author id="{990F5A61-37B3-57C3-4E8D-1D794B946607}" name="Amy Reff" initials="AR" userId="Amy Reff" providerId="None"/>
  <p188:author id="{1B2EF87B-3DC5-82AC-F8A2-44026E20A25D}" name="Anokina Broubakarian" initials="AB" userId="S::abrouba@wested.org::c736223a-fc9f-47ac-97b7-23f463cb4b82" providerId="AD"/>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 id="{167117C7-EAA2-167D-2145-E1F1ECC1AA13}" name="Lexi Alexander" initials="LA" userId="JFfCDUPoy8XNDLgjf5LRYVijoAz7WR7RTVdh3+dwRHI=" providerId="None"/>
  <p188:author id="{C617A9FB-45C8-9C77-17DD-0CD54423E0F8}" name="Mary Tederstrom" initials="MT" userId="S::mteders@wested.org::fef86468-6837-408a-99aa-b8473b063d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73D"/>
    <a:srgbClr val="42509F"/>
    <a:srgbClr val="2078AE"/>
    <a:srgbClr val="2078B0"/>
    <a:srgbClr val="8AADCB"/>
    <a:srgbClr val="9DBAD4"/>
    <a:srgbClr val="D8E4EE"/>
    <a:srgbClr val="E9EBFD"/>
    <a:srgbClr val="767676"/>
    <a:srgbClr val="327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19" autoAdjust="0"/>
    <p:restoredTop sz="57673" autoAdjust="0"/>
  </p:normalViewPr>
  <p:slideViewPr>
    <p:cSldViewPr snapToGrid="0">
      <p:cViewPr varScale="1">
        <p:scale>
          <a:sx n="88" d="100"/>
          <a:sy n="88" d="100"/>
        </p:scale>
        <p:origin x="1464" y="84"/>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3"/>
          </a:solidFill>
        </a:ln>
      </dgm:spPr>
      <dgm:t>
        <a:bodyPr/>
        <a:lstStyle/>
        <a:p>
          <a:r>
            <a:rPr lang="en-US" sz="2800" u="none" dirty="0">
              <a:uFillTx/>
              <a:latin typeface="Montserrat" pitchFamily="2" charset="77"/>
            </a:rPr>
            <a:t>Sort and Classify</a:t>
          </a:r>
          <a:endParaRPr lang="en-US" sz="2800" b="0" dirty="0">
            <a:latin typeface="Montserrat" pitchFamily="2" charset="77"/>
          </a:endParaRP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6C8F184A-D5EC-AC4A-AAF4-96E70140B6FE}">
      <dgm:prSet phldrT="[Text]" custT="1"/>
      <dgm:spPr>
        <a:ln>
          <a:solidFill>
            <a:schemeClr val="accent3"/>
          </a:solidFill>
        </a:ln>
      </dgm:spPr>
      <dgm:t>
        <a:bodyPr/>
        <a:lstStyle/>
        <a:p>
          <a:r>
            <a:rPr lang="en-US" sz="2800" u="none" dirty="0">
              <a:uFillTx/>
              <a:latin typeface="Montserrat" pitchFamily="2" charset="77"/>
            </a:rPr>
            <a:t>Collect and Represent</a:t>
          </a:r>
          <a:endParaRPr lang="en-US" sz="2800" b="0" dirty="0">
            <a:latin typeface="Montserrat" pitchFamily="2" charset="77"/>
          </a:endParaRPr>
        </a:p>
      </dgm:t>
    </dgm:pt>
    <dgm:pt modelId="{77A100E7-5D02-8947-B692-EA5F5DCC565A}" type="parTrans" cxnId="{7576766F-9AE3-6444-B158-91BA1C13BB55}">
      <dgm:prSet/>
      <dgm:spPr/>
      <dgm:t>
        <a:bodyPr/>
        <a:lstStyle/>
        <a:p>
          <a:endParaRPr lang="en-US"/>
        </a:p>
      </dgm:t>
    </dgm:pt>
    <dgm:pt modelId="{CE0D9407-8DF3-B84D-97EA-12C6CC72A9A0}" type="sibTrans" cxnId="{7576766F-9AE3-6444-B158-91BA1C13BB55}">
      <dgm:prSet/>
      <dgm:spPr/>
      <dgm:t>
        <a:bodyPr/>
        <a:lstStyle/>
        <a:p>
          <a:endParaRPr lang="en-US"/>
        </a:p>
      </dgm:t>
    </dgm:pt>
    <dgm:pt modelId="{EDD79C09-BC6B-304B-8C6C-A04F30748BEF}">
      <dgm:prSet custT="1"/>
      <dgm:spPr>
        <a:ln>
          <a:solidFill>
            <a:schemeClr val="accent3"/>
          </a:solidFill>
        </a:ln>
      </dgm:spPr>
      <dgm:t>
        <a:bodyPr/>
        <a:lstStyle/>
        <a:p>
          <a:r>
            <a:rPr lang="en-US" sz="2800" u="none" dirty="0">
              <a:uFillTx/>
              <a:latin typeface="Montserrat" pitchFamily="2" charset="77"/>
            </a:rPr>
            <a:t>Interpret</a:t>
          </a:r>
          <a:endParaRPr lang="en-US" sz="2800" b="0" dirty="0">
            <a:latin typeface="Montserrat" pitchFamily="2" charset="77"/>
          </a:endParaRPr>
        </a:p>
      </dgm:t>
    </dgm:pt>
    <dgm:pt modelId="{61846C65-53C8-9B44-A48B-0FE691C1A152}" type="parTrans" cxnId="{B4A2FE8F-FCF8-BD4B-8EA0-A9F2342CEFBD}">
      <dgm:prSet/>
      <dgm:spPr/>
      <dgm:t>
        <a:bodyPr/>
        <a:lstStyle/>
        <a:p>
          <a:endParaRPr lang="en-US"/>
        </a:p>
      </dgm:t>
    </dgm:pt>
    <dgm:pt modelId="{42A5C37D-E4A1-D04E-9A90-C2BC45005B29}" type="sibTrans" cxnId="{B4A2FE8F-FCF8-BD4B-8EA0-A9F2342CEFBD}">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3"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D1F3FE81-C8BC-2449-853F-7A5C63C07C14}" type="pres">
      <dgm:prSet presAssocID="{6C8F184A-D5EC-AC4A-AAF4-96E70140B6FE}" presName="parentText" presStyleLbl="node1" presStyleIdx="1" presStyleCnt="3" custLinFactNeighborX="0" custLinFactNeighborY="17594">
        <dgm:presLayoutVars>
          <dgm:chMax val="0"/>
          <dgm:bulletEnabled val="1"/>
        </dgm:presLayoutVars>
      </dgm:prSet>
      <dgm:spPr/>
    </dgm:pt>
    <dgm:pt modelId="{497EBEE9-E201-7847-9E79-4C96C962F4F2}" type="pres">
      <dgm:prSet presAssocID="{CE0D9407-8DF3-B84D-97EA-12C6CC72A9A0}" presName="spacer" presStyleCnt="0"/>
      <dgm:spPr/>
    </dgm:pt>
    <dgm:pt modelId="{00E75589-B441-884F-B51A-9ABB03F07FC9}" type="pres">
      <dgm:prSet presAssocID="{EDD79C09-BC6B-304B-8C6C-A04F30748BEF}" presName="parentText" presStyleLbl="node1" presStyleIdx="2" presStyleCnt="3">
        <dgm:presLayoutVars>
          <dgm:chMax val="0"/>
          <dgm:bulletEnabled val="1"/>
        </dgm:presLayoutVars>
      </dgm:prSet>
      <dgm:spPr/>
    </dgm:pt>
  </dgm:ptLst>
  <dgm:cxnLst>
    <dgm:cxn modelId="{ED5A7568-6338-F54F-BEA0-9203104FE08C}" type="presOf" srcId="{EDD79C09-BC6B-304B-8C6C-A04F30748BEF}" destId="{00E75589-B441-884F-B51A-9ABB03F07FC9}" srcOrd="0" destOrd="0" presId="urn:microsoft.com/office/officeart/2005/8/layout/vList2"/>
    <dgm:cxn modelId="{AC58F36A-368B-EC47-9132-CB20D56AE6CB}" srcId="{92CD6AB6-348E-384E-9C15-23F721B7C2CD}" destId="{8769C50C-E863-1942-AA2A-4BB4313504E2}" srcOrd="0" destOrd="0" parTransId="{0F9FC8CF-8F9E-2942-9545-289DDF1037C6}" sibTransId="{A2352D8A-C4EC-A84A-821D-3A59FB15D321}"/>
    <dgm:cxn modelId="{7576766F-9AE3-6444-B158-91BA1C13BB55}" srcId="{92CD6AB6-348E-384E-9C15-23F721B7C2CD}" destId="{6C8F184A-D5EC-AC4A-AAF4-96E70140B6FE}" srcOrd="1" destOrd="0" parTransId="{77A100E7-5D02-8947-B692-EA5F5DCC565A}" sibTransId="{CE0D9407-8DF3-B84D-97EA-12C6CC72A9A0}"/>
    <dgm:cxn modelId="{B4A2FE8F-FCF8-BD4B-8EA0-A9F2342CEFBD}" srcId="{92CD6AB6-348E-384E-9C15-23F721B7C2CD}" destId="{EDD79C09-BC6B-304B-8C6C-A04F30748BEF}" srcOrd="2" destOrd="0" parTransId="{61846C65-53C8-9B44-A48B-0FE691C1A152}" sibTransId="{42A5C37D-E4A1-D04E-9A90-C2BC45005B29}"/>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23CAB5E8-FF07-F24E-9570-7491B5936E8F}" type="presOf" srcId="{6C8F184A-D5EC-AC4A-AAF4-96E70140B6FE}" destId="{D1F3FE81-C8BC-2449-853F-7A5C63C07C1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A7A06A0D-216B-1C4F-AB62-B08BC7BBCC12}" type="presParOf" srcId="{32882DCB-8B10-4A44-A788-A6B6F3E57944}" destId="{D1F3FE81-C8BC-2449-853F-7A5C63C07C14}" srcOrd="2" destOrd="0" presId="urn:microsoft.com/office/officeart/2005/8/layout/vList2"/>
    <dgm:cxn modelId="{80BC2855-0396-7D48-BB52-26BEDE88BC5E}" type="presParOf" srcId="{32882DCB-8B10-4A44-A788-A6B6F3E57944}" destId="{497EBEE9-E201-7847-9E79-4C96C962F4F2}" srcOrd="3" destOrd="0" presId="urn:microsoft.com/office/officeart/2005/8/layout/vList2"/>
    <dgm:cxn modelId="{EFD23B23-41D8-E04F-997A-9709CFD63D32}" type="presParOf" srcId="{32882DCB-8B10-4A44-A788-A6B6F3E57944}" destId="{00E75589-B441-884F-B51A-9ABB03F07FC9}"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99084"/>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u="none" kern="1200" dirty="0">
              <a:uFillTx/>
              <a:latin typeface="Montserrat" pitchFamily="2" charset="77"/>
            </a:rPr>
            <a:t>Sort and Classify</a:t>
          </a:r>
          <a:endParaRPr lang="en-US" sz="2800" b="0" kern="1200" dirty="0">
            <a:latin typeface="Montserrat" pitchFamily="2" charset="77"/>
          </a:endParaRPr>
        </a:p>
      </dsp:txBody>
      <dsp:txXfrm>
        <a:off x="59399" y="158483"/>
        <a:ext cx="7369439" cy="1098002"/>
      </dsp:txXfrm>
    </dsp:sp>
    <dsp:sp modelId="{D1F3FE81-C8BC-2449-853F-7A5C63C07C14}">
      <dsp:nvSpPr>
        <dsp:cNvPr id="0" name=""/>
        <dsp:cNvSpPr/>
      </dsp:nvSpPr>
      <dsp:spPr>
        <a:xfrm>
          <a:off x="0" y="1574804"/>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u="none" kern="1200" dirty="0">
              <a:uFillTx/>
              <a:latin typeface="Montserrat" pitchFamily="2" charset="77"/>
            </a:rPr>
            <a:t>Collect and Represent</a:t>
          </a:r>
          <a:endParaRPr lang="en-US" sz="2800" b="0" kern="1200" dirty="0">
            <a:latin typeface="Montserrat" pitchFamily="2" charset="77"/>
          </a:endParaRPr>
        </a:p>
      </dsp:txBody>
      <dsp:txXfrm>
        <a:off x="59399" y="1634203"/>
        <a:ext cx="7369439" cy="1098002"/>
      </dsp:txXfrm>
    </dsp:sp>
    <dsp:sp modelId="{00E75589-B441-884F-B51A-9ABB03F07FC9}">
      <dsp:nvSpPr>
        <dsp:cNvPr id="0" name=""/>
        <dsp:cNvSpPr/>
      </dsp:nvSpPr>
      <dsp:spPr>
        <a:xfrm>
          <a:off x="0" y="2945869"/>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u="none" kern="1200" dirty="0">
              <a:uFillTx/>
              <a:latin typeface="Montserrat" pitchFamily="2" charset="77"/>
            </a:rPr>
            <a:t>Interpret</a:t>
          </a:r>
          <a:endParaRPr lang="en-US" sz="2800" b="0" kern="1200" dirty="0">
            <a:latin typeface="Montserrat" pitchFamily="2" charset="77"/>
          </a:endParaRPr>
        </a:p>
      </dsp:txBody>
      <dsp:txXfrm>
        <a:off x="59399" y="3005268"/>
        <a:ext cx="7369439"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2/10/2026</a:t>
            </a:fld>
            <a:endParaRPr lang="en-US" dirty="0"/>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2/10/2026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youtu.be/bQjdalaO_mY"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youtu.be/B_EQxD7qJ6I"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bQjdalaO_m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youtu.be/t4hyWeBYRRY"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youtu.be/KccdtKLSfwg"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youtu.be/t4hyWeBYRR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youtu.be/K4z_RDRbSE0"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youtu.be/ZNZDeCrn7uI"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youtu.be/K4z_RDRbSE0"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youtu.be/t4hyWeBYRRY"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lowrevealgraphs.com/resources-for-the-classroom/graphs-for-the-elementary-classroo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nytimes.com/2023/07/26/learning/over-75-new-york-times-graphs-for-students-to-analyze.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Welcome! Today, we will explore how young children learn to collect, represent, and interpret data.</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talking points to include relevant introductions, “housekeeping,” and other important information for your participants.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share with participants that, in this session, we might use “TK” to refer to transitional kindergarten and “K” for kindergarten.</a:t>
            </a:r>
          </a:p>
          <a:p>
            <a:endParaRPr lang="en-US" dirty="0">
              <a:solidFill>
                <a:srgbClr val="C00000"/>
              </a:solidFill>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dirty="0"/>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let’s consider how young children engage in data collection and interpretation.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participants to discuss the following question:] What are some ways children in your setting participate in data collection activities?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share their examples. As you discuss the points below, make connections to the examples provided by participants.]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participate in data collection and representation activities as part of everyday routines.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children may take part in a “Question of the Day.” The “Question of the Day” is a daily question that is posted in the classroom for children to answer as part of their morning routine. This may include questions like “What is your favorite pet?” “Do you have brown eyes?” or “What do you like to do with your family?”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Data collection and representation activities can also happen as part of project-based work.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as part of a project or unit on transportation, children may collect data on which modes of transportation children take to school.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Data collection activities also allow educators to survey children in the classroom to make a collective decision or solve a problem.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children may vote on what they should name their classroom pet or decide on a way to work together.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Data collection can connect to children’s cultural background or relate to their lived experiences at home or in their community.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children may vote on their favorite family activity or their favorite home meal.</a:t>
            </a: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way you organize the activity based on group size, session length and format, and participants’ needs.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small groups, you might invite participants to share their examples directly with the larger group.</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larger groups, you might invite participants to work with a partner and share with the larger group.</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dirty="0"/>
          </a:p>
        </p:txBody>
      </p:sp>
    </p:spTree>
    <p:extLst>
      <p:ext uri="{BB962C8B-B14F-4D97-AF65-F5344CB8AC3E}">
        <p14:creationId xmlns:p14="http://schemas.microsoft.com/office/powerpoint/2010/main" val="2406494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STEAM investigations—investigations using science, technology, engineering, art, and math to construct meaning about the world—provide a rich context for children to engage in data collection and representation.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Supporting children to collect data as part of a scientific investigation allows children to answer questions of interest with greater precision and accuracy. For example, data collection and representation allows children to answer questions such as: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Did we collect more avocados, lemons, or jalapenos in our garden?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Which car rolls farthest down the ramp?</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Do we see more bees or butterflies in our flower bed?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Which month is the hottest? Which month is the coldest?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Which of the bridges we built can hold the most weight?</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360970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discuss how young children develop an understanding of data.</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dirty="0"/>
          </a:p>
        </p:txBody>
      </p:sp>
    </p:spTree>
    <p:extLst>
      <p:ext uri="{BB962C8B-B14F-4D97-AF65-F5344CB8AC3E}">
        <p14:creationId xmlns:p14="http://schemas.microsoft.com/office/powerpoint/2010/main" val="2576859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review how data understanding is represented in state standards and foundations.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will start by reviewing the California Preschool/Transitional Kindergarten Learning Foundations (PTKLF; California Department of Education, 2024). The recently revised foundations were designed to align with expectations stated in the California Common Core Kindergarten Mathematics Standards.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foundation in the “Operations and Algebraic Thinking” strand describes children’s ability to sort and classify objects according to their attributes, which is an important skill when collecting and representing data.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Two foundations in the “Measurement and Data” strand describe children’s ability to represent data and interpret data.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early foundations describe children’s ability to use objects, tally marks, and pictographs to represent data in two groups and decide, with adult support, which group has more or less.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later foundations describe children’s ability to use objects, tally marks, and pictographs to represent data in two or more groups and compare the number of data points in each group. At this age, children also understand that each object, tally mark, or picture represents one data point.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Slides 13 and 14 make connections to foundations and standards for data.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PTKLF addresses children ages three to five. This includes children in both preschool and TK. The California Common Core State Standards in Mathematics include standards for children in kindergarten.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foundations and standards listed in some of the slides are condensed. Consider providing participants with copies of the relevant California Preschool/TK Learning Foundations or the California Common Core State Standards. Decide whether electronic or printed copies will be more useful for your participants.</a:t>
            </a:r>
          </a:p>
          <a:p>
            <a:pPr marL="0" marR="0">
              <a:lnSpc>
                <a:spcPts val="2400"/>
              </a:lnSpc>
              <a:spcBef>
                <a:spcPts val="600"/>
              </a:spcBef>
            </a:pP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dirty="0"/>
          </a:p>
        </p:txBody>
      </p:sp>
    </p:spTree>
    <p:extLst>
      <p:ext uri="{BB962C8B-B14F-4D97-AF65-F5344CB8AC3E}">
        <p14:creationId xmlns:p14="http://schemas.microsoft.com/office/powerpoint/2010/main" val="465995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5F0E-C0D3-A1C8-423D-DD8D7BFC6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35D483-BB87-838D-94EA-D857D348CB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34612D-B7A5-7611-DC4C-AB08DC0D2A26}"/>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review how learning about data is represented in the California Common Core State Standards: Mathematics (California Department of Education, 2013) for children in kindergarten, first grade, and second grade.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kindergarten, one standard in the domain “Measurement and Data” describes children’s ability to classify and sort objects into categories and count the number of objects in each category.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first grade, one standard describes children’s ability to organize, represent, and interpret data with up to three categories and then to answer questions about the data.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second grade, one standard describes children’s ability to represent data using picture graphs, bar graphs, and line plots. Children at this age are also expected to solve problems using information in the graph. </a:t>
            </a:r>
          </a:p>
          <a:p>
            <a:pPr marL="0" marR="0">
              <a:lnSpc>
                <a:spcPts val="2400"/>
              </a:lnSpc>
              <a:spcBef>
                <a:spcPts val="600"/>
              </a:spcBef>
            </a:pP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C4D3733-E4CE-BE47-A780-068E32F3E171}"/>
              </a:ext>
            </a:extLst>
          </p:cNvPr>
          <p:cNvSpPr>
            <a:spLocks noGrp="1"/>
          </p:cNvSpPr>
          <p:nvPr>
            <p:ph type="sldNum" sz="quarter" idx="5"/>
          </p:nvPr>
        </p:nvSpPr>
        <p:spPr/>
        <p:txBody>
          <a:bodyPr/>
          <a:lstStyle/>
          <a:p>
            <a:fld id="{896399F6-6299-4610-B81F-5B1794C45A33}" type="slidenum">
              <a:rPr lang="en-US" smtClean="0"/>
              <a:t>14</a:t>
            </a:fld>
            <a:endParaRPr lang="en-US" dirty="0"/>
          </a:p>
        </p:txBody>
      </p:sp>
    </p:spTree>
    <p:extLst>
      <p:ext uri="{BB962C8B-B14F-4D97-AF65-F5344CB8AC3E}">
        <p14:creationId xmlns:p14="http://schemas.microsoft.com/office/powerpoint/2010/main" val="2100897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following slides describe three important data skills that children develop from preschool to early elementary. These skills include children’s ability to: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sort and classify data,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collect and represent data, and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interpret data.</a:t>
            </a:r>
          </a:p>
          <a:p>
            <a:endParaRPr lang="en-US" dirty="0">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dirty="0"/>
          </a:p>
        </p:txBody>
      </p:sp>
    </p:spTree>
    <p:extLst>
      <p:ext uri="{BB962C8B-B14F-4D97-AF65-F5344CB8AC3E}">
        <p14:creationId xmlns:p14="http://schemas.microsoft.com/office/powerpoint/2010/main" val="833104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loose parts that vary in color, size, type, or function such as bottle caps, buttons, shells, counting bears, or colored pebbles.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Sorting</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classifying</a:t>
            </a:r>
            <a:r>
              <a:rPr lang="en-US" sz="1200" kern="1200" dirty="0">
                <a:solidFill>
                  <a:schemeClr val="tx1"/>
                </a:solidFill>
                <a:effectLst/>
                <a:latin typeface="+mn-lt"/>
                <a:ea typeface="+mn-ea"/>
                <a:cs typeface="+mn-cs"/>
              </a:rPr>
              <a:t> are the first steps in data collection.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take a moment to do some sorting.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Notice the materials on your table.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Together with the people in your table group, decide how you might sort these items. What are the names of the different groups you have sorted your items into?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Are you able to sort these items in another way?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each table group with a collection of loose parts that vary in color, size, type, or function.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dirty="0"/>
          </a:p>
        </p:txBody>
      </p:sp>
    </p:spTree>
    <p:extLst>
      <p:ext uri="{BB962C8B-B14F-4D97-AF65-F5344CB8AC3E}">
        <p14:creationId xmlns:p14="http://schemas.microsoft.com/office/powerpoint/2010/main" val="1585207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Sorting involves organizing items into groups based on similar attributes.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putting all blue cars in one pile and all red cars in another pile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Classifying involves arranging objects into groups and naming these groups.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naming one of the groups “blue cars” and the other group “red cars”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Sorting requires children to notice similarities and differences between objects and to separate these objects according to these similar attributes.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process of grouping things based on similar attributes provides the foundation for the development of children’s ability to collect and represent data.</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dirty="0"/>
          </a:p>
        </p:txBody>
      </p:sp>
    </p:spTree>
    <p:extLst>
      <p:ext uri="{BB962C8B-B14F-4D97-AF65-F5344CB8AC3E}">
        <p14:creationId xmlns:p14="http://schemas.microsoft.com/office/powerpoint/2010/main" val="3459993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objects are sorted into groups, children can start answering questions.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types of questions might children ask after sorting objects into groups?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answer the question. Then debrief and make connections to participants’ answers.] Children might wonder which group has the most and which group has the least. Children may also want to compare the groups, for example, by counting the number of objects in a group.</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dirty="0"/>
          </a:p>
        </p:txBody>
      </p:sp>
    </p:spTree>
    <p:extLst>
      <p:ext uri="{BB962C8B-B14F-4D97-AF65-F5344CB8AC3E}">
        <p14:creationId xmlns:p14="http://schemas.microsoft.com/office/powerpoint/2010/main" val="2348745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10–20 minutes (including debrief on the next slide)</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Data video clip</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observe a video clip of a group of children in TK as they first sort and then collect and represent data on dinosaurs. As you observe, pay attention to the way the children are sorting. How did the children sort the dinosaurs? How did the process of sorting help the children in collecting data?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watching the clip, we will discuss what you noticed.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video clip related to data.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provide the following video clip (you may choose other videos to use):</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Digging into Data About Dinosaurs (4–5 years)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bQjdalaO_mY</a:t>
            </a:r>
            <a:r>
              <a:rPr lang="en-US" sz="1200" u="sng" kern="1200" dirty="0">
                <a:solidFill>
                  <a:schemeClr val="tx1"/>
                </a:solidFill>
                <a:effectLst/>
                <a:latin typeface="+mn-lt"/>
                <a:ea typeface="+mn-ea"/>
                <a:cs typeface="+mn-cs"/>
              </a:rPr>
              <a:t>]</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4"/>
              </a:rPr>
              <a:t>Digging into Data About Dinosaurs (4–5 years)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=B_EQxD7qJ6I]</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2035189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r>
              <a:rPr lang="en-US" sz="1200" kern="1200" dirty="0">
                <a:solidFill>
                  <a:schemeClr val="tx1"/>
                </a:solidFill>
                <a:effectLst/>
                <a:latin typeface="+mn-lt"/>
                <a:ea typeface="+mn-ea"/>
                <a:cs typeface="+mn-cs"/>
              </a:rPr>
              <a:t>The Count Play Explore Professional Learning Resources were made possible by Count Play Explore, an early math, science, and computer science initiative led by the Fresno County Superintendent of Schools (FCSS), Early Care and Education Department. This initiative is generously funded by the California Department of Education and the California State Board of Education. These resources, developed by WestEd in collaboration with FCSS and the AIMS Center for Math and Science Education,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Time:</a:t>
            </a:r>
            <a:r>
              <a:rPr lang="en-US" sz="14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10–20 minutes (including video observation on the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discuss what you noticed.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did you notice?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did the children sort the dinosaurs?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did the process of sorting help children in collecting data?</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debrief based on your group size, session length and format, and participants’ needs. Consider recording the ideas participants share about the ways children develop an understanding of data collection and representation.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using the following adaptations based on session length: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shorter sessions, invite participants to share with the larger group what they noticed about ways children showed their knowledge and skills related to data collection and representation.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longer sessions, offer time for participants to share their observations in pairs or at their tables. Then, invite each table to share some of their observations.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Here are some examples of how children in the video clip “</a:t>
            </a:r>
            <a:r>
              <a:rPr lang="en-US" sz="1200" u="sng" kern="1200" dirty="0">
                <a:solidFill>
                  <a:schemeClr val="tx1"/>
                </a:solidFill>
                <a:effectLst/>
                <a:latin typeface="+mn-lt"/>
                <a:ea typeface="+mn-ea"/>
                <a:cs typeface="+mn-cs"/>
                <a:hlinkClick r:id="rId3"/>
              </a:rPr>
              <a:t>Digging into Data About Dinosaurs (4–5 years)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bQjdalaO_mY</a:t>
            </a:r>
            <a:r>
              <a:rPr lang="en-US" sz="1200" u="sng" kern="1200" dirty="0">
                <a:solidFill>
                  <a:schemeClr val="tx1"/>
                </a:solidFill>
                <a:effectLst/>
                <a:latin typeface="+mn-lt"/>
                <a:ea typeface="+mn-ea"/>
                <a:cs typeface="+mn-cs"/>
              </a:rPr>
              <a:t>]</a:t>
            </a:r>
            <a:r>
              <a:rPr lang="en-US" sz="120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engaged in sorting and data collection: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in the video defined the groups that children would sort the dinosaurs into. She gave them three groups: two-legged walkers, four-legged walkers, and dinosaurs that do not walk. Each child then sorted their dinosaurs into these groups.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By first sorting the toy dinosaurs into groups, the children had an initial visual representation of the groups of data they needed to represent.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dirty="0"/>
          </a:p>
        </p:txBody>
      </p:sp>
    </p:spTree>
    <p:extLst>
      <p:ext uri="{BB962C8B-B14F-4D97-AF65-F5344CB8AC3E}">
        <p14:creationId xmlns:p14="http://schemas.microsoft.com/office/powerpoint/2010/main" val="530257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Some questions can be answered by sorting concrete objects into groups and then counting and representing the number of objects in each group.</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the video we just watched, the question was, “Which type of toy dinosaur do we have the most of?” Children sorted the dinosaurs into groups of two-legged walkers, four-legged walkers, and those that do not walk.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However, not all questions can be answered by sorting concrete objects. Some questions require us to collect information using surveys.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Surveys can allow you to find out </a:t>
            </a:r>
            <a:r>
              <a:rPr lang="en-US" sz="1200" i="1" kern="1200" dirty="0">
                <a:solidFill>
                  <a:schemeClr val="tx1"/>
                </a:solidFill>
                <a:effectLst/>
                <a:latin typeface="+mn-lt"/>
                <a:ea typeface="+mn-ea"/>
                <a:cs typeface="+mn-cs"/>
              </a:rPr>
              <a:t>information about people</a:t>
            </a:r>
            <a:r>
              <a:rPr lang="en-US" sz="1200" kern="1200" dirty="0">
                <a:solidFill>
                  <a:schemeClr val="tx1"/>
                </a:solidFill>
                <a:effectLst/>
                <a:latin typeface="+mn-lt"/>
                <a:ea typeface="+mn-ea"/>
                <a:cs typeface="+mn-cs"/>
              </a:rPr>
              <a:t>. For example, “What mode of transportation do you use to get to school?” or “How many children have a birthday in the month of March?”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Surveys can also allow you to collect </a:t>
            </a:r>
            <a:r>
              <a:rPr lang="en-US" sz="1200" i="1" kern="1200" dirty="0">
                <a:solidFill>
                  <a:schemeClr val="tx1"/>
                </a:solidFill>
                <a:effectLst/>
                <a:latin typeface="+mn-lt"/>
                <a:ea typeface="+mn-ea"/>
                <a:cs typeface="+mn-cs"/>
              </a:rPr>
              <a:t>information about preferences</a:t>
            </a:r>
            <a:r>
              <a:rPr lang="en-US" sz="1200" kern="1200" dirty="0">
                <a:solidFill>
                  <a:schemeClr val="tx1"/>
                </a:solidFill>
                <a:effectLst/>
                <a:latin typeface="+mn-lt"/>
                <a:ea typeface="+mn-ea"/>
                <a:cs typeface="+mn-cs"/>
              </a:rPr>
              <a:t>. For example, “What is your favorite flavor of ice cream?” or voting for the name of a classroom pet.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Other questions can be answered by documenting observations. For example: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did the sunflower grow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Do we have more rainy or sunny days in April?</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dirty="0"/>
          </a:p>
        </p:txBody>
      </p:sp>
    </p:spTree>
    <p:extLst>
      <p:ext uri="{BB962C8B-B14F-4D97-AF65-F5344CB8AC3E}">
        <p14:creationId xmlns:p14="http://schemas.microsoft.com/office/powerpoint/2010/main" val="419546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Representing data in tables, charts, or graphs is a powerful way to visually show children the different number of objects in each group. It allows children to observe the data they have collected and draw conclusions.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processes of data collection and representation are related and sometimes happen at the same time. For example, educators may set up a table or chart with columns for each group. As children collect their data, they might add a data point under the appropriate column. As such, they are collecting their data and simultaneously representing it in a table.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Different ways children in preschool or early elementary can record their data points onto a table or chart include the following: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Tally marks—adding a tally mark for each data point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Pictographs—drawing a picture or adding a sticker for each data point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Bar graphs—coloring a square, adding names, or adding a connecting cube to a bar for each data point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Pie chart—slices or wedges of a circle showing each group</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dirty="0"/>
          </a:p>
        </p:txBody>
      </p:sp>
    </p:spTree>
    <p:extLst>
      <p:ext uri="{BB962C8B-B14F-4D97-AF65-F5344CB8AC3E}">
        <p14:creationId xmlns:p14="http://schemas.microsoft.com/office/powerpoint/2010/main" val="1881880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10–20 minutes (including debrief on the next slide)</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Materials:</a:t>
            </a:r>
            <a:r>
              <a:rPr lang="en-US" sz="14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Preschool, TK, or K data video clip</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observe a video clip of a group of preschool children as they collect data about their favorite pumpkin color. As you observe, pay attention to the way children are collecting their data. How did the educator scaffold this experience for the children?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watching the clip, we will discuss what you noticed.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video clip related to data.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provide the following video clip (you may choose other videos to use):</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Collecting Pumpkin Data (3–5 years)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/t4hyWeBYRRY]</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4"/>
              </a:rPr>
              <a:t>Collecting Pumpkin Data (3–5 years) - Audio Descriptive Version</a:t>
            </a:r>
            <a:r>
              <a:rPr lang="en-US" sz="120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youtu.be</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KccdtKLSfwg</a:t>
            </a:r>
            <a:r>
              <a:rPr lang="en-US" sz="1200" b="0" i="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dirty="0"/>
          </a:p>
        </p:txBody>
      </p:sp>
    </p:spTree>
    <p:extLst>
      <p:ext uri="{BB962C8B-B14F-4D97-AF65-F5344CB8AC3E}">
        <p14:creationId xmlns:p14="http://schemas.microsoft.com/office/powerpoint/2010/main" val="1106289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Time:</a:t>
            </a:r>
            <a:r>
              <a:rPr lang="en-US" sz="14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10–20 minutes (including video observation on the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discuss what you noticed.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methods did children use to collect the data?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did the educator scaffold this experience for the children?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debrief based on your group size, session length and format, and participants’ needs. Consider recording the ideas participants share about the ways children develop an understanding of data collection and representation.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using the following adaptations based on session length: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shorter sessions, invite participants to share with the larger group what they noticed about ways children showed their knowledge and skills related to data collection and representation.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longer sessions, offer time for participants to share their observations in pairs or at their tables. Then, invite each table to share some of their observations.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Here are some examples of ways children in the video clip “</a:t>
            </a:r>
            <a:r>
              <a:rPr lang="en-US" sz="1200" u="sng" kern="1200" dirty="0">
                <a:solidFill>
                  <a:schemeClr val="tx1"/>
                </a:solidFill>
                <a:effectLst/>
                <a:latin typeface="+mn-lt"/>
                <a:ea typeface="+mn-ea"/>
                <a:cs typeface="+mn-cs"/>
                <a:hlinkClick r:id="rId3"/>
              </a:rPr>
              <a:t>Collecting Pumpkin Data (4–5 years)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/t4hyWeBYRRY]</a:t>
            </a:r>
            <a:r>
              <a:rPr lang="en-US" sz="1200" kern="1200" dirty="0">
                <a:solidFill>
                  <a:schemeClr val="tx1"/>
                </a:solidFill>
                <a:effectLst/>
                <a:latin typeface="+mn-lt"/>
                <a:ea typeface="+mn-ea"/>
                <a:cs typeface="+mn-cs"/>
              </a:rPr>
              <a:t> engaged in data collection: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 children arrived at school, they answered the question, “What is your favorite pumpkin color?” by adding a picture to the correct column of a chart. The educator scaffolded this experience by providing guidance on where children might place their picture and explaining what each column represented.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addition, each child surveyed all other children in their classroom and collected data on their own personal chart. Children were able to choose how they preferred to record the data: using tally marks or pictures.</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dirty="0"/>
          </a:p>
        </p:txBody>
      </p:sp>
    </p:spTree>
    <p:extLst>
      <p:ext uri="{BB962C8B-B14F-4D97-AF65-F5344CB8AC3E}">
        <p14:creationId xmlns:p14="http://schemas.microsoft.com/office/powerpoint/2010/main" val="2656271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From preschool to the early elementary years, children can engage in similar data collection and representation activities and may even answer similar types of questions. However, the level of scaffolding and support from the educator will change. As children become more experienced with the data collection and representation process, they will be able to engage in the activities more independently.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example, for the process of determining what groups data is sorted into: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preschool, TK, and K, educators may predetermine what groups children should organize their data into. Predetermining groups for younger children allows them to focus specifically on the process of collecting data from everyone in the classroom and sorting it into the correct groups.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early elementary, children may independently decide the groups that their data is sorted into and name their groups. Allowing older children to be part of the process of determining the groups helps them understand all steps involved in managing and collecting data.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addition, for the process of collecting data: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preschool, educators may provide chart templates for children to use, and educators may need to model where to place tally marks or what each column of the chart represents.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early elementary, children may independently choose how to organize their chart or graph. They will also be able to collect their data more independently; for example, by surveying everyone in their class or conducting observations.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dirty="0"/>
          </a:p>
        </p:txBody>
      </p:sp>
    </p:spTree>
    <p:extLst>
      <p:ext uri="{BB962C8B-B14F-4D97-AF65-F5344CB8AC3E}">
        <p14:creationId xmlns:p14="http://schemas.microsoft.com/office/powerpoint/2010/main" val="3693010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the data is collected and represented, children can engage in data interpretation. Interpreting data can be done using a variety of methods: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comparing the lengths of bars in two groups using visual estimation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counting the number of data points in each group (such as tally marks or pictographs) to determine which one has more</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dirty="0"/>
          </a:p>
        </p:txBody>
      </p:sp>
    </p:spTree>
    <p:extLst>
      <p:ext uri="{BB962C8B-B14F-4D97-AF65-F5344CB8AC3E}">
        <p14:creationId xmlns:p14="http://schemas.microsoft.com/office/powerpoint/2010/main" val="3169746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review how children develop their data interpretation skills from preschool to early elementary.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develop their ability to notice and describe patterns in data: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preschool, TK, and K, children notice and describe differences between groups more broadly, such as “this one has more” or “this tower is bigger.” Educators can encourage children to be more precise in their observations by suggesting they count the number of data points in each group.</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early elementary, children may use different strategies, such as counting, estimating, or measuring, when describing and comparing the number of data points in each group.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addition, children grow in their ability to draw conclusions from data: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preschool, TK, and K, children can answer simple questions about the data such as, “Which group has the most?” or “Which group has the least?” This allows children to draw broad conclusions.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early elementary, children can answer more specific questions that involve some problem-solving, such as “How many more are in this group compared to the other one?” or “How many data points are there all together?”</a:t>
            </a:r>
            <a:r>
              <a:rPr lang="en-US" dirty="0">
                <a:effectLst/>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dirty="0"/>
          </a:p>
        </p:txBody>
      </p:sp>
    </p:spTree>
    <p:extLst>
      <p:ext uri="{BB962C8B-B14F-4D97-AF65-F5344CB8AC3E}">
        <p14:creationId xmlns:p14="http://schemas.microsoft.com/office/powerpoint/2010/main" val="375240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explored how children develop an understanding of data. Now, let’s discuss ways to support children in learning about data—in our learning settings and at home.</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dirty="0"/>
          </a:p>
        </p:txBody>
      </p:sp>
    </p:spTree>
    <p:extLst>
      <p:ext uri="{BB962C8B-B14F-4D97-AF65-F5344CB8AC3E}">
        <p14:creationId xmlns:p14="http://schemas.microsoft.com/office/powerpoint/2010/main" val="2736548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Time: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15 minutes</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Materials:</a:t>
            </a:r>
            <a:r>
              <a:rPr lang="en-US" sz="1200" b="1" kern="1200" dirty="0">
                <a:solidFill>
                  <a:schemeClr val="tx1"/>
                </a:solidFill>
                <a:effectLst/>
                <a:latin typeface="+mn-lt"/>
                <a:ea typeface="+mn-ea"/>
                <a:cs typeface="+mn-cs"/>
              </a:rPr>
              <a:t>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Overview</a:t>
            </a:r>
            <a:r>
              <a:rPr lang="en-US" sz="1200" kern="1200" dirty="0">
                <a:solidFill>
                  <a:schemeClr val="tx1"/>
                </a:solidFill>
                <a:effectLst/>
                <a:latin typeface="+mn-lt"/>
                <a:ea typeface="+mn-ea"/>
                <a:cs typeface="+mn-cs"/>
              </a:rPr>
              <a:t> handout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refer to five core early math teaching practices as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These practices include the following: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Mutual Learning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Meaningful Investigations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Materials and Learning Environment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Math Vocabulary and Discourse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Multiple Representations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explore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practices using the </a:t>
            </a:r>
            <a:r>
              <a:rPr lang="en-US" sz="1200" b="1" kern="1200" dirty="0">
                <a:solidFill>
                  <a:schemeClr val="tx1"/>
                </a:solidFill>
                <a:effectLst/>
                <a:latin typeface="+mn-lt"/>
                <a:ea typeface="+mn-ea"/>
                <a:cs typeface="+mn-cs"/>
              </a:rPr>
              <a:t>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Overview</a:t>
            </a:r>
            <a:r>
              <a:rPr lang="en-US" sz="1200" kern="1200" dirty="0">
                <a:solidFill>
                  <a:schemeClr val="tx1"/>
                </a:solidFill>
                <a:effectLst/>
                <a:latin typeface="+mn-lt"/>
                <a:ea typeface="+mn-ea"/>
                <a:cs typeface="+mn-cs"/>
              </a:rPr>
              <a:t> handout.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your participants and their prior experiences with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Then, decide how you might use the </a:t>
            </a:r>
            <a:r>
              <a:rPr lang="en-US" sz="1200" b="1" kern="1200" dirty="0">
                <a:solidFill>
                  <a:schemeClr val="tx1"/>
                </a:solidFill>
                <a:effectLst/>
                <a:latin typeface="+mn-lt"/>
                <a:ea typeface="+mn-ea"/>
                <a:cs typeface="+mn-cs"/>
              </a:rPr>
              <a:t>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Overview</a:t>
            </a:r>
            <a:r>
              <a:rPr lang="en-US" sz="1200" kern="1200" dirty="0">
                <a:solidFill>
                  <a:schemeClr val="tx1"/>
                </a:solidFill>
                <a:effectLst/>
                <a:latin typeface="+mn-lt"/>
                <a:ea typeface="+mn-ea"/>
                <a:cs typeface="+mn-cs"/>
              </a:rPr>
              <a:t> handout.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groups with significant experience with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practices, you might offer a few minutes for participants to review the handout and share their areas of strength and practices they are working on with a partner. You can also use this slide to revisit the M5 practices briefly and move to the next slide.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groups with less experience with M5 practices, you might offer more time for participants to explore each practice in the handout. For example, you might allow time for them to review the practices independently. Invite them to make a square over practices that they have “squared away” (practices they understand and use), a circle over “what’s still going around in their heads” (practices they still have questions about), and a triangle over three ideas that they will use in their settings. For more ideas on providing a more comprehensive review, visit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suite.</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dirty="0"/>
          </a:p>
        </p:txBody>
      </p:sp>
    </p:spTree>
    <p:extLst>
      <p:ext uri="{BB962C8B-B14F-4D97-AF65-F5344CB8AC3E}">
        <p14:creationId xmlns:p14="http://schemas.microsoft.com/office/powerpoint/2010/main" val="2999818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session, we will start by engaging in playful data collection and representation activities.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Next, we will describe how children learn to collect, represent, and interpret data.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we will identify ways educators can support children in data collection, representation, and interpretation.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Throughout the session, we will reflect on our current practices. We will also think about how we might use information from this session in our work.</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slide content and talking points to reflect what you plan to address in your professional learning session.</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dirty="0"/>
          </a:p>
        </p:txBody>
      </p:sp>
    </p:spTree>
    <p:extLst>
      <p:ext uri="{BB962C8B-B14F-4D97-AF65-F5344CB8AC3E}">
        <p14:creationId xmlns:p14="http://schemas.microsoft.com/office/powerpoint/2010/main" val="842371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15–20 minutes (including debrief on the next slide)</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Materials:</a:t>
            </a:r>
            <a:r>
              <a:rPr lang="en-US" sz="14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Observing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in Action: Data</a:t>
            </a:r>
            <a:r>
              <a:rPr lang="en-US" sz="1200" kern="1200" dirty="0">
                <a:solidFill>
                  <a:schemeClr val="tx1"/>
                </a:solidFill>
                <a:effectLst/>
                <a:latin typeface="+mn-lt"/>
                <a:ea typeface="+mn-ea"/>
                <a:cs typeface="+mn-cs"/>
              </a:rPr>
              <a:t> handout; Preschool, TK, or K data video clip</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observe a video clip of the same group of preschool children as they interpret the data they have collected about pumpkins. As you observe, pay attention to the strategies children use to determine which group had more and which had less. How did the educator scaffold this experience for the children?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watching the clip, we will discuss what you noticed.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video clip related to data collection, presentation, or interpretation.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provide the following video clip (you may choose other videos to use):</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Interpreting Pumpkin Data (4–5 years)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/K4z_RDRbSE0]</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4"/>
              </a:rPr>
              <a:t>Interpreting Pumpkin Data (4–5 years)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/ZNZDeCrn7uI]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participants to use the </a:t>
            </a:r>
            <a:r>
              <a:rPr lang="en-US" sz="1200" b="1" kern="1200" dirty="0">
                <a:solidFill>
                  <a:schemeClr val="tx1"/>
                </a:solidFill>
                <a:effectLst/>
                <a:latin typeface="+mn-lt"/>
                <a:ea typeface="+mn-ea"/>
                <a:cs typeface="+mn-cs"/>
              </a:rPr>
              <a:t>Observing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in Action: Data</a:t>
            </a:r>
            <a:r>
              <a:rPr lang="en-US" sz="1200" kern="1200" dirty="0">
                <a:solidFill>
                  <a:schemeClr val="tx1"/>
                </a:solidFill>
                <a:effectLst/>
                <a:latin typeface="+mn-lt"/>
                <a:ea typeface="+mn-ea"/>
                <a:cs typeface="+mn-cs"/>
              </a:rPr>
              <a:t> handout.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larger groups and longer sessions, use a jigsaw approach. Before playing the video clip, assign each table one practice to focus on during the video. If there are more than five tables, assign more than one table to focus on each practice.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smaller groups and shorter sessions, consider showing the video clip two to three times, inviting participants to focus on specific practices each time. Encourage them to record observations on the handout.</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30</a:t>
            </a:fld>
            <a:endParaRPr lang="en-US" dirty="0"/>
          </a:p>
        </p:txBody>
      </p:sp>
    </p:spTree>
    <p:extLst>
      <p:ext uri="{BB962C8B-B14F-4D97-AF65-F5344CB8AC3E}">
        <p14:creationId xmlns:p14="http://schemas.microsoft.com/office/powerpoint/2010/main" val="888414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Time:</a:t>
            </a:r>
            <a:r>
              <a:rPr lang="en-US" sz="14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15–20 minutes (including video observation on the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discuss what you noticed.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did the educator scaffold this experience for the children?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debrief based on your group size, session length and format, and participants’ needs.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larger groups or longer sessions: After observing the video clip, ask each table group to discuss what they noticed about their assigned practice. Then, invite each group to share their observations with the larger group. As each group shares, paraphrase, affirm, and add to their responses as needed. Consider charting each group’s observations to make practices visible.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smaller groups or shorter sessions: Invite participants to share their observations with the whole group. Chart their observations to make the practices visible. As participants share, paraphrase, affirm, and add to their responses as needed. Consider inviting participants to share something they learned with someone from another table. For example, ask them to find someone with a similar colored shirt, move to meet them, and share something they learned about that person.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are some examples of how the educator scaffolded the experience for children in the video clip “</a:t>
            </a:r>
            <a:r>
              <a:rPr lang="en-US" sz="1200" u="sng" kern="1200" dirty="0">
                <a:solidFill>
                  <a:schemeClr val="tx1"/>
                </a:solidFill>
                <a:effectLst/>
                <a:latin typeface="+mn-lt"/>
                <a:ea typeface="+mn-ea"/>
                <a:cs typeface="+mn-cs"/>
                <a:hlinkClick r:id="rId3"/>
              </a:rPr>
              <a:t>Interpreting Pumpkin Data (4–5 years)</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youtu.be</a:t>
            </a:r>
            <a:r>
              <a:rPr lang="en-US" sz="1200" kern="1200" dirty="0">
                <a:solidFill>
                  <a:schemeClr val="tx1"/>
                </a:solidFill>
                <a:effectLst/>
                <a:latin typeface="+mn-lt"/>
                <a:ea typeface="+mn-ea"/>
                <a:cs typeface="+mn-cs"/>
              </a:rPr>
              <a:t>/K4z_RDRbSE0]:</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activity was a meaningful investigation for children since it was based on a question of interest (“Do you like white, orange, or green pumpkins?”), and children worked together to find the answer. Children were able to answer this question through collecting, representing, and interpreting data.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asked children open-ended questions such as, “What did you notice?” This open-ended question allowed children to demonstrate their understanding in different ways. Some children compared the sizes of the different groups; one child counted the total number of data points in the graph. Through this, the educator learned more about children’s emerging skills and knowledge.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were introduced to and used a variety of comparative vocabulary such as more, less, most, least, and medium.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 was seen in the previous video “</a:t>
            </a:r>
            <a:r>
              <a:rPr lang="en-US" sz="1200" u="sng" kern="1200" dirty="0">
                <a:solidFill>
                  <a:schemeClr val="tx1"/>
                </a:solidFill>
                <a:effectLst/>
                <a:latin typeface="+mn-lt"/>
                <a:ea typeface="+mn-ea"/>
                <a:cs typeface="+mn-cs"/>
                <a:hlinkClick r:id="rId4"/>
              </a:rPr>
              <a:t>Collecting Pumpkin Data (4–5 years)</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youtu.be</a:t>
            </a:r>
            <a:r>
              <a:rPr lang="en-US" sz="1200" kern="1200" dirty="0">
                <a:solidFill>
                  <a:schemeClr val="tx1"/>
                </a:solidFill>
                <a:effectLst/>
                <a:latin typeface="+mn-lt"/>
                <a:ea typeface="+mn-ea"/>
                <a:cs typeface="+mn-cs"/>
              </a:rPr>
              <a:t>/t4hyWeBYRRY] children were encouraged to collect data both individually (by surveying children across the class using a clipboard) and as a group using the large chart. This is an example of multiple representations.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31</a:t>
            </a:fld>
            <a:endParaRPr lang="en-US" dirty="0"/>
          </a:p>
        </p:txBody>
      </p:sp>
    </p:spTree>
    <p:extLst>
      <p:ext uri="{BB962C8B-B14F-4D97-AF65-F5344CB8AC3E}">
        <p14:creationId xmlns:p14="http://schemas.microsoft.com/office/powerpoint/2010/main" val="1714978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Time: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20–30 minutes (including debrief on the next slide)</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Materials: </a:t>
            </a:r>
            <a:r>
              <a:rPr lang="en-US" sz="1200" b="1" kern="1200" dirty="0">
                <a:solidFill>
                  <a:schemeClr val="tx1"/>
                </a:solidFill>
                <a:effectLst/>
                <a:latin typeface="+mn-lt"/>
                <a:ea typeface="+mn-ea"/>
                <a:cs typeface="+mn-cs"/>
              </a:rPr>
              <a:t>Using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to Support Learning About Data </a:t>
            </a:r>
            <a:r>
              <a:rPr lang="en-US" sz="1200" kern="1200" dirty="0">
                <a:solidFill>
                  <a:schemeClr val="tx1"/>
                </a:solidFill>
                <a:effectLst/>
                <a:latin typeface="+mn-lt"/>
                <a:ea typeface="+mn-ea"/>
                <a:cs typeface="+mn-cs"/>
              </a:rPr>
              <a:t>handout for preschool, TK, and K; </a:t>
            </a:r>
            <a:r>
              <a:rPr lang="en-US" sz="1200" b="1" kern="1200" dirty="0">
                <a:solidFill>
                  <a:schemeClr val="tx1"/>
                </a:solidFill>
                <a:effectLst/>
                <a:latin typeface="+mn-lt"/>
                <a:ea typeface="+mn-ea"/>
                <a:cs typeface="+mn-cs"/>
              </a:rPr>
              <a:t>Using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to Support Learning About Data </a:t>
            </a:r>
            <a:r>
              <a:rPr lang="en-US" sz="1200" kern="1200" dirty="0">
                <a:solidFill>
                  <a:schemeClr val="tx1"/>
                </a:solidFill>
                <a:effectLst/>
                <a:latin typeface="+mn-lt"/>
                <a:ea typeface="+mn-ea"/>
                <a:cs typeface="+mn-cs"/>
              </a:rPr>
              <a:t>handout for early elementary; paper; and markers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consider ways to use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teaching practices to support children’s understanding of data.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out the </a:t>
            </a:r>
            <a:r>
              <a:rPr lang="en-US" sz="1200" b="1" kern="1200" dirty="0">
                <a:solidFill>
                  <a:schemeClr val="tx1"/>
                </a:solidFill>
                <a:effectLst/>
                <a:latin typeface="+mn-lt"/>
                <a:ea typeface="+mn-ea"/>
                <a:cs typeface="+mn-cs"/>
              </a:rPr>
              <a:t>Using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to Support Learning About Data</a:t>
            </a:r>
            <a:r>
              <a:rPr lang="en-US" sz="1200" kern="1200" dirty="0">
                <a:solidFill>
                  <a:schemeClr val="tx1"/>
                </a:solidFill>
                <a:effectLst/>
                <a:latin typeface="+mn-lt"/>
                <a:ea typeface="+mn-ea"/>
                <a:cs typeface="+mn-cs"/>
              </a:rPr>
              <a:t> handout.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ideas on using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to support children to develop data skills. As you read through this handout: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Draw a star next to any strategies you would like to try.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Draw a square around any strategies you already use—things you have “squared-away.”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Draw a circle around any strategies you still have questions about—things that are “circling” in your mind.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Each group will have 2–3 minutes to share with the whole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shorter sessions:] Consider the practices you reviewed. With a partner, discuss what you might want to try and why. [If time permits, invite some participants to share with the larger group what practices they will try and why.]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longer sessions, use slide 33 to facilitate the discussion.]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the participants in your session and what age group of children they work with. Decide whether you want to present them with the </a:t>
            </a:r>
            <a:r>
              <a:rPr lang="en-US" sz="1200" b="1" kern="1200" dirty="0">
                <a:solidFill>
                  <a:schemeClr val="tx1"/>
                </a:solidFill>
                <a:effectLst/>
                <a:latin typeface="+mn-lt"/>
                <a:ea typeface="+mn-ea"/>
                <a:cs typeface="+mn-cs"/>
              </a:rPr>
              <a:t>Using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to Support Learning About Data</a:t>
            </a:r>
            <a:r>
              <a:rPr lang="en-US" sz="1200" kern="1200" dirty="0">
                <a:solidFill>
                  <a:schemeClr val="tx1"/>
                </a:solidFill>
                <a:effectLst/>
                <a:latin typeface="+mn-lt"/>
                <a:ea typeface="+mn-ea"/>
                <a:cs typeface="+mn-cs"/>
              </a:rPr>
              <a:t> handout that is specific to children in preschool, TK, and K or the handout that is for children in early elementary. You may also consider providing them with the handouts for both age groups and letting the participants decide which one to review.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5–7 minutes for participants to review the handout independently.</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32</a:t>
            </a:fld>
            <a:endParaRPr lang="en-US" dirty="0"/>
          </a:p>
        </p:txBody>
      </p:sp>
    </p:spTree>
    <p:extLst>
      <p:ext uri="{BB962C8B-B14F-4D97-AF65-F5344CB8AC3E}">
        <p14:creationId xmlns:p14="http://schemas.microsoft.com/office/powerpoint/2010/main" val="2198865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20–30 minutes (including review of the document on the previous slide)</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Materials:</a:t>
            </a:r>
            <a:r>
              <a:rPr lang="en-US" sz="1200" b="1" kern="1200" dirty="0">
                <a:solidFill>
                  <a:schemeClr val="tx1"/>
                </a:solidFill>
                <a:effectLst/>
                <a:latin typeface="+mn-lt"/>
                <a:ea typeface="+mn-ea"/>
                <a:cs typeface="+mn-cs"/>
              </a:rPr>
              <a:t> Using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to Support Learning About Data</a:t>
            </a:r>
            <a:r>
              <a:rPr lang="en-US" sz="1200" kern="1200" dirty="0">
                <a:solidFill>
                  <a:schemeClr val="tx1"/>
                </a:solidFill>
                <a:effectLst/>
                <a:latin typeface="+mn-lt"/>
                <a:ea typeface="+mn-ea"/>
                <a:cs typeface="+mn-cs"/>
              </a:rPr>
              <a:t> handout, paper, and markers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let’s discuss the handout.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your table group, discuss the strategies that you have drawn a star next to, so the strategies you would like to try.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the following questions: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might you use this practice in a way that is responsive to the children in your learning setting?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might you adjust the experience to support children with different abilities or multilingual learners?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each group has shared:] You reviewed some ways to use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to support children’s understanding of data. Hopefully, you will find these strategies helpful in your setting.</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Move around the room while participants work in groups. Provide support as needed.</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33</a:t>
            </a:fld>
            <a:endParaRPr lang="en-US" dirty="0"/>
          </a:p>
        </p:txBody>
      </p:sp>
    </p:spTree>
    <p:extLst>
      <p:ext uri="{BB962C8B-B14F-4D97-AF65-F5344CB8AC3E}">
        <p14:creationId xmlns:p14="http://schemas.microsoft.com/office/powerpoint/2010/main" val="3958317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Paper, pens</a:t>
            </a:r>
          </a:p>
          <a:p>
            <a:r>
              <a:rPr lang="en-US" sz="1200" b="1" kern="1200" dirty="0">
                <a:solidFill>
                  <a:schemeClr val="tx1"/>
                </a:solidFill>
                <a:effectLst/>
                <a:latin typeface="+mn-lt"/>
                <a:ea typeface="+mn-ea"/>
                <a:cs typeface="+mn-cs"/>
              </a:rPr>
              <a:t>T</a:t>
            </a:r>
          </a:p>
          <a:p>
            <a:r>
              <a:rPr lang="en-US" sz="1200" b="1" kern="1200" dirty="0" err="1">
                <a:solidFill>
                  <a:schemeClr val="tx1"/>
                </a:solidFill>
                <a:effectLst/>
                <a:latin typeface="+mn-lt"/>
                <a:ea typeface="+mn-ea"/>
                <a:cs typeface="+mn-cs"/>
              </a:rPr>
              <a:t>alking</a:t>
            </a:r>
            <a:r>
              <a:rPr lang="en-US" sz="1200" b="1" kern="1200" dirty="0">
                <a:solidFill>
                  <a:schemeClr val="tx1"/>
                </a:solidFill>
                <a:effectLst/>
                <a:latin typeface="+mn-lt"/>
                <a:ea typeface="+mn-ea"/>
                <a:cs typeface="+mn-cs"/>
              </a:rPr>
              <a:t>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discussed three foundational skills in children’s understanding of data: sorting and classifying, collecting and representing, and interpreting.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also discussed ways you can support children in developing these foundations skills.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will end our session today with some reflection.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a piece of paper and divide it into three columns. Then add the following headings to these columns: Connect, Extend, and Challenge.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information or practices that were discussed in this session </a:t>
            </a:r>
            <a:r>
              <a:rPr lang="en-US" sz="1200" i="1" kern="1200" dirty="0">
                <a:solidFill>
                  <a:schemeClr val="tx1"/>
                </a:solidFill>
                <a:effectLst/>
                <a:latin typeface="+mn-lt"/>
                <a:ea typeface="+mn-ea"/>
                <a:cs typeface="+mn-cs"/>
              </a:rPr>
              <a:t>connected</a:t>
            </a:r>
            <a:r>
              <a:rPr lang="en-US" sz="1200" kern="1200" dirty="0">
                <a:solidFill>
                  <a:schemeClr val="tx1"/>
                </a:solidFill>
                <a:effectLst/>
                <a:latin typeface="+mn-lt"/>
                <a:ea typeface="+mn-ea"/>
                <a:cs typeface="+mn-cs"/>
              </a:rPr>
              <a:t> to what you already do? Record your examples in the “Connect” column.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two minutes for participants to write down their ideas.]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has the information or practices that were discussed in this session </a:t>
            </a:r>
            <a:r>
              <a:rPr lang="en-US" sz="1200" i="1" kern="1200" dirty="0">
                <a:solidFill>
                  <a:schemeClr val="tx1"/>
                </a:solidFill>
                <a:effectLst/>
                <a:latin typeface="+mn-lt"/>
                <a:ea typeface="+mn-ea"/>
                <a:cs typeface="+mn-cs"/>
              </a:rPr>
              <a:t>extended</a:t>
            </a:r>
            <a:r>
              <a:rPr lang="en-US" sz="1200" kern="1200" dirty="0">
                <a:solidFill>
                  <a:schemeClr val="tx1"/>
                </a:solidFill>
                <a:effectLst/>
                <a:latin typeface="+mn-lt"/>
                <a:ea typeface="+mn-ea"/>
                <a:cs typeface="+mn-cs"/>
              </a:rPr>
              <a:t> your thinking? Record your examples in the “Extend” column.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two minutes for participants to write down their ideas.]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a:t>
            </a:r>
            <a:r>
              <a:rPr lang="en-US" sz="1200" i="1" kern="1200" dirty="0">
                <a:solidFill>
                  <a:schemeClr val="tx1"/>
                </a:solidFill>
                <a:effectLst/>
                <a:latin typeface="+mn-lt"/>
                <a:ea typeface="+mn-ea"/>
                <a:cs typeface="+mn-cs"/>
              </a:rPr>
              <a:t>challenges</a:t>
            </a:r>
            <a:r>
              <a:rPr lang="en-US" sz="1200" kern="1200" dirty="0">
                <a:solidFill>
                  <a:schemeClr val="tx1"/>
                </a:solidFill>
                <a:effectLst/>
                <a:latin typeface="+mn-lt"/>
                <a:ea typeface="+mn-ea"/>
                <a:cs typeface="+mn-cs"/>
              </a:rPr>
              <a:t> or questions do you have about any of the information presented in this session? Record your examples in the “Challenge” column.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two minutes for participants to write down their ideas. Then choose a facilitation approach from the facilitator notes below and provide 3–5 minutes for participants to share what they recorded on their paper with others].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your time, attention, and engagement. It has been wonderful working with you.</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way you debrief the activity based on group size, session length and format, and participants’ needs.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small groups, go through each column one by one and invite participants to share what they recorded with the whole group.</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large groups, invite participants to go through each column one by one and share with their table group.</a:t>
            </a:r>
            <a:r>
              <a:rPr lang="en-US" dirty="0">
                <a:effectLst/>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34</a:t>
            </a:fld>
            <a:endParaRPr lang="en-US" dirty="0"/>
          </a:p>
        </p:txBody>
      </p:sp>
    </p:spTree>
    <p:extLst>
      <p:ext uri="{BB962C8B-B14F-4D97-AF65-F5344CB8AC3E}">
        <p14:creationId xmlns:p14="http://schemas.microsoft.com/office/powerpoint/2010/main" val="2245554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20–30 minutes (including debrief on the next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Using Data to Tell Our Story</a:t>
            </a:r>
            <a:r>
              <a:rPr lang="en-US" sz="1200" kern="1200" dirty="0">
                <a:solidFill>
                  <a:schemeClr val="tx1"/>
                </a:solidFill>
                <a:effectLst/>
                <a:latin typeface="+mn-lt"/>
                <a:ea typeface="+mn-ea"/>
                <a:cs typeface="+mn-cs"/>
              </a:rPr>
              <a:t> handout, paper, chart paper, markers, stickers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begin our session with a data activity so that you can experience all steps of the data collection and representation process.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out the </a:t>
            </a:r>
            <a:r>
              <a:rPr lang="en-US" sz="1200" b="1" kern="1200" dirty="0">
                <a:solidFill>
                  <a:schemeClr val="tx1"/>
                </a:solidFill>
                <a:effectLst/>
                <a:latin typeface="+mn-lt"/>
                <a:ea typeface="+mn-ea"/>
                <a:cs typeface="+mn-cs"/>
              </a:rPr>
              <a:t>Using Data to Tell Our Story</a:t>
            </a:r>
            <a:r>
              <a:rPr lang="en-US" sz="1200" kern="1200" dirty="0">
                <a:solidFill>
                  <a:schemeClr val="tx1"/>
                </a:solidFill>
                <a:effectLst/>
                <a:latin typeface="+mn-lt"/>
                <a:ea typeface="+mn-ea"/>
                <a:cs typeface="+mn-cs"/>
              </a:rPr>
              <a:t> handout. [Review the handout with participants and provide support as needed. Provide guidance on how participants might pair up or create small groups to engage in the activity.]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Math is playful. This principle is key to the Count Play Explore professional development approach. This activity invites adults to explore data through play.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your session, carefully review the handout and prepare the necessary materials. Select a facilitation method that works best for your session length and format, group size, and participants’ needs.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399981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20–30 minutes (including the activity on the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Using Data to Tell Our Story</a:t>
            </a:r>
            <a:r>
              <a:rPr lang="en-US" sz="1200" kern="1200" dirty="0">
                <a:solidFill>
                  <a:schemeClr val="tx1"/>
                </a:solidFill>
                <a:effectLst/>
                <a:latin typeface="+mn-lt"/>
                <a:ea typeface="+mn-ea"/>
                <a:cs typeface="+mn-cs"/>
              </a:rPr>
              <a:t> handout, clipboards with paper, chart paper, colored markers, connecting cubes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take some time to discuss how you engaged in the data analysis process through this activity.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did you decide what answer options to provide for your question?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Why did you decide to represent your data in the way you did?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After going through your own experience of collecting data, how did this activity demonstrate a playful way to learn about and use data?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Based on the data you have collected, we can consider how we might use that information to plan next steps.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[Adapt the examples based on the data collected by educators. For example, you might say, “Knowing that many of you feel nervous about supporting children in data collection, I might slow down the content that I present today and leave more time for questions.” Or, “Knowing many of you enjoy story time, we will take some time today to brainstorm books you might read during story time that allow children to learn about data.”]</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making connections to this activity throughout the session, drawing from participants’ reflections and experiences.</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246397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we review how children develop an understanding of data, let’s begin by defining “data.”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dirty="0"/>
          </a:p>
        </p:txBody>
      </p:sp>
    </p:spTree>
    <p:extLst>
      <p:ext uri="{BB962C8B-B14F-4D97-AF65-F5344CB8AC3E}">
        <p14:creationId xmlns:p14="http://schemas.microsoft.com/office/powerpoint/2010/main" val="394014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Data</a:t>
            </a:r>
            <a:r>
              <a:rPr lang="en-US" sz="1200" kern="1200" dirty="0">
                <a:solidFill>
                  <a:schemeClr val="tx1"/>
                </a:solidFill>
                <a:effectLst/>
                <a:latin typeface="+mn-lt"/>
                <a:ea typeface="+mn-ea"/>
                <a:cs typeface="+mn-cs"/>
              </a:rPr>
              <a:t> is the information we collect to answer a question of interest when the answer is not immediately obvious.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involves important math skills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as sorting, counting, quantifying, comparing, and graphing. Data collection is also an important tool in science and computer science.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Collecting data happens every day in formal and informal ways. It can resemble more formal methods like surveys and interviews or informal ways such as collecting advice through storytelling, and careful noticing of how your body feels throughout the day. Different cultures collect and use data in different ways. For example, some cultures collect data by using the position of the stars for navigating.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focus in this session is on formalized ways of collecting quantifiable data.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dirty="0"/>
          </a:p>
        </p:txBody>
      </p:sp>
    </p:spTree>
    <p:extLst>
      <p:ext uri="{BB962C8B-B14F-4D97-AF65-F5344CB8AC3E}">
        <p14:creationId xmlns:p14="http://schemas.microsoft.com/office/powerpoint/2010/main" val="1412736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Data plays an important role in our everyday lives (for example when we look at the weather, follow sports, or listen to music).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apply data collection, representation, and interpretation skills in different fields, including science, social studies, economy, and education.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review some graphs together.</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dirty="0"/>
          </a:p>
        </p:txBody>
      </p:sp>
    </p:spTree>
    <p:extLst>
      <p:ext uri="{BB962C8B-B14F-4D97-AF65-F5344CB8AC3E}">
        <p14:creationId xmlns:p14="http://schemas.microsoft.com/office/powerpoint/2010/main" val="2314228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observe a graph showing us the average temperature in Fresno, California, by month.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does this graph tell us? What month was the hottest? What month was the coolest? How much hotter was the hottest month compared to the coolest month?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have provided you with an example graph. Consider changing out the graph to represent a topic that is important to your participants or that demonstrates a theme that is particularly salient at the time you are doing this session.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using a graph from the following websites: </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Slow Reveal Graphs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slowrevealgraphs.com</a:t>
            </a:r>
            <a:r>
              <a:rPr lang="en-US" sz="1200" u="sng" kern="1200" dirty="0">
                <a:solidFill>
                  <a:schemeClr val="tx1"/>
                </a:solidFill>
                <a:effectLst/>
                <a:latin typeface="+mn-lt"/>
                <a:ea typeface="+mn-ea"/>
                <a:cs typeface="+mn-cs"/>
              </a:rPr>
              <a:t>/resources-for-the-classroom/graphs-for-the-elementary-classroom/]</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4"/>
              </a:rPr>
              <a:t>Over 75 </a:t>
            </a:r>
            <a:r>
              <a:rPr lang="en-US" sz="1200" i="1" u="sng" kern="1200" dirty="0">
                <a:solidFill>
                  <a:schemeClr val="tx1"/>
                </a:solidFill>
                <a:effectLst/>
                <a:latin typeface="+mn-lt"/>
                <a:ea typeface="+mn-ea"/>
                <a:cs typeface="+mn-cs"/>
                <a:hlinkClick r:id="rId4"/>
              </a:rPr>
              <a:t>New York Times</a:t>
            </a:r>
            <a:r>
              <a:rPr lang="en-US" sz="1200" u="sng" kern="1200" dirty="0">
                <a:solidFill>
                  <a:schemeClr val="tx1"/>
                </a:solidFill>
                <a:effectLst/>
                <a:latin typeface="+mn-lt"/>
                <a:ea typeface="+mn-ea"/>
                <a:cs typeface="+mn-cs"/>
                <a:hlinkClick r:id="rId4"/>
              </a:rPr>
              <a:t> Graphs for Students to Analyze</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www.nytimes.com</a:t>
            </a:r>
            <a:r>
              <a:rPr lang="en-US" sz="1200" u="sng" kern="1200" dirty="0">
                <a:solidFill>
                  <a:schemeClr val="tx1"/>
                </a:solidFill>
                <a:effectLst/>
                <a:latin typeface="+mn-lt"/>
                <a:ea typeface="+mn-ea"/>
                <a:cs typeface="+mn-cs"/>
              </a:rPr>
              <a:t>/2023/07/26/learning/over-75-new-york-times-graphs-for-students-to-analyze.html]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dirty="0"/>
          </a:p>
        </p:txBody>
      </p:sp>
    </p:spTree>
    <p:extLst>
      <p:ext uri="{BB962C8B-B14F-4D97-AF65-F5344CB8AC3E}">
        <p14:creationId xmlns:p14="http://schemas.microsoft.com/office/powerpoint/2010/main" val="1003242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dirty="0">
                <a:solidFill>
                  <a:schemeClr val="bg1"/>
                </a:solidFill>
              </a:rPr>
              <a:t>Geometry and Spatial Thinking</a:t>
            </a:r>
          </a:p>
        </p:txBody>
      </p:sp>
      <p:sp>
        <p:nvSpPr>
          <p:cNvPr id="2" name="Title 1">
            <a:extLst>
              <a:ext uri="{FF2B5EF4-FFF2-40B4-BE49-F238E27FC236}">
                <a16:creationId xmlns:a16="http://schemas.microsoft.com/office/drawing/2014/main" id="{FDBF7215-C5B8-6E15-9850-186CD4A7A7C6}"/>
              </a:ext>
            </a:extLst>
          </p:cNvPr>
          <p:cNvSpPr>
            <a:spLocks noGrp="1"/>
          </p:cNvSpPr>
          <p:nvPr>
            <p:ph type="ctrTitle"/>
          </p:nvPr>
        </p:nvSpPr>
        <p:spPr>
          <a:xfrm>
            <a:off x="609243" y="1694702"/>
            <a:ext cx="4781907" cy="2626360"/>
          </a:xfrm>
        </p:spPr>
        <p:txBody>
          <a:bodyPr anchor="t" anchorCtr="0">
            <a:normAutofit/>
          </a:bodyPr>
          <a:lstStyle>
            <a:lvl1pPr algn="l">
              <a:defRPr sz="5600" b="1">
                <a:solidFill>
                  <a:schemeClr val="accent3"/>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Data</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15" name="Picture 14">
            <a:extLst>
              <a:ext uri="{FF2B5EF4-FFF2-40B4-BE49-F238E27FC236}">
                <a16:creationId xmlns:a16="http://schemas.microsoft.com/office/drawing/2014/main" id="{4FB73C22-9AB4-05E0-C8E5-DA025B3CB5CB}"/>
              </a:ext>
            </a:extLst>
          </p:cNvPr>
          <p:cNvPicPr>
            <a:picLocks noChangeAspect="1"/>
          </p:cNvPicPr>
          <p:nvPr userDrawn="1"/>
        </p:nvPicPr>
        <p:blipFill>
          <a:blip r:embed="rId3" cstate="screen">
            <a:extLst>
              <a:ext uri="{28A0092B-C50C-407E-A947-70E740481C1C}">
                <a14:useLocalDpi xmlns:a14="http://schemas.microsoft.com/office/drawing/2010/main"/>
              </a:ext>
            </a:extLst>
          </a:blip>
          <a:srcRect b="-775"/>
          <a:stretch>
            <a:fillRect/>
          </a:stretch>
        </p:blipFill>
        <p:spPr>
          <a:xfrm>
            <a:off x="5893367" y="0"/>
            <a:ext cx="6356627" cy="6916667"/>
          </a:xfrm>
          <a:prstGeom prst="rect">
            <a:avLst/>
          </a:prstGeom>
        </p:spPr>
      </p:pic>
      <p:pic>
        <p:nvPicPr>
          <p:cNvPr id="12" name="Picture 11">
            <a:extLst>
              <a:ext uri="{FF2B5EF4-FFF2-40B4-BE49-F238E27FC236}">
                <a16:creationId xmlns:a16="http://schemas.microsoft.com/office/drawing/2014/main" id="{9177550E-5D7D-BB92-992D-F2457BB382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06595" y="65798"/>
            <a:ext cx="509017" cy="451105"/>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3"/>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pic>
        <p:nvPicPr>
          <p:cNvPr id="5" name="Picture 4">
            <a:extLst>
              <a:ext uri="{FF2B5EF4-FFF2-40B4-BE49-F238E27FC236}">
                <a16:creationId xmlns:a16="http://schemas.microsoft.com/office/drawing/2014/main" id="{E518139D-D816-356E-2237-1C3B851522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50446" y="165229"/>
            <a:ext cx="575282" cy="509831"/>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3"/>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24774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3"/>
                </a:solidFill>
                <a:latin typeface="Montserrat" panose="00000500000000000000" pitchFamily="50" charset="0"/>
              </a:defRPr>
            </a:lvl1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69" r:id="rId5"/>
    <p:sldLayoutId id="2147483667" r:id="rId6"/>
    <p:sldLayoutId id="2147483660" r:id="rId7"/>
    <p:sldLayoutId id="2147483664" r:id="rId8"/>
    <p:sldLayoutId id="2147483652" r:id="rId9"/>
    <p:sldLayoutId id="2147483665" r:id="rId10"/>
    <p:sldLayoutId id="2147483653" r:id="rId11"/>
    <p:sldLayoutId id="2147483654" r:id="rId12"/>
    <p:sldLayoutId id="2147483666" r:id="rId13"/>
    <p:sldLayoutId id="2147483655" r:id="rId14"/>
    <p:sldLayoutId id="2147483656" r:id="rId15"/>
    <p:sldLayoutId id="2147483657" r:id="rId16"/>
  </p:sldLayoutIdLst>
  <p:hf hdr="0" ftr="0" dt="0"/>
  <p:txStyles>
    <p:titleStyle>
      <a:lvl1pPr algn="l" defTabSz="914400" rtl="0" eaLnBrk="1" latinLnBrk="0" hangingPunct="1">
        <a:lnSpc>
          <a:spcPct val="90000"/>
        </a:lnSpc>
        <a:spcBef>
          <a:spcPct val="0"/>
        </a:spcBef>
        <a:buNone/>
        <a:defRPr sz="3000" b="1" kern="1200">
          <a:solidFill>
            <a:schemeClr val="accent3"/>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3"/>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3"/>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3"/>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3.wdp"/><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microsoft.com/office/2007/relationships/hdphoto" Target="../media/hdphoto10.wdp"/><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13.wdp"/></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microsoft.com/office/2007/relationships/hdphoto" Target="../media/hdphoto14.wdp"/></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nytimes.com/2018/04/05/learning/whats-going-on-in-this-graph-april-10-2018.html" TargetMode="External"/><Relationship Id="rId5" Type="http://schemas.openxmlformats.org/officeDocument/2006/relationships/hyperlink" Target="https://www.nytimes.com/2019/10/24/learning/whats-going-on-in-this-graph-oct-30-2019.html"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eatherspark.com/y/1482/Average-Weather-in-Fresno-California-United-States-Year-Round#Figures-Temperatu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2214674"/>
            <a:ext cx="4781907" cy="2626360"/>
          </a:xfrm>
        </p:spPr>
        <p:txBody>
          <a:bodyPr anchor="b">
            <a:normAutofit fontScale="90000"/>
          </a:bodyPr>
          <a:lstStyle/>
          <a:p>
            <a:pPr algn="l"/>
            <a:r>
              <a:rPr lang="en-US" sz="4400" dirty="0"/>
              <a:t>Collecting, Representing, and Interpreting Data: </a:t>
            </a:r>
            <a:r>
              <a:rPr lang="en-US" sz="4400" b="0" dirty="0">
                <a:latin typeface="Montserrat Medium" panose="00000600000000000000" pitchFamily="2" charset="0"/>
              </a:rPr>
              <a:t>Preschool Through Early Elementary</a:t>
            </a: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24206C-98FB-6C94-C372-DBE847A2989E}"/>
              </a:ext>
            </a:extLst>
          </p:cNvPr>
          <p:cNvSpPr>
            <a:spLocks noGrp="1"/>
          </p:cNvSpPr>
          <p:nvPr>
            <p:ph type="title"/>
          </p:nvPr>
        </p:nvSpPr>
        <p:spPr/>
        <p:txBody>
          <a:bodyPr anchor="ctr">
            <a:normAutofit/>
          </a:bodyPr>
          <a:lstStyle/>
          <a:p>
            <a:r>
              <a:rPr lang="en-US" sz="3600" dirty="0"/>
              <a:t>Data as Part of Everyday Routines and Projects</a:t>
            </a:r>
          </a:p>
        </p:txBody>
      </p:sp>
      <p:sp>
        <p:nvSpPr>
          <p:cNvPr id="5" name="Content Placeholder 4">
            <a:extLst>
              <a:ext uri="{FF2B5EF4-FFF2-40B4-BE49-F238E27FC236}">
                <a16:creationId xmlns:a16="http://schemas.microsoft.com/office/drawing/2014/main" id="{5B5882A1-3B88-393F-28F9-854AA1E7F0E8}"/>
              </a:ext>
            </a:extLst>
          </p:cNvPr>
          <p:cNvSpPr>
            <a:spLocks noGrp="1"/>
          </p:cNvSpPr>
          <p:nvPr>
            <p:ph idx="1"/>
          </p:nvPr>
        </p:nvSpPr>
        <p:spPr/>
        <p:txBody>
          <a:bodyPr anchor="ctr"/>
          <a:lstStyle/>
          <a:p>
            <a:pPr marL="0" indent="0">
              <a:buNone/>
            </a:pPr>
            <a:r>
              <a:rPr lang="en-US" dirty="0"/>
              <a:t>What are some ways children in your setting participate in data collection activities? </a:t>
            </a:r>
          </a:p>
        </p:txBody>
      </p:sp>
    </p:spTree>
    <p:extLst>
      <p:ext uri="{BB962C8B-B14F-4D97-AF65-F5344CB8AC3E}">
        <p14:creationId xmlns:p14="http://schemas.microsoft.com/office/powerpoint/2010/main" val="3323610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8061-63EC-63E1-550A-0311B7ADECCE}"/>
              </a:ext>
            </a:extLst>
          </p:cNvPr>
          <p:cNvSpPr>
            <a:spLocks noGrp="1"/>
          </p:cNvSpPr>
          <p:nvPr>
            <p:ph type="title"/>
          </p:nvPr>
        </p:nvSpPr>
        <p:spPr/>
        <p:txBody>
          <a:bodyPr/>
          <a:lstStyle/>
          <a:p>
            <a:r>
              <a:rPr lang="en-US" dirty="0"/>
              <a:t>Data as Part of Scientific Investigations</a:t>
            </a:r>
          </a:p>
        </p:txBody>
      </p:sp>
      <p:pic>
        <p:nvPicPr>
          <p:cNvPr id="9" name="Content Placeholder 8">
            <a:extLst>
              <a:ext uri="{FF2B5EF4-FFF2-40B4-BE49-F238E27FC236}">
                <a16:creationId xmlns:a16="http://schemas.microsoft.com/office/drawing/2014/main" id="{A4637B72-3AC9-F799-8A19-62E38B28D212}"/>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51646" y="1507719"/>
            <a:ext cx="5803900" cy="4352925"/>
          </a:xfrm>
        </p:spPr>
      </p:pic>
      <p:pic>
        <p:nvPicPr>
          <p:cNvPr id="11" name="Picture 10">
            <a:extLst>
              <a:ext uri="{FF2B5EF4-FFF2-40B4-BE49-F238E27FC236}">
                <a16:creationId xmlns:a16="http://schemas.microsoft.com/office/drawing/2014/main" id="{87DC59D5-E993-E90A-5B63-67AD89429B19}"/>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34000"/>
                    </a14:imgEffect>
                  </a14:imgLayer>
                </a14:imgProps>
              </a:ext>
              <a:ext uri="{28A0092B-C50C-407E-A947-70E740481C1C}">
                <a14:useLocalDpi xmlns:a14="http://schemas.microsoft.com/office/drawing/2010/main"/>
              </a:ext>
            </a:extLst>
          </a:blip>
          <a:srcRect/>
          <a:stretch>
            <a:fillRect/>
          </a:stretch>
        </p:blipFill>
        <p:spPr>
          <a:xfrm rot="5400000">
            <a:off x="6946904" y="1467193"/>
            <a:ext cx="4352925" cy="4433979"/>
          </a:xfrm>
          <a:prstGeom prst="rect">
            <a:avLst/>
          </a:prstGeom>
        </p:spPr>
      </p:pic>
    </p:spTree>
    <p:extLst>
      <p:ext uri="{BB962C8B-B14F-4D97-AF65-F5344CB8AC3E}">
        <p14:creationId xmlns:p14="http://schemas.microsoft.com/office/powerpoint/2010/main" val="1818841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DD62F-A335-A623-213B-EFCA162C81E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479AA10-9E6B-3D50-7E1E-38461C0BACB6}"/>
              </a:ext>
            </a:extLst>
          </p:cNvPr>
          <p:cNvSpPr>
            <a:spLocks noGrp="1"/>
          </p:cNvSpPr>
          <p:nvPr>
            <p:ph type="title"/>
          </p:nvPr>
        </p:nvSpPr>
        <p:spPr>
          <a:xfrm>
            <a:off x="736600" y="2603734"/>
            <a:ext cx="6005945" cy="1421928"/>
          </a:xfrm>
        </p:spPr>
        <p:txBody>
          <a:bodyPr/>
          <a:lstStyle/>
          <a:p>
            <a:r>
              <a:rPr lang="en-US" dirty="0"/>
              <a:t>Learning About Data</a:t>
            </a:r>
          </a:p>
        </p:txBody>
      </p:sp>
    </p:spTree>
    <p:extLst>
      <p:ext uri="{BB962C8B-B14F-4D97-AF65-F5344CB8AC3E}">
        <p14:creationId xmlns:p14="http://schemas.microsoft.com/office/powerpoint/2010/main" val="223335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51646" y="240987"/>
            <a:ext cx="10834075" cy="480131"/>
          </a:xfrm>
        </p:spPr>
        <p:txBody>
          <a:bodyPr/>
          <a:lstStyle/>
          <a:p>
            <a:r>
              <a:rPr lang="en-US" sz="2800" dirty="0"/>
              <a:t>The California Preschool/TK Learning Foundations</a:t>
            </a:r>
          </a:p>
        </p:txBody>
      </p:sp>
      <p:sp>
        <p:nvSpPr>
          <p:cNvPr id="3" name="Content Placeholder 2">
            <a:extLst>
              <a:ext uri="{FF2B5EF4-FFF2-40B4-BE49-F238E27FC236}">
                <a16:creationId xmlns:a16="http://schemas.microsoft.com/office/drawing/2014/main" id="{661DA2D5-FD73-0201-3C44-B6C5CC5A6439}"/>
              </a:ext>
            </a:extLst>
          </p:cNvPr>
          <p:cNvSpPr>
            <a:spLocks noGrp="1"/>
          </p:cNvSpPr>
          <p:nvPr>
            <p:ph idx="1"/>
          </p:nvPr>
        </p:nvSpPr>
        <p:spPr/>
        <p:txBody>
          <a:bodyPr>
            <a:normAutofit/>
          </a:bodyPr>
          <a:lstStyle/>
          <a:p>
            <a:pPr marL="0" indent="0">
              <a:lnSpc>
                <a:spcPct val="100000"/>
              </a:lnSpc>
              <a:buNone/>
            </a:pPr>
            <a:r>
              <a:rPr lang="en-US" b="1" dirty="0">
                <a:solidFill>
                  <a:schemeClr val="tx1"/>
                </a:solidFill>
                <a:latin typeface="Montserrat" panose="00000500000000000000" pitchFamily="50" charset="0"/>
              </a:rPr>
              <a:t>Strand: </a:t>
            </a:r>
            <a:r>
              <a:rPr lang="en-US" dirty="0">
                <a:solidFill>
                  <a:schemeClr val="tx1"/>
                </a:solidFill>
                <a:latin typeface="Montserrat" panose="00000500000000000000" pitchFamily="50" charset="0"/>
              </a:rPr>
              <a:t>Measurement and Data</a:t>
            </a:r>
          </a:p>
          <a:p>
            <a:pPr marL="0" indent="0">
              <a:lnSpc>
                <a:spcPct val="100000"/>
              </a:lnSpc>
              <a:spcBef>
                <a:spcPts val="0"/>
              </a:spcBef>
              <a:buNone/>
            </a:pPr>
            <a:r>
              <a:rPr lang="en-US" b="1" dirty="0">
                <a:solidFill>
                  <a:schemeClr val="tx1"/>
                </a:solidFill>
                <a:latin typeface="Montserrat" panose="00000500000000000000" pitchFamily="50" charset="0"/>
              </a:rPr>
              <a:t>Substrand: </a:t>
            </a:r>
            <a:r>
              <a:rPr lang="en-US" dirty="0"/>
              <a:t>Data </a:t>
            </a:r>
            <a:endParaRPr lang="en-US" dirty="0">
              <a:solidFill>
                <a:srgbClr val="00375A"/>
              </a:solidFill>
              <a:effectLst/>
            </a:endParaRP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2331144090"/>
              </p:ext>
            </p:extLst>
          </p:nvPr>
        </p:nvGraphicFramePr>
        <p:xfrm>
          <a:off x="838199" y="2317757"/>
          <a:ext cx="10619936" cy="3291840"/>
        </p:xfrm>
        <a:graphic>
          <a:graphicData uri="http://schemas.openxmlformats.org/drawingml/2006/table">
            <a:tbl>
              <a:tblPr firstRow="1" bandRow="1">
                <a:tableStyleId>{5C22544A-7EE6-4342-B048-85BDC9FD1C3A}</a:tableStyleId>
              </a:tblPr>
              <a:tblGrid>
                <a:gridCol w="5309968">
                  <a:extLst>
                    <a:ext uri="{9D8B030D-6E8A-4147-A177-3AD203B41FA5}">
                      <a16:colId xmlns:a16="http://schemas.microsoft.com/office/drawing/2014/main" val="1853988790"/>
                    </a:ext>
                  </a:extLst>
                </a:gridCol>
                <a:gridCol w="5309968">
                  <a:extLst>
                    <a:ext uri="{9D8B030D-6E8A-4147-A177-3AD203B41FA5}">
                      <a16:colId xmlns:a16="http://schemas.microsoft.com/office/drawing/2014/main" val="3972950546"/>
                    </a:ext>
                  </a:extLst>
                </a:gridCol>
              </a:tblGrid>
              <a:tr h="370840">
                <a:tc>
                  <a:txBody>
                    <a:bodyPr/>
                    <a:lstStyle/>
                    <a:p>
                      <a:pPr algn="ctr"/>
                      <a:r>
                        <a:rPr lang="en-US" dirty="0">
                          <a:latin typeface="Montserrat" panose="00000500000000000000" pitchFamily="50" charset="0"/>
                        </a:rPr>
                        <a:t>Early Foundation</a:t>
                      </a:r>
                    </a:p>
                    <a:p>
                      <a:pPr algn="ctr"/>
                      <a:r>
                        <a:rPr lang="en-US" dirty="0">
                          <a:latin typeface="Montserrat" panose="00000500000000000000" pitchFamily="50" charset="0"/>
                        </a:rPr>
                        <a:t>(3 to 4 ½ Years)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dirty="0">
                          <a:latin typeface="Montserrat" panose="00000500000000000000" pitchFamily="50" charset="0"/>
                        </a:rPr>
                        <a:t>Later Foundation</a:t>
                      </a:r>
                    </a:p>
                    <a:p>
                      <a:pPr algn="ctr"/>
                      <a:r>
                        <a:rPr lang="en-US" dirty="0">
                          <a:latin typeface="Montserrat" panose="00000500000000000000" pitchFamily="50" charset="0"/>
                        </a:rPr>
                        <a:t>(4 to 5 ½ Years)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3761717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ontserrat" pitchFamily="2" charset="77"/>
                          <a:ea typeface="+mn-ea"/>
                          <a:cs typeface="+mn-cs"/>
                        </a:rPr>
                        <a:t>3.4 Use objects, tally marks, or pictographs to represent data in two groups, with adult support.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ontserrat" pitchFamily="2" charset="77"/>
                          <a:ea typeface="+mn-ea"/>
                          <a:cs typeface="+mn-cs"/>
                        </a:rPr>
                        <a:t>3.4 Use objects, tally marks, or pictographs to represent data in two or more groups. Demonstrate understanding that each object, tally mark, or picture represents one data point.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ontserrat" pitchFamily="2" charset="77"/>
                          <a:ea typeface="+mn-ea"/>
                          <a:cs typeface="+mn-cs"/>
                        </a:rPr>
                        <a:t>3.5 Notice, with adult support, differences in the data of two groups and describe which one has more or less.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ontserrat" pitchFamily="2" charset="77"/>
                          <a:ea typeface="+mn-ea"/>
                          <a:cs typeface="+mn-cs"/>
                        </a:rPr>
                        <a:t>3.5 Describe and compare, with adult support, the number of data points in two or more groups. Determine which group has more or less.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183963"/>
                  </a:ext>
                </a:extLst>
              </a:tr>
            </a:tbl>
          </a:graphicData>
        </a:graphic>
      </p:graphicFrame>
      <p:sp>
        <p:nvSpPr>
          <p:cNvPr id="7" name="TextBox 6">
            <a:extLst>
              <a:ext uri="{FF2B5EF4-FFF2-40B4-BE49-F238E27FC236}">
                <a16:creationId xmlns:a16="http://schemas.microsoft.com/office/drawing/2014/main" id="{DDEB1202-9636-51D9-8D6E-AF416D91E7CC}"/>
              </a:ext>
            </a:extLst>
          </p:cNvPr>
          <p:cNvSpPr txBox="1"/>
          <p:nvPr/>
        </p:nvSpPr>
        <p:spPr>
          <a:xfrm>
            <a:off x="838199" y="5672162"/>
            <a:ext cx="10752742" cy="276999"/>
          </a:xfrm>
          <a:prstGeom prst="rect">
            <a:avLst/>
          </a:prstGeom>
          <a:noFill/>
        </p:spPr>
        <p:txBody>
          <a:bodyPr wrap="square" rtlCol="0">
            <a:spAutoFit/>
          </a:bodyPr>
          <a:lstStyle/>
          <a:p>
            <a:pPr algn="r"/>
            <a:r>
              <a:rPr lang="en-US" sz="1200" dirty="0">
                <a:solidFill>
                  <a:schemeClr val="bg2">
                    <a:lumMod val="50000"/>
                  </a:schemeClr>
                </a:solidFill>
                <a:effectLst/>
                <a:latin typeface="Montserrat" panose="00000500000000000000" pitchFamily="50" charset="0"/>
              </a:rPr>
              <a:t>California Department of Education (2024)</a:t>
            </a:r>
            <a:endParaRPr lang="en-US" sz="1200" i="1"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2541526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BA3EC-6D99-4F11-1F57-47FBA634AD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EA7C7C-8C6F-0701-F1D6-DD5FAF35D96B}"/>
              </a:ext>
            </a:extLst>
          </p:cNvPr>
          <p:cNvSpPr>
            <a:spLocks noGrp="1"/>
          </p:cNvSpPr>
          <p:nvPr>
            <p:ph type="title"/>
          </p:nvPr>
        </p:nvSpPr>
        <p:spPr>
          <a:xfrm>
            <a:off x="851646" y="239181"/>
            <a:ext cx="10834075" cy="480131"/>
          </a:xfrm>
        </p:spPr>
        <p:txBody>
          <a:bodyPr/>
          <a:lstStyle/>
          <a:p>
            <a:r>
              <a:rPr lang="en-US" sz="2800" dirty="0"/>
              <a:t>The California Common Core State Standards</a:t>
            </a:r>
          </a:p>
        </p:txBody>
      </p:sp>
      <p:sp>
        <p:nvSpPr>
          <p:cNvPr id="3" name="Content Placeholder 2">
            <a:extLst>
              <a:ext uri="{FF2B5EF4-FFF2-40B4-BE49-F238E27FC236}">
                <a16:creationId xmlns:a16="http://schemas.microsoft.com/office/drawing/2014/main" id="{0279692B-55DD-79EC-815C-A97E4D95ED97}"/>
              </a:ext>
            </a:extLst>
          </p:cNvPr>
          <p:cNvSpPr>
            <a:spLocks noGrp="1"/>
          </p:cNvSpPr>
          <p:nvPr>
            <p:ph idx="1"/>
          </p:nvPr>
        </p:nvSpPr>
        <p:spPr/>
        <p:txBody>
          <a:bodyPr>
            <a:normAutofit/>
          </a:bodyPr>
          <a:lstStyle/>
          <a:p>
            <a:pPr marL="0" indent="0">
              <a:buNone/>
            </a:pPr>
            <a:r>
              <a:rPr lang="en-US" b="1" dirty="0"/>
              <a:t>Measurement and Data</a:t>
            </a:r>
            <a:endParaRPr lang="en-US" dirty="0"/>
          </a:p>
        </p:txBody>
      </p:sp>
      <p:graphicFrame>
        <p:nvGraphicFramePr>
          <p:cNvPr id="5" name="Table 10">
            <a:extLst>
              <a:ext uri="{FF2B5EF4-FFF2-40B4-BE49-F238E27FC236}">
                <a16:creationId xmlns:a16="http://schemas.microsoft.com/office/drawing/2014/main" id="{48A577F0-D1DC-8AB1-548B-CEBE4B84AD4B}"/>
              </a:ext>
            </a:extLst>
          </p:cNvPr>
          <p:cNvGraphicFramePr>
            <a:graphicFrameLocks noGrp="1"/>
          </p:cNvGraphicFramePr>
          <p:nvPr>
            <p:extLst>
              <p:ext uri="{D42A27DB-BD31-4B8C-83A1-F6EECF244321}">
                <p14:modId xmlns:p14="http://schemas.microsoft.com/office/powerpoint/2010/main" val="654242483"/>
              </p:ext>
            </p:extLst>
          </p:nvPr>
        </p:nvGraphicFramePr>
        <p:xfrm>
          <a:off x="506279" y="1841239"/>
          <a:ext cx="11179442" cy="3479800"/>
        </p:xfrm>
        <a:graphic>
          <a:graphicData uri="http://schemas.openxmlformats.org/drawingml/2006/table">
            <a:tbl>
              <a:tblPr firstRow="1" bandRow="1">
                <a:tableStyleId>{5C22544A-7EE6-4342-B048-85BDC9FD1C3A}</a:tableStyleId>
              </a:tblPr>
              <a:tblGrid>
                <a:gridCol w="3175264">
                  <a:extLst>
                    <a:ext uri="{9D8B030D-6E8A-4147-A177-3AD203B41FA5}">
                      <a16:colId xmlns:a16="http://schemas.microsoft.com/office/drawing/2014/main" val="1853988790"/>
                    </a:ext>
                  </a:extLst>
                </a:gridCol>
                <a:gridCol w="3175264">
                  <a:extLst>
                    <a:ext uri="{9D8B030D-6E8A-4147-A177-3AD203B41FA5}">
                      <a16:colId xmlns:a16="http://schemas.microsoft.com/office/drawing/2014/main" val="1458372747"/>
                    </a:ext>
                  </a:extLst>
                </a:gridCol>
                <a:gridCol w="4828914">
                  <a:extLst>
                    <a:ext uri="{9D8B030D-6E8A-4147-A177-3AD203B41FA5}">
                      <a16:colId xmlns:a16="http://schemas.microsoft.com/office/drawing/2014/main" val="3972950546"/>
                    </a:ext>
                  </a:extLst>
                </a:gridCol>
              </a:tblGrid>
              <a:tr h="370840">
                <a:tc>
                  <a:txBody>
                    <a:bodyPr/>
                    <a:lstStyle/>
                    <a:p>
                      <a:pPr algn="ctr"/>
                      <a:r>
                        <a:rPr lang="en-US" dirty="0">
                          <a:latin typeface="Montserrat" pitchFamily="2" charset="77"/>
                        </a:rPr>
                        <a:t>Kindergarten</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aseline="0" dirty="0">
                          <a:latin typeface="Montserrat" pitchFamily="2" charset="77"/>
                        </a:rPr>
                        <a:t>First</a:t>
                      </a:r>
                      <a:r>
                        <a:rPr lang="en-US" dirty="0">
                          <a:latin typeface="Montserrat" pitchFamily="2" charset="77"/>
                        </a:rPr>
                        <a:t> Grade</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aseline="0" dirty="0">
                          <a:latin typeface="Montserrat" pitchFamily="2" charset="77"/>
                        </a:rPr>
                        <a:t>Second</a:t>
                      </a:r>
                      <a:r>
                        <a:rPr lang="en-US" dirty="0">
                          <a:latin typeface="Montserrat" pitchFamily="2" charset="77"/>
                        </a:rPr>
                        <a:t> Grade</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376171737"/>
                  </a:ext>
                </a:extLst>
              </a:tr>
              <a:tr h="0">
                <a:tc>
                  <a:txBody>
                    <a:bodyPr/>
                    <a:lstStyle/>
                    <a:p>
                      <a:r>
                        <a:rPr lang="en-US" dirty="0">
                          <a:latin typeface="Montserrat" pitchFamily="2" charset="77"/>
                        </a:rPr>
                        <a:t>Classify objects into given categories; count the numbers of objects in each category and sort the categories by count.</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ontserrat" pitchFamily="2" charset="77"/>
                          <a:ea typeface="+mn-ea"/>
                          <a:cs typeface="+mn-cs"/>
                        </a:rPr>
                        <a:t>Organize, represent, and interpret data with up to three categories; ask and answer questions about the total number of data points, how many in each category, and how many more or less are in one category than in another.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kern="1200" dirty="0">
                          <a:solidFill>
                            <a:schemeClr val="dk1"/>
                          </a:solidFill>
                          <a:effectLst/>
                          <a:latin typeface="Montserrat" pitchFamily="2" charset="77"/>
                          <a:ea typeface="+mn-ea"/>
                          <a:cs typeface="+mn-cs"/>
                        </a:rPr>
                        <a:t>Generate measurement data. … Show the measurements by making a line plot, where the horizontal scale is marked off in whole-number units. </a:t>
                      </a:r>
                    </a:p>
                    <a:p>
                      <a:endParaRPr lang="en-US" sz="1800" kern="1200" dirty="0">
                        <a:solidFill>
                          <a:schemeClr val="dk1"/>
                        </a:solidFill>
                        <a:effectLst/>
                        <a:latin typeface="Montserra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ontserrat" pitchFamily="2" charset="77"/>
                          <a:ea typeface="+mn-ea"/>
                          <a:cs typeface="+mn-cs"/>
                        </a:rPr>
                        <a:t>Draw a picture graph and a bar graph (with single-unit scale) to represent a data set with up to four categories. Solve simple put-together, take-apart, and compare problems using information presented in a bar graph.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bl>
          </a:graphicData>
        </a:graphic>
      </p:graphicFrame>
      <p:sp>
        <p:nvSpPr>
          <p:cNvPr id="6" name="TextBox 5">
            <a:extLst>
              <a:ext uri="{FF2B5EF4-FFF2-40B4-BE49-F238E27FC236}">
                <a16:creationId xmlns:a16="http://schemas.microsoft.com/office/drawing/2014/main" id="{F5BE590D-4E6C-26EC-1228-5F27FFCDD23B}"/>
              </a:ext>
            </a:extLst>
          </p:cNvPr>
          <p:cNvSpPr txBox="1"/>
          <p:nvPr/>
        </p:nvSpPr>
        <p:spPr>
          <a:xfrm>
            <a:off x="1016954" y="5376529"/>
            <a:ext cx="10752742" cy="276999"/>
          </a:xfrm>
          <a:prstGeom prst="rect">
            <a:avLst/>
          </a:prstGeom>
          <a:noFill/>
        </p:spPr>
        <p:txBody>
          <a:bodyPr wrap="square" rtlCol="0">
            <a:spAutoFit/>
          </a:bodyPr>
          <a:lstStyle/>
          <a:p>
            <a:pPr algn="r"/>
            <a:r>
              <a:rPr lang="en-US" sz="1200" dirty="0">
                <a:solidFill>
                  <a:schemeClr val="bg2">
                    <a:lumMod val="50000"/>
                  </a:schemeClr>
                </a:solidFill>
                <a:effectLst/>
                <a:latin typeface="Montserrat" panose="00000500000000000000" pitchFamily="50" charset="0"/>
              </a:rPr>
              <a:t>California Department of Education (2013)</a:t>
            </a:r>
            <a:endParaRPr lang="en-US" sz="1200" i="1"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3864940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Three Data-Related Skills</a:t>
            </a:r>
          </a:p>
        </p:txBody>
      </p:sp>
      <p:pic>
        <p:nvPicPr>
          <p:cNvPr id="6" name="Picture Placeholder 5">
            <a:extLst>
              <a:ext uri="{FF2B5EF4-FFF2-40B4-BE49-F238E27FC236}">
                <a16:creationId xmlns:a16="http://schemas.microsoft.com/office/drawing/2014/main" id="{B41F0B60-949F-7739-8BE1-FBADE6A23BED}"/>
              </a:ext>
              <a:ext uri="{C183D7F6-B498-43B3-948B-1728B52AA6E4}">
                <adec:decorative xmlns:adec="http://schemas.microsoft.com/office/drawing/2017/decorative" val="1"/>
              </a:ext>
            </a:extLst>
          </p:cNvPr>
          <p:cNvPicPr>
            <a:picLocks noGrp="1" noChangeAspect="1"/>
          </p:cNvPicPr>
          <p:nvPr>
            <p:ph type="pic" idx="13"/>
          </p:nvPr>
        </p:nvPicPr>
        <p:blipFill>
          <a:blip r:embed="rId3" cstate="screen">
            <a:extLst>
              <a:ext uri="{BEBA8EAE-BF5A-486C-A8C5-ECC9F3942E4B}">
                <a14:imgProps xmlns:a14="http://schemas.microsoft.com/office/drawing/2010/main">
                  <a14:imgLayer r:embed="rId4">
                    <a14:imgEffect>
                      <a14:colorTemperature colorTemp="5500"/>
                    </a14:imgEffect>
                    <a14:imgEffect>
                      <a14:brightnessContrast contrast="15000"/>
                    </a14:imgEffect>
                  </a14:imgLayer>
                </a14:imgProps>
              </a:ext>
              <a:ext uri="{28A0092B-C50C-407E-A947-70E740481C1C}">
                <a14:useLocalDpi xmlns:a14="http://schemas.microsoft.com/office/drawing/2010/main"/>
              </a:ext>
            </a:extLst>
          </a:blip>
          <a:srcRect/>
          <a:stretch>
            <a:fillRect/>
          </a:stretch>
        </p:blipFill>
        <p:spPr>
          <a:xfrm>
            <a:off x="0" y="0"/>
            <a:ext cx="4038599" cy="6176963"/>
          </a:xfrm>
        </p:spPr>
      </p:pic>
      <p:graphicFrame>
        <p:nvGraphicFramePr>
          <p:cNvPr id="20" name="Content Placeholder 7" descr="Sorting and classifying.&#10;Data collection and representation.&#10;Data interpretation.">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696157267"/>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59292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CA7D4F-B829-8A8F-881C-36104D78919D}"/>
              </a:ext>
            </a:extLst>
          </p:cNvPr>
          <p:cNvSpPr>
            <a:spLocks noGrp="1"/>
          </p:cNvSpPr>
          <p:nvPr>
            <p:ph type="title"/>
          </p:nvPr>
        </p:nvSpPr>
        <p:spPr/>
        <p:txBody>
          <a:bodyPr anchor="ctr"/>
          <a:lstStyle/>
          <a:p>
            <a:r>
              <a:rPr lang="en-US" dirty="0"/>
              <a:t>Let’s Sort</a:t>
            </a:r>
          </a:p>
        </p:txBody>
      </p:sp>
      <p:pic>
        <p:nvPicPr>
          <p:cNvPr id="10" name="Content Placeholder 9">
            <a:extLst>
              <a:ext uri="{FF2B5EF4-FFF2-40B4-BE49-F238E27FC236}">
                <a16:creationId xmlns:a16="http://schemas.microsoft.com/office/drawing/2014/main" id="{CCDD7850-2813-E70A-F9A9-621A785F0643}"/>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0" y="788212"/>
            <a:ext cx="5257800" cy="5286338"/>
          </a:xfrm>
          <a:prstGeom prst="rect">
            <a:avLst/>
          </a:prstGeom>
        </p:spPr>
      </p:pic>
    </p:spTree>
    <p:extLst>
      <p:ext uri="{BB962C8B-B14F-4D97-AF65-F5344CB8AC3E}">
        <p14:creationId xmlns:p14="http://schemas.microsoft.com/office/powerpoint/2010/main" val="3353705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FE6343-F03C-91CB-89A1-A803C461BCA1}"/>
              </a:ext>
            </a:extLst>
          </p:cNvPr>
          <p:cNvSpPr>
            <a:spLocks noGrp="1"/>
          </p:cNvSpPr>
          <p:nvPr>
            <p:ph type="title"/>
          </p:nvPr>
        </p:nvSpPr>
        <p:spPr/>
        <p:txBody>
          <a:bodyPr/>
          <a:lstStyle/>
          <a:p>
            <a:r>
              <a:rPr lang="en-US" dirty="0"/>
              <a:t>Sorting and Classifying</a:t>
            </a:r>
          </a:p>
        </p:txBody>
      </p:sp>
      <p:sp>
        <p:nvSpPr>
          <p:cNvPr id="8" name="Content Placeholder 7">
            <a:extLst>
              <a:ext uri="{FF2B5EF4-FFF2-40B4-BE49-F238E27FC236}">
                <a16:creationId xmlns:a16="http://schemas.microsoft.com/office/drawing/2014/main" id="{0E2D048B-1113-FC38-2682-4406D9342CC7}"/>
              </a:ext>
            </a:extLst>
          </p:cNvPr>
          <p:cNvSpPr>
            <a:spLocks noGrp="1"/>
          </p:cNvSpPr>
          <p:nvPr>
            <p:ph sz="half" idx="1"/>
          </p:nvPr>
        </p:nvSpPr>
        <p:spPr>
          <a:xfrm>
            <a:off x="838200" y="1324303"/>
            <a:ext cx="6413500" cy="4580388"/>
          </a:xfrm>
        </p:spPr>
        <p:txBody>
          <a:bodyPr/>
          <a:lstStyle/>
          <a:p>
            <a:pPr>
              <a:spcAft>
                <a:spcPts val="2400"/>
              </a:spcAft>
            </a:pPr>
            <a:r>
              <a:rPr lang="en-US" b="1" dirty="0">
                <a:effectLst>
                  <a:outerShdw sx="0" sy="0">
                    <a:srgbClr val="000000"/>
                  </a:outerShdw>
                </a:effectLst>
              </a:rPr>
              <a:t>Sorting: </a:t>
            </a:r>
            <a:r>
              <a:rPr lang="en-US" dirty="0">
                <a:effectLst>
                  <a:outerShdw sx="0" sy="0">
                    <a:srgbClr val="000000"/>
                  </a:outerShdw>
                </a:effectLst>
              </a:rPr>
              <a:t>Organize items into groups based on similar properties.</a:t>
            </a:r>
          </a:p>
          <a:p>
            <a:r>
              <a:rPr lang="en-US" b="1" dirty="0">
                <a:effectLst>
                  <a:outerShdw sx="0" sy="0">
                    <a:srgbClr val="000000"/>
                  </a:outerShdw>
                </a:effectLst>
              </a:rPr>
              <a:t>Classifying: </a:t>
            </a:r>
            <a:r>
              <a:rPr lang="en-US" dirty="0">
                <a:effectLst>
                  <a:outerShdw sx="0" sy="0">
                    <a:srgbClr val="000000"/>
                  </a:outerShdw>
                </a:effectLst>
              </a:rPr>
              <a:t>Apply a name or characteristic to a group of items.</a:t>
            </a:r>
          </a:p>
        </p:txBody>
      </p:sp>
      <p:pic>
        <p:nvPicPr>
          <p:cNvPr id="3" name="Picture 2">
            <a:extLst>
              <a:ext uri="{FF2B5EF4-FFF2-40B4-BE49-F238E27FC236}">
                <a16:creationId xmlns:a16="http://schemas.microsoft.com/office/drawing/2014/main" id="{C4E545FD-4527-6934-BD5A-959B92C4D193}"/>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7476921" y="953309"/>
            <a:ext cx="4715079" cy="4951382"/>
          </a:xfrm>
          <a:prstGeom prst="rect">
            <a:avLst/>
          </a:prstGeom>
        </p:spPr>
      </p:pic>
    </p:spTree>
    <p:extLst>
      <p:ext uri="{BB962C8B-B14F-4D97-AF65-F5344CB8AC3E}">
        <p14:creationId xmlns:p14="http://schemas.microsoft.com/office/powerpoint/2010/main" val="411199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CC2D6A-4F7E-D317-CACE-662C554E15A2}"/>
              </a:ext>
            </a:extLst>
          </p:cNvPr>
          <p:cNvSpPr>
            <a:spLocks noGrp="1"/>
          </p:cNvSpPr>
          <p:nvPr>
            <p:ph type="title"/>
          </p:nvPr>
        </p:nvSpPr>
        <p:spPr>
          <a:xfrm>
            <a:off x="81281" y="254000"/>
            <a:ext cx="12110719" cy="932954"/>
          </a:xfrm>
        </p:spPr>
        <p:txBody>
          <a:bodyPr/>
          <a:lstStyle/>
          <a:p>
            <a:r>
              <a:rPr lang="en-US" sz="2800" dirty="0"/>
              <a:t>Sorting as a Foundation for Data Collection and Representation</a:t>
            </a:r>
          </a:p>
        </p:txBody>
      </p:sp>
      <p:sp>
        <p:nvSpPr>
          <p:cNvPr id="2" name="Content Placeholder 1">
            <a:extLst>
              <a:ext uri="{FF2B5EF4-FFF2-40B4-BE49-F238E27FC236}">
                <a16:creationId xmlns:a16="http://schemas.microsoft.com/office/drawing/2014/main" id="{DC6DE6A7-901E-32FD-A665-5726459B5BE1}"/>
              </a:ext>
            </a:extLst>
          </p:cNvPr>
          <p:cNvSpPr>
            <a:spLocks noGrp="1"/>
          </p:cNvSpPr>
          <p:nvPr>
            <p:ph sz="half" idx="1"/>
          </p:nvPr>
        </p:nvSpPr>
        <p:spPr>
          <a:xfrm>
            <a:off x="838200" y="1324303"/>
            <a:ext cx="5924550" cy="4497060"/>
          </a:xfrm>
        </p:spPr>
        <p:txBody>
          <a:bodyPr/>
          <a:lstStyle/>
          <a:p>
            <a:r>
              <a:rPr lang="en-US" dirty="0"/>
              <a:t>Which group has the </a:t>
            </a:r>
            <a:r>
              <a:rPr lang="en-US" b="1" dirty="0"/>
              <a:t>most</a:t>
            </a:r>
            <a:r>
              <a:rPr lang="en-US" dirty="0"/>
              <a:t>? </a:t>
            </a:r>
          </a:p>
          <a:p>
            <a:r>
              <a:rPr lang="en-US" dirty="0"/>
              <a:t>Which group has the </a:t>
            </a:r>
            <a:r>
              <a:rPr lang="en-US" b="1" dirty="0"/>
              <a:t>least</a:t>
            </a:r>
            <a:r>
              <a:rPr lang="en-US" dirty="0"/>
              <a:t>?</a:t>
            </a:r>
          </a:p>
        </p:txBody>
      </p:sp>
      <p:pic>
        <p:nvPicPr>
          <p:cNvPr id="7" name="Picture 6">
            <a:extLst>
              <a:ext uri="{FF2B5EF4-FFF2-40B4-BE49-F238E27FC236}">
                <a16:creationId xmlns:a16="http://schemas.microsoft.com/office/drawing/2014/main" id="{576FB370-8DB5-B215-EB16-15F88DE25DF1}"/>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a:fillRect/>
          </a:stretch>
        </p:blipFill>
        <p:spPr>
          <a:xfrm>
            <a:off x="7082657" y="968703"/>
            <a:ext cx="5109343" cy="4852660"/>
          </a:xfrm>
          <a:prstGeom prst="rect">
            <a:avLst/>
          </a:prstGeom>
        </p:spPr>
      </p:pic>
    </p:spTree>
    <p:extLst>
      <p:ext uri="{BB962C8B-B14F-4D97-AF65-F5344CB8AC3E}">
        <p14:creationId xmlns:p14="http://schemas.microsoft.com/office/powerpoint/2010/main" val="2149461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9ADC-1C2E-9DE3-D980-272378A594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51CC1E2-9BA3-F4AC-C630-B76F2D48D657}"/>
              </a:ext>
            </a:extLst>
          </p:cNvPr>
          <p:cNvSpPr>
            <a:spLocks noGrp="1"/>
          </p:cNvSpPr>
          <p:nvPr>
            <p:ph type="title"/>
          </p:nvPr>
        </p:nvSpPr>
        <p:spPr/>
        <p:txBody>
          <a:bodyPr anchor="ctr">
            <a:normAutofit/>
          </a:bodyPr>
          <a:lstStyle/>
          <a:p>
            <a:r>
              <a:rPr lang="en-US" sz="4000" dirty="0"/>
              <a:t>Observe: </a:t>
            </a:r>
            <a:br>
              <a:rPr lang="en-US" sz="4000" dirty="0"/>
            </a:br>
            <a:r>
              <a:rPr lang="en-US" sz="4000" b="0" dirty="0">
                <a:latin typeface="Montserrat Medium" panose="00000600000000000000" pitchFamily="2" charset="0"/>
              </a:rPr>
              <a:t>Digging into Data About Dinosaurs </a:t>
            </a:r>
          </a:p>
        </p:txBody>
      </p:sp>
      <p:pic>
        <p:nvPicPr>
          <p:cNvPr id="6" name="Content Placeholder 5">
            <a:extLst>
              <a:ext uri="{FF2B5EF4-FFF2-40B4-BE49-F238E27FC236}">
                <a16:creationId xmlns:a16="http://schemas.microsoft.com/office/drawing/2014/main" id="{F8201B18-E1BD-4074-D2F1-4FAF96887813}"/>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6096000" y="694260"/>
            <a:ext cx="5256362" cy="5534012"/>
          </a:xfrm>
        </p:spPr>
      </p:pic>
    </p:spTree>
    <p:extLst>
      <p:ext uri="{BB962C8B-B14F-4D97-AF65-F5344CB8AC3E}">
        <p14:creationId xmlns:p14="http://schemas.microsoft.com/office/powerpoint/2010/main" val="2485067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321659" y="-597125"/>
            <a:ext cx="11839413" cy="525333"/>
          </a:xfrm>
        </p:spPr>
        <p:txBody>
          <a:bodyPr/>
          <a:lstStyle/>
          <a:p>
            <a:r>
              <a:rPr lang="en-US" dirty="0"/>
              <a:t>Acknowledgments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1CABAD6-EC21-471F-0425-8A1668D51311}"/>
              </a:ext>
            </a:extLst>
          </p:cNvPr>
          <p:cNvSpPr txBox="1"/>
          <p:nvPr/>
        </p:nvSpPr>
        <p:spPr>
          <a:xfrm>
            <a:off x="2150009" y="3491226"/>
            <a:ext cx="8060789" cy="2066591"/>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by WestEd in collaboration with FCSS and AIMS Center for Math and Science Education. They are not intended for commercial redistribution, unauthorized modification, or use outside the scope of professional education.</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E4B0D-D11C-03BF-B9E0-055380ABB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0C7CB-0908-42FA-1299-C80851883C6D}"/>
              </a:ext>
            </a:extLst>
          </p:cNvPr>
          <p:cNvSpPr>
            <a:spLocks noGrp="1"/>
          </p:cNvSpPr>
          <p:nvPr>
            <p:ph type="title"/>
          </p:nvPr>
        </p:nvSpPr>
        <p:spPr>
          <a:xfrm>
            <a:off x="838199" y="237744"/>
            <a:ext cx="10812517" cy="507831"/>
          </a:xfrm>
        </p:spPr>
        <p:txBody>
          <a:bodyPr/>
          <a:lstStyle/>
          <a:p>
            <a:r>
              <a:rPr lang="en-US" dirty="0"/>
              <a:t>Discuss: </a:t>
            </a:r>
            <a:r>
              <a:rPr lang="en-US" b="0" dirty="0">
                <a:latin typeface="Montserrat Medium" panose="00000600000000000000" pitchFamily="2" charset="0"/>
              </a:rPr>
              <a:t>Digging into Data About Dinosaurs </a:t>
            </a:r>
          </a:p>
        </p:txBody>
      </p:sp>
      <p:sp>
        <p:nvSpPr>
          <p:cNvPr id="5" name="Content Placeholder 4">
            <a:extLst>
              <a:ext uri="{FF2B5EF4-FFF2-40B4-BE49-F238E27FC236}">
                <a16:creationId xmlns:a16="http://schemas.microsoft.com/office/drawing/2014/main" id="{44376D15-6EAD-61B3-6DEC-CAFDAEAD393D}"/>
              </a:ext>
            </a:extLst>
          </p:cNvPr>
          <p:cNvSpPr>
            <a:spLocks noGrp="1"/>
          </p:cNvSpPr>
          <p:nvPr>
            <p:ph sz="half" idx="1"/>
          </p:nvPr>
        </p:nvSpPr>
        <p:spPr>
          <a:xfrm>
            <a:off x="838200" y="1324303"/>
            <a:ext cx="5784850" cy="4505627"/>
          </a:xfrm>
        </p:spPr>
        <p:txBody>
          <a:bodyPr/>
          <a:lstStyle/>
          <a:p>
            <a:pPr>
              <a:spcAft>
                <a:spcPts val="2400"/>
              </a:spcAft>
            </a:pPr>
            <a:r>
              <a:rPr lang="en-US" dirty="0"/>
              <a:t>What did you notice?</a:t>
            </a:r>
          </a:p>
          <a:p>
            <a:pPr>
              <a:spcAft>
                <a:spcPts val="2400"/>
              </a:spcAft>
            </a:pPr>
            <a:r>
              <a:rPr lang="en-US" dirty="0"/>
              <a:t>How did the children sort the dinosaurs? </a:t>
            </a:r>
          </a:p>
          <a:p>
            <a:r>
              <a:rPr lang="en-US" dirty="0"/>
              <a:t>How did the process of sorting help children in collecting data?</a:t>
            </a:r>
          </a:p>
        </p:txBody>
      </p:sp>
      <p:pic>
        <p:nvPicPr>
          <p:cNvPr id="7" name="Content Placeholder 5">
            <a:extLst>
              <a:ext uri="{FF2B5EF4-FFF2-40B4-BE49-F238E27FC236}">
                <a16:creationId xmlns:a16="http://schemas.microsoft.com/office/drawing/2014/main" id="{A4C05B64-D361-BFFD-C0E2-A7CB077F7434}"/>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6935638" y="969649"/>
            <a:ext cx="5256362" cy="4852661"/>
          </a:xfrm>
          <a:prstGeom prst="rect">
            <a:avLst/>
          </a:prstGeom>
        </p:spPr>
      </p:pic>
    </p:spTree>
    <p:extLst>
      <p:ext uri="{BB962C8B-B14F-4D97-AF65-F5344CB8AC3E}">
        <p14:creationId xmlns:p14="http://schemas.microsoft.com/office/powerpoint/2010/main" val="1133983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D954D9-A6B1-8D87-EC9D-FACC18D70F68}"/>
              </a:ext>
            </a:extLst>
          </p:cNvPr>
          <p:cNvSpPr>
            <a:spLocks noGrp="1"/>
          </p:cNvSpPr>
          <p:nvPr>
            <p:ph type="title"/>
          </p:nvPr>
        </p:nvSpPr>
        <p:spPr/>
        <p:txBody>
          <a:bodyPr/>
          <a:lstStyle/>
          <a:p>
            <a:r>
              <a:rPr lang="en-US" dirty="0"/>
              <a:t>Data Collection</a:t>
            </a:r>
          </a:p>
        </p:txBody>
      </p:sp>
      <p:sp>
        <p:nvSpPr>
          <p:cNvPr id="2" name="Content Placeholder 1">
            <a:extLst>
              <a:ext uri="{FF2B5EF4-FFF2-40B4-BE49-F238E27FC236}">
                <a16:creationId xmlns:a16="http://schemas.microsoft.com/office/drawing/2014/main" id="{69BC7CC0-DE69-834B-005A-B7157AB36B05}"/>
              </a:ext>
            </a:extLst>
          </p:cNvPr>
          <p:cNvSpPr>
            <a:spLocks noGrp="1"/>
          </p:cNvSpPr>
          <p:nvPr>
            <p:ph sz="half" idx="1"/>
          </p:nvPr>
        </p:nvSpPr>
        <p:spPr>
          <a:xfrm>
            <a:off x="838200" y="1324303"/>
            <a:ext cx="5911608" cy="4343137"/>
          </a:xfrm>
        </p:spPr>
        <p:txBody>
          <a:bodyPr>
            <a:normAutofit/>
          </a:bodyPr>
          <a:lstStyle/>
          <a:p>
            <a:pPr marL="0" indent="0">
              <a:buNone/>
            </a:pPr>
            <a:r>
              <a:rPr lang="en-US" dirty="0"/>
              <a:t>Surveys can allow you to find out information about:</a:t>
            </a:r>
          </a:p>
          <a:p>
            <a:r>
              <a:rPr lang="en-US" dirty="0"/>
              <a:t>people or objects</a:t>
            </a:r>
          </a:p>
          <a:p>
            <a:r>
              <a:rPr lang="en-US" dirty="0"/>
              <a:t>preferences</a:t>
            </a:r>
          </a:p>
        </p:txBody>
      </p:sp>
      <p:pic>
        <p:nvPicPr>
          <p:cNvPr id="7" name="Content Placeholder 6">
            <a:extLst>
              <a:ext uri="{FF2B5EF4-FFF2-40B4-BE49-F238E27FC236}">
                <a16:creationId xmlns:a16="http://schemas.microsoft.com/office/drawing/2014/main" id="{A5AAAD05-D1C7-447D-9FE4-E3F0BE0A671E}"/>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7010400" y="967960"/>
            <a:ext cx="5181600" cy="4699480"/>
          </a:xfrm>
          <a:prstGeom prst="rect">
            <a:avLst/>
          </a:prstGeom>
        </p:spPr>
      </p:pic>
    </p:spTree>
    <p:extLst>
      <p:ext uri="{BB962C8B-B14F-4D97-AF65-F5344CB8AC3E}">
        <p14:creationId xmlns:p14="http://schemas.microsoft.com/office/powerpoint/2010/main" val="1510471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CB7161-222F-560B-A8A0-7597742E2F13}"/>
              </a:ext>
            </a:extLst>
          </p:cNvPr>
          <p:cNvSpPr>
            <a:spLocks noGrp="1"/>
          </p:cNvSpPr>
          <p:nvPr>
            <p:ph type="title"/>
          </p:nvPr>
        </p:nvSpPr>
        <p:spPr/>
        <p:txBody>
          <a:bodyPr/>
          <a:lstStyle/>
          <a:p>
            <a:r>
              <a:rPr lang="en-US" dirty="0"/>
              <a:t>Data Representation</a:t>
            </a:r>
          </a:p>
        </p:txBody>
      </p:sp>
      <p:sp>
        <p:nvSpPr>
          <p:cNvPr id="3" name="TextBox 2">
            <a:extLst>
              <a:ext uri="{FF2B5EF4-FFF2-40B4-BE49-F238E27FC236}">
                <a16:creationId xmlns:a16="http://schemas.microsoft.com/office/drawing/2014/main" id="{B25D2412-3020-F47B-94B8-16EA7B3B6F0E}"/>
              </a:ext>
            </a:extLst>
          </p:cNvPr>
          <p:cNvSpPr txBox="1"/>
          <p:nvPr/>
        </p:nvSpPr>
        <p:spPr>
          <a:xfrm>
            <a:off x="-20980" y="1132469"/>
            <a:ext cx="3441568" cy="523220"/>
          </a:xfrm>
          <a:prstGeom prst="rect">
            <a:avLst/>
          </a:prstGeom>
          <a:noFill/>
        </p:spPr>
        <p:txBody>
          <a:bodyPr wrap="square" rtlCol="0" anchor="ctr">
            <a:spAutoFit/>
          </a:bodyPr>
          <a:lstStyle/>
          <a:p>
            <a:pPr algn="ctr"/>
            <a:r>
              <a:rPr lang="en-US" sz="2800" dirty="0">
                <a:latin typeface="Montserrat" pitchFamily="2" charset="77"/>
              </a:rPr>
              <a:t>Tally Marks</a:t>
            </a:r>
            <a:endParaRPr lang="en-US" dirty="0">
              <a:latin typeface="Montserrat" pitchFamily="2" charset="77"/>
            </a:endParaRPr>
          </a:p>
        </p:txBody>
      </p:sp>
      <p:pic>
        <p:nvPicPr>
          <p:cNvPr id="5" name="Picture 4" descr="A sheet of paper showing tally marks for limes, peppers, lemons, and avocadoes. The highest number of tally marks are for limes.">
            <a:extLst>
              <a:ext uri="{FF2B5EF4-FFF2-40B4-BE49-F238E27FC236}">
                <a16:creationId xmlns:a16="http://schemas.microsoft.com/office/drawing/2014/main" id="{F7E8DC33-5205-4D01-0556-6E7CB55DCB91}"/>
              </a:ext>
              <a:ext uri="{C183D7F6-B498-43B3-948B-1728B52AA6E4}">
                <adec:decorative xmlns:adec="http://schemas.microsoft.com/office/drawing/2017/decorative" val="0"/>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6000"/>
                    </a14:imgEffect>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246245" y="1680735"/>
            <a:ext cx="2590741" cy="3368436"/>
          </a:xfrm>
          <a:prstGeom prst="rect">
            <a:avLst/>
          </a:prstGeom>
        </p:spPr>
      </p:pic>
      <p:sp>
        <p:nvSpPr>
          <p:cNvPr id="2" name="TextBox 1">
            <a:extLst>
              <a:ext uri="{FF2B5EF4-FFF2-40B4-BE49-F238E27FC236}">
                <a16:creationId xmlns:a16="http://schemas.microsoft.com/office/drawing/2014/main" id="{BF532B18-8AC0-072E-40F2-511767008A26}"/>
              </a:ext>
            </a:extLst>
          </p:cNvPr>
          <p:cNvSpPr txBox="1"/>
          <p:nvPr/>
        </p:nvSpPr>
        <p:spPr>
          <a:xfrm>
            <a:off x="2993947" y="1120817"/>
            <a:ext cx="3441568" cy="523220"/>
          </a:xfrm>
          <a:prstGeom prst="rect">
            <a:avLst/>
          </a:prstGeom>
          <a:noFill/>
        </p:spPr>
        <p:txBody>
          <a:bodyPr wrap="square" rtlCol="0" anchor="ctr">
            <a:spAutoFit/>
          </a:bodyPr>
          <a:lstStyle/>
          <a:p>
            <a:pPr algn="ctr"/>
            <a:r>
              <a:rPr lang="en-US" sz="2800" dirty="0">
                <a:latin typeface="Montserrat" pitchFamily="2" charset="77"/>
              </a:rPr>
              <a:t>Pictograph</a:t>
            </a:r>
            <a:endParaRPr lang="en-US" dirty="0">
              <a:latin typeface="Montserrat" pitchFamily="2" charset="77"/>
            </a:endParaRPr>
          </a:p>
        </p:txBody>
      </p:sp>
      <p:pic>
        <p:nvPicPr>
          <p:cNvPr id="7" name="Picture 6" descr="Pictograph showing the frequency of different eye colors. Each vote is a picture of eyes that are colored in hazel, brown, or blue. The most pictures are in the column with brown eyes, and the least pictures are in the column with hazel eyes. ">
            <a:extLst>
              <a:ext uri="{FF2B5EF4-FFF2-40B4-BE49-F238E27FC236}">
                <a16:creationId xmlns:a16="http://schemas.microsoft.com/office/drawing/2014/main" id="{E2754B95-CAE5-F18F-DFCC-DA98C7A2F269}"/>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rcRect l="18517" t="15353" r="30569" b="1674"/>
          <a:stretch>
            <a:fillRect/>
          </a:stretch>
        </p:blipFill>
        <p:spPr>
          <a:xfrm>
            <a:off x="3011465" y="1680735"/>
            <a:ext cx="3099486" cy="3368436"/>
          </a:xfrm>
          <a:prstGeom prst="rect">
            <a:avLst/>
          </a:prstGeom>
        </p:spPr>
      </p:pic>
      <p:sp>
        <p:nvSpPr>
          <p:cNvPr id="6" name="TextBox 5">
            <a:extLst>
              <a:ext uri="{FF2B5EF4-FFF2-40B4-BE49-F238E27FC236}">
                <a16:creationId xmlns:a16="http://schemas.microsoft.com/office/drawing/2014/main" id="{734EEAE7-1968-2D9A-82E0-A37811C19ECB}"/>
              </a:ext>
            </a:extLst>
          </p:cNvPr>
          <p:cNvSpPr txBox="1"/>
          <p:nvPr/>
        </p:nvSpPr>
        <p:spPr>
          <a:xfrm>
            <a:off x="5845816" y="1132469"/>
            <a:ext cx="3014927" cy="523220"/>
          </a:xfrm>
          <a:prstGeom prst="rect">
            <a:avLst/>
          </a:prstGeom>
          <a:noFill/>
        </p:spPr>
        <p:txBody>
          <a:bodyPr wrap="square" rtlCol="0" anchor="ctr">
            <a:spAutoFit/>
          </a:bodyPr>
          <a:lstStyle/>
          <a:p>
            <a:pPr algn="ctr"/>
            <a:r>
              <a:rPr lang="en-US" sz="2800" dirty="0">
                <a:latin typeface="Montserrat" pitchFamily="2" charset="77"/>
              </a:rPr>
              <a:t>Bar Graph</a:t>
            </a:r>
            <a:endParaRPr lang="en-US" dirty="0">
              <a:latin typeface="Montserrat" pitchFamily="2" charset="77"/>
            </a:endParaRPr>
          </a:p>
        </p:txBody>
      </p:sp>
      <p:pic>
        <p:nvPicPr>
          <p:cNvPr id="11" name="Picture 10" descr="A bar graph of favorite insects with pictures of five insects at the bottom of each column including a butterfly, ladybug, grasshopper, bee, and dragonfly. Children’s names are placed above each of the columns to show preference. The most votes are for butterflies.">
            <a:extLst>
              <a:ext uri="{FF2B5EF4-FFF2-40B4-BE49-F238E27FC236}">
                <a16:creationId xmlns:a16="http://schemas.microsoft.com/office/drawing/2014/main" id="{C4A3E63D-5C3C-C33D-0CE0-6FF781550FCF}"/>
              </a:ext>
              <a:ext uri="{C183D7F6-B498-43B3-948B-1728B52AA6E4}">
                <adec:decorative xmlns:adec="http://schemas.microsoft.com/office/drawing/2017/decorative" val="0"/>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5000"/>
                    </a14:imgEffect>
                    <a14:imgEffect>
                      <a14:brightnessContrast bright="5000"/>
                    </a14:imgEffect>
                  </a14:imgLayer>
                </a14:imgProps>
              </a:ext>
              <a:ext uri="{28A0092B-C50C-407E-A947-70E740481C1C}">
                <a14:useLocalDpi xmlns:a14="http://schemas.microsoft.com/office/drawing/2010/main"/>
              </a:ext>
            </a:extLst>
          </a:blip>
          <a:srcRect/>
          <a:stretch>
            <a:fillRect/>
          </a:stretch>
        </p:blipFill>
        <p:spPr>
          <a:xfrm>
            <a:off x="6285429" y="1667341"/>
            <a:ext cx="2331630" cy="3381830"/>
          </a:xfrm>
          <a:prstGeom prst="rect">
            <a:avLst/>
          </a:prstGeom>
        </p:spPr>
      </p:pic>
      <p:sp>
        <p:nvSpPr>
          <p:cNvPr id="10" name="TextBox 9">
            <a:extLst>
              <a:ext uri="{FF2B5EF4-FFF2-40B4-BE49-F238E27FC236}">
                <a16:creationId xmlns:a16="http://schemas.microsoft.com/office/drawing/2014/main" id="{96CB822D-4554-6540-4890-15BEE182B092}"/>
              </a:ext>
            </a:extLst>
          </p:cNvPr>
          <p:cNvSpPr txBox="1"/>
          <p:nvPr/>
        </p:nvSpPr>
        <p:spPr>
          <a:xfrm>
            <a:off x="8860743" y="1132469"/>
            <a:ext cx="3014927" cy="523220"/>
          </a:xfrm>
          <a:prstGeom prst="rect">
            <a:avLst/>
          </a:prstGeom>
          <a:noFill/>
        </p:spPr>
        <p:txBody>
          <a:bodyPr wrap="square" rtlCol="0" anchor="ctr">
            <a:spAutoFit/>
          </a:bodyPr>
          <a:lstStyle/>
          <a:p>
            <a:pPr algn="ctr"/>
            <a:r>
              <a:rPr lang="en-US" sz="2800" dirty="0">
                <a:latin typeface="Montserrat" pitchFamily="2" charset="77"/>
              </a:rPr>
              <a:t>Pie Chart</a:t>
            </a:r>
            <a:endParaRPr lang="en-US" dirty="0">
              <a:latin typeface="Montserrat" pitchFamily="2" charset="77"/>
            </a:endParaRPr>
          </a:p>
        </p:txBody>
      </p:sp>
      <p:pic>
        <p:nvPicPr>
          <p:cNvPr id="8" name="Picture 7" descr="A pie chart with toy vehicles in each section of the pie including trucks, boats, airplanes, and cars. Cars make up the most number of vehicles, and boats make up the least number.">
            <a:extLst>
              <a:ext uri="{FF2B5EF4-FFF2-40B4-BE49-F238E27FC236}">
                <a16:creationId xmlns:a16="http://schemas.microsoft.com/office/drawing/2014/main" id="{5F74FBCB-228D-A1FC-46C4-B127D0ADEF92}"/>
              </a:ext>
              <a:ext uri="{C183D7F6-B498-43B3-948B-1728B52AA6E4}">
                <adec:decorative xmlns:adec="http://schemas.microsoft.com/office/drawing/2017/decorative" val="0"/>
              </a:ext>
            </a:extLst>
          </p:cNvPr>
          <p:cNvPicPr>
            <a:picLocks noChangeAspect="1"/>
          </p:cNvPicPr>
          <p:nvPr/>
        </p:nvPicPr>
        <p:blipFill>
          <a:blip r:embed="rId8">
            <a:extLst>
              <a:ext uri="{28A0092B-C50C-407E-A947-70E740481C1C}">
                <a14:useLocalDpi xmlns:a14="http://schemas.microsoft.com/office/drawing/2010/main" val="0"/>
              </a:ext>
            </a:extLst>
          </a:blip>
          <a:srcRect l="10225" t="686" r="18661" b="-686"/>
          <a:stretch>
            <a:fillRect/>
          </a:stretch>
        </p:blipFill>
        <p:spPr>
          <a:xfrm>
            <a:off x="8791537" y="1667341"/>
            <a:ext cx="3219592" cy="3395548"/>
          </a:xfrm>
          <a:prstGeom prst="rect">
            <a:avLst/>
          </a:prstGeom>
        </p:spPr>
      </p:pic>
    </p:spTree>
    <p:extLst>
      <p:ext uri="{BB962C8B-B14F-4D97-AF65-F5344CB8AC3E}">
        <p14:creationId xmlns:p14="http://schemas.microsoft.com/office/powerpoint/2010/main" val="1897187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08FD8-A01B-C3CF-B8CC-3529CBA49C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D865A94-95A8-C246-75F6-B9A339C98541}"/>
              </a:ext>
            </a:extLst>
          </p:cNvPr>
          <p:cNvSpPr>
            <a:spLocks noGrp="1"/>
          </p:cNvSpPr>
          <p:nvPr>
            <p:ph type="title"/>
          </p:nvPr>
        </p:nvSpPr>
        <p:spPr/>
        <p:txBody>
          <a:bodyPr anchor="ctr">
            <a:normAutofit/>
          </a:bodyPr>
          <a:lstStyle/>
          <a:p>
            <a:r>
              <a:rPr lang="en-US" sz="4000" dirty="0"/>
              <a:t>Observe: </a:t>
            </a:r>
            <a:r>
              <a:rPr lang="en-US" sz="4000" b="0" dirty="0">
                <a:latin typeface="Montserrat Medium" panose="00000600000000000000" pitchFamily="2" charset="0"/>
              </a:rPr>
              <a:t>Collecting</a:t>
            </a:r>
            <a:r>
              <a:rPr lang="en-US" sz="4000" b="0" dirty="0"/>
              <a:t> </a:t>
            </a:r>
            <a:r>
              <a:rPr lang="en-US" sz="4000" b="0" dirty="0">
                <a:latin typeface="Montserrat Medium" panose="00000600000000000000" pitchFamily="2" charset="0"/>
              </a:rPr>
              <a:t>Pumpkin Data</a:t>
            </a:r>
          </a:p>
        </p:txBody>
      </p:sp>
      <p:pic>
        <p:nvPicPr>
          <p:cNvPr id="9" name="Content Placeholder 8">
            <a:extLst>
              <a:ext uri="{FF2B5EF4-FFF2-40B4-BE49-F238E27FC236}">
                <a16:creationId xmlns:a16="http://schemas.microsoft.com/office/drawing/2014/main" id="{2B0921B8-8BF5-6DDD-9FFD-B1E470CEF9C7}"/>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colorTemperature colorTemp="6000"/>
                    </a14:imgEffect>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6095999" y="707366"/>
            <a:ext cx="5256363" cy="5492266"/>
          </a:xfrm>
        </p:spPr>
      </p:pic>
    </p:spTree>
    <p:extLst>
      <p:ext uri="{BB962C8B-B14F-4D97-AF65-F5344CB8AC3E}">
        <p14:creationId xmlns:p14="http://schemas.microsoft.com/office/powerpoint/2010/main" val="2518123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0F932-DD08-6687-B3E8-3F76463A1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AA0D41-6C6D-3AE5-036B-0830CF19A6DA}"/>
              </a:ext>
            </a:extLst>
          </p:cNvPr>
          <p:cNvSpPr>
            <a:spLocks noGrp="1"/>
          </p:cNvSpPr>
          <p:nvPr>
            <p:ph type="title"/>
          </p:nvPr>
        </p:nvSpPr>
        <p:spPr>
          <a:xfrm>
            <a:off x="838199" y="237744"/>
            <a:ext cx="10812517" cy="507831"/>
          </a:xfrm>
        </p:spPr>
        <p:txBody>
          <a:bodyPr/>
          <a:lstStyle/>
          <a:p>
            <a:r>
              <a:rPr lang="en-US" dirty="0"/>
              <a:t>Discuss: </a:t>
            </a:r>
            <a:r>
              <a:rPr lang="en-US" b="0" dirty="0">
                <a:latin typeface="Montserrat Medium" panose="00000600000000000000" pitchFamily="2" charset="0"/>
              </a:rPr>
              <a:t>Collecting Pumpkin Data </a:t>
            </a:r>
          </a:p>
        </p:txBody>
      </p:sp>
      <p:sp>
        <p:nvSpPr>
          <p:cNvPr id="5" name="Content Placeholder 4">
            <a:extLst>
              <a:ext uri="{FF2B5EF4-FFF2-40B4-BE49-F238E27FC236}">
                <a16:creationId xmlns:a16="http://schemas.microsoft.com/office/drawing/2014/main" id="{4B413731-AC3E-1E14-79E0-B21C7999942F}"/>
              </a:ext>
            </a:extLst>
          </p:cNvPr>
          <p:cNvSpPr>
            <a:spLocks noGrp="1"/>
          </p:cNvSpPr>
          <p:nvPr>
            <p:ph sz="half" idx="1"/>
          </p:nvPr>
        </p:nvSpPr>
        <p:spPr>
          <a:xfrm>
            <a:off x="706120" y="1317953"/>
            <a:ext cx="5674360" cy="4529661"/>
          </a:xfrm>
        </p:spPr>
        <p:txBody>
          <a:bodyPr/>
          <a:lstStyle/>
          <a:p>
            <a:r>
              <a:rPr lang="en-US" dirty="0"/>
              <a:t>What methods did children use to collect the data? </a:t>
            </a:r>
          </a:p>
          <a:p>
            <a:r>
              <a:rPr lang="en-US" dirty="0"/>
              <a:t>How did the educator scaffold this experience for the children?</a:t>
            </a:r>
          </a:p>
        </p:txBody>
      </p:sp>
      <p:pic>
        <p:nvPicPr>
          <p:cNvPr id="8" name="Content Placeholder 8">
            <a:extLst>
              <a:ext uri="{FF2B5EF4-FFF2-40B4-BE49-F238E27FC236}">
                <a16:creationId xmlns:a16="http://schemas.microsoft.com/office/drawing/2014/main" id="{53E38D64-F964-885D-6E50-60E797F16ED7}"/>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6000"/>
                    </a14:imgEffect>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6935637" y="972285"/>
            <a:ext cx="5256363" cy="4875329"/>
          </a:xfrm>
          <a:prstGeom prst="rect">
            <a:avLst/>
          </a:prstGeom>
        </p:spPr>
      </p:pic>
    </p:spTree>
    <p:extLst>
      <p:ext uri="{BB962C8B-B14F-4D97-AF65-F5344CB8AC3E}">
        <p14:creationId xmlns:p14="http://schemas.microsoft.com/office/powerpoint/2010/main" val="1195422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ADE36-E843-ABED-0888-82DAF26C2318}"/>
              </a:ext>
            </a:extLst>
          </p:cNvPr>
          <p:cNvSpPr>
            <a:spLocks noGrp="1"/>
          </p:cNvSpPr>
          <p:nvPr>
            <p:ph type="title"/>
          </p:nvPr>
        </p:nvSpPr>
        <p:spPr/>
        <p:txBody>
          <a:bodyPr/>
          <a:lstStyle/>
          <a:p>
            <a:r>
              <a:rPr lang="en-US" sz="2800" dirty="0"/>
              <a:t>Data Collection and Representation: Development</a:t>
            </a:r>
          </a:p>
        </p:txBody>
      </p:sp>
      <p:sp>
        <p:nvSpPr>
          <p:cNvPr id="9" name="Text Placeholder 8">
            <a:extLst>
              <a:ext uri="{FF2B5EF4-FFF2-40B4-BE49-F238E27FC236}">
                <a16:creationId xmlns:a16="http://schemas.microsoft.com/office/drawing/2014/main" id="{BC5E578C-21B4-362D-792D-0819C917DFEC}"/>
              </a:ext>
            </a:extLst>
          </p:cNvPr>
          <p:cNvSpPr>
            <a:spLocks noGrp="1"/>
          </p:cNvSpPr>
          <p:nvPr>
            <p:ph type="body" idx="1"/>
          </p:nvPr>
        </p:nvSpPr>
        <p:spPr/>
        <p:txBody>
          <a:bodyPr/>
          <a:lstStyle/>
          <a:p>
            <a:r>
              <a:rPr lang="en-US" dirty="0"/>
              <a:t>Preschool, TK, and K		</a:t>
            </a:r>
          </a:p>
        </p:txBody>
      </p:sp>
      <p:sp>
        <p:nvSpPr>
          <p:cNvPr id="3" name="Content Placeholder 2">
            <a:extLst>
              <a:ext uri="{FF2B5EF4-FFF2-40B4-BE49-F238E27FC236}">
                <a16:creationId xmlns:a16="http://schemas.microsoft.com/office/drawing/2014/main" id="{8E669220-546D-644A-4066-B360D19CC0E0}"/>
              </a:ext>
            </a:extLst>
          </p:cNvPr>
          <p:cNvSpPr>
            <a:spLocks noGrp="1"/>
          </p:cNvSpPr>
          <p:nvPr>
            <p:ph sz="half" idx="2"/>
          </p:nvPr>
        </p:nvSpPr>
        <p:spPr/>
        <p:txBody>
          <a:bodyPr>
            <a:normAutofit fontScale="92500" lnSpcReduction="10000"/>
          </a:bodyPr>
          <a:lstStyle/>
          <a:p>
            <a:pPr>
              <a:spcAft>
                <a:spcPts val="2400"/>
              </a:spcAft>
            </a:pPr>
            <a:r>
              <a:rPr lang="en-US" dirty="0"/>
              <a:t>Educators predetermine what groups children should organize their </a:t>
            </a:r>
            <a:br>
              <a:rPr lang="en-US" dirty="0"/>
            </a:br>
            <a:r>
              <a:rPr lang="en-US" dirty="0"/>
              <a:t>data into.</a:t>
            </a:r>
          </a:p>
          <a:p>
            <a:r>
              <a:rPr lang="en-US" dirty="0"/>
              <a:t>Educators model the </a:t>
            </a:r>
            <a:br>
              <a:rPr lang="en-US" dirty="0"/>
            </a:br>
            <a:r>
              <a:rPr lang="en-US" dirty="0"/>
              <a:t>data collection and representation procedures.</a:t>
            </a:r>
          </a:p>
        </p:txBody>
      </p:sp>
      <p:sp>
        <p:nvSpPr>
          <p:cNvPr id="10" name="Text Placeholder 9">
            <a:extLst>
              <a:ext uri="{FF2B5EF4-FFF2-40B4-BE49-F238E27FC236}">
                <a16:creationId xmlns:a16="http://schemas.microsoft.com/office/drawing/2014/main" id="{D942AC53-6D6E-38E7-AD5D-FB3769709AFC}"/>
              </a:ext>
            </a:extLst>
          </p:cNvPr>
          <p:cNvSpPr>
            <a:spLocks noGrp="1"/>
          </p:cNvSpPr>
          <p:nvPr>
            <p:ph type="body" sz="quarter" idx="3"/>
          </p:nvPr>
        </p:nvSpPr>
        <p:spPr/>
        <p:txBody>
          <a:bodyPr/>
          <a:lstStyle/>
          <a:p>
            <a:r>
              <a:rPr lang="en-US" dirty="0"/>
              <a:t>Early Elementary</a:t>
            </a:r>
          </a:p>
        </p:txBody>
      </p:sp>
      <p:sp>
        <p:nvSpPr>
          <p:cNvPr id="11" name="Content Placeholder 10">
            <a:extLst>
              <a:ext uri="{FF2B5EF4-FFF2-40B4-BE49-F238E27FC236}">
                <a16:creationId xmlns:a16="http://schemas.microsoft.com/office/drawing/2014/main" id="{C286AAF9-C114-5274-88E7-988CF67858E7}"/>
              </a:ext>
            </a:extLst>
          </p:cNvPr>
          <p:cNvSpPr>
            <a:spLocks noGrp="1"/>
          </p:cNvSpPr>
          <p:nvPr>
            <p:ph sz="quarter" idx="4"/>
          </p:nvPr>
        </p:nvSpPr>
        <p:spPr/>
        <p:txBody>
          <a:bodyPr>
            <a:normAutofit fontScale="92500" lnSpcReduction="10000"/>
          </a:bodyPr>
          <a:lstStyle/>
          <a:p>
            <a:pPr>
              <a:spcAft>
                <a:spcPts val="2400"/>
              </a:spcAft>
            </a:pPr>
            <a:r>
              <a:rPr lang="en-US" dirty="0"/>
              <a:t>Children independently determine what groups data should be organized into.</a:t>
            </a:r>
            <a:endParaRPr lang="en-US" sz="1800" dirty="0"/>
          </a:p>
          <a:p>
            <a:r>
              <a:rPr lang="en-US" dirty="0"/>
              <a:t>Children collect data independently and choose the format for representing the data.</a:t>
            </a:r>
          </a:p>
        </p:txBody>
      </p:sp>
    </p:spTree>
    <p:extLst>
      <p:ext uri="{BB962C8B-B14F-4D97-AF65-F5344CB8AC3E}">
        <p14:creationId xmlns:p14="http://schemas.microsoft.com/office/powerpoint/2010/main" val="2356883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F01DF1-09FD-02FB-6054-C8234528A522}"/>
              </a:ext>
            </a:extLst>
          </p:cNvPr>
          <p:cNvSpPr>
            <a:spLocks noGrp="1"/>
          </p:cNvSpPr>
          <p:nvPr>
            <p:ph type="title"/>
          </p:nvPr>
        </p:nvSpPr>
        <p:spPr/>
        <p:txBody>
          <a:bodyPr/>
          <a:lstStyle/>
          <a:p>
            <a:r>
              <a:rPr lang="en-US" dirty="0"/>
              <a:t>Data Interpretation</a:t>
            </a:r>
          </a:p>
        </p:txBody>
      </p:sp>
      <p:sp>
        <p:nvSpPr>
          <p:cNvPr id="2" name="Content Placeholder 1">
            <a:extLst>
              <a:ext uri="{FF2B5EF4-FFF2-40B4-BE49-F238E27FC236}">
                <a16:creationId xmlns:a16="http://schemas.microsoft.com/office/drawing/2014/main" id="{83FFF2AB-1705-CC12-2CC8-739337182777}"/>
              </a:ext>
            </a:extLst>
          </p:cNvPr>
          <p:cNvSpPr>
            <a:spLocks noGrp="1"/>
          </p:cNvSpPr>
          <p:nvPr>
            <p:ph sz="half" idx="1"/>
          </p:nvPr>
        </p:nvSpPr>
        <p:spPr>
          <a:xfrm>
            <a:off x="838200" y="1324303"/>
            <a:ext cx="5456153" cy="4398768"/>
          </a:xfrm>
        </p:spPr>
        <p:txBody>
          <a:bodyPr/>
          <a:lstStyle/>
          <a:p>
            <a:pPr marL="0" indent="0" fontAlgn="base">
              <a:buNone/>
            </a:pPr>
            <a:r>
              <a:rPr lang="en-US" dirty="0"/>
              <a:t>Ways to analyze data:</a:t>
            </a:r>
          </a:p>
          <a:p>
            <a:pPr fontAlgn="base"/>
            <a:r>
              <a:rPr lang="en-US" dirty="0"/>
              <a:t>Compare the lengths of bars using visual estimation.</a:t>
            </a:r>
          </a:p>
          <a:p>
            <a:r>
              <a:rPr lang="en-US" dirty="0"/>
              <a:t>Count the number of data points in each group.</a:t>
            </a:r>
          </a:p>
        </p:txBody>
      </p:sp>
      <p:pic>
        <p:nvPicPr>
          <p:cNvPr id="7" name="Content Placeholder 5">
            <a:extLst>
              <a:ext uri="{FF2B5EF4-FFF2-40B4-BE49-F238E27FC236}">
                <a16:creationId xmlns:a16="http://schemas.microsoft.com/office/drawing/2014/main" id="{68D6BDA5-BB33-3610-7602-6BC6DD6CEB14}"/>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6735847" y="970017"/>
            <a:ext cx="5456153" cy="4753054"/>
          </a:xfrm>
        </p:spPr>
      </p:pic>
    </p:spTree>
    <p:extLst>
      <p:ext uri="{BB962C8B-B14F-4D97-AF65-F5344CB8AC3E}">
        <p14:creationId xmlns:p14="http://schemas.microsoft.com/office/powerpoint/2010/main" val="602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8B5F6-CE81-B233-379B-9C09A066E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0D387F-205B-DA6F-A560-9BDDB99C8D95}"/>
              </a:ext>
            </a:extLst>
          </p:cNvPr>
          <p:cNvSpPr>
            <a:spLocks noGrp="1"/>
          </p:cNvSpPr>
          <p:nvPr>
            <p:ph type="title"/>
          </p:nvPr>
        </p:nvSpPr>
        <p:spPr>
          <a:xfrm>
            <a:off x="839788" y="237744"/>
            <a:ext cx="10515600" cy="480131"/>
          </a:xfrm>
        </p:spPr>
        <p:txBody>
          <a:bodyPr/>
          <a:lstStyle/>
          <a:p>
            <a:r>
              <a:rPr lang="en-US" sz="2800" dirty="0"/>
              <a:t>Data Interpretation: Development</a:t>
            </a:r>
          </a:p>
        </p:txBody>
      </p:sp>
      <p:sp>
        <p:nvSpPr>
          <p:cNvPr id="9" name="Text Placeholder 8">
            <a:extLst>
              <a:ext uri="{FF2B5EF4-FFF2-40B4-BE49-F238E27FC236}">
                <a16:creationId xmlns:a16="http://schemas.microsoft.com/office/drawing/2014/main" id="{F27DCF65-F023-40D1-7356-7E7E4865C76A}"/>
              </a:ext>
            </a:extLst>
          </p:cNvPr>
          <p:cNvSpPr>
            <a:spLocks noGrp="1"/>
          </p:cNvSpPr>
          <p:nvPr>
            <p:ph type="body" idx="1"/>
          </p:nvPr>
        </p:nvSpPr>
        <p:spPr/>
        <p:txBody>
          <a:bodyPr/>
          <a:lstStyle/>
          <a:p>
            <a:r>
              <a:rPr lang="en-US" dirty="0"/>
              <a:t>Preschool, TK, and K		</a:t>
            </a:r>
          </a:p>
        </p:txBody>
      </p:sp>
      <p:sp>
        <p:nvSpPr>
          <p:cNvPr id="3" name="Content Placeholder 2">
            <a:extLst>
              <a:ext uri="{FF2B5EF4-FFF2-40B4-BE49-F238E27FC236}">
                <a16:creationId xmlns:a16="http://schemas.microsoft.com/office/drawing/2014/main" id="{ED291A23-C7A1-D64B-AE68-7F923B50C72D}"/>
              </a:ext>
            </a:extLst>
          </p:cNvPr>
          <p:cNvSpPr>
            <a:spLocks noGrp="1"/>
          </p:cNvSpPr>
          <p:nvPr>
            <p:ph sz="half" idx="2"/>
          </p:nvPr>
        </p:nvSpPr>
        <p:spPr/>
        <p:txBody>
          <a:bodyPr>
            <a:normAutofit/>
          </a:bodyPr>
          <a:lstStyle/>
          <a:p>
            <a:pPr>
              <a:spcAft>
                <a:spcPts val="6600"/>
              </a:spcAft>
            </a:pPr>
            <a:r>
              <a:rPr lang="en-US" dirty="0"/>
              <a:t>Describe broad differences between groups.</a:t>
            </a:r>
            <a:endParaRPr lang="en-US" sz="1800" dirty="0"/>
          </a:p>
          <a:p>
            <a:r>
              <a:rPr lang="en-US" dirty="0"/>
              <a:t>Answer simple questions about the data.</a:t>
            </a:r>
          </a:p>
        </p:txBody>
      </p:sp>
      <p:sp>
        <p:nvSpPr>
          <p:cNvPr id="10" name="Text Placeholder 9">
            <a:extLst>
              <a:ext uri="{FF2B5EF4-FFF2-40B4-BE49-F238E27FC236}">
                <a16:creationId xmlns:a16="http://schemas.microsoft.com/office/drawing/2014/main" id="{CF187377-B746-10DF-53E6-4A29AE8648E8}"/>
              </a:ext>
            </a:extLst>
          </p:cNvPr>
          <p:cNvSpPr>
            <a:spLocks noGrp="1"/>
          </p:cNvSpPr>
          <p:nvPr>
            <p:ph type="body" sz="quarter" idx="3"/>
          </p:nvPr>
        </p:nvSpPr>
        <p:spPr/>
        <p:txBody>
          <a:bodyPr/>
          <a:lstStyle/>
          <a:p>
            <a:r>
              <a:rPr lang="en-US" dirty="0"/>
              <a:t>Early Elementary</a:t>
            </a:r>
          </a:p>
        </p:txBody>
      </p:sp>
      <p:sp>
        <p:nvSpPr>
          <p:cNvPr id="11" name="Content Placeholder 10">
            <a:extLst>
              <a:ext uri="{FF2B5EF4-FFF2-40B4-BE49-F238E27FC236}">
                <a16:creationId xmlns:a16="http://schemas.microsoft.com/office/drawing/2014/main" id="{56733FB3-821B-A2EA-F1BE-15FB6BA22293}"/>
              </a:ext>
            </a:extLst>
          </p:cNvPr>
          <p:cNvSpPr>
            <a:spLocks noGrp="1"/>
          </p:cNvSpPr>
          <p:nvPr>
            <p:ph sz="quarter" idx="4"/>
          </p:nvPr>
        </p:nvSpPr>
        <p:spPr/>
        <p:txBody>
          <a:bodyPr>
            <a:normAutofit/>
          </a:bodyPr>
          <a:lstStyle/>
          <a:p>
            <a:pPr>
              <a:spcAft>
                <a:spcPts val="2400"/>
              </a:spcAft>
            </a:pPr>
            <a:r>
              <a:rPr lang="en-US" dirty="0"/>
              <a:t>Choose what strategy to use to describe the data (for example, counting, estimating, or measuring).</a:t>
            </a:r>
          </a:p>
          <a:p>
            <a:r>
              <a:rPr lang="en-US" dirty="0"/>
              <a:t>Solve simple problems using data.</a:t>
            </a:r>
          </a:p>
        </p:txBody>
      </p:sp>
    </p:spTree>
    <p:extLst>
      <p:ext uri="{BB962C8B-B14F-4D97-AF65-F5344CB8AC3E}">
        <p14:creationId xmlns:p14="http://schemas.microsoft.com/office/powerpoint/2010/main" val="3051226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3683B-AB74-FE57-E4E0-728DCB84C27B}"/>
              </a:ext>
            </a:extLst>
          </p:cNvPr>
          <p:cNvSpPr>
            <a:spLocks noGrp="1"/>
          </p:cNvSpPr>
          <p:nvPr>
            <p:ph type="title"/>
          </p:nvPr>
        </p:nvSpPr>
        <p:spPr>
          <a:xfrm>
            <a:off x="1270443" y="1972869"/>
            <a:ext cx="5720195" cy="2086725"/>
          </a:xfrm>
        </p:spPr>
        <p:txBody>
          <a:bodyPr/>
          <a:lstStyle/>
          <a:p>
            <a:r>
              <a:rPr lang="en-US" dirty="0"/>
              <a:t>Supporting Data Collection and Representation </a:t>
            </a:r>
          </a:p>
        </p:txBody>
      </p:sp>
    </p:spTree>
    <p:extLst>
      <p:ext uri="{BB962C8B-B14F-4D97-AF65-F5344CB8AC3E}">
        <p14:creationId xmlns:p14="http://schemas.microsoft.com/office/powerpoint/2010/main" val="4184580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6AD01-874F-A4AB-E13E-D9B6D41A8D98}"/>
              </a:ext>
            </a:extLst>
          </p:cNvPr>
          <p:cNvSpPr>
            <a:spLocks noGrp="1"/>
          </p:cNvSpPr>
          <p:nvPr>
            <p:ph type="title"/>
          </p:nvPr>
        </p:nvSpPr>
        <p:spPr/>
        <p:txBody>
          <a:bodyPr/>
          <a:lstStyle/>
          <a:p>
            <a:r>
              <a:rPr lang="en-US" dirty="0"/>
              <a:t>Explore: </a:t>
            </a: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Early Math Approach</a:t>
            </a:r>
          </a:p>
        </p:txBody>
      </p:sp>
      <p:sp>
        <p:nvSpPr>
          <p:cNvPr id="2" name="Content Placeholder 1">
            <a:extLst>
              <a:ext uri="{FF2B5EF4-FFF2-40B4-BE49-F238E27FC236}">
                <a16:creationId xmlns:a16="http://schemas.microsoft.com/office/drawing/2014/main" id="{D997EEC5-47E2-7B57-7F54-6EC5D12B7B94}"/>
              </a:ext>
            </a:extLst>
          </p:cNvPr>
          <p:cNvSpPr>
            <a:spLocks noGrp="1"/>
          </p:cNvSpPr>
          <p:nvPr>
            <p:ph sz="half" idx="1"/>
          </p:nvPr>
        </p:nvSpPr>
        <p:spPr/>
        <p:txBody>
          <a:bodyPr/>
          <a:lstStyle/>
          <a:p>
            <a:r>
              <a:rPr lang="en-US" dirty="0"/>
              <a:t>Mutual Learning</a:t>
            </a:r>
          </a:p>
          <a:p>
            <a:r>
              <a:rPr lang="en-US" dirty="0"/>
              <a:t>Meaningful Investigations</a:t>
            </a:r>
          </a:p>
          <a:p>
            <a:r>
              <a:rPr lang="en-US" dirty="0"/>
              <a:t>Materials and Learning Environment </a:t>
            </a:r>
          </a:p>
          <a:p>
            <a:r>
              <a:rPr lang="en-US" dirty="0"/>
              <a:t>Math Vocabulary and Discourse</a:t>
            </a:r>
          </a:p>
          <a:p>
            <a:r>
              <a:rPr lang="en-US" dirty="0"/>
              <a:t>Multiple Representations</a:t>
            </a:r>
          </a:p>
        </p:txBody>
      </p:sp>
      <p:pic>
        <p:nvPicPr>
          <p:cNvPr id="7" name="Content Placeholder 6">
            <a:extLst>
              <a:ext uri="{FF2B5EF4-FFF2-40B4-BE49-F238E27FC236}">
                <a16:creationId xmlns:a16="http://schemas.microsoft.com/office/drawing/2014/main" id="{E657FB87-F425-0570-47D4-07FCC65623E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8600" y="1200014"/>
            <a:ext cx="4691361" cy="4691199"/>
          </a:xfrm>
          <a:prstGeom prst="rect">
            <a:avLst/>
          </a:prstGeom>
        </p:spPr>
      </p:pic>
    </p:spTree>
    <p:extLst>
      <p:ext uri="{BB962C8B-B14F-4D97-AF65-F5344CB8AC3E}">
        <p14:creationId xmlns:p14="http://schemas.microsoft.com/office/powerpoint/2010/main" val="449767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Session Goals</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6" y="1545939"/>
            <a:ext cx="10834075" cy="4351338"/>
          </a:xfrm>
        </p:spPr>
        <p:txBody>
          <a:bodyPr vert="horz" lIns="91440" tIns="45720" rIns="91440" bIns="45720" rtlCol="0" anchor="t">
            <a:normAutofit/>
          </a:bodyPr>
          <a:lstStyle/>
          <a:p>
            <a:pPr fontAlgn="base">
              <a:lnSpc>
                <a:spcPct val="120000"/>
              </a:lnSpc>
            </a:pPr>
            <a:r>
              <a:rPr lang="en-US" dirty="0"/>
              <a:t>Engage in playful data activities.</a:t>
            </a:r>
          </a:p>
          <a:p>
            <a:pPr fontAlgn="base">
              <a:lnSpc>
                <a:spcPct val="120000"/>
              </a:lnSpc>
            </a:pPr>
            <a:r>
              <a:rPr lang="en-US" dirty="0"/>
              <a:t>Describe how children develop data-related skills. </a:t>
            </a:r>
          </a:p>
          <a:p>
            <a:pPr fontAlgn="base">
              <a:lnSpc>
                <a:spcPct val="120000"/>
              </a:lnSpc>
            </a:pPr>
            <a:r>
              <a:rPr lang="en-US" dirty="0"/>
              <a:t>Identify ways to support children’s data-related skills. </a:t>
            </a:r>
          </a:p>
          <a:p>
            <a:pPr fontAlgn="base"/>
            <a:r>
              <a:rPr lang="en-US" dirty="0">
                <a:latin typeface="Montserrat"/>
              </a:rPr>
              <a:t>Reflect on current practices and how to expand ways of supporting children’s data skills.</a:t>
            </a:r>
          </a:p>
        </p:txBody>
      </p:sp>
    </p:spTree>
    <p:extLst>
      <p:ext uri="{BB962C8B-B14F-4D97-AF65-F5344CB8AC3E}">
        <p14:creationId xmlns:p14="http://schemas.microsoft.com/office/powerpoint/2010/main" val="2502478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21C95-7D1E-58BA-714A-F4E3EB9AA1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20A71D-BB71-7EE6-C5F7-020CA22BE75D}"/>
              </a:ext>
            </a:extLst>
          </p:cNvPr>
          <p:cNvSpPr>
            <a:spLocks noGrp="1"/>
          </p:cNvSpPr>
          <p:nvPr>
            <p:ph type="title"/>
          </p:nvPr>
        </p:nvSpPr>
        <p:spPr>
          <a:xfrm>
            <a:off x="1237130" y="905669"/>
            <a:ext cx="4137510" cy="5041900"/>
          </a:xfrm>
        </p:spPr>
        <p:txBody>
          <a:bodyPr anchor="ctr">
            <a:normAutofit/>
          </a:bodyPr>
          <a:lstStyle/>
          <a:p>
            <a:r>
              <a:rPr lang="en-US" dirty="0"/>
              <a:t>Observe: </a:t>
            </a:r>
            <a:br>
              <a:rPr lang="en-US" dirty="0"/>
            </a:br>
            <a:r>
              <a:rPr lang="en-US" sz="4000" b="0" dirty="0">
                <a:latin typeface="Montserrat Medium" panose="00000600000000000000" pitchFamily="2" charset="0"/>
              </a:rPr>
              <a:t>M</a:t>
            </a:r>
            <a:r>
              <a:rPr lang="en-US" sz="4000" b="0" baseline="30000" dirty="0">
                <a:latin typeface="Montserrat Medium" panose="00000600000000000000" pitchFamily="2" charset="0"/>
              </a:rPr>
              <a:t>5</a:t>
            </a:r>
            <a:r>
              <a:rPr lang="en-US" sz="4000" b="0" dirty="0">
                <a:latin typeface="Montserrat Medium" panose="00000600000000000000" pitchFamily="2" charset="0"/>
              </a:rPr>
              <a:t> in Action</a:t>
            </a:r>
          </a:p>
        </p:txBody>
      </p:sp>
      <p:pic>
        <p:nvPicPr>
          <p:cNvPr id="11" name="Content Placeholder 10">
            <a:extLst>
              <a:ext uri="{FF2B5EF4-FFF2-40B4-BE49-F238E27FC236}">
                <a16:creationId xmlns:a16="http://schemas.microsoft.com/office/drawing/2014/main" id="{B60FF0BD-D7C7-0BA2-32D3-B6F0F8E80867}"/>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colorTemperature colorTemp="6000"/>
                    </a14:imgEffect>
                    <a14:imgEffect>
                      <a14:saturation sat="105000"/>
                    </a14:imgEffect>
                    <a14:imgEffect>
                      <a14:brightnessContrast bright="25000"/>
                    </a14:imgEffect>
                  </a14:imgLayer>
                </a14:imgProps>
              </a:ext>
              <a:ext uri="{28A0092B-C50C-407E-A947-70E740481C1C}">
                <a14:useLocalDpi xmlns:a14="http://schemas.microsoft.com/office/drawing/2010/main"/>
              </a:ext>
            </a:extLst>
          </a:blip>
          <a:srcRect/>
          <a:stretch>
            <a:fillRect/>
          </a:stretch>
        </p:blipFill>
        <p:spPr>
          <a:xfrm>
            <a:off x="6096000" y="707366"/>
            <a:ext cx="5256362" cy="5503653"/>
          </a:xfrm>
        </p:spPr>
      </p:pic>
    </p:spTree>
    <p:extLst>
      <p:ext uri="{BB962C8B-B14F-4D97-AF65-F5344CB8AC3E}">
        <p14:creationId xmlns:p14="http://schemas.microsoft.com/office/powerpoint/2010/main" val="3640244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21CF8-2DC3-ECAD-055E-0F4FD0E57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DF7051-EB1A-E044-507E-A0E0996CE07B}"/>
              </a:ext>
            </a:extLst>
          </p:cNvPr>
          <p:cNvSpPr>
            <a:spLocks noGrp="1"/>
          </p:cNvSpPr>
          <p:nvPr>
            <p:ph type="title"/>
          </p:nvPr>
        </p:nvSpPr>
        <p:spPr>
          <a:xfrm>
            <a:off x="838199" y="237744"/>
            <a:ext cx="10812517" cy="507831"/>
          </a:xfrm>
        </p:spPr>
        <p:txBody>
          <a:bodyPr/>
          <a:lstStyle/>
          <a:p>
            <a:r>
              <a:rPr lang="en-US" dirty="0"/>
              <a:t>Discuss: </a:t>
            </a: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in Action </a:t>
            </a:r>
          </a:p>
        </p:txBody>
      </p:sp>
      <p:sp>
        <p:nvSpPr>
          <p:cNvPr id="5" name="Content Placeholder 4">
            <a:extLst>
              <a:ext uri="{FF2B5EF4-FFF2-40B4-BE49-F238E27FC236}">
                <a16:creationId xmlns:a16="http://schemas.microsoft.com/office/drawing/2014/main" id="{BEA65121-9244-5665-B180-DA3BEBC0BBC9}"/>
              </a:ext>
            </a:extLst>
          </p:cNvPr>
          <p:cNvSpPr>
            <a:spLocks noGrp="1"/>
          </p:cNvSpPr>
          <p:nvPr>
            <p:ph sz="half" idx="1"/>
          </p:nvPr>
        </p:nvSpPr>
        <p:spPr>
          <a:xfrm>
            <a:off x="838199" y="1324303"/>
            <a:ext cx="5869727" cy="4541075"/>
          </a:xfrm>
        </p:spPr>
        <p:txBody>
          <a:bodyPr/>
          <a:lstStyle/>
          <a:p>
            <a:pPr marL="0" indent="0">
              <a:buNone/>
            </a:pPr>
            <a:r>
              <a:rPr lang="en-US" dirty="0"/>
              <a:t>How did the educator scaffold this experience for the children?</a:t>
            </a:r>
          </a:p>
        </p:txBody>
      </p:sp>
      <p:pic>
        <p:nvPicPr>
          <p:cNvPr id="7" name="Content Placeholder 10">
            <a:extLst>
              <a:ext uri="{FF2B5EF4-FFF2-40B4-BE49-F238E27FC236}">
                <a16:creationId xmlns:a16="http://schemas.microsoft.com/office/drawing/2014/main" id="{B5677898-F38D-4B21-9B83-093CE86BF266}"/>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6000"/>
                    </a14:imgEffect>
                    <a14:imgEffect>
                      <a14:saturation sat="105000"/>
                    </a14:imgEffect>
                    <a14:imgEffect>
                      <a14:brightnessContrast bright="25000"/>
                    </a14:imgEffect>
                  </a14:imgLayer>
                </a14:imgProps>
              </a:ext>
              <a:ext uri="{28A0092B-C50C-407E-A947-70E740481C1C}">
                <a14:useLocalDpi xmlns:a14="http://schemas.microsoft.com/office/drawing/2010/main"/>
              </a:ext>
            </a:extLst>
          </a:blip>
          <a:srcRect/>
          <a:stretch>
            <a:fillRect/>
          </a:stretch>
        </p:blipFill>
        <p:spPr>
          <a:xfrm>
            <a:off x="6942618" y="971735"/>
            <a:ext cx="5256362" cy="4886716"/>
          </a:xfrm>
          <a:prstGeom prst="rect">
            <a:avLst/>
          </a:prstGeom>
        </p:spPr>
      </p:pic>
    </p:spTree>
    <p:extLst>
      <p:ext uri="{BB962C8B-B14F-4D97-AF65-F5344CB8AC3E}">
        <p14:creationId xmlns:p14="http://schemas.microsoft.com/office/powerpoint/2010/main" val="219992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920A6A-EB29-43E3-727E-0FE44A8D34FC}"/>
              </a:ext>
            </a:extLst>
          </p:cNvPr>
          <p:cNvSpPr>
            <a:spLocks noGrp="1"/>
          </p:cNvSpPr>
          <p:nvPr>
            <p:ph type="title"/>
          </p:nvPr>
        </p:nvSpPr>
        <p:spPr>
          <a:xfrm>
            <a:off x="802639" y="905669"/>
            <a:ext cx="4786047" cy="5041900"/>
          </a:xfrm>
        </p:spPr>
        <p:txBody>
          <a:bodyPr anchor="ctr">
            <a:normAutofit/>
          </a:bodyPr>
          <a:lstStyle/>
          <a:p>
            <a:r>
              <a:rPr lang="en-US" sz="4000" dirty="0">
                <a:latin typeface="Montserrat"/>
              </a:rPr>
              <a:t>Explore: </a:t>
            </a:r>
            <a:br>
              <a:rPr lang="en-US" sz="4000" dirty="0">
                <a:latin typeface="Montserrat"/>
              </a:rPr>
            </a:br>
            <a:r>
              <a:rPr lang="en-US" sz="4000" b="0" dirty="0">
                <a:latin typeface="Montserrat Medium"/>
              </a:rPr>
              <a:t>Using M</a:t>
            </a:r>
            <a:r>
              <a:rPr lang="en-US" sz="4000" b="0" baseline="30000" dirty="0">
                <a:latin typeface="Montserrat Medium"/>
              </a:rPr>
              <a:t>5</a:t>
            </a:r>
            <a:r>
              <a:rPr lang="en-US" sz="4000" b="0" dirty="0">
                <a:latin typeface="Montserrat Medium"/>
              </a:rPr>
              <a:t> to Support Learning About Data</a:t>
            </a:r>
            <a:endParaRPr lang="en-US" sz="4000" b="0" dirty="0">
              <a:latin typeface="Montserrat Medium" panose="00000600000000000000" pitchFamily="2" charset="0"/>
            </a:endParaRPr>
          </a:p>
        </p:txBody>
      </p:sp>
      <p:pic>
        <p:nvPicPr>
          <p:cNvPr id="3" name="Content Placeholder 2">
            <a:extLst>
              <a:ext uri="{FF2B5EF4-FFF2-40B4-BE49-F238E27FC236}">
                <a16:creationId xmlns:a16="http://schemas.microsoft.com/office/drawing/2014/main" id="{1CBDA119-4F7A-4656-C12B-B55DF5BE5FD1}"/>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603314" y="685800"/>
            <a:ext cx="4243171" cy="5491163"/>
          </a:xfrm>
          <a:ln>
            <a:solidFill>
              <a:schemeClr val="accent3"/>
            </a:solidFill>
          </a:ln>
        </p:spPr>
      </p:pic>
    </p:spTree>
    <p:extLst>
      <p:ext uri="{BB962C8B-B14F-4D97-AF65-F5344CB8AC3E}">
        <p14:creationId xmlns:p14="http://schemas.microsoft.com/office/powerpoint/2010/main" val="2151492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24FE2-DC3A-152C-E325-945DCE3FDB45}"/>
              </a:ext>
            </a:extLst>
          </p:cNvPr>
          <p:cNvSpPr>
            <a:spLocks noGrp="1"/>
          </p:cNvSpPr>
          <p:nvPr>
            <p:ph type="title"/>
          </p:nvPr>
        </p:nvSpPr>
        <p:spPr>
          <a:xfrm>
            <a:off x="851646" y="237744"/>
            <a:ext cx="10834075" cy="507831"/>
          </a:xfrm>
        </p:spPr>
        <p:txBody>
          <a:bodyPr/>
          <a:lstStyle/>
          <a:p>
            <a:r>
              <a:rPr lang="en-US" dirty="0"/>
              <a:t>Discuss: </a:t>
            </a:r>
            <a:r>
              <a:rPr lang="en-US" b="0" dirty="0">
                <a:latin typeface="Montserrat Medium" panose="00000600000000000000" pitchFamily="2" charset="0"/>
              </a:rPr>
              <a:t>Using M</a:t>
            </a:r>
            <a:r>
              <a:rPr lang="en-US" b="0" baseline="30000" dirty="0">
                <a:latin typeface="Montserrat Medium" panose="00000600000000000000" pitchFamily="2" charset="0"/>
              </a:rPr>
              <a:t>5</a:t>
            </a:r>
            <a:r>
              <a:rPr lang="en-US" b="0" dirty="0">
                <a:latin typeface="Montserrat Medium" panose="00000600000000000000" pitchFamily="2" charset="0"/>
              </a:rPr>
              <a:t> to Support Learning About Data</a:t>
            </a:r>
          </a:p>
        </p:txBody>
      </p:sp>
      <p:sp>
        <p:nvSpPr>
          <p:cNvPr id="5" name="Content Placeholder 4">
            <a:extLst>
              <a:ext uri="{FF2B5EF4-FFF2-40B4-BE49-F238E27FC236}">
                <a16:creationId xmlns:a16="http://schemas.microsoft.com/office/drawing/2014/main" id="{74AEFC76-9D38-275E-A3EB-08690494F709}"/>
              </a:ext>
            </a:extLst>
          </p:cNvPr>
          <p:cNvSpPr>
            <a:spLocks noGrp="1"/>
          </p:cNvSpPr>
          <p:nvPr>
            <p:ph idx="1"/>
          </p:nvPr>
        </p:nvSpPr>
        <p:spPr>
          <a:xfrm>
            <a:off x="851647" y="1253331"/>
            <a:ext cx="10415794" cy="3254874"/>
          </a:xfrm>
        </p:spPr>
        <p:txBody>
          <a:bodyPr>
            <a:normAutofit/>
          </a:bodyPr>
          <a:lstStyle/>
          <a:p>
            <a:pPr marL="0" indent="0">
              <a:buNone/>
            </a:pPr>
            <a:r>
              <a:rPr lang="en-US" dirty="0"/>
              <a:t>Discuss in your table group:</a:t>
            </a:r>
          </a:p>
          <a:p>
            <a:r>
              <a:rPr lang="en-US" dirty="0"/>
              <a:t>How might you use this practice in a way that is responsive to the children in your learning setting?</a:t>
            </a:r>
          </a:p>
          <a:p>
            <a:r>
              <a:rPr lang="en-US" dirty="0"/>
              <a:t>How might you adjust the experience to support children with different abilities or multilingual learners?</a:t>
            </a:r>
          </a:p>
        </p:txBody>
      </p:sp>
    </p:spTree>
    <p:extLst>
      <p:ext uri="{BB962C8B-B14F-4D97-AF65-F5344CB8AC3E}">
        <p14:creationId xmlns:p14="http://schemas.microsoft.com/office/powerpoint/2010/main" val="4043738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670F4-D5B4-8DD1-0B88-C5200303C047}"/>
              </a:ext>
            </a:extLst>
          </p:cNvPr>
          <p:cNvSpPr>
            <a:spLocks noGrp="1"/>
          </p:cNvSpPr>
          <p:nvPr>
            <p:ph type="title"/>
          </p:nvPr>
        </p:nvSpPr>
        <p:spPr>
          <a:xfrm>
            <a:off x="851646" y="237744"/>
            <a:ext cx="10834075" cy="507831"/>
          </a:xfrm>
        </p:spPr>
        <p:txBody>
          <a:bodyPr anchor="ctr"/>
          <a:lstStyle/>
          <a:p>
            <a:r>
              <a:rPr lang="en-US" dirty="0"/>
              <a:t>Reflect: </a:t>
            </a:r>
            <a:r>
              <a:rPr lang="en-US" b="0" dirty="0">
                <a:latin typeface="Montserrat Medium" panose="00000600000000000000" pitchFamily="2" charset="0"/>
              </a:rPr>
              <a:t>Connect, Extend, Challenge </a:t>
            </a:r>
          </a:p>
        </p:txBody>
      </p:sp>
      <p:sp>
        <p:nvSpPr>
          <p:cNvPr id="2" name="Content Placeholder 1">
            <a:extLst>
              <a:ext uri="{FF2B5EF4-FFF2-40B4-BE49-F238E27FC236}">
                <a16:creationId xmlns:a16="http://schemas.microsoft.com/office/drawing/2014/main" id="{43B76514-6B19-6CAE-7373-5E56596162A0}"/>
              </a:ext>
            </a:extLst>
          </p:cNvPr>
          <p:cNvSpPr>
            <a:spLocks noGrp="1"/>
          </p:cNvSpPr>
          <p:nvPr>
            <p:ph idx="1"/>
          </p:nvPr>
        </p:nvSpPr>
        <p:spPr/>
        <p:txBody>
          <a:bodyPr/>
          <a:lstStyle/>
          <a:p>
            <a:r>
              <a:rPr lang="en-US" b="1" dirty="0"/>
              <a:t>Connect:</a:t>
            </a:r>
            <a:r>
              <a:rPr lang="en-US" dirty="0"/>
              <a:t> What information or practices that were discussed in this session </a:t>
            </a:r>
            <a:r>
              <a:rPr lang="en-US" i="1" dirty="0"/>
              <a:t>connected</a:t>
            </a:r>
            <a:r>
              <a:rPr lang="en-US" dirty="0"/>
              <a:t> to what you </a:t>
            </a:r>
            <a:br>
              <a:rPr lang="en-US" dirty="0"/>
            </a:br>
            <a:r>
              <a:rPr lang="en-US" dirty="0"/>
              <a:t>already do? </a:t>
            </a:r>
          </a:p>
          <a:p>
            <a:r>
              <a:rPr lang="en-US" b="1" dirty="0"/>
              <a:t>Extend:</a:t>
            </a:r>
            <a:r>
              <a:rPr lang="en-US" dirty="0"/>
              <a:t> How has the information or practices that were discussed in this session </a:t>
            </a:r>
            <a:r>
              <a:rPr lang="en-US" i="1" dirty="0"/>
              <a:t>extended</a:t>
            </a:r>
            <a:r>
              <a:rPr lang="en-US" dirty="0"/>
              <a:t> your thinking? </a:t>
            </a:r>
          </a:p>
          <a:p>
            <a:r>
              <a:rPr lang="en-US" b="1" dirty="0">
                <a:effectLst>
                  <a:outerShdw sx="0" sy="0">
                    <a:srgbClr val="000000"/>
                  </a:outerShdw>
                </a:effectLst>
              </a:rPr>
              <a:t>Challenge:</a:t>
            </a:r>
            <a:r>
              <a:rPr lang="en-US" dirty="0">
                <a:effectLst>
                  <a:outerShdw sx="0" sy="0">
                    <a:srgbClr val="000000"/>
                  </a:outerShdw>
                </a:effectLst>
              </a:rPr>
              <a:t> What </a:t>
            </a:r>
            <a:r>
              <a:rPr lang="en-US" i="1" dirty="0">
                <a:effectLst>
                  <a:outerShdw sx="0" sy="0">
                    <a:srgbClr val="000000"/>
                  </a:outerShdw>
                </a:effectLst>
              </a:rPr>
              <a:t>challenges</a:t>
            </a:r>
            <a:r>
              <a:rPr lang="en-US" dirty="0">
                <a:effectLst>
                  <a:outerShdw sx="0" sy="0">
                    <a:srgbClr val="000000"/>
                  </a:outerShdw>
                </a:effectLst>
              </a:rPr>
              <a:t> or questions do you have about any of the information presented in this session? </a:t>
            </a:r>
            <a:endParaRPr lang="en-US" dirty="0"/>
          </a:p>
        </p:txBody>
      </p:sp>
    </p:spTree>
    <p:extLst>
      <p:ext uri="{BB962C8B-B14F-4D97-AF65-F5344CB8AC3E}">
        <p14:creationId xmlns:p14="http://schemas.microsoft.com/office/powerpoint/2010/main" val="1731594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28D87-1DBC-8D7A-9AC1-723A361E2E38}"/>
              </a:ext>
            </a:extLst>
          </p:cNvPr>
          <p:cNvSpPr>
            <a:spLocks noGrp="1"/>
          </p:cNvSpPr>
          <p:nvPr>
            <p:ph type="title"/>
          </p:nvPr>
        </p:nvSpPr>
        <p:spPr/>
        <p:txBody>
          <a:bodyPr anchor="ctr"/>
          <a:lstStyle/>
          <a:p>
            <a:r>
              <a:rPr lang="en-US" dirty="0"/>
              <a:t>Play: </a:t>
            </a:r>
            <a:br>
              <a:rPr lang="en-US" dirty="0"/>
            </a:br>
            <a:r>
              <a:rPr lang="en-US" b="0" dirty="0">
                <a:latin typeface="Montserrat Medium" panose="00000600000000000000" pitchFamily="2" charset="0"/>
              </a:rPr>
              <a:t>Using Data to Tell Our Story</a:t>
            </a:r>
          </a:p>
        </p:txBody>
      </p:sp>
      <p:pic>
        <p:nvPicPr>
          <p:cNvPr id="5" name="Content Placeholder 4">
            <a:extLst>
              <a:ext uri="{FF2B5EF4-FFF2-40B4-BE49-F238E27FC236}">
                <a16:creationId xmlns:a16="http://schemas.microsoft.com/office/drawing/2014/main" id="{3624163B-8A33-8B1E-204E-5FFC27189EB1}"/>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b="-291"/>
          <a:stretch>
            <a:fillRect/>
          </a:stretch>
        </p:blipFill>
        <p:spPr>
          <a:xfrm>
            <a:off x="6230758" y="705386"/>
            <a:ext cx="5302481" cy="5474187"/>
          </a:xfrm>
        </p:spPr>
      </p:pic>
    </p:spTree>
    <p:extLst>
      <p:ext uri="{BB962C8B-B14F-4D97-AF65-F5344CB8AC3E}">
        <p14:creationId xmlns:p14="http://schemas.microsoft.com/office/powerpoint/2010/main" val="4139855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A8705-978E-FC62-2EBB-E40A498C33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0B6980-891A-6F1B-7193-DB24A92FED17}"/>
              </a:ext>
            </a:extLst>
          </p:cNvPr>
          <p:cNvSpPr>
            <a:spLocks noGrp="1"/>
          </p:cNvSpPr>
          <p:nvPr>
            <p:ph type="title"/>
          </p:nvPr>
        </p:nvSpPr>
        <p:spPr/>
        <p:txBody>
          <a:bodyPr/>
          <a:lstStyle/>
          <a:p>
            <a:r>
              <a:rPr lang="en-US" dirty="0"/>
              <a:t>Discuss: </a:t>
            </a:r>
            <a:r>
              <a:rPr lang="en-US" b="0" dirty="0">
                <a:latin typeface="Montserrat Medium" panose="00000600000000000000" pitchFamily="2" charset="0"/>
              </a:rPr>
              <a:t>Using Data to Tell Our Story</a:t>
            </a:r>
          </a:p>
        </p:txBody>
      </p:sp>
      <p:sp>
        <p:nvSpPr>
          <p:cNvPr id="5" name="Content Placeholder 4">
            <a:extLst>
              <a:ext uri="{FF2B5EF4-FFF2-40B4-BE49-F238E27FC236}">
                <a16:creationId xmlns:a16="http://schemas.microsoft.com/office/drawing/2014/main" id="{30000951-19F2-4366-EF54-66B3FE3D227E}"/>
              </a:ext>
            </a:extLst>
          </p:cNvPr>
          <p:cNvSpPr>
            <a:spLocks noGrp="1"/>
          </p:cNvSpPr>
          <p:nvPr>
            <p:ph idx="1"/>
          </p:nvPr>
        </p:nvSpPr>
        <p:spPr/>
        <p:txBody>
          <a:bodyPr>
            <a:normAutofit/>
          </a:bodyPr>
          <a:lstStyle/>
          <a:p>
            <a:pPr lvl="1">
              <a:spcAft>
                <a:spcPts val="2400"/>
              </a:spcAft>
            </a:pPr>
            <a:r>
              <a:rPr lang="en-US" sz="2800" dirty="0"/>
              <a:t>How did you decide what answer options to provide for your question? </a:t>
            </a:r>
          </a:p>
          <a:p>
            <a:pPr lvl="1">
              <a:spcAft>
                <a:spcPts val="2400"/>
              </a:spcAft>
            </a:pPr>
            <a:r>
              <a:rPr lang="en-US" sz="2800" dirty="0"/>
              <a:t>Why did you decide to represent your data in the way you did? </a:t>
            </a:r>
          </a:p>
          <a:p>
            <a:pPr lvl="1">
              <a:spcAft>
                <a:spcPts val="2400"/>
              </a:spcAft>
            </a:pPr>
            <a:r>
              <a:rPr lang="en-US" sz="2800" dirty="0"/>
              <a:t>How did this activity demonstrate a playful way to learn about and use data?</a:t>
            </a:r>
          </a:p>
        </p:txBody>
      </p:sp>
    </p:spTree>
    <p:extLst>
      <p:ext uri="{BB962C8B-B14F-4D97-AF65-F5344CB8AC3E}">
        <p14:creationId xmlns:p14="http://schemas.microsoft.com/office/powerpoint/2010/main" val="847529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n-US" dirty="0"/>
              <a:t>Data: </a:t>
            </a:r>
            <a:br>
              <a:rPr lang="en-US" dirty="0"/>
            </a:br>
            <a:r>
              <a:rPr lang="en-US" dirty="0"/>
              <a:t>An Overview</a:t>
            </a:r>
          </a:p>
        </p:txBody>
      </p:sp>
    </p:spTree>
    <p:extLst>
      <p:ext uri="{BB962C8B-B14F-4D97-AF65-F5344CB8AC3E}">
        <p14:creationId xmlns:p14="http://schemas.microsoft.com/office/powerpoint/2010/main" val="1633684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D807-9E9D-36E8-CB73-08DC80728169}"/>
              </a:ext>
            </a:extLst>
          </p:cNvPr>
          <p:cNvSpPr>
            <a:spLocks noGrp="1"/>
          </p:cNvSpPr>
          <p:nvPr>
            <p:ph type="title"/>
          </p:nvPr>
        </p:nvSpPr>
        <p:spPr/>
        <p:txBody>
          <a:bodyPr anchor="t">
            <a:normAutofit/>
          </a:bodyPr>
          <a:lstStyle/>
          <a:p>
            <a:r>
              <a:rPr lang="en-US" dirty="0"/>
              <a:t>What is Data?</a:t>
            </a:r>
          </a:p>
        </p:txBody>
      </p:sp>
      <p:sp>
        <p:nvSpPr>
          <p:cNvPr id="5" name="Content Placeholder 4">
            <a:extLst>
              <a:ext uri="{FF2B5EF4-FFF2-40B4-BE49-F238E27FC236}">
                <a16:creationId xmlns:a16="http://schemas.microsoft.com/office/drawing/2014/main" id="{2ED1FF10-5DB8-41DA-FE62-2027C58CF3B0}"/>
              </a:ext>
            </a:extLst>
          </p:cNvPr>
          <p:cNvSpPr>
            <a:spLocks noGrp="1"/>
          </p:cNvSpPr>
          <p:nvPr>
            <p:ph sz="half" idx="1"/>
          </p:nvPr>
        </p:nvSpPr>
        <p:spPr>
          <a:xfrm>
            <a:off x="838199" y="1598623"/>
            <a:ext cx="5181600" cy="4355741"/>
          </a:xfrm>
        </p:spPr>
        <p:txBody>
          <a:bodyPr/>
          <a:lstStyle/>
          <a:p>
            <a:pPr marL="0" indent="0">
              <a:buNone/>
            </a:pPr>
            <a:r>
              <a:rPr lang="en-US" dirty="0"/>
              <a:t>The information we collect to answer a question of interest when the answer is not immediately obvious </a:t>
            </a:r>
          </a:p>
        </p:txBody>
      </p:sp>
      <p:pic>
        <p:nvPicPr>
          <p:cNvPr id="7" name="Content Placeholder 5">
            <a:extLst>
              <a:ext uri="{FF2B5EF4-FFF2-40B4-BE49-F238E27FC236}">
                <a16:creationId xmlns:a16="http://schemas.microsoft.com/office/drawing/2014/main" id="{ADA43DC9-3036-4828-6CBF-C1E5974DD39F}"/>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rcRect/>
          <a:stretch>
            <a:fillRect/>
          </a:stretch>
        </p:blipFill>
        <p:spPr>
          <a:xfrm>
            <a:off x="7010400" y="969993"/>
            <a:ext cx="5181600" cy="4710051"/>
          </a:xfrm>
          <a:prstGeom prst="rect">
            <a:avLst/>
          </a:prstGeom>
        </p:spPr>
      </p:pic>
    </p:spTree>
    <p:extLst>
      <p:ext uri="{BB962C8B-B14F-4D97-AF65-F5344CB8AC3E}">
        <p14:creationId xmlns:p14="http://schemas.microsoft.com/office/powerpoint/2010/main" val="2985605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CC8D-8272-899E-AE4F-6BEC5A4AAFBA}"/>
              </a:ext>
            </a:extLst>
          </p:cNvPr>
          <p:cNvSpPr>
            <a:spLocks noGrp="1"/>
          </p:cNvSpPr>
          <p:nvPr>
            <p:ph type="title"/>
          </p:nvPr>
        </p:nvSpPr>
        <p:spPr/>
        <p:txBody>
          <a:bodyPr/>
          <a:lstStyle/>
          <a:p>
            <a:r>
              <a:rPr lang="en-US" dirty="0"/>
              <a:t>Data is Everywhere!</a:t>
            </a:r>
          </a:p>
        </p:txBody>
      </p:sp>
      <p:sp>
        <p:nvSpPr>
          <p:cNvPr id="13" name="TextBox 12">
            <a:extLst>
              <a:ext uri="{FF2B5EF4-FFF2-40B4-BE49-F238E27FC236}">
                <a16:creationId xmlns:a16="http://schemas.microsoft.com/office/drawing/2014/main" id="{74F921F7-1B5F-7E4B-93C5-CC60545ACD80}"/>
              </a:ext>
            </a:extLst>
          </p:cNvPr>
          <p:cNvSpPr txBox="1"/>
          <p:nvPr/>
        </p:nvSpPr>
        <p:spPr>
          <a:xfrm>
            <a:off x="851646" y="1291846"/>
            <a:ext cx="4842155" cy="400110"/>
          </a:xfrm>
          <a:prstGeom prst="rect">
            <a:avLst/>
          </a:prstGeom>
          <a:noFill/>
        </p:spPr>
        <p:txBody>
          <a:bodyPr wrap="square" rtlCol="0">
            <a:spAutoFit/>
          </a:bodyPr>
          <a:lstStyle/>
          <a:p>
            <a:pPr algn="ctr"/>
            <a:r>
              <a:rPr lang="en-US" sz="2000" b="1" dirty="0">
                <a:solidFill>
                  <a:schemeClr val="accent3"/>
                </a:solidFill>
                <a:latin typeface="Montserrat" pitchFamily="2" charset="77"/>
              </a:rPr>
              <a:t>Annual Ticket Sales by League</a:t>
            </a:r>
          </a:p>
        </p:txBody>
      </p:sp>
      <p:pic>
        <p:nvPicPr>
          <p:cNvPr id="4" name="Picture 3" descr="Graph comparing ticket sales from 1992 to 2017 of Major League Baseball (around 50-75 million), Minor League Baseball (25-50 million), National Basketball Association (just below 25 million), and National Football League (just below 25 million but less than NBA).">
            <a:extLst>
              <a:ext uri="{FF2B5EF4-FFF2-40B4-BE49-F238E27FC236}">
                <a16:creationId xmlns:a16="http://schemas.microsoft.com/office/drawing/2014/main" id="{2852E07D-34F2-E0D4-E237-D7D808387E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6580" y="2140504"/>
            <a:ext cx="6148547" cy="3327927"/>
          </a:xfrm>
          <a:prstGeom prst="rect">
            <a:avLst/>
          </a:prstGeom>
        </p:spPr>
      </p:pic>
      <p:sp>
        <p:nvSpPr>
          <p:cNvPr id="10" name="TextBox 9">
            <a:extLst>
              <a:ext uri="{FF2B5EF4-FFF2-40B4-BE49-F238E27FC236}">
                <a16:creationId xmlns:a16="http://schemas.microsoft.com/office/drawing/2014/main" id="{BFB9F2D5-52BF-616C-6EC3-F15DC3AEA617}"/>
              </a:ext>
            </a:extLst>
          </p:cNvPr>
          <p:cNvSpPr txBox="1"/>
          <p:nvPr/>
        </p:nvSpPr>
        <p:spPr>
          <a:xfrm>
            <a:off x="6929715" y="1291846"/>
            <a:ext cx="4842155" cy="707886"/>
          </a:xfrm>
          <a:prstGeom prst="rect">
            <a:avLst/>
          </a:prstGeom>
          <a:noFill/>
        </p:spPr>
        <p:txBody>
          <a:bodyPr wrap="square" rtlCol="0">
            <a:spAutoFit/>
          </a:bodyPr>
          <a:lstStyle/>
          <a:p>
            <a:pPr algn="ctr"/>
            <a:r>
              <a:rPr lang="en-US" sz="2000" b="1" dirty="0">
                <a:solidFill>
                  <a:schemeClr val="accent3"/>
                </a:solidFill>
                <a:latin typeface="Montserrat" pitchFamily="2" charset="77"/>
              </a:rPr>
              <a:t>Relative Popularity of Taylor Swift Across the USA</a:t>
            </a:r>
          </a:p>
        </p:txBody>
      </p:sp>
      <p:grpSp>
        <p:nvGrpSpPr>
          <p:cNvPr id="7" name="Group 6" descr="Heat map showing Taylor Swift's popularity around the United States from less popular to more popular. There is a high concentration on the West Coast, especially in the Rocky Mountain region, with pockets in the Mid-Atlantic and Alaska.">
            <a:extLst>
              <a:ext uri="{FF2B5EF4-FFF2-40B4-BE49-F238E27FC236}">
                <a16:creationId xmlns:a16="http://schemas.microsoft.com/office/drawing/2014/main" id="{BCAEDD89-CED1-95ED-482E-645FBF65746B}"/>
              </a:ext>
            </a:extLst>
          </p:cNvPr>
          <p:cNvGrpSpPr/>
          <p:nvPr/>
        </p:nvGrpSpPr>
        <p:grpSpPr>
          <a:xfrm>
            <a:off x="6679466" y="1927144"/>
            <a:ext cx="5512534" cy="3958175"/>
            <a:chOff x="6679466" y="1927144"/>
            <a:chExt cx="5512534" cy="3958175"/>
          </a:xfrm>
        </p:grpSpPr>
        <p:pic>
          <p:nvPicPr>
            <p:cNvPr id="3" name="Picture 2">
              <a:extLst>
                <a:ext uri="{FF2B5EF4-FFF2-40B4-BE49-F238E27FC236}">
                  <a16:creationId xmlns:a16="http://schemas.microsoft.com/office/drawing/2014/main" id="{853E66F8-2F88-82D8-BBCA-E6BD14806162}"/>
                </a:ext>
              </a:extLst>
            </p:cNvPr>
            <p:cNvPicPr>
              <a:picLocks noChangeAspect="1"/>
            </p:cNvPicPr>
            <p:nvPr/>
          </p:nvPicPr>
          <p:blipFill>
            <a:blip r:embed="rId4" cstate="screen">
              <a:extLst>
                <a:ext uri="{28A0092B-C50C-407E-A947-70E740481C1C}">
                  <a14:useLocalDpi xmlns:a14="http://schemas.microsoft.com/office/drawing/2010/main"/>
                </a:ext>
              </a:extLst>
            </a:blip>
            <a:srcRect l="30509" t="89785" r="32307" b="4415"/>
            <a:stretch>
              <a:fillRect/>
            </a:stretch>
          </p:blipFill>
          <p:spPr>
            <a:xfrm>
              <a:off x="7585645" y="5074920"/>
              <a:ext cx="3813875" cy="595281"/>
            </a:xfrm>
            <a:prstGeom prst="rect">
              <a:avLst/>
            </a:prstGeom>
          </p:spPr>
        </p:pic>
        <p:pic>
          <p:nvPicPr>
            <p:cNvPr id="8" name="Picture 7">
              <a:extLst>
                <a:ext uri="{FF2B5EF4-FFF2-40B4-BE49-F238E27FC236}">
                  <a16:creationId xmlns:a16="http://schemas.microsoft.com/office/drawing/2014/main" id="{FEDF88DC-74FF-78EA-7B5F-55AE6A3E4156}"/>
                </a:ext>
              </a:extLst>
            </p:cNvPr>
            <p:cNvPicPr>
              <a:picLocks noChangeAspect="1"/>
            </p:cNvPicPr>
            <p:nvPr/>
          </p:nvPicPr>
          <p:blipFill>
            <a:blip r:embed="rId4" cstate="screen">
              <a:extLst>
                <a:ext uri="{28A0092B-C50C-407E-A947-70E740481C1C}">
                  <a14:useLocalDpi xmlns:a14="http://schemas.microsoft.com/office/drawing/2010/main"/>
                </a:ext>
              </a:extLst>
            </a:blip>
            <a:srcRect t="3241" b="10250"/>
            <a:stretch>
              <a:fillRect/>
            </a:stretch>
          </p:blipFill>
          <p:spPr>
            <a:xfrm>
              <a:off x="6679466" y="1927144"/>
              <a:ext cx="5512534" cy="3327928"/>
            </a:xfrm>
            <a:prstGeom prst="rect">
              <a:avLst/>
            </a:prstGeom>
          </p:spPr>
        </p:pic>
        <p:sp>
          <p:nvSpPr>
            <p:cNvPr id="6" name="TextBox 5">
              <a:extLst>
                <a:ext uri="{FF2B5EF4-FFF2-40B4-BE49-F238E27FC236}">
                  <a16:creationId xmlns:a16="http://schemas.microsoft.com/office/drawing/2014/main" id="{1B9575B0-6638-3ED4-16E4-027E0CFC51EA}"/>
                </a:ext>
              </a:extLst>
            </p:cNvPr>
            <p:cNvSpPr txBox="1"/>
            <p:nvPr/>
          </p:nvSpPr>
          <p:spPr>
            <a:xfrm>
              <a:off x="9908240" y="5600672"/>
              <a:ext cx="1767840" cy="276999"/>
            </a:xfrm>
            <a:prstGeom prst="rect">
              <a:avLst/>
            </a:prstGeom>
            <a:solidFill>
              <a:schemeClr val="bg1"/>
            </a:solidFill>
          </p:spPr>
          <p:txBody>
            <a:bodyPr wrap="square" rtlCol="0">
              <a:spAutoFit/>
            </a:bodyPr>
            <a:lstStyle/>
            <a:p>
              <a:r>
                <a:rPr lang="en-US" sz="1200" b="1" dirty="0">
                  <a:latin typeface="Arial" panose="020B0604020202020204" pitchFamily="34" charset="0"/>
                  <a:cs typeface="Arial" panose="020B0604020202020204" pitchFamily="34" charset="0"/>
                </a:rPr>
                <a:t>MORE POPULAR</a:t>
              </a:r>
            </a:p>
          </p:txBody>
        </p:sp>
        <p:sp>
          <p:nvSpPr>
            <p:cNvPr id="5" name="TextBox 4">
              <a:extLst>
                <a:ext uri="{FF2B5EF4-FFF2-40B4-BE49-F238E27FC236}">
                  <a16:creationId xmlns:a16="http://schemas.microsoft.com/office/drawing/2014/main" id="{77341686-42D6-4CE7-ACB1-DCA19D7C3E1B}"/>
                </a:ext>
              </a:extLst>
            </p:cNvPr>
            <p:cNvSpPr txBox="1"/>
            <p:nvPr/>
          </p:nvSpPr>
          <p:spPr>
            <a:xfrm>
              <a:off x="7376160" y="5608320"/>
              <a:ext cx="1767840" cy="276999"/>
            </a:xfrm>
            <a:prstGeom prst="rect">
              <a:avLst/>
            </a:prstGeom>
            <a:solidFill>
              <a:schemeClr val="bg1"/>
            </a:solidFill>
          </p:spPr>
          <p:txBody>
            <a:bodyPr wrap="square" rtlCol="0">
              <a:spAutoFit/>
            </a:bodyPr>
            <a:lstStyle/>
            <a:p>
              <a:r>
                <a:rPr lang="en-US" sz="1200" b="1" dirty="0">
                  <a:solidFill>
                    <a:srgbClr val="0F173D"/>
                  </a:solidFill>
                  <a:latin typeface="Arial" panose="020B0604020202020204" pitchFamily="34" charset="0"/>
                  <a:cs typeface="Arial" panose="020B0604020202020204" pitchFamily="34" charset="0"/>
                </a:rPr>
                <a:t>LESS POPULAR</a:t>
              </a:r>
            </a:p>
          </p:txBody>
        </p:sp>
      </p:grpSp>
      <p:sp>
        <p:nvSpPr>
          <p:cNvPr id="9" name="TextBox 8">
            <a:extLst>
              <a:ext uri="{FF2B5EF4-FFF2-40B4-BE49-F238E27FC236}">
                <a16:creationId xmlns:a16="http://schemas.microsoft.com/office/drawing/2014/main" id="{4C2D1963-BC49-0107-F584-E15A6DB1F6E8}"/>
              </a:ext>
            </a:extLst>
          </p:cNvPr>
          <p:cNvSpPr txBox="1"/>
          <p:nvPr/>
        </p:nvSpPr>
        <p:spPr>
          <a:xfrm>
            <a:off x="321087" y="6037068"/>
            <a:ext cx="11799193" cy="276999"/>
          </a:xfrm>
          <a:prstGeom prst="rect">
            <a:avLst/>
          </a:prstGeom>
          <a:noFill/>
        </p:spPr>
        <p:txBody>
          <a:bodyPr wrap="square" rtlCol="0">
            <a:spAutoFit/>
          </a:bodyPr>
          <a:lstStyle/>
          <a:p>
            <a:r>
              <a:rPr lang="en-US" sz="1200" dirty="0">
                <a:solidFill>
                  <a:schemeClr val="bg2">
                    <a:lumMod val="50000"/>
                  </a:schemeClr>
                </a:solidFill>
                <a:latin typeface="Montserrat Medium" panose="00000600000000000000" pitchFamily="2" charset="0"/>
              </a:rPr>
              <a:t>Graphs from </a:t>
            </a:r>
            <a:r>
              <a:rPr lang="en-US" sz="1200" dirty="0">
                <a:solidFill>
                  <a:schemeClr val="bg2">
                    <a:lumMod val="50000"/>
                  </a:schemeClr>
                </a:solidFill>
                <a:latin typeface="Montserrat Medium" panose="00000600000000000000" pitchFamily="2" charset="0"/>
                <a:hlinkClick r:id="rId5"/>
              </a:rPr>
              <a:t>What’s Going On in This Graph? Oct. 30, 2019</a:t>
            </a:r>
            <a:r>
              <a:rPr lang="en-US" sz="1200" dirty="0">
                <a:solidFill>
                  <a:schemeClr val="bg2">
                    <a:lumMod val="50000"/>
                  </a:schemeClr>
                </a:solidFill>
                <a:latin typeface="Montserrat Medium" panose="00000600000000000000" pitchFamily="2" charset="0"/>
              </a:rPr>
              <a:t> and </a:t>
            </a:r>
            <a:r>
              <a:rPr lang="en-US" sz="1200" dirty="0">
                <a:solidFill>
                  <a:schemeClr val="bg2">
                    <a:lumMod val="50000"/>
                  </a:schemeClr>
                </a:solidFill>
                <a:latin typeface="Montserrat Medium" panose="00000600000000000000" pitchFamily="2" charset="0"/>
                <a:hlinkClick r:id="rId6"/>
              </a:rPr>
              <a:t>What’s Going On in This Graph? April 10, 2018</a:t>
            </a:r>
            <a:endParaRPr lang="en-US" sz="1200" dirty="0">
              <a:latin typeface="Montserrat Medium" panose="00000600000000000000" pitchFamily="2" charset="0"/>
            </a:endParaRPr>
          </a:p>
        </p:txBody>
      </p:sp>
    </p:spTree>
    <p:extLst>
      <p:ext uri="{BB962C8B-B14F-4D97-AF65-F5344CB8AC3E}">
        <p14:creationId xmlns:p14="http://schemas.microsoft.com/office/powerpoint/2010/main" val="2094559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07831"/>
          </a:xfrm>
        </p:spPr>
        <p:txBody>
          <a:bodyPr/>
          <a:lstStyle/>
          <a:p>
            <a:r>
              <a:rPr lang="en-US" dirty="0"/>
              <a:t>Average High and Low Temperature in Fresno, CA</a:t>
            </a:r>
          </a:p>
        </p:txBody>
      </p:sp>
      <p:pic>
        <p:nvPicPr>
          <p:cNvPr id="7" name="Content Placeholder 6" descr="Graph comparing average high and low temperatures in Fahrenheit in Fresno, California, in each month. The highest temperatures are between June and September (highs of 90-100 degrees and lows of 60-70 degrees) and lowest temperatures are between December and February (highs of 55-64 degrees and lows of 40-45 degrees). ">
            <a:extLst>
              <a:ext uri="{FF2B5EF4-FFF2-40B4-BE49-F238E27FC236}">
                <a16:creationId xmlns:a16="http://schemas.microsoft.com/office/drawing/2014/main" id="{BAF64E71-08A8-62CF-854E-E5C7DF94ED23}"/>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628565" y="1086046"/>
            <a:ext cx="8934870" cy="4829339"/>
          </a:xfrm>
        </p:spPr>
      </p:pic>
      <p:sp>
        <p:nvSpPr>
          <p:cNvPr id="3" name="TextBox 2">
            <a:extLst>
              <a:ext uri="{FF2B5EF4-FFF2-40B4-BE49-F238E27FC236}">
                <a16:creationId xmlns:a16="http://schemas.microsoft.com/office/drawing/2014/main" id="{E3EA9FC1-FBB4-7E79-F74F-9F69D425D3D4}"/>
              </a:ext>
            </a:extLst>
          </p:cNvPr>
          <p:cNvSpPr txBox="1"/>
          <p:nvPr/>
        </p:nvSpPr>
        <p:spPr>
          <a:xfrm>
            <a:off x="321087" y="6037068"/>
            <a:ext cx="11799193" cy="276999"/>
          </a:xfrm>
          <a:prstGeom prst="rect">
            <a:avLst/>
          </a:prstGeom>
          <a:noFill/>
        </p:spPr>
        <p:txBody>
          <a:bodyPr wrap="square" rtlCol="0">
            <a:spAutoFit/>
          </a:bodyPr>
          <a:lstStyle/>
          <a:p>
            <a:r>
              <a:rPr lang="en-US" sz="1200" dirty="0">
                <a:solidFill>
                  <a:schemeClr val="bg2">
                    <a:lumMod val="50000"/>
                  </a:schemeClr>
                </a:solidFill>
                <a:latin typeface="Montserrat Medium" panose="00000600000000000000" pitchFamily="2" charset="0"/>
              </a:rPr>
              <a:t>Graph from </a:t>
            </a:r>
            <a:r>
              <a:rPr lang="en-US" sz="1200" dirty="0">
                <a:solidFill>
                  <a:schemeClr val="bg2">
                    <a:lumMod val="50000"/>
                  </a:schemeClr>
                </a:solidFill>
                <a:latin typeface="Montserrat Medium" panose="00000600000000000000" pitchFamily="2" charset="0"/>
                <a:hlinkClick r:id="rId4"/>
              </a:rPr>
              <a:t>Weather Spark</a:t>
            </a:r>
            <a:endParaRPr lang="en-US" sz="1200" dirty="0">
              <a:latin typeface="Montserrat Medium" panose="00000600000000000000" pitchFamily="2" charset="0"/>
            </a:endParaRPr>
          </a:p>
        </p:txBody>
      </p:sp>
    </p:spTree>
    <p:extLst>
      <p:ext uri="{BB962C8B-B14F-4D97-AF65-F5344CB8AC3E}">
        <p14:creationId xmlns:p14="http://schemas.microsoft.com/office/powerpoint/2010/main" val="3912840079"/>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9142</TotalTime>
  <Words>7016</Words>
  <Application>Microsoft Office PowerPoint</Application>
  <PresentationFormat>Widescreen</PresentationFormat>
  <Paragraphs>477</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Montserrat Medium</vt:lpstr>
      <vt:lpstr>Montserrat</vt:lpstr>
      <vt:lpstr>Poppins</vt:lpstr>
      <vt:lpstr>Arial</vt:lpstr>
      <vt:lpstr>Calibri</vt:lpstr>
      <vt:lpstr>Office Theme</vt:lpstr>
      <vt:lpstr>Collecting, Representing, and Interpreting Data: Preschool Through Early Elementary</vt:lpstr>
      <vt:lpstr>Acknowledgments</vt:lpstr>
      <vt:lpstr>Session Goals</vt:lpstr>
      <vt:lpstr>Play:  Using Data to Tell Our Story</vt:lpstr>
      <vt:lpstr>Discuss: Using Data to Tell Our Story</vt:lpstr>
      <vt:lpstr>Data:  An Overview</vt:lpstr>
      <vt:lpstr>What is Data?</vt:lpstr>
      <vt:lpstr>Data is Everywhere!</vt:lpstr>
      <vt:lpstr>Average High and Low Temperature in Fresno, CA</vt:lpstr>
      <vt:lpstr>Data as Part of Everyday Routines and Projects</vt:lpstr>
      <vt:lpstr>Data as Part of Scientific Investigations</vt:lpstr>
      <vt:lpstr>Learning About Data</vt:lpstr>
      <vt:lpstr>The California Preschool/TK Learning Foundations</vt:lpstr>
      <vt:lpstr>The California Common Core State Standards</vt:lpstr>
      <vt:lpstr>Three Data-Related Skills</vt:lpstr>
      <vt:lpstr>Let’s Sort</vt:lpstr>
      <vt:lpstr>Sorting and Classifying</vt:lpstr>
      <vt:lpstr>Sorting as a Foundation for Data Collection and Representation</vt:lpstr>
      <vt:lpstr>Observe:  Digging into Data About Dinosaurs </vt:lpstr>
      <vt:lpstr>Discuss: Digging into Data About Dinosaurs </vt:lpstr>
      <vt:lpstr>Data Collection</vt:lpstr>
      <vt:lpstr>Data Representation</vt:lpstr>
      <vt:lpstr>Observe: Collecting Pumpkin Data</vt:lpstr>
      <vt:lpstr>Discuss: Collecting Pumpkin Data </vt:lpstr>
      <vt:lpstr>Data Collection and Representation: Development</vt:lpstr>
      <vt:lpstr>Data Interpretation</vt:lpstr>
      <vt:lpstr>Data Interpretation: Development</vt:lpstr>
      <vt:lpstr>Supporting Data Collection and Representation </vt:lpstr>
      <vt:lpstr>Explore: M5 Early Math Approach</vt:lpstr>
      <vt:lpstr>Observe:  M5 in Action</vt:lpstr>
      <vt:lpstr>Discuss: M5 in Action </vt:lpstr>
      <vt:lpstr>Explore:  Using M5 to Support Learning About Data</vt:lpstr>
      <vt:lpstr>Discuss: Using M5 to Support Learning About Data</vt:lpstr>
      <vt:lpstr>Reflect: Connect, Extend, Challenge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Collecting, Representing, and Interpreting Data: Preschool Through Early Elementary</dc:title>
  <dc:creator>areff</dc:creator>
  <cp:lastModifiedBy>Amy Reff</cp:lastModifiedBy>
  <cp:revision>231</cp:revision>
  <cp:lastPrinted>2023-08-03T16:24:27Z</cp:lastPrinted>
  <dcterms:created xsi:type="dcterms:W3CDTF">2024-09-24T13:13:29Z</dcterms:created>
  <dcterms:modified xsi:type="dcterms:W3CDTF">2026-02-10T14:14:28Z</dcterms:modified>
</cp:coreProperties>
</file>