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271" r:id="rId2"/>
    <p:sldId id="402" r:id="rId3"/>
    <p:sldId id="403" r:id="rId4"/>
    <p:sldId id="404" r:id="rId5"/>
    <p:sldId id="405" r:id="rId6"/>
    <p:sldId id="433" r:id="rId7"/>
    <p:sldId id="434" r:id="rId8"/>
    <p:sldId id="431" r:id="rId9"/>
    <p:sldId id="435" r:id="rId10"/>
    <p:sldId id="458" r:id="rId11"/>
    <p:sldId id="422" r:id="rId12"/>
    <p:sldId id="459" r:id="rId13"/>
    <p:sldId id="484" r:id="rId14"/>
    <p:sldId id="485" r:id="rId15"/>
    <p:sldId id="444" r:id="rId16"/>
    <p:sldId id="480" r:id="rId17"/>
    <p:sldId id="482" r:id="rId18"/>
    <p:sldId id="408" r:id="rId19"/>
    <p:sldId id="483" r:id="rId20"/>
    <p:sldId id="442" r:id="rId21"/>
    <p:sldId id="486" r:id="rId22"/>
    <p:sldId id="469" r:id="rId23"/>
  </p:sldIdLst>
  <p:sldSz cx="12192000" cy="6858000"/>
  <p:notesSz cx="6858000" cy="9144000"/>
  <p:embeddedFontLst>
    <p:embeddedFont>
      <p:font typeface="Montserrat" pitchFamily="2" charset="77"/>
      <p:regular r:id="rId26"/>
      <p:bold r:id="rId27"/>
      <p:italic r:id="rId28"/>
      <p:boldItalic r:id="rId29"/>
    </p:embeddedFont>
    <p:embeddedFont>
      <p:font typeface="Montserrat Medium" pitchFamily="2" charset="77"/>
      <p:regular r:id="rId30"/>
      <p:italic r:id="rId31"/>
    </p:embeddedFont>
    <p:embeddedFont>
      <p:font typeface="Poppins" pitchFamily="2" charset="77"/>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F4EA12-ED83-4DD3-E1A0-614F232277E8}" name="Sue Kassner" initials="SK" userId="S::skassne@wested.org::0ae480a5-e856-42f7-9298-ff3c2b747620" providerId="AD"/>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14520F40-A489-CF61-2B42-17A9E3DAE2E4}" name="Grace Srinivasiah" initials="GS" userId="S::gsriniv@wested.org::d87c3822-0629-40c1-ab6d-0f185d37a3b7" providerId="AD"/>
  <p188:author id="{4D7F5848-D59F-A250-3FB3-69A78AE1FA96}" name="Cynthia Parker" initials="CP" userId="OZTCbFJIRDnA1nbn0nH/egiawnbLFi1/+bINONCm7S0=" providerId="None"/>
  <p188:author id="{56175657-D597-08E2-DA47-49FB6C903BBD}" name="Lexi Alexander" initials="LA" userId="S::lalexan2@wested.org::209657db-7f14-4e98-85e1-9b7d89483e08" providerId="AD"/>
  <p188:author id="{990F5A61-37B3-57C3-4E8D-1D794B946607}" name="Amy Reff" initials="AR" userId="Amy Reff" providerId="None"/>
  <p188:author id="{C3925C72-0355-20EB-EFD0-6DDB3533C5A3}" name="Lynneth Solis" initials="LS" userId="S::lsolis@wested.org::cba4a44e-b27d-45c3-aa6f-0b04b38f3248" providerId="AD"/>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C617A9FB-45C8-9C77-17DD-0CD54423E0F8}" name="Mary Tederstrom" initials="MT" userId="S::mteders@wested.org::fef86468-6837-408a-99aa-b8473b063d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09F"/>
    <a:srgbClr val="0F173D"/>
    <a:srgbClr val="2078AE"/>
    <a:srgbClr val="2078B0"/>
    <a:srgbClr val="8AADCB"/>
    <a:srgbClr val="9DBAD4"/>
    <a:srgbClr val="D8E4EE"/>
    <a:srgbClr val="E9EBFD"/>
    <a:srgbClr val="767676"/>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F0DF6D-0361-644F-B331-F574A0E8557D}" v="36" dt="2026-02-12T20:13:57.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58904" autoAdjust="0"/>
  </p:normalViewPr>
  <p:slideViewPr>
    <p:cSldViewPr snapToGrid="0">
      <p:cViewPr varScale="1">
        <p:scale>
          <a:sx n="67" d="100"/>
          <a:sy n="67" d="100"/>
        </p:scale>
        <p:origin x="1368" y="184"/>
      </p:cViewPr>
      <p:guideLst/>
    </p:cSldViewPr>
  </p:slideViewPr>
  <p:outlineViewPr>
    <p:cViewPr>
      <p:scale>
        <a:sx n="33" d="100"/>
        <a:sy n="33" d="100"/>
      </p:scale>
      <p:origin x="0" y="-2364"/>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undo custSel modSld">
      <pc:chgData name="Grace Srinivasiah" userId="28408957819_tp_box_2" providerId="OAuth2" clId="{38DC9D2F-FB21-5A8B-A8BA-1B5B1022FE40}" dt="2026-02-12T20:14:01.407" v="533" actId="20577"/>
      <pc:docMkLst>
        <pc:docMk/>
      </pc:docMkLst>
      <pc:sldChg chg="modNotesTx">
        <pc:chgData name="Grace Srinivasiah" userId="28408957819_tp_box_2" providerId="OAuth2" clId="{38DC9D2F-FB21-5A8B-A8BA-1B5B1022FE40}" dt="2026-02-12T19:57:55.878" v="69" actId="12"/>
        <pc:sldMkLst>
          <pc:docMk/>
          <pc:sldMk cId="1237121600" sldId="271"/>
        </pc:sldMkLst>
      </pc:sldChg>
      <pc:sldChg chg="modNotesTx">
        <pc:chgData name="Grace Srinivasiah" userId="28408957819_tp_box_2" providerId="OAuth2" clId="{38DC9D2F-FB21-5A8B-A8BA-1B5B1022FE40}" dt="2026-02-12T19:54:52.682" v="0" actId="20577"/>
        <pc:sldMkLst>
          <pc:docMk/>
          <pc:sldMk cId="2907974597" sldId="402"/>
        </pc:sldMkLst>
      </pc:sldChg>
      <pc:sldChg chg="modNotesTx">
        <pc:chgData name="Grace Srinivasiah" userId="28408957819_tp_box_2" providerId="OAuth2" clId="{38DC9D2F-FB21-5A8B-A8BA-1B5B1022FE40}" dt="2026-02-12T19:58:19.704" v="77" actId="12"/>
        <pc:sldMkLst>
          <pc:docMk/>
          <pc:sldMk cId="3832975707" sldId="403"/>
        </pc:sldMkLst>
      </pc:sldChg>
      <pc:sldChg chg="modNotesTx">
        <pc:chgData name="Grace Srinivasiah" userId="28408957819_tp_box_2" providerId="OAuth2" clId="{38DC9D2F-FB21-5A8B-A8BA-1B5B1022FE40}" dt="2026-02-12T19:58:45.985" v="94" actId="20577"/>
        <pc:sldMkLst>
          <pc:docMk/>
          <pc:sldMk cId="2313071100" sldId="404"/>
        </pc:sldMkLst>
      </pc:sldChg>
      <pc:sldChg chg="modNotesTx">
        <pc:chgData name="Grace Srinivasiah" userId="28408957819_tp_box_2" providerId="OAuth2" clId="{38DC9D2F-FB21-5A8B-A8BA-1B5B1022FE40}" dt="2026-02-12T19:59:27.110" v="128" actId="20577"/>
        <pc:sldMkLst>
          <pc:docMk/>
          <pc:sldMk cId="427695440" sldId="405"/>
        </pc:sldMkLst>
      </pc:sldChg>
      <pc:sldChg chg="modNotesTx">
        <pc:chgData name="Grace Srinivasiah" userId="28408957819_tp_box_2" providerId="OAuth2" clId="{38DC9D2F-FB21-5A8B-A8BA-1B5B1022FE40}" dt="2026-02-12T20:12:23.599" v="475" actId="12"/>
        <pc:sldMkLst>
          <pc:docMk/>
          <pc:sldMk cId="2472841641" sldId="408"/>
        </pc:sldMkLst>
      </pc:sldChg>
      <pc:sldChg chg="modNotesTx">
        <pc:chgData name="Grace Srinivasiah" userId="28408957819_tp_box_2" providerId="OAuth2" clId="{38DC9D2F-FB21-5A8B-A8BA-1B5B1022FE40}" dt="2026-02-12T20:06:24.870" v="304" actId="20577"/>
        <pc:sldMkLst>
          <pc:docMk/>
          <pc:sldMk cId="4055619330" sldId="422"/>
        </pc:sldMkLst>
      </pc:sldChg>
      <pc:sldChg chg="modNotesTx">
        <pc:chgData name="Grace Srinivasiah" userId="28408957819_tp_box_2" providerId="OAuth2" clId="{38DC9D2F-FB21-5A8B-A8BA-1B5B1022FE40}" dt="2026-02-12T20:01:18.793" v="181" actId="20577"/>
        <pc:sldMkLst>
          <pc:docMk/>
          <pc:sldMk cId="3243079898" sldId="431"/>
        </pc:sldMkLst>
      </pc:sldChg>
      <pc:sldChg chg="modNotesTx">
        <pc:chgData name="Grace Srinivasiah" userId="28408957819_tp_box_2" providerId="OAuth2" clId="{38DC9D2F-FB21-5A8B-A8BA-1B5B1022FE40}" dt="2026-02-12T20:00:26.471" v="156" actId="20577"/>
        <pc:sldMkLst>
          <pc:docMk/>
          <pc:sldMk cId="175232226" sldId="433"/>
        </pc:sldMkLst>
      </pc:sldChg>
      <pc:sldChg chg="modNotesTx">
        <pc:chgData name="Grace Srinivasiah" userId="28408957819_tp_box_2" providerId="OAuth2" clId="{38DC9D2F-FB21-5A8B-A8BA-1B5B1022FE40}" dt="2026-02-12T20:00:49.558" v="167" actId="20577"/>
        <pc:sldMkLst>
          <pc:docMk/>
          <pc:sldMk cId="2106577292" sldId="434"/>
        </pc:sldMkLst>
      </pc:sldChg>
      <pc:sldChg chg="modNotesTx">
        <pc:chgData name="Grace Srinivasiah" userId="28408957819_tp_box_2" providerId="OAuth2" clId="{38DC9D2F-FB21-5A8B-A8BA-1B5B1022FE40}" dt="2026-02-12T20:04:28.181" v="224" actId="20577"/>
        <pc:sldMkLst>
          <pc:docMk/>
          <pc:sldMk cId="2954073318" sldId="435"/>
        </pc:sldMkLst>
      </pc:sldChg>
      <pc:sldChg chg="modNotesTx">
        <pc:chgData name="Grace Srinivasiah" userId="28408957819_tp_box_2" providerId="OAuth2" clId="{38DC9D2F-FB21-5A8B-A8BA-1B5B1022FE40}" dt="2026-02-12T20:13:25.242" v="516" actId="12"/>
        <pc:sldMkLst>
          <pc:docMk/>
          <pc:sldMk cId="4160391104" sldId="442"/>
        </pc:sldMkLst>
      </pc:sldChg>
      <pc:sldChg chg="modNotesTx">
        <pc:chgData name="Grace Srinivasiah" userId="28408957819_tp_box_2" providerId="OAuth2" clId="{38DC9D2F-FB21-5A8B-A8BA-1B5B1022FE40}" dt="2026-02-12T20:10:11.442" v="400" actId="20577"/>
        <pc:sldMkLst>
          <pc:docMk/>
          <pc:sldMk cId="2670772919" sldId="444"/>
        </pc:sldMkLst>
      </pc:sldChg>
      <pc:sldChg chg="modNotesTx">
        <pc:chgData name="Grace Srinivasiah" userId="28408957819_tp_box_2" providerId="OAuth2" clId="{38DC9D2F-FB21-5A8B-A8BA-1B5B1022FE40}" dt="2026-02-12T20:06:07.767" v="297" actId="15"/>
        <pc:sldMkLst>
          <pc:docMk/>
          <pc:sldMk cId="458521343" sldId="458"/>
        </pc:sldMkLst>
      </pc:sldChg>
      <pc:sldChg chg="modNotesTx">
        <pc:chgData name="Grace Srinivasiah" userId="28408957819_tp_box_2" providerId="OAuth2" clId="{38DC9D2F-FB21-5A8B-A8BA-1B5B1022FE40}" dt="2026-02-12T20:06:50.398" v="320" actId="20577"/>
        <pc:sldMkLst>
          <pc:docMk/>
          <pc:sldMk cId="3308497532" sldId="459"/>
        </pc:sldMkLst>
      </pc:sldChg>
      <pc:sldChg chg="modNotesTx">
        <pc:chgData name="Grace Srinivasiah" userId="28408957819_tp_box_2" providerId="OAuth2" clId="{38DC9D2F-FB21-5A8B-A8BA-1B5B1022FE40}" dt="2026-02-12T20:14:01.407" v="533" actId="20577"/>
        <pc:sldMkLst>
          <pc:docMk/>
          <pc:sldMk cId="2258534889" sldId="469"/>
        </pc:sldMkLst>
      </pc:sldChg>
      <pc:sldChg chg="modNotesTx">
        <pc:chgData name="Grace Srinivasiah" userId="28408957819_tp_box_2" providerId="OAuth2" clId="{38DC9D2F-FB21-5A8B-A8BA-1B5B1022FE40}" dt="2026-02-12T20:10:32.546" v="415" actId="20577"/>
        <pc:sldMkLst>
          <pc:docMk/>
          <pc:sldMk cId="2501764668" sldId="480"/>
        </pc:sldMkLst>
      </pc:sldChg>
      <pc:sldChg chg="modNotesTx">
        <pc:chgData name="Grace Srinivasiah" userId="28408957819_tp_box_2" providerId="OAuth2" clId="{38DC9D2F-FB21-5A8B-A8BA-1B5B1022FE40}" dt="2026-02-12T20:10:50.824" v="418" actId="20577"/>
        <pc:sldMkLst>
          <pc:docMk/>
          <pc:sldMk cId="3328474117" sldId="482"/>
        </pc:sldMkLst>
      </pc:sldChg>
      <pc:sldChg chg="modNotesTx">
        <pc:chgData name="Grace Srinivasiah" userId="28408957819_tp_box_2" providerId="OAuth2" clId="{38DC9D2F-FB21-5A8B-A8BA-1B5B1022FE40}" dt="2026-02-12T20:13:03.361" v="504" actId="20577"/>
        <pc:sldMkLst>
          <pc:docMk/>
          <pc:sldMk cId="1738881066" sldId="483"/>
        </pc:sldMkLst>
      </pc:sldChg>
      <pc:sldChg chg="modNotesTx">
        <pc:chgData name="Grace Srinivasiah" userId="28408957819_tp_box_2" providerId="OAuth2" clId="{38DC9D2F-FB21-5A8B-A8BA-1B5B1022FE40}" dt="2026-02-12T20:09:30.954" v="391" actId="20577"/>
        <pc:sldMkLst>
          <pc:docMk/>
          <pc:sldMk cId="4021306058" sldId="484"/>
        </pc:sldMkLst>
      </pc:sldChg>
      <pc:sldChg chg="modNotesTx">
        <pc:chgData name="Grace Srinivasiah" userId="28408957819_tp_box_2" providerId="OAuth2" clId="{38DC9D2F-FB21-5A8B-A8BA-1B5B1022FE40}" dt="2026-02-12T20:07:20.971" v="339" actId="12"/>
        <pc:sldMkLst>
          <pc:docMk/>
          <pc:sldMk cId="3888098436" sldId="485"/>
        </pc:sldMkLst>
      </pc:sldChg>
      <pc:sldChg chg="modNotesTx">
        <pc:chgData name="Grace Srinivasiah" userId="28408957819_tp_box_2" providerId="OAuth2" clId="{38DC9D2F-FB21-5A8B-A8BA-1B5B1022FE40}" dt="2026-02-12T20:13:48.882" v="530" actId="20577"/>
        <pc:sldMkLst>
          <pc:docMk/>
          <pc:sldMk cId="1406641579" sldId="48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2/12/26</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2/12/26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C3ksY_hbGaM"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youtu.be/sxSZ9hxl2eM" TargetMode="External"/><Relationship Id="rId5" Type="http://schemas.openxmlformats.org/officeDocument/2006/relationships/hyperlink" Target="https://youtu.be/OJ6XbeLvezo" TargetMode="External"/><Relationship Id="rId4" Type="http://schemas.openxmlformats.org/officeDocument/2006/relationships/hyperlink" Target="https://youtu.be/0mFLcfPc-x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Hello, and welcome everyone! Today, we will be exploring how to build a culture of inquiry in your learning setting with children from birth through eight years old.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talking points to reflect the session length and participant needs. If necessary, add introductory and “housekeeping” information.</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 minutes (including observing the video on the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discuss what you noticed.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were the children curious about?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did the children test their predictions?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might the children have learned during this inquiry experience?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did inquiry emerge through play?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was the children’s engagement in inquiry similar to or different from your experience with inquiry?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debrief based on your group size, session length and format, and participant needs.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using the following adaptations based on session length: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shorter sessions, invite participants to share with the larger group what they noticed about ways children engaged in inquiry.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longer sessions, offer time for participants to share their observations in pairs or at their tables. Then, invite each table to share their observations.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some examples of ways children in the video, “Exploring Size and Fit with Ramps and Balls (18–36 Months)” engaged in inquiry: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was the child curious about?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child was curious about different ways the balls move and how different balls can fit into different sizes of tubes.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what ways did the child test their predictions?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child experimented with different sized balls and different sized tubes, noticing which balls would fit and which would not.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might the child have learned during this inquiry experience?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child learned that size affects the way things fit—the larger ball was too big to fit into the smaller tube.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what ways did inquiry emerge through play?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child and educator playfully explored with the ramps and tubes. They were both smiling and showed excitement. The educator provided guidance and explorations, for example, “Do you think the big ball will fit?”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was the child’s engagement in inquiry similar to or different from your experience with inquiry?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Both children and adults experienced joy, were motivated to test different ideas because they were curious, experienced failed attempts but kept trying, and engaged in meaning making during the inquiry process.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some examples of how children in the video “Problem Solving with Blocks (4–5 Years)” engaged in inquiry: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were the children curious about?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children were curious about how the balls move. One child wanted to find ways to turn the ball.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Collaboratively, both children were curious about ways to use the ball to knock something down.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what ways did the children test their predictions?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One child tested ways to turn the ball by placing a block in different positions and noticing what happened when he released the ball down a ramp.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Collaboratively, the two children tested different ways to design the ramp structure and different ways to position the toy so that the ball would knock it down.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might the child have learned during this inquiry experience?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child learned that he could use different blocks to turn a ball and also stop a ball.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Collaboratively, the children learned ways to change the force of the ball to knock down a structure.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what ways did inquiry emerge through play?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children demonstrated curiosity and joy in their playful explorations. They were creating different structures and had different goals for their play. Through their play, they generated questions and identified problems (for example, “How can I make this ball turn?” and “How can we get the ball to knock over the figure?”). Their play scenarios provided the purpose for their inquiry experiences.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was the children’s engagement in inquiry similar to or different from your experience with inquiry?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Both children and adults experienced joy, were motivated to test different ideas because they were curious, encountered failed attempts but kept trying, and worked independently and collaboratively.</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231835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Young children are born ready to explore their world and make meaning, much like scientists (Gopnik, 2012; Miller &amp; Saenz, 2020; NASEM, 2021; Shonkoff &amp; Phillips, 2010).</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curiosity is a trait we are all born with—one that helps us learn, grow, and thrive (Bjerknes et al., 2024; Renninger &amp; Hidi, 2022; van Lieshout et al., 2020).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Exploring the world through inquiry—by touching, pulling, pushing, climbing, figuring out what happens if—helps children’s brains build neural connections (Shonkoff &amp; Phillips, 2010). This is especially meaningful for young children whose brains are developing at rapid rates.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children age, curiosity continues to guide and support learning and development throughout their lifespan.</a:t>
            </a:r>
          </a:p>
        </p:txBody>
      </p:sp>
      <p:sp>
        <p:nvSpPr>
          <p:cNvPr id="4" name="Footer Placeholder 3"/>
          <p:cNvSpPr>
            <a:spLocks noGrp="1"/>
          </p:cNvSpPr>
          <p:nvPr>
            <p:ph type="ftr" sz="quarter" idx="4"/>
          </p:nvPr>
        </p:nvSpPr>
        <p:spPr/>
        <p:txBody>
          <a:bodyPr/>
          <a:lstStyle/>
          <a:p>
            <a:r>
              <a:rPr lang="en-US" dirty="0"/>
              <a:t>Hogg and Abrams, (1988); Gee, (2000) </a:t>
            </a:r>
          </a:p>
        </p:txBody>
      </p:sp>
      <p:sp>
        <p:nvSpPr>
          <p:cNvPr id="5" name="Slide Number Placeholder 4"/>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73528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Inquiry experiences support learning across domains. For example, they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offer opportunities to develop social and emotional skills, such as collaboration, communication, and persistence (National Research Council, 2012; </a:t>
            </a:r>
            <a:r>
              <a:rPr lang="en-US" sz="1200" kern="1200" dirty="0" err="1">
                <a:solidFill>
                  <a:schemeClr val="tx1"/>
                </a:solidFill>
                <a:effectLst/>
                <a:latin typeface="+mn-lt"/>
                <a:ea typeface="+mn-ea"/>
                <a:cs typeface="+mn-cs"/>
              </a:rPr>
              <a:t>Keifert</a:t>
            </a:r>
            <a:r>
              <a:rPr lang="en-US" sz="1200" kern="1200" dirty="0">
                <a:solidFill>
                  <a:schemeClr val="tx1"/>
                </a:solidFill>
                <a:effectLst/>
                <a:latin typeface="+mn-lt"/>
                <a:ea typeface="+mn-ea"/>
                <a:cs typeface="+mn-cs"/>
              </a:rPr>
              <a:t> &amp; Stevens, 2018);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children to use math, literacy, and fine and gross motor skills as part of their investigation process (Bustamante et al., 2018; Cabell &amp; Hwang, 2020; NASEM, 2021); 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strengthen critical thinking skills needed to solve problems, answer questions, and develop deeper understandings of concepts (National Research Council, 2012).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Inquiry experiences can also support children to develop agency and identity as learners in STEAM. For example, inquiry experiences offer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They create safe spaces for children to take risks. Through inquiry experiences, children learn that mistakes can help them learn (Dweck et al., 2014).</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They provide opportunities where children can feel a sense of agency, like, “I can do it!” These experiences enhance engagement and motivation to learn, which helps develop a positive sense of identity in STEAM (Dweck et al., 2014; Siry et al., 2016).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They can build on children’s funds of knowledge—a unique set of knowledge and skills based on children’s lived experiences in their families and communities (Hedges, et al., 2010). Children can draw from their everyday experiences, culture, and home practices to generate curiosity and guide investigations. </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2417121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10–15 minutes (including the discussion on the next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Inquiry across Ages and Contexts</a:t>
            </a:r>
            <a:r>
              <a:rPr lang="en-US" sz="1200" kern="1200" dirty="0">
                <a:solidFill>
                  <a:schemeClr val="tx1"/>
                </a:solidFill>
                <a:effectLst/>
                <a:latin typeface="+mn-lt"/>
                <a:ea typeface="+mn-ea"/>
                <a:cs typeface="+mn-cs"/>
              </a:rPr>
              <a:t> handout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a variety of cards with photos and brief vignettes featuring children across ages and across contexts engaging in inquiry.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card that is meaningful to you. Review the vignette and photo and consider the following questions: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is the child demonstrating curiosity?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is the child investigating or experimenting?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types of understandings might the child be building about different STEAM concepts and phenomena?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Find someone at your table who chose a different card.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an overview of your card to your partner.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Compare and contrast how the children in the two scenarios are engaging in inquiry in similar and different ways.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lvl="0"/>
            <a:r>
              <a:rPr lang="en-US" sz="1200" kern="1200" dirty="0">
                <a:solidFill>
                  <a:schemeClr val="tx1"/>
                </a:solidFill>
                <a:effectLst/>
                <a:latin typeface="+mn-lt"/>
                <a:ea typeface="+mn-ea"/>
                <a:cs typeface="+mn-cs"/>
              </a:rPr>
              <a:t>This activity is discussed on the following slide.</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3773529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10–15 minutes (including the discussion on the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Inquiry across Ages and Contexts</a:t>
            </a:r>
            <a:r>
              <a:rPr lang="en-US" sz="1200" kern="1200" dirty="0">
                <a:solidFill>
                  <a:schemeClr val="tx1"/>
                </a:solidFill>
                <a:effectLst/>
                <a:latin typeface="+mn-lt"/>
                <a:ea typeface="+mn-ea"/>
                <a:cs typeface="+mn-cs"/>
              </a:rPr>
              <a:t> handout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vignettes we just examined reflected children across different ages and contexts.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discuss how children of different ages engage in inquiry and ways different contexts might offer opportunities for inquiry.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respond to each point on the screen. Participants can use the photos and vignettes as examples. Use the sample answers in the Facilitator Notes to support discussion.]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children express curiosity or wonder. How might younger children and older children express curiosity in similar or different ways?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children interact with the environment to test their ideas and notice what happens. How might younger children and older children investigate in similar or different ways?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children communicate their thoughts and ideas. How might younger children and older children communicate their ideas in similar or different ways?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some sample responses you might use to support a discussion.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Express curiosity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Younger children might not verbally express what they are curious about. You might notice facial expressions, extended time looking at objects that inspire their curiosity, sounds of excitement (for example, the infant exploring musical instruments smiled every time he was able to create a sound).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Older children might demonstrate curiosity in similar ways. Some might verbalize what they are curious about by asking questions (for example, the children asked questions about butterflies and plants). Children might ask questions in different languages.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Investigate phenomena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Younger children might mouth objects, bang objects together, or knock an object off a surface. Their investigations might be brief, and they will notice changes that happen immediately (for example, an infant during floor time noticed that wheels roll). Adults might highlight similarities and differences between objects. They might add language to children’s investigations and model different ways to use materials.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Older children might work more collaboratively. They might develop and revise plans before investigating, and they might notice more subtle changes over time (for example, the grade 2 child noticed ways the plants changed over time). Adults might offer materials that children need to test some of their ideas and budding understandings. Adults might encourage children to explain what they are doing and then challenge their theories in ways that support them to investigate more deeply.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Communicate their ideas and understanding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Younger or nonverbal children may repeat their actions to show what they know (for example, the child making bubbles at the sink showed her educator how she was able to make bubbles).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Older children will be able to share complete thoughts through spoken language, written text, or drawings (for example, the children observing the butterflies drew pictures and engaged in discussion about what the butterflies preferred to eat). </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2930748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fontAlgn="base">
              <a:buFont typeface="Arial" panose="020B0604020202020204" pitchFamily="34" charset="0"/>
              <a:buChar char="•"/>
            </a:pPr>
            <a:r>
              <a:rPr lang="en-US" sz="1200" u="none" strike="noStrike" kern="1200" dirty="0">
                <a:solidFill>
                  <a:schemeClr val="tx1"/>
                </a:solidFill>
                <a:effectLst/>
                <a:latin typeface="+mn-lt"/>
                <a:ea typeface="+mn-ea"/>
                <a:cs typeface="+mn-cs"/>
              </a:rPr>
              <a:t>Let’s review some key points that we explored in the first part of our session.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Inquiry is how people (adults and children) wonder about and investigate phenomena or problems through play and experimentation, building their understanding of the world.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Inquiry can deepen knowledge in STEAM and enhance skills across domains.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Inquiry can occur in different contexts, providing many diverse ways to support children as they wonder about and investigate different concepts and phenomena.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Children of all ages can engage in inquiry in different ways, drawing on their unique funds of knowledge (Denton &amp; Borrego, 2021, Hedges et al., 2010).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521843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explored what inquiry is and why it is important. Now, we will consider some essential aspects of creating a culture of inquiry in our settings.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support inquiry-based learning, we can create an environment that encourages children to follow their curiosity, explore their environment, ask questions, learn from errors or mistakes, and engage in joyful investigations.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Adults can further build a culture of inquiry by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valuing children’s questions,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guiding children in their explorations, and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joining children in exploring the world.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that embody these ideas build a culture of inquiry in their settings. They see themselves as guides and facilitators of learning, creating joyful spaces that invite children’s inquiries.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do this, we first need to embrace a mindset that is prepared to join children in their play and explorations. </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1776168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mindsets consist of the thoughts and feelings that influence how we interact with the world.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Having an inquiry mindset means we are curious and open. </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3436902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Inquiry Mindsets </a:t>
            </a:r>
            <a:r>
              <a:rPr lang="en-US" sz="1200" kern="1200" dirty="0">
                <a:solidFill>
                  <a:schemeClr val="tx1"/>
                </a:solidFill>
                <a:effectLst/>
                <a:latin typeface="+mn-lt"/>
                <a:ea typeface="+mn-ea"/>
                <a:cs typeface="+mn-cs"/>
              </a:rPr>
              <a:t>handout, the book, </a:t>
            </a:r>
            <a:r>
              <a:rPr lang="en-US" sz="1200" i="1" kern="1200" dirty="0">
                <a:solidFill>
                  <a:schemeClr val="tx1"/>
                </a:solidFill>
                <a:effectLst/>
                <a:latin typeface="+mn-lt"/>
                <a:ea typeface="+mn-ea"/>
                <a:cs typeface="+mn-cs"/>
              </a:rPr>
              <a:t>Ada Twist, Scientist</a:t>
            </a:r>
            <a:r>
              <a:rPr lang="en-US" sz="1200" kern="1200" dirty="0">
                <a:solidFill>
                  <a:schemeClr val="tx1"/>
                </a:solidFill>
                <a:effectLst/>
                <a:latin typeface="+mn-lt"/>
                <a:ea typeface="+mn-ea"/>
                <a:cs typeface="+mn-cs"/>
              </a:rPr>
              <a:t> by Andrea Beaty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take some time to think about the mindsets of both children and educators that support their engagement in inquiry.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a:t>
            </a:r>
            <a:r>
              <a:rPr lang="en-US" sz="1200" b="1" kern="1200" dirty="0">
                <a:solidFill>
                  <a:schemeClr val="tx1"/>
                </a:solidFill>
                <a:effectLst/>
                <a:latin typeface="+mn-lt"/>
                <a:ea typeface="+mn-ea"/>
                <a:cs typeface="+mn-cs"/>
              </a:rPr>
              <a:t>Inquiry Mindsets</a:t>
            </a:r>
            <a:r>
              <a:rPr lang="en-US" sz="1200" kern="1200" dirty="0">
                <a:solidFill>
                  <a:schemeClr val="tx1"/>
                </a:solidFill>
                <a:effectLst/>
                <a:latin typeface="+mn-lt"/>
                <a:ea typeface="+mn-ea"/>
                <a:cs typeface="+mn-cs"/>
              </a:rPr>
              <a:t> handout to encourage educators to consider the mindsets that support inquiry. In this activity, you will share the book </a:t>
            </a:r>
            <a:r>
              <a:rPr lang="en-US" sz="1200" i="1" kern="1200" dirty="0">
                <a:solidFill>
                  <a:schemeClr val="tx1"/>
                </a:solidFill>
                <a:effectLst/>
                <a:latin typeface="+mn-lt"/>
                <a:ea typeface="+mn-ea"/>
                <a:cs typeface="+mn-cs"/>
              </a:rPr>
              <a:t>Ada Twist, Scientist</a:t>
            </a:r>
            <a:r>
              <a:rPr lang="en-US" sz="1200" kern="1200" dirty="0">
                <a:solidFill>
                  <a:schemeClr val="tx1"/>
                </a:solidFill>
                <a:effectLst/>
                <a:latin typeface="+mn-lt"/>
                <a:ea typeface="+mn-ea"/>
                <a:cs typeface="+mn-cs"/>
              </a:rPr>
              <a:t> by Andrea Beaty. You can read the book or have the book available for participants to read themselves. This book describes a curious child and ways her family embraces her curiosity. Participants will be encouraged to discuss the mindsets of the child and her parents.]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small groups or partners discuss, use the sample responses in the facilitator notes to support a whole group discussion.]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Below are sample responses to the questions provided in the handout. You might use these sample responses to support a whole group discussion or facilitate small groups as they work.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some behaviors educators might notice in the story that give clues about the mindsets of the characters.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Ada asks many questions including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what</a:t>
            </a:r>
            <a:r>
              <a:rPr lang="en-US" sz="1200" kern="1200" dirty="0">
                <a:solidFill>
                  <a:schemeClr val="tx1"/>
                </a:solidFill>
                <a:effectLst/>
                <a:latin typeface="+mn-lt"/>
                <a:ea typeface="+mn-ea"/>
                <a:cs typeface="+mn-cs"/>
              </a:rPr>
              <a:t>, and</a:t>
            </a:r>
            <a:r>
              <a:rPr lang="en-US" sz="1200" i="1" kern="1200" dirty="0">
                <a:solidFill>
                  <a:schemeClr val="tx1"/>
                </a:solidFill>
                <a:effectLst/>
                <a:latin typeface="+mn-lt"/>
                <a:ea typeface="+mn-ea"/>
                <a:cs typeface="+mn-cs"/>
              </a:rPr>
              <a:t> when</a:t>
            </a:r>
            <a:r>
              <a:rPr lang="en-US" sz="1200" kern="1200" dirty="0">
                <a:solidFill>
                  <a:schemeClr val="tx1"/>
                </a:solidFill>
                <a:effectLst/>
                <a:latin typeface="+mn-lt"/>
                <a:ea typeface="+mn-ea"/>
                <a:cs typeface="+mn-cs"/>
              </a:rPr>
              <a:t>; looks all around, observing; chases down sounds; tests sounds of mockingbirds; shows curiosity about the terrible stench; conducts research; makes hypotheses; experiences failure and tries again; reflects on her work; documents her questions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parents smile at their child’s curious thoughts; send Ada to the “thinking chair;” encourage and smile at Ada by saying, “You’ll figure it out;” help Ada sort fiction from fact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each behavior identified, what mindset does it demonstrate toward inquiry?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Ada’s questions ⇒ shows her curiosity and interest in the world.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Ada always observing ⇒ demonstrates her eagerness to understand phenomena around her.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documenting her questions ⇒ shows that Ada values her curiosity and takes her inquiries seriously.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parents saying, “You’ll figure it out” ⇒ reflects their confidence in Ada’s abilities, supporting her agency and independence as a learner.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Were there any behaviors observed that might limit Ada’s excitement toward inquiry? Why do you think the adults in Ada’s life reacted the way they did? Have you ever felt this way?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being told “</a:t>
            </a:r>
            <a:r>
              <a:rPr lang="en-US" sz="1200" i="1" kern="1200" dirty="0">
                <a:solidFill>
                  <a:schemeClr val="tx1"/>
                </a:solidFill>
                <a:effectLst/>
                <a:latin typeface="+mn-lt"/>
                <a:ea typeface="+mn-ea"/>
                <a:cs typeface="+mn-cs"/>
              </a:rPr>
              <a:t>Stop!</a:t>
            </a:r>
            <a:r>
              <a:rPr lang="en-US" sz="1200" kern="1200" dirty="0">
                <a:solidFill>
                  <a:schemeClr val="tx1"/>
                </a:solidFill>
                <a:effectLst/>
                <a:latin typeface="+mn-lt"/>
                <a:ea typeface="+mn-ea"/>
                <a:cs typeface="+mn-cs"/>
              </a:rPr>
              <a:t>” by her parents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being put in time out by her parents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Ms. Greer being overwhelmed by Ada’s curiosity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might you support Ada’s curious mind in your learning setting?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provide her time and space to investigate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allow her access to resources to gather information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positively acknowledge her curiosity, efforts, and results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help her find safe and appropriate ways to answer her questions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become comfortable with children’s questions and curiosity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are ways you might change your mindset toward inquiry to better support a child like Ada?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being open to making changes in the schedule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recognizing ways to rearrange your classroom space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helping children understand routines and structures that allow them to engage in inquiry safely and responsibly (for example, cleaning up their materials when they finish an activity)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talking more with children to better understand what they are trying to figure 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Having an inquiry mindset is similar to a beginner’s mindset—one that encourages a person to take on a fresh, open, and curious approach to a subject or experience. This mindset serves as the spark that leads to inquiry.  Invite participants to consider times when they were a beginner and how they felt during those experiences. </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623355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Materials: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Early STEAM Approach Overview </a:t>
            </a:r>
            <a:r>
              <a:rPr lang="en-US" sz="1200" kern="1200" dirty="0">
                <a:solidFill>
                  <a:schemeClr val="tx1"/>
                </a:solidFill>
                <a:effectLst/>
                <a:latin typeface="+mn-lt"/>
                <a:ea typeface="+mn-ea"/>
                <a:cs typeface="+mn-cs"/>
              </a:rPr>
              <a:t>handout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Inquiry mindsets are part of a broader approach to supporting children as they engage in STEAM inquiry.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approach is called the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Early STEAM Approach.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includes five teaching practices: Mutual Learning, Meaningful Investigations, Materials and Learning Environment, Mindful Vocabulary and Discourse, and Multiple Representations.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Today, we focused on Inquiry Mindsets. The Inquiry Mindsets approach is represented in the graphic by a circle that encompasses all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practices because our mindsets affect the ways we engage and interact with children.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briefly discuss the five teaching practices in the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approach and make connections to our inquiry experience with balls.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Mutual Learning:</a:t>
            </a:r>
            <a:r>
              <a:rPr lang="en-US" sz="1200" kern="1200" dirty="0">
                <a:solidFill>
                  <a:schemeClr val="tx1"/>
                </a:solidFill>
                <a:effectLst/>
                <a:latin typeface="+mn-lt"/>
                <a:ea typeface="+mn-ea"/>
                <a:cs typeface="+mn-cs"/>
              </a:rPr>
              <a:t> Learning about children’s interests, abilities, and lived experiences helps develop meaningful inquiries and provide appropriate scaffolding that is responsive to children’s strengths. Because inquiry is inspired by what children are curious about, it is important for educators to observe and respond to what interests children and what questions they ask—just as you generated your own questions based on your interests and curiosities during our investigation with balls.</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Meaningful Investigations:</a:t>
            </a:r>
            <a:r>
              <a:rPr lang="en-US" sz="1200" kern="1200" dirty="0">
                <a:solidFill>
                  <a:schemeClr val="tx1"/>
                </a:solidFill>
                <a:effectLst/>
                <a:latin typeface="+mn-lt"/>
                <a:ea typeface="+mn-ea"/>
                <a:cs typeface="+mn-cs"/>
              </a:rPr>
              <a:t> Providing inquiry-based, playful experiences with different entry points allows children to actively investigate in ways that are aligned with their abilities and supports them in making sense of STEAM concepts and phenomena. These experiences encourage children to create their own questions and explore STEAM concepts and phenomena in their own ways. Consider the variety of questions you generated during our inquiry experience with balls.</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Materials and Learning Environment: </a:t>
            </a:r>
            <a:r>
              <a:rPr lang="en-US" sz="1200" kern="1200" dirty="0">
                <a:solidFill>
                  <a:schemeClr val="tx1"/>
                </a:solidFill>
                <a:effectLst/>
                <a:latin typeface="+mn-lt"/>
                <a:ea typeface="+mn-ea"/>
                <a:cs typeface="+mn-cs"/>
              </a:rPr>
              <a:t>Creating an environment that includes open-ended materials, scientific tools, sufficient time, and documentation of children’s experiences and learning supports engagement in inquiry. Consider the materials you were provided today. How did these materials support your engagement in inquiry? [Encourage participants to respond.]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Mindful Vocabulary and Discourse:</a:t>
            </a:r>
            <a:r>
              <a:rPr lang="en-US" sz="1200" kern="1200" dirty="0">
                <a:solidFill>
                  <a:schemeClr val="tx1"/>
                </a:solidFill>
                <a:effectLst/>
                <a:latin typeface="+mn-lt"/>
                <a:ea typeface="+mn-ea"/>
                <a:cs typeface="+mn-cs"/>
              </a:rPr>
              <a:t> Using STEAM vocabulary and prompts supports children’s engagement in inquiry, deepens their understanding of STEAM concepts and phenomena, and strengthens their abilities to communicate their ideas and understandings. Think about the vocabulary you used during your investigation with balls, as well as the ways you communicated—through both gestures and language. You also engaged in discourse by sharing your ideas, explaining your plans, and describing your thinking processes with others.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Multiple Representations: </a:t>
            </a:r>
            <a:r>
              <a:rPr lang="en-US" sz="1200" kern="1200" dirty="0">
                <a:solidFill>
                  <a:schemeClr val="tx1"/>
                </a:solidFill>
                <a:effectLst/>
                <a:latin typeface="+mn-lt"/>
                <a:ea typeface="+mn-ea"/>
                <a:cs typeface="+mn-cs"/>
              </a:rPr>
              <a:t>Providing a variety of inquiry experiences enables children to express their understanding of STEAM concepts and phenomena in different ways. In our experience with balls today, you explored concepts related to force and motion. We might continue to explore these concepts by investigating other forces, such as the wind or the muscles in our bodies, and observing how these forces make objects move.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STEAM Approach is an adaptation of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These approaches are intentionally similar to provide a consistent approach in supporting early learning across domains.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provide copies of the </a:t>
            </a:r>
            <a:r>
              <a:rPr lang="en-US" sz="1200" b="1" kern="1200" dirty="0">
                <a:solidFill>
                  <a:schemeClr val="tx1"/>
                </a:solidFill>
                <a:effectLst/>
                <a:latin typeface="+mn-lt"/>
                <a:ea typeface="+mn-ea"/>
                <a:cs typeface="+mn-cs"/>
              </a:rPr>
              <a:t>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Early STEAM Approach Overview</a:t>
            </a:r>
            <a:r>
              <a:rPr lang="en-US" sz="1200" kern="1200" dirty="0">
                <a:solidFill>
                  <a:schemeClr val="tx1"/>
                </a:solidFill>
                <a:effectLst/>
                <a:latin typeface="+mn-lt"/>
                <a:ea typeface="+mn-ea"/>
                <a:cs typeface="+mn-cs"/>
              </a:rPr>
              <a:t> handout for participants to keep and reference in other sessions or use as part of their ongoing professional learning.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talking points on this slide if you choose to engage participants with the handout in an active way. Consider the following approach: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participants to add examples of ways they experienced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STEAM Approach in their investigation with balls earlier in the session. They can add notes to the handout and discuss with small groups or in a whole group setting. </a:t>
            </a:r>
            <a:endParaRPr lang="en-US" dirty="0"/>
          </a:p>
        </p:txBody>
      </p:sp>
      <p:sp>
        <p:nvSpPr>
          <p:cNvPr id="4" name="Footer Placeholder 3"/>
          <p:cNvSpPr>
            <a:spLocks noGrp="1"/>
          </p:cNvSpPr>
          <p:nvPr>
            <p:ph type="ftr" sz="quarter" idx="4"/>
          </p:nvPr>
        </p:nvSpPr>
        <p:spPr/>
        <p:txBody>
          <a:bodyPr/>
          <a:lstStyle/>
          <a:p>
            <a:r>
              <a:rPr lang="en-US" dirty="0"/>
              <a:t>Hogg and Abrams, (1988); Gee, (2000) </a:t>
            </a:r>
          </a:p>
        </p:txBody>
      </p:sp>
      <p:sp>
        <p:nvSpPr>
          <p:cNvPr id="5" name="Slide Number Placeholder 4"/>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336796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r>
              <a:rPr lang="en-US" sz="1200" kern="1200" dirty="0">
                <a:solidFill>
                  <a:schemeClr val="tx1"/>
                </a:solidFill>
                <a:effectLst/>
                <a:latin typeface="+mn-lt"/>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These resources, developed by WestEd in collaboration with FCCS and AIMS Center for Math and Science Education,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
        <p:nvSpPr>
          <p:cNvPr id="5" name="Footer Placeholder 4">
            <a:extLst>
              <a:ext uri="{FF2B5EF4-FFF2-40B4-BE49-F238E27FC236}">
                <a16:creationId xmlns:a16="http://schemas.microsoft.com/office/drawing/2014/main" id="{28F70BCA-BC37-8F4F-94EC-B96932C078EE}"/>
              </a:ext>
            </a:extLst>
          </p:cNvPr>
          <p:cNvSpPr>
            <a:spLocks noGrp="1"/>
          </p:cNvSpPr>
          <p:nvPr>
            <p:ph type="ftr" sz="quarter" idx="4"/>
          </p:nvPr>
        </p:nvSpPr>
        <p:spPr/>
        <p:txBody>
          <a:bodyPr/>
          <a:lstStyle/>
          <a:p>
            <a:r>
              <a:rPr lang="en-US" dirty="0"/>
              <a:t>Hogg and Abrams, (1988); Gee, (2000) </a:t>
            </a:r>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we close our session today, we invite you to reflect on your experiences and what you might have learned.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Write a letter to yourself. Include the following in your letter: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Describe one thing that you learned today.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ways you might use what you learned in your setting.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Include some of your thoughts and feelings—your mindset—about what you learned. For example, you might be excited to engage in inquiry with the children in your setting or you might be feeling cautious about engaging in inquiry.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participants to share with a partner. Encourage a few volunteers to share with the larger group after they have discussed in pairs.]</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319178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sharing your experiences today and your plans for building a culture of inquiry in your setting.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some additional ways you might apply what we have learned today to your setting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Keep a journal describing</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concepts and phenomena that spark children’s curiosity.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Take photos or make notes to capture children’s curiosities over time and record how you support children in their explorations.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Share the inquiries you have been exploring in your setting with other educators.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ongoing support for participants after this session by offering opportunities to learn how others are engaging in inquiry with children. You might create a shared Google Document or create a Padlet as a digital space to share images and stories.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Facilitate a community of practice where participants can share how they are engaging in inquiry in their learning settings. </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2025137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all for your time and attention today</a:t>
            </a:r>
            <a:r>
              <a:rPr lang="en-US" sz="1200" kern="120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Let’s </a:t>
            </a:r>
            <a:r>
              <a:rPr lang="en-US" sz="1200" kern="1200" dirty="0">
                <a:solidFill>
                  <a:schemeClr val="tx1"/>
                </a:solidFill>
                <a:effectLst/>
                <a:latin typeface="+mn-lt"/>
                <a:ea typeface="+mn-ea"/>
                <a:cs typeface="+mn-cs"/>
              </a:rPr>
              <a:t>remember that building a culture of inquiry is not something that happens in one day. It is a process we can work on daily.</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2051119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session, we will: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experience and discuss what we mean by inquiry 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explore ways to build a culture of inquiry in learning settings.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slide content and talking points to reflect what you plan to address in your professional learning session.</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3689686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a:t>
            </a:r>
            <a:r>
              <a:rPr lang="en-US" sz="1200" kern="1200" dirty="0">
                <a:solidFill>
                  <a:schemeClr val="tx1"/>
                </a:solidFill>
                <a:effectLst/>
                <a:latin typeface="+mn-lt"/>
                <a:ea typeface="+mn-ea"/>
                <a:cs typeface="+mn-cs"/>
              </a:rPr>
              <a:t>chart paper (optional)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wonder together.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is a photo of a basket of balls.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Observe the balls. What do you wonder about the balls?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a facilitation strategy from the Facilitator Notes to support participants in generating questions.]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participants generate questions and share with the larger group, emphasize the following:] Being curious and asking questions are drivers of inquiry. Curiosity provides the motivation to explore and experiment (Casey, 2014).</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shorter sessions, encourage participants to brainstorm questions in a whole group setting. You might document participants’ questions on chart paper.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longer sessions, invite small groups to document what they wonder about the basket of balls on their own sheet of chart paper. Then, encourage small groups to share with the larger group.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Contribute your own questions to the brainstorming process as needed. For example, “Does one ball bounce higher than others?” “Which ball is the biggest?” “What does each of the balls feel like?”</a:t>
            </a:r>
          </a:p>
        </p:txBody>
      </p:sp>
      <p:sp>
        <p:nvSpPr>
          <p:cNvPr id="4" name="Footer Placeholder 3"/>
          <p:cNvSpPr>
            <a:spLocks noGrp="1"/>
          </p:cNvSpPr>
          <p:nvPr>
            <p:ph type="ftr" sz="quarter" idx="4"/>
          </p:nvPr>
        </p:nvSpPr>
        <p:spPr/>
        <p:txBody>
          <a:bodyPr/>
          <a:lstStyle/>
          <a:p>
            <a:r>
              <a:rPr lang="en-US" dirty="0"/>
              <a:t>Hogg and Abrams, (1988); Gee, (2000) </a:t>
            </a:r>
          </a:p>
        </p:txBody>
      </p:sp>
      <p:sp>
        <p:nvSpPr>
          <p:cNvPr id="5" name="Slide Number Placeholder 4"/>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83492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a:t>
            </a:r>
            <a:r>
              <a:rPr lang="en-US" sz="1200" kern="1200" dirty="0">
                <a:solidFill>
                  <a:schemeClr val="tx1"/>
                </a:solidFill>
                <a:effectLst/>
                <a:latin typeface="+mn-lt"/>
                <a:ea typeface="+mn-ea"/>
                <a:cs typeface="+mn-cs"/>
              </a:rPr>
              <a:t>Balls of different sizes and materials, other optional materials include masking tape, markers, chart paper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let’s consider ways we might find out more about the questions we raised.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 a partner (or small group), choose a question to investigate.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Think about what you can do to find out the answer to your question.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a plan for how you can investigate.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what you think might happen and why. Record your hypothesis.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a few minutes for participants to plan and discuss.]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investigate. Gather information to help you answer your question.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Think about ways you might observe, measure, and document the findings from your investigation.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 participants as they investigate answers to their questions about the balls.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guiding participants’ investigations by providing them a choice between two questions: “Which ball rolls the farthest?” or “Which ball bounces the highest?”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groups to measure or document the results. For example, they might use the optional masking tape to mark the distance different balls travel. Offer chart paper to groups to support them to document.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groups finish their investigations sooner than others, consider encouraging them to discuss or extend their investigation. For example, ask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did you learn through your investigation? Was your hypothesis correct? Why?”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new questions do you have?”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might you find out more about the question you are investigating?”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additional tools or materials might you need to continue exploring?”</a:t>
            </a:r>
          </a:p>
        </p:txBody>
      </p:sp>
      <p:sp>
        <p:nvSpPr>
          <p:cNvPr id="4" name="Footer Placeholder 3"/>
          <p:cNvSpPr>
            <a:spLocks noGrp="1"/>
          </p:cNvSpPr>
          <p:nvPr>
            <p:ph type="ftr" sz="quarter" idx="4"/>
          </p:nvPr>
        </p:nvSpPr>
        <p:spPr/>
        <p:txBody>
          <a:bodyPr/>
          <a:lstStyle/>
          <a:p>
            <a:r>
              <a:rPr lang="en-US"/>
              <a:t>Hogg and Abrams, (1988); Gee, (2000) </a:t>
            </a:r>
            <a:endParaRPr lang="en-US" dirty="0"/>
          </a:p>
        </p:txBody>
      </p:sp>
      <p:sp>
        <p:nvSpPr>
          <p:cNvPr id="5" name="Slide Number Placeholder 4"/>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2782429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take a few moments to share the different ways we investigated and what we learned.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question did you investigate?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did you do during your investigation?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did you learn?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if any, further questions do you have?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a few groups to share their experiences.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prompt participants with the following questions as they discuss ways they investigated: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did you plan and carry out an investigation to answer your question?”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worked well during your investigation? What might you change about your investigation to help you answer your question?”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did you make predictions and test your ideas about how the balls move?”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did you gather or document information during your investigation?”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explored concepts related to physical science (for example, exploring forces and how things move). What were some of the explanations you came up with as you investigated different physical science concepts?”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did it feel like to engage in this inquiry experience?”</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298758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Inquiry refers to the many ways people wonder about, explore, and develop and communicate their understanding of the world (Broderick &amp; Hong, 2020; California Department of Education, 2016, 2024; National Academies of Sciences, Engineering, &amp; Medicine [NASEM],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Inquiry can begin with a feeling of being puzzled by something.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Your curiosity, or puzzlement, about the different balls led you to use inquiry to find out more and build understanding of your world.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might see children puzzling or wondering about something during their play.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Play is central to inquiry. Inquiry often emerges through play, which is one way children engage with their environment to make sense of the world.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Storytelling and excitement might also be a starting point of inquiry. Storytelling is a way children can communicate information and wonder about concepts and phenomena they might experience. </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
        <p:nvSpPr>
          <p:cNvPr id="5" name="Footer Placeholder 4">
            <a:extLst>
              <a:ext uri="{FF2B5EF4-FFF2-40B4-BE49-F238E27FC236}">
                <a16:creationId xmlns:a16="http://schemas.microsoft.com/office/drawing/2014/main" id="{5FD11807-0172-D6E0-3FB5-2D020779311C}"/>
              </a:ext>
            </a:extLst>
          </p:cNvPr>
          <p:cNvSpPr>
            <a:spLocks noGrp="1"/>
          </p:cNvSpPr>
          <p:nvPr>
            <p:ph type="ftr" sz="quarter" idx="4"/>
          </p:nvPr>
        </p:nvSpPr>
        <p:spPr/>
        <p:txBody>
          <a:bodyPr/>
          <a:lstStyle/>
          <a:p>
            <a:r>
              <a:rPr lang="en-US" dirty="0"/>
              <a:t>Hogg and Abrams, (1988); Gee, (2000) </a:t>
            </a:r>
          </a:p>
        </p:txBody>
      </p:sp>
    </p:spTree>
    <p:extLst>
      <p:ext uri="{BB962C8B-B14F-4D97-AF65-F5344CB8AC3E}">
        <p14:creationId xmlns:p14="http://schemas.microsoft.com/office/powerpoint/2010/main" val="2251379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E03B0-5547-323E-816E-207A74DD0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85DD4-B875-8082-CA70-BD4A0D472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CB91F-574D-4794-60FB-1928DE1B05D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can use inquiry to build understanding within STEAM experiences.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STEAM is an integrated approach to exploring and making sense of the world around us. In STEAM learning experiences, children use science, technology (including computer science), engineering, the arts (including painting, sculpting, storytelling, drama, and music), and math to investigate, construct meaning, and communicate their ideas about objects and phenomena.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we say phenomena, we mean observable events that involve STEAM concepts, such as a seed sprouting, paint mixing to form a new color, or a ball rolling into a block structure and causing it to topple over.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Across STEAM disciplines, children can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ask questions and express curiosity about phenomena in the world, use different skills and practices to investigate questions and curiosities, and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develop explanations or conclusions based on the evidence they gather.</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C33FE56-EBB5-ACFC-2183-171347CDA2A1}"/>
              </a:ext>
            </a:extLst>
          </p:cNvPr>
          <p:cNvSpPr>
            <a:spLocks noGrp="1"/>
          </p:cNvSpPr>
          <p:nvPr>
            <p:ph type="sldNum" sz="quarter" idx="5"/>
          </p:nvPr>
        </p:nvSpPr>
        <p:spPr/>
        <p:txBody>
          <a:bodyPr/>
          <a:lstStyle/>
          <a:p>
            <a:fld id="{896399F6-6299-4610-B81F-5B1794C45A33}" type="slidenum">
              <a:rPr lang="en-US" smtClean="0"/>
              <a:t>8</a:t>
            </a:fld>
            <a:endParaRPr lang="en-US" dirty="0"/>
          </a:p>
        </p:txBody>
      </p:sp>
      <p:sp>
        <p:nvSpPr>
          <p:cNvPr id="5" name="Footer Placeholder 4">
            <a:extLst>
              <a:ext uri="{FF2B5EF4-FFF2-40B4-BE49-F238E27FC236}">
                <a16:creationId xmlns:a16="http://schemas.microsoft.com/office/drawing/2014/main" id="{36261462-F5E1-DF8E-BEE7-9179279A45E4}"/>
              </a:ext>
            </a:extLst>
          </p:cNvPr>
          <p:cNvSpPr>
            <a:spLocks noGrp="1"/>
          </p:cNvSpPr>
          <p:nvPr>
            <p:ph type="ftr" sz="quarter" idx="4"/>
          </p:nvPr>
        </p:nvSpPr>
        <p:spPr/>
        <p:txBody>
          <a:bodyPr/>
          <a:lstStyle/>
          <a:p>
            <a:r>
              <a:rPr lang="en-US" dirty="0"/>
              <a:t>Hogg and Abrams, (1988); Gee, (2000) </a:t>
            </a:r>
          </a:p>
        </p:txBody>
      </p:sp>
    </p:spTree>
    <p:extLst>
      <p:ext uri="{BB962C8B-B14F-4D97-AF65-F5344CB8AC3E}">
        <p14:creationId xmlns:p14="http://schemas.microsoft.com/office/powerpoint/2010/main" val="231772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8055B-9BE1-9D03-CF52-C6157C5FA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DF7F2-7A64-EEF4-E1DD-36209D4DBC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67128-6B4D-230F-7D6A-0C673EA3EA91}"/>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 minutes (including discussion on the following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Video clip of children engaging in inquiry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notice the ways children engage in inquiry with balls.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observe the video, consider the following questions: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were the children curious about?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did the children test their predictions?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might the children have learned during this inquiry experience?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did inquiry emerge through play?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was the children’s engagement in inquiry similar to or different from your experience with inquiry?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and play a video clip showing children engaging in inquiry. We provide videos in the Facilitator Notes.]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video that shows children engaging in inquiry.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provide the following videos (you may use other videos):</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Exploring Size and Fit with Ramps and Balls (18–36 Months)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=C3ksY_hbGaM]</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Exploring Size and Fit with Ramps and Balls (18–36 Months)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=0mFLcfPc-xo]</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5"/>
              </a:rPr>
              <a:t>Problem Solving with Blocks (4–5 Years)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=OJ6XbeLvezo]</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6"/>
              </a:rPr>
              <a:t>Problem Solving with Blocks (4–5 Years)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=sxSZ9hxl2eM]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Discussion points are provided for the videos in the Facilitator Notes on the next slide.</a:t>
            </a:r>
          </a:p>
        </p:txBody>
      </p:sp>
      <p:sp>
        <p:nvSpPr>
          <p:cNvPr id="4" name="Slide Number Placeholder 3">
            <a:extLst>
              <a:ext uri="{FF2B5EF4-FFF2-40B4-BE49-F238E27FC236}">
                <a16:creationId xmlns:a16="http://schemas.microsoft.com/office/drawing/2014/main" id="{D1E7A95F-EB9F-3535-4EE2-2B11255380F2}"/>
              </a:ext>
            </a:extLst>
          </p:cNvPr>
          <p:cNvSpPr>
            <a:spLocks noGrp="1"/>
          </p:cNvSpPr>
          <p:nvPr>
            <p:ph type="sldNum" sz="quarter" idx="5"/>
          </p:nvPr>
        </p:nvSpPr>
        <p:spPr/>
        <p:txBody>
          <a:bodyPr/>
          <a:lstStyle/>
          <a:p>
            <a:fld id="{896399F6-6299-4610-B81F-5B1794C45A33}" type="slidenum">
              <a:rPr lang="en-US" smtClean="0"/>
              <a:t>9</a:t>
            </a:fld>
            <a:endParaRPr lang="en-US" dirty="0"/>
          </a:p>
        </p:txBody>
      </p:sp>
      <p:sp>
        <p:nvSpPr>
          <p:cNvPr id="5" name="Footer Placeholder 4">
            <a:extLst>
              <a:ext uri="{FF2B5EF4-FFF2-40B4-BE49-F238E27FC236}">
                <a16:creationId xmlns:a16="http://schemas.microsoft.com/office/drawing/2014/main" id="{7EDD61CF-11FE-805E-C1F4-471823FD4BBE}"/>
              </a:ext>
            </a:extLst>
          </p:cNvPr>
          <p:cNvSpPr>
            <a:spLocks noGrp="1"/>
          </p:cNvSpPr>
          <p:nvPr>
            <p:ph type="ftr" sz="quarter" idx="4"/>
          </p:nvPr>
        </p:nvSpPr>
        <p:spPr/>
        <p:txBody>
          <a:bodyPr/>
          <a:lstStyle/>
          <a:p>
            <a:r>
              <a:rPr lang="en-US" dirty="0"/>
              <a:t>Hogg and Abrams, (1988); Gee, (2000) </a:t>
            </a:r>
          </a:p>
        </p:txBody>
      </p:sp>
    </p:spTree>
    <p:extLst>
      <p:ext uri="{BB962C8B-B14F-4D97-AF65-F5344CB8AC3E}">
        <p14:creationId xmlns:p14="http://schemas.microsoft.com/office/powerpoint/2010/main" val="3576792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CF16B319-DE97-0283-0978-7D9A2FADC377}"/>
              </a:ext>
            </a:extLst>
          </p:cNvPr>
          <p:cNvSpPr/>
          <p:nvPr userDrawn="1"/>
        </p:nvSpPr>
        <p:spPr>
          <a:xfrm>
            <a:off x="6520" y="-6138"/>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3">
            <a:extLst>
              <a:ext uri="{FF2B5EF4-FFF2-40B4-BE49-F238E27FC236}">
                <a16:creationId xmlns:a16="http://schemas.microsoft.com/office/drawing/2014/main" id="{5FAE2F13-4C17-F34B-8E83-553699E911DC}"/>
              </a:ext>
            </a:extLst>
          </p:cNvPr>
          <p:cNvSpPr>
            <a:spLocks noChangeAspect="1"/>
          </p:cNvSpPr>
          <p:nvPr userDrawn="1"/>
        </p:nvSpPr>
        <p:spPr>
          <a:xfrm>
            <a:off x="-12274" y="-21129"/>
            <a:ext cx="272517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6" name="Date Placeholder 3">
            <a:extLst>
              <a:ext uri="{FF2B5EF4-FFF2-40B4-BE49-F238E27FC236}">
                <a16:creationId xmlns:a16="http://schemas.microsoft.com/office/drawing/2014/main" id="{9F03CF44-73D3-4B0B-6410-D5E5A227051A}"/>
              </a:ext>
            </a:extLst>
          </p:cNvPr>
          <p:cNvSpPr txBox="1">
            <a:spLocks/>
          </p:cNvSpPr>
          <p:nvPr userDrawn="1"/>
        </p:nvSpPr>
        <p:spPr>
          <a:xfrm>
            <a:off x="188811" y="40339"/>
            <a:ext cx="4153347"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Laying the </a:t>
            </a:r>
            <a:br>
              <a:rPr lang="en-US" sz="1500" dirty="0">
                <a:solidFill>
                  <a:schemeClr val="bg1"/>
                </a:solidFill>
              </a:rPr>
            </a:br>
            <a:r>
              <a:rPr lang="en-US" sz="1500" dirty="0">
                <a:solidFill>
                  <a:schemeClr val="bg1"/>
                </a:solidFill>
              </a:rPr>
              <a:t>Foundation for STEAM</a:t>
            </a:r>
          </a:p>
        </p:txBody>
      </p:sp>
      <p:sp>
        <p:nvSpPr>
          <p:cNvPr id="10" name="Date Placeholder 3">
            <a:extLst>
              <a:ext uri="{FF2B5EF4-FFF2-40B4-BE49-F238E27FC236}">
                <a16:creationId xmlns:a16="http://schemas.microsoft.com/office/drawing/2014/main" id="{7442A6DF-517E-BB01-1AB1-062E210DC5E6}"/>
              </a:ext>
            </a:extLst>
          </p:cNvPr>
          <p:cNvSpPr txBox="1">
            <a:spLocks/>
          </p:cNvSpPr>
          <p:nvPr userDrawn="1"/>
        </p:nvSpPr>
        <p:spPr>
          <a:xfrm>
            <a:off x="2811590" y="55344"/>
            <a:ext cx="5528105"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Building a Culture </a:t>
            </a:r>
            <a:br>
              <a:rPr lang="en-US" sz="1500" dirty="0">
                <a:solidFill>
                  <a:schemeClr val="bg1"/>
                </a:solidFill>
              </a:rPr>
            </a:br>
            <a:r>
              <a:rPr lang="en-US" sz="1500" dirty="0">
                <a:solidFill>
                  <a:schemeClr val="bg1"/>
                </a:solidFill>
              </a:rPr>
              <a:t>of Inquiry</a:t>
            </a:r>
          </a:p>
        </p:txBody>
      </p:sp>
      <p:pic>
        <p:nvPicPr>
          <p:cNvPr id="11" name="Graphic 10">
            <a:extLst>
              <a:ext uri="{FF2B5EF4-FFF2-40B4-BE49-F238E27FC236}">
                <a16:creationId xmlns:a16="http://schemas.microsoft.com/office/drawing/2014/main" id="{70BFB4EB-F4B2-074C-C210-AA0ED0AAAC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69862" y="76373"/>
            <a:ext cx="422118" cy="422118"/>
          </a:xfrm>
          <a:prstGeom prst="rect">
            <a:avLst/>
          </a:prstGeom>
        </p:spPr>
      </p:pic>
      <p:sp>
        <p:nvSpPr>
          <p:cNvPr id="7" name="Rectangle 6">
            <a:extLst>
              <a:ext uri="{FF2B5EF4-FFF2-40B4-BE49-F238E27FC236}">
                <a16:creationId xmlns:a16="http://schemas.microsoft.com/office/drawing/2014/main" id="{2D51F2B1-13E9-ABDD-A99B-E72A67C5B86F}"/>
              </a:ext>
            </a:extLst>
          </p:cNvPr>
          <p:cNvSpPr/>
          <p:nvPr userDrawn="1"/>
        </p:nvSpPr>
        <p:spPr>
          <a:xfrm>
            <a:off x="6447" y="600850"/>
            <a:ext cx="6021546"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585610" y="1664017"/>
            <a:ext cx="4781907" cy="2626360"/>
          </a:xfrm>
        </p:spPr>
        <p:txBody>
          <a:bodyPr anchor="t" anchorCtr="0">
            <a:normAutofit/>
          </a:bodyPr>
          <a:lstStyle>
            <a:lvl1pPr algn="l">
              <a:defRPr sz="5600" b="1">
                <a:solidFill>
                  <a:schemeClr val="accent1"/>
                </a:solidFill>
                <a:latin typeface="Montserrat" pitchFamily="2" charset="77"/>
              </a:defRPr>
            </a:lvl1pPr>
          </a:lstStyle>
          <a:p>
            <a:r>
              <a:rPr lang="en-US" dirty="0"/>
              <a:t>Click to edit Master title style</a:t>
            </a:r>
          </a:p>
        </p:txBody>
      </p:sp>
      <p:pic>
        <p:nvPicPr>
          <p:cNvPr id="12" name="Picture 11">
            <a:extLst>
              <a:ext uri="{FF2B5EF4-FFF2-40B4-BE49-F238E27FC236}">
                <a16:creationId xmlns:a16="http://schemas.microsoft.com/office/drawing/2014/main" id="{AF336757-2303-36D1-0F92-BF4101627AAB}"/>
              </a:ext>
            </a:extLst>
          </p:cNvPr>
          <p:cNvPicPr>
            <a:picLocks noChangeAspect="1"/>
          </p:cNvPicPr>
          <p:nvPr userDrawn="1"/>
        </p:nvPicPr>
        <p:blipFill>
          <a:blip r:embed="rId3">
            <a:extLst>
              <a:ext uri="{28A0092B-C50C-407E-A947-70E740481C1C}">
                <a14:useLocalDpi xmlns:a14="http://schemas.microsoft.com/office/drawing/2010/main" val="0"/>
              </a:ext>
            </a:extLst>
          </a:blip>
          <a:srcRect l="24670" t="2608" r="25438" b="15286"/>
          <a:stretch>
            <a:fillRect/>
          </a:stretch>
        </p:blipFill>
        <p:spPr>
          <a:xfrm>
            <a:off x="5953188" y="0"/>
            <a:ext cx="6244973" cy="6853564"/>
          </a:xfrm>
          <a:prstGeom prst="rect">
            <a:avLst/>
          </a:prstGeom>
        </p:spPr>
      </p:pic>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lnSpc>
                <a:spcPct val="120000"/>
              </a:lnSpc>
              <a:buClr>
                <a:schemeClr val="accent1"/>
              </a:buClr>
              <a:defRPr>
                <a:latin typeface="Montserrat" pitchFamily="2" charset="77"/>
              </a:defRPr>
            </a:lvl1pPr>
            <a:lvl2pPr>
              <a:lnSpc>
                <a:spcPct val="120000"/>
              </a:lnSpc>
              <a:buClr>
                <a:schemeClr val="accent1"/>
              </a:buClr>
              <a:defRPr>
                <a:latin typeface="Montserrat" pitchFamily="2" charset="77"/>
              </a:defRPr>
            </a:lvl2pPr>
            <a:lvl3pPr>
              <a:lnSpc>
                <a:spcPct val="120000"/>
              </a:lnSpc>
              <a:buClr>
                <a:schemeClr val="accent1"/>
              </a:buClr>
              <a:defRPr>
                <a:latin typeface="Montserrat" pitchFamily="2" charset="77"/>
              </a:defRPr>
            </a:lvl3pPr>
            <a:lvl4pPr>
              <a:lnSpc>
                <a:spcPct val="120000"/>
              </a:lnSpc>
              <a:buClr>
                <a:schemeClr val="accent1"/>
              </a:buClr>
              <a:defRPr>
                <a:latin typeface="Montserrat" pitchFamily="2" charset="77"/>
              </a:defRPr>
            </a:lvl4pPr>
            <a:lvl5pPr>
              <a:lnSpc>
                <a:spcPct val="120000"/>
              </a:lnSpc>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1"/>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pic>
        <p:nvPicPr>
          <p:cNvPr id="5" name="Picture 4">
            <a:extLst>
              <a:ext uri="{FF2B5EF4-FFF2-40B4-BE49-F238E27FC236}">
                <a16:creationId xmlns:a16="http://schemas.microsoft.com/office/drawing/2014/main" id="{D76DC442-8BB1-ABBD-7168-190B49AD6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9890" y="124893"/>
            <a:ext cx="613587" cy="613587"/>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1"/>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1"/>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224774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1"/>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52" r:id="rId9"/>
    <p:sldLayoutId id="2147483665" r:id="rId10"/>
    <p:sldLayoutId id="2147483653" r:id="rId11"/>
    <p:sldLayoutId id="2147483654" r:id="rId12"/>
    <p:sldLayoutId id="2147483666" r:id="rId13"/>
    <p:sldLayoutId id="2147483655" r:id="rId14"/>
    <p:sldLayoutId id="2147483656" r:id="rId15"/>
    <p:sldLayoutId id="2147483657" r:id="rId16"/>
  </p:sldLayoutIdLst>
  <p:hf hdr="0" ftr="0" dt="0"/>
  <p:txStyles>
    <p:titleStyle>
      <a:lvl1pPr algn="l" defTabSz="914400" rtl="0" eaLnBrk="1" latinLnBrk="0" hangingPunct="1">
        <a:lnSpc>
          <a:spcPct val="90000"/>
        </a:lnSpc>
        <a:spcBef>
          <a:spcPct val="0"/>
        </a:spcBef>
        <a:buNone/>
        <a:defRPr sz="3000" b="1" kern="1200">
          <a:solidFill>
            <a:schemeClr val="accent1"/>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1901938"/>
            <a:ext cx="4781907" cy="2419124"/>
          </a:xfrm>
        </p:spPr>
        <p:txBody>
          <a:bodyPr anchor="b">
            <a:spAutoFit/>
          </a:bodyPr>
          <a:lstStyle/>
          <a:p>
            <a:pPr algn="l"/>
            <a:r>
              <a:rPr lang="en-US" sz="5600" b="1" dirty="0">
                <a:latin typeface="Montserrat" pitchFamily="2" charset="77"/>
              </a:rPr>
              <a:t>Building a Culture of Inquiry</a:t>
            </a:r>
            <a:endParaRPr lang="en-US" sz="4400" b="0" dirty="0">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3A644-D31F-B728-3C1A-BE7A4B39D356}"/>
              </a:ext>
            </a:extLst>
          </p:cNvPr>
          <p:cNvSpPr>
            <a:spLocks noGrp="1"/>
          </p:cNvSpPr>
          <p:nvPr>
            <p:ph type="title"/>
          </p:nvPr>
        </p:nvSpPr>
        <p:spPr>
          <a:xfrm>
            <a:off x="851646" y="237744"/>
            <a:ext cx="10834075" cy="507831"/>
          </a:xfrm>
        </p:spPr>
        <p:txBody>
          <a:bodyPr anchor="t">
            <a:normAutofit/>
          </a:bodyPr>
          <a:lstStyle/>
          <a:p>
            <a:r>
              <a:rPr lang="en-US" dirty="0"/>
              <a:t>Discuss: </a:t>
            </a:r>
            <a:r>
              <a:rPr lang="en-US" b="0" dirty="0">
                <a:latin typeface="Montserrat Medium" panose="00000600000000000000" pitchFamily="2" charset="0"/>
              </a:rPr>
              <a:t>Children Engaging in Inquiry</a:t>
            </a:r>
          </a:p>
        </p:txBody>
      </p:sp>
      <p:sp>
        <p:nvSpPr>
          <p:cNvPr id="7" name="Content Placeholder 2">
            <a:extLst>
              <a:ext uri="{FF2B5EF4-FFF2-40B4-BE49-F238E27FC236}">
                <a16:creationId xmlns:a16="http://schemas.microsoft.com/office/drawing/2014/main" id="{9D28D448-B071-6861-E718-44D9E505EDFB}"/>
              </a:ext>
            </a:extLst>
          </p:cNvPr>
          <p:cNvSpPr>
            <a:spLocks noGrp="1"/>
          </p:cNvSpPr>
          <p:nvPr>
            <p:ph idx="1"/>
          </p:nvPr>
        </p:nvSpPr>
        <p:spPr>
          <a:xfrm>
            <a:off x="851646" y="1253331"/>
            <a:ext cx="10834075" cy="4351338"/>
          </a:xfrm>
        </p:spPr>
        <p:txBody>
          <a:bodyPr/>
          <a:lstStyle/>
          <a:p>
            <a:r>
              <a:rPr lang="en-US" dirty="0"/>
              <a:t>What </a:t>
            </a:r>
            <a:r>
              <a:rPr lang="en-US" dirty="0">
                <a:solidFill>
                  <a:schemeClr val="tx1"/>
                </a:solidFill>
              </a:rPr>
              <a:t>were the children curious about?</a:t>
            </a:r>
          </a:p>
          <a:p>
            <a:r>
              <a:rPr lang="en-US" dirty="0">
                <a:solidFill>
                  <a:schemeClr val="tx1"/>
                </a:solidFill>
              </a:rPr>
              <a:t>In what ways did the children test their predictions?</a:t>
            </a:r>
          </a:p>
          <a:p>
            <a:r>
              <a:rPr lang="en-US" dirty="0">
                <a:solidFill>
                  <a:schemeClr val="tx1"/>
                </a:solidFill>
              </a:rPr>
              <a:t>What might the children </a:t>
            </a:r>
            <a:r>
              <a:rPr lang="en-US" dirty="0"/>
              <a:t>have learned during this inquiry experience?</a:t>
            </a:r>
          </a:p>
          <a:p>
            <a:r>
              <a:rPr lang="en-US" dirty="0"/>
              <a:t>In what ways did inquiry emerge through play?</a:t>
            </a:r>
          </a:p>
          <a:p>
            <a:r>
              <a:rPr lang="en-US" dirty="0"/>
              <a:t>How was the children’s engagement in inquiry similar to or different from your experience with inquiry?</a:t>
            </a:r>
          </a:p>
        </p:txBody>
      </p:sp>
    </p:spTree>
    <p:extLst>
      <p:ext uri="{BB962C8B-B14F-4D97-AF65-F5344CB8AC3E}">
        <p14:creationId xmlns:p14="http://schemas.microsoft.com/office/powerpoint/2010/main" val="458521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6AA0-5296-3B80-1845-F9829BCF4E6F}"/>
              </a:ext>
            </a:extLst>
          </p:cNvPr>
          <p:cNvSpPr>
            <a:spLocks noGrp="1"/>
          </p:cNvSpPr>
          <p:nvPr>
            <p:ph type="title"/>
          </p:nvPr>
        </p:nvSpPr>
        <p:spPr/>
        <p:txBody>
          <a:bodyPr/>
          <a:lstStyle/>
          <a:p>
            <a:r>
              <a:rPr lang="en-US" dirty="0"/>
              <a:t>Why is inquiry important?</a:t>
            </a:r>
          </a:p>
        </p:txBody>
      </p:sp>
      <p:sp>
        <p:nvSpPr>
          <p:cNvPr id="5" name="Content Placeholder 4">
            <a:extLst>
              <a:ext uri="{FF2B5EF4-FFF2-40B4-BE49-F238E27FC236}">
                <a16:creationId xmlns:a16="http://schemas.microsoft.com/office/drawing/2014/main" id="{99887355-1CF2-8F92-3A2D-07CBE93FA599}"/>
              </a:ext>
            </a:extLst>
          </p:cNvPr>
          <p:cNvSpPr>
            <a:spLocks noGrp="1"/>
          </p:cNvSpPr>
          <p:nvPr>
            <p:ph sz="half" idx="1"/>
          </p:nvPr>
        </p:nvSpPr>
        <p:spPr>
          <a:xfrm>
            <a:off x="838199" y="1324303"/>
            <a:ext cx="5794717" cy="4085207"/>
          </a:xfrm>
        </p:spPr>
        <p:txBody>
          <a:bodyPr vert="horz" lIns="91440" tIns="45720" rIns="91440" bIns="45720" rtlCol="0" anchor="t">
            <a:noAutofit/>
          </a:bodyPr>
          <a:lstStyle/>
          <a:p>
            <a:pPr marL="342900" marR="0" lvl="0" indent="-342900">
              <a:spcAft>
                <a:spcPts val="5400"/>
              </a:spcAft>
              <a:buFont typeface="Symbol" pitchFamily="2" charset="2"/>
              <a:buChar char=""/>
            </a:pPr>
            <a:r>
              <a:rPr lang="en-US" sz="2400" kern="100" dirty="0">
                <a:effectLst/>
                <a:ea typeface="Calibri" panose="020F0502020204030204" pitchFamily="34" charset="0"/>
                <a:cs typeface="Times New Roman" panose="02020603050405020304" pitchFamily="18" charset="0"/>
              </a:rPr>
              <a:t>Young children are born ready to explore </a:t>
            </a:r>
            <a:r>
              <a:rPr lang="en-US" sz="2400" kern="100" dirty="0">
                <a:solidFill>
                  <a:schemeClr val="tx1"/>
                </a:solidFill>
                <a:effectLst/>
                <a:ea typeface="Calibri" panose="020F0502020204030204" pitchFamily="34" charset="0"/>
                <a:cs typeface="Times New Roman" panose="02020603050405020304" pitchFamily="18" charset="0"/>
              </a:rPr>
              <a:t>their world and make meaning, much like scientists.  </a:t>
            </a:r>
          </a:p>
          <a:p>
            <a:pPr marL="342900" marR="0" lvl="0" indent="-342900">
              <a:buFont typeface="Symbol" pitchFamily="2" charset="2"/>
              <a:buChar char=""/>
            </a:pPr>
            <a:r>
              <a:rPr lang="en-US" sz="2400" kern="100" dirty="0">
                <a:ea typeface="Calibri" panose="020F0502020204030204" pitchFamily="34" charset="0"/>
                <a:cs typeface="Times New Roman" panose="02020603050405020304" pitchFamily="18" charset="0"/>
              </a:rPr>
              <a:t>Exploring the world through i</a:t>
            </a:r>
            <a:r>
              <a:rPr lang="en-US" sz="2400" kern="100" dirty="0">
                <a:effectLst/>
                <a:ea typeface="Calibri" panose="020F0502020204030204" pitchFamily="34" charset="0"/>
                <a:cs typeface="Times New Roman" panose="02020603050405020304" pitchFamily="18" charset="0"/>
              </a:rPr>
              <a:t>nquiry builds children’s neural connections.</a:t>
            </a:r>
          </a:p>
        </p:txBody>
      </p:sp>
      <p:sp>
        <p:nvSpPr>
          <p:cNvPr id="7" name="TextBox 6">
            <a:extLst>
              <a:ext uri="{FF2B5EF4-FFF2-40B4-BE49-F238E27FC236}">
                <a16:creationId xmlns:a16="http://schemas.microsoft.com/office/drawing/2014/main" id="{255AE52F-CF66-8423-C8DC-11D1A668BEF8}"/>
              </a:ext>
            </a:extLst>
          </p:cNvPr>
          <p:cNvSpPr txBox="1"/>
          <p:nvPr/>
        </p:nvSpPr>
        <p:spPr>
          <a:xfrm>
            <a:off x="592935" y="5749268"/>
            <a:ext cx="10398788" cy="586956"/>
          </a:xfrm>
          <a:prstGeom prst="rect">
            <a:avLst/>
          </a:prstGeom>
          <a:noFill/>
        </p:spPr>
        <p:txBody>
          <a:bodyPr wrap="square">
            <a:spAutoFit/>
          </a:bodyPr>
          <a:lstStyle/>
          <a:p>
            <a:pPr>
              <a:lnSpc>
                <a:spcPct val="120000"/>
              </a:lnSpc>
              <a:spcBef>
                <a:spcPts val="1000"/>
              </a:spcBef>
              <a:buClr>
                <a:srgbClr val="2078B0"/>
              </a:buClr>
            </a:pPr>
            <a:r>
              <a:rPr lang="en-US" sz="1400" dirty="0">
                <a:solidFill>
                  <a:schemeClr val="bg1">
                    <a:lumMod val="50000"/>
                  </a:schemeClr>
                </a:solidFill>
                <a:latin typeface="Montserrat" panose="00000500000000000000" pitchFamily="50" charset="0"/>
              </a:rPr>
              <a:t>Bjerknes et al. (2024); Gopnik (2012); Miller &amp; Saenze (2020); NASEM (2021); Renninger &amp; Hidi (2022); Shonkoff &amp; Phillips (2010); van Lieshout et al. (2020)  </a:t>
            </a:r>
          </a:p>
        </p:txBody>
      </p:sp>
      <p:pic>
        <p:nvPicPr>
          <p:cNvPr id="6" name="Picture 5">
            <a:extLst>
              <a:ext uri="{FF2B5EF4-FFF2-40B4-BE49-F238E27FC236}">
                <a16:creationId xmlns:a16="http://schemas.microsoft.com/office/drawing/2014/main" id="{132A8528-21D2-DC88-FF9F-C2CF6577DF1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1" y="972666"/>
            <a:ext cx="5181600" cy="4429810"/>
          </a:xfrm>
          <a:prstGeom prst="rect">
            <a:avLst/>
          </a:prstGeom>
        </p:spPr>
      </p:pic>
    </p:spTree>
    <p:extLst>
      <p:ext uri="{BB962C8B-B14F-4D97-AF65-F5344CB8AC3E}">
        <p14:creationId xmlns:p14="http://schemas.microsoft.com/office/powerpoint/2010/main" val="4055619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44B76-9BE5-E322-B865-4193422C84A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C3EC26-3EF5-9EDC-8D8D-632B8307A334}"/>
              </a:ext>
            </a:extLst>
          </p:cNvPr>
          <p:cNvSpPr>
            <a:spLocks noGrp="1"/>
          </p:cNvSpPr>
          <p:nvPr>
            <p:ph type="title"/>
          </p:nvPr>
        </p:nvSpPr>
        <p:spPr/>
        <p:txBody>
          <a:bodyPr/>
          <a:lstStyle/>
          <a:p>
            <a:r>
              <a:rPr lang="en-US" dirty="0"/>
              <a:t>Why is inquiry important</a:t>
            </a:r>
            <a:r>
              <a:rPr lang="en-US" sz="3200" dirty="0"/>
              <a:t>? (continued)</a:t>
            </a:r>
          </a:p>
        </p:txBody>
      </p:sp>
      <p:sp>
        <p:nvSpPr>
          <p:cNvPr id="2" name="Content Placeholder 1">
            <a:extLst>
              <a:ext uri="{FF2B5EF4-FFF2-40B4-BE49-F238E27FC236}">
                <a16:creationId xmlns:a16="http://schemas.microsoft.com/office/drawing/2014/main" id="{4D0481C6-8353-6BB3-6AF4-5D3988679AC8}"/>
              </a:ext>
            </a:extLst>
          </p:cNvPr>
          <p:cNvSpPr>
            <a:spLocks noGrp="1"/>
          </p:cNvSpPr>
          <p:nvPr>
            <p:ph sz="half" idx="1"/>
          </p:nvPr>
        </p:nvSpPr>
        <p:spPr>
          <a:xfrm>
            <a:off x="838200" y="1324303"/>
            <a:ext cx="5181600" cy="4214133"/>
          </a:xfrm>
        </p:spPr>
        <p:txBody>
          <a:bodyPr>
            <a:normAutofit fontScale="77500" lnSpcReduction="20000"/>
          </a:bodyPr>
          <a:lstStyle/>
          <a:p>
            <a:pPr marL="0" indent="0">
              <a:lnSpc>
                <a:spcPct val="140000"/>
              </a:lnSpc>
              <a:buNone/>
            </a:pPr>
            <a:r>
              <a:rPr lang="en-US" dirty="0"/>
              <a:t>Inquiry experiences support children to</a:t>
            </a:r>
            <a:endParaRPr lang="en-US" strike="sngStrike" dirty="0">
              <a:solidFill>
                <a:srgbClr val="FF0000"/>
              </a:solidFill>
            </a:endParaRPr>
          </a:p>
          <a:p>
            <a:pPr>
              <a:lnSpc>
                <a:spcPct val="140000"/>
              </a:lnSpc>
            </a:pPr>
            <a:r>
              <a:rPr lang="en-US" dirty="0"/>
              <a:t>use knowledge and skills from different domains,</a:t>
            </a:r>
          </a:p>
          <a:p>
            <a:pPr>
              <a:lnSpc>
                <a:spcPct val="140000"/>
              </a:lnSpc>
            </a:pPr>
            <a:r>
              <a:rPr lang="en-US" dirty="0"/>
              <a:t>develop agency and identity as learners in STEAM, and </a:t>
            </a:r>
          </a:p>
          <a:p>
            <a:pPr>
              <a:lnSpc>
                <a:spcPct val="140000"/>
              </a:lnSpc>
            </a:pPr>
            <a:r>
              <a:rPr lang="en-US" dirty="0"/>
              <a:t>use their funds of knowledge to drive curiosity and guide investigations. </a:t>
            </a:r>
          </a:p>
        </p:txBody>
      </p:sp>
      <p:pic>
        <p:nvPicPr>
          <p:cNvPr id="9" name="Content Placeholder 8">
            <a:extLst>
              <a:ext uri="{FF2B5EF4-FFF2-40B4-BE49-F238E27FC236}">
                <a16:creationId xmlns:a16="http://schemas.microsoft.com/office/drawing/2014/main" id="{E8E88C42-69AF-3183-C7F8-AE4112CCF795}"/>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3680" y="972590"/>
            <a:ext cx="5607147" cy="4565846"/>
          </a:xfrm>
        </p:spPr>
      </p:pic>
      <p:sp>
        <p:nvSpPr>
          <p:cNvPr id="3" name="TextBox 2">
            <a:extLst>
              <a:ext uri="{FF2B5EF4-FFF2-40B4-BE49-F238E27FC236}">
                <a16:creationId xmlns:a16="http://schemas.microsoft.com/office/drawing/2014/main" id="{2CCE8D31-D37D-B7A4-4280-9BB17607B0E8}"/>
              </a:ext>
            </a:extLst>
          </p:cNvPr>
          <p:cNvSpPr txBox="1"/>
          <p:nvPr/>
        </p:nvSpPr>
        <p:spPr>
          <a:xfrm>
            <a:off x="640079" y="5750004"/>
            <a:ext cx="10716889" cy="591509"/>
          </a:xfrm>
          <a:prstGeom prst="rect">
            <a:avLst/>
          </a:prstGeom>
          <a:noFill/>
        </p:spPr>
        <p:txBody>
          <a:bodyPr wrap="square">
            <a:spAutoFit/>
          </a:bodyPr>
          <a:lstStyle/>
          <a:p>
            <a:pPr>
              <a:lnSpc>
                <a:spcPct val="120000"/>
              </a:lnSpc>
              <a:spcBef>
                <a:spcPts val="1000"/>
              </a:spcBef>
              <a:buClr>
                <a:srgbClr val="2078B0"/>
              </a:buClr>
            </a:pPr>
            <a:r>
              <a:rPr lang="en-US" sz="1400" dirty="0">
                <a:solidFill>
                  <a:schemeClr val="bg1">
                    <a:lumMod val="50000"/>
                  </a:schemeClr>
                </a:solidFill>
                <a:latin typeface="Montserrat" panose="00000500000000000000" pitchFamily="50" charset="0"/>
              </a:rPr>
              <a:t>Bustamante et al. (2018); Cabell &amp; Hwang (2020); Dweck et al. (2014); Hedges, et al. (2010); </a:t>
            </a:r>
            <a:r>
              <a:rPr lang="en-US" sz="1400" dirty="0" err="1">
                <a:solidFill>
                  <a:schemeClr val="bg1">
                    <a:lumMod val="50000"/>
                  </a:schemeClr>
                </a:solidFill>
                <a:latin typeface="Montserrat" panose="00000500000000000000" pitchFamily="50" charset="0"/>
              </a:rPr>
              <a:t>Keifert</a:t>
            </a:r>
            <a:r>
              <a:rPr lang="en-US" sz="1400" dirty="0">
                <a:solidFill>
                  <a:schemeClr val="bg1">
                    <a:lumMod val="50000"/>
                  </a:schemeClr>
                </a:solidFill>
                <a:latin typeface="Montserrat" panose="00000500000000000000" pitchFamily="50" charset="0"/>
              </a:rPr>
              <a:t> &amp; Stevens (2018); NASEM (2021); National Research Council (2012); Siry et al. (2016)</a:t>
            </a:r>
            <a:endParaRPr lang="en-US" dirty="0"/>
          </a:p>
        </p:txBody>
      </p:sp>
    </p:spTree>
    <p:extLst>
      <p:ext uri="{BB962C8B-B14F-4D97-AF65-F5344CB8AC3E}">
        <p14:creationId xmlns:p14="http://schemas.microsoft.com/office/powerpoint/2010/main" val="3308497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79753-E9F9-9195-0FCD-EAF057DC2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8413E-780B-12D7-01E8-959788B12A08}"/>
              </a:ext>
            </a:extLst>
          </p:cNvPr>
          <p:cNvSpPr>
            <a:spLocks noGrp="1"/>
          </p:cNvSpPr>
          <p:nvPr>
            <p:ph type="title"/>
          </p:nvPr>
        </p:nvSpPr>
        <p:spPr/>
        <p:txBody>
          <a:bodyPr/>
          <a:lstStyle/>
          <a:p>
            <a:r>
              <a:rPr lang="en-US" dirty="0">
                <a:latin typeface="Montserrat"/>
              </a:rPr>
              <a:t>Explore: </a:t>
            </a:r>
            <a:r>
              <a:rPr lang="en-US" b="0" dirty="0">
                <a:latin typeface="Montserrat Medium" panose="00000600000000000000" pitchFamily="2" charset="0"/>
              </a:rPr>
              <a:t>Inquiry across Ages and Contexts</a:t>
            </a:r>
          </a:p>
        </p:txBody>
      </p:sp>
      <p:pic>
        <p:nvPicPr>
          <p:cNvPr id="4" name="Picture 3">
            <a:extLst>
              <a:ext uri="{FF2B5EF4-FFF2-40B4-BE49-F238E27FC236}">
                <a16:creationId xmlns:a16="http://schemas.microsoft.com/office/drawing/2014/main" id="{985DC47B-D310-9A23-4370-92CB6696FD2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71" r="18532"/>
          <a:stretch/>
        </p:blipFill>
        <p:spPr bwMode="auto">
          <a:xfrm>
            <a:off x="6543965" y="3732467"/>
            <a:ext cx="2642551" cy="2492561"/>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0E9EAC51-71A3-6420-16E3-94E4F1AA85C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97" r="16921"/>
          <a:stretch/>
        </p:blipFill>
        <p:spPr bwMode="auto">
          <a:xfrm>
            <a:off x="6543966" y="1110321"/>
            <a:ext cx="2642551" cy="250978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D2E2599-E8CB-CCAB-8A3C-FE2FDE2AA384}"/>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089" t="31722" r="13604" b="10164"/>
          <a:stretch/>
        </p:blipFill>
        <p:spPr bwMode="auto">
          <a:xfrm>
            <a:off x="3890327" y="3726562"/>
            <a:ext cx="2535872" cy="2498466"/>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D3A8B45-5776-05C5-1C8A-F45BE5591B02}"/>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38" t="3641" r="42676" b="10548"/>
          <a:stretch/>
        </p:blipFill>
        <p:spPr bwMode="auto">
          <a:xfrm>
            <a:off x="3890327" y="1159505"/>
            <a:ext cx="2535872" cy="246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1306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A03DA-3AFA-1ABC-406B-F03C9C2E1C88}"/>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074EDCF8-7D7F-F539-854B-66225936D00C}"/>
              </a:ext>
            </a:extLst>
          </p:cNvPr>
          <p:cNvSpPr>
            <a:spLocks noGrp="1"/>
          </p:cNvSpPr>
          <p:nvPr>
            <p:ph type="title"/>
          </p:nvPr>
        </p:nvSpPr>
        <p:spPr>
          <a:xfrm>
            <a:off x="1209205" y="1716315"/>
            <a:ext cx="4034118" cy="3304569"/>
          </a:xfrm>
        </p:spPr>
        <p:txBody>
          <a:bodyPr>
            <a:normAutofit fontScale="90000"/>
          </a:bodyPr>
          <a:lstStyle/>
          <a:p>
            <a:r>
              <a:rPr lang="en-US" sz="5400" b="1" i="0" dirty="0">
                <a:effectLst/>
                <a:latin typeface="Montserrat" pitchFamily="2" charset="77"/>
              </a:rPr>
              <a:t>Discuss: </a:t>
            </a:r>
            <a:br>
              <a:rPr lang="en-US" sz="5400" b="1" i="0" dirty="0">
                <a:effectLst/>
                <a:latin typeface="Montserrat" pitchFamily="2" charset="77"/>
              </a:rPr>
            </a:br>
            <a:r>
              <a:rPr lang="en-US" sz="5400" b="0" dirty="0"/>
              <a:t>Inquiry across Ages and Contexts</a:t>
            </a:r>
          </a:p>
        </p:txBody>
      </p:sp>
      <p:sp>
        <p:nvSpPr>
          <p:cNvPr id="3" name="Content Placeholder 2">
            <a:extLst>
              <a:ext uri="{FF2B5EF4-FFF2-40B4-BE49-F238E27FC236}">
                <a16:creationId xmlns:a16="http://schemas.microsoft.com/office/drawing/2014/main" id="{84FD4E3F-A199-A53A-458D-1D5337468713}"/>
              </a:ext>
            </a:extLst>
          </p:cNvPr>
          <p:cNvSpPr>
            <a:spLocks noGrp="1"/>
          </p:cNvSpPr>
          <p:nvPr>
            <p:ph idx="1"/>
          </p:nvPr>
        </p:nvSpPr>
        <p:spPr>
          <a:xfrm>
            <a:off x="6095999" y="906612"/>
            <a:ext cx="5606143" cy="5284865"/>
          </a:xfrm>
        </p:spPr>
        <p:txBody>
          <a:bodyPr/>
          <a:lstStyle/>
          <a:p>
            <a:pPr marL="457200" marR="0" lvl="1" indent="0">
              <a:lnSpc>
                <a:spcPct val="100000"/>
              </a:lnSpc>
              <a:spcAft>
                <a:spcPts val="1200"/>
              </a:spcAft>
              <a:buNone/>
            </a:pPr>
            <a:r>
              <a:rPr lang="en-US" b="1" kern="100" dirty="0">
                <a:solidFill>
                  <a:schemeClr val="accent1"/>
                </a:solidFill>
                <a:effectLst/>
                <a:ea typeface="Calibri" panose="020F0502020204030204" pitchFamily="34" charset="0"/>
                <a:cs typeface="Calibri" panose="020F0502020204030204" pitchFamily="34" charset="0"/>
              </a:rPr>
              <a:t>Consider the ways children</a:t>
            </a:r>
            <a:endParaRPr lang="en-US" b="1" strike="sngStrike" kern="100" dirty="0">
              <a:solidFill>
                <a:schemeClr val="accent1"/>
              </a:solidFill>
              <a:effectLst/>
              <a:ea typeface="Calibri" panose="020F0502020204030204" pitchFamily="34" charset="0"/>
              <a:cs typeface="Calibri" panose="020F0502020204030204" pitchFamily="34" charset="0"/>
            </a:endParaRPr>
          </a:p>
          <a:p>
            <a:pPr lvl="1"/>
            <a:r>
              <a:rPr lang="en-US" kern="100" dirty="0">
                <a:solidFill>
                  <a:srgbClr val="000000"/>
                </a:solidFill>
                <a:effectLst/>
                <a:ea typeface="Calibri" panose="020F0502020204030204" pitchFamily="34" charset="0"/>
                <a:cs typeface="Calibri" panose="020F0502020204030204" pitchFamily="34" charset="0"/>
              </a:rPr>
              <a:t>demonstrate curiosity, </a:t>
            </a:r>
            <a:endParaRPr lang="en-US" kern="100" dirty="0">
              <a:ea typeface="Calibri" panose="020F0502020204030204" pitchFamily="34" charset="0"/>
              <a:cs typeface="Times New Roman" panose="02020603050405020304" pitchFamily="18" charset="0"/>
            </a:endParaRPr>
          </a:p>
          <a:p>
            <a:pPr lvl="1"/>
            <a:r>
              <a:rPr lang="en-US" kern="100" dirty="0">
                <a:solidFill>
                  <a:srgbClr val="000000"/>
                </a:solidFill>
                <a:effectLst/>
                <a:latin typeface="Montserrat"/>
                <a:ea typeface="Calibri"/>
                <a:cs typeface="Calibri"/>
              </a:rPr>
              <a:t>investigate phenomena, and  </a:t>
            </a:r>
            <a:endParaRPr lang="en-US" kern="100" dirty="0">
              <a:latin typeface="Montserrat"/>
              <a:ea typeface="Calibri"/>
              <a:cs typeface="Calibri"/>
            </a:endParaRPr>
          </a:p>
          <a:p>
            <a:pPr lvl="1"/>
            <a:r>
              <a:rPr lang="en-US" kern="100" dirty="0">
                <a:solidFill>
                  <a:srgbClr val="000000"/>
                </a:solidFill>
                <a:ea typeface="Calibri" panose="020F0502020204030204" pitchFamily="34" charset="0"/>
                <a:cs typeface="Calibri" panose="020F0502020204030204" pitchFamily="34" charset="0"/>
              </a:rPr>
              <a:t>c</a:t>
            </a:r>
            <a:r>
              <a:rPr lang="en-US" kern="100" dirty="0">
                <a:solidFill>
                  <a:srgbClr val="000000"/>
                </a:solidFill>
                <a:effectLst/>
                <a:ea typeface="Calibri" panose="020F0502020204030204" pitchFamily="34" charset="0"/>
                <a:cs typeface="Calibri" panose="020F0502020204030204" pitchFamily="34" charset="0"/>
              </a:rPr>
              <a:t>ommunicate their ideas.</a:t>
            </a:r>
            <a:endParaRPr lang="en-US" kern="100"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8098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577DF8-D8CF-2637-94C2-709FFC6C3EAF}"/>
              </a:ext>
            </a:extLst>
          </p:cNvPr>
          <p:cNvSpPr>
            <a:spLocks noGrp="1"/>
          </p:cNvSpPr>
          <p:nvPr>
            <p:ph type="title"/>
          </p:nvPr>
        </p:nvSpPr>
        <p:spPr/>
        <p:txBody>
          <a:bodyPr anchor="t">
            <a:normAutofit/>
          </a:bodyPr>
          <a:lstStyle/>
          <a:p>
            <a:r>
              <a:rPr lang="en-US" dirty="0"/>
              <a:t>Summary: What is inquiry?</a:t>
            </a:r>
          </a:p>
        </p:txBody>
      </p:sp>
      <p:sp>
        <p:nvSpPr>
          <p:cNvPr id="2" name="Content Placeholder 1">
            <a:extLst>
              <a:ext uri="{FF2B5EF4-FFF2-40B4-BE49-F238E27FC236}">
                <a16:creationId xmlns:a16="http://schemas.microsoft.com/office/drawing/2014/main" id="{670F8437-AA5F-7343-A197-19D68B58F5E3}"/>
              </a:ext>
            </a:extLst>
          </p:cNvPr>
          <p:cNvSpPr>
            <a:spLocks noGrp="1"/>
          </p:cNvSpPr>
          <p:nvPr>
            <p:ph sz="half" idx="1"/>
          </p:nvPr>
        </p:nvSpPr>
        <p:spPr>
          <a:xfrm>
            <a:off x="838199" y="1324303"/>
            <a:ext cx="6167512" cy="4540649"/>
          </a:xfrm>
        </p:spPr>
        <p:txBody>
          <a:bodyPr>
            <a:normAutofit/>
          </a:bodyPr>
          <a:lstStyle/>
          <a:p>
            <a:r>
              <a:rPr lang="en-US" sz="2200" dirty="0"/>
              <a:t>Inquiry is how children wonder and investigate phenomena or problems through play and experimentation to build meaning of their world. </a:t>
            </a:r>
          </a:p>
          <a:p>
            <a:r>
              <a:rPr lang="en-US" sz="2200" dirty="0"/>
              <a:t>Inquiry can deepen knowledge in STEAM and enhance skills across domain</a:t>
            </a:r>
            <a:r>
              <a:rPr lang="en-US" sz="2200" dirty="0">
                <a:solidFill>
                  <a:schemeClr val="tx1"/>
                </a:solidFill>
              </a:rPr>
              <a:t>s.</a:t>
            </a:r>
          </a:p>
          <a:p>
            <a:r>
              <a:rPr lang="en-US" sz="2200" dirty="0"/>
              <a:t>Inquiry can occur across contexts.</a:t>
            </a:r>
          </a:p>
          <a:p>
            <a:r>
              <a:rPr lang="en-US" sz="2200" dirty="0"/>
              <a:t>Children of all ages can engage in inquiry. </a:t>
            </a:r>
          </a:p>
        </p:txBody>
      </p:sp>
      <p:pic>
        <p:nvPicPr>
          <p:cNvPr id="6" name="Content Placeholder 5">
            <a:extLst>
              <a:ext uri="{FF2B5EF4-FFF2-40B4-BE49-F238E27FC236}">
                <a16:creationId xmlns:a16="http://schemas.microsoft.com/office/drawing/2014/main" id="{C8138D7B-B5E0-B412-65F4-FB870474D492}"/>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4895" b="18868"/>
          <a:stretch>
            <a:fillRect/>
          </a:stretch>
        </p:blipFill>
        <p:spPr>
          <a:xfrm>
            <a:off x="7265963" y="970670"/>
            <a:ext cx="4926038" cy="4894282"/>
          </a:xfrm>
          <a:noFill/>
        </p:spPr>
      </p:pic>
      <p:sp>
        <p:nvSpPr>
          <p:cNvPr id="5" name="TextBox 4">
            <a:extLst>
              <a:ext uri="{FF2B5EF4-FFF2-40B4-BE49-F238E27FC236}">
                <a16:creationId xmlns:a16="http://schemas.microsoft.com/office/drawing/2014/main" id="{EE061471-FED2-C627-D571-23184DE2B7B5}"/>
              </a:ext>
            </a:extLst>
          </p:cNvPr>
          <p:cNvSpPr txBox="1"/>
          <p:nvPr/>
        </p:nvSpPr>
        <p:spPr>
          <a:xfrm>
            <a:off x="779081" y="5628357"/>
            <a:ext cx="6096000" cy="380232"/>
          </a:xfrm>
          <a:prstGeom prst="rect">
            <a:avLst/>
          </a:prstGeom>
          <a:noFill/>
        </p:spPr>
        <p:txBody>
          <a:bodyPr wrap="square">
            <a:spAutoFit/>
          </a:bodyPr>
          <a:lstStyle/>
          <a:p>
            <a:pPr>
              <a:lnSpc>
                <a:spcPts val="2400"/>
              </a:lnSpc>
            </a:pPr>
            <a:r>
              <a:rPr lang="en-US" sz="1400" dirty="0">
                <a:solidFill>
                  <a:schemeClr val="bg1">
                    <a:lumMod val="50000"/>
                  </a:schemeClr>
                </a:solidFill>
                <a:latin typeface="Montserrat" panose="00000500000000000000" pitchFamily="50" charset="0"/>
              </a:rPr>
              <a:t>Denton &amp; Borrego (2021); Hedges et al. (2010)   </a:t>
            </a:r>
          </a:p>
        </p:txBody>
      </p:sp>
    </p:spTree>
    <p:extLst>
      <p:ext uri="{BB962C8B-B14F-4D97-AF65-F5344CB8AC3E}">
        <p14:creationId xmlns:p14="http://schemas.microsoft.com/office/powerpoint/2010/main" val="2670772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99789-04BC-2882-FE34-7B3A9FFC2564}"/>
              </a:ext>
            </a:extLst>
          </p:cNvPr>
          <p:cNvSpPr>
            <a:spLocks noGrp="1"/>
          </p:cNvSpPr>
          <p:nvPr>
            <p:ph type="title"/>
          </p:nvPr>
        </p:nvSpPr>
        <p:spPr/>
        <p:txBody>
          <a:bodyPr anchor="ctr" anchorCtr="0"/>
          <a:lstStyle/>
          <a:p>
            <a:r>
              <a:rPr lang="en-US" dirty="0"/>
              <a:t>Building a Culture of Inquiry</a:t>
            </a:r>
          </a:p>
        </p:txBody>
      </p:sp>
      <p:sp>
        <p:nvSpPr>
          <p:cNvPr id="3" name="Content Placeholder 2">
            <a:extLst>
              <a:ext uri="{FF2B5EF4-FFF2-40B4-BE49-F238E27FC236}">
                <a16:creationId xmlns:a16="http://schemas.microsoft.com/office/drawing/2014/main" id="{2D0EACBC-C4CF-850A-61EB-BEE2927AAB43}"/>
              </a:ext>
            </a:extLst>
          </p:cNvPr>
          <p:cNvSpPr>
            <a:spLocks noGrp="1"/>
          </p:cNvSpPr>
          <p:nvPr>
            <p:ph idx="1"/>
          </p:nvPr>
        </p:nvSpPr>
        <p:spPr/>
        <p:txBody>
          <a:bodyPr>
            <a:normAutofit fontScale="92500" lnSpcReduction="10000"/>
          </a:bodyPr>
          <a:lstStyle/>
          <a:p>
            <a:pPr marL="0" indent="0">
              <a:buNone/>
            </a:pPr>
            <a:r>
              <a:rPr lang="en-US" dirty="0"/>
              <a:t>Children</a:t>
            </a:r>
            <a:endParaRPr lang="en-US" strike="sngStrike" dirty="0">
              <a:solidFill>
                <a:srgbClr val="FF0000"/>
              </a:solidFill>
            </a:endParaRPr>
          </a:p>
          <a:p>
            <a:pPr lvl="1"/>
            <a:r>
              <a:rPr lang="en-US" dirty="0"/>
              <a:t>follow their curiosities,</a:t>
            </a:r>
          </a:p>
          <a:p>
            <a:pPr lvl="1"/>
            <a:r>
              <a:rPr lang="en-US" dirty="0"/>
              <a:t>explore their environment,</a:t>
            </a:r>
          </a:p>
          <a:p>
            <a:pPr lvl="1"/>
            <a:r>
              <a:rPr lang="en-US" dirty="0"/>
              <a:t>ask questions, and </a:t>
            </a:r>
          </a:p>
          <a:p>
            <a:pPr lvl="1"/>
            <a:r>
              <a:rPr lang="en-US" dirty="0"/>
              <a:t>investigate.</a:t>
            </a:r>
          </a:p>
          <a:p>
            <a:pPr marL="0" indent="0">
              <a:spcBef>
                <a:spcPts val="1800"/>
              </a:spcBef>
              <a:buNone/>
            </a:pPr>
            <a:r>
              <a:rPr lang="en-US" dirty="0"/>
              <a:t>Adults</a:t>
            </a:r>
            <a:endParaRPr lang="en-US" strike="sngStrike" dirty="0">
              <a:solidFill>
                <a:srgbClr val="FF0000"/>
              </a:solidFill>
            </a:endParaRPr>
          </a:p>
          <a:p>
            <a:pPr lvl="1"/>
            <a:r>
              <a:rPr lang="en-US" dirty="0"/>
              <a:t>welcome and value children’s questions,</a:t>
            </a:r>
          </a:p>
          <a:p>
            <a:pPr lvl="1"/>
            <a:r>
              <a:rPr lang="en-US" dirty="0"/>
              <a:t>guide children in their explorations, and</a:t>
            </a:r>
          </a:p>
          <a:p>
            <a:pPr lvl="1"/>
            <a:r>
              <a:rPr lang="en-US" dirty="0"/>
              <a:t>join children in exploring the world.</a:t>
            </a:r>
          </a:p>
        </p:txBody>
      </p:sp>
    </p:spTree>
    <p:extLst>
      <p:ext uri="{BB962C8B-B14F-4D97-AF65-F5344CB8AC3E}">
        <p14:creationId xmlns:p14="http://schemas.microsoft.com/office/powerpoint/2010/main" val="2501764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126831-8852-D6A4-C551-733D6D8633F9}"/>
              </a:ext>
            </a:extLst>
          </p:cNvPr>
          <p:cNvSpPr>
            <a:spLocks noGrp="1"/>
          </p:cNvSpPr>
          <p:nvPr>
            <p:ph type="title"/>
          </p:nvPr>
        </p:nvSpPr>
        <p:spPr/>
        <p:txBody>
          <a:bodyPr anchor="t">
            <a:normAutofit/>
          </a:bodyPr>
          <a:lstStyle/>
          <a:p>
            <a:r>
              <a:rPr lang="en-US" dirty="0"/>
              <a:t>Inquiry Mindsets</a:t>
            </a:r>
          </a:p>
        </p:txBody>
      </p:sp>
      <p:sp>
        <p:nvSpPr>
          <p:cNvPr id="2" name="Content Placeholder 1">
            <a:extLst>
              <a:ext uri="{FF2B5EF4-FFF2-40B4-BE49-F238E27FC236}">
                <a16:creationId xmlns:a16="http://schemas.microsoft.com/office/drawing/2014/main" id="{651E08CD-1347-D564-EE08-E3A30D805D17}"/>
              </a:ext>
            </a:extLst>
          </p:cNvPr>
          <p:cNvSpPr>
            <a:spLocks noGrp="1"/>
          </p:cNvSpPr>
          <p:nvPr>
            <p:ph sz="half" idx="1"/>
          </p:nvPr>
        </p:nvSpPr>
        <p:spPr>
          <a:xfrm>
            <a:off x="838200" y="1324303"/>
            <a:ext cx="5181600" cy="4480128"/>
          </a:xfrm>
        </p:spPr>
        <p:txBody>
          <a:bodyPr anchor="ctr" anchorCtr="0">
            <a:normAutofit/>
          </a:bodyPr>
          <a:lstStyle/>
          <a:p>
            <a:pPr marL="0" indent="0" algn="ctr">
              <a:buNone/>
            </a:pPr>
            <a:r>
              <a:rPr lang="en-US" dirty="0"/>
              <a:t>Inquiry mindsets include our thoughts and feelings that affect the ways we interact with the world</a:t>
            </a:r>
            <a:r>
              <a:rPr lang="en-US" dirty="0">
                <a:solidFill>
                  <a:schemeClr val="tx1"/>
                </a:solidFill>
              </a:rPr>
              <a:t>.</a:t>
            </a:r>
            <a:r>
              <a:rPr lang="en-US" strike="sngStrike" dirty="0">
                <a:solidFill>
                  <a:schemeClr val="tx1"/>
                </a:solidFill>
              </a:rPr>
              <a:t> </a:t>
            </a:r>
          </a:p>
        </p:txBody>
      </p:sp>
      <p:pic>
        <p:nvPicPr>
          <p:cNvPr id="15" name="Content Placeholder 14">
            <a:extLst>
              <a:ext uri="{FF2B5EF4-FFF2-40B4-BE49-F238E27FC236}">
                <a16:creationId xmlns:a16="http://schemas.microsoft.com/office/drawing/2014/main" id="{6D36923A-C72C-7DC6-7418-28BCC4AD4FAA}"/>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9754" t="-604" r="9519" b="604"/>
          <a:stretch>
            <a:fillRect/>
          </a:stretch>
        </p:blipFill>
        <p:spPr>
          <a:xfrm>
            <a:off x="6322218" y="951771"/>
            <a:ext cx="5876925" cy="4852660"/>
          </a:xfrm>
          <a:noFill/>
        </p:spPr>
      </p:pic>
    </p:spTree>
    <p:extLst>
      <p:ext uri="{BB962C8B-B14F-4D97-AF65-F5344CB8AC3E}">
        <p14:creationId xmlns:p14="http://schemas.microsoft.com/office/powerpoint/2010/main" val="3328474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AA1E4-2BB4-2B8A-1C50-6408777AD0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A0852-4D62-ECB1-CA73-FBF7BFC3D580}"/>
              </a:ext>
            </a:extLst>
          </p:cNvPr>
          <p:cNvSpPr>
            <a:spLocks noGrp="1"/>
          </p:cNvSpPr>
          <p:nvPr>
            <p:ph type="title"/>
          </p:nvPr>
        </p:nvSpPr>
        <p:spPr/>
        <p:txBody>
          <a:bodyPr vert="horz" lIns="91440" tIns="45720" rIns="91440" bIns="45720" rtlCol="0" anchor="t" anchorCtr="0">
            <a:normAutofit/>
          </a:bodyPr>
          <a:lstStyle/>
          <a:p>
            <a:r>
              <a:rPr lang="en-US" b="1" i="0" kern="1200" dirty="0">
                <a:effectLst/>
                <a:latin typeface="Montserrat" pitchFamily="2" charset="77"/>
                <a:ea typeface="+mj-ea"/>
                <a:cs typeface="+mj-cs"/>
              </a:rPr>
              <a:t>Explore Inquiry Mindsets </a:t>
            </a:r>
            <a:endParaRPr lang="en-US" b="1" kern="1200" dirty="0">
              <a:latin typeface="Montserrat" pitchFamily="2" charset="77"/>
              <a:ea typeface="+mj-ea"/>
              <a:cs typeface="+mj-cs"/>
            </a:endParaRPr>
          </a:p>
        </p:txBody>
      </p:sp>
      <p:sp>
        <p:nvSpPr>
          <p:cNvPr id="6" name="Content Placeholder 2">
            <a:extLst>
              <a:ext uri="{FF2B5EF4-FFF2-40B4-BE49-F238E27FC236}">
                <a16:creationId xmlns:a16="http://schemas.microsoft.com/office/drawing/2014/main" id="{88E67212-8468-BD72-1961-40B73CF79981}"/>
              </a:ext>
            </a:extLst>
          </p:cNvPr>
          <p:cNvSpPr>
            <a:spLocks noGrp="1"/>
          </p:cNvSpPr>
          <p:nvPr>
            <p:ph sz="half" idx="1"/>
          </p:nvPr>
        </p:nvSpPr>
        <p:spPr>
          <a:xfrm>
            <a:off x="838200" y="1220407"/>
            <a:ext cx="6237850" cy="4040910"/>
          </a:xfrm>
        </p:spPr>
        <p:txBody>
          <a:bodyPr vert="horz" lIns="91440" tIns="45720" rIns="91440" bIns="45720" rtlCol="0" anchor="ctr" anchorCtr="0">
            <a:normAutofit/>
          </a:bodyPr>
          <a:lstStyle/>
          <a:p>
            <a:pPr marL="0" marR="0" lvl="0" indent="0" algn="ctr">
              <a:buSzPts val="1000"/>
              <a:buNone/>
              <a:tabLst>
                <a:tab pos="457200" algn="l"/>
              </a:tabLst>
            </a:pPr>
            <a:r>
              <a:rPr lang="en-US" sz="3200" b="1" i="1" dirty="0">
                <a:solidFill>
                  <a:schemeClr val="accent1"/>
                </a:solidFill>
                <a:effectLst/>
              </a:rPr>
              <a:t>Ada Twist, Scientist </a:t>
            </a:r>
          </a:p>
          <a:p>
            <a:pPr marL="0" indent="0" algn="ctr">
              <a:buSzPts val="1000"/>
              <a:buNone/>
              <a:tabLst>
                <a:tab pos="457200" algn="l"/>
              </a:tabLst>
            </a:pPr>
            <a:r>
              <a:rPr lang="en-US" dirty="0"/>
              <a:t>What mindsets support </a:t>
            </a:r>
            <a:br>
              <a:rPr lang="en-US" dirty="0"/>
            </a:br>
            <a:r>
              <a:rPr lang="en-US" dirty="0"/>
              <a:t>Ada to investigate?</a:t>
            </a:r>
          </a:p>
        </p:txBody>
      </p:sp>
      <p:pic>
        <p:nvPicPr>
          <p:cNvPr id="4" name="image3.jpg">
            <a:extLst>
              <a:ext uri="{FF2B5EF4-FFF2-40B4-BE49-F238E27FC236}">
                <a16:creationId xmlns:a16="http://schemas.microsoft.com/office/drawing/2014/main" id="{F33FE1A1-2CCE-88F1-F170-E5024F11BE1E}"/>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rcRect t="2926" b="2926"/>
          <a:stretch/>
        </p:blipFill>
        <p:spPr>
          <a:xfrm>
            <a:off x="6907237" y="1220407"/>
            <a:ext cx="4446563" cy="5161760"/>
          </a:xfrm>
          <a:prstGeom prst="rect">
            <a:avLst/>
          </a:prstGeom>
          <a:ln/>
        </p:spPr>
      </p:pic>
    </p:spTree>
    <p:extLst>
      <p:ext uri="{BB962C8B-B14F-4D97-AF65-F5344CB8AC3E}">
        <p14:creationId xmlns:p14="http://schemas.microsoft.com/office/powerpoint/2010/main" val="2472841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C3047-F69F-151A-40F3-7930139BC716}"/>
              </a:ext>
            </a:extLst>
          </p:cNvPr>
          <p:cNvSpPr>
            <a:spLocks noGrp="1"/>
          </p:cNvSpPr>
          <p:nvPr>
            <p:ph type="title"/>
          </p:nvPr>
        </p:nvSpPr>
        <p:spPr/>
        <p:txBody>
          <a:bodyPr/>
          <a:lstStyle/>
          <a:p>
            <a:r>
              <a:rPr lang="en-US" dirty="0"/>
              <a:t>M</a:t>
            </a:r>
            <a:r>
              <a:rPr lang="en-US" baseline="30000" dirty="0"/>
              <a:t>5</a:t>
            </a:r>
            <a:r>
              <a:rPr lang="en-US" dirty="0"/>
              <a:t> Early STEAM Approach</a:t>
            </a:r>
          </a:p>
        </p:txBody>
      </p:sp>
      <p:sp>
        <p:nvSpPr>
          <p:cNvPr id="5" name="Content Placeholder 4">
            <a:extLst>
              <a:ext uri="{FF2B5EF4-FFF2-40B4-BE49-F238E27FC236}">
                <a16:creationId xmlns:a16="http://schemas.microsoft.com/office/drawing/2014/main" id="{158756BC-4A2D-094C-06F6-CB45EC952BC8}"/>
              </a:ext>
            </a:extLst>
          </p:cNvPr>
          <p:cNvSpPr>
            <a:spLocks noGrp="1"/>
          </p:cNvSpPr>
          <p:nvPr>
            <p:ph sz="half" idx="1"/>
          </p:nvPr>
        </p:nvSpPr>
        <p:spPr>
          <a:xfrm>
            <a:off x="838200" y="1324303"/>
            <a:ext cx="5748338" cy="4655015"/>
          </a:xfrm>
        </p:spPr>
        <p:txBody>
          <a:bodyPr/>
          <a:lstStyle/>
          <a:p>
            <a:pPr marL="0" indent="0">
              <a:buNone/>
            </a:pPr>
            <a:r>
              <a:rPr lang="en-US" dirty="0"/>
              <a:t>Mindsets affect the way we engage and interact with children. </a:t>
            </a:r>
          </a:p>
        </p:txBody>
      </p:sp>
      <p:pic>
        <p:nvPicPr>
          <p:cNvPr id="9" name="Picture 8" descr="M to the fifth infographic showing the five early math teaching practices.">
            <a:extLst>
              <a:ext uri="{FF2B5EF4-FFF2-40B4-BE49-F238E27FC236}">
                <a16:creationId xmlns:a16="http://schemas.microsoft.com/office/drawing/2014/main" id="{5E258B97-6A34-E2BA-EE0C-7FFCCFBEEAC3}"/>
              </a:ext>
            </a:extLst>
          </p:cNvPr>
          <p:cNvPicPr>
            <a:picLocks noChangeAspect="1"/>
          </p:cNvPicPr>
          <p:nvPr/>
        </p:nvPicPr>
        <p:blipFill>
          <a:blip r:embed="rId3">
            <a:extLst>
              <a:ext uri="{28A0092B-C50C-407E-A947-70E740481C1C}">
                <a14:useLocalDpi xmlns:a14="http://schemas.microsoft.com/office/drawing/2010/main" val="0"/>
              </a:ext>
            </a:extLst>
          </a:blip>
          <a:srcRect l="8924" t="5000" r="9827" b="8958"/>
          <a:stretch>
            <a:fillRect/>
          </a:stretch>
        </p:blipFill>
        <p:spPr>
          <a:xfrm>
            <a:off x="6314384" y="1140583"/>
            <a:ext cx="4971737" cy="5264943"/>
          </a:xfrm>
          <a:prstGeom prst="rect">
            <a:avLst/>
          </a:prstGeom>
        </p:spPr>
      </p:pic>
    </p:spTree>
    <p:extLst>
      <p:ext uri="{BB962C8B-B14F-4D97-AF65-F5344CB8AC3E}">
        <p14:creationId xmlns:p14="http://schemas.microsoft.com/office/powerpoint/2010/main" val="1738881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t>Acknowledgments</a:t>
            </a:r>
          </a:p>
        </p:txBody>
      </p:sp>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a:extLst>
              <a:ext uri="{28A0092B-C50C-407E-A947-70E740481C1C}">
                <a14:useLocalDpi xmlns:a14="http://schemas.microsoft.com/office/drawing/2010/main" val="0"/>
              </a:ext>
            </a:extLst>
          </a:blip>
          <a:srcRect l="4750" r="2039"/>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477463"/>
            <a:ext cx="8060789" cy="2066591"/>
          </a:xfrm>
          <a:prstGeom prst="rect">
            <a:avLst/>
          </a:prstGeom>
          <a:noFill/>
        </p:spPr>
        <p:txBody>
          <a:bodyPr wrap="square" lIns="91440" tIns="45720" rIns="91440" bIns="45720" rtlCol="0" anchor="t">
            <a:spAutoFit/>
          </a:bodyPr>
          <a:lstStyle/>
          <a:p>
            <a:pPr>
              <a:lnSpc>
                <a:spcPts val="2600"/>
              </a:lnSpc>
            </a:pPr>
            <a:r>
              <a:rPr lang="en-US" sz="1800" dirty="0">
                <a:solidFill>
                  <a:schemeClr val="bg1"/>
                </a:solidFill>
                <a:effectLst/>
                <a:latin typeface="Montserrat Medium"/>
                <a:ea typeface="Arial" panose="020B0604020202020204" pitchFamily="34" charset="0"/>
                <a:cs typeface="Times New Roman"/>
              </a:rPr>
              <a:t>Count Play Explore Professional Learning Resources is a product of the Fresno County Superintendent of Schools developed</a:t>
            </a:r>
            <a:r>
              <a:rPr lang="en-US" dirty="0">
                <a:solidFill>
                  <a:schemeClr val="bg1"/>
                </a:solidFill>
                <a:latin typeface="Montserrat Medium"/>
                <a:ea typeface="Arial" panose="020B0604020202020204" pitchFamily="34" charset="0"/>
                <a:cs typeface="Times New Roman"/>
              </a:rPr>
              <a:t> by WestEd</a:t>
            </a:r>
            <a:r>
              <a:rPr lang="en-US" sz="1800" dirty="0">
                <a:solidFill>
                  <a:schemeClr val="bg1"/>
                </a:solidFill>
                <a:effectLst/>
                <a:latin typeface="Montserrat Medium"/>
                <a:ea typeface="Arial" panose="020B0604020202020204" pitchFamily="34" charset="0"/>
                <a:cs typeface="Times New Roman"/>
              </a:rPr>
              <a:t> in collaboration with FCSS and </a:t>
            </a:r>
            <a:r>
              <a:rPr lang="en-US" dirty="0">
                <a:solidFill>
                  <a:schemeClr val="bg1"/>
                </a:solidFill>
                <a:latin typeface="Montserrat Medium"/>
                <a:ea typeface="Arial" panose="020B0604020202020204" pitchFamily="34" charset="0"/>
                <a:cs typeface="Times New Roman"/>
              </a:rPr>
              <a:t>AIMS</a:t>
            </a:r>
            <a:r>
              <a:rPr lang="en-US" sz="1800" dirty="0">
                <a:solidFill>
                  <a:schemeClr val="bg1"/>
                </a:solidFill>
                <a:effectLst/>
                <a:latin typeface="Montserrat Medium"/>
                <a:ea typeface="Arial" panose="020B0604020202020204" pitchFamily="34" charset="0"/>
                <a:cs typeface="Times New Roman"/>
              </a:rPr>
              <a:t> Center for Math and Science Education.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67C3D-29E0-CC78-FD09-13523FAC31B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97C9FCF-9B95-2615-D1C4-3610B9A42F13}"/>
              </a:ext>
            </a:extLst>
          </p:cNvPr>
          <p:cNvSpPr>
            <a:spLocks noGrp="1"/>
          </p:cNvSpPr>
          <p:nvPr>
            <p:ph type="title"/>
          </p:nvPr>
        </p:nvSpPr>
        <p:spPr/>
        <p:txBody>
          <a:bodyPr/>
          <a:lstStyle/>
          <a:p>
            <a:r>
              <a:rPr lang="en-US" dirty="0">
                <a:latin typeface="Montserrat"/>
              </a:rPr>
              <a:t>Write a Letter</a:t>
            </a:r>
            <a:endParaRPr lang="en-US" dirty="0"/>
          </a:p>
        </p:txBody>
      </p:sp>
      <p:sp>
        <p:nvSpPr>
          <p:cNvPr id="4" name="Content Placeholder 3">
            <a:extLst>
              <a:ext uri="{FF2B5EF4-FFF2-40B4-BE49-F238E27FC236}">
                <a16:creationId xmlns:a16="http://schemas.microsoft.com/office/drawing/2014/main" id="{BDE9B74A-0046-3136-7447-CF94E1B0733F}"/>
              </a:ext>
            </a:extLst>
          </p:cNvPr>
          <p:cNvSpPr>
            <a:spLocks noGrp="1"/>
          </p:cNvSpPr>
          <p:nvPr>
            <p:ph sz="half" idx="1"/>
          </p:nvPr>
        </p:nvSpPr>
        <p:spPr>
          <a:xfrm>
            <a:off x="4332849" y="1394642"/>
            <a:ext cx="6944751" cy="4260570"/>
          </a:xfrm>
        </p:spPr>
        <p:txBody>
          <a:bodyPr/>
          <a:lstStyle/>
          <a:p>
            <a:pPr marL="457200" lvl="1" indent="0">
              <a:spcAft>
                <a:spcPts val="1200"/>
              </a:spcAft>
              <a:buNone/>
            </a:pPr>
            <a:r>
              <a:rPr lang="en-US" b="1" kern="100" dirty="0">
                <a:solidFill>
                  <a:schemeClr val="accent1"/>
                </a:solidFill>
                <a:effectLst/>
                <a:ea typeface="Calibri" panose="020F0502020204030204" pitchFamily="34" charset="0"/>
                <a:cs typeface="Calibri" panose="020F0502020204030204" pitchFamily="34" charset="0"/>
              </a:rPr>
              <a:t>Write a letter to yourself.</a:t>
            </a:r>
          </a:p>
          <a:p>
            <a:pPr lvl="1"/>
            <a:r>
              <a:rPr lang="en-US" kern="100" dirty="0">
                <a:solidFill>
                  <a:srgbClr val="000000"/>
                </a:solidFill>
                <a:ea typeface="Calibri" panose="020F0502020204030204" pitchFamily="34" charset="0"/>
                <a:cs typeface="Calibri" panose="020F0502020204030204" pitchFamily="34" charset="0"/>
              </a:rPr>
              <a:t>Describe one thing you learned today.</a:t>
            </a:r>
          </a:p>
          <a:p>
            <a:pPr lvl="1"/>
            <a:r>
              <a:rPr lang="en-US" kern="100" dirty="0">
                <a:solidFill>
                  <a:srgbClr val="000000"/>
                </a:solidFill>
                <a:ea typeface="Calibri" panose="020F0502020204030204" pitchFamily="34" charset="0"/>
                <a:cs typeface="Calibri" panose="020F0502020204030204" pitchFamily="34" charset="0"/>
              </a:rPr>
              <a:t>Explain</a:t>
            </a:r>
          </a:p>
          <a:p>
            <a:pPr lvl="2"/>
            <a:r>
              <a:rPr lang="en-US" sz="2400" kern="100" dirty="0">
                <a:solidFill>
                  <a:srgbClr val="000000"/>
                </a:solidFill>
                <a:ea typeface="Calibri" panose="020F0502020204030204" pitchFamily="34" charset="0"/>
                <a:cs typeface="Calibri" panose="020F0502020204030204" pitchFamily="34" charset="0"/>
              </a:rPr>
              <a:t>ways you might use what you learned in your setting and</a:t>
            </a:r>
          </a:p>
          <a:p>
            <a:pPr lvl="2"/>
            <a:r>
              <a:rPr lang="en-US" sz="2400" kern="100" dirty="0">
                <a:solidFill>
                  <a:srgbClr val="000000"/>
                </a:solidFill>
                <a:ea typeface="Calibri" panose="020F0502020204030204" pitchFamily="34" charset="0"/>
                <a:cs typeface="Calibri" panose="020F0502020204030204" pitchFamily="34" charset="0"/>
              </a:rPr>
              <a:t>how you feel about using what you learned in your setting. </a:t>
            </a:r>
          </a:p>
        </p:txBody>
      </p:sp>
      <p:pic>
        <p:nvPicPr>
          <p:cNvPr id="12" name="Content Placeholder 11" descr="Open envelope outline">
            <a:extLst>
              <a:ext uri="{FF2B5EF4-FFF2-40B4-BE49-F238E27FC236}">
                <a16:creationId xmlns:a16="http://schemas.microsoft.com/office/drawing/2014/main" id="{BCEB9AF9-86A5-B35F-5AD4-E68CA036CACB}"/>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1208648" y="1763224"/>
            <a:ext cx="2969456" cy="2969456"/>
          </a:xfrm>
        </p:spPr>
      </p:pic>
    </p:spTree>
    <p:extLst>
      <p:ext uri="{BB962C8B-B14F-4D97-AF65-F5344CB8AC3E}">
        <p14:creationId xmlns:p14="http://schemas.microsoft.com/office/powerpoint/2010/main" val="4160391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1BE7-A514-56A4-E3E1-00D9C0589EBF}"/>
              </a:ext>
            </a:extLst>
          </p:cNvPr>
          <p:cNvSpPr>
            <a:spLocks noGrp="1"/>
          </p:cNvSpPr>
          <p:nvPr>
            <p:ph type="title"/>
          </p:nvPr>
        </p:nvSpPr>
        <p:spPr/>
        <p:txBody>
          <a:bodyPr/>
          <a:lstStyle/>
          <a:p>
            <a:r>
              <a:rPr lang="en-US" dirty="0"/>
              <a:t>Apply to Your Setting</a:t>
            </a:r>
          </a:p>
        </p:txBody>
      </p:sp>
      <p:sp>
        <p:nvSpPr>
          <p:cNvPr id="5" name="Content Placeholder 4">
            <a:extLst>
              <a:ext uri="{FF2B5EF4-FFF2-40B4-BE49-F238E27FC236}">
                <a16:creationId xmlns:a16="http://schemas.microsoft.com/office/drawing/2014/main" id="{E9D6709A-BB49-2CF5-D240-09793DA30ED1}"/>
              </a:ext>
            </a:extLst>
          </p:cNvPr>
          <p:cNvSpPr>
            <a:spLocks noGrp="1"/>
          </p:cNvSpPr>
          <p:nvPr>
            <p:ph sz="half" idx="1"/>
          </p:nvPr>
        </p:nvSpPr>
        <p:spPr/>
        <p:txBody>
          <a:bodyPr anchor="ctr">
            <a:normAutofit/>
          </a:bodyPr>
          <a:lstStyle/>
          <a:p>
            <a:pPr lvl="1" fontAlgn="base"/>
            <a:r>
              <a:rPr lang="en-US" dirty="0"/>
              <a:t>Keep a journal</a:t>
            </a:r>
          </a:p>
          <a:p>
            <a:pPr lvl="1" fontAlgn="base"/>
            <a:r>
              <a:rPr lang="en-US" dirty="0"/>
              <a:t>Take photos or make notes</a:t>
            </a:r>
          </a:p>
          <a:p>
            <a:pPr lvl="1" fontAlgn="base"/>
            <a:r>
              <a:rPr lang="en-US" dirty="0"/>
              <a:t>Share with other educators </a:t>
            </a:r>
          </a:p>
        </p:txBody>
      </p:sp>
      <p:pic>
        <p:nvPicPr>
          <p:cNvPr id="8" name="Content Placeholder 7">
            <a:extLst>
              <a:ext uri="{FF2B5EF4-FFF2-40B4-BE49-F238E27FC236}">
                <a16:creationId xmlns:a16="http://schemas.microsoft.com/office/drawing/2014/main" id="{6A08BA1D-F9CF-A60F-7091-EBB93C463F83}"/>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5664" r="25759"/>
          <a:stretch/>
        </p:blipFill>
        <p:spPr>
          <a:xfrm>
            <a:off x="7521677" y="1324303"/>
            <a:ext cx="3696930" cy="5073649"/>
          </a:xfrm>
        </p:spPr>
      </p:pic>
    </p:spTree>
    <p:extLst>
      <p:ext uri="{BB962C8B-B14F-4D97-AF65-F5344CB8AC3E}">
        <p14:creationId xmlns:p14="http://schemas.microsoft.com/office/powerpoint/2010/main" val="1406641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7871B-97DF-DCDE-1C9E-147142727BC7}"/>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258534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nchor="t">
            <a:normAutofit/>
          </a:bodyPr>
          <a:lstStyle/>
          <a:p>
            <a:r>
              <a:rPr lang="en-US" dirty="0"/>
              <a:t>Session Goals</a:t>
            </a:r>
            <a:endParaRPr lang="en-US" b="1" dirty="0"/>
          </a:p>
        </p:txBody>
      </p:sp>
      <p:sp>
        <p:nvSpPr>
          <p:cNvPr id="6" name="Content Placeholder 2">
            <a:extLst>
              <a:ext uri="{FF2B5EF4-FFF2-40B4-BE49-F238E27FC236}">
                <a16:creationId xmlns:a16="http://schemas.microsoft.com/office/drawing/2014/main" id="{3BC32B4C-186B-17A5-E7D0-71174F4727B0}"/>
              </a:ext>
            </a:extLst>
          </p:cNvPr>
          <p:cNvSpPr>
            <a:spLocks noGrp="1"/>
          </p:cNvSpPr>
          <p:nvPr>
            <p:ph sz="half" idx="1"/>
          </p:nvPr>
        </p:nvSpPr>
        <p:spPr>
          <a:xfrm>
            <a:off x="838200" y="1659988"/>
            <a:ext cx="5181600" cy="4273278"/>
          </a:xfrm>
        </p:spPr>
        <p:txBody>
          <a:bodyPr>
            <a:normAutofit/>
          </a:bodyPr>
          <a:lstStyle/>
          <a:p>
            <a:pPr marL="228600" marR="0" lvl="1" fontAlgn="base">
              <a:lnSpc>
                <a:spcPct val="120000"/>
              </a:lnSpc>
              <a:spcBef>
                <a:spcPts val="1000"/>
              </a:spcBef>
            </a:pPr>
            <a:r>
              <a:rPr lang="en-US" sz="2800" dirty="0"/>
              <a:t>Experience and discuss what we mean by inquiry.</a:t>
            </a:r>
          </a:p>
          <a:p>
            <a:pPr marL="228600" marR="0" lvl="1" fontAlgn="base">
              <a:lnSpc>
                <a:spcPct val="120000"/>
              </a:lnSpc>
              <a:spcBef>
                <a:spcPts val="1000"/>
              </a:spcBef>
            </a:pPr>
            <a:r>
              <a:rPr lang="en-US" sz="2800" dirty="0"/>
              <a:t>Explore ways to build a culture of inquiry in your learning setting.</a:t>
            </a:r>
          </a:p>
        </p:txBody>
      </p:sp>
      <p:pic>
        <p:nvPicPr>
          <p:cNvPr id="5" name="Picture 4">
            <a:extLst>
              <a:ext uri="{FF2B5EF4-FFF2-40B4-BE49-F238E27FC236}">
                <a16:creationId xmlns:a16="http://schemas.microsoft.com/office/drawing/2014/main" id="{56160EC9-0DA6-0496-8F2C-C97E328061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7524" r="47736" b="21385"/>
          <a:stretch>
            <a:fillRect/>
          </a:stretch>
        </p:blipFill>
        <p:spPr>
          <a:xfrm>
            <a:off x="6731888" y="969385"/>
            <a:ext cx="5465917" cy="4956681"/>
          </a:xfrm>
          <a:prstGeom prst="rect">
            <a:avLst/>
          </a:prstGeom>
        </p:spPr>
      </p:pic>
    </p:spTree>
    <p:extLst>
      <p:ext uri="{BB962C8B-B14F-4D97-AF65-F5344CB8AC3E}">
        <p14:creationId xmlns:p14="http://schemas.microsoft.com/office/powerpoint/2010/main" val="3832975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p:txBody>
          <a:bodyPr anchor="ctr">
            <a:normAutofit/>
          </a:bodyPr>
          <a:lstStyle/>
          <a:p>
            <a:r>
              <a:rPr lang="en-US" sz="4400" i="0" dirty="0">
                <a:effectLst/>
                <a:latin typeface="Montserrat" panose="00000500000000000000" pitchFamily="50" charset="0"/>
              </a:rPr>
              <a:t>What do you wonder?</a:t>
            </a:r>
            <a:endParaRPr lang="en-US" sz="4400" dirty="0">
              <a:latin typeface="Montserrat" panose="00000500000000000000" pitchFamily="50" charset="0"/>
            </a:endParaRPr>
          </a:p>
        </p:txBody>
      </p:sp>
      <p:pic>
        <p:nvPicPr>
          <p:cNvPr id="4" name="Picture 3" descr="A laundry basket filled with balls of different shapes, sizes, colors, and materials. The balls visible on the top include two large basketballs, a small foam football, a small blue and white soccer ball, and a yellow baseball. ">
            <a:extLst>
              <a:ext uri="{FF2B5EF4-FFF2-40B4-BE49-F238E27FC236}">
                <a16:creationId xmlns:a16="http://schemas.microsoft.com/office/drawing/2014/main" id="{923031A8-1B8A-8B52-F7CA-AE8D7680ED48}"/>
              </a:ext>
            </a:extLst>
          </p:cNvPr>
          <p:cNvPicPr>
            <a:picLocks noChangeAspect="1"/>
          </p:cNvPicPr>
          <p:nvPr/>
        </p:nvPicPr>
        <p:blipFill>
          <a:blip r:embed="rId3">
            <a:extLst>
              <a:ext uri="{28A0092B-C50C-407E-A947-70E740481C1C}">
                <a14:useLocalDpi xmlns:a14="http://schemas.microsoft.com/office/drawing/2010/main" val="0"/>
              </a:ext>
            </a:extLst>
          </a:blip>
          <a:srcRect l="22431" r="7130"/>
          <a:stretch/>
        </p:blipFill>
        <p:spPr>
          <a:xfrm>
            <a:off x="5985164" y="699154"/>
            <a:ext cx="5763491" cy="5454929"/>
          </a:xfrm>
          <a:prstGeom prst="rect">
            <a:avLst/>
          </a:prstGeom>
        </p:spPr>
      </p:pic>
    </p:spTree>
    <p:extLst>
      <p:ext uri="{BB962C8B-B14F-4D97-AF65-F5344CB8AC3E}">
        <p14:creationId xmlns:p14="http://schemas.microsoft.com/office/powerpoint/2010/main" val="2313071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07831"/>
          </a:xfrm>
        </p:spPr>
        <p:txBody>
          <a:bodyPr/>
          <a:lstStyle/>
          <a:p>
            <a:r>
              <a:rPr lang="en-US" dirty="0"/>
              <a:t>What can you do to find out?</a:t>
            </a:r>
            <a:endParaRPr lang="en-US" b="1"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920906" y="4391844"/>
            <a:ext cx="10764815"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chemeClr val="accent1"/>
              </a:buClr>
            </a:pPr>
            <a:r>
              <a:rPr lang="en-US" sz="2400" dirty="0">
                <a:solidFill>
                  <a:srgbClr val="3F3F3F"/>
                </a:solidFill>
                <a:latin typeface="Montserrat" pitchFamily="2" charset="77"/>
                <a:cs typeface="Helvetica" panose="020B0604020202020204" pitchFamily="34" charset="0"/>
              </a:rPr>
              <a:t>Choose a question to investigate.</a:t>
            </a:r>
          </a:p>
          <a:p>
            <a:pPr>
              <a:lnSpc>
                <a:spcPct val="120000"/>
              </a:lnSpc>
              <a:buClr>
                <a:schemeClr val="accent1"/>
              </a:buClr>
            </a:pPr>
            <a:r>
              <a:rPr lang="en-US" sz="2400" dirty="0">
                <a:solidFill>
                  <a:srgbClr val="3F3F3F"/>
                </a:solidFill>
                <a:latin typeface="Montserrat" pitchFamily="2" charset="77"/>
                <a:cs typeface="Helvetica" panose="020B0604020202020204" pitchFamily="34" charset="0"/>
              </a:rPr>
              <a:t>Plan for what you might do to find out.</a:t>
            </a:r>
          </a:p>
          <a:p>
            <a:pPr>
              <a:lnSpc>
                <a:spcPct val="120000"/>
              </a:lnSpc>
              <a:buClr>
                <a:schemeClr val="accent1"/>
              </a:buClr>
            </a:pPr>
            <a:r>
              <a:rPr lang="en-US" sz="2400" dirty="0">
                <a:solidFill>
                  <a:srgbClr val="3F3F3F"/>
                </a:solidFill>
                <a:latin typeface="Montserrat" pitchFamily="2" charset="77"/>
                <a:cs typeface="Helvetica" panose="020B0604020202020204" pitchFamily="34" charset="0"/>
              </a:rPr>
              <a:t>Investigate. </a:t>
            </a:r>
          </a:p>
        </p:txBody>
      </p:sp>
      <p:pic>
        <p:nvPicPr>
          <p:cNvPr id="7" name="Picture 6">
            <a:extLst>
              <a:ext uri="{FF2B5EF4-FFF2-40B4-BE49-F238E27FC236}">
                <a16:creationId xmlns:a16="http://schemas.microsoft.com/office/drawing/2014/main" id="{3D9AE41C-358D-D104-60F3-E35CDCE3FF88}"/>
              </a:ext>
              <a:ext uri="{C183D7F6-B498-43B3-948B-1728B52AA6E4}">
                <adec:decorative xmlns:adec="http://schemas.microsoft.com/office/drawing/2017/decorative" val="1"/>
              </a:ext>
            </a:extLst>
          </p:cNvPr>
          <p:cNvPicPr>
            <a:picLocks noChangeAspect="1"/>
          </p:cNvPicPr>
          <p:nvPr/>
        </p:nvPicPr>
        <p:blipFill>
          <a:blip r:embed="rId3"/>
          <a:srcRect l="27758" r="5493" b="1"/>
          <a:stretch/>
        </p:blipFill>
        <p:spPr>
          <a:xfrm>
            <a:off x="1001301" y="1113639"/>
            <a:ext cx="3142830" cy="3142830"/>
          </a:xfrm>
          <a:prstGeom prst="rect">
            <a:avLst/>
          </a:prstGeom>
        </p:spPr>
      </p:pic>
      <p:pic>
        <p:nvPicPr>
          <p:cNvPr id="4" name="Content Placeholder 14">
            <a:extLst>
              <a:ext uri="{FF2B5EF4-FFF2-40B4-BE49-F238E27FC236}">
                <a16:creationId xmlns:a16="http://schemas.microsoft.com/office/drawing/2014/main" id="{9C999E57-94FD-978F-18E4-C9D716DB20DF}"/>
              </a:ext>
              <a:ext uri="{C183D7F6-B498-43B3-948B-1728B52AA6E4}">
                <adec:decorative xmlns:adec="http://schemas.microsoft.com/office/drawing/2017/decorative" val="1"/>
              </a:ext>
            </a:extLst>
          </p:cNvPr>
          <p:cNvPicPr>
            <a:picLocks noChangeAspect="1"/>
          </p:cNvPicPr>
          <p:nvPr/>
        </p:nvPicPr>
        <p:blipFill>
          <a:blip r:embed="rId4"/>
          <a:srcRect l="22065" t="1" r="16840" b="1"/>
          <a:stretch/>
        </p:blipFill>
        <p:spPr>
          <a:xfrm>
            <a:off x="4657719" y="1113639"/>
            <a:ext cx="2876562" cy="3142830"/>
          </a:xfrm>
          <a:prstGeom prst="rect">
            <a:avLst/>
          </a:prstGeom>
        </p:spPr>
      </p:pic>
      <p:pic>
        <p:nvPicPr>
          <p:cNvPr id="12" name="Picture Placeholder 18">
            <a:extLst>
              <a:ext uri="{FF2B5EF4-FFF2-40B4-BE49-F238E27FC236}">
                <a16:creationId xmlns:a16="http://schemas.microsoft.com/office/drawing/2014/main" id="{CC801BD9-DB42-690B-854F-A23770B2D6B9}"/>
              </a:ext>
              <a:ext uri="{C183D7F6-B498-43B3-948B-1728B52AA6E4}">
                <adec:decorative xmlns:adec="http://schemas.microsoft.com/office/drawing/2017/decorative" val="1"/>
              </a:ext>
            </a:extLst>
          </p:cNvPr>
          <p:cNvPicPr>
            <a:picLocks noChangeAspect="1"/>
          </p:cNvPicPr>
          <p:nvPr/>
        </p:nvPicPr>
        <p:blipFill>
          <a:blip r:embed="rId5"/>
          <a:srcRect l="16667" r="16667"/>
          <a:stretch>
            <a:fillRect/>
          </a:stretch>
        </p:blipFill>
        <p:spPr>
          <a:xfrm>
            <a:off x="8047869" y="1113639"/>
            <a:ext cx="3142830" cy="3142830"/>
          </a:xfrm>
          <a:prstGeom prst="rect">
            <a:avLst/>
          </a:prstGeom>
        </p:spPr>
      </p:pic>
    </p:spTree>
    <p:extLst>
      <p:ext uri="{BB962C8B-B14F-4D97-AF65-F5344CB8AC3E}">
        <p14:creationId xmlns:p14="http://schemas.microsoft.com/office/powerpoint/2010/main" val="427695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5BAF3-38D8-3107-6B1E-C2E85E27113C}"/>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710C241C-E115-C96E-7EEB-BC6E8F961608}"/>
              </a:ext>
            </a:extLst>
          </p:cNvPr>
          <p:cNvSpPr>
            <a:spLocks noGrp="1"/>
          </p:cNvSpPr>
          <p:nvPr>
            <p:ph type="title"/>
          </p:nvPr>
        </p:nvSpPr>
        <p:spPr>
          <a:xfrm>
            <a:off x="1177626" y="1439324"/>
            <a:ext cx="4034118" cy="3039314"/>
          </a:xfrm>
        </p:spPr>
        <p:txBody>
          <a:bodyPr anchor="b">
            <a:normAutofit/>
          </a:bodyPr>
          <a:lstStyle/>
          <a:p>
            <a:r>
              <a:rPr lang="en-US" sz="4400" dirty="0"/>
              <a:t>Discuss</a:t>
            </a:r>
            <a:r>
              <a:rPr lang="en-US" sz="4400" b="1" i="0" dirty="0">
                <a:effectLst/>
                <a:latin typeface="Montserrat" pitchFamily="2" charset="77"/>
              </a:rPr>
              <a:t>:</a:t>
            </a:r>
            <a:br>
              <a:rPr lang="en-US" sz="4400" b="1" i="0" dirty="0">
                <a:effectLst/>
                <a:latin typeface="Montserrat" pitchFamily="2" charset="77"/>
              </a:rPr>
            </a:br>
            <a:r>
              <a:rPr lang="en-US" sz="4400" b="0" dirty="0">
                <a:latin typeface="Montserrat Medium" panose="00000600000000000000" pitchFamily="2" charset="0"/>
              </a:rPr>
              <a:t>E</a:t>
            </a:r>
            <a:r>
              <a:rPr lang="en-US" sz="4400" b="0" i="0" dirty="0">
                <a:effectLst/>
                <a:latin typeface="Montserrat Medium" panose="00000600000000000000" pitchFamily="2" charset="0"/>
              </a:rPr>
              <a:t>ngaging in Inquiry</a:t>
            </a:r>
            <a:endParaRPr lang="en-US" sz="4400" dirty="0"/>
          </a:p>
        </p:txBody>
      </p:sp>
      <p:sp>
        <p:nvSpPr>
          <p:cNvPr id="2" name="Content Placeholder 1">
            <a:extLst>
              <a:ext uri="{FF2B5EF4-FFF2-40B4-BE49-F238E27FC236}">
                <a16:creationId xmlns:a16="http://schemas.microsoft.com/office/drawing/2014/main" id="{CCEB6AC5-BA95-F0F7-5411-683657228108}"/>
              </a:ext>
            </a:extLst>
          </p:cNvPr>
          <p:cNvSpPr>
            <a:spLocks noGrp="1"/>
          </p:cNvSpPr>
          <p:nvPr>
            <p:ph idx="1"/>
          </p:nvPr>
        </p:nvSpPr>
        <p:spPr/>
        <p:txBody>
          <a:bodyPr>
            <a:normAutofit/>
          </a:bodyPr>
          <a:lstStyle/>
          <a:p>
            <a:pPr marL="228600" marR="0" lvl="1">
              <a:lnSpc>
                <a:spcPct val="120000"/>
              </a:lnSpc>
              <a:spcBef>
                <a:spcPts val="1000"/>
              </a:spcBef>
              <a:spcAft>
                <a:spcPts val="1800"/>
              </a:spcAft>
            </a:pPr>
            <a:r>
              <a:rPr lang="en-US" sz="2800" dirty="0"/>
              <a:t>What question did you investigate? </a:t>
            </a:r>
          </a:p>
          <a:p>
            <a:pPr marL="228600" marR="0" lvl="1">
              <a:lnSpc>
                <a:spcPct val="120000"/>
              </a:lnSpc>
              <a:spcBef>
                <a:spcPts val="1000"/>
              </a:spcBef>
              <a:spcAft>
                <a:spcPts val="1800"/>
              </a:spcAft>
            </a:pPr>
            <a:r>
              <a:rPr lang="en-US" sz="2800" dirty="0"/>
              <a:t>What did you do during your investigation? </a:t>
            </a:r>
          </a:p>
          <a:p>
            <a:pPr marL="228600" marR="0" lvl="1">
              <a:lnSpc>
                <a:spcPct val="120000"/>
              </a:lnSpc>
              <a:spcBef>
                <a:spcPts val="1000"/>
              </a:spcBef>
              <a:spcAft>
                <a:spcPts val="1800"/>
              </a:spcAft>
            </a:pPr>
            <a:r>
              <a:rPr lang="en-US" sz="2800" dirty="0"/>
              <a:t>What did you learn?</a:t>
            </a:r>
            <a:r>
              <a:rPr lang="en-US" sz="2800" kern="100" dirty="0">
                <a:effectLst/>
                <a:ea typeface="Calibri" panose="020F0502020204030204" pitchFamily="34" charset="0"/>
                <a:cs typeface="Times New Roman" panose="02020603050405020304" pitchFamily="18" charset="0"/>
              </a:rPr>
              <a:t>	</a:t>
            </a:r>
          </a:p>
          <a:p>
            <a:pPr marL="228600" marR="0" lvl="1">
              <a:lnSpc>
                <a:spcPct val="120000"/>
              </a:lnSpc>
              <a:spcBef>
                <a:spcPts val="1000"/>
              </a:spcBef>
            </a:pPr>
            <a:r>
              <a:rPr lang="en-US" sz="2800" kern="100" dirty="0">
                <a:ea typeface="Calibri" panose="020F0502020204030204" pitchFamily="34" charset="0"/>
                <a:cs typeface="Times New Roman" panose="02020603050405020304" pitchFamily="18" charset="0"/>
              </a:rPr>
              <a:t>What further questions do you have?</a:t>
            </a:r>
            <a:r>
              <a:rPr lang="en-US" sz="2800" dirty="0">
                <a:effectLst/>
                <a:ea typeface="Calibri" panose="020F0502020204030204" pitchFamily="34"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175232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i="0" dirty="0">
                <a:effectLst/>
                <a:latin typeface="Montserrat" pitchFamily="2" charset="77"/>
              </a:rPr>
              <a:t>What is inquiry?</a:t>
            </a:r>
            <a:r>
              <a:rPr lang="en-US" b="0" i="0" dirty="0">
                <a:effectLst/>
                <a:latin typeface="Montserrat" pitchFamily="2" charset="77"/>
              </a:rPr>
              <a:t> </a:t>
            </a:r>
            <a:endParaRPr lang="en-US" b="1" dirty="0"/>
          </a:p>
        </p:txBody>
      </p:sp>
      <p:sp>
        <p:nvSpPr>
          <p:cNvPr id="7" name="Content Placeholder 6">
            <a:extLst>
              <a:ext uri="{FF2B5EF4-FFF2-40B4-BE49-F238E27FC236}">
                <a16:creationId xmlns:a16="http://schemas.microsoft.com/office/drawing/2014/main" id="{81BF7068-4C87-9FFF-AB7F-881BFEC22257}"/>
              </a:ext>
            </a:extLst>
          </p:cNvPr>
          <p:cNvSpPr>
            <a:spLocks noGrp="1"/>
          </p:cNvSpPr>
          <p:nvPr>
            <p:ph sz="half" idx="1"/>
          </p:nvPr>
        </p:nvSpPr>
        <p:spPr>
          <a:xfrm>
            <a:off x="838200" y="1190375"/>
            <a:ext cx="4913243" cy="4535044"/>
          </a:xfrm>
        </p:spPr>
        <p:txBody>
          <a:bodyPr anchor="ctr"/>
          <a:lstStyle/>
          <a:p>
            <a:pPr marL="0" indent="0">
              <a:buNone/>
            </a:pPr>
            <a:r>
              <a:rPr lang="en-US" kern="100" dirty="0">
                <a:solidFill>
                  <a:schemeClr val="tx1"/>
                </a:solidFill>
                <a:latin typeface="Montserrat" panose="00000500000000000000" pitchFamily="2" charset="0"/>
                <a:ea typeface="Calibri" panose="020F0502020204030204" pitchFamily="34" charset="0"/>
                <a:cs typeface="Calibri" panose="020F0502020204030204" pitchFamily="34" charset="0"/>
              </a:rPr>
              <a:t>Inquiry refers to the many ways in which people wonder about, explore, and develop and communicate understanding of their world.</a:t>
            </a:r>
            <a:endParaRPr lang="en-US" dirty="0">
              <a:solidFill>
                <a:schemeClr val="tx1"/>
              </a:solidFill>
              <a:latin typeface="Montserrat" panose="00000500000000000000" pitchFamily="2" charset="0"/>
            </a:endParaRPr>
          </a:p>
        </p:txBody>
      </p:sp>
      <p:pic>
        <p:nvPicPr>
          <p:cNvPr id="10" name="Content Placeholder 9">
            <a:extLst>
              <a:ext uri="{FF2B5EF4-FFF2-40B4-BE49-F238E27FC236}">
                <a16:creationId xmlns:a16="http://schemas.microsoft.com/office/drawing/2014/main" id="{45E4B18E-959D-9E75-D662-02257D26B4CB}"/>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7496" b="13229"/>
          <a:stretch/>
        </p:blipFill>
        <p:spPr>
          <a:xfrm>
            <a:off x="6554800" y="1147304"/>
            <a:ext cx="4364177" cy="4535044"/>
          </a:xfrm>
        </p:spPr>
      </p:pic>
      <p:sp>
        <p:nvSpPr>
          <p:cNvPr id="4" name="TextBox 3">
            <a:extLst>
              <a:ext uri="{FF2B5EF4-FFF2-40B4-BE49-F238E27FC236}">
                <a16:creationId xmlns:a16="http://schemas.microsoft.com/office/drawing/2014/main" id="{F8897FE3-8FFF-091F-03BC-2F78C08BE322}"/>
              </a:ext>
            </a:extLst>
          </p:cNvPr>
          <p:cNvSpPr txBox="1"/>
          <p:nvPr/>
        </p:nvSpPr>
        <p:spPr>
          <a:xfrm>
            <a:off x="303200" y="5725418"/>
            <a:ext cx="11585600" cy="586956"/>
          </a:xfrm>
          <a:prstGeom prst="rect">
            <a:avLst/>
          </a:prstGeom>
          <a:noFill/>
        </p:spPr>
        <p:txBody>
          <a:bodyPr wrap="square">
            <a:spAutoFit/>
          </a:bodyPr>
          <a:lstStyle/>
          <a:p>
            <a:pPr marR="0" lvl="0">
              <a:lnSpc>
                <a:spcPct val="120000"/>
              </a:lnSpc>
              <a:spcBef>
                <a:spcPts val="1000"/>
              </a:spcBef>
              <a:buClr>
                <a:srgbClr val="2078B0"/>
              </a:buClr>
            </a:pPr>
            <a:r>
              <a:rPr lang="en-US" sz="1400" dirty="0">
                <a:solidFill>
                  <a:schemeClr val="bg1">
                    <a:lumMod val="50000"/>
                  </a:schemeClr>
                </a:solidFill>
                <a:latin typeface="Montserrat" panose="00000500000000000000" pitchFamily="50" charset="0"/>
              </a:rPr>
              <a:t>Broderick &amp; Hong (2020); California Department of Education (2016, 2024); National Academies of Sciences, Engineering, &amp; Medicine (NASEM; 2021)</a:t>
            </a:r>
          </a:p>
        </p:txBody>
      </p:sp>
    </p:spTree>
    <p:extLst>
      <p:ext uri="{BB962C8B-B14F-4D97-AF65-F5344CB8AC3E}">
        <p14:creationId xmlns:p14="http://schemas.microsoft.com/office/powerpoint/2010/main" val="2106577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B11BA-E3A2-DA81-5E11-B8A936AA1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E1240-F58F-C6D8-5434-8936BDB7732A}"/>
              </a:ext>
            </a:extLst>
          </p:cNvPr>
          <p:cNvSpPr>
            <a:spLocks noGrp="1"/>
          </p:cNvSpPr>
          <p:nvPr>
            <p:ph type="title"/>
          </p:nvPr>
        </p:nvSpPr>
        <p:spPr>
          <a:xfrm>
            <a:off x="838199" y="249319"/>
            <a:ext cx="10812517" cy="507831"/>
          </a:xfrm>
        </p:spPr>
        <p:txBody>
          <a:bodyPr/>
          <a:lstStyle/>
          <a:p>
            <a:r>
              <a:rPr lang="en-US" b="1" i="0" dirty="0">
                <a:effectLst/>
                <a:latin typeface="Montserrat" pitchFamily="2" charset="77"/>
              </a:rPr>
              <a:t>Inquiry Supports Learning in STEAM</a:t>
            </a:r>
            <a:endParaRPr lang="en-US" b="1" dirty="0"/>
          </a:p>
        </p:txBody>
      </p:sp>
      <p:sp>
        <p:nvSpPr>
          <p:cNvPr id="5" name="Content Placeholder 2">
            <a:extLst>
              <a:ext uri="{FF2B5EF4-FFF2-40B4-BE49-F238E27FC236}">
                <a16:creationId xmlns:a16="http://schemas.microsoft.com/office/drawing/2014/main" id="{66E2F9C4-2AFF-5E34-2070-3EFE4F8B908A}"/>
              </a:ext>
            </a:extLst>
          </p:cNvPr>
          <p:cNvSpPr txBox="1">
            <a:spLocks/>
          </p:cNvSpPr>
          <p:nvPr/>
        </p:nvSpPr>
        <p:spPr>
          <a:xfrm>
            <a:off x="1151464" y="2151413"/>
            <a:ext cx="3948853" cy="21306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400" b="1" dirty="0"/>
              <a:t>Engaging in inquiry</a:t>
            </a:r>
          </a:p>
          <a:p>
            <a:pPr marL="0" indent="0" algn="ctr">
              <a:lnSpc>
                <a:spcPct val="120000"/>
              </a:lnSpc>
              <a:buFont typeface="Arial" panose="020B0604020202020204" pitchFamily="34" charset="0"/>
              <a:buNone/>
            </a:pPr>
            <a:r>
              <a:rPr lang="en-US" sz="2400" dirty="0">
                <a:latin typeface="Montserrat"/>
                <a:cs typeface="Poppins"/>
              </a:rPr>
              <a:t>Ask questions, investigate, develop explanations</a:t>
            </a:r>
          </a:p>
        </p:txBody>
      </p:sp>
      <p:sp>
        <p:nvSpPr>
          <p:cNvPr id="3" name="Arrow: Right 2" descr="Arrow pointing to the right.">
            <a:extLst>
              <a:ext uri="{FF2B5EF4-FFF2-40B4-BE49-F238E27FC236}">
                <a16:creationId xmlns:a16="http://schemas.microsoft.com/office/drawing/2014/main" id="{EB43F6DF-684D-EBE9-83A4-0663BCE6C782}"/>
              </a:ext>
            </a:extLst>
          </p:cNvPr>
          <p:cNvSpPr/>
          <p:nvPr/>
        </p:nvSpPr>
        <p:spPr>
          <a:xfrm>
            <a:off x="5249333" y="2685432"/>
            <a:ext cx="1744134" cy="93133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4">
            <a:extLst>
              <a:ext uri="{FF2B5EF4-FFF2-40B4-BE49-F238E27FC236}">
                <a16:creationId xmlns:a16="http://schemas.microsoft.com/office/drawing/2014/main" id="{D8EE28F3-D5E7-F9E4-7570-92961A2A99AC}"/>
              </a:ext>
            </a:extLst>
          </p:cNvPr>
          <p:cNvSpPr txBox="1">
            <a:spLocks/>
          </p:cNvSpPr>
          <p:nvPr/>
        </p:nvSpPr>
        <p:spPr>
          <a:xfrm>
            <a:off x="7281256" y="2151413"/>
            <a:ext cx="3312403" cy="22872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Aft>
                <a:spcPts val="600"/>
              </a:spcAft>
              <a:buFont typeface="Arial" panose="020B0604020202020204" pitchFamily="34" charset="0"/>
              <a:buNone/>
            </a:pPr>
            <a:r>
              <a:rPr lang="en-US" sz="2400" b="1" dirty="0">
                <a:latin typeface="Montserrat"/>
                <a:cs typeface="Poppins"/>
              </a:rPr>
              <a:t>Understanding </a:t>
            </a:r>
          </a:p>
          <a:p>
            <a:pPr marL="0" indent="0" algn="ctr">
              <a:lnSpc>
                <a:spcPct val="120000"/>
              </a:lnSpc>
              <a:buFont typeface="Arial" panose="020B0604020202020204" pitchFamily="34" charset="0"/>
              <a:buNone/>
            </a:pPr>
            <a:r>
              <a:rPr lang="en-US" sz="2400" dirty="0">
                <a:latin typeface="Montserrat"/>
                <a:cs typeface="Poppins"/>
              </a:rPr>
              <a:t>STEAM concepts and phenomena in the world</a:t>
            </a:r>
          </a:p>
        </p:txBody>
      </p:sp>
    </p:spTree>
    <p:extLst>
      <p:ext uri="{BB962C8B-B14F-4D97-AF65-F5344CB8AC3E}">
        <p14:creationId xmlns:p14="http://schemas.microsoft.com/office/powerpoint/2010/main" val="324307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40698-0F0C-BD84-6A95-6B8EB0AAC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48870-1AF4-EFFD-EDDF-060258B6C6E4}"/>
              </a:ext>
            </a:extLst>
          </p:cNvPr>
          <p:cNvSpPr>
            <a:spLocks noGrp="1"/>
          </p:cNvSpPr>
          <p:nvPr>
            <p:ph type="title"/>
          </p:nvPr>
        </p:nvSpPr>
        <p:spPr/>
        <p:txBody>
          <a:bodyPr vert="horz" lIns="91440" tIns="45720" rIns="91440" bIns="45720" rtlCol="0" anchor="ctr" anchorCtr="0">
            <a:normAutofit/>
          </a:bodyPr>
          <a:lstStyle/>
          <a:p>
            <a:r>
              <a:rPr lang="en-US" sz="4000" b="1" i="0" kern="1200" dirty="0">
                <a:effectLst/>
                <a:latin typeface="Montserrat" pitchFamily="2" charset="77"/>
                <a:ea typeface="+mj-ea"/>
                <a:cs typeface="+mj-cs"/>
              </a:rPr>
              <a:t>Observe: </a:t>
            </a:r>
            <a:r>
              <a:rPr lang="en-US" sz="4000" b="0" i="0" kern="1200" dirty="0">
                <a:effectLst/>
                <a:latin typeface="Montserrat Medium" panose="00000600000000000000" pitchFamily="2" charset="0"/>
              </a:rPr>
              <a:t>Children Engaging in Inquiry</a:t>
            </a:r>
            <a:endParaRPr lang="en-US" sz="4000" b="0" kern="1200" dirty="0">
              <a:latin typeface="Montserrat Medium" panose="00000600000000000000" pitchFamily="2" charset="0"/>
            </a:endParaRPr>
          </a:p>
        </p:txBody>
      </p:sp>
      <p:pic>
        <p:nvPicPr>
          <p:cNvPr id="11" name="Content Placeholder 10">
            <a:extLst>
              <a:ext uri="{FF2B5EF4-FFF2-40B4-BE49-F238E27FC236}">
                <a16:creationId xmlns:a16="http://schemas.microsoft.com/office/drawing/2014/main" id="{8E978C62-B7E3-5E61-F72E-81BF234AEF4E}"/>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5137" r="-94" b="608"/>
          <a:stretch>
            <a:fillRect/>
          </a:stretch>
        </p:blipFill>
        <p:spPr>
          <a:xfrm>
            <a:off x="6172202" y="1704066"/>
            <a:ext cx="5293517" cy="2970591"/>
          </a:xfrm>
        </p:spPr>
      </p:pic>
    </p:spTree>
    <p:extLst>
      <p:ext uri="{BB962C8B-B14F-4D97-AF65-F5344CB8AC3E}">
        <p14:creationId xmlns:p14="http://schemas.microsoft.com/office/powerpoint/2010/main" val="2954073318"/>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9967</TotalTime>
  <Words>5993</Words>
  <Application>Microsoft Macintosh PowerPoint</Application>
  <PresentationFormat>Widescreen</PresentationFormat>
  <Paragraphs>406</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Symbol</vt:lpstr>
      <vt:lpstr>Calibri</vt:lpstr>
      <vt:lpstr>Poppins</vt:lpstr>
      <vt:lpstr>Montserrat</vt:lpstr>
      <vt:lpstr>Montserrat Medium</vt:lpstr>
      <vt:lpstr>Office Theme</vt:lpstr>
      <vt:lpstr>Building a Culture of Inquiry</vt:lpstr>
      <vt:lpstr>Acknowledgments</vt:lpstr>
      <vt:lpstr>Session Goals</vt:lpstr>
      <vt:lpstr>What do you wonder?</vt:lpstr>
      <vt:lpstr>What can you do to find out?</vt:lpstr>
      <vt:lpstr>Discuss: Engaging in Inquiry</vt:lpstr>
      <vt:lpstr>What is inquiry? </vt:lpstr>
      <vt:lpstr>Inquiry Supports Learning in STEAM</vt:lpstr>
      <vt:lpstr>Observe: Children Engaging in Inquiry</vt:lpstr>
      <vt:lpstr>Discuss: Children Engaging in Inquiry</vt:lpstr>
      <vt:lpstr>Why is inquiry important?</vt:lpstr>
      <vt:lpstr>Why is inquiry important? (continued)</vt:lpstr>
      <vt:lpstr>Explore: Inquiry across Ages and Contexts</vt:lpstr>
      <vt:lpstr>Discuss:  Inquiry across Ages and Contexts</vt:lpstr>
      <vt:lpstr>Summary: What is inquiry?</vt:lpstr>
      <vt:lpstr>Building a Culture of Inquiry</vt:lpstr>
      <vt:lpstr>Inquiry Mindsets</vt:lpstr>
      <vt:lpstr>Explore Inquiry Mindsets </vt:lpstr>
      <vt:lpstr>M5 Early STEAM Approach</vt:lpstr>
      <vt:lpstr>Write a Letter</vt:lpstr>
      <vt:lpstr>Apply to Your Setting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Culture of Inquiry</dc:title>
  <dc:creator/>
  <cp:lastModifiedBy>Grace Srinivasiah</cp:lastModifiedBy>
  <cp:revision>160</cp:revision>
  <cp:lastPrinted>2023-08-03T16:24:27Z</cp:lastPrinted>
  <dcterms:created xsi:type="dcterms:W3CDTF">2024-09-24T13:13:29Z</dcterms:created>
  <dcterms:modified xsi:type="dcterms:W3CDTF">2026-02-12T20:14:03Z</dcterms:modified>
</cp:coreProperties>
</file>