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handoutMasterIdLst>
    <p:handoutMasterId r:id="rId36"/>
  </p:handoutMasterIdLst>
  <p:sldIdLst>
    <p:sldId id="271" r:id="rId2"/>
    <p:sldId id="402" r:id="rId3"/>
    <p:sldId id="391" r:id="rId4"/>
    <p:sldId id="393" r:id="rId5"/>
    <p:sldId id="392" r:id="rId6"/>
    <p:sldId id="396" r:id="rId7"/>
    <p:sldId id="394" r:id="rId8"/>
    <p:sldId id="405" r:id="rId9"/>
    <p:sldId id="328" r:id="rId10"/>
    <p:sldId id="406" r:id="rId11"/>
    <p:sldId id="407" r:id="rId12"/>
    <p:sldId id="408" r:id="rId13"/>
    <p:sldId id="409" r:id="rId14"/>
    <p:sldId id="410" r:id="rId15"/>
    <p:sldId id="411" r:id="rId16"/>
    <p:sldId id="412" r:id="rId17"/>
    <p:sldId id="413" r:id="rId18"/>
    <p:sldId id="40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Lst>
  <p:sldSz cx="12192000" cy="6858000"/>
  <p:notesSz cx="6858000" cy="9144000"/>
  <p:embeddedFontLst>
    <p:embeddedFont>
      <p:font typeface="Montserrat" pitchFamily="2" charset="77"/>
      <p:regular r:id="rId37"/>
      <p:bold r:id="rId38"/>
      <p:italic r:id="rId39"/>
      <p:boldItalic r:id="rId40"/>
    </p:embeddedFont>
    <p:embeddedFont>
      <p:font typeface="Montserrat Medium" pitchFamily="2" charset="77"/>
      <p:regular r:id="rId41"/>
      <p:italic r:id="rId42"/>
    </p:embeddedFont>
    <p:embeddedFont>
      <p:font typeface="Montserrat SemiBold" pitchFamily="2" charset="77"/>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676"/>
    <a:srgbClr val="0F173D"/>
    <a:srgbClr val="4C8503"/>
    <a:srgbClr val="42509F"/>
    <a:srgbClr val="2078AE"/>
    <a:srgbClr val="2078B0"/>
    <a:srgbClr val="8AADCB"/>
    <a:srgbClr val="9DBAD4"/>
    <a:srgbClr val="D8E4EE"/>
    <a:srgbClr val="E9E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0BA72-50F4-B745-A837-AA11BBB9736B}" v="51" dt="2026-02-12T00:32:41.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09" autoAdjust="0"/>
    <p:restoredTop sz="45753" autoAdjust="0"/>
  </p:normalViewPr>
  <p:slideViewPr>
    <p:cSldViewPr snapToGrid="0">
      <p:cViewPr varScale="1">
        <p:scale>
          <a:sx n="50" d="100"/>
          <a:sy n="50" d="100"/>
        </p:scale>
        <p:origin x="2672" y="160"/>
      </p:cViewPr>
      <p:guideLst/>
    </p:cSldViewPr>
  </p:slideViewPr>
  <p:outlineViewPr>
    <p:cViewPr>
      <p:scale>
        <a:sx n="33" d="100"/>
        <a:sy n="33" d="100"/>
      </p:scale>
      <p:origin x="0" y="-7212"/>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undo custSel modSld">
      <pc:chgData name="Grace Srinivasiah" userId="28408957819_tp_box_2" providerId="OAuth2" clId="{38DC9D2F-FB21-5A8B-A8BA-1B5B1022FE40}" dt="2026-02-12T00:32:58.934" v="533" actId="12"/>
      <pc:docMkLst>
        <pc:docMk/>
      </pc:docMkLst>
      <pc:sldChg chg="modNotesTx">
        <pc:chgData name="Grace Srinivasiah" userId="28408957819_tp_box_2" providerId="OAuth2" clId="{38DC9D2F-FB21-5A8B-A8BA-1B5B1022FE40}" dt="2026-02-12T00:09:13.644" v="4" actId="12"/>
        <pc:sldMkLst>
          <pc:docMk/>
          <pc:sldMk cId="1237121600" sldId="271"/>
        </pc:sldMkLst>
      </pc:sldChg>
      <pc:sldChg chg="modNotesTx">
        <pc:chgData name="Grace Srinivasiah" userId="28408957819_tp_box_2" providerId="OAuth2" clId="{38DC9D2F-FB21-5A8B-A8BA-1B5B1022FE40}" dt="2026-02-12T00:16:25.760" v="154" actId="12"/>
        <pc:sldMkLst>
          <pc:docMk/>
          <pc:sldMk cId="1741787201" sldId="328"/>
        </pc:sldMkLst>
      </pc:sldChg>
      <pc:sldChg chg="modNotesTx">
        <pc:chgData name="Grace Srinivasiah" userId="28408957819_tp_box_2" providerId="OAuth2" clId="{38DC9D2F-FB21-5A8B-A8BA-1B5B1022FE40}" dt="2026-02-12T00:10:20.766" v="17" actId="12"/>
        <pc:sldMkLst>
          <pc:docMk/>
          <pc:sldMk cId="2687053959" sldId="391"/>
        </pc:sldMkLst>
      </pc:sldChg>
      <pc:sldChg chg="modNotesTx">
        <pc:chgData name="Grace Srinivasiah" userId="28408957819_tp_box_2" providerId="OAuth2" clId="{38DC9D2F-FB21-5A8B-A8BA-1B5B1022FE40}" dt="2026-02-12T00:14:44.727" v="99" actId="12"/>
        <pc:sldMkLst>
          <pc:docMk/>
          <pc:sldMk cId="3912840079" sldId="392"/>
        </pc:sldMkLst>
      </pc:sldChg>
      <pc:sldChg chg="modNotesTx">
        <pc:chgData name="Grace Srinivasiah" userId="28408957819_tp_box_2" providerId="OAuth2" clId="{38DC9D2F-FB21-5A8B-A8BA-1B5B1022FE40}" dt="2026-02-12T00:13:52.931" v="82" actId="20577"/>
        <pc:sldMkLst>
          <pc:docMk/>
          <pc:sldMk cId="2258638901" sldId="393"/>
        </pc:sldMkLst>
      </pc:sldChg>
      <pc:sldChg chg="modNotesTx">
        <pc:chgData name="Grace Srinivasiah" userId="28408957819_tp_box_2" providerId="OAuth2" clId="{38DC9D2F-FB21-5A8B-A8BA-1B5B1022FE40}" dt="2026-02-12T00:15:24.804" v="118" actId="20577"/>
        <pc:sldMkLst>
          <pc:docMk/>
          <pc:sldMk cId="2019314644" sldId="394"/>
        </pc:sldMkLst>
      </pc:sldChg>
      <pc:sldChg chg="modNotesTx">
        <pc:chgData name="Grace Srinivasiah" userId="28408957819_tp_box_2" providerId="OAuth2" clId="{38DC9D2F-FB21-5A8B-A8BA-1B5B1022FE40}" dt="2026-02-12T00:14:56.444" v="100" actId="12"/>
        <pc:sldMkLst>
          <pc:docMk/>
          <pc:sldMk cId="1142016247" sldId="396"/>
        </pc:sldMkLst>
      </pc:sldChg>
      <pc:sldChg chg="addSp delSp modSp mod">
        <pc:chgData name="Grace Srinivasiah" userId="28408957819_tp_box_2" providerId="OAuth2" clId="{38DC9D2F-FB21-5A8B-A8BA-1B5B1022FE40}" dt="2026-02-12T00:09:41.044" v="8" actId="14100"/>
        <pc:sldMkLst>
          <pc:docMk/>
          <pc:sldMk cId="2907974597" sldId="402"/>
        </pc:sldMkLst>
        <pc:spChg chg="mod">
          <ac:chgData name="Grace Srinivasiah" userId="28408957819_tp_box_2" providerId="OAuth2" clId="{38DC9D2F-FB21-5A8B-A8BA-1B5B1022FE40}" dt="2026-02-12T00:09:41.044" v="8" actId="14100"/>
          <ac:spMkLst>
            <pc:docMk/>
            <pc:sldMk cId="2907974597" sldId="402"/>
            <ac:spMk id="2" creationId="{E9563FD6-FEDA-87C7-707A-0CFB86F1C0EE}"/>
          </ac:spMkLst>
        </pc:spChg>
        <pc:spChg chg="add mod">
          <ac:chgData name="Grace Srinivasiah" userId="28408957819_tp_box_2" providerId="OAuth2" clId="{38DC9D2F-FB21-5A8B-A8BA-1B5B1022FE40}" dt="2026-02-12T00:09:34.164" v="6"/>
          <ac:spMkLst>
            <pc:docMk/>
            <pc:sldMk cId="2907974597" sldId="402"/>
            <ac:spMk id="3" creationId="{CED0F341-5117-99D0-D0A1-B985A20144FA}"/>
          </ac:spMkLst>
        </pc:spChg>
        <pc:spChg chg="del">
          <ac:chgData name="Grace Srinivasiah" userId="28408957819_tp_box_2" providerId="OAuth2" clId="{38DC9D2F-FB21-5A8B-A8BA-1B5B1022FE40}" dt="2026-02-12T00:09:33.265" v="5" actId="478"/>
          <ac:spMkLst>
            <pc:docMk/>
            <pc:sldMk cId="2907974597" sldId="402"/>
            <ac:spMk id="6" creationId="{81CABAD6-EC21-471F-0425-8A1668D51311}"/>
          </ac:spMkLst>
        </pc:spChg>
      </pc:sldChg>
      <pc:sldChg chg="modNotesTx">
        <pc:chgData name="Grace Srinivasiah" userId="28408957819_tp_box_2" providerId="OAuth2" clId="{38DC9D2F-FB21-5A8B-A8BA-1B5B1022FE40}" dt="2026-02-12T00:20:55.122" v="285" actId="20577"/>
        <pc:sldMkLst>
          <pc:docMk/>
          <pc:sldMk cId="3625865845" sldId="403"/>
        </pc:sldMkLst>
      </pc:sldChg>
      <pc:sldChg chg="modNotesTx">
        <pc:chgData name="Grace Srinivasiah" userId="28408957819_tp_box_2" providerId="OAuth2" clId="{38DC9D2F-FB21-5A8B-A8BA-1B5B1022FE40}" dt="2026-02-12T00:15:59.419" v="141" actId="12"/>
        <pc:sldMkLst>
          <pc:docMk/>
          <pc:sldMk cId="3267724182" sldId="405"/>
        </pc:sldMkLst>
      </pc:sldChg>
      <pc:sldChg chg="modNotesTx">
        <pc:chgData name="Grace Srinivasiah" userId="28408957819_tp_box_2" providerId="OAuth2" clId="{38DC9D2F-FB21-5A8B-A8BA-1B5B1022FE40}" dt="2026-02-12T00:16:51.577" v="166" actId="12"/>
        <pc:sldMkLst>
          <pc:docMk/>
          <pc:sldMk cId="3205234196" sldId="406"/>
        </pc:sldMkLst>
      </pc:sldChg>
      <pc:sldChg chg="modNotesTx">
        <pc:chgData name="Grace Srinivasiah" userId="28408957819_tp_box_2" providerId="OAuth2" clId="{38DC9D2F-FB21-5A8B-A8BA-1B5B1022FE40}" dt="2026-02-12T00:17:30.674" v="193" actId="20577"/>
        <pc:sldMkLst>
          <pc:docMk/>
          <pc:sldMk cId="96559899" sldId="407"/>
        </pc:sldMkLst>
      </pc:sldChg>
      <pc:sldChg chg="modNotesTx">
        <pc:chgData name="Grace Srinivasiah" userId="28408957819_tp_box_2" providerId="OAuth2" clId="{38DC9D2F-FB21-5A8B-A8BA-1B5B1022FE40}" dt="2026-02-12T00:17:46.783" v="196" actId="20577"/>
        <pc:sldMkLst>
          <pc:docMk/>
          <pc:sldMk cId="3752556433" sldId="408"/>
        </pc:sldMkLst>
      </pc:sldChg>
      <pc:sldChg chg="modNotesTx">
        <pc:chgData name="Grace Srinivasiah" userId="28408957819_tp_box_2" providerId="OAuth2" clId="{38DC9D2F-FB21-5A8B-A8BA-1B5B1022FE40}" dt="2026-02-12T00:18:03.445" v="201" actId="20577"/>
        <pc:sldMkLst>
          <pc:docMk/>
          <pc:sldMk cId="1650039640" sldId="409"/>
        </pc:sldMkLst>
      </pc:sldChg>
      <pc:sldChg chg="modNotesTx">
        <pc:chgData name="Grace Srinivasiah" userId="28408957819_tp_box_2" providerId="OAuth2" clId="{38DC9D2F-FB21-5A8B-A8BA-1B5B1022FE40}" dt="2026-02-12T00:18:32.112" v="210" actId="20577"/>
        <pc:sldMkLst>
          <pc:docMk/>
          <pc:sldMk cId="3238928742" sldId="410"/>
        </pc:sldMkLst>
      </pc:sldChg>
      <pc:sldChg chg="modNotesTx">
        <pc:chgData name="Grace Srinivasiah" userId="28408957819_tp_box_2" providerId="OAuth2" clId="{38DC9D2F-FB21-5A8B-A8BA-1B5B1022FE40}" dt="2026-02-12T00:19:25.612" v="234" actId="20577"/>
        <pc:sldMkLst>
          <pc:docMk/>
          <pc:sldMk cId="1666897107" sldId="411"/>
        </pc:sldMkLst>
      </pc:sldChg>
      <pc:sldChg chg="modNotesTx">
        <pc:chgData name="Grace Srinivasiah" userId="28408957819_tp_box_2" providerId="OAuth2" clId="{38DC9D2F-FB21-5A8B-A8BA-1B5B1022FE40}" dt="2026-02-12T00:19:52.720" v="248" actId="12"/>
        <pc:sldMkLst>
          <pc:docMk/>
          <pc:sldMk cId="2708674755" sldId="412"/>
        </pc:sldMkLst>
      </pc:sldChg>
      <pc:sldChg chg="modNotesTx">
        <pc:chgData name="Grace Srinivasiah" userId="28408957819_tp_box_2" providerId="OAuth2" clId="{38DC9D2F-FB21-5A8B-A8BA-1B5B1022FE40}" dt="2026-02-12T00:20:18.590" v="261" actId="12"/>
        <pc:sldMkLst>
          <pc:docMk/>
          <pc:sldMk cId="291393508" sldId="413"/>
        </pc:sldMkLst>
      </pc:sldChg>
      <pc:sldChg chg="modNotesTx">
        <pc:chgData name="Grace Srinivasiah" userId="28408957819_tp_box_2" providerId="OAuth2" clId="{38DC9D2F-FB21-5A8B-A8BA-1B5B1022FE40}" dt="2026-02-12T00:21:33.003" v="308" actId="20577"/>
        <pc:sldMkLst>
          <pc:docMk/>
          <pc:sldMk cId="282620404" sldId="414"/>
        </pc:sldMkLst>
      </pc:sldChg>
      <pc:sldChg chg="modNotesTx">
        <pc:chgData name="Grace Srinivasiah" userId="28408957819_tp_box_2" providerId="OAuth2" clId="{38DC9D2F-FB21-5A8B-A8BA-1B5B1022FE40}" dt="2026-02-12T00:21:50.967" v="315" actId="20577"/>
        <pc:sldMkLst>
          <pc:docMk/>
          <pc:sldMk cId="1253934440" sldId="415"/>
        </pc:sldMkLst>
      </pc:sldChg>
      <pc:sldChg chg="modNotesTx">
        <pc:chgData name="Grace Srinivasiah" userId="28408957819_tp_box_2" providerId="OAuth2" clId="{38DC9D2F-FB21-5A8B-A8BA-1B5B1022FE40}" dt="2026-02-12T00:22:19.950" v="330" actId="20577"/>
        <pc:sldMkLst>
          <pc:docMk/>
          <pc:sldMk cId="2790573355" sldId="416"/>
        </pc:sldMkLst>
      </pc:sldChg>
      <pc:sldChg chg="modNotesTx">
        <pc:chgData name="Grace Srinivasiah" userId="28408957819_tp_box_2" providerId="OAuth2" clId="{38DC9D2F-FB21-5A8B-A8BA-1B5B1022FE40}" dt="2026-02-12T00:22:37.202" v="336" actId="20577"/>
        <pc:sldMkLst>
          <pc:docMk/>
          <pc:sldMk cId="3716133500" sldId="417"/>
        </pc:sldMkLst>
      </pc:sldChg>
      <pc:sldChg chg="modNotesTx">
        <pc:chgData name="Grace Srinivasiah" userId="28408957819_tp_box_2" providerId="OAuth2" clId="{38DC9D2F-FB21-5A8B-A8BA-1B5B1022FE40}" dt="2026-02-12T00:23:24.551" v="355" actId="12"/>
        <pc:sldMkLst>
          <pc:docMk/>
          <pc:sldMk cId="3854051146" sldId="418"/>
        </pc:sldMkLst>
      </pc:sldChg>
      <pc:sldChg chg="modNotesTx">
        <pc:chgData name="Grace Srinivasiah" userId="28408957819_tp_box_2" providerId="OAuth2" clId="{38DC9D2F-FB21-5A8B-A8BA-1B5B1022FE40}" dt="2026-02-12T00:24:53.481" v="371" actId="12"/>
        <pc:sldMkLst>
          <pc:docMk/>
          <pc:sldMk cId="1183916735" sldId="419"/>
        </pc:sldMkLst>
      </pc:sldChg>
      <pc:sldChg chg="modNotesTx">
        <pc:chgData name="Grace Srinivasiah" userId="28408957819_tp_box_2" providerId="OAuth2" clId="{38DC9D2F-FB21-5A8B-A8BA-1B5B1022FE40}" dt="2026-02-12T00:25:04.036" v="372" actId="12"/>
        <pc:sldMkLst>
          <pc:docMk/>
          <pc:sldMk cId="1983211925" sldId="420"/>
        </pc:sldMkLst>
      </pc:sldChg>
      <pc:sldChg chg="modNotesTx">
        <pc:chgData name="Grace Srinivasiah" userId="28408957819_tp_box_2" providerId="OAuth2" clId="{38DC9D2F-FB21-5A8B-A8BA-1B5B1022FE40}" dt="2026-02-12T00:25:24.579" v="383" actId="12"/>
        <pc:sldMkLst>
          <pc:docMk/>
          <pc:sldMk cId="3698694684" sldId="421"/>
        </pc:sldMkLst>
      </pc:sldChg>
      <pc:sldChg chg="modNotesTx">
        <pc:chgData name="Grace Srinivasiah" userId="28408957819_tp_box_2" providerId="OAuth2" clId="{38DC9D2F-FB21-5A8B-A8BA-1B5B1022FE40}" dt="2026-02-12T00:25:57.881" v="405" actId="20577"/>
        <pc:sldMkLst>
          <pc:docMk/>
          <pc:sldMk cId="3067748409" sldId="422"/>
        </pc:sldMkLst>
      </pc:sldChg>
      <pc:sldChg chg="addSp modSp modNotesTx">
        <pc:chgData name="Grace Srinivasiah" userId="28408957819_tp_box_2" providerId="OAuth2" clId="{38DC9D2F-FB21-5A8B-A8BA-1B5B1022FE40}" dt="2026-02-12T00:27:06.604" v="440" actId="20577"/>
        <pc:sldMkLst>
          <pc:docMk/>
          <pc:sldMk cId="3323471397" sldId="423"/>
        </pc:sldMkLst>
        <pc:spChg chg="add mod">
          <ac:chgData name="Grace Srinivasiah" userId="28408957819_tp_box_2" providerId="OAuth2" clId="{38DC9D2F-FB21-5A8B-A8BA-1B5B1022FE40}" dt="2026-02-12T00:26:08.148" v="406"/>
          <ac:spMkLst>
            <pc:docMk/>
            <pc:sldMk cId="3323471397" sldId="423"/>
            <ac:spMk id="2" creationId="{37EAAFE1-033E-4D59-FEF5-A9E695F94F37}"/>
          </ac:spMkLst>
        </pc:spChg>
      </pc:sldChg>
      <pc:sldChg chg="modNotesTx">
        <pc:chgData name="Grace Srinivasiah" userId="28408957819_tp_box_2" providerId="OAuth2" clId="{38DC9D2F-FB21-5A8B-A8BA-1B5B1022FE40}" dt="2026-02-12T00:28:58.377" v="453" actId="12"/>
        <pc:sldMkLst>
          <pc:docMk/>
          <pc:sldMk cId="470943614" sldId="424"/>
        </pc:sldMkLst>
      </pc:sldChg>
      <pc:sldChg chg="modNotesTx">
        <pc:chgData name="Grace Srinivasiah" userId="28408957819_tp_box_2" providerId="OAuth2" clId="{38DC9D2F-FB21-5A8B-A8BA-1B5B1022FE40}" dt="2026-02-12T00:29:17.379" v="462" actId="20577"/>
        <pc:sldMkLst>
          <pc:docMk/>
          <pc:sldMk cId="360587151" sldId="425"/>
        </pc:sldMkLst>
      </pc:sldChg>
      <pc:sldChg chg="modNotesTx">
        <pc:chgData name="Grace Srinivasiah" userId="28408957819_tp_box_2" providerId="OAuth2" clId="{38DC9D2F-FB21-5A8B-A8BA-1B5B1022FE40}" dt="2026-02-12T00:29:46.025" v="478" actId="20577"/>
        <pc:sldMkLst>
          <pc:docMk/>
          <pc:sldMk cId="1202319631" sldId="426"/>
        </pc:sldMkLst>
      </pc:sldChg>
      <pc:sldChg chg="modNotesTx">
        <pc:chgData name="Grace Srinivasiah" userId="28408957819_tp_box_2" providerId="OAuth2" clId="{38DC9D2F-FB21-5A8B-A8BA-1B5B1022FE40}" dt="2026-02-12T00:32:16.135" v="517" actId="15"/>
        <pc:sldMkLst>
          <pc:docMk/>
          <pc:sldMk cId="1522582853" sldId="427"/>
        </pc:sldMkLst>
      </pc:sldChg>
      <pc:sldChg chg="modNotesTx">
        <pc:chgData name="Grace Srinivasiah" userId="28408957819_tp_box_2" providerId="OAuth2" clId="{38DC9D2F-FB21-5A8B-A8BA-1B5B1022FE40}" dt="2026-02-12T00:32:58.934" v="533" actId="12"/>
        <pc:sldMkLst>
          <pc:docMk/>
          <pc:sldMk cId="820690667" sldId="42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n-US" sz="2400" b="0" dirty="0">
              <a:solidFill>
                <a:schemeClr val="tx1"/>
              </a:solidFill>
              <a:latin typeface="Montserrat" panose="00000500000000000000" pitchFamily="50" charset="0"/>
            </a:rPr>
            <a:t>Adding makes more, and taking away makes less.</a:t>
          </a:r>
          <a:endParaRPr lang="en-US" sz="2400" b="0" dirty="0">
            <a:latin typeface="Montserrat" panose="00000500000000000000" pitchFamily="50" charset="0"/>
          </a:endParaRP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4"/>
          </a:solidFill>
        </a:ln>
      </dgm:spPr>
      <dgm:t>
        <a:bodyPr/>
        <a:lstStyle/>
        <a:p>
          <a:r>
            <a:rPr lang="en-US" sz="2400" b="0" dirty="0">
              <a:solidFill>
                <a:schemeClr val="tx1"/>
              </a:solidFill>
              <a:latin typeface="Montserrat" panose="00000500000000000000" pitchFamily="50" charset="0"/>
            </a:rPr>
            <a:t>Numbers can be put together (composed) and taken apart (decomposed).</a:t>
          </a:r>
          <a:endParaRPr lang="en-US" sz="2400" b="0" dirty="0">
            <a:latin typeface="Montserrat" panose="00000500000000000000" pitchFamily="50" charset="0"/>
          </a:endParaRP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a:ln>
          <a:solidFill>
            <a:schemeClr val="accent4"/>
          </a:solidFill>
        </a:ln>
      </dgm:spPr>
      <dgm:t>
        <a:bodyPr/>
        <a:lstStyle/>
        <a:p>
          <a:r>
            <a:rPr lang="en-US" sz="2400" b="0" dirty="0">
              <a:latin typeface="Montserrat" pitchFamily="2" charset="77"/>
            </a:rPr>
            <a:t>Numbers can be added in any order (commutative).</a:t>
          </a: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BC592CBB-A52A-2D47-8711-CF0F548F875C}">
      <dgm:prSet custT="1"/>
      <dgm:spPr>
        <a:ln>
          <a:solidFill>
            <a:schemeClr val="accent4"/>
          </a:solidFill>
        </a:ln>
      </dgm:spPr>
      <dgm:t>
        <a:bodyPr/>
        <a:lstStyle/>
        <a:p>
          <a:r>
            <a:rPr lang="en-US" sz="2400" b="0" dirty="0">
              <a:latin typeface="Montserrat" pitchFamily="2" charset="77"/>
            </a:rPr>
            <a:t>Addition and subtraction are opposites (inverse).</a:t>
          </a:r>
        </a:p>
      </dgm:t>
    </dgm:pt>
    <dgm:pt modelId="{07421B3C-8C3F-3841-A327-5EAF800F2859}" type="parTrans" cxnId="{1D8D49A2-A34D-B249-812F-04B23A345792}">
      <dgm:prSet/>
      <dgm:spPr/>
      <dgm:t>
        <a:bodyPr/>
        <a:lstStyle/>
        <a:p>
          <a:endParaRPr lang="en-US"/>
        </a:p>
      </dgm:t>
    </dgm:pt>
    <dgm:pt modelId="{9E90DB9A-1B0E-9942-8424-EDE0F87CEA76}" type="sibTrans" cxnId="{1D8D49A2-A34D-B249-812F-04B23A345792}">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4" custScaleY="86698"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4" custScaleY="92250" custLinFactNeighborY="-70126">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4" custScaleY="88110" custLinFactY="-4185" custLinFactNeighborY="-100000">
        <dgm:presLayoutVars>
          <dgm:chMax val="0"/>
          <dgm:bulletEnabled val="1"/>
        </dgm:presLayoutVars>
      </dgm:prSet>
      <dgm:spPr/>
    </dgm:pt>
    <dgm:pt modelId="{EBCBB6DE-F71D-E545-AE98-802A75EACD84}" type="pres">
      <dgm:prSet presAssocID="{E529E6B7-0B80-1841-8842-913D9F389D9D}" presName="spacer" presStyleCnt="0"/>
      <dgm:spPr/>
    </dgm:pt>
    <dgm:pt modelId="{2AC87579-6763-8346-9CE0-9639BF48D6DF}" type="pres">
      <dgm:prSet presAssocID="{BC592CBB-A52A-2D47-8711-CF0F548F875C}" presName="parentText" presStyleLbl="node1" presStyleIdx="3" presStyleCnt="4" custScaleY="87029" custLinFactY="-13635" custLinFactNeighborY="-100000">
        <dgm:presLayoutVars>
          <dgm:chMax val="0"/>
          <dgm:bulletEnabled val="1"/>
        </dgm:presLayoutVars>
      </dgm:prSet>
      <dgm:spPr/>
    </dgm:pt>
  </dgm:ptLst>
  <dgm:cxnLst>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1D8D49A2-A34D-B249-812F-04B23A345792}" srcId="{92CD6AB6-348E-384E-9C15-23F721B7C2CD}" destId="{BC592CBB-A52A-2D47-8711-CF0F548F875C}" srcOrd="3" destOrd="0" parTransId="{07421B3C-8C3F-3841-A327-5EAF800F2859}" sibTransId="{9E90DB9A-1B0E-9942-8424-EDE0F87CEA76}"/>
    <dgm:cxn modelId="{80DCBDA3-04F5-4744-9589-CCDCD5C4A422}" type="presOf" srcId="{2F65CC07-E9FE-DF4E-B448-764C72F71BBA}" destId="{F85CF650-F98B-9E4A-B938-B6BBAA8B1232}" srcOrd="0" destOrd="0" presId="urn:microsoft.com/office/officeart/2005/8/layout/vList2"/>
    <dgm:cxn modelId="{510447B3-315B-1B4F-90E1-04AB82240C66}" type="presOf" srcId="{BC592CBB-A52A-2D47-8711-CF0F548F875C}" destId="{2AC87579-6763-8346-9CE0-9639BF48D6DF}"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 modelId="{8B7540F5-CF6D-8940-930E-FCC2361F86E1}" type="presParOf" srcId="{32882DCB-8B10-4A44-A788-A6B6F3E57944}" destId="{EBCBB6DE-F71D-E545-AE98-802A75EACD84}" srcOrd="5" destOrd="0" presId="urn:microsoft.com/office/officeart/2005/8/layout/vList2"/>
    <dgm:cxn modelId="{A80406BF-F2CF-5240-AE6E-F7CDC54DCBC8}" type="presParOf" srcId="{32882DCB-8B10-4A44-A788-A6B6F3E57944}" destId="{2AC87579-6763-8346-9CE0-9639BF48D6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n-US" sz="2400" b="0" dirty="0">
              <a:solidFill>
                <a:srgbClr val="0F173D"/>
              </a:solidFill>
              <a:latin typeface="Montserrat" panose="00000500000000000000" pitchFamily="50" charset="0"/>
            </a:rPr>
            <a:t>Counting</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4"/>
          </a:solidFill>
        </a:ln>
      </dgm:spPr>
      <dgm:t>
        <a:bodyPr/>
        <a:lstStyle/>
        <a:p>
          <a:r>
            <a:rPr lang="en-US" sz="2400" b="0" dirty="0">
              <a:solidFill>
                <a:srgbClr val="0F173D"/>
              </a:solidFill>
              <a:latin typeface="Montserrat" panose="00000500000000000000" pitchFamily="50" charset="0"/>
            </a:rPr>
            <a:t>Composing, decomposing, and </a:t>
          </a:r>
          <a:r>
            <a:rPr lang="en-US" sz="2400" b="0" strike="noStrike" dirty="0">
              <a:solidFill>
                <a:srgbClr val="0F173D"/>
              </a:solidFill>
              <a:latin typeface="Montserrat" panose="00000500000000000000" pitchFamily="50" charset="0"/>
            </a:rPr>
            <a:t>u</a:t>
          </a:r>
          <a:r>
            <a:rPr lang="en-US" sz="2400" b="0" dirty="0">
              <a:solidFill>
                <a:srgbClr val="0F173D"/>
              </a:solidFill>
              <a:latin typeface="Montserrat" panose="00000500000000000000" pitchFamily="50" charset="0"/>
            </a:rPr>
            <a:t>sing the properties of addition and subtraction</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a:ln>
          <a:solidFill>
            <a:schemeClr val="accent4"/>
          </a:solidFill>
        </a:ln>
      </dgm:spPr>
      <dgm:t>
        <a:bodyPr/>
        <a:lstStyle/>
        <a:p>
          <a:r>
            <a:rPr lang="en-US" sz="2400" dirty="0">
              <a:solidFill>
                <a:srgbClr val="0F173D"/>
              </a:solidFill>
              <a:latin typeface="Montserrat" panose="00000500000000000000" pitchFamily="50" charset="0"/>
            </a:rPr>
            <a:t>Building on known facts</a:t>
          </a:r>
          <a:endParaRPr lang="en-US" sz="2400" b="0" dirty="0">
            <a:solidFill>
              <a:srgbClr val="0F173D"/>
            </a:solidFill>
            <a:latin typeface="Montserrat" panose="00000500000000000000" pitchFamily="50" charset="0"/>
          </a:endParaRP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3" custScaleY="86698"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3" custScaleY="92250" custLinFactNeighborY="-70126">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3" custScaleY="88110" custLinFactY="-4185" custLinFactNeighborY="-100000">
        <dgm:presLayoutVars>
          <dgm:chMax val="0"/>
          <dgm:bulletEnabled val="1"/>
        </dgm:presLayoutVars>
      </dgm:prSet>
      <dgm:spPr/>
    </dgm:pt>
  </dgm:ptLst>
  <dgm:cxnLst>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80DCBDA3-04F5-4744-9589-CCDCD5C4A422}" type="presOf" srcId="{2F65CC07-E9FE-DF4E-B448-764C72F71BBA}" destId="{F85CF650-F98B-9E4A-B938-B6BBAA8B1232}"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0"/>
          <a:ext cx="7488237" cy="925102"/>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Montserrat" panose="00000500000000000000" pitchFamily="50" charset="0"/>
            </a:rPr>
            <a:t>Adding makes more, and taking away makes less.</a:t>
          </a:r>
          <a:endParaRPr lang="en-US" sz="2400" b="0" kern="1200" dirty="0">
            <a:latin typeface="Montserrat" panose="00000500000000000000" pitchFamily="50" charset="0"/>
          </a:endParaRPr>
        </a:p>
      </dsp:txBody>
      <dsp:txXfrm>
        <a:off x="45160" y="45160"/>
        <a:ext cx="7397917" cy="834782"/>
      </dsp:txXfrm>
    </dsp:sp>
    <dsp:sp modelId="{D1F3FE81-C8BC-2449-853F-7A5C63C07C14}">
      <dsp:nvSpPr>
        <dsp:cNvPr id="0" name=""/>
        <dsp:cNvSpPr/>
      </dsp:nvSpPr>
      <dsp:spPr>
        <a:xfrm>
          <a:off x="0" y="989047"/>
          <a:ext cx="7488237" cy="984344"/>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Montserrat" panose="00000500000000000000" pitchFamily="50" charset="0"/>
            </a:rPr>
            <a:t>Numbers can be put together (composed) and taken apart (decomposed).</a:t>
          </a:r>
          <a:endParaRPr lang="en-US" sz="2400" b="0" kern="1200" dirty="0">
            <a:latin typeface="Montserrat" panose="00000500000000000000" pitchFamily="50" charset="0"/>
          </a:endParaRPr>
        </a:p>
      </dsp:txBody>
      <dsp:txXfrm>
        <a:off x="48052" y="1037099"/>
        <a:ext cx="7392133" cy="888240"/>
      </dsp:txXfrm>
    </dsp:sp>
    <dsp:sp modelId="{F85CF650-F98B-9E4A-B938-B6BBAA8B1232}">
      <dsp:nvSpPr>
        <dsp:cNvPr id="0" name=""/>
        <dsp:cNvSpPr/>
      </dsp:nvSpPr>
      <dsp:spPr>
        <a:xfrm>
          <a:off x="0" y="2043855"/>
          <a:ext cx="7488237" cy="940168"/>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Numbers can be added in any order (commutative).</a:t>
          </a:r>
        </a:p>
      </dsp:txBody>
      <dsp:txXfrm>
        <a:off x="45895" y="2089750"/>
        <a:ext cx="7396447" cy="848378"/>
      </dsp:txXfrm>
    </dsp:sp>
    <dsp:sp modelId="{2AC87579-6763-8346-9CE0-9639BF48D6DF}">
      <dsp:nvSpPr>
        <dsp:cNvPr id="0" name=""/>
        <dsp:cNvSpPr/>
      </dsp:nvSpPr>
      <dsp:spPr>
        <a:xfrm>
          <a:off x="0" y="3047348"/>
          <a:ext cx="7488237" cy="928634"/>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Addition and subtraction are opposites (inverse).</a:t>
          </a:r>
        </a:p>
      </dsp:txBody>
      <dsp:txXfrm>
        <a:off x="45332" y="3092680"/>
        <a:ext cx="7397573" cy="837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299504"/>
          <a:ext cx="7488237" cy="1054941"/>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rgbClr val="0F173D"/>
              </a:solidFill>
              <a:latin typeface="Montserrat" panose="00000500000000000000" pitchFamily="50" charset="0"/>
            </a:rPr>
            <a:t>Counting</a:t>
          </a:r>
        </a:p>
      </dsp:txBody>
      <dsp:txXfrm>
        <a:off x="51498" y="351002"/>
        <a:ext cx="7385241" cy="951945"/>
      </dsp:txXfrm>
    </dsp:sp>
    <dsp:sp modelId="{D1F3FE81-C8BC-2449-853F-7A5C63C07C14}">
      <dsp:nvSpPr>
        <dsp:cNvPr id="0" name=""/>
        <dsp:cNvSpPr/>
      </dsp:nvSpPr>
      <dsp:spPr>
        <a:xfrm>
          <a:off x="0" y="1449153"/>
          <a:ext cx="7488237" cy="1122498"/>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rgbClr val="0F173D"/>
              </a:solidFill>
              <a:latin typeface="Montserrat" panose="00000500000000000000" pitchFamily="50" charset="0"/>
            </a:rPr>
            <a:t>Composing, decomposing, and </a:t>
          </a:r>
          <a:r>
            <a:rPr lang="en-US" sz="2400" b="0" strike="noStrike" kern="1200" dirty="0">
              <a:solidFill>
                <a:srgbClr val="0F173D"/>
              </a:solidFill>
              <a:latin typeface="Montserrat" panose="00000500000000000000" pitchFamily="50" charset="0"/>
            </a:rPr>
            <a:t>u</a:t>
          </a:r>
          <a:r>
            <a:rPr lang="en-US" sz="2400" b="0" kern="1200" dirty="0">
              <a:solidFill>
                <a:srgbClr val="0F173D"/>
              </a:solidFill>
              <a:latin typeface="Montserrat" panose="00000500000000000000" pitchFamily="50" charset="0"/>
            </a:rPr>
            <a:t>sing the properties of addition and subtraction</a:t>
          </a:r>
        </a:p>
      </dsp:txBody>
      <dsp:txXfrm>
        <a:off x="54796" y="1503949"/>
        <a:ext cx="7378645" cy="1012906"/>
      </dsp:txXfrm>
    </dsp:sp>
    <dsp:sp modelId="{F85CF650-F98B-9E4A-B938-B6BBAA8B1232}">
      <dsp:nvSpPr>
        <dsp:cNvPr id="0" name=""/>
        <dsp:cNvSpPr/>
      </dsp:nvSpPr>
      <dsp:spPr>
        <a:xfrm>
          <a:off x="0" y="2652004"/>
          <a:ext cx="7488237" cy="1072122"/>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0F173D"/>
              </a:solidFill>
              <a:latin typeface="Montserrat" panose="00000500000000000000" pitchFamily="50" charset="0"/>
            </a:rPr>
            <a:t>Building on known facts</a:t>
          </a:r>
          <a:endParaRPr lang="en-US" sz="2400" b="0" kern="1200" dirty="0">
            <a:solidFill>
              <a:srgbClr val="0F173D"/>
            </a:solidFill>
            <a:latin typeface="Montserrat" panose="00000500000000000000" pitchFamily="50" charset="0"/>
          </a:endParaRPr>
        </a:p>
      </dsp:txBody>
      <dsp:txXfrm>
        <a:off x="52337" y="2704341"/>
        <a:ext cx="7383563" cy="9674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2/11/26</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youtu.be/nOilKrE-Uog" TargetMode="External"/><Relationship Id="rId3" Type="http://schemas.openxmlformats.org/officeDocument/2006/relationships/hyperlink" Target="https://www.youtube.com/watch?v=v5siFs_0-J0" TargetMode="External"/><Relationship Id="rId7" Type="http://schemas.openxmlformats.org/officeDocument/2006/relationships/hyperlink" Target="https://youtu.be/04jXqHpugGg"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youtube.com/watch?v=bMxp7MzegT8" TargetMode="External"/><Relationship Id="rId5" Type="http://schemas.openxmlformats.org/officeDocument/2006/relationships/hyperlink" Target="https://www.youtube.com/watch?v=-tfCjeC5L8Y" TargetMode="External"/><Relationship Id="rId10" Type="http://schemas.openxmlformats.org/officeDocument/2006/relationships/hyperlink" Target="https://youtu.be/GjYUtP6BrXU" TargetMode="External"/><Relationship Id="rId4" Type="http://schemas.openxmlformats.org/officeDocument/2006/relationships/hyperlink" Target="https://www.youtube.com/watch?v=MRbbQOWXgQ8" TargetMode="External"/><Relationship Id="rId9" Type="http://schemas.openxmlformats.org/officeDocument/2006/relationships/hyperlink" Target="https://youtu.be/Amcf1-gVPJk"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youtu.be/nOilKrE-Uog" TargetMode="External"/><Relationship Id="rId3" Type="http://schemas.openxmlformats.org/officeDocument/2006/relationships/hyperlink" Target="https://www.youtube.com/watch?v=v5siFs_0-J0" TargetMode="External"/><Relationship Id="rId7" Type="http://schemas.openxmlformats.org/officeDocument/2006/relationships/hyperlink" Target="https://youtu.be/04jXqHpugGg"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youtube.com/watch?v=bMxp7MzegT8" TargetMode="External"/><Relationship Id="rId5" Type="http://schemas.openxmlformats.org/officeDocument/2006/relationships/hyperlink" Target="https://www.youtube.com/watch?v=-tfCjeC5L8Y" TargetMode="External"/><Relationship Id="rId10" Type="http://schemas.openxmlformats.org/officeDocument/2006/relationships/hyperlink" Target="https://youtu.be/GjYUtP6BrXU" TargetMode="External"/><Relationship Id="rId4" Type="http://schemas.openxmlformats.org/officeDocument/2006/relationships/hyperlink" Target="https://www.youtube.com/watch?v=MRbbQOWXgQ8" TargetMode="External"/><Relationship Id="rId9" Type="http://schemas.openxmlformats.org/officeDocument/2006/relationships/hyperlink" Target="https://youtu.be/Amcf1-gVPJ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explore how children in preschool, transitional kindergarten (TK), and kindergarten (K) develop an understanding of addition and subtraction. We will also focus on ways we can support children (three to six years old) to understand and use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use “TK” to refer to transitional kindergarten and “K” for kindergarten.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reflect your session length and participant needs. If necessary, add introductory and “housekeeping” information.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1133A-FFEC-FAC9-40CC-127E3007F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164C5-FA0D-3CE1-A109-9A966DCF2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A87E6-9661-BE7E-872B-4B17207961FA}"/>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Infants and toddlers understand that adding makes more and taking away makes less (McCrink &amp; Wynn, 2004).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preschool, children can begin to communicate more accurately about changes in quantity using number words (for example, “three”) and gestures (for example, holding up three fingers). They might communicate using their home language, English, or both.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explore the concepts of adding more and taking away as they solve addition and subtraction problems during daily routines and playful experiences (Clements &amp; Sarama, 2020).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reading </a:t>
            </a:r>
            <a:r>
              <a:rPr lang="en-US" sz="1200" i="1" kern="1200" dirty="0">
                <a:solidFill>
                  <a:schemeClr val="tx1"/>
                </a:solidFill>
                <a:effectLst/>
                <a:latin typeface="+mn-lt"/>
                <a:ea typeface="+mn-ea"/>
                <a:cs typeface="+mn-cs"/>
              </a:rPr>
              <a:t>Pete the Cat and His Four Groovy Buttons</a:t>
            </a:r>
            <a:r>
              <a:rPr lang="en-US" sz="1200" kern="1200" dirty="0">
                <a:solidFill>
                  <a:schemeClr val="tx1"/>
                </a:solidFill>
                <a:effectLst/>
                <a:latin typeface="+mn-lt"/>
                <a:ea typeface="+mn-ea"/>
                <a:cs typeface="+mn-cs"/>
              </a:rPr>
              <a:t> by Eric Litwin, children make predictions about how many buttons Pete has left after he loses some. They understand that losing a button means there will be fewer buttons and might be able to communicate a quantity that is less than what he had before.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adding crackers to their plate, children understand this results in more, and they might predict how many they have in all.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more information about what infants and toddlers understand about adding to make more and taking away to make less, review PPT 1 “Introduction to Addition and Subtraction: Birth–8 Years.” </a:t>
            </a:r>
            <a:endParaRPr lang="en-US" dirty="0">
              <a:ea typeface="Calibri"/>
              <a:cs typeface="Calibri"/>
            </a:endParaRPr>
          </a:p>
        </p:txBody>
      </p:sp>
      <p:sp>
        <p:nvSpPr>
          <p:cNvPr id="4" name="Slide Number Placeholder 3">
            <a:extLst>
              <a:ext uri="{FF2B5EF4-FFF2-40B4-BE49-F238E27FC236}">
                <a16:creationId xmlns:a16="http://schemas.microsoft.com/office/drawing/2014/main" id="{A4D287D4-3545-293A-4A46-7DDAAD50C414}"/>
              </a:ext>
            </a:extLst>
          </p:cNvPr>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1711071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CE0D8-6DC0-4946-4A57-E13EA8713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60250-7757-8C48-388C-922BA84AD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D8A5E-7CA2-02C8-1787-C7391F03E874}"/>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Collections of small objects (for example, paperclips, shells, cotton balls, counting chips)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reviewed the concept of adding makes more and taking away makes less. Let’s explore a different concept that is a part of adding and subtracting.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facilitation strategy from the 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the materials at your table, find different ways to make 10.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I can make a set of 10 by combining sets of 3, and 3, and 4!</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record the different sets you make.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a few participants to share their experience and the different ways they created a set of 10 objects.]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activity explored the idea that numbers can be put together and taken apart. Sets of objects can be combined to create a set of 10.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Similarly, a group of 10 objects can be broken apart into smaller sets in different ways.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way you organize the activity based on group size, session length and format, and participants’ needs.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longer sessions, invite participants to work individually and share their experiences with their tables before discussing as a larger group.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participants to work with a partner and share with the larger group. </a:t>
            </a:r>
          </a:p>
        </p:txBody>
      </p:sp>
      <p:sp>
        <p:nvSpPr>
          <p:cNvPr id="4" name="Slide Number Placeholder 3">
            <a:extLst>
              <a:ext uri="{FF2B5EF4-FFF2-40B4-BE49-F238E27FC236}">
                <a16:creationId xmlns:a16="http://schemas.microsoft.com/office/drawing/2014/main" id="{33DD3D1F-D8C0-C7F4-7318-BE71081284B2}"/>
              </a:ext>
            </a:extLst>
          </p:cNvPr>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1332722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B2764-FCF5-7C59-AE3C-38E2BBB0D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56D7A-7FC7-0BA9-C907-B31A89F10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FE3CC-336C-7B1D-49DB-74FA64F3483F}"/>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preschool, children begin to explore the idea that numbers can be put together and taken apart. Children combine two sets of objects to make a larger set (Clements &amp; Sarama, 2020). Through experiences of combining sets, they learn about </a:t>
            </a:r>
            <a:r>
              <a:rPr lang="en-US" sz="1200" b="1" kern="1200" dirty="0">
                <a:solidFill>
                  <a:schemeClr val="tx1"/>
                </a:solidFill>
                <a:effectLst/>
                <a:latin typeface="+mn-lt"/>
                <a:ea typeface="+mn-ea"/>
                <a:cs typeface="+mn-cs"/>
              </a:rPr>
              <a:t>number composition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3 apples and 2 apples can be combined to make a set of 5 apples.</a:t>
            </a:r>
          </a:p>
        </p:txBody>
      </p:sp>
      <p:sp>
        <p:nvSpPr>
          <p:cNvPr id="4" name="Slide Number Placeholder 3">
            <a:extLst>
              <a:ext uri="{FF2B5EF4-FFF2-40B4-BE49-F238E27FC236}">
                <a16:creationId xmlns:a16="http://schemas.microsoft.com/office/drawing/2014/main" id="{0CA5D919-30AF-7046-75B8-49BB8ED499AC}"/>
              </a:ext>
            </a:extLst>
          </p:cNvPr>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1601345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0F98B-3FBB-FE13-68B9-E3D62F310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6A369-FDB6-8F3B-65DB-BF750BC93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770B1-C148-4FC1-5652-FF2E3262B5FF}"/>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preschool, children also explore ways to break a larger set into smaller sets (Clements &amp; Sarama, 2020; Fuson, 1992).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build an understanding that there are many ways to decompose numbers or break larger sets into smaller sets.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a set of 4 rocks can be broken into a set of 2 rocks and a set of 2 rocks. </a:t>
            </a:r>
          </a:p>
        </p:txBody>
      </p:sp>
      <p:sp>
        <p:nvSpPr>
          <p:cNvPr id="4" name="Slide Number Placeholder 3">
            <a:extLst>
              <a:ext uri="{FF2B5EF4-FFF2-40B4-BE49-F238E27FC236}">
                <a16:creationId xmlns:a16="http://schemas.microsoft.com/office/drawing/2014/main" id="{52EB1786-8A1A-089B-3E51-6E32C64B1148}"/>
              </a:ext>
            </a:extLst>
          </p:cNvPr>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569335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A1FF-3761-68F6-FF25-82F833D81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9A52A-7926-FF6D-12CF-2E34693B9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07CFE-8516-126E-C386-00C7FA48394B}"/>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By the ages of four and five, children typically can decompose numbers less than five into sets of smaller numbers in more than one way (Clements &amp; Sarama, 2020).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4 leaves can be decomposed into a set of 2 leaves and a set of 2 leaves.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4 leaves can also be a set of 3 leaves and a set of 1 leaf.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By the end of kindergarten, children typically decompose numbers less than 10 into sets in more than one way (for example, decompose 7 into 3 and 4 or 5 and 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Solving problems involving composing and decomposing numbers is more meaningful when the problems are related to children’s daily lives or cultures. Learning about children’s diverse experiences can support educators to offer problems and materials that might be most relevant and engaging for children. </a:t>
            </a:r>
          </a:p>
        </p:txBody>
      </p:sp>
      <p:sp>
        <p:nvSpPr>
          <p:cNvPr id="4" name="Slide Number Placeholder 3">
            <a:extLst>
              <a:ext uri="{FF2B5EF4-FFF2-40B4-BE49-F238E27FC236}">
                <a16:creationId xmlns:a16="http://schemas.microsoft.com/office/drawing/2014/main" id="{109174BF-4D5D-2CF1-3E49-D94015A4FF01}"/>
              </a:ext>
            </a:extLst>
          </p:cNvPr>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335060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08706-9E63-2109-AC29-09A026D6F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50F4A-82E1-DC83-07A4-5946496D1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7DB3F-B74E-7C5A-DF86-2E466D2FDC38}"/>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10–20 minutes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Animal Islands</a:t>
            </a:r>
            <a:r>
              <a:rPr lang="en-US" sz="1200" kern="1200" dirty="0">
                <a:solidFill>
                  <a:schemeClr val="tx1"/>
                </a:solidFill>
                <a:effectLst/>
                <a:latin typeface="+mn-lt"/>
                <a:ea typeface="+mn-ea"/>
                <a:cs typeface="+mn-cs"/>
              </a:rPr>
              <a:t> handout, materials to play Animal Islands (optional)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can support children’s understanding of addition and subtraction through meaningful investigations and activities that encourage children to add and subtract in different 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a playful activity that can encourage children to compose and decompose numbers.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a:t>
            </a:r>
            <a:r>
              <a:rPr lang="en-US" sz="1200" b="1" kern="1200" dirty="0">
                <a:solidFill>
                  <a:schemeClr val="tx1"/>
                </a:solidFill>
                <a:effectLst/>
                <a:latin typeface="+mn-lt"/>
                <a:ea typeface="+mn-ea"/>
                <a:cs typeface="+mn-cs"/>
              </a:rPr>
              <a:t>Animal Islands</a:t>
            </a:r>
            <a:r>
              <a:rPr lang="en-US" sz="1200" kern="1200" dirty="0">
                <a:solidFill>
                  <a:schemeClr val="tx1"/>
                </a:solidFill>
                <a:effectLst/>
                <a:latin typeface="+mn-lt"/>
                <a:ea typeface="+mn-ea"/>
                <a:cs typeface="+mn-cs"/>
              </a:rPr>
              <a:t> activity for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handout describes how to play </a:t>
            </a:r>
            <a:r>
              <a:rPr lang="en-US" sz="1200" b="1" kern="1200" dirty="0">
                <a:solidFill>
                  <a:schemeClr val="tx1"/>
                </a:solidFill>
                <a:effectLst/>
                <a:latin typeface="+mn-lt"/>
                <a:ea typeface="+mn-ea"/>
                <a:cs typeface="+mn-cs"/>
              </a:rPr>
              <a:t>Animal Islands</a:t>
            </a:r>
            <a:r>
              <a:rPr lang="en-US" sz="1200" kern="1200" dirty="0">
                <a:solidFill>
                  <a:schemeClr val="tx1"/>
                </a:solidFill>
                <a:effectLst/>
                <a:latin typeface="+mn-lt"/>
                <a:ea typeface="+mn-ea"/>
                <a:cs typeface="+mn-cs"/>
              </a:rPr>
              <a:t> with children.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With a partner, review the handout together. Then, discuss how you might use this activity in your settings.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Consider the children in your setting. Use the ideas at the end of the handout to brainstorm ways to modify this activity to meet the interests and needs of the children in your learning setting.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5–10 minutes for participants to review and discuss the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invite participants to share, with the larger group, how they might use the activity in their setting and how this activity models a meaningful investigation for children.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Refer to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section in the </a:t>
            </a:r>
            <a:r>
              <a:rPr lang="en-US" sz="1200" b="1" kern="1200" dirty="0">
                <a:solidFill>
                  <a:schemeClr val="tx1"/>
                </a:solidFill>
                <a:effectLst/>
                <a:latin typeface="+mn-lt"/>
                <a:ea typeface="+mn-ea"/>
                <a:cs typeface="+mn-cs"/>
              </a:rPr>
              <a:t>Animal Islands</a:t>
            </a:r>
            <a:r>
              <a:rPr lang="en-US" sz="1200" kern="1200" dirty="0">
                <a:solidFill>
                  <a:schemeClr val="tx1"/>
                </a:solidFill>
                <a:effectLst/>
                <a:latin typeface="+mn-lt"/>
                <a:ea typeface="+mn-ea"/>
                <a:cs typeface="+mn-cs"/>
              </a:rPr>
              <a:t> handout for examples of ways educators can modify this activity to respond to children’s interests, languages, cultures and lived experiences, abilities, and emerging skills. More information on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is provided on slide 27.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consider offering time for participants to do the activity. Be sure to prepare and bring the necessary materials.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discuss what they notice as they engage in the activity.</a:t>
            </a:r>
          </a:p>
        </p:txBody>
      </p:sp>
      <p:sp>
        <p:nvSpPr>
          <p:cNvPr id="4" name="Slide Number Placeholder 3">
            <a:extLst>
              <a:ext uri="{FF2B5EF4-FFF2-40B4-BE49-F238E27FC236}">
                <a16:creationId xmlns:a16="http://schemas.microsoft.com/office/drawing/2014/main" id="{D8766224-C012-08DC-33D6-53E31A5AC3D7}"/>
              </a:ext>
            </a:extLst>
          </p:cNvPr>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2510553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D4262-A4EF-5ADA-D32A-77FBC649D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4C4F8-E82C-D5E2-DD97-5E08A70F8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1ACFD-BDFD-1584-AFB0-2F439084CBAA}"/>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learn to count beyond 10 and have experiences of composing and decomposing numbers, they grow their understanding that numbers between 10 and 20 are composed of tens and ones.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By the end of kindergarten, the goal is for children to be able to compose and decompose numbers from 11 to 19 into tens and ones using objects, drawings, or equations.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a set of 10 grey rocks and a set of 2 white rocks can be composed to make a set of 12 rocks.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another example, 15 can be decomposed into a group of 10 and a group of 5.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Composing and decomposing using tens and ones sets the foundation for children to understand place value and the base ten number system in grades one and two.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children will understand that the 1 in the two-digit numeral 12 represents a ten, and the 2 in 12 represents ones. Ten and 2 can be composed to make 12.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information on composing and decomposing numbers and place value is featured in PPT 2c “Addition and Subtraction: Early Elementary.”</a:t>
            </a:r>
          </a:p>
        </p:txBody>
      </p:sp>
      <p:sp>
        <p:nvSpPr>
          <p:cNvPr id="4" name="Slide Number Placeholder 3">
            <a:extLst>
              <a:ext uri="{FF2B5EF4-FFF2-40B4-BE49-F238E27FC236}">
                <a16:creationId xmlns:a16="http://schemas.microsoft.com/office/drawing/2014/main" id="{0CF2B24B-1264-39B4-659A-C0EEC2C6CAC2}"/>
              </a:ext>
            </a:extLst>
          </p:cNvPr>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402934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53155-33F8-8EA4-15AC-F79E58474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E249B-F776-EC18-0EB9-50338BA3D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36546-D6A2-BA45-36BC-358317DF9446}"/>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discussed key understandings that children develop about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examine different strategies children might use to solve addition and subtraction problems. These include: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counting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composing, decomposing, and using properties of addition and subtraction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building on known facts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focus on children’s use of counting strategies.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information on other strategies children use to add and subtract is featured in PPT 2c “Addition and Subtraction: Early Elementary.” </a:t>
            </a:r>
          </a:p>
        </p:txBody>
      </p:sp>
      <p:sp>
        <p:nvSpPr>
          <p:cNvPr id="4" name="Slide Number Placeholder 3">
            <a:extLst>
              <a:ext uri="{FF2B5EF4-FFF2-40B4-BE49-F238E27FC236}">
                <a16:creationId xmlns:a16="http://schemas.microsoft.com/office/drawing/2014/main" id="{20111FC1-526B-D23A-E20A-F38A0BDF60B2}"/>
              </a:ext>
            </a:extLst>
          </p:cNvPr>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3520847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15–30 minutes (including debrief on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Alphabet Counting</a:t>
            </a:r>
            <a:r>
              <a:rPr lang="en-US" sz="1200" kern="1200" dirty="0">
                <a:solidFill>
                  <a:schemeClr val="tx1"/>
                </a:solidFill>
                <a:effectLst/>
                <a:latin typeface="+mn-lt"/>
                <a:ea typeface="+mn-ea"/>
                <a:cs typeface="+mn-cs"/>
              </a:rPr>
              <a:t> handout, small items to count, containers, paper, and pencils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we discuss ways that children solve addition and subtraction problems, let’s remember what it feels like to learn how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play a game called Alphabet Counting.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a:t>
            </a:r>
            <a:r>
              <a:rPr lang="en-US" sz="1200" b="1" kern="1200" dirty="0">
                <a:solidFill>
                  <a:schemeClr val="tx1"/>
                </a:solidFill>
                <a:effectLst/>
                <a:latin typeface="+mn-lt"/>
                <a:ea typeface="+mn-ea"/>
                <a:cs typeface="+mn-cs"/>
              </a:rPr>
              <a:t>Alphabet Counting</a:t>
            </a:r>
            <a:r>
              <a:rPr lang="en-US" sz="1200" kern="1200" dirty="0">
                <a:solidFill>
                  <a:schemeClr val="tx1"/>
                </a:solidFill>
                <a:effectLst/>
                <a:latin typeface="+mn-lt"/>
                <a:ea typeface="+mn-ea"/>
                <a:cs typeface="+mn-cs"/>
              </a:rPr>
              <a:t>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purpose of this activity is to experience what it feels like to learn how to add and subtract for the first time. [Use the instructions on the handout as talking points and guide the educators through the different sections.]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Alphabet Counting</a:t>
            </a:r>
            <a:r>
              <a:rPr lang="en-US" sz="1200" kern="1200" dirty="0">
                <a:solidFill>
                  <a:schemeClr val="tx1"/>
                </a:solidFill>
                <a:effectLst/>
                <a:latin typeface="+mn-lt"/>
                <a:ea typeface="+mn-ea"/>
                <a:cs typeface="+mn-cs"/>
              </a:rPr>
              <a:t> activity has multiple parts. Depending on the amount of time you have in your session, you may choose to engage in the entire activity or just the first and fourth parts (“Learning About Alphabet World” and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This activity is designed to help adult learners experience adding and subtracting as if it were the first time they were adding or subtracting. Using the alphabet instead of numbers introduces a system that adults do not typically associate with numerical values. This adds new challenges for them—similar to how adding and subtracting may initially be challenging for young children. The experience is not intended to draw parallels between the number system and the alphabet. Children learn the alphabet and number systems in different 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Math is playful. This principle is key to the Count Play Explore professional development approach. This activity invites adults to explore adding and subtracting through play.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Math mindsets matter. This experience may activate a variety of feelings for participants. Some may enjoy this experience, while others may find it stressful.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Allow participants to engage in ways that they feel most comfortable. Some may think through these problems independently, whereas others may prefer to work in pairs or small groups.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goal of this activity is to experience adding and subtracting as a beginner. This experience is likely to be challenging for participants. Remind them that it is okay if they do not get the correct answers.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inviting participants to share, consider their comfort level. Some participants may not feel comfortable sharing with the whole group. Adapt how you facilitate this activity based on participant needs and session length.</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3541857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15–30 minutes (including the activity on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Small items to count, containers, paper, and pencils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this experience of learning the alphabet counting system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facilitation approach and use the prompts in the Facilitator Notes to support a discussion.]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discussing your experiences.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activity demonstrated that learning to add and subtract can be challenging. Children need to learn many things at once. For example, they have to learn number words, number order, and how adding and subtracting works.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 participants in discussing the experience in pairs, table groups, or the whole group based on group size, session length and format, and participant needs.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prompts below to guide your discussion. </a:t>
            </a: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The prompts below include additional prompts and questions that do not appear on the slide.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strategies or materials did you use to solve the alphabet math problems? In what ways did your assets, such as prior knowledge of the alphabet, help you when using the alphabet list to add or subtract? In what ways did the strategies you used resemble those that children use when they first learn to add and subtract?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you feel while learning to add and subtract using this new counting system? What can this tell us about how children feel when learning to add and subtract?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could this experience affect your engagement with children as they learn to add and subtract? How does this experience relate to your work with multilingual learners who may be learning to add and subtract in more than one language?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summarizing some key points. For example, “I noticed you used different strategies to solve these problems. Some of you used your fingers to add and subtract, others used small items, and some made an alphabet number line. These are the types of strategies and materials children often use when they learn to add and subtract.”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This activity is also featured in the PPT 1 “Introduction to Number and Counting: Birth–8 Years” session. If using the activity in this session, “Addition and Subtraction: Preschool, Transitional Kindergarten, and Kindergarten,” adjust the experience and reflection questions to focus on addition and subtraction instead of counting. For example, the reflection questions above have been adjusted to focus on adding and subtracting.</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54314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7D6F6-7B99-EA85-4F4D-9BADAD57B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77FB3-6122-24EA-2001-551A700AE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6D857-4867-EC76-824A-8F6AC0D99CBC}"/>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just experienced what it feels like to learn how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you used alphabet counting to add and subtract, you used different strategies to support you to add and subtract, just like children do.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strategy you might have used was a counting strategy. You might have worked through the alphabet system, starting at “A” each time, to help you solve the problem.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use different counting strategies when learning to add and subtract. They might use counting-all, counting-on, and counting-down strategies. </a:t>
            </a:r>
            <a:endParaRPr lang="en-US" dirty="0">
              <a:ea typeface="Calibri"/>
              <a:cs typeface="Calibri"/>
            </a:endParaRPr>
          </a:p>
        </p:txBody>
      </p:sp>
      <p:sp>
        <p:nvSpPr>
          <p:cNvPr id="4" name="Slide Number Placeholder 3">
            <a:extLst>
              <a:ext uri="{FF2B5EF4-FFF2-40B4-BE49-F238E27FC236}">
                <a16:creationId xmlns:a16="http://schemas.microsoft.com/office/drawing/2014/main" id="{80DC8568-8A8A-A40E-B31C-B9BEAFC0ADF0}"/>
              </a:ext>
            </a:extLst>
          </p:cNvPr>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1887894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count-all</a:t>
            </a:r>
            <a:r>
              <a:rPr lang="en-US" sz="1200" kern="1200" dirty="0">
                <a:solidFill>
                  <a:schemeClr val="tx1"/>
                </a:solidFill>
                <a:effectLst/>
                <a:latin typeface="+mn-lt"/>
                <a:ea typeface="+mn-ea"/>
                <a:cs typeface="+mn-cs"/>
              </a:rPr>
              <a:t> strategy is the first strategy children use to add and subtract numbers (Carpenter &amp; Moser, 1982; Clements &amp; Sarama, 2020).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combine sets of objects and then count them to find out how many there are in all.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a child has a set of 5 blue sticks and a set of 6 red sticks. To add these sets together, a child might count the blue sticks, “One, two, three, four, five,” and then count the red sticks, “One, two, three, four, five, six.” To add these sets, the child might physically push the two sets together and then count them all, “One, two, three, four, five, six, seven, eight, nine, ten, eleven—eleven!”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get more practice with counting, adding, and subtracting, they might use </a:t>
            </a:r>
            <a:r>
              <a:rPr lang="en-US" sz="1200" b="1" kern="1200" dirty="0">
                <a:solidFill>
                  <a:schemeClr val="tx1"/>
                </a:solidFill>
                <a:effectLst/>
                <a:latin typeface="+mn-lt"/>
                <a:ea typeface="+mn-ea"/>
                <a:cs typeface="+mn-cs"/>
              </a:rPr>
              <a:t>counting-on</a:t>
            </a:r>
            <a:r>
              <a:rPr lang="en-US" sz="1200" kern="1200" dirty="0">
                <a:solidFill>
                  <a:schemeClr val="tx1"/>
                </a:solidFill>
                <a:effectLst/>
                <a:latin typeface="+mn-lt"/>
                <a:ea typeface="+mn-ea"/>
                <a:cs typeface="+mn-cs"/>
              </a:rPr>
              <a:t> strategies. This means they start at one of the addends—one of the numbers in the addition problem—and count up from that number to find a new total.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a child counts the first set of blue sticks, “One, two, three, four, five …” and then add 6 more to their set, “…six, seven, eight, nine, ten, eleven—eleven!”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Counting on is a more advanced strategy because it requires children to start counting from numbers other than one.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children gain more experience with the count sequence and a deeper understanding of counting, they might make the transition from counting all to counting 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count in the home language, English, or both. Support children to use the language that is most effective for them when using counting strategies to add and subtract. </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1458607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Eventually, children will discover the “counting on from larger” strategy. This is related to the commutative property—children understand that the order in which numbers are added doesn’t matter. They will start counting on from the larger number.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in adding 9 sticks to a group of 2, it is faster and easier to start counting on from 9.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child might say, “Nine … ten, eleven—eleven!” </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946694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might use similar counting strategies to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might use a counting-all strategy—counting a total number in a set, counting the items taken out of the set, and then counting all the remaining items to figure out how many are left (Carpenter &amp; Moser, 1982; Clements &amp; Sarama, 2020).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Let’s use the example of 7 take away 3.</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child counts a set of sticks to determine that there are 7 sticks. The child then removes 3 sticks (subtract 3) and counts the set again to learn that taking 3 away from a set of 7 results in 4 sticks.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strategy children might use to subtract is the </a:t>
            </a:r>
            <a:r>
              <a:rPr lang="en-US" sz="1200" b="1" kern="1200" dirty="0">
                <a:solidFill>
                  <a:schemeClr val="tx1"/>
                </a:solidFill>
                <a:effectLst/>
                <a:latin typeface="+mn-lt"/>
                <a:ea typeface="+mn-ea"/>
                <a:cs typeface="+mn-cs"/>
              </a:rPr>
              <a:t>counting-down</a:t>
            </a:r>
            <a:r>
              <a:rPr lang="en-US" sz="1200" kern="1200" dirty="0">
                <a:solidFill>
                  <a:schemeClr val="tx1"/>
                </a:solidFill>
                <a:effectLst/>
                <a:latin typeface="+mn-lt"/>
                <a:ea typeface="+mn-ea"/>
                <a:cs typeface="+mn-cs"/>
              </a:rPr>
              <a:t> strategy. This means that a child starts at a number and then counts backward by the number that is being subtracted.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Let’s use 7 take away 3 again.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count down starting at 7, “Seven, six, five,” and then say, “four!” [Model this with gestures: hold up 7 fingers. When you count backward, put 3 fingers down to result in 4 fingers.]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Counting down is challenging because it requires children to know how to count backward, and to hold in memory how many fingers or objects they are removing.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takes time and a lot of practice for children to comfortably transition from counting all to counting-on or counting-down strategies. While some children make this transition in preschool, others may only make this transition in kindergarten or first grade. Some children might discover this strategy on their own as they explore adding and subtracting. Others might benefit from more explicit support from educators and families.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you used the </a:t>
            </a:r>
            <a:r>
              <a:rPr lang="en-US" sz="1200" b="1" kern="1200" dirty="0">
                <a:solidFill>
                  <a:schemeClr val="tx1"/>
                </a:solidFill>
                <a:effectLst/>
                <a:latin typeface="+mn-lt"/>
                <a:ea typeface="+mn-ea"/>
                <a:cs typeface="+mn-cs"/>
              </a:rPr>
              <a:t>Alphabet Counting</a:t>
            </a:r>
            <a:r>
              <a:rPr lang="en-US" sz="1200" kern="1200" dirty="0">
                <a:solidFill>
                  <a:schemeClr val="tx1"/>
                </a:solidFill>
                <a:effectLst/>
                <a:latin typeface="+mn-lt"/>
                <a:ea typeface="+mn-ea"/>
                <a:cs typeface="+mn-cs"/>
              </a:rPr>
              <a:t> activity on slide 18 ask participants to explain why the count-on strategy could be challenging as it relates to their experience using the alphabet. For example, it might have been difficult to begin counting by starting at “E.” Some participants may have had to start at “A” each time.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3952892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771D-A758-CCEC-FFF1-423B1CF06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27EFC-3C1D-0872-CC81-01747DB6A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E095C-DE43-8D5C-BF07-8E8433DD20B7}"/>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Collections of small objects (for example, paperclips, shells, cotton balls, counting chips)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can support children to use counting strategies in different ways. For example, educators can support children to do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concrete objects and containers. Physical containers can help reinforce ideas related to combining to make a larger set or separating to make smaller sets.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Count with understanding and proficiency. Counting with understanding and proficiency enhances children’s ability to use different counting strategies to solve addition or subtraction problems. Encourage children to count often through daily routines and meaningful experiences that encourage children to count to find out how many.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Invent their own strategies. For example, counting all of the objects after adding to or taking away from a set. Or counting on fingers, adding more fingers as they count.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their fingers to support adding and subtracting processes (</a:t>
            </a:r>
            <a:r>
              <a:rPr lang="en-US" sz="1200" kern="1200" dirty="0" err="1">
                <a:solidFill>
                  <a:schemeClr val="tx1"/>
                </a:solidFill>
                <a:effectLst/>
                <a:latin typeface="+mn-lt"/>
                <a:ea typeface="+mn-ea"/>
                <a:cs typeface="+mn-cs"/>
              </a:rPr>
              <a:t>Polleti</a:t>
            </a:r>
            <a:r>
              <a:rPr lang="en-US" sz="1200" kern="1200" dirty="0">
                <a:solidFill>
                  <a:schemeClr val="tx1"/>
                </a:solidFill>
                <a:effectLst/>
                <a:latin typeface="+mn-lt"/>
                <a:ea typeface="+mn-ea"/>
                <a:cs typeface="+mn-cs"/>
              </a:rPr>
              <a:t> et al., 2025).</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their approaches and strategies. For example, Educators might ask, “How might we figure out how many we have in all if we add four more to our set of eight?” or, “What did you do to figure that out? Can you tell me or show me?”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Number and Counting</a:t>
            </a:r>
            <a:r>
              <a:rPr lang="en-US" sz="1200" kern="1200" dirty="0">
                <a:solidFill>
                  <a:schemeClr val="tx1"/>
                </a:solidFill>
                <a:effectLst/>
                <a:latin typeface="+mn-lt"/>
                <a:ea typeface="+mn-ea"/>
                <a:cs typeface="+mn-cs"/>
              </a:rPr>
              <a:t> suite provides more information on how to support children’s understanding of number and counting. </a:t>
            </a:r>
          </a:p>
        </p:txBody>
      </p:sp>
      <p:sp>
        <p:nvSpPr>
          <p:cNvPr id="4" name="Slide Number Placeholder 3">
            <a:extLst>
              <a:ext uri="{FF2B5EF4-FFF2-40B4-BE49-F238E27FC236}">
                <a16:creationId xmlns:a16="http://schemas.microsoft.com/office/drawing/2014/main" id="{E0B2BFF2-6F07-AD85-C350-A905C94D9128}"/>
              </a:ext>
            </a:extLst>
          </p:cNvPr>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2654911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explored what children come to understand about addition and subtraction and strategies children might use to solve addition and subtraction problems. We also discussed some ways educators can support children to use counting strategies to add and subtract. Now, let’s discuss more ways we can support children to add and subtract. </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3282567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5A232-37EB-D3A7-1C31-CAFA4588A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7C028-D3C8-BFF5-024C-0E0A39A2C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77E6E-A4F0-8BE8-D48A-3A8C4FCA17C3}"/>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can support children’s understanding of addition and subtraction by doing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Notice or identify problems of interest that are meaningful to a child or group of children and offer concrete objects to support children to add and subtract.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 on children’s interests and lived experiences to enhance engagement and motivate children to solve addition and subtraction problems.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Support children to use concrete objects to add and subtract. Using concrete objects can enhance conceptual understanding of addition and subtraction. Children of all ages should be offered concrete objects to support math learning, even after they begin using more abstract representations such as written equations (Belenky &amp; Nokes, 2009). It is not until later in the kindergarten year that children use written equations to represent addition and subtraction.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Invite children to explain their thinking.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explore more teaching practices that support children to add and subtract. </a:t>
            </a:r>
          </a:p>
        </p:txBody>
      </p:sp>
      <p:sp>
        <p:nvSpPr>
          <p:cNvPr id="4" name="Slide Number Placeholder 3">
            <a:extLst>
              <a:ext uri="{FF2B5EF4-FFF2-40B4-BE49-F238E27FC236}">
                <a16:creationId xmlns:a16="http://schemas.microsoft.com/office/drawing/2014/main" id="{C84A605F-6886-CEA0-E3AF-0FC594F1EB83}"/>
              </a:ext>
            </a:extLst>
          </p:cNvPr>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3997891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6D01A-FD92-B8F1-9AD2-086CE1E40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8AE33-1886-9563-451A-6FB6D0DCD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9E862-E087-0C67-B8A1-65647A872E9E}"/>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Overview</a:t>
            </a:r>
            <a:r>
              <a:rPr lang="en-US" sz="1200" kern="1200" dirty="0">
                <a:solidFill>
                  <a:schemeClr val="tx1"/>
                </a:solidFill>
                <a:effectLst/>
                <a:latin typeface="+mn-lt"/>
                <a:ea typeface="+mn-ea"/>
                <a:cs typeface="+mn-cs"/>
              </a:rPr>
              <a:t> handout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refer to five early math teaching practices as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These practices include: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Mutual Learning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Meaningful Investigations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Materials and Learning Environment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Math Vocabulary and Discourse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Multiple Representations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Then, we will consider ways to use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to support children to add and subtract.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your participants and their prior experiences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groups that have significant experience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you might offer a few minutes for participants to share with a partner their areas of strength and what practices they are working on. Use this slide to briefly revisit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and move to the next slide.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groups that have less experience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offer more time for participants to explore each practice. For example, allow time for them to review the practices on their own. Invite them to make a square over practices that they have “squared away” (practices they understand and use), a circle over “what’s still going around in their heads” (practices they still have questions about), and a triangle over three ideas that they will use in their settings. For more ideas on how to provide a comprehensive review, visit the </a:t>
            </a:r>
            <a:r>
              <a:rPr lang="en-US" sz="1200" b="1" kern="1200" dirty="0">
                <a:solidFill>
                  <a:schemeClr val="tx1"/>
                </a:solidFill>
                <a:effectLst/>
                <a:latin typeface="+mn-lt"/>
                <a:ea typeface="+mn-ea"/>
                <a:cs typeface="+mn-cs"/>
              </a:rPr>
              <a:t>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Early Math Approach</a:t>
            </a:r>
            <a:r>
              <a:rPr lang="en-US" sz="1200" kern="1200" dirty="0">
                <a:solidFill>
                  <a:schemeClr val="tx1"/>
                </a:solidFill>
                <a:effectLst/>
                <a:latin typeface="+mn-lt"/>
                <a:ea typeface="+mn-ea"/>
                <a:cs typeface="+mn-cs"/>
              </a:rPr>
              <a:t> suite.</a:t>
            </a:r>
          </a:p>
        </p:txBody>
      </p:sp>
      <p:sp>
        <p:nvSpPr>
          <p:cNvPr id="4" name="Slide Number Placeholder 3">
            <a:extLst>
              <a:ext uri="{FF2B5EF4-FFF2-40B4-BE49-F238E27FC236}">
                <a16:creationId xmlns:a16="http://schemas.microsoft.com/office/drawing/2014/main" id="{808A8169-89FF-3E3C-4D76-D21FA93A23B0}"/>
              </a:ext>
            </a:extLst>
          </p:cNvPr>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1654065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5–7 minutes (not including debrief)</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Addition and Subtraction</a:t>
            </a:r>
            <a:r>
              <a:rPr lang="en-US" sz="1200" kern="1200" dirty="0">
                <a:solidFill>
                  <a:schemeClr val="tx1"/>
                </a:solidFill>
                <a:effectLst/>
                <a:latin typeface="+mn-lt"/>
                <a:ea typeface="+mn-ea"/>
                <a:cs typeface="+mn-cs"/>
              </a:rPr>
              <a:t> handout; preschool, TK, or K addition and subtraction video clip; chart paper; markers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are going to observe a video that shows how educators use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to help children use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a:t>
            </a:r>
            <a:r>
              <a:rPr lang="en-US" sz="1200" b="1" kern="1200" dirty="0">
                <a:solidFill>
                  <a:schemeClr val="tx1"/>
                </a:solidFill>
                <a:effectLst/>
                <a:latin typeface="+mn-lt"/>
                <a:ea typeface="+mn-ea"/>
                <a:cs typeface="+mn-cs"/>
              </a:rPr>
              <a:t>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Addition and Subtraction</a:t>
            </a:r>
            <a:r>
              <a:rPr lang="en-US" sz="1200" kern="1200" dirty="0">
                <a:solidFill>
                  <a:schemeClr val="tx1"/>
                </a:solidFill>
                <a:effectLst/>
                <a:latin typeface="+mn-lt"/>
                <a:ea typeface="+mn-ea"/>
                <a:cs typeface="+mn-cs"/>
              </a:rPr>
              <a:t>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strategy for facilitating this observation. Adapt the talking points to reflect this strategy.]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video clip that shows children learning about and using addition or subtraction. This may be the same clip used for observing children adding and subtracting.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 clips (you may use other videos):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Adding and Subtracting During Snack (3–5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=v5siFs_0-J0]</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Adding and Subtracting During Snack (3–5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=MRbbQOWXgQ8]</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5"/>
              </a:rPr>
              <a:t>Composing and Decomposing the Number 5 (3–5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=-tfCjeC5L8Y]</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6"/>
              </a:rPr>
              <a:t>Composing and Decomposing the Number 5 (3–5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=bMxp7MzegT8]</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7"/>
              </a:rPr>
              <a:t>Adding During Storytime (3–5 Years)</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=04jXqHpugGg]</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8"/>
              </a:rPr>
              <a:t>Adding During Storytime (3–5 Years) - Audio Descriptive Version </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nOilKrE-Uog</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9"/>
              </a:rPr>
              <a:t>Counting and Adding While Reading (3–5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=Amcf1-gVPJk]</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10"/>
              </a:rPr>
              <a:t>Counting and Adding While Reading (3–5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=GjYUtP6BrXU&amp;feature=</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Sample answers are provided for the video “Adding and Subtracting during Snack (3–5 Years)” in the Facilitator Notes on the next slide.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take out the </a:t>
            </a:r>
            <a:r>
              <a:rPr lang="en-US" sz="1200" b="1" kern="1200" dirty="0">
                <a:solidFill>
                  <a:schemeClr val="tx1"/>
                </a:solidFill>
                <a:effectLst/>
                <a:latin typeface="+mn-lt"/>
                <a:ea typeface="+mn-ea"/>
                <a:cs typeface="+mn-cs"/>
              </a:rPr>
              <a:t>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Addition and Subtraction</a:t>
            </a:r>
            <a:r>
              <a:rPr lang="en-US" sz="1200" kern="1200" dirty="0">
                <a:solidFill>
                  <a:schemeClr val="tx1"/>
                </a:solidFill>
                <a:effectLst/>
                <a:latin typeface="+mn-lt"/>
                <a:ea typeface="+mn-ea"/>
                <a:cs typeface="+mn-cs"/>
              </a:rPr>
              <a:t>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larger groups or shorter sessions, use a jigsaw approach. Before playing the video clip, assign each table one practice to focus on during the video. [If there are more than five tables, assign more than one table to focus on each practice.]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smaller groups or longer sessions, consider showing the video clip two to three times, inviting participants to focus on specific practices each time. Encourage them to record observations on the handout.</a:t>
            </a: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3400631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5CFDF-7CC9-51FD-5941-B475DD46D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1B10F-E8B2-CDF5-3B27-C31A86E21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DD240-A477-0099-3B52-B3D799B00AC0}"/>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20–30 minutes (varies based on session goals)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Addition and Subtraction </a:t>
            </a:r>
            <a:r>
              <a:rPr lang="en-US" sz="1200" kern="1200" dirty="0">
                <a:solidFill>
                  <a:schemeClr val="tx1"/>
                </a:solidFill>
                <a:effectLst/>
                <a:latin typeface="+mn-lt"/>
                <a:ea typeface="+mn-ea"/>
                <a:cs typeface="+mn-cs"/>
              </a:rPr>
              <a:t>handout; preschool, TK, or K addition and subtraction video clip; chart paper (optional); markers (optional); dice (optional)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unpack your observations of each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a:t>
            </a:r>
            <a:r>
              <a:rPr lang="en-US" sz="1200" b="1" kern="1200" dirty="0">
                <a:solidFill>
                  <a:schemeClr val="tx1"/>
                </a:solidFill>
                <a:effectLst/>
                <a:latin typeface="+mn-lt"/>
                <a:ea typeface="+mn-ea"/>
                <a:cs typeface="+mn-cs"/>
              </a:rPr>
              <a:t>Answer Key for 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Addition and Subtraction</a:t>
            </a:r>
            <a:r>
              <a:rPr lang="en-US" sz="1200" kern="1200" dirty="0">
                <a:solidFill>
                  <a:schemeClr val="tx1"/>
                </a:solidFill>
                <a:effectLst/>
                <a:latin typeface="+mn-lt"/>
                <a:ea typeface="+mn-ea"/>
                <a:cs typeface="+mn-cs"/>
              </a:rPr>
              <a:t> for examples of ways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was used in the clip “Adding and Subtracting during Snack (3–5 Years).”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larger groups, shorter sessions: After observing the video clip, ask each table group to discuss what they noticed about their assigned practice. Then, invite each group to share their observations with the larger group. As each group shares, paraphrase, affirm, and add to their responses as needed.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smaller groups, longer sessions: Encourage participants to use addition and subtraction as a playful way to find a partner (or partners).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Create a group by adding and subtracting to make 5: Each person will roll a die and get a number. Using that number, they will find one or more people that, together, using addition or subtraction, can make 5. For example, a person who rolled a 2 might find someone who rolled a 1 and someone who rolled a 4. Together, 2 plus 4, minus 1, makes 5. After finding their group, participants will discuss the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recording participants’ observations to make the practices visible. As participants share, paraphrase, affirm, and add to their responses as needed. </a:t>
            </a:r>
          </a:p>
        </p:txBody>
      </p:sp>
      <p:sp>
        <p:nvSpPr>
          <p:cNvPr id="4" name="Slide Number Placeholder 3">
            <a:extLst>
              <a:ext uri="{FF2B5EF4-FFF2-40B4-BE49-F238E27FC236}">
                <a16:creationId xmlns:a16="http://schemas.microsoft.com/office/drawing/2014/main" id="{E7CE72D7-8391-E095-1C07-965D733F5F29}"/>
              </a:ext>
            </a:extLst>
          </p:cNvPr>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416957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goals for this session are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Understand how children in preschool, TK, and K develop addition and subtraction knowledge and skills, and use this knowledge to solve addition and subtraction problems.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Explore ways educators can support children’s understanding of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Throughout our session, we will take time to reflect on our current practices. We will also think about how we could use information from this session in our work.</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slide content and talking points to reflect what you plan to address in your professional learning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2949334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20–30 minutes (including debrief on the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Addition and Subtraction </a:t>
            </a:r>
            <a:r>
              <a:rPr lang="en-US" sz="1200" kern="1200" dirty="0">
                <a:solidFill>
                  <a:schemeClr val="tx1"/>
                </a:solidFill>
                <a:effectLst/>
                <a:latin typeface="+mn-lt"/>
                <a:ea typeface="+mn-ea"/>
                <a:cs typeface="+mn-cs"/>
              </a:rPr>
              <a:t>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discussed the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Early Math Approach. Let’s consider ways to use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to support children’s understanding of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a:t>
            </a:r>
            <a:r>
              <a:rPr lang="en-US" sz="1200" b="1" kern="1200" dirty="0">
                <a:solidFill>
                  <a:schemeClr val="tx1"/>
                </a:solidFill>
                <a:effectLst/>
                <a:latin typeface="+mn-lt"/>
                <a:ea typeface="+mn-ea"/>
                <a:cs typeface="+mn-cs"/>
              </a:rPr>
              <a:t>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Addition and Subtraction </a:t>
            </a:r>
            <a:r>
              <a:rPr lang="en-US" sz="1200" kern="1200" dirty="0">
                <a:solidFill>
                  <a:schemeClr val="tx1"/>
                </a:solidFill>
                <a:effectLst/>
                <a:latin typeface="+mn-lt"/>
                <a:ea typeface="+mn-ea"/>
                <a:cs typeface="+mn-cs"/>
              </a:rPr>
              <a:t>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ideas on how to use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to support the understanding of addition and subtraction in preschool, TK, and K children. As you review, consider the children in your learning setting. Think about how you currently implement or would like to implement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approaches in ways that are responsive to the children in your learning setting. How might you adjust your approach based on children’s interests, cultures, abilities, and languages?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make notes, circle, or highlight as you review. </a:t>
            </a: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2652391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E370-38C0-E224-DBFB-C89B56E09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3F079-A23F-872C-A122-7162D7490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915F4-6D51-C51A-CE54-CF5203147ED5}"/>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20–30 minutes (including exploring the handout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Addition and Subtraction </a:t>
            </a:r>
            <a:r>
              <a:rPr lang="en-US" sz="1200" kern="1200" dirty="0">
                <a:solidFill>
                  <a:schemeClr val="tx1"/>
                </a:solidFill>
                <a:effectLst/>
                <a:latin typeface="+mn-lt"/>
                <a:ea typeface="+mn-ea"/>
                <a:cs typeface="+mn-cs"/>
              </a:rPr>
              <a:t>handout, dice (optional)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discuss the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practice you already use or might try in your learning setting. Consider children’s individual abilities, interests, cultures, and languages.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facilitation strategy to support participants’ discussion of the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ways you might use the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Early Math Approach to support children to add and subtract in your learning setting.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a few volunteers to share with the larger group or encourage participants to discuss the handout with their table group.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encourage participants to use addition and subtraction as a playful way to find a partner (or partners). For example,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 group by adding and subtracting to make 7. Each person will roll a die and get a number. Using that number, they will find one or more people that, together, using addition or subtraction, can make 7. For example, a person who rolled a 3 might find someone who rolled a 3 and someone who rolled a 1. Together, 3 plus 3, plus 1, makes 7. After participants find their group, they will discus the handout. </a:t>
            </a:r>
            <a:endParaRPr lang="en-US" dirty="0">
              <a:ea typeface="Calibri"/>
              <a:cs typeface="Calibri"/>
            </a:endParaRPr>
          </a:p>
        </p:txBody>
      </p:sp>
      <p:sp>
        <p:nvSpPr>
          <p:cNvPr id="4" name="Slide Number Placeholder 3">
            <a:extLst>
              <a:ext uri="{FF2B5EF4-FFF2-40B4-BE49-F238E27FC236}">
                <a16:creationId xmlns:a16="http://schemas.microsoft.com/office/drawing/2014/main" id="{5EB37935-7A31-AB42-3BF1-AE9D3ECCEEB8}"/>
              </a:ext>
            </a:extLst>
          </p:cNvPr>
          <p:cNvSpPr>
            <a:spLocks noGrp="1"/>
          </p:cNvSpPr>
          <p:nvPr>
            <p:ph type="sldNum" sz="quarter" idx="5"/>
          </p:nvPr>
        </p:nvSpPr>
        <p:spPr/>
        <p:txBody>
          <a:bodyPr/>
          <a:lstStyle/>
          <a:p>
            <a:fld id="{896399F6-6299-4610-B81F-5B1794C45A33}" type="slidenum">
              <a:rPr lang="en-US" smtClean="0"/>
              <a:t>31</a:t>
            </a:fld>
            <a:endParaRPr lang="en-US" dirty="0"/>
          </a:p>
        </p:txBody>
      </p:sp>
    </p:spTree>
    <p:extLst>
      <p:ext uri="{BB962C8B-B14F-4D97-AF65-F5344CB8AC3E}">
        <p14:creationId xmlns:p14="http://schemas.microsoft.com/office/powerpoint/2010/main" val="751440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6793-3066-9A58-D79F-81A1A9C5C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B9542-C8A7-8849-4007-9ABDF582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D6CCB-5029-20A7-1294-7A3EF6F492B6}"/>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15–20 minutes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Using Children’s Literature to Support Addition and Subtraction </a:t>
            </a:r>
            <a:r>
              <a:rPr lang="en-US" sz="1200" kern="1200" dirty="0">
                <a:solidFill>
                  <a:schemeClr val="tx1"/>
                </a:solidFill>
                <a:effectLst/>
                <a:latin typeface="+mn-lt"/>
                <a:ea typeface="+mn-ea"/>
                <a:cs typeface="+mn-cs"/>
              </a:rPr>
              <a:t>handout, children’s books that include opportunities to add or subtract (see suggested titles in the Facilitator Notes), collections of objects that participants might use to add or subtract, Book Guides (optional).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can support children’s understanding of addition and subtraction when sharing stories with children (Casey et al., 2004; Hassinger-Das et al., 2015).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Stories can provide meaningful problems, rooted in the story’s plot, that make adding or subtracting purposeful.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Stories can also connect adding and subtracting to real-life situations.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stories can provide visuals that children can use to support them add or subtract (for example, using a counting-all strategy to find out how many).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a few children’s books that might encourage children to add or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reviewing the book, plan for ways you might encourage children to add and subtract as it relates to the story.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a:t>
            </a:r>
            <a:r>
              <a:rPr lang="en-US" sz="1200" b="1" kern="1200" dirty="0">
                <a:solidFill>
                  <a:schemeClr val="tx1"/>
                </a:solidFill>
                <a:effectLst/>
                <a:latin typeface="+mn-lt"/>
                <a:ea typeface="+mn-ea"/>
                <a:cs typeface="+mn-cs"/>
              </a:rPr>
              <a:t>Using Children’s Literature to Support Addition and Subtraction</a:t>
            </a:r>
            <a:r>
              <a:rPr lang="en-US" sz="1200" kern="1200" dirty="0">
                <a:solidFill>
                  <a:schemeClr val="tx1"/>
                </a:solidFill>
                <a:effectLst/>
                <a:latin typeface="+mn-lt"/>
                <a:ea typeface="+mn-ea"/>
                <a:cs typeface="+mn-cs"/>
              </a:rPr>
              <a:t> handout to guide your planning.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Explore the materials at your table to test out some of your ideas.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facilitation strategy to support participants’ engagement. Adapt talking points as needed.]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included a few books to consider using. However, you may find other books on the Count Play Explore website: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Pete the Cat and His Four Groovy Buttons (Pete the Cat y sus cuatro </a:t>
            </a:r>
            <a:r>
              <a:rPr lang="en-US" sz="1200" kern="1200" dirty="0" err="1">
                <a:solidFill>
                  <a:schemeClr val="tx1"/>
                </a:solidFill>
                <a:effectLst/>
                <a:latin typeface="+mn-lt"/>
                <a:ea typeface="+mn-ea"/>
                <a:cs typeface="+mn-cs"/>
              </a:rPr>
              <a:t>botones</a:t>
            </a:r>
            <a:r>
              <a:rPr lang="en-US" sz="1200" kern="1200" dirty="0">
                <a:solidFill>
                  <a:schemeClr val="tx1"/>
                </a:solidFill>
                <a:effectLst/>
                <a:latin typeface="+mn-lt"/>
                <a:ea typeface="+mn-ea"/>
                <a:cs typeface="+mn-cs"/>
              </a:rPr>
              <a:t> Groovy in Spanish) by Eric Litwin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Baby Goes to Market (</a:t>
            </a:r>
            <a:r>
              <a:rPr lang="en-US" sz="1200" kern="1200" dirty="0" err="1">
                <a:solidFill>
                  <a:schemeClr val="tx1"/>
                </a:solidFill>
                <a:effectLst/>
                <a:latin typeface="+mn-lt"/>
                <a:ea typeface="+mn-ea"/>
                <a:cs typeface="+mn-cs"/>
              </a:rPr>
              <a:t>Bebé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al mercado in Spanish) by Atinuke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Jack the Builder (Jacobo </a:t>
            </a:r>
            <a:r>
              <a:rPr lang="en-US" sz="1200" kern="1200" dirty="0" err="1">
                <a:solidFill>
                  <a:schemeClr val="tx1"/>
                </a:solidFill>
                <a:effectLst/>
                <a:latin typeface="+mn-lt"/>
                <a:ea typeface="+mn-ea"/>
                <a:cs typeface="+mn-cs"/>
              </a:rPr>
              <a:t>el</a:t>
            </a:r>
            <a:r>
              <a:rPr lang="en-US" sz="1200" kern="1200" dirty="0">
                <a:solidFill>
                  <a:schemeClr val="tx1"/>
                </a:solidFill>
                <a:effectLst/>
                <a:latin typeface="+mn-lt"/>
                <a:ea typeface="+mn-ea"/>
                <a:cs typeface="+mn-cs"/>
              </a:rPr>
              <a:t> constructor in Spanish) by Stuart J. Murphy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facilitation strategy that meets your session goals.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a jigsaw approach, assigning different books to different groups. Encourage groups to plan together using the questions on the handout. Then, small groups can share with the larger group.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work in pairs. Invite them to choose a book they would like to review (you might need more than one copy of each book). Invite participants to use the handout to guide their planning. Then, ask a few volunteers to share with the larger group.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Count Play Explore Website also provides Book Guides for each of the books listed above, as well as other books you could select. The book guides provide ideas on how educators might use the book to support children’s math learning. Consider printing and distributing the Book Guides and related activities to share with educators. Review the Book Guide and related activity with educators to support them in understanding ways they might use these resources. Educators can reference the handout </a:t>
            </a:r>
            <a:r>
              <a:rPr lang="en-US" sz="1200" b="1" kern="1200" dirty="0">
                <a:solidFill>
                  <a:schemeClr val="tx1"/>
                </a:solidFill>
                <a:effectLst/>
                <a:latin typeface="+mn-lt"/>
                <a:ea typeface="+mn-ea"/>
                <a:cs typeface="+mn-cs"/>
              </a:rPr>
              <a:t>Using Children’s Literature to Support Addition and Subtraction</a:t>
            </a:r>
            <a:r>
              <a:rPr lang="en-US" sz="1200" kern="1200" dirty="0">
                <a:solidFill>
                  <a:schemeClr val="tx1"/>
                </a:solidFill>
                <a:effectLst/>
                <a:latin typeface="+mn-lt"/>
                <a:ea typeface="+mn-ea"/>
                <a:cs typeface="+mn-cs"/>
              </a:rPr>
              <a:t> to guide their planning. </a:t>
            </a:r>
          </a:p>
        </p:txBody>
      </p:sp>
      <p:sp>
        <p:nvSpPr>
          <p:cNvPr id="4" name="Slide Number Placeholder 3">
            <a:extLst>
              <a:ext uri="{FF2B5EF4-FFF2-40B4-BE49-F238E27FC236}">
                <a16:creationId xmlns:a16="http://schemas.microsoft.com/office/drawing/2014/main" id="{1D84C79E-F88F-6391-0978-A4E86380EE5A}"/>
              </a:ext>
            </a:extLst>
          </p:cNvPr>
          <p:cNvSpPr>
            <a:spLocks noGrp="1"/>
          </p:cNvSpPr>
          <p:nvPr>
            <p:ph type="sldNum" sz="quarter" idx="5"/>
          </p:nvPr>
        </p:nvSpPr>
        <p:spPr/>
        <p:txBody>
          <a:bodyPr/>
          <a:lstStyle/>
          <a:p>
            <a:fld id="{896399F6-6299-4610-B81F-5B1794C45A33}" type="slidenum">
              <a:rPr lang="en-US" smtClean="0"/>
              <a:t>32</a:t>
            </a:fld>
            <a:endParaRPr lang="en-US" dirty="0"/>
          </a:p>
        </p:txBody>
      </p:sp>
    </p:spTree>
    <p:extLst>
      <p:ext uri="{BB962C8B-B14F-4D97-AF65-F5344CB8AC3E}">
        <p14:creationId xmlns:p14="http://schemas.microsoft.com/office/powerpoint/2010/main" val="2189128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440B-A327-C50B-1BEB-168C6CC28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5C74A-390D-6321-EA1B-9E4E25519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78843-ADF1-6C3E-168E-FDA629CAFAB5}"/>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5–7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Today, we discussed how children develop their understanding of addition and subtraction and the strategies they might use to solve addition and subtraction problems. We also discussed ways educators can support children to add and subtract.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Think about your learning setting and the practices you already use.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is something you already do to support children to add and subtract?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is something new you might want to try to further support children to add and subtract?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record your ideas.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three to four minutes for participants to think and record their reflections. Consider inviting participants to share with a partner or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your time, attention, and engagement. It’s been wonderful working with you.</a:t>
            </a:r>
          </a:p>
          <a:p>
            <a:endParaRPr lang="en-US" sz="1200" b="1" kern="1200" dirty="0">
              <a:solidFill>
                <a:schemeClr val="tx1"/>
              </a:solidFill>
              <a:effectLst/>
              <a:latin typeface="+mn-lt"/>
              <a:ea typeface="+mn-ea"/>
              <a:cs typeface="+mn-cs"/>
            </a:endParaRPr>
          </a:p>
          <a:p>
            <a:r>
              <a:rPr lang="en-US" sz="1200" b="1" kern="1200">
                <a:solidFill>
                  <a:schemeClr val="tx1"/>
                </a:solidFill>
                <a:effectLst/>
                <a:latin typeface="+mn-lt"/>
                <a:ea typeface="+mn-ea"/>
                <a:cs typeface="+mn-cs"/>
              </a:rPr>
              <a:t>Facilitator </a:t>
            </a:r>
            <a:r>
              <a:rPr lang="en-US" sz="1200" b="1" kern="1200" dirty="0">
                <a:solidFill>
                  <a:schemeClr val="tx1"/>
                </a:solidFill>
                <a:effectLst/>
                <a:latin typeface="+mn-lt"/>
                <a:ea typeface="+mn-ea"/>
                <a:cs typeface="+mn-cs"/>
              </a:rPr>
              <a:t>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participants discuss their reflections, note the questions that they still have and what they would like to try. You might use this information to identify topics for future training, coaching, or communities of practice.</a:t>
            </a:r>
          </a:p>
        </p:txBody>
      </p:sp>
      <p:sp>
        <p:nvSpPr>
          <p:cNvPr id="4" name="Slide Number Placeholder 3">
            <a:extLst>
              <a:ext uri="{FF2B5EF4-FFF2-40B4-BE49-F238E27FC236}">
                <a16:creationId xmlns:a16="http://schemas.microsoft.com/office/drawing/2014/main" id="{01191100-D0A6-8AB3-4F68-33CCE3F2659F}"/>
              </a:ext>
            </a:extLst>
          </p:cNvPr>
          <p:cNvSpPr>
            <a:spLocks noGrp="1"/>
          </p:cNvSpPr>
          <p:nvPr>
            <p:ph type="sldNum" sz="quarter" idx="5"/>
          </p:nvPr>
        </p:nvSpPr>
        <p:spPr/>
        <p:txBody>
          <a:bodyPr/>
          <a:lstStyle/>
          <a:p>
            <a:fld id="{896399F6-6299-4610-B81F-5B1794C45A33}" type="slidenum">
              <a:rPr lang="en-US" smtClean="0"/>
              <a:t>33</a:t>
            </a:fld>
            <a:endParaRPr lang="en-US" dirty="0"/>
          </a:p>
        </p:txBody>
      </p:sp>
    </p:spTree>
    <p:extLst>
      <p:ext uri="{BB962C8B-B14F-4D97-AF65-F5344CB8AC3E}">
        <p14:creationId xmlns:p14="http://schemas.microsoft.com/office/powerpoint/2010/main" val="3520087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Video clip of children adding and subtracting in preschool, transitional kindergarten, or kindergarten.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begin by observing children using addition and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observe the clip, notice how children add or subtract and ways the educators support them. You might consider ways you have noticed children in your settings adding and subtracting in similar or different ways.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strategy for facilitating this observation. Adapt the talking points to reflect this strategy.]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what you noticed about the ways children add and subtract and ways educators support them. In this session, we will explore more about how children learn and use addition and subtraction.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video clip that shows children learning about and using addition or subtraction.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 clips (you may use other videos):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video, children explore adding and subtracting while eating crackers at snack time. Children use counting strategies to add or subtract.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Adding and Subtracting During Snack (3–5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=v5siFs_0-J0]</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Adding and Subtracting During Snack (3–5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=MRbbQOWXgQ8]</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video, children compose and decompose the number 5 using concrete objects in an educator-led experience.  Version: In this video, children compose and decompose the number 5 using concrete objects in an educator-led experience.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5"/>
              </a:rPr>
              <a:t>Composing and Decomposing the Number 5 (3–5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=-tfCjeC5L8Y]</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6"/>
              </a:rPr>
              <a:t>Composing and Decomposing the Number 5 (3–5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=bMxp7MzegT8]</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video, an educator shares a book with children and supports them in adding and subtracting as it relates to the story.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7"/>
              </a:rPr>
              <a:t>Adding During Storytime (3–5 Years)</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=04jXqHpugGg]</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8"/>
              </a:rPr>
              <a:t>Adding During Storytime (3–5 Years) - Audio Descriptive Version </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nOilKrE-Uog</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video, an educator shares a book with children about ten dinosaurs coming to a party, one at a time. Then, the dinosaurs leave the party, one at a time. The children model the action in the story, pretending to be the dinosaurs arriving and leaving the party.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9"/>
              </a:rPr>
              <a:t>Counting and Adding While Reading (3–5 Years)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=Amcf1-gVPJk]</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10"/>
              </a:rPr>
              <a:t>Counting and Adding While Reading (3–5 years)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www.youtube.com</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watch?v</a:t>
            </a:r>
            <a:r>
              <a:rPr lang="en-US" sz="1200" u="sng" kern="1200" dirty="0">
                <a:solidFill>
                  <a:schemeClr val="tx1"/>
                </a:solidFill>
                <a:effectLst/>
                <a:latin typeface="+mn-lt"/>
                <a:ea typeface="+mn-ea"/>
                <a:cs typeface="+mn-cs"/>
              </a:rPr>
              <a:t>=GjYUtP6BrXU&amp;feature=</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larger groups or shorter sessions, invite participants to share with the larger group what they noticed about the ways children added or subtracted and ways they have noticed children in their settings adding and subtracting in similar or different ways.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smaller groups or longer sessions, encourage participants to discuss with pairs or their table group. Then, invite participants to share with the larger group what they noticed about ways children added or subtracted and ways they have noticed children in their settings adding and subtracting in similar or different ways.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94627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learn about addition and subtraction as part of daily interactions and play when provided opportunities to add and subtract to solve problems of interest.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children might add or subtract when engaging in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Eating a snack or preparing for a meal: Children might subtract to figure out how many orange slices are left after they take some.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Engage in pretend play: Children might add to find out how much pretend money their customer needs to buy three apples in the café.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Playing a game: Children might add points to determine who is the winner.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Exploring outside: Children might</a:t>
            </a:r>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collect and sort rocks, leaves, or other natural materials and use addition to find a total amount. For example,  2 big leaves plus 2 small leaves make 4 leaves in all.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 and subtraction experiences that are a part of daily interactions and play build on children’s interests, enhance engagement, and allow children to physically manipulate and explore how adding and subtracting changes quantity—deepening children’s understanding of these math concepts.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explore ways educators can use authentic, daily experiences and concrete objects to support children to add and subtract in ways that are most effective for them.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Consider inviting participants to share the ways children in their learning setting might add or subtract in different contexts and with different concrete objects.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17643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explore how children in preschool, TK, and K understand and use addition and subtraction. </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425039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review how addition and subtraction is described in the Preschool/Transitional Kindergarten Learning Foundations (California Department of Education, 2024).</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three preschool/TK foundations that describe what children learn about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foundations are within Strand 2.0, Operations and Algebraic Thinking, within the sub-strand Number Operations.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foundations describe children’s ability to demonstrate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Adding makes more, and taking away makes less.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Numbers can be put together (composed) and taken apart (decomposed).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There are different ways to solve addition and subtraction problems.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Place this slide featuring California Preschool/TK Learning Foundations and slide 8 featuring Kindergarten Common Core Standards where they work best for your participants’ needs.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providing participants with copies of the relevant California Preschool/TK Learning Foundations: OA.2.1–2.3.</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2251379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928E6-EC8E-812E-5791-3D15B764E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44421-27F3-D83B-6850-57B0FA04F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58E374-0710-1F96-7A9C-1390A3575907}"/>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review how addition and subtraction is represented in the California Common Core State Standards (California Department of Education, 2013).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variety of kindergarten standards describe what children learn about addition and subtraction.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Standards under the “Operations and Algebraic Thinking” strand describe children’s ability to do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solve word problems using a variety of materials and strategies (For example, the standards highlight counting on, making 10, and decomposition strategies.)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solve problems within 20, demonstrating greater fluency within 10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express their addition and subtraction problems using written equations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and Operations in Base Ten” strand also includes a standard related to addition and subtraction.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standard describes how children understand place value by composing and decomposing two-digit numbers. For example, children learn that 11 is composed of 10 and 1.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providing participants with copies of the relevant California Common Core State Standards: K.OA.1–5 and K.NBT.1.</a:t>
            </a:r>
          </a:p>
        </p:txBody>
      </p:sp>
      <p:sp>
        <p:nvSpPr>
          <p:cNvPr id="4" name="Slide Number Placeholder 3">
            <a:extLst>
              <a:ext uri="{FF2B5EF4-FFF2-40B4-BE49-F238E27FC236}">
                <a16:creationId xmlns:a16="http://schemas.microsoft.com/office/drawing/2014/main" id="{C17F1687-FDC3-7624-50A3-6B93C9B1F8A2}"/>
              </a:ext>
            </a:extLst>
          </p:cNvPr>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398327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start by reviewing what children understand about addition and subtraction. From infancy and into early elementary, children will develop an understanding of math concepts, such as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Adding makes more, and taking away makes less.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Numbers can be put together (composed) and taken apart (decomposed).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Numbers can be added in any order (commutative).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Addition and subtraction are opposites (inverse).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today’s session, we will focus on the first two concepts and how children’s understanding of these concepts creates a foundation for solving addition and subtraction problems in preschool, TK, and K.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information on these concepts, as well as additional ways to engage adult learners, can be found in PPT 1 “Introduction to Addition and Subtraction: Birth–8 Years.”</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833104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759942"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4C8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0" y="605286"/>
            <a:ext cx="6759942"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Addition and Subtraction</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95898" y="94785"/>
            <a:ext cx="422118" cy="422118"/>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2" name="Picture 11" descr="A child playing with blocks&#10;&#10;Description automatically generated">
            <a:extLst>
              <a:ext uri="{FF2B5EF4-FFF2-40B4-BE49-F238E27FC236}">
                <a16:creationId xmlns:a16="http://schemas.microsoft.com/office/drawing/2014/main" id="{F0594F78-CF59-5043-E9A8-C8E48C70E0BA}"/>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colorTemperature colorTemp="5000"/>
                    </a14:imgEffect>
                    <a14:imgEffect>
                      <a14:brightnessContrast bright="3000" contrast="14000"/>
                    </a14:imgEffect>
                  </a14:imgLayer>
                </a14:imgProps>
              </a:ext>
              <a:ext uri="{28A0092B-C50C-407E-A947-70E740481C1C}">
                <a14:useLocalDpi xmlns:a14="http://schemas.microsoft.com/office/drawing/2010/main"/>
              </a:ext>
            </a:extLst>
          </a:blip>
          <a:srcRect t="-179"/>
          <a:stretch/>
        </p:blipFill>
        <p:spPr>
          <a:xfrm>
            <a:off x="6759942" y="-14991"/>
            <a:ext cx="5446983" cy="6872991"/>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rgbClr val="4C8503"/>
              </a:buClr>
              <a:defRPr sz="3200">
                <a:latin typeface="Montserrat" pitchFamily="2" charset="77"/>
              </a:defRPr>
            </a:lvl1pPr>
            <a:lvl2pPr>
              <a:buClr>
                <a:srgbClr val="4C8503"/>
              </a:buClr>
              <a:defRPr sz="2800">
                <a:latin typeface="Montserrat" pitchFamily="2" charset="77"/>
              </a:defRPr>
            </a:lvl2pPr>
            <a:lvl3pPr>
              <a:buClr>
                <a:srgbClr val="4C8503"/>
              </a:buClr>
              <a:defRPr sz="2400">
                <a:latin typeface="Montserrat" pitchFamily="2" charset="77"/>
              </a:defRPr>
            </a:lvl3pPr>
            <a:lvl4pPr>
              <a:buClr>
                <a:srgbClr val="4C8503"/>
              </a:buClr>
              <a:defRPr sz="2000">
                <a:latin typeface="Montserrat" pitchFamily="2" charset="77"/>
              </a:defRPr>
            </a:lvl4pPr>
            <a:lvl5pPr>
              <a:buClr>
                <a:srgbClr val="4C8503"/>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0"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4C850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PreK/TK/K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4"/>
                </a:solidFill>
                <a:latin typeface="Montserrat" panose="00000500000000000000" pitchFamily="50" charset="0"/>
              </a:defRPr>
            </a:lvl1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21.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youtube.com/watch?v=MRbbQOWXgQ8" TargetMode="External"/><Relationship Id="rId5" Type="http://schemas.openxmlformats.org/officeDocument/2006/relationships/hyperlink" Target="https://www.youtube.com/watch?v=v5siFs_0-J0" TargetMode="Externa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youtube.com/watch?v=MRbbQOWXgQ8" TargetMode="External"/><Relationship Id="rId5" Type="http://schemas.openxmlformats.org/officeDocument/2006/relationships/hyperlink" Target="https://www.youtube.com/watch?v=v5siFs_0-J0" TargetMode="Externa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A4D10054-D25A-1E61-3931-E7697A58F586}"/>
              </a:ext>
            </a:extLst>
          </p:cNvPr>
          <p:cNvSpPr txBox="1">
            <a:spLocks noGrp="1"/>
          </p:cNvSpPr>
          <p:nvPr>
            <p:ph type="title" idx="4294967295"/>
          </p:nvPr>
        </p:nvSpPr>
        <p:spPr>
          <a:xfrm>
            <a:off x="590843" y="1443841"/>
            <a:ext cx="5000969" cy="3804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5600" b="1" kern="1200">
                <a:solidFill>
                  <a:schemeClr val="accent4"/>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accent4"/>
                </a:solidFill>
                <a:effectLst/>
                <a:uLnTx/>
                <a:uFillTx/>
                <a:latin typeface="Montserrat" pitchFamily="2" charset="77"/>
                <a:ea typeface="+mj-ea"/>
                <a:cs typeface="+mj-cs"/>
              </a:rPr>
              <a:t>Addition and Subtraction:</a:t>
            </a:r>
            <a:br>
              <a:rPr kumimoji="0" lang="en-US" sz="5600" b="1" i="0" u="none" strike="noStrike" kern="1200" cap="none" spc="0" normalizeH="0" baseline="0" noProof="0" dirty="0">
                <a:ln>
                  <a:noFill/>
                </a:ln>
                <a:solidFill>
                  <a:schemeClr val="accent4"/>
                </a:solidFill>
                <a:effectLst/>
                <a:uLnTx/>
                <a:uFillTx/>
                <a:latin typeface="Montserrat" pitchFamily="2" charset="77"/>
                <a:ea typeface="+mj-ea"/>
                <a:cs typeface="+mj-cs"/>
              </a:rPr>
            </a:br>
            <a:r>
              <a:rPr kumimoji="0" lang="de-DE" sz="4000" b="0" i="0" u="none" strike="noStrike" kern="1200" cap="none" spc="0" normalizeH="0" baseline="0" noProof="0" dirty="0">
                <a:ln>
                  <a:noFill/>
                </a:ln>
                <a:solidFill>
                  <a:schemeClr val="accent4"/>
                </a:solidFill>
                <a:effectLst/>
                <a:uLnTx/>
                <a:uFillTx/>
                <a:latin typeface="Montserrat Medium" panose="00000600000000000000" pitchFamily="2" charset="0"/>
                <a:ea typeface="+mj-ea"/>
                <a:cs typeface="+mj-cs"/>
              </a:rPr>
              <a:t>Preschool, Transitional Kindergarten, and Kindergarten</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14316-4A27-362E-54CA-61588E559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464405-BAC1-314D-3D03-DD516FC32A6D}"/>
              </a:ext>
            </a:extLst>
          </p:cNvPr>
          <p:cNvSpPr>
            <a:spLocks noGrp="1"/>
          </p:cNvSpPr>
          <p:nvPr>
            <p:ph type="title"/>
          </p:nvPr>
        </p:nvSpPr>
        <p:spPr>
          <a:xfrm>
            <a:off x="844613" y="206314"/>
            <a:ext cx="10834075" cy="507831"/>
          </a:xfrm>
        </p:spPr>
        <p:txBody>
          <a:bodyPr/>
          <a:lstStyle/>
          <a:p>
            <a:r>
              <a:rPr lang="en-US" dirty="0"/>
              <a:t>Adding Makes More, and Taking Away Makes Less</a:t>
            </a:r>
            <a:endParaRPr lang="en-US" b="1" dirty="0">
              <a:solidFill>
                <a:schemeClr val="bg1"/>
              </a:solidFill>
            </a:endParaRPr>
          </a:p>
        </p:txBody>
      </p:sp>
      <p:sp>
        <p:nvSpPr>
          <p:cNvPr id="6" name="Content Placeholder 5">
            <a:extLst>
              <a:ext uri="{FF2B5EF4-FFF2-40B4-BE49-F238E27FC236}">
                <a16:creationId xmlns:a16="http://schemas.microsoft.com/office/drawing/2014/main" id="{40E505D0-7D2C-63ED-7273-086E7EFDFD04}"/>
              </a:ext>
            </a:extLst>
          </p:cNvPr>
          <p:cNvSpPr>
            <a:spLocks noGrp="1"/>
          </p:cNvSpPr>
          <p:nvPr>
            <p:ph idx="1"/>
          </p:nvPr>
        </p:nvSpPr>
        <p:spPr>
          <a:xfrm>
            <a:off x="766689" y="972772"/>
            <a:ext cx="5412655" cy="5069522"/>
          </a:xfrm>
        </p:spPr>
        <p:txBody>
          <a:bodyPr anchor="ctr" anchorCtr="0">
            <a:normAutofit/>
          </a:bodyPr>
          <a:lstStyle/>
          <a:p>
            <a:pPr marL="0" lvl="0" indent="0" defTabSz="711200">
              <a:lnSpc>
                <a:spcPct val="90000"/>
              </a:lnSpc>
              <a:spcBef>
                <a:spcPct val="0"/>
              </a:spcBef>
              <a:spcAft>
                <a:spcPct val="35000"/>
              </a:spcAft>
              <a:buNone/>
            </a:pPr>
            <a:r>
              <a:rPr lang="en-US" sz="2200" b="1" kern="1200" dirty="0">
                <a:latin typeface="Montserrat" panose="00000500000000000000" pitchFamily="2" charset="0"/>
                <a:ea typeface="Calibri" panose="020F0502020204030204" pitchFamily="34" charset="0"/>
                <a:cs typeface="Times New Roman" panose="02020603050405020304" pitchFamily="18" charset="0"/>
              </a:rPr>
              <a:t>Children in Preschool and TK:</a:t>
            </a:r>
          </a:p>
          <a:p>
            <a:pPr marL="342900" lvl="0" indent="-342900" defTabSz="711200">
              <a:lnSpc>
                <a:spcPct val="90000"/>
              </a:lnSpc>
              <a:spcBef>
                <a:spcPct val="0"/>
              </a:spcBef>
              <a:spcAft>
                <a:spcPct val="35000"/>
              </a:spcAft>
              <a:buFont typeface="Arial" panose="020B0604020202020204" pitchFamily="34" charset="0"/>
              <a:buChar char="•"/>
            </a:pPr>
            <a:r>
              <a:rPr lang="en-US" sz="2200" dirty="0">
                <a:latin typeface="Montserrat" panose="00000500000000000000" pitchFamily="2" charset="0"/>
                <a:ea typeface="Calibri" panose="020F0502020204030204" pitchFamily="34" charset="0"/>
                <a:cs typeface="Times New Roman" panose="02020603050405020304" pitchFamily="18" charset="0"/>
              </a:rPr>
              <a:t>b</a:t>
            </a:r>
            <a:r>
              <a:rPr lang="en-US" sz="2200" kern="1200" dirty="0">
                <a:latin typeface="Montserrat" panose="00000500000000000000" pitchFamily="2" charset="0"/>
                <a:ea typeface="Calibri" panose="020F0502020204030204" pitchFamily="34" charset="0"/>
                <a:cs typeface="Times New Roman" panose="02020603050405020304" pitchFamily="18" charset="0"/>
              </a:rPr>
              <a:t>egin to communicate more accurately about changes in quantity </a:t>
            </a:r>
            <a:r>
              <a:rPr lang="en-US" sz="2200" kern="12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using number words and gestures</a:t>
            </a:r>
          </a:p>
          <a:p>
            <a:pPr marL="342900" indent="-342900" defTabSz="711200">
              <a:lnSpc>
                <a:spcPct val="90000"/>
              </a:lnSpc>
              <a:spcBef>
                <a:spcPct val="0"/>
              </a:spcBef>
              <a:spcAft>
                <a:spcPct val="35000"/>
              </a:spcAft>
              <a:buFont typeface="Arial" panose="020B0604020202020204" pitchFamily="34" charset="0"/>
              <a:buChar char="•"/>
            </a:pPr>
            <a:r>
              <a:rPr lang="en-US" sz="2200" dirty="0">
                <a:latin typeface="Montserrat" panose="00000500000000000000" pitchFamily="2" charset="0"/>
                <a:ea typeface="Calibri" panose="020F0502020204030204" pitchFamily="34" charset="0"/>
                <a:cs typeface="Times New Roman" panose="02020603050405020304" pitchFamily="18" charset="0"/>
              </a:rPr>
              <a:t>s</a:t>
            </a:r>
            <a:r>
              <a:rPr lang="en-US" sz="2200" kern="1200" dirty="0">
                <a:latin typeface="Montserrat" panose="00000500000000000000" pitchFamily="2" charset="0"/>
                <a:ea typeface="Calibri" panose="020F0502020204030204" pitchFamily="34" charset="0"/>
                <a:cs typeface="Times New Roman" panose="02020603050405020304" pitchFamily="18" charset="0"/>
              </a:rPr>
              <a:t>olve some addition and subtraction problems during daily routines and learning experiences</a:t>
            </a:r>
            <a:br>
              <a:rPr lang="en-US" sz="2200" dirty="0">
                <a:latin typeface="Montserrat" panose="00000500000000000000" pitchFamily="2" charset="0"/>
                <a:ea typeface="Calibri" panose="020F0502020204030204" pitchFamily="34" charset="0"/>
                <a:cs typeface="Times New Roman" panose="02020603050405020304" pitchFamily="18" charset="0"/>
              </a:rPr>
            </a:br>
            <a:br>
              <a:rPr lang="en-US" sz="2200" dirty="0">
                <a:latin typeface="Montserrat" panose="00000500000000000000" pitchFamily="2" charset="0"/>
                <a:ea typeface="Calibri" panose="020F0502020204030204" pitchFamily="34" charset="0"/>
                <a:cs typeface="Times New Roman" panose="02020603050405020304" pitchFamily="18" charset="0"/>
              </a:rPr>
            </a:br>
            <a:r>
              <a:rPr lang="en-US" sz="2200" kern="1200" dirty="0">
                <a:latin typeface="Montserrat" panose="00000500000000000000" pitchFamily="2" charset="0"/>
                <a:ea typeface="Calibri" panose="020F0502020204030204" pitchFamily="34" charset="0"/>
                <a:cs typeface="Times New Roman" panose="02020603050405020304" pitchFamily="18" charset="0"/>
              </a:rPr>
              <a:t>For example, </a:t>
            </a:r>
          </a:p>
          <a:p>
            <a:pPr marL="800100" lvl="1" indent="-342900" defTabSz="711200">
              <a:lnSpc>
                <a:spcPct val="90000"/>
              </a:lnSpc>
              <a:spcBef>
                <a:spcPct val="0"/>
              </a:spcBef>
              <a:spcAft>
                <a:spcPct val="35000"/>
              </a:spcAft>
              <a:buFont typeface="Arial" panose="020B0604020202020204" pitchFamily="34" charset="0"/>
              <a:buChar char="•"/>
            </a:pPr>
            <a:r>
              <a:rPr lang="en-US" sz="2200" dirty="0">
                <a:latin typeface="Montserrat" panose="00000500000000000000" pitchFamily="2" charset="0"/>
                <a:ea typeface="Calibri" panose="020F0502020204030204" pitchFamily="34" charset="0"/>
                <a:cs typeface="Times New Roman" panose="02020603050405020304" pitchFamily="18" charset="0"/>
              </a:rPr>
              <a:t>i</a:t>
            </a:r>
            <a:r>
              <a:rPr lang="en-US" sz="2200" kern="1200" dirty="0">
                <a:latin typeface="Montserrat" panose="00000500000000000000" pitchFamily="2" charset="0"/>
                <a:ea typeface="Calibri" panose="020F0502020204030204" pitchFamily="34" charset="0"/>
                <a:cs typeface="Times New Roman" panose="02020603050405020304" pitchFamily="18" charset="0"/>
              </a:rPr>
              <a:t>n the context of a shared story</a:t>
            </a:r>
          </a:p>
          <a:p>
            <a:pPr marL="800100" lvl="1" indent="-342900" defTabSz="711200">
              <a:lnSpc>
                <a:spcPct val="90000"/>
              </a:lnSpc>
              <a:spcBef>
                <a:spcPct val="0"/>
              </a:spcBef>
              <a:spcAft>
                <a:spcPct val="35000"/>
              </a:spcAft>
              <a:buFont typeface="Arial" panose="020B0604020202020204" pitchFamily="34" charset="0"/>
              <a:buChar char="•"/>
            </a:pPr>
            <a:r>
              <a:rPr lang="en-US" sz="2200" dirty="0">
                <a:latin typeface="Montserrat" panose="00000500000000000000" pitchFamily="2" charset="0"/>
                <a:ea typeface="Calibri" panose="020F0502020204030204" pitchFamily="34" charset="0"/>
                <a:cs typeface="Times New Roman" panose="02020603050405020304" pitchFamily="18" charset="0"/>
              </a:rPr>
              <a:t>during snack time</a:t>
            </a:r>
          </a:p>
        </p:txBody>
      </p:sp>
      <p:pic>
        <p:nvPicPr>
          <p:cNvPr id="3" name="Picture 2">
            <a:extLst>
              <a:ext uri="{FF2B5EF4-FFF2-40B4-BE49-F238E27FC236}">
                <a16:creationId xmlns:a16="http://schemas.microsoft.com/office/drawing/2014/main" id="{32B634E9-69CF-0BFE-32DA-75F211000E9E}"/>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500"/>
                    </a14:imgEffect>
                    <a14:imgEffect>
                      <a14:brightnessContrast bright="22000" contrast="20000"/>
                    </a14:imgEffect>
                  </a14:imgLayer>
                </a14:imgProps>
              </a:ext>
            </a:extLst>
          </a:blip>
          <a:stretch>
            <a:fillRect/>
          </a:stretch>
        </p:blipFill>
        <p:spPr>
          <a:xfrm>
            <a:off x="6274191" y="965152"/>
            <a:ext cx="5917809" cy="5069522"/>
          </a:xfrm>
          <a:prstGeom prst="rect">
            <a:avLst/>
          </a:prstGeom>
        </p:spPr>
      </p:pic>
      <p:sp>
        <p:nvSpPr>
          <p:cNvPr id="4" name="Text Placeholder 4">
            <a:extLst>
              <a:ext uri="{FF2B5EF4-FFF2-40B4-BE49-F238E27FC236}">
                <a16:creationId xmlns:a16="http://schemas.microsoft.com/office/drawing/2014/main" id="{D11507FE-A097-DE35-7F17-44FC3BB0C765}"/>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ts val="3000"/>
              </a:spcBef>
              <a:buNone/>
            </a:pPr>
            <a:r>
              <a:rPr lang="en-US" sz="1600" dirty="0">
                <a:solidFill>
                  <a:srgbClr val="767676"/>
                </a:solidFill>
              </a:rPr>
              <a:t>Clements &amp; Sarama (2020)</a:t>
            </a:r>
          </a:p>
        </p:txBody>
      </p:sp>
    </p:spTree>
    <p:extLst>
      <p:ext uri="{BB962C8B-B14F-4D97-AF65-F5344CB8AC3E}">
        <p14:creationId xmlns:p14="http://schemas.microsoft.com/office/powerpoint/2010/main" val="320523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713B-72A1-73C4-C0DB-702CCA62B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317AC-6F08-E6F9-F24C-DF600A0D92A4}"/>
              </a:ext>
            </a:extLst>
          </p:cNvPr>
          <p:cNvSpPr>
            <a:spLocks noGrp="1"/>
          </p:cNvSpPr>
          <p:nvPr>
            <p:ph type="title"/>
          </p:nvPr>
        </p:nvSpPr>
        <p:spPr>
          <a:xfrm>
            <a:off x="844613" y="206314"/>
            <a:ext cx="10834075" cy="507831"/>
          </a:xfrm>
        </p:spPr>
        <p:txBody>
          <a:bodyPr/>
          <a:lstStyle/>
          <a:p>
            <a:r>
              <a:rPr lang="en-US" dirty="0"/>
              <a:t>Different Ways to Make 10</a:t>
            </a:r>
            <a:endParaRPr lang="en-US" b="1" dirty="0">
              <a:solidFill>
                <a:schemeClr val="bg1"/>
              </a:solidFill>
            </a:endParaRPr>
          </a:p>
        </p:txBody>
      </p:sp>
      <p:sp>
        <p:nvSpPr>
          <p:cNvPr id="6" name="Content Placeholder 5">
            <a:extLst>
              <a:ext uri="{FF2B5EF4-FFF2-40B4-BE49-F238E27FC236}">
                <a16:creationId xmlns:a16="http://schemas.microsoft.com/office/drawing/2014/main" id="{28B88628-34E0-B21F-8841-C515C413BA4D}"/>
              </a:ext>
            </a:extLst>
          </p:cNvPr>
          <p:cNvSpPr>
            <a:spLocks noGrp="1"/>
          </p:cNvSpPr>
          <p:nvPr>
            <p:ph idx="1"/>
          </p:nvPr>
        </p:nvSpPr>
        <p:spPr>
          <a:xfrm>
            <a:off x="766689" y="1139484"/>
            <a:ext cx="10834075" cy="946491"/>
          </a:xfrm>
        </p:spPr>
        <p:txBody>
          <a:bodyPr anchor="ctr" anchorCtr="0">
            <a:normAutofit/>
          </a:bodyPr>
          <a:lstStyle/>
          <a:p>
            <a:pPr marL="0" indent="0" algn="ctr">
              <a:buNone/>
            </a:pPr>
            <a:r>
              <a:rPr lang="en-US" sz="2400" dirty="0">
                <a:latin typeface="Montserrat" panose="00000500000000000000" pitchFamily="2" charset="0"/>
              </a:rPr>
              <a:t>Find different ways to make a set of 10.</a:t>
            </a:r>
          </a:p>
        </p:txBody>
      </p:sp>
      <p:pic>
        <p:nvPicPr>
          <p:cNvPr id="4" name="Picture 3">
            <a:extLst>
              <a:ext uri="{FF2B5EF4-FFF2-40B4-BE49-F238E27FC236}">
                <a16:creationId xmlns:a16="http://schemas.microsoft.com/office/drawing/2014/main" id="{8D38A3AD-229C-CB56-B101-B67E330A69A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23867" y="2000055"/>
            <a:ext cx="7144265" cy="4053864"/>
          </a:xfrm>
          <a:prstGeom prst="rect">
            <a:avLst/>
          </a:prstGeom>
        </p:spPr>
      </p:pic>
    </p:spTree>
    <p:extLst>
      <p:ext uri="{BB962C8B-B14F-4D97-AF65-F5344CB8AC3E}">
        <p14:creationId xmlns:p14="http://schemas.microsoft.com/office/powerpoint/2010/main" val="9655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638F4-AA53-F70A-EBC1-9214FFC38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06181-17DF-5F4F-117A-942D24F52CD6}"/>
              </a:ext>
            </a:extLst>
          </p:cNvPr>
          <p:cNvSpPr>
            <a:spLocks noGrp="1"/>
          </p:cNvSpPr>
          <p:nvPr>
            <p:ph type="title"/>
          </p:nvPr>
        </p:nvSpPr>
        <p:spPr>
          <a:xfrm>
            <a:off x="844613" y="206314"/>
            <a:ext cx="10834075" cy="507831"/>
          </a:xfrm>
        </p:spPr>
        <p:txBody>
          <a:bodyPr/>
          <a:lstStyle/>
          <a:p>
            <a:r>
              <a:rPr lang="en-US" dirty="0"/>
              <a:t>Number Composition </a:t>
            </a:r>
            <a:endParaRPr lang="en-US" b="1" dirty="0">
              <a:solidFill>
                <a:schemeClr val="bg1"/>
              </a:solidFill>
            </a:endParaRPr>
          </a:p>
        </p:txBody>
      </p:sp>
      <p:sp>
        <p:nvSpPr>
          <p:cNvPr id="6" name="Content Placeholder 5">
            <a:extLst>
              <a:ext uri="{FF2B5EF4-FFF2-40B4-BE49-F238E27FC236}">
                <a16:creationId xmlns:a16="http://schemas.microsoft.com/office/drawing/2014/main" id="{6530213D-9AC0-F32E-E690-DAAC13F398DD}"/>
              </a:ext>
            </a:extLst>
          </p:cNvPr>
          <p:cNvSpPr>
            <a:spLocks noGrp="1"/>
          </p:cNvSpPr>
          <p:nvPr>
            <p:ph idx="1"/>
          </p:nvPr>
        </p:nvSpPr>
        <p:spPr>
          <a:xfrm>
            <a:off x="766689" y="973379"/>
            <a:ext cx="5676974" cy="4943701"/>
          </a:xfrm>
        </p:spPr>
        <p:txBody>
          <a:bodyPr anchor="ctr" anchorCtr="0">
            <a:normAutofit/>
          </a:bodyPr>
          <a:lstStyle/>
          <a:p>
            <a:pPr marL="0" indent="0">
              <a:spcBef>
                <a:spcPts val="0"/>
              </a:spcBef>
              <a:buNone/>
            </a:pPr>
            <a:r>
              <a:rPr lang="en-US" sz="2400" kern="100" dirty="0">
                <a:latin typeface="Montserrat" pitchFamily="2" charset="77"/>
                <a:ea typeface="Calibri" panose="020F0502020204030204" pitchFamily="34" charset="0"/>
                <a:cs typeface="Times New Roman" panose="02020603050405020304" pitchFamily="18" charset="0"/>
              </a:rPr>
              <a:t>Children combine two sets of objects to make a larger set.</a:t>
            </a:r>
          </a:p>
        </p:txBody>
      </p:sp>
      <p:pic>
        <p:nvPicPr>
          <p:cNvPr id="7" name="Picture 6">
            <a:extLst>
              <a:ext uri="{FF2B5EF4-FFF2-40B4-BE49-F238E27FC236}">
                <a16:creationId xmlns:a16="http://schemas.microsoft.com/office/drawing/2014/main" id="{E7F62969-A9B9-14BF-4518-332B9AF309F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05995" y="940920"/>
            <a:ext cx="6186005" cy="4834847"/>
          </a:xfrm>
          <a:prstGeom prst="rect">
            <a:avLst/>
          </a:prstGeom>
        </p:spPr>
      </p:pic>
      <p:sp>
        <p:nvSpPr>
          <p:cNvPr id="3" name="Text Placeholder 4">
            <a:extLst>
              <a:ext uri="{FF2B5EF4-FFF2-40B4-BE49-F238E27FC236}">
                <a16:creationId xmlns:a16="http://schemas.microsoft.com/office/drawing/2014/main" id="{0B13EC71-C336-9B5B-02FB-5F41B3FCC2F2}"/>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ts val="3000"/>
              </a:spcBef>
              <a:buNone/>
            </a:pPr>
            <a:r>
              <a:rPr lang="en-US" sz="1600" dirty="0">
                <a:solidFill>
                  <a:srgbClr val="767676"/>
                </a:solidFill>
              </a:rPr>
              <a:t>Clements &amp; Sarama (2020)</a:t>
            </a:r>
          </a:p>
        </p:txBody>
      </p:sp>
    </p:spTree>
    <p:extLst>
      <p:ext uri="{BB962C8B-B14F-4D97-AF65-F5344CB8AC3E}">
        <p14:creationId xmlns:p14="http://schemas.microsoft.com/office/powerpoint/2010/main" val="3752556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6AC38-6634-8026-E0F1-549401BC5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F1E0E-449E-3A50-04AD-E0438512032D}"/>
              </a:ext>
            </a:extLst>
          </p:cNvPr>
          <p:cNvSpPr>
            <a:spLocks noGrp="1"/>
          </p:cNvSpPr>
          <p:nvPr>
            <p:ph type="title"/>
          </p:nvPr>
        </p:nvSpPr>
        <p:spPr>
          <a:xfrm>
            <a:off x="844613" y="206314"/>
            <a:ext cx="10834075" cy="507831"/>
          </a:xfrm>
        </p:spPr>
        <p:txBody>
          <a:bodyPr/>
          <a:lstStyle/>
          <a:p>
            <a:r>
              <a:rPr lang="en-US" dirty="0"/>
              <a:t>Number Decomposition</a:t>
            </a:r>
            <a:endParaRPr lang="en-US" b="1" dirty="0">
              <a:solidFill>
                <a:schemeClr val="bg1"/>
              </a:solidFill>
            </a:endParaRPr>
          </a:p>
        </p:txBody>
      </p:sp>
      <p:sp>
        <p:nvSpPr>
          <p:cNvPr id="6" name="Content Placeholder 5">
            <a:extLst>
              <a:ext uri="{FF2B5EF4-FFF2-40B4-BE49-F238E27FC236}">
                <a16:creationId xmlns:a16="http://schemas.microsoft.com/office/drawing/2014/main" id="{2F520361-C39F-66C0-9F57-31478F236558}"/>
              </a:ext>
            </a:extLst>
          </p:cNvPr>
          <p:cNvSpPr>
            <a:spLocks noGrp="1"/>
          </p:cNvSpPr>
          <p:nvPr>
            <p:ph idx="1"/>
          </p:nvPr>
        </p:nvSpPr>
        <p:spPr>
          <a:xfrm>
            <a:off x="766688" y="1139483"/>
            <a:ext cx="6576647" cy="4981291"/>
          </a:xfrm>
        </p:spPr>
        <p:txBody>
          <a:bodyPr anchor="ctr" anchorCtr="0">
            <a:normAutofit/>
          </a:bodyPr>
          <a:lstStyle/>
          <a:p>
            <a:pPr marL="0" indent="0">
              <a:spcBef>
                <a:spcPts val="0"/>
              </a:spcBef>
              <a:buNone/>
            </a:pPr>
            <a:r>
              <a:rPr lang="en-US" sz="2400" kern="100" dirty="0">
                <a:latin typeface="Montserrat" pitchFamily="2" charset="77"/>
                <a:ea typeface="Calibri" panose="020F0502020204030204" pitchFamily="34" charset="0"/>
                <a:cs typeface="Times New Roman" panose="02020603050405020304" pitchFamily="18" charset="0"/>
              </a:rPr>
              <a:t>Children break numbers into sets of smaller numbers. </a:t>
            </a:r>
          </a:p>
        </p:txBody>
      </p:sp>
      <p:pic>
        <p:nvPicPr>
          <p:cNvPr id="3" name="Picture 2">
            <a:extLst>
              <a:ext uri="{FF2B5EF4-FFF2-40B4-BE49-F238E27FC236}">
                <a16:creationId xmlns:a16="http://schemas.microsoft.com/office/drawing/2014/main" id="{7FA36D23-00E6-E98E-CA4A-8E48879452B0}"/>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528102" y="1139484"/>
            <a:ext cx="4333307" cy="2439634"/>
          </a:xfrm>
          <a:prstGeom prst="rect">
            <a:avLst/>
          </a:prstGeom>
        </p:spPr>
      </p:pic>
      <p:pic>
        <p:nvPicPr>
          <p:cNvPr id="5" name="Picture 4">
            <a:extLst>
              <a:ext uri="{FF2B5EF4-FFF2-40B4-BE49-F238E27FC236}">
                <a16:creationId xmlns:a16="http://schemas.microsoft.com/office/drawing/2014/main" id="{3D18C67A-20B8-9D7B-2D81-B653CAAB1925}"/>
              </a:ext>
              <a:ext uri="{C183D7F6-B498-43B3-948B-1728B52AA6E4}">
                <adec:decorative xmlns:adec="http://schemas.microsoft.com/office/drawing/2017/decorative" val="1"/>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7528102" y="3704791"/>
            <a:ext cx="4333307" cy="2415984"/>
          </a:xfrm>
          <a:prstGeom prst="rect">
            <a:avLst/>
          </a:prstGeom>
        </p:spPr>
      </p:pic>
      <p:sp>
        <p:nvSpPr>
          <p:cNvPr id="4" name="Text Placeholder 4">
            <a:extLst>
              <a:ext uri="{FF2B5EF4-FFF2-40B4-BE49-F238E27FC236}">
                <a16:creationId xmlns:a16="http://schemas.microsoft.com/office/drawing/2014/main" id="{BA1058C8-183D-BACD-C8CD-AF64F9FB0728}"/>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ts val="3000"/>
              </a:spcBef>
              <a:buNone/>
            </a:pPr>
            <a:r>
              <a:rPr lang="en-US" sz="1600" dirty="0">
                <a:solidFill>
                  <a:srgbClr val="767676"/>
                </a:solidFill>
              </a:rPr>
              <a:t>Clements &amp; Sarama (2020); Fuson (1992)</a:t>
            </a:r>
          </a:p>
        </p:txBody>
      </p:sp>
    </p:spTree>
    <p:extLst>
      <p:ext uri="{BB962C8B-B14F-4D97-AF65-F5344CB8AC3E}">
        <p14:creationId xmlns:p14="http://schemas.microsoft.com/office/powerpoint/2010/main" val="165003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50457-9681-89DC-9A95-217BC2D77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034443-49E5-3F48-A0B2-E73D0C150492}"/>
              </a:ext>
            </a:extLst>
          </p:cNvPr>
          <p:cNvSpPr>
            <a:spLocks noGrp="1"/>
          </p:cNvSpPr>
          <p:nvPr>
            <p:ph type="title"/>
          </p:nvPr>
        </p:nvSpPr>
        <p:spPr>
          <a:xfrm>
            <a:off x="844613" y="46013"/>
            <a:ext cx="10834075" cy="923330"/>
          </a:xfrm>
        </p:spPr>
        <p:txBody>
          <a:bodyPr/>
          <a:lstStyle/>
          <a:p>
            <a:r>
              <a:rPr lang="en-US" dirty="0"/>
              <a:t>Composing and Decomposing Numbers</a:t>
            </a:r>
            <a:r>
              <a:rPr lang="en-US" dirty="0">
                <a:solidFill>
                  <a:srgbClr val="FF0000"/>
                </a:solidFill>
              </a:rPr>
              <a:t> </a:t>
            </a:r>
            <a:r>
              <a:rPr lang="en-US" dirty="0"/>
              <a:t>in Preschool, TK, and K</a:t>
            </a:r>
            <a:endParaRPr lang="en-US" b="1" dirty="0">
              <a:solidFill>
                <a:schemeClr val="bg1"/>
              </a:solidFill>
            </a:endParaRPr>
          </a:p>
        </p:txBody>
      </p:sp>
      <p:sp>
        <p:nvSpPr>
          <p:cNvPr id="6" name="Content Placeholder 5">
            <a:extLst>
              <a:ext uri="{FF2B5EF4-FFF2-40B4-BE49-F238E27FC236}">
                <a16:creationId xmlns:a16="http://schemas.microsoft.com/office/drawing/2014/main" id="{3331D256-336E-8EA8-4820-3FB0A754E0A8}"/>
              </a:ext>
            </a:extLst>
          </p:cNvPr>
          <p:cNvSpPr>
            <a:spLocks noGrp="1"/>
          </p:cNvSpPr>
          <p:nvPr>
            <p:ph idx="1"/>
          </p:nvPr>
        </p:nvSpPr>
        <p:spPr>
          <a:xfrm>
            <a:off x="766688" y="1139483"/>
            <a:ext cx="7153423" cy="4911833"/>
          </a:xfrm>
        </p:spPr>
        <p:txBody>
          <a:bodyPr anchor="ctr" anchorCtr="0">
            <a:normAutofit/>
          </a:bodyPr>
          <a:lstStyle/>
          <a:p>
            <a:r>
              <a:rPr lang="en-US" sz="2400" dirty="0">
                <a:effectLst/>
                <a:latin typeface="Montserrat" panose="00000500000000000000" pitchFamily="2" charset="0"/>
                <a:ea typeface="Calibri" panose="020F0502020204030204" pitchFamily="34" charset="0"/>
                <a:cs typeface="Times New Roman" panose="02020603050405020304" pitchFamily="18" charset="0"/>
              </a:rPr>
              <a:t>Most four- and five-year-olds can decompose numbers less than five into sets of smaller numbers in more than one way. </a:t>
            </a:r>
          </a:p>
          <a:p>
            <a:r>
              <a:rPr lang="en-US" sz="2400" dirty="0">
                <a:latin typeface="Montserrat" panose="00000500000000000000" pitchFamily="2" charset="0"/>
              </a:rPr>
              <a:t>By the end of kindergarten, most children can decompose numbers less than 10 into sets in more than one way.</a:t>
            </a:r>
          </a:p>
        </p:txBody>
      </p:sp>
      <p:pic>
        <p:nvPicPr>
          <p:cNvPr id="4" name="Picture 3">
            <a:extLst>
              <a:ext uri="{FF2B5EF4-FFF2-40B4-BE49-F238E27FC236}">
                <a16:creationId xmlns:a16="http://schemas.microsoft.com/office/drawing/2014/main" id="{89128ED8-1C89-06AE-BA2D-A65ACAFF8FD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38160" y="3640827"/>
            <a:ext cx="3223845" cy="2410490"/>
          </a:xfrm>
          <a:prstGeom prst="rect">
            <a:avLst/>
          </a:prstGeom>
        </p:spPr>
      </p:pic>
      <p:pic>
        <p:nvPicPr>
          <p:cNvPr id="7" name="Picture 6">
            <a:extLst>
              <a:ext uri="{FF2B5EF4-FFF2-40B4-BE49-F238E27FC236}">
                <a16:creationId xmlns:a16="http://schemas.microsoft.com/office/drawing/2014/main" id="{4C978A5B-B5A8-F26A-2628-6F8113386BA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8160" y="1150181"/>
            <a:ext cx="3223846" cy="2410490"/>
          </a:xfrm>
          <a:prstGeom prst="rect">
            <a:avLst/>
          </a:prstGeom>
        </p:spPr>
      </p:pic>
      <p:sp>
        <p:nvSpPr>
          <p:cNvPr id="8" name="Text Placeholder 4">
            <a:extLst>
              <a:ext uri="{FF2B5EF4-FFF2-40B4-BE49-F238E27FC236}">
                <a16:creationId xmlns:a16="http://schemas.microsoft.com/office/drawing/2014/main" id="{9C045ECA-003B-F70E-8DF1-36DF942D4957}"/>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711200">
              <a:spcBef>
                <a:spcPts val="3000"/>
              </a:spcBef>
              <a:buNone/>
            </a:pPr>
            <a:r>
              <a:rPr lang="en-US" sz="1600" dirty="0">
                <a:solidFill>
                  <a:srgbClr val="767676"/>
                </a:solidFill>
              </a:rPr>
              <a:t>Clements &amp; Sarama (2020)</a:t>
            </a:r>
          </a:p>
        </p:txBody>
      </p:sp>
    </p:spTree>
    <p:extLst>
      <p:ext uri="{BB962C8B-B14F-4D97-AF65-F5344CB8AC3E}">
        <p14:creationId xmlns:p14="http://schemas.microsoft.com/office/powerpoint/2010/main" val="3238928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401FE-2A77-6E81-0A3E-C67723244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5CD94B-6A99-554D-0C58-171B6F4131D0}"/>
              </a:ext>
            </a:extLst>
          </p:cNvPr>
          <p:cNvSpPr>
            <a:spLocks noGrp="1"/>
          </p:cNvSpPr>
          <p:nvPr>
            <p:ph type="title"/>
          </p:nvPr>
        </p:nvSpPr>
        <p:spPr>
          <a:xfrm>
            <a:off x="844613" y="206314"/>
            <a:ext cx="10834075" cy="507831"/>
          </a:xfrm>
        </p:spPr>
        <p:txBody>
          <a:bodyPr/>
          <a:lstStyle/>
          <a:p>
            <a:r>
              <a:rPr lang="en-US" dirty="0">
                <a:latin typeface="Montserrat" panose="00000500000000000000" pitchFamily="2" charset="0"/>
              </a:rPr>
              <a:t>Explore: </a:t>
            </a:r>
            <a:r>
              <a:rPr lang="en-US" b="0" dirty="0">
                <a:latin typeface="Montserrat Medium" panose="00000600000000000000" pitchFamily="2" charset="0"/>
              </a:rPr>
              <a:t>Composing and Decomposing Numbers</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197AC365-86D2-B728-C66B-3C964415BC15}"/>
              </a:ext>
            </a:extLst>
          </p:cNvPr>
          <p:cNvSpPr>
            <a:spLocks noGrp="1"/>
          </p:cNvSpPr>
          <p:nvPr>
            <p:ph idx="1"/>
          </p:nvPr>
        </p:nvSpPr>
        <p:spPr>
          <a:xfrm>
            <a:off x="766688" y="1092071"/>
            <a:ext cx="10834075" cy="1259344"/>
          </a:xfrm>
        </p:spPr>
        <p:txBody>
          <a:bodyPr anchor="ctr" anchorCtr="0">
            <a:normAutofit/>
          </a:bodyPr>
          <a:lstStyle/>
          <a:p>
            <a:pPr marL="0" indent="0" algn="ctr">
              <a:buNone/>
            </a:pPr>
            <a:r>
              <a:rPr lang="en-US" dirty="0">
                <a:solidFill>
                  <a:schemeClr val="accent4"/>
                </a:solidFill>
                <a:latin typeface="Montserrat SemiBold"/>
              </a:rPr>
              <a:t>Activity for Children: </a:t>
            </a:r>
            <a:br>
              <a:rPr lang="en-US" dirty="0">
                <a:solidFill>
                  <a:schemeClr val="accent4"/>
                </a:solidFill>
                <a:latin typeface="Montserrat SemiBold"/>
              </a:rPr>
            </a:br>
            <a:r>
              <a:rPr lang="en-US" dirty="0">
                <a:solidFill>
                  <a:schemeClr val="accent4"/>
                </a:solidFill>
                <a:latin typeface="Montserrat SemiBold"/>
              </a:rPr>
              <a:t>“Animal Islands”</a:t>
            </a:r>
          </a:p>
        </p:txBody>
      </p:sp>
      <p:pic>
        <p:nvPicPr>
          <p:cNvPr id="3" name="Content Placeholder 5">
            <a:extLst>
              <a:ext uri="{FF2B5EF4-FFF2-40B4-BE49-F238E27FC236}">
                <a16:creationId xmlns:a16="http://schemas.microsoft.com/office/drawing/2014/main" id="{98686EAF-56B0-EE2D-E2EC-414CE2DA2F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78061" y="2265202"/>
            <a:ext cx="6035877" cy="3045369"/>
          </a:xfrm>
          <a:prstGeom prst="rect">
            <a:avLst/>
          </a:prstGeom>
        </p:spPr>
      </p:pic>
      <p:sp>
        <p:nvSpPr>
          <p:cNvPr id="5" name="Content Placeholder 5">
            <a:extLst>
              <a:ext uri="{FF2B5EF4-FFF2-40B4-BE49-F238E27FC236}">
                <a16:creationId xmlns:a16="http://schemas.microsoft.com/office/drawing/2014/main" id="{F37AC25A-6421-9ECA-624C-22EBAAD0E58A}"/>
              </a:ext>
            </a:extLst>
          </p:cNvPr>
          <p:cNvSpPr txBox="1">
            <a:spLocks/>
          </p:cNvSpPr>
          <p:nvPr/>
        </p:nvSpPr>
        <p:spPr>
          <a:xfrm>
            <a:off x="429065" y="5472570"/>
            <a:ext cx="11249623" cy="815688"/>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Montserrat" panose="00000500000000000000" pitchFamily="2" charset="0"/>
              </a:rPr>
              <a:t>5 can be broken into a set of 3 and a set of 2</a:t>
            </a:r>
          </a:p>
          <a:p>
            <a:pPr algn="ctr"/>
            <a:endParaRPr lang="en-US" sz="2400" dirty="0">
              <a:solidFill>
                <a:schemeClr val="tx2"/>
              </a:solidFill>
              <a:latin typeface="Montserrat SemiBold" panose="00000700000000000000" pitchFamily="2" charset="0"/>
            </a:endParaRPr>
          </a:p>
        </p:txBody>
      </p:sp>
    </p:spTree>
    <p:extLst>
      <p:ext uri="{BB962C8B-B14F-4D97-AF65-F5344CB8AC3E}">
        <p14:creationId xmlns:p14="http://schemas.microsoft.com/office/powerpoint/2010/main" val="1666897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BB158-95D3-4BC0-43D9-588B26D3D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3646C-8CE7-02DC-325A-25C028A70679}"/>
              </a:ext>
            </a:extLst>
          </p:cNvPr>
          <p:cNvSpPr>
            <a:spLocks noGrp="1"/>
          </p:cNvSpPr>
          <p:nvPr>
            <p:ph type="title"/>
          </p:nvPr>
        </p:nvSpPr>
        <p:spPr>
          <a:xfrm>
            <a:off x="844613" y="46013"/>
            <a:ext cx="10834075" cy="923330"/>
          </a:xfrm>
        </p:spPr>
        <p:txBody>
          <a:bodyPr/>
          <a:lstStyle/>
          <a:p>
            <a:r>
              <a:rPr lang="en-US" dirty="0"/>
              <a:t>Composing and decomposing numbers supports understanding place value.</a:t>
            </a:r>
            <a:endParaRPr lang="en-US" b="1" dirty="0">
              <a:solidFill>
                <a:schemeClr val="bg1"/>
              </a:solidFill>
            </a:endParaRPr>
          </a:p>
        </p:txBody>
      </p:sp>
      <p:sp>
        <p:nvSpPr>
          <p:cNvPr id="6" name="Content Placeholder 5">
            <a:extLst>
              <a:ext uri="{FF2B5EF4-FFF2-40B4-BE49-F238E27FC236}">
                <a16:creationId xmlns:a16="http://schemas.microsoft.com/office/drawing/2014/main" id="{30295A23-FAB1-9F52-1BB0-63CFC215B164}"/>
              </a:ext>
            </a:extLst>
          </p:cNvPr>
          <p:cNvSpPr>
            <a:spLocks noGrp="1"/>
          </p:cNvSpPr>
          <p:nvPr>
            <p:ph idx="1"/>
          </p:nvPr>
        </p:nvSpPr>
        <p:spPr>
          <a:xfrm>
            <a:off x="766688" y="1795837"/>
            <a:ext cx="6646985" cy="3751842"/>
          </a:xfrm>
        </p:spPr>
        <p:txBody>
          <a:bodyPr anchor="ctr" anchorCtr="0">
            <a:normAutofit/>
          </a:bodyPr>
          <a:lstStyle/>
          <a:p>
            <a:pPr>
              <a:spcAft>
                <a:spcPts val="1800"/>
              </a:spcAft>
            </a:pPr>
            <a:r>
              <a:rPr lang="en-US" sz="2400" dirty="0"/>
              <a:t>Composing and decomposing numbers up to 20 introduces children to tens and ones. </a:t>
            </a:r>
          </a:p>
          <a:p>
            <a:r>
              <a:rPr lang="en-US" sz="2400" dirty="0"/>
              <a:t>By the end of kindergarten, children compose and decompose numbers from 11 to 19 into tens and ones. </a:t>
            </a:r>
          </a:p>
        </p:txBody>
      </p:sp>
      <p:pic>
        <p:nvPicPr>
          <p:cNvPr id="3" name="Picture 2">
            <a:extLst>
              <a:ext uri="{FF2B5EF4-FFF2-40B4-BE49-F238E27FC236}">
                <a16:creationId xmlns:a16="http://schemas.microsoft.com/office/drawing/2014/main" id="{F652A2B4-159D-BF20-B1D7-CF8CD5444FF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33250" y="1795837"/>
            <a:ext cx="3892062" cy="3751842"/>
          </a:xfrm>
          <a:prstGeom prst="rect">
            <a:avLst/>
          </a:prstGeom>
        </p:spPr>
      </p:pic>
      <p:sp>
        <p:nvSpPr>
          <p:cNvPr id="8" name="Content Placeholder 5">
            <a:extLst>
              <a:ext uri="{FF2B5EF4-FFF2-40B4-BE49-F238E27FC236}">
                <a16:creationId xmlns:a16="http://schemas.microsoft.com/office/drawing/2014/main" id="{2A8C84A3-9101-F97A-751A-811AD663B8A8}"/>
              </a:ext>
            </a:extLst>
          </p:cNvPr>
          <p:cNvSpPr txBox="1">
            <a:spLocks/>
          </p:cNvSpPr>
          <p:nvPr/>
        </p:nvSpPr>
        <p:spPr>
          <a:xfrm>
            <a:off x="7695028" y="1108777"/>
            <a:ext cx="3730283" cy="72904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800"/>
              </a:spcAft>
              <a:buNone/>
            </a:pPr>
            <a:r>
              <a:rPr lang="en-US" sz="2400" b="1" dirty="0">
                <a:solidFill>
                  <a:schemeClr val="accent4"/>
                </a:solidFill>
                <a:latin typeface="Montserrat" panose="00000500000000000000" pitchFamily="50" charset="0"/>
              </a:rPr>
              <a:t>12 = 10 + 2</a:t>
            </a:r>
          </a:p>
        </p:txBody>
      </p:sp>
    </p:spTree>
    <p:extLst>
      <p:ext uri="{BB962C8B-B14F-4D97-AF65-F5344CB8AC3E}">
        <p14:creationId xmlns:p14="http://schemas.microsoft.com/office/powerpoint/2010/main" val="2708674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4F00E-D5DE-E87D-1328-92AABE4E4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CF242-22A7-E7BE-FB69-17259C1EF2BD}"/>
              </a:ext>
            </a:extLst>
          </p:cNvPr>
          <p:cNvSpPr>
            <a:spLocks noGrp="1"/>
          </p:cNvSpPr>
          <p:nvPr>
            <p:ph type="title"/>
          </p:nvPr>
        </p:nvSpPr>
        <p:spPr/>
        <p:txBody>
          <a:bodyPr>
            <a:noAutofit/>
          </a:bodyPr>
          <a:lstStyle/>
          <a:p>
            <a:r>
              <a:rPr lang="en-US" sz="3000" dirty="0"/>
              <a:t>Solving</a:t>
            </a:r>
            <a:r>
              <a:rPr lang="en-US" dirty="0"/>
              <a:t> Addition and Subtraction Problems</a:t>
            </a:r>
            <a:endParaRPr lang="en-US" b="1" dirty="0">
              <a:latin typeface="Montserrat" pitchFamily="2" charset="77"/>
            </a:endParaRPr>
          </a:p>
        </p:txBody>
      </p:sp>
      <p:graphicFrame>
        <p:nvGraphicFramePr>
          <p:cNvPr id="20" name="Content Placeholder 7" descr="Counting.&#10;Composing, decomposing, and using the properties of addition and subtraction.&#10;Building on known facts.">
            <a:extLst>
              <a:ext uri="{FF2B5EF4-FFF2-40B4-BE49-F238E27FC236}">
                <a16:creationId xmlns:a16="http://schemas.microsoft.com/office/drawing/2014/main" id="{9537EC01-A8B8-6C72-C227-221E5CBA9CB3}"/>
              </a:ext>
            </a:extLst>
          </p:cNvPr>
          <p:cNvGraphicFramePr>
            <a:graphicFrameLocks noGrp="1"/>
          </p:cNvGraphicFramePr>
          <p:nvPr>
            <p:ph idx="1"/>
            <p:extLst>
              <p:ext uri="{D42A27DB-BD31-4B8C-83A1-F6EECF244321}">
                <p14:modId xmlns:p14="http://schemas.microsoft.com/office/powerpoint/2010/main" val="495775706"/>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Placeholder 10">
            <a:extLst>
              <a:ext uri="{FF2B5EF4-FFF2-40B4-BE49-F238E27FC236}">
                <a16:creationId xmlns:a16="http://schemas.microsoft.com/office/drawing/2014/main" id="{9239FF5D-8957-3724-E3D1-596321822944}"/>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9000"/>
                    </a14:imgEffect>
                  </a14:imgLayer>
                </a14:imgProps>
              </a:ext>
              <a:ext uri="{28A0092B-C50C-407E-A947-70E740481C1C}">
                <a14:useLocalDpi xmlns:a14="http://schemas.microsoft.com/office/drawing/2010/main"/>
              </a:ext>
            </a:extLst>
          </a:blip>
          <a:srcRect/>
          <a:stretch>
            <a:fillRect/>
          </a:stretch>
        </p:blipFill>
        <p:spPr>
          <a:xfrm>
            <a:off x="0" y="0"/>
            <a:ext cx="4052865" cy="6858000"/>
          </a:xfrm>
          <a:prstGeom prst="rect">
            <a:avLst/>
          </a:prstGeom>
        </p:spPr>
      </p:pic>
    </p:spTree>
    <p:extLst>
      <p:ext uri="{BB962C8B-B14F-4D97-AF65-F5344CB8AC3E}">
        <p14:creationId xmlns:p14="http://schemas.microsoft.com/office/powerpoint/2010/main" val="291393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AEC3D09-27D5-C58C-D5BB-4691F3F35B4D}"/>
              </a:ext>
            </a:extLst>
          </p:cNvPr>
          <p:cNvSpPr>
            <a:spLocks noGrp="1"/>
          </p:cNvSpPr>
          <p:nvPr>
            <p:ph type="title"/>
          </p:nvPr>
        </p:nvSpPr>
        <p:spPr>
          <a:xfrm>
            <a:off x="851646" y="237744"/>
            <a:ext cx="10834075" cy="507831"/>
          </a:xfrm>
        </p:spPr>
        <p:txBody>
          <a:bodyPr/>
          <a:lstStyle/>
          <a:p>
            <a:r>
              <a:rPr lang="en-US" dirty="0">
                <a:latin typeface="Montserrat" panose="00000500000000000000" pitchFamily="2" charset="0"/>
              </a:rPr>
              <a:t>Play: </a:t>
            </a:r>
            <a:r>
              <a:rPr lang="en-US" b="0" dirty="0">
                <a:latin typeface="Montserrat Medium" panose="00000600000000000000" pitchFamily="2" charset="0"/>
              </a:rPr>
              <a:t>Alphabet Addition and Subtraction (Optional)</a:t>
            </a:r>
          </a:p>
        </p:txBody>
      </p:sp>
      <p:sp>
        <p:nvSpPr>
          <p:cNvPr id="16" name="Content Placeholder 2">
            <a:extLst>
              <a:ext uri="{FF2B5EF4-FFF2-40B4-BE49-F238E27FC236}">
                <a16:creationId xmlns:a16="http://schemas.microsoft.com/office/drawing/2014/main" id="{E3DF1C85-92DD-A265-6E2F-2DA69ECB7C28}"/>
              </a:ext>
            </a:extLst>
          </p:cNvPr>
          <p:cNvSpPr>
            <a:spLocks noGrp="1"/>
          </p:cNvSpPr>
          <p:nvPr>
            <p:ph idx="1"/>
          </p:nvPr>
        </p:nvSpPr>
        <p:spPr>
          <a:xfrm>
            <a:off x="838200" y="1438763"/>
            <a:ext cx="10515600" cy="4351338"/>
          </a:xfrm>
        </p:spPr>
        <p:txBody>
          <a:bodyPr anchor="ctr">
            <a:normAutofit/>
          </a:bodyPr>
          <a:lstStyle/>
          <a:p>
            <a:pPr marL="0" indent="0" algn="ctr">
              <a:buNone/>
            </a:pPr>
            <a:r>
              <a:rPr lang="en-US" sz="6600" b="1" dirty="0">
                <a:solidFill>
                  <a:schemeClr val="accent4"/>
                </a:solidFill>
              </a:rPr>
              <a:t>C + E = ?</a:t>
            </a:r>
          </a:p>
        </p:txBody>
      </p:sp>
    </p:spTree>
    <p:extLst>
      <p:ext uri="{BB962C8B-B14F-4D97-AF65-F5344CB8AC3E}">
        <p14:creationId xmlns:p14="http://schemas.microsoft.com/office/powerpoint/2010/main" val="3625865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438FD-BFB4-CEE6-425A-E62E556FC397}"/>
              </a:ext>
            </a:extLst>
          </p:cNvPr>
          <p:cNvSpPr>
            <a:spLocks noGrp="1"/>
          </p:cNvSpPr>
          <p:nvPr>
            <p:ph type="title"/>
          </p:nvPr>
        </p:nvSpPr>
        <p:spPr>
          <a:xfrm>
            <a:off x="851645" y="237744"/>
            <a:ext cx="11166183" cy="507831"/>
          </a:xfrm>
        </p:spPr>
        <p:txBody>
          <a:bodyPr/>
          <a:lstStyle/>
          <a:p>
            <a:r>
              <a:rPr lang="en-US" dirty="0">
                <a:latin typeface="Montserrat" panose="00000500000000000000" pitchFamily="2" charset="0"/>
              </a:rPr>
              <a:t>Discuss: </a:t>
            </a:r>
            <a:r>
              <a:rPr lang="en-US" b="0" dirty="0">
                <a:latin typeface="Montserrat Medium" panose="00000600000000000000" pitchFamily="2" charset="0"/>
              </a:rPr>
              <a:t>Alphabet Addition and Subtraction (Optional)</a:t>
            </a:r>
          </a:p>
        </p:txBody>
      </p:sp>
      <p:sp>
        <p:nvSpPr>
          <p:cNvPr id="3" name="Content Placeholder 2">
            <a:extLst>
              <a:ext uri="{FF2B5EF4-FFF2-40B4-BE49-F238E27FC236}">
                <a16:creationId xmlns:a16="http://schemas.microsoft.com/office/drawing/2014/main" id="{B0810387-3BE7-5787-166F-ADDA2CE6321B}"/>
              </a:ext>
            </a:extLst>
          </p:cNvPr>
          <p:cNvSpPr>
            <a:spLocks noGrp="1"/>
          </p:cNvSpPr>
          <p:nvPr>
            <p:ph idx="1"/>
          </p:nvPr>
        </p:nvSpPr>
        <p:spPr>
          <a:xfrm>
            <a:off x="851646" y="1463039"/>
            <a:ext cx="10834075" cy="4141629"/>
          </a:xfrm>
        </p:spPr>
        <p:txBody>
          <a:bodyPr/>
          <a:lstStyle/>
          <a:p>
            <a:pPr>
              <a:spcAft>
                <a:spcPts val="3000"/>
              </a:spcAft>
            </a:pPr>
            <a:r>
              <a:rPr lang="en-US" sz="2800" dirty="0"/>
              <a:t>What strategies or materials did you use to solve the alphabet math problems?</a:t>
            </a:r>
          </a:p>
          <a:p>
            <a:pPr>
              <a:spcAft>
                <a:spcPts val="3000"/>
              </a:spcAft>
            </a:pPr>
            <a:r>
              <a:rPr lang="en-US" sz="2800" dirty="0"/>
              <a:t>How did you feel while learning to add and subtract using this new counting system? </a:t>
            </a:r>
          </a:p>
          <a:p>
            <a:pPr>
              <a:spcAft>
                <a:spcPts val="3000"/>
              </a:spcAft>
            </a:pPr>
            <a:r>
              <a:rPr lang="en-US" sz="2800" dirty="0"/>
              <a:t>How might this experience affect your engagement with children as they learn to add and subtract? </a:t>
            </a:r>
            <a:endParaRPr lang="en-US" dirty="0"/>
          </a:p>
        </p:txBody>
      </p:sp>
    </p:spTree>
    <p:extLst>
      <p:ext uri="{BB962C8B-B14F-4D97-AF65-F5344CB8AC3E}">
        <p14:creationId xmlns:p14="http://schemas.microsoft.com/office/powerpoint/2010/main" val="282620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0"/>
            <a:ext cx="8520330" cy="2362200"/>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ED0F341-5117-99D0-D0A1-B985A20144FA}"/>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1388-3AB2-AD90-D564-96BDC92BE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AAB66-CFBF-4607-6BFA-1F7A45CED87C}"/>
              </a:ext>
            </a:extLst>
          </p:cNvPr>
          <p:cNvSpPr>
            <a:spLocks noGrp="1"/>
          </p:cNvSpPr>
          <p:nvPr>
            <p:ph type="title"/>
          </p:nvPr>
        </p:nvSpPr>
        <p:spPr>
          <a:xfrm>
            <a:off x="844613" y="206314"/>
            <a:ext cx="10834075" cy="507831"/>
          </a:xfrm>
        </p:spPr>
        <p:txBody>
          <a:bodyPr/>
          <a:lstStyle/>
          <a:p>
            <a:r>
              <a:rPr lang="en-US" dirty="0"/>
              <a:t>Counting Strategies</a:t>
            </a:r>
            <a:endParaRPr lang="en-US" b="1" dirty="0">
              <a:solidFill>
                <a:schemeClr val="bg1"/>
              </a:solidFill>
            </a:endParaRPr>
          </a:p>
        </p:txBody>
      </p:sp>
      <p:sp>
        <p:nvSpPr>
          <p:cNvPr id="6" name="Content Placeholder 5">
            <a:extLst>
              <a:ext uri="{FF2B5EF4-FFF2-40B4-BE49-F238E27FC236}">
                <a16:creationId xmlns:a16="http://schemas.microsoft.com/office/drawing/2014/main" id="{F0FB611D-1145-3138-BDE0-8C676719C074}"/>
              </a:ext>
            </a:extLst>
          </p:cNvPr>
          <p:cNvSpPr>
            <a:spLocks noGrp="1"/>
          </p:cNvSpPr>
          <p:nvPr>
            <p:ph idx="1"/>
          </p:nvPr>
        </p:nvSpPr>
        <p:spPr>
          <a:xfrm>
            <a:off x="766689" y="973221"/>
            <a:ext cx="6012730" cy="5019257"/>
          </a:xfrm>
        </p:spPr>
        <p:txBody>
          <a:bodyPr anchor="ctr" anchorCtr="0">
            <a:normAutofit/>
          </a:bodyPr>
          <a:lstStyle/>
          <a:p>
            <a:r>
              <a:rPr lang="en-US" dirty="0"/>
              <a:t>Children use different counting strategies when learning to add and subtract.</a:t>
            </a:r>
          </a:p>
          <a:p>
            <a:pPr lvl="1"/>
            <a:r>
              <a:rPr lang="en-US" dirty="0"/>
              <a:t>count all</a:t>
            </a:r>
          </a:p>
          <a:p>
            <a:pPr lvl="1"/>
            <a:r>
              <a:rPr lang="en-US" dirty="0"/>
              <a:t>count on</a:t>
            </a:r>
          </a:p>
          <a:p>
            <a:pPr lvl="1"/>
            <a:r>
              <a:rPr lang="en-US" dirty="0"/>
              <a:t>count down</a:t>
            </a:r>
          </a:p>
        </p:txBody>
      </p:sp>
      <p:pic>
        <p:nvPicPr>
          <p:cNvPr id="3" name="Picture 2">
            <a:extLst>
              <a:ext uri="{FF2B5EF4-FFF2-40B4-BE49-F238E27FC236}">
                <a16:creationId xmlns:a16="http://schemas.microsoft.com/office/drawing/2014/main" id="{BAF13E3A-1A8F-BC61-6FDB-2F6F805B0EB0}"/>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2000" contrast="2000"/>
                    </a14:imgEffect>
                  </a14:imgLayer>
                </a14:imgProps>
              </a:ext>
              <a:ext uri="{28A0092B-C50C-407E-A947-70E740481C1C}">
                <a14:useLocalDpi xmlns:a14="http://schemas.microsoft.com/office/drawing/2010/main"/>
              </a:ext>
            </a:extLst>
          </a:blip>
          <a:stretch>
            <a:fillRect/>
          </a:stretch>
        </p:blipFill>
        <p:spPr>
          <a:xfrm>
            <a:off x="7008019" y="973221"/>
            <a:ext cx="5183981" cy="5019257"/>
          </a:xfrm>
          <a:prstGeom prst="rect">
            <a:avLst/>
          </a:prstGeom>
        </p:spPr>
      </p:pic>
    </p:spTree>
    <p:extLst>
      <p:ext uri="{BB962C8B-B14F-4D97-AF65-F5344CB8AC3E}">
        <p14:creationId xmlns:p14="http://schemas.microsoft.com/office/powerpoint/2010/main" val="1253934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2504-E954-3539-2BB3-EAF584216643}"/>
              </a:ext>
            </a:extLst>
          </p:cNvPr>
          <p:cNvSpPr>
            <a:spLocks noGrp="1"/>
          </p:cNvSpPr>
          <p:nvPr>
            <p:ph type="title"/>
          </p:nvPr>
        </p:nvSpPr>
        <p:spPr/>
        <p:txBody>
          <a:bodyPr/>
          <a:lstStyle/>
          <a:p>
            <a:r>
              <a:rPr lang="en-US" dirty="0"/>
              <a:t>Counting All and Counting On: Addition</a:t>
            </a:r>
          </a:p>
        </p:txBody>
      </p:sp>
      <p:sp>
        <p:nvSpPr>
          <p:cNvPr id="3" name="Content Placeholder 2">
            <a:extLst>
              <a:ext uri="{FF2B5EF4-FFF2-40B4-BE49-F238E27FC236}">
                <a16:creationId xmlns:a16="http://schemas.microsoft.com/office/drawing/2014/main" id="{2D4FCE64-D386-1A75-CC5C-C2B95CE2111D}"/>
              </a:ext>
            </a:extLst>
          </p:cNvPr>
          <p:cNvSpPr>
            <a:spLocks noGrp="1"/>
          </p:cNvSpPr>
          <p:nvPr>
            <p:ph idx="1"/>
          </p:nvPr>
        </p:nvSpPr>
        <p:spPr>
          <a:xfrm>
            <a:off x="851646" y="1253331"/>
            <a:ext cx="10834075" cy="507831"/>
          </a:xfrm>
        </p:spPr>
        <p:txBody>
          <a:bodyPr>
            <a:normAutofit fontScale="92500" lnSpcReduction="10000"/>
          </a:bodyPr>
          <a:lstStyle/>
          <a:p>
            <a:pPr marL="0" indent="0" algn="ctr">
              <a:buNone/>
            </a:pPr>
            <a:r>
              <a:rPr lang="en-US" sz="2800" dirty="0">
                <a:latin typeface="Montserrat" panose="00000500000000000000" pitchFamily="2" charset="0"/>
              </a:rPr>
              <a:t>“Five plus six more” (5 + 6)</a:t>
            </a:r>
          </a:p>
        </p:txBody>
      </p:sp>
      <p:sp>
        <p:nvSpPr>
          <p:cNvPr id="4" name="Content Placeholder 2">
            <a:extLst>
              <a:ext uri="{FF2B5EF4-FFF2-40B4-BE49-F238E27FC236}">
                <a16:creationId xmlns:a16="http://schemas.microsoft.com/office/drawing/2014/main" id="{6F71C3FF-5B5D-1941-7FD8-B8A640088DE0}"/>
              </a:ext>
            </a:extLst>
          </p:cNvPr>
          <p:cNvSpPr txBox="1">
            <a:spLocks/>
          </p:cNvSpPr>
          <p:nvPr/>
        </p:nvSpPr>
        <p:spPr>
          <a:xfrm>
            <a:off x="542585" y="1784960"/>
            <a:ext cx="6121241" cy="1056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4"/>
                </a:solidFill>
              </a:rPr>
              <a:t>Counting all</a:t>
            </a:r>
            <a:r>
              <a:rPr lang="en-US" sz="3600" b="1" dirty="0"/>
              <a:t> </a:t>
            </a:r>
          </a:p>
          <a:p>
            <a:pPr marL="0" indent="0" algn="ctr">
              <a:buNone/>
            </a:pPr>
            <a:r>
              <a:rPr lang="en-US" sz="2000" dirty="0"/>
              <a:t>“One, two, three, four, five.”</a:t>
            </a:r>
            <a:endParaRPr lang="en-US" sz="2800" dirty="0"/>
          </a:p>
        </p:txBody>
      </p:sp>
      <p:grpSp>
        <p:nvGrpSpPr>
          <p:cNvPr id="5" name="Group 4" descr="Five bars, all are green.">
            <a:extLst>
              <a:ext uri="{FF2B5EF4-FFF2-40B4-BE49-F238E27FC236}">
                <a16:creationId xmlns:a16="http://schemas.microsoft.com/office/drawing/2014/main" id="{81F05B73-348E-4B48-FC4C-39F387C1F7F5}"/>
              </a:ext>
            </a:extLst>
          </p:cNvPr>
          <p:cNvGrpSpPr/>
          <p:nvPr/>
        </p:nvGrpSpPr>
        <p:grpSpPr>
          <a:xfrm>
            <a:off x="3042870" y="2894427"/>
            <a:ext cx="898493" cy="510009"/>
            <a:chOff x="2885863" y="2960237"/>
            <a:chExt cx="898493" cy="510009"/>
          </a:xfrm>
        </p:grpSpPr>
        <p:grpSp>
          <p:nvGrpSpPr>
            <p:cNvPr id="6" name="Group 5">
              <a:extLst>
                <a:ext uri="{FF2B5EF4-FFF2-40B4-BE49-F238E27FC236}">
                  <a16:creationId xmlns:a16="http://schemas.microsoft.com/office/drawing/2014/main" id="{4D865E8D-622C-F1B8-C4F2-D77FC9693482}"/>
                </a:ext>
              </a:extLst>
            </p:cNvPr>
            <p:cNvGrpSpPr/>
            <p:nvPr/>
          </p:nvGrpSpPr>
          <p:grpSpPr>
            <a:xfrm>
              <a:off x="2885863" y="2964406"/>
              <a:ext cx="238760" cy="505840"/>
              <a:chOff x="9401386" y="2402840"/>
              <a:chExt cx="238760" cy="505840"/>
            </a:xfrm>
          </p:grpSpPr>
          <p:cxnSp>
            <p:nvCxnSpPr>
              <p:cNvPr id="11" name="Straight Connector 10">
                <a:extLst>
                  <a:ext uri="{FF2B5EF4-FFF2-40B4-BE49-F238E27FC236}">
                    <a16:creationId xmlns:a16="http://schemas.microsoft.com/office/drawing/2014/main" id="{4298554E-ABAB-2CA3-A334-03DE8D8C8618}"/>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E8DD6-CDAD-31C8-5AD8-BF3803D9219E}"/>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D748199C-2BAF-614C-700B-05EB371750B6}"/>
                </a:ext>
              </a:extLst>
            </p:cNvPr>
            <p:cNvGrpSpPr/>
            <p:nvPr/>
          </p:nvGrpSpPr>
          <p:grpSpPr>
            <a:xfrm>
              <a:off x="3328357" y="2960237"/>
              <a:ext cx="238760" cy="505840"/>
              <a:chOff x="9401386" y="2402840"/>
              <a:chExt cx="238760" cy="505840"/>
            </a:xfrm>
          </p:grpSpPr>
          <p:cxnSp>
            <p:nvCxnSpPr>
              <p:cNvPr id="9" name="Straight Connector 8">
                <a:extLst>
                  <a:ext uri="{FF2B5EF4-FFF2-40B4-BE49-F238E27FC236}">
                    <a16:creationId xmlns:a16="http://schemas.microsoft.com/office/drawing/2014/main" id="{50D44AE6-9594-AD12-F309-B8A0BB81F526}"/>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ADE2C8-2412-BD85-C689-409AC821541D}"/>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D1DF97CB-C0AF-111A-CB46-325B14EECB7F}"/>
                </a:ext>
              </a:extLst>
            </p:cNvPr>
            <p:cNvCxnSpPr/>
            <p:nvPr/>
          </p:nvCxnSpPr>
          <p:spPr>
            <a:xfrm>
              <a:off x="3784356" y="2960237"/>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 name="Content Placeholder 2">
            <a:extLst>
              <a:ext uri="{FF2B5EF4-FFF2-40B4-BE49-F238E27FC236}">
                <a16:creationId xmlns:a16="http://schemas.microsoft.com/office/drawing/2014/main" id="{B3D9352B-5445-4245-31F6-9351FF6254A6}"/>
              </a:ext>
            </a:extLst>
          </p:cNvPr>
          <p:cNvSpPr txBox="1">
            <a:spLocks/>
          </p:cNvSpPr>
          <p:nvPr/>
        </p:nvSpPr>
        <p:spPr>
          <a:xfrm>
            <a:off x="663503" y="3599541"/>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“One, two, three, four, five, six.”</a:t>
            </a:r>
          </a:p>
        </p:txBody>
      </p:sp>
      <p:grpSp>
        <p:nvGrpSpPr>
          <p:cNvPr id="14" name="Group 13" descr="Six bars, all are black.">
            <a:extLst>
              <a:ext uri="{FF2B5EF4-FFF2-40B4-BE49-F238E27FC236}">
                <a16:creationId xmlns:a16="http://schemas.microsoft.com/office/drawing/2014/main" id="{D2D11AC7-DEE2-E98C-CA3A-6D5CC2838580}"/>
              </a:ext>
            </a:extLst>
          </p:cNvPr>
          <p:cNvGrpSpPr/>
          <p:nvPr/>
        </p:nvGrpSpPr>
        <p:grpSpPr>
          <a:xfrm>
            <a:off x="2917406" y="4085936"/>
            <a:ext cx="1132840" cy="505840"/>
            <a:chOff x="2766483" y="4282387"/>
            <a:chExt cx="1132840" cy="505840"/>
          </a:xfrm>
        </p:grpSpPr>
        <p:grpSp>
          <p:nvGrpSpPr>
            <p:cNvPr id="15" name="Group 14">
              <a:extLst>
                <a:ext uri="{FF2B5EF4-FFF2-40B4-BE49-F238E27FC236}">
                  <a16:creationId xmlns:a16="http://schemas.microsoft.com/office/drawing/2014/main" id="{96F79CED-73B8-B030-8D54-0982F28B0F2A}"/>
                </a:ext>
              </a:extLst>
            </p:cNvPr>
            <p:cNvGrpSpPr/>
            <p:nvPr/>
          </p:nvGrpSpPr>
          <p:grpSpPr>
            <a:xfrm>
              <a:off x="2766483" y="4282387"/>
              <a:ext cx="447040" cy="505840"/>
              <a:chOff x="10082106" y="3129280"/>
              <a:chExt cx="447040" cy="505840"/>
            </a:xfrm>
          </p:grpSpPr>
          <p:cxnSp>
            <p:nvCxnSpPr>
              <p:cNvPr id="20" name="Straight Connector 19">
                <a:extLst>
                  <a:ext uri="{FF2B5EF4-FFF2-40B4-BE49-F238E27FC236}">
                    <a16:creationId xmlns:a16="http://schemas.microsoft.com/office/drawing/2014/main" id="{934DF8B7-B8B8-E9A1-6BA6-92C689081DC2}"/>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8577E7-331A-B916-B3D8-D8710D15E48D}"/>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64F38E-1BE0-F635-DB57-7EF8FD2F7395}"/>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C740717-6C08-7D46-E0EA-E2C3AE65804A}"/>
                </a:ext>
              </a:extLst>
            </p:cNvPr>
            <p:cNvGrpSpPr/>
            <p:nvPr/>
          </p:nvGrpSpPr>
          <p:grpSpPr>
            <a:xfrm>
              <a:off x="3452283" y="4282387"/>
              <a:ext cx="447040" cy="505840"/>
              <a:chOff x="10082106" y="3129280"/>
              <a:chExt cx="447040" cy="505840"/>
            </a:xfrm>
          </p:grpSpPr>
          <p:cxnSp>
            <p:nvCxnSpPr>
              <p:cNvPr id="17" name="Straight Connector 16">
                <a:extLst>
                  <a:ext uri="{FF2B5EF4-FFF2-40B4-BE49-F238E27FC236}">
                    <a16:creationId xmlns:a16="http://schemas.microsoft.com/office/drawing/2014/main" id="{6030A348-0C7C-EF7B-8F65-57FA926C741D}"/>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2A91FC-F1B4-97CB-C526-4802BE6228DB}"/>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F7A0FA-1962-A76E-6DC2-FF92F269AFEE}"/>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23" name="Content Placeholder 2">
            <a:extLst>
              <a:ext uri="{FF2B5EF4-FFF2-40B4-BE49-F238E27FC236}">
                <a16:creationId xmlns:a16="http://schemas.microsoft.com/office/drawing/2014/main" id="{EACA1969-1221-E29A-08C7-DA99F3582A6A}"/>
              </a:ext>
            </a:extLst>
          </p:cNvPr>
          <p:cNvSpPr txBox="1">
            <a:spLocks/>
          </p:cNvSpPr>
          <p:nvPr/>
        </p:nvSpPr>
        <p:spPr>
          <a:xfrm>
            <a:off x="614181" y="4823075"/>
            <a:ext cx="6121241" cy="788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“One, two, three, four, five, six, seven, eight, nine, ten, eleven—eleven!”</a:t>
            </a:r>
          </a:p>
        </p:txBody>
      </p:sp>
      <p:grpSp>
        <p:nvGrpSpPr>
          <p:cNvPr id="42" name="Group 41" descr="Eleven bars, five are green and six are black.">
            <a:extLst>
              <a:ext uri="{FF2B5EF4-FFF2-40B4-BE49-F238E27FC236}">
                <a16:creationId xmlns:a16="http://schemas.microsoft.com/office/drawing/2014/main" id="{EBD21B31-66BF-1C62-6162-19398278C611}"/>
              </a:ext>
            </a:extLst>
          </p:cNvPr>
          <p:cNvGrpSpPr/>
          <p:nvPr/>
        </p:nvGrpSpPr>
        <p:grpSpPr>
          <a:xfrm>
            <a:off x="2578497" y="5588257"/>
            <a:ext cx="2248572" cy="510009"/>
            <a:chOff x="2578497" y="5588257"/>
            <a:chExt cx="2248572" cy="510009"/>
          </a:xfrm>
        </p:grpSpPr>
        <p:grpSp>
          <p:nvGrpSpPr>
            <p:cNvPr id="24" name="Group 23">
              <a:extLst>
                <a:ext uri="{FF2B5EF4-FFF2-40B4-BE49-F238E27FC236}">
                  <a16:creationId xmlns:a16="http://schemas.microsoft.com/office/drawing/2014/main" id="{3EBAABD5-C5A6-245E-4946-39EAA17BA0F8}"/>
                </a:ext>
              </a:extLst>
            </p:cNvPr>
            <p:cNvGrpSpPr/>
            <p:nvPr/>
          </p:nvGrpSpPr>
          <p:grpSpPr>
            <a:xfrm>
              <a:off x="2578497" y="5588257"/>
              <a:ext cx="898493" cy="510009"/>
              <a:chOff x="2885863" y="2960237"/>
              <a:chExt cx="898493" cy="510009"/>
            </a:xfrm>
          </p:grpSpPr>
          <p:grpSp>
            <p:nvGrpSpPr>
              <p:cNvPr id="25" name="Group 24">
                <a:extLst>
                  <a:ext uri="{FF2B5EF4-FFF2-40B4-BE49-F238E27FC236}">
                    <a16:creationId xmlns:a16="http://schemas.microsoft.com/office/drawing/2014/main" id="{CAD6091B-9DFD-28D2-B490-EA89B55DB461}"/>
                  </a:ext>
                </a:extLst>
              </p:cNvPr>
              <p:cNvGrpSpPr/>
              <p:nvPr/>
            </p:nvGrpSpPr>
            <p:grpSpPr>
              <a:xfrm>
                <a:off x="2885863" y="2964406"/>
                <a:ext cx="238760" cy="505840"/>
                <a:chOff x="9401386" y="2402840"/>
                <a:chExt cx="238760" cy="505840"/>
              </a:xfrm>
            </p:grpSpPr>
            <p:cxnSp>
              <p:nvCxnSpPr>
                <p:cNvPr id="30" name="Straight Connector 29">
                  <a:extLst>
                    <a:ext uri="{FF2B5EF4-FFF2-40B4-BE49-F238E27FC236}">
                      <a16:creationId xmlns:a16="http://schemas.microsoft.com/office/drawing/2014/main" id="{DCFA6214-3C5C-7D7F-F5A8-C61A4707A2BC}"/>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03548AA-5EAF-C598-D0E1-272C4A8B799A}"/>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B4AA89CC-9376-8755-0D41-7E84A6457B06}"/>
                  </a:ext>
                </a:extLst>
              </p:cNvPr>
              <p:cNvGrpSpPr/>
              <p:nvPr/>
            </p:nvGrpSpPr>
            <p:grpSpPr>
              <a:xfrm>
                <a:off x="3328357" y="2960237"/>
                <a:ext cx="238760" cy="505840"/>
                <a:chOff x="9401386" y="2402840"/>
                <a:chExt cx="238760" cy="505840"/>
              </a:xfrm>
            </p:grpSpPr>
            <p:cxnSp>
              <p:nvCxnSpPr>
                <p:cNvPr id="28" name="Straight Connector 27">
                  <a:extLst>
                    <a:ext uri="{FF2B5EF4-FFF2-40B4-BE49-F238E27FC236}">
                      <a16:creationId xmlns:a16="http://schemas.microsoft.com/office/drawing/2014/main" id="{8611CA9F-F8FE-8B69-F02C-450DF0D7074A}"/>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FFF7CE-82FD-A785-61B8-AB56F7617081}"/>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C3D52486-CB34-58DF-4B23-E5BB71DA8FDA}"/>
                  </a:ext>
                </a:extLst>
              </p:cNvPr>
              <p:cNvCxnSpPr/>
              <p:nvPr/>
            </p:nvCxnSpPr>
            <p:spPr>
              <a:xfrm>
                <a:off x="3784356" y="2960237"/>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1EA8D4A6-ADB9-D7AD-9F7E-0319DF24756A}"/>
                </a:ext>
              </a:extLst>
            </p:cNvPr>
            <p:cNvGrpSpPr/>
            <p:nvPr/>
          </p:nvGrpSpPr>
          <p:grpSpPr>
            <a:xfrm>
              <a:off x="3694229" y="5588257"/>
              <a:ext cx="1132840" cy="505840"/>
              <a:chOff x="2766483" y="4282387"/>
              <a:chExt cx="1132840" cy="505840"/>
            </a:xfrm>
          </p:grpSpPr>
          <p:grpSp>
            <p:nvGrpSpPr>
              <p:cNvPr id="33" name="Group 32">
                <a:extLst>
                  <a:ext uri="{FF2B5EF4-FFF2-40B4-BE49-F238E27FC236}">
                    <a16:creationId xmlns:a16="http://schemas.microsoft.com/office/drawing/2014/main" id="{7BAE6ABD-EAA0-E664-4E2D-9BA2A44FC93E}"/>
                  </a:ext>
                </a:extLst>
              </p:cNvPr>
              <p:cNvGrpSpPr/>
              <p:nvPr/>
            </p:nvGrpSpPr>
            <p:grpSpPr>
              <a:xfrm>
                <a:off x="2766483" y="4282387"/>
                <a:ext cx="447040" cy="505840"/>
                <a:chOff x="10082106" y="3129280"/>
                <a:chExt cx="447040" cy="505840"/>
              </a:xfrm>
            </p:grpSpPr>
            <p:cxnSp>
              <p:nvCxnSpPr>
                <p:cNvPr id="38" name="Straight Connector 37">
                  <a:extLst>
                    <a:ext uri="{FF2B5EF4-FFF2-40B4-BE49-F238E27FC236}">
                      <a16:creationId xmlns:a16="http://schemas.microsoft.com/office/drawing/2014/main" id="{0D274FE7-CBFC-C284-52EA-6257774C1B23}"/>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4D35F4-0A26-390E-5CC0-6342F490B692}"/>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0FC3A8F-C374-C7B2-37EA-107104B483AC}"/>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9F2CC96-1F43-D82A-3D01-E9B1649EE246}"/>
                  </a:ext>
                </a:extLst>
              </p:cNvPr>
              <p:cNvGrpSpPr/>
              <p:nvPr/>
            </p:nvGrpSpPr>
            <p:grpSpPr>
              <a:xfrm>
                <a:off x="3452283" y="4282387"/>
                <a:ext cx="447040" cy="505840"/>
                <a:chOff x="10082106" y="3129280"/>
                <a:chExt cx="447040" cy="505840"/>
              </a:xfrm>
            </p:grpSpPr>
            <p:cxnSp>
              <p:nvCxnSpPr>
                <p:cNvPr id="35" name="Straight Connector 34">
                  <a:extLst>
                    <a:ext uri="{FF2B5EF4-FFF2-40B4-BE49-F238E27FC236}">
                      <a16:creationId xmlns:a16="http://schemas.microsoft.com/office/drawing/2014/main" id="{31AE7BA0-F964-F317-AE3B-37AFE5CC46ED}"/>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1D311A-F707-DBD5-553C-572A8559AC6C}"/>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9036DD0-FEEF-AA41-04A4-8CBB3855DA7F}"/>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sp>
        <p:nvSpPr>
          <p:cNvPr id="41" name="Content Placeholder 2">
            <a:extLst>
              <a:ext uri="{FF2B5EF4-FFF2-40B4-BE49-F238E27FC236}">
                <a16:creationId xmlns:a16="http://schemas.microsoft.com/office/drawing/2014/main" id="{DC9AB58D-EC80-1E2A-B315-5796F4579EBD}"/>
              </a:ext>
            </a:extLst>
          </p:cNvPr>
          <p:cNvSpPr txBox="1">
            <a:spLocks/>
          </p:cNvSpPr>
          <p:nvPr/>
        </p:nvSpPr>
        <p:spPr>
          <a:xfrm>
            <a:off x="6185646" y="1926775"/>
            <a:ext cx="5821130" cy="1056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4"/>
                </a:solidFill>
              </a:rPr>
              <a:t>Counting on</a:t>
            </a:r>
            <a:endParaRPr lang="en-US" sz="3600" b="1" dirty="0"/>
          </a:p>
          <a:p>
            <a:pPr marL="0" indent="0" algn="ctr">
              <a:buNone/>
            </a:pPr>
            <a:r>
              <a:rPr lang="en-US" sz="2000" dirty="0"/>
              <a:t>“One, two, three, four, five ...”</a:t>
            </a:r>
            <a:endParaRPr lang="en-US" sz="2800" dirty="0"/>
          </a:p>
        </p:txBody>
      </p:sp>
      <p:grpSp>
        <p:nvGrpSpPr>
          <p:cNvPr id="50" name="Group 49" descr="Five bars, all are green.">
            <a:extLst>
              <a:ext uri="{FF2B5EF4-FFF2-40B4-BE49-F238E27FC236}">
                <a16:creationId xmlns:a16="http://schemas.microsoft.com/office/drawing/2014/main" id="{811B67E9-E7B9-7732-6292-CA20748E8B6F}"/>
              </a:ext>
            </a:extLst>
          </p:cNvPr>
          <p:cNvGrpSpPr/>
          <p:nvPr/>
        </p:nvGrpSpPr>
        <p:grpSpPr>
          <a:xfrm>
            <a:off x="8646964" y="2863566"/>
            <a:ext cx="898493" cy="510009"/>
            <a:chOff x="2885863" y="2960237"/>
            <a:chExt cx="898493" cy="510009"/>
          </a:xfrm>
        </p:grpSpPr>
        <p:grpSp>
          <p:nvGrpSpPr>
            <p:cNvPr id="51" name="Group 50">
              <a:extLst>
                <a:ext uri="{FF2B5EF4-FFF2-40B4-BE49-F238E27FC236}">
                  <a16:creationId xmlns:a16="http://schemas.microsoft.com/office/drawing/2014/main" id="{5F42DC2A-8373-C261-183D-C403ADC4A849}"/>
                </a:ext>
              </a:extLst>
            </p:cNvPr>
            <p:cNvGrpSpPr/>
            <p:nvPr/>
          </p:nvGrpSpPr>
          <p:grpSpPr>
            <a:xfrm>
              <a:off x="2885863" y="2964406"/>
              <a:ext cx="238760" cy="505840"/>
              <a:chOff x="9401386" y="2402840"/>
              <a:chExt cx="238760" cy="505840"/>
            </a:xfrm>
          </p:grpSpPr>
          <p:cxnSp>
            <p:nvCxnSpPr>
              <p:cNvPr id="56" name="Straight Connector 55">
                <a:extLst>
                  <a:ext uri="{FF2B5EF4-FFF2-40B4-BE49-F238E27FC236}">
                    <a16:creationId xmlns:a16="http://schemas.microsoft.com/office/drawing/2014/main" id="{6B7CF738-7681-7C24-3C73-E5AA6B84C6E2}"/>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2E7570-5273-5D82-681B-A3A82F181653}"/>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12AD774C-6518-E15D-9946-C1ED0F5F114A}"/>
                </a:ext>
              </a:extLst>
            </p:cNvPr>
            <p:cNvGrpSpPr/>
            <p:nvPr/>
          </p:nvGrpSpPr>
          <p:grpSpPr>
            <a:xfrm>
              <a:off x="3328357" y="2960237"/>
              <a:ext cx="238760" cy="505840"/>
              <a:chOff x="9401386" y="2402840"/>
              <a:chExt cx="238760" cy="505840"/>
            </a:xfrm>
          </p:grpSpPr>
          <p:cxnSp>
            <p:nvCxnSpPr>
              <p:cNvPr id="54" name="Straight Connector 53">
                <a:extLst>
                  <a:ext uri="{FF2B5EF4-FFF2-40B4-BE49-F238E27FC236}">
                    <a16:creationId xmlns:a16="http://schemas.microsoft.com/office/drawing/2014/main" id="{13B82001-D6E1-6BF6-5637-E92120CA918F}"/>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66AA4CB-28ED-62C9-41EB-1D64A217256B}"/>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888EE7E0-1B30-0CD4-749E-80E9C2DE80AF}"/>
                </a:ext>
              </a:extLst>
            </p:cNvPr>
            <p:cNvCxnSpPr/>
            <p:nvPr/>
          </p:nvCxnSpPr>
          <p:spPr>
            <a:xfrm>
              <a:off x="3784356" y="2960237"/>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8" name="Content Placeholder 2">
            <a:extLst>
              <a:ext uri="{FF2B5EF4-FFF2-40B4-BE49-F238E27FC236}">
                <a16:creationId xmlns:a16="http://schemas.microsoft.com/office/drawing/2014/main" id="{FD4B485F-EE82-A77F-76B6-1A6E0CEEE929}"/>
              </a:ext>
            </a:extLst>
          </p:cNvPr>
          <p:cNvSpPr txBox="1">
            <a:spLocks/>
          </p:cNvSpPr>
          <p:nvPr/>
        </p:nvSpPr>
        <p:spPr>
          <a:xfrm>
            <a:off x="6813100" y="3587065"/>
            <a:ext cx="4658750" cy="788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 six, seven, eight, nine, ten, eleven—eleven!”</a:t>
            </a:r>
          </a:p>
        </p:txBody>
      </p:sp>
      <p:grpSp>
        <p:nvGrpSpPr>
          <p:cNvPr id="43" name="Group 42" descr="Eleven bars, five are green and six are black.">
            <a:extLst>
              <a:ext uri="{FF2B5EF4-FFF2-40B4-BE49-F238E27FC236}">
                <a16:creationId xmlns:a16="http://schemas.microsoft.com/office/drawing/2014/main" id="{1088C98E-28DF-BC03-3564-649D3A2997AA}"/>
              </a:ext>
            </a:extLst>
          </p:cNvPr>
          <p:cNvGrpSpPr/>
          <p:nvPr/>
        </p:nvGrpSpPr>
        <p:grpSpPr>
          <a:xfrm>
            <a:off x="8137342" y="4375953"/>
            <a:ext cx="2248572" cy="510009"/>
            <a:chOff x="8137342" y="4375953"/>
            <a:chExt cx="2248572" cy="510009"/>
          </a:xfrm>
        </p:grpSpPr>
        <p:grpSp>
          <p:nvGrpSpPr>
            <p:cNvPr id="59" name="Group 58">
              <a:extLst>
                <a:ext uri="{FF2B5EF4-FFF2-40B4-BE49-F238E27FC236}">
                  <a16:creationId xmlns:a16="http://schemas.microsoft.com/office/drawing/2014/main" id="{28593423-BAA4-F905-10B4-FEFC391C908A}"/>
                </a:ext>
              </a:extLst>
            </p:cNvPr>
            <p:cNvGrpSpPr/>
            <p:nvPr/>
          </p:nvGrpSpPr>
          <p:grpSpPr>
            <a:xfrm>
              <a:off x="8137342" y="4375953"/>
              <a:ext cx="898493" cy="510009"/>
              <a:chOff x="2885863" y="2960237"/>
              <a:chExt cx="898493" cy="510009"/>
            </a:xfrm>
          </p:grpSpPr>
          <p:grpSp>
            <p:nvGrpSpPr>
              <p:cNvPr id="60" name="Group 59">
                <a:extLst>
                  <a:ext uri="{FF2B5EF4-FFF2-40B4-BE49-F238E27FC236}">
                    <a16:creationId xmlns:a16="http://schemas.microsoft.com/office/drawing/2014/main" id="{829F3586-CCDB-064B-89B4-F7C2E36FC368}"/>
                  </a:ext>
                </a:extLst>
              </p:cNvPr>
              <p:cNvGrpSpPr/>
              <p:nvPr/>
            </p:nvGrpSpPr>
            <p:grpSpPr>
              <a:xfrm>
                <a:off x="2885863" y="2964406"/>
                <a:ext cx="238760" cy="505840"/>
                <a:chOff x="9401386" y="2402840"/>
                <a:chExt cx="238760" cy="505840"/>
              </a:xfrm>
            </p:grpSpPr>
            <p:cxnSp>
              <p:nvCxnSpPr>
                <p:cNvPr id="65" name="Straight Connector 64">
                  <a:extLst>
                    <a:ext uri="{FF2B5EF4-FFF2-40B4-BE49-F238E27FC236}">
                      <a16:creationId xmlns:a16="http://schemas.microsoft.com/office/drawing/2014/main" id="{91C53AF2-E2E7-6672-7FE6-2839129C5DC3}"/>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47E8D7E-6AB7-4C15-54D5-3C55A7D9F97F}"/>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716CDEB3-4DE3-AFE4-D48D-8E06DA06A666}"/>
                  </a:ext>
                </a:extLst>
              </p:cNvPr>
              <p:cNvGrpSpPr/>
              <p:nvPr/>
            </p:nvGrpSpPr>
            <p:grpSpPr>
              <a:xfrm>
                <a:off x="3328357" y="2960237"/>
                <a:ext cx="238760" cy="505840"/>
                <a:chOff x="9401386" y="2402840"/>
                <a:chExt cx="238760" cy="505840"/>
              </a:xfrm>
            </p:grpSpPr>
            <p:cxnSp>
              <p:nvCxnSpPr>
                <p:cNvPr id="63" name="Straight Connector 62">
                  <a:extLst>
                    <a:ext uri="{FF2B5EF4-FFF2-40B4-BE49-F238E27FC236}">
                      <a16:creationId xmlns:a16="http://schemas.microsoft.com/office/drawing/2014/main" id="{873D043C-B7B3-0B04-E7E4-AC587BA579CF}"/>
                    </a:ext>
                  </a:extLst>
                </p:cNvPr>
                <p:cNvCxnSpPr/>
                <p:nvPr/>
              </p:nvCxnSpPr>
              <p:spPr>
                <a:xfrm>
                  <a:off x="940138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3D7D497-E9AA-381A-F3D5-27E1B07CB99F}"/>
                    </a:ext>
                  </a:extLst>
                </p:cNvPr>
                <p:cNvCxnSpPr/>
                <p:nvPr/>
              </p:nvCxnSpPr>
              <p:spPr>
                <a:xfrm>
                  <a:off x="9640146" y="240284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723A7A80-0B07-694F-6999-ACC251F2C636}"/>
                  </a:ext>
                </a:extLst>
              </p:cNvPr>
              <p:cNvCxnSpPr/>
              <p:nvPr/>
            </p:nvCxnSpPr>
            <p:spPr>
              <a:xfrm>
                <a:off x="3784356" y="2960237"/>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704A13A1-100A-671F-0574-35472CA26386}"/>
                </a:ext>
              </a:extLst>
            </p:cNvPr>
            <p:cNvGrpSpPr/>
            <p:nvPr/>
          </p:nvGrpSpPr>
          <p:grpSpPr>
            <a:xfrm>
              <a:off x="9253074" y="4375953"/>
              <a:ext cx="1132840" cy="505840"/>
              <a:chOff x="2766483" y="4282387"/>
              <a:chExt cx="1132840" cy="505840"/>
            </a:xfrm>
          </p:grpSpPr>
          <p:grpSp>
            <p:nvGrpSpPr>
              <p:cNvPr id="68" name="Group 67">
                <a:extLst>
                  <a:ext uri="{FF2B5EF4-FFF2-40B4-BE49-F238E27FC236}">
                    <a16:creationId xmlns:a16="http://schemas.microsoft.com/office/drawing/2014/main" id="{5E734753-3C8F-8FDE-AF8C-F67D9A7760D6}"/>
                  </a:ext>
                </a:extLst>
              </p:cNvPr>
              <p:cNvGrpSpPr/>
              <p:nvPr/>
            </p:nvGrpSpPr>
            <p:grpSpPr>
              <a:xfrm>
                <a:off x="2766483" y="4282387"/>
                <a:ext cx="447040" cy="505840"/>
                <a:chOff x="10082106" y="3129280"/>
                <a:chExt cx="447040" cy="505840"/>
              </a:xfrm>
            </p:grpSpPr>
            <p:cxnSp>
              <p:nvCxnSpPr>
                <p:cNvPr id="73" name="Straight Connector 72">
                  <a:extLst>
                    <a:ext uri="{FF2B5EF4-FFF2-40B4-BE49-F238E27FC236}">
                      <a16:creationId xmlns:a16="http://schemas.microsoft.com/office/drawing/2014/main" id="{A9B940EF-CE6B-1408-9D91-13583AD3922D}"/>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83367FA-8EFF-A87B-E0BD-0AEA9677E720}"/>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4E862FD-6506-3A70-3497-060A048ABCF8}"/>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1A5DA26F-F98A-EB9C-1B73-18D9B4E81171}"/>
                  </a:ext>
                </a:extLst>
              </p:cNvPr>
              <p:cNvGrpSpPr/>
              <p:nvPr/>
            </p:nvGrpSpPr>
            <p:grpSpPr>
              <a:xfrm>
                <a:off x="3452283" y="4282387"/>
                <a:ext cx="447040" cy="505840"/>
                <a:chOff x="10082106" y="3129280"/>
                <a:chExt cx="447040" cy="505840"/>
              </a:xfrm>
            </p:grpSpPr>
            <p:cxnSp>
              <p:nvCxnSpPr>
                <p:cNvPr id="70" name="Straight Connector 69">
                  <a:extLst>
                    <a:ext uri="{FF2B5EF4-FFF2-40B4-BE49-F238E27FC236}">
                      <a16:creationId xmlns:a16="http://schemas.microsoft.com/office/drawing/2014/main" id="{145B6EC5-D49C-16A2-2A0A-4ED64BDE7E80}"/>
                    </a:ext>
                  </a:extLst>
                </p:cNvPr>
                <p:cNvCxnSpPr/>
                <p:nvPr/>
              </p:nvCxnSpPr>
              <p:spPr>
                <a:xfrm>
                  <a:off x="1008210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2FD4495-FC85-8D88-AD3F-5FB7AC9D25F0}"/>
                    </a:ext>
                  </a:extLst>
                </p:cNvPr>
                <p:cNvCxnSpPr/>
                <p:nvPr/>
              </p:nvCxnSpPr>
              <p:spPr>
                <a:xfrm>
                  <a:off x="1032086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104A23D-3BAC-34E7-42F6-EAC25FE70E26}"/>
                    </a:ext>
                  </a:extLst>
                </p:cNvPr>
                <p:cNvCxnSpPr/>
                <p:nvPr/>
              </p:nvCxnSpPr>
              <p:spPr>
                <a:xfrm>
                  <a:off x="10529146" y="312928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sp>
        <p:nvSpPr>
          <p:cNvPr id="76" name="Content Placeholder 2">
            <a:extLst>
              <a:ext uri="{FF2B5EF4-FFF2-40B4-BE49-F238E27FC236}">
                <a16:creationId xmlns:a16="http://schemas.microsoft.com/office/drawing/2014/main" id="{60074290-0C4C-C291-E7CF-80789105009D}"/>
              </a:ext>
            </a:extLst>
          </p:cNvPr>
          <p:cNvSpPr txBox="1">
            <a:spLocks/>
          </p:cNvSpPr>
          <p:nvPr/>
        </p:nvSpPr>
        <p:spPr>
          <a:xfrm>
            <a:off x="5825103" y="6022691"/>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1600" dirty="0">
                <a:solidFill>
                  <a:srgbClr val="767676"/>
                </a:solidFill>
              </a:rPr>
              <a:t>Carpenter &amp; Moser (1982); Clements &amp; Sarama (2020)</a:t>
            </a:r>
            <a:endParaRPr lang="en-US" sz="1600" dirty="0">
              <a:solidFill>
                <a:srgbClr val="767676"/>
              </a:solidFill>
            </a:endParaRPr>
          </a:p>
        </p:txBody>
      </p:sp>
    </p:spTree>
    <p:extLst>
      <p:ext uri="{BB962C8B-B14F-4D97-AF65-F5344CB8AC3E}">
        <p14:creationId xmlns:p14="http://schemas.microsoft.com/office/powerpoint/2010/main" val="2790573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19024-3D3A-2910-07CA-2099A23C6807}"/>
              </a:ext>
            </a:extLst>
          </p:cNvPr>
          <p:cNvSpPr>
            <a:spLocks noGrp="1"/>
          </p:cNvSpPr>
          <p:nvPr>
            <p:ph type="title"/>
          </p:nvPr>
        </p:nvSpPr>
        <p:spPr/>
        <p:txBody>
          <a:bodyPr/>
          <a:lstStyle/>
          <a:p>
            <a:r>
              <a:rPr lang="en-US" dirty="0"/>
              <a:t>Counting On from Larger</a:t>
            </a:r>
          </a:p>
        </p:txBody>
      </p:sp>
      <p:sp>
        <p:nvSpPr>
          <p:cNvPr id="3" name="Content Placeholder 2">
            <a:extLst>
              <a:ext uri="{FF2B5EF4-FFF2-40B4-BE49-F238E27FC236}">
                <a16:creationId xmlns:a16="http://schemas.microsoft.com/office/drawing/2014/main" id="{DCB8E1B8-A2F3-DAEC-6403-3E92B546E5B9}"/>
              </a:ext>
            </a:extLst>
          </p:cNvPr>
          <p:cNvSpPr>
            <a:spLocks noGrp="1"/>
          </p:cNvSpPr>
          <p:nvPr>
            <p:ph idx="1"/>
          </p:nvPr>
        </p:nvSpPr>
        <p:spPr>
          <a:xfrm>
            <a:off x="851646" y="1970785"/>
            <a:ext cx="10834075" cy="2175669"/>
          </a:xfrm>
        </p:spPr>
        <p:txBody>
          <a:bodyPr>
            <a:normAutofit lnSpcReduction="10000"/>
          </a:bodyPr>
          <a:lstStyle/>
          <a:p>
            <a:pPr marL="0" indent="0" algn="ctr">
              <a:spcAft>
                <a:spcPts val="3600"/>
              </a:spcAft>
              <a:buNone/>
            </a:pPr>
            <a:r>
              <a:rPr lang="en-US" sz="2800" dirty="0">
                <a:latin typeface="Montserrat" panose="00000500000000000000" pitchFamily="2" charset="0"/>
              </a:rPr>
              <a:t>“Two plus nine more” (2 + 9)</a:t>
            </a:r>
          </a:p>
          <a:p>
            <a:pPr marL="0" indent="0" algn="ctr">
              <a:buNone/>
            </a:pPr>
            <a:r>
              <a:rPr lang="en-US" b="1" dirty="0">
                <a:solidFill>
                  <a:schemeClr val="accent4"/>
                </a:solidFill>
              </a:rPr>
              <a:t>Counting on from larger</a:t>
            </a:r>
          </a:p>
          <a:p>
            <a:pPr marL="0" indent="0" algn="ctr">
              <a:buNone/>
            </a:pPr>
            <a:r>
              <a:rPr lang="en-US" sz="2400" dirty="0">
                <a:solidFill>
                  <a:schemeClr val="accent5"/>
                </a:solidFill>
              </a:rPr>
              <a:t>“Nine … ten, eleven—eleven!”</a:t>
            </a:r>
          </a:p>
        </p:txBody>
      </p:sp>
      <p:grpSp>
        <p:nvGrpSpPr>
          <p:cNvPr id="4" name="Group 3" descr="Eleven bars, nine are green and two are black.">
            <a:extLst>
              <a:ext uri="{FF2B5EF4-FFF2-40B4-BE49-F238E27FC236}">
                <a16:creationId xmlns:a16="http://schemas.microsoft.com/office/drawing/2014/main" id="{C30B6860-2895-CBE2-B5E3-6A92BE7A2F41}"/>
              </a:ext>
            </a:extLst>
          </p:cNvPr>
          <p:cNvGrpSpPr/>
          <p:nvPr/>
        </p:nvGrpSpPr>
        <p:grpSpPr>
          <a:xfrm>
            <a:off x="5112922" y="4237737"/>
            <a:ext cx="2311522" cy="507110"/>
            <a:chOff x="4851097" y="4039029"/>
            <a:chExt cx="2311522" cy="507110"/>
          </a:xfrm>
        </p:grpSpPr>
        <p:grpSp>
          <p:nvGrpSpPr>
            <p:cNvPr id="5" name="Group 4">
              <a:extLst>
                <a:ext uri="{FF2B5EF4-FFF2-40B4-BE49-F238E27FC236}">
                  <a16:creationId xmlns:a16="http://schemas.microsoft.com/office/drawing/2014/main" id="{4D52F8DF-3DAE-8872-B647-AA2158C9AAA5}"/>
                </a:ext>
              </a:extLst>
            </p:cNvPr>
            <p:cNvGrpSpPr/>
            <p:nvPr/>
          </p:nvGrpSpPr>
          <p:grpSpPr>
            <a:xfrm>
              <a:off x="5768097" y="4039029"/>
              <a:ext cx="238760" cy="505840"/>
              <a:chOff x="8620336" y="1179520"/>
              <a:chExt cx="238760" cy="505840"/>
            </a:xfrm>
          </p:grpSpPr>
          <p:cxnSp>
            <p:nvCxnSpPr>
              <p:cNvPr id="19" name="Straight Connector 18">
                <a:extLst>
                  <a:ext uri="{FF2B5EF4-FFF2-40B4-BE49-F238E27FC236}">
                    <a16:creationId xmlns:a16="http://schemas.microsoft.com/office/drawing/2014/main" id="{1DA8679E-B099-BFD4-DF08-CEF8CDD8C36D}"/>
                  </a:ext>
                </a:extLst>
              </p:cNvPr>
              <p:cNvCxnSpPr/>
              <p:nvPr/>
            </p:nvCxnSpPr>
            <p:spPr>
              <a:xfrm>
                <a:off x="862033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62BE5B-3651-47F6-C579-4EA82B780646}"/>
                  </a:ext>
                </a:extLst>
              </p:cNvPr>
              <p:cNvCxnSpPr/>
              <p:nvPr/>
            </p:nvCxnSpPr>
            <p:spPr>
              <a:xfrm>
                <a:off x="885909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1D20A9C-4067-E2AF-BA9A-3AD5C6F8F8D8}"/>
                </a:ext>
              </a:extLst>
            </p:cNvPr>
            <p:cNvGrpSpPr/>
            <p:nvPr/>
          </p:nvGrpSpPr>
          <p:grpSpPr>
            <a:xfrm>
              <a:off x="4851097" y="4039029"/>
              <a:ext cx="2311522" cy="507110"/>
              <a:chOff x="4851097" y="4039029"/>
              <a:chExt cx="2311522" cy="507110"/>
            </a:xfrm>
          </p:grpSpPr>
          <p:grpSp>
            <p:nvGrpSpPr>
              <p:cNvPr id="7" name="Group 6">
                <a:extLst>
                  <a:ext uri="{FF2B5EF4-FFF2-40B4-BE49-F238E27FC236}">
                    <a16:creationId xmlns:a16="http://schemas.microsoft.com/office/drawing/2014/main" id="{22E0D2DB-883E-39C1-53FB-3AD3E3369BA2}"/>
                  </a:ext>
                </a:extLst>
              </p:cNvPr>
              <p:cNvGrpSpPr/>
              <p:nvPr/>
            </p:nvGrpSpPr>
            <p:grpSpPr>
              <a:xfrm>
                <a:off x="6245617" y="4039029"/>
                <a:ext cx="447040" cy="505840"/>
                <a:chOff x="9301056" y="1905960"/>
                <a:chExt cx="447040" cy="505840"/>
              </a:xfrm>
            </p:grpSpPr>
            <p:cxnSp>
              <p:nvCxnSpPr>
                <p:cNvPr id="16" name="Straight Connector 15">
                  <a:extLst>
                    <a:ext uri="{FF2B5EF4-FFF2-40B4-BE49-F238E27FC236}">
                      <a16:creationId xmlns:a16="http://schemas.microsoft.com/office/drawing/2014/main" id="{33D2FB2A-DC6A-5B2C-51DD-9AD93FF450BF}"/>
                    </a:ext>
                  </a:extLst>
                </p:cNvPr>
                <p:cNvCxnSpPr/>
                <p:nvPr/>
              </p:nvCxnSpPr>
              <p:spPr>
                <a:xfrm>
                  <a:off x="9301056" y="190596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38321DD-CCB3-E212-624E-4248FFE98C45}"/>
                    </a:ext>
                  </a:extLst>
                </p:cNvPr>
                <p:cNvCxnSpPr/>
                <p:nvPr/>
              </p:nvCxnSpPr>
              <p:spPr>
                <a:xfrm>
                  <a:off x="9539816" y="190596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D79CE4-E5C5-4EAA-D97F-26C746B50A07}"/>
                    </a:ext>
                  </a:extLst>
                </p:cNvPr>
                <p:cNvCxnSpPr/>
                <p:nvPr/>
              </p:nvCxnSpPr>
              <p:spPr>
                <a:xfrm>
                  <a:off x="9748096" y="190596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F9DE426D-A27B-AD2A-AA81-52BAEC0974FD}"/>
                  </a:ext>
                </a:extLst>
              </p:cNvPr>
              <p:cNvCxnSpPr/>
              <p:nvPr/>
            </p:nvCxnSpPr>
            <p:spPr>
              <a:xfrm>
                <a:off x="6923859" y="4040299"/>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4C97B3-8C37-CFE1-B124-DE99D94A4B9C}"/>
                  </a:ext>
                </a:extLst>
              </p:cNvPr>
              <p:cNvCxnSpPr/>
              <p:nvPr/>
            </p:nvCxnSpPr>
            <p:spPr>
              <a:xfrm>
                <a:off x="7162619" y="4039029"/>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FD8C36B-1901-E4D8-EBD5-6CFA46D310FB}"/>
                  </a:ext>
                </a:extLst>
              </p:cNvPr>
              <p:cNvGrpSpPr/>
              <p:nvPr/>
            </p:nvGrpSpPr>
            <p:grpSpPr>
              <a:xfrm>
                <a:off x="5309597" y="4039029"/>
                <a:ext cx="238760" cy="505840"/>
                <a:chOff x="8620336" y="1179520"/>
                <a:chExt cx="238760" cy="505840"/>
              </a:xfrm>
            </p:grpSpPr>
            <p:cxnSp>
              <p:nvCxnSpPr>
                <p:cNvPr id="14" name="Straight Connector 13">
                  <a:extLst>
                    <a:ext uri="{FF2B5EF4-FFF2-40B4-BE49-F238E27FC236}">
                      <a16:creationId xmlns:a16="http://schemas.microsoft.com/office/drawing/2014/main" id="{7C6FB9D9-4BF3-A0D0-916F-8373AA3FAA81}"/>
                    </a:ext>
                  </a:extLst>
                </p:cNvPr>
                <p:cNvCxnSpPr/>
                <p:nvPr/>
              </p:nvCxnSpPr>
              <p:spPr>
                <a:xfrm>
                  <a:off x="862033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63B054A-D987-850B-3B59-60F63FF2B4C1}"/>
                    </a:ext>
                  </a:extLst>
                </p:cNvPr>
                <p:cNvCxnSpPr/>
                <p:nvPr/>
              </p:nvCxnSpPr>
              <p:spPr>
                <a:xfrm>
                  <a:off x="885909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1BA0BCE-1E0F-0DCF-FEEF-33E9579F7902}"/>
                  </a:ext>
                </a:extLst>
              </p:cNvPr>
              <p:cNvGrpSpPr/>
              <p:nvPr/>
            </p:nvGrpSpPr>
            <p:grpSpPr>
              <a:xfrm>
                <a:off x="4851097" y="4039029"/>
                <a:ext cx="238760" cy="505840"/>
                <a:chOff x="8620336" y="1179520"/>
                <a:chExt cx="238760" cy="505840"/>
              </a:xfrm>
            </p:grpSpPr>
            <p:cxnSp>
              <p:nvCxnSpPr>
                <p:cNvPr id="12" name="Straight Connector 11">
                  <a:extLst>
                    <a:ext uri="{FF2B5EF4-FFF2-40B4-BE49-F238E27FC236}">
                      <a16:creationId xmlns:a16="http://schemas.microsoft.com/office/drawing/2014/main" id="{88E056E3-F918-4A95-9E65-EB8527E30F57}"/>
                    </a:ext>
                  </a:extLst>
                </p:cNvPr>
                <p:cNvCxnSpPr/>
                <p:nvPr/>
              </p:nvCxnSpPr>
              <p:spPr>
                <a:xfrm>
                  <a:off x="862033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8C0B81-BB7E-BF62-145A-EB407651503B}"/>
                    </a:ext>
                  </a:extLst>
                </p:cNvPr>
                <p:cNvCxnSpPr/>
                <p:nvPr/>
              </p:nvCxnSpPr>
              <p:spPr>
                <a:xfrm>
                  <a:off x="8859096" y="1179520"/>
                  <a:ext cx="0" cy="50584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
        <p:nvSpPr>
          <p:cNvPr id="23" name="Content Placeholder 2">
            <a:extLst>
              <a:ext uri="{FF2B5EF4-FFF2-40B4-BE49-F238E27FC236}">
                <a16:creationId xmlns:a16="http://schemas.microsoft.com/office/drawing/2014/main" id="{050CE8F4-096D-3137-3F7E-C1DDEC74A7E4}"/>
              </a:ext>
            </a:extLst>
          </p:cNvPr>
          <p:cNvSpPr txBox="1">
            <a:spLocks/>
          </p:cNvSpPr>
          <p:nvPr/>
        </p:nvSpPr>
        <p:spPr>
          <a:xfrm>
            <a:off x="507960" y="5950863"/>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dirty="0">
                <a:solidFill>
                  <a:srgbClr val="767676"/>
                </a:solidFill>
              </a:rPr>
              <a:t>Carpenter &amp; Moser (1982); Clements &amp; Sarama (2020)</a:t>
            </a:r>
            <a:endParaRPr lang="en-US" sz="1600" dirty="0">
              <a:solidFill>
                <a:srgbClr val="767676"/>
              </a:solidFill>
            </a:endParaRPr>
          </a:p>
        </p:txBody>
      </p:sp>
    </p:spTree>
    <p:extLst>
      <p:ext uri="{BB962C8B-B14F-4D97-AF65-F5344CB8AC3E}">
        <p14:creationId xmlns:p14="http://schemas.microsoft.com/office/powerpoint/2010/main" val="3716133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16139-83FD-0020-0356-966A8F004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479D2-280C-4E0C-435E-36A9D8931AD9}"/>
              </a:ext>
            </a:extLst>
          </p:cNvPr>
          <p:cNvSpPr>
            <a:spLocks noGrp="1"/>
          </p:cNvSpPr>
          <p:nvPr>
            <p:ph type="title"/>
          </p:nvPr>
        </p:nvSpPr>
        <p:spPr/>
        <p:txBody>
          <a:bodyPr/>
          <a:lstStyle/>
          <a:p>
            <a:r>
              <a:rPr lang="en-US" dirty="0"/>
              <a:t>Counting All and Counting Down: Subtraction</a:t>
            </a:r>
          </a:p>
        </p:txBody>
      </p:sp>
      <p:sp>
        <p:nvSpPr>
          <p:cNvPr id="3" name="Content Placeholder 2">
            <a:extLst>
              <a:ext uri="{FF2B5EF4-FFF2-40B4-BE49-F238E27FC236}">
                <a16:creationId xmlns:a16="http://schemas.microsoft.com/office/drawing/2014/main" id="{E81CCC39-E83B-6308-8299-BF414B5AF3F6}"/>
              </a:ext>
            </a:extLst>
          </p:cNvPr>
          <p:cNvSpPr>
            <a:spLocks noGrp="1"/>
          </p:cNvSpPr>
          <p:nvPr>
            <p:ph idx="1"/>
          </p:nvPr>
        </p:nvSpPr>
        <p:spPr>
          <a:xfrm>
            <a:off x="851646" y="1253331"/>
            <a:ext cx="10834075" cy="507831"/>
          </a:xfrm>
        </p:spPr>
        <p:txBody>
          <a:bodyPr>
            <a:normAutofit fontScale="92500" lnSpcReduction="10000"/>
          </a:bodyPr>
          <a:lstStyle/>
          <a:p>
            <a:pPr marL="0" indent="0" algn="ctr">
              <a:buNone/>
            </a:pPr>
            <a:r>
              <a:rPr lang="en-US" sz="2800" dirty="0">
                <a:latin typeface="Montserrat" panose="00000500000000000000" pitchFamily="2" charset="0"/>
              </a:rPr>
              <a:t>“Seven take away three” (7 – 3)</a:t>
            </a:r>
          </a:p>
        </p:txBody>
      </p:sp>
      <p:sp>
        <p:nvSpPr>
          <p:cNvPr id="4" name="Content Placeholder 2">
            <a:extLst>
              <a:ext uri="{FF2B5EF4-FFF2-40B4-BE49-F238E27FC236}">
                <a16:creationId xmlns:a16="http://schemas.microsoft.com/office/drawing/2014/main" id="{29CE9F80-3323-136F-1580-83AFC1C5F9EE}"/>
              </a:ext>
            </a:extLst>
          </p:cNvPr>
          <p:cNvSpPr txBox="1">
            <a:spLocks/>
          </p:cNvSpPr>
          <p:nvPr/>
        </p:nvSpPr>
        <p:spPr>
          <a:xfrm>
            <a:off x="542585" y="1784960"/>
            <a:ext cx="6121241" cy="1056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4"/>
                </a:solidFill>
              </a:rPr>
              <a:t>Counting all</a:t>
            </a:r>
            <a:r>
              <a:rPr lang="en-US" sz="3600" b="1" dirty="0"/>
              <a:t> </a:t>
            </a:r>
          </a:p>
          <a:p>
            <a:pPr marL="0" indent="0" algn="ctr">
              <a:buNone/>
            </a:pPr>
            <a:r>
              <a:rPr lang="en-US" sz="2000" dirty="0"/>
              <a:t>“One, two, three, four, five, six, seven!”</a:t>
            </a:r>
          </a:p>
        </p:txBody>
      </p:sp>
      <p:grpSp>
        <p:nvGrpSpPr>
          <p:cNvPr id="83" name="Group 82" descr="Seven bars, all are black.">
            <a:extLst>
              <a:ext uri="{FF2B5EF4-FFF2-40B4-BE49-F238E27FC236}">
                <a16:creationId xmlns:a16="http://schemas.microsoft.com/office/drawing/2014/main" id="{0D936ED1-CEAC-6621-7CD7-C758EF70085C}"/>
              </a:ext>
            </a:extLst>
          </p:cNvPr>
          <p:cNvGrpSpPr/>
          <p:nvPr/>
        </p:nvGrpSpPr>
        <p:grpSpPr>
          <a:xfrm>
            <a:off x="2542246" y="2884366"/>
            <a:ext cx="1337159" cy="510009"/>
            <a:chOff x="3042870" y="2894427"/>
            <a:chExt cx="1337159" cy="510009"/>
          </a:xfrm>
        </p:grpSpPr>
        <p:grpSp>
          <p:nvGrpSpPr>
            <p:cNvPr id="5" name="Group 4">
              <a:extLst>
                <a:ext uri="{FF2B5EF4-FFF2-40B4-BE49-F238E27FC236}">
                  <a16:creationId xmlns:a16="http://schemas.microsoft.com/office/drawing/2014/main" id="{99ACA5A4-C0E1-D82C-A065-1B026D5E9286}"/>
                </a:ext>
              </a:extLst>
            </p:cNvPr>
            <p:cNvGrpSpPr/>
            <p:nvPr/>
          </p:nvGrpSpPr>
          <p:grpSpPr>
            <a:xfrm>
              <a:off x="3042870" y="2894427"/>
              <a:ext cx="898493" cy="510009"/>
              <a:chOff x="2885863" y="2960237"/>
              <a:chExt cx="898493" cy="510009"/>
            </a:xfrm>
          </p:grpSpPr>
          <p:grpSp>
            <p:nvGrpSpPr>
              <p:cNvPr id="6" name="Group 5">
                <a:extLst>
                  <a:ext uri="{FF2B5EF4-FFF2-40B4-BE49-F238E27FC236}">
                    <a16:creationId xmlns:a16="http://schemas.microsoft.com/office/drawing/2014/main" id="{D3597AF9-FD87-CADF-574C-78CA924AC936}"/>
                  </a:ext>
                </a:extLst>
              </p:cNvPr>
              <p:cNvGrpSpPr/>
              <p:nvPr/>
            </p:nvGrpSpPr>
            <p:grpSpPr>
              <a:xfrm>
                <a:off x="2885863" y="2964406"/>
                <a:ext cx="238760" cy="505840"/>
                <a:chOff x="9401386" y="2402840"/>
                <a:chExt cx="238760" cy="505840"/>
              </a:xfrm>
            </p:grpSpPr>
            <p:cxnSp>
              <p:nvCxnSpPr>
                <p:cNvPr id="11" name="Straight Connector 10">
                  <a:extLst>
                    <a:ext uri="{FF2B5EF4-FFF2-40B4-BE49-F238E27FC236}">
                      <a16:creationId xmlns:a16="http://schemas.microsoft.com/office/drawing/2014/main" id="{1B79E726-ED2C-6B28-6D13-59ED6CE4F3DB}"/>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165D45-51B6-8542-A5FF-9C1EC2739A7A}"/>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08DA8685-8EE5-BEE4-C277-E4DC58F08544}"/>
                  </a:ext>
                </a:extLst>
              </p:cNvPr>
              <p:cNvGrpSpPr/>
              <p:nvPr/>
            </p:nvGrpSpPr>
            <p:grpSpPr>
              <a:xfrm>
                <a:off x="3328357" y="2960237"/>
                <a:ext cx="238760" cy="505840"/>
                <a:chOff x="9401386" y="2402840"/>
                <a:chExt cx="238760" cy="505840"/>
              </a:xfrm>
            </p:grpSpPr>
            <p:cxnSp>
              <p:nvCxnSpPr>
                <p:cNvPr id="9" name="Straight Connector 8">
                  <a:extLst>
                    <a:ext uri="{FF2B5EF4-FFF2-40B4-BE49-F238E27FC236}">
                      <a16:creationId xmlns:a16="http://schemas.microsoft.com/office/drawing/2014/main" id="{CFD41C5A-FBBD-75D9-3752-3579CCECCFC5}"/>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AFBE30-8C1F-2033-6C1D-982F4E8C13FF}"/>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E2E102EA-EA8A-65E8-E744-33E84A5C763F}"/>
                  </a:ext>
                </a:extLst>
              </p:cNvPr>
              <p:cNvCxnSpPr/>
              <p:nvPr/>
            </p:nvCxnSpPr>
            <p:spPr>
              <a:xfrm>
                <a:off x="3784356" y="2960237"/>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EE27F67C-5CC4-B5BC-8774-5E5D2C717715}"/>
                </a:ext>
              </a:extLst>
            </p:cNvPr>
            <p:cNvGrpSpPr/>
            <p:nvPr/>
          </p:nvGrpSpPr>
          <p:grpSpPr>
            <a:xfrm>
              <a:off x="4141269" y="2894427"/>
              <a:ext cx="238760" cy="505840"/>
              <a:chOff x="9401386" y="2402840"/>
              <a:chExt cx="238760" cy="505840"/>
            </a:xfrm>
          </p:grpSpPr>
          <p:cxnSp>
            <p:nvCxnSpPr>
              <p:cNvPr id="81" name="Straight Connector 80">
                <a:extLst>
                  <a:ext uri="{FF2B5EF4-FFF2-40B4-BE49-F238E27FC236}">
                    <a16:creationId xmlns:a16="http://schemas.microsoft.com/office/drawing/2014/main" id="{4A5F32BE-2376-BDCD-2A00-7BF8AE9015C0}"/>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C9C0AF3-3C01-213B-A058-F8EE628B92DF}"/>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13" name="Content Placeholder 2">
            <a:extLst>
              <a:ext uri="{FF2B5EF4-FFF2-40B4-BE49-F238E27FC236}">
                <a16:creationId xmlns:a16="http://schemas.microsoft.com/office/drawing/2014/main" id="{0A37AFB4-4604-BD39-DC0C-B017927152D4}"/>
              </a:ext>
            </a:extLst>
          </p:cNvPr>
          <p:cNvSpPr txBox="1">
            <a:spLocks/>
          </p:cNvSpPr>
          <p:nvPr/>
        </p:nvSpPr>
        <p:spPr>
          <a:xfrm>
            <a:off x="663503" y="3599541"/>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“Take away three; one, two, three.”</a:t>
            </a:r>
          </a:p>
        </p:txBody>
      </p:sp>
      <p:grpSp>
        <p:nvGrpSpPr>
          <p:cNvPr id="14" name="Group 13" descr="Seven bars, three are gray and four are black.">
            <a:extLst>
              <a:ext uri="{FF2B5EF4-FFF2-40B4-BE49-F238E27FC236}">
                <a16:creationId xmlns:a16="http://schemas.microsoft.com/office/drawing/2014/main" id="{CC077A69-7DF8-DA41-F71A-A7AFB04790B3}"/>
              </a:ext>
            </a:extLst>
          </p:cNvPr>
          <p:cNvGrpSpPr/>
          <p:nvPr/>
        </p:nvGrpSpPr>
        <p:grpSpPr>
          <a:xfrm>
            <a:off x="2531678" y="4088151"/>
            <a:ext cx="1360402" cy="510009"/>
            <a:chOff x="2531678" y="4088151"/>
            <a:chExt cx="1360402" cy="510009"/>
          </a:xfrm>
        </p:grpSpPr>
        <p:grpSp>
          <p:nvGrpSpPr>
            <p:cNvPr id="84" name="Group 83">
              <a:extLst>
                <a:ext uri="{FF2B5EF4-FFF2-40B4-BE49-F238E27FC236}">
                  <a16:creationId xmlns:a16="http://schemas.microsoft.com/office/drawing/2014/main" id="{AB718E98-BF4D-8625-A067-C751BFC1274F}"/>
                </a:ext>
              </a:extLst>
            </p:cNvPr>
            <p:cNvGrpSpPr/>
            <p:nvPr/>
          </p:nvGrpSpPr>
          <p:grpSpPr>
            <a:xfrm>
              <a:off x="3210826" y="4088151"/>
              <a:ext cx="681254" cy="510009"/>
              <a:chOff x="2885863" y="2960237"/>
              <a:chExt cx="681254" cy="510009"/>
            </a:xfrm>
          </p:grpSpPr>
          <p:grpSp>
            <p:nvGrpSpPr>
              <p:cNvPr id="85" name="Group 84">
                <a:extLst>
                  <a:ext uri="{FF2B5EF4-FFF2-40B4-BE49-F238E27FC236}">
                    <a16:creationId xmlns:a16="http://schemas.microsoft.com/office/drawing/2014/main" id="{857F8391-C57F-F6CF-6D3D-99891762394B}"/>
                  </a:ext>
                </a:extLst>
              </p:cNvPr>
              <p:cNvGrpSpPr/>
              <p:nvPr/>
            </p:nvGrpSpPr>
            <p:grpSpPr>
              <a:xfrm>
                <a:off x="2885863" y="2964406"/>
                <a:ext cx="238760" cy="505840"/>
                <a:chOff x="9401386" y="2402840"/>
                <a:chExt cx="238760" cy="505840"/>
              </a:xfrm>
            </p:grpSpPr>
            <p:cxnSp>
              <p:nvCxnSpPr>
                <p:cNvPr id="90" name="Straight Connector 89">
                  <a:extLst>
                    <a:ext uri="{FF2B5EF4-FFF2-40B4-BE49-F238E27FC236}">
                      <a16:creationId xmlns:a16="http://schemas.microsoft.com/office/drawing/2014/main" id="{88761510-2E51-6B3A-2242-7E21B493CA21}"/>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CA4ACAE-D28C-68CD-F462-8B0EF2224580}"/>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505347E-7B7D-1DE7-0081-07EC28FC758D}"/>
                  </a:ext>
                </a:extLst>
              </p:cNvPr>
              <p:cNvGrpSpPr/>
              <p:nvPr/>
            </p:nvGrpSpPr>
            <p:grpSpPr>
              <a:xfrm>
                <a:off x="3328357" y="2960237"/>
                <a:ext cx="238760" cy="505840"/>
                <a:chOff x="9401386" y="2402840"/>
                <a:chExt cx="238760" cy="505840"/>
              </a:xfrm>
            </p:grpSpPr>
            <p:cxnSp>
              <p:nvCxnSpPr>
                <p:cNvPr id="88" name="Straight Connector 87" descr="Seven bars, three are gray and four are black.">
                  <a:extLst>
                    <a:ext uri="{FF2B5EF4-FFF2-40B4-BE49-F238E27FC236}">
                      <a16:creationId xmlns:a16="http://schemas.microsoft.com/office/drawing/2014/main" id="{103E36FC-2163-F97A-B1F6-B03557D3CCD1}"/>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48805E6-83E7-A990-7021-5E9AED358580}"/>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2" name="Group 91">
              <a:extLst>
                <a:ext uri="{FF2B5EF4-FFF2-40B4-BE49-F238E27FC236}">
                  <a16:creationId xmlns:a16="http://schemas.microsoft.com/office/drawing/2014/main" id="{2CC6EF44-F1BA-3D01-1D47-DC60CD6087E5}"/>
                </a:ext>
              </a:extLst>
            </p:cNvPr>
            <p:cNvGrpSpPr/>
            <p:nvPr/>
          </p:nvGrpSpPr>
          <p:grpSpPr>
            <a:xfrm>
              <a:off x="2531678" y="4088151"/>
              <a:ext cx="442494" cy="510009"/>
              <a:chOff x="2885863" y="2960237"/>
              <a:chExt cx="442494" cy="510009"/>
            </a:xfrm>
          </p:grpSpPr>
          <p:grpSp>
            <p:nvGrpSpPr>
              <p:cNvPr id="93" name="Group 92">
                <a:extLst>
                  <a:ext uri="{FF2B5EF4-FFF2-40B4-BE49-F238E27FC236}">
                    <a16:creationId xmlns:a16="http://schemas.microsoft.com/office/drawing/2014/main" id="{D55D9DB3-45C7-DBC2-43DE-071EED7D7629}"/>
                  </a:ext>
                </a:extLst>
              </p:cNvPr>
              <p:cNvGrpSpPr/>
              <p:nvPr/>
            </p:nvGrpSpPr>
            <p:grpSpPr>
              <a:xfrm>
                <a:off x="2885863" y="2964406"/>
                <a:ext cx="238760" cy="505840"/>
                <a:chOff x="9401386" y="2402840"/>
                <a:chExt cx="238760" cy="505840"/>
              </a:xfrm>
            </p:grpSpPr>
            <p:cxnSp>
              <p:nvCxnSpPr>
                <p:cNvPr id="97" name="Straight Connector 96">
                  <a:extLst>
                    <a:ext uri="{FF2B5EF4-FFF2-40B4-BE49-F238E27FC236}">
                      <a16:creationId xmlns:a16="http://schemas.microsoft.com/office/drawing/2014/main" id="{98CE1B2D-0812-473C-C9A5-F8C65FFCCFA6}"/>
                    </a:ext>
                  </a:extLst>
                </p:cNvPr>
                <p:cNvCxnSpPr/>
                <p:nvPr/>
              </p:nvCxnSpPr>
              <p:spPr>
                <a:xfrm>
                  <a:off x="9401386" y="2402840"/>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1E64C9D-8D51-739D-5738-430D579DD85E}"/>
                    </a:ext>
                  </a:extLst>
                </p:cNvPr>
                <p:cNvCxnSpPr/>
                <p:nvPr/>
              </p:nvCxnSpPr>
              <p:spPr>
                <a:xfrm>
                  <a:off x="9640146" y="2402840"/>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28697E3B-2933-F472-EE0B-A2B9D7A5D9A7}"/>
                  </a:ext>
                </a:extLst>
              </p:cNvPr>
              <p:cNvCxnSpPr/>
              <p:nvPr/>
            </p:nvCxnSpPr>
            <p:spPr>
              <a:xfrm>
                <a:off x="3328357" y="2960237"/>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grpSp>
      </p:grpSp>
      <p:sp>
        <p:nvSpPr>
          <p:cNvPr id="23" name="Content Placeholder 2">
            <a:extLst>
              <a:ext uri="{FF2B5EF4-FFF2-40B4-BE49-F238E27FC236}">
                <a16:creationId xmlns:a16="http://schemas.microsoft.com/office/drawing/2014/main" id="{F14EDEF2-403A-6D84-E4ED-E82FF5998009}"/>
              </a:ext>
            </a:extLst>
          </p:cNvPr>
          <p:cNvSpPr txBox="1">
            <a:spLocks/>
          </p:cNvSpPr>
          <p:nvPr/>
        </p:nvSpPr>
        <p:spPr>
          <a:xfrm>
            <a:off x="614181" y="4823075"/>
            <a:ext cx="6121241" cy="505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“Now there are</a:t>
            </a:r>
            <a:r>
              <a:rPr lang="en-US" sz="2000" dirty="0">
                <a:solidFill>
                  <a:srgbClr val="FF0000"/>
                </a:solidFill>
              </a:rPr>
              <a:t> </a:t>
            </a:r>
            <a:r>
              <a:rPr lang="en-US" sz="2000" dirty="0"/>
              <a:t>one, two, three, four—four left!”</a:t>
            </a:r>
          </a:p>
        </p:txBody>
      </p:sp>
      <p:grpSp>
        <p:nvGrpSpPr>
          <p:cNvPr id="99" name="Group 98" descr="Four bars, all are black.">
            <a:extLst>
              <a:ext uri="{FF2B5EF4-FFF2-40B4-BE49-F238E27FC236}">
                <a16:creationId xmlns:a16="http://schemas.microsoft.com/office/drawing/2014/main" id="{AE8389C3-C9F2-4F29-ABE4-B4006EEE9415}"/>
              </a:ext>
            </a:extLst>
          </p:cNvPr>
          <p:cNvGrpSpPr/>
          <p:nvPr/>
        </p:nvGrpSpPr>
        <p:grpSpPr>
          <a:xfrm>
            <a:off x="2768332" y="5298825"/>
            <a:ext cx="681254" cy="510009"/>
            <a:chOff x="2885863" y="2960237"/>
            <a:chExt cx="681254" cy="510009"/>
          </a:xfrm>
        </p:grpSpPr>
        <p:grpSp>
          <p:nvGrpSpPr>
            <p:cNvPr id="100" name="Group 99">
              <a:extLst>
                <a:ext uri="{FF2B5EF4-FFF2-40B4-BE49-F238E27FC236}">
                  <a16:creationId xmlns:a16="http://schemas.microsoft.com/office/drawing/2014/main" id="{31DCC87F-F548-B82A-F9A3-D1FC7284ACFE}"/>
                </a:ext>
              </a:extLst>
            </p:cNvPr>
            <p:cNvGrpSpPr/>
            <p:nvPr/>
          </p:nvGrpSpPr>
          <p:grpSpPr>
            <a:xfrm>
              <a:off x="2885863" y="2964406"/>
              <a:ext cx="238760" cy="505840"/>
              <a:chOff x="9401386" y="2402840"/>
              <a:chExt cx="238760" cy="505840"/>
            </a:xfrm>
          </p:grpSpPr>
          <p:cxnSp>
            <p:nvCxnSpPr>
              <p:cNvPr id="104" name="Straight Connector 103">
                <a:extLst>
                  <a:ext uri="{FF2B5EF4-FFF2-40B4-BE49-F238E27FC236}">
                    <a16:creationId xmlns:a16="http://schemas.microsoft.com/office/drawing/2014/main" id="{DC366D90-FC72-E42B-F8CA-A3E58DD1BC19}"/>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214642E-1F31-D35F-42CC-D1F5AE635366}"/>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D2E2DA85-7AA0-363A-ED4E-C8B3BABCAD55}"/>
                </a:ext>
              </a:extLst>
            </p:cNvPr>
            <p:cNvGrpSpPr/>
            <p:nvPr/>
          </p:nvGrpSpPr>
          <p:grpSpPr>
            <a:xfrm>
              <a:off x="3328357" y="2960237"/>
              <a:ext cx="238760" cy="505840"/>
              <a:chOff x="9401386" y="2402840"/>
              <a:chExt cx="238760" cy="505840"/>
            </a:xfrm>
          </p:grpSpPr>
          <p:cxnSp>
            <p:nvCxnSpPr>
              <p:cNvPr id="102" name="Straight Connector 101">
                <a:extLst>
                  <a:ext uri="{FF2B5EF4-FFF2-40B4-BE49-F238E27FC236}">
                    <a16:creationId xmlns:a16="http://schemas.microsoft.com/office/drawing/2014/main" id="{99D7FF16-B29D-2D45-47C9-27135D1E3CDB}"/>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C266B0B-15A8-0F49-20D8-08D2E316A071}"/>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41" name="Content Placeholder 2">
            <a:extLst>
              <a:ext uri="{FF2B5EF4-FFF2-40B4-BE49-F238E27FC236}">
                <a16:creationId xmlns:a16="http://schemas.microsoft.com/office/drawing/2014/main" id="{78FD9938-DAB4-979F-E1F2-CEB7F97AFA77}"/>
              </a:ext>
            </a:extLst>
          </p:cNvPr>
          <p:cNvSpPr txBox="1">
            <a:spLocks/>
          </p:cNvSpPr>
          <p:nvPr/>
        </p:nvSpPr>
        <p:spPr>
          <a:xfrm>
            <a:off x="6185646" y="1926775"/>
            <a:ext cx="5821130" cy="1056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4"/>
                </a:solidFill>
              </a:rPr>
              <a:t>Counting down</a:t>
            </a:r>
            <a:endParaRPr lang="en-US" sz="3600" b="1" dirty="0"/>
          </a:p>
          <a:p>
            <a:pPr marL="457200" lvl="1" indent="0" algn="ctr">
              <a:buNone/>
            </a:pPr>
            <a:r>
              <a:rPr lang="en-US" sz="1800" dirty="0"/>
              <a:t>“Seven</a:t>
            </a:r>
            <a:r>
              <a:rPr lang="en-US" sz="1800" dirty="0">
                <a:solidFill>
                  <a:schemeClr val="accent5"/>
                </a:solidFill>
              </a:rPr>
              <a:t>,</a:t>
            </a:r>
            <a:r>
              <a:rPr lang="en-US" sz="1800" dirty="0"/>
              <a:t> six, five—four!”</a:t>
            </a:r>
          </a:p>
        </p:txBody>
      </p:sp>
      <p:grpSp>
        <p:nvGrpSpPr>
          <p:cNvPr id="50" name="Group 49" descr="Four bars, all are black.">
            <a:extLst>
              <a:ext uri="{FF2B5EF4-FFF2-40B4-BE49-F238E27FC236}">
                <a16:creationId xmlns:a16="http://schemas.microsoft.com/office/drawing/2014/main" id="{0D71E0A8-FA2E-4881-FBA3-5133000F20E4}"/>
              </a:ext>
            </a:extLst>
          </p:cNvPr>
          <p:cNvGrpSpPr/>
          <p:nvPr/>
        </p:nvGrpSpPr>
        <p:grpSpPr>
          <a:xfrm>
            <a:off x="8832024" y="2863566"/>
            <a:ext cx="681254" cy="445229"/>
            <a:chOff x="2885863" y="2960237"/>
            <a:chExt cx="681254" cy="510009"/>
          </a:xfrm>
        </p:grpSpPr>
        <p:grpSp>
          <p:nvGrpSpPr>
            <p:cNvPr id="51" name="Group 50">
              <a:extLst>
                <a:ext uri="{FF2B5EF4-FFF2-40B4-BE49-F238E27FC236}">
                  <a16:creationId xmlns:a16="http://schemas.microsoft.com/office/drawing/2014/main" id="{F121CB06-60E9-C4F9-348A-D34CC6FB32C3}"/>
                </a:ext>
              </a:extLst>
            </p:cNvPr>
            <p:cNvGrpSpPr/>
            <p:nvPr/>
          </p:nvGrpSpPr>
          <p:grpSpPr>
            <a:xfrm>
              <a:off x="2885863" y="2964406"/>
              <a:ext cx="238760" cy="505840"/>
              <a:chOff x="9401386" y="2402840"/>
              <a:chExt cx="238760" cy="505840"/>
            </a:xfrm>
          </p:grpSpPr>
          <p:cxnSp>
            <p:nvCxnSpPr>
              <p:cNvPr id="56" name="Straight Connector 55">
                <a:extLst>
                  <a:ext uri="{FF2B5EF4-FFF2-40B4-BE49-F238E27FC236}">
                    <a16:creationId xmlns:a16="http://schemas.microsoft.com/office/drawing/2014/main" id="{CAA27763-FD80-FC29-A1C1-A7FCFDB630C9}"/>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B340518-659A-AEE9-3EB3-B7E92084DE03}"/>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0F6FFF5A-D41E-C0F7-70E0-1BD8DEF9C2AA}"/>
                </a:ext>
              </a:extLst>
            </p:cNvPr>
            <p:cNvGrpSpPr/>
            <p:nvPr/>
          </p:nvGrpSpPr>
          <p:grpSpPr>
            <a:xfrm>
              <a:off x="3328357" y="2960237"/>
              <a:ext cx="238760" cy="505840"/>
              <a:chOff x="9401386" y="2402840"/>
              <a:chExt cx="238760" cy="505840"/>
            </a:xfrm>
          </p:grpSpPr>
          <p:cxnSp>
            <p:nvCxnSpPr>
              <p:cNvPr id="54" name="Straight Connector 53">
                <a:extLst>
                  <a:ext uri="{FF2B5EF4-FFF2-40B4-BE49-F238E27FC236}">
                    <a16:creationId xmlns:a16="http://schemas.microsoft.com/office/drawing/2014/main" id="{B062E993-82B4-1317-289A-25251F2254E2}"/>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30E1B0B-E4BE-49AD-F534-C6ECE8BD86FD}"/>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58" name="Content Placeholder 2">
            <a:extLst>
              <a:ext uri="{FF2B5EF4-FFF2-40B4-BE49-F238E27FC236}">
                <a16:creationId xmlns:a16="http://schemas.microsoft.com/office/drawing/2014/main" id="{7BB66201-A3F8-1335-C4BE-DE5E90E650D7}"/>
              </a:ext>
            </a:extLst>
          </p:cNvPr>
          <p:cNvSpPr txBox="1">
            <a:spLocks/>
          </p:cNvSpPr>
          <p:nvPr/>
        </p:nvSpPr>
        <p:spPr>
          <a:xfrm>
            <a:off x="6813100" y="3587065"/>
            <a:ext cx="4658750" cy="788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 six, seven, eight, nine, ten, eleven—eleven!”</a:t>
            </a:r>
          </a:p>
        </p:txBody>
      </p:sp>
      <p:grpSp>
        <p:nvGrpSpPr>
          <p:cNvPr id="17" name="Group 16" descr="Seven bars. The last three are gray and labeled 5, 6, 7 with an arrow pointing toward the first four bars.">
            <a:extLst>
              <a:ext uri="{FF2B5EF4-FFF2-40B4-BE49-F238E27FC236}">
                <a16:creationId xmlns:a16="http://schemas.microsoft.com/office/drawing/2014/main" id="{407DC6C7-4A63-23DA-E4C0-76BB7E7E0AA8}"/>
              </a:ext>
            </a:extLst>
          </p:cNvPr>
          <p:cNvGrpSpPr/>
          <p:nvPr/>
        </p:nvGrpSpPr>
        <p:grpSpPr>
          <a:xfrm>
            <a:off x="8453619" y="4321504"/>
            <a:ext cx="1590710" cy="1029439"/>
            <a:chOff x="8453619" y="4321504"/>
            <a:chExt cx="1590710" cy="1029439"/>
          </a:xfrm>
        </p:grpSpPr>
        <p:grpSp>
          <p:nvGrpSpPr>
            <p:cNvPr id="16" name="Group 15">
              <a:extLst>
                <a:ext uri="{FF2B5EF4-FFF2-40B4-BE49-F238E27FC236}">
                  <a16:creationId xmlns:a16="http://schemas.microsoft.com/office/drawing/2014/main" id="{CA542D72-4492-CCBB-C116-0ACA4E065158}"/>
                </a:ext>
              </a:extLst>
            </p:cNvPr>
            <p:cNvGrpSpPr/>
            <p:nvPr/>
          </p:nvGrpSpPr>
          <p:grpSpPr>
            <a:xfrm>
              <a:off x="8453619" y="4321504"/>
              <a:ext cx="1590710" cy="960708"/>
              <a:chOff x="8453619" y="4321504"/>
              <a:chExt cx="1590710" cy="960708"/>
            </a:xfrm>
          </p:grpSpPr>
          <p:grpSp>
            <p:nvGrpSpPr>
              <p:cNvPr id="15" name="Group 14" descr="Eleven bars, four are black and three are gray.">
                <a:extLst>
                  <a:ext uri="{FF2B5EF4-FFF2-40B4-BE49-F238E27FC236}">
                    <a16:creationId xmlns:a16="http://schemas.microsoft.com/office/drawing/2014/main" id="{7943190E-0689-CA4B-6EAA-FFD7E052DD80}"/>
                  </a:ext>
                </a:extLst>
              </p:cNvPr>
              <p:cNvGrpSpPr/>
              <p:nvPr/>
            </p:nvGrpSpPr>
            <p:grpSpPr>
              <a:xfrm>
                <a:off x="8453619" y="4321504"/>
                <a:ext cx="1360402" cy="524076"/>
                <a:chOff x="8453619" y="4321504"/>
                <a:chExt cx="1360402" cy="524076"/>
              </a:xfrm>
            </p:grpSpPr>
            <p:grpSp>
              <p:nvGrpSpPr>
                <p:cNvPr id="106" name="Group 105">
                  <a:extLst>
                    <a:ext uri="{FF2B5EF4-FFF2-40B4-BE49-F238E27FC236}">
                      <a16:creationId xmlns:a16="http://schemas.microsoft.com/office/drawing/2014/main" id="{7F0AB221-BE9D-0FF6-F08D-2D5A433A26E0}"/>
                    </a:ext>
                  </a:extLst>
                </p:cNvPr>
                <p:cNvGrpSpPr/>
                <p:nvPr/>
              </p:nvGrpSpPr>
              <p:grpSpPr>
                <a:xfrm>
                  <a:off x="8453619" y="4335571"/>
                  <a:ext cx="681254" cy="510009"/>
                  <a:chOff x="2885863" y="2960237"/>
                  <a:chExt cx="681254" cy="510009"/>
                </a:xfrm>
              </p:grpSpPr>
              <p:grpSp>
                <p:nvGrpSpPr>
                  <p:cNvPr id="107" name="Group 106">
                    <a:extLst>
                      <a:ext uri="{FF2B5EF4-FFF2-40B4-BE49-F238E27FC236}">
                        <a16:creationId xmlns:a16="http://schemas.microsoft.com/office/drawing/2014/main" id="{47DF06CF-0EAD-D0E3-6546-171C0938482A}"/>
                      </a:ext>
                    </a:extLst>
                  </p:cNvPr>
                  <p:cNvGrpSpPr/>
                  <p:nvPr/>
                </p:nvGrpSpPr>
                <p:grpSpPr>
                  <a:xfrm>
                    <a:off x="2885863" y="2964406"/>
                    <a:ext cx="238760" cy="505840"/>
                    <a:chOff x="9401386" y="2402840"/>
                    <a:chExt cx="238760" cy="505840"/>
                  </a:xfrm>
                </p:grpSpPr>
                <p:cxnSp>
                  <p:nvCxnSpPr>
                    <p:cNvPr id="111" name="Straight Connector 110">
                      <a:extLst>
                        <a:ext uri="{FF2B5EF4-FFF2-40B4-BE49-F238E27FC236}">
                          <a16:creationId xmlns:a16="http://schemas.microsoft.com/office/drawing/2014/main" id="{22B1495A-C086-AD42-4F79-6C97DCCEEA23}"/>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38E8BBF-7A15-72C6-ED62-BD73027402A5}"/>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827D5F93-9975-4F09-252E-CBF693AF2180}"/>
                      </a:ext>
                    </a:extLst>
                  </p:cNvPr>
                  <p:cNvGrpSpPr/>
                  <p:nvPr/>
                </p:nvGrpSpPr>
                <p:grpSpPr>
                  <a:xfrm>
                    <a:off x="3328357" y="2960237"/>
                    <a:ext cx="238760" cy="505840"/>
                    <a:chOff x="9401386" y="2402840"/>
                    <a:chExt cx="238760" cy="505840"/>
                  </a:xfrm>
                </p:grpSpPr>
                <p:cxnSp>
                  <p:nvCxnSpPr>
                    <p:cNvPr id="109" name="Straight Connector 108">
                      <a:extLst>
                        <a:ext uri="{FF2B5EF4-FFF2-40B4-BE49-F238E27FC236}">
                          <a16:creationId xmlns:a16="http://schemas.microsoft.com/office/drawing/2014/main" id="{AE01C199-4DC0-C774-1F26-7CA1F4AA30D2}"/>
                        </a:ext>
                      </a:extLst>
                    </p:cNvPr>
                    <p:cNvCxnSpPr/>
                    <p:nvPr/>
                  </p:nvCxnSpPr>
                  <p:spPr>
                    <a:xfrm>
                      <a:off x="940138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8F0725F-22DB-D54D-7E97-CB533946FF9E}"/>
                        </a:ext>
                      </a:extLst>
                    </p:cNvPr>
                    <p:cNvCxnSpPr/>
                    <p:nvPr/>
                  </p:nvCxnSpPr>
                  <p:spPr>
                    <a:xfrm>
                      <a:off x="9640146" y="2402840"/>
                      <a:ext cx="0" cy="50584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13" name="Group 112">
                  <a:extLst>
                    <a:ext uri="{FF2B5EF4-FFF2-40B4-BE49-F238E27FC236}">
                      <a16:creationId xmlns:a16="http://schemas.microsoft.com/office/drawing/2014/main" id="{6FB061D7-A2B0-67EA-9B22-009BB6689AA5}"/>
                    </a:ext>
                  </a:extLst>
                </p:cNvPr>
                <p:cNvGrpSpPr/>
                <p:nvPr/>
              </p:nvGrpSpPr>
              <p:grpSpPr>
                <a:xfrm>
                  <a:off x="9371527" y="4321504"/>
                  <a:ext cx="442494" cy="510009"/>
                  <a:chOff x="2885863" y="2960237"/>
                  <a:chExt cx="442494" cy="510009"/>
                </a:xfrm>
              </p:grpSpPr>
              <p:grpSp>
                <p:nvGrpSpPr>
                  <p:cNvPr id="114" name="Group 113">
                    <a:extLst>
                      <a:ext uri="{FF2B5EF4-FFF2-40B4-BE49-F238E27FC236}">
                        <a16:creationId xmlns:a16="http://schemas.microsoft.com/office/drawing/2014/main" id="{FAC3AC91-D705-BF95-6846-A566F8C9B9D9}"/>
                      </a:ext>
                    </a:extLst>
                  </p:cNvPr>
                  <p:cNvGrpSpPr/>
                  <p:nvPr/>
                </p:nvGrpSpPr>
                <p:grpSpPr>
                  <a:xfrm>
                    <a:off x="2885863" y="2964406"/>
                    <a:ext cx="238760" cy="505840"/>
                    <a:chOff x="9401386" y="2402840"/>
                    <a:chExt cx="238760" cy="505840"/>
                  </a:xfrm>
                </p:grpSpPr>
                <p:cxnSp>
                  <p:nvCxnSpPr>
                    <p:cNvPr id="116" name="Straight Connector 115">
                      <a:extLst>
                        <a:ext uri="{FF2B5EF4-FFF2-40B4-BE49-F238E27FC236}">
                          <a16:creationId xmlns:a16="http://schemas.microsoft.com/office/drawing/2014/main" id="{B50AA697-ED33-5958-BC27-DF998B2428F2}"/>
                        </a:ext>
                      </a:extLst>
                    </p:cNvPr>
                    <p:cNvCxnSpPr/>
                    <p:nvPr/>
                  </p:nvCxnSpPr>
                  <p:spPr>
                    <a:xfrm>
                      <a:off x="9401386" y="2402840"/>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B01E105-0573-5C74-9503-8899E70D06F3}"/>
                        </a:ext>
                      </a:extLst>
                    </p:cNvPr>
                    <p:cNvCxnSpPr/>
                    <p:nvPr/>
                  </p:nvCxnSpPr>
                  <p:spPr>
                    <a:xfrm>
                      <a:off x="9640146" y="2402840"/>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grpSp>
              <p:cxnSp>
                <p:nvCxnSpPr>
                  <p:cNvPr id="115" name="Straight Connector 114">
                    <a:extLst>
                      <a:ext uri="{FF2B5EF4-FFF2-40B4-BE49-F238E27FC236}">
                        <a16:creationId xmlns:a16="http://schemas.microsoft.com/office/drawing/2014/main" id="{699296A4-0CAD-3B68-1991-DEF1246D8E05}"/>
                      </a:ext>
                    </a:extLst>
                  </p:cNvPr>
                  <p:cNvCxnSpPr/>
                  <p:nvPr/>
                </p:nvCxnSpPr>
                <p:spPr>
                  <a:xfrm>
                    <a:off x="3328357" y="2960237"/>
                    <a:ext cx="0" cy="505840"/>
                  </a:xfrm>
                  <a:prstGeom prst="line">
                    <a:avLst/>
                  </a:prstGeom>
                  <a:ln w="76200">
                    <a:solidFill>
                      <a:srgbClr val="767676"/>
                    </a:solidFill>
                  </a:ln>
                </p:spPr>
                <p:style>
                  <a:lnRef idx="1">
                    <a:schemeClr val="accent1"/>
                  </a:lnRef>
                  <a:fillRef idx="0">
                    <a:schemeClr val="accent1"/>
                  </a:fillRef>
                  <a:effectRef idx="0">
                    <a:schemeClr val="accent1"/>
                  </a:effectRef>
                  <a:fontRef idx="minor">
                    <a:schemeClr val="tx1"/>
                  </a:fontRef>
                </p:style>
              </p:cxnSp>
            </p:grpSp>
          </p:grpSp>
          <p:sp>
            <p:nvSpPr>
              <p:cNvPr id="118" name="Content Placeholder 2">
                <a:extLst>
                  <a:ext uri="{FF2B5EF4-FFF2-40B4-BE49-F238E27FC236}">
                    <a16:creationId xmlns:a16="http://schemas.microsoft.com/office/drawing/2014/main" id="{27BC8EC2-DE07-0CB4-8C7F-6A95BE3ED50D}"/>
                  </a:ext>
                </a:extLst>
              </p:cNvPr>
              <p:cNvSpPr txBox="1">
                <a:spLocks/>
              </p:cNvSpPr>
              <p:nvPr/>
            </p:nvSpPr>
            <p:spPr>
              <a:xfrm>
                <a:off x="9187538" y="4900244"/>
                <a:ext cx="85679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5, 6, 7</a:t>
                </a:r>
              </a:p>
            </p:txBody>
          </p:sp>
        </p:grpSp>
        <p:sp>
          <p:nvSpPr>
            <p:cNvPr id="119" name="Arrow: Left 118">
              <a:extLst>
                <a:ext uri="{FF2B5EF4-FFF2-40B4-BE49-F238E27FC236}">
                  <a16:creationId xmlns:a16="http://schemas.microsoft.com/office/drawing/2014/main" id="{8C7F5D5B-C98F-EA53-42FB-5244342EE4AA}"/>
                </a:ext>
              </a:extLst>
            </p:cNvPr>
            <p:cNvSpPr/>
            <p:nvPr/>
          </p:nvSpPr>
          <p:spPr>
            <a:xfrm>
              <a:off x="9328219" y="5226149"/>
              <a:ext cx="561370" cy="124794"/>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Content Placeholder 2">
            <a:extLst>
              <a:ext uri="{FF2B5EF4-FFF2-40B4-BE49-F238E27FC236}">
                <a16:creationId xmlns:a16="http://schemas.microsoft.com/office/drawing/2014/main" id="{A7E88A34-D759-1419-3166-48E304C08AA4}"/>
              </a:ext>
            </a:extLst>
          </p:cNvPr>
          <p:cNvSpPr txBox="1">
            <a:spLocks/>
          </p:cNvSpPr>
          <p:nvPr/>
        </p:nvSpPr>
        <p:spPr>
          <a:xfrm>
            <a:off x="5825103" y="6022691"/>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1600" dirty="0">
                <a:solidFill>
                  <a:srgbClr val="767676"/>
                </a:solidFill>
              </a:rPr>
              <a:t>Carpenter &amp; Moser (1982); Clements &amp; Sarama (2020)</a:t>
            </a:r>
            <a:endParaRPr lang="en-US" sz="1600" dirty="0">
              <a:solidFill>
                <a:srgbClr val="767676"/>
              </a:solidFill>
            </a:endParaRPr>
          </a:p>
        </p:txBody>
      </p:sp>
    </p:spTree>
    <p:extLst>
      <p:ext uri="{BB962C8B-B14F-4D97-AF65-F5344CB8AC3E}">
        <p14:creationId xmlns:p14="http://schemas.microsoft.com/office/powerpoint/2010/main" val="385405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1FB5F-1B12-0916-60CF-F77ABFC73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B56F6-CABC-698B-8960-53D4C01F8D6B}"/>
              </a:ext>
            </a:extLst>
          </p:cNvPr>
          <p:cNvSpPr>
            <a:spLocks noGrp="1"/>
          </p:cNvSpPr>
          <p:nvPr>
            <p:ph type="title"/>
          </p:nvPr>
        </p:nvSpPr>
        <p:spPr>
          <a:xfrm>
            <a:off x="844613" y="206314"/>
            <a:ext cx="10834075" cy="507831"/>
          </a:xfrm>
        </p:spPr>
        <p:txBody>
          <a:bodyPr/>
          <a:lstStyle/>
          <a:p>
            <a:r>
              <a:rPr lang="en-US" dirty="0"/>
              <a:t>Supporting Children to Use Counting Strategies</a:t>
            </a:r>
            <a:endParaRPr lang="en-US" b="1" dirty="0">
              <a:solidFill>
                <a:schemeClr val="bg1"/>
              </a:solidFill>
            </a:endParaRPr>
          </a:p>
        </p:txBody>
      </p:sp>
      <p:sp>
        <p:nvSpPr>
          <p:cNvPr id="6" name="Content Placeholder 5">
            <a:extLst>
              <a:ext uri="{FF2B5EF4-FFF2-40B4-BE49-F238E27FC236}">
                <a16:creationId xmlns:a16="http://schemas.microsoft.com/office/drawing/2014/main" id="{9DB8C85E-66DC-0F07-EB55-618ED5960983}"/>
              </a:ext>
            </a:extLst>
          </p:cNvPr>
          <p:cNvSpPr>
            <a:spLocks noGrp="1"/>
          </p:cNvSpPr>
          <p:nvPr>
            <p:ph idx="1"/>
          </p:nvPr>
        </p:nvSpPr>
        <p:spPr>
          <a:xfrm>
            <a:off x="766690" y="963756"/>
            <a:ext cx="5514536" cy="5098377"/>
          </a:xfrm>
        </p:spPr>
        <p:txBody>
          <a:bodyPr anchor="ctr" anchorCtr="0">
            <a:normAutofit lnSpcReduction="10000"/>
          </a:bodyPr>
          <a:lstStyle/>
          <a:p>
            <a:pPr marL="0" indent="0">
              <a:buNone/>
            </a:pPr>
            <a:r>
              <a:rPr lang="en-US" dirty="0"/>
              <a:t>Educators can support </a:t>
            </a:r>
            <a:br>
              <a:rPr lang="en-US" dirty="0"/>
            </a:br>
            <a:r>
              <a:rPr lang="en-US" dirty="0"/>
              <a:t>children to:</a:t>
            </a:r>
          </a:p>
          <a:p>
            <a:r>
              <a:rPr lang="en-US" dirty="0"/>
              <a:t>use concrete objects and containers</a:t>
            </a:r>
            <a:endParaRPr lang="en-US" strike="sngStrike" dirty="0"/>
          </a:p>
          <a:p>
            <a:r>
              <a:rPr lang="en-US" dirty="0"/>
              <a:t>count with understanding and proficiency</a:t>
            </a:r>
          </a:p>
          <a:p>
            <a:r>
              <a:rPr lang="en-US" dirty="0"/>
              <a:t>use their fingers</a:t>
            </a:r>
          </a:p>
          <a:p>
            <a:r>
              <a:rPr lang="en-US" dirty="0"/>
              <a:t>invent and explain different strategies</a:t>
            </a:r>
          </a:p>
        </p:txBody>
      </p:sp>
      <p:pic>
        <p:nvPicPr>
          <p:cNvPr id="4" name="Picture 3">
            <a:extLst>
              <a:ext uri="{FF2B5EF4-FFF2-40B4-BE49-F238E27FC236}">
                <a16:creationId xmlns:a16="http://schemas.microsoft.com/office/drawing/2014/main" id="{4801DB26-F9FB-E634-94C0-01188DE31E87}"/>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p:blipFill>
        <p:spPr>
          <a:xfrm>
            <a:off x="6370689" y="963756"/>
            <a:ext cx="5821311" cy="5098377"/>
          </a:xfrm>
          <a:prstGeom prst="rect">
            <a:avLst/>
          </a:prstGeom>
        </p:spPr>
      </p:pic>
    </p:spTree>
    <p:extLst>
      <p:ext uri="{BB962C8B-B14F-4D97-AF65-F5344CB8AC3E}">
        <p14:creationId xmlns:p14="http://schemas.microsoft.com/office/powerpoint/2010/main" val="1183916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484F2-C54E-EC0B-BE69-9D4738AF49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B1EA6B-342D-8172-DD1B-B156B6FED761}"/>
              </a:ext>
            </a:extLst>
          </p:cNvPr>
          <p:cNvSpPr>
            <a:spLocks noGrp="1"/>
          </p:cNvSpPr>
          <p:nvPr>
            <p:ph type="title"/>
          </p:nvPr>
        </p:nvSpPr>
        <p:spPr>
          <a:xfrm>
            <a:off x="1346200" y="1689334"/>
            <a:ext cx="6005945" cy="2086725"/>
          </a:xfrm>
        </p:spPr>
        <p:txBody>
          <a:bodyPr/>
          <a:lstStyle/>
          <a:p>
            <a:r>
              <a:rPr lang="en-US" dirty="0"/>
              <a:t>Supporting Children to Add </a:t>
            </a:r>
            <a:br>
              <a:rPr lang="en-US" dirty="0"/>
            </a:br>
            <a:r>
              <a:rPr lang="en-US" dirty="0"/>
              <a:t>and Subtract</a:t>
            </a:r>
          </a:p>
        </p:txBody>
      </p:sp>
    </p:spTree>
    <p:extLst>
      <p:ext uri="{BB962C8B-B14F-4D97-AF65-F5344CB8AC3E}">
        <p14:creationId xmlns:p14="http://schemas.microsoft.com/office/powerpoint/2010/main" val="1983211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A81B-12A6-75D2-622D-B2716AE75B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D5586-564B-4B6A-B3CD-BFE62D7888B6}"/>
              </a:ext>
            </a:extLst>
          </p:cNvPr>
          <p:cNvSpPr>
            <a:spLocks noGrp="1"/>
          </p:cNvSpPr>
          <p:nvPr>
            <p:ph type="title"/>
          </p:nvPr>
        </p:nvSpPr>
        <p:spPr>
          <a:xfrm>
            <a:off x="844613" y="40426"/>
            <a:ext cx="10834075" cy="923330"/>
          </a:xfrm>
        </p:spPr>
        <p:txBody>
          <a:bodyPr/>
          <a:lstStyle/>
          <a:p>
            <a:r>
              <a:rPr lang="en-US" dirty="0"/>
              <a:t>How to Support Understanding of Addition and Subtraction</a:t>
            </a:r>
            <a:endParaRPr lang="en-US" b="1" dirty="0">
              <a:solidFill>
                <a:schemeClr val="bg1"/>
              </a:solidFill>
            </a:endParaRPr>
          </a:p>
        </p:txBody>
      </p:sp>
      <p:sp>
        <p:nvSpPr>
          <p:cNvPr id="6" name="Content Placeholder 5">
            <a:extLst>
              <a:ext uri="{FF2B5EF4-FFF2-40B4-BE49-F238E27FC236}">
                <a16:creationId xmlns:a16="http://schemas.microsoft.com/office/drawing/2014/main" id="{3BEA8BFB-54C1-33BD-8863-9CB06426BA24}"/>
              </a:ext>
            </a:extLst>
          </p:cNvPr>
          <p:cNvSpPr>
            <a:spLocks noGrp="1"/>
          </p:cNvSpPr>
          <p:nvPr>
            <p:ph idx="1"/>
          </p:nvPr>
        </p:nvSpPr>
        <p:spPr>
          <a:xfrm>
            <a:off x="766690" y="972616"/>
            <a:ext cx="5329310" cy="4969387"/>
          </a:xfrm>
        </p:spPr>
        <p:txBody>
          <a:bodyPr anchor="ctr" anchorCtr="0">
            <a:normAutofit/>
          </a:bodyPr>
          <a:lstStyle/>
          <a:p>
            <a:r>
              <a:rPr lang="en-US" dirty="0"/>
              <a:t>u</a:t>
            </a:r>
            <a:r>
              <a:rPr lang="en-US" sz="2800" dirty="0"/>
              <a:t>se authentic problems</a:t>
            </a:r>
          </a:p>
          <a:p>
            <a:r>
              <a:rPr lang="en-US" dirty="0"/>
              <a:t>p</a:t>
            </a:r>
            <a:r>
              <a:rPr lang="en-US" sz="2800" dirty="0"/>
              <a:t>rovide concrete objects</a:t>
            </a:r>
          </a:p>
          <a:p>
            <a:pPr>
              <a:spcAft>
                <a:spcPts val="3600"/>
              </a:spcAft>
            </a:pPr>
            <a:r>
              <a:rPr lang="en-US" dirty="0"/>
              <a:t>i</a:t>
            </a:r>
            <a:r>
              <a:rPr lang="en-US" sz="2800"/>
              <a:t>nvite </a:t>
            </a:r>
            <a:r>
              <a:rPr lang="en-US" sz="2800" dirty="0"/>
              <a:t>children to share their thinking</a:t>
            </a:r>
          </a:p>
        </p:txBody>
      </p:sp>
      <p:pic>
        <p:nvPicPr>
          <p:cNvPr id="3" name="Picture 2">
            <a:extLst>
              <a:ext uri="{FF2B5EF4-FFF2-40B4-BE49-F238E27FC236}">
                <a16:creationId xmlns:a16="http://schemas.microsoft.com/office/drawing/2014/main" id="{E32C114B-7AFA-CBCB-878F-2447BA8AB0C8}"/>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brightnessContrast bright="4000"/>
                    </a14:imgEffect>
                  </a14:imgLayer>
                </a14:imgProps>
              </a:ext>
              <a:ext uri="{28A0092B-C50C-407E-A947-70E740481C1C}">
                <a14:useLocalDpi xmlns:a14="http://schemas.microsoft.com/office/drawing/2010/main"/>
              </a:ext>
            </a:extLst>
          </a:blip>
          <a:srcRect/>
          <a:stretch/>
        </p:blipFill>
        <p:spPr>
          <a:xfrm>
            <a:off x="6415015" y="964867"/>
            <a:ext cx="5776986" cy="4999314"/>
          </a:xfrm>
          <a:prstGeom prst="rect">
            <a:avLst/>
          </a:prstGeom>
        </p:spPr>
      </p:pic>
      <p:sp>
        <p:nvSpPr>
          <p:cNvPr id="4" name="Content Placeholder 2">
            <a:extLst>
              <a:ext uri="{FF2B5EF4-FFF2-40B4-BE49-F238E27FC236}">
                <a16:creationId xmlns:a16="http://schemas.microsoft.com/office/drawing/2014/main" id="{435569DA-1510-5D01-29E0-3E278C920AD8}"/>
              </a:ext>
            </a:extLst>
          </p:cNvPr>
          <p:cNvSpPr txBox="1">
            <a:spLocks/>
          </p:cNvSpPr>
          <p:nvPr/>
        </p:nvSpPr>
        <p:spPr>
          <a:xfrm>
            <a:off x="507960" y="5950863"/>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767676"/>
                </a:solidFill>
              </a:rPr>
              <a:t>Belenky &amp; Nokes (2009)</a:t>
            </a:r>
          </a:p>
        </p:txBody>
      </p:sp>
    </p:spTree>
    <p:extLst>
      <p:ext uri="{BB962C8B-B14F-4D97-AF65-F5344CB8AC3E}">
        <p14:creationId xmlns:p14="http://schemas.microsoft.com/office/powerpoint/2010/main" val="3698694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5F238-06C2-D0CD-36D5-B7FCACD5C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B3DF4-578A-EE9E-5952-5CB4CB1DAB27}"/>
              </a:ext>
            </a:extLst>
          </p:cNvPr>
          <p:cNvSpPr>
            <a:spLocks noGrp="1"/>
          </p:cNvSpPr>
          <p:nvPr>
            <p:ph type="title"/>
          </p:nvPr>
        </p:nvSpPr>
        <p:spPr>
          <a:xfrm>
            <a:off x="844613" y="188137"/>
            <a:ext cx="10834075" cy="507831"/>
          </a:xfrm>
        </p:spPr>
        <p:txBody>
          <a:bodyPr/>
          <a:lstStyle/>
          <a:p>
            <a:r>
              <a:rPr lang="en-US" dirty="0">
                <a:latin typeface="Montserrat" panose="00000500000000000000" pitchFamily="2" charset="0"/>
              </a:rPr>
              <a:t>Explore: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Early Math Approach</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FDE4434D-D2B1-A4DC-E307-6C6E5557FD83}"/>
              </a:ext>
            </a:extLst>
          </p:cNvPr>
          <p:cNvSpPr>
            <a:spLocks noGrp="1"/>
          </p:cNvSpPr>
          <p:nvPr>
            <p:ph idx="1"/>
          </p:nvPr>
        </p:nvSpPr>
        <p:spPr>
          <a:xfrm>
            <a:off x="766690" y="1139484"/>
            <a:ext cx="5776986" cy="4609827"/>
          </a:xfrm>
        </p:spPr>
        <p:txBody>
          <a:bodyPr anchor="ctr" anchorCtr="0">
            <a:normAutofit/>
          </a:bodyPr>
          <a:lstStyle/>
          <a:p>
            <a:r>
              <a:rPr lang="en-US" dirty="0"/>
              <a:t>Mutual Learning</a:t>
            </a:r>
          </a:p>
          <a:p>
            <a:r>
              <a:rPr lang="en-US" dirty="0"/>
              <a:t>Meaningful Investigations </a:t>
            </a:r>
          </a:p>
          <a:p>
            <a:r>
              <a:rPr lang="en-US" dirty="0"/>
              <a:t>Materials and Learning Environment</a:t>
            </a:r>
          </a:p>
          <a:p>
            <a:r>
              <a:rPr lang="en-US" dirty="0"/>
              <a:t>Math Vocabulary and Discourse</a:t>
            </a:r>
          </a:p>
          <a:p>
            <a:r>
              <a:rPr lang="en-US" dirty="0"/>
              <a:t>Multiple Representations</a:t>
            </a:r>
          </a:p>
        </p:txBody>
      </p:sp>
      <p:pic>
        <p:nvPicPr>
          <p:cNvPr id="4" name="Picture 3">
            <a:extLst>
              <a:ext uri="{FF2B5EF4-FFF2-40B4-BE49-F238E27FC236}">
                <a16:creationId xmlns:a16="http://schemas.microsoft.com/office/drawing/2014/main" id="{77803262-D7A1-9B17-8219-6BA66D80454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4666" y="1062681"/>
            <a:ext cx="5205687" cy="5205687"/>
          </a:xfrm>
          <a:prstGeom prst="rect">
            <a:avLst/>
          </a:prstGeom>
        </p:spPr>
      </p:pic>
    </p:spTree>
    <p:extLst>
      <p:ext uri="{BB962C8B-B14F-4D97-AF65-F5344CB8AC3E}">
        <p14:creationId xmlns:p14="http://schemas.microsoft.com/office/powerpoint/2010/main" val="3067748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BFF1C-FDFC-F812-5875-B22187DF172F}"/>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B20A92AE-B13D-3698-5F26-EDB9EF0BD221}"/>
              </a:ext>
            </a:extLst>
          </p:cNvPr>
          <p:cNvSpPr>
            <a:spLocks noGrp="1"/>
          </p:cNvSpPr>
          <p:nvPr>
            <p:ph type="title"/>
          </p:nvPr>
        </p:nvSpPr>
        <p:spPr>
          <a:xfrm>
            <a:off x="1187434" y="2504048"/>
            <a:ext cx="4034118" cy="3273913"/>
          </a:xfrm>
        </p:spPr>
        <p:txBody>
          <a:bodyPr>
            <a:normAutofit/>
          </a:bodyPr>
          <a:lstStyle/>
          <a:p>
            <a:pPr algn="ctr"/>
            <a:r>
              <a:rPr lang="en-US" sz="5400" dirty="0"/>
              <a:t>Observe: </a:t>
            </a:r>
            <a:br>
              <a:rPr lang="en-US" sz="5400" dirty="0"/>
            </a:b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a:t>
            </a:r>
            <a:endParaRPr lang="en-US" sz="4400" b="0" dirty="0">
              <a:solidFill>
                <a:schemeClr val="bg1"/>
              </a:solidFill>
              <a:latin typeface="Montserrat Medium" panose="00000600000000000000" pitchFamily="2" charset="0"/>
            </a:endParaRPr>
          </a:p>
        </p:txBody>
      </p:sp>
      <p:pic>
        <p:nvPicPr>
          <p:cNvPr id="3" name="Content Placeholder 4">
            <a:extLst>
              <a:ext uri="{FF2B5EF4-FFF2-40B4-BE49-F238E27FC236}">
                <a16:creationId xmlns:a16="http://schemas.microsoft.com/office/drawing/2014/main" id="{2463870B-AA57-16BB-2EE1-EB5DFF3D57A5}"/>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20000" contrast="22000"/>
                    </a14:imgEffect>
                  </a14:imgLayer>
                </a14:imgProps>
              </a:ext>
              <a:ext uri="{28A0092B-C50C-407E-A947-70E740481C1C}">
                <a14:useLocalDpi xmlns:a14="http://schemas.microsoft.com/office/drawing/2010/main"/>
              </a:ext>
            </a:extLst>
          </a:blip>
          <a:srcRect/>
          <a:stretch/>
        </p:blipFill>
        <p:spPr>
          <a:xfrm>
            <a:off x="6225655" y="691308"/>
            <a:ext cx="4852653" cy="4378908"/>
          </a:xfrm>
          <a:prstGeom prst="rect">
            <a:avLst/>
          </a:prstGeom>
        </p:spPr>
      </p:pic>
      <p:sp>
        <p:nvSpPr>
          <p:cNvPr id="6" name="TextBox 5">
            <a:extLst>
              <a:ext uri="{FF2B5EF4-FFF2-40B4-BE49-F238E27FC236}">
                <a16:creationId xmlns:a16="http://schemas.microsoft.com/office/drawing/2014/main" id="{E654EB57-EACA-867F-D995-6B595A842063}"/>
              </a:ext>
            </a:extLst>
          </p:cNvPr>
          <p:cNvSpPr txBox="1"/>
          <p:nvPr/>
        </p:nvSpPr>
        <p:spPr>
          <a:xfrm>
            <a:off x="6093942" y="5204619"/>
            <a:ext cx="5329024" cy="1077218"/>
          </a:xfrm>
          <a:prstGeom prst="rect">
            <a:avLst/>
          </a:prstGeom>
          <a:noFill/>
        </p:spPr>
        <p:txBody>
          <a:bodyPr wrap="square" lIns="91440" tIns="45720" rIns="91440" bIns="45720" anchor="t">
            <a:spAutoFit/>
          </a:bodyPr>
          <a:lstStyle/>
          <a:p>
            <a:r>
              <a:rPr lang="en-US" sz="1600" kern="100" dirty="0">
                <a:effectLst/>
                <a:latin typeface="Montserrat"/>
                <a:ea typeface="Calibri"/>
                <a:cs typeface="Times New Roman"/>
                <a:hlinkClick r:id="rId5"/>
              </a:rPr>
              <a:t>Adding and Subtracting </a:t>
            </a:r>
            <a:r>
              <a:rPr lang="en-US" sz="1600" kern="100" dirty="0">
                <a:latin typeface="Montserrat"/>
                <a:ea typeface="Calibri"/>
                <a:cs typeface="Times New Roman"/>
                <a:hlinkClick r:id="rId5"/>
              </a:rPr>
              <a:t>During Snack (3–5 years)</a:t>
            </a:r>
            <a:endParaRPr lang="en-US" sz="1600" kern="100">
              <a:latin typeface="Calibri"/>
              <a:ea typeface="Calibri"/>
              <a:cs typeface="Calibri"/>
            </a:endParaRPr>
          </a:p>
          <a:p>
            <a:endParaRPr lang="en-US" sz="1600" kern="100" dirty="0">
              <a:latin typeface="Montserrat"/>
              <a:ea typeface="Calibri"/>
              <a:cs typeface="Times New Roman"/>
            </a:endParaRPr>
          </a:p>
          <a:p>
            <a:r>
              <a:rPr lang="en-US" sz="1600" kern="100" dirty="0">
                <a:latin typeface="Montserrat"/>
                <a:ea typeface="Calibri"/>
                <a:cs typeface="Times New Roman"/>
                <a:hlinkClick r:id="rId6"/>
              </a:rPr>
              <a:t>Adding and Subtracting During </a:t>
            </a:r>
            <a:r>
              <a:rPr lang="en-US" sz="1600" kern="100" dirty="0">
                <a:effectLst/>
                <a:latin typeface="Montserrat"/>
                <a:ea typeface="Calibri"/>
                <a:cs typeface="Times New Roman"/>
                <a:hlinkClick r:id="rId6"/>
              </a:rPr>
              <a:t>Snack (3–5 years)</a:t>
            </a:r>
            <a:r>
              <a:rPr lang="en-US" sz="1600" kern="100" dirty="0">
                <a:latin typeface="Montserrat"/>
                <a:ea typeface="Calibri"/>
                <a:cs typeface="Times New Roman"/>
                <a:hlinkClick r:id="rId6"/>
              </a:rPr>
              <a:t> - Audio Descriptive Version</a:t>
            </a:r>
            <a:endParaRPr lang="en-US"/>
          </a:p>
        </p:txBody>
      </p:sp>
      <p:sp>
        <p:nvSpPr>
          <p:cNvPr id="2" name="TextBox 1">
            <a:extLst>
              <a:ext uri="{FF2B5EF4-FFF2-40B4-BE49-F238E27FC236}">
                <a16:creationId xmlns:a16="http://schemas.microsoft.com/office/drawing/2014/main" id="{37EAAFE1-033E-4D59-FEF5-A9E695F94F37}"/>
              </a:ext>
            </a:extLst>
          </p:cNvPr>
          <p:cNvSpPr txBox="1"/>
          <p:nvPr/>
        </p:nvSpPr>
        <p:spPr>
          <a:xfrm>
            <a:off x="6093942" y="5204619"/>
            <a:ext cx="5329024" cy="1323439"/>
          </a:xfrm>
          <a:prstGeom prst="rect">
            <a:avLst/>
          </a:prstGeom>
          <a:noFill/>
        </p:spPr>
        <p:txBody>
          <a:bodyPr wrap="square" lIns="91440" tIns="45720" rIns="91440" bIns="45720" anchor="t">
            <a:spAutoFit/>
          </a:bodyPr>
          <a:lstStyle/>
          <a:p>
            <a:r>
              <a:rPr lang="en-US" sz="1600" kern="100" dirty="0">
                <a:latin typeface="Montserrat"/>
                <a:ea typeface="Calibri"/>
                <a:cs typeface="Times New Roman"/>
                <a:hlinkClick r:id="rId5"/>
              </a:rPr>
              <a:t>Adding and Subtracting During Snack (3–5 years)</a:t>
            </a:r>
            <a:endParaRPr lang="en-US" sz="1600" kern="100" dirty="0">
              <a:latin typeface="Montserrat"/>
              <a:ea typeface="Calibri"/>
              <a:cs typeface="Times New Roman"/>
            </a:endParaRPr>
          </a:p>
          <a:p>
            <a:endParaRPr lang="en-US" sz="1600" kern="100" dirty="0">
              <a:latin typeface="Montserrat"/>
              <a:ea typeface="Calibri"/>
              <a:cs typeface="Times New Roman"/>
            </a:endParaRPr>
          </a:p>
          <a:p>
            <a:pPr marL="0" marR="0">
              <a:spcBef>
                <a:spcPts val="0"/>
              </a:spcBef>
            </a:pPr>
            <a:r>
              <a:rPr lang="en-US" sz="1600" kern="100" dirty="0">
                <a:effectLst/>
                <a:latin typeface="Montserrat"/>
                <a:ea typeface="Calibri"/>
                <a:cs typeface="Times New Roman"/>
                <a:hlinkClick r:id="rId6"/>
              </a:rPr>
              <a:t>Adding and Subtracting </a:t>
            </a:r>
            <a:r>
              <a:rPr lang="en-US" sz="1600" kern="100" dirty="0">
                <a:latin typeface="Montserrat"/>
                <a:ea typeface="Calibri"/>
                <a:cs typeface="Times New Roman"/>
                <a:hlinkClick r:id="rId6"/>
              </a:rPr>
              <a:t>During Snack (3–5 years) - Audio Descriptive Version</a:t>
            </a:r>
            <a:endParaRPr lang="en-US" sz="1600" kern="100" dirty="0">
              <a:latin typeface="Calibri"/>
              <a:ea typeface="Calibri"/>
              <a:cs typeface="Calibri"/>
              <a:hlinkClick r:id="rId6"/>
            </a:endParaRPr>
          </a:p>
          <a:p>
            <a:pPr>
              <a:spcAft>
                <a:spcPts val="1200"/>
              </a:spcAft>
            </a:pPr>
            <a:endParaRPr lang="en-US" sz="1600" kern="100" dirty="0">
              <a:latin typeface="Montserrat"/>
              <a:ea typeface="Calibri"/>
              <a:cs typeface="Times New Roman"/>
            </a:endParaRPr>
          </a:p>
        </p:txBody>
      </p:sp>
    </p:spTree>
    <p:extLst>
      <p:ext uri="{BB962C8B-B14F-4D97-AF65-F5344CB8AC3E}">
        <p14:creationId xmlns:p14="http://schemas.microsoft.com/office/powerpoint/2010/main" val="3323471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F8BB-5F11-1B99-E27D-1E42A4A11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6B6197-9B24-9E61-008C-965743AD2BEC}"/>
              </a:ext>
            </a:extLst>
          </p:cNvPr>
          <p:cNvSpPr>
            <a:spLocks noGrp="1"/>
          </p:cNvSpPr>
          <p:nvPr>
            <p:ph type="title"/>
          </p:nvPr>
        </p:nvSpPr>
        <p:spPr>
          <a:xfrm>
            <a:off x="844613" y="188137"/>
            <a:ext cx="10834075" cy="507831"/>
          </a:xfrm>
        </p:spPr>
        <p:txBody>
          <a:bodyPr/>
          <a:lstStyle/>
          <a:p>
            <a:r>
              <a:rPr lang="en-US" dirty="0">
                <a:latin typeface="Montserrat" panose="00000500000000000000" pitchFamily="2" charset="0"/>
              </a:rPr>
              <a:t>Discuss: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74F9EB1F-D318-23F1-F53C-5294A62B5D3F}"/>
              </a:ext>
            </a:extLst>
          </p:cNvPr>
          <p:cNvSpPr>
            <a:spLocks noGrp="1"/>
          </p:cNvSpPr>
          <p:nvPr>
            <p:ph idx="1"/>
          </p:nvPr>
        </p:nvSpPr>
        <p:spPr>
          <a:xfrm>
            <a:off x="766690" y="1139484"/>
            <a:ext cx="5776986" cy="4609827"/>
          </a:xfrm>
        </p:spPr>
        <p:txBody>
          <a:bodyPr anchor="ctr" anchorCtr="0">
            <a:normAutofit/>
          </a:bodyPr>
          <a:lstStyle/>
          <a:p>
            <a:r>
              <a:rPr lang="en-US" dirty="0"/>
              <a:t>Mutual Learning</a:t>
            </a:r>
          </a:p>
          <a:p>
            <a:r>
              <a:rPr lang="en-US" dirty="0"/>
              <a:t>Meaningful Investigations </a:t>
            </a:r>
          </a:p>
          <a:p>
            <a:r>
              <a:rPr lang="en-US" dirty="0"/>
              <a:t>Materials and Learning Environment</a:t>
            </a:r>
          </a:p>
          <a:p>
            <a:r>
              <a:rPr lang="en-US" dirty="0"/>
              <a:t>Math Vocabulary and Discourse</a:t>
            </a:r>
          </a:p>
          <a:p>
            <a:r>
              <a:rPr lang="en-US" dirty="0"/>
              <a:t>Multiple Representations</a:t>
            </a:r>
          </a:p>
        </p:txBody>
      </p:sp>
      <p:pic>
        <p:nvPicPr>
          <p:cNvPr id="5" name="Picture 4">
            <a:extLst>
              <a:ext uri="{FF2B5EF4-FFF2-40B4-BE49-F238E27FC236}">
                <a16:creationId xmlns:a16="http://schemas.microsoft.com/office/drawing/2014/main" id="{1F812643-94BF-997C-8279-43220191993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6013" y="1208377"/>
            <a:ext cx="3699809" cy="4787988"/>
          </a:xfrm>
          <a:prstGeom prst="rect">
            <a:avLst/>
          </a:prstGeom>
          <a:ln>
            <a:solidFill>
              <a:schemeClr val="accent4"/>
            </a:solidFill>
          </a:ln>
        </p:spPr>
      </p:pic>
    </p:spTree>
    <p:extLst>
      <p:ext uri="{BB962C8B-B14F-4D97-AF65-F5344CB8AC3E}">
        <p14:creationId xmlns:p14="http://schemas.microsoft.com/office/powerpoint/2010/main" val="47094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0"/>
            <a:ext cx="5244354" cy="4518820"/>
          </a:xfrm>
        </p:spPr>
        <p:txBody>
          <a:bodyPr>
            <a:normAutofit fontScale="85000" lnSpcReduction="10000"/>
          </a:bodyPr>
          <a:lstStyle/>
          <a:p>
            <a:r>
              <a:rPr lang="en-US" dirty="0"/>
              <a:t>Understand how children in preschool, TK, and K: </a:t>
            </a:r>
          </a:p>
          <a:p>
            <a:pPr lvl="1"/>
            <a:r>
              <a:rPr lang="en-US" dirty="0"/>
              <a:t>develop and use addition and subtraction knowledge and skills</a:t>
            </a:r>
          </a:p>
          <a:p>
            <a:pPr lvl="1">
              <a:spcAft>
                <a:spcPts val="2400"/>
              </a:spcAft>
            </a:pPr>
            <a:r>
              <a:rPr lang="en-US" dirty="0"/>
              <a:t>solve addition and subtraction problems</a:t>
            </a:r>
          </a:p>
          <a:p>
            <a:r>
              <a:rPr lang="en-US" dirty="0"/>
              <a:t>Explore ways educators can support children’s understanding of addition and subtraction</a:t>
            </a:r>
            <a:endParaRPr lang="en-US" i="1" dirty="0">
              <a:latin typeface="Montserrat" pitchFamily="2" charset="77"/>
            </a:endParaRPr>
          </a:p>
        </p:txBody>
      </p:sp>
      <p:pic>
        <p:nvPicPr>
          <p:cNvPr id="4" name="Content Placeholder 3">
            <a:extLst>
              <a:ext uri="{FF2B5EF4-FFF2-40B4-BE49-F238E27FC236}">
                <a16:creationId xmlns:a16="http://schemas.microsoft.com/office/drawing/2014/main" id="{00BFEE46-ADD2-C040-8CAB-17472A4850D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253330"/>
            <a:ext cx="5905500" cy="4806132"/>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D019-A864-6359-A4D3-9572C565DABA}"/>
              </a:ext>
            </a:extLst>
          </p:cNvPr>
          <p:cNvSpPr>
            <a:spLocks noGrp="1"/>
          </p:cNvSpPr>
          <p:nvPr>
            <p:ph type="title"/>
          </p:nvPr>
        </p:nvSpPr>
        <p:spPr>
          <a:xfrm>
            <a:off x="1237130" y="1181685"/>
            <a:ext cx="4034118" cy="4765883"/>
          </a:xfrm>
        </p:spPr>
        <p:txBody>
          <a:bodyPr>
            <a:normAutofit fontScale="90000"/>
          </a:bodyPr>
          <a:lstStyle/>
          <a:p>
            <a:r>
              <a:rPr lang="en-US" sz="4800" dirty="0"/>
              <a:t>Explore: </a:t>
            </a:r>
            <a:r>
              <a:rPr lang="en-US" sz="4800" b="0" dirty="0">
                <a:latin typeface="Montserrat Medium" panose="00000600000000000000" pitchFamily="2" charset="0"/>
              </a:rPr>
              <a:t>Using M</a:t>
            </a:r>
            <a:r>
              <a:rPr lang="en-US" sz="4800" b="0" baseline="30000" dirty="0">
                <a:latin typeface="Montserrat Medium" panose="00000600000000000000" pitchFamily="2" charset="0"/>
              </a:rPr>
              <a:t>5</a:t>
            </a:r>
            <a:r>
              <a:rPr lang="en-US" sz="4800" b="0" dirty="0">
                <a:latin typeface="Montserrat Medium" panose="00000600000000000000" pitchFamily="2" charset="0"/>
              </a:rPr>
              <a:t> to Support Learning About Addition and Subtraction</a:t>
            </a:r>
            <a:endParaRPr lang="en-US" b="0" dirty="0">
              <a:latin typeface="Montserrat Medium" panose="00000600000000000000" pitchFamily="2" charset="0"/>
            </a:endParaRPr>
          </a:p>
        </p:txBody>
      </p:sp>
      <p:sp>
        <p:nvSpPr>
          <p:cNvPr id="3" name="Content Placeholder 2">
            <a:extLst>
              <a:ext uri="{FF2B5EF4-FFF2-40B4-BE49-F238E27FC236}">
                <a16:creationId xmlns:a16="http://schemas.microsoft.com/office/drawing/2014/main" id="{BF267681-B440-F6BB-31E7-73DDB63FEB2D}"/>
              </a:ext>
            </a:extLst>
          </p:cNvPr>
          <p:cNvSpPr>
            <a:spLocks noGrp="1"/>
          </p:cNvSpPr>
          <p:nvPr>
            <p:ph idx="1"/>
          </p:nvPr>
        </p:nvSpPr>
        <p:spPr/>
        <p:txBody>
          <a:bodyPr/>
          <a:lstStyle/>
          <a:p>
            <a:r>
              <a:rPr lang="en-US" sz="2800" dirty="0">
                <a:latin typeface="Montserrat" panose="00000500000000000000" pitchFamily="2" charset="0"/>
              </a:rPr>
              <a:t>Identify one practice you would like to focus on.</a:t>
            </a:r>
          </a:p>
          <a:p>
            <a:r>
              <a:rPr lang="en-US" sz="2800" dirty="0">
                <a:latin typeface="Montserrat" panose="00000500000000000000" pitchFamily="2" charset="0"/>
              </a:rPr>
              <a:t>How might you use this practice in a way that is responsive to children’s lives</a:t>
            </a:r>
            <a:r>
              <a:rPr lang="en-US" dirty="0">
                <a:latin typeface="Montserrat" panose="00000500000000000000" pitchFamily="2" charset="0"/>
              </a:rPr>
              <a:t>?</a:t>
            </a:r>
            <a:endParaRPr lang="en-US" sz="2800" dirty="0">
              <a:latin typeface="Montserrat" panose="00000500000000000000" pitchFamily="2" charset="0"/>
            </a:endParaRPr>
          </a:p>
        </p:txBody>
      </p:sp>
    </p:spTree>
    <p:extLst>
      <p:ext uri="{BB962C8B-B14F-4D97-AF65-F5344CB8AC3E}">
        <p14:creationId xmlns:p14="http://schemas.microsoft.com/office/powerpoint/2010/main" val="360587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D35E3-005E-1188-B5B4-3D8E1FE30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256D1-4A8A-4941-214C-AFFC5C2DF3B0}"/>
              </a:ext>
            </a:extLst>
          </p:cNvPr>
          <p:cNvSpPr>
            <a:spLocks noGrp="1"/>
          </p:cNvSpPr>
          <p:nvPr>
            <p:ph type="title"/>
          </p:nvPr>
        </p:nvSpPr>
        <p:spPr>
          <a:xfrm>
            <a:off x="844613" y="77765"/>
            <a:ext cx="10834075" cy="895630"/>
          </a:xfrm>
        </p:spPr>
        <p:txBody>
          <a:bodyPr/>
          <a:lstStyle/>
          <a:p>
            <a:r>
              <a:rPr lang="en-US" dirty="0">
                <a:latin typeface="Montserrat" panose="00000500000000000000" pitchFamily="2" charset="0"/>
              </a:rPr>
              <a:t>Discuss: </a:t>
            </a:r>
            <a:r>
              <a:rPr lang="en-US" sz="2800" b="0" dirty="0">
                <a:latin typeface="Montserrat Medium" panose="00000600000000000000" pitchFamily="2" charset="0"/>
              </a:rPr>
              <a:t>Using M</a:t>
            </a:r>
            <a:r>
              <a:rPr lang="en-US" sz="2800" b="0" baseline="30000" dirty="0">
                <a:latin typeface="Montserrat Medium" panose="00000600000000000000" pitchFamily="2" charset="0"/>
              </a:rPr>
              <a:t>5</a:t>
            </a:r>
            <a:r>
              <a:rPr lang="en-US" sz="2800" b="0" dirty="0">
                <a:latin typeface="Montserrat Medium" panose="00000600000000000000" pitchFamily="2" charset="0"/>
              </a:rPr>
              <a:t> to Support Learning About Addition and Subtraction</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7319326E-2772-A480-ADB2-F56829932B18}"/>
              </a:ext>
            </a:extLst>
          </p:cNvPr>
          <p:cNvSpPr>
            <a:spLocks noGrp="1"/>
          </p:cNvSpPr>
          <p:nvPr>
            <p:ph idx="1"/>
          </p:nvPr>
        </p:nvSpPr>
        <p:spPr>
          <a:xfrm>
            <a:off x="766690" y="1139484"/>
            <a:ext cx="10911998" cy="4609827"/>
          </a:xfrm>
        </p:spPr>
        <p:txBody>
          <a:bodyPr anchor="ctr" anchorCtr="0">
            <a:normAutofit lnSpcReduction="10000"/>
          </a:bodyPr>
          <a:lstStyle/>
          <a:p>
            <a:pPr marL="0" indent="0">
              <a:buNone/>
            </a:pPr>
            <a:r>
              <a:rPr lang="en-US" dirty="0"/>
              <a:t>Discuss the practice you might try in your learning setting. How might you use that practice in a way that is responsive to children’s:</a:t>
            </a:r>
          </a:p>
          <a:p>
            <a:r>
              <a:rPr lang="en-US" dirty="0"/>
              <a:t>interests</a:t>
            </a:r>
          </a:p>
          <a:p>
            <a:r>
              <a:rPr lang="en-US" dirty="0"/>
              <a:t>cultures</a:t>
            </a:r>
          </a:p>
          <a:p>
            <a:r>
              <a:rPr lang="en-US" dirty="0"/>
              <a:t>lived experiences</a:t>
            </a:r>
          </a:p>
          <a:p>
            <a:r>
              <a:rPr lang="en-US" dirty="0"/>
              <a:t>abilities</a:t>
            </a:r>
          </a:p>
          <a:p>
            <a:r>
              <a:rPr lang="en-US" dirty="0"/>
              <a:t>languages </a:t>
            </a:r>
          </a:p>
        </p:txBody>
      </p:sp>
    </p:spTree>
    <p:extLst>
      <p:ext uri="{BB962C8B-B14F-4D97-AF65-F5344CB8AC3E}">
        <p14:creationId xmlns:p14="http://schemas.microsoft.com/office/powerpoint/2010/main" val="1202319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183FB-4FB9-3CBE-D6B3-2217D010B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AB0DA4-9074-55FF-6FEE-A89B3C6CF5E8}"/>
              </a:ext>
            </a:extLst>
          </p:cNvPr>
          <p:cNvSpPr>
            <a:spLocks noGrp="1"/>
          </p:cNvSpPr>
          <p:nvPr>
            <p:ph type="title"/>
          </p:nvPr>
        </p:nvSpPr>
        <p:spPr>
          <a:xfrm>
            <a:off x="844613" y="246577"/>
            <a:ext cx="10834075" cy="507831"/>
          </a:xfrm>
        </p:spPr>
        <p:txBody>
          <a:bodyPr/>
          <a:lstStyle/>
          <a:p>
            <a:r>
              <a:rPr lang="en-US" dirty="0">
                <a:latin typeface="Montserrat" panose="00000500000000000000" pitchFamily="2" charset="0"/>
              </a:rPr>
              <a:t>Explore: </a:t>
            </a:r>
            <a:r>
              <a:rPr lang="en-US" b="0" dirty="0">
                <a:latin typeface="Montserrat Medium" panose="00000600000000000000" pitchFamily="2" charset="0"/>
              </a:rPr>
              <a:t>Adding and Subtracting with a Story</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9AF46851-0072-5099-D31A-15522ECDE968}"/>
              </a:ext>
            </a:extLst>
          </p:cNvPr>
          <p:cNvSpPr>
            <a:spLocks noGrp="1"/>
          </p:cNvSpPr>
          <p:nvPr>
            <p:ph idx="1"/>
          </p:nvPr>
        </p:nvSpPr>
        <p:spPr>
          <a:xfrm>
            <a:off x="766690" y="1139485"/>
            <a:ext cx="10911998" cy="1589648"/>
          </a:xfrm>
        </p:spPr>
        <p:txBody>
          <a:bodyPr anchor="ctr" anchorCtr="0">
            <a:normAutofit/>
          </a:bodyPr>
          <a:lstStyle/>
          <a:p>
            <a:pPr marL="0" indent="0" algn="ctr">
              <a:buNone/>
            </a:pPr>
            <a:r>
              <a:rPr lang="en-US" sz="2800" dirty="0">
                <a:latin typeface="Montserrat" panose="00000500000000000000" pitchFamily="2" charset="0"/>
              </a:rPr>
              <a:t>Review a children’s book. What are some ways you might use the book to support children in adding and subtracting?</a:t>
            </a:r>
          </a:p>
        </p:txBody>
      </p:sp>
      <p:pic>
        <p:nvPicPr>
          <p:cNvPr id="11" name="Picture 10">
            <a:extLst>
              <a:ext uri="{FF2B5EF4-FFF2-40B4-BE49-F238E27FC236}">
                <a16:creationId xmlns:a16="http://schemas.microsoft.com/office/drawing/2014/main" id="{064FB211-1D6D-FB82-1339-76FB64D9193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1649" y="2823451"/>
            <a:ext cx="2171699" cy="2514601"/>
          </a:xfrm>
          <a:prstGeom prst="roundRect">
            <a:avLst/>
          </a:prstGeom>
        </p:spPr>
      </p:pic>
      <p:pic>
        <p:nvPicPr>
          <p:cNvPr id="5" name="Picture 4">
            <a:extLst>
              <a:ext uri="{FF2B5EF4-FFF2-40B4-BE49-F238E27FC236}">
                <a16:creationId xmlns:a16="http://schemas.microsoft.com/office/drawing/2014/main" id="{CA6F8DF0-6AA6-2B62-E9DC-75789C5670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48372" y="2823451"/>
            <a:ext cx="2171700" cy="2514600"/>
          </a:xfrm>
          <a:prstGeom prst="rect">
            <a:avLst/>
          </a:prstGeom>
        </p:spPr>
      </p:pic>
      <p:pic>
        <p:nvPicPr>
          <p:cNvPr id="4" name="Picture 3">
            <a:extLst>
              <a:ext uri="{FF2B5EF4-FFF2-40B4-BE49-F238E27FC236}">
                <a16:creationId xmlns:a16="http://schemas.microsoft.com/office/drawing/2014/main" id="{41A23A4B-6FAE-E735-B8DC-D5AD7217A2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5096" y="2823451"/>
            <a:ext cx="2171700" cy="2505075"/>
          </a:xfrm>
          <a:prstGeom prst="rect">
            <a:avLst/>
          </a:prstGeom>
        </p:spPr>
      </p:pic>
      <p:sp>
        <p:nvSpPr>
          <p:cNvPr id="10" name="Content Placeholder 2">
            <a:extLst>
              <a:ext uri="{FF2B5EF4-FFF2-40B4-BE49-F238E27FC236}">
                <a16:creationId xmlns:a16="http://schemas.microsoft.com/office/drawing/2014/main" id="{22F61E31-6451-69D8-4C6B-C6227F2EEF78}"/>
              </a:ext>
            </a:extLst>
          </p:cNvPr>
          <p:cNvSpPr txBox="1">
            <a:spLocks/>
          </p:cNvSpPr>
          <p:nvPr/>
        </p:nvSpPr>
        <p:spPr>
          <a:xfrm>
            <a:off x="507960" y="5950863"/>
            <a:ext cx="6121241" cy="3819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767676"/>
                </a:solidFill>
                <a:effectLst/>
                <a:latin typeface="Montserrat" panose="00000500000000000000" pitchFamily="50" charset="0"/>
                <a:ea typeface="DengXian" panose="02010600030101010101" pitchFamily="2" charset="-122"/>
                <a:cs typeface="Times New Roman" panose="02020603050405020304" pitchFamily="18" charset="0"/>
              </a:rPr>
              <a:t>Casey</a:t>
            </a:r>
            <a:r>
              <a:rPr lang="en-US" sz="1600" dirty="0">
                <a:solidFill>
                  <a:srgbClr val="767676"/>
                </a:solidFill>
                <a:latin typeface="Montserrat" panose="00000500000000000000" pitchFamily="50" charset="0"/>
                <a:ea typeface="DengXian" panose="02010600030101010101" pitchFamily="2" charset="-122"/>
                <a:cs typeface="Times New Roman" panose="02020603050405020304" pitchFamily="18" charset="0"/>
              </a:rPr>
              <a:t> </a:t>
            </a:r>
            <a:r>
              <a:rPr lang="en-US" sz="1600" dirty="0">
                <a:solidFill>
                  <a:srgbClr val="767676"/>
                </a:solidFill>
                <a:effectLst/>
                <a:latin typeface="Montserrat" panose="00000500000000000000" pitchFamily="50" charset="0"/>
                <a:ea typeface="DengXian" panose="02010600030101010101" pitchFamily="2" charset="-122"/>
                <a:cs typeface="Times New Roman" panose="02020603050405020304" pitchFamily="18" charset="0"/>
              </a:rPr>
              <a:t>et al. (2004); </a:t>
            </a:r>
            <a:r>
              <a:rPr lang="en-US" sz="1600" dirty="0">
                <a:solidFill>
                  <a:srgbClr val="767676"/>
                </a:solidFill>
                <a:effectLst/>
                <a:latin typeface="Montserrat" panose="00000500000000000000" pitchFamily="50" charset="0"/>
                <a:ea typeface="Calibri" panose="020F0502020204030204" pitchFamily="34" charset="0"/>
              </a:rPr>
              <a:t>Hassinger-Das et al. (2015)</a:t>
            </a:r>
            <a:endParaRPr lang="en-US" sz="1600" dirty="0">
              <a:solidFill>
                <a:srgbClr val="767676"/>
              </a:solidFill>
              <a:latin typeface="Montserrat" panose="00000500000000000000" pitchFamily="50" charset="0"/>
            </a:endParaRPr>
          </a:p>
        </p:txBody>
      </p:sp>
    </p:spTree>
    <p:extLst>
      <p:ext uri="{BB962C8B-B14F-4D97-AF65-F5344CB8AC3E}">
        <p14:creationId xmlns:p14="http://schemas.microsoft.com/office/powerpoint/2010/main" val="1522582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CC2BC-8773-130B-D778-7AE91B37A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FAB33-E506-0B70-8863-277234B4F62E}"/>
              </a:ext>
            </a:extLst>
          </p:cNvPr>
          <p:cNvSpPr>
            <a:spLocks noGrp="1"/>
          </p:cNvSpPr>
          <p:nvPr>
            <p:ph type="title"/>
          </p:nvPr>
        </p:nvSpPr>
        <p:spPr>
          <a:xfrm>
            <a:off x="844613" y="232509"/>
            <a:ext cx="10834075" cy="507831"/>
          </a:xfrm>
        </p:spPr>
        <p:txBody>
          <a:bodyPr/>
          <a:lstStyle/>
          <a:p>
            <a:r>
              <a:rPr lang="en-US" dirty="0"/>
              <a:t>Reflection and Planning</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C6D6B4EC-BE00-D58E-A521-1491F4C04DDC}"/>
              </a:ext>
            </a:extLst>
          </p:cNvPr>
          <p:cNvSpPr>
            <a:spLocks noGrp="1"/>
          </p:cNvSpPr>
          <p:nvPr>
            <p:ph idx="1"/>
          </p:nvPr>
        </p:nvSpPr>
        <p:spPr>
          <a:xfrm>
            <a:off x="766690" y="1139484"/>
            <a:ext cx="10911998" cy="4609827"/>
          </a:xfrm>
        </p:spPr>
        <p:txBody>
          <a:bodyPr anchor="ctr" anchorCtr="0">
            <a:normAutofit/>
          </a:bodyPr>
          <a:lstStyle/>
          <a:p>
            <a:pPr marL="0" indent="0" algn="ctr">
              <a:spcAft>
                <a:spcPts val="3600"/>
              </a:spcAft>
              <a:buNone/>
            </a:pPr>
            <a:r>
              <a:rPr lang="en-US" dirty="0"/>
              <a:t>What is something you already do to support </a:t>
            </a:r>
            <a:br>
              <a:rPr lang="en-US" dirty="0"/>
            </a:br>
            <a:r>
              <a:rPr lang="en-US" dirty="0"/>
              <a:t>children in adding and subtracting?</a:t>
            </a:r>
          </a:p>
          <a:p>
            <a:pPr marL="0" indent="0" algn="ctr">
              <a:buNone/>
            </a:pPr>
            <a:r>
              <a:rPr lang="en-US" dirty="0"/>
              <a:t>What is something new you want to try </a:t>
            </a:r>
            <a:br>
              <a:rPr lang="en-US" dirty="0"/>
            </a:br>
            <a:r>
              <a:rPr lang="en-US" dirty="0"/>
              <a:t>to further support children in adding and subtracting?</a:t>
            </a:r>
          </a:p>
        </p:txBody>
      </p:sp>
    </p:spTree>
    <p:extLst>
      <p:ext uri="{BB962C8B-B14F-4D97-AF65-F5344CB8AC3E}">
        <p14:creationId xmlns:p14="http://schemas.microsoft.com/office/powerpoint/2010/main" val="82069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13692" y="2244129"/>
            <a:ext cx="4107860" cy="3735311"/>
          </a:xfrm>
        </p:spPr>
        <p:txBody>
          <a:bodyPr/>
          <a:lstStyle/>
          <a:p>
            <a:pPr algn="ctr"/>
            <a:r>
              <a:rPr lang="en-US" sz="4900" b="1" dirty="0">
                <a:solidFill>
                  <a:schemeClr val="bg1"/>
                </a:solidFill>
                <a:latin typeface="Montserrat" pitchFamily="2" charset="77"/>
              </a:rPr>
              <a:t>Observe: </a:t>
            </a:r>
            <a:r>
              <a:rPr lang="en-US" sz="4900" b="0" dirty="0">
                <a:solidFill>
                  <a:schemeClr val="bg1"/>
                </a:solidFill>
                <a:latin typeface="Montserrat Medium" panose="00000600000000000000" pitchFamily="2" charset="0"/>
              </a:rPr>
              <a:t>Adding and Subtracting</a:t>
            </a:r>
            <a:endParaRPr lang="en-US" sz="4800" b="0" dirty="0">
              <a:solidFill>
                <a:schemeClr val="bg1"/>
              </a:solidFill>
              <a:latin typeface="Montserrat Medium" panose="00000600000000000000" pitchFamily="2" charset="0"/>
            </a:endParaRPr>
          </a:p>
        </p:txBody>
      </p:sp>
      <p:pic>
        <p:nvPicPr>
          <p:cNvPr id="3" name="Content Placeholder 4">
            <a:extLst>
              <a:ext uri="{FF2B5EF4-FFF2-40B4-BE49-F238E27FC236}">
                <a16:creationId xmlns:a16="http://schemas.microsoft.com/office/drawing/2014/main" id="{8A87488D-997A-CDBA-A373-5849B71755E3}"/>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25000" contrast="20000"/>
                    </a14:imgEffect>
                  </a14:imgLayer>
                </a14:imgProps>
              </a:ext>
              <a:ext uri="{28A0092B-C50C-407E-A947-70E740481C1C}">
                <a14:useLocalDpi xmlns:a14="http://schemas.microsoft.com/office/drawing/2010/main"/>
              </a:ext>
            </a:extLst>
          </a:blip>
          <a:srcRect/>
          <a:stretch/>
        </p:blipFill>
        <p:spPr>
          <a:xfrm>
            <a:off x="6225655" y="691308"/>
            <a:ext cx="4852653" cy="4378908"/>
          </a:xfrm>
          <a:prstGeom prst="rect">
            <a:avLst/>
          </a:prstGeom>
        </p:spPr>
      </p:pic>
      <p:sp>
        <p:nvSpPr>
          <p:cNvPr id="6" name="TextBox 5">
            <a:extLst>
              <a:ext uri="{FF2B5EF4-FFF2-40B4-BE49-F238E27FC236}">
                <a16:creationId xmlns:a16="http://schemas.microsoft.com/office/drawing/2014/main" id="{CD9C36F6-8415-5095-9570-36C2B85AFFAC}"/>
              </a:ext>
            </a:extLst>
          </p:cNvPr>
          <p:cNvSpPr txBox="1"/>
          <p:nvPr/>
        </p:nvSpPr>
        <p:spPr>
          <a:xfrm>
            <a:off x="6093942" y="5204619"/>
            <a:ext cx="5329024" cy="1323439"/>
          </a:xfrm>
          <a:prstGeom prst="rect">
            <a:avLst/>
          </a:prstGeom>
          <a:noFill/>
        </p:spPr>
        <p:txBody>
          <a:bodyPr wrap="square" lIns="91440" tIns="45720" rIns="91440" bIns="45720" anchor="t">
            <a:spAutoFit/>
          </a:bodyPr>
          <a:lstStyle/>
          <a:p>
            <a:r>
              <a:rPr lang="en-US" sz="1600" kern="100" dirty="0">
                <a:latin typeface="Montserrat"/>
                <a:ea typeface="Calibri"/>
                <a:cs typeface="Times New Roman"/>
                <a:hlinkClick r:id="rId5"/>
              </a:rPr>
              <a:t>Adding and Subtracting During Snack (3–5 years)</a:t>
            </a:r>
            <a:endParaRPr lang="en-US" sz="1600" kern="100" dirty="0">
              <a:latin typeface="Montserrat"/>
              <a:ea typeface="Calibri"/>
              <a:cs typeface="Times New Roman"/>
            </a:endParaRPr>
          </a:p>
          <a:p>
            <a:endParaRPr lang="en-US" sz="1600" kern="100" dirty="0">
              <a:latin typeface="Montserrat"/>
              <a:ea typeface="Calibri"/>
              <a:cs typeface="Times New Roman"/>
            </a:endParaRPr>
          </a:p>
          <a:p>
            <a:pPr marL="0" marR="0">
              <a:spcBef>
                <a:spcPts val="0"/>
              </a:spcBef>
            </a:pPr>
            <a:r>
              <a:rPr lang="en-US" sz="1600" kern="100" dirty="0">
                <a:effectLst/>
                <a:latin typeface="Montserrat"/>
                <a:ea typeface="Calibri"/>
                <a:cs typeface="Times New Roman"/>
                <a:hlinkClick r:id="rId6"/>
              </a:rPr>
              <a:t>Adding and Subtracting </a:t>
            </a:r>
            <a:r>
              <a:rPr lang="en-US" sz="1600" kern="100" dirty="0">
                <a:latin typeface="Montserrat"/>
                <a:ea typeface="Calibri"/>
                <a:cs typeface="Times New Roman"/>
                <a:hlinkClick r:id="rId6"/>
              </a:rPr>
              <a:t>During Snack (3–5 years) - Audio Descriptive Version</a:t>
            </a:r>
            <a:endParaRPr lang="en-US" sz="1600" kern="100" dirty="0">
              <a:latin typeface="Calibri"/>
              <a:ea typeface="Calibri"/>
              <a:cs typeface="Calibri"/>
              <a:hlinkClick r:id="rId6"/>
            </a:endParaRPr>
          </a:p>
          <a:p>
            <a:pPr>
              <a:spcAft>
                <a:spcPts val="1200"/>
              </a:spcAft>
            </a:pPr>
            <a:endParaRPr lang="en-US" sz="1600" kern="100" dirty="0">
              <a:latin typeface="Montserrat"/>
              <a:ea typeface="Calibri"/>
              <a:cs typeface="Times New Roman"/>
            </a:endParaRPr>
          </a:p>
        </p:txBody>
      </p:sp>
    </p:spTree>
    <p:extLst>
      <p:ext uri="{BB962C8B-B14F-4D97-AF65-F5344CB8AC3E}">
        <p14:creationId xmlns:p14="http://schemas.microsoft.com/office/powerpoint/2010/main" val="225863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1013783" cy="507831"/>
          </a:xfrm>
        </p:spPr>
        <p:txBody>
          <a:bodyPr/>
          <a:lstStyle/>
          <a:p>
            <a:r>
              <a:rPr lang="en-US" dirty="0"/>
              <a:t>Adding and Subtracting to Solve Problems of Interest</a:t>
            </a:r>
            <a:endParaRPr lang="en-US" b="1" dirty="0">
              <a:solidFill>
                <a:schemeClr val="bg1"/>
              </a:solidFill>
              <a:latin typeface="Montserrat" pitchFamily="2" charset="77"/>
            </a:endParaRPr>
          </a:p>
        </p:txBody>
      </p:sp>
      <p:pic>
        <p:nvPicPr>
          <p:cNvPr id="12" name="Picture 11">
            <a:extLst>
              <a:ext uri="{FF2B5EF4-FFF2-40B4-BE49-F238E27FC236}">
                <a16:creationId xmlns:a16="http://schemas.microsoft.com/office/drawing/2014/main" id="{CEBE3338-6E43-18E0-EE9A-EC6B10BA08A6}"/>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6000"/>
                    </a14:imgEffect>
                  </a14:imgLayer>
                </a14:imgProps>
              </a:ext>
              <a:ext uri="{28A0092B-C50C-407E-A947-70E740481C1C}">
                <a14:useLocalDpi xmlns:a14="http://schemas.microsoft.com/office/drawing/2010/main"/>
              </a:ext>
            </a:extLst>
          </a:blip>
          <a:srcRect/>
          <a:stretch/>
        </p:blipFill>
        <p:spPr>
          <a:xfrm>
            <a:off x="257562" y="1926383"/>
            <a:ext cx="2660480" cy="2201340"/>
          </a:xfrm>
          <a:prstGeom prst="rect">
            <a:avLst/>
          </a:prstGeom>
        </p:spPr>
      </p:pic>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52668" y="4254338"/>
            <a:ext cx="2660480" cy="434898"/>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panose="00000500000000000000" pitchFamily="2" charset="0"/>
              </a:rPr>
              <a:t>Mealtime</a:t>
            </a:r>
            <a:endParaRPr lang="en-US" sz="3200" dirty="0">
              <a:solidFill>
                <a:srgbClr val="3F3F3F"/>
              </a:solidFill>
              <a:latin typeface="Montserrat" pitchFamily="2" charset="77"/>
              <a:cs typeface="Helvetica" panose="020B0604020202020204" pitchFamily="34" charset="0"/>
            </a:endParaRPr>
          </a:p>
        </p:txBody>
      </p:sp>
      <p:pic>
        <p:nvPicPr>
          <p:cNvPr id="7" name="Picture 6">
            <a:extLst>
              <a:ext uri="{FF2B5EF4-FFF2-40B4-BE49-F238E27FC236}">
                <a16:creationId xmlns:a16="http://schemas.microsoft.com/office/drawing/2014/main" id="{EF76604C-9654-2313-8BB5-4B0B81C19640}"/>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500"/>
                    </a14:imgEffect>
                    <a14:imgEffect>
                      <a14:brightnessContrast bright="-4000"/>
                    </a14:imgEffect>
                  </a14:imgLayer>
                </a14:imgProps>
              </a:ext>
              <a:ext uri="{28A0092B-C50C-407E-A947-70E740481C1C}">
                <a14:useLocalDpi xmlns:a14="http://schemas.microsoft.com/office/drawing/2010/main"/>
              </a:ext>
            </a:extLst>
          </a:blip>
          <a:srcRect/>
          <a:stretch/>
        </p:blipFill>
        <p:spPr>
          <a:xfrm>
            <a:off x="3154328" y="1926387"/>
            <a:ext cx="2660480" cy="2201340"/>
          </a:xfrm>
          <a:prstGeom prst="rect">
            <a:avLst/>
          </a:prstGeom>
        </p:spPr>
      </p:pic>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3154329" y="4259469"/>
            <a:ext cx="2660480" cy="42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panose="00000500000000000000" pitchFamily="2" charset="0"/>
              </a:rPr>
              <a:t>Pretend Play</a:t>
            </a:r>
          </a:p>
        </p:txBody>
      </p:sp>
      <p:pic>
        <p:nvPicPr>
          <p:cNvPr id="4" name="Picture 3">
            <a:extLst>
              <a:ext uri="{FF2B5EF4-FFF2-40B4-BE49-F238E27FC236}">
                <a16:creationId xmlns:a16="http://schemas.microsoft.com/office/drawing/2014/main" id="{801F93BB-D60D-F57A-612F-4B6C817654CD}"/>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51094" y="1926383"/>
            <a:ext cx="2745718" cy="2201340"/>
          </a:xfrm>
          <a:prstGeom prst="rect">
            <a:avLst/>
          </a:prstGeom>
        </p:spPr>
      </p:pic>
      <p:sp>
        <p:nvSpPr>
          <p:cNvPr id="14" name="Content Placeholder 4">
            <a:extLst>
              <a:ext uri="{FF2B5EF4-FFF2-40B4-BE49-F238E27FC236}">
                <a16:creationId xmlns:a16="http://schemas.microsoft.com/office/drawing/2014/main" id="{5C251D6F-61E2-C514-8655-495B3D76BBE4}"/>
              </a:ext>
            </a:extLst>
          </p:cNvPr>
          <p:cNvSpPr txBox="1">
            <a:spLocks/>
          </p:cNvSpPr>
          <p:nvPr/>
        </p:nvSpPr>
        <p:spPr>
          <a:xfrm>
            <a:off x="6051094" y="4259468"/>
            <a:ext cx="2772815" cy="42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panose="00000500000000000000" pitchFamily="2" charset="0"/>
              </a:rPr>
              <a:t>Games</a:t>
            </a:r>
          </a:p>
        </p:txBody>
      </p:sp>
      <p:pic>
        <p:nvPicPr>
          <p:cNvPr id="13" name="Picture 12">
            <a:extLst>
              <a:ext uri="{FF2B5EF4-FFF2-40B4-BE49-F238E27FC236}">
                <a16:creationId xmlns:a16="http://schemas.microsoft.com/office/drawing/2014/main" id="{6DCAF0AA-B3DC-E857-C822-F2CC4B682FAF}"/>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0800000">
            <a:off x="9033098" y="1926383"/>
            <a:ext cx="2947808" cy="2201340"/>
          </a:xfrm>
          <a:prstGeom prst="rect">
            <a:avLst/>
          </a:prstGeom>
        </p:spPr>
      </p:pic>
      <p:sp>
        <p:nvSpPr>
          <p:cNvPr id="15" name="Content Placeholder 4">
            <a:extLst>
              <a:ext uri="{FF2B5EF4-FFF2-40B4-BE49-F238E27FC236}">
                <a16:creationId xmlns:a16="http://schemas.microsoft.com/office/drawing/2014/main" id="{E590551E-535A-CF66-9B2A-4ED43A70EEB6}"/>
              </a:ext>
            </a:extLst>
          </p:cNvPr>
          <p:cNvSpPr txBox="1">
            <a:spLocks/>
          </p:cNvSpPr>
          <p:nvPr/>
        </p:nvSpPr>
        <p:spPr>
          <a:xfrm>
            <a:off x="9033098" y="4254338"/>
            <a:ext cx="2947808" cy="4297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ontserrat" panose="00000500000000000000" pitchFamily="2" charset="0"/>
              </a:rPr>
              <a:t>Outside Exploration</a:t>
            </a:r>
          </a:p>
        </p:txBody>
      </p:sp>
    </p:spTree>
    <p:extLst>
      <p:ext uri="{BB962C8B-B14F-4D97-AF65-F5344CB8AC3E}">
        <p14:creationId xmlns:p14="http://schemas.microsoft.com/office/powerpoint/2010/main" val="391284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2086725"/>
          </a:xfrm>
        </p:spPr>
        <p:txBody>
          <a:bodyPr/>
          <a:lstStyle/>
          <a:p>
            <a:r>
              <a:rPr lang="en-US" dirty="0"/>
              <a:t>Learning About Addition and Subtraction</a:t>
            </a:r>
          </a:p>
        </p:txBody>
      </p:sp>
    </p:spTree>
    <p:extLst>
      <p:ext uri="{BB962C8B-B14F-4D97-AF65-F5344CB8AC3E}">
        <p14:creationId xmlns:p14="http://schemas.microsoft.com/office/powerpoint/2010/main" val="114201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7" y="44536"/>
            <a:ext cx="10834075" cy="923330"/>
          </a:xfrm>
        </p:spPr>
        <p:txBody>
          <a:bodyPr/>
          <a:lstStyle/>
          <a:p>
            <a:r>
              <a:rPr lang="en-US" b="1" dirty="0">
                <a:solidFill>
                  <a:schemeClr val="bg1"/>
                </a:solidFill>
              </a:rPr>
              <a:t>The California Preschool/TK Learning Foundations: Number Operations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901653" y="1139483"/>
            <a:ext cx="5194347" cy="4682673"/>
          </a:xfrm>
        </p:spPr>
        <p:txBody>
          <a:bodyPr anchor="ctr" anchorCtr="0">
            <a:normAutofit fontScale="92500" lnSpcReduction="20000"/>
          </a:bodyPr>
          <a:lstStyle/>
          <a:p>
            <a:pPr marL="0" indent="0">
              <a:spcBef>
                <a:spcPts val="0"/>
              </a:spcBef>
              <a:buNone/>
            </a:pPr>
            <a:r>
              <a:rPr lang="en-US" sz="2600" b="1" dirty="0">
                <a:solidFill>
                  <a:schemeClr val="accent4"/>
                </a:solidFill>
                <a:latin typeface="Montserrat" panose="00000500000000000000" pitchFamily="2" charset="0"/>
              </a:rPr>
              <a:t>Strand 2.0:</a:t>
            </a:r>
            <a:r>
              <a:rPr lang="en-US" sz="2600" dirty="0">
                <a:solidFill>
                  <a:schemeClr val="accent4"/>
                </a:solidFill>
                <a:latin typeface="Montserrat" panose="00000500000000000000" pitchFamily="2" charset="0"/>
              </a:rPr>
              <a:t> </a:t>
            </a:r>
            <a:r>
              <a:rPr lang="en-US" sz="2600" kern="100" dirty="0">
                <a:solidFill>
                  <a:schemeClr val="accent4"/>
                </a:solidFill>
                <a:effectLst/>
                <a:latin typeface="Montserrat SemiBold" panose="00000700000000000000" pitchFamily="2" charset="0"/>
                <a:ea typeface="Calibri" panose="020F0502020204030204" pitchFamily="34" charset="0"/>
                <a:cs typeface="Times New Roman" panose="02020603050405020304" pitchFamily="18" charset="0"/>
              </a:rPr>
              <a:t>Operations and Algebraic Thinking</a:t>
            </a:r>
            <a:endParaRPr lang="en-US" sz="2600" dirty="0">
              <a:solidFill>
                <a:schemeClr val="accent4"/>
              </a:solidFill>
              <a:latin typeface="Montserrat SemiBold" panose="00000700000000000000" pitchFamily="2" charset="0"/>
            </a:endParaRPr>
          </a:p>
          <a:p>
            <a:r>
              <a:rPr lang="en-US" sz="2600" b="1" dirty="0">
                <a:latin typeface="Montserrat" panose="00000500000000000000" pitchFamily="2" charset="0"/>
              </a:rPr>
              <a:t>Sub-strand:</a:t>
            </a:r>
            <a:r>
              <a:rPr lang="en-US" sz="2600" dirty="0">
                <a:latin typeface="Montserrat" panose="00000500000000000000" pitchFamily="2" charset="0"/>
              </a:rPr>
              <a:t> </a:t>
            </a:r>
            <a:r>
              <a:rPr lang="en-US" sz="2600" kern="100" dirty="0">
                <a:effectLst/>
                <a:latin typeface="Montserrat" panose="00000500000000000000" pitchFamily="2" charset="0"/>
                <a:ea typeface="Calibri" panose="020F0502020204030204" pitchFamily="34" charset="0"/>
                <a:cs typeface="Times New Roman" panose="02020603050405020304" pitchFamily="18" charset="0"/>
              </a:rPr>
              <a:t>Number Operations</a:t>
            </a:r>
            <a:endParaRPr lang="en-US" sz="2600" dirty="0">
              <a:latin typeface="Montserrat" panose="00000500000000000000" pitchFamily="2" charset="0"/>
            </a:endParaRPr>
          </a:p>
          <a:p>
            <a:pPr>
              <a:spcBef>
                <a:spcPts val="0"/>
              </a:spcBef>
            </a:pPr>
            <a:r>
              <a:rPr lang="en-US" sz="2600" kern="100" dirty="0">
                <a:effectLst/>
                <a:latin typeface="Montserrat" panose="00000500000000000000" pitchFamily="2" charset="0"/>
                <a:ea typeface="Calibri" panose="020F0502020204030204" pitchFamily="34" charset="0"/>
                <a:cs typeface="Times New Roman" panose="02020603050405020304" pitchFamily="18" charset="0"/>
              </a:rPr>
              <a:t>Adding makes more, and taking away makes less.</a:t>
            </a:r>
          </a:p>
          <a:p>
            <a:pPr>
              <a:spcBef>
                <a:spcPts val="0"/>
              </a:spcBef>
            </a:pPr>
            <a:r>
              <a:rPr lang="en-US" sz="2600" kern="100" dirty="0">
                <a:effectLst/>
                <a:latin typeface="Montserrat" panose="00000500000000000000" pitchFamily="2" charset="0"/>
                <a:ea typeface="Calibri" panose="020F0502020204030204" pitchFamily="34" charset="0"/>
                <a:cs typeface="Times New Roman" panose="02020603050405020304" pitchFamily="18" charset="0"/>
              </a:rPr>
              <a:t>Numbers can be put together (composed) and taken apart (decomposed). </a:t>
            </a:r>
          </a:p>
          <a:p>
            <a:pPr>
              <a:spcBef>
                <a:spcPts val="0"/>
              </a:spcBef>
            </a:pPr>
            <a:r>
              <a:rPr lang="en-US" sz="2600" kern="100" dirty="0">
                <a:latin typeface="Montserrat" panose="00000500000000000000" pitchFamily="2" charset="0"/>
                <a:cs typeface="Times New Roman" panose="02020603050405020304" pitchFamily="18" charset="0"/>
              </a:rPr>
              <a:t>There are different ways to solve addition and subtraction problems.</a:t>
            </a:r>
          </a:p>
        </p:txBody>
      </p:sp>
      <p:sp>
        <p:nvSpPr>
          <p:cNvPr id="4" name="Text Placeholder 4">
            <a:extLst>
              <a:ext uri="{FF2B5EF4-FFF2-40B4-BE49-F238E27FC236}">
                <a16:creationId xmlns:a16="http://schemas.microsoft.com/office/drawing/2014/main" id="{9C1A2338-BECB-86B9-2CEF-8EBAB36A05B5}"/>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600" dirty="0">
                <a:solidFill>
                  <a:srgbClr val="767676"/>
                </a:solidFill>
              </a:rPr>
              <a:t>California Department of Education (2024)</a:t>
            </a:r>
            <a:r>
              <a:rPr lang="en-US" sz="1600" kern="100" dirty="0">
                <a:solidFill>
                  <a:srgbClr val="767676"/>
                </a:solidFill>
                <a:latin typeface="Montserrat" panose="00000500000000000000" pitchFamily="2" charset="0"/>
                <a:cs typeface="Times New Roman" panose="02020603050405020304" pitchFamily="18" charset="0"/>
              </a:rPr>
              <a:t> </a:t>
            </a:r>
          </a:p>
        </p:txBody>
      </p:sp>
      <p:pic>
        <p:nvPicPr>
          <p:cNvPr id="9" name="Picture 8">
            <a:extLst>
              <a:ext uri="{FF2B5EF4-FFF2-40B4-BE49-F238E27FC236}">
                <a16:creationId xmlns:a16="http://schemas.microsoft.com/office/drawing/2014/main" id="{B499A9E1-8531-40C5-7698-8892999FF1A9}"/>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8000"/>
                    </a14:imgEffect>
                  </a14:imgLayer>
                </a14:imgProps>
              </a:ext>
              <a:ext uri="{28A0092B-C50C-407E-A947-70E740481C1C}">
                <a14:useLocalDpi xmlns:a14="http://schemas.microsoft.com/office/drawing/2010/main" val="0"/>
              </a:ext>
            </a:extLst>
          </a:blip>
          <a:srcRect l="14050" r="4576"/>
          <a:stretch>
            <a:fillRect/>
          </a:stretch>
        </p:blipFill>
        <p:spPr>
          <a:xfrm>
            <a:off x="6266826" y="967866"/>
            <a:ext cx="5925174" cy="4854290"/>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5203D-CACE-A38B-DF0E-7AD08FD54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81459-8C80-1E4D-43BE-1C403E0FD89A}"/>
              </a:ext>
            </a:extLst>
          </p:cNvPr>
          <p:cNvSpPr>
            <a:spLocks noGrp="1"/>
          </p:cNvSpPr>
          <p:nvPr>
            <p:ph type="title"/>
          </p:nvPr>
        </p:nvSpPr>
        <p:spPr>
          <a:xfrm>
            <a:off x="844613" y="206314"/>
            <a:ext cx="10834075" cy="507831"/>
          </a:xfrm>
        </p:spPr>
        <p:txBody>
          <a:bodyPr/>
          <a:lstStyle/>
          <a:p>
            <a:r>
              <a:rPr lang="en-US" dirty="0"/>
              <a:t>California Common Core—Kindergarten</a:t>
            </a:r>
            <a:endParaRPr lang="en-US" b="1" dirty="0">
              <a:solidFill>
                <a:schemeClr val="bg1"/>
              </a:solidFill>
            </a:endParaRPr>
          </a:p>
        </p:txBody>
      </p:sp>
      <p:sp>
        <p:nvSpPr>
          <p:cNvPr id="6" name="Content Placeholder 5">
            <a:extLst>
              <a:ext uri="{FF2B5EF4-FFF2-40B4-BE49-F238E27FC236}">
                <a16:creationId xmlns:a16="http://schemas.microsoft.com/office/drawing/2014/main" id="{8635F9BC-BD1B-D0E9-1696-E20A48CDC44C}"/>
              </a:ext>
            </a:extLst>
          </p:cNvPr>
          <p:cNvSpPr>
            <a:spLocks noGrp="1"/>
          </p:cNvSpPr>
          <p:nvPr>
            <p:ph idx="1"/>
          </p:nvPr>
        </p:nvSpPr>
        <p:spPr>
          <a:xfrm>
            <a:off x="766689" y="963802"/>
            <a:ext cx="5329311" cy="4754714"/>
          </a:xfrm>
        </p:spPr>
        <p:txBody>
          <a:bodyPr anchor="ctr" anchorCtr="0">
            <a:normAutofit fontScale="92500"/>
          </a:bodyPr>
          <a:lstStyle/>
          <a:p>
            <a:pPr marL="0" indent="0">
              <a:spcAft>
                <a:spcPts val="1200"/>
              </a:spcAft>
              <a:buFont typeface="Arial" panose="020B0604020202020204" pitchFamily="34" charset="0"/>
              <a:buNone/>
            </a:pPr>
            <a:r>
              <a:rPr lang="en-US" sz="2100" dirty="0">
                <a:solidFill>
                  <a:schemeClr val="accent4"/>
                </a:solidFill>
                <a:latin typeface="Montserrat SemiBold" panose="00000700000000000000" pitchFamily="2" charset="0"/>
              </a:rPr>
              <a:t>Operations and Algebraic Thinking (K.OA)</a:t>
            </a:r>
          </a:p>
          <a:p>
            <a:pPr marL="231775" lvl="1">
              <a:lnSpc>
                <a:spcPct val="110000"/>
              </a:lnSpc>
              <a:spcBef>
                <a:spcPts val="0"/>
              </a:spcBef>
            </a:pPr>
            <a:r>
              <a:rPr lang="en-US" sz="2100" kern="100" dirty="0">
                <a:latin typeface="Montserrat" panose="00000500000000000000" pitchFamily="2" charset="0"/>
                <a:ea typeface="Calibri" panose="020F0502020204030204" pitchFamily="34" charset="0"/>
                <a:cs typeface="Times New Roman" panose="02020603050405020304" pitchFamily="18" charset="0"/>
              </a:rPr>
              <a:t>s</a:t>
            </a:r>
            <a:r>
              <a:rPr lang="en-US" sz="2100" kern="100" dirty="0">
                <a:effectLst/>
                <a:latin typeface="Montserrat" panose="00000500000000000000" pitchFamily="2" charset="0"/>
                <a:ea typeface="Calibri" panose="020F0502020204030204" pitchFamily="34" charset="0"/>
                <a:cs typeface="Times New Roman" panose="02020603050405020304" pitchFamily="18" charset="0"/>
              </a:rPr>
              <a:t>olve word problems using a variety of materials and strategies</a:t>
            </a:r>
          </a:p>
          <a:p>
            <a:pPr marL="231775" lvl="1">
              <a:lnSpc>
                <a:spcPct val="110000"/>
              </a:lnSpc>
              <a:spcBef>
                <a:spcPts val="0"/>
              </a:spcBef>
            </a:pPr>
            <a:r>
              <a:rPr lang="en-US" sz="2100" kern="100" dirty="0">
                <a:latin typeface="Montserrat" panose="00000500000000000000" pitchFamily="2" charset="0"/>
                <a:ea typeface="Calibri" panose="020F0502020204030204" pitchFamily="34" charset="0"/>
                <a:cs typeface="Times New Roman" panose="02020603050405020304" pitchFamily="18" charset="0"/>
              </a:rPr>
              <a:t>s</a:t>
            </a:r>
            <a:r>
              <a:rPr lang="en-US" sz="2100" kern="100" dirty="0">
                <a:effectLst/>
                <a:latin typeface="Montserrat" panose="00000500000000000000" pitchFamily="2" charset="0"/>
                <a:ea typeface="Calibri" panose="020F0502020204030204" pitchFamily="34" charset="0"/>
                <a:cs typeface="Times New Roman" panose="02020603050405020304" pitchFamily="18" charset="0"/>
              </a:rPr>
              <a:t>olve problems within 20, demonstrating greater fluency within 10</a:t>
            </a:r>
          </a:p>
          <a:p>
            <a:pPr marL="231775" lvl="1">
              <a:lnSpc>
                <a:spcPct val="110000"/>
              </a:lnSpc>
              <a:spcBef>
                <a:spcPts val="0"/>
              </a:spcBef>
            </a:pPr>
            <a:r>
              <a:rPr lang="en-US" sz="2100" kern="100" dirty="0">
                <a:latin typeface="Montserrat" panose="00000500000000000000" pitchFamily="2" charset="0"/>
                <a:ea typeface="Calibri" panose="020F0502020204030204" pitchFamily="34" charset="0"/>
                <a:cs typeface="Times New Roman" panose="02020603050405020304" pitchFamily="18" charset="0"/>
              </a:rPr>
              <a:t>e</a:t>
            </a:r>
            <a:r>
              <a:rPr lang="en-US" sz="2100" kern="100" dirty="0">
                <a:effectLst/>
                <a:latin typeface="Montserrat" panose="00000500000000000000" pitchFamily="2" charset="0"/>
                <a:ea typeface="Calibri" panose="020F0502020204030204" pitchFamily="34" charset="0"/>
                <a:cs typeface="Times New Roman" panose="02020603050405020304" pitchFamily="18" charset="0"/>
              </a:rPr>
              <a:t>xpress addition and subtraction problems using written equations</a:t>
            </a:r>
          </a:p>
          <a:p>
            <a:pPr marL="0" lvl="1" indent="0">
              <a:spcBef>
                <a:spcPts val="1800"/>
              </a:spcBef>
              <a:spcAft>
                <a:spcPts val="1200"/>
              </a:spcAft>
              <a:buNone/>
            </a:pPr>
            <a:r>
              <a:rPr lang="en-US" sz="2100" dirty="0">
                <a:solidFill>
                  <a:schemeClr val="accent4"/>
                </a:solidFill>
                <a:latin typeface="Montserrat SemiBold" panose="00000700000000000000" pitchFamily="2" charset="0"/>
              </a:rPr>
              <a:t>Number and Operations in Base Ten (K.NBT)</a:t>
            </a:r>
          </a:p>
          <a:p>
            <a:pPr marL="231775" lvl="1">
              <a:lnSpc>
                <a:spcPct val="100000"/>
              </a:lnSpc>
              <a:spcBef>
                <a:spcPts val="0"/>
              </a:spcBef>
              <a:spcAft>
                <a:spcPts val="1200"/>
              </a:spcAft>
            </a:pPr>
            <a:r>
              <a:rPr lang="en-US" sz="2100" kern="100" dirty="0">
                <a:latin typeface="Montserrat" panose="00000500000000000000" pitchFamily="2" charset="0"/>
                <a:ea typeface="Calibri" panose="020F0502020204030204" pitchFamily="34" charset="0"/>
                <a:cs typeface="Times New Roman" panose="02020603050405020304" pitchFamily="18" charset="0"/>
              </a:rPr>
              <a:t>understand place value by composing and decomposing two-digit numbers </a:t>
            </a:r>
            <a:endParaRPr lang="en-US" sz="2000" kern="100" dirty="0">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A8D9AD1-E652-1E86-E36B-3C59E53FDAC5}"/>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000"/>
                    </a14:imgEffect>
                  </a14:imgLayer>
                </a14:imgProps>
              </a:ext>
              <a:ext uri="{28A0092B-C50C-407E-A947-70E740481C1C}">
                <a14:useLocalDpi xmlns:a14="http://schemas.microsoft.com/office/drawing/2010/main"/>
              </a:ext>
            </a:extLst>
          </a:blip>
          <a:srcRect/>
          <a:stretch/>
        </p:blipFill>
        <p:spPr>
          <a:xfrm>
            <a:off x="6264000" y="963802"/>
            <a:ext cx="5928000" cy="4754714"/>
          </a:xfrm>
          <a:prstGeom prst="rect">
            <a:avLst/>
          </a:prstGeom>
        </p:spPr>
      </p:pic>
      <p:sp>
        <p:nvSpPr>
          <p:cNvPr id="3" name="Text Placeholder 4">
            <a:extLst>
              <a:ext uri="{FF2B5EF4-FFF2-40B4-BE49-F238E27FC236}">
                <a16:creationId xmlns:a16="http://schemas.microsoft.com/office/drawing/2014/main" id="{D03D99B7-824F-8164-F113-27F9152DB646}"/>
              </a:ext>
            </a:extLst>
          </p:cNvPr>
          <p:cNvSpPr txBox="1">
            <a:spLocks/>
          </p:cNvSpPr>
          <p:nvPr/>
        </p:nvSpPr>
        <p:spPr>
          <a:xfrm>
            <a:off x="523875" y="5951355"/>
            <a:ext cx="11199813" cy="430213"/>
          </a:xfrm>
          <a:prstGeom prst="rect">
            <a:avLst/>
          </a:prstGeom>
        </p:spPr>
        <p:txBody>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600" dirty="0">
                <a:solidFill>
                  <a:srgbClr val="767676"/>
                </a:solidFill>
              </a:rPr>
              <a:t>California Department of Education (2013)</a:t>
            </a:r>
            <a:r>
              <a:rPr lang="en-US" sz="1600" kern="100" dirty="0">
                <a:solidFill>
                  <a:srgbClr val="767676"/>
                </a:solidFill>
                <a:latin typeface="Montserrat" panose="00000500000000000000" pitchFamily="2" charset="0"/>
                <a:cs typeface="Times New Roman" panose="02020603050405020304" pitchFamily="18" charset="0"/>
              </a:rPr>
              <a:t> </a:t>
            </a:r>
          </a:p>
        </p:txBody>
      </p:sp>
    </p:spTree>
    <p:extLst>
      <p:ext uri="{BB962C8B-B14F-4D97-AF65-F5344CB8AC3E}">
        <p14:creationId xmlns:p14="http://schemas.microsoft.com/office/powerpoint/2010/main" val="3267724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dirty="0"/>
              <a:t>What Children Understand About Addition and Subtraction</a:t>
            </a:r>
            <a:endParaRPr lang="en-US" b="1" dirty="0">
              <a:latin typeface="Montserrat" pitchFamily="2" charset="77"/>
            </a:endParaRPr>
          </a:p>
        </p:txBody>
      </p:sp>
      <p:graphicFrame>
        <p:nvGraphicFramePr>
          <p:cNvPr id="20" name="Content Placeholder 7" descr="Adding makes more, and taking away makes less.&#10;Numbers can be put together (composed) and taken apart (decomposed).&#10;Numbers can be added in any order (commutative).&#10;Addition and subtraction are opposites (inverse).">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1770691932"/>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Placeholder 9">
            <a:extLst>
              <a:ext uri="{FF2B5EF4-FFF2-40B4-BE49-F238E27FC236}">
                <a16:creationId xmlns:a16="http://schemas.microsoft.com/office/drawing/2014/main" id="{61F48EE8-9547-F7E8-129B-8545562D2E67}"/>
              </a:ext>
              <a:ext uri="{C183D7F6-B498-43B3-948B-1728B52AA6E4}">
                <adec:decorative xmlns:adec="http://schemas.microsoft.com/office/drawing/2017/decorative" val="1"/>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5200"/>
                    </a14:imgEffect>
                  </a14:imgLayer>
                </a14:imgProps>
              </a:ext>
              <a:ext uri="{28A0092B-C50C-407E-A947-70E740481C1C}">
                <a14:useLocalDpi xmlns:a14="http://schemas.microsoft.com/office/drawing/2010/main"/>
              </a:ext>
            </a:extLst>
          </a:blip>
          <a:srcRect/>
          <a:stretch>
            <a:fillRect/>
          </a:stretch>
        </p:blipFill>
        <p:spPr>
          <a:xfrm>
            <a:off x="0" y="0"/>
            <a:ext cx="4052145" cy="6858000"/>
          </a:xfrm>
          <a:prstGeom prst="rect">
            <a:avLst/>
          </a:prstGeom>
        </p:spPr>
      </p:pic>
    </p:spTree>
    <p:extLst>
      <p:ext uri="{BB962C8B-B14F-4D97-AF65-F5344CB8AC3E}">
        <p14:creationId xmlns:p14="http://schemas.microsoft.com/office/powerpoint/2010/main" val="1741787201"/>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OperationsandAlgebraic" id="{0E797648-2BAB-E344-B73A-A2B9CF254423}" vid="{5C838429-CCFF-2543-96A2-BFAFEAC204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1991</TotalTime>
  <Words>8702</Words>
  <Application>Microsoft Macintosh PowerPoint</Application>
  <PresentationFormat>Widescreen</PresentationFormat>
  <Paragraphs>559</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Montserrat SemiBold</vt:lpstr>
      <vt:lpstr>Arial</vt:lpstr>
      <vt:lpstr>Calibri</vt:lpstr>
      <vt:lpstr>Montserrat</vt:lpstr>
      <vt:lpstr>Montserrat Medium</vt:lpstr>
      <vt:lpstr>Office Theme</vt:lpstr>
      <vt:lpstr>Addition and Subtraction: Preschool, Transitional Kindergarten, and Kindergarten</vt:lpstr>
      <vt:lpstr>Acknowledgments</vt:lpstr>
      <vt:lpstr>Session Goals</vt:lpstr>
      <vt:lpstr>Observe: Adding and Subtracting</vt:lpstr>
      <vt:lpstr>Adding and Subtracting to Solve Problems of Interest</vt:lpstr>
      <vt:lpstr>Learning About Addition and Subtraction</vt:lpstr>
      <vt:lpstr>The California Preschool/TK Learning Foundations: Number Operations</vt:lpstr>
      <vt:lpstr>California Common Core—Kindergarten</vt:lpstr>
      <vt:lpstr>What Children Understand About Addition and Subtraction</vt:lpstr>
      <vt:lpstr>Adding Makes More, and Taking Away Makes Less</vt:lpstr>
      <vt:lpstr>Different Ways to Make 10</vt:lpstr>
      <vt:lpstr>Number Composition </vt:lpstr>
      <vt:lpstr>Number Decomposition</vt:lpstr>
      <vt:lpstr>Composing and Decomposing Numbers in Preschool, TK, and K</vt:lpstr>
      <vt:lpstr>Explore: Composing and Decomposing Numbers</vt:lpstr>
      <vt:lpstr>Composing and decomposing numbers supports understanding place value.</vt:lpstr>
      <vt:lpstr>Solving Addition and Subtraction Problems</vt:lpstr>
      <vt:lpstr>Play: Alphabet Addition and Subtraction (Optional)</vt:lpstr>
      <vt:lpstr>Discuss: Alphabet Addition and Subtraction (Optional)</vt:lpstr>
      <vt:lpstr>Counting Strategies</vt:lpstr>
      <vt:lpstr>Counting All and Counting On: Addition</vt:lpstr>
      <vt:lpstr>Counting On from Larger</vt:lpstr>
      <vt:lpstr>Counting All and Counting Down: Subtraction</vt:lpstr>
      <vt:lpstr>Supporting Children to Use Counting Strategies</vt:lpstr>
      <vt:lpstr>Supporting Children to Add  and Subtract</vt:lpstr>
      <vt:lpstr>How to Support Understanding of Addition and Subtraction</vt:lpstr>
      <vt:lpstr>Explore: M5 Early Math Approach</vt:lpstr>
      <vt:lpstr>Observe:  M5 in Action</vt:lpstr>
      <vt:lpstr>Discuss: M5 in Action</vt:lpstr>
      <vt:lpstr>Explore: Using M5 to Support Learning About Addition and Subtraction</vt:lpstr>
      <vt:lpstr>Discuss: Using M5 to Support Learning About Addition and Subtraction</vt:lpstr>
      <vt:lpstr>Explore: Adding and Subtracting with a Story</vt:lpstr>
      <vt:lpstr>Reflection and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 and Subtraction: Preschool, Transitional Kindergarten, and Kindergarten</dc:title>
  <dc:creator/>
  <cp:lastModifiedBy>Grace Srinivasiah</cp:lastModifiedBy>
  <cp:revision>310</cp:revision>
  <cp:lastPrinted>2023-08-03T16:24:27Z</cp:lastPrinted>
  <dcterms:created xsi:type="dcterms:W3CDTF">2024-09-24T13:13:29Z</dcterms:created>
  <dcterms:modified xsi:type="dcterms:W3CDTF">2026-02-12T00:33:01Z</dcterms:modified>
</cp:coreProperties>
</file>