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handoutMasterIdLst>
    <p:handoutMasterId r:id="rId42"/>
  </p:handoutMasterIdLst>
  <p:sldIdLst>
    <p:sldId id="271" r:id="rId2"/>
    <p:sldId id="402" r:id="rId3"/>
    <p:sldId id="391" r:id="rId4"/>
    <p:sldId id="394" r:id="rId5"/>
    <p:sldId id="398" r:id="rId6"/>
    <p:sldId id="435" r:id="rId7"/>
    <p:sldId id="403" r:id="rId8"/>
    <p:sldId id="404" r:id="rId9"/>
    <p:sldId id="405" r:id="rId10"/>
    <p:sldId id="406" r:id="rId11"/>
    <p:sldId id="407" r:id="rId12"/>
    <p:sldId id="408" r:id="rId13"/>
    <p:sldId id="409" r:id="rId14"/>
    <p:sldId id="410" r:id="rId15"/>
    <p:sldId id="413" r:id="rId16"/>
    <p:sldId id="411" r:id="rId17"/>
    <p:sldId id="412" r:id="rId18"/>
    <p:sldId id="414" r:id="rId19"/>
    <p:sldId id="415" r:id="rId20"/>
    <p:sldId id="416" r:id="rId21"/>
    <p:sldId id="396" r:id="rId22"/>
    <p:sldId id="417" r:id="rId23"/>
    <p:sldId id="418" r:id="rId24"/>
    <p:sldId id="419" r:id="rId25"/>
    <p:sldId id="420" r:id="rId26"/>
    <p:sldId id="421" r:id="rId27"/>
    <p:sldId id="422" r:id="rId28"/>
    <p:sldId id="423" r:id="rId29"/>
    <p:sldId id="424" r:id="rId30"/>
    <p:sldId id="425" r:id="rId31"/>
    <p:sldId id="426" r:id="rId32"/>
    <p:sldId id="427" r:id="rId33"/>
    <p:sldId id="428" r:id="rId34"/>
    <p:sldId id="429" r:id="rId35"/>
    <p:sldId id="430" r:id="rId36"/>
    <p:sldId id="431" r:id="rId37"/>
    <p:sldId id="432" r:id="rId38"/>
    <p:sldId id="433" r:id="rId39"/>
    <p:sldId id="434" r:id="rId40"/>
  </p:sldIdLst>
  <p:sldSz cx="12192000" cy="6858000"/>
  <p:notesSz cx="6858000" cy="9144000"/>
  <p:embeddedFontLst>
    <p:embeddedFont>
      <p:font typeface="Montserrat" pitchFamily="2" charset="77"/>
      <p:regular r:id="rId43"/>
      <p:bold r:id="rId44"/>
      <p:italic r:id="rId45"/>
      <p:boldItalic r:id="rId46"/>
    </p:embeddedFont>
    <p:embeddedFont>
      <p:font typeface="Montserrat Medium" pitchFamily="2" charset="77"/>
      <p:regular r:id="rId47"/>
      <p:italic r:id="rId48"/>
    </p:embeddedFont>
    <p:embeddedFont>
      <p:font typeface="Poppins" pitchFamily="2" charset="77"/>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56175657-D597-08E2-DA47-49FB6C903BBD}" name="Lexi Alexander" initials="LA" userId="S::lalexan2@wested.org::209657db-7f14-4e98-85e1-9b7d89483e08" providerId="AD"/>
  <p188:author id="{990F5A61-37B3-57C3-4E8D-1D794B946607}" name="Amy Reff" initials="AR" userId="Amy Reff" providerId="None"/>
  <p188:author id="{04AED694-5378-7B82-AC86-BE0DF7AE09CB}" name="Sandra Leu Bonanno" initials="SB" userId="gsSlUjeDIwgTs0c0v6/vvgUnlyfFiefQwxxLPJAX6nE="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 id="{C617A9FB-45C8-9C77-17DD-0CD54423E0F8}" name="Mary Tederstrom" initials="MT" userId="S::mteders@wested.org::fef86468-6837-408a-99aa-b8473b063d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8503"/>
    <a:srgbClr val="0000FF"/>
    <a:srgbClr val="42509F"/>
    <a:srgbClr val="0F173D"/>
    <a:srgbClr val="8948A3"/>
    <a:srgbClr val="767676"/>
    <a:srgbClr val="2078AE"/>
    <a:srgbClr val="2078B0"/>
    <a:srgbClr val="8AADCB"/>
    <a:srgbClr val="9DBA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C6518E-A26B-8841-8AE8-EEAC446EF458}" v="70" dt="2026-02-12T01:13:07.0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86" autoAdjust="0"/>
    <p:restoredTop sz="69932" autoAdjust="0"/>
  </p:normalViewPr>
  <p:slideViewPr>
    <p:cSldViewPr snapToGrid="0">
      <p:cViewPr varScale="1">
        <p:scale>
          <a:sx n="82" d="100"/>
          <a:sy n="82" d="100"/>
        </p:scale>
        <p:origin x="864" y="176"/>
      </p:cViewPr>
      <p:guideLst/>
    </p:cSldViewPr>
  </p:slideViewPr>
  <p:outlineViewPr>
    <p:cViewPr>
      <p:scale>
        <a:sx n="33" d="100"/>
        <a:sy n="33" d="100"/>
      </p:scale>
      <p:origin x="0" y="-14220"/>
    </p:cViewPr>
  </p:outlineViewPr>
  <p:notesTextViewPr>
    <p:cViewPr>
      <p:scale>
        <a:sx n="3" d="2"/>
        <a:sy n="3" d="2"/>
      </p:scale>
      <p:origin x="0" y="-1544"/>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28408957819_tp_box_2" providerId="OAuth2" clId="{38DC9D2F-FB21-5A8B-A8BA-1B5B1022FE40}"/>
    <pc:docChg chg="undo custSel modSld">
      <pc:chgData name="Grace Srinivasiah" userId="28408957819_tp_box_2" providerId="OAuth2" clId="{38DC9D2F-FB21-5A8B-A8BA-1B5B1022FE40}" dt="2026-02-12T01:13:30.069" v="655" actId="12"/>
      <pc:docMkLst>
        <pc:docMk/>
      </pc:docMkLst>
      <pc:sldChg chg="modNotesTx">
        <pc:chgData name="Grace Srinivasiah" userId="28408957819_tp_box_2" providerId="OAuth2" clId="{38DC9D2F-FB21-5A8B-A8BA-1B5B1022FE40}" dt="2026-02-12T00:35:24.444" v="5" actId="12"/>
        <pc:sldMkLst>
          <pc:docMk/>
          <pc:sldMk cId="1237121600" sldId="271"/>
        </pc:sldMkLst>
      </pc:sldChg>
      <pc:sldChg chg="modNotesTx">
        <pc:chgData name="Grace Srinivasiah" userId="28408957819_tp_box_2" providerId="OAuth2" clId="{38DC9D2F-FB21-5A8B-A8BA-1B5B1022FE40}" dt="2026-02-12T00:35:48.438" v="16" actId="12"/>
        <pc:sldMkLst>
          <pc:docMk/>
          <pc:sldMk cId="2687053959" sldId="391"/>
        </pc:sldMkLst>
      </pc:sldChg>
      <pc:sldChg chg="modNotesTx">
        <pc:chgData name="Grace Srinivasiah" userId="28408957819_tp_box_2" providerId="OAuth2" clId="{38DC9D2F-FB21-5A8B-A8BA-1B5B1022FE40}" dt="2026-02-12T00:36:54.304" v="59" actId="20577"/>
        <pc:sldMkLst>
          <pc:docMk/>
          <pc:sldMk cId="2019314644" sldId="394"/>
        </pc:sldMkLst>
      </pc:sldChg>
      <pc:sldChg chg="modNotesTx">
        <pc:chgData name="Grace Srinivasiah" userId="28408957819_tp_box_2" providerId="OAuth2" clId="{38DC9D2F-FB21-5A8B-A8BA-1B5B1022FE40}" dt="2026-02-12T00:58:12.405" v="314" actId="20577"/>
        <pc:sldMkLst>
          <pc:docMk/>
          <pc:sldMk cId="1142016247" sldId="396"/>
        </pc:sldMkLst>
      </pc:sldChg>
      <pc:sldChg chg="modNotesTx">
        <pc:chgData name="Grace Srinivasiah" userId="28408957819_tp_box_2" providerId="OAuth2" clId="{38DC9D2F-FB21-5A8B-A8BA-1B5B1022FE40}" dt="2026-02-12T00:37:09.394" v="60" actId="12"/>
        <pc:sldMkLst>
          <pc:docMk/>
          <pc:sldMk cId="842668787" sldId="398"/>
        </pc:sldMkLst>
      </pc:sldChg>
      <pc:sldChg chg="addSp delSp modSp mod">
        <pc:chgData name="Grace Srinivasiah" userId="28408957819_tp_box_2" providerId="OAuth2" clId="{38DC9D2F-FB21-5A8B-A8BA-1B5B1022FE40}" dt="2026-02-11T23:53:14.763" v="3" actId="14100"/>
        <pc:sldMkLst>
          <pc:docMk/>
          <pc:sldMk cId="2907974597" sldId="402"/>
        </pc:sldMkLst>
        <pc:spChg chg="mod">
          <ac:chgData name="Grace Srinivasiah" userId="28408957819_tp_box_2" providerId="OAuth2" clId="{38DC9D2F-FB21-5A8B-A8BA-1B5B1022FE40}" dt="2026-02-11T23:53:14.763" v="3" actId="14100"/>
          <ac:spMkLst>
            <pc:docMk/>
            <pc:sldMk cId="2907974597" sldId="402"/>
            <ac:spMk id="2" creationId="{E9563FD6-FEDA-87C7-707A-0CFB86F1C0EE}"/>
          </ac:spMkLst>
        </pc:spChg>
        <pc:spChg chg="add mod">
          <ac:chgData name="Grace Srinivasiah" userId="28408957819_tp_box_2" providerId="OAuth2" clId="{38DC9D2F-FB21-5A8B-A8BA-1B5B1022FE40}" dt="2026-02-11T23:53:05.622" v="1"/>
          <ac:spMkLst>
            <pc:docMk/>
            <pc:sldMk cId="2907974597" sldId="402"/>
            <ac:spMk id="3" creationId="{05144E0F-8FBB-B06F-81A2-38F4E03671FA}"/>
          </ac:spMkLst>
        </pc:spChg>
        <pc:spChg chg="del">
          <ac:chgData name="Grace Srinivasiah" userId="28408957819_tp_box_2" providerId="OAuth2" clId="{38DC9D2F-FB21-5A8B-A8BA-1B5B1022FE40}" dt="2026-02-11T23:53:05.047" v="0" actId="478"/>
          <ac:spMkLst>
            <pc:docMk/>
            <pc:sldMk cId="2907974597" sldId="402"/>
            <ac:spMk id="6" creationId="{81CABAD6-EC21-471F-0425-8A1668D51311}"/>
          </ac:spMkLst>
        </pc:spChg>
      </pc:sldChg>
      <pc:sldChg chg="modNotesTx">
        <pc:chgData name="Grace Srinivasiah" userId="28408957819_tp_box_2" providerId="OAuth2" clId="{38DC9D2F-FB21-5A8B-A8BA-1B5B1022FE40}" dt="2026-02-12T00:38:10.474" v="100" actId="20577"/>
        <pc:sldMkLst>
          <pc:docMk/>
          <pc:sldMk cId="2475734836" sldId="403"/>
        </pc:sldMkLst>
      </pc:sldChg>
      <pc:sldChg chg="modNotesTx">
        <pc:chgData name="Grace Srinivasiah" userId="28408957819_tp_box_2" providerId="OAuth2" clId="{38DC9D2F-FB21-5A8B-A8BA-1B5B1022FE40}" dt="2026-02-12T00:38:43.711" v="119" actId="20577"/>
        <pc:sldMkLst>
          <pc:docMk/>
          <pc:sldMk cId="905048422" sldId="404"/>
        </pc:sldMkLst>
      </pc:sldChg>
      <pc:sldChg chg="modAnim modNotesTx">
        <pc:chgData name="Grace Srinivasiah" userId="28408957819_tp_box_2" providerId="OAuth2" clId="{38DC9D2F-FB21-5A8B-A8BA-1B5B1022FE40}" dt="2026-02-12T00:50:00.006" v="151"/>
        <pc:sldMkLst>
          <pc:docMk/>
          <pc:sldMk cId="4226432003" sldId="405"/>
        </pc:sldMkLst>
      </pc:sldChg>
      <pc:sldChg chg="modNotesTx">
        <pc:chgData name="Grace Srinivasiah" userId="28408957819_tp_box_2" providerId="OAuth2" clId="{38DC9D2F-FB21-5A8B-A8BA-1B5B1022FE40}" dt="2026-02-12T00:50:29.067" v="160" actId="20577"/>
        <pc:sldMkLst>
          <pc:docMk/>
          <pc:sldMk cId="319659556" sldId="406"/>
        </pc:sldMkLst>
      </pc:sldChg>
      <pc:sldChg chg="modNotesTx">
        <pc:chgData name="Grace Srinivasiah" userId="28408957819_tp_box_2" providerId="OAuth2" clId="{38DC9D2F-FB21-5A8B-A8BA-1B5B1022FE40}" dt="2026-02-12T00:50:52.485" v="173" actId="12"/>
        <pc:sldMkLst>
          <pc:docMk/>
          <pc:sldMk cId="3165230757" sldId="407"/>
        </pc:sldMkLst>
      </pc:sldChg>
      <pc:sldChg chg="modNotesTx">
        <pc:chgData name="Grace Srinivasiah" userId="28408957819_tp_box_2" providerId="OAuth2" clId="{38DC9D2F-FB21-5A8B-A8BA-1B5B1022FE40}" dt="2026-02-12T00:51:27.646" v="186" actId="20577"/>
        <pc:sldMkLst>
          <pc:docMk/>
          <pc:sldMk cId="390642509" sldId="408"/>
        </pc:sldMkLst>
      </pc:sldChg>
      <pc:sldChg chg="modNotesTx">
        <pc:chgData name="Grace Srinivasiah" userId="28408957819_tp_box_2" providerId="OAuth2" clId="{38DC9D2F-FB21-5A8B-A8BA-1B5B1022FE40}" dt="2026-02-12T00:51:46.613" v="194" actId="20577"/>
        <pc:sldMkLst>
          <pc:docMk/>
          <pc:sldMk cId="1603156208" sldId="409"/>
        </pc:sldMkLst>
      </pc:sldChg>
      <pc:sldChg chg="modNotesTx">
        <pc:chgData name="Grace Srinivasiah" userId="28408957819_tp_box_2" providerId="OAuth2" clId="{38DC9D2F-FB21-5A8B-A8BA-1B5B1022FE40}" dt="2026-02-12T00:52:04.057" v="199" actId="20577"/>
        <pc:sldMkLst>
          <pc:docMk/>
          <pc:sldMk cId="3060838569" sldId="410"/>
        </pc:sldMkLst>
      </pc:sldChg>
      <pc:sldChg chg="modNotesTx">
        <pc:chgData name="Grace Srinivasiah" userId="28408957819_tp_box_2" providerId="OAuth2" clId="{38DC9D2F-FB21-5A8B-A8BA-1B5B1022FE40}" dt="2026-02-12T00:53:24.762" v="239" actId="20577"/>
        <pc:sldMkLst>
          <pc:docMk/>
          <pc:sldMk cId="3726987654" sldId="411"/>
        </pc:sldMkLst>
      </pc:sldChg>
      <pc:sldChg chg="modNotesTx">
        <pc:chgData name="Grace Srinivasiah" userId="28408957819_tp_box_2" providerId="OAuth2" clId="{38DC9D2F-FB21-5A8B-A8BA-1B5B1022FE40}" dt="2026-02-12T00:54:14.858" v="253" actId="20577"/>
        <pc:sldMkLst>
          <pc:docMk/>
          <pc:sldMk cId="3832047447" sldId="412"/>
        </pc:sldMkLst>
      </pc:sldChg>
      <pc:sldChg chg="modNotesTx">
        <pc:chgData name="Grace Srinivasiah" userId="28408957819_tp_box_2" providerId="OAuth2" clId="{38DC9D2F-FB21-5A8B-A8BA-1B5B1022FE40}" dt="2026-02-12T00:52:50.645" v="225" actId="15"/>
        <pc:sldMkLst>
          <pc:docMk/>
          <pc:sldMk cId="3079109545" sldId="413"/>
        </pc:sldMkLst>
      </pc:sldChg>
      <pc:sldChg chg="modNotesTx">
        <pc:chgData name="Grace Srinivasiah" userId="28408957819_tp_box_2" providerId="OAuth2" clId="{38DC9D2F-FB21-5A8B-A8BA-1B5B1022FE40}" dt="2026-02-12T00:54:26.870" v="256" actId="20577"/>
        <pc:sldMkLst>
          <pc:docMk/>
          <pc:sldMk cId="2330718051" sldId="414"/>
        </pc:sldMkLst>
      </pc:sldChg>
      <pc:sldChg chg="modNotesTx">
        <pc:chgData name="Grace Srinivasiah" userId="28408957819_tp_box_2" providerId="OAuth2" clId="{38DC9D2F-FB21-5A8B-A8BA-1B5B1022FE40}" dt="2026-02-12T00:54:55.625" v="268" actId="20577"/>
        <pc:sldMkLst>
          <pc:docMk/>
          <pc:sldMk cId="3930701788" sldId="415"/>
        </pc:sldMkLst>
      </pc:sldChg>
      <pc:sldChg chg="modNotesTx">
        <pc:chgData name="Grace Srinivasiah" userId="28408957819_tp_box_2" providerId="OAuth2" clId="{38DC9D2F-FB21-5A8B-A8BA-1B5B1022FE40}" dt="2026-02-12T00:56:23.058" v="281" actId="20577"/>
        <pc:sldMkLst>
          <pc:docMk/>
          <pc:sldMk cId="1518163014" sldId="416"/>
        </pc:sldMkLst>
      </pc:sldChg>
      <pc:sldChg chg="modNotesTx">
        <pc:chgData name="Grace Srinivasiah" userId="28408957819_tp_box_2" providerId="OAuth2" clId="{38DC9D2F-FB21-5A8B-A8BA-1B5B1022FE40}" dt="2026-02-12T00:59:12.677" v="329" actId="12"/>
        <pc:sldMkLst>
          <pc:docMk/>
          <pc:sldMk cId="1094879181" sldId="417"/>
        </pc:sldMkLst>
      </pc:sldChg>
      <pc:sldChg chg="modNotesTx">
        <pc:chgData name="Grace Srinivasiah" userId="28408957819_tp_box_2" providerId="OAuth2" clId="{38DC9D2F-FB21-5A8B-A8BA-1B5B1022FE40}" dt="2026-02-12T00:59:54.986" v="343" actId="15"/>
        <pc:sldMkLst>
          <pc:docMk/>
          <pc:sldMk cId="4288844619" sldId="418"/>
        </pc:sldMkLst>
      </pc:sldChg>
      <pc:sldChg chg="modNotesTx">
        <pc:chgData name="Grace Srinivasiah" userId="28408957819_tp_box_2" providerId="OAuth2" clId="{38DC9D2F-FB21-5A8B-A8BA-1B5B1022FE40}" dt="2026-02-12T01:00:30.676" v="362" actId="20577"/>
        <pc:sldMkLst>
          <pc:docMk/>
          <pc:sldMk cId="608119997" sldId="419"/>
        </pc:sldMkLst>
      </pc:sldChg>
      <pc:sldChg chg="modNotesTx">
        <pc:chgData name="Grace Srinivasiah" userId="28408957819_tp_box_2" providerId="OAuth2" clId="{38DC9D2F-FB21-5A8B-A8BA-1B5B1022FE40}" dt="2026-02-12T01:01:29.622" v="387" actId="12"/>
        <pc:sldMkLst>
          <pc:docMk/>
          <pc:sldMk cId="4186227704" sldId="420"/>
        </pc:sldMkLst>
      </pc:sldChg>
      <pc:sldChg chg="modNotesTx">
        <pc:chgData name="Grace Srinivasiah" userId="28408957819_tp_box_2" providerId="OAuth2" clId="{38DC9D2F-FB21-5A8B-A8BA-1B5B1022FE40}" dt="2026-02-12T01:05:08.895" v="456" actId="12"/>
        <pc:sldMkLst>
          <pc:docMk/>
          <pc:sldMk cId="4247868407" sldId="421"/>
        </pc:sldMkLst>
      </pc:sldChg>
      <pc:sldChg chg="modNotesTx">
        <pc:chgData name="Grace Srinivasiah" userId="28408957819_tp_box_2" providerId="OAuth2" clId="{38DC9D2F-FB21-5A8B-A8BA-1B5B1022FE40}" dt="2026-02-12T01:05:25.128" v="457" actId="12"/>
        <pc:sldMkLst>
          <pc:docMk/>
          <pc:sldMk cId="3393159975" sldId="423"/>
        </pc:sldMkLst>
      </pc:sldChg>
      <pc:sldChg chg="modNotesTx">
        <pc:chgData name="Grace Srinivasiah" userId="28408957819_tp_box_2" providerId="OAuth2" clId="{38DC9D2F-FB21-5A8B-A8BA-1B5B1022FE40}" dt="2026-02-12T01:06:07.611" v="478" actId="20577"/>
        <pc:sldMkLst>
          <pc:docMk/>
          <pc:sldMk cId="2532840834" sldId="424"/>
        </pc:sldMkLst>
      </pc:sldChg>
      <pc:sldChg chg="modNotesTx">
        <pc:chgData name="Grace Srinivasiah" userId="28408957819_tp_box_2" providerId="OAuth2" clId="{38DC9D2F-FB21-5A8B-A8BA-1B5B1022FE40}" dt="2026-02-12T01:06:37.087" v="492" actId="12"/>
        <pc:sldMkLst>
          <pc:docMk/>
          <pc:sldMk cId="3655655966" sldId="425"/>
        </pc:sldMkLst>
      </pc:sldChg>
      <pc:sldChg chg="modNotesTx">
        <pc:chgData name="Grace Srinivasiah" userId="28408957819_tp_box_2" providerId="OAuth2" clId="{38DC9D2F-FB21-5A8B-A8BA-1B5B1022FE40}" dt="2026-02-12T01:07:04.257" v="501" actId="20577"/>
        <pc:sldMkLst>
          <pc:docMk/>
          <pc:sldMk cId="1432739164" sldId="426"/>
        </pc:sldMkLst>
      </pc:sldChg>
      <pc:sldChg chg="modNotesTx">
        <pc:chgData name="Grace Srinivasiah" userId="28408957819_tp_box_2" providerId="OAuth2" clId="{38DC9D2F-FB21-5A8B-A8BA-1B5B1022FE40}" dt="2026-02-12T01:07:49.921" v="516" actId="12"/>
        <pc:sldMkLst>
          <pc:docMk/>
          <pc:sldMk cId="817280157" sldId="427"/>
        </pc:sldMkLst>
      </pc:sldChg>
      <pc:sldChg chg="modNotesTx">
        <pc:chgData name="Grace Srinivasiah" userId="28408957819_tp_box_2" providerId="OAuth2" clId="{38DC9D2F-FB21-5A8B-A8BA-1B5B1022FE40}" dt="2026-02-12T01:08:48.741" v="546" actId="20577"/>
        <pc:sldMkLst>
          <pc:docMk/>
          <pc:sldMk cId="663940177" sldId="428"/>
        </pc:sldMkLst>
      </pc:sldChg>
      <pc:sldChg chg="modNotesTx">
        <pc:chgData name="Grace Srinivasiah" userId="28408957819_tp_box_2" providerId="OAuth2" clId="{38DC9D2F-FB21-5A8B-A8BA-1B5B1022FE40}" dt="2026-02-12T01:09:34.285" v="562" actId="20577"/>
        <pc:sldMkLst>
          <pc:docMk/>
          <pc:sldMk cId="766475078" sldId="429"/>
        </pc:sldMkLst>
      </pc:sldChg>
      <pc:sldChg chg="modNotesTx">
        <pc:chgData name="Grace Srinivasiah" userId="28408957819_tp_box_2" providerId="OAuth2" clId="{38DC9D2F-FB21-5A8B-A8BA-1B5B1022FE40}" dt="2026-02-12T01:10:03.848" v="579" actId="12"/>
        <pc:sldMkLst>
          <pc:docMk/>
          <pc:sldMk cId="3177310422" sldId="430"/>
        </pc:sldMkLst>
      </pc:sldChg>
      <pc:sldChg chg="modNotesTx">
        <pc:chgData name="Grace Srinivasiah" userId="28408957819_tp_box_2" providerId="OAuth2" clId="{38DC9D2F-FB21-5A8B-A8BA-1B5B1022FE40}" dt="2026-02-12T01:10:48.166" v="600" actId="12"/>
        <pc:sldMkLst>
          <pc:docMk/>
          <pc:sldMk cId="2066148355" sldId="431"/>
        </pc:sldMkLst>
      </pc:sldChg>
      <pc:sldChg chg="addSp delSp modSp mod modNotesTx">
        <pc:chgData name="Grace Srinivasiah" userId="28408957819_tp_box_2" providerId="OAuth2" clId="{38DC9D2F-FB21-5A8B-A8BA-1B5B1022FE40}" dt="2026-02-12T01:11:57.250" v="624" actId="20577"/>
        <pc:sldMkLst>
          <pc:docMk/>
          <pc:sldMk cId="2472334790" sldId="432"/>
        </pc:sldMkLst>
        <pc:spChg chg="add mod">
          <ac:chgData name="Grace Srinivasiah" userId="28408957819_tp_box_2" providerId="OAuth2" clId="{38DC9D2F-FB21-5A8B-A8BA-1B5B1022FE40}" dt="2026-02-12T01:11:03.066" v="602"/>
          <ac:spMkLst>
            <pc:docMk/>
            <pc:sldMk cId="2472334790" sldId="432"/>
            <ac:spMk id="2" creationId="{1B12184A-2917-6590-525E-959CA68FF7E2}"/>
          </ac:spMkLst>
        </pc:spChg>
        <pc:spChg chg="add del mod">
          <ac:chgData name="Grace Srinivasiah" userId="28408957819_tp_box_2" providerId="OAuth2" clId="{38DC9D2F-FB21-5A8B-A8BA-1B5B1022FE40}" dt="2026-02-12T01:11:07.868" v="605" actId="478"/>
          <ac:spMkLst>
            <pc:docMk/>
            <pc:sldMk cId="2472334790" sldId="432"/>
            <ac:spMk id="5" creationId="{3A877376-A063-660B-1312-91E15C5B093C}"/>
          </ac:spMkLst>
        </pc:spChg>
        <pc:spChg chg="del">
          <ac:chgData name="Grace Srinivasiah" userId="28408957819_tp_box_2" providerId="OAuth2" clId="{38DC9D2F-FB21-5A8B-A8BA-1B5B1022FE40}" dt="2026-02-12T01:11:04.176" v="603" actId="478"/>
          <ac:spMkLst>
            <pc:docMk/>
            <pc:sldMk cId="2472334790" sldId="432"/>
            <ac:spMk id="7" creationId="{4AC78182-97BA-A24D-5F1A-C5EC972F076F}"/>
          </ac:spMkLst>
        </pc:spChg>
        <pc:spChg chg="add mod">
          <ac:chgData name="Grace Srinivasiah" userId="28408957819_tp_box_2" providerId="OAuth2" clId="{38DC9D2F-FB21-5A8B-A8BA-1B5B1022FE40}" dt="2026-02-12T01:11:04.639" v="604"/>
          <ac:spMkLst>
            <pc:docMk/>
            <pc:sldMk cId="2472334790" sldId="432"/>
            <ac:spMk id="8" creationId="{A8BBD993-0347-1F03-AE94-D41FB83B4037}"/>
          </ac:spMkLst>
        </pc:spChg>
      </pc:sldChg>
      <pc:sldChg chg="modNotesTx">
        <pc:chgData name="Grace Srinivasiah" userId="28408957819_tp_box_2" providerId="OAuth2" clId="{38DC9D2F-FB21-5A8B-A8BA-1B5B1022FE40}" dt="2026-02-12T01:12:58.092" v="639" actId="12"/>
        <pc:sldMkLst>
          <pc:docMk/>
          <pc:sldMk cId="2825756570" sldId="433"/>
        </pc:sldMkLst>
      </pc:sldChg>
      <pc:sldChg chg="modNotesTx">
        <pc:chgData name="Grace Srinivasiah" userId="28408957819_tp_box_2" providerId="OAuth2" clId="{38DC9D2F-FB21-5A8B-A8BA-1B5B1022FE40}" dt="2026-02-12T01:13:30.069" v="655" actId="12"/>
        <pc:sldMkLst>
          <pc:docMk/>
          <pc:sldMk cId="2618871406" sldId="434"/>
        </pc:sldMkLst>
      </pc:sldChg>
      <pc:sldChg chg="modNotesTx">
        <pc:chgData name="Grace Srinivasiah" userId="28408957819_tp_box_2" providerId="OAuth2" clId="{38DC9D2F-FB21-5A8B-A8BA-1B5B1022FE40}" dt="2026-02-12T00:37:44.671" v="83" actId="20577"/>
        <pc:sldMkLst>
          <pc:docMk/>
          <pc:sldMk cId="748945042" sldId="43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D4246A-E09F-734D-A570-BB597D1A8AD6}"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D6C839DA-7649-8C4E-9BC0-DAA98EE9EF55}">
      <dgm:prSet custT="1"/>
      <dgm:spPr>
        <a:ln>
          <a:solidFill>
            <a:schemeClr val="accent4"/>
          </a:solidFill>
        </a:ln>
      </dgm:spPr>
      <dgm:t>
        <a:bodyPr/>
        <a:lstStyle/>
        <a:p>
          <a:r>
            <a:rPr lang="en-US" sz="2600" b="0" dirty="0">
              <a:solidFill>
                <a:schemeClr val="tx1"/>
              </a:solidFill>
              <a:latin typeface="Montserrat" pitchFamily="2" charset="77"/>
            </a:rPr>
            <a:t>Adding makes more, and taking away makes less.</a:t>
          </a:r>
          <a:endParaRPr lang="en-US" sz="2600" dirty="0">
            <a:solidFill>
              <a:schemeClr val="tx1"/>
            </a:solidFill>
            <a:latin typeface="Montserrat" pitchFamily="2" charset="77"/>
          </a:endParaRPr>
        </a:p>
      </dgm:t>
    </dgm:pt>
    <dgm:pt modelId="{923839A5-5AE1-F64D-9FE3-8D2F04ED5411}" type="parTrans" cxnId="{DD11C3BA-947C-5D4B-AF57-E26FB81EB647}">
      <dgm:prSet/>
      <dgm:spPr/>
      <dgm:t>
        <a:bodyPr/>
        <a:lstStyle/>
        <a:p>
          <a:endParaRPr lang="en-US"/>
        </a:p>
      </dgm:t>
    </dgm:pt>
    <dgm:pt modelId="{81A0D19C-A94E-664D-A93F-B50FC1299ED4}" type="sibTrans" cxnId="{DD11C3BA-947C-5D4B-AF57-E26FB81EB647}">
      <dgm:prSet/>
      <dgm:spPr/>
      <dgm:t>
        <a:bodyPr/>
        <a:lstStyle/>
        <a:p>
          <a:endParaRPr lang="en-US"/>
        </a:p>
      </dgm:t>
    </dgm:pt>
    <dgm:pt modelId="{50F34E9A-A136-D247-9597-F0AB4549AB31}">
      <dgm:prSet custT="1"/>
      <dgm:spPr>
        <a:ln>
          <a:solidFill>
            <a:schemeClr val="accent4"/>
          </a:solidFill>
        </a:ln>
      </dgm:spPr>
      <dgm:t>
        <a:bodyPr/>
        <a:lstStyle/>
        <a:p>
          <a:r>
            <a:rPr lang="en-US" sz="2600" b="0" dirty="0">
              <a:solidFill>
                <a:schemeClr val="tx1"/>
              </a:solidFill>
              <a:latin typeface="Montserrat" pitchFamily="2" charset="77"/>
            </a:rPr>
            <a:t>Numbers can be put together (composed) and taken apart (decomposed).</a:t>
          </a:r>
        </a:p>
      </dgm:t>
    </dgm:pt>
    <dgm:pt modelId="{02B410AF-18D1-B240-96EF-AA440BF26EB3}" type="parTrans" cxnId="{4FF46B7A-148D-704A-94FF-39B8A0E02340}">
      <dgm:prSet/>
      <dgm:spPr/>
      <dgm:t>
        <a:bodyPr/>
        <a:lstStyle/>
        <a:p>
          <a:endParaRPr lang="en-US"/>
        </a:p>
      </dgm:t>
    </dgm:pt>
    <dgm:pt modelId="{E32EC09A-4577-9F42-83B9-581F3FF84233}" type="sibTrans" cxnId="{4FF46B7A-148D-704A-94FF-39B8A0E02340}">
      <dgm:prSet/>
      <dgm:spPr/>
      <dgm:t>
        <a:bodyPr/>
        <a:lstStyle/>
        <a:p>
          <a:endParaRPr lang="en-US"/>
        </a:p>
      </dgm:t>
    </dgm:pt>
    <dgm:pt modelId="{CD61C0CC-98A7-C449-9B4C-828BB682717E}">
      <dgm:prSet custT="1"/>
      <dgm:spPr>
        <a:ln>
          <a:solidFill>
            <a:schemeClr val="accent4"/>
          </a:solidFill>
        </a:ln>
      </dgm:spPr>
      <dgm:t>
        <a:bodyPr/>
        <a:lstStyle/>
        <a:p>
          <a:r>
            <a:rPr lang="en-US" sz="2600" b="0" dirty="0">
              <a:solidFill>
                <a:schemeClr val="tx1"/>
              </a:solidFill>
              <a:latin typeface="Montserrat" pitchFamily="2" charset="77"/>
            </a:rPr>
            <a:t>Numbers can be added in any order (commutative). </a:t>
          </a:r>
        </a:p>
      </dgm:t>
    </dgm:pt>
    <dgm:pt modelId="{1404074D-BC5D-9D43-952B-4CA997D4F849}" type="parTrans" cxnId="{987DC90C-CFD3-0941-9BA4-C3BFCCCB15CA}">
      <dgm:prSet/>
      <dgm:spPr/>
      <dgm:t>
        <a:bodyPr/>
        <a:lstStyle/>
        <a:p>
          <a:endParaRPr lang="en-US"/>
        </a:p>
      </dgm:t>
    </dgm:pt>
    <dgm:pt modelId="{3B3E0F6A-1AC0-B649-B429-1DE6DCA512DC}" type="sibTrans" cxnId="{987DC90C-CFD3-0941-9BA4-C3BFCCCB15CA}">
      <dgm:prSet/>
      <dgm:spPr/>
      <dgm:t>
        <a:bodyPr/>
        <a:lstStyle/>
        <a:p>
          <a:endParaRPr lang="en-US"/>
        </a:p>
      </dgm:t>
    </dgm:pt>
    <dgm:pt modelId="{AFDA8473-EB75-9D49-B409-BE6B389372DC}">
      <dgm:prSet custT="1"/>
      <dgm:spPr>
        <a:ln>
          <a:solidFill>
            <a:schemeClr val="accent4"/>
          </a:solidFill>
        </a:ln>
      </dgm:spPr>
      <dgm:t>
        <a:bodyPr/>
        <a:lstStyle/>
        <a:p>
          <a:r>
            <a:rPr lang="en-US" sz="2600" b="0" dirty="0">
              <a:solidFill>
                <a:schemeClr val="tx1"/>
              </a:solidFill>
              <a:latin typeface="Montserrat" pitchFamily="2" charset="77"/>
            </a:rPr>
            <a:t>Addition and subtraction are opposites (inverse). </a:t>
          </a:r>
        </a:p>
      </dgm:t>
    </dgm:pt>
    <dgm:pt modelId="{F0E2BCC5-9E24-FC40-A46A-E6D2A6DFA9F9}" type="parTrans" cxnId="{0CFFCD4E-1619-CF42-9608-367D965FC872}">
      <dgm:prSet/>
      <dgm:spPr/>
      <dgm:t>
        <a:bodyPr/>
        <a:lstStyle/>
        <a:p>
          <a:endParaRPr lang="en-US"/>
        </a:p>
      </dgm:t>
    </dgm:pt>
    <dgm:pt modelId="{B51F971C-2B50-C34C-8296-9B9836011F70}" type="sibTrans" cxnId="{0CFFCD4E-1619-CF42-9608-367D965FC872}">
      <dgm:prSet/>
      <dgm:spPr/>
      <dgm:t>
        <a:bodyPr/>
        <a:lstStyle/>
        <a:p>
          <a:endParaRPr lang="en-US"/>
        </a:p>
      </dgm:t>
    </dgm:pt>
    <dgm:pt modelId="{F74C6C47-C807-C343-887A-5C3EB86B727E}" type="pres">
      <dgm:prSet presAssocID="{72D4246A-E09F-734D-A570-BB597D1A8AD6}" presName="linear" presStyleCnt="0">
        <dgm:presLayoutVars>
          <dgm:animLvl val="lvl"/>
          <dgm:resizeHandles val="exact"/>
        </dgm:presLayoutVars>
      </dgm:prSet>
      <dgm:spPr/>
    </dgm:pt>
    <dgm:pt modelId="{AF6E7613-1BBF-2A41-81C4-F719ED5E7614}" type="pres">
      <dgm:prSet presAssocID="{D6C839DA-7649-8C4E-9BC0-DAA98EE9EF55}" presName="parentText" presStyleLbl="node1" presStyleIdx="0" presStyleCnt="4" custLinFactNeighborY="0">
        <dgm:presLayoutVars>
          <dgm:chMax val="0"/>
          <dgm:bulletEnabled val="1"/>
        </dgm:presLayoutVars>
      </dgm:prSet>
      <dgm:spPr/>
    </dgm:pt>
    <dgm:pt modelId="{4CC61E50-C498-E444-8BF4-8D222F3898FD}" type="pres">
      <dgm:prSet presAssocID="{81A0D19C-A94E-664D-A93F-B50FC1299ED4}" presName="spacer" presStyleCnt="0"/>
      <dgm:spPr/>
    </dgm:pt>
    <dgm:pt modelId="{845067B8-0299-8848-806E-0F2B12BAB180}" type="pres">
      <dgm:prSet presAssocID="{50F34E9A-A136-D247-9597-F0AB4549AB31}" presName="parentText" presStyleLbl="node1" presStyleIdx="1" presStyleCnt="4">
        <dgm:presLayoutVars>
          <dgm:chMax val="0"/>
          <dgm:bulletEnabled val="1"/>
        </dgm:presLayoutVars>
      </dgm:prSet>
      <dgm:spPr/>
    </dgm:pt>
    <dgm:pt modelId="{FAA8D631-9BAB-2C4C-B542-E773CEC46675}" type="pres">
      <dgm:prSet presAssocID="{E32EC09A-4577-9F42-83B9-581F3FF84233}" presName="spacer" presStyleCnt="0"/>
      <dgm:spPr/>
    </dgm:pt>
    <dgm:pt modelId="{08300171-427B-9E48-A55E-BC7162174546}" type="pres">
      <dgm:prSet presAssocID="{CD61C0CC-98A7-C449-9B4C-828BB682717E}" presName="parentText" presStyleLbl="node1" presStyleIdx="2" presStyleCnt="4">
        <dgm:presLayoutVars>
          <dgm:chMax val="0"/>
          <dgm:bulletEnabled val="1"/>
        </dgm:presLayoutVars>
      </dgm:prSet>
      <dgm:spPr/>
    </dgm:pt>
    <dgm:pt modelId="{9A3EA55B-F5CD-4B47-9264-D5501D6E1019}" type="pres">
      <dgm:prSet presAssocID="{3B3E0F6A-1AC0-B649-B429-1DE6DCA512DC}" presName="spacer" presStyleCnt="0"/>
      <dgm:spPr/>
    </dgm:pt>
    <dgm:pt modelId="{12FE3F42-7731-E94D-86B3-39880E51DD27}" type="pres">
      <dgm:prSet presAssocID="{AFDA8473-EB75-9D49-B409-BE6B389372DC}" presName="parentText" presStyleLbl="node1" presStyleIdx="3" presStyleCnt="4">
        <dgm:presLayoutVars>
          <dgm:chMax val="0"/>
          <dgm:bulletEnabled val="1"/>
        </dgm:presLayoutVars>
      </dgm:prSet>
      <dgm:spPr/>
    </dgm:pt>
  </dgm:ptLst>
  <dgm:cxnLst>
    <dgm:cxn modelId="{BB486404-E1AA-4647-8A96-6688F3A82694}" type="presOf" srcId="{50F34E9A-A136-D247-9597-F0AB4549AB31}" destId="{845067B8-0299-8848-806E-0F2B12BAB180}" srcOrd="0" destOrd="0" presId="urn:microsoft.com/office/officeart/2005/8/layout/vList2"/>
    <dgm:cxn modelId="{987DC90C-CFD3-0941-9BA4-C3BFCCCB15CA}" srcId="{72D4246A-E09F-734D-A570-BB597D1A8AD6}" destId="{CD61C0CC-98A7-C449-9B4C-828BB682717E}" srcOrd="2" destOrd="0" parTransId="{1404074D-BC5D-9D43-952B-4CA997D4F849}" sibTransId="{3B3E0F6A-1AC0-B649-B429-1DE6DCA512DC}"/>
    <dgm:cxn modelId="{C354CD17-7F68-8546-8014-2753A415A7BE}" type="presOf" srcId="{CD61C0CC-98A7-C449-9B4C-828BB682717E}" destId="{08300171-427B-9E48-A55E-BC7162174546}" srcOrd="0" destOrd="0" presId="urn:microsoft.com/office/officeart/2005/8/layout/vList2"/>
    <dgm:cxn modelId="{00BE6D25-7B26-DB40-BCA0-044A40ADD0F8}" type="presOf" srcId="{D6C839DA-7649-8C4E-9BC0-DAA98EE9EF55}" destId="{AF6E7613-1BBF-2A41-81C4-F719ED5E7614}" srcOrd="0" destOrd="0" presId="urn:microsoft.com/office/officeart/2005/8/layout/vList2"/>
    <dgm:cxn modelId="{12EB9F4D-5933-5E43-BD39-745BA832F11D}" type="presOf" srcId="{72D4246A-E09F-734D-A570-BB597D1A8AD6}" destId="{F74C6C47-C807-C343-887A-5C3EB86B727E}" srcOrd="0" destOrd="0" presId="urn:microsoft.com/office/officeart/2005/8/layout/vList2"/>
    <dgm:cxn modelId="{0CFFCD4E-1619-CF42-9608-367D965FC872}" srcId="{72D4246A-E09F-734D-A570-BB597D1A8AD6}" destId="{AFDA8473-EB75-9D49-B409-BE6B389372DC}" srcOrd="3" destOrd="0" parTransId="{F0E2BCC5-9E24-FC40-A46A-E6D2A6DFA9F9}" sibTransId="{B51F971C-2B50-C34C-8296-9B9836011F70}"/>
    <dgm:cxn modelId="{4FF46B7A-148D-704A-94FF-39B8A0E02340}" srcId="{72D4246A-E09F-734D-A570-BB597D1A8AD6}" destId="{50F34E9A-A136-D247-9597-F0AB4549AB31}" srcOrd="1" destOrd="0" parTransId="{02B410AF-18D1-B240-96EF-AA440BF26EB3}" sibTransId="{E32EC09A-4577-9F42-83B9-581F3FF84233}"/>
    <dgm:cxn modelId="{DD11C3BA-947C-5D4B-AF57-E26FB81EB647}" srcId="{72D4246A-E09F-734D-A570-BB597D1A8AD6}" destId="{D6C839DA-7649-8C4E-9BC0-DAA98EE9EF55}" srcOrd="0" destOrd="0" parTransId="{923839A5-5AE1-F64D-9FE3-8D2F04ED5411}" sibTransId="{81A0D19C-A94E-664D-A93F-B50FC1299ED4}"/>
    <dgm:cxn modelId="{60E4BACC-E521-1242-8614-0D7948C25284}" type="presOf" srcId="{AFDA8473-EB75-9D49-B409-BE6B389372DC}" destId="{12FE3F42-7731-E94D-86B3-39880E51DD27}" srcOrd="0" destOrd="0" presId="urn:microsoft.com/office/officeart/2005/8/layout/vList2"/>
    <dgm:cxn modelId="{57518CF7-1302-C64F-B6E7-5832E744FDC8}" type="presParOf" srcId="{F74C6C47-C807-C343-887A-5C3EB86B727E}" destId="{AF6E7613-1BBF-2A41-81C4-F719ED5E7614}" srcOrd="0" destOrd="0" presId="urn:microsoft.com/office/officeart/2005/8/layout/vList2"/>
    <dgm:cxn modelId="{E824CF5D-6256-1C43-AE23-F1CABBE0F7AA}" type="presParOf" srcId="{F74C6C47-C807-C343-887A-5C3EB86B727E}" destId="{4CC61E50-C498-E444-8BF4-8D222F3898FD}" srcOrd="1" destOrd="0" presId="urn:microsoft.com/office/officeart/2005/8/layout/vList2"/>
    <dgm:cxn modelId="{AFD96147-39C7-1A43-8584-2646824D6CF2}" type="presParOf" srcId="{F74C6C47-C807-C343-887A-5C3EB86B727E}" destId="{845067B8-0299-8848-806E-0F2B12BAB180}" srcOrd="2" destOrd="0" presId="urn:microsoft.com/office/officeart/2005/8/layout/vList2"/>
    <dgm:cxn modelId="{E9BA9EA7-9354-AA42-8A4E-DCBB18D68A9C}" type="presParOf" srcId="{F74C6C47-C807-C343-887A-5C3EB86B727E}" destId="{FAA8D631-9BAB-2C4C-B542-E773CEC46675}" srcOrd="3" destOrd="0" presId="urn:microsoft.com/office/officeart/2005/8/layout/vList2"/>
    <dgm:cxn modelId="{3CC44EAD-9CB2-D44C-8714-4A71B3E71993}" type="presParOf" srcId="{F74C6C47-C807-C343-887A-5C3EB86B727E}" destId="{08300171-427B-9E48-A55E-BC7162174546}" srcOrd="4" destOrd="0" presId="urn:microsoft.com/office/officeart/2005/8/layout/vList2"/>
    <dgm:cxn modelId="{1D74DA87-B4AD-224D-90BA-AE68BBC69C59}" type="presParOf" srcId="{F74C6C47-C807-C343-887A-5C3EB86B727E}" destId="{9A3EA55B-F5CD-4B47-9264-D5501D6E1019}" srcOrd="5" destOrd="0" presId="urn:microsoft.com/office/officeart/2005/8/layout/vList2"/>
    <dgm:cxn modelId="{59414204-5DD2-3547-9BEE-503D2BF0C6CF}" type="presParOf" srcId="{F74C6C47-C807-C343-887A-5C3EB86B727E}" destId="{12FE3F42-7731-E94D-86B3-39880E51DD2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D4246A-E09F-734D-A570-BB597D1A8AD6}"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D6C839DA-7649-8C4E-9BC0-DAA98EE9EF55}">
      <dgm:prSet custT="1"/>
      <dgm:spPr/>
      <dgm:t>
        <a:bodyPr/>
        <a:lstStyle/>
        <a:p>
          <a:r>
            <a:rPr lang="en-US" sz="2600" b="0" dirty="0">
              <a:solidFill>
                <a:schemeClr val="tx1"/>
              </a:solidFill>
              <a:latin typeface="Montserrat Medium" panose="00000600000000000000" pitchFamily="2" charset="0"/>
            </a:rPr>
            <a:t>Counting </a:t>
          </a:r>
          <a:endParaRPr lang="en-US" sz="2600" dirty="0">
            <a:solidFill>
              <a:srgbClr val="4C8503"/>
            </a:solidFill>
            <a:latin typeface="Montserrat" pitchFamily="2" charset="77"/>
          </a:endParaRPr>
        </a:p>
      </dgm:t>
    </dgm:pt>
    <dgm:pt modelId="{923839A5-5AE1-F64D-9FE3-8D2F04ED5411}" type="parTrans" cxnId="{DD11C3BA-947C-5D4B-AF57-E26FB81EB647}">
      <dgm:prSet/>
      <dgm:spPr/>
      <dgm:t>
        <a:bodyPr/>
        <a:lstStyle/>
        <a:p>
          <a:endParaRPr lang="en-US"/>
        </a:p>
      </dgm:t>
    </dgm:pt>
    <dgm:pt modelId="{81A0D19C-A94E-664D-A93F-B50FC1299ED4}" type="sibTrans" cxnId="{DD11C3BA-947C-5D4B-AF57-E26FB81EB647}">
      <dgm:prSet/>
      <dgm:spPr/>
      <dgm:t>
        <a:bodyPr/>
        <a:lstStyle/>
        <a:p>
          <a:endParaRPr lang="en-US"/>
        </a:p>
      </dgm:t>
    </dgm:pt>
    <dgm:pt modelId="{2CD71A2D-2D32-794C-A24C-7A411AF1BB69}">
      <dgm:prSet phldrT="[Text]"/>
      <dgm:spPr>
        <a:solidFill>
          <a:schemeClr val="bg1"/>
        </a:solidFill>
      </dgm:spPr>
      <dgm:t>
        <a:bodyPr/>
        <a:lstStyle/>
        <a:p>
          <a:r>
            <a:rPr lang="en-US" b="0" dirty="0">
              <a:solidFill>
                <a:schemeClr val="tx1"/>
              </a:solidFill>
              <a:latin typeface="Montserrat Medium" panose="00000600000000000000" pitchFamily="2" charset="0"/>
            </a:rPr>
            <a:t>Composing, decomposing, and using the properties of addition and subtraction</a:t>
          </a:r>
        </a:p>
      </dgm:t>
    </dgm:pt>
    <dgm:pt modelId="{03A146CC-7B44-874B-A459-A2F99E07BAF9}" type="parTrans" cxnId="{AE7EFC99-8A0F-3740-8FAE-669EE6CAE3EF}">
      <dgm:prSet/>
      <dgm:spPr/>
      <dgm:t>
        <a:bodyPr/>
        <a:lstStyle/>
        <a:p>
          <a:endParaRPr lang="en-US"/>
        </a:p>
      </dgm:t>
    </dgm:pt>
    <dgm:pt modelId="{2ADDC7D1-90B9-6041-A7F4-60EF4F61E864}" type="sibTrans" cxnId="{AE7EFC99-8A0F-3740-8FAE-669EE6CAE3EF}">
      <dgm:prSet/>
      <dgm:spPr/>
      <dgm:t>
        <a:bodyPr/>
        <a:lstStyle/>
        <a:p>
          <a:endParaRPr lang="en-US"/>
        </a:p>
      </dgm:t>
    </dgm:pt>
    <dgm:pt modelId="{2B84DF77-33C0-924D-9E6A-1AA8A542055B}">
      <dgm:prSet/>
      <dgm:spPr/>
      <dgm:t>
        <a:bodyPr/>
        <a:lstStyle/>
        <a:p>
          <a:r>
            <a:rPr lang="en-US" dirty="0">
              <a:solidFill>
                <a:schemeClr val="tx1"/>
              </a:solidFill>
              <a:latin typeface="Montserrat Medium" panose="00000600000000000000" pitchFamily="2" charset="0"/>
            </a:rPr>
            <a:t>Building on known facts</a:t>
          </a:r>
        </a:p>
      </dgm:t>
    </dgm:pt>
    <dgm:pt modelId="{30332369-6116-4145-BA18-80BDE5E5D367}" type="parTrans" cxnId="{85E38608-7989-1E49-810E-52DF6A830C24}">
      <dgm:prSet/>
      <dgm:spPr/>
      <dgm:t>
        <a:bodyPr/>
        <a:lstStyle/>
        <a:p>
          <a:endParaRPr lang="en-US"/>
        </a:p>
      </dgm:t>
    </dgm:pt>
    <dgm:pt modelId="{7312228A-794F-7244-B614-6DD48EAB20C3}" type="sibTrans" cxnId="{85E38608-7989-1E49-810E-52DF6A830C24}">
      <dgm:prSet/>
      <dgm:spPr/>
      <dgm:t>
        <a:bodyPr/>
        <a:lstStyle/>
        <a:p>
          <a:endParaRPr lang="en-US"/>
        </a:p>
      </dgm:t>
    </dgm:pt>
    <dgm:pt modelId="{F74C6C47-C807-C343-887A-5C3EB86B727E}" type="pres">
      <dgm:prSet presAssocID="{72D4246A-E09F-734D-A570-BB597D1A8AD6}" presName="linear" presStyleCnt="0">
        <dgm:presLayoutVars>
          <dgm:animLvl val="lvl"/>
          <dgm:resizeHandles val="exact"/>
        </dgm:presLayoutVars>
      </dgm:prSet>
      <dgm:spPr/>
    </dgm:pt>
    <dgm:pt modelId="{AF6E7613-1BBF-2A41-81C4-F719ED5E7614}" type="pres">
      <dgm:prSet presAssocID="{D6C839DA-7649-8C4E-9BC0-DAA98EE9EF55}" presName="parentText" presStyleLbl="node1" presStyleIdx="0" presStyleCnt="3" custLinFactNeighborY="0">
        <dgm:presLayoutVars>
          <dgm:chMax val="0"/>
          <dgm:bulletEnabled val="1"/>
        </dgm:presLayoutVars>
      </dgm:prSet>
      <dgm:spPr/>
    </dgm:pt>
    <dgm:pt modelId="{4CC61E50-C498-E444-8BF4-8D222F3898FD}" type="pres">
      <dgm:prSet presAssocID="{81A0D19C-A94E-664D-A93F-B50FC1299ED4}" presName="spacer" presStyleCnt="0"/>
      <dgm:spPr/>
    </dgm:pt>
    <dgm:pt modelId="{98B56909-45C1-4743-9A8A-CF5DB1D1AC41}" type="pres">
      <dgm:prSet presAssocID="{2CD71A2D-2D32-794C-A24C-7A411AF1BB69}" presName="parentText" presStyleLbl="node1" presStyleIdx="1" presStyleCnt="3">
        <dgm:presLayoutVars>
          <dgm:chMax val="0"/>
          <dgm:bulletEnabled val="1"/>
        </dgm:presLayoutVars>
      </dgm:prSet>
      <dgm:spPr/>
    </dgm:pt>
    <dgm:pt modelId="{57CE2E48-2645-1D49-9692-45E87762B8F1}" type="pres">
      <dgm:prSet presAssocID="{2ADDC7D1-90B9-6041-A7F4-60EF4F61E864}" presName="spacer" presStyleCnt="0"/>
      <dgm:spPr/>
    </dgm:pt>
    <dgm:pt modelId="{D59F14EF-2152-9D4A-8BF3-E20B5C335D02}" type="pres">
      <dgm:prSet presAssocID="{2B84DF77-33C0-924D-9E6A-1AA8A542055B}" presName="parentText" presStyleLbl="node1" presStyleIdx="2" presStyleCnt="3">
        <dgm:presLayoutVars>
          <dgm:chMax val="0"/>
          <dgm:bulletEnabled val="1"/>
        </dgm:presLayoutVars>
      </dgm:prSet>
      <dgm:spPr/>
    </dgm:pt>
  </dgm:ptLst>
  <dgm:cxnLst>
    <dgm:cxn modelId="{85E38608-7989-1E49-810E-52DF6A830C24}" srcId="{72D4246A-E09F-734D-A570-BB597D1A8AD6}" destId="{2B84DF77-33C0-924D-9E6A-1AA8A542055B}" srcOrd="2" destOrd="0" parTransId="{30332369-6116-4145-BA18-80BDE5E5D367}" sibTransId="{7312228A-794F-7244-B614-6DD48EAB20C3}"/>
    <dgm:cxn modelId="{00BE6D25-7B26-DB40-BCA0-044A40ADD0F8}" type="presOf" srcId="{D6C839DA-7649-8C4E-9BC0-DAA98EE9EF55}" destId="{AF6E7613-1BBF-2A41-81C4-F719ED5E7614}" srcOrd="0" destOrd="0" presId="urn:microsoft.com/office/officeart/2005/8/layout/vList2"/>
    <dgm:cxn modelId="{12EB9F4D-5933-5E43-BD39-745BA832F11D}" type="presOf" srcId="{72D4246A-E09F-734D-A570-BB597D1A8AD6}" destId="{F74C6C47-C807-C343-887A-5C3EB86B727E}" srcOrd="0" destOrd="0" presId="urn:microsoft.com/office/officeart/2005/8/layout/vList2"/>
    <dgm:cxn modelId="{98F2C285-F112-7C49-B959-D6DB185F688C}" type="presOf" srcId="{2B84DF77-33C0-924D-9E6A-1AA8A542055B}" destId="{D59F14EF-2152-9D4A-8BF3-E20B5C335D02}" srcOrd="0" destOrd="0" presId="urn:microsoft.com/office/officeart/2005/8/layout/vList2"/>
    <dgm:cxn modelId="{AE7EFC99-8A0F-3740-8FAE-669EE6CAE3EF}" srcId="{72D4246A-E09F-734D-A570-BB597D1A8AD6}" destId="{2CD71A2D-2D32-794C-A24C-7A411AF1BB69}" srcOrd="1" destOrd="0" parTransId="{03A146CC-7B44-874B-A459-A2F99E07BAF9}" sibTransId="{2ADDC7D1-90B9-6041-A7F4-60EF4F61E864}"/>
    <dgm:cxn modelId="{DD11C3BA-947C-5D4B-AF57-E26FB81EB647}" srcId="{72D4246A-E09F-734D-A570-BB597D1A8AD6}" destId="{D6C839DA-7649-8C4E-9BC0-DAA98EE9EF55}" srcOrd="0" destOrd="0" parTransId="{923839A5-5AE1-F64D-9FE3-8D2F04ED5411}" sibTransId="{81A0D19C-A94E-664D-A93F-B50FC1299ED4}"/>
    <dgm:cxn modelId="{10222EE3-92F1-DE4A-99F9-207214E7C7D9}" type="presOf" srcId="{2CD71A2D-2D32-794C-A24C-7A411AF1BB69}" destId="{98B56909-45C1-4743-9A8A-CF5DB1D1AC41}" srcOrd="0" destOrd="0" presId="urn:microsoft.com/office/officeart/2005/8/layout/vList2"/>
    <dgm:cxn modelId="{57518CF7-1302-C64F-B6E7-5832E744FDC8}" type="presParOf" srcId="{F74C6C47-C807-C343-887A-5C3EB86B727E}" destId="{AF6E7613-1BBF-2A41-81C4-F719ED5E7614}" srcOrd="0" destOrd="0" presId="urn:microsoft.com/office/officeart/2005/8/layout/vList2"/>
    <dgm:cxn modelId="{E824CF5D-6256-1C43-AE23-F1CABBE0F7AA}" type="presParOf" srcId="{F74C6C47-C807-C343-887A-5C3EB86B727E}" destId="{4CC61E50-C498-E444-8BF4-8D222F3898FD}" srcOrd="1" destOrd="0" presId="urn:microsoft.com/office/officeart/2005/8/layout/vList2"/>
    <dgm:cxn modelId="{EC07BEE5-EE11-AD46-BEC8-F9AC8E63F247}" type="presParOf" srcId="{F74C6C47-C807-C343-887A-5C3EB86B727E}" destId="{98B56909-45C1-4743-9A8A-CF5DB1D1AC41}" srcOrd="2" destOrd="0" presId="urn:microsoft.com/office/officeart/2005/8/layout/vList2"/>
    <dgm:cxn modelId="{021EB49E-F9E9-7A41-B0E4-12A9E20784B4}" type="presParOf" srcId="{F74C6C47-C807-C343-887A-5C3EB86B727E}" destId="{57CE2E48-2645-1D49-9692-45E87762B8F1}" srcOrd="3" destOrd="0" presId="urn:microsoft.com/office/officeart/2005/8/layout/vList2"/>
    <dgm:cxn modelId="{EC2E8533-187E-7E45-A269-DC951E06CFCF}" type="presParOf" srcId="{F74C6C47-C807-C343-887A-5C3EB86B727E}" destId="{D59F14EF-2152-9D4A-8BF3-E20B5C335D0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E7613-1BBF-2A41-81C4-F719ED5E7614}">
      <dsp:nvSpPr>
        <dsp:cNvPr id="0" name=""/>
        <dsp:cNvSpPr/>
      </dsp:nvSpPr>
      <dsp:spPr>
        <a:xfrm>
          <a:off x="0" y="2706"/>
          <a:ext cx="7488237" cy="1031940"/>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solidFill>
                <a:schemeClr val="tx1"/>
              </a:solidFill>
              <a:latin typeface="Montserrat" pitchFamily="2" charset="77"/>
            </a:rPr>
            <a:t>Adding makes more, and taking away makes less.</a:t>
          </a:r>
          <a:endParaRPr lang="en-US" sz="2600" kern="1200" dirty="0">
            <a:solidFill>
              <a:schemeClr val="tx1"/>
            </a:solidFill>
            <a:latin typeface="Montserrat" pitchFamily="2" charset="77"/>
          </a:endParaRPr>
        </a:p>
      </dsp:txBody>
      <dsp:txXfrm>
        <a:off x="50375" y="53081"/>
        <a:ext cx="7387487" cy="931190"/>
      </dsp:txXfrm>
    </dsp:sp>
    <dsp:sp modelId="{845067B8-0299-8848-806E-0F2B12BAB180}">
      <dsp:nvSpPr>
        <dsp:cNvPr id="0" name=""/>
        <dsp:cNvSpPr/>
      </dsp:nvSpPr>
      <dsp:spPr>
        <a:xfrm>
          <a:off x="0" y="1115286"/>
          <a:ext cx="7488237" cy="1031940"/>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solidFill>
                <a:schemeClr val="tx1"/>
              </a:solidFill>
              <a:latin typeface="Montserrat" pitchFamily="2" charset="77"/>
            </a:rPr>
            <a:t>Numbers can be put together (composed) and taken apart (decomposed).</a:t>
          </a:r>
        </a:p>
      </dsp:txBody>
      <dsp:txXfrm>
        <a:off x="50375" y="1165661"/>
        <a:ext cx="7387487" cy="931190"/>
      </dsp:txXfrm>
    </dsp:sp>
    <dsp:sp modelId="{08300171-427B-9E48-A55E-BC7162174546}">
      <dsp:nvSpPr>
        <dsp:cNvPr id="0" name=""/>
        <dsp:cNvSpPr/>
      </dsp:nvSpPr>
      <dsp:spPr>
        <a:xfrm>
          <a:off x="0" y="2227866"/>
          <a:ext cx="7488237" cy="1031940"/>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solidFill>
                <a:schemeClr val="tx1"/>
              </a:solidFill>
              <a:latin typeface="Montserrat" pitchFamily="2" charset="77"/>
            </a:rPr>
            <a:t>Numbers can be added in any order (commutative). </a:t>
          </a:r>
        </a:p>
      </dsp:txBody>
      <dsp:txXfrm>
        <a:off x="50375" y="2278241"/>
        <a:ext cx="7387487" cy="931190"/>
      </dsp:txXfrm>
    </dsp:sp>
    <dsp:sp modelId="{12FE3F42-7731-E94D-86B3-39880E51DD27}">
      <dsp:nvSpPr>
        <dsp:cNvPr id="0" name=""/>
        <dsp:cNvSpPr/>
      </dsp:nvSpPr>
      <dsp:spPr>
        <a:xfrm>
          <a:off x="0" y="3340446"/>
          <a:ext cx="7488237" cy="1031940"/>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solidFill>
                <a:schemeClr val="tx1"/>
              </a:solidFill>
              <a:latin typeface="Montserrat" pitchFamily="2" charset="77"/>
            </a:rPr>
            <a:t>Addition and subtraction are opposites (inverse). </a:t>
          </a:r>
        </a:p>
      </dsp:txBody>
      <dsp:txXfrm>
        <a:off x="50375" y="3390821"/>
        <a:ext cx="7387487" cy="9311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E7613-1BBF-2A41-81C4-F719ED5E7614}">
      <dsp:nvSpPr>
        <dsp:cNvPr id="0" name=""/>
        <dsp:cNvSpPr/>
      </dsp:nvSpPr>
      <dsp:spPr>
        <a:xfrm>
          <a:off x="0" y="563384"/>
          <a:ext cx="7488237" cy="1032854"/>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solidFill>
                <a:schemeClr val="tx1"/>
              </a:solidFill>
              <a:latin typeface="Montserrat Medium" panose="00000600000000000000" pitchFamily="2" charset="0"/>
            </a:rPr>
            <a:t>Counting </a:t>
          </a:r>
          <a:endParaRPr lang="en-US" sz="2600" kern="1200" dirty="0">
            <a:solidFill>
              <a:srgbClr val="4C8503"/>
            </a:solidFill>
            <a:latin typeface="Montserrat" pitchFamily="2" charset="77"/>
          </a:endParaRPr>
        </a:p>
      </dsp:txBody>
      <dsp:txXfrm>
        <a:off x="50420" y="613804"/>
        <a:ext cx="7387397" cy="932014"/>
      </dsp:txXfrm>
    </dsp:sp>
    <dsp:sp modelId="{98B56909-45C1-4743-9A8A-CF5DB1D1AC41}">
      <dsp:nvSpPr>
        <dsp:cNvPr id="0" name=""/>
        <dsp:cNvSpPr/>
      </dsp:nvSpPr>
      <dsp:spPr>
        <a:xfrm>
          <a:off x="0" y="1671118"/>
          <a:ext cx="7488237" cy="1032854"/>
        </a:xfrm>
        <a:prstGeom prst="roundRect">
          <a:avLst/>
        </a:prstGeom>
        <a:solidFill>
          <a:schemeClr val="bg1"/>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solidFill>
                <a:schemeClr val="tx1"/>
              </a:solidFill>
              <a:latin typeface="Montserrat Medium" panose="00000600000000000000" pitchFamily="2" charset="0"/>
            </a:rPr>
            <a:t>Composing, decomposing, and using the properties of addition and subtraction</a:t>
          </a:r>
        </a:p>
      </dsp:txBody>
      <dsp:txXfrm>
        <a:off x="50420" y="1721538"/>
        <a:ext cx="7387397" cy="932014"/>
      </dsp:txXfrm>
    </dsp:sp>
    <dsp:sp modelId="{D59F14EF-2152-9D4A-8BF3-E20B5C335D02}">
      <dsp:nvSpPr>
        <dsp:cNvPr id="0" name=""/>
        <dsp:cNvSpPr/>
      </dsp:nvSpPr>
      <dsp:spPr>
        <a:xfrm>
          <a:off x="0" y="2778853"/>
          <a:ext cx="7488237" cy="1032854"/>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latin typeface="Montserrat Medium" panose="00000600000000000000" pitchFamily="2" charset="0"/>
            </a:rPr>
            <a:t>Building on known facts</a:t>
          </a:r>
        </a:p>
      </dsp:txBody>
      <dsp:txXfrm>
        <a:off x="50420" y="2829273"/>
        <a:ext cx="7387397" cy="9320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2/11/26</a:t>
            </a:fld>
            <a:endParaRPr lang="en-US" dirty="0"/>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2/11/26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dirty="0"/>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p80gE3dkMx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youtu.be/E5W_fby-Mb8"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ride.ri.gov/sites/g/files/xkgbur806/files/Portals/0/Uploads/Documents/Information-and-Accountability-User-Friendly-Data/Accountability/SPP/Additive-Schemas-508.pdf?ver=2022-05-31-132133-253"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youtu.be/p80gE3dkMxM"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youtu.be/E5W_fby-Mb8"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session, we will explore how children in early elementary grades develop an understanding of addition and subtraction. We will also focus on ways we can support children in early elementary grades to understand and use addition and subtraction.</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dirty="0"/>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Composing and decomposing numbers supports understanding place value.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Starting in kindergarten, children compose and decompose numbers from 11 to 19 into 10 ones to make 10 and some additional ones. For example, children might use objects, drawings, or equations to record each composition or decomposition, such as 18 = 10 + 8 (Laski et al., 2016).</a:t>
            </a:r>
            <a:r>
              <a:rPr lang="en-US" sz="1200" kern="1200" baseline="300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By the end of second grade, children extend their understanding of place value to the hundreds. This includes understanding the following: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hundred can be thought of as a bundle of 10 tens.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Three-digit numbers are composed of hundreds, tens, and ones.</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dirty="0"/>
          </a:p>
        </p:txBody>
      </p:sp>
    </p:spTree>
    <p:extLst>
      <p:ext uri="{BB962C8B-B14F-4D97-AF65-F5344CB8AC3E}">
        <p14:creationId xmlns:p14="http://schemas.microsoft.com/office/powerpoint/2010/main" val="2893993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children deepen their understanding of number composition and decomposition, they also develop a deeper understanding of addition and subtraction.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early elementary grades, children develop an understanding of three properties of addition and subtraction: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commutative property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associative property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inverse property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explore some of these properties!</a:t>
            </a: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2103356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2–3 minutes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slide contains animation. See instructions in the Talking Points.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explore a property of addition that children grow to understand. We will use written equations for our adult activity.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is an equation. Solve it using any strategy you prefer.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57 + 48 =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time for participants to solve the equations individually.]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to reveal the answer, 105.]</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may have discovered, the answer to this equation is 105. </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dirty="0"/>
          </a:p>
        </p:txBody>
      </p:sp>
    </p:spTree>
    <p:extLst>
      <p:ext uri="{BB962C8B-B14F-4D97-AF65-F5344CB8AC3E}">
        <p14:creationId xmlns:p14="http://schemas.microsoft.com/office/powerpoint/2010/main" val="3014154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let’s consider a different problem: 48 + 57 =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time for participants to solve the equations individually.]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 volunteers to share their answer. Encourage participants to explain how they solved the problem.]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to reveal the answer, 105.]</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dirty="0"/>
          </a:p>
        </p:txBody>
      </p:sp>
    </p:spTree>
    <p:extLst>
      <p:ext uri="{BB962C8B-B14F-4D97-AF65-F5344CB8AC3E}">
        <p14:creationId xmlns:p14="http://schemas.microsoft.com/office/powerpoint/2010/main" val="1734987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knew the answer very quickly because we understand that the order of the numbers being added together—the </a:t>
            </a:r>
            <a:r>
              <a:rPr lang="en-US" sz="1200" b="1" kern="1200" dirty="0">
                <a:solidFill>
                  <a:schemeClr val="tx1"/>
                </a:solidFill>
                <a:effectLst/>
                <a:latin typeface="+mn-lt"/>
                <a:ea typeface="+mn-ea"/>
                <a:cs typeface="+mn-cs"/>
              </a:rPr>
              <a:t>addends</a:t>
            </a:r>
            <a:r>
              <a:rPr lang="en-US" sz="1200" kern="1200" dirty="0">
                <a:solidFill>
                  <a:schemeClr val="tx1"/>
                </a:solidFill>
                <a:effectLst/>
                <a:latin typeface="+mn-lt"/>
                <a:ea typeface="+mn-ea"/>
                <a:cs typeface="+mn-cs"/>
              </a:rPr>
              <a:t>—does not matter.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is known as the </a:t>
            </a:r>
            <a:r>
              <a:rPr lang="en-US" sz="1200" b="1" kern="1200" dirty="0">
                <a:solidFill>
                  <a:schemeClr val="tx1"/>
                </a:solidFill>
                <a:effectLst/>
                <a:latin typeface="+mn-lt"/>
                <a:ea typeface="+mn-ea"/>
                <a:cs typeface="+mn-cs"/>
              </a:rPr>
              <a:t>commutative property</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57 + 48 is the same as 48 + 57.</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dirty="0"/>
          </a:p>
        </p:txBody>
      </p:sp>
    </p:spTree>
    <p:extLst>
      <p:ext uri="{BB962C8B-B14F-4D97-AF65-F5344CB8AC3E}">
        <p14:creationId xmlns:p14="http://schemas.microsoft.com/office/powerpoint/2010/main" val="4219663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2–3 minutes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contains animation. See instructions in the Talking Points.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explore another property of addition related to the idea that the order in which numbers are added doesn’t matter.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is an equation. Solve it using any strategy you prefer.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50 + 7 + 43 + 5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solve the problem.]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to reveal the answer, 105.]</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have discovered that the answer is 105. However, you might have used different strategies to come to that answer.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with your table group the ways you solved this problem.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discuss. Then, invite a few volunteers to share with the larger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sharing ways you solved this addition problem.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charting the different ways participants solved the problem. For example,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adding 50 + 7, then 43 + 5; finally, adding 57 + 48 using a “column method”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adding 43 + 7 to get 50, then adding 50 + 50 to equal 100; finally, adding 5</a:t>
            </a:r>
            <a:r>
              <a:rPr lang="en-US" dirty="0">
                <a:effectLst/>
              </a:rPr>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dirty="0"/>
          </a:p>
        </p:txBody>
      </p:sp>
    </p:spTree>
    <p:extLst>
      <p:ext uri="{BB962C8B-B14F-4D97-AF65-F5344CB8AC3E}">
        <p14:creationId xmlns:p14="http://schemas.microsoft.com/office/powerpoint/2010/main" val="2352564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experienced the </a:t>
            </a:r>
            <a:r>
              <a:rPr lang="en-US" sz="1200" b="1" kern="1200" dirty="0">
                <a:solidFill>
                  <a:schemeClr val="tx1"/>
                </a:solidFill>
                <a:effectLst/>
                <a:latin typeface="+mn-lt"/>
                <a:ea typeface="+mn-ea"/>
                <a:cs typeface="+mn-cs"/>
              </a:rPr>
              <a:t>associative property of addition</a:t>
            </a:r>
            <a:r>
              <a:rPr lang="en-US" sz="1200" kern="1200" dirty="0">
                <a:solidFill>
                  <a:schemeClr val="tx1"/>
                </a:solidFill>
                <a:effectLst/>
                <a:latin typeface="+mn-lt"/>
                <a:ea typeface="+mn-ea"/>
                <a:cs typeface="+mn-cs"/>
              </a:rPr>
              <a:t>. The associative property of addition means that numbers can be added in any order or any grouping.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children in second grade are likely to have fluency in the different ways to compose 10. They are likely to know that 3 and 7 makes 10.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to reveal an example.]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Therefore, to solve the problem 50 + 7 + 43 + 5, children might first add 7 and 43, because 7 and 3 make a 10. So, 43 becomes 50. Now, it is easier to add 50, 50, and 5.</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associative property of addition is strongly related to the commutative property of addition (Barnett &amp; Ding, 2018).</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children understand the associative property, they can group numbers in a way that helps them solve the problem. </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dirty="0"/>
          </a:p>
        </p:txBody>
      </p:sp>
    </p:spTree>
    <p:extLst>
      <p:ext uri="{BB962C8B-B14F-4D97-AF65-F5344CB8AC3E}">
        <p14:creationId xmlns:p14="http://schemas.microsoft.com/office/powerpoint/2010/main" val="1256286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explore one more property of addition and subtraction.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is the same equation we worked with previously: 57 + 48 = 105.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to reveal a new equation.]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is a new equation: 105 – 57. Solve it using any strategy you prefer.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solve the problem.]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were you able to solve this so quickly?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[Affirm and support participants’ responses.]</a:t>
            </a: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dirty="0"/>
          </a:p>
        </p:txBody>
      </p:sp>
    </p:spTree>
    <p:extLst>
      <p:ext uri="{BB962C8B-B14F-4D97-AF65-F5344CB8AC3E}">
        <p14:creationId xmlns:p14="http://schemas.microsoft.com/office/powerpoint/2010/main" val="391700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Many of you might have used the inverse property of addition and subtraction.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inverse property of addition and subtraction</a:t>
            </a:r>
            <a:r>
              <a:rPr lang="en-US" sz="1200" kern="1200" dirty="0">
                <a:solidFill>
                  <a:schemeClr val="tx1"/>
                </a:solidFill>
                <a:effectLst/>
                <a:latin typeface="+mn-lt"/>
                <a:ea typeface="+mn-ea"/>
                <a:cs typeface="+mn-cs"/>
              </a:rPr>
              <a:t> is the idea that addition and subtraction are opposites. For example, we knew that 57 and 48 make 105. So, we could easily figure out that if we take 57 away from 105, the part that remains will be 48. </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dirty="0"/>
          </a:p>
        </p:txBody>
      </p:sp>
    </p:spTree>
    <p:extLst>
      <p:ext uri="{BB962C8B-B14F-4D97-AF65-F5344CB8AC3E}">
        <p14:creationId xmlns:p14="http://schemas.microsoft.com/office/powerpoint/2010/main" val="1441577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Most children experience the commutative, associative, and inverse properties over time, starting in preschool, by exploring addition and subtraction in different ways—for example, adding and subtracting during daily routines, such as putting away toys and materials, at mealtimes, or while playing games involving taking away or adding to (Baroody &amp; Gannon, 1984; Bryant et al., 1999; Clements &amp; Sarama, 2020; Zur &amp; Gelman, 2004).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Educators can help children learn about these properties by encouraging children to experiment with adding and subtracting concrete objects and inviting them to compose and decompose numbers in different ways.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Sometimes children learn about these relationships using “fact families”—a collection of math facts that show the relationship between the same set of numbers. Educators might encourage children to represent fact families using “number bonds.”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to reveal an example of a number bond.] Number bonds help children understand how two smaller numbers are a part of a total or a whole. For example, children might make a number bond using 8 as the whole and 3 and 5 as the parts. Children can understand that 3 + 5 = 8, and 5 + 3 also equals 8. The order in which the numbers are added does not change the answer.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also notice that 3 and 5 are both parts of a whole (8). If one of those parts is removed, for example, 8 – 3, the remaining part will be 5. When we combine the two parts, 3 and 5, we get 8. This is the inverse property.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Educators can also present problems that illustrate these principles right after each other to help children realize through inquiry that, although the problems might be different, they are related and sometimes share the same answer. For example, educators might present 3 items that appeal to children and ask the children to add 5 more, solving for 3 + 5. Educators can then ask children to take away 3, solving for 8 – 3. Educators can ask children what patterns they notice to highlight the inverse relationship between the equations. </a:t>
            </a: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271524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r>
              <a:rPr lang="en-US" sz="1800" kern="1200" dirty="0">
                <a:solidFill>
                  <a:schemeClr val="tx1"/>
                </a:solidFill>
                <a:effectLst/>
                <a:latin typeface="Montserrat" panose="00000500000000000000" pitchFamily="50" charset="0"/>
                <a:ea typeface="+mn-ea"/>
                <a:cs typeface="+mn-cs"/>
              </a:rPr>
              <a:t>The Count Play Explore Professional Learning Resources were made possible by Count Play Explore, an early math, science and computer science initiative led by the Fresno County Superintendent of Schools, Early Care and Education Department. This initiative is generously funded by the California Department of Education and the California State Board of Education. These resources, developed by WestEd in collaboration with FCSS and AIMS Center for Math and Science Education, are intended to be used as a guide for implementing evidence-based strategies, promoting active learning, and encouraging developmentally appropriate practices in early education settings. They are not intended for commercial redistribution, unauthorized modification, or use outside the scope of professional education.</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have discussed the different understandings that children develop about addition and subtraction.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examine different strategies children might use to solve addition and subtraction problems. These include: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counting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composing, decomposing, and using the properties of addition and subtraction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building on known facts </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dirty="0"/>
          </a:p>
        </p:txBody>
      </p:sp>
    </p:spTree>
    <p:extLst>
      <p:ext uri="{BB962C8B-B14F-4D97-AF65-F5344CB8AC3E}">
        <p14:creationId xmlns:p14="http://schemas.microsoft.com/office/powerpoint/2010/main" val="4061494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10–15 minutes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Early elementary addition and subtraction video clip</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observe a video clip of children solving an addition problem.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observe, notice what children understand about addition and subtraction.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do you notice about some of the strategies they use to solve the addition problem?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observing the video clip, we will discuss what you noticed.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[Play the video clip.]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 participants to share observations about what children understand regarding addition and subtraction, as well as the strategies the children used.]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sharing what you noticed about how children in the video used addition. We will revisit some of what you observed as we explore strategies children in the early elementary grades use to add or subtract.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Later, we’ll discuss how educators can support children to try different strategies for addition and subtraction. For now, it’s important to note that there is no one right or wrong way for children to utilize strategies to creatively compose and decompose numbers. It is an educator’s role to notice and respond to the richness of children’s sense-making and to support peers in learning from one another.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an early elementary grade video clip of children adding or subtracting.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provide the following video clip (you may use other videos):</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Solving an Addition Problem (Second–Third Grade) [https://www.youtube.com/watch?v=p80gE3dkMxM],</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Solving an Addition Problem (Second–Third Grade)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=E5W_fby-Mb8]</a:t>
            </a:r>
            <a:r>
              <a:rPr lang="en-US" sz="1200" kern="1200" dirty="0">
                <a:solidFill>
                  <a:schemeClr val="tx1"/>
                </a:solidFill>
                <a:effectLst/>
                <a:latin typeface="+mn-lt"/>
                <a:ea typeface="+mn-ea"/>
                <a:cs typeface="+mn-cs"/>
              </a:rPr>
              <a:t>: In this video clip, children in second grade use concrete objects (for example, base ten blocks and ten frames) to solve a word problem. Children work collaboratively and engage in math discourse as they explain their approaches to their partners.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playing the video more than once. The first time, invite participants to become familiar with the clip. Then, invite participants to observe ways children use different strategies and understandings to support their addition process.</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dirty="0"/>
          </a:p>
        </p:txBody>
      </p:sp>
    </p:spTree>
    <p:extLst>
      <p:ext uri="{BB962C8B-B14F-4D97-AF65-F5344CB8AC3E}">
        <p14:creationId xmlns:p14="http://schemas.microsoft.com/office/powerpoint/2010/main" val="1716219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count-all</a:t>
            </a:r>
            <a:r>
              <a:rPr lang="en-US" sz="1200" kern="1200" dirty="0">
                <a:solidFill>
                  <a:schemeClr val="tx1"/>
                </a:solidFill>
                <a:effectLst/>
                <a:latin typeface="+mn-lt"/>
                <a:ea typeface="+mn-ea"/>
                <a:cs typeface="+mn-cs"/>
              </a:rPr>
              <a:t> strategy is the first strategy children will use to add and subtract numbers.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means that children will count all the objects in a set to find a total number after adding to or taking away from that set. For example,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 child might combine a set of 8 and a set of 4. Then, the child will count all of the objects in the set, “One, two, three, four, five, six, seven, eight, nine, ten, eleven, twelve—twelve!”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By the end of kindergarten and into first grade, children learn to use the “count on” strategy for addition (Carpenter &amp; Moser, 1982; Clements &amp; Sarama, 2020).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count-on strategy is when a child starts at a number and counts up from that number. For example,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solving addition problems, such as adding 4 to a set of 8, a child might say aloud or whisper to himself, “Eight …” and then count on 4 more fingers or objects saying, “… nine, ten, eleven, twelve—twelve!”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might count using their home language, English, or both. Educators can support children to use the language that is most effective for them.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PPT 2b “Addition and Subtraction: Preschool, Transitional Kindergarten, and Kindergarten” for more information on emerging counting strategies. Information on counting strategies is also featured in PPT 1 “Introduction to Addition and Subtraction.”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inviting participants to use the collections of objects at their table to model the counting strategies described on the slide. </a:t>
            </a: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dirty="0"/>
          </a:p>
        </p:txBody>
      </p:sp>
    </p:spTree>
    <p:extLst>
      <p:ext uri="{BB962C8B-B14F-4D97-AF65-F5344CB8AC3E}">
        <p14:creationId xmlns:p14="http://schemas.microsoft.com/office/powerpoint/2010/main" val="2929880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might continue to use count-all strategies, even when they start using larger numbers. They might use skip counting to help them “count all” more quickly (Clements &amp; Sarama, 2020). For example,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 child might add 30 and 55 by skip counting: “Ten, twenty, thirty, forty, fifty, sixty, seventy, eighty, eighty-five.”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might also use a counting-on strategy. Children who understand the commutative property (the idea that the order in which numbers are added does not matter) might realize that adding 55 to a set of 30 is the same as adding 30 to a set of 55. They might start counting up from the larger number. For example, “Fifty-five …,” and then count on, “…sixty-five, seventy-five, eighty-five.”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Counting on can be challenging for children because it requires them to start counting from numbers other than one.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participants to discuss the counting strategies demonstrated in the “Solving an Addition Problem (Second—Third Grade)” video clip. Consider playing parts of the clip to support participants’ discussion.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is an example of how children in the video used counting strategies: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in this video use a variation of a counting-all strategy. For example, David physically combines all the tens and then uses skip counting to count them all. He uses a counting-on strategy to add the ones to the tens. </a:t>
            </a: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dirty="0"/>
          </a:p>
        </p:txBody>
      </p:sp>
    </p:spTree>
    <p:extLst>
      <p:ext uri="{BB962C8B-B14F-4D97-AF65-F5344CB8AC3E}">
        <p14:creationId xmlns:p14="http://schemas.microsoft.com/office/powerpoint/2010/main" val="2382575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Similar to counting-on strategies, children might use </a:t>
            </a:r>
            <a:r>
              <a:rPr lang="en-US" sz="1200" b="1" kern="1200" dirty="0">
                <a:solidFill>
                  <a:schemeClr val="tx1"/>
                </a:solidFill>
                <a:effectLst/>
                <a:latin typeface="+mn-lt"/>
                <a:ea typeface="+mn-ea"/>
                <a:cs typeface="+mn-cs"/>
              </a:rPr>
              <a:t>counting-down</a:t>
            </a:r>
            <a:r>
              <a:rPr lang="en-US" sz="1200" kern="1200" dirty="0">
                <a:solidFill>
                  <a:schemeClr val="tx1"/>
                </a:solidFill>
                <a:effectLst/>
                <a:latin typeface="+mn-lt"/>
                <a:ea typeface="+mn-ea"/>
                <a:cs typeface="+mn-cs"/>
              </a:rPr>
              <a:t> strategies to help them solve subtraction problems. This means that a child might start at a number and then count backward by the number that is being subtracted.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subtraction problems such as taking 3 away from a set of 8, a child might hold up 8 fingers and while removing 3 fingers, count “eight… seven, six, five.” [Use gestures to model the talking points by holding up 8 fingers. Then, fold 3 fingers down as you count backward to 5.]</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Counting down is challenging because it requires children to know how to count backward and hold in memory how many fingers or objects they are removing.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might use number lines to support counting down as a strategy for subtraction.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Some children might use a “counting-up-to-the-total” strategy to solve subtraction problems (Clements &amp; Sarama, 2020). This happens when children begin to understand part–whole relationships as they relate to addition and subtraction.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example, if solving 8 – 3, children might understand that the total is 8. One part of that 8 is 3. They might use addition to count on from 3, “Three … four, five, six, seven, eight” (counting on 5 fingers), to realize that the missing part is 5. [You might use gestures to model this approach. Hold up 3 fingers. Then, add 5 more fingers to result in 8.]</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understanding of part–whole relationships is supported by opportunities to compose and decompose numbers in different ways.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takes time and a lot of practice for children to comfortably transition from counting-all to counting-on or counting-down strategies. While some children make this transition in kindergarten, others may only make this transition in first grade.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PPT 2b “Addition and Subtraction: Preschool, Transitional Kindergarten, and Kindergarten” and PPT 1 “Introduction to Addition and Subtraction” also feature counting strategies.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inviting participants to discuss the ways children in their learning setting have used counting strategies to add or subtract. </a:t>
            </a: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dirty="0"/>
          </a:p>
        </p:txBody>
      </p:sp>
    </p:spTree>
    <p:extLst>
      <p:ext uri="{BB962C8B-B14F-4D97-AF65-F5344CB8AC3E}">
        <p14:creationId xmlns:p14="http://schemas.microsoft.com/office/powerpoint/2010/main" val="1767628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children deepen their understanding of number relationships and the properties of addition and subtraction, they become more flexible in how they solve problems. For example, they can decompose or compose numbers in different ways or decide which two numbers to add first.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the ways children might compose or decompose numbers to solve 17 + 8.</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consider ways children might compose or decompose numbers to solve 17 + 8. You might invite participants to discuss in small groups. Then, share with the larger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discussed some ways children might compose or decompose to solve 17 + 8. Here is one way: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to reveal 3 + 5.] Children might first decompose 8 into 3 and 5.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to reveal 17 + 3.] Then, they might add 17 and 3 to get 20.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to reveal 20 + 5.] Now it is easier to add 20 and 5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to reveal 25.] … to equal 25.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might use different strategies in flexible ways to solve problems.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approach to solving addition or subtraction problems might seem different from how we learned to add or subtract when we were in school. Some older methods of teaching children to add or subtract focused on arriving at a correct answer—often by using a system of steps (for example, adding numbers in columns).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Some ways children are taught to solve addition and subtraction problems today (for example, by using number composition and decomposition) help children use math with understanding to solve problems (Clements &amp; Sarama, 2020). Instead of following steps to arrive at a correct answer, children are able to understand how addition and subtraction work and why they arrive at a certain answer.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encourage participants to discuss the ways children used composition and decomposition as a strategy to support them to add in the “Solving an Addition Problem (Early Elementary)” video clip. Consider playing parts of the clip to support participants’ discussion.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is an example of how children in the video used composition and decomposition to support adding: The children understand that numbers can be put together and taken apart. For example, the children model the addends, 39 and 46, using ten frames and base ten blocks. To do this, they first decompose each addend into tens and ones (3 tens, 9 ones, and 4 tens, 6 ones). Then, they compose the tens and ones in ways that support their addition process. </a:t>
            </a: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dirty="0"/>
          </a:p>
        </p:txBody>
      </p:sp>
    </p:spTree>
    <p:extLst>
      <p:ext uri="{BB962C8B-B14F-4D97-AF65-F5344CB8AC3E}">
        <p14:creationId xmlns:p14="http://schemas.microsoft.com/office/powerpoint/2010/main" val="17685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Another way children might solve addition and subtraction problems is by building on known facts.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known facts—answers to addition or subtraction problems that children have constructed from previous experiences—can be used to solve other problems. For example, children might know from memory: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Addends that equal 10 (such as 8 + 2, 6 + 4, 7 + 3, 5 + 5)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Sums of doubles (such as 1 + 1, 2 + 2, 3 + 3, and so 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might use known facts of doubles to solve problems. For example, to solve 6 + 7, children might know from memory that 6 + 6 = 12, and then add one to get 13.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come to know facts, young children can draw from meaningful and diverse experiences with addition and subtraction across home and school experiences that support them to solve a variety of addition and subtraction problems in different ways and in different contexts.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children memorize addition or subtraction facts without understanding the relationships between the numbers, their knowledge is less useful. Children who only memorize facts will often struggle to apply facts to new and more complex problems.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However, when children are encouraged to find patterns in their reasoning and build an understanding of how numbers are related, they remember facts in a way that is flexible and useful (</a:t>
            </a:r>
            <a:r>
              <a:rPr lang="en-US" sz="1200" kern="1200" dirty="0" err="1">
                <a:solidFill>
                  <a:schemeClr val="tx1"/>
                </a:solidFill>
                <a:effectLst/>
                <a:latin typeface="+mn-lt"/>
                <a:ea typeface="+mn-ea"/>
                <a:cs typeface="+mn-cs"/>
              </a:rPr>
              <a:t>Boaler</a:t>
            </a:r>
            <a:r>
              <a:rPr lang="en-US" sz="1200" kern="1200" dirty="0">
                <a:solidFill>
                  <a:schemeClr val="tx1"/>
                </a:solidFill>
                <a:effectLst/>
                <a:latin typeface="+mn-lt"/>
                <a:ea typeface="+mn-ea"/>
                <a:cs typeface="+mn-cs"/>
              </a:rPr>
              <a:t>, 2014; Clements &amp; Sarama, 2020).</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important to learn about children’s abilities and prior knowledge to best support them in their ability to use known facts as a way to add and subtract.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 participants to share some of the facts children in their learning setting know from memory.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dirty="0"/>
          </a:p>
        </p:txBody>
      </p:sp>
    </p:spTree>
    <p:extLst>
      <p:ext uri="{BB962C8B-B14F-4D97-AF65-F5344CB8AC3E}">
        <p14:creationId xmlns:p14="http://schemas.microsoft.com/office/powerpoint/2010/main" val="1135330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reviewed different strategies children might use to add and subtract.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children gain more experience using different strategies, they adjust the strategy they use to solve a problem based on the type of problem they are solving (Clements &amp; Sarama, 2020).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explore many types of problems using addition and subtraction. Here are three examples: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End unknown: In end unknown problems, the end result is what is unknown. For example, “Kimberly has 46 stickers and Gael has 39. How many stickers do they have altogether?” “How many they have all together” is the unknown that children try to figure out.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Change unknown: In change unknown problems, how much is added or taken away is the unknown part. Here’s one example of a change unknown problem: “Kimberly has 46 stickers. Gael also has some stickers. All together, they have 85 stickers. How many stickers does Gael have?” In this problem, one of the addends—the numbers being added—is unknown.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Start unknown: In start unknown, the starting amount is unknown. Here is an example of a start unknown problem presented in the video: “Kimberly has some stickers. She gave 39 stickers to Gael. Now she has 46 stickers.” In this problem, children solve to find out how many stickers Kimberly started with, before she gave 39 to Gael.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with your table groups different ways children might solve these problems. You might also discuss the ways children in the video solved the start unknown problem.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participants discuss with their table groups, invite volunteers to share with the larger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discussed different ways children might solve these word problems. There is not one right or wrong way to do this. It is important that educators provide children with opportunities to experiment with different ways to solve a problem. Children should also be encouraged to explain their approach to an educator or peers.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more information on problem types, you might visit the following link and use the “</a:t>
            </a:r>
            <a:r>
              <a:rPr lang="en-US" sz="1200" u="sng" kern="1200" dirty="0">
                <a:solidFill>
                  <a:schemeClr val="tx1"/>
                </a:solidFill>
                <a:effectLst/>
                <a:latin typeface="+mn-lt"/>
                <a:ea typeface="+mn-ea"/>
                <a:cs typeface="+mn-cs"/>
                <a:hlinkClick r:id="rId3"/>
              </a:rPr>
              <a:t>Helping Your Child with Word Problems</a:t>
            </a:r>
            <a:r>
              <a:rPr lang="en-US" sz="1200" kern="1200" dirty="0">
                <a:solidFill>
                  <a:schemeClr val="tx1"/>
                </a:solidFill>
                <a:effectLst/>
                <a:latin typeface="+mn-lt"/>
                <a:ea typeface="+mn-ea"/>
                <a:cs typeface="+mn-cs"/>
              </a:rPr>
              <a:t>” handout.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inviting participants to review the handout. Then, create word problems that align with the problem type of their choice.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Partners might try to guess the problem type that others’ word problems illustrate.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participants to use the materials available to them at their tables to support their problem-solving.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Prompt participants to explain why they used a certain strategy or materials. </a:t>
            </a: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dirty="0"/>
          </a:p>
        </p:txBody>
      </p:sp>
    </p:spTree>
    <p:extLst>
      <p:ext uri="{BB962C8B-B14F-4D97-AF65-F5344CB8AC3E}">
        <p14:creationId xmlns:p14="http://schemas.microsoft.com/office/powerpoint/2010/main" val="197362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explored how children develop a deeper understanding of addition and subtraction and strategies children use to solve addition and subtraction problems. Now, let’s discuss ways we can support children to add and subtract. </a:t>
            </a:r>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dirty="0"/>
          </a:p>
        </p:txBody>
      </p:sp>
    </p:spTree>
    <p:extLst>
      <p:ext uri="{BB962C8B-B14F-4D97-AF65-F5344CB8AC3E}">
        <p14:creationId xmlns:p14="http://schemas.microsoft.com/office/powerpoint/2010/main" val="2835917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15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Overview handout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refer to five early math teaching practices as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Math Approach. These practices include: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Mutual Learning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Meaningful Investigations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Materials and Learning Environment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Math Vocabulary and Discourse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Multiple Representations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explore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practices. Then, we will consider ways to use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to support children to add and subtract.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your participants and their prior experiences with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groups that have significant experience with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offer a few minutes for participants to share with a partner their areas of strength and what practices they are working on. Use this slide to briefly revisit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practices and move to the next slide.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groups that have less experience with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offer more time for participants to explore each practice. For example, allow time for them to review the practices on their own. Invite them to make a square over practices that they have “squared away” (practices they understand and use), a circle over “what’s still going around in their heads” (practices they still have questions about), and a triangle over three ideas that they will use in their learning settings. For more ideas on how to provide a comprehensive review, visit the </a:t>
            </a:r>
            <a:r>
              <a:rPr lang="en-US" sz="1200" b="1" kern="1200" dirty="0">
                <a:solidFill>
                  <a:schemeClr val="tx1"/>
                </a:solidFill>
                <a:effectLst/>
                <a:latin typeface="+mn-lt"/>
                <a:ea typeface="+mn-ea"/>
                <a:cs typeface="+mn-cs"/>
              </a:rPr>
              <a:t>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Early Math Approach</a:t>
            </a:r>
            <a:r>
              <a:rPr lang="en-US" sz="1200" kern="1200" dirty="0">
                <a:solidFill>
                  <a:schemeClr val="tx1"/>
                </a:solidFill>
                <a:effectLst/>
                <a:latin typeface="+mn-lt"/>
                <a:ea typeface="+mn-ea"/>
                <a:cs typeface="+mn-cs"/>
              </a:rPr>
              <a:t> suite.</a:t>
            </a:r>
          </a:p>
        </p:txBody>
      </p:sp>
      <p:sp>
        <p:nvSpPr>
          <p:cNvPr id="4" name="Slide Number Placeholder 3"/>
          <p:cNvSpPr>
            <a:spLocks noGrp="1"/>
          </p:cNvSpPr>
          <p:nvPr>
            <p:ph type="sldNum" sz="quarter" idx="5"/>
          </p:nvPr>
        </p:nvSpPr>
        <p:spPr/>
        <p:txBody>
          <a:bodyPr/>
          <a:lstStyle/>
          <a:p>
            <a:fld id="{896399F6-6299-4610-B81F-5B1794C45A33}" type="slidenum">
              <a:rPr lang="en-US" smtClean="0"/>
              <a:t>29</a:t>
            </a:fld>
            <a:endParaRPr lang="en-US" dirty="0"/>
          </a:p>
        </p:txBody>
      </p:sp>
    </p:spTree>
    <p:extLst>
      <p:ext uri="{BB962C8B-B14F-4D97-AF65-F5344CB8AC3E}">
        <p14:creationId xmlns:p14="http://schemas.microsoft.com/office/powerpoint/2010/main" val="86037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goals for today’s session are the following: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Discuss what children in early elementary grades understand about addition and subtraction.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Learn about ways children in early elementary grades solve addition and subtraction problems.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Explore ways educators can support children’s deeper understanding and use of addition and subtraction.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Throughout our session, we will take time to reflect on our current practices. We will also think about how we might use information from this session in our work.</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Adjust slide content and talking points to reflect what you plan to address in your professional learning session.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dirty="0"/>
          </a:p>
        </p:txBody>
      </p:sp>
    </p:spTree>
    <p:extLst>
      <p:ext uri="{BB962C8B-B14F-4D97-AF65-F5344CB8AC3E}">
        <p14:creationId xmlns:p14="http://schemas.microsoft.com/office/powerpoint/2010/main" val="1300534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we explore all five of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teaching practices, let’s take a moment to focus on one of them: Materials and Learning Environment.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Throughout preschool, TK, and K, children mostly rely on concrete objects to represent arithmetic problems.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grades one and two, children learn to use many different materials to solve problems. Here are three commonly used materials: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base ten blocks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ten frames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number lines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Invite participants to share other concrete materials they have used in the past to engage children in adding and subtracting.</a:t>
            </a:r>
            <a:r>
              <a:rPr lang="en-US" dirty="0">
                <a:effectLst/>
              </a:rPr>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30</a:t>
            </a:fld>
            <a:endParaRPr lang="en-US" dirty="0"/>
          </a:p>
        </p:txBody>
      </p:sp>
    </p:spTree>
    <p:extLst>
      <p:ext uri="{BB962C8B-B14F-4D97-AF65-F5344CB8AC3E}">
        <p14:creationId xmlns:p14="http://schemas.microsoft.com/office/powerpoint/2010/main" val="2678633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Base ten blocks are common materials children are introduced to in the early elementary grades.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children begin to solve problems using number decomposition, base ten blocks help children compose and decompose numbers into units, tens, and hundreds using the appropriate blocks. Base ten blocks help emphasize the structure of our number system.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Ten frames serve a similar purpose. When children use ten frames, they can model numbers using tens and ones.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ten frames also provide a visual representation of different quantities that help children use subitizing to determine quantity. For example, children will learn that one row of a ten frame is always 5. They will be able to determine that there are 5 dots without counting each dot; one row and 1 dot below the row is always 6.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observed children using ten frames and base ten blocks to add and subtract in the video clip.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31</a:t>
            </a:fld>
            <a:endParaRPr lang="en-US" dirty="0"/>
          </a:p>
        </p:txBody>
      </p:sp>
    </p:spTree>
    <p:extLst>
      <p:ext uri="{BB962C8B-B14F-4D97-AF65-F5344CB8AC3E}">
        <p14:creationId xmlns:p14="http://schemas.microsoft.com/office/powerpoint/2010/main" val="2826125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might learn to use number lines to add or subtract. Number lines are another material that children might use to support them to add and subtract.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Number lines provide children with spatial cues to compare numbers.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example, in a number line, children can notice how 10 is to the left of the 30, or 8 is closer to 10 than it is to 5.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Number lines can also support children who use counting strategies because it allows them to keep track of where they started and show the number of spaces they are moving.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when solving 8 + 4 using a counting-on strategy, children can start their finger at 8, then count 4 jumps to the right. Their finger will then land on the result, 12.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Research suggests that the materials and tools children are provided with are important for their success in solving addition and subtraction problems. In fact, it is important that the tool a child uses aligns with the strategy they are using (Schiffman &amp; Laski, 2018).</a:t>
            </a:r>
            <a:r>
              <a:rPr lang="en-US" sz="1200" kern="1200" baseline="300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example, a child using counting strategies might benefit from concrete objects or a number line while a child using decomposition strategies might benefit from base ten blocks or ten frames.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Educators can help children understand how to use different tools in combination with different strategies. Children can also be offered a choice in which materials to use to support their problem-solving. </a:t>
            </a:r>
          </a:p>
        </p:txBody>
      </p:sp>
      <p:sp>
        <p:nvSpPr>
          <p:cNvPr id="4" name="Slide Number Placeholder 3"/>
          <p:cNvSpPr>
            <a:spLocks noGrp="1"/>
          </p:cNvSpPr>
          <p:nvPr>
            <p:ph type="sldNum" sz="quarter" idx="5"/>
          </p:nvPr>
        </p:nvSpPr>
        <p:spPr/>
        <p:txBody>
          <a:bodyPr/>
          <a:lstStyle/>
          <a:p>
            <a:fld id="{896399F6-6299-4610-B81F-5B1794C45A33}" type="slidenum">
              <a:rPr lang="en-US" smtClean="0"/>
              <a:t>32</a:t>
            </a:fld>
            <a:endParaRPr lang="en-US" dirty="0"/>
          </a:p>
        </p:txBody>
      </p:sp>
    </p:spTree>
    <p:extLst>
      <p:ext uri="{BB962C8B-B14F-4D97-AF65-F5344CB8AC3E}">
        <p14:creationId xmlns:p14="http://schemas.microsoft.com/office/powerpoint/2010/main" val="2785134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15–20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Base ten blocks, ten frames, number lines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try it.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are two word problems: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Thalia’s family has some mango trees at home with many mangos. Thalia gave 12 mangos to her friend. Now, she has 17. How many mangos did Thalia have before she gave some to her friend?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Ernesto had 26 stickers. Phoebe gave him 18 more. How many stickers does he have in all?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the base ten blocks or ten frames or create number lines to solve each problem. Experiment with the different materials as you solve the different problems.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 facilitation strategy to support participants in engaging with the materials.]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exploring some of the materials children might use to support them to add or subtract.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using a “Think-Pair-Share” protocol. Invite participants to solve the addition and subtraction problem individually (think). Then, encourage them to find a partner (pair). With that partner, support participants in discussing their approach (share). Prompt pairs to discuss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answers they came up with (including discussing why they may have gotten different answers)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strategies they used to solve the problem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their experience using the different materials to support their process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participants to share with the larger group about their experiences using base ten blocks, ten frames, and number lines.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asking these additional reflection questions: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Which of these materials do you already use with children in your learning setting?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Which additional materials might you invite children to use when solving addition and subtraction problems? </a:t>
            </a:r>
          </a:p>
        </p:txBody>
      </p:sp>
      <p:sp>
        <p:nvSpPr>
          <p:cNvPr id="4" name="Slide Number Placeholder 3"/>
          <p:cNvSpPr>
            <a:spLocks noGrp="1"/>
          </p:cNvSpPr>
          <p:nvPr>
            <p:ph type="sldNum" sz="quarter" idx="5"/>
          </p:nvPr>
        </p:nvSpPr>
        <p:spPr/>
        <p:txBody>
          <a:bodyPr/>
          <a:lstStyle/>
          <a:p>
            <a:fld id="{896399F6-6299-4610-B81F-5B1794C45A33}" type="slidenum">
              <a:rPr lang="en-US" smtClean="0"/>
              <a:t>33</a:t>
            </a:fld>
            <a:endParaRPr lang="en-US" dirty="0"/>
          </a:p>
        </p:txBody>
      </p:sp>
    </p:spTree>
    <p:extLst>
      <p:ext uri="{BB962C8B-B14F-4D97-AF65-F5344CB8AC3E}">
        <p14:creationId xmlns:p14="http://schemas.microsoft.com/office/powerpoint/2010/main" val="3567158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10–20 minutes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Let It Roll!</a:t>
            </a:r>
            <a:r>
              <a:rPr lang="en-US" sz="1200" kern="1200" dirty="0">
                <a:solidFill>
                  <a:schemeClr val="tx1"/>
                </a:solidFill>
                <a:effectLst/>
                <a:latin typeface="+mn-lt"/>
                <a:ea typeface="+mn-ea"/>
                <a:cs typeface="+mn-cs"/>
              </a:rPr>
              <a:t> handout, materials to play Let It Roll! (optional)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experimented with some materials children might use to support them in adding and subtracting. Now, we will explore a playful activity that encourages children to add and subtract in different ways using various materials.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out the </a:t>
            </a:r>
            <a:r>
              <a:rPr lang="en-US" sz="1200" b="1" kern="1200" dirty="0">
                <a:solidFill>
                  <a:schemeClr val="tx1"/>
                </a:solidFill>
                <a:effectLst/>
                <a:latin typeface="+mn-lt"/>
                <a:ea typeface="+mn-ea"/>
                <a:cs typeface="+mn-cs"/>
              </a:rPr>
              <a:t>Let It Roll!</a:t>
            </a:r>
            <a:r>
              <a:rPr lang="en-US" sz="1200" kern="1200" dirty="0">
                <a:solidFill>
                  <a:schemeClr val="tx1"/>
                </a:solidFill>
                <a:effectLst/>
                <a:latin typeface="+mn-lt"/>
                <a:ea typeface="+mn-ea"/>
                <a:cs typeface="+mn-cs"/>
              </a:rPr>
              <a:t> activity for children.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handout provides instructions on how to support children in creating and using a gameboard to add and subtract in different ways, with ideas on how to support children’s learning using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Math Approach.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handout with a partner.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ways to use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teaching practices to support children while they engage in the activity. Consider ways to adjust the activity to be responsive to children’s interests, abilities, or languages.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5–10 minutes for participants to review and discuss the handout.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 participants to share with the larger group how they might use the activity in their setting.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longer sessions, consider offering time for participants to do the activity. Be sure to prepare and bring the necessary materials. Encourage participants to discuss what they noticed about ways they used addition or subtraction as they engaged in the activity.</a:t>
            </a:r>
          </a:p>
        </p:txBody>
      </p:sp>
      <p:sp>
        <p:nvSpPr>
          <p:cNvPr id="4" name="Slide Number Placeholder 3"/>
          <p:cNvSpPr>
            <a:spLocks noGrp="1"/>
          </p:cNvSpPr>
          <p:nvPr>
            <p:ph type="sldNum" sz="quarter" idx="5"/>
          </p:nvPr>
        </p:nvSpPr>
        <p:spPr/>
        <p:txBody>
          <a:bodyPr/>
          <a:lstStyle/>
          <a:p>
            <a:fld id="{896399F6-6299-4610-B81F-5B1794C45A33}" type="slidenum">
              <a:rPr lang="en-US" smtClean="0"/>
              <a:t>34</a:t>
            </a:fld>
            <a:endParaRPr lang="en-US" dirty="0"/>
          </a:p>
        </p:txBody>
      </p:sp>
    </p:spTree>
    <p:extLst>
      <p:ext uri="{BB962C8B-B14F-4D97-AF65-F5344CB8AC3E}">
        <p14:creationId xmlns:p14="http://schemas.microsoft.com/office/powerpoint/2010/main" val="1256783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20–30 minutes (including debrief on next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Using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to Support Learning About Addition and Subtraction </a:t>
            </a:r>
            <a:r>
              <a:rPr lang="en-US" sz="1200" kern="1200" dirty="0">
                <a:solidFill>
                  <a:schemeClr val="tx1"/>
                </a:solidFill>
                <a:effectLst/>
                <a:latin typeface="+mn-lt"/>
                <a:ea typeface="+mn-ea"/>
                <a:cs typeface="+mn-cs"/>
              </a:rPr>
              <a:t>handout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explored some materials and representations that support children to add and subtract.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review more of the M</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teaching practices.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out the handout Using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to Support Learning About Addition and Subtraction.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ideas on how to use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to support children in early elementary grades to add and subtract.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Identify one practice you would like to focus on in your learning setting. Consider the unique interests and cultures of children in your context, and discuss the following questions: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might you use this practice in a way that is responsive to the children in your learning setting?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might you adjust the experience to support different abilities or multilingual learners?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make notes or highlight as you review. </a:t>
            </a:r>
          </a:p>
        </p:txBody>
      </p:sp>
      <p:sp>
        <p:nvSpPr>
          <p:cNvPr id="4" name="Slide Number Placeholder 3"/>
          <p:cNvSpPr>
            <a:spLocks noGrp="1"/>
          </p:cNvSpPr>
          <p:nvPr>
            <p:ph type="sldNum" sz="quarter" idx="5"/>
          </p:nvPr>
        </p:nvSpPr>
        <p:spPr/>
        <p:txBody>
          <a:bodyPr/>
          <a:lstStyle/>
          <a:p>
            <a:fld id="{896399F6-6299-4610-B81F-5B1794C45A33}" type="slidenum">
              <a:rPr lang="en-US" smtClean="0"/>
              <a:t>35</a:t>
            </a:fld>
            <a:endParaRPr lang="en-US" dirty="0"/>
          </a:p>
        </p:txBody>
      </p:sp>
    </p:spTree>
    <p:extLst>
      <p:ext uri="{BB962C8B-B14F-4D97-AF65-F5344CB8AC3E}">
        <p14:creationId xmlns:p14="http://schemas.microsoft.com/office/powerpoint/2010/main" val="35454339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20–30 minutes (including exploring the handout on previous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Using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to Support Learning About Addition and Subtraction </a:t>
            </a:r>
            <a:r>
              <a:rPr lang="en-US" sz="1200" kern="1200" dirty="0">
                <a:solidFill>
                  <a:schemeClr val="tx1"/>
                </a:solidFill>
                <a:effectLst/>
                <a:latin typeface="+mn-lt"/>
                <a:ea typeface="+mn-ea"/>
                <a:cs typeface="+mn-cs"/>
              </a:rPr>
              <a:t>handout, dice (optional)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discuss the handout.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practice you might try in your learning setting. How might you use that practice in a way that is responsive to children in your context? How might you adjust the practice for children with different ability levels or for multilingual learners?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 a facilitation strategy to support participants’ discussion of the handout.]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sharing ways you might use M</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to support children to add and subtract in your learning setting.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the way participants discuss the handout based on your group size, session length and format, and participant needs. For example,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shorter sessions, invite a few volunteers to share with the larger group or encourage participants to discuss the handout with their table group.</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longer sessions, encourage participants to use addition and subtraction as a playful way to find a partner (or partners). Participants will discuss the handout once they find their partners. For example,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Create a group by adding and subtracting to make 5: Each person will roll a die and get a number. Using that number, they will find one or more people that, together, using addition or subtraction, can make 5. For example, a person who rolled a 2 might find someone who rolled a 1 and someone who rolled a 4. Together, 2 plus 4, minus 1, makes 5.</a:t>
            </a:r>
          </a:p>
        </p:txBody>
      </p:sp>
      <p:sp>
        <p:nvSpPr>
          <p:cNvPr id="4" name="Slide Number Placeholder 3"/>
          <p:cNvSpPr>
            <a:spLocks noGrp="1"/>
          </p:cNvSpPr>
          <p:nvPr>
            <p:ph type="sldNum" sz="quarter" idx="5"/>
          </p:nvPr>
        </p:nvSpPr>
        <p:spPr/>
        <p:txBody>
          <a:bodyPr/>
          <a:lstStyle/>
          <a:p>
            <a:fld id="{896399F6-6299-4610-B81F-5B1794C45A33}" type="slidenum">
              <a:rPr lang="en-US" smtClean="0"/>
              <a:t>36</a:t>
            </a:fld>
            <a:endParaRPr lang="en-US" dirty="0"/>
          </a:p>
        </p:txBody>
      </p:sp>
    </p:spTree>
    <p:extLst>
      <p:ext uri="{BB962C8B-B14F-4D97-AF65-F5344CB8AC3E}">
        <p14:creationId xmlns:p14="http://schemas.microsoft.com/office/powerpoint/2010/main" val="1750640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5–7 minutes (not including debrief)</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Observing M5 in Action: Addition and Subtraction</a:t>
            </a:r>
            <a:r>
              <a:rPr lang="en-US" sz="1200" kern="1200" dirty="0">
                <a:solidFill>
                  <a:schemeClr val="tx1"/>
                </a:solidFill>
                <a:effectLst/>
                <a:latin typeface="+mn-lt"/>
                <a:ea typeface="+mn-ea"/>
                <a:cs typeface="+mn-cs"/>
              </a:rPr>
              <a:t> handout, early elementary addition video clip, chart paper (optional), markers (optional)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are going to observe a video and notice ways the educator used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to help children in the early elementary grades add and subtract.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out the Observing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in Action: Addition and Subtraction handout.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 strategy for facilitating this observation. Adapt the talking points to reflect this strategy.]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 video clip that shows children learning about and using addition or subtraction. This may be the same clip used for observing children adding and subtracting.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provide the following video clip of addition in the early elementary grades (you might choose other videos to use):</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Solving an Addition Problem (Second–Third Grade) [https://www.youtube.com/watch?v=p80gE3dkMxM],</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Solving an Addition Problem (Second–Third Grade)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=E5W_fby-Mb8]</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Sample answers are provided for the video “Solving an Addition Problem (Second Grade)” in the Facilitator Notes on the next slide.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larger groups or shorter sessions, use a jigsaw approach. Before playing the video clip, assign each table one practice to focus on during the video. [If there are more than five tables, assign more than one table to focus on each practice.]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smaller groups or longer sessions, consider showing the video clip two to three times, inviting participants to focus on specific practices each time. Encourage them to record observations on the handout.</a:t>
            </a:r>
            <a:r>
              <a:rPr lang="en-US" dirty="0">
                <a:effectLst/>
              </a:rPr>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37</a:t>
            </a:fld>
            <a:endParaRPr lang="en-US" dirty="0"/>
          </a:p>
        </p:txBody>
      </p:sp>
    </p:spTree>
    <p:extLst>
      <p:ext uri="{BB962C8B-B14F-4D97-AF65-F5344CB8AC3E}">
        <p14:creationId xmlns:p14="http://schemas.microsoft.com/office/powerpoint/2010/main" val="1610059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20–30 minutes (varies based on session goals)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Observing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in Action: Addition and Subtraction </a:t>
            </a:r>
            <a:r>
              <a:rPr lang="en-US" sz="1200" kern="1200" dirty="0">
                <a:solidFill>
                  <a:schemeClr val="tx1"/>
                </a:solidFill>
                <a:effectLst/>
                <a:latin typeface="+mn-lt"/>
                <a:ea typeface="+mn-ea"/>
                <a:cs typeface="+mn-cs"/>
              </a:rPr>
              <a:t>handout, Early Elementary grades addition video clip, chart paper (optional), markers (optional), dice (optional)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unpack your observations of each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practice.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the Answer Key for Observing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in Action: Addition and Subtraction for examples of ways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was used in the video clip.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larger groups or shorter sessions, ask each table group to discuss what they noticed about their assigned practice after observing the video. Then, invite each group to share their observations with the larger group. As each group shares, paraphrase, affirm, and add to their responses as needed.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smaller groups or longer sessions, encourage participants to use addition and subtraction as a playful way to find a partner (or partners). Participants will discuss the handout once they find their partners.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longer sessions, encourage participants to use addition and subtraction as a playful way to find a partner (or partners). Participants will discuss the handout once they find their partners.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Create a group by adding and subtracting to make 7: Each person will roll a die and get a number. Using that number, they will find one or more people that, together, using addition or subtraction, can make 7. For example, a person who rolled a 3 might find two people that each rolled a 2. Together, 3 plus 2, plus 2, makes 7.</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Consider recording participants’ observations to make the practices visible. As participants share, paraphrase, affirm, and add to their responses as needed.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38</a:t>
            </a:fld>
            <a:endParaRPr lang="en-US" dirty="0"/>
          </a:p>
        </p:txBody>
      </p:sp>
    </p:spTree>
    <p:extLst>
      <p:ext uri="{BB962C8B-B14F-4D97-AF65-F5344CB8AC3E}">
        <p14:creationId xmlns:p14="http://schemas.microsoft.com/office/powerpoint/2010/main" val="4015295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5–7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Today, we discussed what children understand about addition and subtraction and strategies they might use to solve addition and subtraction problems. We also discussed how educators might support children to add and subtract.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Think about your learning setting and the practices you already use.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is something you already do to support children to add and subtract?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is something new you might want to try to further support children to add and subtract?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record your ideas.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three to four minutes for participants to think and record their reflections. Consider inviting participants to share with a partner or the larger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your time, attention, and engagement. It’s been wonderful working with you.</a:t>
            </a:r>
          </a:p>
          <a:p>
            <a:endParaRPr lang="en-US" sz="1200" b="1" kern="1200" dirty="0">
              <a:solidFill>
                <a:schemeClr val="tx1"/>
              </a:solidFill>
              <a:effectLst/>
              <a:latin typeface="+mn-lt"/>
              <a:ea typeface="+mn-ea"/>
              <a:cs typeface="+mn-cs"/>
            </a:endParaRPr>
          </a:p>
          <a:p>
            <a:r>
              <a:rPr lang="en-US" sz="1200" b="1" kern="1200">
                <a:solidFill>
                  <a:schemeClr val="tx1"/>
                </a:solidFill>
                <a:effectLst/>
                <a:latin typeface="+mn-lt"/>
                <a:ea typeface="+mn-ea"/>
                <a:cs typeface="+mn-cs"/>
              </a:rPr>
              <a:t>Facilitator </a:t>
            </a:r>
            <a:r>
              <a:rPr lang="en-US" sz="1200" b="1" kern="1200" dirty="0">
                <a:solidFill>
                  <a:schemeClr val="tx1"/>
                </a:solidFill>
                <a:effectLst/>
                <a:latin typeface="+mn-lt"/>
                <a:ea typeface="+mn-ea"/>
                <a:cs typeface="+mn-cs"/>
              </a:rPr>
              <a:t>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participants discuss their reflections, note the questions that they still have and what they would like to try. Use this information to identify topics for future training, coaching, or communities of practice.</a:t>
            </a:r>
          </a:p>
        </p:txBody>
      </p:sp>
      <p:sp>
        <p:nvSpPr>
          <p:cNvPr id="4" name="Slide Number Placeholder 3"/>
          <p:cNvSpPr>
            <a:spLocks noGrp="1"/>
          </p:cNvSpPr>
          <p:nvPr>
            <p:ph type="sldNum" sz="quarter" idx="5"/>
          </p:nvPr>
        </p:nvSpPr>
        <p:spPr/>
        <p:txBody>
          <a:bodyPr/>
          <a:lstStyle/>
          <a:p>
            <a:fld id="{896399F6-6299-4610-B81F-5B1794C45A33}" type="slidenum">
              <a:rPr lang="en-US" smtClean="0"/>
              <a:t>39</a:t>
            </a:fld>
            <a:endParaRPr lang="en-US" dirty="0"/>
          </a:p>
        </p:txBody>
      </p:sp>
    </p:spTree>
    <p:extLst>
      <p:ext uri="{BB962C8B-B14F-4D97-AF65-F5344CB8AC3E}">
        <p14:creationId xmlns:p14="http://schemas.microsoft.com/office/powerpoint/2010/main" val="1751535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5–10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a:t>
            </a:r>
            <a:r>
              <a:rPr lang="en-US" sz="1200" kern="1200" dirty="0">
                <a:solidFill>
                  <a:schemeClr val="tx1"/>
                </a:solidFill>
                <a:effectLst/>
                <a:latin typeface="+mn-lt"/>
                <a:ea typeface="+mn-ea"/>
                <a:cs typeface="+mn-cs"/>
              </a:rPr>
              <a:t>A medium-sized ball with numbers written on it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we learn more about how early elementary–aged children add and subtract, let’s play with adding and subtracting.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will play a game called Catch and Compute!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game, you will catch a ball with two hands. The ball has numbers written on it. Notice the numbers closest to where your thumbs land on the ball. Then, you will add or subtract those numbers. You can choose to either add or subtract the numbers.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solve the problem in different ways, and you might use languages other than English to support your problem-solving. Consider asking others at your table to work collaboratively with you.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you solve the problem, pass the ball to someone else.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we play, consider what strategies you used when adding and subtracting. Did you count forward or backward? Did you rely on known number facts? Did you use strategies to compose or decompose numbers?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[Play Catch and Compute!]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adding and subtracting with me! This was a playful way for us to use addition and subtraction.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we played, what did you notice about the strategies you used to solve the problems?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participants to share. Acknowledge and affirm responses.]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we explore the ways children add and subtract, think back to this experience and make connections between ways you approached these problems and ways children might approach similar problems.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Preparing materials for the game: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a permanent marker to write numbers on a ball (for example, an inflatable beach ball) in different places.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the numbers you use based on participant needs and abilities. For example, use a variety of smaller numbers that are simple to add, such as 1, 2, 3, 4, 5, 6, 7, 8, 9, 10, 20, 30, 40, 50. Or you might challenge participants by using a variety of larger numbers, such as, 12, 15, 18, 23, 29, 36, 38, 47, 52, 55, 64, 68, 84, 92, 99, 106.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Math is playful. This principle is key to the Count Play Explore professional development approach. This activity invites adults to explore adding and subtracting through play.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Math mindsets matter. This experience may activate a variety of feelings for participants. Some may enjoy this experience, while others may find it stressful.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participants to engage in ways that they feel most comfortable. Some may think through these problems independently, whereas others may prefer to work in pairs or small groups.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experience might be challenging for participants. Remind them that it is okay if they do not get the correct answers.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inviting participants to share, consider their comfort level. Some participants may not feel comfortable sharing with the whole group. Adapt how you facilitate this activity based on participant needs and session length.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is an activity that requires participants to be able to catch and throw a ball. Consider the physical abilities of individuals in your session and how you might adapt the experience to be inclusive. For example,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participants cannot stand, invite them to play the game from a seated position. If participants have other physical limitations, encourage participants to hand the ball to the next player instead of throwing and catching. </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2251379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explore how children in early elementary grades develop an understanding of addition and subtraction. </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4177663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variety of first and second grade standards describe what children learn about addition and subtraction (California Department of Education, 2013).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Standards under the “Operations and Algebraic Thinking” strand describe children’s ability to solve addition and subtraction problems. These standards describe children’s ability to do the following: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Solve word problems with unknowns in all positions, using a variety of strategies or materials.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Demonstrate greater fluency (within 20 by second grade).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 and solve problems written as equations.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Apply the properties of addition and subtraction when solving problems (by the end of first grade).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Additionally, standards under the “Number and Operations in Base Ten” strand describe children’s understanding of place value and how it relates to composing and decomposing two-digit numbers.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important to remember that children across diverse communities develop understanding in different ways and at different times. The standards provide meaningful goals that educators can use to support children in building mathematical knowledge and skills. Educators can use their knowledge about individual children to provide responsive support for math learning.</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This slide makes connections between the components of addition and subtraction and relevant standards. Place this slide where it works best for your participants’ needs.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provide participants with copies of the relevant California Common Core State Standards.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Grade One: 1.OA.1–1.OA.8 and 1.NBT.4–1.NBT.6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Grade Two: 2.OA.1–2.OA.4 and 2.NBT.5–2.NBT.9</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dirty="0"/>
          </a:p>
        </p:txBody>
      </p:sp>
    </p:spTree>
    <p:extLst>
      <p:ext uri="{BB962C8B-B14F-4D97-AF65-F5344CB8AC3E}">
        <p14:creationId xmlns:p14="http://schemas.microsoft.com/office/powerpoint/2010/main" val="1511365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From infancy and into early elementary, children will develop understandings, such as the following: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Adding makes more, and taking away makes less.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Numbers can be put together and taken apart.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Numbers can be added in any order (commutative and associative).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Addition and subtraction are opposites (inverse).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today’s session, we will focus on the concepts and skills of addition and subtraction that children develop in the early elementary grades. We will specifically focus on these ideas: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Numbers can be put together and taken apart.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Numbers can be added in any order (commutative and associative).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Addition and subtraction are opposites (inverse). </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dirty="0"/>
          </a:p>
        </p:txBody>
      </p:sp>
    </p:spTree>
    <p:extLst>
      <p:ext uri="{BB962C8B-B14F-4D97-AF65-F5344CB8AC3E}">
        <p14:creationId xmlns:p14="http://schemas.microsoft.com/office/powerpoint/2010/main" val="2416454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10–20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Close the Grid</a:t>
            </a:r>
            <a:r>
              <a:rPr lang="en-US" sz="1200" kern="1200" dirty="0">
                <a:solidFill>
                  <a:schemeClr val="tx1"/>
                </a:solidFill>
                <a:effectLst/>
                <a:latin typeface="+mn-lt"/>
                <a:ea typeface="+mn-ea"/>
                <a:cs typeface="+mn-cs"/>
              </a:rPr>
              <a:t> handout, collections of small objects (for example, paper clips, shells, cotton balls, counting chips), two dice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play a game called Close the Grid. In this game, you will explore ways numbers can be put together or taken apart. As you play, consider the mathematical skills you need to successfully engage in the game. This is an adaptation of a game called Shut the Box.</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play the game, you will roll the dice to get two numbers. For example, 6 and 6. Then, you will add those numbers. In our example, 6 + 6 = 12.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cover the numbers on the gameboard that make 12. For example, 5 and 7 make 12, so I will cover 5 and 7 with my markers.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object of the game is to cover all of the numbers and close the grid.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handout for more information on how to play the game.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 a facilitation strategy from the Facilitator Notes. Encourage participants to use the handout to play Close the Grid.]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participants play Close the Grid:] This activity explored the idea that numbers can be put together and taken apart. In the next few slides, we will discuss how children develop an understanding of this concept.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a:t>
            </a:r>
            <a:r>
              <a:rPr lang="en-US" sz="1200" b="1" kern="1200" dirty="0">
                <a:solidFill>
                  <a:schemeClr val="tx1"/>
                </a:solidFill>
                <a:effectLst/>
                <a:latin typeface="+mn-lt"/>
                <a:ea typeface="+mn-ea"/>
                <a:cs typeface="+mn-cs"/>
              </a:rPr>
              <a:t>Close the Grid</a:t>
            </a:r>
            <a:r>
              <a:rPr lang="en-US" sz="1200" kern="1200" dirty="0">
                <a:solidFill>
                  <a:schemeClr val="tx1"/>
                </a:solidFill>
                <a:effectLst/>
                <a:latin typeface="+mn-lt"/>
                <a:ea typeface="+mn-ea"/>
                <a:cs typeface="+mn-cs"/>
              </a:rPr>
              <a:t> handout prior to sharing this activity to make sure you have the necessary materials.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Support participants to form small groups (two to three individuals per group).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dirty="0"/>
          </a:p>
        </p:txBody>
      </p:sp>
    </p:spTree>
    <p:extLst>
      <p:ext uri="{BB962C8B-B14F-4D97-AF65-F5344CB8AC3E}">
        <p14:creationId xmlns:p14="http://schemas.microsoft.com/office/powerpoint/2010/main" val="2426652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the ages of four and five, children explore different ways to combine smaller sets to make a larger set. This is called number composition (Clements &amp; Sarama, 2020).</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example, children can explore different ways to make 5: 1 and 4, 2 and 3.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to reveal content related to decomposition.] They also experiment with different ways to break larger sets into smaller sets. This is called decomposition (Clements &amp; Sarama, 2020).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example, children might explore different ways to break 10 into smaller groups: 1 and 9, 2 and 8, 3 and 7, and so 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Later in the session, we will explore ways children in elementary grades use composition and decomposition to support solving addition and subtraction problems.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inviting participants to make connections to the ways they experienced composition and decomposition in the Close the Grid game.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invite participants to discuss in their table groups or with a partner ways they might adapt the Close the Grid game to use with the children in their learning settings.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participants to consider children’s interests, languages, and abilities. For example, incorporate body movements into the game such as, hopping the number before covering it on the board.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shorter sessions, use a simpler way to engage adult learners in composing or decomposing numbers. PPT 1 “Introduction to Addition and Subtraction” and PPT 2b “Addition and Subtraction: Preschool, TK, K” both include a brief activity to engage participants in composing and decomposing numbers. </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dirty="0"/>
          </a:p>
        </p:txBody>
      </p:sp>
    </p:spTree>
    <p:extLst>
      <p:ext uri="{BB962C8B-B14F-4D97-AF65-F5344CB8AC3E}">
        <p14:creationId xmlns:p14="http://schemas.microsoft.com/office/powerpoint/2010/main" val="67522353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759942"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rgbClr val="4C8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3CE4823-5CD0-3A64-9835-A4105CFCD4A6}"/>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5500"/>
                    </a14:imgEffect>
                    <a14:imgEffect>
                      <a14:brightnessContrast bright="2000"/>
                    </a14:imgEffect>
                  </a14:imgLayer>
                </a14:imgProps>
              </a:ext>
              <a:ext uri="{28A0092B-C50C-407E-A947-70E740481C1C}">
                <a14:useLocalDpi xmlns:a14="http://schemas.microsoft.com/office/drawing/2010/main"/>
              </a:ext>
            </a:extLst>
          </a:blip>
          <a:srcRect/>
          <a:stretch/>
        </p:blipFill>
        <p:spPr>
          <a:xfrm>
            <a:off x="6759942" y="-1403"/>
            <a:ext cx="5432058" cy="6856218"/>
          </a:xfrm>
          <a:prstGeom prst="rect">
            <a:avLst/>
          </a:prstGeom>
        </p:spPr>
      </p:pic>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Addition and Subtraction</a:t>
            </a:r>
          </a:p>
        </p:txBody>
      </p:sp>
      <p:pic>
        <p:nvPicPr>
          <p:cNvPr id="5" name="Graphic 4">
            <a:extLst>
              <a:ext uri="{FF2B5EF4-FFF2-40B4-BE49-F238E27FC236}">
                <a16:creationId xmlns:a16="http://schemas.microsoft.com/office/drawing/2014/main" id="{9D981BB9-9C93-DFFE-2A76-F453E1501E7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95898" y="94785"/>
            <a:ext cx="422118" cy="422118"/>
          </a:xfrm>
          <a:prstGeom prst="rect">
            <a:avLst/>
          </a:prstGeom>
        </p:spPr>
      </p:pic>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dirty="0"/>
              <a:t>Click to edit Master title style</a:t>
            </a:r>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4363279"/>
          </a:xfrm>
        </p:spPr>
        <p:txBody>
          <a:bodyPr anchor="ct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5" name="Content Placeholder 4">
            <a:extLst>
              <a:ext uri="{FF2B5EF4-FFF2-40B4-BE49-F238E27FC236}">
                <a16:creationId xmlns:a16="http://schemas.microsoft.com/office/drawing/2014/main" id="{AEA0961D-4FD1-1CD0-8575-7D844054B2C0}"/>
              </a:ext>
            </a:extLst>
          </p:cNvPr>
          <p:cNvSpPr>
            <a:spLocks noGrp="1"/>
          </p:cNvSpPr>
          <p:nvPr>
            <p:ph sz="quarter" idx="14"/>
          </p:nvPr>
        </p:nvSpPr>
        <p:spPr>
          <a:xfrm>
            <a:off x="6096000" y="5275385"/>
            <a:ext cx="5316538" cy="901578"/>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388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290886"/>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290886"/>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11" name="Text Placeholder 10">
            <a:extLst>
              <a:ext uri="{FF2B5EF4-FFF2-40B4-BE49-F238E27FC236}">
                <a16:creationId xmlns:a16="http://schemas.microsoft.com/office/drawing/2014/main" id="{AE84DE7B-3387-A8F9-38DC-B4F1EE9E696F}"/>
              </a:ext>
            </a:extLst>
          </p:cNvPr>
          <p:cNvSpPr>
            <a:spLocks noGrp="1"/>
          </p:cNvSpPr>
          <p:nvPr>
            <p:ph type="body" sz="quarter" idx="10"/>
          </p:nvPr>
        </p:nvSpPr>
        <p:spPr>
          <a:xfrm>
            <a:off x="496888" y="5895975"/>
            <a:ext cx="11506200"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7748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FULL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969263"/>
            <a:ext cx="6019800" cy="4645926"/>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290886"/>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11" name="Text Placeholder 10">
            <a:extLst>
              <a:ext uri="{FF2B5EF4-FFF2-40B4-BE49-F238E27FC236}">
                <a16:creationId xmlns:a16="http://schemas.microsoft.com/office/drawing/2014/main" id="{AE84DE7B-3387-A8F9-38DC-B4F1EE9E696F}"/>
              </a:ext>
            </a:extLst>
          </p:cNvPr>
          <p:cNvSpPr>
            <a:spLocks noGrp="1"/>
          </p:cNvSpPr>
          <p:nvPr>
            <p:ph type="body" sz="quarter" idx="10"/>
          </p:nvPr>
        </p:nvSpPr>
        <p:spPr>
          <a:xfrm>
            <a:off x="496888" y="5895975"/>
            <a:ext cx="11506200"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6828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hre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3222812" cy="4290886"/>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4484595" y="1324303"/>
            <a:ext cx="3222812" cy="4290886"/>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11" name="Text Placeholder 10">
            <a:extLst>
              <a:ext uri="{FF2B5EF4-FFF2-40B4-BE49-F238E27FC236}">
                <a16:creationId xmlns:a16="http://schemas.microsoft.com/office/drawing/2014/main" id="{AE84DE7B-3387-A8F9-38DC-B4F1EE9E696F}"/>
              </a:ext>
            </a:extLst>
          </p:cNvPr>
          <p:cNvSpPr>
            <a:spLocks noGrp="1"/>
          </p:cNvSpPr>
          <p:nvPr>
            <p:ph type="body" sz="quarter" idx="10"/>
          </p:nvPr>
        </p:nvSpPr>
        <p:spPr>
          <a:xfrm>
            <a:off x="496888" y="5895975"/>
            <a:ext cx="11506200"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42C1F3E6-05B6-DDBE-F7C6-38982435CBCB}"/>
              </a:ext>
            </a:extLst>
          </p:cNvPr>
          <p:cNvSpPr>
            <a:spLocks noGrp="1"/>
          </p:cNvSpPr>
          <p:nvPr>
            <p:ph sz="quarter" idx="11"/>
          </p:nvPr>
        </p:nvSpPr>
        <p:spPr>
          <a:xfrm>
            <a:off x="8130990" y="1323975"/>
            <a:ext cx="3222813" cy="4291013"/>
          </a:xfrm>
        </p:spPr>
        <p:txBody>
          <a:bodyPr/>
          <a:lstStyle>
            <a:lvl1pPr>
              <a:buClr>
                <a:srgbClr val="4C8503"/>
              </a:buClr>
              <a:defRPr/>
            </a:lvl1pPr>
            <a:lvl2pPr>
              <a:buClr>
                <a:srgbClr val="4C8503"/>
              </a:buClr>
              <a:defRPr/>
            </a:lvl2pPr>
            <a:lvl3pPr>
              <a:buClr>
                <a:srgbClr val="4C8503"/>
              </a:buClr>
              <a:defRPr/>
            </a:lvl3pPr>
            <a:lvl4pPr>
              <a:buClr>
                <a:srgbClr val="4C8503"/>
              </a:buClr>
              <a:defRPr/>
            </a:lvl4pPr>
            <a:lvl5pPr>
              <a:buClr>
                <a:srgbClr val="4C850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1486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compose/decompo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3452970"/>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1586848"/>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11" name="Text Placeholder 10">
            <a:extLst>
              <a:ext uri="{FF2B5EF4-FFF2-40B4-BE49-F238E27FC236}">
                <a16:creationId xmlns:a16="http://schemas.microsoft.com/office/drawing/2014/main" id="{AE84DE7B-3387-A8F9-38DC-B4F1EE9E696F}"/>
              </a:ext>
            </a:extLst>
          </p:cNvPr>
          <p:cNvSpPr>
            <a:spLocks noGrp="1"/>
          </p:cNvSpPr>
          <p:nvPr>
            <p:ph type="body" sz="quarter" idx="10"/>
          </p:nvPr>
        </p:nvSpPr>
        <p:spPr>
          <a:xfrm>
            <a:off x="496888" y="5895975"/>
            <a:ext cx="11506200"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CF7AF077-C00D-7A2F-38D3-B453FBF1D1E9}"/>
              </a:ext>
            </a:extLst>
          </p:cNvPr>
          <p:cNvSpPr>
            <a:spLocks noGrp="1"/>
          </p:cNvSpPr>
          <p:nvPr>
            <p:ph type="body" sz="quarter" idx="11"/>
          </p:nvPr>
        </p:nvSpPr>
        <p:spPr>
          <a:xfrm>
            <a:off x="6172200" y="3097213"/>
            <a:ext cx="5181600" cy="2574925"/>
          </a:xfrm>
        </p:spPr>
        <p:txBody>
          <a:bodyPr numCol="2"/>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301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4"/>
            <a:ext cx="5181600" cy="3910478"/>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3910479"/>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4"/>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6" name="Text Placeholder 10">
            <a:extLst>
              <a:ext uri="{FF2B5EF4-FFF2-40B4-BE49-F238E27FC236}">
                <a16:creationId xmlns:a16="http://schemas.microsoft.com/office/drawing/2014/main" id="{24FADB12-873B-E7AD-F445-DDEEF272F945}"/>
              </a:ext>
            </a:extLst>
          </p:cNvPr>
          <p:cNvSpPr>
            <a:spLocks noGrp="1"/>
          </p:cNvSpPr>
          <p:nvPr>
            <p:ph type="body" sz="quarter" idx="10"/>
          </p:nvPr>
        </p:nvSpPr>
        <p:spPr>
          <a:xfrm>
            <a:off x="496888" y="5895975"/>
            <a:ext cx="11506200"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4689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3"/>
            <a:ext cx="5157787" cy="3693224"/>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3"/>
            <a:ext cx="5183188" cy="3693224"/>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8" name="Text Placeholder 10">
            <a:extLst>
              <a:ext uri="{FF2B5EF4-FFF2-40B4-BE49-F238E27FC236}">
                <a16:creationId xmlns:a16="http://schemas.microsoft.com/office/drawing/2014/main" id="{0D7B730C-EF27-FD77-E512-F3179FD1E173}"/>
              </a:ext>
            </a:extLst>
          </p:cNvPr>
          <p:cNvSpPr>
            <a:spLocks noGrp="1"/>
          </p:cNvSpPr>
          <p:nvPr>
            <p:ph type="body" sz="quarter" idx="10"/>
          </p:nvPr>
        </p:nvSpPr>
        <p:spPr>
          <a:xfrm>
            <a:off x="496888" y="5895975"/>
            <a:ext cx="11506200"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00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solidFill>
                  <a:schemeClr val="accent4"/>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buClr>
                <a:srgbClr val="4C8503"/>
              </a:buClr>
              <a:defRPr sz="3200">
                <a:latin typeface="Montserrat" pitchFamily="2" charset="77"/>
              </a:defRPr>
            </a:lvl1pPr>
            <a:lvl2pPr>
              <a:buClr>
                <a:srgbClr val="4C8503"/>
              </a:buClr>
              <a:defRPr sz="2800">
                <a:latin typeface="Montserrat" pitchFamily="2" charset="77"/>
              </a:defRPr>
            </a:lvl2pPr>
            <a:lvl3pPr>
              <a:buClr>
                <a:srgbClr val="4C8503"/>
              </a:buClr>
              <a:defRPr sz="2400">
                <a:latin typeface="Montserrat" pitchFamily="2" charset="77"/>
              </a:defRPr>
            </a:lvl3pPr>
            <a:lvl4pPr>
              <a:buClr>
                <a:srgbClr val="4C8503"/>
              </a:buClr>
              <a:defRPr sz="2000">
                <a:latin typeface="Montserrat" pitchFamily="2" charset="77"/>
              </a:defRPr>
            </a:lvl4pPr>
            <a:lvl5pPr>
              <a:buClr>
                <a:srgbClr val="4C8503"/>
              </a:buClr>
              <a:defRPr sz="2000">
                <a:latin typeface="Montserrat"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OPERATIONS animated">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nchor="ctr" anchorCtr="1">
            <a:normAutofit/>
          </a:bodyPr>
          <a:lstStyle>
            <a:lvl1pPr marL="0" indent="0" algn="ctr">
              <a:buClr>
                <a:srgbClr val="4C8503"/>
              </a:buClr>
              <a:buFontTx/>
              <a:buNone/>
              <a:defRPr sz="5400" b="1">
                <a:solidFill>
                  <a:srgbClr val="0F173D"/>
                </a:solidFill>
                <a:latin typeface="Montserrat" pitchFamily="2" charset="77"/>
              </a:defRPr>
            </a:lvl1pPr>
            <a:lvl2pPr marL="457200" indent="0" algn="ctr">
              <a:buClr>
                <a:srgbClr val="4C8503"/>
              </a:buClr>
              <a:buFontTx/>
              <a:buNone/>
              <a:defRPr sz="5400" b="1">
                <a:solidFill>
                  <a:srgbClr val="0F173D"/>
                </a:solidFill>
                <a:latin typeface="Montserrat" pitchFamily="2" charset="77"/>
              </a:defRPr>
            </a:lvl2pPr>
            <a:lvl3pPr marL="914400" indent="0" algn="ctr">
              <a:buClr>
                <a:srgbClr val="4C8503"/>
              </a:buClr>
              <a:buFontTx/>
              <a:buNone/>
              <a:defRPr sz="5400" b="1">
                <a:solidFill>
                  <a:srgbClr val="0F173D"/>
                </a:solidFill>
                <a:latin typeface="Montserrat" pitchFamily="2" charset="77"/>
              </a:defRPr>
            </a:lvl3pPr>
            <a:lvl4pPr marL="1371600" indent="0" algn="ctr">
              <a:buClr>
                <a:srgbClr val="4C8503"/>
              </a:buClr>
              <a:buFontTx/>
              <a:buNone/>
              <a:defRPr sz="5400" b="1">
                <a:solidFill>
                  <a:srgbClr val="0F173D"/>
                </a:solidFill>
                <a:latin typeface="Montserrat" pitchFamily="2" charset="77"/>
              </a:defRPr>
            </a:lvl4pPr>
            <a:lvl5pPr marL="1828800" indent="0" algn="ctr">
              <a:buClr>
                <a:srgbClr val="4C8503"/>
              </a:buClr>
              <a:buFontTx/>
              <a:buNone/>
              <a:defRPr sz="5400" b="1">
                <a:solidFill>
                  <a:srgbClr val="0F173D"/>
                </a:solidFill>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3190755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840E743-A71A-784C-5516-83DADD71F76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08005" y="165229"/>
            <a:ext cx="490473" cy="490473"/>
          </a:xfrm>
          <a:prstGeom prst="rect">
            <a:avLst/>
          </a:prstGeom>
        </p:spPr>
      </p:pic>
      <p:sp>
        <p:nvSpPr>
          <p:cNvPr id="2" name="Parallelogram 4">
            <a:extLst>
              <a:ext uri="{FF2B5EF4-FFF2-40B4-BE49-F238E27FC236}">
                <a16:creationId xmlns:a16="http://schemas.microsoft.com/office/drawing/2014/main" id="{99106158-56B9-2217-E443-573F19EDC6AE}"/>
              </a:ext>
            </a:extLst>
          </p:cNvPr>
          <p:cNvSpPr/>
          <p:nvPr userDrawn="1"/>
        </p:nvSpPr>
        <p:spPr>
          <a:xfrm>
            <a:off x="0"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4C850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664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dirty="0"/>
              <a:t>Click to edit Master title style</a:t>
            </a:r>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7524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75" r:id="rId5"/>
    <p:sldLayoutId id="2147483669" r:id="rId6"/>
    <p:sldLayoutId id="2147483667" r:id="rId7"/>
    <p:sldLayoutId id="2147483660" r:id="rId8"/>
    <p:sldLayoutId id="2147483664" r:id="rId9"/>
    <p:sldLayoutId id="2147483676" r:id="rId10"/>
    <p:sldLayoutId id="2147483652" r:id="rId11"/>
    <p:sldLayoutId id="2147483678" r:id="rId12"/>
    <p:sldLayoutId id="2147483677" r:id="rId13"/>
    <p:sldLayoutId id="2147483674" r:id="rId14"/>
    <p:sldLayoutId id="2147483665" r:id="rId15"/>
    <p:sldLayoutId id="2147483653" r:id="rId16"/>
    <p:sldLayoutId id="2147483654" r:id="rId17"/>
    <p:sldLayoutId id="2147483666" r:id="rId18"/>
    <p:sldLayoutId id="2147483655" r:id="rId19"/>
    <p:sldLayoutId id="2147483656" r:id="rId20"/>
    <p:sldLayoutId id="2147483657" r:id="rId21"/>
  </p:sldLayoutIdLst>
  <p:hf hdr="0" ftr="0" dt="0"/>
  <p:txStyles>
    <p:titleStyle>
      <a:lvl1pPr algn="l" defTabSz="914400" rtl="0" eaLnBrk="1" latinLnBrk="0" hangingPunct="1">
        <a:lnSpc>
          <a:spcPct val="90000"/>
        </a:lnSpc>
        <a:spcBef>
          <a:spcPct val="0"/>
        </a:spcBef>
        <a:buNone/>
        <a:defRPr sz="3000" b="1" kern="1200">
          <a:solidFill>
            <a:schemeClr val="accent4"/>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hyperlink" Target="https://youtu.be/E5W_fby-Mb8" TargetMode="External"/><Relationship Id="rId5" Type="http://schemas.openxmlformats.org/officeDocument/2006/relationships/hyperlink" Target="https://youtu.be/p80gE3dkMxM" TargetMode="Externa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hyperlink" Target="https://youtu.be/E5W_fby-Mb8" TargetMode="External"/><Relationship Id="rId4" Type="http://schemas.openxmlformats.org/officeDocument/2006/relationships/hyperlink" Target="https://youtu.be/p80gE3dkMx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2068139"/>
            <a:ext cx="5486757" cy="2252924"/>
          </a:xfrm>
        </p:spPr>
        <p:txBody>
          <a:bodyPr wrap="square" anchor="b">
            <a:spAutoFit/>
          </a:bodyPr>
          <a:lstStyle/>
          <a:p>
            <a:pPr algn="l"/>
            <a:r>
              <a:rPr lang="en-US" sz="5600" b="1" dirty="0">
                <a:solidFill>
                  <a:srgbClr val="4C8503"/>
                </a:solidFill>
                <a:latin typeface="Montserrat" pitchFamily="2" charset="77"/>
              </a:rPr>
              <a:t>Addition and Subtraction:</a:t>
            </a:r>
            <a:br>
              <a:rPr lang="en-US" sz="5600" b="1" dirty="0">
                <a:solidFill>
                  <a:srgbClr val="4C8503"/>
                </a:solidFill>
                <a:latin typeface="Montserrat" pitchFamily="2" charset="77"/>
              </a:rPr>
            </a:br>
            <a:r>
              <a:rPr lang="en-US" sz="4400" b="0" dirty="0">
                <a:solidFill>
                  <a:srgbClr val="4C8503"/>
                </a:solidFill>
                <a:latin typeface="Montserrat Medium" panose="00000600000000000000" pitchFamily="2" charset="0"/>
              </a:rPr>
              <a:t>Early Elementary</a:t>
            </a: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F06911-9994-35E0-65A2-8F6E813F005E}"/>
              </a:ext>
            </a:extLst>
          </p:cNvPr>
          <p:cNvSpPr>
            <a:spLocks noGrp="1"/>
          </p:cNvSpPr>
          <p:nvPr>
            <p:ph type="title"/>
          </p:nvPr>
        </p:nvSpPr>
        <p:spPr>
          <a:xfrm>
            <a:off x="838199" y="46016"/>
            <a:ext cx="10812517" cy="923330"/>
          </a:xfrm>
        </p:spPr>
        <p:txBody>
          <a:bodyPr/>
          <a:lstStyle/>
          <a:p>
            <a:r>
              <a:rPr lang="en-US" dirty="0"/>
              <a:t>Composing and Decomposing Numbers Supports Understanding Place Value</a:t>
            </a:r>
          </a:p>
        </p:txBody>
      </p:sp>
      <p:sp>
        <p:nvSpPr>
          <p:cNvPr id="2" name="Content Placeholder 1">
            <a:extLst>
              <a:ext uri="{FF2B5EF4-FFF2-40B4-BE49-F238E27FC236}">
                <a16:creationId xmlns:a16="http://schemas.microsoft.com/office/drawing/2014/main" id="{BE535D2F-B092-8C8A-9537-F4CB9ADD97BD}"/>
              </a:ext>
            </a:extLst>
          </p:cNvPr>
          <p:cNvSpPr>
            <a:spLocks noGrp="1"/>
          </p:cNvSpPr>
          <p:nvPr>
            <p:ph sz="half" idx="1"/>
          </p:nvPr>
        </p:nvSpPr>
        <p:spPr/>
        <p:txBody>
          <a:bodyPr>
            <a:normAutofit/>
          </a:bodyPr>
          <a:lstStyle/>
          <a:p>
            <a:pPr marL="0" indent="0">
              <a:buNone/>
            </a:pPr>
            <a:r>
              <a:rPr lang="en-US" dirty="0"/>
              <a:t>Two-digit numbers:</a:t>
            </a:r>
          </a:p>
          <a:p>
            <a:r>
              <a:rPr lang="en-US" dirty="0"/>
              <a:t>18 = 10 + 8</a:t>
            </a:r>
          </a:p>
          <a:p>
            <a:r>
              <a:rPr lang="en-US" dirty="0"/>
              <a:t>16 = 10 + 6</a:t>
            </a:r>
          </a:p>
          <a:p>
            <a:pPr marL="0" indent="0">
              <a:spcBef>
                <a:spcPts val="2200"/>
              </a:spcBef>
              <a:buNone/>
            </a:pPr>
            <a:r>
              <a:rPr lang="en-US" dirty="0"/>
              <a:t>Three-digit numbers:</a:t>
            </a:r>
          </a:p>
          <a:p>
            <a:r>
              <a:rPr lang="en-US" dirty="0"/>
              <a:t>185 = 100 + 80 + 5</a:t>
            </a:r>
          </a:p>
        </p:txBody>
      </p:sp>
      <p:pic>
        <p:nvPicPr>
          <p:cNvPr id="7" name="Content Placeholder 6">
            <a:extLst>
              <a:ext uri="{FF2B5EF4-FFF2-40B4-BE49-F238E27FC236}">
                <a16:creationId xmlns:a16="http://schemas.microsoft.com/office/drawing/2014/main" id="{215C2253-7F38-93ED-6F9B-E60ED781A029}"/>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p:blipFill>
        <p:spPr>
          <a:xfrm>
            <a:off x="6155054" y="1596501"/>
            <a:ext cx="5198746" cy="4018687"/>
          </a:xfrm>
          <a:ln>
            <a:solidFill>
              <a:srgbClr val="4C8503"/>
            </a:solidFill>
          </a:ln>
        </p:spPr>
      </p:pic>
      <p:sp>
        <p:nvSpPr>
          <p:cNvPr id="5" name="Text Placeholder 4">
            <a:extLst>
              <a:ext uri="{FF2B5EF4-FFF2-40B4-BE49-F238E27FC236}">
                <a16:creationId xmlns:a16="http://schemas.microsoft.com/office/drawing/2014/main" id="{7071643D-CA89-70E6-DC71-A853828DA794}"/>
              </a:ext>
            </a:extLst>
          </p:cNvPr>
          <p:cNvSpPr>
            <a:spLocks noGrp="1"/>
          </p:cNvSpPr>
          <p:nvPr>
            <p:ph type="body" sz="quarter" idx="10"/>
          </p:nvPr>
        </p:nvSpPr>
        <p:spPr/>
        <p:txBody>
          <a:bodyPr/>
          <a:lstStyle/>
          <a:p>
            <a:r>
              <a:rPr lang="en-US" dirty="0"/>
              <a:t>Laski et al. (2016)</a:t>
            </a:r>
          </a:p>
        </p:txBody>
      </p:sp>
    </p:spTree>
    <p:extLst>
      <p:ext uri="{BB962C8B-B14F-4D97-AF65-F5344CB8AC3E}">
        <p14:creationId xmlns:p14="http://schemas.microsoft.com/office/powerpoint/2010/main" val="319659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9CF191-7984-2EB0-D15D-59E16716964C}"/>
              </a:ext>
            </a:extLst>
          </p:cNvPr>
          <p:cNvSpPr>
            <a:spLocks noGrp="1"/>
          </p:cNvSpPr>
          <p:nvPr>
            <p:ph type="title"/>
          </p:nvPr>
        </p:nvSpPr>
        <p:spPr/>
        <p:txBody>
          <a:bodyPr/>
          <a:lstStyle/>
          <a:p>
            <a:r>
              <a:rPr lang="en-US" dirty="0"/>
              <a:t>Properties of Addition and Subtraction</a:t>
            </a:r>
          </a:p>
        </p:txBody>
      </p:sp>
      <p:sp>
        <p:nvSpPr>
          <p:cNvPr id="2" name="Content Placeholder 1">
            <a:extLst>
              <a:ext uri="{FF2B5EF4-FFF2-40B4-BE49-F238E27FC236}">
                <a16:creationId xmlns:a16="http://schemas.microsoft.com/office/drawing/2014/main" id="{D8D41F35-8DAC-EA4B-2E86-6689D176B130}"/>
              </a:ext>
            </a:extLst>
          </p:cNvPr>
          <p:cNvSpPr>
            <a:spLocks noGrp="1"/>
          </p:cNvSpPr>
          <p:nvPr>
            <p:ph sz="half" idx="1"/>
          </p:nvPr>
        </p:nvSpPr>
        <p:spPr/>
        <p:txBody>
          <a:bodyPr/>
          <a:lstStyle/>
          <a:p>
            <a:r>
              <a:rPr lang="en-US" dirty="0"/>
              <a:t>Commutative property</a:t>
            </a:r>
          </a:p>
          <a:p>
            <a:r>
              <a:rPr lang="en-US" dirty="0"/>
              <a:t>Associative property</a:t>
            </a:r>
          </a:p>
          <a:p>
            <a:r>
              <a:rPr lang="en-US" dirty="0"/>
              <a:t>Inverse property</a:t>
            </a:r>
          </a:p>
        </p:txBody>
      </p:sp>
      <p:pic>
        <p:nvPicPr>
          <p:cNvPr id="7" name="Content Placeholder 6">
            <a:extLst>
              <a:ext uri="{FF2B5EF4-FFF2-40B4-BE49-F238E27FC236}">
                <a16:creationId xmlns:a16="http://schemas.microsoft.com/office/drawing/2014/main" id="{54C34A7E-C5E3-7501-606A-840CC4DE7428}"/>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colorTemperature colorTemp="5500"/>
                    </a14:imgEffect>
                    <a14:imgEffect>
                      <a14:brightnessContrast bright="6000"/>
                    </a14:imgEffect>
                  </a14:imgLayer>
                </a14:imgProps>
              </a:ext>
              <a:ext uri="{28A0092B-C50C-407E-A947-70E740481C1C}">
                <a14:useLocalDpi xmlns:a14="http://schemas.microsoft.com/office/drawing/2010/main"/>
              </a:ext>
            </a:extLst>
          </a:blip>
          <a:srcRect/>
          <a:stretch/>
        </p:blipFill>
        <p:spPr>
          <a:xfrm>
            <a:off x="6637284" y="966682"/>
            <a:ext cx="5554716" cy="4775045"/>
          </a:xfrm>
        </p:spPr>
      </p:pic>
      <p:sp>
        <p:nvSpPr>
          <p:cNvPr id="5" name="Text Placeholder 4">
            <a:extLst>
              <a:ext uri="{FF2B5EF4-FFF2-40B4-BE49-F238E27FC236}">
                <a16:creationId xmlns:a16="http://schemas.microsoft.com/office/drawing/2014/main" id="{DF3D5D9B-766F-5B64-0555-36A22DE8B9C2}"/>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165230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1CF21-15EF-D353-7705-3C64B6D5F482}"/>
              </a:ext>
            </a:extLst>
          </p:cNvPr>
          <p:cNvSpPr>
            <a:spLocks noGrp="1"/>
          </p:cNvSpPr>
          <p:nvPr>
            <p:ph type="title"/>
          </p:nvPr>
        </p:nvSpPr>
        <p:spPr/>
        <p:txBody>
          <a:bodyPr/>
          <a:lstStyle/>
          <a:p>
            <a:r>
              <a:rPr lang="en-US" dirty="0"/>
              <a:t>Let’s Add!</a:t>
            </a:r>
          </a:p>
        </p:txBody>
      </p:sp>
      <p:sp>
        <p:nvSpPr>
          <p:cNvPr id="6" name="Content Placeholder 4">
            <a:extLst>
              <a:ext uri="{FF2B5EF4-FFF2-40B4-BE49-F238E27FC236}">
                <a16:creationId xmlns:a16="http://schemas.microsoft.com/office/drawing/2014/main" id="{8F0C9AF9-CE0D-306E-FF0C-761675962FAA}"/>
              </a:ext>
            </a:extLst>
          </p:cNvPr>
          <p:cNvSpPr txBox="1">
            <a:spLocks/>
          </p:cNvSpPr>
          <p:nvPr/>
        </p:nvSpPr>
        <p:spPr>
          <a:xfrm>
            <a:off x="1593273" y="1253331"/>
            <a:ext cx="10092448" cy="4351338"/>
          </a:xfrm>
          <a:prstGeom prst="rect">
            <a:avLst/>
          </a:prstGeom>
          <a:no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Clr>
                <a:srgbClr val="4C8503"/>
              </a:buClr>
              <a:buFontTx/>
              <a:buNone/>
              <a:defRPr sz="5400" b="1" kern="1200">
                <a:solidFill>
                  <a:srgbClr val="0F173D"/>
                </a:solidFill>
                <a:latin typeface="Montserrat" pitchFamily="2" charset="77"/>
                <a:ea typeface="+mn-ea"/>
                <a:cs typeface="+mn-cs"/>
              </a:defRPr>
            </a:lvl1pPr>
            <a:lvl2pPr marL="4572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2pPr>
            <a:lvl3pPr marL="9144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3pPr>
            <a:lvl4pPr marL="13716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4pPr>
            <a:lvl5pPr marL="18288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57 + 48 = 105</a:t>
            </a:r>
          </a:p>
        </p:txBody>
      </p:sp>
      <p:sp>
        <p:nvSpPr>
          <p:cNvPr id="5" name="Content Placeholder 4">
            <a:extLst>
              <a:ext uri="{FF2B5EF4-FFF2-40B4-BE49-F238E27FC236}">
                <a16:creationId xmlns:a16="http://schemas.microsoft.com/office/drawing/2014/main" id="{7DBC5021-FB7E-3F43-8AC8-D68BECD625C0}"/>
              </a:ext>
            </a:extLst>
          </p:cNvPr>
          <p:cNvSpPr>
            <a:spLocks noGrp="1"/>
          </p:cNvSpPr>
          <p:nvPr>
            <p:ph idx="1"/>
          </p:nvPr>
        </p:nvSpPr>
        <p:spPr>
          <a:solidFill>
            <a:schemeClr val="bg1"/>
          </a:solidFill>
        </p:spPr>
        <p:txBody>
          <a:bodyPr/>
          <a:lstStyle/>
          <a:p>
            <a:r>
              <a:rPr lang="en-US" dirty="0"/>
              <a:t>57 + 48 = ?</a:t>
            </a:r>
          </a:p>
        </p:txBody>
      </p:sp>
    </p:spTree>
    <p:extLst>
      <p:ext uri="{BB962C8B-B14F-4D97-AF65-F5344CB8AC3E}">
        <p14:creationId xmlns:p14="http://schemas.microsoft.com/office/powerpoint/2010/main" val="39064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EE35C-75A6-6C1C-CBB8-F9C2EE06F8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C9F408-2598-656F-7CB6-0B8FB068AAF0}"/>
              </a:ext>
            </a:extLst>
          </p:cNvPr>
          <p:cNvSpPr>
            <a:spLocks noGrp="1"/>
          </p:cNvSpPr>
          <p:nvPr>
            <p:ph type="title"/>
          </p:nvPr>
        </p:nvSpPr>
        <p:spPr/>
        <p:txBody>
          <a:bodyPr/>
          <a:lstStyle/>
          <a:p>
            <a:r>
              <a:rPr lang="en-US" dirty="0"/>
              <a:t>Let’s Add! (continued)</a:t>
            </a:r>
          </a:p>
        </p:txBody>
      </p:sp>
      <p:sp>
        <p:nvSpPr>
          <p:cNvPr id="13" name="TextBox 12">
            <a:extLst>
              <a:ext uri="{FF2B5EF4-FFF2-40B4-BE49-F238E27FC236}">
                <a16:creationId xmlns:a16="http://schemas.microsoft.com/office/drawing/2014/main" id="{80DF7FBB-E8B9-2D4B-8371-8E08D900FDDC}"/>
              </a:ext>
            </a:extLst>
          </p:cNvPr>
          <p:cNvSpPr txBox="1"/>
          <p:nvPr/>
        </p:nvSpPr>
        <p:spPr>
          <a:xfrm>
            <a:off x="3782291" y="2740447"/>
            <a:ext cx="6096000" cy="1754326"/>
          </a:xfrm>
          <a:prstGeom prst="rect">
            <a:avLst/>
          </a:prstGeom>
          <a:noFill/>
        </p:spPr>
        <p:txBody>
          <a:bodyPr wrap="square">
            <a:spAutoFit/>
          </a:bodyPr>
          <a:lstStyle/>
          <a:p>
            <a:r>
              <a:rPr lang="en-US" sz="5400" b="1" dirty="0">
                <a:solidFill>
                  <a:srgbClr val="140A14"/>
                </a:solidFill>
                <a:latin typeface="Montserrat" pitchFamily="2" charset="77"/>
              </a:rPr>
              <a:t>57 + 48 = 105</a:t>
            </a:r>
          </a:p>
          <a:p>
            <a:r>
              <a:rPr lang="en-US" sz="5400" b="1" dirty="0">
                <a:solidFill>
                  <a:srgbClr val="4C8503"/>
                </a:solidFill>
                <a:latin typeface="Montserrat" pitchFamily="2" charset="77"/>
              </a:rPr>
              <a:t>48 + 57 = 105</a:t>
            </a:r>
          </a:p>
        </p:txBody>
      </p:sp>
      <p:sp>
        <p:nvSpPr>
          <p:cNvPr id="7" name="Content Placeholder 2">
            <a:extLst>
              <a:ext uri="{FF2B5EF4-FFF2-40B4-BE49-F238E27FC236}">
                <a16:creationId xmlns:a16="http://schemas.microsoft.com/office/drawing/2014/main" id="{4EF8CDBE-C6C4-7284-08EE-DCA12703F598}"/>
              </a:ext>
              <a:ext uri="{C183D7F6-B498-43B3-948B-1728B52AA6E4}">
                <adec:decorative xmlns:adec="http://schemas.microsoft.com/office/drawing/2017/decorative" val="1"/>
              </a:ext>
            </a:extLst>
          </p:cNvPr>
          <p:cNvSpPr txBox="1">
            <a:spLocks/>
          </p:cNvSpPr>
          <p:nvPr/>
        </p:nvSpPr>
        <p:spPr>
          <a:xfrm>
            <a:off x="3782291" y="3429000"/>
            <a:ext cx="6982691" cy="1448304"/>
          </a:xfrm>
          <a:prstGeom prst="rect">
            <a:avLst/>
          </a:prstGeom>
          <a:noFill/>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5400" b="1" dirty="0"/>
          </a:p>
        </p:txBody>
      </p:sp>
      <p:sp>
        <p:nvSpPr>
          <p:cNvPr id="15" name="TextBox 14">
            <a:extLst>
              <a:ext uri="{FF2B5EF4-FFF2-40B4-BE49-F238E27FC236}">
                <a16:creationId xmlns:a16="http://schemas.microsoft.com/office/drawing/2014/main" id="{216E85BE-AA9A-982C-1A71-17489E9FCB34}"/>
              </a:ext>
            </a:extLst>
          </p:cNvPr>
          <p:cNvSpPr txBox="1"/>
          <p:nvPr/>
        </p:nvSpPr>
        <p:spPr>
          <a:xfrm>
            <a:off x="3782291" y="2740447"/>
            <a:ext cx="6096000" cy="1754326"/>
          </a:xfrm>
          <a:prstGeom prst="rect">
            <a:avLst/>
          </a:prstGeom>
          <a:solidFill>
            <a:schemeClr val="bg1"/>
          </a:solidFill>
        </p:spPr>
        <p:txBody>
          <a:bodyPr wrap="square">
            <a:spAutoFit/>
          </a:bodyPr>
          <a:lstStyle/>
          <a:p>
            <a:pPr marL="0" indent="0">
              <a:buNone/>
            </a:pPr>
            <a:r>
              <a:rPr lang="en-US" sz="5400" b="1" dirty="0">
                <a:latin typeface="Montserrat" pitchFamily="2" charset="77"/>
                <a:cs typeface="Poppins" pitchFamily="2" charset="77"/>
              </a:rPr>
              <a:t>57 + 48 = 105</a:t>
            </a:r>
          </a:p>
          <a:p>
            <a:r>
              <a:rPr lang="en-US" sz="5400" b="1" dirty="0">
                <a:solidFill>
                  <a:srgbClr val="4C8503"/>
                </a:solidFill>
                <a:latin typeface="Montserrat" pitchFamily="2" charset="77"/>
                <a:cs typeface="Poppins" pitchFamily="2" charset="77"/>
              </a:rPr>
              <a:t>48 + 57 = ?</a:t>
            </a:r>
          </a:p>
        </p:txBody>
      </p:sp>
    </p:spTree>
    <p:extLst>
      <p:ext uri="{BB962C8B-B14F-4D97-AF65-F5344CB8AC3E}">
        <p14:creationId xmlns:p14="http://schemas.microsoft.com/office/powerpoint/2010/main" val="160315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A8C0B-E83F-2732-BBF9-FE8EE2FF49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F1892E-D428-D9ED-21E9-5C1440D90C9A}"/>
              </a:ext>
            </a:extLst>
          </p:cNvPr>
          <p:cNvSpPr>
            <a:spLocks noGrp="1"/>
          </p:cNvSpPr>
          <p:nvPr>
            <p:ph type="title"/>
          </p:nvPr>
        </p:nvSpPr>
        <p:spPr/>
        <p:txBody>
          <a:bodyPr/>
          <a:lstStyle/>
          <a:p>
            <a:r>
              <a:rPr lang="en-US" dirty="0"/>
              <a:t>Commutative Property of Addition</a:t>
            </a:r>
          </a:p>
        </p:txBody>
      </p:sp>
      <p:sp>
        <p:nvSpPr>
          <p:cNvPr id="4" name="TextBox 3">
            <a:extLst>
              <a:ext uri="{FF2B5EF4-FFF2-40B4-BE49-F238E27FC236}">
                <a16:creationId xmlns:a16="http://schemas.microsoft.com/office/drawing/2014/main" id="{BC83E09F-1344-C017-2792-7BD690382739}"/>
              </a:ext>
            </a:extLst>
          </p:cNvPr>
          <p:cNvSpPr txBox="1"/>
          <p:nvPr/>
        </p:nvSpPr>
        <p:spPr>
          <a:xfrm>
            <a:off x="851646" y="1260764"/>
            <a:ext cx="10065737" cy="1384995"/>
          </a:xfrm>
          <a:prstGeom prst="rect">
            <a:avLst/>
          </a:prstGeom>
          <a:noFill/>
        </p:spPr>
        <p:txBody>
          <a:bodyPr wrap="square" rtlCol="0">
            <a:spAutoFit/>
          </a:bodyPr>
          <a:lstStyle/>
          <a:p>
            <a:pPr marL="0" indent="0">
              <a:buNone/>
            </a:pPr>
            <a:r>
              <a:rPr lang="en-US" sz="2800" b="1" dirty="0">
                <a:latin typeface="Montserrat" panose="00000500000000000000" pitchFamily="2" charset="0"/>
                <a:ea typeface="Calibri" panose="020F0502020204030204" pitchFamily="34" charset="0"/>
                <a:cs typeface="Times New Roman" panose="02020603050405020304" pitchFamily="18" charset="0"/>
              </a:rPr>
              <a:t>C</a:t>
            </a:r>
            <a:r>
              <a:rPr lang="en-US" sz="2800" b="1" dirty="0">
                <a:effectLst/>
                <a:latin typeface="Montserrat" panose="00000500000000000000" pitchFamily="2" charset="0"/>
                <a:ea typeface="Calibri" panose="020F0502020204030204" pitchFamily="34" charset="0"/>
                <a:cs typeface="Times New Roman" panose="02020603050405020304" pitchFamily="18" charset="0"/>
              </a:rPr>
              <a:t>ommutative property of addition:</a:t>
            </a:r>
          </a:p>
          <a:p>
            <a:pPr marL="0" indent="0">
              <a:buNone/>
            </a:pPr>
            <a:r>
              <a:rPr lang="en-US" sz="2800" dirty="0">
                <a:effectLst/>
                <a:latin typeface="Montserrat" panose="00000500000000000000" pitchFamily="2" charset="0"/>
                <a:ea typeface="Calibri" panose="020F0502020204030204" pitchFamily="34" charset="0"/>
                <a:cs typeface="Times New Roman" panose="02020603050405020304" pitchFamily="18" charset="0"/>
              </a:rPr>
              <a:t>Understanding that the order in which numbers are added does</a:t>
            </a:r>
            <a:r>
              <a:rPr lang="en-US" sz="2800" dirty="0">
                <a:solidFill>
                  <a:srgbClr val="FF0000"/>
                </a:solidFill>
                <a:latin typeface="Montserrat" panose="00000500000000000000" pitchFamily="2" charset="0"/>
                <a:ea typeface="Calibri" panose="020F0502020204030204" pitchFamily="34" charset="0"/>
                <a:cs typeface="Times New Roman" panose="02020603050405020304" pitchFamily="18" charset="0"/>
              </a:rPr>
              <a:t> </a:t>
            </a:r>
            <a:r>
              <a:rPr lang="en-US" sz="2800" dirty="0">
                <a:effectLst/>
                <a:latin typeface="Montserrat" panose="00000500000000000000" pitchFamily="2" charset="0"/>
                <a:ea typeface="Calibri" panose="020F0502020204030204" pitchFamily="34" charset="0"/>
                <a:cs typeface="Times New Roman" panose="02020603050405020304" pitchFamily="18" charset="0"/>
              </a:rPr>
              <a:t>not matter.</a:t>
            </a:r>
            <a:endParaRPr lang="en-US" sz="2800" dirty="0">
              <a:latin typeface="Montserrat" panose="00000500000000000000" pitchFamily="2" charset="0"/>
            </a:endParaRPr>
          </a:p>
        </p:txBody>
      </p:sp>
      <p:sp>
        <p:nvSpPr>
          <p:cNvPr id="3" name="Content Placeholder 2">
            <a:extLst>
              <a:ext uri="{FF2B5EF4-FFF2-40B4-BE49-F238E27FC236}">
                <a16:creationId xmlns:a16="http://schemas.microsoft.com/office/drawing/2014/main" id="{898476D5-D003-97C5-61F4-E8EF2A33BD29}"/>
              </a:ext>
            </a:extLst>
          </p:cNvPr>
          <p:cNvSpPr>
            <a:spLocks noGrp="1"/>
          </p:cNvSpPr>
          <p:nvPr>
            <p:ph idx="1"/>
          </p:nvPr>
        </p:nvSpPr>
        <p:spPr>
          <a:xfrm>
            <a:off x="2930236" y="2812470"/>
            <a:ext cx="6331527" cy="1753105"/>
          </a:xfrm>
        </p:spPr>
        <p:txBody>
          <a:bodyPr anchor="ctr" anchorCtr="0">
            <a:normAutofit/>
          </a:bodyPr>
          <a:lstStyle/>
          <a:p>
            <a:pPr marL="0" indent="0" algn="ctr">
              <a:buFont typeface="Arial" panose="020B0604020202020204" pitchFamily="34" charset="0"/>
              <a:buNone/>
            </a:pPr>
            <a:r>
              <a:rPr lang="en-US" sz="5400" b="1" dirty="0">
                <a:solidFill>
                  <a:srgbClr val="4C8503"/>
                </a:solidFill>
              </a:rPr>
              <a:t>57</a:t>
            </a:r>
            <a:r>
              <a:rPr lang="en-US" sz="5400" b="1" dirty="0">
                <a:solidFill>
                  <a:schemeClr val="accent2"/>
                </a:solidFill>
              </a:rPr>
              <a:t> </a:t>
            </a:r>
            <a:r>
              <a:rPr lang="en-US" sz="5400" b="1" dirty="0"/>
              <a:t>+</a:t>
            </a:r>
            <a:r>
              <a:rPr lang="en-US" sz="5400" b="1" dirty="0">
                <a:solidFill>
                  <a:schemeClr val="accent2"/>
                </a:solidFill>
              </a:rPr>
              <a:t> </a:t>
            </a:r>
            <a:r>
              <a:rPr lang="en-US" sz="5400" b="1" dirty="0">
                <a:solidFill>
                  <a:srgbClr val="8948A3"/>
                </a:solidFill>
              </a:rPr>
              <a:t>48</a:t>
            </a:r>
            <a:r>
              <a:rPr lang="en-US" sz="5400" b="1" dirty="0">
                <a:solidFill>
                  <a:schemeClr val="accent2"/>
                </a:solidFill>
              </a:rPr>
              <a:t> </a:t>
            </a:r>
            <a:r>
              <a:rPr lang="en-US" sz="5400" b="1" dirty="0"/>
              <a:t>= 105</a:t>
            </a:r>
          </a:p>
        </p:txBody>
      </p:sp>
      <p:sp>
        <p:nvSpPr>
          <p:cNvPr id="5" name="Content Placeholder 2">
            <a:extLst>
              <a:ext uri="{FF2B5EF4-FFF2-40B4-BE49-F238E27FC236}">
                <a16:creationId xmlns:a16="http://schemas.microsoft.com/office/drawing/2014/main" id="{D969FC27-9420-1AF4-CA2F-823FEE8A71EA}"/>
              </a:ext>
            </a:extLst>
          </p:cNvPr>
          <p:cNvSpPr txBox="1">
            <a:spLocks/>
          </p:cNvSpPr>
          <p:nvPr/>
        </p:nvSpPr>
        <p:spPr>
          <a:xfrm>
            <a:off x="2930235" y="3844131"/>
            <a:ext cx="6331527" cy="1753105"/>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Clr>
                <a:srgbClr val="4C8503"/>
              </a:buClr>
              <a:buFontTx/>
              <a:buNone/>
              <a:defRPr sz="5400" b="1" kern="1200">
                <a:solidFill>
                  <a:srgbClr val="0F173D"/>
                </a:solidFill>
                <a:latin typeface="Montserrat" pitchFamily="2" charset="77"/>
                <a:ea typeface="+mn-ea"/>
                <a:cs typeface="+mn-cs"/>
              </a:defRPr>
            </a:lvl1pPr>
            <a:lvl2pPr marL="4572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2pPr>
            <a:lvl3pPr marL="9144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3pPr>
            <a:lvl4pPr marL="13716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4pPr>
            <a:lvl5pPr marL="18288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dirty="0">
                <a:solidFill>
                  <a:srgbClr val="8948A3"/>
                </a:solidFill>
              </a:rPr>
              <a:t>48 </a:t>
            </a:r>
            <a:r>
              <a:rPr lang="en-US" dirty="0"/>
              <a:t>+</a:t>
            </a:r>
            <a:r>
              <a:rPr lang="en-US" dirty="0">
                <a:solidFill>
                  <a:schemeClr val="accent2"/>
                </a:solidFill>
              </a:rPr>
              <a:t> </a:t>
            </a:r>
            <a:r>
              <a:rPr lang="en-US" dirty="0">
                <a:solidFill>
                  <a:srgbClr val="4C8503"/>
                </a:solidFill>
              </a:rPr>
              <a:t>57</a:t>
            </a:r>
            <a:r>
              <a:rPr lang="en-US" dirty="0">
                <a:solidFill>
                  <a:schemeClr val="accent2"/>
                </a:solidFill>
              </a:rPr>
              <a:t> </a:t>
            </a:r>
            <a:r>
              <a:rPr lang="en-US" dirty="0"/>
              <a:t>= 105</a:t>
            </a:r>
          </a:p>
        </p:txBody>
      </p:sp>
    </p:spTree>
    <p:extLst>
      <p:ext uri="{BB962C8B-B14F-4D97-AF65-F5344CB8AC3E}">
        <p14:creationId xmlns:p14="http://schemas.microsoft.com/office/powerpoint/2010/main" val="306083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B3E15-870F-D972-2078-A2BE255714A4}"/>
              </a:ext>
            </a:extLst>
          </p:cNvPr>
          <p:cNvSpPr>
            <a:spLocks noGrp="1"/>
          </p:cNvSpPr>
          <p:nvPr>
            <p:ph type="title"/>
          </p:nvPr>
        </p:nvSpPr>
        <p:spPr/>
        <p:txBody>
          <a:bodyPr/>
          <a:lstStyle/>
          <a:p>
            <a:r>
              <a:rPr lang="en-US" dirty="0"/>
              <a:t>Adding More Numbers</a:t>
            </a:r>
          </a:p>
        </p:txBody>
      </p:sp>
      <p:sp>
        <p:nvSpPr>
          <p:cNvPr id="4" name="Content Placeholder 2">
            <a:extLst>
              <a:ext uri="{FF2B5EF4-FFF2-40B4-BE49-F238E27FC236}">
                <a16:creationId xmlns:a16="http://schemas.microsoft.com/office/drawing/2014/main" id="{B5C3808E-5B1C-9B6B-9E05-5AA21941B36B}"/>
              </a:ext>
            </a:extLst>
          </p:cNvPr>
          <p:cNvSpPr txBox="1">
            <a:spLocks/>
          </p:cNvSpPr>
          <p:nvPr/>
        </p:nvSpPr>
        <p:spPr>
          <a:xfrm>
            <a:off x="1593273" y="1253328"/>
            <a:ext cx="10092444" cy="4351338"/>
          </a:xfrm>
          <a:prstGeom prst="rect">
            <a:avLst/>
          </a:prstGeom>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Clr>
                <a:srgbClr val="4C8503"/>
              </a:buClr>
              <a:buFontTx/>
              <a:buNone/>
              <a:defRPr sz="5400" b="1" kern="1200">
                <a:solidFill>
                  <a:srgbClr val="0F173D"/>
                </a:solidFill>
                <a:latin typeface="Montserrat" pitchFamily="2" charset="77"/>
                <a:ea typeface="+mn-ea"/>
                <a:cs typeface="+mn-cs"/>
              </a:defRPr>
            </a:lvl1pPr>
            <a:lvl2pPr marL="4572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2pPr>
            <a:lvl3pPr marL="9144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3pPr>
            <a:lvl4pPr marL="13716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4pPr>
            <a:lvl5pPr marL="18288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50 + 7 + 43 + 5 = </a:t>
            </a:r>
            <a:r>
              <a:rPr lang="pt-BR" dirty="0">
                <a:solidFill>
                  <a:srgbClr val="4C8503"/>
                </a:solidFill>
              </a:rPr>
              <a:t>105</a:t>
            </a:r>
            <a:endParaRPr lang="en-US" dirty="0">
              <a:solidFill>
                <a:srgbClr val="4C8503"/>
              </a:solidFill>
            </a:endParaRPr>
          </a:p>
        </p:txBody>
      </p:sp>
      <p:sp>
        <p:nvSpPr>
          <p:cNvPr id="3" name="Content Placeholder 2">
            <a:extLst>
              <a:ext uri="{FF2B5EF4-FFF2-40B4-BE49-F238E27FC236}">
                <a16:creationId xmlns:a16="http://schemas.microsoft.com/office/drawing/2014/main" id="{2C263C11-A24B-46D7-07E6-E1220423A79C}"/>
              </a:ext>
            </a:extLst>
          </p:cNvPr>
          <p:cNvSpPr>
            <a:spLocks noGrp="1"/>
          </p:cNvSpPr>
          <p:nvPr>
            <p:ph idx="1"/>
          </p:nvPr>
        </p:nvSpPr>
        <p:spPr>
          <a:xfrm>
            <a:off x="851646" y="1253328"/>
            <a:ext cx="10834075" cy="4351338"/>
          </a:xfrm>
          <a:solidFill>
            <a:schemeClr val="bg1"/>
          </a:solidFill>
        </p:spPr>
        <p:txBody>
          <a:bodyPr/>
          <a:lstStyle/>
          <a:p>
            <a:r>
              <a:rPr lang="pt-BR" sz="5400" b="1" dirty="0"/>
              <a:t>50 + 7 + 43 + 5 = ?</a:t>
            </a:r>
            <a:endParaRPr lang="en-US" sz="5400" b="1" dirty="0"/>
          </a:p>
        </p:txBody>
      </p:sp>
    </p:spTree>
    <p:extLst>
      <p:ext uri="{BB962C8B-B14F-4D97-AF65-F5344CB8AC3E}">
        <p14:creationId xmlns:p14="http://schemas.microsoft.com/office/powerpoint/2010/main" val="307910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7EAD3-6C58-04DF-8A40-F9324F314C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FB7CD-06FD-FC4D-1FA1-C2ECAFAEBD16}"/>
              </a:ext>
            </a:extLst>
          </p:cNvPr>
          <p:cNvSpPr>
            <a:spLocks noGrp="1"/>
          </p:cNvSpPr>
          <p:nvPr>
            <p:ph type="title"/>
          </p:nvPr>
        </p:nvSpPr>
        <p:spPr/>
        <p:txBody>
          <a:bodyPr/>
          <a:lstStyle/>
          <a:p>
            <a:r>
              <a:rPr lang="en-US" dirty="0"/>
              <a:t>Associative Property of Addition</a:t>
            </a:r>
          </a:p>
        </p:txBody>
      </p:sp>
      <p:sp>
        <p:nvSpPr>
          <p:cNvPr id="4" name="Content Placeholder 5">
            <a:extLst>
              <a:ext uri="{FF2B5EF4-FFF2-40B4-BE49-F238E27FC236}">
                <a16:creationId xmlns:a16="http://schemas.microsoft.com/office/drawing/2014/main" id="{0F0B297F-E1AF-90AB-C1FD-89F0D6DB487F}"/>
              </a:ext>
            </a:extLst>
          </p:cNvPr>
          <p:cNvSpPr txBox="1">
            <a:spLocks/>
          </p:cNvSpPr>
          <p:nvPr/>
        </p:nvSpPr>
        <p:spPr>
          <a:xfrm>
            <a:off x="851646" y="1253331"/>
            <a:ext cx="10439809" cy="2667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Montserrat" panose="00000500000000000000" pitchFamily="2" charset="0"/>
                <a:ea typeface="Calibri" panose="020F0502020204030204" pitchFamily="34" charset="0"/>
                <a:cs typeface="Times New Roman" panose="02020603050405020304" pitchFamily="18" charset="0"/>
              </a:rPr>
              <a:t>Associative property of addition:</a:t>
            </a:r>
          </a:p>
          <a:p>
            <a:pPr marL="0" indent="0">
              <a:buFont typeface="Arial" panose="020B0604020202020204" pitchFamily="34" charset="0"/>
              <a:buNone/>
            </a:pPr>
            <a:r>
              <a:rPr lang="en-US" sz="2400" dirty="0">
                <a:latin typeface="Montserrat" panose="00000500000000000000" pitchFamily="2" charset="0"/>
                <a:ea typeface="Calibri" panose="020F0502020204030204" pitchFamily="34" charset="0"/>
                <a:cs typeface="Times New Roman" panose="02020603050405020304" pitchFamily="18" charset="0"/>
              </a:rPr>
              <a:t>Understanding that the grouping of the numbers in a problem does not matter.</a:t>
            </a:r>
          </a:p>
          <a:p>
            <a:pPr marL="0" indent="0">
              <a:buFont typeface="Arial" panose="020B0604020202020204" pitchFamily="34" charset="0"/>
              <a:buNone/>
            </a:pPr>
            <a:endParaRPr lang="en-US" sz="2400" b="1" dirty="0">
              <a:latin typeface="Montserrat" panose="00000500000000000000" pitchFamily="2" charset="0"/>
              <a:ea typeface="Calibri" panose="020F0502020204030204" pitchFamily="34" charset="0"/>
              <a:cs typeface="Times New Roman" panose="02020603050405020304" pitchFamily="18" charset="0"/>
            </a:endParaRPr>
          </a:p>
          <a:p>
            <a:pPr marL="0" indent="0" algn="ctr">
              <a:spcBef>
                <a:spcPts val="400"/>
              </a:spcBef>
              <a:buNone/>
            </a:pPr>
            <a:r>
              <a:rPr lang="en-US" sz="5400" b="1" dirty="0"/>
              <a:t>50 + 7 + 43 + 5 = 105</a:t>
            </a:r>
          </a:p>
        </p:txBody>
      </p:sp>
      <p:sp>
        <p:nvSpPr>
          <p:cNvPr id="5" name="Content Placeholder 2">
            <a:extLst>
              <a:ext uri="{FF2B5EF4-FFF2-40B4-BE49-F238E27FC236}">
                <a16:creationId xmlns:a16="http://schemas.microsoft.com/office/drawing/2014/main" id="{DF37684E-EE81-95BD-F9E3-5B2C7569E0FE}"/>
              </a:ext>
            </a:extLst>
          </p:cNvPr>
          <p:cNvSpPr txBox="1">
            <a:spLocks/>
          </p:cNvSpPr>
          <p:nvPr/>
        </p:nvSpPr>
        <p:spPr>
          <a:xfrm>
            <a:off x="3518808" y="4073236"/>
            <a:ext cx="4821628" cy="141346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ontserrat" panose="00000800000000000000" pitchFamily="50" charset="0"/>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ontserrat" panose="00000800000000000000" pitchFamily="50" charset="0"/>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ontserrat" panose="00000800000000000000" pitchFamily="50" charset="0"/>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ontserrat" panose="00000800000000000000" pitchFamily="50" charset="0"/>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ontserrat" panose="000008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pt-BR" sz="4400" b="1" dirty="0">
                <a:solidFill>
                  <a:srgbClr val="4C8503"/>
                </a:solidFill>
              </a:rPr>
              <a:t>(43 + 7) + 50 + 5</a:t>
            </a:r>
          </a:p>
          <a:p>
            <a:pPr marL="0" indent="0" algn="r">
              <a:buFont typeface="Arial" panose="020B0604020202020204" pitchFamily="34" charset="0"/>
              <a:buNone/>
            </a:pPr>
            <a:r>
              <a:rPr lang="en-US" sz="4400" b="1" dirty="0">
                <a:solidFill>
                  <a:srgbClr val="4C8503"/>
                </a:solidFill>
              </a:rPr>
              <a:t>      50 + 50 + 5    </a:t>
            </a:r>
          </a:p>
        </p:txBody>
      </p:sp>
    </p:spTree>
    <p:extLst>
      <p:ext uri="{BB962C8B-B14F-4D97-AF65-F5344CB8AC3E}">
        <p14:creationId xmlns:p14="http://schemas.microsoft.com/office/powerpoint/2010/main" val="372698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486E-139B-E4AE-033F-BCC74B2DBE75}"/>
              </a:ext>
            </a:extLst>
          </p:cNvPr>
          <p:cNvSpPr>
            <a:spLocks noGrp="1"/>
          </p:cNvSpPr>
          <p:nvPr>
            <p:ph type="title"/>
          </p:nvPr>
        </p:nvSpPr>
        <p:spPr/>
        <p:txBody>
          <a:bodyPr/>
          <a:lstStyle/>
          <a:p>
            <a:r>
              <a:rPr lang="en-US" dirty="0"/>
              <a:t>Let’s Subtract!</a:t>
            </a:r>
          </a:p>
        </p:txBody>
      </p:sp>
      <p:sp>
        <p:nvSpPr>
          <p:cNvPr id="3" name="Content Placeholder 2">
            <a:extLst>
              <a:ext uri="{FF2B5EF4-FFF2-40B4-BE49-F238E27FC236}">
                <a16:creationId xmlns:a16="http://schemas.microsoft.com/office/drawing/2014/main" id="{F07C587B-8C40-AF76-E026-F13EFA6BB37B}"/>
              </a:ext>
            </a:extLst>
          </p:cNvPr>
          <p:cNvSpPr>
            <a:spLocks noGrp="1"/>
          </p:cNvSpPr>
          <p:nvPr>
            <p:ph idx="1"/>
          </p:nvPr>
        </p:nvSpPr>
        <p:spPr/>
        <p:txBody>
          <a:bodyPr/>
          <a:lstStyle/>
          <a:p>
            <a:r>
              <a:rPr lang="en-US" dirty="0"/>
              <a:t>57 + 48 = 105</a:t>
            </a:r>
          </a:p>
        </p:txBody>
      </p:sp>
      <p:sp>
        <p:nvSpPr>
          <p:cNvPr id="4" name="Content Placeholder 2">
            <a:extLst>
              <a:ext uri="{FF2B5EF4-FFF2-40B4-BE49-F238E27FC236}">
                <a16:creationId xmlns:a16="http://schemas.microsoft.com/office/drawing/2014/main" id="{9E5122B3-9D11-ED9F-D176-309B59D94E8F}"/>
              </a:ext>
            </a:extLst>
          </p:cNvPr>
          <p:cNvSpPr txBox="1">
            <a:spLocks/>
          </p:cNvSpPr>
          <p:nvPr/>
        </p:nvSpPr>
        <p:spPr>
          <a:xfrm>
            <a:off x="1956987" y="4026778"/>
            <a:ext cx="8073704" cy="179949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ontserrat" panose="00000800000000000000" pitchFamily="50" charset="0"/>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ontserrat" panose="00000800000000000000" pitchFamily="50" charset="0"/>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ontserrat" panose="00000800000000000000" pitchFamily="50" charset="0"/>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ontserrat" panose="00000800000000000000" pitchFamily="50" charset="0"/>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ontserrat" panose="000008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4C8503"/>
                </a:solidFill>
              </a:rPr>
              <a:t>105 – 57 = ?</a:t>
            </a:r>
          </a:p>
          <a:p>
            <a:pPr marL="0" indent="0" algn="ctr">
              <a:buFont typeface="Arial" panose="020B0604020202020204" pitchFamily="34" charset="0"/>
              <a:buNone/>
            </a:pPr>
            <a:endParaRPr lang="en-US" sz="6000" b="1" dirty="0">
              <a:solidFill>
                <a:schemeClr val="tx2"/>
              </a:solidFill>
            </a:endParaRPr>
          </a:p>
        </p:txBody>
      </p:sp>
    </p:spTree>
    <p:extLst>
      <p:ext uri="{BB962C8B-B14F-4D97-AF65-F5344CB8AC3E}">
        <p14:creationId xmlns:p14="http://schemas.microsoft.com/office/powerpoint/2010/main" val="383204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DEF3-C784-E774-DA3F-254E6396C650}"/>
              </a:ext>
            </a:extLst>
          </p:cNvPr>
          <p:cNvSpPr>
            <a:spLocks noGrp="1"/>
          </p:cNvSpPr>
          <p:nvPr>
            <p:ph type="title"/>
          </p:nvPr>
        </p:nvSpPr>
        <p:spPr/>
        <p:txBody>
          <a:bodyPr/>
          <a:lstStyle/>
          <a:p>
            <a:r>
              <a:rPr lang="en-US" dirty="0"/>
              <a:t>Inverse Property of Addition and Subtraction</a:t>
            </a:r>
          </a:p>
        </p:txBody>
      </p:sp>
      <p:sp>
        <p:nvSpPr>
          <p:cNvPr id="4" name="Content Placeholder 5">
            <a:extLst>
              <a:ext uri="{FF2B5EF4-FFF2-40B4-BE49-F238E27FC236}">
                <a16:creationId xmlns:a16="http://schemas.microsoft.com/office/drawing/2014/main" id="{E6927309-4148-F2B5-2BCB-404472584F0F}"/>
              </a:ext>
            </a:extLst>
          </p:cNvPr>
          <p:cNvSpPr txBox="1">
            <a:spLocks/>
          </p:cNvSpPr>
          <p:nvPr/>
        </p:nvSpPr>
        <p:spPr>
          <a:xfrm>
            <a:off x="851646" y="1253332"/>
            <a:ext cx="10439809" cy="13651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Montserrat" panose="00000500000000000000" pitchFamily="2" charset="0"/>
                <a:ea typeface="Calibri" panose="020F0502020204030204" pitchFamily="34" charset="0"/>
                <a:cs typeface="Times New Roman" panose="02020603050405020304" pitchFamily="18" charset="0"/>
              </a:rPr>
              <a:t>Inverse property of addition and subtraction:</a:t>
            </a:r>
          </a:p>
          <a:p>
            <a:pPr marL="0" indent="0">
              <a:buFont typeface="Arial" panose="020B0604020202020204" pitchFamily="34" charset="0"/>
              <a:buNone/>
            </a:pPr>
            <a:r>
              <a:rPr lang="en-US" sz="2400" dirty="0">
                <a:latin typeface="Montserrat" panose="00000500000000000000" pitchFamily="2" charset="0"/>
                <a:ea typeface="Calibri" panose="020F0502020204030204" pitchFamily="34" charset="0"/>
                <a:cs typeface="Times New Roman" panose="02020603050405020304" pitchFamily="18" charset="0"/>
              </a:rPr>
              <a:t>Understanding that addition and subtraction are opposites.</a:t>
            </a:r>
          </a:p>
          <a:p>
            <a:pPr marL="0" indent="0">
              <a:buFont typeface="Arial" panose="020B0604020202020204" pitchFamily="34" charset="0"/>
              <a:buNone/>
            </a:pPr>
            <a:endParaRPr lang="en-US" sz="2400" b="1" dirty="0">
              <a:latin typeface="Montserrat" panose="00000500000000000000" pitchFamily="2"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973719F-951B-1C3F-407E-AA82C0790335}"/>
              </a:ext>
            </a:extLst>
          </p:cNvPr>
          <p:cNvSpPr>
            <a:spLocks noGrp="1"/>
          </p:cNvSpPr>
          <p:nvPr>
            <p:ph idx="1"/>
          </p:nvPr>
        </p:nvSpPr>
        <p:spPr>
          <a:xfrm>
            <a:off x="851646" y="2230581"/>
            <a:ext cx="10834075" cy="3374087"/>
          </a:xfrm>
        </p:spPr>
        <p:txBody>
          <a:bodyPr/>
          <a:lstStyle/>
          <a:p>
            <a:pPr marL="0" indent="0" algn="ctr">
              <a:buFont typeface="Arial" panose="020B0604020202020204" pitchFamily="34" charset="0"/>
              <a:buNone/>
            </a:pPr>
            <a:r>
              <a:rPr lang="pt-BR" sz="5400" b="1" dirty="0">
                <a:solidFill>
                  <a:srgbClr val="4C8503"/>
                </a:solidFill>
              </a:rPr>
              <a:t>57</a:t>
            </a:r>
            <a:r>
              <a:rPr lang="pt-BR" sz="5400" b="1" dirty="0">
                <a:solidFill>
                  <a:schemeClr val="accent2"/>
                </a:solidFill>
              </a:rPr>
              <a:t> </a:t>
            </a:r>
            <a:r>
              <a:rPr lang="pt-BR" sz="5400" b="1" dirty="0"/>
              <a:t>+</a:t>
            </a:r>
            <a:r>
              <a:rPr lang="pt-BR" sz="5400" b="1" dirty="0">
                <a:solidFill>
                  <a:schemeClr val="accent2"/>
                </a:solidFill>
              </a:rPr>
              <a:t> </a:t>
            </a:r>
            <a:r>
              <a:rPr lang="pt-BR" sz="5400" b="1" dirty="0">
                <a:solidFill>
                  <a:schemeClr val="tx1">
                    <a:lumMod val="50000"/>
                    <a:lumOff val="50000"/>
                  </a:schemeClr>
                </a:solidFill>
              </a:rPr>
              <a:t>48</a:t>
            </a:r>
            <a:r>
              <a:rPr lang="pt-BR" sz="5400" b="1" dirty="0">
                <a:solidFill>
                  <a:schemeClr val="accent2"/>
                </a:solidFill>
              </a:rPr>
              <a:t> </a:t>
            </a:r>
            <a:r>
              <a:rPr lang="pt-BR" sz="5400" b="1" dirty="0"/>
              <a:t>=</a:t>
            </a:r>
            <a:r>
              <a:rPr lang="pt-BR" sz="5400" b="1" dirty="0">
                <a:solidFill>
                  <a:schemeClr val="accent2"/>
                </a:solidFill>
              </a:rPr>
              <a:t> </a:t>
            </a:r>
            <a:r>
              <a:rPr lang="pt-BR" sz="5400" b="1" dirty="0">
                <a:solidFill>
                  <a:srgbClr val="42509F"/>
                </a:solidFill>
              </a:rPr>
              <a:t>105</a:t>
            </a:r>
          </a:p>
          <a:p>
            <a:pPr marL="0" indent="0" algn="ctr">
              <a:buFont typeface="Arial" panose="020B0604020202020204" pitchFamily="34" charset="0"/>
              <a:buNone/>
            </a:pPr>
            <a:r>
              <a:rPr lang="pt-BR" sz="5400" b="1" dirty="0">
                <a:solidFill>
                  <a:srgbClr val="42509F"/>
                </a:solidFill>
              </a:rPr>
              <a:t>105</a:t>
            </a:r>
            <a:r>
              <a:rPr lang="pt-BR" sz="5400" b="1" dirty="0">
                <a:solidFill>
                  <a:schemeClr val="accent2"/>
                </a:solidFill>
              </a:rPr>
              <a:t> </a:t>
            </a:r>
            <a:r>
              <a:rPr lang="pt-BR" sz="5400" b="1" dirty="0"/>
              <a:t>–</a:t>
            </a:r>
            <a:r>
              <a:rPr lang="pt-BR" sz="5400" b="1" dirty="0">
                <a:solidFill>
                  <a:schemeClr val="accent2"/>
                </a:solidFill>
              </a:rPr>
              <a:t> </a:t>
            </a:r>
            <a:r>
              <a:rPr lang="pt-BR" sz="5400" b="1" dirty="0">
                <a:solidFill>
                  <a:srgbClr val="4C8503"/>
                </a:solidFill>
              </a:rPr>
              <a:t>57</a:t>
            </a:r>
            <a:r>
              <a:rPr lang="pt-BR" sz="5400" b="1" dirty="0">
                <a:solidFill>
                  <a:schemeClr val="accent2"/>
                </a:solidFill>
              </a:rPr>
              <a:t> </a:t>
            </a:r>
            <a:r>
              <a:rPr lang="pt-BR" sz="5400" b="1" dirty="0"/>
              <a:t>=</a:t>
            </a:r>
            <a:r>
              <a:rPr lang="pt-BR" sz="5400" b="1" dirty="0">
                <a:solidFill>
                  <a:schemeClr val="accent2"/>
                </a:solidFill>
              </a:rPr>
              <a:t> </a:t>
            </a:r>
            <a:r>
              <a:rPr lang="pt-BR" sz="5400" b="1" dirty="0">
                <a:solidFill>
                  <a:schemeClr val="tx1">
                    <a:lumMod val="50000"/>
                    <a:lumOff val="50000"/>
                  </a:schemeClr>
                </a:solidFill>
              </a:rPr>
              <a:t>48</a:t>
            </a:r>
            <a:endParaRPr lang="en-US" sz="5400" b="1" dirty="0">
              <a:solidFill>
                <a:schemeClr val="tx1">
                  <a:lumMod val="50000"/>
                  <a:lumOff val="50000"/>
                </a:schemeClr>
              </a:solidFill>
            </a:endParaRPr>
          </a:p>
        </p:txBody>
      </p:sp>
    </p:spTree>
    <p:extLst>
      <p:ext uri="{BB962C8B-B14F-4D97-AF65-F5344CB8AC3E}">
        <p14:creationId xmlns:p14="http://schemas.microsoft.com/office/powerpoint/2010/main" val="2330718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02BB26-F114-0B1B-5120-DE9D2DEE9D9B}"/>
              </a:ext>
            </a:extLst>
          </p:cNvPr>
          <p:cNvSpPr>
            <a:spLocks noGrp="1"/>
          </p:cNvSpPr>
          <p:nvPr>
            <p:ph type="title"/>
          </p:nvPr>
        </p:nvSpPr>
        <p:spPr>
          <a:xfrm>
            <a:off x="838199" y="47244"/>
            <a:ext cx="10812517" cy="923330"/>
          </a:xfrm>
        </p:spPr>
        <p:txBody>
          <a:bodyPr/>
          <a:lstStyle/>
          <a:p>
            <a:r>
              <a:rPr lang="en-US" dirty="0"/>
              <a:t>How Children Come to Understand the Properties of Addition and Subtraction</a:t>
            </a:r>
          </a:p>
        </p:txBody>
      </p:sp>
      <p:sp>
        <p:nvSpPr>
          <p:cNvPr id="5" name="Content Placeholder 4">
            <a:extLst>
              <a:ext uri="{FF2B5EF4-FFF2-40B4-BE49-F238E27FC236}">
                <a16:creationId xmlns:a16="http://schemas.microsoft.com/office/drawing/2014/main" id="{30285E3D-ECDC-4830-590E-FB97F31BBB07}"/>
              </a:ext>
            </a:extLst>
          </p:cNvPr>
          <p:cNvSpPr>
            <a:spLocks noGrp="1"/>
          </p:cNvSpPr>
          <p:nvPr>
            <p:ph sz="half" idx="1"/>
          </p:nvPr>
        </p:nvSpPr>
        <p:spPr/>
        <p:txBody>
          <a:bodyPr>
            <a:normAutofit fontScale="85000" lnSpcReduction="10000"/>
          </a:bodyPr>
          <a:lstStyle/>
          <a:p>
            <a:pPr marL="0" indent="0">
              <a:buNone/>
            </a:pPr>
            <a:r>
              <a:rPr lang="en-US" dirty="0"/>
              <a:t>Children learn about the properties of addition and subtraction through: </a:t>
            </a:r>
          </a:p>
          <a:p>
            <a:r>
              <a:rPr lang="en-US" dirty="0"/>
              <a:t>experimentation with concrete objects</a:t>
            </a:r>
          </a:p>
          <a:p>
            <a:r>
              <a:rPr lang="en-US" dirty="0"/>
              <a:t>composing and decomposing numbers in different ways</a:t>
            </a:r>
          </a:p>
          <a:p>
            <a:r>
              <a:rPr lang="en-US" dirty="0"/>
              <a:t>using number bonds or fact families</a:t>
            </a:r>
          </a:p>
        </p:txBody>
      </p:sp>
      <p:pic>
        <p:nvPicPr>
          <p:cNvPr id="9" name="Content Placeholder 8">
            <a:extLst>
              <a:ext uri="{FF2B5EF4-FFF2-40B4-BE49-F238E27FC236}">
                <a16:creationId xmlns:a16="http://schemas.microsoft.com/office/drawing/2014/main" id="{0AAB2A8D-4378-F572-1363-C1B42B5A8B8B}"/>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8191500" y="1170184"/>
            <a:ext cx="2952751" cy="4629565"/>
          </a:xfrm>
        </p:spPr>
      </p:pic>
      <p:sp>
        <p:nvSpPr>
          <p:cNvPr id="6" name="Text Placeholder 6">
            <a:extLst>
              <a:ext uri="{FF2B5EF4-FFF2-40B4-BE49-F238E27FC236}">
                <a16:creationId xmlns:a16="http://schemas.microsoft.com/office/drawing/2014/main" id="{AADFFA22-F1CF-4C40-D2B5-804C730A2E7F}"/>
              </a:ext>
            </a:extLst>
          </p:cNvPr>
          <p:cNvSpPr>
            <a:spLocks noGrp="1"/>
          </p:cNvSpPr>
          <p:nvPr>
            <p:ph type="body" sz="quarter" idx="10"/>
          </p:nvPr>
        </p:nvSpPr>
        <p:spPr>
          <a:xfrm>
            <a:off x="496888" y="5895975"/>
            <a:ext cx="11506200" cy="430213"/>
          </a:xfrm>
        </p:spPr>
        <p:txBody>
          <a:bodyPr/>
          <a:lstStyle/>
          <a:p>
            <a:r>
              <a:rPr lang="en-US" dirty="0"/>
              <a:t>Baroody &amp; Gannon (1984); Bryant et al. (1999); Clements &amp; Sarama (2020); Zur &amp; Gelman (2004)</a:t>
            </a:r>
          </a:p>
        </p:txBody>
      </p:sp>
    </p:spTree>
    <p:extLst>
      <p:ext uri="{BB962C8B-B14F-4D97-AF65-F5344CB8AC3E}">
        <p14:creationId xmlns:p14="http://schemas.microsoft.com/office/powerpoint/2010/main" val="393070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CC637DB3-3AC1-C5F2-541A-91FB1482E269}"/>
              </a:ext>
            </a:extLst>
          </p:cNvPr>
          <p:cNvSpPr txBox="1">
            <a:spLocks noGrp="1"/>
          </p:cNvSpPr>
          <p:nvPr>
            <p:ph type="title" idx="4294967295"/>
          </p:nvPr>
        </p:nvSpPr>
        <p:spPr>
          <a:xfrm>
            <a:off x="176293" y="-602705"/>
            <a:ext cx="11839413" cy="5253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000" b="1" kern="1200">
                <a:solidFill>
                  <a:schemeClr val="accent4"/>
                </a:solidFill>
                <a:latin typeface="Montserrat" panose="000005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chemeClr val="accent4"/>
                </a:solidFill>
                <a:effectLst/>
                <a:uLnTx/>
                <a:uFillTx/>
                <a:latin typeface="Montserrat" panose="00000500000000000000" pitchFamily="50" charset="0"/>
                <a:ea typeface="+mj-ea"/>
                <a:cs typeface="+mj-cs"/>
              </a:rPr>
              <a:t>Acknowledgments</a:t>
            </a: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0"/>
            <a:ext cx="8520330" cy="23828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5144E0F-8FBB-B06F-81A2-38F4E03671FA}"/>
              </a:ext>
            </a:extLst>
          </p:cNvPr>
          <p:cNvSpPr txBox="1"/>
          <p:nvPr/>
        </p:nvSpPr>
        <p:spPr>
          <a:xfrm>
            <a:off x="2210972" y="3623235"/>
            <a:ext cx="8060789" cy="2066591"/>
          </a:xfrm>
          <a:prstGeom prst="rect">
            <a:avLst/>
          </a:prstGeom>
          <a:noFill/>
        </p:spPr>
        <p:txBody>
          <a:bodyPr wrap="square" rtlCol="0">
            <a:spAutoFit/>
          </a:bodyPr>
          <a:lstStyle/>
          <a:p>
            <a:pPr>
              <a:lnSpc>
                <a:spcPts val="2600"/>
              </a:lnSpc>
            </a:pP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by WestEd in collaboration with FCSS and AIMS Center for Math and Science Education. They are not intended for commercial redistribution, unauthorized modification, or use outside the scope of professional education.</a:t>
            </a:r>
            <a:endParaRPr lang="en-US" dirty="0">
              <a:solidFill>
                <a:schemeClr val="bg1"/>
              </a:solidFill>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714FB-44C1-647A-BFAC-34947E6A0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3CF738-3328-0DE0-EAF9-45A1DDDFD96C}"/>
              </a:ext>
            </a:extLst>
          </p:cNvPr>
          <p:cNvSpPr>
            <a:spLocks noGrp="1"/>
          </p:cNvSpPr>
          <p:nvPr>
            <p:ph type="title"/>
          </p:nvPr>
        </p:nvSpPr>
        <p:spPr>
          <a:xfrm>
            <a:off x="4303419" y="237744"/>
            <a:ext cx="7705701" cy="978729"/>
          </a:xfrm>
        </p:spPr>
        <p:txBody>
          <a:bodyPr/>
          <a:lstStyle/>
          <a:p>
            <a:r>
              <a:rPr lang="en-US" dirty="0"/>
              <a:t>Solving Addition and Subtraction Problems</a:t>
            </a:r>
          </a:p>
        </p:txBody>
      </p:sp>
      <p:sp>
        <p:nvSpPr>
          <p:cNvPr id="6" name="Subtitle 5">
            <a:extLst>
              <a:ext uri="{FF2B5EF4-FFF2-40B4-BE49-F238E27FC236}">
                <a16:creationId xmlns:a16="http://schemas.microsoft.com/office/drawing/2014/main" id="{B1096913-1418-4D8B-20F2-CDA313DF419F}"/>
              </a:ext>
            </a:extLst>
          </p:cNvPr>
          <p:cNvSpPr>
            <a:spLocks noGrp="1"/>
          </p:cNvSpPr>
          <p:nvPr>
            <p:ph type="subTitle" idx="14"/>
          </p:nvPr>
        </p:nvSpPr>
        <p:spPr/>
        <p:txBody>
          <a:bodyPr>
            <a:noAutofit/>
          </a:bodyPr>
          <a:lstStyle/>
          <a:p>
            <a:pPr>
              <a:lnSpc>
                <a:spcPct val="100000"/>
              </a:lnSpc>
            </a:pPr>
            <a:r>
              <a:rPr lang="en-US" sz="2000" dirty="0">
                <a:solidFill>
                  <a:srgbClr val="4C8503"/>
                </a:solidFill>
              </a:rPr>
              <a:t>Operations and Algebraic Thinking </a:t>
            </a:r>
            <a:r>
              <a:rPr lang="en-US" sz="2000" b="0" i="1" dirty="0">
                <a:solidFill>
                  <a:srgbClr val="4C8503"/>
                </a:solidFill>
              </a:rPr>
              <a:t>(1.OA.1–1.OA.8, 2.OA.1–2.OA.4)</a:t>
            </a:r>
          </a:p>
        </p:txBody>
      </p:sp>
      <p:graphicFrame>
        <p:nvGraphicFramePr>
          <p:cNvPr id="12" name="Content Placeholder 8" descr="Counting.&#10;Composing, decomposing, and using the properties of addition and subtraction.&#10;Building on known facts.">
            <a:extLst>
              <a:ext uri="{FF2B5EF4-FFF2-40B4-BE49-F238E27FC236}">
                <a16:creationId xmlns:a16="http://schemas.microsoft.com/office/drawing/2014/main" id="{9373CD42-7292-F7E1-3CF9-A0B2614A16AC}"/>
              </a:ext>
            </a:extLst>
          </p:cNvPr>
          <p:cNvGraphicFramePr>
            <a:graphicFrameLocks noGrp="1"/>
          </p:cNvGraphicFramePr>
          <p:nvPr>
            <p:ph idx="1"/>
            <p:extLst>
              <p:ext uri="{D42A27DB-BD31-4B8C-83A1-F6EECF244321}">
                <p14:modId xmlns:p14="http://schemas.microsoft.com/office/powerpoint/2010/main" val="3858834374"/>
              </p:ext>
            </p:extLst>
          </p:nvPr>
        </p:nvGraphicFramePr>
        <p:xfrm>
          <a:off x="4348163" y="1455313"/>
          <a:ext cx="7488237" cy="4375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Placeholder 10">
            <a:extLst>
              <a:ext uri="{FF2B5EF4-FFF2-40B4-BE49-F238E27FC236}">
                <a16:creationId xmlns:a16="http://schemas.microsoft.com/office/drawing/2014/main" id="{7451E62A-794C-B752-CA1B-9C5B999D007F}"/>
              </a:ext>
              <a:ext uri="{C183D7F6-B498-43B3-948B-1728B52AA6E4}">
                <adec:decorative xmlns:adec="http://schemas.microsoft.com/office/drawing/2017/decorative" val="1"/>
              </a:ext>
            </a:extLst>
          </p:cNvPr>
          <p:cNvPicPr>
            <a:picLocks noGrp="1" noChangeAspect="1"/>
          </p:cNvPicPr>
          <p:nvPr>
            <p:ph type="pic" idx="13"/>
          </p:nvPr>
        </p:nvPicPr>
        <p:blipFill>
          <a:blip r:embed="rId8" cstate="screen">
            <a:extLst>
              <a:ext uri="{BEBA8EAE-BF5A-486C-A8C5-ECC9F3942E4B}">
                <a14:imgProps xmlns:a14="http://schemas.microsoft.com/office/drawing/2010/main">
                  <a14:imgLayer r:embed="rId9">
                    <a14:imgEffect>
                      <a14:colorTemperature colorTemp="5000"/>
                    </a14:imgEffect>
                    <a14:imgEffect>
                      <a14:brightnessContrast bright="5000" contrast="5000"/>
                    </a14:imgEffect>
                  </a14:imgLayer>
                </a14:imgProps>
              </a:ext>
              <a:ext uri="{28A0092B-C50C-407E-A947-70E740481C1C}">
                <a14:useLocalDpi xmlns:a14="http://schemas.microsoft.com/office/drawing/2010/main"/>
              </a:ext>
            </a:extLst>
          </a:blip>
          <a:srcRect/>
          <a:stretch/>
        </p:blipFill>
        <p:spPr>
          <a:xfrm>
            <a:off x="0" y="0"/>
            <a:ext cx="4051477" cy="6176963"/>
          </a:xfrm>
        </p:spPr>
      </p:pic>
    </p:spTree>
    <p:extLst>
      <p:ext uri="{BB962C8B-B14F-4D97-AF65-F5344CB8AC3E}">
        <p14:creationId xmlns:p14="http://schemas.microsoft.com/office/powerpoint/2010/main" val="1518163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1166296" y="1857294"/>
            <a:ext cx="4034118" cy="2872955"/>
          </a:xfrm>
        </p:spPr>
        <p:txBody>
          <a:bodyPr/>
          <a:lstStyle/>
          <a:p>
            <a:r>
              <a:rPr lang="en-US" dirty="0"/>
              <a:t>Observe:</a:t>
            </a:r>
            <a:br>
              <a:rPr lang="en-US" dirty="0"/>
            </a:br>
            <a:r>
              <a:rPr lang="en-US" b="0" dirty="0">
                <a:latin typeface="Montserrat Medium" panose="00000600000000000000" pitchFamily="2" charset="0"/>
              </a:rPr>
              <a:t>Children Adding</a:t>
            </a:r>
          </a:p>
        </p:txBody>
      </p:sp>
      <p:pic>
        <p:nvPicPr>
          <p:cNvPr id="6" name="Content Placeholder 5">
            <a:extLst>
              <a:ext uri="{FF2B5EF4-FFF2-40B4-BE49-F238E27FC236}">
                <a16:creationId xmlns:a16="http://schemas.microsoft.com/office/drawing/2014/main" id="{1F041724-84B9-0828-B626-CDE7B5D8C015}"/>
              </a:ext>
              <a:ext uri="{C183D7F6-B498-43B3-948B-1728B52AA6E4}">
                <adec:decorative xmlns:adec="http://schemas.microsoft.com/office/drawing/2017/decorative" val="1"/>
              </a:ext>
            </a:extLst>
          </p:cNvPr>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colorTemperature colorTemp="5500"/>
                    </a14:imgEffect>
                    <a14:imgEffect>
                      <a14:brightnessContrast bright="-8000"/>
                    </a14:imgEffect>
                  </a14:imgLayer>
                </a14:imgProps>
              </a:ext>
              <a:ext uri="{28A0092B-C50C-407E-A947-70E740481C1C}">
                <a14:useLocalDpi xmlns:a14="http://schemas.microsoft.com/office/drawing/2010/main"/>
              </a:ext>
            </a:extLst>
          </a:blip>
          <a:srcRect/>
          <a:stretch/>
        </p:blipFill>
        <p:spPr>
          <a:xfrm>
            <a:off x="6096000" y="681037"/>
            <a:ext cx="5257800" cy="4186798"/>
          </a:xfrm>
        </p:spPr>
      </p:pic>
      <p:sp>
        <p:nvSpPr>
          <p:cNvPr id="7" name="Content Placeholder 6">
            <a:extLst>
              <a:ext uri="{FF2B5EF4-FFF2-40B4-BE49-F238E27FC236}">
                <a16:creationId xmlns:a16="http://schemas.microsoft.com/office/drawing/2014/main" id="{D234E8F3-AC62-2C71-C769-01196140E8EB}"/>
              </a:ext>
            </a:extLst>
          </p:cNvPr>
          <p:cNvSpPr>
            <a:spLocks noGrp="1"/>
          </p:cNvSpPr>
          <p:nvPr>
            <p:ph sz="quarter" idx="14"/>
          </p:nvPr>
        </p:nvSpPr>
        <p:spPr>
          <a:xfrm>
            <a:off x="6096000" y="5084618"/>
            <a:ext cx="5683624" cy="1036057"/>
          </a:xfrm>
        </p:spPr>
        <p:txBody>
          <a:bodyPr vert="horz" lIns="91440" tIns="45720" rIns="91440" bIns="45720" rtlCol="0" anchor="t">
            <a:noAutofit/>
          </a:bodyPr>
          <a:lstStyle/>
          <a:p>
            <a:pPr>
              <a:spcBef>
                <a:spcPts val="0"/>
              </a:spcBef>
              <a:spcAft>
                <a:spcPts val="600"/>
              </a:spcAft>
            </a:pPr>
            <a:r>
              <a:rPr lang="en-US" sz="1600" kern="100" dirty="0">
                <a:latin typeface="Montserrat"/>
                <a:ea typeface="Calibri"/>
                <a:cs typeface="Times New Roman"/>
                <a:hlinkClick r:id="rId5"/>
              </a:rPr>
              <a:t>Solving an Addition Problem (Second–Third Grade)</a:t>
            </a:r>
            <a:endParaRPr lang="en-US" sz="1600" kern="100" dirty="0">
              <a:latin typeface="Montserrat"/>
              <a:ea typeface="Calibri"/>
              <a:cs typeface="Times New Roman"/>
            </a:endParaRPr>
          </a:p>
          <a:p>
            <a:pPr>
              <a:spcBef>
                <a:spcPts val="0"/>
              </a:spcBef>
              <a:spcAft>
                <a:spcPts val="600"/>
              </a:spcAft>
            </a:pPr>
            <a:r>
              <a:rPr lang="en-US" sz="1600" kern="100" dirty="0">
                <a:latin typeface="Montserrat"/>
                <a:ea typeface="Calibri"/>
                <a:cs typeface="Times New Roman"/>
                <a:hlinkClick r:id="rId6"/>
              </a:rPr>
              <a:t>Solving an Addition Problem (Second–Third Grade)- Audio Descriptive Version</a:t>
            </a:r>
            <a:endParaRPr lang="en-US" sz="1600" dirty="0">
              <a:ea typeface="Calibri"/>
              <a:cs typeface="Times New Roman"/>
            </a:endParaRPr>
          </a:p>
        </p:txBody>
      </p:sp>
    </p:spTree>
    <p:extLst>
      <p:ext uri="{BB962C8B-B14F-4D97-AF65-F5344CB8AC3E}">
        <p14:creationId xmlns:p14="http://schemas.microsoft.com/office/powerpoint/2010/main" val="1142016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EFE50D-5460-4241-A307-D3C47D35E76F}"/>
              </a:ext>
            </a:extLst>
          </p:cNvPr>
          <p:cNvSpPr>
            <a:spLocks noGrp="1"/>
          </p:cNvSpPr>
          <p:nvPr>
            <p:ph type="title"/>
          </p:nvPr>
        </p:nvSpPr>
        <p:spPr/>
        <p:txBody>
          <a:bodyPr/>
          <a:lstStyle/>
          <a:p>
            <a:r>
              <a:rPr lang="en-US" dirty="0"/>
              <a:t>Early Counting Strategies</a:t>
            </a:r>
          </a:p>
        </p:txBody>
      </p:sp>
      <p:sp>
        <p:nvSpPr>
          <p:cNvPr id="2" name="Content Placeholder 1">
            <a:extLst>
              <a:ext uri="{FF2B5EF4-FFF2-40B4-BE49-F238E27FC236}">
                <a16:creationId xmlns:a16="http://schemas.microsoft.com/office/drawing/2014/main" id="{F3B32E94-58E7-8730-CF33-76536DF9CBB3}"/>
              </a:ext>
            </a:extLst>
          </p:cNvPr>
          <p:cNvSpPr>
            <a:spLocks noGrp="1"/>
          </p:cNvSpPr>
          <p:nvPr>
            <p:ph sz="half" idx="1"/>
          </p:nvPr>
        </p:nvSpPr>
        <p:spPr/>
        <p:txBody>
          <a:bodyPr>
            <a:normAutofit fontScale="92500" lnSpcReduction="10000"/>
          </a:bodyPr>
          <a:lstStyle/>
          <a:p>
            <a:pPr marL="0" indent="0">
              <a:buNone/>
            </a:pPr>
            <a:r>
              <a:rPr lang="en-US" sz="2400" b="1" dirty="0"/>
              <a:t>Counting all: </a:t>
            </a:r>
          </a:p>
          <a:p>
            <a:pPr marL="0" indent="0">
              <a:spcAft>
                <a:spcPts val="7200"/>
              </a:spcAft>
              <a:buNone/>
            </a:pPr>
            <a:r>
              <a:rPr lang="en-US" sz="2400" dirty="0"/>
              <a:t>Children will count all the objects in a set to find a total number after adding to or taking away from the set. </a:t>
            </a:r>
          </a:p>
          <a:p>
            <a:pPr marL="0" indent="0">
              <a:buNone/>
            </a:pPr>
            <a:r>
              <a:rPr lang="en-US" sz="2400" dirty="0">
                <a:latin typeface="Montserrat" panose="00000500000000000000" pitchFamily="2" charset="0"/>
              </a:rPr>
              <a:t>“One, two, three, four, five, six, seven, eight, nine, ten, eleven, twelve—twelve!”</a:t>
            </a:r>
          </a:p>
        </p:txBody>
      </p:sp>
      <p:pic>
        <p:nvPicPr>
          <p:cNvPr id="7" name="Picture 6" descr="Twelve bars, eight are green and four are purple.">
            <a:extLst>
              <a:ext uri="{FF2B5EF4-FFF2-40B4-BE49-F238E27FC236}">
                <a16:creationId xmlns:a16="http://schemas.microsoft.com/office/drawing/2014/main" id="{7A0FCFA6-112A-9B35-F84E-7C9E5D06E6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0383" y="3469746"/>
            <a:ext cx="2971800" cy="685800"/>
          </a:xfrm>
          <a:prstGeom prst="rect">
            <a:avLst/>
          </a:prstGeom>
        </p:spPr>
      </p:pic>
      <p:sp>
        <p:nvSpPr>
          <p:cNvPr id="3" name="Content Placeholder 2">
            <a:extLst>
              <a:ext uri="{FF2B5EF4-FFF2-40B4-BE49-F238E27FC236}">
                <a16:creationId xmlns:a16="http://schemas.microsoft.com/office/drawing/2014/main" id="{801344EC-3BE1-A9CA-1040-29B05721833C}"/>
              </a:ext>
            </a:extLst>
          </p:cNvPr>
          <p:cNvSpPr>
            <a:spLocks noGrp="1"/>
          </p:cNvSpPr>
          <p:nvPr>
            <p:ph sz="half" idx="2"/>
          </p:nvPr>
        </p:nvSpPr>
        <p:spPr>
          <a:xfrm>
            <a:off x="6521822" y="1324303"/>
            <a:ext cx="5181600" cy="3946944"/>
          </a:xfrm>
        </p:spPr>
        <p:txBody>
          <a:bodyPr>
            <a:normAutofit/>
          </a:bodyPr>
          <a:lstStyle/>
          <a:p>
            <a:pPr marL="0" indent="0">
              <a:buNone/>
            </a:pPr>
            <a:r>
              <a:rPr lang="en-US" sz="2400" b="1" dirty="0"/>
              <a:t>Counting on:</a:t>
            </a:r>
          </a:p>
          <a:p>
            <a:pPr marL="0" indent="0">
              <a:spcAft>
                <a:spcPts val="8400"/>
              </a:spcAft>
              <a:buNone/>
            </a:pPr>
            <a:r>
              <a:rPr lang="en-US" sz="2400" dirty="0"/>
              <a:t>Children will start at one of the addends and count up. </a:t>
            </a:r>
          </a:p>
          <a:p>
            <a:pPr marL="0" indent="0">
              <a:buNone/>
            </a:pPr>
            <a:r>
              <a:rPr lang="en-US" sz="2400" dirty="0">
                <a:latin typeface="Montserrat" panose="00000500000000000000" pitchFamily="2" charset="0"/>
              </a:rPr>
              <a:t>“Eight … nine, ten, eleven, twelve—twelve!”</a:t>
            </a:r>
          </a:p>
        </p:txBody>
      </p:sp>
      <p:pic>
        <p:nvPicPr>
          <p:cNvPr id="8" name="Picture 7" descr="Twelve bars, eight are green and four are purple.">
            <a:extLst>
              <a:ext uri="{FF2B5EF4-FFF2-40B4-BE49-F238E27FC236}">
                <a16:creationId xmlns:a16="http://schemas.microsoft.com/office/drawing/2014/main" id="{3ECAF33F-F027-BF86-066D-687AF69C33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5393" y="3086100"/>
            <a:ext cx="2971800" cy="685800"/>
          </a:xfrm>
          <a:prstGeom prst="rect">
            <a:avLst/>
          </a:prstGeom>
        </p:spPr>
      </p:pic>
      <p:sp>
        <p:nvSpPr>
          <p:cNvPr id="5" name="Text Placeholder 4">
            <a:extLst>
              <a:ext uri="{FF2B5EF4-FFF2-40B4-BE49-F238E27FC236}">
                <a16:creationId xmlns:a16="http://schemas.microsoft.com/office/drawing/2014/main" id="{350CDD88-1130-E642-66E0-AC78F83124C1}"/>
              </a:ext>
            </a:extLst>
          </p:cNvPr>
          <p:cNvSpPr>
            <a:spLocks noGrp="1"/>
          </p:cNvSpPr>
          <p:nvPr>
            <p:ph type="body" sz="quarter" idx="10"/>
          </p:nvPr>
        </p:nvSpPr>
        <p:spPr/>
        <p:txBody>
          <a:bodyPr/>
          <a:lstStyle/>
          <a:p>
            <a:r>
              <a:rPr lang="en-US" dirty="0"/>
              <a:t>Carpenter &amp; Moser (1982); Clements &amp; Sarama (2020) </a:t>
            </a:r>
          </a:p>
        </p:txBody>
      </p:sp>
    </p:spTree>
    <p:extLst>
      <p:ext uri="{BB962C8B-B14F-4D97-AF65-F5344CB8AC3E}">
        <p14:creationId xmlns:p14="http://schemas.microsoft.com/office/powerpoint/2010/main" val="1094879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C771C-9990-D2F6-34DA-E486C319609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D220DC9-D70B-AC90-713D-CF35BAACA1D2}"/>
              </a:ext>
            </a:extLst>
          </p:cNvPr>
          <p:cNvSpPr>
            <a:spLocks noGrp="1"/>
          </p:cNvSpPr>
          <p:nvPr>
            <p:ph type="title"/>
          </p:nvPr>
        </p:nvSpPr>
        <p:spPr/>
        <p:txBody>
          <a:bodyPr/>
          <a:lstStyle/>
          <a:p>
            <a:r>
              <a:rPr lang="en-US" dirty="0"/>
              <a:t>Advanced Counting Strategies</a:t>
            </a:r>
          </a:p>
        </p:txBody>
      </p:sp>
      <p:sp>
        <p:nvSpPr>
          <p:cNvPr id="2" name="Content Placeholder 1">
            <a:extLst>
              <a:ext uri="{FF2B5EF4-FFF2-40B4-BE49-F238E27FC236}">
                <a16:creationId xmlns:a16="http://schemas.microsoft.com/office/drawing/2014/main" id="{672F9239-9281-1DB2-989A-6986E8EFCE38}"/>
              </a:ext>
            </a:extLst>
          </p:cNvPr>
          <p:cNvSpPr>
            <a:spLocks noGrp="1"/>
          </p:cNvSpPr>
          <p:nvPr>
            <p:ph sz="half" idx="1"/>
          </p:nvPr>
        </p:nvSpPr>
        <p:spPr>
          <a:xfrm>
            <a:off x="838200" y="1324302"/>
            <a:ext cx="4970930" cy="4571671"/>
          </a:xfrm>
        </p:spPr>
        <p:txBody>
          <a:bodyPr>
            <a:normAutofit fontScale="92500" lnSpcReduction="20000"/>
          </a:bodyPr>
          <a:lstStyle/>
          <a:p>
            <a:pPr marL="0" indent="0">
              <a:buNone/>
            </a:pPr>
            <a:r>
              <a:rPr lang="en-US" sz="2400" b="1" dirty="0">
                <a:latin typeface="Montserrat" panose="00000500000000000000" pitchFamily="2" charset="0"/>
              </a:rPr>
              <a:t>Counting all—Skip counting: </a:t>
            </a:r>
          </a:p>
          <a:p>
            <a:pPr marL="0" indent="0">
              <a:buNone/>
            </a:pPr>
            <a:r>
              <a:rPr lang="en-US" sz="2400" dirty="0">
                <a:latin typeface="Montserrat" panose="00000500000000000000" pitchFamily="2" charset="0"/>
              </a:rPr>
              <a:t>Children might use skip counting to help them count all more quickly. </a:t>
            </a:r>
          </a:p>
          <a:p>
            <a:pPr marL="0" indent="0" algn="ctr">
              <a:spcAft>
                <a:spcPts val="13200"/>
              </a:spcAft>
              <a:buNone/>
            </a:pPr>
            <a:r>
              <a:rPr lang="en-US" sz="2400" b="1" dirty="0">
                <a:solidFill>
                  <a:srgbClr val="4C8503"/>
                </a:solidFill>
                <a:latin typeface="Montserrat" panose="00000500000000000000" pitchFamily="2" charset="0"/>
              </a:rPr>
              <a:t>30 + 55</a:t>
            </a:r>
          </a:p>
          <a:p>
            <a:pPr marL="0" indent="0" algn="ctr">
              <a:buNone/>
            </a:pPr>
            <a:r>
              <a:rPr lang="en-US" sz="2000" kern="100" dirty="0">
                <a:effectLst/>
                <a:latin typeface="Montserrat" panose="00000500000000000000" pitchFamily="2" charset="0"/>
                <a:ea typeface="Calibri" panose="020F0502020204030204" pitchFamily="34" charset="0"/>
                <a:cs typeface="Times New Roman" panose="02020603050405020304" pitchFamily="18" charset="0"/>
              </a:rPr>
              <a:t>“Ten, twenty, thirty, forty, fifty, sixty, seventy, eighty, eighty-five.”</a:t>
            </a:r>
          </a:p>
        </p:txBody>
      </p:sp>
      <p:pic>
        <p:nvPicPr>
          <p:cNvPr id="7" name="Picture 6">
            <a:extLst>
              <a:ext uri="{FF2B5EF4-FFF2-40B4-BE49-F238E27FC236}">
                <a16:creationId xmlns:a16="http://schemas.microsoft.com/office/drawing/2014/main" id="{C3065A61-6E32-68C6-95C8-489CC259040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99983" y="3429000"/>
            <a:ext cx="2447364" cy="1494181"/>
          </a:xfrm>
          <a:prstGeom prst="rect">
            <a:avLst/>
          </a:prstGeom>
          <a:ln w="12700">
            <a:solidFill>
              <a:srgbClr val="4C8503"/>
            </a:solidFill>
          </a:ln>
        </p:spPr>
      </p:pic>
      <p:sp>
        <p:nvSpPr>
          <p:cNvPr id="3" name="Content Placeholder 2">
            <a:extLst>
              <a:ext uri="{FF2B5EF4-FFF2-40B4-BE49-F238E27FC236}">
                <a16:creationId xmlns:a16="http://schemas.microsoft.com/office/drawing/2014/main" id="{5819CE92-5D1C-F52F-F689-A46CE214BFB0}"/>
              </a:ext>
            </a:extLst>
          </p:cNvPr>
          <p:cNvSpPr>
            <a:spLocks noGrp="1"/>
          </p:cNvSpPr>
          <p:nvPr>
            <p:ph sz="half" idx="2"/>
          </p:nvPr>
        </p:nvSpPr>
        <p:spPr>
          <a:xfrm>
            <a:off x="6669739" y="1324302"/>
            <a:ext cx="5181600" cy="5001885"/>
          </a:xfrm>
        </p:spPr>
        <p:txBody>
          <a:bodyPr>
            <a:normAutofit lnSpcReduction="10000"/>
          </a:bodyPr>
          <a:lstStyle/>
          <a:p>
            <a:pPr marL="0" indent="0">
              <a:buNone/>
            </a:pPr>
            <a:r>
              <a:rPr lang="en-US" sz="2400" b="1" dirty="0">
                <a:latin typeface="Montserrat" panose="00000500000000000000" pitchFamily="2" charset="0"/>
              </a:rPr>
              <a:t>Counting on from larger:</a:t>
            </a:r>
          </a:p>
          <a:p>
            <a:pPr marL="0" indent="0">
              <a:buNone/>
            </a:pPr>
            <a:r>
              <a:rPr lang="en-US" sz="2400" dirty="0">
                <a:latin typeface="Montserrat" panose="00000500000000000000" pitchFamily="2" charset="0"/>
              </a:rPr>
              <a:t>Children will start at the larger addend and count up by the second addend to find the total.</a:t>
            </a:r>
          </a:p>
          <a:p>
            <a:pPr marL="0" indent="0" algn="ctr">
              <a:spcAft>
                <a:spcPts val="13200"/>
              </a:spcAft>
              <a:buNone/>
            </a:pPr>
            <a:r>
              <a:rPr lang="en-US" sz="2400" b="1" dirty="0">
                <a:solidFill>
                  <a:srgbClr val="4C8503"/>
                </a:solidFill>
                <a:latin typeface="Montserrat" panose="00000500000000000000" pitchFamily="2" charset="0"/>
              </a:rPr>
              <a:t>30 + 55</a:t>
            </a:r>
            <a:endParaRPr lang="en-US" sz="2800" b="1" dirty="0">
              <a:solidFill>
                <a:srgbClr val="4C8503"/>
              </a:solidFill>
              <a:latin typeface="Montserrat" panose="00000500000000000000" pitchFamily="2" charset="0"/>
            </a:endParaRPr>
          </a:p>
          <a:p>
            <a:pPr marL="0" indent="0" algn="ctr">
              <a:buNone/>
            </a:pPr>
            <a:r>
              <a:rPr lang="en-US" sz="2000" kern="100" dirty="0">
                <a:effectLst/>
                <a:latin typeface="Montserrat" panose="00000500000000000000" pitchFamily="2" charset="0"/>
                <a:ea typeface="Calibri" panose="020F0502020204030204" pitchFamily="34" charset="0"/>
                <a:cs typeface="Times New Roman" panose="02020603050405020304" pitchFamily="18" charset="0"/>
              </a:rPr>
              <a:t>“Fifty-five, sixty-five, seventy-five, eighty-five.”</a:t>
            </a:r>
          </a:p>
        </p:txBody>
      </p:sp>
      <p:pic>
        <p:nvPicPr>
          <p:cNvPr id="8" name="Picture 7">
            <a:extLst>
              <a:ext uri="{FF2B5EF4-FFF2-40B4-BE49-F238E27FC236}">
                <a16:creationId xmlns:a16="http://schemas.microsoft.com/office/drawing/2014/main" id="{599D73DA-0A30-1895-AEAF-DF463ABC957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17293" y="3778063"/>
            <a:ext cx="3486492" cy="1411941"/>
          </a:xfrm>
          <a:prstGeom prst="rect">
            <a:avLst/>
          </a:prstGeom>
          <a:ln w="12700">
            <a:solidFill>
              <a:srgbClr val="4C8503"/>
            </a:solidFill>
          </a:ln>
        </p:spPr>
      </p:pic>
      <p:sp>
        <p:nvSpPr>
          <p:cNvPr id="5" name="Text Placeholder 4">
            <a:extLst>
              <a:ext uri="{FF2B5EF4-FFF2-40B4-BE49-F238E27FC236}">
                <a16:creationId xmlns:a16="http://schemas.microsoft.com/office/drawing/2014/main" id="{AC618338-5820-DC76-C4F8-6D5D83792A22}"/>
              </a:ext>
            </a:extLst>
          </p:cNvPr>
          <p:cNvSpPr>
            <a:spLocks noGrp="1"/>
          </p:cNvSpPr>
          <p:nvPr>
            <p:ph type="body" sz="quarter" idx="10"/>
          </p:nvPr>
        </p:nvSpPr>
        <p:spPr/>
        <p:txBody>
          <a:bodyPr/>
          <a:lstStyle/>
          <a:p>
            <a:r>
              <a:rPr lang="en-US" dirty="0"/>
              <a:t>Clements &amp; Sarama (2020) </a:t>
            </a:r>
          </a:p>
        </p:txBody>
      </p:sp>
    </p:spTree>
    <p:extLst>
      <p:ext uri="{BB962C8B-B14F-4D97-AF65-F5344CB8AC3E}">
        <p14:creationId xmlns:p14="http://schemas.microsoft.com/office/powerpoint/2010/main" val="4288844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1F1C0-0DB0-9D1C-1ED2-C8DBAC69F00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F9C09F-FF5D-467C-F7C1-E45F07686DFE}"/>
              </a:ext>
            </a:extLst>
          </p:cNvPr>
          <p:cNvSpPr>
            <a:spLocks noGrp="1"/>
          </p:cNvSpPr>
          <p:nvPr>
            <p:ph type="title"/>
          </p:nvPr>
        </p:nvSpPr>
        <p:spPr/>
        <p:txBody>
          <a:bodyPr/>
          <a:lstStyle/>
          <a:p>
            <a:r>
              <a:rPr lang="en-US" dirty="0"/>
              <a:t>Counting Strategies: Subtracting</a:t>
            </a:r>
          </a:p>
        </p:txBody>
      </p:sp>
      <p:sp>
        <p:nvSpPr>
          <p:cNvPr id="2" name="Content Placeholder 1">
            <a:extLst>
              <a:ext uri="{FF2B5EF4-FFF2-40B4-BE49-F238E27FC236}">
                <a16:creationId xmlns:a16="http://schemas.microsoft.com/office/drawing/2014/main" id="{AD4177E2-0C85-8D8E-08AB-952B95FD0B2D}"/>
              </a:ext>
            </a:extLst>
          </p:cNvPr>
          <p:cNvSpPr>
            <a:spLocks noGrp="1"/>
          </p:cNvSpPr>
          <p:nvPr>
            <p:ph sz="half" idx="1"/>
          </p:nvPr>
        </p:nvSpPr>
        <p:spPr>
          <a:xfrm>
            <a:off x="838200" y="1324302"/>
            <a:ext cx="4970930" cy="4571671"/>
          </a:xfrm>
        </p:spPr>
        <p:txBody>
          <a:bodyPr>
            <a:normAutofit fontScale="92500" lnSpcReduction="10000"/>
          </a:bodyPr>
          <a:lstStyle/>
          <a:p>
            <a:pPr marL="0" indent="0">
              <a:buNone/>
            </a:pPr>
            <a:r>
              <a:rPr lang="en-US" sz="2400" b="1" dirty="0">
                <a:latin typeface="Montserrat" panose="00000500000000000000" pitchFamily="2" charset="0"/>
              </a:rPr>
              <a:t>Counting down:</a:t>
            </a:r>
          </a:p>
          <a:p>
            <a:pPr marL="0" indent="0">
              <a:spcAft>
                <a:spcPts val="1800"/>
              </a:spcAft>
              <a:buNone/>
            </a:pPr>
            <a:r>
              <a:rPr lang="en-US" sz="2400" dirty="0">
                <a:latin typeface="Montserrat" panose="00000500000000000000" pitchFamily="2" charset="0"/>
              </a:rPr>
              <a:t>Children will start at the total and count backward by the number being taken away. </a:t>
            </a:r>
          </a:p>
          <a:p>
            <a:pPr marL="0" indent="0" algn="ctr">
              <a:spcAft>
                <a:spcPts val="13200"/>
              </a:spcAft>
              <a:buNone/>
            </a:pPr>
            <a:r>
              <a:rPr lang="en-US" sz="2400" b="1" dirty="0">
                <a:solidFill>
                  <a:srgbClr val="4C8503"/>
                </a:solidFill>
                <a:latin typeface="Montserrat" panose="00000500000000000000" pitchFamily="2" charset="0"/>
              </a:rPr>
              <a:t>8 – 3 = 5</a:t>
            </a:r>
          </a:p>
          <a:p>
            <a:pPr marL="0" lvl="1" indent="0" algn="ctr">
              <a:buNone/>
            </a:pPr>
            <a:r>
              <a:rPr lang="en-US" sz="2000" dirty="0">
                <a:latin typeface="Montserrat" panose="00000500000000000000" pitchFamily="2" charset="0"/>
              </a:rPr>
              <a:t>“Eight … seven, six, five—five!”</a:t>
            </a:r>
          </a:p>
        </p:txBody>
      </p:sp>
      <p:pic>
        <p:nvPicPr>
          <p:cNvPr id="7" name="Picture 6" descr="Eight bars. The last three are light green and labeled 6, 7, 8, with an arrow pointing toward the first five bars.">
            <a:extLst>
              <a:ext uri="{FF2B5EF4-FFF2-40B4-BE49-F238E27FC236}">
                <a16:creationId xmlns:a16="http://schemas.microsoft.com/office/drawing/2014/main" id="{A8E30287-A433-D278-0852-AA79031B5071}"/>
              </a:ext>
            </a:extLst>
          </p:cNvPr>
          <p:cNvPicPr>
            <a:picLocks noChangeAspect="1"/>
          </p:cNvPicPr>
          <p:nvPr/>
        </p:nvPicPr>
        <p:blipFill>
          <a:blip r:embed="rId3" cstate="screen">
            <a:extLst>
              <a:ext uri="{28A0092B-C50C-407E-A947-70E740481C1C}">
                <a14:useLocalDpi xmlns:a14="http://schemas.microsoft.com/office/drawing/2010/main"/>
              </a:ext>
            </a:extLst>
          </a:blip>
          <a:srcRect l="-3087" r="-3394"/>
          <a:stretch/>
        </p:blipFill>
        <p:spPr>
          <a:xfrm>
            <a:off x="1775013" y="3733802"/>
            <a:ext cx="2796988" cy="1345410"/>
          </a:xfrm>
          <a:prstGeom prst="rect">
            <a:avLst/>
          </a:prstGeom>
          <a:ln w="12700">
            <a:noFill/>
          </a:ln>
        </p:spPr>
      </p:pic>
      <p:sp>
        <p:nvSpPr>
          <p:cNvPr id="3" name="Content Placeholder 2">
            <a:extLst>
              <a:ext uri="{FF2B5EF4-FFF2-40B4-BE49-F238E27FC236}">
                <a16:creationId xmlns:a16="http://schemas.microsoft.com/office/drawing/2014/main" id="{BD53E56C-A916-904A-8B5E-39BF0E34F0E5}"/>
              </a:ext>
            </a:extLst>
          </p:cNvPr>
          <p:cNvSpPr>
            <a:spLocks noGrp="1"/>
          </p:cNvSpPr>
          <p:nvPr>
            <p:ph sz="half" idx="2"/>
          </p:nvPr>
        </p:nvSpPr>
        <p:spPr>
          <a:xfrm>
            <a:off x="6669739" y="1324302"/>
            <a:ext cx="5181600" cy="5001885"/>
          </a:xfrm>
        </p:spPr>
        <p:txBody>
          <a:bodyPr>
            <a:normAutofit fontScale="92500" lnSpcReduction="20000"/>
          </a:bodyPr>
          <a:lstStyle/>
          <a:p>
            <a:pPr marL="0" indent="0">
              <a:buNone/>
            </a:pPr>
            <a:r>
              <a:rPr lang="en-US" sz="2400" b="1" dirty="0">
                <a:latin typeface="Montserrat" panose="00000500000000000000" pitchFamily="2" charset="0"/>
              </a:rPr>
              <a:t>Counting up to the total:</a:t>
            </a:r>
          </a:p>
          <a:p>
            <a:pPr marL="0" indent="0">
              <a:spcAft>
                <a:spcPts val="1800"/>
              </a:spcAft>
              <a:buNone/>
            </a:pPr>
            <a:r>
              <a:rPr lang="en-US" sz="2400" dirty="0">
                <a:latin typeface="Montserrat" panose="00000500000000000000" pitchFamily="2" charset="0"/>
              </a:rPr>
              <a:t>Children will start at one of the parts and count up to the total. </a:t>
            </a:r>
          </a:p>
          <a:p>
            <a:pPr marL="0" indent="0" algn="ctr">
              <a:spcAft>
                <a:spcPts val="18000"/>
              </a:spcAft>
              <a:buNone/>
            </a:pPr>
            <a:r>
              <a:rPr lang="en-US" sz="2400" b="1" dirty="0">
                <a:solidFill>
                  <a:srgbClr val="4C8503"/>
                </a:solidFill>
                <a:latin typeface="Montserrat" panose="00000500000000000000" pitchFamily="2" charset="0"/>
              </a:rPr>
              <a:t>8 – 3 = 5</a:t>
            </a:r>
          </a:p>
          <a:p>
            <a:pPr marL="457200" lvl="1" indent="0" algn="ctr">
              <a:buNone/>
            </a:pPr>
            <a:r>
              <a:rPr lang="en-US" sz="2000" dirty="0">
                <a:latin typeface="Montserrat" panose="00000500000000000000" pitchFamily="2" charset="0"/>
              </a:rPr>
              <a:t>“Three … four, five, six, seven, eight—five!”</a:t>
            </a:r>
            <a:r>
              <a:rPr lang="en-US" sz="2400" dirty="0">
                <a:latin typeface="Montserrat" panose="00000500000000000000" pitchFamily="2" charset="0"/>
              </a:rPr>
              <a:t>  </a:t>
            </a:r>
          </a:p>
        </p:txBody>
      </p:sp>
      <p:pic>
        <p:nvPicPr>
          <p:cNvPr id="8" name="Picture 7" descr="Eight bars. The first three are green and labeled as 3. The next five are purple and labeled as 5.">
            <a:extLst>
              <a:ext uri="{FF2B5EF4-FFF2-40B4-BE49-F238E27FC236}">
                <a16:creationId xmlns:a16="http://schemas.microsoft.com/office/drawing/2014/main" id="{B1A24D35-CF25-2258-0743-D01CFDF5A16A}"/>
              </a:ext>
            </a:extLst>
          </p:cNvPr>
          <p:cNvPicPr>
            <a:picLocks noChangeAspect="1"/>
          </p:cNvPicPr>
          <p:nvPr/>
        </p:nvPicPr>
        <p:blipFill>
          <a:blip r:embed="rId4" cstate="screen">
            <a:extLst>
              <a:ext uri="{28A0092B-C50C-407E-A947-70E740481C1C}">
                <a14:useLocalDpi xmlns:a14="http://schemas.microsoft.com/office/drawing/2010/main"/>
              </a:ext>
            </a:extLst>
          </a:blip>
          <a:srcRect t="-1378"/>
          <a:stretch/>
        </p:blipFill>
        <p:spPr>
          <a:xfrm>
            <a:off x="8079079" y="3227294"/>
            <a:ext cx="2337908" cy="2200169"/>
          </a:xfrm>
          <a:prstGeom prst="rect">
            <a:avLst/>
          </a:prstGeom>
          <a:ln w="12700">
            <a:noFill/>
          </a:ln>
        </p:spPr>
      </p:pic>
      <p:sp>
        <p:nvSpPr>
          <p:cNvPr id="5" name="Text Placeholder 4">
            <a:extLst>
              <a:ext uri="{FF2B5EF4-FFF2-40B4-BE49-F238E27FC236}">
                <a16:creationId xmlns:a16="http://schemas.microsoft.com/office/drawing/2014/main" id="{A5459A1D-CE68-CBC1-7D1B-C5D7DD59E407}"/>
              </a:ext>
            </a:extLst>
          </p:cNvPr>
          <p:cNvSpPr>
            <a:spLocks noGrp="1"/>
          </p:cNvSpPr>
          <p:nvPr>
            <p:ph type="body" sz="quarter" idx="10"/>
          </p:nvPr>
        </p:nvSpPr>
        <p:spPr/>
        <p:txBody>
          <a:bodyPr/>
          <a:lstStyle/>
          <a:p>
            <a:r>
              <a:rPr lang="en-US" dirty="0"/>
              <a:t>Clements &amp; Sarama (2020) </a:t>
            </a:r>
          </a:p>
        </p:txBody>
      </p:sp>
    </p:spTree>
    <p:extLst>
      <p:ext uri="{BB962C8B-B14F-4D97-AF65-F5344CB8AC3E}">
        <p14:creationId xmlns:p14="http://schemas.microsoft.com/office/powerpoint/2010/main" val="608119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D2D55-DF37-8120-1250-6F1BC3D3CB23}"/>
              </a:ext>
            </a:extLst>
          </p:cNvPr>
          <p:cNvSpPr>
            <a:spLocks noGrp="1"/>
          </p:cNvSpPr>
          <p:nvPr>
            <p:ph type="title"/>
          </p:nvPr>
        </p:nvSpPr>
        <p:spPr>
          <a:xfrm>
            <a:off x="851646" y="49486"/>
            <a:ext cx="10834075" cy="923330"/>
          </a:xfrm>
        </p:spPr>
        <p:txBody>
          <a:bodyPr/>
          <a:lstStyle/>
          <a:p>
            <a:r>
              <a:rPr lang="en-US" dirty="0"/>
              <a:t>Composing and Decomposing to Solve Addition or Subtraction Problems</a:t>
            </a:r>
          </a:p>
        </p:txBody>
      </p:sp>
      <p:pic>
        <p:nvPicPr>
          <p:cNvPr id="5" name="Content Placeholder 4" descr="A diagram demonstrating how to break down 17 + 8 in to 17 + 3 + 5 and then 20 + 5 and then 25.">
            <a:extLst>
              <a:ext uri="{FF2B5EF4-FFF2-40B4-BE49-F238E27FC236}">
                <a16:creationId xmlns:a16="http://schemas.microsoft.com/office/drawing/2014/main" id="{149E7ECE-0C19-71B2-0C41-B5D3A585D3E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290783" y="2476127"/>
            <a:ext cx="1955800" cy="2578100"/>
          </a:xfrm>
        </p:spPr>
      </p:pic>
    </p:spTree>
    <p:extLst>
      <p:ext uri="{BB962C8B-B14F-4D97-AF65-F5344CB8AC3E}">
        <p14:creationId xmlns:p14="http://schemas.microsoft.com/office/powerpoint/2010/main" val="4186227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BCBC56-C115-1884-A16E-4C805B823BF0}"/>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tretch>
            <a:fillRect/>
          </a:stretch>
        </p:blipFill>
        <p:spPr>
          <a:xfrm>
            <a:off x="6096000" y="2301182"/>
            <a:ext cx="5181600" cy="3454400"/>
          </a:xfrm>
        </p:spPr>
      </p:pic>
      <p:sp>
        <p:nvSpPr>
          <p:cNvPr id="4" name="Title 3">
            <a:extLst>
              <a:ext uri="{FF2B5EF4-FFF2-40B4-BE49-F238E27FC236}">
                <a16:creationId xmlns:a16="http://schemas.microsoft.com/office/drawing/2014/main" id="{549F6E0B-2910-BB38-F369-45F6934845D7}"/>
              </a:ext>
            </a:extLst>
          </p:cNvPr>
          <p:cNvSpPr>
            <a:spLocks noGrp="1"/>
          </p:cNvSpPr>
          <p:nvPr>
            <p:ph type="title"/>
          </p:nvPr>
        </p:nvSpPr>
        <p:spPr/>
        <p:txBody>
          <a:bodyPr/>
          <a:lstStyle/>
          <a:p>
            <a:r>
              <a:rPr lang="en-US" dirty="0"/>
              <a:t>Building on Known Facts</a:t>
            </a:r>
          </a:p>
        </p:txBody>
      </p:sp>
      <p:sp>
        <p:nvSpPr>
          <p:cNvPr id="2" name="Content Placeholder 1">
            <a:extLst>
              <a:ext uri="{FF2B5EF4-FFF2-40B4-BE49-F238E27FC236}">
                <a16:creationId xmlns:a16="http://schemas.microsoft.com/office/drawing/2014/main" id="{0F29A3E4-85CA-A78E-2AEA-20F9F6103D18}"/>
              </a:ext>
            </a:extLst>
          </p:cNvPr>
          <p:cNvSpPr>
            <a:spLocks noGrp="1"/>
          </p:cNvSpPr>
          <p:nvPr>
            <p:ph sz="half" idx="1"/>
          </p:nvPr>
        </p:nvSpPr>
        <p:spPr>
          <a:xfrm>
            <a:off x="838200" y="1324303"/>
            <a:ext cx="4634753" cy="4290886"/>
          </a:xfrm>
        </p:spPr>
        <p:txBody>
          <a:bodyPr>
            <a:normAutofit fontScale="92500" lnSpcReduction="10000"/>
          </a:bodyPr>
          <a:lstStyle/>
          <a:p>
            <a:r>
              <a:rPr lang="en-US" sz="2400" dirty="0"/>
              <a:t>Known facts: Answers to addition or subtraction problems that children have constructed from previous experiences. For example,</a:t>
            </a:r>
          </a:p>
          <a:p>
            <a:pPr lvl="1"/>
            <a:r>
              <a:rPr lang="en-US" dirty="0"/>
              <a:t>ways to make a 10</a:t>
            </a:r>
          </a:p>
          <a:p>
            <a:pPr lvl="1"/>
            <a:r>
              <a:rPr lang="en-US" dirty="0"/>
              <a:t>doubles (6 + 7 = 6 + 6 + 1)</a:t>
            </a:r>
          </a:p>
          <a:p>
            <a:r>
              <a:rPr lang="en-US" sz="2400" dirty="0"/>
              <a:t>Meaningful and diverse experiences support children to remember facts.</a:t>
            </a:r>
          </a:p>
        </p:txBody>
      </p:sp>
      <p:pic>
        <p:nvPicPr>
          <p:cNvPr id="9" name="Picture 8">
            <a:extLst>
              <a:ext uri="{FF2B5EF4-FFF2-40B4-BE49-F238E27FC236}">
                <a16:creationId xmlns:a16="http://schemas.microsoft.com/office/drawing/2014/main" id="{0C59AA5F-180E-BBED-6B7B-C3DCFCC4153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168153" y="1015486"/>
            <a:ext cx="3299948" cy="2715582"/>
          </a:xfrm>
          <a:prstGeom prst="rect">
            <a:avLst/>
          </a:prstGeom>
        </p:spPr>
      </p:pic>
      <p:pic>
        <p:nvPicPr>
          <p:cNvPr id="11" name="Picture 10">
            <a:extLst>
              <a:ext uri="{FF2B5EF4-FFF2-40B4-BE49-F238E27FC236}">
                <a16:creationId xmlns:a16="http://schemas.microsoft.com/office/drawing/2014/main" id="{F0A4D491-230B-05B3-EFCE-75D1B2F68DE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67713" y="702419"/>
            <a:ext cx="2635375" cy="2795789"/>
          </a:xfrm>
          <a:prstGeom prst="rect">
            <a:avLst/>
          </a:prstGeom>
        </p:spPr>
      </p:pic>
      <p:sp>
        <p:nvSpPr>
          <p:cNvPr id="5" name="Text Placeholder 4">
            <a:extLst>
              <a:ext uri="{FF2B5EF4-FFF2-40B4-BE49-F238E27FC236}">
                <a16:creationId xmlns:a16="http://schemas.microsoft.com/office/drawing/2014/main" id="{7ABE47F8-F274-A169-89C1-4F9945131F0B}"/>
              </a:ext>
            </a:extLst>
          </p:cNvPr>
          <p:cNvSpPr>
            <a:spLocks noGrp="1"/>
          </p:cNvSpPr>
          <p:nvPr>
            <p:ph type="body" sz="quarter" idx="10"/>
          </p:nvPr>
        </p:nvSpPr>
        <p:spPr/>
        <p:txBody>
          <a:bodyPr/>
          <a:lstStyle/>
          <a:p>
            <a:r>
              <a:rPr lang="en-US" dirty="0"/>
              <a:t>Boaler (2014); Clements &amp; Sarama (2020)</a:t>
            </a:r>
          </a:p>
        </p:txBody>
      </p:sp>
    </p:spTree>
    <p:extLst>
      <p:ext uri="{BB962C8B-B14F-4D97-AF65-F5344CB8AC3E}">
        <p14:creationId xmlns:p14="http://schemas.microsoft.com/office/powerpoint/2010/main" val="4247868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99B2C9-1505-813B-6054-68CE4F307776}"/>
              </a:ext>
            </a:extLst>
          </p:cNvPr>
          <p:cNvSpPr>
            <a:spLocks noGrp="1"/>
          </p:cNvSpPr>
          <p:nvPr>
            <p:ph type="title"/>
          </p:nvPr>
        </p:nvSpPr>
        <p:spPr/>
        <p:txBody>
          <a:bodyPr/>
          <a:lstStyle/>
          <a:p>
            <a:r>
              <a:rPr lang="en-US" dirty="0"/>
              <a:t>Problem Types</a:t>
            </a:r>
          </a:p>
        </p:txBody>
      </p:sp>
      <p:sp>
        <p:nvSpPr>
          <p:cNvPr id="2" name="Content Placeholder 1">
            <a:extLst>
              <a:ext uri="{FF2B5EF4-FFF2-40B4-BE49-F238E27FC236}">
                <a16:creationId xmlns:a16="http://schemas.microsoft.com/office/drawing/2014/main" id="{B7B2529D-854D-F64E-33ED-8B186AA51634}"/>
              </a:ext>
            </a:extLst>
          </p:cNvPr>
          <p:cNvSpPr>
            <a:spLocks noGrp="1"/>
          </p:cNvSpPr>
          <p:nvPr>
            <p:ph sz="half" idx="1"/>
          </p:nvPr>
        </p:nvSpPr>
        <p:spPr>
          <a:xfrm>
            <a:off x="838200" y="1324303"/>
            <a:ext cx="3222812" cy="4713426"/>
          </a:xfrm>
        </p:spPr>
        <p:txBody>
          <a:bodyPr>
            <a:normAutofit/>
          </a:bodyPr>
          <a:lstStyle/>
          <a:p>
            <a:pPr marL="0" indent="0">
              <a:buNone/>
            </a:pPr>
            <a:r>
              <a:rPr lang="en-US" sz="2000" b="1" dirty="0"/>
              <a:t>End unknown:</a:t>
            </a:r>
          </a:p>
          <a:p>
            <a:pPr marL="0" indent="0">
              <a:spcAft>
                <a:spcPts val="1200"/>
              </a:spcAft>
              <a:buNone/>
            </a:pPr>
            <a:r>
              <a:rPr lang="en-US" sz="2000" b="1" dirty="0">
                <a:solidFill>
                  <a:srgbClr val="4C8503"/>
                </a:solidFill>
              </a:rPr>
              <a:t>Kimberly has 46 stickers, and Gael has 39. How many stickers do they have all together?</a:t>
            </a:r>
          </a:p>
          <a:p>
            <a:pPr marL="0" indent="0">
              <a:spcAft>
                <a:spcPts val="1200"/>
              </a:spcAft>
              <a:buNone/>
            </a:pPr>
            <a:r>
              <a:rPr lang="en-US" sz="2000" dirty="0"/>
              <a:t>“How many they have all together” is unknown.</a:t>
            </a:r>
          </a:p>
          <a:p>
            <a:pPr marL="0" indent="0" algn="ctr">
              <a:buNone/>
            </a:pPr>
            <a:r>
              <a:rPr lang="en-US" sz="2000" b="1" dirty="0"/>
              <a:t>(46 + 39 = ?)</a:t>
            </a:r>
          </a:p>
        </p:txBody>
      </p:sp>
      <p:sp>
        <p:nvSpPr>
          <p:cNvPr id="3" name="Content Placeholder 2">
            <a:extLst>
              <a:ext uri="{FF2B5EF4-FFF2-40B4-BE49-F238E27FC236}">
                <a16:creationId xmlns:a16="http://schemas.microsoft.com/office/drawing/2014/main" id="{64BC26E1-E635-17DD-155B-5A3388B06416}"/>
              </a:ext>
            </a:extLst>
          </p:cNvPr>
          <p:cNvSpPr>
            <a:spLocks noGrp="1"/>
          </p:cNvSpPr>
          <p:nvPr>
            <p:ph sz="half" idx="2"/>
          </p:nvPr>
        </p:nvSpPr>
        <p:spPr>
          <a:xfrm>
            <a:off x="4402324" y="1324303"/>
            <a:ext cx="3612123" cy="4290886"/>
          </a:xfrm>
        </p:spPr>
        <p:txBody>
          <a:bodyPr>
            <a:noAutofit/>
          </a:bodyPr>
          <a:lstStyle/>
          <a:p>
            <a:pPr marL="0" indent="0">
              <a:buNone/>
            </a:pPr>
            <a:r>
              <a:rPr lang="en-US" sz="2000" b="1" dirty="0">
                <a:latin typeface="Montserrat" panose="00000500000000000000" pitchFamily="2" charset="0"/>
                <a:cs typeface="Times New Roman" panose="02020603050405020304" pitchFamily="18" charset="0"/>
              </a:rPr>
              <a:t>Change unknown: </a:t>
            </a:r>
          </a:p>
          <a:p>
            <a:pPr marL="0" indent="0">
              <a:buNone/>
            </a:pPr>
            <a:r>
              <a:rPr lang="en-US" sz="2000" b="1" dirty="0">
                <a:solidFill>
                  <a:srgbClr val="4C8503"/>
                </a:solidFill>
                <a:latin typeface="Montserrat" panose="00000500000000000000" pitchFamily="2" charset="0"/>
                <a:cs typeface="Times New Roman" panose="02020603050405020304" pitchFamily="18" charset="0"/>
              </a:rPr>
              <a:t>Kimberly has 46 stickers. Gael also has </a:t>
            </a:r>
            <a:r>
              <a:rPr lang="en-US" sz="2000" b="1" u="sng" dirty="0">
                <a:solidFill>
                  <a:srgbClr val="4C8503"/>
                </a:solidFill>
                <a:latin typeface="Montserrat" panose="00000500000000000000" pitchFamily="2" charset="0"/>
                <a:cs typeface="Times New Roman" panose="02020603050405020304" pitchFamily="18" charset="0"/>
              </a:rPr>
              <a:t>some</a:t>
            </a:r>
            <a:r>
              <a:rPr lang="en-US" sz="2000" b="1" dirty="0">
                <a:solidFill>
                  <a:srgbClr val="4C8503"/>
                </a:solidFill>
                <a:latin typeface="Montserrat" panose="00000500000000000000" pitchFamily="2" charset="0"/>
                <a:cs typeface="Times New Roman" panose="02020603050405020304" pitchFamily="18" charset="0"/>
              </a:rPr>
              <a:t> stickers. </a:t>
            </a:r>
            <a:br>
              <a:rPr lang="en-US" sz="2000" b="1" dirty="0">
                <a:solidFill>
                  <a:srgbClr val="4C8503"/>
                </a:solidFill>
                <a:latin typeface="Montserrat" panose="00000500000000000000" pitchFamily="2" charset="0"/>
                <a:cs typeface="Times New Roman" panose="02020603050405020304" pitchFamily="18" charset="0"/>
              </a:rPr>
            </a:br>
            <a:r>
              <a:rPr lang="en-US" sz="2000" b="1" dirty="0">
                <a:solidFill>
                  <a:srgbClr val="4C8503"/>
                </a:solidFill>
                <a:latin typeface="Montserrat" panose="00000500000000000000" pitchFamily="2" charset="0"/>
                <a:cs typeface="Times New Roman" panose="02020603050405020304" pitchFamily="18" charset="0"/>
              </a:rPr>
              <a:t>All together, they have 85 stickers. How many stickers does Gael have?</a:t>
            </a:r>
          </a:p>
          <a:p>
            <a:pPr marL="0" indent="0">
              <a:buNone/>
            </a:pPr>
            <a:r>
              <a:rPr lang="en-US" sz="2000" dirty="0">
                <a:latin typeface="Montserrat" panose="00000500000000000000" pitchFamily="2" charset="0"/>
                <a:cs typeface="Times New Roman" panose="02020603050405020304" pitchFamily="18" charset="0"/>
              </a:rPr>
              <a:t>“How many stickers Gael has,” one of the addends, is unknown.</a:t>
            </a:r>
          </a:p>
          <a:p>
            <a:pPr marL="0" indent="0" algn="ctr">
              <a:buNone/>
            </a:pPr>
            <a:r>
              <a:rPr lang="en-US" sz="2000" b="1" dirty="0">
                <a:latin typeface="Montserrat" panose="00000500000000000000" pitchFamily="2" charset="0"/>
                <a:cs typeface="Times New Roman" panose="02020603050405020304" pitchFamily="18" charset="0"/>
              </a:rPr>
              <a:t> (46 + ? = 85) </a:t>
            </a:r>
          </a:p>
        </p:txBody>
      </p:sp>
      <p:sp>
        <p:nvSpPr>
          <p:cNvPr id="6" name="Content Placeholder 5">
            <a:extLst>
              <a:ext uri="{FF2B5EF4-FFF2-40B4-BE49-F238E27FC236}">
                <a16:creationId xmlns:a16="http://schemas.microsoft.com/office/drawing/2014/main" id="{2C27CD3C-F7A4-C895-06F1-2D131B3BA21D}"/>
              </a:ext>
            </a:extLst>
          </p:cNvPr>
          <p:cNvSpPr>
            <a:spLocks noGrp="1"/>
          </p:cNvSpPr>
          <p:nvPr>
            <p:ph sz="quarter" idx="11"/>
          </p:nvPr>
        </p:nvSpPr>
        <p:spPr>
          <a:xfrm>
            <a:off x="8292355" y="1323975"/>
            <a:ext cx="3222813" cy="4291013"/>
          </a:xfrm>
        </p:spPr>
        <p:txBody>
          <a:bodyPr>
            <a:noAutofit/>
          </a:bodyPr>
          <a:lstStyle/>
          <a:p>
            <a:pPr marL="0" indent="0">
              <a:buNone/>
            </a:pPr>
            <a:r>
              <a:rPr lang="en-US" sz="2000" b="1" dirty="0">
                <a:latin typeface="Montserrat" panose="00000500000000000000" pitchFamily="2" charset="0"/>
                <a:cs typeface="Times New Roman" panose="02020603050405020304" pitchFamily="18" charset="0"/>
              </a:rPr>
              <a:t>Start unknown:</a:t>
            </a:r>
          </a:p>
          <a:p>
            <a:pPr marL="0" indent="0">
              <a:spcAft>
                <a:spcPts val="600"/>
              </a:spcAft>
              <a:buNone/>
            </a:pPr>
            <a:r>
              <a:rPr lang="en-US" sz="2000" b="1" dirty="0">
                <a:solidFill>
                  <a:srgbClr val="4C8503"/>
                </a:solidFill>
                <a:latin typeface="Montserrat" panose="00000500000000000000" pitchFamily="2" charset="0"/>
                <a:cs typeface="Times New Roman" panose="02020603050405020304" pitchFamily="18" charset="0"/>
              </a:rPr>
              <a:t>Kimberly has some stickers. She gave 39 stickers to Gael. Now she has 46 stickers.</a:t>
            </a:r>
          </a:p>
          <a:p>
            <a:pPr marL="0" indent="0">
              <a:spcAft>
                <a:spcPts val="600"/>
              </a:spcAft>
              <a:buNone/>
            </a:pPr>
            <a:r>
              <a:rPr lang="en-US" sz="2000" dirty="0">
                <a:latin typeface="Montserrat" panose="00000500000000000000" pitchFamily="2" charset="0"/>
                <a:cs typeface="Times New Roman" panose="02020603050405020304" pitchFamily="18" charset="0"/>
              </a:rPr>
              <a:t>Children solve to find out how many stickers Kimberly started with before she gave 39 to Gael. </a:t>
            </a:r>
          </a:p>
          <a:p>
            <a:pPr marL="0" indent="0" algn="ctr">
              <a:buNone/>
            </a:pPr>
            <a:r>
              <a:rPr lang="en-US" sz="2000" b="1" dirty="0">
                <a:latin typeface="Montserrat" panose="00000500000000000000" pitchFamily="2" charset="0"/>
                <a:cs typeface="Times New Roman" panose="02020603050405020304" pitchFamily="18" charset="0"/>
              </a:rPr>
              <a:t>(? – 39 = 46)</a:t>
            </a:r>
          </a:p>
        </p:txBody>
      </p:sp>
      <p:sp>
        <p:nvSpPr>
          <p:cNvPr id="5" name="Text Placeholder 4">
            <a:extLst>
              <a:ext uri="{FF2B5EF4-FFF2-40B4-BE49-F238E27FC236}">
                <a16:creationId xmlns:a16="http://schemas.microsoft.com/office/drawing/2014/main" id="{B8F5DC83-2CB2-3F65-16F8-A02A88222719}"/>
              </a:ext>
            </a:extLst>
          </p:cNvPr>
          <p:cNvSpPr>
            <a:spLocks noGrp="1"/>
          </p:cNvSpPr>
          <p:nvPr>
            <p:ph type="body" sz="quarter" idx="10"/>
          </p:nvPr>
        </p:nvSpPr>
        <p:spPr/>
        <p:txBody>
          <a:bodyPr/>
          <a:lstStyle/>
          <a:p>
            <a:r>
              <a:rPr lang="en-US" dirty="0"/>
              <a:t>Clements &amp; Sarama (2020) </a:t>
            </a:r>
          </a:p>
        </p:txBody>
      </p:sp>
    </p:spTree>
    <p:extLst>
      <p:ext uri="{BB962C8B-B14F-4D97-AF65-F5344CB8AC3E}">
        <p14:creationId xmlns:p14="http://schemas.microsoft.com/office/powerpoint/2010/main" val="3684350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1132-F2A2-B822-92E3-FF60F4D21188}"/>
              </a:ext>
            </a:extLst>
          </p:cNvPr>
          <p:cNvSpPr>
            <a:spLocks noGrp="1"/>
          </p:cNvSpPr>
          <p:nvPr>
            <p:ph type="title"/>
          </p:nvPr>
        </p:nvSpPr>
        <p:spPr>
          <a:xfrm>
            <a:off x="1345080" y="2025511"/>
            <a:ext cx="5720195" cy="2086725"/>
          </a:xfrm>
        </p:spPr>
        <p:txBody>
          <a:bodyPr/>
          <a:lstStyle/>
          <a:p>
            <a:r>
              <a:rPr lang="en-US" dirty="0"/>
              <a:t>Supporting Children to Add and Subtract</a:t>
            </a:r>
          </a:p>
        </p:txBody>
      </p:sp>
    </p:spTree>
    <p:extLst>
      <p:ext uri="{BB962C8B-B14F-4D97-AF65-F5344CB8AC3E}">
        <p14:creationId xmlns:p14="http://schemas.microsoft.com/office/powerpoint/2010/main" val="3393159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4F599B-0649-BA3C-2E06-8A9D25D92D95}"/>
              </a:ext>
            </a:extLst>
          </p:cNvPr>
          <p:cNvSpPr>
            <a:spLocks noGrp="1"/>
          </p:cNvSpPr>
          <p:nvPr>
            <p:ph type="title"/>
          </p:nvPr>
        </p:nvSpPr>
        <p:spPr/>
        <p:txBody>
          <a:bodyPr/>
          <a:lstStyle/>
          <a:p>
            <a:r>
              <a:rPr lang="en-US" dirty="0"/>
              <a:t>Explore: </a:t>
            </a:r>
            <a:r>
              <a:rPr lang="en-US" b="0" dirty="0">
                <a:latin typeface="Montserrat Medium" panose="00000600000000000000" pitchFamily="2" charset="0"/>
              </a:rPr>
              <a:t>M</a:t>
            </a:r>
            <a:r>
              <a:rPr lang="en-US" b="0" baseline="30000" dirty="0">
                <a:latin typeface="Montserrat Medium" panose="00000600000000000000" pitchFamily="2" charset="0"/>
              </a:rPr>
              <a:t>5</a:t>
            </a:r>
            <a:r>
              <a:rPr lang="en-US" b="0" dirty="0">
                <a:latin typeface="Montserrat Medium" panose="00000600000000000000" pitchFamily="2" charset="0"/>
              </a:rPr>
              <a:t> Early Math Approach</a:t>
            </a:r>
          </a:p>
        </p:txBody>
      </p:sp>
      <p:sp>
        <p:nvSpPr>
          <p:cNvPr id="2" name="Content Placeholder 1">
            <a:extLst>
              <a:ext uri="{FF2B5EF4-FFF2-40B4-BE49-F238E27FC236}">
                <a16:creationId xmlns:a16="http://schemas.microsoft.com/office/drawing/2014/main" id="{4A2C8736-A7E3-A1AA-BA69-01B5279651FA}"/>
              </a:ext>
            </a:extLst>
          </p:cNvPr>
          <p:cNvSpPr>
            <a:spLocks noGrp="1"/>
          </p:cNvSpPr>
          <p:nvPr>
            <p:ph sz="half" idx="1"/>
          </p:nvPr>
        </p:nvSpPr>
        <p:spPr/>
        <p:txBody>
          <a:bodyPr>
            <a:normAutofit/>
          </a:bodyPr>
          <a:lstStyle/>
          <a:p>
            <a:r>
              <a:rPr lang="en-US" dirty="0"/>
              <a:t>Mutual Learning</a:t>
            </a:r>
          </a:p>
          <a:p>
            <a:r>
              <a:rPr lang="en-US" dirty="0"/>
              <a:t>Meaningful Investigations </a:t>
            </a:r>
          </a:p>
          <a:p>
            <a:r>
              <a:rPr lang="en-US" dirty="0"/>
              <a:t>Materials and Learning Environment</a:t>
            </a:r>
          </a:p>
          <a:p>
            <a:r>
              <a:rPr lang="en-US" dirty="0"/>
              <a:t>Math Vocabulary and Discourse</a:t>
            </a:r>
          </a:p>
          <a:p>
            <a:r>
              <a:rPr lang="en-US" dirty="0"/>
              <a:t>Multiple Representations</a:t>
            </a:r>
          </a:p>
        </p:txBody>
      </p:sp>
      <p:pic>
        <p:nvPicPr>
          <p:cNvPr id="7" name="Content Placeholder 6">
            <a:extLst>
              <a:ext uri="{FF2B5EF4-FFF2-40B4-BE49-F238E27FC236}">
                <a16:creationId xmlns:a16="http://schemas.microsoft.com/office/drawing/2014/main" id="{D5F903DD-7331-BE1C-7001-70BCE07B36DD}"/>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617493" y="1323975"/>
            <a:ext cx="4736307" cy="4736307"/>
          </a:xfrm>
        </p:spPr>
      </p:pic>
    </p:spTree>
    <p:extLst>
      <p:ext uri="{BB962C8B-B14F-4D97-AF65-F5344CB8AC3E}">
        <p14:creationId xmlns:p14="http://schemas.microsoft.com/office/powerpoint/2010/main" val="2532840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Session Goals</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p:txBody>
          <a:bodyPr>
            <a:normAutofit/>
          </a:bodyPr>
          <a:lstStyle/>
          <a:p>
            <a:pPr>
              <a:spcAft>
                <a:spcPts val="1200"/>
              </a:spcAft>
            </a:pPr>
            <a:r>
              <a:rPr lang="en-US" dirty="0">
                <a:latin typeface="Montserrat" pitchFamily="2" charset="77"/>
              </a:rPr>
              <a:t>Discuss what children in early elementary grades understand about addition and subtraction.</a:t>
            </a:r>
          </a:p>
          <a:p>
            <a:pPr>
              <a:spcAft>
                <a:spcPts val="1200"/>
              </a:spcAft>
            </a:pPr>
            <a:r>
              <a:rPr lang="en-US" dirty="0">
                <a:latin typeface="Montserrat" pitchFamily="2" charset="77"/>
              </a:rPr>
              <a:t>Learn about ways children in early elementary grades solve addition and subtraction problems.</a:t>
            </a:r>
          </a:p>
          <a:p>
            <a:pPr>
              <a:spcAft>
                <a:spcPts val="1200"/>
              </a:spcAft>
            </a:pPr>
            <a:r>
              <a:rPr lang="en-US" dirty="0">
                <a:latin typeface="Montserrat" pitchFamily="2" charset="77"/>
              </a:rPr>
              <a:t>Explore ways that educators can support children’s deeper understanding and use of addition and subtraction.</a:t>
            </a:r>
          </a:p>
        </p:txBody>
      </p:sp>
    </p:spTree>
    <p:extLst>
      <p:ext uri="{BB962C8B-B14F-4D97-AF65-F5344CB8AC3E}">
        <p14:creationId xmlns:p14="http://schemas.microsoft.com/office/powerpoint/2010/main" val="2687053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534661-3EAB-64D9-3DE8-15A407115FAF}"/>
              </a:ext>
            </a:extLst>
          </p:cNvPr>
          <p:cNvSpPr>
            <a:spLocks noGrp="1"/>
          </p:cNvSpPr>
          <p:nvPr>
            <p:ph type="title"/>
          </p:nvPr>
        </p:nvSpPr>
        <p:spPr/>
        <p:txBody>
          <a:bodyPr/>
          <a:lstStyle/>
          <a:p>
            <a:r>
              <a:rPr lang="en-US" dirty="0"/>
              <a:t>Materials</a:t>
            </a:r>
          </a:p>
        </p:txBody>
      </p:sp>
      <p:pic>
        <p:nvPicPr>
          <p:cNvPr id="12" name="Picture 11">
            <a:extLst>
              <a:ext uri="{FF2B5EF4-FFF2-40B4-BE49-F238E27FC236}">
                <a16:creationId xmlns:a16="http://schemas.microsoft.com/office/drawing/2014/main" id="{7DE8081F-277D-CDBB-9A29-6565B21B98C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1466" y="2122896"/>
            <a:ext cx="3259546" cy="2049047"/>
          </a:xfrm>
          <a:prstGeom prst="rect">
            <a:avLst/>
          </a:prstGeom>
          <a:ln w="12700">
            <a:solidFill>
              <a:srgbClr val="4C8503"/>
            </a:solidFill>
          </a:ln>
        </p:spPr>
      </p:pic>
      <p:sp>
        <p:nvSpPr>
          <p:cNvPr id="7" name="Content Placeholder 6">
            <a:extLst>
              <a:ext uri="{FF2B5EF4-FFF2-40B4-BE49-F238E27FC236}">
                <a16:creationId xmlns:a16="http://schemas.microsoft.com/office/drawing/2014/main" id="{74A6C18C-FD3F-F195-6C94-100E99C642F1}"/>
              </a:ext>
            </a:extLst>
          </p:cNvPr>
          <p:cNvSpPr>
            <a:spLocks noGrp="1"/>
          </p:cNvSpPr>
          <p:nvPr>
            <p:ph sz="half" idx="1"/>
          </p:nvPr>
        </p:nvSpPr>
        <p:spPr>
          <a:xfrm>
            <a:off x="838200" y="4452730"/>
            <a:ext cx="3222812" cy="1162458"/>
          </a:xfrm>
        </p:spPr>
        <p:txBody>
          <a:bodyPr/>
          <a:lstStyle/>
          <a:p>
            <a:pPr marL="0" indent="0">
              <a:buNone/>
            </a:pPr>
            <a:r>
              <a:rPr lang="en-US" b="1" noProof="0" dirty="0">
                <a:solidFill>
                  <a:srgbClr val="4C8503"/>
                </a:solidFill>
              </a:rPr>
              <a:t>Base ten blocks</a:t>
            </a:r>
          </a:p>
        </p:txBody>
      </p:sp>
      <p:pic>
        <p:nvPicPr>
          <p:cNvPr id="15" name="Picture 14">
            <a:extLst>
              <a:ext uri="{FF2B5EF4-FFF2-40B4-BE49-F238E27FC236}">
                <a16:creationId xmlns:a16="http://schemas.microsoft.com/office/drawing/2014/main" id="{AF6C48CF-F5F4-6764-416D-02345989091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81601" y="2122896"/>
            <a:ext cx="3259546" cy="2049047"/>
          </a:xfrm>
          <a:prstGeom prst="rect">
            <a:avLst/>
          </a:prstGeom>
          <a:ln w="12700">
            <a:solidFill>
              <a:srgbClr val="4C8503"/>
            </a:solidFill>
          </a:ln>
        </p:spPr>
      </p:pic>
      <p:sp>
        <p:nvSpPr>
          <p:cNvPr id="8" name="Content Placeholder 7">
            <a:extLst>
              <a:ext uri="{FF2B5EF4-FFF2-40B4-BE49-F238E27FC236}">
                <a16:creationId xmlns:a16="http://schemas.microsoft.com/office/drawing/2014/main" id="{C9DFFE25-FD0B-37EC-1C25-0FE6C4E2ECD3}"/>
              </a:ext>
            </a:extLst>
          </p:cNvPr>
          <p:cNvSpPr>
            <a:spLocks noGrp="1"/>
          </p:cNvSpPr>
          <p:nvPr>
            <p:ph sz="half" idx="2"/>
          </p:nvPr>
        </p:nvSpPr>
        <p:spPr>
          <a:xfrm>
            <a:off x="4484595" y="4452730"/>
            <a:ext cx="3222812" cy="1162458"/>
          </a:xfrm>
        </p:spPr>
        <p:txBody>
          <a:bodyPr/>
          <a:lstStyle/>
          <a:p>
            <a:pPr marL="0" indent="0" algn="ctr">
              <a:buNone/>
            </a:pPr>
            <a:r>
              <a:rPr lang="en-US" b="1" noProof="0" dirty="0">
                <a:solidFill>
                  <a:srgbClr val="4C8503"/>
                </a:solidFill>
              </a:rPr>
              <a:t>Ten frames</a:t>
            </a:r>
          </a:p>
        </p:txBody>
      </p:sp>
      <p:pic>
        <p:nvPicPr>
          <p:cNvPr id="16" name="Picture 15">
            <a:extLst>
              <a:ext uri="{FF2B5EF4-FFF2-40B4-BE49-F238E27FC236}">
                <a16:creationId xmlns:a16="http://schemas.microsoft.com/office/drawing/2014/main" id="{96F2BB74-0930-6459-8416-C2FC6C23685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937673" y="2122459"/>
            <a:ext cx="3259546" cy="2049047"/>
          </a:xfrm>
          <a:prstGeom prst="rect">
            <a:avLst/>
          </a:prstGeom>
          <a:ln w="12700">
            <a:solidFill>
              <a:srgbClr val="4C8503"/>
            </a:solidFill>
          </a:ln>
        </p:spPr>
      </p:pic>
      <p:sp>
        <p:nvSpPr>
          <p:cNvPr id="10" name="Content Placeholder 9">
            <a:extLst>
              <a:ext uri="{FF2B5EF4-FFF2-40B4-BE49-F238E27FC236}">
                <a16:creationId xmlns:a16="http://schemas.microsoft.com/office/drawing/2014/main" id="{19C76A73-4C61-6502-768E-87AAEDB00B15}"/>
              </a:ext>
            </a:extLst>
          </p:cNvPr>
          <p:cNvSpPr>
            <a:spLocks noGrp="1"/>
          </p:cNvSpPr>
          <p:nvPr>
            <p:ph sz="quarter" idx="11"/>
          </p:nvPr>
        </p:nvSpPr>
        <p:spPr>
          <a:xfrm>
            <a:off x="8130990" y="4452494"/>
            <a:ext cx="3222813" cy="1162493"/>
          </a:xfrm>
        </p:spPr>
        <p:txBody>
          <a:bodyPr/>
          <a:lstStyle/>
          <a:p>
            <a:pPr marL="0" indent="0" algn="ctr">
              <a:buNone/>
            </a:pPr>
            <a:r>
              <a:rPr lang="en-US" b="1" noProof="0" dirty="0">
                <a:solidFill>
                  <a:srgbClr val="4C8503"/>
                </a:solidFill>
              </a:rPr>
              <a:t>Number lines</a:t>
            </a:r>
          </a:p>
        </p:txBody>
      </p:sp>
      <p:sp>
        <p:nvSpPr>
          <p:cNvPr id="9" name="Text Placeholder 8">
            <a:extLst>
              <a:ext uri="{FF2B5EF4-FFF2-40B4-BE49-F238E27FC236}">
                <a16:creationId xmlns:a16="http://schemas.microsoft.com/office/drawing/2014/main" id="{AA111D76-C26B-9C40-FFC5-BB7CAA6C5CD7}"/>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655655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BE6241-FDAA-AD8B-5A6D-C358A2EA0ACB}"/>
              </a:ext>
            </a:extLst>
          </p:cNvPr>
          <p:cNvSpPr>
            <a:spLocks noGrp="1"/>
          </p:cNvSpPr>
          <p:nvPr>
            <p:ph type="title"/>
          </p:nvPr>
        </p:nvSpPr>
        <p:spPr/>
        <p:txBody>
          <a:bodyPr/>
          <a:lstStyle/>
          <a:p>
            <a:r>
              <a:rPr lang="en-US" dirty="0"/>
              <a:t>Base Ten Blocks and Ten Frames</a:t>
            </a:r>
          </a:p>
        </p:txBody>
      </p:sp>
      <p:sp>
        <p:nvSpPr>
          <p:cNvPr id="2" name="Content Placeholder 1">
            <a:extLst>
              <a:ext uri="{FF2B5EF4-FFF2-40B4-BE49-F238E27FC236}">
                <a16:creationId xmlns:a16="http://schemas.microsoft.com/office/drawing/2014/main" id="{B5C61ADE-904F-3B97-003B-6CD3C2CFB2C9}"/>
              </a:ext>
            </a:extLst>
          </p:cNvPr>
          <p:cNvSpPr>
            <a:spLocks noGrp="1"/>
          </p:cNvSpPr>
          <p:nvPr>
            <p:ph sz="half" idx="1"/>
          </p:nvPr>
        </p:nvSpPr>
        <p:spPr>
          <a:xfrm>
            <a:off x="838200" y="1324303"/>
            <a:ext cx="4455695" cy="4726000"/>
          </a:xfrm>
        </p:spPr>
        <p:txBody>
          <a:bodyPr/>
          <a:lstStyle/>
          <a:p>
            <a:pPr marL="0" indent="0">
              <a:buNone/>
            </a:pPr>
            <a:r>
              <a:rPr lang="en-US" dirty="0"/>
              <a:t>Base ten blocks and ten frames help children compose and decompose numbers into units, tens, and hundreds. </a:t>
            </a:r>
          </a:p>
        </p:txBody>
      </p:sp>
      <p:pic>
        <p:nvPicPr>
          <p:cNvPr id="7" name="Content Placeholder 6">
            <a:extLst>
              <a:ext uri="{FF2B5EF4-FFF2-40B4-BE49-F238E27FC236}">
                <a16:creationId xmlns:a16="http://schemas.microsoft.com/office/drawing/2014/main" id="{0B11FD1F-46E2-6C78-7EDB-C6D1B801BDB7}"/>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b="-702"/>
          <a:stretch/>
        </p:blipFill>
        <p:spPr>
          <a:xfrm>
            <a:off x="5807243" y="1240716"/>
            <a:ext cx="3745832" cy="2497221"/>
          </a:xfrm>
          <a:ln w="12700">
            <a:solidFill>
              <a:srgbClr val="4C8503"/>
            </a:solidFill>
          </a:ln>
        </p:spPr>
      </p:pic>
      <p:pic>
        <p:nvPicPr>
          <p:cNvPr id="8" name="Content Placeholder 6">
            <a:extLst>
              <a:ext uri="{FF2B5EF4-FFF2-40B4-BE49-F238E27FC236}">
                <a16:creationId xmlns:a16="http://schemas.microsoft.com/office/drawing/2014/main" id="{B4B88138-F012-7ED6-9977-980DEC9140D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904884" y="3553082"/>
            <a:ext cx="3745832" cy="2497221"/>
          </a:xfrm>
          <a:prstGeom prst="rect">
            <a:avLst/>
          </a:prstGeom>
          <a:ln w="12700">
            <a:solidFill>
              <a:srgbClr val="4C8503"/>
            </a:solidFill>
          </a:ln>
        </p:spPr>
      </p:pic>
    </p:spTree>
    <p:extLst>
      <p:ext uri="{BB962C8B-B14F-4D97-AF65-F5344CB8AC3E}">
        <p14:creationId xmlns:p14="http://schemas.microsoft.com/office/powerpoint/2010/main" val="1432739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027BE-8288-1F40-2DCF-626AC55087FE}"/>
              </a:ext>
            </a:extLst>
          </p:cNvPr>
          <p:cNvSpPr>
            <a:spLocks noGrp="1"/>
          </p:cNvSpPr>
          <p:nvPr>
            <p:ph type="title"/>
          </p:nvPr>
        </p:nvSpPr>
        <p:spPr/>
        <p:txBody>
          <a:bodyPr/>
          <a:lstStyle/>
          <a:p>
            <a:r>
              <a:rPr lang="en-US" dirty="0"/>
              <a:t>Number Lines</a:t>
            </a:r>
          </a:p>
        </p:txBody>
      </p:sp>
      <p:sp>
        <p:nvSpPr>
          <p:cNvPr id="2" name="Content Placeholder 1">
            <a:extLst>
              <a:ext uri="{FF2B5EF4-FFF2-40B4-BE49-F238E27FC236}">
                <a16:creationId xmlns:a16="http://schemas.microsoft.com/office/drawing/2014/main" id="{F9AB5FF8-80C5-27BC-56E5-213429420B4B}"/>
              </a:ext>
            </a:extLst>
          </p:cNvPr>
          <p:cNvSpPr>
            <a:spLocks noGrp="1"/>
          </p:cNvSpPr>
          <p:nvPr>
            <p:ph sz="half" idx="1"/>
          </p:nvPr>
        </p:nvSpPr>
        <p:spPr>
          <a:xfrm>
            <a:off x="838201" y="1324303"/>
            <a:ext cx="4527884" cy="4290886"/>
          </a:xfrm>
        </p:spPr>
        <p:txBody>
          <a:bodyPr/>
          <a:lstStyle/>
          <a:p>
            <a:pPr marL="0" indent="0">
              <a:buNone/>
            </a:pPr>
            <a:r>
              <a:rPr lang="en-US" dirty="0"/>
              <a:t>Number lines provide children with spatial cues to count and compare numbers.</a:t>
            </a:r>
          </a:p>
        </p:txBody>
      </p:sp>
      <p:pic>
        <p:nvPicPr>
          <p:cNvPr id="6" name="Content Placeholder 5">
            <a:extLst>
              <a:ext uri="{FF2B5EF4-FFF2-40B4-BE49-F238E27FC236}">
                <a16:creationId xmlns:a16="http://schemas.microsoft.com/office/drawing/2014/main" id="{8E9729B2-17F0-2C4E-5AAD-645B63AF3AE2}"/>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5126183" y="965077"/>
            <a:ext cx="7065818" cy="4674496"/>
          </a:xfrm>
          <a:prstGeom prst="rect">
            <a:avLst/>
          </a:prstGeom>
          <a:ln w="12700">
            <a:noFill/>
          </a:ln>
        </p:spPr>
      </p:pic>
    </p:spTree>
    <p:extLst>
      <p:ext uri="{BB962C8B-B14F-4D97-AF65-F5344CB8AC3E}">
        <p14:creationId xmlns:p14="http://schemas.microsoft.com/office/powerpoint/2010/main" val="817280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59D3D8-0AF4-6964-A164-AC41440F448E}"/>
              </a:ext>
            </a:extLst>
          </p:cNvPr>
          <p:cNvSpPr>
            <a:spLocks noGrp="1"/>
          </p:cNvSpPr>
          <p:nvPr>
            <p:ph type="title"/>
          </p:nvPr>
        </p:nvSpPr>
        <p:spPr>
          <a:xfrm>
            <a:off x="838199" y="93366"/>
            <a:ext cx="10812517" cy="923330"/>
          </a:xfrm>
        </p:spPr>
        <p:txBody>
          <a:bodyPr/>
          <a:lstStyle/>
          <a:p>
            <a:r>
              <a:rPr lang="en-US" dirty="0"/>
              <a:t>Play: </a:t>
            </a:r>
            <a:r>
              <a:rPr lang="en-US" b="0" dirty="0">
                <a:latin typeface="Montserrat Medium" panose="00000600000000000000" pitchFamily="2" charset="0"/>
              </a:rPr>
              <a:t>Using Base Ten Blocks, Ten Frames, and Number Lines</a:t>
            </a:r>
          </a:p>
        </p:txBody>
      </p:sp>
      <p:sp>
        <p:nvSpPr>
          <p:cNvPr id="2" name="Content Placeholder 1">
            <a:extLst>
              <a:ext uri="{FF2B5EF4-FFF2-40B4-BE49-F238E27FC236}">
                <a16:creationId xmlns:a16="http://schemas.microsoft.com/office/drawing/2014/main" id="{C2036AC4-43C7-2E9E-D8B8-869898089F22}"/>
              </a:ext>
            </a:extLst>
          </p:cNvPr>
          <p:cNvSpPr>
            <a:spLocks noGrp="1"/>
          </p:cNvSpPr>
          <p:nvPr>
            <p:ph sz="half" idx="1"/>
          </p:nvPr>
        </p:nvSpPr>
        <p:spPr>
          <a:xfrm>
            <a:off x="838200" y="1324303"/>
            <a:ext cx="4936958" cy="4571672"/>
          </a:xfrm>
        </p:spPr>
        <p:style>
          <a:lnRef idx="2">
            <a:schemeClr val="accent4">
              <a:shade val="15000"/>
            </a:schemeClr>
          </a:lnRef>
          <a:fillRef idx="1">
            <a:schemeClr val="accent4"/>
          </a:fillRef>
          <a:effectRef idx="0">
            <a:schemeClr val="accent4"/>
          </a:effectRef>
          <a:fontRef idx="minor">
            <a:schemeClr val="lt1"/>
          </a:fontRef>
        </p:style>
        <p:txBody>
          <a:bodyPr lIns="274320" tIns="182880" rIns="365760">
            <a:normAutofit fontScale="85000" lnSpcReduction="10000"/>
          </a:bodyPr>
          <a:lstStyle/>
          <a:p>
            <a:pPr marL="0" indent="0">
              <a:lnSpc>
                <a:spcPct val="150000"/>
              </a:lnSpc>
              <a:buNone/>
            </a:pPr>
            <a:r>
              <a:rPr lang="en-US" b="1" kern="100" dirty="0">
                <a:effectLst/>
                <a:latin typeface="Montserrat" panose="00000500000000000000" pitchFamily="2" charset="0"/>
                <a:ea typeface="Calibri" panose="020F0502020204030204" pitchFamily="34" charset="0"/>
                <a:cs typeface="Times New Roman" panose="02020603050405020304" pitchFamily="18" charset="0"/>
              </a:rPr>
              <a:t>Thalia’s family has many mango trees at home with lots of mangos. Thalia gave 12 mangos to her friend. Now, she has 17. How many </a:t>
            </a:r>
            <a:r>
              <a:rPr lang="en-US" b="1" kern="100" dirty="0">
                <a:latin typeface="Montserrat" panose="00000500000000000000" pitchFamily="2" charset="0"/>
                <a:ea typeface="Calibri" panose="020F0502020204030204" pitchFamily="34" charset="0"/>
                <a:cs typeface="Times New Roman" panose="02020603050405020304" pitchFamily="18" charset="0"/>
              </a:rPr>
              <a:t>mangos</a:t>
            </a:r>
            <a:r>
              <a:rPr lang="en-US" b="1" kern="100" dirty="0">
                <a:effectLst/>
                <a:latin typeface="Montserrat" panose="00000500000000000000" pitchFamily="2" charset="0"/>
                <a:ea typeface="Calibri" panose="020F0502020204030204" pitchFamily="34" charset="0"/>
                <a:cs typeface="Times New Roman" panose="02020603050405020304" pitchFamily="18" charset="0"/>
              </a:rPr>
              <a:t> did Thalia have before she gave some to her friend?</a:t>
            </a:r>
          </a:p>
        </p:txBody>
      </p:sp>
      <p:sp>
        <p:nvSpPr>
          <p:cNvPr id="3" name="Content Placeholder 2">
            <a:extLst>
              <a:ext uri="{FF2B5EF4-FFF2-40B4-BE49-F238E27FC236}">
                <a16:creationId xmlns:a16="http://schemas.microsoft.com/office/drawing/2014/main" id="{580291F4-F86F-2622-C287-31C5042A4FA9}"/>
              </a:ext>
            </a:extLst>
          </p:cNvPr>
          <p:cNvSpPr>
            <a:spLocks noGrp="1"/>
          </p:cNvSpPr>
          <p:nvPr>
            <p:ph sz="half" idx="2"/>
          </p:nvPr>
        </p:nvSpPr>
        <p:spPr>
          <a:xfrm>
            <a:off x="6416842" y="1324303"/>
            <a:ext cx="4936958" cy="4571672"/>
          </a:xfrm>
        </p:spPr>
        <p:style>
          <a:lnRef idx="2">
            <a:schemeClr val="accent3">
              <a:shade val="15000"/>
            </a:schemeClr>
          </a:lnRef>
          <a:fillRef idx="1">
            <a:schemeClr val="accent3"/>
          </a:fillRef>
          <a:effectRef idx="0">
            <a:schemeClr val="accent3"/>
          </a:effectRef>
          <a:fontRef idx="minor">
            <a:schemeClr val="lt1"/>
          </a:fontRef>
        </p:style>
        <p:txBody>
          <a:bodyPr lIns="274320" tIns="182880" rIns="365760">
            <a:normAutofit/>
          </a:bodyPr>
          <a:lstStyle/>
          <a:p>
            <a:pPr marL="0" indent="0">
              <a:lnSpc>
                <a:spcPct val="150000"/>
              </a:lnSpc>
              <a:buNone/>
            </a:pPr>
            <a:r>
              <a:rPr lang="en-US" sz="2600" b="1" kern="100" dirty="0">
                <a:solidFill>
                  <a:schemeClr val="lt1"/>
                </a:solidFill>
                <a:latin typeface="Montserrat" panose="00000500000000000000" pitchFamily="2" charset="0"/>
                <a:cs typeface="Times New Roman" panose="02020603050405020304" pitchFamily="18" charset="0"/>
              </a:rPr>
              <a:t>Ernesto had 26 stickers. Phoebe gave him 18 more. How many stickers does he have in all?</a:t>
            </a:r>
          </a:p>
        </p:txBody>
      </p:sp>
    </p:spTree>
    <p:extLst>
      <p:ext uri="{BB962C8B-B14F-4D97-AF65-F5344CB8AC3E}">
        <p14:creationId xmlns:p14="http://schemas.microsoft.com/office/powerpoint/2010/main" val="663940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9B9CC0-B4AA-61FD-D459-46344D9B30C8}"/>
              </a:ext>
            </a:extLst>
          </p:cNvPr>
          <p:cNvSpPr>
            <a:spLocks noGrp="1"/>
          </p:cNvSpPr>
          <p:nvPr>
            <p:ph type="title"/>
          </p:nvPr>
        </p:nvSpPr>
        <p:spPr>
          <a:xfrm>
            <a:off x="838200" y="65656"/>
            <a:ext cx="9942096" cy="923330"/>
          </a:xfrm>
        </p:spPr>
        <p:txBody>
          <a:bodyPr/>
          <a:lstStyle/>
          <a:p>
            <a:r>
              <a:rPr lang="en-US" dirty="0"/>
              <a:t>Explore: </a:t>
            </a:r>
            <a:r>
              <a:rPr lang="en-US" b="0" dirty="0">
                <a:latin typeface="Montserrat Medium" panose="00000600000000000000" pitchFamily="2" charset="0"/>
              </a:rPr>
              <a:t>Playful Activities to Support Addition and Subtraction</a:t>
            </a:r>
          </a:p>
        </p:txBody>
      </p:sp>
      <p:sp>
        <p:nvSpPr>
          <p:cNvPr id="2" name="Content Placeholder 1">
            <a:extLst>
              <a:ext uri="{FF2B5EF4-FFF2-40B4-BE49-F238E27FC236}">
                <a16:creationId xmlns:a16="http://schemas.microsoft.com/office/drawing/2014/main" id="{4BA92B9E-FE6F-BB17-4BF8-AEA225E7C984}"/>
              </a:ext>
            </a:extLst>
          </p:cNvPr>
          <p:cNvSpPr>
            <a:spLocks noGrp="1"/>
          </p:cNvSpPr>
          <p:nvPr>
            <p:ph sz="half" idx="1"/>
          </p:nvPr>
        </p:nvSpPr>
        <p:spPr/>
        <p:txBody>
          <a:bodyPr>
            <a:normAutofit lnSpcReduction="10000"/>
          </a:bodyPr>
          <a:lstStyle/>
          <a:p>
            <a:r>
              <a:rPr lang="en-US" sz="2500" dirty="0"/>
              <a:t>What are some ways you might use the M</a:t>
            </a:r>
            <a:r>
              <a:rPr lang="en-US" sz="2500" baseline="30000" dirty="0"/>
              <a:t>5</a:t>
            </a:r>
            <a:r>
              <a:rPr lang="en-US" sz="2500" dirty="0"/>
              <a:t> teaching practices to support children while they engage in the activity?</a:t>
            </a:r>
          </a:p>
          <a:p>
            <a:r>
              <a:rPr lang="en-US" sz="2500" dirty="0"/>
              <a:t>Consider ways to adjust the activity to be responsive to children’s interests, abilities, or languages.</a:t>
            </a:r>
          </a:p>
        </p:txBody>
      </p:sp>
      <p:pic>
        <p:nvPicPr>
          <p:cNvPr id="8" name="Content Placeholder 7">
            <a:extLst>
              <a:ext uri="{FF2B5EF4-FFF2-40B4-BE49-F238E27FC236}">
                <a16:creationId xmlns:a16="http://schemas.microsoft.com/office/drawing/2014/main" id="{A499A2FE-E474-586B-660A-0FC2DE577FED}"/>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105108" y="1323975"/>
            <a:ext cx="3675188" cy="4756125"/>
          </a:xfrm>
          <a:ln>
            <a:solidFill>
              <a:schemeClr val="accent4"/>
            </a:solidFill>
          </a:ln>
        </p:spPr>
      </p:pic>
    </p:spTree>
    <p:extLst>
      <p:ext uri="{BB962C8B-B14F-4D97-AF65-F5344CB8AC3E}">
        <p14:creationId xmlns:p14="http://schemas.microsoft.com/office/powerpoint/2010/main" val="766475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BA4A7D-BBC7-9573-2ECD-4DA7323EB62D}"/>
              </a:ext>
            </a:extLst>
          </p:cNvPr>
          <p:cNvSpPr>
            <a:spLocks noGrp="1"/>
          </p:cNvSpPr>
          <p:nvPr>
            <p:ph type="title"/>
          </p:nvPr>
        </p:nvSpPr>
        <p:spPr>
          <a:xfrm>
            <a:off x="1138518" y="2704165"/>
            <a:ext cx="4034118" cy="2775682"/>
          </a:xfrm>
        </p:spPr>
        <p:txBody>
          <a:bodyPr>
            <a:normAutofit fontScale="90000"/>
          </a:bodyPr>
          <a:lstStyle/>
          <a:p>
            <a:r>
              <a:rPr lang="en-US" sz="4800" dirty="0"/>
              <a:t>Explore:</a:t>
            </a:r>
            <a:br>
              <a:rPr lang="en-US" sz="4800" dirty="0"/>
            </a:br>
            <a:r>
              <a:rPr lang="en-US" b="0" dirty="0">
                <a:latin typeface="Montserrat Medium" panose="00000600000000000000" pitchFamily="2" charset="0"/>
              </a:rPr>
              <a:t>Using M</a:t>
            </a:r>
            <a:r>
              <a:rPr lang="en-US" b="0" baseline="30000" dirty="0">
                <a:latin typeface="Montserrat Medium" panose="00000600000000000000" pitchFamily="2" charset="0"/>
              </a:rPr>
              <a:t>5</a:t>
            </a:r>
            <a:r>
              <a:rPr lang="en-US" b="0" dirty="0">
                <a:latin typeface="Montserrat Medium" panose="00000600000000000000" pitchFamily="2" charset="0"/>
              </a:rPr>
              <a:t> to Support Learning About Addition and Subtraction</a:t>
            </a:r>
          </a:p>
        </p:txBody>
      </p:sp>
      <p:sp>
        <p:nvSpPr>
          <p:cNvPr id="7" name="Content Placeholder 6">
            <a:extLst>
              <a:ext uri="{FF2B5EF4-FFF2-40B4-BE49-F238E27FC236}">
                <a16:creationId xmlns:a16="http://schemas.microsoft.com/office/drawing/2014/main" id="{4F0CFF1C-60A4-0427-AC91-962483F0A77A}"/>
              </a:ext>
            </a:extLst>
          </p:cNvPr>
          <p:cNvSpPr>
            <a:spLocks noGrp="1"/>
          </p:cNvSpPr>
          <p:nvPr>
            <p:ph sz="quarter" idx="14"/>
          </p:nvPr>
        </p:nvSpPr>
        <p:spPr>
          <a:xfrm>
            <a:off x="6096000" y="4334496"/>
            <a:ext cx="5316538" cy="1842468"/>
          </a:xfrm>
        </p:spPr>
        <p:txBody>
          <a:bodyPr/>
          <a:lstStyle/>
          <a:p>
            <a:pPr>
              <a:lnSpc>
                <a:spcPct val="100000"/>
              </a:lnSpc>
            </a:pPr>
            <a:r>
              <a:rPr lang="en-US" sz="2000" dirty="0">
                <a:latin typeface="Montserrat" panose="00000500000000000000" pitchFamily="2" charset="0"/>
              </a:rPr>
              <a:t>Identify one practice you would like to focus on.</a:t>
            </a:r>
          </a:p>
          <a:p>
            <a:pPr>
              <a:lnSpc>
                <a:spcPct val="100000"/>
              </a:lnSpc>
            </a:pPr>
            <a:r>
              <a:rPr lang="en-US" sz="2000" dirty="0">
                <a:latin typeface="Montserrat" panose="00000500000000000000" pitchFamily="2" charset="0"/>
              </a:rPr>
              <a:t>How might you use this practice in a way that is responsive to individual children? </a:t>
            </a:r>
          </a:p>
        </p:txBody>
      </p:sp>
      <p:pic>
        <p:nvPicPr>
          <p:cNvPr id="8" name="Content Placeholder 7">
            <a:extLst>
              <a:ext uri="{FF2B5EF4-FFF2-40B4-BE49-F238E27FC236}">
                <a16:creationId xmlns:a16="http://schemas.microsoft.com/office/drawing/2014/main" id="{1EF666C4-943B-352F-DD2E-DB7300839B1D}"/>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038794" y="685800"/>
            <a:ext cx="2750665" cy="3559684"/>
          </a:xfrm>
          <a:ln>
            <a:solidFill>
              <a:schemeClr val="accent4"/>
            </a:solidFill>
          </a:ln>
        </p:spPr>
      </p:pic>
    </p:spTree>
    <p:extLst>
      <p:ext uri="{BB962C8B-B14F-4D97-AF65-F5344CB8AC3E}">
        <p14:creationId xmlns:p14="http://schemas.microsoft.com/office/powerpoint/2010/main" val="3177310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9FF98B-5EE7-0249-1B10-1D0D6810665F}"/>
              </a:ext>
            </a:extLst>
          </p:cNvPr>
          <p:cNvSpPr>
            <a:spLocks noGrp="1"/>
          </p:cNvSpPr>
          <p:nvPr>
            <p:ph type="title"/>
          </p:nvPr>
        </p:nvSpPr>
        <p:spPr>
          <a:xfrm>
            <a:off x="851646" y="91284"/>
            <a:ext cx="10834075" cy="923330"/>
          </a:xfrm>
        </p:spPr>
        <p:txBody>
          <a:bodyPr/>
          <a:lstStyle/>
          <a:p>
            <a:r>
              <a:rPr lang="en-US" dirty="0"/>
              <a:t>Discuss: </a:t>
            </a:r>
            <a:r>
              <a:rPr lang="en-US" b="0" dirty="0">
                <a:latin typeface="Montserrat Medium" panose="00000600000000000000" pitchFamily="2" charset="0"/>
              </a:rPr>
              <a:t>Using M</a:t>
            </a:r>
            <a:r>
              <a:rPr lang="en-US" b="0" baseline="30000" dirty="0">
                <a:latin typeface="Montserrat Medium" panose="00000600000000000000" pitchFamily="2" charset="0"/>
              </a:rPr>
              <a:t>5</a:t>
            </a:r>
            <a:r>
              <a:rPr lang="en-US" b="0" dirty="0">
                <a:latin typeface="Montserrat Medium" panose="00000600000000000000" pitchFamily="2" charset="0"/>
              </a:rPr>
              <a:t> to Support Learning About Addition and Subtraction</a:t>
            </a:r>
          </a:p>
        </p:txBody>
      </p:sp>
      <p:sp>
        <p:nvSpPr>
          <p:cNvPr id="5" name="Content Placeholder 4">
            <a:extLst>
              <a:ext uri="{FF2B5EF4-FFF2-40B4-BE49-F238E27FC236}">
                <a16:creationId xmlns:a16="http://schemas.microsoft.com/office/drawing/2014/main" id="{0D161EE6-FB81-DAAD-6A57-956316C62B61}"/>
              </a:ext>
            </a:extLst>
          </p:cNvPr>
          <p:cNvSpPr>
            <a:spLocks noGrp="1"/>
          </p:cNvSpPr>
          <p:nvPr>
            <p:ph idx="1"/>
          </p:nvPr>
        </p:nvSpPr>
        <p:spPr>
          <a:xfrm>
            <a:off x="851647" y="1253331"/>
            <a:ext cx="8909870" cy="4351338"/>
          </a:xfrm>
        </p:spPr>
        <p:txBody>
          <a:bodyPr>
            <a:normAutofit fontScale="92500" lnSpcReduction="10000"/>
          </a:bodyPr>
          <a:lstStyle/>
          <a:p>
            <a:pPr marL="0" indent="0">
              <a:buNone/>
            </a:pPr>
            <a:r>
              <a:rPr lang="en-US" dirty="0"/>
              <a:t>Discuss the practice you might try in your learning setting. How might you use that practice in a way that is responsive to children’s:</a:t>
            </a:r>
          </a:p>
          <a:p>
            <a:r>
              <a:rPr lang="en-US" dirty="0"/>
              <a:t>interests</a:t>
            </a:r>
          </a:p>
          <a:p>
            <a:r>
              <a:rPr lang="en-US" dirty="0"/>
              <a:t>cultures</a:t>
            </a:r>
          </a:p>
          <a:p>
            <a:r>
              <a:rPr lang="en-US" dirty="0"/>
              <a:t>lived experiences</a:t>
            </a:r>
          </a:p>
          <a:p>
            <a:r>
              <a:rPr lang="en-US" dirty="0"/>
              <a:t>abilities</a:t>
            </a:r>
          </a:p>
          <a:p>
            <a:r>
              <a:rPr lang="en-US" dirty="0"/>
              <a:t>languages </a:t>
            </a:r>
          </a:p>
        </p:txBody>
      </p:sp>
    </p:spTree>
    <p:extLst>
      <p:ext uri="{BB962C8B-B14F-4D97-AF65-F5344CB8AC3E}">
        <p14:creationId xmlns:p14="http://schemas.microsoft.com/office/powerpoint/2010/main" val="2066148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6B941-1083-D05F-BC60-3C22C8A312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9B7A08-111A-499B-7901-F4B56C56860B}"/>
              </a:ext>
            </a:extLst>
          </p:cNvPr>
          <p:cNvSpPr>
            <a:spLocks noGrp="1"/>
          </p:cNvSpPr>
          <p:nvPr>
            <p:ph type="title"/>
          </p:nvPr>
        </p:nvSpPr>
        <p:spPr>
          <a:xfrm>
            <a:off x="1211372" y="1337958"/>
            <a:ext cx="4034118" cy="2872955"/>
          </a:xfrm>
        </p:spPr>
        <p:txBody>
          <a:bodyPr/>
          <a:lstStyle/>
          <a:p>
            <a:r>
              <a:rPr lang="en-US" dirty="0"/>
              <a:t>Observe:</a:t>
            </a:r>
            <a:br>
              <a:rPr lang="en-US" dirty="0"/>
            </a:br>
            <a:r>
              <a:rPr lang="en-US" b="0" dirty="0">
                <a:latin typeface="Montserrat Medium" panose="00000600000000000000" pitchFamily="2" charset="0"/>
              </a:rPr>
              <a:t>M</a:t>
            </a:r>
            <a:r>
              <a:rPr lang="en-US" b="0" baseline="30000" dirty="0">
                <a:latin typeface="Montserrat Medium" panose="00000600000000000000" pitchFamily="2" charset="0"/>
              </a:rPr>
              <a:t>5</a:t>
            </a:r>
            <a:r>
              <a:rPr lang="en-US" b="0" dirty="0">
                <a:latin typeface="Montserrat Medium" panose="00000600000000000000" pitchFamily="2" charset="0"/>
              </a:rPr>
              <a:t> in Action</a:t>
            </a:r>
          </a:p>
        </p:txBody>
      </p:sp>
      <p:pic>
        <p:nvPicPr>
          <p:cNvPr id="6" name="Content Placeholder 5">
            <a:extLst>
              <a:ext uri="{FF2B5EF4-FFF2-40B4-BE49-F238E27FC236}">
                <a16:creationId xmlns:a16="http://schemas.microsoft.com/office/drawing/2014/main" id="{D6F7AC0D-C585-5F90-25F0-DED4FEFACE22}"/>
              </a:ext>
              <a:ext uri="{C183D7F6-B498-43B3-948B-1728B52AA6E4}">
                <adec:decorative xmlns:adec="http://schemas.microsoft.com/office/drawing/2017/decorative" val="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096000" y="681037"/>
            <a:ext cx="5257800" cy="4186798"/>
          </a:xfrm>
          <a:ln w="12700">
            <a:solidFill>
              <a:srgbClr val="4C8503"/>
            </a:solidFill>
          </a:ln>
        </p:spPr>
      </p:pic>
      <p:sp>
        <p:nvSpPr>
          <p:cNvPr id="8" name="Content Placeholder 6">
            <a:extLst>
              <a:ext uri="{FF2B5EF4-FFF2-40B4-BE49-F238E27FC236}">
                <a16:creationId xmlns:a16="http://schemas.microsoft.com/office/drawing/2014/main" id="{A8BBD993-0347-1F03-AE94-D41FB83B4037}"/>
              </a:ext>
            </a:extLst>
          </p:cNvPr>
          <p:cNvSpPr txBox="1">
            <a:spLocks/>
          </p:cNvSpPr>
          <p:nvPr/>
        </p:nvSpPr>
        <p:spPr>
          <a:xfrm>
            <a:off x="6096000" y="5084618"/>
            <a:ext cx="5683624" cy="1036057"/>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Clr>
                <a:schemeClr val="accent4"/>
              </a:buClr>
              <a:buFontTx/>
              <a:buNone/>
              <a:defRPr sz="2400" kern="1200">
                <a:solidFill>
                  <a:srgbClr val="0F173D"/>
                </a:solidFill>
                <a:latin typeface="Montserrat" panose="00000500000000000000" pitchFamily="50" charset="0"/>
                <a:ea typeface="+mn-ea"/>
                <a:cs typeface="+mn-cs"/>
              </a:defRPr>
            </a:lvl1pPr>
            <a:lvl2pPr marL="457200" indent="0" algn="l" defTabSz="914400" rtl="0" eaLnBrk="1" latinLnBrk="0" hangingPunct="1">
              <a:lnSpc>
                <a:spcPct val="120000"/>
              </a:lnSpc>
              <a:spcBef>
                <a:spcPts val="500"/>
              </a:spcBef>
              <a:buClr>
                <a:schemeClr val="accent4"/>
              </a:buClr>
              <a:buFontTx/>
              <a:buNone/>
              <a:defRPr sz="2400" kern="1200">
                <a:solidFill>
                  <a:srgbClr val="0F173D"/>
                </a:solidFill>
                <a:latin typeface="Montserrat" panose="00000500000000000000" pitchFamily="50" charset="0"/>
                <a:ea typeface="+mn-ea"/>
                <a:cs typeface="+mn-cs"/>
              </a:defRPr>
            </a:lvl2pPr>
            <a:lvl3pPr marL="914400" indent="0" algn="l" defTabSz="914400" rtl="0" eaLnBrk="1" latinLnBrk="0" hangingPunct="1">
              <a:lnSpc>
                <a:spcPct val="120000"/>
              </a:lnSpc>
              <a:spcBef>
                <a:spcPts val="500"/>
              </a:spcBef>
              <a:buClr>
                <a:schemeClr val="accent4"/>
              </a:buClr>
              <a:buFontTx/>
              <a:buNone/>
              <a:defRPr sz="2400" kern="1200">
                <a:solidFill>
                  <a:srgbClr val="0F173D"/>
                </a:solidFill>
                <a:latin typeface="Montserrat" panose="00000500000000000000" pitchFamily="50" charset="0"/>
                <a:ea typeface="+mn-ea"/>
                <a:cs typeface="+mn-cs"/>
              </a:defRPr>
            </a:lvl3pPr>
            <a:lvl4pPr marL="1371600" indent="0" algn="l" defTabSz="914400" rtl="0" eaLnBrk="1" latinLnBrk="0" hangingPunct="1">
              <a:lnSpc>
                <a:spcPct val="120000"/>
              </a:lnSpc>
              <a:spcBef>
                <a:spcPts val="500"/>
              </a:spcBef>
              <a:buClr>
                <a:schemeClr val="accent4"/>
              </a:buClr>
              <a:buFontTx/>
              <a:buNone/>
              <a:defRPr sz="2400" kern="1200">
                <a:solidFill>
                  <a:srgbClr val="0F173D"/>
                </a:solidFill>
                <a:latin typeface="Montserrat" panose="00000500000000000000" pitchFamily="50" charset="0"/>
                <a:ea typeface="+mn-ea"/>
                <a:cs typeface="+mn-cs"/>
              </a:defRPr>
            </a:lvl4pPr>
            <a:lvl5pPr marL="1828800" indent="0" algn="l" defTabSz="914400" rtl="0" eaLnBrk="1" latinLnBrk="0" hangingPunct="1">
              <a:lnSpc>
                <a:spcPct val="120000"/>
              </a:lnSpc>
              <a:spcBef>
                <a:spcPts val="500"/>
              </a:spcBef>
              <a:buClr>
                <a:schemeClr val="accent4"/>
              </a:buClr>
              <a:buFontTx/>
              <a:buNone/>
              <a:defRPr sz="24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1600" kern="100">
                <a:latin typeface="Montserrat"/>
                <a:ea typeface="Calibri"/>
                <a:cs typeface="Times New Roman"/>
                <a:hlinkClick r:id="rId4"/>
              </a:rPr>
              <a:t>Solving an Addition Problem (Second–Third Grade)</a:t>
            </a:r>
            <a:endParaRPr lang="en-US" sz="1600" kern="100">
              <a:latin typeface="Montserrat"/>
              <a:ea typeface="Calibri"/>
              <a:cs typeface="Times New Roman"/>
            </a:endParaRPr>
          </a:p>
          <a:p>
            <a:pPr>
              <a:spcBef>
                <a:spcPts val="0"/>
              </a:spcBef>
              <a:spcAft>
                <a:spcPts val="600"/>
              </a:spcAft>
            </a:pPr>
            <a:r>
              <a:rPr lang="en-US" sz="1600" kern="100">
                <a:latin typeface="Montserrat"/>
                <a:ea typeface="Calibri"/>
                <a:cs typeface="Times New Roman"/>
                <a:hlinkClick r:id="rId5"/>
              </a:rPr>
              <a:t>Solving an Addition Problem (Second–Third Grade)- Audio Descriptive Version</a:t>
            </a:r>
            <a:endParaRPr lang="en-US" sz="1600" dirty="0">
              <a:ea typeface="Calibri"/>
              <a:cs typeface="Times New Roman"/>
            </a:endParaRPr>
          </a:p>
        </p:txBody>
      </p:sp>
    </p:spTree>
    <p:extLst>
      <p:ext uri="{BB962C8B-B14F-4D97-AF65-F5344CB8AC3E}">
        <p14:creationId xmlns:p14="http://schemas.microsoft.com/office/powerpoint/2010/main" val="2472334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AFDFA-88AB-CE8B-0147-EF42E96FB859}"/>
              </a:ext>
            </a:extLst>
          </p:cNvPr>
          <p:cNvSpPr>
            <a:spLocks noGrp="1"/>
          </p:cNvSpPr>
          <p:nvPr>
            <p:ph type="title"/>
          </p:nvPr>
        </p:nvSpPr>
        <p:spPr/>
        <p:txBody>
          <a:bodyPr/>
          <a:lstStyle/>
          <a:p>
            <a:r>
              <a:rPr lang="en-US" dirty="0"/>
              <a:t>Discuss: </a:t>
            </a:r>
            <a:r>
              <a:rPr lang="en-US" b="0" dirty="0">
                <a:latin typeface="Montserrat Medium" panose="00000600000000000000" pitchFamily="2" charset="0"/>
              </a:rPr>
              <a:t>M</a:t>
            </a:r>
            <a:r>
              <a:rPr lang="en-US" b="0" baseline="30000" dirty="0">
                <a:latin typeface="Montserrat Medium" panose="00000600000000000000" pitchFamily="2" charset="0"/>
              </a:rPr>
              <a:t>5</a:t>
            </a:r>
            <a:r>
              <a:rPr lang="en-US" b="0" dirty="0">
                <a:latin typeface="Montserrat Medium" panose="00000600000000000000" pitchFamily="2" charset="0"/>
              </a:rPr>
              <a:t> in Action</a:t>
            </a:r>
          </a:p>
        </p:txBody>
      </p:sp>
      <p:sp>
        <p:nvSpPr>
          <p:cNvPr id="2" name="Content Placeholder 1">
            <a:extLst>
              <a:ext uri="{FF2B5EF4-FFF2-40B4-BE49-F238E27FC236}">
                <a16:creationId xmlns:a16="http://schemas.microsoft.com/office/drawing/2014/main" id="{42C4E628-56EF-DC0E-1D3A-8313C74F2D6D}"/>
              </a:ext>
            </a:extLst>
          </p:cNvPr>
          <p:cNvSpPr>
            <a:spLocks noGrp="1"/>
          </p:cNvSpPr>
          <p:nvPr>
            <p:ph sz="half" idx="1"/>
          </p:nvPr>
        </p:nvSpPr>
        <p:spPr/>
        <p:txBody>
          <a:bodyPr>
            <a:normAutofit/>
          </a:bodyPr>
          <a:lstStyle/>
          <a:p>
            <a:r>
              <a:rPr lang="en-US" dirty="0"/>
              <a:t>Mutual Learning</a:t>
            </a:r>
          </a:p>
          <a:p>
            <a:r>
              <a:rPr lang="en-US" dirty="0"/>
              <a:t>Meaningful Investigations </a:t>
            </a:r>
          </a:p>
          <a:p>
            <a:r>
              <a:rPr lang="en-US" dirty="0"/>
              <a:t>Materials and Learning Environment</a:t>
            </a:r>
          </a:p>
          <a:p>
            <a:r>
              <a:rPr lang="en-US" dirty="0"/>
              <a:t>Math Vocabulary and Discourse</a:t>
            </a:r>
          </a:p>
          <a:p>
            <a:r>
              <a:rPr lang="en-US" dirty="0"/>
              <a:t>Multiple Representations</a:t>
            </a:r>
          </a:p>
        </p:txBody>
      </p:sp>
      <p:pic>
        <p:nvPicPr>
          <p:cNvPr id="8" name="Content Placeholder 7" descr="A screenshot of a computer&#10;&#10;AI-generated content may be incorrect.">
            <a:extLst>
              <a:ext uri="{FF2B5EF4-FFF2-40B4-BE49-F238E27FC236}">
                <a16:creationId xmlns:a16="http://schemas.microsoft.com/office/drawing/2014/main" id="{82F96C90-F97F-CA8B-886C-2676127AD044}"/>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105108" y="1323975"/>
            <a:ext cx="3544963" cy="4587599"/>
          </a:xfrm>
          <a:ln>
            <a:solidFill>
              <a:schemeClr val="accent4"/>
            </a:solidFill>
          </a:ln>
        </p:spPr>
      </p:pic>
    </p:spTree>
    <p:extLst>
      <p:ext uri="{BB962C8B-B14F-4D97-AF65-F5344CB8AC3E}">
        <p14:creationId xmlns:p14="http://schemas.microsoft.com/office/powerpoint/2010/main" val="2825756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879FD-5684-78E0-1012-114081EB891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C66938-E9BF-D9D6-9D3F-883C73BFC1FE}"/>
              </a:ext>
            </a:extLst>
          </p:cNvPr>
          <p:cNvSpPr>
            <a:spLocks noGrp="1"/>
          </p:cNvSpPr>
          <p:nvPr>
            <p:ph type="title"/>
          </p:nvPr>
        </p:nvSpPr>
        <p:spPr/>
        <p:txBody>
          <a:bodyPr/>
          <a:lstStyle/>
          <a:p>
            <a:r>
              <a:rPr lang="en-US" dirty="0"/>
              <a:t>Reflection and Planning</a:t>
            </a:r>
          </a:p>
        </p:txBody>
      </p:sp>
      <p:sp>
        <p:nvSpPr>
          <p:cNvPr id="2" name="Content Placeholder 1">
            <a:extLst>
              <a:ext uri="{FF2B5EF4-FFF2-40B4-BE49-F238E27FC236}">
                <a16:creationId xmlns:a16="http://schemas.microsoft.com/office/drawing/2014/main" id="{9EE49F05-0444-4460-A13E-2048520A1CFF}"/>
              </a:ext>
            </a:extLst>
          </p:cNvPr>
          <p:cNvSpPr>
            <a:spLocks noGrp="1"/>
          </p:cNvSpPr>
          <p:nvPr>
            <p:ph sz="half" idx="1"/>
          </p:nvPr>
        </p:nvSpPr>
        <p:spPr>
          <a:xfrm>
            <a:off x="2833254" y="1508165"/>
            <a:ext cx="7652657" cy="4107023"/>
          </a:xfrm>
        </p:spPr>
        <p:txBody>
          <a:bodyPr>
            <a:normAutofit/>
          </a:bodyPr>
          <a:lstStyle/>
          <a:p>
            <a:pPr marL="0" indent="0">
              <a:spcAft>
                <a:spcPts val="1200"/>
              </a:spcAft>
              <a:buNone/>
            </a:pPr>
            <a:r>
              <a:rPr lang="en-US" dirty="0"/>
              <a:t>What is something you already do to support children in adding and subtracting?</a:t>
            </a:r>
          </a:p>
          <a:p>
            <a:pPr marL="0" indent="0">
              <a:spcAft>
                <a:spcPts val="1200"/>
              </a:spcAft>
              <a:buNone/>
            </a:pPr>
            <a:r>
              <a:rPr lang="en-US" dirty="0"/>
              <a:t>What is something new you want to try to further support children in adding and subtracting?</a:t>
            </a:r>
          </a:p>
        </p:txBody>
      </p:sp>
      <p:pic>
        <p:nvPicPr>
          <p:cNvPr id="6" name="Graphic 5">
            <a:extLst>
              <a:ext uri="{FF2B5EF4-FFF2-40B4-BE49-F238E27FC236}">
                <a16:creationId xmlns:a16="http://schemas.microsoft.com/office/drawing/2014/main" id="{CEB3EC4C-BDB5-0D0F-1A15-CED4B78FB6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0466" y="1467425"/>
            <a:ext cx="558727" cy="915657"/>
          </a:xfrm>
          <a:prstGeom prst="rect">
            <a:avLst/>
          </a:prstGeom>
        </p:spPr>
      </p:pic>
      <p:pic>
        <p:nvPicPr>
          <p:cNvPr id="7" name="Graphic 6">
            <a:extLst>
              <a:ext uri="{FF2B5EF4-FFF2-40B4-BE49-F238E27FC236}">
                <a16:creationId xmlns:a16="http://schemas.microsoft.com/office/drawing/2014/main" id="{A528DBDC-E25A-8E9B-840E-0E24FFDAEFE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1720" y="3235107"/>
            <a:ext cx="874504" cy="874504"/>
          </a:xfrm>
          <a:prstGeom prst="rect">
            <a:avLst/>
          </a:prstGeom>
        </p:spPr>
      </p:pic>
    </p:spTree>
    <p:extLst>
      <p:ext uri="{BB962C8B-B14F-4D97-AF65-F5344CB8AC3E}">
        <p14:creationId xmlns:p14="http://schemas.microsoft.com/office/powerpoint/2010/main" val="2618871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Play: </a:t>
            </a:r>
            <a:r>
              <a:rPr lang="en-US" b="0" dirty="0">
                <a:latin typeface="Montserrat Medium" panose="00000600000000000000" pitchFamily="2" charset="0"/>
              </a:rPr>
              <a:t>Catch and Compute!</a:t>
            </a:r>
            <a:endParaRPr lang="en-US" b="0"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sz="half" idx="1"/>
          </p:nvPr>
        </p:nvSpPr>
        <p:spPr/>
        <p:txBody>
          <a:bodyPr anchor="ctr" anchorCtr="0"/>
          <a:lstStyle/>
          <a:p>
            <a:pPr>
              <a:spcAft>
                <a:spcPts val="1200"/>
              </a:spcAft>
            </a:pPr>
            <a:r>
              <a:rPr lang="en-US" dirty="0"/>
              <a:t>Catch the ball with two hands. </a:t>
            </a:r>
          </a:p>
          <a:p>
            <a:pPr>
              <a:spcAft>
                <a:spcPts val="1200"/>
              </a:spcAft>
            </a:pPr>
            <a:r>
              <a:rPr lang="en-US" dirty="0"/>
              <a:t>Add or subtract the numbers closest to where your thumbs land on the ball. </a:t>
            </a:r>
          </a:p>
        </p:txBody>
      </p:sp>
      <p:pic>
        <p:nvPicPr>
          <p:cNvPr id="14" name="Content Placeholder 13">
            <a:extLst>
              <a:ext uri="{FF2B5EF4-FFF2-40B4-BE49-F238E27FC236}">
                <a16:creationId xmlns:a16="http://schemas.microsoft.com/office/drawing/2014/main" id="{273795FA-5A6A-8567-7625-1CC795892244}"/>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172200" y="965198"/>
            <a:ext cx="6019800" cy="4734656"/>
          </a:xfrm>
        </p:spPr>
      </p:pic>
      <p:sp>
        <p:nvSpPr>
          <p:cNvPr id="5" name="Text Placeholder 4">
            <a:extLst>
              <a:ext uri="{FF2B5EF4-FFF2-40B4-BE49-F238E27FC236}">
                <a16:creationId xmlns:a16="http://schemas.microsoft.com/office/drawing/2014/main" id="{D1946906-2461-57C6-5196-695B1F37FD98}"/>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01931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FB1F7F-2EFD-F06F-88A6-19E5B307845D}"/>
              </a:ext>
            </a:extLst>
          </p:cNvPr>
          <p:cNvSpPr>
            <a:spLocks noGrp="1"/>
          </p:cNvSpPr>
          <p:nvPr>
            <p:ph type="title"/>
          </p:nvPr>
        </p:nvSpPr>
        <p:spPr>
          <a:xfrm>
            <a:off x="1022350" y="2073500"/>
            <a:ext cx="6563306" cy="2616960"/>
          </a:xfrm>
        </p:spPr>
        <p:txBody>
          <a:bodyPr/>
          <a:lstStyle/>
          <a:p>
            <a:r>
              <a:rPr lang="en-US" dirty="0"/>
              <a:t>Learning About Addition and Subtraction</a:t>
            </a:r>
          </a:p>
        </p:txBody>
      </p:sp>
    </p:spTree>
    <p:extLst>
      <p:ext uri="{BB962C8B-B14F-4D97-AF65-F5344CB8AC3E}">
        <p14:creationId xmlns:p14="http://schemas.microsoft.com/office/powerpoint/2010/main" val="842668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671D-DFE1-2516-FE20-42153AB8FA94}"/>
              </a:ext>
            </a:extLst>
          </p:cNvPr>
          <p:cNvSpPr>
            <a:spLocks noGrp="1"/>
          </p:cNvSpPr>
          <p:nvPr>
            <p:ph type="title"/>
          </p:nvPr>
        </p:nvSpPr>
        <p:spPr/>
        <p:txBody>
          <a:bodyPr/>
          <a:lstStyle/>
          <a:p>
            <a:r>
              <a:rPr lang="en-US" dirty="0"/>
              <a:t>California Common Core—First and Second Grade</a:t>
            </a:r>
          </a:p>
        </p:txBody>
      </p:sp>
      <p:sp>
        <p:nvSpPr>
          <p:cNvPr id="3" name="Text Placeholder 2">
            <a:extLst>
              <a:ext uri="{FF2B5EF4-FFF2-40B4-BE49-F238E27FC236}">
                <a16:creationId xmlns:a16="http://schemas.microsoft.com/office/drawing/2014/main" id="{33C5BCB6-32DC-E8AA-94E0-F0BBB30600AB}"/>
              </a:ext>
            </a:extLst>
          </p:cNvPr>
          <p:cNvSpPr>
            <a:spLocks noGrp="1"/>
          </p:cNvSpPr>
          <p:nvPr>
            <p:ph type="body" idx="1"/>
          </p:nvPr>
        </p:nvSpPr>
        <p:spPr>
          <a:xfrm>
            <a:off x="839788" y="907643"/>
            <a:ext cx="5157787" cy="1040363"/>
          </a:xfrm>
        </p:spPr>
        <p:txBody>
          <a:bodyPr>
            <a:normAutofit/>
          </a:bodyPr>
          <a:lstStyle/>
          <a:p>
            <a:pPr>
              <a:lnSpc>
                <a:spcPct val="110000"/>
              </a:lnSpc>
            </a:pPr>
            <a:r>
              <a:rPr lang="en-US" sz="2000" dirty="0"/>
              <a:t>Operations and Algebraic Thinking (1.OA.1–1.OA.8, 2.OA.1–2.OA.4)</a:t>
            </a:r>
          </a:p>
        </p:txBody>
      </p:sp>
      <p:sp>
        <p:nvSpPr>
          <p:cNvPr id="4" name="Content Placeholder 3">
            <a:extLst>
              <a:ext uri="{FF2B5EF4-FFF2-40B4-BE49-F238E27FC236}">
                <a16:creationId xmlns:a16="http://schemas.microsoft.com/office/drawing/2014/main" id="{C3B613B4-F252-DD75-EC38-59C5F7BE984C}"/>
              </a:ext>
            </a:extLst>
          </p:cNvPr>
          <p:cNvSpPr>
            <a:spLocks noGrp="1"/>
          </p:cNvSpPr>
          <p:nvPr>
            <p:ph sz="half" idx="2"/>
          </p:nvPr>
        </p:nvSpPr>
        <p:spPr>
          <a:xfrm>
            <a:off x="839788" y="2092405"/>
            <a:ext cx="5044177" cy="3803570"/>
          </a:xfrm>
        </p:spPr>
        <p:txBody>
          <a:bodyPr>
            <a:normAutofit fontScale="70000" lnSpcReduction="20000"/>
          </a:bodyPr>
          <a:lstStyle/>
          <a:p>
            <a:r>
              <a:rPr lang="en-US" dirty="0"/>
              <a:t>Solve word problems with unknowns in all positions, using a variety of strategies or materials. </a:t>
            </a:r>
          </a:p>
          <a:p>
            <a:r>
              <a:rPr lang="en-US" dirty="0"/>
              <a:t>Demonstrate greater fluency.</a:t>
            </a:r>
          </a:p>
          <a:p>
            <a:r>
              <a:rPr lang="en-US" dirty="0"/>
              <a:t>Understand and solve problems written as equations. </a:t>
            </a:r>
          </a:p>
          <a:p>
            <a:r>
              <a:rPr lang="en-US" dirty="0"/>
              <a:t>Apply the properties of addition and subtraction when solving problems.</a:t>
            </a:r>
          </a:p>
        </p:txBody>
      </p:sp>
      <p:sp>
        <p:nvSpPr>
          <p:cNvPr id="5" name="Text Placeholder 4">
            <a:extLst>
              <a:ext uri="{FF2B5EF4-FFF2-40B4-BE49-F238E27FC236}">
                <a16:creationId xmlns:a16="http://schemas.microsoft.com/office/drawing/2014/main" id="{0881B516-5D9B-E7BA-99CD-D5CC67C8C315}"/>
              </a:ext>
            </a:extLst>
          </p:cNvPr>
          <p:cNvSpPr>
            <a:spLocks noGrp="1"/>
          </p:cNvSpPr>
          <p:nvPr>
            <p:ph type="body" sz="quarter" idx="3"/>
          </p:nvPr>
        </p:nvSpPr>
        <p:spPr>
          <a:xfrm>
            <a:off x="6172200" y="907643"/>
            <a:ext cx="5183188" cy="1040363"/>
          </a:xfrm>
        </p:spPr>
        <p:txBody>
          <a:bodyPr>
            <a:normAutofit/>
          </a:bodyPr>
          <a:lstStyle/>
          <a:p>
            <a:pPr>
              <a:lnSpc>
                <a:spcPct val="110000"/>
              </a:lnSpc>
            </a:pPr>
            <a:r>
              <a:rPr lang="en-US" sz="2000" dirty="0"/>
              <a:t>Number and Operations in Base Ten (1.NBT.4–1.NBT.6, 2.NBT.5–2.NBT.9)</a:t>
            </a:r>
          </a:p>
        </p:txBody>
      </p:sp>
      <p:sp>
        <p:nvSpPr>
          <p:cNvPr id="6" name="Content Placeholder 5">
            <a:extLst>
              <a:ext uri="{FF2B5EF4-FFF2-40B4-BE49-F238E27FC236}">
                <a16:creationId xmlns:a16="http://schemas.microsoft.com/office/drawing/2014/main" id="{3E501D77-37AA-BE60-2BC9-21EE7E06C964}"/>
              </a:ext>
            </a:extLst>
          </p:cNvPr>
          <p:cNvSpPr>
            <a:spLocks noGrp="1"/>
          </p:cNvSpPr>
          <p:nvPr>
            <p:ph sz="quarter" idx="4"/>
          </p:nvPr>
        </p:nvSpPr>
        <p:spPr>
          <a:xfrm>
            <a:off x="6172200" y="2092405"/>
            <a:ext cx="5183188" cy="3460392"/>
          </a:xfrm>
        </p:spPr>
        <p:txBody>
          <a:bodyPr>
            <a:normAutofit/>
          </a:bodyPr>
          <a:lstStyle/>
          <a:p>
            <a:r>
              <a:rPr lang="en-US" sz="2400" dirty="0"/>
              <a:t>Understand place value by composing and decomposing two-digit numbers. </a:t>
            </a:r>
          </a:p>
        </p:txBody>
      </p:sp>
      <p:sp>
        <p:nvSpPr>
          <p:cNvPr id="7" name="Text Placeholder 6">
            <a:extLst>
              <a:ext uri="{FF2B5EF4-FFF2-40B4-BE49-F238E27FC236}">
                <a16:creationId xmlns:a16="http://schemas.microsoft.com/office/drawing/2014/main" id="{7A361BDB-2A34-3F2D-21A9-A3F63558C50F}"/>
              </a:ext>
            </a:extLst>
          </p:cNvPr>
          <p:cNvSpPr>
            <a:spLocks noGrp="1"/>
          </p:cNvSpPr>
          <p:nvPr>
            <p:ph type="body" sz="quarter" idx="10"/>
          </p:nvPr>
        </p:nvSpPr>
        <p:spPr/>
        <p:txBody>
          <a:bodyPr/>
          <a:lstStyle/>
          <a:p>
            <a:r>
              <a:rPr lang="en-US" dirty="0"/>
              <a:t>California Department of Education (2013)</a:t>
            </a:r>
          </a:p>
        </p:txBody>
      </p:sp>
    </p:spTree>
    <p:extLst>
      <p:ext uri="{BB962C8B-B14F-4D97-AF65-F5344CB8AC3E}">
        <p14:creationId xmlns:p14="http://schemas.microsoft.com/office/powerpoint/2010/main" val="748945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9292-E133-AE8B-3CEB-DA7FCF5797B9}"/>
              </a:ext>
            </a:extLst>
          </p:cNvPr>
          <p:cNvSpPr>
            <a:spLocks noGrp="1"/>
          </p:cNvSpPr>
          <p:nvPr>
            <p:ph type="title"/>
          </p:nvPr>
        </p:nvSpPr>
        <p:spPr>
          <a:xfrm>
            <a:off x="4303419" y="237744"/>
            <a:ext cx="7705701" cy="978729"/>
          </a:xfrm>
        </p:spPr>
        <p:txBody>
          <a:bodyPr/>
          <a:lstStyle/>
          <a:p>
            <a:r>
              <a:rPr lang="en-US" dirty="0"/>
              <a:t>What Children Understand About Addition and Subtraction</a:t>
            </a:r>
          </a:p>
        </p:txBody>
      </p:sp>
      <p:sp>
        <p:nvSpPr>
          <p:cNvPr id="6" name="Subtitle 5">
            <a:extLst>
              <a:ext uri="{FF2B5EF4-FFF2-40B4-BE49-F238E27FC236}">
                <a16:creationId xmlns:a16="http://schemas.microsoft.com/office/drawing/2014/main" id="{A55E958E-96B4-28BF-A023-DC3261CED8B9}"/>
              </a:ext>
            </a:extLst>
          </p:cNvPr>
          <p:cNvSpPr>
            <a:spLocks noGrp="1"/>
          </p:cNvSpPr>
          <p:nvPr>
            <p:ph type="subTitle" idx="14"/>
          </p:nvPr>
        </p:nvSpPr>
        <p:spPr/>
        <p:txBody>
          <a:bodyPr>
            <a:noAutofit/>
          </a:bodyPr>
          <a:lstStyle/>
          <a:p>
            <a:pPr>
              <a:lnSpc>
                <a:spcPct val="100000"/>
              </a:lnSpc>
            </a:pPr>
            <a:r>
              <a:rPr lang="en-US" sz="2000" dirty="0">
                <a:solidFill>
                  <a:srgbClr val="4C8503"/>
                </a:solidFill>
              </a:rPr>
              <a:t>Operations and Algebraic Thinking </a:t>
            </a:r>
            <a:r>
              <a:rPr lang="en-US" sz="2000" b="0" i="1" dirty="0">
                <a:solidFill>
                  <a:srgbClr val="4C8503"/>
                </a:solidFill>
              </a:rPr>
              <a:t>(1.OA.1–1.OA.8, 2.OA.1–2.OA.4)</a:t>
            </a:r>
          </a:p>
        </p:txBody>
      </p:sp>
      <p:graphicFrame>
        <p:nvGraphicFramePr>
          <p:cNvPr id="12" name="Content Placeholder 8" descr="Adding makes more , and taking aways makes less.&#10;Numbers can be put together (composed) and taken apart (decomposed).&#10;Numbers can be added in any order (commutative).&#10;Addition and subtraction are opposites (inverse).">
            <a:extLst>
              <a:ext uri="{FF2B5EF4-FFF2-40B4-BE49-F238E27FC236}">
                <a16:creationId xmlns:a16="http://schemas.microsoft.com/office/drawing/2014/main" id="{CF76D65F-DFEB-11AA-266A-FC8FFB89F6CE}"/>
              </a:ext>
            </a:extLst>
          </p:cNvPr>
          <p:cNvGraphicFramePr>
            <a:graphicFrameLocks noGrp="1"/>
          </p:cNvGraphicFramePr>
          <p:nvPr>
            <p:ph idx="1"/>
            <p:extLst>
              <p:ext uri="{D42A27DB-BD31-4B8C-83A1-F6EECF244321}">
                <p14:modId xmlns:p14="http://schemas.microsoft.com/office/powerpoint/2010/main" val="3659303768"/>
              </p:ext>
            </p:extLst>
          </p:nvPr>
        </p:nvGraphicFramePr>
        <p:xfrm>
          <a:off x="4348163" y="1455313"/>
          <a:ext cx="7488237" cy="4375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Placeholder 10">
            <a:extLst>
              <a:ext uri="{FF2B5EF4-FFF2-40B4-BE49-F238E27FC236}">
                <a16:creationId xmlns:a16="http://schemas.microsoft.com/office/drawing/2014/main" id="{644EE825-0530-2361-4707-F78142F8999B}"/>
              </a:ext>
              <a:ext uri="{C183D7F6-B498-43B3-948B-1728B52AA6E4}">
                <adec:decorative xmlns:adec="http://schemas.microsoft.com/office/drawing/2017/decorative" val="1"/>
              </a:ext>
            </a:extLst>
          </p:cNvPr>
          <p:cNvPicPr>
            <a:picLocks noGrp="1" noChangeAspect="1"/>
          </p:cNvPicPr>
          <p:nvPr>
            <p:ph type="pic" idx="13"/>
          </p:nvPr>
        </p:nvPicPr>
        <p:blipFill>
          <a:blip r:embed="rId8" cstate="screen">
            <a:extLst>
              <a:ext uri="{BEBA8EAE-BF5A-486C-A8C5-ECC9F3942E4B}">
                <a14:imgProps xmlns:a14="http://schemas.microsoft.com/office/drawing/2010/main">
                  <a14:imgLayer r:embed="rId9">
                    <a14:imgEffect>
                      <a14:colorTemperature colorTemp="5500"/>
                    </a14:imgEffect>
                    <a14:imgEffect>
                      <a14:brightnessContrast bright="8000" contrast="6000"/>
                    </a14:imgEffect>
                  </a14:imgLayer>
                </a14:imgProps>
              </a:ext>
              <a:ext uri="{28A0092B-C50C-407E-A947-70E740481C1C}">
                <a14:useLocalDpi xmlns:a14="http://schemas.microsoft.com/office/drawing/2010/main"/>
              </a:ext>
            </a:extLst>
          </a:blip>
          <a:srcRect/>
          <a:stretch/>
        </p:blipFill>
        <p:spPr>
          <a:xfrm>
            <a:off x="0" y="0"/>
            <a:ext cx="4051478" cy="6176963"/>
          </a:xfrm>
        </p:spPr>
      </p:pic>
    </p:spTree>
    <p:extLst>
      <p:ext uri="{BB962C8B-B14F-4D97-AF65-F5344CB8AC3E}">
        <p14:creationId xmlns:p14="http://schemas.microsoft.com/office/powerpoint/2010/main" val="2475734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52440-1482-8CCA-6F4F-397F5F0B7362}"/>
              </a:ext>
            </a:extLst>
          </p:cNvPr>
          <p:cNvSpPr>
            <a:spLocks noGrp="1"/>
          </p:cNvSpPr>
          <p:nvPr>
            <p:ph type="title"/>
          </p:nvPr>
        </p:nvSpPr>
        <p:spPr/>
        <p:txBody>
          <a:bodyPr/>
          <a:lstStyle/>
          <a:p>
            <a:r>
              <a:rPr lang="en-US" dirty="0"/>
              <a:t>Play: </a:t>
            </a:r>
            <a:r>
              <a:rPr lang="en-US" b="0" dirty="0">
                <a:latin typeface="Montserrat Medium" panose="00000600000000000000" pitchFamily="2" charset="0"/>
              </a:rPr>
              <a:t>Close the Grid</a:t>
            </a:r>
          </a:p>
        </p:txBody>
      </p:sp>
      <p:pic>
        <p:nvPicPr>
          <p:cNvPr id="6" name="Content Placeholder 5">
            <a:extLst>
              <a:ext uri="{FF2B5EF4-FFF2-40B4-BE49-F238E27FC236}">
                <a16:creationId xmlns:a16="http://schemas.microsoft.com/office/drawing/2014/main" id="{F7032FE1-C207-0316-990B-CDF1F4814387}"/>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943100" y="1308100"/>
            <a:ext cx="8305800" cy="4241800"/>
          </a:xfrm>
        </p:spPr>
      </p:pic>
    </p:spTree>
    <p:extLst>
      <p:ext uri="{BB962C8B-B14F-4D97-AF65-F5344CB8AC3E}">
        <p14:creationId xmlns:p14="http://schemas.microsoft.com/office/powerpoint/2010/main" val="905048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14815-E305-FD08-B9EF-9021B398592B}"/>
              </a:ext>
            </a:extLst>
          </p:cNvPr>
          <p:cNvSpPr>
            <a:spLocks noGrp="1"/>
          </p:cNvSpPr>
          <p:nvPr>
            <p:ph type="title"/>
          </p:nvPr>
        </p:nvSpPr>
        <p:spPr/>
        <p:txBody>
          <a:bodyPr/>
          <a:lstStyle/>
          <a:p>
            <a:r>
              <a:rPr lang="en-US" dirty="0"/>
              <a:t>Number Composition and Decomposition</a:t>
            </a:r>
          </a:p>
        </p:txBody>
      </p:sp>
      <p:sp>
        <p:nvSpPr>
          <p:cNvPr id="8" name="Content Placeholder 7">
            <a:extLst>
              <a:ext uri="{FF2B5EF4-FFF2-40B4-BE49-F238E27FC236}">
                <a16:creationId xmlns:a16="http://schemas.microsoft.com/office/drawing/2014/main" id="{A93BA4E5-35EE-2E2A-6B03-3ABB704B2150}"/>
              </a:ext>
            </a:extLst>
          </p:cNvPr>
          <p:cNvSpPr>
            <a:spLocks noGrp="1"/>
          </p:cNvSpPr>
          <p:nvPr>
            <p:ph sz="half" idx="1"/>
          </p:nvPr>
        </p:nvSpPr>
        <p:spPr/>
        <p:txBody>
          <a:bodyPr/>
          <a:lstStyle/>
          <a:p>
            <a:pPr marL="0" indent="0">
              <a:spcBef>
                <a:spcPts val="0"/>
              </a:spcBef>
              <a:spcAft>
                <a:spcPts val="1800"/>
              </a:spcAft>
              <a:buNone/>
            </a:pPr>
            <a:r>
              <a:rPr lang="en-US" b="1" kern="100" dirty="0">
                <a:latin typeface="Montserrat" pitchFamily="2" charset="77"/>
                <a:ea typeface="Calibri" panose="020F0502020204030204" pitchFamily="34" charset="0"/>
                <a:cs typeface="Times New Roman" panose="02020603050405020304" pitchFamily="18" charset="0"/>
              </a:rPr>
              <a:t>Compose: </a:t>
            </a:r>
            <a:r>
              <a:rPr lang="en-US" kern="100" dirty="0">
                <a:latin typeface="Montserrat" pitchFamily="2" charset="77"/>
                <a:ea typeface="Calibri" panose="020F0502020204030204" pitchFamily="34" charset="0"/>
                <a:cs typeface="Times New Roman" panose="02020603050405020304" pitchFamily="18" charset="0"/>
              </a:rPr>
              <a:t>Combining smaller sets to make a larger set.</a:t>
            </a:r>
          </a:p>
          <a:p>
            <a:pPr marL="0" indent="0">
              <a:spcBef>
                <a:spcPts val="0"/>
              </a:spcBef>
              <a:buNone/>
            </a:pPr>
            <a:r>
              <a:rPr lang="en-US" sz="2000" kern="100" dirty="0">
                <a:latin typeface="Montserrat" pitchFamily="2" charset="77"/>
                <a:ea typeface="Calibri" panose="020F0502020204030204" pitchFamily="34" charset="0"/>
                <a:cs typeface="Times New Roman" panose="02020603050405020304" pitchFamily="18" charset="0"/>
              </a:rPr>
              <a:t>Different ways to compose 5</a:t>
            </a:r>
          </a:p>
        </p:txBody>
      </p:sp>
      <p:grpSp>
        <p:nvGrpSpPr>
          <p:cNvPr id="24" name="Group 23" descr="Two groups of circles. One group shows one black circle and four green circles. The other group shows two black circles and three green circles.">
            <a:extLst>
              <a:ext uri="{FF2B5EF4-FFF2-40B4-BE49-F238E27FC236}">
                <a16:creationId xmlns:a16="http://schemas.microsoft.com/office/drawing/2014/main" id="{1B614D03-4D4B-EC0B-5ACF-7D016BF94393}"/>
              </a:ext>
            </a:extLst>
          </p:cNvPr>
          <p:cNvGrpSpPr/>
          <p:nvPr/>
        </p:nvGrpSpPr>
        <p:grpSpPr>
          <a:xfrm>
            <a:off x="1426549" y="3812345"/>
            <a:ext cx="2785702" cy="2161037"/>
            <a:chOff x="1426549" y="4005329"/>
            <a:chExt cx="2785702" cy="1968053"/>
          </a:xfrm>
        </p:grpSpPr>
        <p:sp>
          <p:nvSpPr>
            <p:cNvPr id="11" name="Oval 10">
              <a:extLst>
                <a:ext uri="{FF2B5EF4-FFF2-40B4-BE49-F238E27FC236}">
                  <a16:creationId xmlns:a16="http://schemas.microsoft.com/office/drawing/2014/main" id="{BFB470F2-0417-B2D9-6A27-6FAA889FF5C1}"/>
                </a:ext>
              </a:extLst>
            </p:cNvPr>
            <p:cNvSpPr/>
            <p:nvPr/>
          </p:nvSpPr>
          <p:spPr>
            <a:xfrm>
              <a:off x="1426549" y="4005329"/>
              <a:ext cx="467503" cy="425003"/>
            </a:xfrm>
            <a:prstGeom prst="ellipse">
              <a:avLst/>
            </a:prstGeom>
            <a:solidFill>
              <a:srgbClr val="0F1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C8503"/>
                </a:solidFill>
              </a:endParaRPr>
            </a:p>
          </p:txBody>
        </p:sp>
        <p:sp>
          <p:nvSpPr>
            <p:cNvPr id="12" name="Oval 11">
              <a:extLst>
                <a:ext uri="{FF2B5EF4-FFF2-40B4-BE49-F238E27FC236}">
                  <a16:creationId xmlns:a16="http://schemas.microsoft.com/office/drawing/2014/main" id="{4250889E-7EFC-A86C-C328-94924D7CDEA6}"/>
                </a:ext>
              </a:extLst>
            </p:cNvPr>
            <p:cNvSpPr/>
            <p:nvPr/>
          </p:nvSpPr>
          <p:spPr>
            <a:xfrm>
              <a:off x="2006099" y="4005329"/>
              <a:ext cx="467503" cy="425003"/>
            </a:xfrm>
            <a:prstGeom prst="ellipse">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0EEA381-C643-E062-72B5-34211DCD5F0E}"/>
                </a:ext>
              </a:extLst>
            </p:cNvPr>
            <p:cNvSpPr/>
            <p:nvPr/>
          </p:nvSpPr>
          <p:spPr>
            <a:xfrm>
              <a:off x="2585649" y="4005329"/>
              <a:ext cx="467503" cy="425003"/>
            </a:xfrm>
            <a:prstGeom prst="ellipse">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E7239C09-DEED-9147-B203-F0F14C833C63}"/>
                </a:ext>
              </a:extLst>
            </p:cNvPr>
            <p:cNvSpPr/>
            <p:nvPr/>
          </p:nvSpPr>
          <p:spPr>
            <a:xfrm>
              <a:off x="3165199" y="4005329"/>
              <a:ext cx="467503" cy="425003"/>
            </a:xfrm>
            <a:prstGeom prst="ellipse">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3DA485A2-3A30-44F7-0C66-FFB098F195C1}"/>
                </a:ext>
              </a:extLst>
            </p:cNvPr>
            <p:cNvSpPr/>
            <p:nvPr/>
          </p:nvSpPr>
          <p:spPr>
            <a:xfrm>
              <a:off x="3744748" y="4005329"/>
              <a:ext cx="467503" cy="425003"/>
            </a:xfrm>
            <a:prstGeom prst="ellipse">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B16FB49D-00BF-5420-E17E-6D9C3EC087E2}"/>
                </a:ext>
              </a:extLst>
            </p:cNvPr>
            <p:cNvSpPr/>
            <p:nvPr/>
          </p:nvSpPr>
          <p:spPr>
            <a:xfrm>
              <a:off x="1426550" y="5548379"/>
              <a:ext cx="467503" cy="425003"/>
            </a:xfrm>
            <a:prstGeom prst="ellipse">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A22B3D6C-F9FC-B499-29D3-A3A60567B914}"/>
                </a:ext>
              </a:extLst>
            </p:cNvPr>
            <p:cNvSpPr/>
            <p:nvPr/>
          </p:nvSpPr>
          <p:spPr>
            <a:xfrm>
              <a:off x="2006100" y="5548379"/>
              <a:ext cx="467503" cy="425003"/>
            </a:xfrm>
            <a:prstGeom prst="ellipse">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AB22CFF9-6688-F8CE-A550-EB16786F42F5}"/>
                </a:ext>
              </a:extLst>
            </p:cNvPr>
            <p:cNvSpPr/>
            <p:nvPr/>
          </p:nvSpPr>
          <p:spPr>
            <a:xfrm>
              <a:off x="2585649" y="5548379"/>
              <a:ext cx="467503" cy="425003"/>
            </a:xfrm>
            <a:prstGeom prst="ellipse">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A164711-0F1E-BEF7-FCBC-DBBED2B85C76}"/>
                </a:ext>
              </a:extLst>
            </p:cNvPr>
            <p:cNvSpPr/>
            <p:nvPr/>
          </p:nvSpPr>
          <p:spPr>
            <a:xfrm>
              <a:off x="1426550" y="4957829"/>
              <a:ext cx="467503" cy="425003"/>
            </a:xfrm>
            <a:prstGeom prst="ellipse">
              <a:avLst/>
            </a:prstGeom>
            <a:solidFill>
              <a:srgbClr val="0F1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E287B6AA-30E6-02D3-36BC-3AA71A1CF7F2}"/>
                </a:ext>
              </a:extLst>
            </p:cNvPr>
            <p:cNvSpPr/>
            <p:nvPr/>
          </p:nvSpPr>
          <p:spPr>
            <a:xfrm>
              <a:off x="2006100" y="4957829"/>
              <a:ext cx="467503" cy="425003"/>
            </a:xfrm>
            <a:prstGeom prst="ellipse">
              <a:avLst/>
            </a:prstGeom>
            <a:solidFill>
              <a:srgbClr val="0F1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ontent Placeholder 8">
            <a:extLst>
              <a:ext uri="{FF2B5EF4-FFF2-40B4-BE49-F238E27FC236}">
                <a16:creationId xmlns:a16="http://schemas.microsoft.com/office/drawing/2014/main" id="{1A4D9AED-4B65-286D-542D-BE5AABC1FCA3}"/>
              </a:ext>
            </a:extLst>
          </p:cNvPr>
          <p:cNvSpPr>
            <a:spLocks noGrp="1"/>
          </p:cNvSpPr>
          <p:nvPr>
            <p:ph sz="half" idx="2"/>
          </p:nvPr>
        </p:nvSpPr>
        <p:spPr>
          <a:xfrm>
            <a:off x="6172200" y="1324303"/>
            <a:ext cx="5181600" cy="1374652"/>
          </a:xfrm>
        </p:spPr>
        <p:txBody>
          <a:bodyPr>
            <a:noAutofit/>
          </a:bodyPr>
          <a:lstStyle/>
          <a:p>
            <a:pPr marL="0" indent="0">
              <a:spcAft>
                <a:spcPts val="1800"/>
              </a:spcAft>
              <a:buNone/>
            </a:pPr>
            <a:r>
              <a:rPr lang="en-US" b="1" kern="100" dirty="0">
                <a:latin typeface="Montserrat" pitchFamily="2" charset="77"/>
                <a:cs typeface="Times New Roman" panose="02020603050405020304" pitchFamily="18" charset="0"/>
              </a:rPr>
              <a:t>Decompose: </a:t>
            </a:r>
            <a:r>
              <a:rPr lang="en-US" kern="100" dirty="0">
                <a:latin typeface="Montserrat" pitchFamily="2" charset="77"/>
                <a:cs typeface="Times New Roman" panose="02020603050405020304" pitchFamily="18" charset="0"/>
              </a:rPr>
              <a:t>Breaking a larger set into smaller sets. </a:t>
            </a:r>
          </a:p>
          <a:p>
            <a:pPr marL="0" indent="0">
              <a:spcAft>
                <a:spcPts val="1800"/>
              </a:spcAft>
              <a:buNone/>
            </a:pPr>
            <a:r>
              <a:rPr lang="en-US" sz="2000" kern="100" dirty="0">
                <a:latin typeface="Montserrat" pitchFamily="2" charset="77"/>
                <a:ea typeface="Calibri" panose="020F0502020204030204" pitchFamily="34" charset="0"/>
                <a:cs typeface="Times New Roman" panose="02020603050405020304" pitchFamily="18" charset="0"/>
              </a:rPr>
              <a:t>Different ways to decompose 10</a:t>
            </a:r>
          </a:p>
        </p:txBody>
      </p:sp>
      <p:sp>
        <p:nvSpPr>
          <p:cNvPr id="23" name="Text Placeholder 22">
            <a:extLst>
              <a:ext uri="{FF2B5EF4-FFF2-40B4-BE49-F238E27FC236}">
                <a16:creationId xmlns:a16="http://schemas.microsoft.com/office/drawing/2014/main" id="{B2D27F6E-682E-10F3-2DC8-D177E4D5F4ED}"/>
              </a:ext>
            </a:extLst>
          </p:cNvPr>
          <p:cNvSpPr>
            <a:spLocks noGrp="1"/>
          </p:cNvSpPr>
          <p:nvPr>
            <p:ph type="body" sz="quarter" idx="11"/>
          </p:nvPr>
        </p:nvSpPr>
        <p:spPr>
          <a:xfrm>
            <a:off x="6244457" y="3670366"/>
            <a:ext cx="5181600" cy="2574925"/>
          </a:xfrm>
        </p:spPr>
        <p:txBody>
          <a:bodyPr>
            <a:normAutofit fontScale="85000" lnSpcReduction="20000"/>
          </a:bodyPr>
          <a:lstStyle/>
          <a:p>
            <a:pPr marL="0" indent="0">
              <a:buNone/>
            </a:pPr>
            <a:r>
              <a:rPr lang="en-US" sz="2800" kern="100" dirty="0">
                <a:latin typeface="Montserrat" pitchFamily="2" charset="77"/>
                <a:ea typeface="Calibri" panose="020F0502020204030204" pitchFamily="34" charset="0"/>
                <a:cs typeface="Times New Roman" panose="02020603050405020304" pitchFamily="18" charset="0"/>
              </a:rPr>
              <a:t>1 and 9</a:t>
            </a:r>
          </a:p>
          <a:p>
            <a:pPr marL="0" indent="0">
              <a:buNone/>
            </a:pPr>
            <a:r>
              <a:rPr lang="en-US" sz="2800" kern="100" dirty="0">
                <a:latin typeface="Montserrat" pitchFamily="2" charset="77"/>
                <a:ea typeface="Calibri" panose="020F0502020204030204" pitchFamily="34" charset="0"/>
                <a:cs typeface="Times New Roman" panose="02020603050405020304" pitchFamily="18" charset="0"/>
              </a:rPr>
              <a:t>2 and 8</a:t>
            </a:r>
          </a:p>
          <a:p>
            <a:pPr marL="0" indent="0">
              <a:buNone/>
            </a:pPr>
            <a:r>
              <a:rPr lang="en-US" sz="2800" kern="100" dirty="0">
                <a:latin typeface="Montserrat" pitchFamily="2" charset="77"/>
                <a:ea typeface="Calibri" panose="020F0502020204030204" pitchFamily="34" charset="0"/>
                <a:cs typeface="Times New Roman" panose="02020603050405020304" pitchFamily="18" charset="0"/>
              </a:rPr>
              <a:t>3 and 7</a:t>
            </a:r>
          </a:p>
          <a:p>
            <a:pPr marL="0" indent="0">
              <a:buNone/>
            </a:pPr>
            <a:r>
              <a:rPr lang="en-US" sz="2800" kern="100" dirty="0">
                <a:latin typeface="Montserrat" pitchFamily="2" charset="77"/>
                <a:ea typeface="Calibri" panose="020F0502020204030204" pitchFamily="34" charset="0"/>
                <a:cs typeface="Times New Roman" panose="02020603050405020304" pitchFamily="18" charset="0"/>
              </a:rPr>
              <a:t>4 and 6</a:t>
            </a:r>
          </a:p>
          <a:p>
            <a:pPr marL="0" indent="0">
              <a:buNone/>
            </a:pPr>
            <a:r>
              <a:rPr lang="en-US" sz="2800" kern="100" dirty="0">
                <a:latin typeface="Montserrat" pitchFamily="2" charset="77"/>
                <a:ea typeface="Calibri" panose="020F0502020204030204" pitchFamily="34" charset="0"/>
                <a:cs typeface="Times New Roman" panose="02020603050405020304" pitchFamily="18" charset="0"/>
              </a:rPr>
              <a:t>5 and 5</a:t>
            </a:r>
          </a:p>
          <a:p>
            <a:pPr marL="0" indent="0">
              <a:buNone/>
            </a:pPr>
            <a:r>
              <a:rPr lang="en-US" kern="100" dirty="0">
                <a:latin typeface="Montserrat" pitchFamily="2" charset="77"/>
                <a:ea typeface="Calibri" panose="020F0502020204030204" pitchFamily="34" charset="0"/>
                <a:cs typeface="Times New Roman" panose="02020603050405020304" pitchFamily="18" charset="0"/>
              </a:rPr>
              <a:t>6 and 4</a:t>
            </a:r>
          </a:p>
          <a:p>
            <a:pPr marL="0" indent="0">
              <a:buNone/>
            </a:pPr>
            <a:r>
              <a:rPr lang="en-US" kern="100" dirty="0">
                <a:latin typeface="Montserrat" pitchFamily="2" charset="77"/>
                <a:ea typeface="Calibri" panose="020F0502020204030204" pitchFamily="34" charset="0"/>
                <a:cs typeface="Times New Roman" panose="02020603050405020304" pitchFamily="18" charset="0"/>
              </a:rPr>
              <a:t>7 and 3</a:t>
            </a:r>
          </a:p>
          <a:p>
            <a:pPr marL="0" indent="0">
              <a:buNone/>
            </a:pPr>
            <a:r>
              <a:rPr lang="en-US" kern="100" dirty="0">
                <a:latin typeface="Montserrat" pitchFamily="2" charset="77"/>
                <a:ea typeface="Calibri" panose="020F0502020204030204" pitchFamily="34" charset="0"/>
                <a:cs typeface="Times New Roman" panose="02020603050405020304" pitchFamily="18" charset="0"/>
              </a:rPr>
              <a:t>8 and 2</a:t>
            </a:r>
          </a:p>
          <a:p>
            <a:pPr marL="0" indent="0">
              <a:buNone/>
            </a:pPr>
            <a:r>
              <a:rPr lang="en-US" kern="100" dirty="0">
                <a:latin typeface="Montserrat" pitchFamily="2" charset="77"/>
                <a:ea typeface="Calibri" panose="020F0502020204030204" pitchFamily="34" charset="0"/>
                <a:cs typeface="Times New Roman" panose="02020603050405020304" pitchFamily="18" charset="0"/>
              </a:rPr>
              <a:t>9 and 1 </a:t>
            </a:r>
          </a:p>
        </p:txBody>
      </p:sp>
    </p:spTree>
    <p:extLst>
      <p:ext uri="{BB962C8B-B14F-4D97-AF65-F5344CB8AC3E}">
        <p14:creationId xmlns:p14="http://schemas.microsoft.com/office/powerpoint/2010/main" val="422643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3" grpId="0" uiExpand="1" build="p"/>
    </p:bldLst>
  </p:timing>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OperationsandAlgebraic" id="{0E797648-2BAB-E344-B73A-A2B9CF254423}" vid="{5C838429-CCFF-2543-96A2-BFAFEAC204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5440</TotalTime>
  <Words>10174</Words>
  <Application>Microsoft Macintosh PowerPoint</Application>
  <PresentationFormat>Widescreen</PresentationFormat>
  <Paragraphs>670</Paragraphs>
  <Slides>39</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Poppins</vt:lpstr>
      <vt:lpstr>Montserrat</vt:lpstr>
      <vt:lpstr>Montserrat Medium</vt:lpstr>
      <vt:lpstr>Office Theme</vt:lpstr>
      <vt:lpstr>Addition and Subtraction: Early Elementary</vt:lpstr>
      <vt:lpstr>Acknowledgments</vt:lpstr>
      <vt:lpstr>Session Goals</vt:lpstr>
      <vt:lpstr>Play: Catch and Compute!</vt:lpstr>
      <vt:lpstr>Learning About Addition and Subtraction</vt:lpstr>
      <vt:lpstr>California Common Core—First and Second Grade</vt:lpstr>
      <vt:lpstr>What Children Understand About Addition and Subtraction</vt:lpstr>
      <vt:lpstr>Play: Close the Grid</vt:lpstr>
      <vt:lpstr>Number Composition and Decomposition</vt:lpstr>
      <vt:lpstr>Composing and Decomposing Numbers Supports Understanding Place Value</vt:lpstr>
      <vt:lpstr>Properties of Addition and Subtraction</vt:lpstr>
      <vt:lpstr>Let’s Add!</vt:lpstr>
      <vt:lpstr>Let’s Add! (continued)</vt:lpstr>
      <vt:lpstr>Commutative Property of Addition</vt:lpstr>
      <vt:lpstr>Adding More Numbers</vt:lpstr>
      <vt:lpstr>Associative Property of Addition</vt:lpstr>
      <vt:lpstr>Let’s Subtract!</vt:lpstr>
      <vt:lpstr>Inverse Property of Addition and Subtraction</vt:lpstr>
      <vt:lpstr>How Children Come to Understand the Properties of Addition and Subtraction</vt:lpstr>
      <vt:lpstr>Solving Addition and Subtraction Problems</vt:lpstr>
      <vt:lpstr>Observe: Children Adding</vt:lpstr>
      <vt:lpstr>Early Counting Strategies</vt:lpstr>
      <vt:lpstr>Advanced Counting Strategies</vt:lpstr>
      <vt:lpstr>Counting Strategies: Subtracting</vt:lpstr>
      <vt:lpstr>Composing and Decomposing to Solve Addition or Subtraction Problems</vt:lpstr>
      <vt:lpstr>Building on Known Facts</vt:lpstr>
      <vt:lpstr>Problem Types</vt:lpstr>
      <vt:lpstr>Supporting Children to Add and Subtract</vt:lpstr>
      <vt:lpstr>Explore: M5 Early Math Approach</vt:lpstr>
      <vt:lpstr>Materials</vt:lpstr>
      <vt:lpstr>Base Ten Blocks and Ten Frames</vt:lpstr>
      <vt:lpstr>Number Lines</vt:lpstr>
      <vt:lpstr>Play: Using Base Ten Blocks, Ten Frames, and Number Lines</vt:lpstr>
      <vt:lpstr>Explore: Playful Activities to Support Addition and Subtraction</vt:lpstr>
      <vt:lpstr>Explore: Using M5 to Support Learning About Addition and Subtraction</vt:lpstr>
      <vt:lpstr>Discuss: Using M5 to Support Learning About Addition and Subtraction</vt:lpstr>
      <vt:lpstr>Observe: M5 in Action</vt:lpstr>
      <vt:lpstr>Discuss: M5 in Action</vt:lpstr>
      <vt:lpstr>Reflection and Planning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Addition and Subtraction: Early Elementary</dc:title>
  <dc:creator/>
  <cp:lastModifiedBy>Grace Srinivasiah</cp:lastModifiedBy>
  <cp:revision>240</cp:revision>
  <cp:lastPrinted>2023-08-03T16:24:27Z</cp:lastPrinted>
  <dcterms:created xsi:type="dcterms:W3CDTF">2024-09-24T13:13:29Z</dcterms:created>
  <dcterms:modified xsi:type="dcterms:W3CDTF">2026-02-12T01:13:32Z</dcterms:modified>
</cp:coreProperties>
</file>