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4"/>
  </p:notesMasterIdLst>
  <p:handoutMasterIdLst>
    <p:handoutMasterId r:id="rId25"/>
  </p:handoutMasterIdLst>
  <p:sldIdLst>
    <p:sldId id="271" r:id="rId2"/>
    <p:sldId id="402" r:id="rId3"/>
    <p:sldId id="403" r:id="rId4"/>
    <p:sldId id="404" r:id="rId5"/>
    <p:sldId id="405" r:id="rId6"/>
    <p:sldId id="433" r:id="rId7"/>
    <p:sldId id="434" r:id="rId8"/>
    <p:sldId id="431" r:id="rId9"/>
    <p:sldId id="435" r:id="rId10"/>
    <p:sldId id="458" r:id="rId11"/>
    <p:sldId id="422" r:id="rId12"/>
    <p:sldId id="459" r:id="rId13"/>
    <p:sldId id="484" r:id="rId14"/>
    <p:sldId id="485" r:id="rId15"/>
    <p:sldId id="444" r:id="rId16"/>
    <p:sldId id="480" r:id="rId17"/>
    <p:sldId id="482" r:id="rId18"/>
    <p:sldId id="408" r:id="rId19"/>
    <p:sldId id="483" r:id="rId20"/>
    <p:sldId id="442" r:id="rId21"/>
    <p:sldId id="486" r:id="rId22"/>
    <p:sldId id="469" r:id="rId23"/>
  </p:sldIdLst>
  <p:sldSz cx="12192000" cy="6858000"/>
  <p:notesSz cx="6858000" cy="9144000"/>
  <p:embeddedFontLst>
    <p:embeddedFont>
      <p:font typeface="Montserrat" panose="00000500000000000000" pitchFamily="50" charset="0"/>
      <p:regular r:id="rId26"/>
      <p:bold r:id="rId27"/>
      <p:italic r:id="rId28"/>
      <p:boldItalic r:id="rId29"/>
    </p:embeddedFont>
    <p:embeddedFont>
      <p:font typeface="Montserrat Medium" panose="00000600000000000000" pitchFamily="2" charset="0"/>
      <p:regular r:id="rId30"/>
      <p:italic r:id="rId31"/>
    </p:embeddedFont>
    <p:embeddedFont>
      <p:font typeface="Poppins" panose="00000500000000000000" pitchFamily="2"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F4EA12-ED83-4DD3-E1A0-614F232277E8}" name="Sue Kassner" initials="SK" userId="S::skassne@wested.org::0ae480a5-e856-42f7-9298-ff3c2b747620" providerId="AD"/>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14520F40-A489-CF61-2B42-17A9E3DAE2E4}" name="Grace Srinivasiah" initials="GS" userId="S::gsriniv@wested.org::d87c3822-0629-40c1-ab6d-0f185d37a3b7" providerId="AD"/>
  <p188:author id="{4D7F5848-D59F-A250-3FB3-69A78AE1FA96}" name="Cynthia Parker" initials="CP" userId="OZTCbFJIRDnA1nbn0nH/egiawnbLFi1/+bINONCm7S0=" providerId="None"/>
  <p188:author id="{56175657-D597-08E2-DA47-49FB6C903BBD}" name="Lexi Alexander" initials="LA" userId="S::lalexan2@wested.org::209657db-7f14-4e98-85e1-9b7d89483e08" providerId="AD"/>
  <p188:author id="{990F5A61-37B3-57C3-4E8D-1D794B946607}" name="Amy Reff" initials="AR" userId="Amy Reff" providerId="None"/>
  <p188:author id="{C3925C72-0355-20EB-EFD0-6DDB3533C5A3}" name="Lynneth Solis" initials="LS" userId="S::lsolis@wested.org::cba4a44e-b27d-45c3-aa6f-0b04b38f3248" providerId="AD"/>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 id="{C617A9FB-45C8-9C77-17DD-0CD54423E0F8}" name="Mary Tederstrom" initials="MT" userId="S::mteders@wested.org::fef86468-6837-408a-99aa-b8473b063dc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509F"/>
    <a:srgbClr val="0F173D"/>
    <a:srgbClr val="2078AE"/>
    <a:srgbClr val="2078B0"/>
    <a:srgbClr val="8AADCB"/>
    <a:srgbClr val="9DBAD4"/>
    <a:srgbClr val="D8E4EE"/>
    <a:srgbClr val="E9EBFD"/>
    <a:srgbClr val="767676"/>
    <a:srgbClr val="327F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78" autoAdjust="0"/>
    <p:restoredTop sz="66526" autoAdjust="0"/>
  </p:normalViewPr>
  <p:slideViewPr>
    <p:cSldViewPr snapToGrid="0">
      <p:cViewPr varScale="1">
        <p:scale>
          <a:sx n="102" d="100"/>
          <a:sy n="102" d="100"/>
        </p:scale>
        <p:origin x="1392" y="120"/>
      </p:cViewPr>
      <p:guideLst/>
    </p:cSldViewPr>
  </p:slideViewPr>
  <p:outlineViewPr>
    <p:cViewPr>
      <p:scale>
        <a:sx n="33" d="100"/>
        <a:sy n="33" d="100"/>
      </p:scale>
      <p:origin x="0" y="-2466"/>
    </p:cViewPr>
  </p:outlineViewPr>
  <p:notesTextViewPr>
    <p:cViewPr>
      <p:scale>
        <a:sx n="3" d="2"/>
        <a:sy n="3" d="2"/>
      </p:scale>
      <p:origin x="0" y="0"/>
    </p:cViewPr>
  </p:notesTextViewPr>
  <p:sorterViewPr>
    <p:cViewPr>
      <p:scale>
        <a:sx n="80" d="100"/>
        <a:sy n="8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1/8/2026</a:t>
            </a:fld>
            <a:endParaRPr lang="en-US"/>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youtu.be/C3ksY_hbGaM"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youtu.be/cHWP3dZJ_a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4911"/>
          </a:xfrm>
        </p:spPr>
        <p:txBody>
          <a:bodyPr/>
          <a:lstStyle/>
          <a:p>
            <a:r>
              <a:rPr lang="es-ES_tradnl" sz="1200" b="1" kern="1200" noProof="0" dirty="0">
                <a:solidFill>
                  <a:schemeClr val="tx1"/>
                </a:solidFill>
                <a:effectLst/>
                <a:latin typeface="+mn-lt"/>
                <a:ea typeface="+mn-ea"/>
                <a:cs typeface="+mn-cs"/>
              </a:rPr>
              <a:t>Temas de conversación</a:t>
            </a:r>
          </a:p>
          <a:p>
            <a:pPr lvl="0"/>
            <a:r>
              <a:rPr lang="es-ES_tradnl" sz="1200" kern="1200" noProof="0" dirty="0">
                <a:solidFill>
                  <a:schemeClr val="tx1"/>
                </a:solidFill>
                <a:effectLst/>
                <a:latin typeface="+mn-lt"/>
                <a:ea typeface="+mn-ea"/>
                <a:cs typeface="+mn-cs"/>
              </a:rPr>
              <a:t>¡Hola y bienvenidos a todos! Hoy exploraremos cómo crear una cultura de indagación en su entorno de aprendizaje.</a:t>
            </a:r>
          </a:p>
          <a:p>
            <a:r>
              <a:rPr lang="es-ES_tradnl" sz="1200" b="1" kern="1200" noProof="0" dirty="0">
                <a:solidFill>
                  <a:schemeClr val="tx1"/>
                </a:solidFill>
                <a:effectLst/>
                <a:latin typeface="+mn-lt"/>
                <a:ea typeface="+mn-ea"/>
                <a:cs typeface="+mn-cs"/>
              </a:rPr>
              <a:t>Notas del facilitador</a:t>
            </a:r>
            <a:endParaRPr lang="es-ES_tradnl" sz="1200" kern="1200" noProof="0" dirty="0">
              <a:solidFill>
                <a:schemeClr val="tx1"/>
              </a:solidFill>
              <a:effectLst/>
              <a:latin typeface="+mn-lt"/>
              <a:ea typeface="+mn-ea"/>
              <a:cs typeface="+mn-cs"/>
            </a:endParaRPr>
          </a:p>
          <a:p>
            <a:pPr lvl="0"/>
            <a:r>
              <a:rPr lang="es-ES_tradnl" sz="1200" kern="1200" noProof="0" dirty="0">
                <a:solidFill>
                  <a:schemeClr val="tx1"/>
                </a:solidFill>
                <a:effectLst/>
                <a:latin typeface="+mn-lt"/>
                <a:ea typeface="+mn-ea"/>
                <a:cs typeface="+mn-cs"/>
              </a:rPr>
              <a:t>Adapte los temas de conversación para reflejar la duración de la sesión y las necesidades de los participantes. Si es necesario, añada información introductoria y «administrativa».</a:t>
            </a: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b="1" kern="1200" noProof="0" dirty="0">
                <a:solidFill>
                  <a:schemeClr val="tx1"/>
                </a:solidFill>
                <a:effectLst/>
                <a:latin typeface="+mn-lt"/>
                <a:ea typeface="+mn-ea"/>
                <a:cs typeface="+mn-cs"/>
              </a:rPr>
              <a:t>Tiempo:</a:t>
            </a:r>
            <a:r>
              <a:rPr lang="es-ES_tradnl" sz="1200" kern="1200" noProof="0" dirty="0">
                <a:solidFill>
                  <a:schemeClr val="tx1"/>
                </a:solidFill>
                <a:effectLst/>
                <a:latin typeface="+mn-lt"/>
                <a:ea typeface="+mn-ea"/>
                <a:cs typeface="+mn-cs"/>
              </a:rPr>
              <a:t> 10 minutos (incluido el vídeo de la diapositiva anterior)</a:t>
            </a:r>
          </a:p>
          <a:p>
            <a:r>
              <a:rPr lang="es-ES_tradnl" sz="1200" b="1" kern="1200" noProof="0" dirty="0">
                <a:solidFill>
                  <a:schemeClr val="tx1"/>
                </a:solidFill>
                <a:effectLst/>
                <a:latin typeface="+mn-lt"/>
                <a:ea typeface="+mn-ea"/>
                <a:cs typeface="+mn-cs"/>
              </a:rPr>
              <a:t>Temas de conversación</a:t>
            </a:r>
          </a:p>
          <a:p>
            <a:pPr lvl="0"/>
            <a:r>
              <a:rPr lang="es-ES_tradnl" sz="1200" kern="1200" noProof="0" dirty="0">
                <a:solidFill>
                  <a:schemeClr val="tx1"/>
                </a:solidFill>
                <a:effectLst/>
                <a:latin typeface="+mn-lt"/>
                <a:ea typeface="+mn-ea"/>
                <a:cs typeface="+mn-cs"/>
              </a:rPr>
              <a:t>Hablemos de lo que habéis observado. </a:t>
            </a:r>
          </a:p>
          <a:p>
            <a:pPr lvl="0"/>
            <a:r>
              <a:rPr lang="es-ES_tradnl" sz="1200" kern="1200" noProof="0" dirty="0">
                <a:solidFill>
                  <a:schemeClr val="tx1"/>
                </a:solidFill>
                <a:effectLst/>
                <a:latin typeface="+mn-lt"/>
                <a:ea typeface="+mn-ea"/>
                <a:cs typeface="+mn-cs"/>
              </a:rPr>
              <a:t>¿Qué les despertó la curiosidad a los niños?</a:t>
            </a:r>
          </a:p>
          <a:p>
            <a:pPr lvl="0"/>
            <a:r>
              <a:rPr lang="es-ES_tradnl" sz="1200" kern="1200" noProof="0" dirty="0">
                <a:solidFill>
                  <a:schemeClr val="tx1"/>
                </a:solidFill>
                <a:effectLst/>
                <a:latin typeface="+mn-lt"/>
                <a:ea typeface="+mn-ea"/>
                <a:cs typeface="+mn-cs"/>
              </a:rPr>
              <a:t>¿De qué manera comprobaron los niños sus predicciones?</a:t>
            </a:r>
          </a:p>
          <a:p>
            <a:pPr lvl="0"/>
            <a:r>
              <a:rPr lang="es-ES_tradnl" sz="1200" kern="1200" noProof="0" dirty="0">
                <a:solidFill>
                  <a:schemeClr val="tx1"/>
                </a:solidFill>
                <a:effectLst/>
                <a:latin typeface="+mn-lt"/>
                <a:ea typeface="+mn-ea"/>
                <a:cs typeface="+mn-cs"/>
              </a:rPr>
              <a:t>¿Qué pueden haber aprendido los niños durante esta experiencia de investigación?</a:t>
            </a:r>
          </a:p>
          <a:p>
            <a:pPr lvl="0"/>
            <a:r>
              <a:rPr lang="es-ES_tradnl" sz="1200" kern="1200" noProof="0" dirty="0">
                <a:solidFill>
                  <a:schemeClr val="tx1"/>
                </a:solidFill>
                <a:effectLst/>
                <a:latin typeface="+mn-lt"/>
                <a:ea typeface="+mn-ea"/>
                <a:cs typeface="+mn-cs"/>
              </a:rPr>
              <a:t>¿De qué manera surgió la investigación a través del juego?</a:t>
            </a:r>
          </a:p>
          <a:p>
            <a:pPr lvl="0"/>
            <a:r>
              <a:rPr lang="es-ES_tradnl" sz="1200" kern="1200" noProof="0" dirty="0">
                <a:solidFill>
                  <a:schemeClr val="tx1"/>
                </a:solidFill>
                <a:effectLst/>
                <a:latin typeface="+mn-lt"/>
                <a:ea typeface="+mn-ea"/>
                <a:cs typeface="+mn-cs"/>
              </a:rPr>
              <a:t>¿En qué se pareció o difirió la participación de los niños en la investigación de su propia experiencia con la investigación?</a:t>
            </a:r>
          </a:p>
          <a:p>
            <a:r>
              <a:rPr lang="es-ES_tradnl" sz="1200" b="1" kern="1200" noProof="0" dirty="0">
                <a:solidFill>
                  <a:schemeClr val="tx1"/>
                </a:solidFill>
                <a:effectLst/>
                <a:latin typeface="+mn-lt"/>
                <a:ea typeface="+mn-ea"/>
                <a:cs typeface="+mn-cs"/>
              </a:rPr>
              <a:t>Notas del facilitador</a:t>
            </a:r>
          </a:p>
          <a:p>
            <a:pPr lvl="0"/>
            <a:r>
              <a:rPr lang="es-ES_tradnl" sz="1200" kern="1200" noProof="0" dirty="0">
                <a:solidFill>
                  <a:schemeClr val="tx1"/>
                </a:solidFill>
                <a:effectLst/>
                <a:latin typeface="+mn-lt"/>
                <a:ea typeface="+mn-ea"/>
                <a:cs typeface="+mn-cs"/>
              </a:rPr>
              <a:t>Adapte el informar en función del tamaño del grupo, la duración y el formato de la sesión, y las necesidades de los participantes. </a:t>
            </a:r>
          </a:p>
          <a:p>
            <a:pPr lvl="0"/>
            <a:r>
              <a:rPr lang="es-ES_tradnl" sz="1200" kern="1200" noProof="0" dirty="0">
                <a:solidFill>
                  <a:schemeClr val="tx1"/>
                </a:solidFill>
                <a:effectLst/>
                <a:latin typeface="+mn-lt"/>
                <a:ea typeface="+mn-ea"/>
                <a:cs typeface="+mn-cs"/>
              </a:rPr>
              <a:t>Considere la posibilidad de utilizar las siguientes adaptaciones en función de la duración de la sesión:</a:t>
            </a:r>
          </a:p>
          <a:p>
            <a:pPr lvl="0"/>
            <a:r>
              <a:rPr lang="es-ES_tradnl" sz="1200" kern="1200" noProof="0" dirty="0">
                <a:solidFill>
                  <a:schemeClr val="tx1"/>
                </a:solidFill>
                <a:effectLst/>
                <a:latin typeface="+mn-lt"/>
                <a:ea typeface="+mn-ea"/>
                <a:cs typeface="+mn-cs"/>
              </a:rPr>
              <a:t>Para sesiones más cortas, invite a los participantes a compartir con el grupo lo que observaron sobre las formas en que los niños participaron en la investigación.</a:t>
            </a:r>
          </a:p>
          <a:p>
            <a:pPr lvl="0"/>
            <a:r>
              <a:rPr lang="es-ES_tradnl" sz="1200" kern="1200" noProof="0" dirty="0">
                <a:solidFill>
                  <a:schemeClr val="tx1"/>
                </a:solidFill>
                <a:effectLst/>
                <a:latin typeface="+mn-lt"/>
                <a:ea typeface="+mn-ea"/>
                <a:cs typeface="+mn-cs"/>
              </a:rPr>
              <a:t>Para sesiones más largas, ofrezca tiempo a los participantes para que compartan sus observaciones por parejas o en sus mesas. A continuación, invite a cada mesa a compartir sus observaciones.</a:t>
            </a:r>
          </a:p>
          <a:p>
            <a:pPr lvl="0"/>
            <a:r>
              <a:rPr lang="es-ES_tradnl" sz="1200" kern="1200" noProof="0" dirty="0">
                <a:solidFill>
                  <a:schemeClr val="tx1"/>
                </a:solidFill>
                <a:effectLst/>
                <a:latin typeface="+mn-lt"/>
                <a:ea typeface="+mn-ea"/>
                <a:cs typeface="+mn-cs"/>
              </a:rPr>
              <a:t>A continuación se muestran algunos ejemplos de cómo los niños del vídeo «Resolución de problemas con bloques (4-5 años)» participaron en la investigación:</a:t>
            </a:r>
          </a:p>
          <a:p>
            <a:pPr lvl="0"/>
            <a:r>
              <a:rPr lang="es-ES_tradnl" sz="1200" kern="1200" noProof="0" dirty="0">
                <a:solidFill>
                  <a:schemeClr val="tx1"/>
                </a:solidFill>
                <a:effectLst/>
                <a:latin typeface="+mn-lt"/>
                <a:ea typeface="+mn-ea"/>
                <a:cs typeface="+mn-cs"/>
              </a:rPr>
              <a:t>¿Qué les despertaba la curiosidad a los niños?</a:t>
            </a:r>
          </a:p>
          <a:p>
            <a:pPr lvl="0"/>
            <a:r>
              <a:rPr lang="es-ES_tradnl" sz="1200" kern="1200" noProof="0" dirty="0">
                <a:solidFill>
                  <a:schemeClr val="tx1"/>
                </a:solidFill>
                <a:effectLst/>
                <a:latin typeface="+mn-lt"/>
                <a:ea typeface="+mn-ea"/>
                <a:cs typeface="+mn-cs"/>
              </a:rPr>
              <a:t>Los niños sentían curiosidad por saber cómo se movían las pelotas. Uno de ellos quería encontrar formas de hacer girar la pelota. </a:t>
            </a:r>
          </a:p>
          <a:p>
            <a:pPr lvl="0"/>
            <a:r>
              <a:rPr lang="es-ES_tradnl" sz="1200" kern="1200" noProof="0" dirty="0">
                <a:solidFill>
                  <a:schemeClr val="tx1"/>
                </a:solidFill>
                <a:effectLst/>
                <a:latin typeface="+mn-lt"/>
                <a:ea typeface="+mn-ea"/>
                <a:cs typeface="+mn-cs"/>
              </a:rPr>
              <a:t>De manera colaborativa, ambos niños sentían curiosidad por las formas de usar la bola para derribar algo. </a:t>
            </a:r>
          </a:p>
          <a:p>
            <a:pPr lvl="0"/>
            <a:r>
              <a:rPr lang="es-ES_tradnl" sz="1200" kern="1200" noProof="0" dirty="0">
                <a:solidFill>
                  <a:schemeClr val="tx1"/>
                </a:solidFill>
                <a:effectLst/>
                <a:latin typeface="+mn-lt"/>
                <a:ea typeface="+mn-ea"/>
                <a:cs typeface="+mn-cs"/>
              </a:rPr>
              <a:t>¿De qué manera probaron los niños sus predicciones?</a:t>
            </a:r>
          </a:p>
          <a:p>
            <a:pPr lvl="0"/>
            <a:r>
              <a:rPr lang="es-ES_tradnl" sz="1200" kern="1200" noProof="0" dirty="0">
                <a:solidFill>
                  <a:schemeClr val="tx1"/>
                </a:solidFill>
                <a:effectLst/>
                <a:latin typeface="+mn-lt"/>
                <a:ea typeface="+mn-ea"/>
                <a:cs typeface="+mn-cs"/>
              </a:rPr>
              <a:t>Un niño probó diferentes formas de hacer girar la bola colocando un bloque en diferentes posiciones y observando lo que sucedía cuando soltaba la bola por una rampa. </a:t>
            </a:r>
          </a:p>
          <a:p>
            <a:pPr lvl="0"/>
            <a:r>
              <a:rPr lang="es-ES_tradnl" sz="1200" kern="1200" noProof="0" dirty="0">
                <a:solidFill>
                  <a:schemeClr val="tx1"/>
                </a:solidFill>
                <a:effectLst/>
                <a:latin typeface="+mn-lt"/>
                <a:ea typeface="+mn-ea"/>
                <a:cs typeface="+mn-cs"/>
              </a:rPr>
              <a:t>De manera colaborativa, los dos niños probaron diferentes formas de diseñar la estructura de la rampa y diferentes formas de colocar el juguete para que la bola lo derribara. </a:t>
            </a:r>
          </a:p>
          <a:p>
            <a:pPr lvl="0"/>
            <a:r>
              <a:rPr lang="es-ES_tradnl" sz="1200" kern="1200" noProof="0" dirty="0">
                <a:solidFill>
                  <a:schemeClr val="tx1"/>
                </a:solidFill>
                <a:effectLst/>
                <a:latin typeface="+mn-lt"/>
                <a:ea typeface="+mn-ea"/>
                <a:cs typeface="+mn-cs"/>
              </a:rPr>
              <a:t>¿Qué pudo haber aprendido el niño durante esta experiencia de investigación?</a:t>
            </a:r>
          </a:p>
          <a:p>
            <a:pPr lvl="0"/>
            <a:r>
              <a:rPr lang="es-ES_tradnl" sz="1200" kern="1200" noProof="0" dirty="0">
                <a:solidFill>
                  <a:schemeClr val="tx1"/>
                </a:solidFill>
                <a:effectLst/>
                <a:latin typeface="+mn-lt"/>
                <a:ea typeface="+mn-ea"/>
                <a:cs typeface="+mn-cs"/>
              </a:rPr>
              <a:t>El niño aprendió que podía utilizar diferentes bloques para hacer girar una pelota y también para detenerla.</a:t>
            </a:r>
          </a:p>
          <a:p>
            <a:pPr lvl="0"/>
            <a:r>
              <a:rPr lang="es-ES_tradnl" sz="1200" kern="1200" noProof="0" dirty="0">
                <a:solidFill>
                  <a:schemeClr val="tx1"/>
                </a:solidFill>
                <a:effectLst/>
                <a:latin typeface="+mn-lt"/>
                <a:ea typeface="+mn-ea"/>
                <a:cs typeface="+mn-cs"/>
              </a:rPr>
              <a:t>De manera colaborativa, los niños aprendieron formas de usar la fuerza de la pelota para derribar una estructura. </a:t>
            </a:r>
          </a:p>
          <a:p>
            <a:pPr lvl="0"/>
            <a:r>
              <a:rPr lang="es-ES_tradnl" sz="1200" kern="1200" noProof="0" dirty="0">
                <a:solidFill>
                  <a:schemeClr val="tx1"/>
                </a:solidFill>
                <a:effectLst/>
                <a:latin typeface="+mn-lt"/>
                <a:ea typeface="+mn-ea"/>
                <a:cs typeface="+mn-cs"/>
              </a:rPr>
              <a:t>¿De qué manera surgió la investigación a través del juego?</a:t>
            </a:r>
          </a:p>
          <a:p>
            <a:pPr lvl="0"/>
            <a:r>
              <a:rPr lang="es-ES_tradnl" sz="1200" kern="1200" noProof="0" dirty="0">
                <a:solidFill>
                  <a:schemeClr val="tx1"/>
                </a:solidFill>
                <a:effectLst/>
                <a:latin typeface="+mn-lt"/>
                <a:ea typeface="+mn-ea"/>
                <a:cs typeface="+mn-cs"/>
              </a:rPr>
              <a:t>Los niños jugaban con bloques y rampas. Creaban diferentes estructuras y tenían diferentes metas para su juego. A través de su juego, generaron preguntas e identificaron problemas (por ejemplo, «¿Cómo puedo hacer que esta bola gire?» «¿Cómo podemos hacer que la bola derribe la figura?»). Sus escenarios de juego proporcionaron el propósito para sus experiencias de investigación. </a:t>
            </a:r>
          </a:p>
          <a:p>
            <a:pPr lvl="0"/>
            <a:r>
              <a:rPr lang="es-ES_tradnl" sz="1200" kern="1200" noProof="0" dirty="0">
                <a:solidFill>
                  <a:schemeClr val="tx1"/>
                </a:solidFill>
                <a:effectLst/>
                <a:latin typeface="+mn-lt"/>
                <a:ea typeface="+mn-ea"/>
                <a:cs typeface="+mn-cs"/>
              </a:rPr>
              <a:t>¿En qué se parecía o difería la participación de los niños en la investigación de su experiencia con la investigación?</a:t>
            </a:r>
          </a:p>
          <a:p>
            <a:pPr lvl="0"/>
            <a:r>
              <a:rPr lang="es-ES_tradnl" sz="1200" kern="1200" noProof="0" dirty="0">
                <a:solidFill>
                  <a:schemeClr val="tx1"/>
                </a:solidFill>
                <a:effectLst/>
                <a:latin typeface="+mn-lt"/>
                <a:ea typeface="+mn-ea"/>
                <a:cs typeface="+mn-cs"/>
              </a:rPr>
              <a:t>Tanto los niños como los adultos experimentaron alegría, se sintieron motivados para probar diferentes ideas porque sentían curiosidad, experimentaron intentos fallidos, pero siguieron intentándolo y trabajaron de forma independiente y colaborativa.</a:t>
            </a:r>
          </a:p>
          <a:p>
            <a:pPr lvl="0"/>
            <a:r>
              <a:rPr lang="es-ES_tradnl" sz="1200" kern="1200" noProof="0" dirty="0">
                <a:solidFill>
                  <a:schemeClr val="tx1"/>
                </a:solidFill>
                <a:effectLst/>
                <a:latin typeface="+mn-lt"/>
                <a:ea typeface="+mn-ea"/>
                <a:cs typeface="+mn-cs"/>
              </a:rPr>
              <a:t>En sesiones más cortas, anime a los participantes a compartir sus reacciones con el grupo en general.</a:t>
            </a:r>
          </a:p>
          <a:p>
            <a:pPr lvl="0"/>
            <a:r>
              <a:rPr lang="es-ES_tradnl" sz="1200" kern="1200" noProof="0" dirty="0">
                <a:solidFill>
                  <a:schemeClr val="tx1"/>
                </a:solidFill>
                <a:effectLst/>
                <a:latin typeface="+mn-lt"/>
                <a:ea typeface="+mn-ea"/>
                <a:cs typeface="+mn-cs"/>
              </a:rPr>
              <a:t>En sesiones más largas, invite a pequeños grupos a debatir lo que observan en los vídeos. A continuación, invite a los pequeños grupos a compartirlo con el grupo más amplio.</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10</a:t>
            </a:fld>
            <a:endParaRPr lang="en-US"/>
          </a:p>
        </p:txBody>
      </p:sp>
    </p:spTree>
    <p:extLst>
      <p:ext uri="{BB962C8B-B14F-4D97-AF65-F5344CB8AC3E}">
        <p14:creationId xmlns:p14="http://schemas.microsoft.com/office/powerpoint/2010/main" val="231835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b="1" kern="1200" noProof="1">
                <a:solidFill>
                  <a:schemeClr val="tx1"/>
                </a:solidFill>
                <a:effectLst/>
                <a:latin typeface="+mn-lt"/>
                <a:ea typeface="+mn-ea"/>
                <a:cs typeface="+mn-cs"/>
              </a:rPr>
              <a:t>Temas de conversación</a:t>
            </a:r>
          </a:p>
          <a:p>
            <a:pPr lvl="0"/>
            <a:r>
              <a:rPr lang="es-ES_tradnl" sz="1200" kern="1200" noProof="1">
                <a:solidFill>
                  <a:schemeClr val="tx1"/>
                </a:solidFill>
                <a:effectLst/>
                <a:latin typeface="+mn-lt"/>
                <a:ea typeface="+mn-ea"/>
                <a:cs typeface="+mn-cs"/>
              </a:rPr>
              <a:t>Los niños pequeños nacen preparados para explorar su mundo y darle sentido, al igual que hacen los científicos (Gopnik, 2012; Miller y Saenz, 2020; NASEM, 2021; Shonkoff y Phillips, 2010).</a:t>
            </a:r>
          </a:p>
          <a:p>
            <a:pPr lvl="0"/>
            <a:r>
              <a:rPr lang="es-ES_tradnl" sz="1200" kern="1200" noProof="1">
                <a:solidFill>
                  <a:schemeClr val="tx1"/>
                </a:solidFill>
                <a:effectLst/>
                <a:latin typeface="+mn-lt"/>
                <a:ea typeface="+mn-ea"/>
                <a:cs typeface="+mn-cs"/>
              </a:rPr>
              <a:t>De hecho, la curiosidad es un rasgo con el que todos nacemos y que nos ayuda a aprender, crecer y prosperar (Bjerknes et al., 2024; Renninger y Hidi, 2022; van Lieshout et al., 2020). </a:t>
            </a:r>
          </a:p>
          <a:p>
            <a:pPr lvl="0"/>
            <a:r>
              <a:rPr lang="es-ES_tradnl" sz="1200" kern="1200" noProof="1">
                <a:solidFill>
                  <a:schemeClr val="tx1"/>
                </a:solidFill>
                <a:effectLst/>
                <a:latin typeface="+mn-lt"/>
                <a:ea typeface="+mn-ea"/>
                <a:cs typeface="+mn-cs"/>
              </a:rPr>
              <a:t>Explorar el mundo a través de la investigación —tocar, tirar, empujar, trepar, averiguar qué pasa si...— es la forma en que el cerebro de los niños establece conexiones neuronales (Shonkoff y Phillips, 2010). Esto es especialmente significativo para los niños pequeños, cuyo cerebro se desarrolla a un ritmo acelerado.</a:t>
            </a:r>
          </a:p>
          <a:p>
            <a:pPr lvl="0"/>
            <a:r>
              <a:rPr lang="es-ES_tradnl" sz="1200" kern="1200" noProof="1">
                <a:solidFill>
                  <a:schemeClr val="tx1"/>
                </a:solidFill>
                <a:effectLst/>
                <a:latin typeface="+mn-lt"/>
                <a:ea typeface="+mn-ea"/>
                <a:cs typeface="+mn-cs"/>
              </a:rPr>
              <a:t>A medida que los niños crecen, la curiosidad sigue guiando y apoyando el aprendizaje y el desarrollo a lo largo de toda su vida.</a:t>
            </a:r>
          </a:p>
          <a:p>
            <a:endParaRPr lang="en-US" dirty="0"/>
          </a:p>
        </p:txBody>
      </p:sp>
      <p:sp>
        <p:nvSpPr>
          <p:cNvPr id="4" name="Footer Placeholder 3"/>
          <p:cNvSpPr>
            <a:spLocks noGrp="1"/>
          </p:cNvSpPr>
          <p:nvPr>
            <p:ph type="ftr" sz="quarter" idx="4"/>
          </p:nvPr>
        </p:nvSpPr>
        <p:spPr/>
        <p:txBody>
          <a:bodyPr/>
          <a:lstStyle/>
          <a:p>
            <a:r>
              <a:rPr lang="en-US" dirty="0"/>
              <a:t>Hogg and Abrams, (1988); Gee, (2000) </a:t>
            </a:r>
          </a:p>
        </p:txBody>
      </p:sp>
      <p:sp>
        <p:nvSpPr>
          <p:cNvPr id="5" name="Slide Number Placeholder 4"/>
          <p:cNvSpPr>
            <a:spLocks noGrp="1"/>
          </p:cNvSpPr>
          <p:nvPr>
            <p:ph type="sldNum" sz="quarter" idx="5"/>
          </p:nvPr>
        </p:nvSpPr>
        <p:spPr/>
        <p:txBody>
          <a:bodyPr/>
          <a:lstStyle/>
          <a:p>
            <a:fld id="{896399F6-6299-4610-B81F-5B1794C45A33}" type="slidenum">
              <a:rPr lang="en-US" smtClean="0"/>
              <a:t>11</a:t>
            </a:fld>
            <a:endParaRPr lang="en-US" dirty="0"/>
          </a:p>
        </p:txBody>
      </p:sp>
    </p:spTree>
    <p:extLst>
      <p:ext uri="{BB962C8B-B14F-4D97-AF65-F5344CB8AC3E}">
        <p14:creationId xmlns:p14="http://schemas.microsoft.com/office/powerpoint/2010/main" val="73528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b="1" kern="1200" noProof="0" dirty="0">
                <a:solidFill>
                  <a:schemeClr val="tx1"/>
                </a:solidFill>
                <a:effectLst/>
                <a:latin typeface="+mn-lt"/>
                <a:ea typeface="+mn-ea"/>
                <a:cs typeface="+mn-cs"/>
              </a:rPr>
              <a:t>Temas de conversación</a:t>
            </a:r>
          </a:p>
          <a:p>
            <a:pPr lvl="0"/>
            <a:r>
              <a:rPr lang="es-ES_tradnl" sz="1200" kern="1200" noProof="0" dirty="0">
                <a:solidFill>
                  <a:schemeClr val="tx1"/>
                </a:solidFill>
                <a:effectLst/>
                <a:latin typeface="+mn-lt"/>
                <a:ea typeface="+mn-ea"/>
                <a:cs typeface="+mn-cs"/>
              </a:rPr>
              <a:t>Las experiencias de investigación favorecen el aprendizaje en todos los ámbitos. Por ejemplo, las experiencias de investigación: </a:t>
            </a:r>
          </a:p>
          <a:p>
            <a:pPr lvl="0"/>
            <a:r>
              <a:rPr lang="es-ES_tradnl" sz="1200" kern="1200" noProof="0" dirty="0">
                <a:solidFill>
                  <a:schemeClr val="tx1"/>
                </a:solidFill>
                <a:effectLst/>
                <a:latin typeface="+mn-lt"/>
                <a:ea typeface="+mn-ea"/>
                <a:cs typeface="+mn-cs"/>
              </a:rPr>
              <a:t>ofrecen oportunidades para desarrollar habilidades sociales y emocionales, como la colaboración y la persistencia (Consejo Nacional de Investigación, 2012);</a:t>
            </a:r>
          </a:p>
          <a:p>
            <a:pPr lvl="0"/>
            <a:r>
              <a:rPr lang="es-ES_tradnl" sz="1200" kern="1200" noProof="0" dirty="0">
                <a:solidFill>
                  <a:schemeClr val="tx1"/>
                </a:solidFill>
                <a:effectLst/>
                <a:latin typeface="+mn-lt"/>
                <a:ea typeface="+mn-ea"/>
                <a:cs typeface="+mn-cs"/>
              </a:rPr>
              <a:t>animan a los niños a utilizar las matemáticas, la alfabetización y las habilidades motoras finas y gruesas como parte de su proceso de investigación (Bustamante et al., 2018; </a:t>
            </a:r>
            <a:r>
              <a:rPr lang="es-ES_tradnl" sz="1200" kern="1200" noProof="0" dirty="0" err="1">
                <a:solidFill>
                  <a:schemeClr val="tx1"/>
                </a:solidFill>
                <a:effectLst/>
                <a:latin typeface="+mn-lt"/>
                <a:ea typeface="+mn-ea"/>
                <a:cs typeface="+mn-cs"/>
              </a:rPr>
              <a:t>Cabell</a:t>
            </a:r>
            <a:r>
              <a:rPr lang="es-ES_tradnl" sz="1200" kern="1200" noProof="0" dirty="0">
                <a:solidFill>
                  <a:schemeClr val="tx1"/>
                </a:solidFill>
                <a:effectLst/>
                <a:latin typeface="+mn-lt"/>
                <a:ea typeface="+mn-ea"/>
                <a:cs typeface="+mn-cs"/>
              </a:rPr>
              <a:t> y Hwang, 2020; NASEM, 2021); y</a:t>
            </a:r>
          </a:p>
          <a:p>
            <a:pPr lvl="0"/>
            <a:r>
              <a:rPr lang="es-ES_tradnl" sz="1200" kern="1200" noProof="0" dirty="0">
                <a:solidFill>
                  <a:schemeClr val="tx1"/>
                </a:solidFill>
                <a:effectLst/>
                <a:latin typeface="+mn-lt"/>
                <a:ea typeface="+mn-ea"/>
                <a:cs typeface="+mn-cs"/>
              </a:rPr>
              <a:t>fortalecen las habilidades de pensamiento crítico necesarias para la resolución de problemas, responder preguntas y desarrollar una comprensión más profunda de los conceptos (Consejo Nacional de Investigación, 2012). </a:t>
            </a:r>
          </a:p>
          <a:p>
            <a:pPr lvl="0"/>
            <a:r>
              <a:rPr lang="es-ES_tradnl" sz="1200" kern="1200" noProof="0" dirty="0">
                <a:solidFill>
                  <a:schemeClr val="tx1"/>
                </a:solidFill>
                <a:effectLst/>
                <a:latin typeface="+mn-lt"/>
                <a:ea typeface="+mn-ea"/>
                <a:cs typeface="+mn-cs"/>
              </a:rPr>
              <a:t>Las experiencias de investigación también pueden ayudar a los niños a desarrollar su capacidad de acción y su identidad como alumnos de STEAM. Por ejemplo, las experiencias de investigación ofrecen lo siguiente:</a:t>
            </a:r>
          </a:p>
          <a:p>
            <a:pPr lvl="0"/>
            <a:r>
              <a:rPr lang="es-ES_tradnl" sz="1200" kern="1200" noProof="0" dirty="0">
                <a:solidFill>
                  <a:schemeClr val="tx1"/>
                </a:solidFill>
                <a:effectLst/>
                <a:latin typeface="+mn-lt"/>
                <a:ea typeface="+mn-ea"/>
                <a:cs typeface="+mn-cs"/>
              </a:rPr>
              <a:t>Crean espacios seguros para que los niños asuman riesgos. A través de las experiencias de investigación, los niños aprenden que los errores pueden ayudarnos a aprender (</a:t>
            </a:r>
            <a:r>
              <a:rPr lang="es-ES_tradnl" sz="1200" kern="1200" noProof="0" dirty="0" err="1">
                <a:solidFill>
                  <a:schemeClr val="tx1"/>
                </a:solidFill>
                <a:effectLst/>
                <a:latin typeface="+mn-lt"/>
                <a:ea typeface="+mn-ea"/>
                <a:cs typeface="+mn-cs"/>
              </a:rPr>
              <a:t>Dweck</a:t>
            </a:r>
            <a:r>
              <a:rPr lang="es-ES_tradnl" sz="1200" kern="1200" noProof="0" dirty="0">
                <a:solidFill>
                  <a:schemeClr val="tx1"/>
                </a:solidFill>
                <a:effectLst/>
                <a:latin typeface="+mn-lt"/>
                <a:ea typeface="+mn-ea"/>
                <a:cs typeface="+mn-cs"/>
              </a:rPr>
              <a:t> et al., 2014).</a:t>
            </a:r>
          </a:p>
          <a:p>
            <a:pPr lvl="0"/>
            <a:r>
              <a:rPr lang="es-ES_tradnl" sz="1200" kern="1200" noProof="0" dirty="0">
                <a:solidFill>
                  <a:schemeClr val="tx1"/>
                </a:solidFill>
                <a:effectLst/>
                <a:latin typeface="+mn-lt"/>
                <a:ea typeface="+mn-ea"/>
                <a:cs typeface="+mn-cs"/>
              </a:rPr>
              <a:t>Brindan oportunidades en las que los niños pueden sentir una sensación de agencia, como «¡Yo puedo hacerlo!». Estas experiencias mejoran el compromiso y la motivación para aprender, lo que ayuda a desarrollar un sentido positivo de identidad en STEAM (</a:t>
            </a:r>
            <a:r>
              <a:rPr lang="es-ES_tradnl" sz="1200" kern="1200" noProof="0" dirty="0" err="1">
                <a:solidFill>
                  <a:schemeClr val="tx1"/>
                </a:solidFill>
                <a:effectLst/>
                <a:latin typeface="+mn-lt"/>
                <a:ea typeface="+mn-ea"/>
                <a:cs typeface="+mn-cs"/>
              </a:rPr>
              <a:t>Dweck</a:t>
            </a:r>
            <a:r>
              <a:rPr lang="es-ES_tradnl" sz="1200" kern="1200" noProof="0" dirty="0">
                <a:solidFill>
                  <a:schemeClr val="tx1"/>
                </a:solidFill>
                <a:effectLst/>
                <a:latin typeface="+mn-lt"/>
                <a:ea typeface="+mn-ea"/>
                <a:cs typeface="+mn-cs"/>
              </a:rPr>
              <a:t> et al., 2014; </a:t>
            </a:r>
            <a:r>
              <a:rPr lang="es-ES_tradnl" sz="1200" kern="1200" noProof="0" dirty="0" err="1">
                <a:solidFill>
                  <a:schemeClr val="tx1"/>
                </a:solidFill>
                <a:effectLst/>
                <a:latin typeface="+mn-lt"/>
                <a:ea typeface="+mn-ea"/>
                <a:cs typeface="+mn-cs"/>
              </a:rPr>
              <a:t>Siry</a:t>
            </a:r>
            <a:r>
              <a:rPr lang="es-ES_tradnl" sz="1200" kern="1200" noProof="0" dirty="0">
                <a:solidFill>
                  <a:schemeClr val="tx1"/>
                </a:solidFill>
                <a:effectLst/>
                <a:latin typeface="+mn-lt"/>
                <a:ea typeface="+mn-ea"/>
                <a:cs typeface="+mn-cs"/>
              </a:rPr>
              <a:t> et al., 2016). </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12</a:t>
            </a:fld>
            <a:endParaRPr lang="en-US"/>
          </a:p>
        </p:txBody>
      </p:sp>
    </p:spTree>
    <p:extLst>
      <p:ext uri="{BB962C8B-B14F-4D97-AF65-F5344CB8AC3E}">
        <p14:creationId xmlns:p14="http://schemas.microsoft.com/office/powerpoint/2010/main" val="2417121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b="1" kern="1200" noProof="1">
                <a:solidFill>
                  <a:schemeClr val="tx1"/>
                </a:solidFill>
                <a:effectLst/>
                <a:latin typeface="+mn-lt"/>
                <a:ea typeface="+mn-ea"/>
                <a:cs typeface="+mn-cs"/>
              </a:rPr>
              <a:t>Duración:</a:t>
            </a:r>
            <a:r>
              <a:rPr lang="es-ES_tradnl" sz="1200" kern="1200" noProof="1">
                <a:solidFill>
                  <a:schemeClr val="tx1"/>
                </a:solidFill>
                <a:effectLst/>
                <a:latin typeface="+mn-lt"/>
                <a:ea typeface="+mn-ea"/>
                <a:cs typeface="+mn-cs"/>
              </a:rPr>
              <a:t> 10-15 minutos (incluido el debate sobre la siguiente diapositiva)</a:t>
            </a:r>
          </a:p>
          <a:p>
            <a:r>
              <a:rPr lang="es-ES_tradnl" sz="1200" b="1" kern="1200" noProof="1">
                <a:solidFill>
                  <a:schemeClr val="tx1"/>
                </a:solidFill>
                <a:effectLst/>
                <a:latin typeface="+mn-lt"/>
                <a:ea typeface="+mn-ea"/>
                <a:cs typeface="+mn-cs"/>
              </a:rPr>
              <a:t>Materiales: </a:t>
            </a:r>
            <a:r>
              <a:rPr lang="es-ES_tradnl" sz="1200" kern="1200" noProof="1">
                <a:solidFill>
                  <a:schemeClr val="tx1"/>
                </a:solidFill>
                <a:effectLst/>
                <a:latin typeface="+mn-lt"/>
                <a:ea typeface="+mn-ea"/>
                <a:cs typeface="+mn-cs"/>
              </a:rPr>
              <a:t>Folleto </a:t>
            </a:r>
            <a:r>
              <a:rPr lang="es-ES_tradnl" sz="1200" b="1" kern="1200" noProof="1">
                <a:solidFill>
                  <a:schemeClr val="tx1"/>
                </a:solidFill>
                <a:effectLst/>
                <a:latin typeface="+mn-lt"/>
                <a:ea typeface="+mn-ea"/>
                <a:cs typeface="+mn-cs"/>
              </a:rPr>
              <a:t>«Investigación a través de edades y contextos»</a:t>
            </a:r>
            <a:r>
              <a:rPr lang="es-ES_tradnl" sz="1200" kern="1200" noProof="1">
                <a:solidFill>
                  <a:schemeClr val="tx1"/>
                </a:solidFill>
                <a:effectLst/>
                <a:latin typeface="+mn-lt"/>
                <a:ea typeface="+mn-ea"/>
                <a:cs typeface="+mn-cs"/>
              </a:rPr>
              <a:t> </a:t>
            </a:r>
          </a:p>
          <a:p>
            <a:r>
              <a:rPr lang="es-ES_tradnl" sz="1200" b="1" kern="1200" noProof="1">
                <a:solidFill>
                  <a:schemeClr val="tx1"/>
                </a:solidFill>
                <a:effectLst/>
                <a:latin typeface="+mn-lt"/>
                <a:ea typeface="+mn-ea"/>
                <a:cs typeface="+mn-cs"/>
              </a:rPr>
              <a:t>Temas de conversación</a:t>
            </a:r>
          </a:p>
          <a:p>
            <a:pPr lvl="0"/>
            <a:r>
              <a:rPr lang="es-ES_tradnl" sz="1200" kern="1200" noProof="1">
                <a:solidFill>
                  <a:schemeClr val="tx1"/>
                </a:solidFill>
                <a:effectLst/>
                <a:latin typeface="+mn-lt"/>
                <a:ea typeface="+mn-ea"/>
                <a:cs typeface="+mn-cs"/>
              </a:rPr>
              <a:t>Aquí hay una variedad de tarjetas con fotos y breves ejemplos que muestran a niños de diferentes edades y contextos participando en actividades de investigación. </a:t>
            </a:r>
          </a:p>
          <a:p>
            <a:pPr lvl="0"/>
            <a:r>
              <a:rPr lang="es-ES_tradnl" sz="1200" kern="1200" noProof="1">
                <a:solidFill>
                  <a:schemeClr val="tx1"/>
                </a:solidFill>
                <a:effectLst/>
                <a:latin typeface="+mn-lt"/>
                <a:ea typeface="+mn-ea"/>
                <a:cs typeface="+mn-cs"/>
              </a:rPr>
              <a:t>Elija una tarjeta que le resulte significativa. Revise los ejemplos y la foto y considere las siguientes preguntas: </a:t>
            </a:r>
          </a:p>
          <a:p>
            <a:pPr lvl="0"/>
            <a:r>
              <a:rPr lang="es-ES_tradnl" sz="1200" kern="1200" noProof="1">
                <a:solidFill>
                  <a:schemeClr val="tx1"/>
                </a:solidFill>
                <a:effectLst/>
                <a:latin typeface="+mn-lt"/>
                <a:ea typeface="+mn-ea"/>
                <a:cs typeface="+mn-cs"/>
              </a:rPr>
              <a:t>¿De qué manera demuestra curiosidad el niño?  </a:t>
            </a:r>
          </a:p>
          <a:p>
            <a:pPr lvl="0"/>
            <a:r>
              <a:rPr lang="es-ES_tradnl" sz="1200" kern="1200" noProof="1">
                <a:solidFill>
                  <a:schemeClr val="tx1"/>
                </a:solidFill>
                <a:effectLst/>
                <a:latin typeface="+mn-lt"/>
                <a:ea typeface="+mn-ea"/>
                <a:cs typeface="+mn-cs"/>
              </a:rPr>
              <a:t>¿De qué manera está investigando o experimentando el niño? </a:t>
            </a:r>
          </a:p>
          <a:p>
            <a:pPr lvl="0"/>
            <a:r>
              <a:rPr lang="es-ES_tradnl" sz="1200" kern="1200" noProof="1">
                <a:solidFill>
                  <a:schemeClr val="tx1"/>
                </a:solidFill>
                <a:effectLst/>
                <a:latin typeface="+mn-lt"/>
                <a:ea typeface="+mn-ea"/>
                <a:cs typeface="+mn-cs"/>
              </a:rPr>
              <a:t>¿Qué tipo de conocimientos podría estar adquiriendo el niño sobre los diferentes conceptos y fenómenos STEAM? </a:t>
            </a:r>
          </a:p>
          <a:p>
            <a:pPr lvl="0"/>
            <a:r>
              <a:rPr lang="es-ES_tradnl" sz="1200" kern="1200" noProof="1">
                <a:solidFill>
                  <a:schemeClr val="tx1"/>
                </a:solidFill>
                <a:effectLst/>
                <a:latin typeface="+mn-lt"/>
                <a:ea typeface="+mn-ea"/>
                <a:cs typeface="+mn-cs"/>
              </a:rPr>
              <a:t>Busque a alguien en su mesa que haya elegido una tarjeta diferente. </a:t>
            </a:r>
          </a:p>
          <a:p>
            <a:pPr lvl="0"/>
            <a:r>
              <a:rPr lang="es-ES_tradnl" sz="1200" kern="1200" noProof="1">
                <a:solidFill>
                  <a:schemeClr val="tx1"/>
                </a:solidFill>
                <a:effectLst/>
                <a:latin typeface="+mn-lt"/>
                <a:ea typeface="+mn-ea"/>
                <a:cs typeface="+mn-cs"/>
              </a:rPr>
              <a:t>Explique a su compañero el contenido general de su tarjeta. </a:t>
            </a:r>
          </a:p>
          <a:p>
            <a:pPr lvl="0"/>
            <a:r>
              <a:rPr lang="es-ES_tradnl" sz="1200" kern="1200" noProof="1">
                <a:solidFill>
                  <a:schemeClr val="tx1"/>
                </a:solidFill>
                <a:effectLst/>
                <a:latin typeface="+mn-lt"/>
                <a:ea typeface="+mn-ea"/>
                <a:cs typeface="+mn-cs"/>
              </a:rPr>
              <a:t>Compare y contraste cómo los niños de los dos escenarios participan en la investigación de manera similar y diferente. </a:t>
            </a:r>
          </a:p>
          <a:p>
            <a:r>
              <a:rPr lang="es-ES_tradnl" sz="1200" b="1" kern="1200" noProof="1">
                <a:solidFill>
                  <a:schemeClr val="tx1"/>
                </a:solidFill>
                <a:effectLst/>
                <a:latin typeface="+mn-lt"/>
                <a:ea typeface="+mn-ea"/>
                <a:cs typeface="+mn-cs"/>
              </a:rPr>
              <a:t>Notas del facilitador</a:t>
            </a:r>
          </a:p>
          <a:p>
            <a:pPr lvl="0"/>
            <a:r>
              <a:rPr lang="es-ES_tradnl" sz="1200" kern="1200" noProof="1">
                <a:solidFill>
                  <a:schemeClr val="tx1"/>
                </a:solidFill>
                <a:effectLst/>
                <a:latin typeface="+mn-lt"/>
                <a:ea typeface="+mn-ea"/>
                <a:cs typeface="+mn-cs"/>
              </a:rPr>
              <a:t>Esta actividad se analiza en la siguiente diapositiva.</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13</a:t>
            </a:fld>
            <a:endParaRPr lang="en-US"/>
          </a:p>
        </p:txBody>
      </p:sp>
    </p:spTree>
    <p:extLst>
      <p:ext uri="{BB962C8B-B14F-4D97-AF65-F5344CB8AC3E}">
        <p14:creationId xmlns:p14="http://schemas.microsoft.com/office/powerpoint/2010/main" val="3773529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b="1" kern="1200" noProof="0" dirty="0">
                <a:solidFill>
                  <a:schemeClr val="tx1"/>
                </a:solidFill>
                <a:effectLst/>
                <a:latin typeface="+mn-lt"/>
                <a:ea typeface="+mn-ea"/>
                <a:cs typeface="+mn-cs"/>
              </a:rPr>
              <a:t>Duración:</a:t>
            </a:r>
            <a:r>
              <a:rPr lang="es-ES_tradnl" sz="1200" kern="1200" noProof="0" dirty="0">
                <a:solidFill>
                  <a:schemeClr val="tx1"/>
                </a:solidFill>
                <a:effectLst/>
                <a:latin typeface="+mn-lt"/>
                <a:ea typeface="+mn-ea"/>
                <a:cs typeface="+mn-cs"/>
              </a:rPr>
              <a:t> 10-15 minutos (incluido el debate sobre la diapositiva anterior)</a:t>
            </a:r>
          </a:p>
          <a:p>
            <a:r>
              <a:rPr lang="es-ES_tradnl" sz="1200" b="1" kern="1200" noProof="0" dirty="0">
                <a:solidFill>
                  <a:schemeClr val="tx1"/>
                </a:solidFill>
                <a:effectLst/>
                <a:latin typeface="+mn-lt"/>
                <a:ea typeface="+mn-ea"/>
                <a:cs typeface="+mn-cs"/>
              </a:rPr>
              <a:t>Materiales: </a:t>
            </a:r>
            <a:r>
              <a:rPr lang="es-ES_tradnl" sz="1200" kern="1200" noProof="0" dirty="0">
                <a:solidFill>
                  <a:schemeClr val="tx1"/>
                </a:solidFill>
                <a:effectLst/>
                <a:latin typeface="+mn-lt"/>
                <a:ea typeface="+mn-ea"/>
                <a:cs typeface="+mn-cs"/>
              </a:rPr>
              <a:t>Folleto </a:t>
            </a:r>
            <a:r>
              <a:rPr lang="es-ES_tradnl" sz="1200" b="1" kern="1200" noProof="0" dirty="0">
                <a:solidFill>
                  <a:schemeClr val="tx1"/>
                </a:solidFill>
                <a:effectLst/>
                <a:latin typeface="+mn-lt"/>
                <a:ea typeface="+mn-ea"/>
                <a:cs typeface="+mn-cs"/>
              </a:rPr>
              <a:t>«Investigación a través de edades y contextos»</a:t>
            </a:r>
          </a:p>
          <a:p>
            <a:r>
              <a:rPr lang="es-ES_tradnl" sz="1200" b="1" kern="1200" noProof="0" dirty="0">
                <a:solidFill>
                  <a:schemeClr val="tx1"/>
                </a:solidFill>
                <a:effectLst/>
                <a:latin typeface="+mn-lt"/>
                <a:ea typeface="+mn-ea"/>
                <a:cs typeface="+mn-cs"/>
              </a:rPr>
              <a:t>Temas de conversación</a:t>
            </a:r>
          </a:p>
          <a:p>
            <a:pPr lvl="0"/>
            <a:r>
              <a:rPr lang="es-ES_tradnl" sz="1200" kern="1200" noProof="0" dirty="0">
                <a:solidFill>
                  <a:schemeClr val="tx1"/>
                </a:solidFill>
                <a:effectLst/>
                <a:latin typeface="+mn-lt"/>
                <a:ea typeface="+mn-ea"/>
                <a:cs typeface="+mn-cs"/>
              </a:rPr>
              <a:t>Los ejemplos que acabamos de examinar reflejaban a niños de diferentes edades y contextos.  </a:t>
            </a:r>
          </a:p>
          <a:p>
            <a:pPr lvl="0"/>
            <a:r>
              <a:rPr lang="es-ES_tradnl" sz="1200" kern="1200" noProof="0" dirty="0">
                <a:solidFill>
                  <a:schemeClr val="tx1"/>
                </a:solidFill>
                <a:effectLst/>
                <a:latin typeface="+mn-lt"/>
                <a:ea typeface="+mn-ea"/>
                <a:cs typeface="+mn-cs"/>
              </a:rPr>
              <a:t>Discutamos cómo los niños de diferentes edades participan en la indagación. </a:t>
            </a:r>
          </a:p>
          <a:p>
            <a:pPr lvl="0"/>
            <a:r>
              <a:rPr lang="es-ES_tradnl" sz="1200" kern="1200" noProof="0" dirty="0">
                <a:solidFill>
                  <a:schemeClr val="tx1"/>
                </a:solidFill>
                <a:effectLst/>
                <a:latin typeface="+mn-lt"/>
                <a:ea typeface="+mn-ea"/>
                <a:cs typeface="+mn-cs"/>
              </a:rPr>
              <a:t>[Anime a los participantes a responder a cada punto de la pantalla. Los participantes pueden utilizar las fotos y los ejemplos como ejemplos. Utilice las respuestas de ejemplo de las Notas del facilitador para apoyar el debate].</a:t>
            </a:r>
          </a:p>
          <a:p>
            <a:pPr lvl="0"/>
            <a:r>
              <a:rPr lang="es-ES_tradnl" sz="1200" kern="1200" noProof="0" dirty="0">
                <a:solidFill>
                  <a:schemeClr val="tx1"/>
                </a:solidFill>
                <a:effectLst/>
                <a:latin typeface="+mn-lt"/>
                <a:ea typeface="+mn-ea"/>
                <a:cs typeface="+mn-cs"/>
              </a:rPr>
              <a:t>¿De qué maneras demuestran curiosidad los niños? </a:t>
            </a:r>
          </a:p>
          <a:p>
            <a:pPr lvl="0"/>
            <a:r>
              <a:rPr lang="es-ES_tradnl" sz="1200" kern="1200" noProof="0" dirty="0">
                <a:solidFill>
                  <a:schemeClr val="tx1"/>
                </a:solidFill>
                <a:effectLst/>
                <a:latin typeface="+mn-lt"/>
                <a:ea typeface="+mn-ea"/>
                <a:cs typeface="+mn-cs"/>
              </a:rPr>
              <a:t>¿De qué maneras investigan o experimentan los niños?</a:t>
            </a:r>
          </a:p>
          <a:p>
            <a:pPr lvl="0"/>
            <a:r>
              <a:rPr lang="es-ES_tradnl" sz="1200" kern="1200" noProof="0" dirty="0">
                <a:solidFill>
                  <a:schemeClr val="tx1"/>
                </a:solidFill>
                <a:effectLst/>
                <a:latin typeface="+mn-lt"/>
                <a:ea typeface="+mn-ea"/>
                <a:cs typeface="+mn-cs"/>
              </a:rPr>
              <a:t>¿Qué tipo de conocimientos podría estar adquiriendo el niño sobre los diferentes conceptos y fenómenos STEAM?</a:t>
            </a:r>
          </a:p>
          <a:p>
            <a:r>
              <a:rPr lang="es-ES_tradnl" sz="1200" b="1" kern="1200" noProof="0" dirty="0">
                <a:solidFill>
                  <a:schemeClr val="tx1"/>
                </a:solidFill>
                <a:effectLst/>
                <a:latin typeface="+mn-lt"/>
                <a:ea typeface="+mn-ea"/>
                <a:cs typeface="+mn-cs"/>
              </a:rPr>
              <a:t>Notas del facilitador</a:t>
            </a:r>
          </a:p>
          <a:p>
            <a:pPr lvl="0"/>
            <a:r>
              <a:rPr lang="es-ES_tradnl" sz="1200" kern="1200" noProof="0" dirty="0">
                <a:solidFill>
                  <a:schemeClr val="tx1"/>
                </a:solidFill>
                <a:effectLst/>
                <a:latin typeface="+mn-lt"/>
                <a:ea typeface="+mn-ea"/>
                <a:cs typeface="+mn-cs"/>
              </a:rPr>
              <a:t>A continuación se incluyen algunas respuestas de ejemplo que puede utilizar para apoyar el debate.</a:t>
            </a:r>
          </a:p>
          <a:p>
            <a:pPr lvl="0"/>
            <a:r>
              <a:rPr lang="es-ES_tradnl" sz="1200" kern="1200" noProof="0" dirty="0">
                <a:solidFill>
                  <a:schemeClr val="tx1"/>
                </a:solidFill>
                <a:effectLst/>
                <a:latin typeface="+mn-lt"/>
                <a:ea typeface="+mn-ea"/>
                <a:cs typeface="+mn-cs"/>
              </a:rPr>
              <a:t>Expresar curiosidad: </a:t>
            </a:r>
          </a:p>
          <a:p>
            <a:pPr lvl="0"/>
            <a:r>
              <a:rPr lang="es-ES_tradnl" sz="1200" kern="1200" noProof="0" dirty="0">
                <a:solidFill>
                  <a:schemeClr val="tx1"/>
                </a:solidFill>
                <a:effectLst/>
                <a:latin typeface="+mn-lt"/>
                <a:ea typeface="+mn-ea"/>
                <a:cs typeface="+mn-cs"/>
              </a:rPr>
              <a:t>Es posible que los niños más pequeños no expresen verbalmente lo que les despierta curiosidad. Puede que observe expresiones faciales, que pasen mucho tiempo mirando objetos que despiertan su curiosidad, que emitan sonidos de emoción (por ejemplo, el bebé que exploraba instrumentos musicales sonreía cada vez que conseguía crear un sonido). </a:t>
            </a:r>
          </a:p>
          <a:p>
            <a:pPr lvl="0"/>
            <a:r>
              <a:rPr lang="es-ES_tradnl" sz="1200" kern="1200" noProof="0" dirty="0">
                <a:solidFill>
                  <a:schemeClr val="tx1"/>
                </a:solidFill>
                <a:effectLst/>
                <a:latin typeface="+mn-lt"/>
                <a:ea typeface="+mn-ea"/>
                <a:cs typeface="+mn-cs"/>
              </a:rPr>
              <a:t>Los niños mayores pueden mostrar curiosidad de maneras similares. Algunos pueden verbalizar lo que les despierta curiosidad haciendo preguntas (por ejemplo, los niños hicieron preguntas sobre las mariposas y las plantas). Los niños pueden hacer preguntas en diferentes idiomas.  </a:t>
            </a:r>
          </a:p>
          <a:p>
            <a:pPr lvl="0"/>
            <a:r>
              <a:rPr lang="es-ES_tradnl" sz="1200" kern="1200" noProof="0" dirty="0">
                <a:solidFill>
                  <a:schemeClr val="tx1"/>
                </a:solidFill>
                <a:effectLst/>
                <a:latin typeface="+mn-lt"/>
                <a:ea typeface="+mn-ea"/>
                <a:cs typeface="+mn-cs"/>
              </a:rPr>
              <a:t>Investigar fenómenos: </a:t>
            </a:r>
          </a:p>
          <a:p>
            <a:pPr lvl="0"/>
            <a:r>
              <a:rPr lang="es-ES_tradnl" sz="1200" kern="1200" noProof="0" dirty="0">
                <a:solidFill>
                  <a:schemeClr val="tx1"/>
                </a:solidFill>
                <a:effectLst/>
                <a:latin typeface="+mn-lt"/>
                <a:ea typeface="+mn-ea"/>
                <a:cs typeface="+mn-cs"/>
              </a:rPr>
              <a:t>Los niños más pequeños pueden llevarse objetos a la boca, golpear objetos entre sí o tirar objetos de una superficie. Sus investigaciones pueden ser breves y notarán los cambios que se producen de forma inmediata (por ejemplo, el bebé, durante el tiempo de juego en el suelo, se dio cuenta de que las ruedas ruedan). Los adultos pueden destacar las similitudes y diferencias entre los objetos. Pueden añadir lenguaje a las investigaciones de los niños y modelar diferentes formas de utilizar los materiales. </a:t>
            </a:r>
          </a:p>
          <a:p>
            <a:pPr lvl="0"/>
            <a:r>
              <a:rPr lang="es-ES_tradnl" sz="1200" kern="1200" noProof="0" dirty="0">
                <a:solidFill>
                  <a:schemeClr val="tx1"/>
                </a:solidFill>
                <a:effectLst/>
                <a:latin typeface="+mn-lt"/>
                <a:ea typeface="+mn-ea"/>
                <a:cs typeface="+mn-cs"/>
              </a:rPr>
              <a:t>Los niños mayores pueden trabajar de forma más colaborativa. Pueden desarrollar y revisar planes antes de investigar, y pueden notar cambios más sutiles a lo largo del tiempo (por ejemplo, el niño de segundo grado notó cómo cambiaban las plantas con el tiempo). Los adultos pueden ofrecer materiales que los niños necesitan para poner a prueba algunas de sus ideas y conocimientos incipientes. Los adultos pueden animar a los niños a explicar lo que están haciendo y luego cuestionar sus teorías de manera que les ayude a investigar más profundamente.</a:t>
            </a:r>
          </a:p>
          <a:p>
            <a:pPr lvl="0"/>
            <a:r>
              <a:rPr lang="es-ES_tradnl" sz="1200" kern="1200" noProof="0" dirty="0">
                <a:solidFill>
                  <a:schemeClr val="tx1"/>
                </a:solidFill>
                <a:effectLst/>
                <a:latin typeface="+mn-lt"/>
                <a:ea typeface="+mn-ea"/>
                <a:cs typeface="+mn-cs"/>
              </a:rPr>
              <a:t>Comunicar sus ideas:</a:t>
            </a:r>
          </a:p>
          <a:p>
            <a:pPr lvl="0"/>
            <a:r>
              <a:rPr lang="es-ES_tradnl" sz="1200" kern="1200" noProof="0" dirty="0">
                <a:solidFill>
                  <a:schemeClr val="tx1"/>
                </a:solidFill>
                <a:effectLst/>
                <a:latin typeface="+mn-lt"/>
                <a:ea typeface="+mn-ea"/>
                <a:cs typeface="+mn-cs"/>
              </a:rPr>
              <a:t>Los niños más pequeños o que no hablan pueden repetir sus acciones para mostrar lo que saben (por ejemplo, la niña que hacía burbujas en el fregadero le mostró a su educadora cómo era capaz de hacer burbujas). </a:t>
            </a:r>
          </a:p>
          <a:p>
            <a:pPr lvl="0"/>
            <a:r>
              <a:rPr lang="es-ES_tradnl" sz="1200" kern="1200" noProof="0" dirty="0">
                <a:solidFill>
                  <a:schemeClr val="tx1"/>
                </a:solidFill>
                <a:effectLst/>
                <a:latin typeface="+mn-lt"/>
                <a:ea typeface="+mn-ea"/>
                <a:cs typeface="+mn-cs"/>
              </a:rPr>
              <a:t>Los niños mayores podrán compartir pensamientos comunes a través del lenguaje hablado, el texto escrito o los dibujos (por ejemplo, los niños que observaban las mariposas hicieron dibujos y participaron en un debate sobre lo que preferían comer las mariposas). </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14</a:t>
            </a:fld>
            <a:endParaRPr lang="en-US"/>
          </a:p>
        </p:txBody>
      </p:sp>
    </p:spTree>
    <p:extLst>
      <p:ext uri="{BB962C8B-B14F-4D97-AF65-F5344CB8AC3E}">
        <p14:creationId xmlns:p14="http://schemas.microsoft.com/office/powerpoint/2010/main" val="2930748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b="1" kern="1200" noProof="0" dirty="0">
                <a:solidFill>
                  <a:schemeClr val="tx1"/>
                </a:solidFill>
                <a:effectLst/>
                <a:latin typeface="+mn-lt"/>
                <a:ea typeface="+mn-ea"/>
                <a:cs typeface="+mn-cs"/>
              </a:rPr>
              <a:t>Temas de conversación</a:t>
            </a:r>
          </a:p>
          <a:p>
            <a:pPr lvl="0"/>
            <a:r>
              <a:rPr lang="es-ES_tradnl" sz="1200" kern="1200" noProof="0" dirty="0">
                <a:solidFill>
                  <a:schemeClr val="tx1"/>
                </a:solidFill>
                <a:effectLst/>
                <a:latin typeface="+mn-lt"/>
                <a:ea typeface="+mn-ea"/>
                <a:cs typeface="+mn-cs"/>
              </a:rPr>
              <a:t>Repasemos algunos puntos clave que hemos explorado en la primera parte de nuestra sesión. </a:t>
            </a:r>
          </a:p>
          <a:p>
            <a:pPr lvl="0"/>
            <a:r>
              <a:rPr lang="es-ES_tradnl" sz="1200" kern="1200" noProof="0" dirty="0">
                <a:solidFill>
                  <a:schemeClr val="tx1"/>
                </a:solidFill>
                <a:effectLst/>
                <a:latin typeface="+mn-lt"/>
                <a:ea typeface="+mn-ea"/>
                <a:cs typeface="+mn-cs"/>
              </a:rPr>
              <a:t>La indagación es la forma en que las personas (adultos y niños) se preguntan e investigan fenómenos o problemas a través del juego y la experimentación para construir una comprensión de su mundo. </a:t>
            </a:r>
          </a:p>
          <a:p>
            <a:pPr lvl="0"/>
            <a:r>
              <a:rPr lang="es-ES_tradnl" sz="1200" kern="1200" noProof="0" dirty="0">
                <a:solidFill>
                  <a:schemeClr val="tx1"/>
                </a:solidFill>
                <a:effectLst/>
                <a:latin typeface="+mn-lt"/>
                <a:ea typeface="+mn-ea"/>
                <a:cs typeface="+mn-cs"/>
              </a:rPr>
              <a:t>La indagación puede profundizar el conocimiento y mejorar las habilidades en todos los ámbitos. </a:t>
            </a:r>
          </a:p>
          <a:p>
            <a:pPr lvl="0"/>
            <a:r>
              <a:rPr lang="es-ES_tradnl" sz="1200" kern="1200" noProof="0" dirty="0">
                <a:solidFill>
                  <a:schemeClr val="tx1"/>
                </a:solidFill>
                <a:effectLst/>
                <a:latin typeface="+mn-lt"/>
                <a:ea typeface="+mn-ea"/>
                <a:cs typeface="+mn-cs"/>
              </a:rPr>
              <a:t>La indagación puede darse en diferentes contextos, lo que proporciona muchas formas diversas de ayudar a los niños a preguntarse e investigar diferentes conceptos y fenómenos. </a:t>
            </a:r>
          </a:p>
          <a:p>
            <a:pPr lvl="0"/>
            <a:r>
              <a:rPr lang="es-ES_tradnl" sz="1200" kern="1200" noProof="0" dirty="0">
                <a:solidFill>
                  <a:schemeClr val="tx1"/>
                </a:solidFill>
                <a:effectLst/>
                <a:latin typeface="+mn-lt"/>
                <a:ea typeface="+mn-ea"/>
                <a:cs typeface="+mn-cs"/>
              </a:rPr>
              <a:t>Los niños de todas las edades pueden participar en la indagación de diferentes maneras. </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15</a:t>
            </a:fld>
            <a:endParaRPr lang="en-US"/>
          </a:p>
        </p:txBody>
      </p:sp>
    </p:spTree>
    <p:extLst>
      <p:ext uri="{BB962C8B-B14F-4D97-AF65-F5344CB8AC3E}">
        <p14:creationId xmlns:p14="http://schemas.microsoft.com/office/powerpoint/2010/main" val="521843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b="1" kern="1200" noProof="1">
                <a:solidFill>
                  <a:schemeClr val="tx1"/>
                </a:solidFill>
                <a:effectLst/>
                <a:latin typeface="+mn-lt"/>
                <a:ea typeface="+mn-ea"/>
                <a:cs typeface="+mn-cs"/>
              </a:rPr>
              <a:t>Temas de conversación</a:t>
            </a:r>
          </a:p>
          <a:p>
            <a:pPr lvl="0"/>
            <a:r>
              <a:rPr lang="es-ES_tradnl" sz="1200" kern="1200" noProof="1">
                <a:solidFill>
                  <a:schemeClr val="tx1"/>
                </a:solidFill>
                <a:effectLst/>
                <a:latin typeface="+mn-lt"/>
                <a:ea typeface="+mn-ea"/>
                <a:cs typeface="+mn-cs"/>
              </a:rPr>
              <a:t>Hemos explorado qué es la indagación y por qué es importante. Ahora consideraremos un aspecto esencial para crear una cultura de indagación en nuestros entornos.  </a:t>
            </a:r>
          </a:p>
          <a:p>
            <a:pPr lvl="0"/>
            <a:r>
              <a:rPr lang="es-ES_tradnl" sz="1200" kern="1200" noProof="1">
                <a:solidFill>
                  <a:schemeClr val="tx1"/>
                </a:solidFill>
                <a:effectLst/>
                <a:latin typeface="+mn-lt"/>
                <a:ea typeface="+mn-ea"/>
                <a:cs typeface="+mn-cs"/>
              </a:rPr>
              <a:t>Para apoyar el aprendizaje basado en la indagación, podemos crear un entorno que anime a los niños a seguir su curiosidad, explorar su entorno, hacer preguntas y participar en investigaciones. En un entorno de aprendizaje que apoya la indagación, los adultos acogen y valoran las preguntas de los niños, los guían en su exploración y se unen a ellos para explorar el mundo. Crean una cultura de indagación. </a:t>
            </a:r>
          </a:p>
          <a:p>
            <a:pPr lvl="0"/>
            <a:r>
              <a:rPr lang="es-ES_tradnl" sz="1200" kern="1200" noProof="1">
                <a:solidFill>
                  <a:schemeClr val="tx1"/>
                </a:solidFill>
                <a:effectLst/>
                <a:latin typeface="+mn-lt"/>
                <a:ea typeface="+mn-ea"/>
                <a:cs typeface="+mn-cs"/>
              </a:rPr>
              <a:t>Para ello, primero debemos adoptar una mentalidad que esté preparada para acompañar a los niños en sus juegos y exploraciones. </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16</a:t>
            </a:fld>
            <a:endParaRPr lang="en-US"/>
          </a:p>
        </p:txBody>
      </p:sp>
    </p:spTree>
    <p:extLst>
      <p:ext uri="{BB962C8B-B14F-4D97-AF65-F5344CB8AC3E}">
        <p14:creationId xmlns:p14="http://schemas.microsoft.com/office/powerpoint/2010/main" val="1776168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b="1" kern="1200" noProof="0" dirty="0">
                <a:solidFill>
                  <a:schemeClr val="tx1"/>
                </a:solidFill>
                <a:effectLst/>
                <a:latin typeface="+mn-lt"/>
                <a:ea typeface="+mn-ea"/>
                <a:cs typeface="+mn-cs"/>
              </a:rPr>
              <a:t>Temas de conversación</a:t>
            </a:r>
          </a:p>
          <a:p>
            <a:pPr lvl="0"/>
            <a:r>
              <a:rPr lang="es-ES_tradnl" sz="1200" kern="1200" noProof="0" dirty="0">
                <a:solidFill>
                  <a:schemeClr val="tx1"/>
                </a:solidFill>
                <a:effectLst/>
                <a:latin typeface="+mn-lt"/>
                <a:ea typeface="+mn-ea"/>
                <a:cs typeface="+mn-cs"/>
              </a:rPr>
              <a:t>Nuestra mentalidad incluye nuestros pensamientos y sentimientos que afectan la forma en que interactuamos con el mundo. </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17</a:t>
            </a:fld>
            <a:endParaRPr lang="en-US"/>
          </a:p>
        </p:txBody>
      </p:sp>
    </p:spTree>
    <p:extLst>
      <p:ext uri="{BB962C8B-B14F-4D97-AF65-F5344CB8AC3E}">
        <p14:creationId xmlns:p14="http://schemas.microsoft.com/office/powerpoint/2010/main" val="3436902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b="1" kern="1200" noProof="0" dirty="0">
                <a:solidFill>
                  <a:schemeClr val="tx1"/>
                </a:solidFill>
                <a:effectLst/>
                <a:latin typeface="+mn-lt"/>
                <a:ea typeface="+mn-ea"/>
                <a:cs typeface="+mn-cs"/>
              </a:rPr>
              <a:t>Duración:</a:t>
            </a:r>
            <a:r>
              <a:rPr lang="es-ES_tradnl" sz="1200" kern="1200" noProof="0" dirty="0">
                <a:solidFill>
                  <a:schemeClr val="tx1"/>
                </a:solidFill>
                <a:effectLst/>
                <a:latin typeface="+mn-lt"/>
                <a:ea typeface="+mn-ea"/>
                <a:cs typeface="+mn-cs"/>
              </a:rPr>
              <a:t> 15 minutos</a:t>
            </a:r>
          </a:p>
          <a:p>
            <a:r>
              <a:rPr lang="es-ES_tradnl" sz="1200" b="1" kern="1200" noProof="0" dirty="0">
                <a:solidFill>
                  <a:schemeClr val="tx1"/>
                </a:solidFill>
                <a:effectLst/>
                <a:latin typeface="+mn-lt"/>
                <a:ea typeface="+mn-ea"/>
                <a:cs typeface="+mn-cs"/>
              </a:rPr>
              <a:t>Materiales: </a:t>
            </a:r>
            <a:r>
              <a:rPr lang="es-ES_tradnl" sz="1200" kern="1200" noProof="0" dirty="0">
                <a:solidFill>
                  <a:schemeClr val="tx1"/>
                </a:solidFill>
                <a:effectLst/>
                <a:latin typeface="+mn-lt"/>
                <a:ea typeface="+mn-ea"/>
                <a:cs typeface="+mn-cs"/>
              </a:rPr>
              <a:t>Folleto sobre </a:t>
            </a:r>
            <a:r>
              <a:rPr lang="es-ES_tradnl" sz="1200" b="1" kern="1200" noProof="0" dirty="0">
                <a:solidFill>
                  <a:schemeClr val="tx1"/>
                </a:solidFill>
                <a:effectLst/>
                <a:latin typeface="+mn-lt"/>
                <a:ea typeface="+mn-ea"/>
                <a:cs typeface="+mn-cs"/>
              </a:rPr>
              <a:t>la mentalidad inquisitiva</a:t>
            </a:r>
          </a:p>
          <a:p>
            <a:r>
              <a:rPr lang="es-ES_tradnl" sz="1200" b="1" kern="1200" noProof="0" dirty="0">
                <a:solidFill>
                  <a:schemeClr val="tx1"/>
                </a:solidFill>
                <a:effectLst/>
                <a:latin typeface="+mn-lt"/>
                <a:ea typeface="+mn-ea"/>
                <a:cs typeface="+mn-cs"/>
              </a:rPr>
              <a:t>Temas de conversación</a:t>
            </a:r>
          </a:p>
          <a:p>
            <a:pPr lvl="0"/>
            <a:r>
              <a:rPr lang="es-ES_tradnl" sz="1200" kern="1200" noProof="0" dirty="0">
                <a:solidFill>
                  <a:schemeClr val="tx1"/>
                </a:solidFill>
                <a:effectLst/>
                <a:latin typeface="+mn-lt"/>
                <a:ea typeface="+mn-ea"/>
                <a:cs typeface="+mn-cs"/>
              </a:rPr>
              <a:t>Dediquemos un momento a reflexionar sobre las mentalidades tanto de los niños como de los educadores que les ayudan a participar en la investigación.</a:t>
            </a:r>
          </a:p>
          <a:p>
            <a:pPr lvl="0"/>
            <a:r>
              <a:rPr lang="es-ES_tradnl" sz="1200" kern="1200" noProof="0" dirty="0">
                <a:solidFill>
                  <a:schemeClr val="tx1"/>
                </a:solidFill>
                <a:effectLst/>
                <a:latin typeface="+mn-lt"/>
                <a:ea typeface="+mn-ea"/>
                <a:cs typeface="+mn-cs"/>
              </a:rPr>
              <a:t>[Utilice el folleto </a:t>
            </a:r>
            <a:r>
              <a:rPr lang="es-ES_tradnl" sz="1200" b="1" kern="1200" noProof="0" dirty="0">
                <a:solidFill>
                  <a:schemeClr val="tx1"/>
                </a:solidFill>
                <a:effectLst/>
                <a:latin typeface="+mn-lt"/>
                <a:ea typeface="+mn-ea"/>
                <a:cs typeface="+mn-cs"/>
              </a:rPr>
              <a:t>«Mentalidad inquisitiva» </a:t>
            </a:r>
            <a:r>
              <a:rPr lang="es-ES_tradnl" sz="1200" kern="1200" noProof="0" dirty="0">
                <a:solidFill>
                  <a:schemeClr val="tx1"/>
                </a:solidFill>
                <a:effectLst/>
                <a:latin typeface="+mn-lt"/>
                <a:ea typeface="+mn-ea"/>
                <a:cs typeface="+mn-cs"/>
              </a:rPr>
              <a:t>para animar a los educadores a reflexionar sobre la mentalidad que favorece la investigación. En esta actividad, compartirá el libro </a:t>
            </a:r>
            <a:r>
              <a:rPr lang="es-ES_tradnl" sz="1200" i="1" kern="1200" noProof="0" dirty="0">
                <a:solidFill>
                  <a:schemeClr val="tx1"/>
                </a:solidFill>
                <a:effectLst/>
                <a:latin typeface="+mn-lt"/>
                <a:ea typeface="+mn-ea"/>
                <a:cs typeface="+mn-cs"/>
              </a:rPr>
              <a:t>Ada Twist, </a:t>
            </a:r>
            <a:r>
              <a:rPr lang="es-ES_tradnl" sz="1200" i="1" kern="1200" noProof="0" dirty="0" err="1">
                <a:solidFill>
                  <a:schemeClr val="tx1"/>
                </a:solidFill>
                <a:effectLst/>
                <a:latin typeface="+mn-lt"/>
                <a:ea typeface="+mn-ea"/>
                <a:cs typeface="+mn-cs"/>
              </a:rPr>
              <a:t>Scientist</a:t>
            </a:r>
            <a:r>
              <a:rPr lang="es-ES_tradnl" sz="1200" i="1" kern="1200" noProof="0" dirty="0">
                <a:solidFill>
                  <a:schemeClr val="tx1"/>
                </a:solidFill>
                <a:effectLst/>
                <a:latin typeface="+mn-lt"/>
                <a:ea typeface="+mn-ea"/>
                <a:cs typeface="+mn-cs"/>
              </a:rPr>
              <a:t>, </a:t>
            </a:r>
            <a:r>
              <a:rPr lang="es-ES_tradnl" sz="1200" kern="1200" noProof="0" dirty="0">
                <a:solidFill>
                  <a:schemeClr val="tx1"/>
                </a:solidFill>
                <a:effectLst/>
                <a:latin typeface="+mn-lt"/>
                <a:ea typeface="+mn-ea"/>
                <a:cs typeface="+mn-cs"/>
              </a:rPr>
              <a:t>de Andrea </a:t>
            </a:r>
            <a:r>
              <a:rPr lang="es-ES_tradnl" sz="1200" kern="1200" noProof="0" dirty="0" err="1">
                <a:solidFill>
                  <a:schemeClr val="tx1"/>
                </a:solidFill>
                <a:effectLst/>
                <a:latin typeface="+mn-lt"/>
                <a:ea typeface="+mn-ea"/>
                <a:cs typeface="+mn-cs"/>
              </a:rPr>
              <a:t>Beaty</a:t>
            </a:r>
            <a:r>
              <a:rPr lang="es-ES_tradnl" sz="1200" kern="1200" noProof="0" dirty="0">
                <a:solidFill>
                  <a:schemeClr val="tx1"/>
                </a:solidFill>
                <a:effectLst/>
                <a:latin typeface="+mn-lt"/>
                <a:ea typeface="+mn-ea"/>
                <a:cs typeface="+mn-cs"/>
              </a:rPr>
              <a:t>. Este libro describe a una niña curiosa y las formas en que su familia acoge su curiosidad. Se animará a los participantes a debatir sobre la mentalidad de la niña y la de sus padres]. </a:t>
            </a:r>
          </a:p>
          <a:p>
            <a:pPr lvl="0"/>
            <a:r>
              <a:rPr lang="es-ES_tradnl" sz="1200" kern="1200" noProof="0" dirty="0">
                <a:solidFill>
                  <a:schemeClr val="tx1"/>
                </a:solidFill>
                <a:effectLst/>
                <a:latin typeface="+mn-lt"/>
                <a:ea typeface="+mn-ea"/>
                <a:cs typeface="+mn-cs"/>
              </a:rPr>
              <a:t>[Después de leer y debatir </a:t>
            </a:r>
            <a:r>
              <a:rPr lang="es-ES_tradnl" sz="1200" i="1" kern="1200" noProof="0" dirty="0">
                <a:solidFill>
                  <a:schemeClr val="tx1"/>
                </a:solidFill>
                <a:effectLst/>
                <a:latin typeface="+mn-lt"/>
                <a:ea typeface="+mn-ea"/>
                <a:cs typeface="+mn-cs"/>
              </a:rPr>
              <a:t>Ada Twist, científica</a:t>
            </a:r>
            <a:r>
              <a:rPr lang="es-ES_tradnl" sz="1200" kern="1200" noProof="0" dirty="0">
                <a:solidFill>
                  <a:schemeClr val="tx1"/>
                </a:solidFill>
                <a:effectLst/>
                <a:latin typeface="+mn-lt"/>
                <a:ea typeface="+mn-ea"/>
                <a:cs typeface="+mn-cs"/>
              </a:rPr>
              <a:t>:] Gracias por explorar las mentalidades para la investigación. </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a:p>
        </p:txBody>
      </p:sp>
    </p:spTree>
    <p:extLst>
      <p:ext uri="{BB962C8B-B14F-4D97-AF65-F5344CB8AC3E}">
        <p14:creationId xmlns:p14="http://schemas.microsoft.com/office/powerpoint/2010/main" val="3623355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b="1" kern="1200" noProof="0" dirty="0">
                <a:solidFill>
                  <a:schemeClr val="tx1"/>
                </a:solidFill>
                <a:effectLst/>
                <a:latin typeface="+mn-lt"/>
                <a:ea typeface="+mn-ea"/>
                <a:cs typeface="+mn-cs"/>
              </a:rPr>
              <a:t>Materiales: M</a:t>
            </a:r>
            <a:r>
              <a:rPr lang="es-ES_tradnl" sz="1200" b="1" kern="1200" baseline="30000" noProof="0" dirty="0">
                <a:solidFill>
                  <a:schemeClr val="tx1"/>
                </a:solidFill>
                <a:effectLst/>
                <a:latin typeface="+mn-lt"/>
                <a:ea typeface="+mn-ea"/>
                <a:cs typeface="+mn-cs"/>
              </a:rPr>
              <a:t>5</a:t>
            </a:r>
            <a:r>
              <a:rPr lang="es-ES_tradnl" sz="1200" b="1" kern="1200" noProof="0" dirty="0">
                <a:solidFill>
                  <a:schemeClr val="tx1"/>
                </a:solidFill>
                <a:effectLst/>
                <a:latin typeface="+mn-lt"/>
                <a:ea typeface="+mn-ea"/>
                <a:cs typeface="+mn-cs"/>
              </a:rPr>
              <a:t> </a:t>
            </a:r>
            <a:r>
              <a:rPr lang="es-ES_tradnl" sz="1200" kern="1200" noProof="0" dirty="0">
                <a:solidFill>
                  <a:schemeClr val="tx1"/>
                </a:solidFill>
                <a:effectLst/>
                <a:latin typeface="+mn-lt"/>
                <a:ea typeface="+mn-ea"/>
                <a:cs typeface="+mn-cs"/>
              </a:rPr>
              <a:t>Folleto</a:t>
            </a:r>
            <a:r>
              <a:rPr lang="es-ES_tradnl" sz="1200" b="1" kern="1200" noProof="0" dirty="0">
                <a:solidFill>
                  <a:schemeClr val="tx1"/>
                </a:solidFill>
                <a:effectLst/>
                <a:latin typeface="+mn-lt"/>
                <a:ea typeface="+mn-ea"/>
                <a:cs typeface="+mn-cs"/>
              </a:rPr>
              <a:t> informativo sobre el enfoque temprano STEAM</a:t>
            </a:r>
          </a:p>
          <a:p>
            <a:r>
              <a:rPr lang="es-ES_tradnl" sz="1200" b="1" kern="1200" noProof="0" dirty="0">
                <a:solidFill>
                  <a:schemeClr val="tx1"/>
                </a:solidFill>
                <a:effectLst/>
                <a:latin typeface="+mn-lt"/>
                <a:ea typeface="+mn-ea"/>
                <a:cs typeface="+mn-cs"/>
              </a:rPr>
              <a:t>Temas de conversación</a:t>
            </a:r>
          </a:p>
          <a:p>
            <a:pPr lvl="0"/>
            <a:r>
              <a:rPr lang="es-ES_tradnl" sz="1200" kern="1200" noProof="0" dirty="0">
                <a:solidFill>
                  <a:schemeClr val="tx1"/>
                </a:solidFill>
                <a:effectLst/>
                <a:latin typeface="+mn-lt"/>
                <a:ea typeface="+mn-ea"/>
                <a:cs typeface="+mn-cs"/>
              </a:rPr>
              <a:t>La mentalidad inquisitiva forma parte de un enfoque más amplio destinado a ayudar a los niños a participar en la investigación STEAM. </a:t>
            </a:r>
          </a:p>
          <a:p>
            <a:pPr lvl="0"/>
            <a:r>
              <a:rPr lang="es-ES_tradnl" sz="1200" kern="1200" noProof="0" dirty="0">
                <a:solidFill>
                  <a:schemeClr val="tx1"/>
                </a:solidFill>
                <a:effectLst/>
                <a:latin typeface="+mn-lt"/>
                <a:ea typeface="+mn-ea"/>
                <a:cs typeface="+mn-cs"/>
              </a:rPr>
              <a:t>Este enfoque se denomina «Enfoque STEAM temprano M</a:t>
            </a:r>
            <a:r>
              <a:rPr lang="es-ES_tradnl" sz="1200" kern="1200" baseline="30000" noProof="0" dirty="0">
                <a:solidFill>
                  <a:schemeClr val="tx1"/>
                </a:solidFill>
                <a:effectLst/>
                <a:latin typeface="+mn-lt"/>
                <a:ea typeface="+mn-ea"/>
                <a:cs typeface="+mn-cs"/>
              </a:rPr>
              <a:t>5 </a:t>
            </a:r>
            <a:r>
              <a:rPr lang="es-ES_tradnl" sz="1200" kern="1200" noProof="0" dirty="0">
                <a:solidFill>
                  <a:schemeClr val="tx1"/>
                </a:solidFill>
                <a:effectLst/>
                <a:latin typeface="+mn-lt"/>
                <a:ea typeface="+mn-ea"/>
                <a:cs typeface="+mn-cs"/>
              </a:rPr>
              <a:t> ». </a:t>
            </a:r>
          </a:p>
          <a:p>
            <a:pPr lvl="0"/>
            <a:r>
              <a:rPr lang="es-ES_tradnl" sz="1200" kern="1200" noProof="0" dirty="0">
                <a:solidFill>
                  <a:schemeClr val="tx1"/>
                </a:solidFill>
                <a:effectLst/>
                <a:latin typeface="+mn-lt"/>
                <a:ea typeface="+mn-ea"/>
                <a:cs typeface="+mn-cs"/>
              </a:rPr>
              <a:t>Incluye cinco prácticas de enseñanza: aprendizaje mutuo, investigaciones significativas, materiales y entorno de aprendizaje, vocabulario y discurso conscientes, y representaciones múltiples.</a:t>
            </a:r>
          </a:p>
          <a:p>
            <a:pPr lvl="0"/>
            <a:r>
              <a:rPr lang="es-ES_tradnl" sz="1200" kern="1200" noProof="0" dirty="0">
                <a:solidFill>
                  <a:schemeClr val="tx1"/>
                </a:solidFill>
                <a:effectLst/>
                <a:latin typeface="+mn-lt"/>
                <a:ea typeface="+mn-ea"/>
                <a:cs typeface="+mn-cs"/>
              </a:rPr>
              <a:t>Hoy nos hemos centrado en las mentalidades de investigación. El enfoque de mentalidades de investigación se representa en el gráfico mediante un círculo que abarca todas las prácticas del enfoque «M</a:t>
            </a:r>
            <a:r>
              <a:rPr lang="es-ES_tradnl" sz="1200" kern="1200" baseline="30000" noProof="0" dirty="0">
                <a:solidFill>
                  <a:schemeClr val="tx1"/>
                </a:solidFill>
                <a:effectLst/>
                <a:latin typeface="+mn-lt"/>
                <a:ea typeface="+mn-ea"/>
                <a:cs typeface="+mn-cs"/>
              </a:rPr>
              <a:t>5</a:t>
            </a:r>
            <a:r>
              <a:rPr lang="es-ES_tradnl" sz="1200" kern="1200" noProof="0" dirty="0">
                <a:solidFill>
                  <a:schemeClr val="tx1"/>
                </a:solidFill>
                <a:effectLst/>
                <a:latin typeface="+mn-lt"/>
                <a:ea typeface="+mn-ea"/>
                <a:cs typeface="+mn-cs"/>
              </a:rPr>
              <a:t> », ya que nuestras mentalidades afectan a la forma en que nos relacionamos e interactuamos con los niños.</a:t>
            </a:r>
          </a:p>
          <a:p>
            <a:pPr lvl="0"/>
            <a:r>
              <a:rPr lang="es-ES_tradnl" sz="1200" kern="1200" noProof="0" dirty="0">
                <a:solidFill>
                  <a:schemeClr val="tx1"/>
                </a:solidFill>
                <a:effectLst/>
                <a:latin typeface="+mn-lt"/>
                <a:ea typeface="+mn-ea"/>
                <a:cs typeface="+mn-cs"/>
              </a:rPr>
              <a:t>Analicemos brevemente las cinco prácticas de enseñanza del enfoque M</a:t>
            </a:r>
            <a:r>
              <a:rPr lang="es-ES_tradnl" sz="1200" kern="1200" baseline="30000" noProof="0" dirty="0">
                <a:solidFill>
                  <a:schemeClr val="tx1"/>
                </a:solidFill>
                <a:effectLst/>
                <a:latin typeface="+mn-lt"/>
                <a:ea typeface="+mn-ea"/>
                <a:cs typeface="+mn-cs"/>
              </a:rPr>
              <a:t>5 </a:t>
            </a:r>
            <a:r>
              <a:rPr lang="es-ES_tradnl" sz="1200" kern="1200" noProof="0" dirty="0">
                <a:solidFill>
                  <a:schemeClr val="tx1"/>
                </a:solidFill>
                <a:effectLst/>
                <a:latin typeface="+mn-lt"/>
                <a:ea typeface="+mn-ea"/>
                <a:cs typeface="+mn-cs"/>
              </a:rPr>
              <a:t> y establezcamos conexiones con nuestra experiencia de investigación con pelotas. </a:t>
            </a:r>
          </a:p>
          <a:p>
            <a:pPr lvl="0"/>
            <a:r>
              <a:rPr lang="es-ES_tradnl" sz="1200" b="1" kern="1200" noProof="0" dirty="0">
                <a:solidFill>
                  <a:schemeClr val="tx1"/>
                </a:solidFill>
                <a:effectLst/>
                <a:latin typeface="+mn-lt"/>
                <a:ea typeface="+mn-ea"/>
                <a:cs typeface="+mn-cs"/>
              </a:rPr>
              <a:t>Aprendizaje mutuo: </a:t>
            </a:r>
            <a:r>
              <a:rPr lang="es-ES_tradnl" sz="1200" kern="1200" noProof="0" dirty="0">
                <a:solidFill>
                  <a:schemeClr val="tx1"/>
                </a:solidFill>
                <a:effectLst/>
                <a:latin typeface="+mn-lt"/>
                <a:ea typeface="+mn-ea"/>
                <a:cs typeface="+mn-cs"/>
              </a:rPr>
              <a:t>Aprender sobre los intereses, las habilidades y las experiencias vividas por los niños para desarrollar investigaciones significativas y proporcionar un andamiaje que responda a las fortalezas de los niños. Dado que la investigación se inspira en lo que despierta la curiosidad de los niños, es importante que los educadores se fijen en lo que les interesa y en las preguntas que tienen, al igual que ustedes generaron sus propias preguntas basadas en sus intereses y curiosidades cuando investigamos las pelotas.</a:t>
            </a:r>
          </a:p>
          <a:p>
            <a:pPr lvl="0"/>
            <a:r>
              <a:rPr lang="es-ES_tradnl" sz="1200" b="1" kern="1200" noProof="0" dirty="0">
                <a:solidFill>
                  <a:schemeClr val="tx1"/>
                </a:solidFill>
                <a:effectLst/>
                <a:latin typeface="+mn-lt"/>
                <a:ea typeface="+mn-ea"/>
                <a:cs typeface="+mn-cs"/>
              </a:rPr>
              <a:t>Investigaciones significativas: </a:t>
            </a:r>
            <a:r>
              <a:rPr lang="es-ES_tradnl" sz="1200" kern="1200" noProof="0" dirty="0">
                <a:solidFill>
                  <a:schemeClr val="tx1"/>
                </a:solidFill>
                <a:effectLst/>
                <a:latin typeface="+mn-lt"/>
                <a:ea typeface="+mn-ea"/>
                <a:cs typeface="+mn-cs"/>
              </a:rPr>
              <a:t>Proporcionar experiencias abiertas basadas en la investigación que los niños puedan investigar activamente de manera acorde con sus capacidades y que les permitan construir el significado de los conceptos y fenómenos STEAM. Las experiencias abiertas permiten a los niños formular diferentes preguntas e investigar de diferentes maneras. Piensa en las muchas preguntas diferentes que generasteis durante nuestra experiencia de investigación con pelotas.</a:t>
            </a:r>
          </a:p>
          <a:p>
            <a:pPr lvl="0"/>
            <a:r>
              <a:rPr lang="es-ES_tradnl" sz="1200" b="1" kern="1200" noProof="0" dirty="0">
                <a:solidFill>
                  <a:schemeClr val="tx1"/>
                </a:solidFill>
                <a:effectLst/>
                <a:latin typeface="+mn-lt"/>
                <a:ea typeface="+mn-ea"/>
                <a:cs typeface="+mn-cs"/>
              </a:rPr>
              <a:t>Materiales y entorno de aprendizaje: </a:t>
            </a:r>
            <a:r>
              <a:rPr lang="es-ES_tradnl" sz="1200" kern="1200" noProof="0" dirty="0">
                <a:solidFill>
                  <a:schemeClr val="tx1"/>
                </a:solidFill>
                <a:effectLst/>
                <a:latin typeface="+mn-lt"/>
                <a:ea typeface="+mn-ea"/>
                <a:cs typeface="+mn-cs"/>
              </a:rPr>
              <a:t>Crear un entorno que incluya materiales abiertos, herramientas científicas, tiempo y documentación para apoyar la investigación. Piensa en los materiales que se os han proporcionado hoy. ¿Cómo os han ayudado estos materiales a participar en la investigación? [Anima a los participantes a responder]. </a:t>
            </a:r>
          </a:p>
          <a:p>
            <a:pPr lvl="0"/>
            <a:r>
              <a:rPr lang="es-ES_tradnl" sz="1200" b="1" kern="1200" noProof="0" dirty="0">
                <a:solidFill>
                  <a:schemeClr val="tx1"/>
                </a:solidFill>
                <a:effectLst/>
                <a:latin typeface="+mn-lt"/>
                <a:ea typeface="+mn-ea"/>
                <a:cs typeface="+mn-cs"/>
              </a:rPr>
              <a:t>Vocabulario y discurso conscientes: </a:t>
            </a:r>
            <a:r>
              <a:rPr lang="es-ES_tradnl" sz="1200" kern="1200" noProof="0" dirty="0">
                <a:solidFill>
                  <a:schemeClr val="tx1"/>
                </a:solidFill>
                <a:effectLst/>
                <a:latin typeface="+mn-lt"/>
                <a:ea typeface="+mn-ea"/>
                <a:cs typeface="+mn-cs"/>
              </a:rPr>
              <a:t>Utilizar lenguaje y preguntas abiertas para apoyar la participación de los niños en la investigación, la comprensión de los conceptos y fenómenos STEAM y la capacidad de comunicar sus ideas y conocimientos. Piensen en el vocabulario diferente que utilizaron durante su investigación con pelotas. Se comunicaron de diferentes maneras, utilizando gestos y lenguaje. También participaron en el discurso al común sus ideas con los demás y comunicar planes y explicaciones. </a:t>
            </a:r>
          </a:p>
          <a:p>
            <a:pPr lvl="0"/>
            <a:r>
              <a:rPr lang="es-ES_tradnl" sz="1200" b="1" kern="1200" noProof="0" dirty="0">
                <a:solidFill>
                  <a:schemeClr val="tx1"/>
                </a:solidFill>
                <a:effectLst/>
                <a:latin typeface="+mn-lt"/>
                <a:ea typeface="+mn-ea"/>
                <a:cs typeface="+mn-cs"/>
              </a:rPr>
              <a:t>Representaciones múltiples: </a:t>
            </a:r>
            <a:r>
              <a:rPr lang="es-ES_tradnl" sz="1200" kern="1200" noProof="0" dirty="0">
                <a:solidFill>
                  <a:schemeClr val="tx1"/>
                </a:solidFill>
                <a:effectLst/>
                <a:latin typeface="+mn-lt"/>
                <a:ea typeface="+mn-ea"/>
                <a:cs typeface="+mn-cs"/>
              </a:rPr>
              <a:t>proporcionar una variedad de experiencias de investigación que ayuden a los niños a comunicar su comprensión de los conceptos y fenómenos STEAM de diferentes maneras. En nuestra experiencia con las pelotas de hoy, han explorado conceptos relacionados con la fuerza y el movimiento. Podríamos seguir explorando estos conceptos de otras maneras, por ejemplo, explorando otras fuerzas, como el viento o nuestros cuerpos, y las formas en que estas fuerzas hacen que los objetos se muevan.</a:t>
            </a:r>
          </a:p>
          <a:p>
            <a:pPr lvl="0"/>
            <a:r>
              <a:rPr lang="es-ES_tradnl" sz="1200" kern="1200" noProof="0" dirty="0">
                <a:solidFill>
                  <a:schemeClr val="tx1"/>
                </a:solidFill>
                <a:effectLst/>
                <a:latin typeface="+mn-lt"/>
                <a:ea typeface="+mn-ea"/>
                <a:cs typeface="+mn-cs"/>
              </a:rPr>
              <a:t>Utilizaremos el enfoque M</a:t>
            </a:r>
            <a:r>
              <a:rPr lang="es-ES_tradnl" sz="1200" kern="1200" baseline="30000" noProof="0" dirty="0">
                <a:solidFill>
                  <a:schemeClr val="tx1"/>
                </a:solidFill>
                <a:effectLst/>
                <a:latin typeface="+mn-lt"/>
                <a:ea typeface="+mn-ea"/>
                <a:cs typeface="+mn-cs"/>
              </a:rPr>
              <a:t>5</a:t>
            </a:r>
            <a:r>
              <a:rPr lang="es-ES_tradnl" sz="1200" kern="1200" noProof="0" dirty="0">
                <a:solidFill>
                  <a:schemeClr val="tx1"/>
                </a:solidFill>
                <a:effectLst/>
                <a:latin typeface="+mn-lt"/>
                <a:ea typeface="+mn-ea"/>
                <a:cs typeface="+mn-cs"/>
              </a:rPr>
              <a:t> en otras sesiones para pensar más en formas de apoyar a los niños en experiencias STEAM basadas en la investigación. </a:t>
            </a:r>
          </a:p>
          <a:p>
            <a:r>
              <a:rPr lang="es-ES_tradnl" sz="1200" b="1" kern="1200" noProof="0" dirty="0">
                <a:solidFill>
                  <a:schemeClr val="tx1"/>
                </a:solidFill>
                <a:effectLst/>
                <a:latin typeface="+mn-lt"/>
                <a:ea typeface="+mn-ea"/>
                <a:cs typeface="+mn-cs"/>
              </a:rPr>
              <a:t>Notas del facilitador</a:t>
            </a:r>
          </a:p>
          <a:p>
            <a:pPr lvl="0"/>
            <a:r>
              <a:rPr lang="es-ES_tradnl" sz="1200" kern="1200" noProof="0" dirty="0">
                <a:solidFill>
                  <a:schemeClr val="tx1"/>
                </a:solidFill>
                <a:effectLst/>
                <a:latin typeface="+mn-lt"/>
                <a:ea typeface="+mn-ea"/>
                <a:cs typeface="+mn-cs"/>
              </a:rPr>
              <a:t>El enfoque M</a:t>
            </a:r>
            <a:r>
              <a:rPr lang="es-ES_tradnl" sz="1200" kern="1200" baseline="30000" noProof="0" dirty="0">
                <a:solidFill>
                  <a:schemeClr val="tx1"/>
                </a:solidFill>
                <a:effectLst/>
                <a:latin typeface="+mn-lt"/>
                <a:ea typeface="+mn-ea"/>
                <a:cs typeface="+mn-cs"/>
              </a:rPr>
              <a:t>5</a:t>
            </a:r>
            <a:r>
              <a:rPr lang="es-ES_tradnl" sz="1200" kern="1200" noProof="0" dirty="0">
                <a:solidFill>
                  <a:schemeClr val="tx1"/>
                </a:solidFill>
                <a:effectLst/>
                <a:latin typeface="+mn-lt"/>
                <a:ea typeface="+mn-ea"/>
                <a:cs typeface="+mn-cs"/>
              </a:rPr>
              <a:t> </a:t>
            </a:r>
            <a:r>
              <a:rPr lang="es-ES_tradnl" sz="1200" kern="1200" noProof="0" dirty="0" err="1">
                <a:solidFill>
                  <a:schemeClr val="tx1"/>
                </a:solidFill>
                <a:effectLst/>
                <a:latin typeface="+mn-lt"/>
                <a:ea typeface="+mn-ea"/>
                <a:cs typeface="+mn-cs"/>
              </a:rPr>
              <a:t>Early</a:t>
            </a:r>
            <a:r>
              <a:rPr lang="es-ES_tradnl" sz="1200" kern="1200" noProof="0" dirty="0">
                <a:solidFill>
                  <a:schemeClr val="tx1"/>
                </a:solidFill>
                <a:effectLst/>
                <a:latin typeface="+mn-lt"/>
                <a:ea typeface="+mn-ea"/>
                <a:cs typeface="+mn-cs"/>
              </a:rPr>
              <a:t> STEAM es una adaptación del enfoque M</a:t>
            </a:r>
            <a:r>
              <a:rPr lang="es-ES_tradnl" sz="1200" kern="1200" baseline="30000" noProof="0" dirty="0">
                <a:solidFill>
                  <a:schemeClr val="tx1"/>
                </a:solidFill>
                <a:effectLst/>
                <a:latin typeface="+mn-lt"/>
                <a:ea typeface="+mn-ea"/>
                <a:cs typeface="+mn-cs"/>
              </a:rPr>
              <a:t>5</a:t>
            </a:r>
            <a:r>
              <a:rPr lang="es-ES_tradnl" sz="1200" kern="1200" noProof="0" dirty="0">
                <a:solidFill>
                  <a:schemeClr val="tx1"/>
                </a:solidFill>
                <a:effectLst/>
                <a:latin typeface="+mn-lt"/>
                <a:ea typeface="+mn-ea"/>
                <a:cs typeface="+mn-cs"/>
              </a:rPr>
              <a:t> </a:t>
            </a:r>
            <a:r>
              <a:rPr lang="es-ES_tradnl" sz="1200" kern="1200" noProof="0" dirty="0" err="1">
                <a:solidFill>
                  <a:schemeClr val="tx1"/>
                </a:solidFill>
                <a:effectLst/>
                <a:latin typeface="+mn-lt"/>
                <a:ea typeface="+mn-ea"/>
                <a:cs typeface="+mn-cs"/>
              </a:rPr>
              <a:t>Early</a:t>
            </a:r>
            <a:r>
              <a:rPr lang="es-ES_tradnl" sz="1200" kern="1200" noProof="0" dirty="0">
                <a:solidFill>
                  <a:schemeClr val="tx1"/>
                </a:solidFill>
                <a:effectLst/>
                <a:latin typeface="+mn-lt"/>
                <a:ea typeface="+mn-ea"/>
                <a:cs typeface="+mn-cs"/>
              </a:rPr>
              <a:t> </a:t>
            </a:r>
            <a:r>
              <a:rPr lang="es-ES_tradnl" sz="1200" kern="1200" noProof="0" dirty="0" err="1">
                <a:solidFill>
                  <a:schemeClr val="tx1"/>
                </a:solidFill>
                <a:effectLst/>
                <a:latin typeface="+mn-lt"/>
                <a:ea typeface="+mn-ea"/>
                <a:cs typeface="+mn-cs"/>
              </a:rPr>
              <a:t>Math</a:t>
            </a:r>
            <a:r>
              <a:rPr lang="es-ES_tradnl" sz="1200" kern="1200" noProof="0" dirty="0">
                <a:solidFill>
                  <a:schemeClr val="tx1"/>
                </a:solidFill>
                <a:effectLst/>
                <a:latin typeface="+mn-lt"/>
                <a:ea typeface="+mn-ea"/>
                <a:cs typeface="+mn-cs"/>
              </a:rPr>
              <a:t>. Estos enfoques son intencionadamente similares para proporcionar un enfoque coherente en el apoyo al aprendizaje temprano en todos los ámbitos.</a:t>
            </a:r>
          </a:p>
          <a:p>
            <a:pPr lvl="0"/>
            <a:r>
              <a:rPr lang="es-ES_tradnl" sz="1200" kern="1200" noProof="0" dirty="0">
                <a:solidFill>
                  <a:schemeClr val="tx1"/>
                </a:solidFill>
                <a:effectLst/>
                <a:latin typeface="+mn-lt"/>
                <a:ea typeface="+mn-ea"/>
                <a:cs typeface="+mn-cs"/>
              </a:rPr>
              <a:t>Puede proporcionar copias del folleto </a:t>
            </a:r>
            <a:r>
              <a:rPr lang="es-ES_tradnl" sz="1200" b="1" kern="1200" noProof="0" dirty="0">
                <a:solidFill>
                  <a:schemeClr val="tx1"/>
                </a:solidFill>
                <a:effectLst/>
                <a:latin typeface="+mn-lt"/>
                <a:ea typeface="+mn-ea"/>
                <a:cs typeface="+mn-cs"/>
              </a:rPr>
              <a:t>«Descripción general del enfoque M</a:t>
            </a:r>
            <a:r>
              <a:rPr lang="es-ES_tradnl" sz="1200" b="1" kern="1200" baseline="30000" noProof="0" dirty="0">
                <a:solidFill>
                  <a:schemeClr val="tx1"/>
                </a:solidFill>
                <a:effectLst/>
                <a:latin typeface="+mn-lt"/>
                <a:ea typeface="+mn-ea"/>
                <a:cs typeface="+mn-cs"/>
              </a:rPr>
              <a:t>5</a:t>
            </a:r>
            <a:r>
              <a:rPr lang="es-ES_tradnl" sz="1200" b="1" kern="1200" noProof="0" dirty="0">
                <a:solidFill>
                  <a:schemeClr val="tx1"/>
                </a:solidFill>
                <a:effectLst/>
                <a:latin typeface="+mn-lt"/>
                <a:ea typeface="+mn-ea"/>
                <a:cs typeface="+mn-cs"/>
              </a:rPr>
              <a:t> </a:t>
            </a:r>
            <a:r>
              <a:rPr lang="es-ES_tradnl" sz="1200" b="1" kern="1200" noProof="0" dirty="0" err="1">
                <a:solidFill>
                  <a:schemeClr val="tx1"/>
                </a:solidFill>
                <a:effectLst/>
                <a:latin typeface="+mn-lt"/>
                <a:ea typeface="+mn-ea"/>
                <a:cs typeface="+mn-cs"/>
              </a:rPr>
              <a:t>Early</a:t>
            </a:r>
            <a:r>
              <a:rPr lang="es-ES_tradnl" sz="1200" b="1" kern="1200" noProof="0" dirty="0">
                <a:solidFill>
                  <a:schemeClr val="tx1"/>
                </a:solidFill>
                <a:effectLst/>
                <a:latin typeface="+mn-lt"/>
                <a:ea typeface="+mn-ea"/>
                <a:cs typeface="+mn-cs"/>
              </a:rPr>
              <a:t> STEAM» </a:t>
            </a:r>
            <a:r>
              <a:rPr lang="es-ES_tradnl" sz="1200" kern="1200" noProof="0" dirty="0">
                <a:solidFill>
                  <a:schemeClr val="tx1"/>
                </a:solidFill>
                <a:effectLst/>
                <a:latin typeface="+mn-lt"/>
                <a:ea typeface="+mn-ea"/>
                <a:cs typeface="+mn-cs"/>
              </a:rPr>
              <a:t>para que los participantes lo conserven y lo consulten en otras sesiones o lo utilicen como parte de su aprendizaje profesional continuo. </a:t>
            </a:r>
          </a:p>
          <a:p>
            <a:pPr lvl="0"/>
            <a:r>
              <a:rPr lang="es-ES_tradnl" sz="1200" kern="1200" noProof="0" dirty="0">
                <a:solidFill>
                  <a:schemeClr val="tx1"/>
                </a:solidFill>
                <a:effectLst/>
                <a:latin typeface="+mn-lt"/>
                <a:ea typeface="+mn-ea"/>
                <a:cs typeface="+mn-cs"/>
              </a:rPr>
              <a:t>Adapte los temas de conversación de esta diapositiva si decide involucrar a los participantes con el folleto de forma activa. Por ejemplo</a:t>
            </a:r>
          </a:p>
          <a:p>
            <a:pPr lvl="0"/>
            <a:r>
              <a:rPr lang="es-ES_tradnl" sz="1200" kern="1200" noProof="0" dirty="0">
                <a:solidFill>
                  <a:schemeClr val="tx1"/>
                </a:solidFill>
                <a:effectLst/>
                <a:latin typeface="+mn-lt"/>
                <a:ea typeface="+mn-ea"/>
                <a:cs typeface="+mn-cs"/>
              </a:rPr>
              <a:t>Considere la posibilidad de invitar a los participantes a añadir ejemplos de cómo han experimentado el enfoque M</a:t>
            </a:r>
            <a:r>
              <a:rPr lang="es-ES_tradnl" sz="1200" kern="1200" baseline="30000" noProof="0" dirty="0">
                <a:solidFill>
                  <a:schemeClr val="tx1"/>
                </a:solidFill>
                <a:effectLst/>
                <a:latin typeface="+mn-lt"/>
                <a:ea typeface="+mn-ea"/>
                <a:cs typeface="+mn-cs"/>
              </a:rPr>
              <a:t>5</a:t>
            </a:r>
            <a:r>
              <a:rPr lang="es-ES_tradnl" sz="1200" kern="1200" noProof="0" dirty="0">
                <a:solidFill>
                  <a:schemeClr val="tx1"/>
                </a:solidFill>
                <a:effectLst/>
                <a:latin typeface="+mn-lt"/>
                <a:ea typeface="+mn-ea"/>
                <a:cs typeface="+mn-cs"/>
              </a:rPr>
              <a:t> </a:t>
            </a:r>
            <a:r>
              <a:rPr lang="en-US" sz="1200" kern="1200" noProof="0" dirty="0">
                <a:solidFill>
                  <a:schemeClr val="tx1"/>
                </a:solidFill>
                <a:effectLst/>
                <a:latin typeface="+mn-lt"/>
                <a:ea typeface="+mn-ea"/>
                <a:cs typeface="+mn-cs"/>
              </a:rPr>
              <a:t>Early</a:t>
            </a:r>
            <a:r>
              <a:rPr lang="es-ES_tradnl" sz="1200" kern="1200" noProof="0" dirty="0">
                <a:solidFill>
                  <a:schemeClr val="tx1"/>
                </a:solidFill>
                <a:effectLst/>
                <a:latin typeface="+mn-lt"/>
                <a:ea typeface="+mn-ea"/>
                <a:cs typeface="+mn-cs"/>
              </a:rPr>
              <a:t> STEAM en su investigación con pelotas al principio de la sesión. Pueden añadir observaciones al folleto y debatir en pequeños grupos o en el conjunto del grupo. </a:t>
            </a:r>
          </a:p>
          <a:p>
            <a:pPr lvl="0"/>
            <a:r>
              <a:rPr lang="es-ES_tradnl" sz="1200" kern="1200" noProof="0" dirty="0">
                <a:solidFill>
                  <a:schemeClr val="tx1"/>
                </a:solidFill>
                <a:effectLst/>
                <a:latin typeface="+mn-lt"/>
                <a:ea typeface="+mn-ea"/>
                <a:cs typeface="+mn-cs"/>
              </a:rPr>
              <a:t>La serie de</a:t>
            </a:r>
            <a:r>
              <a:rPr lang="es-ES_tradnl" sz="1200" b="1" kern="1200" noProof="0" dirty="0">
                <a:solidFill>
                  <a:schemeClr val="tx1"/>
                </a:solidFill>
                <a:effectLst/>
                <a:latin typeface="+mn-lt"/>
                <a:ea typeface="+mn-ea"/>
                <a:cs typeface="+mn-cs"/>
              </a:rPr>
              <a:t> observación e investigación científica </a:t>
            </a:r>
            <a:r>
              <a:rPr lang="es-ES_tradnl" sz="1200" kern="1200" noProof="0" dirty="0">
                <a:solidFill>
                  <a:schemeClr val="tx1"/>
                </a:solidFill>
                <a:effectLst/>
                <a:latin typeface="+mn-lt"/>
                <a:ea typeface="+mn-ea"/>
                <a:cs typeface="+mn-cs"/>
              </a:rPr>
              <a:t>proporciona información adicional sobre las formas de utilizar el enfoque M</a:t>
            </a:r>
            <a:r>
              <a:rPr lang="es-ES_tradnl" sz="1200" kern="1200" baseline="30000" noProof="0" dirty="0">
                <a:solidFill>
                  <a:schemeClr val="tx1"/>
                </a:solidFill>
                <a:effectLst/>
                <a:latin typeface="+mn-lt"/>
                <a:ea typeface="+mn-ea"/>
                <a:cs typeface="+mn-cs"/>
              </a:rPr>
              <a:t>5 </a:t>
            </a:r>
            <a:r>
              <a:rPr lang="es-ES_tradnl" sz="1200" kern="1200" noProof="0" dirty="0">
                <a:solidFill>
                  <a:schemeClr val="tx1"/>
                </a:solidFill>
                <a:effectLst/>
                <a:latin typeface="+mn-lt"/>
                <a:ea typeface="+mn-ea"/>
                <a:cs typeface="+mn-cs"/>
              </a:rPr>
              <a:t> </a:t>
            </a:r>
            <a:r>
              <a:rPr lang="en-US" sz="1200" kern="1200" noProof="0" dirty="0">
                <a:solidFill>
                  <a:schemeClr val="tx1"/>
                </a:solidFill>
                <a:effectLst/>
                <a:latin typeface="+mn-lt"/>
                <a:ea typeface="+mn-ea"/>
                <a:cs typeface="+mn-cs"/>
              </a:rPr>
              <a:t>Early</a:t>
            </a:r>
            <a:r>
              <a:rPr lang="es-ES_tradnl" sz="1200" kern="1200" noProof="0" dirty="0">
                <a:solidFill>
                  <a:schemeClr val="tx1"/>
                </a:solidFill>
                <a:effectLst/>
                <a:latin typeface="+mn-lt"/>
                <a:ea typeface="+mn-ea"/>
                <a:cs typeface="+mn-cs"/>
              </a:rPr>
              <a:t> STEAM para ayudar a los niños a participar en la investigación. </a:t>
            </a:r>
          </a:p>
          <a:p>
            <a:endParaRPr lang="en-US" dirty="0"/>
          </a:p>
        </p:txBody>
      </p:sp>
      <p:sp>
        <p:nvSpPr>
          <p:cNvPr id="4" name="Footer Placeholder 3"/>
          <p:cNvSpPr>
            <a:spLocks noGrp="1"/>
          </p:cNvSpPr>
          <p:nvPr>
            <p:ph type="ftr" sz="quarter" idx="4"/>
          </p:nvPr>
        </p:nvSpPr>
        <p:spPr/>
        <p:txBody>
          <a:bodyPr/>
          <a:lstStyle/>
          <a:p>
            <a:r>
              <a:rPr lang="en-US" dirty="0"/>
              <a:t>Hogg and Abrams, (1988); Gee, (2000) </a:t>
            </a:r>
          </a:p>
        </p:txBody>
      </p:sp>
      <p:sp>
        <p:nvSpPr>
          <p:cNvPr id="5" name="Slide Number Placeholder 4"/>
          <p:cNvSpPr>
            <a:spLocks noGrp="1"/>
          </p:cNvSpPr>
          <p:nvPr>
            <p:ph type="sldNum" sz="quarter" idx="5"/>
          </p:nvPr>
        </p:nvSpPr>
        <p:spPr/>
        <p:txBody>
          <a:bodyPr/>
          <a:lstStyle/>
          <a:p>
            <a:fld id="{896399F6-6299-4610-B81F-5B1794C45A33}" type="slidenum">
              <a:rPr lang="en-US" smtClean="0"/>
              <a:t>19</a:t>
            </a:fld>
            <a:endParaRPr lang="en-US" dirty="0"/>
          </a:p>
        </p:txBody>
      </p:sp>
    </p:spTree>
    <p:extLst>
      <p:ext uri="{BB962C8B-B14F-4D97-AF65-F5344CB8AC3E}">
        <p14:creationId xmlns:p14="http://schemas.microsoft.com/office/powerpoint/2010/main" val="3367968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0"/>
              </a:spcAft>
            </a:pPr>
            <a:r>
              <a:rPr lang="es-ES_tradnl" sz="1800" b="1" kern="1200" noProof="0" dirty="0">
                <a:solidFill>
                  <a:srgbClr val="0F173D"/>
                </a:solidFill>
                <a:effectLst/>
                <a:latin typeface="Poppins" panose="00000500000000000000" pitchFamily="2" charset="0"/>
                <a:ea typeface="+mn-ea"/>
                <a:cs typeface="Calibri" panose="020F0502020204030204" pitchFamily="34" charset="0"/>
              </a:rPr>
              <a:t>Temas de conversación</a:t>
            </a:r>
          </a:p>
          <a:p>
            <a:pPr marL="0" marR="0">
              <a:spcBef>
                <a:spcPts val="600"/>
              </a:spcBef>
              <a:spcAft>
                <a:spcPts val="600"/>
              </a:spcAft>
            </a:pPr>
            <a:r>
              <a:rPr lang="es-ES_tradnl" sz="1800" kern="100" noProof="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Los recursos de aprendizaje profesional </a:t>
            </a:r>
            <a:r>
              <a:rPr lang="en-US" sz="1800" kern="100" noProof="1">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Count Play Explore </a:t>
            </a:r>
            <a:r>
              <a:rPr lang="es-ES_tradnl" sz="1800" kern="100" noProof="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han sido posibles gracias a </a:t>
            </a:r>
            <a:r>
              <a:rPr lang="en-US" sz="1800" kern="100" noProof="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Count Play Explore</a:t>
            </a:r>
            <a:r>
              <a:rPr lang="es-ES_tradnl" sz="1800" kern="100" noProof="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 una iniciativa de matemáticas y ciencias para la primera infancia dirigida por el Departamento de Educación y Cuidado Infantil Temprano del Superintendente de Escuelas del Condado de Fresno. Esta iniciativa cuenta con la generosa financiación del Departamento de Educación de California y la Junta de Educación del Estado de California. Estos recursos están destinados a servir de guía para la implementación de estrategias basadas en la evidencia, la promoción del aprendizaje activo y el fomento de prácticas adecuadas para el desarrollo en entornos de educación temprana. No están destinados a la redistribución comercial, la modificación no autorizada ni el uso fuera del ámbito de la educación profesional.</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a:t>
            </a:fld>
            <a:endParaRPr lang="en-US" dirty="0"/>
          </a:p>
        </p:txBody>
      </p:sp>
      <p:sp>
        <p:nvSpPr>
          <p:cNvPr id="5" name="Footer Placeholder 4">
            <a:extLst>
              <a:ext uri="{FF2B5EF4-FFF2-40B4-BE49-F238E27FC236}">
                <a16:creationId xmlns:a16="http://schemas.microsoft.com/office/drawing/2014/main" id="{28F70BCA-BC37-8F4F-94EC-B96932C078EE}"/>
              </a:ext>
            </a:extLst>
          </p:cNvPr>
          <p:cNvSpPr>
            <a:spLocks noGrp="1"/>
          </p:cNvSpPr>
          <p:nvPr>
            <p:ph type="ftr" sz="quarter" idx="4"/>
          </p:nvPr>
        </p:nvSpPr>
        <p:spPr/>
        <p:txBody>
          <a:bodyPr/>
          <a:lstStyle/>
          <a:p>
            <a:r>
              <a:rPr lang="en-US" dirty="0"/>
              <a:t>Hogg and Abrams, (1988); Gee, (2000) </a:t>
            </a:r>
          </a:p>
        </p:txBody>
      </p:sp>
    </p:spTree>
    <p:extLst>
      <p:ext uri="{BB962C8B-B14F-4D97-AF65-F5344CB8AC3E}">
        <p14:creationId xmlns:p14="http://schemas.microsoft.com/office/powerpoint/2010/main" val="3752083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b="1" kern="1200" noProof="0" dirty="0">
                <a:solidFill>
                  <a:schemeClr val="tx1"/>
                </a:solidFill>
                <a:effectLst/>
                <a:latin typeface="+mn-lt"/>
                <a:ea typeface="+mn-ea"/>
                <a:cs typeface="+mn-cs"/>
              </a:rPr>
              <a:t>Duración:</a:t>
            </a:r>
            <a:r>
              <a:rPr lang="es-ES_tradnl" sz="1200" kern="1200" noProof="0" dirty="0">
                <a:solidFill>
                  <a:schemeClr val="tx1"/>
                </a:solidFill>
                <a:effectLst/>
                <a:latin typeface="+mn-lt"/>
                <a:ea typeface="+mn-ea"/>
                <a:cs typeface="+mn-cs"/>
              </a:rPr>
              <a:t> 10 minutos</a:t>
            </a:r>
          </a:p>
          <a:p>
            <a:r>
              <a:rPr lang="es-ES_tradnl" sz="1200" b="1" kern="1200" noProof="0" dirty="0">
                <a:solidFill>
                  <a:schemeClr val="tx1"/>
                </a:solidFill>
                <a:effectLst/>
                <a:latin typeface="+mn-lt"/>
                <a:ea typeface="+mn-ea"/>
                <a:cs typeface="+mn-cs"/>
              </a:rPr>
              <a:t>Temas de conversación</a:t>
            </a:r>
          </a:p>
          <a:p>
            <a:pPr lvl="0"/>
            <a:r>
              <a:rPr lang="es-ES_tradnl" sz="1200" kern="1200" noProof="0" dirty="0">
                <a:solidFill>
                  <a:schemeClr val="tx1"/>
                </a:solidFill>
                <a:effectLst/>
                <a:latin typeface="+mn-lt"/>
                <a:ea typeface="+mn-ea"/>
                <a:cs typeface="+mn-cs"/>
              </a:rPr>
              <a:t>Al concluir nuestra sesión de hoy, les invitamos a reflexionar sobre sus experiencias y lo que pueden haber aprendido. </a:t>
            </a:r>
          </a:p>
          <a:p>
            <a:pPr lvl="0"/>
            <a:r>
              <a:rPr lang="es-ES_tradnl" sz="1200" kern="1200" noProof="0" dirty="0">
                <a:solidFill>
                  <a:schemeClr val="tx1"/>
                </a:solidFill>
                <a:effectLst/>
                <a:latin typeface="+mn-lt"/>
                <a:ea typeface="+mn-ea"/>
                <a:cs typeface="+mn-cs"/>
              </a:rPr>
              <a:t>Escriban una carta a ustedes mismos. </a:t>
            </a:r>
          </a:p>
          <a:p>
            <a:pPr lvl="0"/>
            <a:r>
              <a:rPr lang="es-ES_tradnl" sz="1200" kern="1200" noProof="0" dirty="0">
                <a:solidFill>
                  <a:schemeClr val="tx1"/>
                </a:solidFill>
                <a:effectLst/>
                <a:latin typeface="+mn-lt"/>
                <a:ea typeface="+mn-ea"/>
                <a:cs typeface="+mn-cs"/>
              </a:rPr>
              <a:t>En su carta:</a:t>
            </a:r>
          </a:p>
          <a:p>
            <a:pPr lvl="0"/>
            <a:r>
              <a:rPr lang="es-ES_tradnl" sz="1200" kern="1200" noProof="0" dirty="0">
                <a:solidFill>
                  <a:schemeClr val="tx1"/>
                </a:solidFill>
                <a:effectLst/>
                <a:latin typeface="+mn-lt"/>
                <a:ea typeface="+mn-ea"/>
                <a:cs typeface="+mn-cs"/>
              </a:rPr>
              <a:t>Describan una cosa que hayan aprendido hoy. </a:t>
            </a:r>
          </a:p>
          <a:p>
            <a:pPr lvl="0"/>
            <a:r>
              <a:rPr lang="es-ES_tradnl" sz="1200" kern="1200" noProof="0" dirty="0">
                <a:solidFill>
                  <a:schemeClr val="tx1"/>
                </a:solidFill>
                <a:effectLst/>
                <a:latin typeface="+mn-lt"/>
                <a:ea typeface="+mn-ea"/>
                <a:cs typeface="+mn-cs"/>
              </a:rPr>
              <a:t>Explique las formas en que podría utilizar lo aprendido en su entorno. </a:t>
            </a:r>
          </a:p>
          <a:p>
            <a:pPr lvl="0"/>
            <a:r>
              <a:rPr lang="es-ES_tradnl" sz="1200" kern="1200" noProof="0" dirty="0">
                <a:solidFill>
                  <a:schemeClr val="tx1"/>
                </a:solidFill>
                <a:effectLst/>
                <a:latin typeface="+mn-lt"/>
                <a:ea typeface="+mn-ea"/>
                <a:cs typeface="+mn-cs"/>
              </a:rPr>
              <a:t>Incluya algunos de sus pensamientos y sentimientos, su forma de pensar, sobre lo que ha aprendido. Por ejemplo, puede que le entusiasme participar en la investigación con los niños en su entorno. O puede que se sienta cauteloso a la hora de participar en la investigación.  </a:t>
            </a:r>
          </a:p>
          <a:p>
            <a:pPr lvl="0"/>
            <a:r>
              <a:rPr lang="es-ES_tradnl" sz="1200" kern="1200" noProof="0" dirty="0">
                <a:solidFill>
                  <a:schemeClr val="tx1"/>
                </a:solidFill>
                <a:effectLst/>
                <a:latin typeface="+mn-lt"/>
                <a:ea typeface="+mn-ea"/>
                <a:cs typeface="+mn-cs"/>
              </a:rPr>
              <a:t>[Invite a los participantes a compartir con un compañero. Puede animar a algunos voluntarios a compartir con el grupo después de que hayan discutido en parejas].</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20</a:t>
            </a:fld>
            <a:endParaRPr lang="en-US"/>
          </a:p>
        </p:txBody>
      </p:sp>
    </p:spTree>
    <p:extLst>
      <p:ext uri="{BB962C8B-B14F-4D97-AF65-F5344CB8AC3E}">
        <p14:creationId xmlns:p14="http://schemas.microsoft.com/office/powerpoint/2010/main" val="319178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b="1" kern="1200" noProof="0" dirty="0">
                <a:solidFill>
                  <a:schemeClr val="tx1"/>
                </a:solidFill>
                <a:effectLst/>
                <a:latin typeface="+mn-lt"/>
                <a:ea typeface="+mn-ea"/>
                <a:cs typeface="+mn-cs"/>
              </a:rPr>
              <a:t>Temas de conversación</a:t>
            </a:r>
          </a:p>
          <a:p>
            <a:pPr lvl="0"/>
            <a:r>
              <a:rPr lang="es-ES_tradnl" sz="1200" kern="1200" noProof="0" dirty="0">
                <a:solidFill>
                  <a:schemeClr val="tx1"/>
                </a:solidFill>
                <a:effectLst/>
                <a:latin typeface="+mn-lt"/>
                <a:ea typeface="+mn-ea"/>
                <a:cs typeface="+mn-cs"/>
              </a:rPr>
              <a:t>Gracias a todos por su tiempo y atención hoy.</a:t>
            </a:r>
          </a:p>
          <a:p>
            <a:pPr lvl="0"/>
            <a:r>
              <a:rPr lang="es-ES_tradnl" sz="1200" kern="1200" noProof="0" dirty="0">
                <a:solidFill>
                  <a:schemeClr val="tx1"/>
                </a:solidFill>
                <a:effectLst/>
                <a:latin typeface="+mn-lt"/>
                <a:ea typeface="+mn-ea"/>
                <a:cs typeface="+mn-cs"/>
              </a:rPr>
              <a:t>Recordemos que crear una cultura de indagación no es algo que se consigue en un día. Es un proceso en el que podemos trabajar a diario.</a:t>
            </a:r>
          </a:p>
          <a:p>
            <a:r>
              <a:rPr lang="es-ES_tradnl" sz="1200" b="1" kern="1200" noProof="0" dirty="0">
                <a:solidFill>
                  <a:schemeClr val="tx1"/>
                </a:solidFill>
                <a:effectLst/>
                <a:latin typeface="+mn-lt"/>
                <a:ea typeface="+mn-ea"/>
                <a:cs typeface="+mn-cs"/>
              </a:rPr>
              <a:t>Notas del facilitador</a:t>
            </a:r>
          </a:p>
          <a:p>
            <a:pPr lvl="0"/>
            <a:r>
              <a:rPr lang="es-ES_tradnl" sz="1200" kern="1200" noProof="0" dirty="0">
                <a:solidFill>
                  <a:schemeClr val="tx1"/>
                </a:solidFill>
                <a:effectLst/>
                <a:latin typeface="+mn-lt"/>
                <a:ea typeface="+mn-ea"/>
                <a:cs typeface="+mn-cs"/>
              </a:rPr>
              <a:t>Piense en formas en las que podría ayudar a los participantes a crear una cultura de indagación en sus entornos a lo largo del tiempo. Por ejemplo</a:t>
            </a:r>
          </a:p>
          <a:p>
            <a:pPr lvl="0"/>
            <a:r>
              <a:rPr lang="es-ES_tradnl" sz="1200" kern="1200" noProof="0" dirty="0">
                <a:solidFill>
                  <a:schemeClr val="tx1"/>
                </a:solidFill>
                <a:effectLst/>
                <a:latin typeface="+mn-lt"/>
                <a:ea typeface="+mn-ea"/>
                <a:cs typeface="+mn-cs"/>
              </a:rPr>
              <a:t>Anímeles a llevar un registro de los conceptos y fenómenos que despiertan la curiosidad de los niños en sus entornos. </a:t>
            </a:r>
          </a:p>
          <a:p>
            <a:pPr lvl="0"/>
            <a:r>
              <a:rPr lang="es-ES_tradnl" sz="1200" kern="1200" noProof="0" dirty="0">
                <a:solidFill>
                  <a:schemeClr val="tx1"/>
                </a:solidFill>
                <a:effectLst/>
                <a:latin typeface="+mn-lt"/>
                <a:ea typeface="+mn-ea"/>
                <a:cs typeface="+mn-cs"/>
              </a:rPr>
              <a:t>Invitar a los participantes a tomar fotos o a observar las curiosidades que tienen los niños durante un período de tiempo y cómo apoyan a los niños en sus exploraciones. </a:t>
            </a:r>
          </a:p>
          <a:p>
            <a:pPr lvl="0"/>
            <a:r>
              <a:rPr lang="es-ES_tradnl" sz="1200" kern="1200" noProof="0" dirty="0">
                <a:solidFill>
                  <a:schemeClr val="tx1"/>
                </a:solidFill>
                <a:effectLst/>
                <a:latin typeface="+mn-lt"/>
                <a:ea typeface="+mn-ea"/>
                <a:cs typeface="+mn-cs"/>
              </a:rPr>
              <a:t>Ofrezca a los participantes oportunidades para aprender sobre las formas en que otros se dedican a la investigación con los niños. Puede crear un documento común de Google o un Padlet como espacio digital para compartir imágenes e historias. O bien, puede facilitar una comunidad de práctica en la que los participantes puedan compartir en persona. </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22</a:t>
            </a:fld>
            <a:endParaRPr lang="en-US"/>
          </a:p>
        </p:txBody>
      </p:sp>
    </p:spTree>
    <p:extLst>
      <p:ext uri="{BB962C8B-B14F-4D97-AF65-F5344CB8AC3E}">
        <p14:creationId xmlns:p14="http://schemas.microsoft.com/office/powerpoint/2010/main" val="2051119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b="1" kern="1200" noProof="1">
                <a:solidFill>
                  <a:schemeClr val="tx1"/>
                </a:solidFill>
                <a:effectLst/>
                <a:latin typeface="+mn-lt"/>
                <a:ea typeface="+mn-ea"/>
                <a:cs typeface="+mn-cs"/>
              </a:rPr>
              <a:t>Temas de conversación</a:t>
            </a:r>
          </a:p>
          <a:p>
            <a:pPr lvl="0"/>
            <a:r>
              <a:rPr lang="es-ES_tradnl" sz="1200" kern="1200" noProof="1">
                <a:solidFill>
                  <a:schemeClr val="tx1"/>
                </a:solidFill>
                <a:effectLst/>
                <a:latin typeface="+mn-lt"/>
                <a:ea typeface="+mn-ea"/>
                <a:cs typeface="+mn-cs"/>
              </a:rPr>
              <a:t>En esta sesión, haremos lo siguiente: </a:t>
            </a:r>
          </a:p>
          <a:p>
            <a:pPr lvl="0"/>
            <a:r>
              <a:rPr lang="es-ES_tradnl" sz="1200" kern="1200" noProof="1">
                <a:solidFill>
                  <a:schemeClr val="tx1"/>
                </a:solidFill>
                <a:effectLst/>
                <a:latin typeface="+mn-lt"/>
                <a:ea typeface="+mn-ea"/>
                <a:cs typeface="+mn-cs"/>
              </a:rPr>
              <a:t>experimentaremos y debatiremos lo que entendemos por investigación y</a:t>
            </a:r>
          </a:p>
          <a:p>
            <a:pPr lvl="0"/>
            <a:r>
              <a:rPr lang="es-ES_tradnl" sz="1200" kern="1200" noProof="1">
                <a:solidFill>
                  <a:schemeClr val="tx1"/>
                </a:solidFill>
                <a:effectLst/>
                <a:latin typeface="+mn-lt"/>
                <a:ea typeface="+mn-ea"/>
                <a:cs typeface="+mn-cs"/>
              </a:rPr>
              <a:t>exploraremos formas de crear una cultura de indagación en entornos de aprendizaje. </a:t>
            </a:r>
          </a:p>
          <a:p>
            <a:r>
              <a:rPr lang="es-ES_tradnl" sz="1200" b="1" kern="1200" noProof="1">
                <a:solidFill>
                  <a:schemeClr val="tx1"/>
                </a:solidFill>
                <a:effectLst/>
                <a:latin typeface="+mn-lt"/>
                <a:ea typeface="+mn-ea"/>
                <a:cs typeface="+mn-cs"/>
              </a:rPr>
              <a:t>Notas del facilitador</a:t>
            </a:r>
          </a:p>
          <a:p>
            <a:pPr lvl="0"/>
            <a:r>
              <a:rPr lang="es-ES_tradnl" sz="1200" kern="1200" noProof="1">
                <a:solidFill>
                  <a:schemeClr val="tx1"/>
                </a:solidFill>
                <a:effectLst/>
                <a:latin typeface="+mn-lt"/>
                <a:ea typeface="+mn-ea"/>
                <a:cs typeface="+mn-cs"/>
              </a:rPr>
              <a:t>Adapte el contenido de las diapositivas y los temas de conversación para reflejar lo que planea abordar en su sesión de aprendizaje profesional.</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a:p>
        </p:txBody>
      </p:sp>
    </p:spTree>
    <p:extLst>
      <p:ext uri="{BB962C8B-B14F-4D97-AF65-F5344CB8AC3E}">
        <p14:creationId xmlns:p14="http://schemas.microsoft.com/office/powerpoint/2010/main" val="3689686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b="1" kern="1200" noProof="0" dirty="0">
                <a:solidFill>
                  <a:schemeClr val="tx1"/>
                </a:solidFill>
                <a:effectLst/>
                <a:latin typeface="+mn-lt"/>
                <a:ea typeface="+mn-ea"/>
                <a:cs typeface="+mn-cs"/>
              </a:rPr>
              <a:t>Tiempo:</a:t>
            </a:r>
            <a:r>
              <a:rPr lang="es-ES_tradnl" sz="1200" kern="1200" noProof="0" dirty="0">
                <a:solidFill>
                  <a:schemeClr val="tx1"/>
                </a:solidFill>
                <a:effectLst/>
                <a:latin typeface="+mn-lt"/>
                <a:ea typeface="+mn-ea"/>
                <a:cs typeface="+mn-cs"/>
              </a:rPr>
              <a:t> 5 minutos</a:t>
            </a:r>
          </a:p>
          <a:p>
            <a:r>
              <a:rPr lang="es-ES_tradnl" sz="1200" b="1" kern="1200" noProof="0" dirty="0">
                <a:solidFill>
                  <a:schemeClr val="tx1"/>
                </a:solidFill>
                <a:effectLst/>
                <a:latin typeface="+mn-lt"/>
                <a:ea typeface="+mn-ea"/>
                <a:cs typeface="+mn-cs"/>
              </a:rPr>
              <a:t>Materiales: </a:t>
            </a:r>
            <a:r>
              <a:rPr lang="es-ES_tradnl" sz="1200" kern="1200" noProof="0" dirty="0">
                <a:solidFill>
                  <a:schemeClr val="tx1"/>
                </a:solidFill>
                <a:effectLst/>
                <a:latin typeface="+mn-lt"/>
                <a:ea typeface="+mn-ea"/>
                <a:cs typeface="+mn-cs"/>
              </a:rPr>
              <a:t>Pelotas de diferentes tamaños y materiales, papel </a:t>
            </a:r>
            <a:r>
              <a:rPr lang="es-ES_tradnl" sz="1200" kern="1200" noProof="0" dirty="0" err="1">
                <a:solidFill>
                  <a:schemeClr val="tx1"/>
                </a:solidFill>
                <a:effectLst/>
                <a:latin typeface="+mn-lt"/>
                <a:ea typeface="+mn-ea"/>
                <a:cs typeface="+mn-cs"/>
              </a:rPr>
              <a:t>milimetrado</a:t>
            </a:r>
            <a:r>
              <a:rPr lang="es-ES_tradnl" sz="1200" kern="1200" noProof="0" dirty="0">
                <a:solidFill>
                  <a:schemeClr val="tx1"/>
                </a:solidFill>
                <a:effectLst/>
                <a:latin typeface="+mn-lt"/>
                <a:ea typeface="+mn-ea"/>
                <a:cs typeface="+mn-cs"/>
              </a:rPr>
              <a:t> (opcional)</a:t>
            </a:r>
          </a:p>
          <a:p>
            <a:r>
              <a:rPr lang="es-ES_tradnl" sz="1200" b="1" kern="1200" noProof="0" dirty="0">
                <a:solidFill>
                  <a:schemeClr val="tx1"/>
                </a:solidFill>
                <a:effectLst/>
                <a:latin typeface="+mn-lt"/>
                <a:ea typeface="+mn-ea"/>
                <a:cs typeface="+mn-cs"/>
              </a:rPr>
              <a:t>Temas de conversación</a:t>
            </a:r>
          </a:p>
          <a:p>
            <a:pPr lvl="0"/>
            <a:r>
              <a:rPr lang="es-ES_tradnl" sz="1200" kern="1200" noProof="0" dirty="0">
                <a:solidFill>
                  <a:schemeClr val="tx1"/>
                </a:solidFill>
                <a:effectLst/>
                <a:latin typeface="+mn-lt"/>
                <a:ea typeface="+mn-ea"/>
                <a:cs typeface="+mn-cs"/>
              </a:rPr>
              <a:t>Reflexionemos juntos.</a:t>
            </a:r>
          </a:p>
          <a:p>
            <a:pPr lvl="0"/>
            <a:r>
              <a:rPr lang="es-ES_tradnl" sz="1200" kern="1200" noProof="0" dirty="0">
                <a:solidFill>
                  <a:schemeClr val="tx1"/>
                </a:solidFill>
                <a:effectLst/>
                <a:latin typeface="+mn-lt"/>
                <a:ea typeface="+mn-ea"/>
                <a:cs typeface="+mn-cs"/>
              </a:rPr>
              <a:t>Aquí hay una foto de una cesta con pelotas. </a:t>
            </a:r>
          </a:p>
          <a:p>
            <a:pPr lvl="0"/>
            <a:r>
              <a:rPr lang="es-ES_tradnl" sz="1200" kern="1200" noProof="0" dirty="0">
                <a:solidFill>
                  <a:schemeClr val="tx1"/>
                </a:solidFill>
                <a:effectLst/>
                <a:latin typeface="+mn-lt"/>
                <a:ea typeface="+mn-ea"/>
                <a:cs typeface="+mn-cs"/>
              </a:rPr>
              <a:t>Observad las pelotas. ¿Qué os preguntáis sobre ellas?</a:t>
            </a:r>
          </a:p>
          <a:p>
            <a:pPr lvl="0"/>
            <a:r>
              <a:rPr lang="es-ES_tradnl" sz="1200" kern="1200" noProof="0" dirty="0">
                <a:solidFill>
                  <a:schemeClr val="tx1"/>
                </a:solidFill>
                <a:effectLst/>
                <a:latin typeface="+mn-lt"/>
                <a:ea typeface="+mn-ea"/>
                <a:cs typeface="+mn-cs"/>
              </a:rPr>
              <a:t>[Seleccione una estrategia de facilitación de las Notas del facilitador para ayudar a los participantes a generar preguntas]</a:t>
            </a:r>
          </a:p>
          <a:p>
            <a:pPr lvl="0"/>
            <a:r>
              <a:rPr lang="es-ES_tradnl" sz="1200" kern="1200" noProof="0" dirty="0">
                <a:solidFill>
                  <a:schemeClr val="tx1"/>
                </a:solidFill>
                <a:effectLst/>
                <a:latin typeface="+mn-lt"/>
                <a:ea typeface="+mn-ea"/>
                <a:cs typeface="+mn-cs"/>
              </a:rPr>
              <a:t>[Después de que los participantes generen preguntas y las hagan comunes al grupo en general:] Ser curioso y hacer preguntas son motores de la investigación. La curiosidad proporciona la motivación para explorar y experimentar (Casey, 2014).</a:t>
            </a:r>
          </a:p>
          <a:p>
            <a:r>
              <a:rPr lang="es-ES_tradnl" sz="1200" b="1" kern="1200" noProof="0" dirty="0">
                <a:solidFill>
                  <a:schemeClr val="tx1"/>
                </a:solidFill>
                <a:effectLst/>
                <a:latin typeface="+mn-lt"/>
                <a:ea typeface="+mn-ea"/>
                <a:cs typeface="+mn-cs"/>
              </a:rPr>
              <a:t>Notas del facilitador</a:t>
            </a:r>
          </a:p>
          <a:p>
            <a:pPr lvl="0"/>
            <a:r>
              <a:rPr lang="es-ES_tradnl" sz="1200" kern="1200" noProof="0" dirty="0">
                <a:solidFill>
                  <a:schemeClr val="tx1"/>
                </a:solidFill>
                <a:effectLst/>
                <a:latin typeface="+mn-lt"/>
                <a:ea typeface="+mn-ea"/>
                <a:cs typeface="+mn-cs"/>
              </a:rPr>
              <a:t>Para sesiones más cortas, anime a los participantes a hacer una lluvia de ideas con preguntas en un entorno de grupo completo. Anote las preguntas de los participantes en un papelógrafo.</a:t>
            </a:r>
          </a:p>
          <a:p>
            <a:pPr lvl="0"/>
            <a:r>
              <a:rPr lang="es-ES_tradnl" sz="1200" kern="1200" noProof="0" dirty="0">
                <a:solidFill>
                  <a:schemeClr val="tx1"/>
                </a:solidFill>
                <a:effectLst/>
                <a:latin typeface="+mn-lt"/>
                <a:ea typeface="+mn-ea"/>
                <a:cs typeface="+mn-cs"/>
              </a:rPr>
              <a:t>Para sesiones más largas, invite a los grupos pequeños a documentar lo que les llama la atención de las pelotas en su propia hoja de papelógrafo. A continuación, anime a los grupos pequeños a compartirlo con el grupo en general. </a:t>
            </a:r>
          </a:p>
          <a:p>
            <a:pPr lvl="0"/>
            <a:r>
              <a:rPr lang="es-ES_tradnl" sz="1200" kern="1200" noProof="0" dirty="0">
                <a:solidFill>
                  <a:schemeClr val="tx1"/>
                </a:solidFill>
                <a:effectLst/>
                <a:latin typeface="+mn-lt"/>
                <a:ea typeface="+mn-ea"/>
                <a:cs typeface="+mn-cs"/>
              </a:rPr>
              <a:t>Puede aportar sus propias preguntas al proceso de lluvia de ideas según sea necesario. Por ejemplo: «¿Alguna bola rebota más alto que las demás?», «¿Cuál es la bola más grande?», «¿Qué sensación dan las bolas al tacto?».</a:t>
            </a:r>
          </a:p>
          <a:p>
            <a:endParaRPr lang="en-US" dirty="0"/>
          </a:p>
        </p:txBody>
      </p:sp>
      <p:sp>
        <p:nvSpPr>
          <p:cNvPr id="4" name="Footer Placeholder 3"/>
          <p:cNvSpPr>
            <a:spLocks noGrp="1"/>
          </p:cNvSpPr>
          <p:nvPr>
            <p:ph type="ftr" sz="quarter" idx="4"/>
          </p:nvPr>
        </p:nvSpPr>
        <p:spPr/>
        <p:txBody>
          <a:bodyPr/>
          <a:lstStyle/>
          <a:p>
            <a:r>
              <a:rPr lang="en-US" dirty="0"/>
              <a:t>Hogg and Abrams, (1988); Gee, (2000) </a:t>
            </a:r>
          </a:p>
        </p:txBody>
      </p:sp>
      <p:sp>
        <p:nvSpPr>
          <p:cNvPr id="5" name="Slide Number Placeholder 4"/>
          <p:cNvSpPr>
            <a:spLocks noGrp="1"/>
          </p:cNvSpPr>
          <p:nvPr>
            <p:ph type="sldNum" sz="quarter" idx="5"/>
          </p:nvPr>
        </p:nvSpPr>
        <p:spPr/>
        <p:txBody>
          <a:bodyPr/>
          <a:lstStyle/>
          <a:p>
            <a:fld id="{896399F6-6299-4610-B81F-5B1794C45A33}" type="slidenum">
              <a:rPr lang="en-US" smtClean="0"/>
              <a:t>4</a:t>
            </a:fld>
            <a:endParaRPr lang="en-US" dirty="0"/>
          </a:p>
        </p:txBody>
      </p:sp>
    </p:spTree>
    <p:extLst>
      <p:ext uri="{BB962C8B-B14F-4D97-AF65-F5344CB8AC3E}">
        <p14:creationId xmlns:p14="http://schemas.microsoft.com/office/powerpoint/2010/main" val="834923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b="1" kern="1200" noProof="0" dirty="0">
                <a:solidFill>
                  <a:schemeClr val="tx1"/>
                </a:solidFill>
                <a:effectLst/>
                <a:latin typeface="+mn-lt"/>
                <a:ea typeface="+mn-ea"/>
                <a:cs typeface="+mn-cs"/>
              </a:rPr>
              <a:t>Tiempo:</a:t>
            </a:r>
            <a:r>
              <a:rPr lang="es-ES_tradnl" sz="1200" kern="1200" noProof="0" dirty="0">
                <a:solidFill>
                  <a:schemeClr val="tx1"/>
                </a:solidFill>
                <a:effectLst/>
                <a:latin typeface="+mn-lt"/>
                <a:ea typeface="+mn-ea"/>
                <a:cs typeface="+mn-cs"/>
              </a:rPr>
              <a:t> 15 minutos</a:t>
            </a:r>
          </a:p>
          <a:p>
            <a:r>
              <a:rPr lang="es-ES_tradnl" sz="1200" b="1" kern="1200" noProof="0" dirty="0">
                <a:solidFill>
                  <a:schemeClr val="tx1"/>
                </a:solidFill>
                <a:effectLst/>
                <a:latin typeface="+mn-lt"/>
                <a:ea typeface="+mn-ea"/>
                <a:cs typeface="+mn-cs"/>
              </a:rPr>
              <a:t>Materiales: </a:t>
            </a:r>
            <a:r>
              <a:rPr lang="es-ES_tradnl" sz="1200" kern="1200" noProof="0" dirty="0">
                <a:solidFill>
                  <a:schemeClr val="tx1"/>
                </a:solidFill>
                <a:effectLst/>
                <a:latin typeface="+mn-lt"/>
                <a:ea typeface="+mn-ea"/>
                <a:cs typeface="+mn-cs"/>
              </a:rPr>
              <a:t>Papel </a:t>
            </a:r>
            <a:r>
              <a:rPr lang="es-ES_tradnl" sz="1200" kern="1200" noProof="0" dirty="0" err="1">
                <a:solidFill>
                  <a:schemeClr val="tx1"/>
                </a:solidFill>
                <a:effectLst/>
                <a:latin typeface="+mn-lt"/>
                <a:ea typeface="+mn-ea"/>
                <a:cs typeface="+mn-cs"/>
              </a:rPr>
              <a:t>milimetrado</a:t>
            </a:r>
            <a:r>
              <a:rPr lang="es-ES_tradnl" sz="1200" kern="1200" noProof="0" dirty="0">
                <a:solidFill>
                  <a:schemeClr val="tx1"/>
                </a:solidFill>
                <a:effectLst/>
                <a:latin typeface="+mn-lt"/>
                <a:ea typeface="+mn-ea"/>
                <a:cs typeface="+mn-cs"/>
              </a:rPr>
              <a:t> y rotuladores, pelotas de diferentes tamaños y materiales, cinta adhesiva (opcional)</a:t>
            </a:r>
          </a:p>
          <a:p>
            <a:r>
              <a:rPr lang="es-ES_tradnl" sz="1200" b="1" kern="1200" noProof="0" dirty="0">
                <a:solidFill>
                  <a:schemeClr val="tx1"/>
                </a:solidFill>
                <a:effectLst/>
                <a:latin typeface="+mn-lt"/>
                <a:ea typeface="+mn-ea"/>
                <a:cs typeface="+mn-cs"/>
              </a:rPr>
              <a:t>Temas de conversación</a:t>
            </a:r>
          </a:p>
          <a:p>
            <a:pPr lvl="0"/>
            <a:r>
              <a:rPr lang="es-ES_tradnl" sz="1200" kern="1200" noProof="0" dirty="0">
                <a:solidFill>
                  <a:schemeClr val="tx1"/>
                </a:solidFill>
                <a:effectLst/>
                <a:latin typeface="+mn-lt"/>
                <a:ea typeface="+mn-ea"/>
                <a:cs typeface="+mn-cs"/>
              </a:rPr>
              <a:t>Ahora, pensemos en formas de obtener más información sobre las preguntas que hemos planteado. </a:t>
            </a:r>
          </a:p>
          <a:p>
            <a:pPr lvl="0"/>
            <a:r>
              <a:rPr lang="es-ES_tradnl" sz="1200" kern="1200" noProof="0" dirty="0">
                <a:solidFill>
                  <a:schemeClr val="tx1"/>
                </a:solidFill>
                <a:effectLst/>
                <a:latin typeface="+mn-lt"/>
                <a:ea typeface="+mn-ea"/>
                <a:cs typeface="+mn-cs"/>
              </a:rPr>
              <a:t>Con un compañero (o en un grupo pequeño), elige una pregunta para investigar. </a:t>
            </a:r>
          </a:p>
          <a:p>
            <a:pPr lvl="0"/>
            <a:r>
              <a:rPr lang="es-ES_tradnl" sz="1200" kern="1200" noProof="0" dirty="0">
                <a:solidFill>
                  <a:schemeClr val="tx1"/>
                </a:solidFill>
                <a:effectLst/>
                <a:latin typeface="+mn-lt"/>
                <a:ea typeface="+mn-ea"/>
                <a:cs typeface="+mn-cs"/>
              </a:rPr>
              <a:t>Piensa en lo que puedes hacer para encontrar la respuesta a tu pregunta. </a:t>
            </a:r>
          </a:p>
          <a:p>
            <a:pPr lvl="0"/>
            <a:r>
              <a:rPr lang="es-ES_tradnl" sz="1200" kern="1200" noProof="0" dirty="0">
                <a:solidFill>
                  <a:schemeClr val="tx1"/>
                </a:solidFill>
                <a:effectLst/>
                <a:latin typeface="+mn-lt"/>
                <a:ea typeface="+mn-ea"/>
                <a:cs typeface="+mn-cs"/>
              </a:rPr>
              <a:t>Elaboren un plan sobre cómo pueden investigar. </a:t>
            </a:r>
          </a:p>
          <a:p>
            <a:pPr lvl="0"/>
            <a:r>
              <a:rPr lang="es-ES_tradnl" sz="1200" kern="1200" noProof="0" dirty="0">
                <a:solidFill>
                  <a:schemeClr val="tx1"/>
                </a:solidFill>
                <a:effectLst/>
                <a:latin typeface="+mn-lt"/>
                <a:ea typeface="+mn-ea"/>
                <a:cs typeface="+mn-cs"/>
              </a:rPr>
              <a:t>Piensa en lo que crees que podría suceder y por qué. </a:t>
            </a:r>
          </a:p>
          <a:p>
            <a:pPr lvl="0"/>
            <a:r>
              <a:rPr lang="es-ES_tradnl" sz="1200" kern="1200" noProof="0" dirty="0">
                <a:solidFill>
                  <a:schemeClr val="tx1"/>
                </a:solidFill>
                <a:effectLst/>
                <a:latin typeface="+mn-lt"/>
                <a:ea typeface="+mn-ea"/>
                <a:cs typeface="+mn-cs"/>
              </a:rPr>
              <a:t>[Conceda unos minutos a los participantes para que planifiquen y debatan].</a:t>
            </a:r>
          </a:p>
          <a:p>
            <a:pPr lvl="0"/>
            <a:r>
              <a:rPr lang="es-ES_tradnl" sz="1200" kern="1200" noProof="0" dirty="0">
                <a:solidFill>
                  <a:schemeClr val="tx1"/>
                </a:solidFill>
                <a:effectLst/>
                <a:latin typeface="+mn-lt"/>
                <a:ea typeface="+mn-ea"/>
                <a:cs typeface="+mn-cs"/>
              </a:rPr>
              <a:t>Investiguémoslo. Recopilen información que les ayude a responder a su pregunta. </a:t>
            </a:r>
          </a:p>
          <a:p>
            <a:r>
              <a:rPr lang="es-ES_tradnl" sz="1200" b="1" kern="1200" noProof="0" dirty="0">
                <a:solidFill>
                  <a:schemeClr val="tx1"/>
                </a:solidFill>
                <a:effectLst/>
                <a:latin typeface="+mn-lt"/>
                <a:ea typeface="+mn-ea"/>
                <a:cs typeface="+mn-cs"/>
              </a:rPr>
              <a:t>Notas del facilitador</a:t>
            </a:r>
          </a:p>
          <a:p>
            <a:pPr lvl="0"/>
            <a:r>
              <a:rPr lang="es-ES_tradnl" sz="1200" kern="1200" noProof="0" dirty="0">
                <a:solidFill>
                  <a:schemeClr val="tx1"/>
                </a:solidFill>
                <a:effectLst/>
                <a:latin typeface="+mn-lt"/>
                <a:ea typeface="+mn-ea"/>
                <a:cs typeface="+mn-cs"/>
              </a:rPr>
              <a:t>Ayude a los participantes mientras investigan las respuestas a sus preguntas sobre las pelotas. </a:t>
            </a:r>
          </a:p>
          <a:p>
            <a:pPr lvl="0"/>
            <a:r>
              <a:rPr lang="es-ES_tradnl" sz="1200" kern="1200" noProof="0" dirty="0">
                <a:solidFill>
                  <a:schemeClr val="tx1"/>
                </a:solidFill>
                <a:effectLst/>
                <a:latin typeface="+mn-lt"/>
                <a:ea typeface="+mn-ea"/>
                <a:cs typeface="+mn-cs"/>
              </a:rPr>
              <a:t>Puede ayudar a los participantes a centrar sus investigaciones ofreciéndoles dos preguntas entre las que elegir: </a:t>
            </a:r>
          </a:p>
          <a:p>
            <a:pPr lvl="0"/>
            <a:r>
              <a:rPr lang="es-ES_tradnl" sz="1200" kern="1200" noProof="0" dirty="0">
                <a:solidFill>
                  <a:schemeClr val="tx1"/>
                </a:solidFill>
                <a:effectLst/>
                <a:latin typeface="+mn-lt"/>
                <a:ea typeface="+mn-ea"/>
                <a:cs typeface="+mn-cs"/>
              </a:rPr>
              <a:t> «¿Qué pelota rueda más lejos?».</a:t>
            </a:r>
          </a:p>
          <a:p>
            <a:pPr lvl="0"/>
            <a:r>
              <a:rPr lang="es-ES_tradnl" sz="1200" kern="1200" noProof="0" dirty="0">
                <a:solidFill>
                  <a:schemeClr val="tx1"/>
                </a:solidFill>
                <a:effectLst/>
                <a:latin typeface="+mn-lt"/>
                <a:ea typeface="+mn-ea"/>
                <a:cs typeface="+mn-cs"/>
              </a:rPr>
              <a:t>«¿Cuál de las pelotas rebota más alto?». </a:t>
            </a:r>
          </a:p>
          <a:p>
            <a:pPr lvl="0"/>
            <a:r>
              <a:rPr lang="es-ES_tradnl" sz="1200" kern="1200" noProof="0" dirty="0">
                <a:solidFill>
                  <a:schemeClr val="tx1"/>
                </a:solidFill>
                <a:effectLst/>
                <a:latin typeface="+mn-lt"/>
                <a:ea typeface="+mn-ea"/>
                <a:cs typeface="+mn-cs"/>
              </a:rPr>
              <a:t>Considere la posibilidad de animar a los grupos a documentar o a la Medición. Pueden utilizar la cinta adhesiva opcional para marcar la distancia que recorren las diferentes pelotas. Por ejemplo</a:t>
            </a:r>
          </a:p>
          <a:p>
            <a:pPr lvl="0"/>
            <a:r>
              <a:rPr lang="es-ES_tradnl" sz="1200" kern="1200" noProof="0" dirty="0">
                <a:solidFill>
                  <a:schemeClr val="tx1"/>
                </a:solidFill>
                <a:effectLst/>
                <a:latin typeface="+mn-lt"/>
                <a:ea typeface="+mn-ea"/>
                <a:cs typeface="+mn-cs"/>
              </a:rPr>
              <a:t>Para los grupos que investiguen qué pelota rueda más lejos, pregunte: «¿Cómo recuerdan las diferentes distancias que recorren las pelotas?», «¿Cómo podrían documentar la distancia que recorrió la pelota?», «¿Cómo podrían medir las distancias que recorrieron las pelotas?».</a:t>
            </a:r>
          </a:p>
          <a:p>
            <a:pPr lvl="0"/>
            <a:r>
              <a:rPr lang="es-ES_tradnl" sz="1200" kern="1200" noProof="0" dirty="0">
                <a:solidFill>
                  <a:schemeClr val="tx1"/>
                </a:solidFill>
                <a:effectLst/>
                <a:latin typeface="+mn-lt"/>
                <a:ea typeface="+mn-ea"/>
                <a:cs typeface="+mn-cs"/>
              </a:rPr>
              <a:t>A los grupos que investiguen el rebote, pregúnteles: «¿A qué altura rebotó?», «¿De qué manera podrían documentar o marcar la altura de cada pelota?».</a:t>
            </a:r>
          </a:p>
          <a:p>
            <a:pPr lvl="0"/>
            <a:r>
              <a:rPr lang="es-ES_tradnl" sz="1200" kern="1200" noProof="0" dirty="0">
                <a:solidFill>
                  <a:schemeClr val="tx1"/>
                </a:solidFill>
                <a:effectLst/>
                <a:latin typeface="+mn-lt"/>
                <a:ea typeface="+mn-ea"/>
                <a:cs typeface="+mn-cs"/>
              </a:rPr>
              <a:t>Si algunos grupos terminan sus investigaciones antes que otros, considere la posibilidad de animarlos a ampliar su investigación. Por ejemplo:</a:t>
            </a:r>
          </a:p>
          <a:p>
            <a:pPr lvl="0"/>
            <a:r>
              <a:rPr lang="es-ES_tradnl" sz="1200" kern="1200" noProof="0" dirty="0">
                <a:solidFill>
                  <a:schemeClr val="tx1"/>
                </a:solidFill>
                <a:effectLst/>
                <a:latin typeface="+mn-lt"/>
                <a:ea typeface="+mn-ea"/>
                <a:cs typeface="+mn-cs"/>
              </a:rPr>
              <a:t>«¿Qué nuevas preguntas tienen?».</a:t>
            </a:r>
          </a:p>
          <a:p>
            <a:pPr lvl="0"/>
            <a:r>
              <a:rPr lang="es-ES_tradnl" sz="1200" kern="1200" noProof="0" dirty="0">
                <a:solidFill>
                  <a:schemeClr val="tx1"/>
                </a:solidFill>
                <a:effectLst/>
                <a:latin typeface="+mn-lt"/>
                <a:ea typeface="+mn-ea"/>
                <a:cs typeface="+mn-cs"/>
              </a:rPr>
              <a:t>«¿Cómo podrían averiguar más sobre la pregunta que están investigando?».</a:t>
            </a:r>
          </a:p>
          <a:p>
            <a:pPr lvl="0"/>
            <a:r>
              <a:rPr lang="es-ES_tradnl" sz="1200" kern="1200" noProof="0" dirty="0">
                <a:solidFill>
                  <a:schemeClr val="tx1"/>
                </a:solidFill>
                <a:effectLst/>
                <a:latin typeface="+mn-lt"/>
                <a:ea typeface="+mn-ea"/>
                <a:cs typeface="+mn-cs"/>
              </a:rPr>
              <a:t>«¿Qué herramientas o materiales adicionales podrían necesitar para seguir explorando?».</a:t>
            </a:r>
          </a:p>
          <a:p>
            <a:pPr lvl="0"/>
            <a:endParaRPr lang="en-US" sz="1200" kern="1200" dirty="0">
              <a:solidFill>
                <a:schemeClr val="tx1"/>
              </a:solidFill>
              <a:effectLst/>
              <a:latin typeface="+mn-lt"/>
              <a:ea typeface="+mn-ea"/>
              <a:cs typeface="+mn-cs"/>
            </a:endParaRPr>
          </a:p>
        </p:txBody>
      </p:sp>
      <p:sp>
        <p:nvSpPr>
          <p:cNvPr id="4" name="Footer Placeholder 3"/>
          <p:cNvSpPr>
            <a:spLocks noGrp="1"/>
          </p:cNvSpPr>
          <p:nvPr>
            <p:ph type="ftr" sz="quarter" idx="4"/>
          </p:nvPr>
        </p:nvSpPr>
        <p:spPr/>
        <p:txBody>
          <a:bodyPr/>
          <a:lstStyle/>
          <a:p>
            <a:r>
              <a:rPr lang="en-US"/>
              <a:t>Hogg and Abrams, (1988); Gee, (2000) </a:t>
            </a:r>
            <a:endParaRPr lang="en-US" dirty="0"/>
          </a:p>
        </p:txBody>
      </p:sp>
      <p:sp>
        <p:nvSpPr>
          <p:cNvPr id="5" name="Slide Number Placeholder 4"/>
          <p:cNvSpPr>
            <a:spLocks noGrp="1"/>
          </p:cNvSpPr>
          <p:nvPr>
            <p:ph type="sldNum" sz="quarter" idx="5"/>
          </p:nvPr>
        </p:nvSpPr>
        <p:spPr/>
        <p:txBody>
          <a:bodyPr/>
          <a:lstStyle/>
          <a:p>
            <a:fld id="{896399F6-6299-4610-B81F-5B1794C45A33}" type="slidenum">
              <a:rPr lang="en-US" smtClean="0"/>
              <a:t>5</a:t>
            </a:fld>
            <a:endParaRPr lang="en-US" dirty="0"/>
          </a:p>
        </p:txBody>
      </p:sp>
    </p:spTree>
    <p:extLst>
      <p:ext uri="{BB962C8B-B14F-4D97-AF65-F5344CB8AC3E}">
        <p14:creationId xmlns:p14="http://schemas.microsoft.com/office/powerpoint/2010/main" val="2782429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b="1" kern="1200" noProof="0" dirty="0">
                <a:solidFill>
                  <a:schemeClr val="tx1"/>
                </a:solidFill>
                <a:effectLst/>
                <a:latin typeface="+mn-lt"/>
                <a:ea typeface="+mn-ea"/>
                <a:cs typeface="+mn-cs"/>
              </a:rPr>
              <a:t>Duración:</a:t>
            </a:r>
            <a:r>
              <a:rPr lang="es-ES_tradnl" sz="1200" kern="1200" noProof="0" dirty="0">
                <a:solidFill>
                  <a:schemeClr val="tx1"/>
                </a:solidFill>
                <a:effectLst/>
                <a:latin typeface="+mn-lt"/>
                <a:ea typeface="+mn-ea"/>
                <a:cs typeface="+mn-cs"/>
              </a:rPr>
              <a:t> 10 minutos</a:t>
            </a:r>
          </a:p>
          <a:p>
            <a:r>
              <a:rPr lang="es-ES_tradnl" sz="1200" b="1" kern="1200" noProof="0" dirty="0">
                <a:solidFill>
                  <a:schemeClr val="tx1"/>
                </a:solidFill>
                <a:effectLst/>
                <a:latin typeface="+mn-lt"/>
                <a:ea typeface="+mn-ea"/>
                <a:cs typeface="+mn-cs"/>
              </a:rPr>
              <a:t>Temas de conversación</a:t>
            </a:r>
          </a:p>
          <a:p>
            <a:pPr lvl="0"/>
            <a:r>
              <a:rPr lang="es-ES_tradnl" sz="1200" kern="1200" noProof="0" dirty="0">
                <a:solidFill>
                  <a:schemeClr val="tx1"/>
                </a:solidFill>
                <a:effectLst/>
                <a:latin typeface="+mn-lt"/>
                <a:ea typeface="+mn-ea"/>
                <a:cs typeface="+mn-cs"/>
              </a:rPr>
              <a:t>Dediquemos unos minutos a compartir las diferentes formas en que investigamos y lo que aprendimos. </a:t>
            </a:r>
          </a:p>
          <a:p>
            <a:pPr lvl="0"/>
            <a:r>
              <a:rPr lang="es-ES_tradnl" sz="1200" kern="1200" noProof="0" dirty="0">
                <a:solidFill>
                  <a:schemeClr val="tx1"/>
                </a:solidFill>
                <a:effectLst/>
                <a:latin typeface="+mn-lt"/>
                <a:ea typeface="+mn-ea"/>
                <a:cs typeface="+mn-cs"/>
              </a:rPr>
              <a:t>¿Qué pregunta investigaste? </a:t>
            </a:r>
          </a:p>
          <a:p>
            <a:pPr lvl="0"/>
            <a:r>
              <a:rPr lang="es-ES_tradnl" sz="1200" kern="1200" noProof="0" dirty="0">
                <a:solidFill>
                  <a:schemeClr val="tx1"/>
                </a:solidFill>
                <a:effectLst/>
                <a:latin typeface="+mn-lt"/>
                <a:ea typeface="+mn-ea"/>
                <a:cs typeface="+mn-cs"/>
              </a:rPr>
              <a:t>¿Qué hiciste durante tu investigación? </a:t>
            </a:r>
          </a:p>
          <a:p>
            <a:pPr lvl="0"/>
            <a:r>
              <a:rPr lang="es-ES_tradnl" sz="1200" kern="1200" noProof="0" dirty="0">
                <a:solidFill>
                  <a:schemeClr val="tx1"/>
                </a:solidFill>
                <a:effectLst/>
                <a:latin typeface="+mn-lt"/>
                <a:ea typeface="+mn-ea"/>
                <a:cs typeface="+mn-cs"/>
              </a:rPr>
              <a:t>¿Qué aprendiste? </a:t>
            </a:r>
          </a:p>
          <a:p>
            <a:r>
              <a:rPr lang="es-ES_tradnl" sz="1200" b="1" kern="1200" noProof="0" dirty="0">
                <a:solidFill>
                  <a:schemeClr val="tx1"/>
                </a:solidFill>
                <a:effectLst/>
                <a:latin typeface="+mn-lt"/>
                <a:ea typeface="+mn-ea"/>
                <a:cs typeface="+mn-cs"/>
              </a:rPr>
              <a:t>Notas del facilitador</a:t>
            </a:r>
          </a:p>
          <a:p>
            <a:pPr lvl="0"/>
            <a:r>
              <a:rPr lang="es-ES_tradnl" sz="1200" kern="1200" noProof="0" dirty="0">
                <a:solidFill>
                  <a:schemeClr val="tx1"/>
                </a:solidFill>
                <a:effectLst/>
                <a:latin typeface="+mn-lt"/>
                <a:ea typeface="+mn-ea"/>
                <a:cs typeface="+mn-cs"/>
              </a:rPr>
              <a:t>Invita a algunos grupos a compartir sus experiencias comunes.</a:t>
            </a:r>
          </a:p>
          <a:p>
            <a:pPr lvl="0"/>
            <a:r>
              <a:rPr lang="es-ES_tradnl" sz="1200" kern="1200" noProof="0" dirty="0">
                <a:solidFill>
                  <a:schemeClr val="tx1"/>
                </a:solidFill>
                <a:effectLst/>
                <a:latin typeface="+mn-lt"/>
                <a:ea typeface="+mn-ea"/>
                <a:cs typeface="+mn-cs"/>
              </a:rPr>
              <a:t>Puede plantear a los participantes las siguientes preguntas mientras debaten sobre las formas en que investigaron:</a:t>
            </a:r>
          </a:p>
          <a:p>
            <a:pPr lvl="0"/>
            <a:r>
              <a:rPr lang="es-ES_tradnl" sz="1200" kern="1200" noProof="0" dirty="0">
                <a:solidFill>
                  <a:schemeClr val="tx1"/>
                </a:solidFill>
                <a:effectLst/>
                <a:latin typeface="+mn-lt"/>
                <a:ea typeface="+mn-ea"/>
                <a:cs typeface="+mn-cs"/>
              </a:rPr>
              <a:t>«¿De qué manera planificasteis y llevasteis a cabo una investigación para responder a vuestra pregunta?».</a:t>
            </a:r>
          </a:p>
          <a:p>
            <a:pPr lvl="0"/>
            <a:r>
              <a:rPr lang="es-ES_tradnl" sz="1200" kern="1200" noProof="0" dirty="0">
                <a:solidFill>
                  <a:schemeClr val="tx1"/>
                </a:solidFill>
                <a:effectLst/>
                <a:latin typeface="+mn-lt"/>
                <a:ea typeface="+mn-ea"/>
                <a:cs typeface="+mn-cs"/>
              </a:rPr>
              <a:t>«¿De qué manera hicieron predicciones y probaron sus ideas sobre cómo se mueven las pelotas?».</a:t>
            </a:r>
          </a:p>
          <a:p>
            <a:pPr lvl="0"/>
            <a:r>
              <a:rPr lang="es-ES_tradnl" sz="1200" kern="1200" noProof="0" dirty="0">
                <a:solidFill>
                  <a:schemeClr val="tx1"/>
                </a:solidFill>
                <a:effectLst/>
                <a:latin typeface="+mn-lt"/>
                <a:ea typeface="+mn-ea"/>
                <a:cs typeface="+mn-cs"/>
              </a:rPr>
              <a:t>«¿De qué manera recopilaron o documentaron la información durante su investigación?».</a:t>
            </a:r>
          </a:p>
          <a:p>
            <a:pPr lvl="0"/>
            <a:r>
              <a:rPr lang="es-ES_tradnl" sz="1200" kern="1200" noProof="0" dirty="0">
                <a:solidFill>
                  <a:schemeClr val="tx1"/>
                </a:solidFill>
                <a:effectLst/>
                <a:latin typeface="+mn-lt"/>
                <a:ea typeface="+mn-ea"/>
                <a:cs typeface="+mn-cs"/>
              </a:rPr>
              <a:t>«Exploraste conceptos relacionados con la ciencia física (por ejemplo, explorando las fuerzas y cómo se mueven las cosas). ¿Cuáles fueron algunas de las explicaciones que se te ocurrieron mientras investigabas diferentes conceptos de la ciencia física?» </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6</a:t>
            </a:fld>
            <a:endParaRPr lang="en-US"/>
          </a:p>
        </p:txBody>
      </p:sp>
    </p:spTree>
    <p:extLst>
      <p:ext uri="{BB962C8B-B14F-4D97-AF65-F5344CB8AC3E}">
        <p14:creationId xmlns:p14="http://schemas.microsoft.com/office/powerpoint/2010/main" val="2987581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b="1" kern="1200" noProof="0" dirty="0">
                <a:solidFill>
                  <a:schemeClr val="tx1"/>
                </a:solidFill>
                <a:effectLst/>
                <a:latin typeface="+mn-lt"/>
                <a:ea typeface="+mn-ea"/>
                <a:cs typeface="+mn-cs"/>
              </a:rPr>
              <a:t>Temas de conversación</a:t>
            </a:r>
          </a:p>
          <a:p>
            <a:pPr lvl="0"/>
            <a:r>
              <a:rPr lang="es-ES_tradnl" sz="1200" kern="1200" noProof="0" dirty="0">
                <a:solidFill>
                  <a:schemeClr val="tx1"/>
                </a:solidFill>
                <a:effectLst/>
                <a:latin typeface="+mn-lt"/>
                <a:ea typeface="+mn-ea"/>
                <a:cs typeface="+mn-cs"/>
              </a:rPr>
              <a:t>La indagación se refiere a las múltiples formas en que las personas se preguntan, exploran, desarrollan y comunican su comprensión del mundo (</a:t>
            </a:r>
            <a:r>
              <a:rPr lang="es-ES_tradnl" sz="1200" kern="1200" noProof="0" dirty="0" err="1">
                <a:solidFill>
                  <a:schemeClr val="tx1"/>
                </a:solidFill>
                <a:effectLst/>
                <a:latin typeface="+mn-lt"/>
                <a:ea typeface="+mn-ea"/>
                <a:cs typeface="+mn-cs"/>
              </a:rPr>
              <a:t>Broderick</a:t>
            </a:r>
            <a:r>
              <a:rPr lang="es-ES_tradnl" sz="1200" kern="1200" noProof="0" dirty="0">
                <a:solidFill>
                  <a:schemeClr val="tx1"/>
                </a:solidFill>
                <a:effectLst/>
                <a:latin typeface="+mn-lt"/>
                <a:ea typeface="+mn-ea"/>
                <a:cs typeface="+mn-cs"/>
              </a:rPr>
              <a:t> y Hong, 2020; Departamento de Educación de California, 2016, 2024; Academias Nacionales de Ciencias, Ingeniería y Medicina [NASEM], 2021).</a:t>
            </a:r>
          </a:p>
          <a:p>
            <a:pPr lvl="0"/>
            <a:r>
              <a:rPr lang="es-ES_tradnl" sz="1200" kern="1200" noProof="0" dirty="0">
                <a:solidFill>
                  <a:schemeClr val="tx1"/>
                </a:solidFill>
                <a:effectLst/>
                <a:latin typeface="+mn-lt"/>
                <a:ea typeface="+mn-ea"/>
                <a:cs typeface="+mn-cs"/>
              </a:rPr>
              <a:t>El juego es fundamental para la indagación. La indagación suele surgir a través del juego, que es una de las formas en que los niños interactúan con su entorno para dar sentido al mundo. </a:t>
            </a:r>
          </a:p>
          <a:p>
            <a:pPr lvl="0"/>
            <a:r>
              <a:rPr lang="es-ES_tradnl" sz="1200" kern="1200" noProof="0" dirty="0">
                <a:solidFill>
                  <a:schemeClr val="tx1"/>
                </a:solidFill>
                <a:effectLst/>
                <a:latin typeface="+mn-lt"/>
                <a:ea typeface="+mn-ea"/>
                <a:cs typeface="+mn-cs"/>
              </a:rPr>
              <a:t>Tu curiosidad por las pelotas te llevó a utilizar la indagación para averiguar más y desarrollar tu comprensión del mundo. </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7</a:t>
            </a:fld>
            <a:endParaRPr lang="en-US" dirty="0"/>
          </a:p>
        </p:txBody>
      </p:sp>
      <p:sp>
        <p:nvSpPr>
          <p:cNvPr id="5" name="Footer Placeholder 4">
            <a:extLst>
              <a:ext uri="{FF2B5EF4-FFF2-40B4-BE49-F238E27FC236}">
                <a16:creationId xmlns:a16="http://schemas.microsoft.com/office/drawing/2014/main" id="{5FD11807-0172-D6E0-3FB5-2D020779311C}"/>
              </a:ext>
            </a:extLst>
          </p:cNvPr>
          <p:cNvSpPr>
            <a:spLocks noGrp="1"/>
          </p:cNvSpPr>
          <p:nvPr>
            <p:ph type="ftr" sz="quarter" idx="4"/>
          </p:nvPr>
        </p:nvSpPr>
        <p:spPr/>
        <p:txBody>
          <a:bodyPr/>
          <a:lstStyle/>
          <a:p>
            <a:r>
              <a:rPr lang="en-US" dirty="0"/>
              <a:t>Hogg and Abrams, (1988); Gee, (2000) </a:t>
            </a:r>
          </a:p>
        </p:txBody>
      </p:sp>
    </p:spTree>
    <p:extLst>
      <p:ext uri="{BB962C8B-B14F-4D97-AF65-F5344CB8AC3E}">
        <p14:creationId xmlns:p14="http://schemas.microsoft.com/office/powerpoint/2010/main" val="2251379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E03B0-5547-323E-816E-207A74DD08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385DD4-B875-8082-CA70-BD4A0D4729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8CB91F-574D-4794-60FB-1928DE1B05D9}"/>
              </a:ext>
            </a:extLst>
          </p:cNvPr>
          <p:cNvSpPr>
            <a:spLocks noGrp="1"/>
          </p:cNvSpPr>
          <p:nvPr>
            <p:ph type="body" idx="1"/>
          </p:nvPr>
        </p:nvSpPr>
        <p:spPr/>
        <p:txBody>
          <a:bodyPr/>
          <a:lstStyle/>
          <a:p>
            <a:pPr lvl="0"/>
            <a:r>
              <a:rPr lang="es-ES_tradnl" sz="1200" kern="1200" noProof="0" dirty="0">
                <a:solidFill>
                  <a:schemeClr val="tx1"/>
                </a:solidFill>
                <a:effectLst/>
                <a:latin typeface="+mn-lt"/>
                <a:ea typeface="+mn-ea"/>
                <a:cs typeface="+mn-cs"/>
              </a:rPr>
              <a:t>Los niños pueden utilizar la investigación para desarrollar su comprensión dentro de las experiencias STEAM. </a:t>
            </a:r>
          </a:p>
          <a:p>
            <a:pPr lvl="0"/>
            <a:r>
              <a:rPr lang="es-ES_tradnl" sz="1200" kern="1200" noProof="0" dirty="0">
                <a:solidFill>
                  <a:schemeClr val="tx1"/>
                </a:solidFill>
                <a:effectLst/>
                <a:latin typeface="+mn-lt"/>
                <a:ea typeface="+mn-ea"/>
                <a:cs typeface="+mn-cs"/>
              </a:rPr>
              <a:t>STEAM es un enfoque integrado para explorar y comprender el mundo que nos rodea. En las experiencias de aprendizaje STEAM, los niños utilizan la ciencia, la tecnología (incluida la informática), la ingeniería, las artes y las matemáticas para investigar, construir significado y comunicar sus ideas sobre objetos y fenómenos. </a:t>
            </a:r>
          </a:p>
          <a:p>
            <a:pPr lvl="0"/>
            <a:r>
              <a:rPr lang="es-ES_tradnl" sz="1200" kern="1200" noProof="0" dirty="0">
                <a:solidFill>
                  <a:schemeClr val="tx1"/>
                </a:solidFill>
                <a:effectLst/>
                <a:latin typeface="+mn-lt"/>
                <a:ea typeface="+mn-ea"/>
                <a:cs typeface="+mn-cs"/>
              </a:rPr>
              <a:t>Cuando hablamos de fenómenos, nos referimos a acontecimientos observables que implican conceptos STEAM, como el brote de una semilla, la mezcla de pinturas para formar un nuevo color o una pelota que rueda hacia una estructura de bloques y la derriba.</a:t>
            </a:r>
          </a:p>
          <a:p>
            <a:pPr lvl="0"/>
            <a:r>
              <a:rPr lang="es-ES_tradnl" sz="1200" kern="1200" noProof="0" dirty="0">
                <a:solidFill>
                  <a:schemeClr val="tx1"/>
                </a:solidFill>
                <a:effectLst/>
                <a:latin typeface="+mn-lt"/>
                <a:ea typeface="+mn-ea"/>
                <a:cs typeface="+mn-cs"/>
              </a:rPr>
              <a:t>A través de las disciplinas STEAM, los niños pueden hacer preguntas y expresar su curiosidad sobre los fenómenos del mundo, utilizar diferentes habilidades y prácticas para investigar preguntas y curiosidades, y desarrollar explicaciones o conclusiones basadas en las pruebas que recopilan.</a:t>
            </a:r>
          </a:p>
          <a:p>
            <a:endParaRPr lang="en-US" dirty="0"/>
          </a:p>
        </p:txBody>
      </p:sp>
      <p:sp>
        <p:nvSpPr>
          <p:cNvPr id="4" name="Slide Number Placeholder 3">
            <a:extLst>
              <a:ext uri="{FF2B5EF4-FFF2-40B4-BE49-F238E27FC236}">
                <a16:creationId xmlns:a16="http://schemas.microsoft.com/office/drawing/2014/main" id="{8C33FE56-EBB5-ACFC-2183-171347CDA2A1}"/>
              </a:ext>
            </a:extLst>
          </p:cNvPr>
          <p:cNvSpPr>
            <a:spLocks noGrp="1"/>
          </p:cNvSpPr>
          <p:nvPr>
            <p:ph type="sldNum" sz="quarter" idx="5"/>
          </p:nvPr>
        </p:nvSpPr>
        <p:spPr/>
        <p:txBody>
          <a:bodyPr/>
          <a:lstStyle/>
          <a:p>
            <a:fld id="{896399F6-6299-4610-B81F-5B1794C45A33}" type="slidenum">
              <a:rPr lang="en-US" smtClean="0"/>
              <a:t>8</a:t>
            </a:fld>
            <a:endParaRPr lang="en-US" dirty="0"/>
          </a:p>
        </p:txBody>
      </p:sp>
      <p:sp>
        <p:nvSpPr>
          <p:cNvPr id="5" name="Footer Placeholder 4">
            <a:extLst>
              <a:ext uri="{FF2B5EF4-FFF2-40B4-BE49-F238E27FC236}">
                <a16:creationId xmlns:a16="http://schemas.microsoft.com/office/drawing/2014/main" id="{36261462-F5E1-DF8E-BEE7-9179279A45E4}"/>
              </a:ext>
            </a:extLst>
          </p:cNvPr>
          <p:cNvSpPr>
            <a:spLocks noGrp="1"/>
          </p:cNvSpPr>
          <p:nvPr>
            <p:ph type="ftr" sz="quarter" idx="4"/>
          </p:nvPr>
        </p:nvSpPr>
        <p:spPr/>
        <p:txBody>
          <a:bodyPr/>
          <a:lstStyle/>
          <a:p>
            <a:r>
              <a:rPr lang="en-US" dirty="0"/>
              <a:t>Hogg and Abrams, (1988); Gee, (2000) </a:t>
            </a:r>
          </a:p>
        </p:txBody>
      </p:sp>
    </p:spTree>
    <p:extLst>
      <p:ext uri="{BB962C8B-B14F-4D97-AF65-F5344CB8AC3E}">
        <p14:creationId xmlns:p14="http://schemas.microsoft.com/office/powerpoint/2010/main" val="2317727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8055B-9BE1-9D03-CF52-C6157C5FA5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2DF7F2-7A64-EEF4-E1DD-36209D4DBC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E67128-6B4D-230F-7D6A-0C673EA3EA91}"/>
              </a:ext>
            </a:extLst>
          </p:cNvPr>
          <p:cNvSpPr>
            <a:spLocks noGrp="1"/>
          </p:cNvSpPr>
          <p:nvPr>
            <p:ph type="body" idx="1"/>
          </p:nvPr>
        </p:nvSpPr>
        <p:spPr/>
        <p:txBody>
          <a:bodyPr/>
          <a:lstStyle/>
          <a:p>
            <a:r>
              <a:rPr lang="es-ES_tradnl" sz="1200" b="1" kern="1200" noProof="0" dirty="0">
                <a:solidFill>
                  <a:schemeClr val="tx1"/>
                </a:solidFill>
                <a:effectLst/>
                <a:latin typeface="+mn-lt"/>
                <a:ea typeface="+mn-ea"/>
                <a:cs typeface="+mn-cs"/>
              </a:rPr>
              <a:t>Duración:</a:t>
            </a:r>
            <a:r>
              <a:rPr lang="es-ES_tradnl" sz="1200" kern="1200" noProof="0" dirty="0">
                <a:solidFill>
                  <a:schemeClr val="tx1"/>
                </a:solidFill>
                <a:effectLst/>
                <a:latin typeface="+mn-lt"/>
                <a:ea typeface="+mn-ea"/>
                <a:cs typeface="+mn-cs"/>
              </a:rPr>
              <a:t> 10 minutos (incluido el debate sobre la siguiente diapositiva)</a:t>
            </a:r>
          </a:p>
          <a:p>
            <a:r>
              <a:rPr lang="es-ES_tradnl" sz="1200" b="1" kern="1200" noProof="0" dirty="0">
                <a:solidFill>
                  <a:schemeClr val="tx1"/>
                </a:solidFill>
                <a:effectLst/>
                <a:latin typeface="+mn-lt"/>
                <a:ea typeface="+mn-ea"/>
                <a:cs typeface="+mn-cs"/>
              </a:rPr>
              <a:t>Materiales: </a:t>
            </a:r>
            <a:r>
              <a:rPr lang="es-ES_tradnl" sz="1200" kern="1200" noProof="0" dirty="0">
                <a:solidFill>
                  <a:schemeClr val="tx1"/>
                </a:solidFill>
                <a:effectLst/>
                <a:latin typeface="+mn-lt"/>
                <a:ea typeface="+mn-ea"/>
                <a:cs typeface="+mn-cs"/>
              </a:rPr>
              <a:t>Vídeo de niños participando en una investigación</a:t>
            </a:r>
          </a:p>
          <a:p>
            <a:r>
              <a:rPr lang="es-ES_tradnl" sz="1200" b="1" kern="1200" noProof="0" dirty="0">
                <a:solidFill>
                  <a:schemeClr val="tx1"/>
                </a:solidFill>
                <a:effectLst/>
                <a:latin typeface="+mn-lt"/>
                <a:ea typeface="+mn-ea"/>
                <a:cs typeface="+mn-cs"/>
              </a:rPr>
              <a:t>Temas de conversación</a:t>
            </a:r>
          </a:p>
          <a:p>
            <a:pPr lvl="0"/>
            <a:r>
              <a:rPr lang="es-ES_tradnl" sz="1200" kern="1200" noProof="0" dirty="0">
                <a:solidFill>
                  <a:schemeClr val="tx1"/>
                </a:solidFill>
                <a:effectLst/>
                <a:latin typeface="+mn-lt"/>
                <a:ea typeface="+mn-ea"/>
                <a:cs typeface="+mn-cs"/>
              </a:rPr>
              <a:t>Observemos las formas en que los niños participan en una investigación con pelotas. </a:t>
            </a:r>
          </a:p>
          <a:p>
            <a:pPr lvl="0"/>
            <a:r>
              <a:rPr lang="es-ES_tradnl" sz="1200" kern="1200" noProof="0" dirty="0">
                <a:solidFill>
                  <a:schemeClr val="tx1"/>
                </a:solidFill>
                <a:effectLst/>
                <a:latin typeface="+mn-lt"/>
                <a:ea typeface="+mn-ea"/>
                <a:cs typeface="+mn-cs"/>
              </a:rPr>
              <a:t>Mientras observas el vídeo, reflexiona sobre las siguientes preguntas: </a:t>
            </a:r>
          </a:p>
          <a:p>
            <a:pPr lvl="0"/>
            <a:r>
              <a:rPr lang="es-ES_tradnl" sz="1200" kern="1200" noProof="0" dirty="0">
                <a:solidFill>
                  <a:schemeClr val="tx1"/>
                </a:solidFill>
                <a:effectLst/>
                <a:latin typeface="+mn-lt"/>
                <a:ea typeface="+mn-ea"/>
                <a:cs typeface="+mn-cs"/>
              </a:rPr>
              <a:t>¿Qué les despertaba la curiosidad a los niños?</a:t>
            </a:r>
          </a:p>
          <a:p>
            <a:pPr lvl="0"/>
            <a:r>
              <a:rPr lang="es-ES_tradnl" sz="1200" kern="1200" noProof="0" dirty="0">
                <a:solidFill>
                  <a:schemeClr val="tx1"/>
                </a:solidFill>
                <a:effectLst/>
                <a:latin typeface="+mn-lt"/>
                <a:ea typeface="+mn-ea"/>
                <a:cs typeface="+mn-cs"/>
              </a:rPr>
              <a:t>¿De qué manera comprobaron sus predicciones?</a:t>
            </a:r>
          </a:p>
          <a:p>
            <a:pPr lvl="0"/>
            <a:r>
              <a:rPr lang="es-ES_tradnl" sz="1200" kern="1200" noProof="0" dirty="0">
                <a:solidFill>
                  <a:schemeClr val="tx1"/>
                </a:solidFill>
                <a:effectLst/>
                <a:latin typeface="+mn-lt"/>
                <a:ea typeface="+mn-ea"/>
                <a:cs typeface="+mn-cs"/>
              </a:rPr>
              <a:t>¿Qué pudieron haber aprendido los niños durante esta experiencia de investigación?</a:t>
            </a:r>
          </a:p>
          <a:p>
            <a:pPr lvl="0"/>
            <a:r>
              <a:rPr lang="es-ES_tradnl" sz="1200" kern="1200" noProof="0" dirty="0">
                <a:solidFill>
                  <a:schemeClr val="tx1"/>
                </a:solidFill>
                <a:effectLst/>
                <a:latin typeface="+mn-lt"/>
                <a:ea typeface="+mn-ea"/>
                <a:cs typeface="+mn-cs"/>
              </a:rPr>
              <a:t>¿De qué manera surgió la investigación a través del juego?</a:t>
            </a:r>
          </a:p>
          <a:p>
            <a:pPr lvl="0"/>
            <a:r>
              <a:rPr lang="es-ES_tradnl" sz="1200" kern="1200" noProof="0" dirty="0">
                <a:solidFill>
                  <a:schemeClr val="tx1"/>
                </a:solidFill>
                <a:effectLst/>
                <a:latin typeface="+mn-lt"/>
                <a:ea typeface="+mn-ea"/>
                <a:cs typeface="+mn-cs"/>
              </a:rPr>
              <a:t>¿En qué se pareció o difirió la participación de los niños en la investigación de su propia experiencia con la investigación?</a:t>
            </a:r>
          </a:p>
          <a:p>
            <a:pPr lvl="0"/>
            <a:r>
              <a:rPr lang="es-ES_tradnl" sz="1200" kern="1200" noProof="0" dirty="0">
                <a:solidFill>
                  <a:schemeClr val="tx1"/>
                </a:solidFill>
                <a:effectLst/>
                <a:latin typeface="+mn-lt"/>
                <a:ea typeface="+mn-ea"/>
                <a:cs typeface="+mn-cs"/>
              </a:rPr>
              <a:t>[Seleccione y reproduzca un videoclip que muestre a los niños participando en la investigación. Proporcionamos un vídeo en las Notas del facilitador].</a:t>
            </a:r>
          </a:p>
          <a:p>
            <a:r>
              <a:rPr lang="es-ES_tradnl" sz="1200" b="1" kern="1200" noProof="0" dirty="0">
                <a:solidFill>
                  <a:schemeClr val="tx1"/>
                </a:solidFill>
                <a:effectLst/>
                <a:latin typeface="+mn-lt"/>
                <a:ea typeface="+mn-ea"/>
                <a:cs typeface="+mn-cs"/>
              </a:rPr>
              <a:t>Notas del facilitador</a:t>
            </a:r>
          </a:p>
          <a:p>
            <a:pPr lvl="0"/>
            <a:r>
              <a:rPr lang="es-ES_tradnl" sz="1200" kern="1200" noProof="0" dirty="0">
                <a:solidFill>
                  <a:schemeClr val="tx1"/>
                </a:solidFill>
                <a:effectLst/>
                <a:latin typeface="+mn-lt"/>
                <a:ea typeface="+mn-ea"/>
                <a:cs typeface="+mn-cs"/>
              </a:rPr>
              <a:t>Elija un vídeo que muestre a los niños participando en la investigación. </a:t>
            </a:r>
          </a:p>
          <a:p>
            <a:pPr lvl="0"/>
            <a:r>
              <a:rPr lang="es-ES_tradnl" sz="1200" kern="1200" noProof="0" dirty="0">
                <a:solidFill>
                  <a:schemeClr val="tx1"/>
                </a:solidFill>
                <a:effectLst/>
                <a:latin typeface="+mn-lt"/>
                <a:ea typeface="+mn-ea"/>
                <a:cs typeface="+mn-cs"/>
              </a:rPr>
              <a:t>Proporcionamos los siguientes vídeos (puede utilizar otros vídeos):</a:t>
            </a:r>
          </a:p>
          <a:p>
            <a:pPr lvl="0"/>
            <a:r>
              <a:rPr lang="es-ES_tradnl" sz="1200" u="sng" kern="1200" noProof="0" dirty="0">
                <a:solidFill>
                  <a:schemeClr val="tx1"/>
                </a:solidFill>
                <a:effectLst/>
                <a:latin typeface="+mn-lt"/>
                <a:ea typeface="+mn-ea"/>
                <a:cs typeface="+mn-cs"/>
                <a:hlinkClick r:id="rId3"/>
              </a:rPr>
              <a:t>Explorar el tamaño y el ajuste con rampas y pelotas (18-36 meses)</a:t>
            </a:r>
            <a:endParaRPr lang="es-ES_tradnl" sz="1200" kern="1200" noProof="0" dirty="0">
              <a:solidFill>
                <a:schemeClr val="tx1"/>
              </a:solidFill>
              <a:effectLst/>
              <a:latin typeface="+mn-lt"/>
              <a:ea typeface="+mn-ea"/>
              <a:cs typeface="+mn-cs"/>
            </a:endParaRPr>
          </a:p>
          <a:p>
            <a:pPr lvl="0"/>
            <a:r>
              <a:rPr lang="es-ES_tradnl" sz="1200" u="sng" kern="1200" noProof="0" dirty="0">
                <a:solidFill>
                  <a:schemeClr val="tx1"/>
                </a:solidFill>
                <a:effectLst/>
                <a:latin typeface="+mn-lt"/>
                <a:ea typeface="+mn-ea"/>
                <a:cs typeface="+mn-cs"/>
                <a:hlinkClick r:id="rId4"/>
              </a:rPr>
              <a:t>Resolución de problemas con bloques (4-5 años)</a:t>
            </a:r>
            <a:endParaRPr lang="es-ES_tradnl" sz="1200" kern="1200" noProof="0" dirty="0">
              <a:solidFill>
                <a:schemeClr val="tx1"/>
              </a:solidFill>
              <a:effectLst/>
              <a:latin typeface="+mn-lt"/>
              <a:ea typeface="+mn-ea"/>
              <a:cs typeface="+mn-cs"/>
            </a:endParaRPr>
          </a:p>
          <a:p>
            <a:pPr lvl="0"/>
            <a:r>
              <a:rPr lang="es-ES_tradnl" sz="1200" kern="1200" noProof="0" dirty="0">
                <a:solidFill>
                  <a:schemeClr val="tx1"/>
                </a:solidFill>
                <a:effectLst/>
                <a:latin typeface="+mn-lt"/>
                <a:ea typeface="+mn-ea"/>
                <a:cs typeface="+mn-cs"/>
              </a:rPr>
              <a:t>Observa: En la siguiente diapositiva, en las Notas del facilitador, se proporcionan puntos de debate para el vídeo «Resolución de problemas con bloques (4-5 años)».</a:t>
            </a:r>
          </a:p>
          <a:p>
            <a:endParaRPr lang="en-US" dirty="0"/>
          </a:p>
        </p:txBody>
      </p:sp>
      <p:sp>
        <p:nvSpPr>
          <p:cNvPr id="4" name="Slide Number Placeholder 3">
            <a:extLst>
              <a:ext uri="{FF2B5EF4-FFF2-40B4-BE49-F238E27FC236}">
                <a16:creationId xmlns:a16="http://schemas.microsoft.com/office/drawing/2014/main" id="{D1E7A95F-EB9F-3535-4EE2-2B11255380F2}"/>
              </a:ext>
            </a:extLst>
          </p:cNvPr>
          <p:cNvSpPr>
            <a:spLocks noGrp="1"/>
          </p:cNvSpPr>
          <p:nvPr>
            <p:ph type="sldNum" sz="quarter" idx="5"/>
          </p:nvPr>
        </p:nvSpPr>
        <p:spPr/>
        <p:txBody>
          <a:bodyPr/>
          <a:lstStyle/>
          <a:p>
            <a:fld id="{896399F6-6299-4610-B81F-5B1794C45A33}" type="slidenum">
              <a:rPr lang="en-US" smtClean="0"/>
              <a:t>9</a:t>
            </a:fld>
            <a:endParaRPr lang="en-US" dirty="0"/>
          </a:p>
        </p:txBody>
      </p:sp>
      <p:sp>
        <p:nvSpPr>
          <p:cNvPr id="5" name="Footer Placeholder 4">
            <a:extLst>
              <a:ext uri="{FF2B5EF4-FFF2-40B4-BE49-F238E27FC236}">
                <a16:creationId xmlns:a16="http://schemas.microsoft.com/office/drawing/2014/main" id="{7EDD61CF-11FE-805E-C1F4-471823FD4BBE}"/>
              </a:ext>
            </a:extLst>
          </p:cNvPr>
          <p:cNvSpPr>
            <a:spLocks noGrp="1"/>
          </p:cNvSpPr>
          <p:nvPr>
            <p:ph type="ftr" sz="quarter" idx="4"/>
          </p:nvPr>
        </p:nvSpPr>
        <p:spPr/>
        <p:txBody>
          <a:bodyPr/>
          <a:lstStyle/>
          <a:p>
            <a:r>
              <a:rPr lang="en-US" dirty="0"/>
              <a:t>Hogg and Abrams, (1988); Gee, (2000) </a:t>
            </a:r>
          </a:p>
        </p:txBody>
      </p:sp>
    </p:spTree>
    <p:extLst>
      <p:ext uri="{BB962C8B-B14F-4D97-AF65-F5344CB8AC3E}">
        <p14:creationId xmlns:p14="http://schemas.microsoft.com/office/powerpoint/2010/main" val="35767927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HORT HEADER">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CF16B319-DE97-0283-0978-7D9A2FADC377}"/>
              </a:ext>
            </a:extLst>
          </p:cNvPr>
          <p:cNvSpPr/>
          <p:nvPr userDrawn="1"/>
        </p:nvSpPr>
        <p:spPr>
          <a:xfrm>
            <a:off x="6520" y="-6138"/>
            <a:ext cx="6627365"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3">
            <a:extLst>
              <a:ext uri="{FF2B5EF4-FFF2-40B4-BE49-F238E27FC236}">
                <a16:creationId xmlns:a16="http://schemas.microsoft.com/office/drawing/2014/main" id="{5FAE2F13-4C17-F34B-8E83-553699E911DC}"/>
              </a:ext>
            </a:extLst>
          </p:cNvPr>
          <p:cNvSpPr>
            <a:spLocks noChangeAspect="1"/>
          </p:cNvSpPr>
          <p:nvPr userDrawn="1"/>
        </p:nvSpPr>
        <p:spPr>
          <a:xfrm>
            <a:off x="-12274" y="-21129"/>
            <a:ext cx="272517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chemeClr val="accent3"/>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6" name="Date Placeholder 3">
            <a:extLst>
              <a:ext uri="{FF2B5EF4-FFF2-40B4-BE49-F238E27FC236}">
                <a16:creationId xmlns:a16="http://schemas.microsoft.com/office/drawing/2014/main" id="{9F03CF44-73D3-4B0B-6410-D5E5A227051A}"/>
              </a:ext>
            </a:extLst>
          </p:cNvPr>
          <p:cNvSpPr txBox="1">
            <a:spLocks/>
          </p:cNvSpPr>
          <p:nvPr userDrawn="1"/>
        </p:nvSpPr>
        <p:spPr>
          <a:xfrm>
            <a:off x="188811" y="40339"/>
            <a:ext cx="2073743" cy="507831"/>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s-US" sz="1500" noProof="0" dirty="0">
                <a:solidFill>
                  <a:schemeClr val="bg1"/>
                </a:solidFill>
              </a:rPr>
              <a:t>Sentar las bases para STEAM</a:t>
            </a:r>
          </a:p>
        </p:txBody>
      </p:sp>
      <p:sp>
        <p:nvSpPr>
          <p:cNvPr id="10" name="Date Placeholder 3">
            <a:extLst>
              <a:ext uri="{FF2B5EF4-FFF2-40B4-BE49-F238E27FC236}">
                <a16:creationId xmlns:a16="http://schemas.microsoft.com/office/drawing/2014/main" id="{7442A6DF-517E-BB01-1AB1-062E210DC5E6}"/>
              </a:ext>
            </a:extLst>
          </p:cNvPr>
          <p:cNvSpPr txBox="1">
            <a:spLocks/>
          </p:cNvSpPr>
          <p:nvPr userDrawn="1"/>
        </p:nvSpPr>
        <p:spPr>
          <a:xfrm>
            <a:off x="2811591" y="55344"/>
            <a:ext cx="2458272" cy="507831"/>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s-ES" sz="1500" dirty="0">
                <a:solidFill>
                  <a:schemeClr val="bg1"/>
                </a:solidFill>
              </a:rPr>
              <a:t>Crear una cultura de indagación</a:t>
            </a:r>
            <a:endParaRPr lang="en-US" sz="1500" dirty="0">
              <a:solidFill>
                <a:schemeClr val="bg1"/>
              </a:solidFill>
            </a:endParaRPr>
          </a:p>
        </p:txBody>
      </p:sp>
      <p:pic>
        <p:nvPicPr>
          <p:cNvPr id="11" name="Graphic 10">
            <a:extLst>
              <a:ext uri="{FF2B5EF4-FFF2-40B4-BE49-F238E27FC236}">
                <a16:creationId xmlns:a16="http://schemas.microsoft.com/office/drawing/2014/main" id="{70BFB4EB-F4B2-074C-C210-AA0ED0AAACC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269862" y="76373"/>
            <a:ext cx="422118" cy="422118"/>
          </a:xfrm>
          <a:prstGeom prst="rect">
            <a:avLst/>
          </a:prstGeom>
        </p:spPr>
      </p:pic>
      <p:sp>
        <p:nvSpPr>
          <p:cNvPr id="7" name="Rectangle 6">
            <a:extLst>
              <a:ext uri="{FF2B5EF4-FFF2-40B4-BE49-F238E27FC236}">
                <a16:creationId xmlns:a16="http://schemas.microsoft.com/office/drawing/2014/main" id="{2D51F2B1-13E9-ABDD-A99B-E72A67C5B86F}"/>
              </a:ext>
            </a:extLst>
          </p:cNvPr>
          <p:cNvSpPr/>
          <p:nvPr userDrawn="1"/>
        </p:nvSpPr>
        <p:spPr>
          <a:xfrm>
            <a:off x="6447" y="600850"/>
            <a:ext cx="6021546" cy="625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585610" y="1664017"/>
            <a:ext cx="4781907" cy="2626360"/>
          </a:xfrm>
        </p:spPr>
        <p:txBody>
          <a:bodyPr anchor="t" anchorCtr="0">
            <a:normAutofit/>
          </a:bodyPr>
          <a:lstStyle>
            <a:lvl1pPr algn="l">
              <a:defRPr sz="5600" b="1">
                <a:solidFill>
                  <a:schemeClr val="accent1"/>
                </a:solidFill>
                <a:latin typeface="Montserrat" pitchFamily="2" charset="77"/>
              </a:defRPr>
            </a:lvl1pPr>
          </a:lstStyle>
          <a:p>
            <a:r>
              <a:rPr lang="en-US" dirty="0"/>
              <a:t>Click to edit Master title style</a:t>
            </a:r>
          </a:p>
        </p:txBody>
      </p:sp>
      <p:pic>
        <p:nvPicPr>
          <p:cNvPr id="12" name="Picture 11">
            <a:extLst>
              <a:ext uri="{FF2B5EF4-FFF2-40B4-BE49-F238E27FC236}">
                <a16:creationId xmlns:a16="http://schemas.microsoft.com/office/drawing/2014/main" id="{AF336757-2303-36D1-0F92-BF4101627AAB}"/>
              </a:ext>
            </a:extLst>
          </p:cNvPr>
          <p:cNvPicPr>
            <a:picLocks noChangeAspect="1"/>
          </p:cNvPicPr>
          <p:nvPr userDrawn="1"/>
        </p:nvPicPr>
        <p:blipFill>
          <a:blip r:embed="rId3">
            <a:extLst>
              <a:ext uri="{28A0092B-C50C-407E-A947-70E740481C1C}">
                <a14:useLocalDpi xmlns:a14="http://schemas.microsoft.com/office/drawing/2010/main" val="0"/>
              </a:ext>
            </a:extLst>
          </a:blip>
          <a:srcRect l="24670" t="2608" r="25438" b="15286"/>
          <a:stretch>
            <a:fillRect/>
          </a:stretch>
        </p:blipFill>
        <p:spPr>
          <a:xfrm>
            <a:off x="5953188" y="0"/>
            <a:ext cx="6244973" cy="6853564"/>
          </a:xfrm>
          <a:prstGeom prst="rect">
            <a:avLst/>
          </a:prstGeom>
        </p:spPr>
      </p:pic>
      <p:pic>
        <p:nvPicPr>
          <p:cNvPr id="4" name="Picture 3" descr="A black background with orange and pink text&#10;&#10;Description automatically generated">
            <a:extLst>
              <a:ext uri="{FF2B5EF4-FFF2-40B4-BE49-F238E27FC236}">
                <a16:creationId xmlns:a16="http://schemas.microsoft.com/office/drawing/2014/main" id="{4FB09A9C-AFB6-3C64-3D0A-A5E0B4B146D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397430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3"/>
            <a:ext cx="5181600" cy="4348819"/>
          </a:xfrm>
        </p:spPr>
        <p:txBody>
          <a:bodyPr/>
          <a:lstStyle>
            <a:lvl1pPr>
              <a:buClr>
                <a:schemeClr val="accent1"/>
              </a:buClr>
              <a:defRPr>
                <a:latin typeface="Montserrat" pitchFamily="2" charset="77"/>
              </a:defRPr>
            </a:lvl1pPr>
            <a:lvl2pPr>
              <a:buClr>
                <a:schemeClr val="accent1"/>
              </a:buClr>
              <a:defRPr>
                <a:latin typeface="Montserrat" pitchFamily="2" charset="77"/>
              </a:defRPr>
            </a:lvl2pPr>
            <a:lvl3pPr>
              <a:buClr>
                <a:schemeClr val="accent1"/>
              </a:buClr>
              <a:defRPr>
                <a:latin typeface="Montserrat" pitchFamily="2" charset="77"/>
              </a:defRPr>
            </a:lvl3pPr>
            <a:lvl4pPr>
              <a:buClr>
                <a:schemeClr val="accent1"/>
              </a:buClr>
              <a:defRPr>
                <a:latin typeface="Montserrat" pitchFamily="2" charset="77"/>
              </a:defRPr>
            </a:lvl4pPr>
            <a:lvl5pPr>
              <a:buClr>
                <a:schemeClr val="accent1"/>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4348820"/>
          </a:xfrm>
        </p:spPr>
        <p:txBody>
          <a:bodyPr/>
          <a:lstStyle>
            <a:lvl1pPr>
              <a:buClr>
                <a:schemeClr val="accent1"/>
              </a:buClr>
              <a:defRPr>
                <a:latin typeface="Montserrat" pitchFamily="2" charset="77"/>
              </a:defRPr>
            </a:lvl1pPr>
            <a:lvl2pPr>
              <a:buClr>
                <a:schemeClr val="accent1"/>
              </a:buClr>
              <a:defRPr>
                <a:latin typeface="Montserrat" pitchFamily="2" charset="77"/>
              </a:defRPr>
            </a:lvl2pPr>
            <a:lvl3pPr>
              <a:buClr>
                <a:schemeClr val="accent1"/>
              </a:buClr>
              <a:defRPr>
                <a:latin typeface="Montserrat" pitchFamily="2" charset="77"/>
              </a:defRPr>
            </a:lvl3pPr>
            <a:lvl4pPr>
              <a:buClr>
                <a:schemeClr val="accent1"/>
              </a:buClr>
              <a:defRPr>
                <a:latin typeface="Montserrat" pitchFamily="2" charset="77"/>
              </a:defRPr>
            </a:lvl4pPr>
            <a:lvl5pPr>
              <a:buClr>
                <a:schemeClr val="accent1"/>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chemeClr val="accent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8" name="Picture 7" descr="A black background with orange and pink text&#10;&#10;Description automatically generated">
            <a:extLst>
              <a:ext uri="{FF2B5EF4-FFF2-40B4-BE49-F238E27FC236}">
                <a16:creationId xmlns:a16="http://schemas.microsoft.com/office/drawing/2014/main" id="{ABFA3DFB-1DE5-BCB4-55D3-65D0A859F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75AFC0C1-EC5A-03F4-1CCA-B392523ABBC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spTree>
    <p:extLst>
      <p:ext uri="{BB962C8B-B14F-4D97-AF65-F5344CB8AC3E}">
        <p14:creationId xmlns:p14="http://schemas.microsoft.com/office/powerpoint/2010/main" val="1414689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2"/>
            <a:ext cx="5157787" cy="4131311"/>
          </a:xfrm>
        </p:spPr>
        <p:txBody>
          <a:bodyPr/>
          <a:lstStyle>
            <a:lvl1pPr>
              <a:buClr>
                <a:schemeClr val="accent1"/>
              </a:buClr>
              <a:defRPr>
                <a:latin typeface="Montserrat" pitchFamily="2" charset="77"/>
              </a:defRPr>
            </a:lvl1pPr>
            <a:lvl2pPr>
              <a:buClr>
                <a:schemeClr val="accent1"/>
              </a:buClr>
              <a:defRPr>
                <a:latin typeface="Montserrat" pitchFamily="2" charset="77"/>
              </a:defRPr>
            </a:lvl2pPr>
            <a:lvl3pPr>
              <a:buClr>
                <a:schemeClr val="accent1"/>
              </a:buClr>
              <a:defRPr>
                <a:latin typeface="Montserrat" pitchFamily="2" charset="77"/>
              </a:defRPr>
            </a:lvl3pPr>
            <a:lvl4pPr>
              <a:buClr>
                <a:schemeClr val="accent1"/>
              </a:buClr>
              <a:defRPr>
                <a:latin typeface="Montserrat" pitchFamily="2" charset="77"/>
              </a:defRPr>
            </a:lvl4pPr>
            <a:lvl5pPr>
              <a:buClr>
                <a:schemeClr val="accent1"/>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2"/>
            <a:ext cx="5183188" cy="4131311"/>
          </a:xfrm>
        </p:spPr>
        <p:txBody>
          <a:bodyPr/>
          <a:lstStyle>
            <a:lvl1pPr>
              <a:buClr>
                <a:schemeClr val="accent1"/>
              </a:buClr>
              <a:defRPr>
                <a:latin typeface="Montserrat" pitchFamily="2" charset="77"/>
              </a:defRPr>
            </a:lvl1pPr>
            <a:lvl2pPr>
              <a:buClr>
                <a:schemeClr val="accent1"/>
              </a:buClr>
              <a:defRPr>
                <a:latin typeface="Montserrat" pitchFamily="2" charset="77"/>
              </a:defRPr>
            </a:lvl2pPr>
            <a:lvl3pPr>
              <a:buClr>
                <a:schemeClr val="accent1"/>
              </a:buClr>
              <a:defRPr>
                <a:latin typeface="Montserrat" pitchFamily="2" charset="77"/>
              </a:defRPr>
            </a:lvl3pPr>
            <a:lvl4pPr>
              <a:buClr>
                <a:schemeClr val="accent1"/>
              </a:buClr>
              <a:defRPr>
                <a:latin typeface="Montserrat" pitchFamily="2" charset="77"/>
              </a:defRPr>
            </a:lvl4pPr>
            <a:lvl5pPr>
              <a:buClr>
                <a:schemeClr val="accent1"/>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A black background with orange and pink text&#10;&#10;Description automatically generated">
            <a:extLst>
              <a:ext uri="{FF2B5EF4-FFF2-40B4-BE49-F238E27FC236}">
                <a16:creationId xmlns:a16="http://schemas.microsoft.com/office/drawing/2014/main" id="{2D58A50B-A91B-72AB-2B5C-386E76B9B2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6C1FAE5A-9F2B-3DAD-8471-0CF455DBF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spTree>
    <p:extLst>
      <p:ext uri="{BB962C8B-B14F-4D97-AF65-F5344CB8AC3E}">
        <p14:creationId xmlns:p14="http://schemas.microsoft.com/office/powerpoint/2010/main" val="34300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latin typeface="Montserrat" pitchFamily="2" charset="77"/>
              </a:defRPr>
            </a:lvl1pPr>
          </a:lstStyle>
          <a:p>
            <a:r>
              <a:rPr lang="en-US"/>
              <a:t>Click to edit Master title style</a:t>
            </a:r>
            <a:endParaRPr lang="en-US" dirty="0"/>
          </a:p>
        </p:txBody>
      </p:sp>
      <p:pic>
        <p:nvPicPr>
          <p:cNvPr id="6" name="Picture 5" descr="A black background with orange and pink text&#10;&#10;Description automatically generated">
            <a:extLst>
              <a:ext uri="{FF2B5EF4-FFF2-40B4-BE49-F238E27FC236}">
                <a16:creationId xmlns:a16="http://schemas.microsoft.com/office/drawing/2014/main" id="{2897E82C-9D8E-15E2-E424-24885393AC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5F03F21B-26E9-E189-DB67-825562B7C43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spTree>
    <p:extLst>
      <p:ext uri="{BB962C8B-B14F-4D97-AF65-F5344CB8AC3E}">
        <p14:creationId xmlns:p14="http://schemas.microsoft.com/office/powerpoint/2010/main" val="1866703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7" name="Picture 6" descr="A black background with orange and pink text&#10;&#10;Description automatically generated">
            <a:extLst>
              <a:ext uri="{FF2B5EF4-FFF2-40B4-BE49-F238E27FC236}">
                <a16:creationId xmlns:a16="http://schemas.microsoft.com/office/drawing/2014/main" id="{34D83D3C-AD86-FA74-4646-65424A3D1D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F163DA2F-D770-9A9E-5BC4-205E1D0D8174}"/>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spTree>
    <p:extLst>
      <p:ext uri="{BB962C8B-B14F-4D97-AF65-F5344CB8AC3E}">
        <p14:creationId xmlns:p14="http://schemas.microsoft.com/office/powerpoint/2010/main" val="1968150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ack background with orange and pink text&#10;&#10;Description automatically generated">
            <a:extLst>
              <a:ext uri="{FF2B5EF4-FFF2-40B4-BE49-F238E27FC236}">
                <a16:creationId xmlns:a16="http://schemas.microsoft.com/office/drawing/2014/main" id="{D1743FD9-B7A5-29D3-08A1-B23A0595F9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spTree>
    <p:extLst>
      <p:ext uri="{BB962C8B-B14F-4D97-AF65-F5344CB8AC3E}">
        <p14:creationId xmlns:p14="http://schemas.microsoft.com/office/powerpoint/2010/main" val="2118761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defRPr sz="3200">
                <a:latin typeface="Montserrat" pitchFamily="2" charset="77"/>
              </a:defRPr>
            </a:lvl1pPr>
            <a:lvl2pPr>
              <a:defRPr sz="2800">
                <a:latin typeface="Montserrat" pitchFamily="2" charset="77"/>
              </a:defRPr>
            </a:lvl2pPr>
            <a:lvl3pPr>
              <a:defRPr sz="2400">
                <a:latin typeface="Montserrat" pitchFamily="2" charset="77"/>
              </a:defRPr>
            </a:lvl3pPr>
            <a:lvl4pPr>
              <a:defRPr sz="2000">
                <a:latin typeface="Montserrat" pitchFamily="2" charset="77"/>
              </a:defRPr>
            </a:lvl4pPr>
            <a:lvl5pPr>
              <a:defRPr sz="2000">
                <a:latin typeface="Montserra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ACD6269A-5A3A-5252-08AE-0FC483A9D4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6D084669-E976-DB7D-D239-0088D2F7C9F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spTree>
    <p:extLst>
      <p:ext uri="{BB962C8B-B14F-4D97-AF65-F5344CB8AC3E}">
        <p14:creationId xmlns:p14="http://schemas.microsoft.com/office/powerpoint/2010/main" val="97497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483C6C8F-93E5-E9DF-BF6A-621E155EE0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EE3CD8D9-1E12-9CBD-90C3-2C7F7FDA877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spTree>
    <p:extLst>
      <p:ext uri="{BB962C8B-B14F-4D97-AF65-F5344CB8AC3E}">
        <p14:creationId xmlns:p14="http://schemas.microsoft.com/office/powerpoint/2010/main" val="100182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Acks Slide 2">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spTree>
    <p:extLst>
      <p:ext uri="{BB962C8B-B14F-4D97-AF65-F5344CB8AC3E}">
        <p14:creationId xmlns:p14="http://schemas.microsoft.com/office/powerpoint/2010/main" val="924953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Acks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214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lnSpc>
                <a:spcPct val="120000"/>
              </a:lnSpc>
              <a:buClr>
                <a:schemeClr val="accent1"/>
              </a:buClr>
              <a:defRPr>
                <a:latin typeface="Montserrat" pitchFamily="2" charset="77"/>
              </a:defRPr>
            </a:lvl1pPr>
            <a:lvl2pPr>
              <a:lnSpc>
                <a:spcPct val="120000"/>
              </a:lnSpc>
              <a:buClr>
                <a:schemeClr val="accent1"/>
              </a:buClr>
              <a:defRPr>
                <a:latin typeface="Montserrat" pitchFamily="2" charset="77"/>
              </a:defRPr>
            </a:lvl2pPr>
            <a:lvl3pPr>
              <a:lnSpc>
                <a:spcPct val="120000"/>
              </a:lnSpc>
              <a:buClr>
                <a:schemeClr val="accent1"/>
              </a:buClr>
              <a:defRPr>
                <a:latin typeface="Montserrat" pitchFamily="2" charset="77"/>
              </a:defRPr>
            </a:lvl3pPr>
            <a:lvl4pPr>
              <a:lnSpc>
                <a:spcPct val="120000"/>
              </a:lnSpc>
              <a:buClr>
                <a:schemeClr val="accent1"/>
              </a:buClr>
              <a:defRPr>
                <a:latin typeface="Montserrat" pitchFamily="2" charset="77"/>
              </a:defRPr>
            </a:lvl4pPr>
            <a:lvl5pPr>
              <a:lnSpc>
                <a:spcPct val="120000"/>
              </a:lnSpc>
              <a:buClr>
                <a:schemeClr val="accent1"/>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03750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sp>
        <p:nvSpPr>
          <p:cNvPr id="2" name="Parallelogram 4">
            <a:extLst>
              <a:ext uri="{FF2B5EF4-FFF2-40B4-BE49-F238E27FC236}">
                <a16:creationId xmlns:a16="http://schemas.microsoft.com/office/drawing/2014/main" id="{99106158-56B9-2217-E443-573F19EDC6AE}"/>
              </a:ext>
            </a:extLst>
          </p:cNvPr>
          <p:cNvSpPr/>
          <p:nvPr userDrawn="1"/>
        </p:nvSpPr>
        <p:spPr>
          <a:xfrm>
            <a:off x="-12123" y="0"/>
            <a:ext cx="8629073" cy="6228966"/>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chemeClr val="accent1"/>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3" name="Title 1">
            <a:extLst>
              <a:ext uri="{FF2B5EF4-FFF2-40B4-BE49-F238E27FC236}">
                <a16:creationId xmlns:a16="http://schemas.microsoft.com/office/drawing/2014/main" id="{270D5323-9D08-1BF1-2026-E29C8844B730}"/>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1571766E-8583-9C86-EF80-26FFE67515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8" name="Slide Number Placeholder 3">
            <a:extLst>
              <a:ext uri="{FF2B5EF4-FFF2-40B4-BE49-F238E27FC236}">
                <a16:creationId xmlns:a16="http://schemas.microsoft.com/office/drawing/2014/main" id="{695AC86B-6E13-9B91-6807-7142E885F9E9}"/>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pic>
        <p:nvPicPr>
          <p:cNvPr id="5" name="Picture 4">
            <a:extLst>
              <a:ext uri="{FF2B5EF4-FFF2-40B4-BE49-F238E27FC236}">
                <a16:creationId xmlns:a16="http://schemas.microsoft.com/office/drawing/2014/main" id="{D76DC442-8BB1-ABBD-7168-190B49AD6C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69890" y="124893"/>
            <a:ext cx="613587" cy="613587"/>
          </a:xfrm>
          <a:prstGeom prst="rect">
            <a:avLst/>
          </a:prstGeom>
        </p:spPr>
      </p:pic>
    </p:spTree>
    <p:extLst>
      <p:ext uri="{BB962C8B-B14F-4D97-AF65-F5344CB8AC3E}">
        <p14:creationId xmlns:p14="http://schemas.microsoft.com/office/powerpoint/2010/main" val="1156648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4047358" y="-1"/>
            <a:ext cx="8144641" cy="6176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2">
            <a:extLst>
              <a:ext uri="{FF2B5EF4-FFF2-40B4-BE49-F238E27FC236}">
                <a16:creationId xmlns:a16="http://schemas.microsoft.com/office/drawing/2014/main" id="{76513295-8E09-244A-2049-48F81DF08D12}"/>
              </a:ext>
            </a:extLst>
          </p:cNvPr>
          <p:cNvSpPr>
            <a:spLocks noGrp="1"/>
          </p:cNvSpPr>
          <p:nvPr>
            <p:ph type="pic" idx="13"/>
          </p:nvPr>
        </p:nvSpPr>
        <p:spPr>
          <a:xfrm>
            <a:off x="0" y="0"/>
            <a:ext cx="4038599" cy="6176963"/>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5" name="Picture 4" descr="A black background with orange and pink text&#10;&#10;Description automatically generated">
            <a:extLst>
              <a:ext uri="{FF2B5EF4-FFF2-40B4-BE49-F238E27FC236}">
                <a16:creationId xmlns:a16="http://schemas.microsoft.com/office/drawing/2014/main" id="{54BCEE84-BDB0-0458-D934-AD1A8FF892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9" name="Slide Number Placeholder 3">
            <a:extLst>
              <a:ext uri="{FF2B5EF4-FFF2-40B4-BE49-F238E27FC236}">
                <a16:creationId xmlns:a16="http://schemas.microsoft.com/office/drawing/2014/main" id="{E1ADEEBB-FE22-8F50-5135-7529606EA5B5}"/>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spTree>
    <p:extLst>
      <p:ext uri="{BB962C8B-B14F-4D97-AF65-F5344CB8AC3E}">
        <p14:creationId xmlns:p14="http://schemas.microsoft.com/office/powerpoint/2010/main" val="1159606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1"/>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black background with orange and pink text&#10;&#10;Description automatically generated">
            <a:extLst>
              <a:ext uri="{FF2B5EF4-FFF2-40B4-BE49-F238E27FC236}">
                <a16:creationId xmlns:a16="http://schemas.microsoft.com/office/drawing/2014/main" id="{14CFB3AB-378B-437C-AF63-1F122EC5D3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DFA49843-550C-F779-0176-E068BF2626E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spTree>
    <p:extLst>
      <p:ext uri="{BB962C8B-B14F-4D97-AF65-F5344CB8AC3E}">
        <p14:creationId xmlns:p14="http://schemas.microsoft.com/office/powerpoint/2010/main" val="2131298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1"/>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spTree>
    <p:extLst>
      <p:ext uri="{BB962C8B-B14F-4D97-AF65-F5344CB8AC3E}">
        <p14:creationId xmlns:p14="http://schemas.microsoft.com/office/powerpoint/2010/main" val="175242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chemeClr val="accent1"/>
              </a:buClr>
              <a:defRPr>
                <a:latin typeface="Montserrat" pitchFamily="2" charset="77"/>
              </a:defRPr>
            </a:lvl1pPr>
            <a:lvl2pPr>
              <a:buClr>
                <a:schemeClr val="accent1"/>
              </a:buClr>
              <a:defRPr>
                <a:latin typeface="Montserrat" pitchFamily="2" charset="77"/>
              </a:defRPr>
            </a:lvl2pPr>
            <a:lvl3pPr>
              <a:buClr>
                <a:schemeClr val="accent1"/>
              </a:buClr>
              <a:defRPr>
                <a:latin typeface="Montserrat" pitchFamily="2" charset="77"/>
              </a:defRPr>
            </a:lvl3pPr>
            <a:lvl4pPr>
              <a:buClr>
                <a:schemeClr val="accent1"/>
              </a:buClr>
              <a:defRPr>
                <a:latin typeface="Montserrat" pitchFamily="2" charset="77"/>
              </a:defRPr>
            </a:lvl4pPr>
            <a:lvl5pPr>
              <a:buClr>
                <a:schemeClr val="accent1"/>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chemeClr val="accent1"/>
              </a:buClr>
              <a:defRPr>
                <a:latin typeface="Montserrat" pitchFamily="2" charset="77"/>
              </a:defRPr>
            </a:lvl1pPr>
            <a:lvl2pPr>
              <a:buClr>
                <a:schemeClr val="accent1"/>
              </a:buClr>
              <a:defRPr>
                <a:latin typeface="Montserrat" pitchFamily="2" charset="77"/>
              </a:defRPr>
            </a:lvl2pPr>
            <a:lvl3pPr>
              <a:buClr>
                <a:schemeClr val="accent1"/>
              </a:buClr>
              <a:defRPr>
                <a:latin typeface="Montserrat" pitchFamily="2" charset="77"/>
              </a:defRPr>
            </a:lvl3pPr>
            <a:lvl4pPr>
              <a:buClr>
                <a:schemeClr val="accent1"/>
              </a:buClr>
              <a:defRPr>
                <a:latin typeface="Montserrat" pitchFamily="2" charset="77"/>
              </a:defRPr>
            </a:lvl4pPr>
            <a:lvl5pPr>
              <a:buClr>
                <a:schemeClr val="accent1"/>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1"/>
                </a:solidFill>
              </a:rPr>
              <a:pPr/>
              <a:t>‹#›</a:t>
            </a:fld>
            <a:endParaRPr lang="en-US" dirty="0">
              <a:solidFill>
                <a:schemeClr val="accent1"/>
              </a:solidFill>
            </a:endParaRPr>
          </a:p>
        </p:txBody>
      </p:sp>
    </p:spTree>
    <p:extLst>
      <p:ext uri="{BB962C8B-B14F-4D97-AF65-F5344CB8AC3E}">
        <p14:creationId xmlns:p14="http://schemas.microsoft.com/office/powerpoint/2010/main" val="2247748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E313DF2A-6B63-F66A-B382-265CE0FDC93F}"/>
              </a:ext>
            </a:extLst>
          </p:cNvPr>
          <p:cNvSpPr>
            <a:spLocks noGrp="1"/>
          </p:cNvSpPr>
          <p:nvPr>
            <p:ph type="sldNum" sz="quarter" idx="4"/>
          </p:nvPr>
        </p:nvSpPr>
        <p:spPr>
          <a:xfrm>
            <a:off x="9410700" y="6451600"/>
            <a:ext cx="2743200" cy="365125"/>
          </a:xfrm>
          <a:prstGeom prst="rect">
            <a:avLst/>
          </a:prstGeom>
        </p:spPr>
        <p:txBody>
          <a:bodyPr vert="horz" lIns="91440" tIns="45720" rIns="91440" bIns="45720" rtlCol="0" anchor="ctr"/>
          <a:lstStyle>
            <a:lvl1pPr algn="r">
              <a:defRPr sz="1200" b="1">
                <a:solidFill>
                  <a:schemeClr val="accent1"/>
                </a:solidFill>
                <a:latin typeface="Montserrat" panose="00000500000000000000" pitchFamily="50" charset="0"/>
              </a:defRPr>
            </a:lvl1pPr>
          </a:lstStyle>
          <a:p>
            <a:fld id="{8B512919-B088-4E12-9038-722E97F79378}" type="slidenum">
              <a:rPr lang="en-US" smtClean="0"/>
              <a:pPr/>
              <a:t>‹#›</a:t>
            </a:fld>
            <a:endParaRPr lang="en-US"/>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50" r:id="rId4"/>
    <p:sldLayoutId id="2147483669" r:id="rId5"/>
    <p:sldLayoutId id="2147483667" r:id="rId6"/>
    <p:sldLayoutId id="2147483660" r:id="rId7"/>
    <p:sldLayoutId id="2147483664" r:id="rId8"/>
    <p:sldLayoutId id="2147483652" r:id="rId9"/>
    <p:sldLayoutId id="2147483665" r:id="rId10"/>
    <p:sldLayoutId id="2147483653" r:id="rId11"/>
    <p:sldLayoutId id="2147483654" r:id="rId12"/>
    <p:sldLayoutId id="2147483666" r:id="rId13"/>
    <p:sldLayoutId id="2147483655" r:id="rId14"/>
    <p:sldLayoutId id="2147483656" r:id="rId15"/>
    <p:sldLayoutId id="2147483657" r:id="rId16"/>
  </p:sldLayoutIdLst>
  <p:hf hdr="0" ftr="0" dt="0"/>
  <p:txStyles>
    <p:titleStyle>
      <a:lvl1pPr algn="l" defTabSz="914400" rtl="0" eaLnBrk="1" latinLnBrk="0" hangingPunct="1">
        <a:lnSpc>
          <a:spcPct val="90000"/>
        </a:lnSpc>
        <a:spcBef>
          <a:spcPct val="0"/>
        </a:spcBef>
        <a:buNone/>
        <a:defRPr sz="3000" b="1" kern="1200">
          <a:solidFill>
            <a:schemeClr val="accent1"/>
          </a:solidFill>
          <a:latin typeface="Montserrat"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Clr>
          <a:schemeClr val="accent1"/>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120000"/>
        </a:lnSpc>
        <a:spcBef>
          <a:spcPts val="500"/>
        </a:spcBef>
        <a:buClr>
          <a:schemeClr val="accent1"/>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120000"/>
        </a:lnSpc>
        <a:spcBef>
          <a:spcPts val="500"/>
        </a:spcBef>
        <a:buClr>
          <a:schemeClr val="accent1"/>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120000"/>
        </a:lnSpc>
        <a:spcBef>
          <a:spcPts val="500"/>
        </a:spcBef>
        <a:buClr>
          <a:schemeClr val="accent1"/>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120000"/>
        </a:lnSpc>
        <a:spcBef>
          <a:spcPts val="500"/>
        </a:spcBef>
        <a:buClr>
          <a:schemeClr val="accent1"/>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23.svg"/></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3222D5-6FE3-BC6F-608E-57B8261DE85E}"/>
              </a:ext>
            </a:extLst>
          </p:cNvPr>
          <p:cNvSpPr>
            <a:spLocks noGrp="1"/>
          </p:cNvSpPr>
          <p:nvPr>
            <p:ph type="ctrTitle"/>
          </p:nvPr>
        </p:nvSpPr>
        <p:spPr>
          <a:xfrm>
            <a:off x="609243" y="1901938"/>
            <a:ext cx="4781907" cy="2419124"/>
          </a:xfrm>
        </p:spPr>
        <p:txBody>
          <a:bodyPr anchor="b">
            <a:spAutoFit/>
          </a:bodyPr>
          <a:lstStyle/>
          <a:p>
            <a:r>
              <a:rPr lang="es-US" noProof="0" dirty="0"/>
              <a:t>Crear una cultura de indagación</a:t>
            </a:r>
            <a:endParaRPr lang="es-US" sz="4400" b="0" noProof="0" dirty="0">
              <a:latin typeface="Montserrat Medium" panose="00000600000000000000" pitchFamily="2" charset="0"/>
            </a:endParaRPr>
          </a:p>
        </p:txBody>
      </p:sp>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3A644-D31F-B728-3C1A-BE7A4B39D356}"/>
              </a:ext>
            </a:extLst>
          </p:cNvPr>
          <p:cNvSpPr>
            <a:spLocks noGrp="1"/>
          </p:cNvSpPr>
          <p:nvPr>
            <p:ph type="title"/>
          </p:nvPr>
        </p:nvSpPr>
        <p:spPr>
          <a:xfrm>
            <a:off x="851646" y="237744"/>
            <a:ext cx="10834075" cy="507831"/>
          </a:xfrm>
        </p:spPr>
        <p:txBody>
          <a:bodyPr anchor="t">
            <a:normAutofit/>
          </a:bodyPr>
          <a:lstStyle/>
          <a:p>
            <a:r>
              <a:rPr lang="es-US" noProof="0" dirty="0"/>
              <a:t>Discusión: </a:t>
            </a:r>
            <a:r>
              <a:rPr lang="es-US" b="0" noProof="0" dirty="0">
                <a:latin typeface="Montserrat Medium" panose="00000600000000000000" pitchFamily="2" charset="0"/>
              </a:rPr>
              <a:t>Niños participan en la indagación</a:t>
            </a:r>
          </a:p>
        </p:txBody>
      </p:sp>
      <p:sp>
        <p:nvSpPr>
          <p:cNvPr id="7" name="Content Placeholder 2">
            <a:extLst>
              <a:ext uri="{FF2B5EF4-FFF2-40B4-BE49-F238E27FC236}">
                <a16:creationId xmlns:a16="http://schemas.microsoft.com/office/drawing/2014/main" id="{9D28D448-B071-6861-E718-44D9E505EDFB}"/>
              </a:ext>
            </a:extLst>
          </p:cNvPr>
          <p:cNvSpPr>
            <a:spLocks noGrp="1"/>
          </p:cNvSpPr>
          <p:nvPr>
            <p:ph idx="1"/>
          </p:nvPr>
        </p:nvSpPr>
        <p:spPr>
          <a:xfrm>
            <a:off x="851646" y="1253331"/>
            <a:ext cx="10834075" cy="4351338"/>
          </a:xfrm>
        </p:spPr>
        <p:txBody>
          <a:bodyPr/>
          <a:lstStyle/>
          <a:p>
            <a:r>
              <a:rPr lang="es-US" noProof="0" dirty="0">
                <a:solidFill>
                  <a:schemeClr val="tx1"/>
                </a:solidFill>
              </a:rPr>
              <a:t>¿</a:t>
            </a:r>
            <a:r>
              <a:rPr lang="es-US" noProof="0" dirty="0"/>
              <a:t>Qué </a:t>
            </a:r>
            <a:r>
              <a:rPr lang="es-US" noProof="0" dirty="0">
                <a:solidFill>
                  <a:schemeClr val="tx1"/>
                </a:solidFill>
              </a:rPr>
              <a:t>les despertaba la curiosidad a los niños?</a:t>
            </a:r>
          </a:p>
          <a:p>
            <a:r>
              <a:rPr lang="es-US" noProof="0" dirty="0">
                <a:solidFill>
                  <a:schemeClr val="tx1"/>
                </a:solidFill>
              </a:rPr>
              <a:t>¿De qué manera comprobaron sus predicciones?</a:t>
            </a:r>
          </a:p>
          <a:p>
            <a:r>
              <a:rPr lang="es-US" noProof="0" dirty="0"/>
              <a:t>¿</a:t>
            </a:r>
            <a:r>
              <a:rPr lang="es-US" noProof="0" dirty="0">
                <a:solidFill>
                  <a:schemeClr val="tx1"/>
                </a:solidFill>
              </a:rPr>
              <a:t>Qué pudieron </a:t>
            </a:r>
            <a:r>
              <a:rPr lang="es-US" noProof="0" dirty="0"/>
              <a:t>haber aprendido </a:t>
            </a:r>
            <a:r>
              <a:rPr lang="es-US" noProof="0" dirty="0">
                <a:solidFill>
                  <a:schemeClr val="tx1"/>
                </a:solidFill>
              </a:rPr>
              <a:t>los niños </a:t>
            </a:r>
            <a:r>
              <a:rPr lang="es-US" noProof="0" dirty="0"/>
              <a:t>durante esta experiencia de indagación?</a:t>
            </a:r>
          </a:p>
          <a:p>
            <a:r>
              <a:rPr lang="es-US" noProof="0" dirty="0"/>
              <a:t>¿De qué manera surgió la indagación a través del juego?</a:t>
            </a:r>
          </a:p>
          <a:p>
            <a:r>
              <a:rPr lang="es-US" noProof="0" dirty="0"/>
              <a:t>¿En qué se pareció o difirió la participación de los niños en la indagación de su propia experiencia con la indagación?</a:t>
            </a:r>
          </a:p>
        </p:txBody>
      </p:sp>
    </p:spTree>
    <p:extLst>
      <p:ext uri="{BB962C8B-B14F-4D97-AF65-F5344CB8AC3E}">
        <p14:creationId xmlns:p14="http://schemas.microsoft.com/office/powerpoint/2010/main" val="458521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FA6AA0-5296-3B80-1845-F9829BCF4E6F}"/>
              </a:ext>
            </a:extLst>
          </p:cNvPr>
          <p:cNvSpPr>
            <a:spLocks noGrp="1"/>
          </p:cNvSpPr>
          <p:nvPr>
            <p:ph type="title"/>
          </p:nvPr>
        </p:nvSpPr>
        <p:spPr/>
        <p:txBody>
          <a:bodyPr/>
          <a:lstStyle/>
          <a:p>
            <a:r>
              <a:rPr lang="es-US" noProof="0" dirty="0"/>
              <a:t>¿Por qué es importante la indagación?</a:t>
            </a:r>
          </a:p>
        </p:txBody>
      </p:sp>
      <p:sp>
        <p:nvSpPr>
          <p:cNvPr id="5" name="Content Placeholder 4">
            <a:extLst>
              <a:ext uri="{FF2B5EF4-FFF2-40B4-BE49-F238E27FC236}">
                <a16:creationId xmlns:a16="http://schemas.microsoft.com/office/drawing/2014/main" id="{99887355-1CF2-8F92-3A2D-07CBE93FA599}"/>
              </a:ext>
            </a:extLst>
          </p:cNvPr>
          <p:cNvSpPr>
            <a:spLocks noGrp="1"/>
          </p:cNvSpPr>
          <p:nvPr>
            <p:ph sz="half" idx="1"/>
          </p:nvPr>
        </p:nvSpPr>
        <p:spPr>
          <a:xfrm>
            <a:off x="838199" y="1324303"/>
            <a:ext cx="5794717" cy="4085207"/>
          </a:xfrm>
        </p:spPr>
        <p:txBody>
          <a:bodyPr vert="horz" lIns="91440" tIns="45720" rIns="91440" bIns="45720" rtlCol="0" anchor="t">
            <a:noAutofit/>
          </a:bodyPr>
          <a:lstStyle/>
          <a:p>
            <a:pPr marL="342900" marR="0" lvl="0" indent="-342900">
              <a:spcAft>
                <a:spcPts val="1800"/>
              </a:spcAft>
              <a:buFont typeface="Symbol" pitchFamily="2" charset="2"/>
              <a:buChar char=""/>
            </a:pPr>
            <a:r>
              <a:rPr lang="es-US" sz="2400" kern="100" noProof="0" dirty="0">
                <a:ea typeface="Calibri" panose="020F0502020204030204" pitchFamily="34" charset="0"/>
                <a:cs typeface="Times New Roman" panose="02020603050405020304" pitchFamily="18" charset="0"/>
              </a:rPr>
              <a:t>Los niños pequeños nacen preparados para explorar </a:t>
            </a:r>
            <a:r>
              <a:rPr lang="es-US" sz="2400" kern="100" noProof="0" dirty="0">
                <a:solidFill>
                  <a:schemeClr val="tx1"/>
                </a:solidFill>
                <a:ea typeface="Calibri" panose="020F0502020204030204" pitchFamily="34" charset="0"/>
                <a:cs typeface="Times New Roman" panose="02020603050405020304" pitchFamily="18" charset="0"/>
              </a:rPr>
              <a:t>su mundo y darle sentido, al igual que los científicos.  </a:t>
            </a:r>
          </a:p>
          <a:p>
            <a:pPr marL="342900" marR="0" lvl="0" indent="-342900">
              <a:buFont typeface="Symbol" pitchFamily="2" charset="2"/>
              <a:buChar char=""/>
            </a:pPr>
            <a:r>
              <a:rPr lang="es-US" sz="2400" kern="100" noProof="0" dirty="0">
                <a:ea typeface="Calibri" panose="020F0502020204030204" pitchFamily="34" charset="0"/>
                <a:cs typeface="Times New Roman" panose="02020603050405020304" pitchFamily="18" charset="0"/>
              </a:rPr>
              <a:t>Explorar el mundo a través de la </a:t>
            </a:r>
            <a:r>
              <a:rPr lang="es-US" sz="2400" noProof="0" dirty="0"/>
              <a:t>indagación</a:t>
            </a:r>
            <a:r>
              <a:rPr lang="es-US" sz="2400" kern="100" noProof="0" dirty="0">
                <a:ea typeface="Calibri" panose="020F0502020204030204" pitchFamily="34" charset="0"/>
                <a:cs typeface="Times New Roman" panose="02020603050405020304" pitchFamily="18" charset="0"/>
              </a:rPr>
              <a:t> desarrolla las conexiones neuronales de los niños.</a:t>
            </a:r>
          </a:p>
        </p:txBody>
      </p:sp>
      <p:sp>
        <p:nvSpPr>
          <p:cNvPr id="7" name="TextBox 6">
            <a:extLst>
              <a:ext uri="{FF2B5EF4-FFF2-40B4-BE49-F238E27FC236}">
                <a16:creationId xmlns:a16="http://schemas.microsoft.com/office/drawing/2014/main" id="{255AE52F-CF66-8423-C8DC-11D1A668BEF8}"/>
              </a:ext>
            </a:extLst>
          </p:cNvPr>
          <p:cNvSpPr txBox="1"/>
          <p:nvPr/>
        </p:nvSpPr>
        <p:spPr>
          <a:xfrm>
            <a:off x="592935" y="5749268"/>
            <a:ext cx="10398788" cy="586956"/>
          </a:xfrm>
          <a:prstGeom prst="rect">
            <a:avLst/>
          </a:prstGeom>
          <a:noFill/>
        </p:spPr>
        <p:txBody>
          <a:bodyPr wrap="square">
            <a:spAutoFit/>
          </a:bodyPr>
          <a:lstStyle/>
          <a:p>
            <a:pPr>
              <a:lnSpc>
                <a:spcPct val="120000"/>
              </a:lnSpc>
              <a:spcBef>
                <a:spcPts val="1000"/>
              </a:spcBef>
              <a:buClr>
                <a:srgbClr val="2078B0"/>
              </a:buClr>
            </a:pPr>
            <a:r>
              <a:rPr lang="es-US" sz="1400" noProof="0" dirty="0" err="1">
                <a:solidFill>
                  <a:schemeClr val="bg1">
                    <a:lumMod val="50000"/>
                  </a:schemeClr>
                </a:solidFill>
                <a:latin typeface="Montserrat" panose="00000500000000000000" pitchFamily="50" charset="0"/>
              </a:rPr>
              <a:t>Bjerknes</a:t>
            </a:r>
            <a:r>
              <a:rPr lang="es-US" sz="1400" noProof="0" dirty="0">
                <a:solidFill>
                  <a:schemeClr val="bg1">
                    <a:lumMod val="50000"/>
                  </a:schemeClr>
                </a:solidFill>
                <a:latin typeface="Montserrat" panose="00000500000000000000" pitchFamily="50" charset="0"/>
              </a:rPr>
              <a:t> et al. (2024); </a:t>
            </a:r>
            <a:r>
              <a:rPr lang="es-US" sz="1400" noProof="0" dirty="0" err="1">
                <a:solidFill>
                  <a:schemeClr val="bg1">
                    <a:lumMod val="50000"/>
                  </a:schemeClr>
                </a:solidFill>
                <a:latin typeface="Montserrat" panose="00000500000000000000" pitchFamily="50" charset="0"/>
              </a:rPr>
              <a:t>Gopnik</a:t>
            </a:r>
            <a:r>
              <a:rPr lang="es-US" sz="1400" noProof="0" dirty="0">
                <a:solidFill>
                  <a:schemeClr val="bg1">
                    <a:lumMod val="50000"/>
                  </a:schemeClr>
                </a:solidFill>
                <a:latin typeface="Montserrat" panose="00000500000000000000" pitchFamily="50" charset="0"/>
              </a:rPr>
              <a:t> (2012); Miller &amp; </a:t>
            </a:r>
            <a:r>
              <a:rPr lang="es-US" sz="1400" noProof="0" dirty="0" err="1">
                <a:solidFill>
                  <a:schemeClr val="bg1">
                    <a:lumMod val="50000"/>
                  </a:schemeClr>
                </a:solidFill>
                <a:latin typeface="Montserrat" panose="00000500000000000000" pitchFamily="50" charset="0"/>
              </a:rPr>
              <a:t>Saenze</a:t>
            </a:r>
            <a:r>
              <a:rPr lang="es-US" sz="1400" noProof="0" dirty="0">
                <a:solidFill>
                  <a:schemeClr val="bg1">
                    <a:lumMod val="50000"/>
                  </a:schemeClr>
                </a:solidFill>
                <a:latin typeface="Montserrat" panose="00000500000000000000" pitchFamily="50" charset="0"/>
              </a:rPr>
              <a:t> (2020); NASEM (2021); </a:t>
            </a:r>
            <a:r>
              <a:rPr lang="es-US" sz="1400" noProof="0" dirty="0" err="1">
                <a:solidFill>
                  <a:schemeClr val="bg1">
                    <a:lumMod val="50000"/>
                  </a:schemeClr>
                </a:solidFill>
                <a:latin typeface="Montserrat" panose="00000500000000000000" pitchFamily="50" charset="0"/>
              </a:rPr>
              <a:t>Renninger</a:t>
            </a:r>
            <a:r>
              <a:rPr lang="es-US" sz="1400" noProof="0" dirty="0">
                <a:solidFill>
                  <a:schemeClr val="bg1">
                    <a:lumMod val="50000"/>
                  </a:schemeClr>
                </a:solidFill>
                <a:latin typeface="Montserrat" panose="00000500000000000000" pitchFamily="50" charset="0"/>
              </a:rPr>
              <a:t> &amp; </a:t>
            </a:r>
            <a:r>
              <a:rPr lang="es-US" sz="1400" noProof="0" dirty="0" err="1">
                <a:solidFill>
                  <a:schemeClr val="bg1">
                    <a:lumMod val="50000"/>
                  </a:schemeClr>
                </a:solidFill>
                <a:latin typeface="Montserrat" panose="00000500000000000000" pitchFamily="50" charset="0"/>
              </a:rPr>
              <a:t>Hidi</a:t>
            </a:r>
            <a:r>
              <a:rPr lang="es-US" sz="1400" noProof="0" dirty="0">
                <a:solidFill>
                  <a:schemeClr val="bg1">
                    <a:lumMod val="50000"/>
                  </a:schemeClr>
                </a:solidFill>
                <a:latin typeface="Montserrat" panose="00000500000000000000" pitchFamily="50" charset="0"/>
              </a:rPr>
              <a:t> (2022); </a:t>
            </a:r>
            <a:r>
              <a:rPr lang="es-US" sz="1400" noProof="0" dirty="0" err="1">
                <a:solidFill>
                  <a:schemeClr val="bg1">
                    <a:lumMod val="50000"/>
                  </a:schemeClr>
                </a:solidFill>
                <a:latin typeface="Montserrat" panose="00000500000000000000" pitchFamily="50" charset="0"/>
              </a:rPr>
              <a:t>Shonkoff</a:t>
            </a:r>
            <a:r>
              <a:rPr lang="es-US" sz="1400" noProof="0" dirty="0">
                <a:solidFill>
                  <a:schemeClr val="bg1">
                    <a:lumMod val="50000"/>
                  </a:schemeClr>
                </a:solidFill>
                <a:latin typeface="Montserrat" panose="00000500000000000000" pitchFamily="50" charset="0"/>
              </a:rPr>
              <a:t> &amp; Phillips (2010); van </a:t>
            </a:r>
            <a:r>
              <a:rPr lang="es-US" sz="1400" noProof="0" dirty="0" err="1">
                <a:solidFill>
                  <a:schemeClr val="bg1">
                    <a:lumMod val="50000"/>
                  </a:schemeClr>
                </a:solidFill>
                <a:latin typeface="Montserrat" panose="00000500000000000000" pitchFamily="50" charset="0"/>
              </a:rPr>
              <a:t>Lieshout</a:t>
            </a:r>
            <a:r>
              <a:rPr lang="es-US" sz="1400" noProof="0" dirty="0">
                <a:solidFill>
                  <a:schemeClr val="bg1">
                    <a:lumMod val="50000"/>
                  </a:schemeClr>
                </a:solidFill>
                <a:latin typeface="Montserrat" panose="00000500000000000000" pitchFamily="50" charset="0"/>
              </a:rPr>
              <a:t> et al. (2020)  </a:t>
            </a:r>
          </a:p>
        </p:txBody>
      </p:sp>
      <p:pic>
        <p:nvPicPr>
          <p:cNvPr id="6" name="Picture 5">
            <a:extLst>
              <a:ext uri="{FF2B5EF4-FFF2-40B4-BE49-F238E27FC236}">
                <a16:creationId xmlns:a16="http://schemas.microsoft.com/office/drawing/2014/main" id="{132A8528-21D2-DC88-FF9F-C2CF6577DF1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1" y="972666"/>
            <a:ext cx="5181600" cy="4429810"/>
          </a:xfrm>
          <a:prstGeom prst="rect">
            <a:avLst/>
          </a:prstGeom>
        </p:spPr>
      </p:pic>
    </p:spTree>
    <p:extLst>
      <p:ext uri="{BB962C8B-B14F-4D97-AF65-F5344CB8AC3E}">
        <p14:creationId xmlns:p14="http://schemas.microsoft.com/office/powerpoint/2010/main" val="4055619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44B76-9BE5-E322-B865-4193422C84A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0C3EC26-3EF5-9EDC-8D8D-632B8307A334}"/>
              </a:ext>
            </a:extLst>
          </p:cNvPr>
          <p:cNvSpPr>
            <a:spLocks noGrp="1"/>
          </p:cNvSpPr>
          <p:nvPr>
            <p:ph type="title"/>
          </p:nvPr>
        </p:nvSpPr>
        <p:spPr>
          <a:xfrm>
            <a:off x="522515" y="237744"/>
            <a:ext cx="11234056" cy="978729"/>
          </a:xfrm>
        </p:spPr>
        <p:txBody>
          <a:bodyPr/>
          <a:lstStyle/>
          <a:p>
            <a:r>
              <a:rPr lang="es-US" sz="3200" noProof="0" dirty="0"/>
              <a:t>¿</a:t>
            </a:r>
            <a:r>
              <a:rPr lang="es-US" noProof="0" dirty="0"/>
              <a:t>Por qué es importante la indagación</a:t>
            </a:r>
            <a:r>
              <a:rPr lang="es-US" sz="3200" noProof="0" dirty="0"/>
              <a:t>? (continuación)</a:t>
            </a:r>
          </a:p>
        </p:txBody>
      </p:sp>
      <p:sp>
        <p:nvSpPr>
          <p:cNvPr id="2" name="Content Placeholder 1">
            <a:extLst>
              <a:ext uri="{FF2B5EF4-FFF2-40B4-BE49-F238E27FC236}">
                <a16:creationId xmlns:a16="http://schemas.microsoft.com/office/drawing/2014/main" id="{4D0481C6-8353-6BB3-6AF4-5D3988679AC8}"/>
              </a:ext>
            </a:extLst>
          </p:cNvPr>
          <p:cNvSpPr>
            <a:spLocks noGrp="1"/>
          </p:cNvSpPr>
          <p:nvPr>
            <p:ph sz="half" idx="1"/>
          </p:nvPr>
        </p:nvSpPr>
        <p:spPr>
          <a:xfrm>
            <a:off x="838200" y="1324303"/>
            <a:ext cx="5181600" cy="4214133"/>
          </a:xfrm>
        </p:spPr>
        <p:txBody>
          <a:bodyPr>
            <a:normAutofit fontScale="70000" lnSpcReduction="20000"/>
          </a:bodyPr>
          <a:lstStyle/>
          <a:p>
            <a:pPr marL="0" indent="0">
              <a:lnSpc>
                <a:spcPct val="140000"/>
              </a:lnSpc>
              <a:buNone/>
            </a:pPr>
            <a:r>
              <a:rPr lang="es-US" noProof="0" dirty="0"/>
              <a:t>Las experiencias de indagación ayudan a los niños a</a:t>
            </a:r>
            <a:endParaRPr lang="es-US" strike="sngStrike" noProof="0" dirty="0">
              <a:solidFill>
                <a:srgbClr val="FF0000"/>
              </a:solidFill>
            </a:endParaRPr>
          </a:p>
          <a:p>
            <a:pPr>
              <a:lnSpc>
                <a:spcPct val="140000"/>
              </a:lnSpc>
            </a:pPr>
            <a:r>
              <a:rPr lang="es-US" noProof="0" dirty="0"/>
              <a:t>utilizar conocimientos y habilidades de diferentes ámbitos,</a:t>
            </a:r>
          </a:p>
          <a:p>
            <a:pPr>
              <a:lnSpc>
                <a:spcPct val="140000"/>
              </a:lnSpc>
            </a:pPr>
            <a:r>
              <a:rPr lang="es-US" noProof="0" dirty="0"/>
              <a:t>desarrollar su capacidad de acción y su identidad como niños que aprenden STEAM y </a:t>
            </a:r>
          </a:p>
          <a:p>
            <a:pPr>
              <a:lnSpc>
                <a:spcPct val="140000"/>
              </a:lnSpc>
            </a:pPr>
            <a:r>
              <a:rPr lang="es-US" noProof="0" dirty="0"/>
              <a:t>utilizar sus conocimientos para impulsar la curiosidad y guiar las investigaciones. </a:t>
            </a:r>
          </a:p>
        </p:txBody>
      </p:sp>
      <p:pic>
        <p:nvPicPr>
          <p:cNvPr id="9" name="Content Placeholder 8">
            <a:extLst>
              <a:ext uri="{FF2B5EF4-FFF2-40B4-BE49-F238E27FC236}">
                <a16:creationId xmlns:a16="http://schemas.microsoft.com/office/drawing/2014/main" id="{E8E88C42-69AF-3183-C7F8-AE4112CCF795}"/>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83680" y="972590"/>
            <a:ext cx="5607147" cy="4565846"/>
          </a:xfrm>
        </p:spPr>
      </p:pic>
      <p:sp>
        <p:nvSpPr>
          <p:cNvPr id="3" name="TextBox 2">
            <a:extLst>
              <a:ext uri="{FF2B5EF4-FFF2-40B4-BE49-F238E27FC236}">
                <a16:creationId xmlns:a16="http://schemas.microsoft.com/office/drawing/2014/main" id="{2CCE8D31-D37D-B7A4-4280-9BB17607B0E8}"/>
              </a:ext>
            </a:extLst>
          </p:cNvPr>
          <p:cNvSpPr txBox="1"/>
          <p:nvPr/>
        </p:nvSpPr>
        <p:spPr>
          <a:xfrm>
            <a:off x="640079" y="5750004"/>
            <a:ext cx="10716889" cy="591509"/>
          </a:xfrm>
          <a:prstGeom prst="rect">
            <a:avLst/>
          </a:prstGeom>
          <a:noFill/>
        </p:spPr>
        <p:txBody>
          <a:bodyPr wrap="square">
            <a:spAutoFit/>
          </a:bodyPr>
          <a:lstStyle/>
          <a:p>
            <a:pPr>
              <a:lnSpc>
                <a:spcPct val="120000"/>
              </a:lnSpc>
              <a:spcBef>
                <a:spcPts val="1000"/>
              </a:spcBef>
              <a:buClr>
                <a:srgbClr val="2078B0"/>
              </a:buClr>
            </a:pPr>
            <a:r>
              <a:rPr lang="es-US" sz="1400" noProof="0" dirty="0">
                <a:solidFill>
                  <a:schemeClr val="bg1">
                    <a:lumMod val="50000"/>
                  </a:schemeClr>
                </a:solidFill>
                <a:latin typeface="Montserrat" panose="00000500000000000000" pitchFamily="50" charset="0"/>
              </a:rPr>
              <a:t>Bustamante et al. (2018); </a:t>
            </a:r>
            <a:r>
              <a:rPr lang="es-US" sz="1400" noProof="0" dirty="0" err="1">
                <a:solidFill>
                  <a:schemeClr val="bg1">
                    <a:lumMod val="50000"/>
                  </a:schemeClr>
                </a:solidFill>
                <a:latin typeface="Montserrat" panose="00000500000000000000" pitchFamily="50" charset="0"/>
              </a:rPr>
              <a:t>Cabell</a:t>
            </a:r>
            <a:r>
              <a:rPr lang="es-US" sz="1400" noProof="0" dirty="0">
                <a:solidFill>
                  <a:schemeClr val="bg1">
                    <a:lumMod val="50000"/>
                  </a:schemeClr>
                </a:solidFill>
                <a:latin typeface="Montserrat" panose="00000500000000000000" pitchFamily="50" charset="0"/>
              </a:rPr>
              <a:t> &amp; Hwang (2020); </a:t>
            </a:r>
            <a:r>
              <a:rPr lang="es-US" sz="1400" noProof="0" dirty="0" err="1">
                <a:solidFill>
                  <a:schemeClr val="bg1">
                    <a:lumMod val="50000"/>
                  </a:schemeClr>
                </a:solidFill>
                <a:latin typeface="Montserrat" panose="00000500000000000000" pitchFamily="50" charset="0"/>
              </a:rPr>
              <a:t>Dweck</a:t>
            </a:r>
            <a:r>
              <a:rPr lang="es-US" sz="1400" noProof="0" dirty="0">
                <a:solidFill>
                  <a:schemeClr val="bg1">
                    <a:lumMod val="50000"/>
                  </a:schemeClr>
                </a:solidFill>
                <a:latin typeface="Montserrat" panose="00000500000000000000" pitchFamily="50" charset="0"/>
              </a:rPr>
              <a:t> et al. (2014); </a:t>
            </a:r>
            <a:r>
              <a:rPr lang="es-US" sz="1400" noProof="0" dirty="0" err="1">
                <a:solidFill>
                  <a:schemeClr val="bg1">
                    <a:lumMod val="50000"/>
                  </a:schemeClr>
                </a:solidFill>
                <a:latin typeface="Montserrat" panose="00000500000000000000" pitchFamily="50" charset="0"/>
              </a:rPr>
              <a:t>Hedges</a:t>
            </a:r>
            <a:r>
              <a:rPr lang="es-US" sz="1400" noProof="0" dirty="0">
                <a:solidFill>
                  <a:schemeClr val="bg1">
                    <a:lumMod val="50000"/>
                  </a:schemeClr>
                </a:solidFill>
                <a:latin typeface="Montserrat" panose="00000500000000000000" pitchFamily="50" charset="0"/>
              </a:rPr>
              <a:t>, et al. (2010); </a:t>
            </a:r>
            <a:r>
              <a:rPr lang="es-US" sz="1400" noProof="0" dirty="0" err="1">
                <a:solidFill>
                  <a:schemeClr val="bg1">
                    <a:lumMod val="50000"/>
                  </a:schemeClr>
                </a:solidFill>
                <a:latin typeface="Montserrat" panose="00000500000000000000" pitchFamily="50" charset="0"/>
              </a:rPr>
              <a:t>Keifert</a:t>
            </a:r>
            <a:r>
              <a:rPr lang="es-US" sz="1400" noProof="0" dirty="0">
                <a:solidFill>
                  <a:schemeClr val="bg1">
                    <a:lumMod val="50000"/>
                  </a:schemeClr>
                </a:solidFill>
                <a:latin typeface="Montserrat" panose="00000500000000000000" pitchFamily="50" charset="0"/>
              </a:rPr>
              <a:t> &amp; Stevens (2018); NASEM (2021); </a:t>
            </a:r>
            <a:r>
              <a:rPr lang="es-US" sz="1400" noProof="0" dirty="0" err="1">
                <a:solidFill>
                  <a:schemeClr val="bg1">
                    <a:lumMod val="50000"/>
                  </a:schemeClr>
                </a:solidFill>
                <a:latin typeface="Montserrat" panose="00000500000000000000" pitchFamily="50" charset="0"/>
              </a:rPr>
              <a:t>National</a:t>
            </a:r>
            <a:r>
              <a:rPr lang="es-US" sz="1400" noProof="0" dirty="0">
                <a:solidFill>
                  <a:schemeClr val="bg1">
                    <a:lumMod val="50000"/>
                  </a:schemeClr>
                </a:solidFill>
                <a:latin typeface="Montserrat" panose="00000500000000000000" pitchFamily="50" charset="0"/>
              </a:rPr>
              <a:t> </a:t>
            </a:r>
            <a:r>
              <a:rPr lang="es-US" sz="1400" noProof="0" dirty="0" err="1">
                <a:solidFill>
                  <a:schemeClr val="bg1">
                    <a:lumMod val="50000"/>
                  </a:schemeClr>
                </a:solidFill>
                <a:latin typeface="Montserrat" panose="00000500000000000000" pitchFamily="50" charset="0"/>
              </a:rPr>
              <a:t>Research</a:t>
            </a:r>
            <a:r>
              <a:rPr lang="es-US" sz="1400" noProof="0" dirty="0">
                <a:solidFill>
                  <a:schemeClr val="bg1">
                    <a:lumMod val="50000"/>
                  </a:schemeClr>
                </a:solidFill>
                <a:latin typeface="Montserrat" panose="00000500000000000000" pitchFamily="50" charset="0"/>
              </a:rPr>
              <a:t> Council (2012); </a:t>
            </a:r>
            <a:r>
              <a:rPr lang="es-US" sz="1400" noProof="0" dirty="0" err="1">
                <a:solidFill>
                  <a:schemeClr val="bg1">
                    <a:lumMod val="50000"/>
                  </a:schemeClr>
                </a:solidFill>
                <a:latin typeface="Montserrat" panose="00000500000000000000" pitchFamily="50" charset="0"/>
              </a:rPr>
              <a:t>Siry</a:t>
            </a:r>
            <a:r>
              <a:rPr lang="es-US" sz="1400" noProof="0" dirty="0">
                <a:solidFill>
                  <a:schemeClr val="bg1">
                    <a:lumMod val="50000"/>
                  </a:schemeClr>
                </a:solidFill>
                <a:latin typeface="Montserrat" panose="00000500000000000000" pitchFamily="50" charset="0"/>
              </a:rPr>
              <a:t> et al. (2016)</a:t>
            </a:r>
            <a:endParaRPr lang="es-US" noProof="0" dirty="0"/>
          </a:p>
        </p:txBody>
      </p:sp>
    </p:spTree>
    <p:extLst>
      <p:ext uri="{BB962C8B-B14F-4D97-AF65-F5344CB8AC3E}">
        <p14:creationId xmlns:p14="http://schemas.microsoft.com/office/powerpoint/2010/main" val="3308497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79753-E9F9-9195-0FCD-EAF057DC23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E8413E-780B-12D7-01E8-959788B12A08}"/>
              </a:ext>
            </a:extLst>
          </p:cNvPr>
          <p:cNvSpPr>
            <a:spLocks noGrp="1"/>
          </p:cNvSpPr>
          <p:nvPr>
            <p:ph type="title"/>
          </p:nvPr>
        </p:nvSpPr>
        <p:spPr>
          <a:xfrm>
            <a:off x="620487" y="237744"/>
            <a:ext cx="11030230" cy="923330"/>
          </a:xfrm>
        </p:spPr>
        <p:txBody>
          <a:bodyPr/>
          <a:lstStyle/>
          <a:p>
            <a:r>
              <a:rPr lang="es-US" noProof="0" dirty="0">
                <a:latin typeface="Montserrat"/>
              </a:rPr>
              <a:t>Explorar: </a:t>
            </a:r>
            <a:r>
              <a:rPr lang="es-US" b="0" noProof="0" dirty="0">
                <a:latin typeface="Montserrat Medium" panose="00000600000000000000" pitchFamily="2" charset="0"/>
              </a:rPr>
              <a:t>La indagación a través de edades y contextos</a:t>
            </a:r>
          </a:p>
        </p:txBody>
      </p:sp>
      <p:pic>
        <p:nvPicPr>
          <p:cNvPr id="4" name="Picture 3">
            <a:extLst>
              <a:ext uri="{FF2B5EF4-FFF2-40B4-BE49-F238E27FC236}">
                <a16:creationId xmlns:a16="http://schemas.microsoft.com/office/drawing/2014/main" id="{985DC47B-D310-9A23-4370-92CB6696FD20}"/>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71" r="18532"/>
          <a:stretch/>
        </p:blipFill>
        <p:spPr bwMode="auto">
          <a:xfrm>
            <a:off x="6543965" y="3732467"/>
            <a:ext cx="2642551" cy="2492561"/>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0E9EAC51-71A3-6420-16E3-94E4F1AA85C0}"/>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897" r="16921"/>
          <a:stretch/>
        </p:blipFill>
        <p:spPr bwMode="auto">
          <a:xfrm>
            <a:off x="6543966" y="1110321"/>
            <a:ext cx="2642551" cy="2509784"/>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ED2E2599-E8CB-CCAB-8A3C-FE2FDE2AA384}"/>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089" t="31722" r="13604" b="10164"/>
          <a:stretch/>
        </p:blipFill>
        <p:spPr bwMode="auto">
          <a:xfrm>
            <a:off x="3890327" y="3726562"/>
            <a:ext cx="2535872" cy="2498466"/>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4D3A8B45-5776-05C5-1C8A-F45BE5591B02}"/>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38" t="3641" r="42676" b="10548"/>
          <a:stretch/>
        </p:blipFill>
        <p:spPr bwMode="auto">
          <a:xfrm>
            <a:off x="3890327" y="1159505"/>
            <a:ext cx="2535872" cy="2460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21306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A03DA-3AFA-1ABC-406B-F03C9C2E1C88}"/>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074EDCF8-7D7F-F539-854B-66225936D00C}"/>
              </a:ext>
            </a:extLst>
          </p:cNvPr>
          <p:cNvSpPr>
            <a:spLocks noGrp="1"/>
          </p:cNvSpPr>
          <p:nvPr>
            <p:ph type="title"/>
          </p:nvPr>
        </p:nvSpPr>
        <p:spPr>
          <a:xfrm>
            <a:off x="1209205" y="1487711"/>
            <a:ext cx="4034118" cy="3304569"/>
          </a:xfrm>
        </p:spPr>
        <p:txBody>
          <a:bodyPr>
            <a:normAutofit fontScale="90000"/>
          </a:bodyPr>
          <a:lstStyle/>
          <a:p>
            <a:r>
              <a:rPr lang="es-US" sz="5400" noProof="0" dirty="0"/>
              <a:t>Discutir:</a:t>
            </a:r>
            <a:r>
              <a:rPr lang="es-US" sz="5400" b="1" i="0" noProof="0" dirty="0">
                <a:effectLst/>
                <a:latin typeface="Montserrat" pitchFamily="2" charset="77"/>
              </a:rPr>
              <a:t> </a:t>
            </a:r>
            <a:br>
              <a:rPr lang="es-US" sz="5400" b="1" i="0" noProof="0" dirty="0">
                <a:effectLst/>
                <a:latin typeface="Montserrat" pitchFamily="2" charset="77"/>
              </a:rPr>
            </a:br>
            <a:r>
              <a:rPr lang="es-US" sz="5400" b="0" noProof="0" dirty="0"/>
              <a:t>La indagación a través de edades y contextos</a:t>
            </a:r>
          </a:p>
        </p:txBody>
      </p:sp>
      <p:sp>
        <p:nvSpPr>
          <p:cNvPr id="3" name="Content Placeholder 2">
            <a:extLst>
              <a:ext uri="{FF2B5EF4-FFF2-40B4-BE49-F238E27FC236}">
                <a16:creationId xmlns:a16="http://schemas.microsoft.com/office/drawing/2014/main" id="{84FD4E3F-A199-A53A-458D-1D5337468713}"/>
              </a:ext>
            </a:extLst>
          </p:cNvPr>
          <p:cNvSpPr>
            <a:spLocks noGrp="1"/>
          </p:cNvSpPr>
          <p:nvPr>
            <p:ph idx="1"/>
          </p:nvPr>
        </p:nvSpPr>
        <p:spPr>
          <a:xfrm>
            <a:off x="6095999" y="906612"/>
            <a:ext cx="5606143" cy="5284865"/>
          </a:xfrm>
        </p:spPr>
        <p:txBody>
          <a:bodyPr/>
          <a:lstStyle/>
          <a:p>
            <a:pPr marL="457200" marR="0" lvl="1" indent="0">
              <a:lnSpc>
                <a:spcPct val="100000"/>
              </a:lnSpc>
              <a:spcAft>
                <a:spcPts val="1200"/>
              </a:spcAft>
              <a:buNone/>
            </a:pPr>
            <a:r>
              <a:rPr lang="es-US" b="1" kern="100" noProof="0" dirty="0">
                <a:solidFill>
                  <a:schemeClr val="accent1"/>
                </a:solidFill>
                <a:ea typeface="Calibri" panose="020F0502020204030204" pitchFamily="34" charset="0"/>
                <a:cs typeface="Calibri" panose="020F0502020204030204" pitchFamily="34" charset="0"/>
              </a:rPr>
              <a:t>Considere las formas en que los niños</a:t>
            </a:r>
            <a:endParaRPr lang="es-US" b="1" strike="sngStrike" kern="100" noProof="0" dirty="0">
              <a:solidFill>
                <a:schemeClr val="accent1"/>
              </a:solidFill>
              <a:ea typeface="Calibri" panose="020F0502020204030204" pitchFamily="34" charset="0"/>
              <a:cs typeface="Calibri" panose="020F0502020204030204" pitchFamily="34" charset="0"/>
            </a:endParaRPr>
          </a:p>
          <a:p>
            <a:pPr lvl="1"/>
            <a:r>
              <a:rPr lang="es-US" kern="100" noProof="0" dirty="0">
                <a:solidFill>
                  <a:srgbClr val="000000"/>
                </a:solidFill>
                <a:ea typeface="Calibri" panose="020F0502020204030204" pitchFamily="34" charset="0"/>
                <a:cs typeface="Calibri" panose="020F0502020204030204" pitchFamily="34" charset="0"/>
              </a:rPr>
              <a:t>demuestran curiosidad, </a:t>
            </a:r>
            <a:endParaRPr lang="es-US" kern="100" noProof="0" dirty="0">
              <a:ea typeface="Calibri" panose="020F0502020204030204" pitchFamily="34" charset="0"/>
              <a:cs typeface="Times New Roman" panose="02020603050405020304" pitchFamily="18" charset="0"/>
            </a:endParaRPr>
          </a:p>
          <a:p>
            <a:pPr lvl="1"/>
            <a:r>
              <a:rPr lang="es-US" kern="100" noProof="0" dirty="0">
                <a:solidFill>
                  <a:srgbClr val="000000"/>
                </a:solidFill>
                <a:latin typeface="Montserrat"/>
                <a:ea typeface="Calibri"/>
                <a:cs typeface="Calibri"/>
              </a:rPr>
              <a:t>investigan los fenómenos y  </a:t>
            </a:r>
            <a:endParaRPr lang="es-US" kern="100" noProof="0" dirty="0">
              <a:latin typeface="Montserrat"/>
              <a:ea typeface="Calibri"/>
              <a:cs typeface="Calibri"/>
            </a:endParaRPr>
          </a:p>
          <a:p>
            <a:pPr lvl="1"/>
            <a:r>
              <a:rPr lang="es-US" kern="100" noProof="0" dirty="0">
                <a:solidFill>
                  <a:srgbClr val="000000"/>
                </a:solidFill>
                <a:ea typeface="Calibri" panose="020F0502020204030204" pitchFamily="34" charset="0"/>
                <a:cs typeface="Calibri" panose="020F0502020204030204" pitchFamily="34" charset="0"/>
              </a:rPr>
              <a:t>comunican sus ideas.</a:t>
            </a:r>
            <a:endParaRPr lang="es-US" kern="100" noProof="0" dirty="0">
              <a:solidFill>
                <a:srgbClr val="FF000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8098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577DF8-D8CF-2637-94C2-709FFC6C3EAF}"/>
              </a:ext>
            </a:extLst>
          </p:cNvPr>
          <p:cNvSpPr>
            <a:spLocks noGrp="1"/>
          </p:cNvSpPr>
          <p:nvPr>
            <p:ph type="title"/>
          </p:nvPr>
        </p:nvSpPr>
        <p:spPr/>
        <p:txBody>
          <a:bodyPr anchor="t">
            <a:normAutofit/>
          </a:bodyPr>
          <a:lstStyle/>
          <a:p>
            <a:r>
              <a:rPr lang="es-US" noProof="0" dirty="0"/>
              <a:t>Resumen: ¿Qué es la indagación?</a:t>
            </a:r>
          </a:p>
        </p:txBody>
      </p:sp>
      <p:sp>
        <p:nvSpPr>
          <p:cNvPr id="2" name="Content Placeholder 1">
            <a:extLst>
              <a:ext uri="{FF2B5EF4-FFF2-40B4-BE49-F238E27FC236}">
                <a16:creationId xmlns:a16="http://schemas.microsoft.com/office/drawing/2014/main" id="{670F8437-AA5F-7343-A197-19D68B58F5E3}"/>
              </a:ext>
            </a:extLst>
          </p:cNvPr>
          <p:cNvSpPr>
            <a:spLocks noGrp="1"/>
          </p:cNvSpPr>
          <p:nvPr>
            <p:ph sz="half" idx="1"/>
          </p:nvPr>
        </p:nvSpPr>
        <p:spPr>
          <a:xfrm>
            <a:off x="838199" y="1324303"/>
            <a:ext cx="6167512" cy="4540649"/>
          </a:xfrm>
        </p:spPr>
        <p:txBody>
          <a:bodyPr>
            <a:normAutofit fontScale="92500" lnSpcReduction="10000"/>
          </a:bodyPr>
          <a:lstStyle/>
          <a:p>
            <a:r>
              <a:rPr lang="es-US" sz="2200" noProof="0" dirty="0"/>
              <a:t>La indagación es la forma en que los niños se preguntan e investigan fenómenos o problemas a través del juego y la experimentación para crear el significado de su mundo. </a:t>
            </a:r>
          </a:p>
          <a:p>
            <a:r>
              <a:rPr lang="es-US" sz="2200" noProof="0" dirty="0"/>
              <a:t>La indagación puede profundizar los conocimientos en STEAM y mejorar las habilidades en todos </a:t>
            </a:r>
            <a:r>
              <a:rPr lang="es-US" sz="2200" noProof="0" dirty="0">
                <a:solidFill>
                  <a:schemeClr val="tx1"/>
                </a:solidFill>
              </a:rPr>
              <a:t>los áreas de desarrollo.</a:t>
            </a:r>
          </a:p>
          <a:p>
            <a:r>
              <a:rPr lang="es-US" sz="2200" noProof="0" dirty="0"/>
              <a:t>La indagación puede darse en distintos contextos.</a:t>
            </a:r>
          </a:p>
          <a:p>
            <a:r>
              <a:rPr lang="es-US" sz="2200" noProof="0" dirty="0"/>
              <a:t>Los niños de todas las edades pueden participar en la indagación. </a:t>
            </a:r>
          </a:p>
        </p:txBody>
      </p:sp>
      <p:pic>
        <p:nvPicPr>
          <p:cNvPr id="6" name="Content Placeholder 5">
            <a:extLst>
              <a:ext uri="{FF2B5EF4-FFF2-40B4-BE49-F238E27FC236}">
                <a16:creationId xmlns:a16="http://schemas.microsoft.com/office/drawing/2014/main" id="{C8138D7B-B5E0-B412-65F4-FB870474D492}"/>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14895" b="18868"/>
          <a:stretch>
            <a:fillRect/>
          </a:stretch>
        </p:blipFill>
        <p:spPr>
          <a:xfrm>
            <a:off x="7265963" y="970670"/>
            <a:ext cx="4926038" cy="4894282"/>
          </a:xfrm>
          <a:noFill/>
        </p:spPr>
      </p:pic>
      <p:sp>
        <p:nvSpPr>
          <p:cNvPr id="5" name="TextBox 4">
            <a:extLst>
              <a:ext uri="{FF2B5EF4-FFF2-40B4-BE49-F238E27FC236}">
                <a16:creationId xmlns:a16="http://schemas.microsoft.com/office/drawing/2014/main" id="{EE061471-FED2-C627-D571-23184DE2B7B5}"/>
              </a:ext>
            </a:extLst>
          </p:cNvPr>
          <p:cNvSpPr txBox="1"/>
          <p:nvPr/>
        </p:nvSpPr>
        <p:spPr>
          <a:xfrm>
            <a:off x="779081" y="5873290"/>
            <a:ext cx="6096000" cy="380232"/>
          </a:xfrm>
          <a:prstGeom prst="rect">
            <a:avLst/>
          </a:prstGeom>
          <a:noFill/>
        </p:spPr>
        <p:txBody>
          <a:bodyPr wrap="square">
            <a:spAutoFit/>
          </a:bodyPr>
          <a:lstStyle/>
          <a:p>
            <a:pPr>
              <a:lnSpc>
                <a:spcPts val="2400"/>
              </a:lnSpc>
            </a:pPr>
            <a:r>
              <a:rPr lang="es-US" sz="1400" noProof="0" dirty="0">
                <a:solidFill>
                  <a:schemeClr val="bg1">
                    <a:lumMod val="50000"/>
                  </a:schemeClr>
                </a:solidFill>
                <a:latin typeface="Montserrat" panose="00000500000000000000" pitchFamily="50" charset="0"/>
              </a:rPr>
              <a:t>Denton &amp; Borrego (2021); </a:t>
            </a:r>
            <a:r>
              <a:rPr lang="es-US" sz="1400" noProof="0" dirty="0" err="1">
                <a:solidFill>
                  <a:schemeClr val="bg1">
                    <a:lumMod val="50000"/>
                  </a:schemeClr>
                </a:solidFill>
                <a:latin typeface="Montserrat" panose="00000500000000000000" pitchFamily="50" charset="0"/>
              </a:rPr>
              <a:t>Hedges</a:t>
            </a:r>
            <a:r>
              <a:rPr lang="es-US" sz="1400" noProof="0" dirty="0">
                <a:solidFill>
                  <a:schemeClr val="bg1">
                    <a:lumMod val="50000"/>
                  </a:schemeClr>
                </a:solidFill>
                <a:latin typeface="Montserrat" panose="00000500000000000000" pitchFamily="50" charset="0"/>
              </a:rPr>
              <a:t> et al. (2010)   </a:t>
            </a:r>
          </a:p>
        </p:txBody>
      </p:sp>
    </p:spTree>
    <p:extLst>
      <p:ext uri="{BB962C8B-B14F-4D97-AF65-F5344CB8AC3E}">
        <p14:creationId xmlns:p14="http://schemas.microsoft.com/office/powerpoint/2010/main" val="2670772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99789-04BC-2882-FE34-7B3A9FFC2564}"/>
              </a:ext>
            </a:extLst>
          </p:cNvPr>
          <p:cNvSpPr>
            <a:spLocks noGrp="1"/>
          </p:cNvSpPr>
          <p:nvPr>
            <p:ph type="title"/>
          </p:nvPr>
        </p:nvSpPr>
        <p:spPr/>
        <p:txBody>
          <a:bodyPr anchor="ctr" anchorCtr="0"/>
          <a:lstStyle/>
          <a:p>
            <a:r>
              <a:rPr lang="es-US" noProof="0" dirty="0"/>
              <a:t>Crear una cultura de indagación</a:t>
            </a:r>
          </a:p>
        </p:txBody>
      </p:sp>
      <p:sp>
        <p:nvSpPr>
          <p:cNvPr id="3" name="Content Placeholder 2">
            <a:extLst>
              <a:ext uri="{FF2B5EF4-FFF2-40B4-BE49-F238E27FC236}">
                <a16:creationId xmlns:a16="http://schemas.microsoft.com/office/drawing/2014/main" id="{2D0EACBC-C4CF-850A-61EB-BEE2927AAB43}"/>
              </a:ext>
            </a:extLst>
          </p:cNvPr>
          <p:cNvSpPr>
            <a:spLocks noGrp="1"/>
          </p:cNvSpPr>
          <p:nvPr>
            <p:ph idx="1"/>
          </p:nvPr>
        </p:nvSpPr>
        <p:spPr/>
        <p:txBody>
          <a:bodyPr>
            <a:normAutofit fontScale="92500" lnSpcReduction="10000"/>
          </a:bodyPr>
          <a:lstStyle/>
          <a:p>
            <a:pPr marL="0" indent="0">
              <a:buNone/>
            </a:pPr>
            <a:r>
              <a:rPr lang="es-US" noProof="0" dirty="0"/>
              <a:t>Los niños</a:t>
            </a:r>
            <a:endParaRPr lang="es-US" strike="sngStrike" noProof="0" dirty="0">
              <a:solidFill>
                <a:srgbClr val="FF0000"/>
              </a:solidFill>
            </a:endParaRPr>
          </a:p>
          <a:p>
            <a:pPr lvl="1"/>
            <a:r>
              <a:rPr lang="es-US" noProof="0" dirty="0"/>
              <a:t>siguen su curiosidad,</a:t>
            </a:r>
          </a:p>
          <a:p>
            <a:pPr lvl="1"/>
            <a:r>
              <a:rPr lang="es-US" noProof="0" dirty="0"/>
              <a:t>exploran su entorno,</a:t>
            </a:r>
          </a:p>
          <a:p>
            <a:pPr lvl="1"/>
            <a:r>
              <a:rPr lang="es-US" noProof="0" dirty="0"/>
              <a:t>hacen preguntas e </a:t>
            </a:r>
          </a:p>
          <a:p>
            <a:pPr lvl="1"/>
            <a:r>
              <a:rPr lang="es-US" noProof="0" dirty="0"/>
              <a:t>investigan.</a:t>
            </a:r>
          </a:p>
          <a:p>
            <a:pPr marL="0" indent="0">
              <a:spcBef>
                <a:spcPts val="1800"/>
              </a:spcBef>
              <a:buNone/>
            </a:pPr>
            <a:r>
              <a:rPr lang="es-US" noProof="0" dirty="0"/>
              <a:t>Los adultos</a:t>
            </a:r>
            <a:endParaRPr lang="es-US" strike="sngStrike" noProof="0" dirty="0">
              <a:solidFill>
                <a:srgbClr val="FF0000"/>
              </a:solidFill>
            </a:endParaRPr>
          </a:p>
          <a:p>
            <a:pPr lvl="1"/>
            <a:r>
              <a:rPr lang="es-US" noProof="0" dirty="0"/>
              <a:t>acogen y valoran las preguntas de los niños,</a:t>
            </a:r>
          </a:p>
          <a:p>
            <a:pPr lvl="1"/>
            <a:r>
              <a:rPr lang="es-US" noProof="0" dirty="0"/>
              <a:t>guían a los niños en sus exploraciones y</a:t>
            </a:r>
          </a:p>
          <a:p>
            <a:pPr lvl="1"/>
            <a:r>
              <a:rPr lang="es-US" noProof="0" dirty="0"/>
              <a:t>se unen a los niños en la exploración del mundo.</a:t>
            </a:r>
          </a:p>
        </p:txBody>
      </p:sp>
    </p:spTree>
    <p:extLst>
      <p:ext uri="{BB962C8B-B14F-4D97-AF65-F5344CB8AC3E}">
        <p14:creationId xmlns:p14="http://schemas.microsoft.com/office/powerpoint/2010/main" val="2501764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126831-8852-D6A4-C551-733D6D8633F9}"/>
              </a:ext>
            </a:extLst>
          </p:cNvPr>
          <p:cNvSpPr>
            <a:spLocks noGrp="1"/>
          </p:cNvSpPr>
          <p:nvPr>
            <p:ph type="title"/>
          </p:nvPr>
        </p:nvSpPr>
        <p:spPr/>
        <p:txBody>
          <a:bodyPr anchor="t">
            <a:normAutofit/>
          </a:bodyPr>
          <a:lstStyle/>
          <a:p>
            <a:r>
              <a:rPr lang="es-US" noProof="0" dirty="0"/>
              <a:t>Mentalidad inquisitiva</a:t>
            </a:r>
          </a:p>
        </p:txBody>
      </p:sp>
      <p:sp>
        <p:nvSpPr>
          <p:cNvPr id="2" name="Content Placeholder 1">
            <a:extLst>
              <a:ext uri="{FF2B5EF4-FFF2-40B4-BE49-F238E27FC236}">
                <a16:creationId xmlns:a16="http://schemas.microsoft.com/office/drawing/2014/main" id="{651E08CD-1347-D564-EE08-E3A30D805D17}"/>
              </a:ext>
            </a:extLst>
          </p:cNvPr>
          <p:cNvSpPr>
            <a:spLocks noGrp="1"/>
          </p:cNvSpPr>
          <p:nvPr>
            <p:ph sz="half" idx="1"/>
          </p:nvPr>
        </p:nvSpPr>
        <p:spPr>
          <a:xfrm>
            <a:off x="838200" y="1324303"/>
            <a:ext cx="5181600" cy="4480128"/>
          </a:xfrm>
        </p:spPr>
        <p:txBody>
          <a:bodyPr anchor="ctr" anchorCtr="0">
            <a:normAutofit/>
          </a:bodyPr>
          <a:lstStyle/>
          <a:p>
            <a:pPr marL="0" indent="0" algn="ctr">
              <a:buNone/>
            </a:pPr>
            <a:r>
              <a:rPr lang="es-US" noProof="0" dirty="0"/>
              <a:t>Las mentalidades inquisitivas incluyen nuestros pensamientos y sentimientos que afectan la forma en que interactuamos con el mundo</a:t>
            </a:r>
            <a:r>
              <a:rPr lang="es-US" noProof="0" dirty="0">
                <a:solidFill>
                  <a:schemeClr val="tx1"/>
                </a:solidFill>
              </a:rPr>
              <a:t>.</a:t>
            </a:r>
            <a:r>
              <a:rPr lang="es-US" strike="sngStrike" noProof="0" dirty="0">
                <a:solidFill>
                  <a:schemeClr val="tx1"/>
                </a:solidFill>
              </a:rPr>
              <a:t> </a:t>
            </a:r>
          </a:p>
        </p:txBody>
      </p:sp>
      <p:pic>
        <p:nvPicPr>
          <p:cNvPr id="15" name="Content Placeholder 14">
            <a:extLst>
              <a:ext uri="{FF2B5EF4-FFF2-40B4-BE49-F238E27FC236}">
                <a16:creationId xmlns:a16="http://schemas.microsoft.com/office/drawing/2014/main" id="{6D36923A-C72C-7DC6-7418-28BCC4AD4FAA}"/>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9754" t="-604" r="9519" b="604"/>
          <a:stretch>
            <a:fillRect/>
          </a:stretch>
        </p:blipFill>
        <p:spPr>
          <a:xfrm>
            <a:off x="6322218" y="951771"/>
            <a:ext cx="5876925" cy="4852660"/>
          </a:xfrm>
          <a:noFill/>
        </p:spPr>
      </p:pic>
    </p:spTree>
    <p:extLst>
      <p:ext uri="{BB962C8B-B14F-4D97-AF65-F5344CB8AC3E}">
        <p14:creationId xmlns:p14="http://schemas.microsoft.com/office/powerpoint/2010/main" val="3328474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AA1E4-2BB4-2B8A-1C50-6408777AD0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4A0852-4D62-ECB1-CA73-FBF7BFC3D580}"/>
              </a:ext>
            </a:extLst>
          </p:cNvPr>
          <p:cNvSpPr>
            <a:spLocks noGrp="1"/>
          </p:cNvSpPr>
          <p:nvPr>
            <p:ph type="title"/>
          </p:nvPr>
        </p:nvSpPr>
        <p:spPr/>
        <p:txBody>
          <a:bodyPr vert="horz" lIns="91440" tIns="45720" rIns="91440" bIns="45720" rtlCol="0" anchor="t" anchorCtr="0">
            <a:normAutofit/>
          </a:bodyPr>
          <a:lstStyle/>
          <a:p>
            <a:r>
              <a:rPr lang="es-US" noProof="0" dirty="0"/>
              <a:t>Explorar las mentalidades de indagación </a:t>
            </a:r>
            <a:endParaRPr lang="es-US" b="1" kern="1200" noProof="0" dirty="0">
              <a:latin typeface="Montserrat" pitchFamily="2" charset="77"/>
              <a:ea typeface="+mj-ea"/>
              <a:cs typeface="+mj-cs"/>
            </a:endParaRPr>
          </a:p>
        </p:txBody>
      </p:sp>
      <p:sp>
        <p:nvSpPr>
          <p:cNvPr id="6" name="Content Placeholder 2">
            <a:extLst>
              <a:ext uri="{FF2B5EF4-FFF2-40B4-BE49-F238E27FC236}">
                <a16:creationId xmlns:a16="http://schemas.microsoft.com/office/drawing/2014/main" id="{88E67212-8468-BD72-1961-40B73CF79981}"/>
              </a:ext>
            </a:extLst>
          </p:cNvPr>
          <p:cNvSpPr>
            <a:spLocks noGrp="1"/>
          </p:cNvSpPr>
          <p:nvPr>
            <p:ph sz="half" idx="1"/>
          </p:nvPr>
        </p:nvSpPr>
        <p:spPr>
          <a:xfrm>
            <a:off x="838200" y="1220407"/>
            <a:ext cx="5644243" cy="4040910"/>
          </a:xfrm>
        </p:spPr>
        <p:txBody>
          <a:bodyPr vert="horz" lIns="91440" tIns="45720" rIns="91440" bIns="45720" rtlCol="0" anchor="ctr" anchorCtr="0">
            <a:normAutofit/>
          </a:bodyPr>
          <a:lstStyle/>
          <a:p>
            <a:pPr marL="0" marR="0" lvl="0" indent="0" algn="ctr">
              <a:buSzPts val="1000"/>
              <a:buNone/>
              <a:tabLst>
                <a:tab pos="457200" algn="l"/>
              </a:tabLst>
            </a:pPr>
            <a:r>
              <a:rPr lang="es-US" sz="3600" b="1" i="1" noProof="0" dirty="0">
                <a:solidFill>
                  <a:schemeClr val="accent1"/>
                </a:solidFill>
              </a:rPr>
              <a:t>Ada Magnífica, científica </a:t>
            </a:r>
          </a:p>
          <a:p>
            <a:pPr marL="0" indent="0" algn="ctr">
              <a:buSzPts val="1000"/>
              <a:buNone/>
              <a:tabLst>
                <a:tab pos="457200" algn="l"/>
              </a:tabLst>
            </a:pPr>
            <a:r>
              <a:rPr lang="es-US" sz="3200" noProof="0" dirty="0"/>
              <a:t>¿Qué mentalidad favorece </a:t>
            </a:r>
            <a:br>
              <a:rPr lang="es-US" sz="3200" noProof="0" dirty="0"/>
            </a:br>
            <a:r>
              <a:rPr lang="es-US" sz="3200" noProof="0" dirty="0"/>
              <a:t>a Ada a indagar?</a:t>
            </a:r>
          </a:p>
        </p:txBody>
      </p:sp>
      <p:pic>
        <p:nvPicPr>
          <p:cNvPr id="4" name="image3.jpg">
            <a:extLst>
              <a:ext uri="{FF2B5EF4-FFF2-40B4-BE49-F238E27FC236}">
                <a16:creationId xmlns:a16="http://schemas.microsoft.com/office/drawing/2014/main" id="{F33FE1A1-2CCE-88F1-F170-E5024F11BE1E}"/>
              </a:ext>
              <a:ext uri="{C183D7F6-B498-43B3-948B-1728B52AA6E4}">
                <adec:decorative xmlns:adec="http://schemas.microsoft.com/office/drawing/2017/decorative" val="1"/>
              </a:ext>
            </a:extLst>
          </p:cNvPr>
          <p:cNvPicPr/>
          <p:nvPr/>
        </p:nvPicPr>
        <p:blipFill>
          <a:blip r:embed="rId3">
            <a:extLst>
              <a:ext uri="{28A0092B-C50C-407E-A947-70E740481C1C}">
                <a14:useLocalDpi xmlns:a14="http://schemas.microsoft.com/office/drawing/2010/main" val="0"/>
              </a:ext>
            </a:extLst>
          </a:blip>
          <a:srcRect l="18" r="18"/>
          <a:stretch/>
        </p:blipFill>
        <p:spPr>
          <a:xfrm>
            <a:off x="6907237" y="1220407"/>
            <a:ext cx="4446563" cy="5161760"/>
          </a:xfrm>
          <a:prstGeom prst="rect">
            <a:avLst/>
          </a:prstGeom>
          <a:ln/>
        </p:spPr>
      </p:pic>
    </p:spTree>
    <p:extLst>
      <p:ext uri="{BB962C8B-B14F-4D97-AF65-F5344CB8AC3E}">
        <p14:creationId xmlns:p14="http://schemas.microsoft.com/office/powerpoint/2010/main" val="24728416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C3047-F69F-151A-40F3-7930139BC716}"/>
              </a:ext>
            </a:extLst>
          </p:cNvPr>
          <p:cNvSpPr>
            <a:spLocks noGrp="1"/>
          </p:cNvSpPr>
          <p:nvPr>
            <p:ph type="title"/>
          </p:nvPr>
        </p:nvSpPr>
        <p:spPr/>
        <p:txBody>
          <a:bodyPr/>
          <a:lstStyle/>
          <a:p>
            <a:r>
              <a:rPr lang="es-US" noProof="0" dirty="0"/>
              <a:t>Enfoque M</a:t>
            </a:r>
            <a:r>
              <a:rPr lang="es-US" baseline="30000" noProof="0" dirty="0"/>
              <a:t>5 </a:t>
            </a:r>
            <a:r>
              <a:rPr lang="es-US" noProof="0" dirty="0"/>
              <a:t>de STEAM temprano</a:t>
            </a:r>
          </a:p>
        </p:txBody>
      </p:sp>
      <p:sp>
        <p:nvSpPr>
          <p:cNvPr id="5" name="Content Placeholder 4">
            <a:extLst>
              <a:ext uri="{FF2B5EF4-FFF2-40B4-BE49-F238E27FC236}">
                <a16:creationId xmlns:a16="http://schemas.microsoft.com/office/drawing/2014/main" id="{158756BC-4A2D-094C-06F6-CB45EC952BC8}"/>
              </a:ext>
            </a:extLst>
          </p:cNvPr>
          <p:cNvSpPr>
            <a:spLocks noGrp="1"/>
          </p:cNvSpPr>
          <p:nvPr>
            <p:ph sz="half" idx="1"/>
          </p:nvPr>
        </p:nvSpPr>
        <p:spPr>
          <a:xfrm>
            <a:off x="838200" y="1324303"/>
            <a:ext cx="5748338" cy="4655015"/>
          </a:xfrm>
        </p:spPr>
        <p:txBody>
          <a:bodyPr/>
          <a:lstStyle/>
          <a:p>
            <a:pPr marL="0" indent="0">
              <a:buNone/>
            </a:pPr>
            <a:r>
              <a:rPr lang="es-US" noProof="0" dirty="0"/>
              <a:t>La mentalidad influye en la forma en que nos relacionamos e interactuamos con los niños. </a:t>
            </a:r>
          </a:p>
        </p:txBody>
      </p:sp>
      <p:pic>
        <p:nvPicPr>
          <p:cNvPr id="9" name="Picture 8" descr="Infografía que muestra las cinco mejores prácticas para la enseñanza de las matemáticas en la primera infancia.">
            <a:extLst>
              <a:ext uri="{FF2B5EF4-FFF2-40B4-BE49-F238E27FC236}">
                <a16:creationId xmlns:a16="http://schemas.microsoft.com/office/drawing/2014/main" id="{5E258B97-6A34-E2BA-EE0C-7FFCCFBEEAC3}"/>
              </a:ext>
            </a:extLst>
          </p:cNvPr>
          <p:cNvPicPr>
            <a:picLocks noChangeAspect="1"/>
          </p:cNvPicPr>
          <p:nvPr/>
        </p:nvPicPr>
        <p:blipFill>
          <a:blip r:embed="rId3">
            <a:extLst>
              <a:ext uri="{28A0092B-C50C-407E-A947-70E740481C1C}">
                <a14:useLocalDpi xmlns:a14="http://schemas.microsoft.com/office/drawing/2010/main" val="0"/>
              </a:ext>
            </a:extLst>
          </a:blip>
          <a:srcRect l="2785" r="2785"/>
          <a:stretch/>
        </p:blipFill>
        <p:spPr>
          <a:xfrm>
            <a:off x="6314384" y="1140583"/>
            <a:ext cx="4971737" cy="5264943"/>
          </a:xfrm>
          <a:prstGeom prst="rect">
            <a:avLst/>
          </a:prstGeom>
        </p:spPr>
      </p:pic>
    </p:spTree>
    <p:extLst>
      <p:ext uri="{BB962C8B-B14F-4D97-AF65-F5344CB8AC3E}">
        <p14:creationId xmlns:p14="http://schemas.microsoft.com/office/powerpoint/2010/main" val="1738881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2E8C9E-AE99-BB9C-4AFD-4D01F9549AD2}"/>
              </a:ext>
            </a:extLst>
          </p:cNvPr>
          <p:cNvSpPr>
            <a:spLocks noGrp="1"/>
          </p:cNvSpPr>
          <p:nvPr>
            <p:ph type="title" idx="4294967295"/>
          </p:nvPr>
        </p:nvSpPr>
        <p:spPr>
          <a:xfrm>
            <a:off x="176293" y="-602705"/>
            <a:ext cx="11839413" cy="525333"/>
          </a:xfrm>
        </p:spPr>
        <p:txBody>
          <a:bodyPr/>
          <a:lstStyle/>
          <a:p>
            <a:r>
              <a:rPr lang="es-US" noProof="0" dirty="0"/>
              <a:t>Agradecimientos</a:t>
            </a:r>
          </a:p>
        </p:txBody>
      </p:sp>
      <p:pic>
        <p:nvPicPr>
          <p:cNvPr id="5" name="Picture 4" descr="Logos for Fresno County Superintendent of Schools and Count Play Explore.">
            <a:extLst>
              <a:ext uri="{FF2B5EF4-FFF2-40B4-BE49-F238E27FC236}">
                <a16:creationId xmlns:a16="http://schemas.microsoft.com/office/drawing/2014/main" id="{E6188540-20AD-7EE0-3203-6C1EB4CC8355}"/>
              </a:ext>
            </a:extLst>
          </p:cNvPr>
          <p:cNvPicPr>
            <a:picLocks noChangeAspect="1"/>
          </p:cNvPicPr>
          <p:nvPr/>
        </p:nvPicPr>
        <p:blipFill rotWithShape="1">
          <a:blip r:embed="rId3">
            <a:extLst>
              <a:ext uri="{28A0092B-C50C-407E-A947-70E740481C1C}">
                <a14:useLocalDpi xmlns:a14="http://schemas.microsoft.com/office/drawing/2010/main" val="0"/>
              </a:ext>
            </a:extLst>
          </a:blip>
          <a:srcRect l="4750" r="2039"/>
          <a:stretch/>
        </p:blipFill>
        <p:spPr>
          <a:xfrm>
            <a:off x="3519278" y="1315109"/>
            <a:ext cx="5326941" cy="2004063"/>
          </a:xfrm>
          <a:prstGeom prst="rect">
            <a:avLst/>
          </a:prstGeom>
        </p:spPr>
      </p:pic>
      <p:sp>
        <p:nvSpPr>
          <p:cNvPr id="2" name="Rectangle 1">
            <a:extLst>
              <a:ext uri="{FF2B5EF4-FFF2-40B4-BE49-F238E27FC236}">
                <a16:creationId xmlns:a16="http://schemas.microsoft.com/office/drawing/2014/main" id="{E9563FD6-FEDA-87C7-707A-0CFB86F1C0EE}"/>
              </a:ext>
              <a:ext uri="{C183D7F6-B498-43B3-948B-1728B52AA6E4}">
                <adec:decorative xmlns:adec="http://schemas.microsoft.com/office/drawing/2017/decorative" val="1"/>
              </a:ext>
            </a:extLst>
          </p:cNvPr>
          <p:cNvSpPr/>
          <p:nvPr/>
        </p:nvSpPr>
        <p:spPr>
          <a:xfrm>
            <a:off x="1981202" y="3429001"/>
            <a:ext cx="8520330" cy="21910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6" name="TextBox 5">
            <a:extLst>
              <a:ext uri="{FF2B5EF4-FFF2-40B4-BE49-F238E27FC236}">
                <a16:creationId xmlns:a16="http://schemas.microsoft.com/office/drawing/2014/main" id="{81CABAD6-EC21-471F-0425-8A1668D51311}"/>
              </a:ext>
            </a:extLst>
          </p:cNvPr>
          <p:cNvSpPr txBox="1"/>
          <p:nvPr/>
        </p:nvSpPr>
        <p:spPr>
          <a:xfrm>
            <a:off x="2210972" y="3477463"/>
            <a:ext cx="8060789" cy="2066591"/>
          </a:xfrm>
          <a:prstGeom prst="rect">
            <a:avLst/>
          </a:prstGeom>
          <a:noFill/>
        </p:spPr>
        <p:txBody>
          <a:bodyPr wrap="square" lIns="91440" tIns="45720" rIns="91440" bIns="45720" rtlCol="0" anchor="t">
            <a:spAutoFit/>
          </a:bodyPr>
          <a:lstStyle/>
          <a:p>
            <a:pPr>
              <a:lnSpc>
                <a:spcPts val="2600"/>
              </a:lnSpc>
            </a:pPr>
            <a:r>
              <a:rPr lang="es-US" noProof="0" dirty="0" err="1">
                <a:solidFill>
                  <a:schemeClr val="bg1"/>
                </a:solidFill>
                <a:latin typeface="Montserrat Medium"/>
                <a:ea typeface="Arial" panose="020B0604020202020204" pitchFamily="34" charset="0"/>
                <a:cs typeface="Times New Roman"/>
              </a:rPr>
              <a:t>Count</a:t>
            </a:r>
            <a:r>
              <a:rPr lang="es-US" noProof="0" dirty="0">
                <a:solidFill>
                  <a:schemeClr val="bg1"/>
                </a:solidFill>
                <a:latin typeface="Montserrat Medium"/>
                <a:ea typeface="Arial" panose="020B0604020202020204" pitchFamily="34" charset="0"/>
                <a:cs typeface="Times New Roman"/>
              </a:rPr>
              <a:t> Play Explore Professional </a:t>
            </a:r>
            <a:r>
              <a:rPr lang="es-US" noProof="0" dirty="0" err="1">
                <a:solidFill>
                  <a:schemeClr val="bg1"/>
                </a:solidFill>
                <a:latin typeface="Montserrat Medium"/>
                <a:ea typeface="Arial" panose="020B0604020202020204" pitchFamily="34" charset="0"/>
                <a:cs typeface="Times New Roman"/>
              </a:rPr>
              <a:t>Learning</a:t>
            </a:r>
            <a:r>
              <a:rPr lang="es-US" noProof="0" dirty="0">
                <a:solidFill>
                  <a:schemeClr val="bg1"/>
                </a:solidFill>
                <a:latin typeface="Montserrat Medium"/>
                <a:ea typeface="Arial" panose="020B0604020202020204" pitchFamily="34" charset="0"/>
                <a:cs typeface="Times New Roman"/>
              </a:rPr>
              <a:t> </a:t>
            </a:r>
            <a:r>
              <a:rPr lang="es-US" noProof="0" dirty="0" err="1">
                <a:solidFill>
                  <a:schemeClr val="bg1"/>
                </a:solidFill>
                <a:latin typeface="Montserrat Medium"/>
                <a:ea typeface="Arial" panose="020B0604020202020204" pitchFamily="34" charset="0"/>
                <a:cs typeface="Times New Roman"/>
              </a:rPr>
              <a:t>Resources</a:t>
            </a:r>
            <a:r>
              <a:rPr lang="es-US" noProof="0" dirty="0">
                <a:solidFill>
                  <a:schemeClr val="bg1"/>
                </a:solidFill>
                <a:latin typeface="Montserrat Medium"/>
                <a:ea typeface="Arial" panose="020B0604020202020204" pitchFamily="34" charset="0"/>
                <a:cs typeface="Times New Roman"/>
              </a:rPr>
              <a:t> es un producto del Superintendente de Escuelas del Condado de Fresno desarrollado por WestEd en colaboración con FCSS y el Centro de matemáticas y ciencias AIMS. No están destinados a la redistribución comercial, la modificación no autorizada ni el uso fuera del ámbito de la educación profesional.</a:t>
            </a:r>
            <a:endParaRPr lang="es-US" noProof="0" dirty="0">
              <a:solidFill>
                <a:schemeClr val="bg1"/>
              </a:solidFill>
              <a:latin typeface="Montserrat Medium" panose="000006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797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67C3D-29E0-CC78-FD09-13523FAC31B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97C9FCF-9B95-2615-D1C4-3610B9A42F13}"/>
              </a:ext>
            </a:extLst>
          </p:cNvPr>
          <p:cNvSpPr>
            <a:spLocks noGrp="1"/>
          </p:cNvSpPr>
          <p:nvPr>
            <p:ph type="title"/>
          </p:nvPr>
        </p:nvSpPr>
        <p:spPr/>
        <p:txBody>
          <a:bodyPr/>
          <a:lstStyle/>
          <a:p>
            <a:r>
              <a:rPr lang="es-US" noProof="0" dirty="0">
                <a:latin typeface="Montserrat"/>
              </a:rPr>
              <a:t>Escribir una carta</a:t>
            </a:r>
            <a:endParaRPr lang="es-US" noProof="0" dirty="0"/>
          </a:p>
        </p:txBody>
      </p:sp>
      <p:sp>
        <p:nvSpPr>
          <p:cNvPr id="4" name="Content Placeholder 3">
            <a:extLst>
              <a:ext uri="{FF2B5EF4-FFF2-40B4-BE49-F238E27FC236}">
                <a16:creationId xmlns:a16="http://schemas.microsoft.com/office/drawing/2014/main" id="{BDE9B74A-0046-3136-7447-CF94E1B0733F}"/>
              </a:ext>
            </a:extLst>
          </p:cNvPr>
          <p:cNvSpPr>
            <a:spLocks noGrp="1"/>
          </p:cNvSpPr>
          <p:nvPr>
            <p:ph sz="half" idx="1"/>
          </p:nvPr>
        </p:nvSpPr>
        <p:spPr>
          <a:xfrm>
            <a:off x="4332849" y="1394642"/>
            <a:ext cx="6944751" cy="4260570"/>
          </a:xfrm>
        </p:spPr>
        <p:txBody>
          <a:bodyPr/>
          <a:lstStyle/>
          <a:p>
            <a:pPr marL="457200" lvl="1" indent="0">
              <a:spcAft>
                <a:spcPts val="1200"/>
              </a:spcAft>
              <a:buNone/>
            </a:pPr>
            <a:r>
              <a:rPr lang="es-US" b="1" kern="100" noProof="0" dirty="0">
                <a:solidFill>
                  <a:schemeClr val="accent1"/>
                </a:solidFill>
                <a:ea typeface="Calibri" panose="020F0502020204030204" pitchFamily="34" charset="0"/>
                <a:cs typeface="Calibri" panose="020F0502020204030204" pitchFamily="34" charset="0"/>
              </a:rPr>
              <a:t>Escriba una carta a si mismo.</a:t>
            </a:r>
          </a:p>
          <a:p>
            <a:pPr lvl="1"/>
            <a:r>
              <a:rPr lang="es-US" kern="100" noProof="0" dirty="0">
                <a:solidFill>
                  <a:srgbClr val="000000"/>
                </a:solidFill>
                <a:ea typeface="Calibri" panose="020F0502020204030204" pitchFamily="34" charset="0"/>
                <a:cs typeface="Calibri" panose="020F0502020204030204" pitchFamily="34" charset="0"/>
              </a:rPr>
              <a:t>Describa una cosa que haya aprendido hoy.</a:t>
            </a:r>
          </a:p>
          <a:p>
            <a:pPr lvl="1"/>
            <a:r>
              <a:rPr lang="es-US" kern="100" noProof="0" dirty="0">
                <a:solidFill>
                  <a:srgbClr val="000000"/>
                </a:solidFill>
                <a:ea typeface="Calibri" panose="020F0502020204030204" pitchFamily="34" charset="0"/>
                <a:cs typeface="Calibri" panose="020F0502020204030204" pitchFamily="34" charset="0"/>
              </a:rPr>
              <a:t>Explique</a:t>
            </a:r>
          </a:p>
          <a:p>
            <a:pPr lvl="2"/>
            <a:r>
              <a:rPr lang="es-US" sz="2400" kern="100" noProof="0" dirty="0">
                <a:solidFill>
                  <a:srgbClr val="000000"/>
                </a:solidFill>
                <a:ea typeface="Calibri" panose="020F0502020204030204" pitchFamily="34" charset="0"/>
                <a:cs typeface="Calibri" panose="020F0502020204030204" pitchFamily="34" charset="0"/>
              </a:rPr>
              <a:t>las formas en que podría utilizar lo que ha aprendido en su entorno y</a:t>
            </a:r>
          </a:p>
          <a:p>
            <a:pPr lvl="2"/>
            <a:r>
              <a:rPr lang="es-US" sz="2400" kern="100" noProof="0" dirty="0">
                <a:solidFill>
                  <a:srgbClr val="000000"/>
                </a:solidFill>
                <a:ea typeface="Calibri" panose="020F0502020204030204" pitchFamily="34" charset="0"/>
                <a:cs typeface="Calibri" panose="020F0502020204030204" pitchFamily="34" charset="0"/>
              </a:rPr>
              <a:t>cómo se siente al usar lo que ha aprendido en su entorno. </a:t>
            </a:r>
          </a:p>
        </p:txBody>
      </p:sp>
      <p:pic>
        <p:nvPicPr>
          <p:cNvPr id="12" name="Content Placeholder 11" descr="Open envelope outline">
            <a:extLst>
              <a:ext uri="{FF2B5EF4-FFF2-40B4-BE49-F238E27FC236}">
                <a16:creationId xmlns:a16="http://schemas.microsoft.com/office/drawing/2014/main" id="{BCEB9AF9-86A5-B35F-5AD4-E68CA036CACB}"/>
              </a:ext>
            </a:extLst>
          </p:cNvPr>
          <p:cNvPicPr>
            <a:picLocks noGrp="1" noChangeAspect="1"/>
          </p:cNvPicPr>
          <p:nvPr>
            <p:ph sz="half" idx="2"/>
          </p:nvPr>
        </p:nvPicPr>
        <p:blipFill>
          <a:blip r:embed="rId3">
            <a:extLst>
              <a:ext uri="{96DAC541-7B7A-43D3-8B79-37D633B846F1}">
                <asvg:svgBlip xmlns:asvg="http://schemas.microsoft.com/office/drawing/2016/SVG/main" r:embed="rId4"/>
              </a:ext>
            </a:extLst>
          </a:blip>
          <a:stretch>
            <a:fillRect/>
          </a:stretch>
        </p:blipFill>
        <p:spPr>
          <a:xfrm>
            <a:off x="1208648" y="1763224"/>
            <a:ext cx="2969456" cy="2969456"/>
          </a:xfrm>
        </p:spPr>
      </p:pic>
    </p:spTree>
    <p:extLst>
      <p:ext uri="{BB962C8B-B14F-4D97-AF65-F5344CB8AC3E}">
        <p14:creationId xmlns:p14="http://schemas.microsoft.com/office/powerpoint/2010/main" val="4160391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41BE7-A514-56A4-E3E1-00D9C0589EBF}"/>
              </a:ext>
            </a:extLst>
          </p:cNvPr>
          <p:cNvSpPr>
            <a:spLocks noGrp="1"/>
          </p:cNvSpPr>
          <p:nvPr>
            <p:ph type="title"/>
          </p:nvPr>
        </p:nvSpPr>
        <p:spPr/>
        <p:txBody>
          <a:bodyPr/>
          <a:lstStyle/>
          <a:p>
            <a:r>
              <a:rPr lang="es-US" noProof="0" dirty="0"/>
              <a:t>Implementarlo a su entorno</a:t>
            </a:r>
          </a:p>
        </p:txBody>
      </p:sp>
      <p:sp>
        <p:nvSpPr>
          <p:cNvPr id="5" name="Content Placeholder 4">
            <a:extLst>
              <a:ext uri="{FF2B5EF4-FFF2-40B4-BE49-F238E27FC236}">
                <a16:creationId xmlns:a16="http://schemas.microsoft.com/office/drawing/2014/main" id="{E9D6709A-BB49-2CF5-D240-09793DA30ED1}"/>
              </a:ext>
            </a:extLst>
          </p:cNvPr>
          <p:cNvSpPr>
            <a:spLocks noGrp="1"/>
          </p:cNvSpPr>
          <p:nvPr>
            <p:ph sz="half" idx="1"/>
          </p:nvPr>
        </p:nvSpPr>
        <p:spPr/>
        <p:txBody>
          <a:bodyPr anchor="ctr">
            <a:normAutofit/>
          </a:bodyPr>
          <a:lstStyle/>
          <a:p>
            <a:pPr lvl="1" fontAlgn="base"/>
            <a:r>
              <a:rPr lang="es-US" noProof="0" dirty="0"/>
              <a:t>Lleve un diario</a:t>
            </a:r>
          </a:p>
          <a:p>
            <a:pPr lvl="1" fontAlgn="base"/>
            <a:r>
              <a:rPr lang="es-US" noProof="0" dirty="0"/>
              <a:t>Haga fotos o observe</a:t>
            </a:r>
          </a:p>
          <a:p>
            <a:pPr lvl="1" fontAlgn="base"/>
            <a:r>
              <a:rPr lang="es-US" noProof="0" dirty="0"/>
              <a:t>Comparta con otros educadores </a:t>
            </a:r>
          </a:p>
        </p:txBody>
      </p:sp>
      <p:pic>
        <p:nvPicPr>
          <p:cNvPr id="8" name="Content Placeholder 7">
            <a:extLst>
              <a:ext uri="{FF2B5EF4-FFF2-40B4-BE49-F238E27FC236}">
                <a16:creationId xmlns:a16="http://schemas.microsoft.com/office/drawing/2014/main" id="{6A08BA1D-F9CF-A60F-7091-EBB93C463F83}"/>
              </a:ext>
              <a:ext uri="{C183D7F6-B498-43B3-948B-1728B52AA6E4}">
                <adec:decorative xmlns:adec="http://schemas.microsoft.com/office/drawing/2017/decorative" val="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25664" r="25759"/>
          <a:stretch/>
        </p:blipFill>
        <p:spPr>
          <a:xfrm>
            <a:off x="7521677" y="1324303"/>
            <a:ext cx="3696930" cy="5073649"/>
          </a:xfrm>
        </p:spPr>
      </p:pic>
    </p:spTree>
    <p:extLst>
      <p:ext uri="{BB962C8B-B14F-4D97-AF65-F5344CB8AC3E}">
        <p14:creationId xmlns:p14="http://schemas.microsoft.com/office/powerpoint/2010/main" val="1406641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7871B-97DF-DCDE-1C9E-147142727BC7}"/>
              </a:ext>
            </a:extLst>
          </p:cNvPr>
          <p:cNvSpPr>
            <a:spLocks noGrp="1"/>
          </p:cNvSpPr>
          <p:nvPr>
            <p:ph type="title"/>
          </p:nvPr>
        </p:nvSpPr>
        <p:spPr>
          <a:xfrm>
            <a:off x="1022350" y="2603734"/>
            <a:ext cx="5720195" cy="757130"/>
          </a:xfrm>
        </p:spPr>
        <p:txBody>
          <a:bodyPr/>
          <a:lstStyle/>
          <a:p>
            <a:r>
              <a:rPr lang="es-US" noProof="0" dirty="0"/>
              <a:t>¡Gracias!</a:t>
            </a:r>
          </a:p>
        </p:txBody>
      </p:sp>
    </p:spTree>
    <p:extLst>
      <p:ext uri="{BB962C8B-B14F-4D97-AF65-F5344CB8AC3E}">
        <p14:creationId xmlns:p14="http://schemas.microsoft.com/office/powerpoint/2010/main" val="2258534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nchor="t">
            <a:normAutofit/>
          </a:bodyPr>
          <a:lstStyle/>
          <a:p>
            <a:r>
              <a:rPr lang="es-US" noProof="0" dirty="0"/>
              <a:t>Metas de la sesión</a:t>
            </a:r>
            <a:endParaRPr lang="es-US" b="1" noProof="0" dirty="0"/>
          </a:p>
        </p:txBody>
      </p:sp>
      <p:sp>
        <p:nvSpPr>
          <p:cNvPr id="6" name="Content Placeholder 2">
            <a:extLst>
              <a:ext uri="{FF2B5EF4-FFF2-40B4-BE49-F238E27FC236}">
                <a16:creationId xmlns:a16="http://schemas.microsoft.com/office/drawing/2014/main" id="{3BC32B4C-186B-17A5-E7D0-71174F4727B0}"/>
              </a:ext>
            </a:extLst>
          </p:cNvPr>
          <p:cNvSpPr>
            <a:spLocks noGrp="1"/>
          </p:cNvSpPr>
          <p:nvPr>
            <p:ph sz="half" idx="1"/>
          </p:nvPr>
        </p:nvSpPr>
        <p:spPr>
          <a:xfrm>
            <a:off x="838200" y="1659988"/>
            <a:ext cx="5181600" cy="4273278"/>
          </a:xfrm>
        </p:spPr>
        <p:txBody>
          <a:bodyPr>
            <a:normAutofit/>
          </a:bodyPr>
          <a:lstStyle/>
          <a:p>
            <a:pPr marL="228600" lvl="1" fontAlgn="base">
              <a:spcBef>
                <a:spcPts val="1000"/>
              </a:spcBef>
            </a:pPr>
            <a:r>
              <a:rPr lang="es-US" sz="2800" noProof="0" dirty="0"/>
              <a:t>Experimentar y discutir lo que entendemos por investigación.</a:t>
            </a:r>
          </a:p>
          <a:p>
            <a:pPr marL="228600" lvl="1" fontAlgn="base">
              <a:spcBef>
                <a:spcPts val="1000"/>
              </a:spcBef>
            </a:pPr>
            <a:r>
              <a:rPr lang="es-US" sz="2800" noProof="0" dirty="0"/>
              <a:t>Explorar formas de crear una cultura de indagación en su entorno de aprendizaje.</a:t>
            </a:r>
          </a:p>
        </p:txBody>
      </p:sp>
      <p:pic>
        <p:nvPicPr>
          <p:cNvPr id="5" name="Picture 4">
            <a:extLst>
              <a:ext uri="{FF2B5EF4-FFF2-40B4-BE49-F238E27FC236}">
                <a16:creationId xmlns:a16="http://schemas.microsoft.com/office/drawing/2014/main" id="{56160EC9-0DA6-0496-8F2C-C97E3280617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7524" r="47736" b="21385"/>
          <a:stretch>
            <a:fillRect/>
          </a:stretch>
        </p:blipFill>
        <p:spPr>
          <a:xfrm>
            <a:off x="6731888" y="969385"/>
            <a:ext cx="5465917" cy="4956681"/>
          </a:xfrm>
          <a:prstGeom prst="rect">
            <a:avLst/>
          </a:prstGeom>
        </p:spPr>
      </p:pic>
    </p:spTree>
    <p:extLst>
      <p:ext uri="{BB962C8B-B14F-4D97-AF65-F5344CB8AC3E}">
        <p14:creationId xmlns:p14="http://schemas.microsoft.com/office/powerpoint/2010/main" val="3832975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p:txBody>
          <a:bodyPr anchor="ctr">
            <a:normAutofit/>
          </a:bodyPr>
          <a:lstStyle/>
          <a:p>
            <a:r>
              <a:rPr lang="es-US" sz="4400" noProof="0" dirty="0">
                <a:latin typeface="Montserrat" panose="00000500000000000000" pitchFamily="50" charset="0"/>
              </a:rPr>
              <a:t>¿Qué se pregunt</a:t>
            </a:r>
            <a:r>
              <a:rPr lang="es-US" sz="4400" noProof="0" dirty="0"/>
              <a:t>a</a:t>
            </a:r>
            <a:r>
              <a:rPr lang="es-US" sz="4400" noProof="0" dirty="0">
                <a:latin typeface="Montserrat" panose="00000500000000000000" pitchFamily="50" charset="0"/>
              </a:rPr>
              <a:t>?</a:t>
            </a:r>
          </a:p>
        </p:txBody>
      </p:sp>
      <p:pic>
        <p:nvPicPr>
          <p:cNvPr id="4" name="Picture 3" descr="A laundry basket filled with balls of different shapes, sizes, colors, and materials. The balls visible on the top include two large basketballs, a small foam football, a small blue and white soccer ball, and a yellow baseball. ">
            <a:extLst>
              <a:ext uri="{FF2B5EF4-FFF2-40B4-BE49-F238E27FC236}">
                <a16:creationId xmlns:a16="http://schemas.microsoft.com/office/drawing/2014/main" id="{923031A8-1B8A-8B52-F7CA-AE8D7680ED48}"/>
              </a:ext>
            </a:extLst>
          </p:cNvPr>
          <p:cNvPicPr>
            <a:picLocks noChangeAspect="1"/>
          </p:cNvPicPr>
          <p:nvPr/>
        </p:nvPicPr>
        <p:blipFill>
          <a:blip r:embed="rId3">
            <a:extLst>
              <a:ext uri="{28A0092B-C50C-407E-A947-70E740481C1C}">
                <a14:useLocalDpi xmlns:a14="http://schemas.microsoft.com/office/drawing/2010/main" val="0"/>
              </a:ext>
            </a:extLst>
          </a:blip>
          <a:srcRect l="22431" r="7130"/>
          <a:stretch/>
        </p:blipFill>
        <p:spPr>
          <a:xfrm>
            <a:off x="5985164" y="699154"/>
            <a:ext cx="5763491" cy="5454929"/>
          </a:xfrm>
          <a:prstGeom prst="rect">
            <a:avLst/>
          </a:prstGeom>
        </p:spPr>
      </p:pic>
    </p:spTree>
    <p:extLst>
      <p:ext uri="{BB962C8B-B14F-4D97-AF65-F5344CB8AC3E}">
        <p14:creationId xmlns:p14="http://schemas.microsoft.com/office/powerpoint/2010/main" val="2313071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07831"/>
          </a:xfrm>
        </p:spPr>
        <p:txBody>
          <a:bodyPr/>
          <a:lstStyle/>
          <a:p>
            <a:r>
              <a:rPr lang="es-US" noProof="0" dirty="0"/>
              <a:t>¿Qué pueden hacer para averiguarlo?</a:t>
            </a:r>
            <a:endParaRPr lang="es-US" b="1" noProof="0" dirty="0">
              <a:solidFill>
                <a:schemeClr val="bg1"/>
              </a:solidFill>
              <a:latin typeface="Montserrat" pitchFamily="2" charset="77"/>
            </a:endParaRPr>
          </a:p>
        </p:txBody>
      </p:sp>
      <p:sp>
        <p:nvSpPr>
          <p:cNvPr id="3" name="Content Placeholder 4">
            <a:extLst>
              <a:ext uri="{FF2B5EF4-FFF2-40B4-BE49-F238E27FC236}">
                <a16:creationId xmlns:a16="http://schemas.microsoft.com/office/drawing/2014/main" id="{5109FDE3-B18A-4622-E45F-91CDFA807FA8}"/>
              </a:ext>
            </a:extLst>
          </p:cNvPr>
          <p:cNvSpPr txBox="1">
            <a:spLocks/>
          </p:cNvSpPr>
          <p:nvPr/>
        </p:nvSpPr>
        <p:spPr>
          <a:xfrm>
            <a:off x="920906" y="4391844"/>
            <a:ext cx="10764815"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Clr>
                <a:schemeClr val="accent1"/>
              </a:buClr>
            </a:pPr>
            <a:r>
              <a:rPr lang="es-US" sz="2400" noProof="0" dirty="0">
                <a:solidFill>
                  <a:srgbClr val="3F3F3F"/>
                </a:solidFill>
                <a:latin typeface="Montserrat" pitchFamily="2" charset="77"/>
                <a:cs typeface="Helvetica" panose="020B0604020202020204" pitchFamily="34" charset="0"/>
              </a:rPr>
              <a:t>Elija una pregunta para investigar.</a:t>
            </a:r>
          </a:p>
          <a:p>
            <a:pPr>
              <a:lnSpc>
                <a:spcPct val="120000"/>
              </a:lnSpc>
              <a:buClr>
                <a:schemeClr val="accent1"/>
              </a:buClr>
            </a:pPr>
            <a:r>
              <a:rPr lang="es-US" sz="2400" noProof="0" dirty="0">
                <a:solidFill>
                  <a:srgbClr val="3F3F3F"/>
                </a:solidFill>
                <a:latin typeface="Montserrat" pitchFamily="2" charset="77"/>
                <a:cs typeface="Helvetica" panose="020B0604020202020204" pitchFamily="34" charset="0"/>
              </a:rPr>
              <a:t>Planifique lo que podría hacer para averiguarlo.</a:t>
            </a:r>
          </a:p>
          <a:p>
            <a:pPr>
              <a:lnSpc>
                <a:spcPct val="120000"/>
              </a:lnSpc>
              <a:buClr>
                <a:schemeClr val="accent1"/>
              </a:buClr>
            </a:pPr>
            <a:r>
              <a:rPr lang="es-US" sz="2400" noProof="0" dirty="0">
                <a:solidFill>
                  <a:srgbClr val="3F3F3F"/>
                </a:solidFill>
                <a:latin typeface="Montserrat" pitchFamily="2" charset="77"/>
                <a:cs typeface="Helvetica" panose="020B0604020202020204" pitchFamily="34" charset="0"/>
              </a:rPr>
              <a:t>Investigue. </a:t>
            </a:r>
          </a:p>
        </p:txBody>
      </p:sp>
      <p:pic>
        <p:nvPicPr>
          <p:cNvPr id="7" name="Picture 6">
            <a:extLst>
              <a:ext uri="{FF2B5EF4-FFF2-40B4-BE49-F238E27FC236}">
                <a16:creationId xmlns:a16="http://schemas.microsoft.com/office/drawing/2014/main" id="{3D9AE41C-358D-D104-60F3-E35CDCE3FF88}"/>
              </a:ext>
              <a:ext uri="{C183D7F6-B498-43B3-948B-1728B52AA6E4}">
                <adec:decorative xmlns:adec="http://schemas.microsoft.com/office/drawing/2017/decorative" val="1"/>
              </a:ext>
            </a:extLst>
          </p:cNvPr>
          <p:cNvPicPr>
            <a:picLocks noChangeAspect="1"/>
          </p:cNvPicPr>
          <p:nvPr/>
        </p:nvPicPr>
        <p:blipFill>
          <a:blip r:embed="rId3"/>
          <a:srcRect l="27758" r="5493" b="1"/>
          <a:stretch/>
        </p:blipFill>
        <p:spPr>
          <a:xfrm>
            <a:off x="1001301" y="1113639"/>
            <a:ext cx="3142830" cy="3142830"/>
          </a:xfrm>
          <a:prstGeom prst="rect">
            <a:avLst/>
          </a:prstGeom>
        </p:spPr>
      </p:pic>
      <p:pic>
        <p:nvPicPr>
          <p:cNvPr id="4" name="Content Placeholder 14">
            <a:extLst>
              <a:ext uri="{FF2B5EF4-FFF2-40B4-BE49-F238E27FC236}">
                <a16:creationId xmlns:a16="http://schemas.microsoft.com/office/drawing/2014/main" id="{9C999E57-94FD-978F-18E4-C9D716DB20DF}"/>
              </a:ext>
              <a:ext uri="{C183D7F6-B498-43B3-948B-1728B52AA6E4}">
                <adec:decorative xmlns:adec="http://schemas.microsoft.com/office/drawing/2017/decorative" val="1"/>
              </a:ext>
            </a:extLst>
          </p:cNvPr>
          <p:cNvPicPr>
            <a:picLocks noChangeAspect="1"/>
          </p:cNvPicPr>
          <p:nvPr/>
        </p:nvPicPr>
        <p:blipFill>
          <a:blip r:embed="rId4"/>
          <a:srcRect l="22065" t="1" r="16840" b="1"/>
          <a:stretch/>
        </p:blipFill>
        <p:spPr>
          <a:xfrm>
            <a:off x="4657719" y="1113639"/>
            <a:ext cx="2876562" cy="3142830"/>
          </a:xfrm>
          <a:prstGeom prst="rect">
            <a:avLst/>
          </a:prstGeom>
        </p:spPr>
      </p:pic>
      <p:pic>
        <p:nvPicPr>
          <p:cNvPr id="12" name="Picture Placeholder 18">
            <a:extLst>
              <a:ext uri="{FF2B5EF4-FFF2-40B4-BE49-F238E27FC236}">
                <a16:creationId xmlns:a16="http://schemas.microsoft.com/office/drawing/2014/main" id="{CC801BD9-DB42-690B-854F-A23770B2D6B9}"/>
              </a:ext>
              <a:ext uri="{C183D7F6-B498-43B3-948B-1728B52AA6E4}">
                <adec:decorative xmlns:adec="http://schemas.microsoft.com/office/drawing/2017/decorative" val="1"/>
              </a:ext>
            </a:extLst>
          </p:cNvPr>
          <p:cNvPicPr>
            <a:picLocks noChangeAspect="1"/>
          </p:cNvPicPr>
          <p:nvPr/>
        </p:nvPicPr>
        <p:blipFill>
          <a:blip r:embed="rId5"/>
          <a:srcRect l="16667" r="16667"/>
          <a:stretch>
            <a:fillRect/>
          </a:stretch>
        </p:blipFill>
        <p:spPr>
          <a:xfrm>
            <a:off x="8047869" y="1113639"/>
            <a:ext cx="3142830" cy="3142830"/>
          </a:xfrm>
          <a:prstGeom prst="rect">
            <a:avLst/>
          </a:prstGeom>
        </p:spPr>
      </p:pic>
    </p:spTree>
    <p:extLst>
      <p:ext uri="{BB962C8B-B14F-4D97-AF65-F5344CB8AC3E}">
        <p14:creationId xmlns:p14="http://schemas.microsoft.com/office/powerpoint/2010/main" val="427695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5BAF3-38D8-3107-6B1E-C2E85E27113C}"/>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710C241C-E115-C96E-7EEB-BC6E8F961608}"/>
              </a:ext>
            </a:extLst>
          </p:cNvPr>
          <p:cNvSpPr>
            <a:spLocks noGrp="1"/>
          </p:cNvSpPr>
          <p:nvPr>
            <p:ph type="title"/>
          </p:nvPr>
        </p:nvSpPr>
        <p:spPr>
          <a:xfrm>
            <a:off x="1177626" y="2114122"/>
            <a:ext cx="4034118" cy="2629756"/>
          </a:xfrm>
        </p:spPr>
        <p:txBody>
          <a:bodyPr anchor="b">
            <a:normAutofit/>
          </a:bodyPr>
          <a:lstStyle/>
          <a:p>
            <a:r>
              <a:rPr lang="es-US" sz="4400" noProof="0" dirty="0"/>
              <a:t>Discutir</a:t>
            </a:r>
            <a:r>
              <a:rPr lang="es-US" sz="4400" b="1" i="0" noProof="0" dirty="0">
                <a:effectLst/>
                <a:latin typeface="Montserrat" pitchFamily="2" charset="77"/>
              </a:rPr>
              <a:t>:</a:t>
            </a:r>
            <a:br>
              <a:rPr lang="es-US" sz="4400" b="1" i="0" noProof="0" dirty="0">
                <a:effectLst/>
                <a:latin typeface="Montserrat" pitchFamily="2" charset="77"/>
              </a:rPr>
            </a:br>
            <a:r>
              <a:rPr lang="es-US" sz="4400" b="0" noProof="0" dirty="0">
                <a:latin typeface="Montserrat Medium" panose="00000600000000000000" pitchFamily="2" charset="0"/>
              </a:rPr>
              <a:t>Participar </a:t>
            </a:r>
            <a:br>
              <a:rPr lang="es-US" sz="4400" b="0" noProof="0" dirty="0">
                <a:latin typeface="Montserrat Medium" panose="00000600000000000000" pitchFamily="2" charset="0"/>
              </a:rPr>
            </a:br>
            <a:r>
              <a:rPr lang="es-US" sz="4400" b="0" noProof="0" dirty="0">
                <a:latin typeface="Montserrat Medium" panose="00000600000000000000" pitchFamily="2" charset="0"/>
              </a:rPr>
              <a:t>en la investigación</a:t>
            </a:r>
            <a:endParaRPr lang="es-US" sz="4400" noProof="0" dirty="0"/>
          </a:p>
        </p:txBody>
      </p:sp>
      <p:sp>
        <p:nvSpPr>
          <p:cNvPr id="2" name="Content Placeholder 1">
            <a:extLst>
              <a:ext uri="{FF2B5EF4-FFF2-40B4-BE49-F238E27FC236}">
                <a16:creationId xmlns:a16="http://schemas.microsoft.com/office/drawing/2014/main" id="{CCEB6AC5-BA95-F0F7-5411-683657228108}"/>
              </a:ext>
            </a:extLst>
          </p:cNvPr>
          <p:cNvSpPr>
            <a:spLocks noGrp="1"/>
          </p:cNvSpPr>
          <p:nvPr>
            <p:ph idx="1"/>
          </p:nvPr>
        </p:nvSpPr>
        <p:spPr/>
        <p:txBody>
          <a:bodyPr>
            <a:normAutofit/>
          </a:bodyPr>
          <a:lstStyle/>
          <a:p>
            <a:pPr marL="228600" lvl="1">
              <a:spcBef>
                <a:spcPts val="1000"/>
              </a:spcBef>
              <a:spcAft>
                <a:spcPts val="1800"/>
              </a:spcAft>
            </a:pPr>
            <a:r>
              <a:rPr lang="es-US" sz="2800" noProof="0" dirty="0"/>
              <a:t>¿Qué pregunta investigó? </a:t>
            </a:r>
          </a:p>
          <a:p>
            <a:pPr marL="228600" lvl="1">
              <a:spcBef>
                <a:spcPts val="1000"/>
              </a:spcBef>
              <a:spcAft>
                <a:spcPts val="1800"/>
              </a:spcAft>
            </a:pPr>
            <a:r>
              <a:rPr lang="es-US" sz="2800" noProof="0" dirty="0"/>
              <a:t>¿Qué hizo durante su investigación? </a:t>
            </a:r>
          </a:p>
          <a:p>
            <a:pPr marL="228600" lvl="1">
              <a:spcBef>
                <a:spcPts val="1000"/>
              </a:spcBef>
              <a:spcAft>
                <a:spcPts val="1800"/>
              </a:spcAft>
            </a:pPr>
            <a:r>
              <a:rPr lang="es-US" sz="2800" noProof="0" dirty="0"/>
              <a:t>¿Qué aprendió?</a:t>
            </a:r>
            <a:r>
              <a:rPr lang="es-US" sz="2800" kern="100" noProof="0" dirty="0">
                <a:ea typeface="Calibri" panose="020F0502020204030204" pitchFamily="34" charset="0"/>
                <a:cs typeface="Times New Roman" panose="02020603050405020304" pitchFamily="18" charset="0"/>
              </a:rPr>
              <a:t>	</a:t>
            </a:r>
          </a:p>
          <a:p>
            <a:pPr marL="228600" lvl="1">
              <a:spcBef>
                <a:spcPts val="1000"/>
              </a:spcBef>
            </a:pPr>
            <a:r>
              <a:rPr lang="es-US" sz="2800" kern="100" noProof="0" dirty="0">
                <a:ea typeface="Calibri" panose="020F0502020204030204" pitchFamily="34" charset="0"/>
                <a:cs typeface="Times New Roman" panose="02020603050405020304" pitchFamily="18" charset="0"/>
              </a:rPr>
              <a:t>¿Qué otras preguntas tiene?</a:t>
            </a:r>
            <a:endParaRPr lang="es-US" sz="2800" noProof="0" dirty="0"/>
          </a:p>
        </p:txBody>
      </p:sp>
    </p:spTree>
    <p:extLst>
      <p:ext uri="{BB962C8B-B14F-4D97-AF65-F5344CB8AC3E}">
        <p14:creationId xmlns:p14="http://schemas.microsoft.com/office/powerpoint/2010/main" val="175232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US" noProof="0" dirty="0"/>
              <a:t>¿Qué es la indagación?</a:t>
            </a:r>
            <a:r>
              <a:rPr lang="es-US" b="0" noProof="0" dirty="0"/>
              <a:t> </a:t>
            </a:r>
            <a:endParaRPr lang="es-US" b="1" noProof="0" dirty="0"/>
          </a:p>
        </p:txBody>
      </p:sp>
      <p:sp>
        <p:nvSpPr>
          <p:cNvPr id="7" name="Content Placeholder 6">
            <a:extLst>
              <a:ext uri="{FF2B5EF4-FFF2-40B4-BE49-F238E27FC236}">
                <a16:creationId xmlns:a16="http://schemas.microsoft.com/office/drawing/2014/main" id="{81BF7068-4C87-9FFF-AB7F-881BFEC22257}"/>
              </a:ext>
            </a:extLst>
          </p:cNvPr>
          <p:cNvSpPr>
            <a:spLocks noGrp="1"/>
          </p:cNvSpPr>
          <p:nvPr>
            <p:ph sz="half" idx="1"/>
          </p:nvPr>
        </p:nvSpPr>
        <p:spPr>
          <a:xfrm>
            <a:off x="838200" y="1190375"/>
            <a:ext cx="4913243" cy="4535044"/>
          </a:xfrm>
        </p:spPr>
        <p:txBody>
          <a:bodyPr anchor="ctr"/>
          <a:lstStyle/>
          <a:p>
            <a:pPr marL="0" indent="0">
              <a:buNone/>
            </a:pPr>
            <a:r>
              <a:rPr lang="es-US" kern="100" noProof="0" dirty="0">
                <a:solidFill>
                  <a:schemeClr val="tx1"/>
                </a:solidFill>
                <a:latin typeface="Montserrat" panose="00000500000000000000" pitchFamily="2" charset="0"/>
                <a:ea typeface="Calibri" panose="020F0502020204030204" pitchFamily="34" charset="0"/>
                <a:cs typeface="Calibri" panose="020F0502020204030204" pitchFamily="34" charset="0"/>
              </a:rPr>
              <a:t>La indagación se refiere a las múltiples formas en que las personas se preguntan, exploran, desarrollan y comunican su comprensión del mundo.</a:t>
            </a:r>
            <a:endParaRPr lang="es-US" noProof="0" dirty="0">
              <a:solidFill>
                <a:schemeClr val="tx1"/>
              </a:solidFill>
              <a:latin typeface="Montserrat" panose="00000500000000000000" pitchFamily="2" charset="0"/>
            </a:endParaRPr>
          </a:p>
        </p:txBody>
      </p:sp>
      <p:pic>
        <p:nvPicPr>
          <p:cNvPr id="10" name="Content Placeholder 9">
            <a:extLst>
              <a:ext uri="{FF2B5EF4-FFF2-40B4-BE49-F238E27FC236}">
                <a16:creationId xmlns:a16="http://schemas.microsoft.com/office/drawing/2014/main" id="{45E4B18E-959D-9E75-D662-02257D26B4CB}"/>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17496" b="13229"/>
          <a:stretch/>
        </p:blipFill>
        <p:spPr>
          <a:xfrm>
            <a:off x="6554800" y="1147304"/>
            <a:ext cx="4364177" cy="4535044"/>
          </a:xfrm>
        </p:spPr>
      </p:pic>
      <p:sp>
        <p:nvSpPr>
          <p:cNvPr id="4" name="TextBox 3">
            <a:extLst>
              <a:ext uri="{FF2B5EF4-FFF2-40B4-BE49-F238E27FC236}">
                <a16:creationId xmlns:a16="http://schemas.microsoft.com/office/drawing/2014/main" id="{F8897FE3-8FFF-091F-03BC-2F78C08BE322}"/>
              </a:ext>
            </a:extLst>
          </p:cNvPr>
          <p:cNvSpPr txBox="1"/>
          <p:nvPr/>
        </p:nvSpPr>
        <p:spPr>
          <a:xfrm>
            <a:off x="303200" y="5725418"/>
            <a:ext cx="11585600" cy="586956"/>
          </a:xfrm>
          <a:prstGeom prst="rect">
            <a:avLst/>
          </a:prstGeom>
          <a:noFill/>
        </p:spPr>
        <p:txBody>
          <a:bodyPr wrap="square">
            <a:spAutoFit/>
          </a:bodyPr>
          <a:lstStyle/>
          <a:p>
            <a:pPr marR="0" lvl="0">
              <a:lnSpc>
                <a:spcPct val="120000"/>
              </a:lnSpc>
              <a:spcBef>
                <a:spcPts val="1000"/>
              </a:spcBef>
              <a:buClr>
                <a:srgbClr val="2078B0"/>
              </a:buClr>
            </a:pPr>
            <a:r>
              <a:rPr lang="es-US" sz="1400" noProof="0" dirty="0" err="1">
                <a:solidFill>
                  <a:schemeClr val="bg1">
                    <a:lumMod val="50000"/>
                  </a:schemeClr>
                </a:solidFill>
                <a:latin typeface="Montserrat" panose="00000500000000000000" pitchFamily="50" charset="0"/>
              </a:rPr>
              <a:t>Broderick</a:t>
            </a:r>
            <a:r>
              <a:rPr lang="es-US" sz="1400" noProof="0" dirty="0">
                <a:solidFill>
                  <a:schemeClr val="bg1">
                    <a:lumMod val="50000"/>
                  </a:schemeClr>
                </a:solidFill>
                <a:latin typeface="Montserrat" panose="00000500000000000000" pitchFamily="50" charset="0"/>
              </a:rPr>
              <a:t> &amp; Hong (2020); California </a:t>
            </a:r>
            <a:r>
              <a:rPr lang="es-US" sz="1400" noProof="0" dirty="0" err="1">
                <a:solidFill>
                  <a:schemeClr val="bg1">
                    <a:lumMod val="50000"/>
                  </a:schemeClr>
                </a:solidFill>
                <a:latin typeface="Montserrat" panose="00000500000000000000" pitchFamily="50" charset="0"/>
              </a:rPr>
              <a:t>Department</a:t>
            </a:r>
            <a:r>
              <a:rPr lang="es-US" sz="1400" noProof="0" dirty="0">
                <a:solidFill>
                  <a:schemeClr val="bg1">
                    <a:lumMod val="50000"/>
                  </a:schemeClr>
                </a:solidFill>
                <a:latin typeface="Montserrat" panose="00000500000000000000" pitchFamily="50" charset="0"/>
              </a:rPr>
              <a:t> </a:t>
            </a:r>
            <a:r>
              <a:rPr lang="es-US" sz="1400" noProof="0" dirty="0" err="1">
                <a:solidFill>
                  <a:schemeClr val="bg1">
                    <a:lumMod val="50000"/>
                  </a:schemeClr>
                </a:solidFill>
                <a:latin typeface="Montserrat" panose="00000500000000000000" pitchFamily="50" charset="0"/>
              </a:rPr>
              <a:t>of</a:t>
            </a:r>
            <a:r>
              <a:rPr lang="es-US" sz="1400" noProof="0" dirty="0">
                <a:solidFill>
                  <a:schemeClr val="bg1">
                    <a:lumMod val="50000"/>
                  </a:schemeClr>
                </a:solidFill>
                <a:latin typeface="Montserrat" panose="00000500000000000000" pitchFamily="50" charset="0"/>
              </a:rPr>
              <a:t> </a:t>
            </a:r>
            <a:r>
              <a:rPr lang="es-US" sz="1400" noProof="0" dirty="0" err="1">
                <a:solidFill>
                  <a:schemeClr val="bg1">
                    <a:lumMod val="50000"/>
                  </a:schemeClr>
                </a:solidFill>
                <a:latin typeface="Montserrat" panose="00000500000000000000" pitchFamily="50" charset="0"/>
              </a:rPr>
              <a:t>Education</a:t>
            </a:r>
            <a:r>
              <a:rPr lang="es-US" sz="1400" noProof="0" dirty="0">
                <a:solidFill>
                  <a:schemeClr val="bg1">
                    <a:lumMod val="50000"/>
                  </a:schemeClr>
                </a:solidFill>
                <a:latin typeface="Montserrat" panose="00000500000000000000" pitchFamily="50" charset="0"/>
              </a:rPr>
              <a:t> (2016, 2024); </a:t>
            </a:r>
            <a:r>
              <a:rPr lang="es-US" sz="1400" noProof="0" dirty="0" err="1">
                <a:solidFill>
                  <a:schemeClr val="bg1">
                    <a:lumMod val="50000"/>
                  </a:schemeClr>
                </a:solidFill>
                <a:latin typeface="Montserrat" panose="00000500000000000000" pitchFamily="50" charset="0"/>
              </a:rPr>
              <a:t>National</a:t>
            </a:r>
            <a:r>
              <a:rPr lang="es-US" sz="1400" noProof="0" dirty="0">
                <a:solidFill>
                  <a:schemeClr val="bg1">
                    <a:lumMod val="50000"/>
                  </a:schemeClr>
                </a:solidFill>
                <a:latin typeface="Montserrat" panose="00000500000000000000" pitchFamily="50" charset="0"/>
              </a:rPr>
              <a:t> </a:t>
            </a:r>
            <a:r>
              <a:rPr lang="es-US" sz="1400" noProof="0" dirty="0" err="1">
                <a:solidFill>
                  <a:schemeClr val="bg1">
                    <a:lumMod val="50000"/>
                  </a:schemeClr>
                </a:solidFill>
                <a:latin typeface="Montserrat" panose="00000500000000000000" pitchFamily="50" charset="0"/>
              </a:rPr>
              <a:t>Academies</a:t>
            </a:r>
            <a:r>
              <a:rPr lang="es-US" sz="1400" noProof="0" dirty="0">
                <a:solidFill>
                  <a:schemeClr val="bg1">
                    <a:lumMod val="50000"/>
                  </a:schemeClr>
                </a:solidFill>
                <a:latin typeface="Montserrat" panose="00000500000000000000" pitchFamily="50" charset="0"/>
              </a:rPr>
              <a:t> </a:t>
            </a:r>
            <a:r>
              <a:rPr lang="es-US" sz="1400" noProof="0" dirty="0" err="1">
                <a:solidFill>
                  <a:schemeClr val="bg1">
                    <a:lumMod val="50000"/>
                  </a:schemeClr>
                </a:solidFill>
                <a:latin typeface="Montserrat" panose="00000500000000000000" pitchFamily="50" charset="0"/>
              </a:rPr>
              <a:t>of</a:t>
            </a:r>
            <a:r>
              <a:rPr lang="es-US" sz="1400" noProof="0" dirty="0">
                <a:solidFill>
                  <a:schemeClr val="bg1">
                    <a:lumMod val="50000"/>
                  </a:schemeClr>
                </a:solidFill>
                <a:latin typeface="Montserrat" panose="00000500000000000000" pitchFamily="50" charset="0"/>
              </a:rPr>
              <a:t> </a:t>
            </a:r>
            <a:r>
              <a:rPr lang="es-US" sz="1400" noProof="0" dirty="0" err="1">
                <a:solidFill>
                  <a:schemeClr val="bg1">
                    <a:lumMod val="50000"/>
                  </a:schemeClr>
                </a:solidFill>
                <a:latin typeface="Montserrat" panose="00000500000000000000" pitchFamily="50" charset="0"/>
              </a:rPr>
              <a:t>Sciences</a:t>
            </a:r>
            <a:r>
              <a:rPr lang="es-US" sz="1400" noProof="0" dirty="0">
                <a:solidFill>
                  <a:schemeClr val="bg1">
                    <a:lumMod val="50000"/>
                  </a:schemeClr>
                </a:solidFill>
                <a:latin typeface="Montserrat" panose="00000500000000000000" pitchFamily="50" charset="0"/>
              </a:rPr>
              <a:t>, </a:t>
            </a:r>
            <a:r>
              <a:rPr lang="es-US" sz="1400" noProof="0" dirty="0" err="1">
                <a:solidFill>
                  <a:schemeClr val="bg1">
                    <a:lumMod val="50000"/>
                  </a:schemeClr>
                </a:solidFill>
                <a:latin typeface="Montserrat" panose="00000500000000000000" pitchFamily="50" charset="0"/>
              </a:rPr>
              <a:t>Engineering</a:t>
            </a:r>
            <a:r>
              <a:rPr lang="es-US" sz="1400" noProof="0" dirty="0">
                <a:solidFill>
                  <a:schemeClr val="bg1">
                    <a:lumMod val="50000"/>
                  </a:schemeClr>
                </a:solidFill>
                <a:latin typeface="Montserrat" panose="00000500000000000000" pitchFamily="50" charset="0"/>
              </a:rPr>
              <a:t>, &amp; Medicine (NASEM; 2021)</a:t>
            </a:r>
          </a:p>
        </p:txBody>
      </p:sp>
    </p:spTree>
    <p:extLst>
      <p:ext uri="{BB962C8B-B14F-4D97-AF65-F5344CB8AC3E}">
        <p14:creationId xmlns:p14="http://schemas.microsoft.com/office/powerpoint/2010/main" val="2106577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B11BA-E3A2-DA81-5E11-B8A936AA1F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EE1240-F58F-C6D8-5434-8936BDB7732A}"/>
              </a:ext>
            </a:extLst>
          </p:cNvPr>
          <p:cNvSpPr>
            <a:spLocks noGrp="1"/>
          </p:cNvSpPr>
          <p:nvPr>
            <p:ph type="title"/>
          </p:nvPr>
        </p:nvSpPr>
        <p:spPr>
          <a:xfrm>
            <a:off x="838199" y="249319"/>
            <a:ext cx="10812517" cy="507831"/>
          </a:xfrm>
        </p:spPr>
        <p:txBody>
          <a:bodyPr/>
          <a:lstStyle/>
          <a:p>
            <a:r>
              <a:rPr lang="es-US" noProof="0" dirty="0"/>
              <a:t>La investigación apoya el aprendizaje en STEAM</a:t>
            </a:r>
            <a:endParaRPr lang="es-US" b="1" noProof="0" dirty="0"/>
          </a:p>
        </p:txBody>
      </p:sp>
      <p:sp>
        <p:nvSpPr>
          <p:cNvPr id="5" name="Content Placeholder 2">
            <a:extLst>
              <a:ext uri="{FF2B5EF4-FFF2-40B4-BE49-F238E27FC236}">
                <a16:creationId xmlns:a16="http://schemas.microsoft.com/office/drawing/2014/main" id="{66E2F9C4-2AFF-5E34-2070-3EFE4F8B908A}"/>
              </a:ext>
            </a:extLst>
          </p:cNvPr>
          <p:cNvSpPr txBox="1">
            <a:spLocks/>
          </p:cNvSpPr>
          <p:nvPr/>
        </p:nvSpPr>
        <p:spPr>
          <a:xfrm>
            <a:off x="1151464" y="2151413"/>
            <a:ext cx="3948853" cy="2130655"/>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s-US" sz="2400" b="1" noProof="0" dirty="0"/>
              <a:t>Participar en la indagación</a:t>
            </a:r>
          </a:p>
          <a:p>
            <a:pPr marL="0" indent="0" algn="ctr">
              <a:lnSpc>
                <a:spcPct val="120000"/>
              </a:lnSpc>
              <a:buNone/>
            </a:pPr>
            <a:r>
              <a:rPr lang="es-US" sz="2400" noProof="0" dirty="0">
                <a:latin typeface="Montserrat"/>
                <a:cs typeface="Poppins"/>
              </a:rPr>
              <a:t>Hacer preguntas, investigar, desarrollar explicaciones</a:t>
            </a:r>
          </a:p>
        </p:txBody>
      </p:sp>
      <p:sp>
        <p:nvSpPr>
          <p:cNvPr id="3" name="Arrow: Right 2" descr="Arrow pointing to the right.">
            <a:extLst>
              <a:ext uri="{FF2B5EF4-FFF2-40B4-BE49-F238E27FC236}">
                <a16:creationId xmlns:a16="http://schemas.microsoft.com/office/drawing/2014/main" id="{EB43F6DF-684D-EBE9-83A4-0663BCE6C782}"/>
              </a:ext>
            </a:extLst>
          </p:cNvPr>
          <p:cNvSpPr/>
          <p:nvPr/>
        </p:nvSpPr>
        <p:spPr>
          <a:xfrm>
            <a:off x="5249333" y="2685432"/>
            <a:ext cx="1744134" cy="93133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8" name="Content Placeholder 4">
            <a:extLst>
              <a:ext uri="{FF2B5EF4-FFF2-40B4-BE49-F238E27FC236}">
                <a16:creationId xmlns:a16="http://schemas.microsoft.com/office/drawing/2014/main" id="{D8EE28F3-D5E7-F9E4-7570-92961A2A99AC}"/>
              </a:ext>
            </a:extLst>
          </p:cNvPr>
          <p:cNvSpPr txBox="1">
            <a:spLocks/>
          </p:cNvSpPr>
          <p:nvPr/>
        </p:nvSpPr>
        <p:spPr>
          <a:xfrm>
            <a:off x="7281256" y="2151413"/>
            <a:ext cx="3312403" cy="22872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Aft>
                <a:spcPts val="600"/>
              </a:spcAft>
              <a:buNone/>
            </a:pPr>
            <a:r>
              <a:rPr lang="es-US" sz="2400" b="1" noProof="0" dirty="0">
                <a:latin typeface="Montserrat"/>
                <a:cs typeface="Poppins"/>
              </a:rPr>
              <a:t>Comprender </a:t>
            </a:r>
          </a:p>
          <a:p>
            <a:pPr marL="0" indent="0" algn="ctr">
              <a:lnSpc>
                <a:spcPct val="120000"/>
              </a:lnSpc>
              <a:buNone/>
            </a:pPr>
            <a:r>
              <a:rPr lang="es-US" sz="2400" noProof="0" dirty="0">
                <a:latin typeface="Montserrat"/>
                <a:cs typeface="Poppins"/>
              </a:rPr>
              <a:t>Los conceptos y fenómenos STEAM en el mundo</a:t>
            </a:r>
          </a:p>
        </p:txBody>
      </p:sp>
    </p:spTree>
    <p:extLst>
      <p:ext uri="{BB962C8B-B14F-4D97-AF65-F5344CB8AC3E}">
        <p14:creationId xmlns:p14="http://schemas.microsoft.com/office/powerpoint/2010/main" val="324307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40698-0F0C-BD84-6A95-6B8EB0AAC9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D48870-1AF4-EFFD-EDDF-060258B6C6E4}"/>
              </a:ext>
            </a:extLst>
          </p:cNvPr>
          <p:cNvSpPr>
            <a:spLocks noGrp="1"/>
          </p:cNvSpPr>
          <p:nvPr>
            <p:ph type="title"/>
          </p:nvPr>
        </p:nvSpPr>
        <p:spPr/>
        <p:txBody>
          <a:bodyPr vert="horz" lIns="91440" tIns="45720" rIns="91440" bIns="45720" rtlCol="0" anchor="ctr" anchorCtr="0">
            <a:normAutofit/>
          </a:bodyPr>
          <a:lstStyle/>
          <a:p>
            <a:r>
              <a:rPr lang="es-US" sz="4000" noProof="0" dirty="0"/>
              <a:t>Observar</a:t>
            </a:r>
            <a:r>
              <a:rPr lang="es-US" sz="4000" b="1" i="0" kern="1200" noProof="0" dirty="0">
                <a:effectLst/>
                <a:latin typeface="Montserrat" pitchFamily="2" charset="77"/>
                <a:ea typeface="+mj-ea"/>
                <a:cs typeface="+mj-cs"/>
              </a:rPr>
              <a:t>: </a:t>
            </a:r>
            <a:r>
              <a:rPr lang="es-US" sz="4000" b="0" noProof="0" dirty="0">
                <a:latin typeface="Montserrat Medium" panose="00000600000000000000" pitchFamily="2" charset="0"/>
              </a:rPr>
              <a:t>Niños participan en la indagación</a:t>
            </a:r>
            <a:endParaRPr lang="es-US" sz="4000" b="0" kern="1200" noProof="0" dirty="0">
              <a:latin typeface="Montserrat Medium" panose="00000600000000000000" pitchFamily="2" charset="0"/>
            </a:endParaRPr>
          </a:p>
        </p:txBody>
      </p:sp>
      <p:pic>
        <p:nvPicPr>
          <p:cNvPr id="11" name="Content Placeholder 10">
            <a:extLst>
              <a:ext uri="{FF2B5EF4-FFF2-40B4-BE49-F238E27FC236}">
                <a16:creationId xmlns:a16="http://schemas.microsoft.com/office/drawing/2014/main" id="{8E978C62-B7E3-5E61-F72E-81BF234AEF4E}"/>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5137" r="-94" b="608"/>
          <a:stretch>
            <a:fillRect/>
          </a:stretch>
        </p:blipFill>
        <p:spPr>
          <a:xfrm>
            <a:off x="6172202" y="1704066"/>
            <a:ext cx="5293517" cy="2970591"/>
          </a:xfrm>
        </p:spPr>
      </p:pic>
    </p:spTree>
    <p:extLst>
      <p:ext uri="{BB962C8B-B14F-4D97-AF65-F5344CB8AC3E}">
        <p14:creationId xmlns:p14="http://schemas.microsoft.com/office/powerpoint/2010/main" val="2954073318"/>
      </p:ext>
    </p:extLst>
  </p:cSld>
  <p:clrMapOvr>
    <a:masterClrMapping/>
  </p:clrMapOvr>
</p:sld>
</file>

<file path=ppt/theme/theme1.xml><?xml version="1.0" encoding="utf-8"?>
<a:theme xmlns:a="http://schemas.openxmlformats.org/drawingml/2006/main" name="Office Theme">
  <a:themeElements>
    <a:clrScheme name="Custom 35">
      <a:dk1>
        <a:srgbClr val="140A14"/>
      </a:dk1>
      <a:lt1>
        <a:srgbClr val="FFFFFF"/>
      </a:lt1>
      <a:dk2>
        <a:srgbClr val="2078AE"/>
      </a:dk2>
      <a:lt2>
        <a:srgbClr val="E7E6E6"/>
      </a:lt2>
      <a:accent1>
        <a:srgbClr val="327F7C"/>
      </a:accent1>
      <a:accent2>
        <a:srgbClr val="CC4E0C"/>
      </a:accent2>
      <a:accent3>
        <a:srgbClr val="8948A3"/>
      </a:accent3>
      <a:accent4>
        <a:srgbClr val="4C8503"/>
      </a:accent4>
      <a:accent5>
        <a:srgbClr val="140A14"/>
      </a:accent5>
      <a:accent6>
        <a:srgbClr val="BB1654"/>
      </a:accent6>
      <a:hlink>
        <a:srgbClr val="0000FF"/>
      </a:hlink>
      <a:folHlink>
        <a:srgbClr val="444F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E Early Math-PPT Slide Types Template GEOMETRY" id="{F95E4D9D-1DED-4A6B-B65F-7824A2AC1F60}" vid="{70E11D2D-F68C-4584-A492-C572729B31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CPE Early Math-PPT Slide Types Template GEOMETRY</Template>
  <TotalTime>10054</TotalTime>
  <Words>5561</Words>
  <Application>Microsoft Office PowerPoint</Application>
  <PresentationFormat>Widescreen</PresentationFormat>
  <Paragraphs>323</Paragraphs>
  <Slides>22</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Poppins</vt:lpstr>
      <vt:lpstr>Symbol</vt:lpstr>
      <vt:lpstr>Montserrat Medium</vt:lpstr>
      <vt:lpstr>Calibri</vt:lpstr>
      <vt:lpstr>Montserrat</vt:lpstr>
      <vt:lpstr>Office Theme</vt:lpstr>
      <vt:lpstr>Crear una cultura de indagación</vt:lpstr>
      <vt:lpstr>Agradecimientos</vt:lpstr>
      <vt:lpstr>Metas de la sesión</vt:lpstr>
      <vt:lpstr>¿Qué se pregunta?</vt:lpstr>
      <vt:lpstr>¿Qué pueden hacer para averiguarlo?</vt:lpstr>
      <vt:lpstr>Discutir: Participar  en la investigación</vt:lpstr>
      <vt:lpstr>¿Qué es la indagación? </vt:lpstr>
      <vt:lpstr>La investigación apoya el aprendizaje en STEAM</vt:lpstr>
      <vt:lpstr>Observar: Niños participan en la indagación</vt:lpstr>
      <vt:lpstr>Discusión: Niños participan en la indagación</vt:lpstr>
      <vt:lpstr>¿Por qué es importante la indagación?</vt:lpstr>
      <vt:lpstr>¿Por qué es importante la indagación? (continuación)</vt:lpstr>
      <vt:lpstr>Explorar: La indagación a través de edades y contextos</vt:lpstr>
      <vt:lpstr>Discutir:  La indagación a través de edades y contextos</vt:lpstr>
      <vt:lpstr>Resumen: ¿Qué es la indagación?</vt:lpstr>
      <vt:lpstr>Crear una cultura de indagación</vt:lpstr>
      <vt:lpstr>Mentalidad inquisitiva</vt:lpstr>
      <vt:lpstr>Explorar las mentalidades de indagación </vt:lpstr>
      <vt:lpstr>Enfoque M5 de STEAM temprano</vt:lpstr>
      <vt:lpstr>Escribir una carta</vt:lpstr>
      <vt:lpstr>Implementarlo a su entorno</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Crear una cultura de indagación</dc:title>
  <dc:creator/>
  <cp:lastModifiedBy>Amy Reff</cp:lastModifiedBy>
  <cp:revision>167</cp:revision>
  <cp:lastPrinted>2023-08-03T16:24:27Z</cp:lastPrinted>
  <dcterms:created xsi:type="dcterms:W3CDTF">2024-09-24T13:13:29Z</dcterms:created>
  <dcterms:modified xsi:type="dcterms:W3CDTF">2026-01-08T13:37:42Z</dcterms:modified>
</cp:coreProperties>
</file>