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2"/>
  </p:notesMasterIdLst>
  <p:handoutMasterIdLst>
    <p:handoutMasterId r:id="rId33"/>
  </p:handoutMasterIdLst>
  <p:sldIdLst>
    <p:sldId id="271" r:id="rId2"/>
    <p:sldId id="402" r:id="rId3"/>
    <p:sldId id="391" r:id="rId4"/>
    <p:sldId id="404" r:id="rId5"/>
    <p:sldId id="447" r:id="rId6"/>
    <p:sldId id="446" r:id="rId7"/>
    <p:sldId id="399" r:id="rId8"/>
    <p:sldId id="433" r:id="rId9"/>
    <p:sldId id="418" r:id="rId10"/>
    <p:sldId id="419" r:id="rId11"/>
    <p:sldId id="434" r:id="rId12"/>
    <p:sldId id="435" r:id="rId13"/>
    <p:sldId id="439" r:id="rId14"/>
    <p:sldId id="440" r:id="rId15"/>
    <p:sldId id="409" r:id="rId16"/>
    <p:sldId id="412" r:id="rId17"/>
    <p:sldId id="448" r:id="rId18"/>
    <p:sldId id="437" r:id="rId19"/>
    <p:sldId id="413" r:id="rId20"/>
    <p:sldId id="449" r:id="rId21"/>
    <p:sldId id="450" r:id="rId22"/>
    <p:sldId id="442" r:id="rId23"/>
    <p:sldId id="441" r:id="rId24"/>
    <p:sldId id="423" r:id="rId25"/>
    <p:sldId id="425" r:id="rId26"/>
    <p:sldId id="429" r:id="rId27"/>
    <p:sldId id="426" r:id="rId28"/>
    <p:sldId id="451" r:id="rId29"/>
    <p:sldId id="444" r:id="rId30"/>
    <p:sldId id="430" r:id="rId31"/>
  </p:sldIdLst>
  <p:sldSz cx="12192000" cy="6858000"/>
  <p:notesSz cx="6858000" cy="9144000"/>
  <p:embeddedFontLst>
    <p:embeddedFont>
      <p:font typeface="Montserrat" pitchFamily="2" charset="77"/>
      <p:regular r:id="rId34"/>
      <p:bold r:id="rId35"/>
      <p:italic r:id="rId36"/>
      <p:boldItalic r:id="rId37"/>
    </p:embeddedFont>
    <p:embeddedFont>
      <p:font typeface="Montserrat Medium" pitchFamily="2" charset="77"/>
      <p:regular r:id="rId38"/>
      <p: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F4EA12-ED83-4DD3-E1A0-614F232277E8}" name="Sue Kassner" initials="SK" userId="S::skassne@wested.org::0ae480a5-e856-42f7-9298-ff3c2b747620" providerId="AD"/>
  <p188:author id="{7E9CA113-AFD8-E97A-6087-C112A41FDF0B}" name="Faith Polk" initials="FP" userId="S::fpolk@wested.org::befa10be-b4ea-495c-9eea-611b0a1c5299" providerId="AD"/>
  <p188:author id="{40911A1F-C56F-4248-15C9-66E8B6EFD315}" name="Sophie Savelkouls" initials="SS" userId="S::ssavelk@wested.org::a9c89b22-c766-400c-bbb4-dfb85c67446b" providerId="AD"/>
  <p188:author id="{2E7F6C22-96CD-BF6B-EE26-D32479E1E081}" name="Naomi Reeley" initials="" userId="S::nreeley@fcoe.org::4984995a-aa98-4a1a-89ef-a5f55b9ede08" providerId="AD"/>
  <p188:author id="{0448D035-44C4-75C2-EBF5-5D12986F7A52}" name="Grace Srinivasiah" initials="GS" userId="f3jIlVEJi5JGNhK/P3AVhnhRUzEb4tjq12Dl15h0GAE=" providerId="None"/>
  <p188:author id="{B8EAE73C-AAD0-091B-5543-C813901EA72E}" name="Joanna Azar" initials="JA" userId="S::jazar@wested.org::c4416e25-9d96-496b-a48c-5917e8dac7e1" providerId="AD"/>
  <p188:author id="{430D2454-D802-B823-14FA-91A74AA145D7}" name="Kathy Zent" initials="KZ" userId="S::kzent@wested.org::2277f9b5-8c28-4b10-8cbd-6ce245d44c45" providerId="AD"/>
  <p188:author id="{56175657-D597-08E2-DA47-49FB6C903BBD}" name="Lexi Alexander" initials="LA" userId="S::lalexan2@wested.org::209657db-7f14-4e98-85e1-9b7d89483e08" providerId="AD"/>
  <p188:author id="{990F5A61-37B3-57C3-4E8D-1D794B946607}" name="Amy Reff" initials="AR" userId="Amy Reff" providerId="None"/>
  <p188:author id="{00DA7E97-985F-138C-526C-BAA8A800562E}" name="Osnat Zur" initials="OZ" userId="Osnat Zur" providerId="None"/>
  <p188:author id="{EAA301A4-B75A-A1BE-5F28-A94824ECC9EA}" name="Jennifer Marcella-Burdett" initials="JMB" userId="S::jmarcel@wested.org::7bb72cd4-8a93-4d3d-bbaf-2fb849e050f8" providerId="AD"/>
  <p188:author id="{B6FF2CA4-29E1-C7D6-15CF-1D85CC6271BB}" name="Faith Polk" initials="FP" userId="KV9WgvvVfEWDbw7ayEsi/+xHGimnxB9n6dFySPqgyhc=" providerId="None"/>
  <p188:author id="{389332B7-C2DD-2978-57D9-239A0E4DEDD1}" name="Alexander, Alexandra Danielle" initials="AAD" userId="S::a.moore9@umiami.edu::ac95dc42-4e6c-400e-9629-229f3db47f90" providerId="AD"/>
  <p188:author id="{15D619C2-DFBB-A677-3FF9-D19B52E1FD15}" name="Osnat Zur" initials="OZ" userId="S::ozur@wested.org::7862ed05-c173-4c07-b416-82df587f5b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B400"/>
    <a:srgbClr val="42509F"/>
    <a:srgbClr val="0F173D"/>
    <a:srgbClr val="2078AE"/>
    <a:srgbClr val="2078B0"/>
    <a:srgbClr val="8AADCB"/>
    <a:srgbClr val="9DBAD4"/>
    <a:srgbClr val="D8E4EE"/>
    <a:srgbClr val="E9EB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13D95-6D94-B14A-8CDE-E4CFAA9168B9}" v="1" dt="2025-12-16T19:36:18.4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52740" autoAdjust="0"/>
  </p:normalViewPr>
  <p:slideViewPr>
    <p:cSldViewPr snapToGrid="0">
      <p:cViewPr varScale="1">
        <p:scale>
          <a:sx n="59" d="100"/>
          <a:sy n="59" d="100"/>
        </p:scale>
        <p:origin x="1688" y="184"/>
      </p:cViewPr>
      <p:guideLst/>
    </p:cSldViewPr>
  </p:slideViewPr>
  <p:outlineViewPr>
    <p:cViewPr>
      <p:scale>
        <a:sx n="33" d="100"/>
        <a:sy n="33" d="100"/>
      </p:scale>
      <p:origin x="0" y="-4602"/>
    </p:cViewPr>
  </p:outlineViewPr>
  <p:notesTextViewPr>
    <p:cViewPr>
      <p:scale>
        <a:sx n="150" d="100"/>
        <a:sy n="150" d="100"/>
      </p:scale>
      <p:origin x="0" y="0"/>
    </p:cViewPr>
  </p:notesTextViewPr>
  <p:sorterViewPr>
    <p:cViewPr>
      <p:scale>
        <a:sx n="80" d="100"/>
        <a:sy n="80" d="100"/>
      </p:scale>
      <p:origin x="0" y="0"/>
    </p:cViewPr>
  </p:sorterViewPr>
  <p:notesViewPr>
    <p:cSldViewPr snapToGrid="0">
      <p:cViewPr>
        <p:scale>
          <a:sx n="98" d="100"/>
          <a:sy n="98" d="100"/>
        </p:scale>
        <p:origin x="2453" y="-217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D6AB6-348E-384E-9C15-23F721B7C2CD}" type="doc">
      <dgm:prSet loTypeId="urn:microsoft.com/office/officeart/2005/8/layout/vList2" loCatId="" qsTypeId="urn:microsoft.com/office/officeart/2005/8/quickstyle/simple1" qsCatId="simple" csTypeId="urn:microsoft.com/office/officeart/2005/8/colors/accent1_1" csCatId="accent1" phldr="1"/>
      <dgm:spPr/>
      <dgm:t>
        <a:bodyPr/>
        <a:lstStyle/>
        <a:p>
          <a:endParaRPr lang="en-US"/>
        </a:p>
      </dgm:t>
    </dgm:pt>
    <dgm:pt modelId="{8769C50C-E863-1942-AA2A-4BB4313504E2}">
      <dgm:prSet phldrT="[Text]" custT="1"/>
      <dgm:spPr>
        <a:ln>
          <a:solidFill>
            <a:schemeClr val="accent3"/>
          </a:solidFill>
        </a:ln>
      </dgm:spPr>
      <dgm:t>
        <a:bodyPr/>
        <a:lstStyle/>
        <a:p>
          <a:r>
            <a:rPr lang="en-US" sz="2800" b="0" dirty="0">
              <a:solidFill>
                <a:schemeClr val="tx1"/>
              </a:solidFill>
              <a:latin typeface="Montserrat" pitchFamily="2" charset="77"/>
            </a:rPr>
            <a:t>Noticing Measurable Attributes</a:t>
          </a:r>
        </a:p>
      </dgm:t>
    </dgm:pt>
    <dgm:pt modelId="{0F9FC8CF-8F9E-2942-9545-289DDF1037C6}" type="parTrans" cxnId="{AC58F36A-368B-EC47-9132-CB20D56AE6CB}">
      <dgm:prSet/>
      <dgm:spPr/>
      <dgm:t>
        <a:bodyPr/>
        <a:lstStyle/>
        <a:p>
          <a:endParaRPr lang="en-US"/>
        </a:p>
      </dgm:t>
    </dgm:pt>
    <dgm:pt modelId="{A2352D8A-C4EC-A84A-821D-3A59FB15D321}" type="sibTrans" cxnId="{AC58F36A-368B-EC47-9132-CB20D56AE6CB}">
      <dgm:prSet/>
      <dgm:spPr/>
      <dgm:t>
        <a:bodyPr/>
        <a:lstStyle/>
        <a:p>
          <a:endParaRPr lang="en-US"/>
        </a:p>
      </dgm:t>
    </dgm:pt>
    <dgm:pt modelId="{6C8F184A-D5EC-AC4A-AAF4-96E70140B6FE}">
      <dgm:prSet phldrT="[Text]" custT="1"/>
      <dgm:spPr>
        <a:ln>
          <a:solidFill>
            <a:schemeClr val="accent3"/>
          </a:solidFill>
        </a:ln>
      </dgm:spPr>
      <dgm:t>
        <a:bodyPr/>
        <a:lstStyle/>
        <a:p>
          <a:r>
            <a:rPr lang="en-US" sz="2800" b="0" dirty="0">
              <a:solidFill>
                <a:schemeClr val="tx1"/>
              </a:solidFill>
              <a:latin typeface="Montserrat" pitchFamily="2" charset="77"/>
            </a:rPr>
            <a:t>Comparing and Ordering</a:t>
          </a:r>
        </a:p>
      </dgm:t>
    </dgm:pt>
    <dgm:pt modelId="{77A100E7-5D02-8947-B692-EA5F5DCC565A}" type="parTrans" cxnId="{7576766F-9AE3-6444-B158-91BA1C13BB55}">
      <dgm:prSet/>
      <dgm:spPr/>
      <dgm:t>
        <a:bodyPr/>
        <a:lstStyle/>
        <a:p>
          <a:endParaRPr lang="en-US"/>
        </a:p>
      </dgm:t>
    </dgm:pt>
    <dgm:pt modelId="{CE0D9407-8DF3-B84D-97EA-12C6CC72A9A0}" type="sibTrans" cxnId="{7576766F-9AE3-6444-B158-91BA1C13BB55}">
      <dgm:prSet/>
      <dgm:spPr/>
      <dgm:t>
        <a:bodyPr/>
        <a:lstStyle/>
        <a:p>
          <a:endParaRPr lang="en-US"/>
        </a:p>
      </dgm:t>
    </dgm:pt>
    <dgm:pt modelId="{EDD79C09-BC6B-304B-8C6C-A04F30748BEF}">
      <dgm:prSet custT="1"/>
      <dgm:spPr>
        <a:ln>
          <a:solidFill>
            <a:schemeClr val="accent3"/>
          </a:solidFill>
        </a:ln>
      </dgm:spPr>
      <dgm:t>
        <a:bodyPr/>
        <a:lstStyle/>
        <a:p>
          <a:r>
            <a:rPr lang="en-US" sz="2800" b="0" dirty="0">
              <a:latin typeface="Montserrat" pitchFamily="2" charset="77"/>
            </a:rPr>
            <a:t>Measuring</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1846C65-53C8-9B44-A48B-0FE691C1A152}" type="parTrans" cxnId="{B4A2FE8F-FCF8-BD4B-8EA0-A9F2342CEFBD}">
      <dgm:prSet/>
      <dgm:spPr/>
      <dgm:t>
        <a:bodyPr/>
        <a:lstStyle/>
        <a:p>
          <a:endParaRPr lang="en-US"/>
        </a:p>
      </dgm:t>
    </dgm:pt>
    <dgm:pt modelId="{42A5C37D-E4A1-D04E-9A90-C2BC45005B29}" type="sibTrans" cxnId="{B4A2FE8F-FCF8-BD4B-8EA0-A9F2342CEFBD}">
      <dgm:prSet/>
      <dgm:spPr/>
      <dgm:t>
        <a:bodyPr/>
        <a:lstStyle/>
        <a:p>
          <a:endParaRPr lang="en-US"/>
        </a:p>
      </dgm:t>
    </dgm:pt>
    <dgm:pt modelId="{32882DCB-8B10-4A44-A788-A6B6F3E57944}" type="pres">
      <dgm:prSet presAssocID="{92CD6AB6-348E-384E-9C15-23F721B7C2CD}" presName="linear" presStyleCnt="0">
        <dgm:presLayoutVars>
          <dgm:animLvl val="lvl"/>
          <dgm:resizeHandles val="exact"/>
        </dgm:presLayoutVars>
      </dgm:prSet>
      <dgm:spPr/>
    </dgm:pt>
    <dgm:pt modelId="{26B4C7C6-095A-9F42-ADB5-7BE01EB74A90}" type="pres">
      <dgm:prSet presAssocID="{8769C50C-E863-1942-AA2A-4BB4313504E2}" presName="parentText" presStyleLbl="node1" presStyleIdx="0" presStyleCnt="3" custLinFactNeighborX="0" custLinFactNeighborY="-20718">
        <dgm:presLayoutVars>
          <dgm:chMax val="0"/>
          <dgm:bulletEnabled val="1"/>
        </dgm:presLayoutVars>
      </dgm:prSet>
      <dgm:spPr/>
    </dgm:pt>
    <dgm:pt modelId="{BC3DBE44-AEC4-3744-8FB6-06F8D8EAC4C2}" type="pres">
      <dgm:prSet presAssocID="{A2352D8A-C4EC-A84A-821D-3A59FB15D321}" presName="spacer" presStyleCnt="0"/>
      <dgm:spPr/>
    </dgm:pt>
    <dgm:pt modelId="{D1F3FE81-C8BC-2449-853F-7A5C63C07C14}" type="pres">
      <dgm:prSet presAssocID="{6C8F184A-D5EC-AC4A-AAF4-96E70140B6FE}" presName="parentText" presStyleLbl="node1" presStyleIdx="1" presStyleCnt="3" custLinFactNeighborX="0" custLinFactNeighborY="17594">
        <dgm:presLayoutVars>
          <dgm:chMax val="0"/>
          <dgm:bulletEnabled val="1"/>
        </dgm:presLayoutVars>
      </dgm:prSet>
      <dgm:spPr/>
    </dgm:pt>
    <dgm:pt modelId="{497EBEE9-E201-7847-9E79-4C96C962F4F2}" type="pres">
      <dgm:prSet presAssocID="{CE0D9407-8DF3-B84D-97EA-12C6CC72A9A0}" presName="spacer" presStyleCnt="0"/>
      <dgm:spPr/>
    </dgm:pt>
    <dgm:pt modelId="{00E75589-B441-884F-B51A-9ABB03F07FC9}" type="pres">
      <dgm:prSet presAssocID="{EDD79C09-BC6B-304B-8C6C-A04F30748BEF}" presName="parentText" presStyleLbl="node1" presStyleIdx="2" presStyleCnt="3">
        <dgm:presLayoutVars>
          <dgm:chMax val="0"/>
          <dgm:bulletEnabled val="1"/>
        </dgm:presLayoutVars>
      </dgm:prSet>
      <dgm:spPr/>
    </dgm:pt>
  </dgm:ptLst>
  <dgm:cxnLst>
    <dgm:cxn modelId="{ED5A7568-6338-F54F-BEA0-9203104FE08C}" type="presOf" srcId="{EDD79C09-BC6B-304B-8C6C-A04F30748BEF}" destId="{00E75589-B441-884F-B51A-9ABB03F07FC9}" srcOrd="0" destOrd="0" presId="urn:microsoft.com/office/officeart/2005/8/layout/vList2"/>
    <dgm:cxn modelId="{AC58F36A-368B-EC47-9132-CB20D56AE6CB}" srcId="{92CD6AB6-348E-384E-9C15-23F721B7C2CD}" destId="{8769C50C-E863-1942-AA2A-4BB4313504E2}" srcOrd="0" destOrd="0" parTransId="{0F9FC8CF-8F9E-2942-9545-289DDF1037C6}" sibTransId="{A2352D8A-C4EC-A84A-821D-3A59FB15D321}"/>
    <dgm:cxn modelId="{7576766F-9AE3-6444-B158-91BA1C13BB55}" srcId="{92CD6AB6-348E-384E-9C15-23F721B7C2CD}" destId="{6C8F184A-D5EC-AC4A-AAF4-96E70140B6FE}" srcOrd="1" destOrd="0" parTransId="{77A100E7-5D02-8947-B692-EA5F5DCC565A}" sibTransId="{CE0D9407-8DF3-B84D-97EA-12C6CC72A9A0}"/>
    <dgm:cxn modelId="{B4A2FE8F-FCF8-BD4B-8EA0-A9F2342CEFBD}" srcId="{92CD6AB6-348E-384E-9C15-23F721B7C2CD}" destId="{EDD79C09-BC6B-304B-8C6C-A04F30748BEF}" srcOrd="2" destOrd="0" parTransId="{61846C65-53C8-9B44-A48B-0FE691C1A152}" sibTransId="{42A5C37D-E4A1-D04E-9A90-C2BC45005B29}"/>
    <dgm:cxn modelId="{CEABDCC2-E769-C44E-99D4-ECA34163A6EC}" type="presOf" srcId="{8769C50C-E863-1942-AA2A-4BB4313504E2}" destId="{26B4C7C6-095A-9F42-ADB5-7BE01EB74A90}" srcOrd="0" destOrd="0" presId="urn:microsoft.com/office/officeart/2005/8/layout/vList2"/>
    <dgm:cxn modelId="{870969D5-6198-9F4B-B672-ECD333E78D4A}" type="presOf" srcId="{92CD6AB6-348E-384E-9C15-23F721B7C2CD}" destId="{32882DCB-8B10-4A44-A788-A6B6F3E57944}" srcOrd="0" destOrd="0" presId="urn:microsoft.com/office/officeart/2005/8/layout/vList2"/>
    <dgm:cxn modelId="{23CAB5E8-FF07-F24E-9570-7491B5936E8F}" type="presOf" srcId="{6C8F184A-D5EC-AC4A-AAF4-96E70140B6FE}" destId="{D1F3FE81-C8BC-2449-853F-7A5C63C07C14}" srcOrd="0" destOrd="0" presId="urn:microsoft.com/office/officeart/2005/8/layout/vList2"/>
    <dgm:cxn modelId="{8053F5C4-8BA7-F146-929A-83E4DFEEFAFC}" type="presParOf" srcId="{32882DCB-8B10-4A44-A788-A6B6F3E57944}" destId="{26B4C7C6-095A-9F42-ADB5-7BE01EB74A90}" srcOrd="0" destOrd="0" presId="urn:microsoft.com/office/officeart/2005/8/layout/vList2"/>
    <dgm:cxn modelId="{D44F8AA4-F423-5144-B970-D96781E84218}" type="presParOf" srcId="{32882DCB-8B10-4A44-A788-A6B6F3E57944}" destId="{BC3DBE44-AEC4-3744-8FB6-06F8D8EAC4C2}" srcOrd="1" destOrd="0" presId="urn:microsoft.com/office/officeart/2005/8/layout/vList2"/>
    <dgm:cxn modelId="{A7A06A0D-216B-1C4F-AB62-B08BC7BBCC12}" type="presParOf" srcId="{32882DCB-8B10-4A44-A788-A6B6F3E57944}" destId="{D1F3FE81-C8BC-2449-853F-7A5C63C07C14}" srcOrd="2" destOrd="0" presId="urn:microsoft.com/office/officeart/2005/8/layout/vList2"/>
    <dgm:cxn modelId="{80BC2855-0396-7D48-BB52-26BEDE88BC5E}" type="presParOf" srcId="{32882DCB-8B10-4A44-A788-A6B6F3E57944}" destId="{497EBEE9-E201-7847-9E79-4C96C962F4F2}" srcOrd="3" destOrd="0" presId="urn:microsoft.com/office/officeart/2005/8/layout/vList2"/>
    <dgm:cxn modelId="{EFD23B23-41D8-E04F-997A-9709CFD63D32}" type="presParOf" srcId="{32882DCB-8B10-4A44-A788-A6B6F3E57944}" destId="{00E75589-B441-884F-B51A-9ABB03F07FC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C7C6-095A-9F42-ADB5-7BE01EB74A90}">
      <dsp:nvSpPr>
        <dsp:cNvPr id="0" name=""/>
        <dsp:cNvSpPr/>
      </dsp:nvSpPr>
      <dsp:spPr>
        <a:xfrm>
          <a:off x="0" y="99084"/>
          <a:ext cx="7488237" cy="1216800"/>
        </a:xfrm>
        <a:prstGeom prst="roundRect">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solidFill>
                <a:schemeClr val="tx1"/>
              </a:solidFill>
              <a:latin typeface="Montserrat" pitchFamily="2" charset="77"/>
            </a:rPr>
            <a:t>Noticing Measurable Attributes</a:t>
          </a:r>
        </a:p>
      </dsp:txBody>
      <dsp:txXfrm>
        <a:off x="59399" y="158483"/>
        <a:ext cx="7369439" cy="1098002"/>
      </dsp:txXfrm>
    </dsp:sp>
    <dsp:sp modelId="{D1F3FE81-C8BC-2449-853F-7A5C63C07C14}">
      <dsp:nvSpPr>
        <dsp:cNvPr id="0" name=""/>
        <dsp:cNvSpPr/>
      </dsp:nvSpPr>
      <dsp:spPr>
        <a:xfrm>
          <a:off x="0" y="1574804"/>
          <a:ext cx="7488237" cy="1216800"/>
        </a:xfrm>
        <a:prstGeom prst="roundRect">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solidFill>
                <a:schemeClr val="tx1"/>
              </a:solidFill>
              <a:latin typeface="Montserrat" pitchFamily="2" charset="77"/>
            </a:rPr>
            <a:t>Comparing and Ordering</a:t>
          </a:r>
        </a:p>
      </dsp:txBody>
      <dsp:txXfrm>
        <a:off x="59399" y="1634203"/>
        <a:ext cx="7369439" cy="1098002"/>
      </dsp:txXfrm>
    </dsp:sp>
    <dsp:sp modelId="{00E75589-B441-884F-B51A-9ABB03F07FC9}">
      <dsp:nvSpPr>
        <dsp:cNvPr id="0" name=""/>
        <dsp:cNvSpPr/>
      </dsp:nvSpPr>
      <dsp:spPr>
        <a:xfrm>
          <a:off x="0" y="2945869"/>
          <a:ext cx="7488237" cy="1216800"/>
        </a:xfrm>
        <a:prstGeom prst="roundRect">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latin typeface="Montserrat" pitchFamily="2" charset="77"/>
            </a:rPr>
            <a:t>Measuring</a:t>
          </a:r>
        </a:p>
      </dsp:txBody>
      <dsp:txXfrm>
        <a:off x="59399" y="3005268"/>
        <a:ext cx="7369439"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8F818C-2620-DEBA-5242-1427293BA5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9659F12-C4B2-5A1B-950A-6BE448C47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187E5-8BC8-4467-BE52-6F2D1A581A2A}" type="datetimeFigureOut">
              <a:rPr lang="en-US" smtClean="0"/>
              <a:t>12/16/25</a:t>
            </a:fld>
            <a:endParaRPr lang="en-US" dirty="0"/>
          </a:p>
        </p:txBody>
      </p:sp>
      <p:sp>
        <p:nvSpPr>
          <p:cNvPr id="4" name="Footer Placeholder 3">
            <a:extLst>
              <a:ext uri="{FF2B5EF4-FFF2-40B4-BE49-F238E27FC236}">
                <a16:creationId xmlns:a16="http://schemas.microsoft.com/office/drawing/2014/main" id="{4EEDBCAE-0C1A-B1A2-F185-494604EBD5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199255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0AA82-7DFD-42A2-AAE9-E0AB8943696A}" type="datetimeFigureOut">
              <a:rPr lang="en-US" smtClean="0"/>
              <a:t>12/16/25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399F6-6299-4610-B81F-5B1794C45A33}" type="slidenum">
              <a:rPr lang="en-US" smtClean="0"/>
              <a:t>‹#›</a:t>
            </a:fld>
            <a:endParaRPr lang="en-US" dirty="0"/>
          </a:p>
        </p:txBody>
      </p:sp>
    </p:spTree>
    <p:extLst>
      <p:ext uri="{BB962C8B-B14F-4D97-AF65-F5344CB8AC3E}">
        <p14:creationId xmlns:p14="http://schemas.microsoft.com/office/powerpoint/2010/main" val="266060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RQigPvC0TOY" TargetMode="External"/><Relationship Id="rId7" Type="http://schemas.openxmlformats.org/officeDocument/2006/relationships/hyperlink" Target="https://wested.ent.box.com/file/1854213697588"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youtu.be/yNc2NtWRexs" TargetMode="External"/><Relationship Id="rId5" Type="http://schemas.openxmlformats.org/officeDocument/2006/relationships/hyperlink" Target="https://youtu.be/7sWGoYbekCo" TargetMode="External"/><Relationship Id="rId4" Type="http://schemas.openxmlformats.org/officeDocument/2006/relationships/hyperlink" Target="https://youtu.be/jX5aAtOaQL4"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RQigPvC0TO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youtu.be/RQigPvC0TOY" TargetMode="External"/><Relationship Id="rId7" Type="http://schemas.openxmlformats.org/officeDocument/2006/relationships/hyperlink" Target="https://wested.ent.box.com/file/1854213697588"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youtu.be/yNc2NtWRexs" TargetMode="External"/><Relationship Id="rId5" Type="http://schemas.openxmlformats.org/officeDocument/2006/relationships/hyperlink" Target="https://youtu.be/7sWGoYbekCo" TargetMode="External"/><Relationship Id="rId4" Type="http://schemas.openxmlformats.org/officeDocument/2006/relationships/hyperlink" Target="https://youtu.be/jX5aAtOaQL4"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youtu.be/RQigPvC0TO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youtu.be/RQigPvC0TOY"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04911"/>
          </a:xfrm>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this session, we will explore how children in preschool, transitional kindergarten, and kindergarten develop an understanding of measurement, and how educators can support them to develop early measurement skills.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Children three to five years old may be in preschool or transitional kindergarten. They may be in center-based programs; family child care programs; or family, friend, and neighbor care. Across all settings, children at this age learn math through play, daily routines, and meaningful interactions with peers and adults.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will use “TK” to refer to transitional kindergarten and “K” for kindergarten.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Adjust the talking points to reflect the session length and participant needs. If necessary, add introductory and “housekeeping” information.</a:t>
            </a:r>
          </a:p>
        </p:txBody>
      </p:sp>
      <p:sp>
        <p:nvSpPr>
          <p:cNvPr id="4" name="Slide Number Placeholder 3"/>
          <p:cNvSpPr>
            <a:spLocks noGrp="1"/>
          </p:cNvSpPr>
          <p:nvPr>
            <p:ph type="sldNum" sz="quarter" idx="5"/>
          </p:nvPr>
        </p:nvSpPr>
        <p:spPr/>
        <p:txBody>
          <a:bodyPr/>
          <a:lstStyle/>
          <a:p>
            <a:fld id="{896399F6-6299-4610-B81F-5B1794C45A33}" type="slidenum">
              <a:rPr lang="en-US" smtClean="0"/>
              <a:t>1</a:t>
            </a:fld>
            <a:endParaRPr lang="en-US" dirty="0"/>
          </a:p>
        </p:txBody>
      </p:sp>
    </p:spTree>
    <p:extLst>
      <p:ext uri="{BB962C8B-B14F-4D97-AF65-F5344CB8AC3E}">
        <p14:creationId xmlns:p14="http://schemas.microsoft.com/office/powerpoint/2010/main" val="52641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Noticing measurable attributes of objects</a:t>
            </a:r>
            <a:r>
              <a:rPr lang="en-US" sz="1200" kern="1200" dirty="0">
                <a:solidFill>
                  <a:schemeClr val="tx1"/>
                </a:solidFill>
                <a:effectLst/>
                <a:latin typeface="+mn-lt"/>
                <a:ea typeface="+mn-ea"/>
                <a:cs typeface="+mn-cs"/>
              </a:rPr>
              <a:t> describes young children’s ability to notice characteristics of objects that can be measured (for example, size, length, height, weight, volume, or temperature).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Infants and toddlers learn about measurable attributes of objects through play and exploration.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By the time children are four years old, the measurable attributes of an object are an integral part of children’s understanding of that object (Long et al., 2019).</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example, when thinking about an elephant, its large size is an important part of children’s understanding of elephants.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fact, the measurable attributes of objects are such an important part of children’s understanding of objects, that presenting real-world objects in a size that isn’t typical for that object is confusing to children (Long et al., 2019).</a:t>
            </a:r>
          </a:p>
        </p:txBody>
      </p:sp>
      <p:sp>
        <p:nvSpPr>
          <p:cNvPr id="4" name="Slide Number Placeholder 3"/>
          <p:cNvSpPr>
            <a:spLocks noGrp="1"/>
          </p:cNvSpPr>
          <p:nvPr>
            <p:ph type="sldNum" sz="quarter" idx="5"/>
          </p:nvPr>
        </p:nvSpPr>
        <p:spPr/>
        <p:txBody>
          <a:bodyPr/>
          <a:lstStyle/>
          <a:p>
            <a:fld id="{896399F6-6299-4610-B81F-5B1794C45A33}" type="slidenum">
              <a:rPr lang="en-US" smtClean="0"/>
              <a:t>10</a:t>
            </a:fld>
            <a:endParaRPr lang="en-US" dirty="0"/>
          </a:p>
        </p:txBody>
      </p:sp>
    </p:spTree>
    <p:extLst>
      <p:ext uri="{BB962C8B-B14F-4D97-AF65-F5344CB8AC3E}">
        <p14:creationId xmlns:p14="http://schemas.microsoft.com/office/powerpoint/2010/main" val="1216379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explore how researchers examine what children know about real-world size.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 am about to show you two pictures of objects very quickly. You will be asked to point to the object that is smaller on the screen.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[Click to show the image, then after 1–2 seconds, click again to make the image disappear.]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[Pause for participants to answer the question.] As you noticed, the picture on the right was smaller.</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Facilitation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goal of the activity on slides 10 and 11 is for participants to make a quick decision. It is therefore important that they only have 1–2 seconds to view the image before making a decision (Long et al., 2019).</a:t>
            </a:r>
          </a:p>
        </p:txBody>
      </p:sp>
      <p:sp>
        <p:nvSpPr>
          <p:cNvPr id="4" name="Slide Number Placeholder 3"/>
          <p:cNvSpPr>
            <a:spLocks noGrp="1"/>
          </p:cNvSpPr>
          <p:nvPr>
            <p:ph type="sldNum" sz="quarter" idx="5"/>
          </p:nvPr>
        </p:nvSpPr>
        <p:spPr/>
        <p:txBody>
          <a:bodyPr/>
          <a:lstStyle/>
          <a:p>
            <a:fld id="{896399F6-6299-4610-B81F-5B1794C45A33}" type="slidenum">
              <a:rPr lang="en-US" smtClean="0"/>
              <a:t>11</a:t>
            </a:fld>
            <a:endParaRPr lang="en-US" dirty="0"/>
          </a:p>
        </p:txBody>
      </p:sp>
    </p:spTree>
    <p:extLst>
      <p:ext uri="{BB962C8B-B14F-4D97-AF65-F5344CB8AC3E}">
        <p14:creationId xmlns:p14="http://schemas.microsoft.com/office/powerpoint/2010/main" val="1475972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try another one. Again, point to the object that is smaller on the screen.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[Click to show the image, then after 1–2 seconds, click again to make the image disappear. (Long et al, 2019).]</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[Pause for participants to answer the question.] As you noticed, the picture on the left was smaller. Did you notice a difference between the first pair and the second pair of pictures in how quickly you could answer which is bigger? [After participants answer]. Why do you think it took you slightly longer to tell which is bigger for the second pair of pictures?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[Pause for participants to answer the question.] You may have noticed that for the first slide, the real-world size of the items was in alignment with the size of the pictures on the screen. Meaning, in the real-world an elephant is bigger than a crayon, and the elephant picture was also bigger than the crayon picture.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the second slide, although a school bus is bigger in the real world than a paper clip, the picture of a school bus was smaller on the screen than the paper clip.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Researchers found that children had a more difficult time when the actual size and real-world size of the pictures were not aligned. This suggests that starting around age four, children learn about size as part of their understanding of objects. These findings show how important the measurable attributes of objects are for our understanding of objects.</a:t>
            </a:r>
          </a:p>
        </p:txBody>
      </p:sp>
      <p:sp>
        <p:nvSpPr>
          <p:cNvPr id="4" name="Slide Number Placeholder 3"/>
          <p:cNvSpPr>
            <a:spLocks noGrp="1"/>
          </p:cNvSpPr>
          <p:nvPr>
            <p:ph type="sldNum" sz="quarter" idx="5"/>
          </p:nvPr>
        </p:nvSpPr>
        <p:spPr/>
        <p:txBody>
          <a:bodyPr/>
          <a:lstStyle/>
          <a:p>
            <a:fld id="{896399F6-6299-4610-B81F-5B1794C45A33}" type="slidenum">
              <a:rPr lang="en-US" smtClean="0"/>
              <a:t>12</a:t>
            </a:fld>
            <a:endParaRPr lang="en-US" dirty="0"/>
          </a:p>
        </p:txBody>
      </p:sp>
    </p:spTree>
    <p:extLst>
      <p:ext uri="{BB962C8B-B14F-4D97-AF65-F5344CB8AC3E}">
        <p14:creationId xmlns:p14="http://schemas.microsoft.com/office/powerpoint/2010/main" val="2521962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10–20 minutes (including debrief on the next slide)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a:t>
            </a:r>
            <a:r>
              <a:rPr lang="en-US" sz="1200" kern="1200" dirty="0">
                <a:solidFill>
                  <a:schemeClr val="tx1"/>
                </a:solidFill>
                <a:effectLst/>
                <a:latin typeface="+mn-lt"/>
                <a:ea typeface="+mn-ea"/>
                <a:cs typeface="+mn-cs"/>
              </a:rPr>
              <a:t> Preschool, TK, or K measurement video clip</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skill we just discussed—noticing measurable attributes—provides the foundation for children to compare and order objects by measurable attributes.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Comparing</a:t>
            </a:r>
            <a:r>
              <a:rPr lang="en-US" sz="1200" kern="1200" dirty="0">
                <a:solidFill>
                  <a:schemeClr val="tx1"/>
                </a:solidFill>
                <a:effectLst/>
                <a:latin typeface="+mn-lt"/>
                <a:ea typeface="+mn-ea"/>
                <a:cs typeface="+mn-cs"/>
              </a:rPr>
              <a:t> objects by their measurable attributes is finding out which object is bigger, longer, or heavier.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Ordering</a:t>
            </a:r>
            <a:r>
              <a:rPr lang="en-US" sz="1200" kern="1200" dirty="0">
                <a:solidFill>
                  <a:schemeClr val="tx1"/>
                </a:solidFill>
                <a:effectLst/>
                <a:latin typeface="+mn-lt"/>
                <a:ea typeface="+mn-ea"/>
                <a:cs typeface="+mn-cs"/>
              </a:rPr>
              <a:t> objects is arranging objects in sequence by their measurable attributes (for example, from smallest to largest).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Children and adults compare and order objects by length or height using a variety of different strategies.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observe a video clip showing a preschool child comparing and ordering. As you observe, pay attention to how the child is comparing length and the vocabulary that she uses. After watching the clip, we will discuss what you noticed.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Choose a preschool, TK, or K video clip that shows children comparing and ordering.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provide the following video clips (you may choose other videos to use):</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3"/>
              </a:rPr>
              <a:t>Comparing Length with Unit Blocks (3–5 years)</a:t>
            </a:r>
            <a:r>
              <a:rPr lang="en-US" sz="1200" u="sng" kern="1200" dirty="0">
                <a:solidFill>
                  <a:schemeClr val="tx1"/>
                </a:solidFill>
                <a:effectLst/>
                <a:latin typeface="+mn-lt"/>
                <a:ea typeface="+mn-ea"/>
                <a:cs typeface="+mn-cs"/>
              </a:rPr>
              <a:t> [https://</a:t>
            </a:r>
            <a:r>
              <a:rPr lang="en-US" sz="1200" u="sng" kern="1200" dirty="0" err="1">
                <a:solidFill>
                  <a:schemeClr val="tx1"/>
                </a:solidFill>
                <a:effectLst/>
                <a:latin typeface="+mn-lt"/>
                <a:ea typeface="+mn-ea"/>
                <a:cs typeface="+mn-cs"/>
              </a:rPr>
              <a:t>youtu.be</a:t>
            </a:r>
            <a:r>
              <a:rPr lang="en-US" sz="1200" u="sng" kern="1200" dirty="0">
                <a:solidFill>
                  <a:schemeClr val="tx1"/>
                </a:solidFill>
                <a:effectLst/>
                <a:latin typeface="+mn-lt"/>
                <a:ea typeface="+mn-ea"/>
                <a:cs typeface="+mn-cs"/>
              </a:rPr>
              <a:t>/RQigPvC0TOY]</a:t>
            </a:r>
            <a:r>
              <a:rPr lang="en-US" sz="1200" kern="1200" dirty="0">
                <a:solidFill>
                  <a:schemeClr val="tx1"/>
                </a:solidFill>
                <a:effectLst/>
                <a:latin typeface="+mn-lt"/>
                <a:ea typeface="+mn-ea"/>
                <a:cs typeface="+mn-cs"/>
              </a:rPr>
              <a:t>. Note this video is divided into two parts. If using this video, pause the video after part 1 (around 1:28), and then show part 2 later in this session. The Facilitator Notes in the next slide focus on Part I of this video. </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4"/>
              </a:rPr>
              <a:t>Comparing Length with Unit Blocks (3–5 years) - Audio Descriptive Version</a:t>
            </a:r>
            <a:r>
              <a:rPr lang="en-US" sz="1200" u="sng" kern="1200" dirty="0">
                <a:solidFill>
                  <a:schemeClr val="tx1"/>
                </a:solidFill>
                <a:effectLst/>
                <a:latin typeface="+mn-lt"/>
                <a:ea typeface="+mn-ea"/>
                <a:cs typeface="+mn-cs"/>
              </a:rPr>
              <a:t> [https://</a:t>
            </a:r>
            <a:r>
              <a:rPr lang="en-US" sz="1200" u="sng" kern="1200" dirty="0" err="1">
                <a:solidFill>
                  <a:schemeClr val="tx1"/>
                </a:solidFill>
                <a:effectLst/>
                <a:latin typeface="+mn-lt"/>
                <a:ea typeface="+mn-ea"/>
                <a:cs typeface="+mn-cs"/>
              </a:rPr>
              <a:t>youtu.be</a:t>
            </a:r>
            <a:r>
              <a:rPr lang="en-US" sz="1200" u="sng" kern="1200" dirty="0">
                <a:solidFill>
                  <a:schemeClr val="tx1"/>
                </a:solidFill>
                <a:effectLst/>
                <a:latin typeface="+mn-lt"/>
                <a:ea typeface="+mn-ea"/>
                <a:cs typeface="+mn-cs"/>
              </a:rPr>
              <a:t>/jX5aAtOaQL4]</a:t>
            </a:r>
            <a:endParaRPr lang="en-US" sz="1200" u="none"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5"/>
              </a:rPr>
              <a:t>Measuring with Pumpkins (3-5 years)</a:t>
            </a:r>
            <a:r>
              <a:rPr lang="en-US" sz="1200" u="sng" kern="1200" dirty="0">
                <a:solidFill>
                  <a:schemeClr val="tx1"/>
                </a:solidFill>
                <a:effectLst/>
                <a:latin typeface="+mn-lt"/>
                <a:ea typeface="+mn-ea"/>
                <a:cs typeface="+mn-cs"/>
              </a:rPr>
              <a:t> [https://</a:t>
            </a:r>
            <a:r>
              <a:rPr lang="en-US" sz="1200" u="sng" kern="1200" dirty="0" err="1">
                <a:solidFill>
                  <a:schemeClr val="tx1"/>
                </a:solidFill>
                <a:effectLst/>
                <a:latin typeface="+mn-lt"/>
                <a:ea typeface="+mn-ea"/>
                <a:cs typeface="+mn-cs"/>
              </a:rPr>
              <a:t>youtu.be</a:t>
            </a:r>
            <a:r>
              <a:rPr lang="en-US" sz="1200" u="sng" kern="1200" dirty="0">
                <a:solidFill>
                  <a:schemeClr val="tx1"/>
                </a:solidFill>
                <a:effectLst/>
                <a:latin typeface="+mn-lt"/>
                <a:ea typeface="+mn-ea"/>
                <a:cs typeface="+mn-cs"/>
              </a:rPr>
              <a:t>/7sWGoYbekCo]</a:t>
            </a:r>
            <a:endParaRPr lang="en-US" sz="1200" u="none"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6"/>
              </a:rPr>
              <a:t>Measuring with Pumpkins (3-5 years) - Audio Descriptive Version</a:t>
            </a:r>
            <a:r>
              <a:rPr lang="en-US" sz="1200" u="sng" kern="1200" dirty="0">
                <a:solidFill>
                  <a:schemeClr val="tx1"/>
                </a:solidFill>
                <a:effectLst/>
                <a:latin typeface="+mn-lt"/>
                <a:ea typeface="+mn-ea"/>
                <a:cs typeface="+mn-cs"/>
              </a:rPr>
              <a:t> [https://</a:t>
            </a:r>
            <a:r>
              <a:rPr lang="en-US" sz="1200" u="sng" kern="1200" dirty="0" err="1">
                <a:solidFill>
                  <a:schemeClr val="tx1"/>
                </a:solidFill>
                <a:effectLst/>
                <a:latin typeface="+mn-lt"/>
                <a:ea typeface="+mn-ea"/>
                <a:cs typeface="+mn-cs"/>
              </a:rPr>
              <a:t>youtu.be</a:t>
            </a:r>
            <a:r>
              <a:rPr lang="en-US" sz="1200" u="sng" kern="1200" dirty="0">
                <a:solidFill>
                  <a:schemeClr val="tx1"/>
                </a:solidFill>
                <a:effectLst/>
                <a:latin typeface="+mn-lt"/>
                <a:ea typeface="+mn-ea"/>
                <a:cs typeface="+mn-cs"/>
              </a:rPr>
              <a:t>/yNc2NtWRexs]</a:t>
            </a:r>
            <a:endParaRPr lang="en-US" sz="1200" u="none"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7"/>
              </a:rPr>
              <a:t>Using Spanish Measurement Vocabulary at the Sensory Table (3-5 years) [https://youtu.be/VjPpqpvIYAU]</a:t>
            </a:r>
            <a:endParaRPr lang="en-US" sz="1200" u="none" kern="1200" dirty="0">
              <a:solidFill>
                <a:schemeClr val="tx1"/>
              </a:solidFill>
              <a:effectLst/>
              <a:latin typeface="+mn-lt"/>
              <a:ea typeface="+mn-ea"/>
              <a:cs typeface="+mn-cs"/>
              <a:hlinkClick r:id="rId7"/>
            </a:endParaRP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7"/>
              </a:rPr>
              <a:t>Using Spanish Measurement Vocabulary at the Sensory Table (3-5 years) - Audio Descriptive Version</a:t>
            </a:r>
            <a:r>
              <a:rPr lang="en-US" sz="1200" u="sng" kern="1200" dirty="0">
                <a:solidFill>
                  <a:schemeClr val="tx1"/>
                </a:solidFill>
                <a:effectLst/>
                <a:latin typeface="+mn-lt"/>
                <a:ea typeface="+mn-ea"/>
                <a:cs typeface="+mn-cs"/>
              </a:rPr>
              <a:t> [https://</a:t>
            </a:r>
            <a:r>
              <a:rPr lang="en-US" sz="1200" u="sng" kern="1200" dirty="0" err="1">
                <a:solidFill>
                  <a:schemeClr val="tx1"/>
                </a:solidFill>
                <a:effectLst/>
                <a:latin typeface="+mn-lt"/>
                <a:ea typeface="+mn-ea"/>
                <a:cs typeface="+mn-cs"/>
              </a:rPr>
              <a:t>youtu.be</a:t>
            </a:r>
            <a:r>
              <a:rPr lang="en-US" sz="1200" u="sng" kern="1200" dirty="0">
                <a:solidFill>
                  <a:schemeClr val="tx1"/>
                </a:solidFill>
                <a:effectLst/>
                <a:latin typeface="+mn-lt"/>
                <a:ea typeface="+mn-ea"/>
                <a:cs typeface="+mn-cs"/>
              </a:rPr>
              <a:t>/Bk2R9XLLA6Y]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 playing the video more than once. The first time, invite participants to become familiar with the clip. Then, invite participants to observe specific ways the child is comparing and ordering.</a:t>
            </a:r>
          </a:p>
        </p:txBody>
      </p:sp>
      <p:sp>
        <p:nvSpPr>
          <p:cNvPr id="4" name="Slide Number Placeholder 3"/>
          <p:cNvSpPr>
            <a:spLocks noGrp="1"/>
          </p:cNvSpPr>
          <p:nvPr>
            <p:ph type="sldNum" sz="quarter" idx="5"/>
          </p:nvPr>
        </p:nvSpPr>
        <p:spPr/>
        <p:txBody>
          <a:bodyPr/>
          <a:lstStyle/>
          <a:p>
            <a:fld id="{896399F6-6299-4610-B81F-5B1794C45A33}" type="slidenum">
              <a:rPr lang="en-US" smtClean="0"/>
              <a:t>13</a:t>
            </a:fld>
            <a:endParaRPr lang="en-US" dirty="0"/>
          </a:p>
        </p:txBody>
      </p:sp>
    </p:spTree>
    <p:extLst>
      <p:ext uri="{BB962C8B-B14F-4D97-AF65-F5344CB8AC3E}">
        <p14:creationId xmlns:p14="http://schemas.microsoft.com/office/powerpoint/2010/main" val="3352507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10–20 minutes (including video observation on previous slide)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discuss what you notice. In the video you observed,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did the child compare length?</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vocabulary did the child use?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[After discussion:] This video provided some examples of how a child compared and ordered objects.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the next few slides, we will discuss some of these strategies in more detail.</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Adjust the debrief based on your group size, session length and format, and participant needs. Consider charting participants’ observations to provide a visual of ways children understand measurement.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 using the following adaptations based on session length:</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shorter sessions, invite participants to share with the large group what they noticed about how children in the video showed their knowledge and skills related to measurement.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longer sessions, offer time for participants to share their observations in pairs or at their tables. Then, invite each table to share some of their observations.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Here are some examples of how a child in part 1 of the video clip </a:t>
            </a:r>
            <a:r>
              <a:rPr lang="en-US" sz="1200" u="sng" kern="1200" dirty="0">
                <a:solidFill>
                  <a:schemeClr val="tx1"/>
                </a:solidFill>
                <a:effectLst/>
                <a:latin typeface="+mn-lt"/>
                <a:ea typeface="+mn-ea"/>
                <a:cs typeface="+mn-cs"/>
                <a:hlinkClick r:id="rId3"/>
              </a:rPr>
              <a:t>Comparing Length with Unit Blocks (3–5 years)</a:t>
            </a:r>
            <a:r>
              <a:rPr lang="en-US" sz="1200" u="sng" kern="1200" dirty="0">
                <a:solidFill>
                  <a:schemeClr val="tx1"/>
                </a:solidFill>
                <a:effectLst/>
                <a:latin typeface="+mn-lt"/>
                <a:ea typeface="+mn-ea"/>
                <a:cs typeface="+mn-cs"/>
              </a:rPr>
              <a:t> [https://</a:t>
            </a:r>
            <a:r>
              <a:rPr lang="en-US" sz="1200" u="sng" kern="1200" dirty="0" err="1">
                <a:solidFill>
                  <a:schemeClr val="tx1"/>
                </a:solidFill>
                <a:effectLst/>
                <a:latin typeface="+mn-lt"/>
                <a:ea typeface="+mn-ea"/>
                <a:cs typeface="+mn-cs"/>
              </a:rPr>
              <a:t>youtu.be</a:t>
            </a:r>
            <a:r>
              <a:rPr lang="en-US" sz="1200" u="sng" kern="1200" dirty="0">
                <a:solidFill>
                  <a:schemeClr val="tx1"/>
                </a:solidFill>
                <a:effectLst/>
                <a:latin typeface="+mn-lt"/>
                <a:ea typeface="+mn-ea"/>
                <a:cs typeface="+mn-cs"/>
              </a:rPr>
              <a:t>/RQigPvC0TOY]</a:t>
            </a:r>
            <a:r>
              <a:rPr lang="en-US" sz="1200" kern="1200" dirty="0">
                <a:solidFill>
                  <a:schemeClr val="tx1"/>
                </a:solidFill>
                <a:effectLst/>
                <a:latin typeface="+mn-lt"/>
                <a:ea typeface="+mn-ea"/>
                <a:cs typeface="+mn-cs"/>
              </a:rPr>
              <a:t> compared and ordered: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child compared the heights of different family members. For example, she understood that a shorter tower represented family members who are shorter.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child didn’t physically order the towers from smallest to biggest but showed some understanding of who is shorter and who is taller in her family.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child used a variety of comparative vocabulary such as short, tall, and more.</a:t>
            </a:r>
          </a:p>
        </p:txBody>
      </p:sp>
      <p:sp>
        <p:nvSpPr>
          <p:cNvPr id="4" name="Slide Number Placeholder 3"/>
          <p:cNvSpPr>
            <a:spLocks noGrp="1"/>
          </p:cNvSpPr>
          <p:nvPr>
            <p:ph type="sldNum" sz="quarter" idx="5"/>
          </p:nvPr>
        </p:nvSpPr>
        <p:spPr/>
        <p:txBody>
          <a:bodyPr/>
          <a:lstStyle/>
          <a:p>
            <a:fld id="{896399F6-6299-4610-B81F-5B1794C45A33}" type="slidenum">
              <a:rPr lang="en-US" smtClean="0"/>
              <a:t>14</a:t>
            </a:fld>
            <a:endParaRPr lang="en-US" dirty="0"/>
          </a:p>
        </p:txBody>
      </p:sp>
    </p:spTree>
    <p:extLst>
      <p:ext uri="{BB962C8B-B14F-4D97-AF65-F5344CB8AC3E}">
        <p14:creationId xmlns:p14="http://schemas.microsoft.com/office/powerpoint/2010/main" val="596913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Children learn to compare and order objects along measurable attributes (such as length, height, weight, volume) between the ages of three and five.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child in part 1 of the video engaged in direct comparison as they compared the height of different towers with one another.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Another way to compare two objects is by using indirect comparison. Indirect comparison involves using a third object as a reference point.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example, a piece of string can be used to compare the length of two objects that cannot be easily placed next to each other.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Children begin to engage in indirect comparisons starting in kindergarten and first grade. </a:t>
            </a:r>
          </a:p>
        </p:txBody>
      </p:sp>
      <p:sp>
        <p:nvSpPr>
          <p:cNvPr id="4" name="Slide Number Placeholder 3"/>
          <p:cNvSpPr>
            <a:spLocks noGrp="1"/>
          </p:cNvSpPr>
          <p:nvPr>
            <p:ph type="sldNum" sz="quarter" idx="5"/>
          </p:nvPr>
        </p:nvSpPr>
        <p:spPr/>
        <p:txBody>
          <a:bodyPr/>
          <a:lstStyle/>
          <a:p>
            <a:fld id="{896399F6-6299-4610-B81F-5B1794C45A33}" type="slidenum">
              <a:rPr lang="en-US" smtClean="0"/>
              <a:t>15</a:t>
            </a:fld>
            <a:endParaRPr lang="en-US" dirty="0"/>
          </a:p>
        </p:txBody>
      </p:sp>
    </p:spTree>
    <p:extLst>
      <p:ext uri="{BB962C8B-B14F-4D97-AF65-F5344CB8AC3E}">
        <p14:creationId xmlns:p14="http://schemas.microsoft.com/office/powerpoint/2010/main" val="2791602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Children also learn to order objects along measurable attributes (such as length, height, weight, volume) between the ages of three and five.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do this, children need to understand that size is relative. For example, they need to understand that while a dog is small compared to an elephant, a dog is big when compared to a mouse.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Children learn to order more objects with age. Between the ages of three and four, children can order three objects. Between the ages of four and five, children can order four to five objects.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children first start to compare or order objects, they do so without measuring, meaning they use the comparison strategies we just described. Eventually, in first and second grade children learn to use measurement tools to help them compare and order. For example, in second grade, children may use a ruler to measure the length of three objects, then order them based on their length in inches.</a:t>
            </a:r>
          </a:p>
        </p:txBody>
      </p:sp>
      <p:sp>
        <p:nvSpPr>
          <p:cNvPr id="4" name="Slide Number Placeholder 3"/>
          <p:cNvSpPr>
            <a:spLocks noGrp="1"/>
          </p:cNvSpPr>
          <p:nvPr>
            <p:ph type="sldNum" sz="quarter" idx="5"/>
          </p:nvPr>
        </p:nvSpPr>
        <p:spPr/>
        <p:txBody>
          <a:bodyPr/>
          <a:lstStyle/>
          <a:p>
            <a:fld id="{896399F6-6299-4610-B81F-5B1794C45A33}" type="slidenum">
              <a:rPr lang="en-US" smtClean="0"/>
              <a:t>16</a:t>
            </a:fld>
            <a:endParaRPr lang="en-US" dirty="0"/>
          </a:p>
        </p:txBody>
      </p:sp>
    </p:spTree>
    <p:extLst>
      <p:ext uri="{BB962C8B-B14F-4D97-AF65-F5344CB8AC3E}">
        <p14:creationId xmlns:p14="http://schemas.microsoft.com/office/powerpoint/2010/main" val="222031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the video we just watched, the educator and child used a variety of comparative vocabulary. What were some examples of the comparative vocabulary they used? [Pause for participants to answer the question.]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Infants and toddlers may use vocabulary in their home language, English, or both, such as “big” or “little” to describe the size or length of an object. It is not until the ages of three or four that children begin to learn that there are specific terms for specific attributes. For example, they learn that tall and short are used to describe height, and wide and narrow for width.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Around age four, children begin to use comparative and superlative adjectives to communicate about comparisons and order more precisely.</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Comparative adjectives</a:t>
            </a:r>
            <a:r>
              <a:rPr lang="en-US" sz="1200" kern="1200" dirty="0">
                <a:solidFill>
                  <a:schemeClr val="tx1"/>
                </a:solidFill>
                <a:effectLst/>
                <a:latin typeface="+mn-lt"/>
                <a:ea typeface="+mn-ea"/>
                <a:cs typeface="+mn-cs"/>
              </a:rPr>
              <a:t> compare two objects to one another. For example, bigger, smaller, heavier.</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Superlative adjectives </a:t>
            </a:r>
            <a:r>
              <a:rPr lang="en-US" sz="1200" kern="1200" dirty="0">
                <a:solidFill>
                  <a:schemeClr val="tx1"/>
                </a:solidFill>
                <a:effectLst/>
                <a:latin typeface="+mn-lt"/>
                <a:ea typeface="+mn-ea"/>
                <a:cs typeface="+mn-cs"/>
              </a:rPr>
              <a:t>are used when comparing three or more objects. They describe something as being the most or least. For example, biggest, tallest, heaviest.</a:t>
            </a:r>
          </a:p>
        </p:txBody>
      </p:sp>
      <p:sp>
        <p:nvSpPr>
          <p:cNvPr id="4" name="Slide Number Placeholder 3"/>
          <p:cNvSpPr>
            <a:spLocks noGrp="1"/>
          </p:cNvSpPr>
          <p:nvPr>
            <p:ph type="sldNum" sz="quarter" idx="5"/>
          </p:nvPr>
        </p:nvSpPr>
        <p:spPr/>
        <p:txBody>
          <a:bodyPr/>
          <a:lstStyle/>
          <a:p>
            <a:fld id="{896399F6-6299-4610-B81F-5B1794C45A33}" type="slidenum">
              <a:rPr lang="en-US" smtClean="0"/>
              <a:t>17</a:t>
            </a:fld>
            <a:endParaRPr lang="en-US" dirty="0"/>
          </a:p>
        </p:txBody>
      </p:sp>
    </p:spTree>
    <p:extLst>
      <p:ext uri="{BB962C8B-B14F-4D97-AF65-F5344CB8AC3E}">
        <p14:creationId xmlns:p14="http://schemas.microsoft.com/office/powerpoint/2010/main" val="673519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Children may learn comparative vocabulary in their home language, English, or both.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Languages differ in how they form comparative and superlative adjectives. In English, you generally form comparative adjectives by adding “er” to the end of a word, and superlative adjectives by adding “est.”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if there are any multilingual participants in the room. Ask if they are willing to share how comparative and superlative adjectives are formed in their home language.]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important to remember that children develop at their own pace and in their own way. A variety of factors impact children’s learning and development in measurement including their language development, and thus children vary in how and when they learn comparative vocabulary.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Facilitation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 preparing some examples of comparative and superlative adjectives in the languages that are common in the settings your educators work in. </a:t>
            </a:r>
          </a:p>
        </p:txBody>
      </p:sp>
      <p:sp>
        <p:nvSpPr>
          <p:cNvPr id="4" name="Slide Number Placeholder 3"/>
          <p:cNvSpPr>
            <a:spLocks noGrp="1"/>
          </p:cNvSpPr>
          <p:nvPr>
            <p:ph type="sldNum" sz="quarter" idx="5"/>
          </p:nvPr>
        </p:nvSpPr>
        <p:spPr/>
        <p:txBody>
          <a:bodyPr/>
          <a:lstStyle/>
          <a:p>
            <a:fld id="{896399F6-6299-4610-B81F-5B1794C45A33}" type="slidenum">
              <a:rPr lang="en-US" smtClean="0"/>
              <a:t>18</a:t>
            </a:fld>
            <a:endParaRPr lang="en-US" dirty="0"/>
          </a:p>
        </p:txBody>
      </p:sp>
    </p:spTree>
    <p:extLst>
      <p:ext uri="{BB962C8B-B14F-4D97-AF65-F5344CB8AC3E}">
        <p14:creationId xmlns:p14="http://schemas.microsoft.com/office/powerpoint/2010/main" val="1893699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Measurement is the process of quantifying—giving a number to—attributes of objects. For example, we can measure the size, height, or length of something. We can also measure the volume, weight, or temperature of something.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Measuring skills for young children include learning how to use measurement tools.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Measuring also allows people to compare two objects more precisely on a measurable attribute by determining which is more and which is less, and </a:t>
            </a:r>
            <a:r>
              <a:rPr lang="en-US" sz="1200" i="1"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much more or </a:t>
            </a:r>
            <a:r>
              <a:rPr lang="en-US" sz="1200" i="1"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much less.</a:t>
            </a:r>
          </a:p>
        </p:txBody>
      </p:sp>
      <p:sp>
        <p:nvSpPr>
          <p:cNvPr id="4" name="Slide Number Placeholder 3"/>
          <p:cNvSpPr>
            <a:spLocks noGrp="1"/>
          </p:cNvSpPr>
          <p:nvPr>
            <p:ph type="sldNum" sz="quarter" idx="5"/>
          </p:nvPr>
        </p:nvSpPr>
        <p:spPr/>
        <p:txBody>
          <a:bodyPr/>
          <a:lstStyle/>
          <a:p>
            <a:fld id="{896399F6-6299-4610-B81F-5B1794C45A33}" type="slidenum">
              <a:rPr lang="en-US" smtClean="0"/>
              <a:t>19</a:t>
            </a:fld>
            <a:endParaRPr lang="en-US" dirty="0"/>
          </a:p>
        </p:txBody>
      </p:sp>
    </p:spTree>
    <p:extLst>
      <p:ext uri="{BB962C8B-B14F-4D97-AF65-F5344CB8AC3E}">
        <p14:creationId xmlns:p14="http://schemas.microsoft.com/office/powerpoint/2010/main" val="2032633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kern="1200" dirty="0" err="1">
                <a:solidFill>
                  <a:schemeClr val="tx1"/>
                </a:solidFill>
                <a:effectLst/>
                <a:latin typeface="+mn-lt"/>
                <a:ea typeface="+mn-ea"/>
                <a:cs typeface="+mn-cs"/>
              </a:rPr>
              <a:t>Talking</a:t>
            </a:r>
            <a:r>
              <a:rPr lang="it-IT" sz="1200" b="1" kern="1200" dirty="0">
                <a:solidFill>
                  <a:schemeClr val="tx1"/>
                </a:solidFill>
                <a:effectLst/>
                <a:latin typeface="+mn-lt"/>
                <a:ea typeface="+mn-ea"/>
                <a:cs typeface="+mn-cs"/>
              </a:rPr>
              <a:t> Points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Count Play Explore Professional Learning Resources were made possible by Count Play Explore, an early math, science, and computer science initiative led by the Fresno County Superintendent of Schools, Early Care and Education Department. This initiative is generously funded by the California Department of Education and the California State Board of Education. These resources, developed by WestEd in collaboration with FCCS and AIMS Center for Math and Science Education, are intended to be used as a guide for implementing evidence-based strategies, promoting active learning, and encouraging developmentally appropriate practices in early education settings. They are not intended for commercial redistribution, unauthorized modification, or use outside the scope of professional education.</a:t>
            </a:r>
          </a:p>
        </p:txBody>
      </p:sp>
      <p:sp>
        <p:nvSpPr>
          <p:cNvPr id="4" name="Slide Number Placeholder 3"/>
          <p:cNvSpPr>
            <a:spLocks noGrp="1"/>
          </p:cNvSpPr>
          <p:nvPr>
            <p:ph type="sldNum" sz="quarter" idx="5"/>
          </p:nvPr>
        </p:nvSpPr>
        <p:spPr/>
        <p:txBody>
          <a:bodyPr/>
          <a:lstStyle/>
          <a:p>
            <a:fld id="{896399F6-6299-4610-B81F-5B1794C45A33}" type="slidenum">
              <a:rPr lang="en-US" smtClean="0"/>
              <a:t>2</a:t>
            </a:fld>
            <a:endParaRPr lang="en-US" dirty="0"/>
          </a:p>
        </p:txBody>
      </p:sp>
    </p:spTree>
    <p:extLst>
      <p:ext uri="{BB962C8B-B14F-4D97-AF65-F5344CB8AC3E}">
        <p14:creationId xmlns:p14="http://schemas.microsoft.com/office/powerpoint/2010/main" val="3752083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A3C94-83F3-73D5-19F7-24D6BFDBF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5FA714-0F62-E4BF-01D0-9F102625B9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A69990-AA48-198A-E7C5-7399965DBAC5}"/>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10–20 minutes (including debrief on the next slide)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a:t>
            </a:r>
            <a:r>
              <a:rPr lang="en-US" sz="1200" kern="1200" dirty="0">
                <a:solidFill>
                  <a:schemeClr val="tx1"/>
                </a:solidFill>
                <a:effectLst/>
                <a:latin typeface="+mn-lt"/>
                <a:ea typeface="+mn-ea"/>
                <a:cs typeface="+mn-cs"/>
              </a:rPr>
              <a:t> Preschool, TK, or K measurement video clip</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observe a video of a child exploring measurement. As you observe, pay attention to the measurement concepts the child is exploring.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After watching the clip, we will discuss what you noticed.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Choose a preschool, TK, or K video clip related to measurement. We provide the following video clip (you may choose other videos to use):</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3"/>
              </a:rPr>
              <a:t>Comparing Length with Unit Blocks (3–5 years)</a:t>
            </a:r>
            <a:r>
              <a:rPr lang="en-US" sz="1200" u="sng" kern="1200" dirty="0">
                <a:solidFill>
                  <a:schemeClr val="tx1"/>
                </a:solidFill>
                <a:effectLst/>
                <a:latin typeface="+mn-lt"/>
                <a:ea typeface="+mn-ea"/>
                <a:cs typeface="+mn-cs"/>
              </a:rPr>
              <a:t> [https://</a:t>
            </a:r>
            <a:r>
              <a:rPr lang="en-US" sz="1200" u="sng" kern="1200" dirty="0" err="1">
                <a:solidFill>
                  <a:schemeClr val="tx1"/>
                </a:solidFill>
                <a:effectLst/>
                <a:latin typeface="+mn-lt"/>
                <a:ea typeface="+mn-ea"/>
                <a:cs typeface="+mn-cs"/>
              </a:rPr>
              <a:t>youtu.be</a:t>
            </a:r>
            <a:r>
              <a:rPr lang="en-US" sz="1200" u="sng" kern="1200" dirty="0">
                <a:solidFill>
                  <a:schemeClr val="tx1"/>
                </a:solidFill>
                <a:effectLst/>
                <a:latin typeface="+mn-lt"/>
                <a:ea typeface="+mn-ea"/>
                <a:cs typeface="+mn-cs"/>
              </a:rPr>
              <a:t>/RQigPvC0TOY]</a:t>
            </a:r>
            <a:r>
              <a:rPr lang="en-US" sz="1200" kern="1200" dirty="0">
                <a:solidFill>
                  <a:schemeClr val="tx1"/>
                </a:solidFill>
                <a:effectLst/>
                <a:latin typeface="+mn-lt"/>
                <a:ea typeface="+mn-ea"/>
                <a:cs typeface="+mn-cs"/>
              </a:rPr>
              <a:t>. Note this video is divided into two parts. If using this video, pause the video after part 1 (around 1:28), and then show part 2 later in this session. The Facilitator Notes in the next slide focus on Part I of this video. </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4"/>
              </a:rPr>
              <a:t>Comparing Length with Unit Blocks (3–5 years) - Audio Descriptive Version</a:t>
            </a:r>
            <a:r>
              <a:rPr lang="en-US" sz="1200" u="sng" kern="1200" dirty="0">
                <a:solidFill>
                  <a:schemeClr val="tx1"/>
                </a:solidFill>
                <a:effectLst/>
                <a:latin typeface="+mn-lt"/>
                <a:ea typeface="+mn-ea"/>
                <a:cs typeface="+mn-cs"/>
              </a:rPr>
              <a:t> [https://</a:t>
            </a:r>
            <a:r>
              <a:rPr lang="en-US" sz="1200" u="sng" kern="1200" dirty="0" err="1">
                <a:solidFill>
                  <a:schemeClr val="tx1"/>
                </a:solidFill>
                <a:effectLst/>
                <a:latin typeface="+mn-lt"/>
                <a:ea typeface="+mn-ea"/>
                <a:cs typeface="+mn-cs"/>
              </a:rPr>
              <a:t>youtu.be</a:t>
            </a:r>
            <a:r>
              <a:rPr lang="en-US" sz="1200" u="sng" kern="1200" dirty="0">
                <a:solidFill>
                  <a:schemeClr val="tx1"/>
                </a:solidFill>
                <a:effectLst/>
                <a:latin typeface="+mn-lt"/>
                <a:ea typeface="+mn-ea"/>
                <a:cs typeface="+mn-cs"/>
              </a:rPr>
              <a:t>/jX5aAtOaQL4]</a:t>
            </a:r>
            <a:endParaRPr lang="en-US" sz="1200" u="none"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5"/>
              </a:rPr>
              <a:t>Measuring with Pumpkins (3-5 years)</a:t>
            </a:r>
            <a:r>
              <a:rPr lang="en-US" sz="1200" u="sng" kern="1200" dirty="0">
                <a:solidFill>
                  <a:schemeClr val="tx1"/>
                </a:solidFill>
                <a:effectLst/>
                <a:latin typeface="+mn-lt"/>
                <a:ea typeface="+mn-ea"/>
                <a:cs typeface="+mn-cs"/>
              </a:rPr>
              <a:t> [https://</a:t>
            </a:r>
            <a:r>
              <a:rPr lang="en-US" sz="1200" u="sng" kern="1200" dirty="0" err="1">
                <a:solidFill>
                  <a:schemeClr val="tx1"/>
                </a:solidFill>
                <a:effectLst/>
                <a:latin typeface="+mn-lt"/>
                <a:ea typeface="+mn-ea"/>
                <a:cs typeface="+mn-cs"/>
              </a:rPr>
              <a:t>youtu.be</a:t>
            </a:r>
            <a:r>
              <a:rPr lang="en-US" sz="1200" u="sng" kern="1200" dirty="0">
                <a:solidFill>
                  <a:schemeClr val="tx1"/>
                </a:solidFill>
                <a:effectLst/>
                <a:latin typeface="+mn-lt"/>
                <a:ea typeface="+mn-ea"/>
                <a:cs typeface="+mn-cs"/>
              </a:rPr>
              <a:t>/7sWGoYbekCo]</a:t>
            </a:r>
            <a:endParaRPr lang="en-US" sz="1200" u="none"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6"/>
              </a:rPr>
              <a:t>Measuring with Pumpkins (3-5 years) - Audio Descriptive Version</a:t>
            </a:r>
            <a:r>
              <a:rPr lang="en-US" sz="1200" u="sng" kern="1200" dirty="0">
                <a:solidFill>
                  <a:schemeClr val="tx1"/>
                </a:solidFill>
                <a:effectLst/>
                <a:latin typeface="+mn-lt"/>
                <a:ea typeface="+mn-ea"/>
                <a:cs typeface="+mn-cs"/>
              </a:rPr>
              <a:t> [https://</a:t>
            </a:r>
            <a:r>
              <a:rPr lang="en-US" sz="1200" u="sng" kern="1200" dirty="0" err="1">
                <a:solidFill>
                  <a:schemeClr val="tx1"/>
                </a:solidFill>
                <a:effectLst/>
                <a:latin typeface="+mn-lt"/>
                <a:ea typeface="+mn-ea"/>
                <a:cs typeface="+mn-cs"/>
              </a:rPr>
              <a:t>youtu.be</a:t>
            </a:r>
            <a:r>
              <a:rPr lang="en-US" sz="1200" u="sng" kern="1200" dirty="0">
                <a:solidFill>
                  <a:schemeClr val="tx1"/>
                </a:solidFill>
                <a:effectLst/>
                <a:latin typeface="+mn-lt"/>
                <a:ea typeface="+mn-ea"/>
                <a:cs typeface="+mn-cs"/>
              </a:rPr>
              <a:t>/yNc2NtWRexs]</a:t>
            </a:r>
            <a:endParaRPr lang="en-US" sz="1200" u="none"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7"/>
              </a:rPr>
              <a:t>Using Spanish Measurement Vocabulary at the Sensory Table (3-5 years) [https://youtu.be/VjPpqpvIYAU]</a:t>
            </a:r>
            <a:endParaRPr lang="en-US" sz="1200" u="none" kern="1200" dirty="0">
              <a:solidFill>
                <a:schemeClr val="tx1"/>
              </a:solidFill>
              <a:effectLst/>
              <a:latin typeface="+mn-lt"/>
              <a:ea typeface="+mn-ea"/>
              <a:cs typeface="+mn-cs"/>
              <a:hlinkClick r:id="rId7"/>
            </a:endParaRP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7"/>
              </a:rPr>
              <a:t>Using Spanish Measurement Vocabulary at the Sensory Table (3-5 years) - Audio Descriptive Version</a:t>
            </a:r>
            <a:r>
              <a:rPr lang="en-US" sz="1200" u="sng" kern="1200" dirty="0">
                <a:solidFill>
                  <a:schemeClr val="tx1"/>
                </a:solidFill>
                <a:effectLst/>
                <a:latin typeface="+mn-lt"/>
                <a:ea typeface="+mn-ea"/>
                <a:cs typeface="+mn-cs"/>
              </a:rPr>
              <a:t> [https://</a:t>
            </a:r>
            <a:r>
              <a:rPr lang="en-US" sz="1200" u="sng" kern="1200" dirty="0" err="1">
                <a:solidFill>
                  <a:schemeClr val="tx1"/>
                </a:solidFill>
                <a:effectLst/>
                <a:latin typeface="+mn-lt"/>
                <a:ea typeface="+mn-ea"/>
                <a:cs typeface="+mn-cs"/>
              </a:rPr>
              <a:t>youtu.be</a:t>
            </a:r>
            <a:r>
              <a:rPr lang="en-US" sz="1200" u="sng" kern="1200">
                <a:solidFill>
                  <a:schemeClr val="tx1"/>
                </a:solidFill>
                <a:effectLst/>
                <a:latin typeface="+mn-lt"/>
                <a:ea typeface="+mn-ea"/>
                <a:cs typeface="+mn-cs"/>
              </a:rPr>
              <a:t>/Bk2R9XLLA6Y]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 playing the video more than once. The first time, invite participants to become familiar with the clip. Then, invite participants to observe specific ways the child is comparing and ordering.</a:t>
            </a:r>
          </a:p>
        </p:txBody>
      </p:sp>
      <p:sp>
        <p:nvSpPr>
          <p:cNvPr id="4" name="Slide Number Placeholder 3">
            <a:extLst>
              <a:ext uri="{FF2B5EF4-FFF2-40B4-BE49-F238E27FC236}">
                <a16:creationId xmlns:a16="http://schemas.microsoft.com/office/drawing/2014/main" id="{FEEA3A2B-545B-BACA-6913-D8704AED2915}"/>
              </a:ext>
            </a:extLst>
          </p:cNvPr>
          <p:cNvSpPr>
            <a:spLocks noGrp="1"/>
          </p:cNvSpPr>
          <p:nvPr>
            <p:ph type="sldNum" sz="quarter" idx="5"/>
          </p:nvPr>
        </p:nvSpPr>
        <p:spPr/>
        <p:txBody>
          <a:bodyPr/>
          <a:lstStyle/>
          <a:p>
            <a:fld id="{896399F6-6299-4610-B81F-5B1794C45A33}" type="slidenum">
              <a:rPr lang="en-US" smtClean="0"/>
              <a:t>20</a:t>
            </a:fld>
            <a:endParaRPr lang="en-US" dirty="0"/>
          </a:p>
        </p:txBody>
      </p:sp>
    </p:spTree>
    <p:extLst>
      <p:ext uri="{BB962C8B-B14F-4D97-AF65-F5344CB8AC3E}">
        <p14:creationId xmlns:p14="http://schemas.microsoft.com/office/powerpoint/2010/main" val="1762947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9346D-08FD-2921-280E-89770C464F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71F24-FD4C-A9F5-D3E8-ED1C8E9162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7A32E0-C1ED-E316-E3FC-AC30D272B2E5}"/>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10–20 minutes (including video observation on previous slide)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discuss what you notice.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measurement concepts was the child exploring?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[After discussion:] This video provided some examples of how children compare and order objects.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the next few slides, we will discuss some of these strategies in more detail.</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Adjust the debrief based on your group size, session length and format, and participant needs. Consider charting participants’ observations to provide a visual of ways children understand measurement.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 using the following adaptations based on session length:</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shorter sessions, invite participants to share with the large group what they noticed about how children in the video showed their knowledge and skills related to measurement.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longer sessions, offer time for participants to share their observations in pairs or at their tables. Then, invite each table to share some of their observations.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Here are some examples of how children in the video clip </a:t>
            </a:r>
            <a:r>
              <a:rPr lang="en-US" sz="1200" u="sng" kern="1200" dirty="0">
                <a:solidFill>
                  <a:schemeClr val="tx1"/>
                </a:solidFill>
                <a:effectLst/>
                <a:latin typeface="+mn-lt"/>
                <a:ea typeface="+mn-ea"/>
                <a:cs typeface="+mn-cs"/>
                <a:hlinkClick r:id="rId3"/>
              </a:rPr>
              <a:t>Comparing Length with Unit Blocks (3–5 years)</a:t>
            </a:r>
            <a:r>
              <a:rPr lang="en-US" sz="1200" u="sng" kern="1200" dirty="0">
                <a:solidFill>
                  <a:schemeClr val="tx1"/>
                </a:solidFill>
                <a:effectLst/>
                <a:latin typeface="+mn-lt"/>
                <a:ea typeface="+mn-ea"/>
                <a:cs typeface="+mn-cs"/>
              </a:rPr>
              <a:t> [https://</a:t>
            </a:r>
            <a:r>
              <a:rPr lang="en-US" sz="1200" u="sng" kern="1200" dirty="0" err="1">
                <a:solidFill>
                  <a:schemeClr val="tx1"/>
                </a:solidFill>
                <a:effectLst/>
                <a:latin typeface="+mn-lt"/>
                <a:ea typeface="+mn-ea"/>
                <a:cs typeface="+mn-cs"/>
              </a:rPr>
              <a:t>youtu.be</a:t>
            </a:r>
            <a:r>
              <a:rPr lang="en-US" sz="1200" u="sng" kern="1200" dirty="0">
                <a:solidFill>
                  <a:schemeClr val="tx1"/>
                </a:solidFill>
                <a:effectLst/>
                <a:latin typeface="+mn-lt"/>
                <a:ea typeface="+mn-ea"/>
                <a:cs typeface="+mn-cs"/>
              </a:rPr>
              <a:t>/RQigPvC0TOY]</a:t>
            </a:r>
            <a:r>
              <a:rPr lang="en-US" sz="1200" kern="1200" dirty="0">
                <a:solidFill>
                  <a:schemeClr val="tx1"/>
                </a:solidFill>
                <a:effectLst/>
                <a:latin typeface="+mn-lt"/>
                <a:ea typeface="+mn-ea"/>
                <a:cs typeface="+mn-cs"/>
              </a:rPr>
              <a:t> explored the measurable attributes of objects: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child compared the size of her hand to the educator’s hand and made predictors. For example, when the educator asked, “Do you think my hand is six?” The child responded “no” and was able to predict that the educator’s hand would be “more” cubes long. The child was also able to make an estimation of how many cubes would be needed to measure the educator’s hand.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child demonstrated an understanding of measurement when she used unit cubes to measure the length of her hand. With support from the educator, the child understood that she needed to align the cubes at the base of her hand. The child then added cubes until she reached the tip of her fingers. The child also understood that she needed to count the number of cubes to find out the length of the hand.</a:t>
            </a:r>
          </a:p>
        </p:txBody>
      </p:sp>
      <p:sp>
        <p:nvSpPr>
          <p:cNvPr id="4" name="Slide Number Placeholder 3">
            <a:extLst>
              <a:ext uri="{FF2B5EF4-FFF2-40B4-BE49-F238E27FC236}">
                <a16:creationId xmlns:a16="http://schemas.microsoft.com/office/drawing/2014/main" id="{C86C9516-E295-E5C0-CD8A-499028A2809B}"/>
              </a:ext>
            </a:extLst>
          </p:cNvPr>
          <p:cNvSpPr>
            <a:spLocks noGrp="1"/>
          </p:cNvSpPr>
          <p:nvPr>
            <p:ph type="sldNum" sz="quarter" idx="5"/>
          </p:nvPr>
        </p:nvSpPr>
        <p:spPr/>
        <p:txBody>
          <a:bodyPr/>
          <a:lstStyle/>
          <a:p>
            <a:fld id="{896399F6-6299-4610-B81F-5B1794C45A33}" type="slidenum">
              <a:rPr lang="en-US" smtClean="0"/>
              <a:t>21</a:t>
            </a:fld>
            <a:endParaRPr lang="en-US" dirty="0"/>
          </a:p>
        </p:txBody>
      </p:sp>
    </p:spTree>
    <p:extLst>
      <p:ext uri="{BB962C8B-B14F-4D97-AF65-F5344CB8AC3E}">
        <p14:creationId xmlns:p14="http://schemas.microsoft.com/office/powerpoint/2010/main" val="3895015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children are first introduced to measuring in the preschool years, they often use nonstandard measurement tools. At this age, children might show an interest in standard tools but may not use them with accuracy. This is because using standard tools requires additional math skills, such as reading numbers.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use of nonstandard measuring tools also requires support. Children are likely to need scaffolding and modeling from an adult to understand the “rules” that apply to measurement. These rules include: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Equal-sized units</a:t>
            </a:r>
            <a:r>
              <a:rPr lang="en-US" sz="1200" kern="1200" dirty="0">
                <a:solidFill>
                  <a:schemeClr val="tx1"/>
                </a:solidFill>
                <a:effectLst/>
                <a:latin typeface="+mn-lt"/>
                <a:ea typeface="+mn-ea"/>
                <a:cs typeface="+mn-cs"/>
              </a:rPr>
              <a:t>: constant, equal-sized units for meaningful measurement.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No gaps between units</a:t>
            </a:r>
            <a:r>
              <a:rPr lang="en-US" sz="1200" kern="1200" dirty="0">
                <a:solidFill>
                  <a:schemeClr val="tx1"/>
                </a:solidFill>
                <a:effectLst/>
                <a:latin typeface="+mn-lt"/>
                <a:ea typeface="+mn-ea"/>
                <a:cs typeface="+mn-cs"/>
              </a:rPr>
              <a:t>: laying each unit, end to end, to measure distance. For example, when using nonstandard tools like blocks, children need to place each block end-to-end to measure the length of an object.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Measurement starts at the origin</a:t>
            </a:r>
            <a:r>
              <a:rPr lang="en-US" sz="1200" kern="1200" dirty="0">
                <a:solidFill>
                  <a:schemeClr val="tx1"/>
                </a:solidFill>
                <a:effectLst/>
                <a:latin typeface="+mn-lt"/>
                <a:ea typeface="+mn-ea"/>
                <a:cs typeface="+mn-cs"/>
              </a:rPr>
              <a:t>: You need to know where to start beginning to measure your object, or know where the “zero” is.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Think back to the video you just watched. In what ways did the child demonstrate an understanding of these rules?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[After discussion:] The child used equal-sized connecting cubes. Using units that connected to each other allowed the child to easily place them end-to-end without gaps. With some support from the educator, the child aligned the cubes at the base of her hand.</a:t>
            </a:r>
          </a:p>
        </p:txBody>
      </p:sp>
      <p:sp>
        <p:nvSpPr>
          <p:cNvPr id="4" name="Slide Number Placeholder 3"/>
          <p:cNvSpPr>
            <a:spLocks noGrp="1"/>
          </p:cNvSpPr>
          <p:nvPr>
            <p:ph type="sldNum" sz="quarter" idx="5"/>
          </p:nvPr>
        </p:nvSpPr>
        <p:spPr/>
        <p:txBody>
          <a:bodyPr/>
          <a:lstStyle/>
          <a:p>
            <a:fld id="{896399F6-6299-4610-B81F-5B1794C45A33}" type="slidenum">
              <a:rPr lang="en-US" smtClean="0"/>
              <a:t>22</a:t>
            </a:fld>
            <a:endParaRPr lang="en-US" dirty="0"/>
          </a:p>
        </p:txBody>
      </p:sp>
    </p:spTree>
    <p:extLst>
      <p:ext uri="{BB962C8B-B14F-4D97-AF65-F5344CB8AC3E}">
        <p14:creationId xmlns:p14="http://schemas.microsoft.com/office/powerpoint/2010/main" val="2670498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Observe the materials on your table. What standard measurement tools do you have at your table? [Pause for participants to answer the question.]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Many children are introduced to standard measurement tools between the ages of three and five. Standard tools for measurement include more traditional tools such as rulers, a scale, or a yardstick.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While children may playfully engage with standard measurement tools in their learning environment, they often need modeling and scaffolding from an adult to know how to use these tools accurately.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first and second grade, most children begin to use these tools more consistently and independently. They can, for example, use a ruler to measure the length of an object and express that length using the appropriate units.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Traditions and routines in children’s homes and communities influence their experiences with measurement.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example, when cooking, some families may estimate how much of each ingredient to put into the dish, others might use measuring cups, and others might weigh ingredients using a scale. Children may therefore have varied experiences with different measurement tools and strategies.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Asking families about important measurement traditions and routines for their family can help educators incorporate those into their setting. Consider asking families to share their traditions or routines in the classroom. </a:t>
            </a:r>
          </a:p>
        </p:txBody>
      </p:sp>
      <p:sp>
        <p:nvSpPr>
          <p:cNvPr id="4" name="Slide Number Placeholder 3"/>
          <p:cNvSpPr>
            <a:spLocks noGrp="1"/>
          </p:cNvSpPr>
          <p:nvPr>
            <p:ph type="sldNum" sz="quarter" idx="5"/>
          </p:nvPr>
        </p:nvSpPr>
        <p:spPr/>
        <p:txBody>
          <a:bodyPr/>
          <a:lstStyle/>
          <a:p>
            <a:fld id="{896399F6-6299-4610-B81F-5B1794C45A33}" type="slidenum">
              <a:rPr lang="en-US" smtClean="0"/>
              <a:t>23</a:t>
            </a:fld>
            <a:endParaRPr lang="en-US" dirty="0"/>
          </a:p>
        </p:txBody>
      </p:sp>
    </p:spTree>
    <p:extLst>
      <p:ext uri="{BB962C8B-B14F-4D97-AF65-F5344CB8AC3E}">
        <p14:creationId xmlns:p14="http://schemas.microsoft.com/office/powerpoint/2010/main" val="3967449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explored how children in preschool, TK, and K develop an understanding of measurement. Now, let’s discuss ways to support children in learning about measurement—in our learning settings and at home.</a:t>
            </a:r>
          </a:p>
        </p:txBody>
      </p:sp>
      <p:sp>
        <p:nvSpPr>
          <p:cNvPr id="4" name="Slide Number Placeholder 3"/>
          <p:cNvSpPr>
            <a:spLocks noGrp="1"/>
          </p:cNvSpPr>
          <p:nvPr>
            <p:ph type="sldNum" sz="quarter" idx="5"/>
          </p:nvPr>
        </p:nvSpPr>
        <p:spPr/>
        <p:txBody>
          <a:bodyPr/>
          <a:lstStyle/>
          <a:p>
            <a:fld id="{896399F6-6299-4610-B81F-5B1794C45A33}" type="slidenum">
              <a:rPr lang="en-US" smtClean="0"/>
              <a:t>24</a:t>
            </a:fld>
            <a:endParaRPr lang="en-US" dirty="0"/>
          </a:p>
        </p:txBody>
      </p:sp>
    </p:spTree>
    <p:extLst>
      <p:ext uri="{BB962C8B-B14F-4D97-AF65-F5344CB8AC3E}">
        <p14:creationId xmlns:p14="http://schemas.microsoft.com/office/powerpoint/2010/main" val="1032364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 </a:t>
            </a:r>
            <a:r>
              <a:rPr lang="en-US" sz="1200" kern="1200" dirty="0">
                <a:solidFill>
                  <a:schemeClr val="tx1"/>
                </a:solidFill>
                <a:effectLst/>
                <a:latin typeface="+mn-lt"/>
                <a:ea typeface="+mn-ea"/>
                <a:cs typeface="+mn-cs"/>
              </a:rPr>
              <a:t>15 minutes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M</a:t>
            </a:r>
            <a:r>
              <a:rPr lang="en-US" sz="1200" b="1" kern="1200" baseline="30000" dirty="0">
                <a:solidFill>
                  <a:schemeClr val="tx1"/>
                </a:solidFill>
                <a:effectLst/>
                <a:latin typeface="+mn-lt"/>
                <a:ea typeface="+mn-ea"/>
                <a:cs typeface="+mn-cs"/>
              </a:rPr>
              <a:t>5</a:t>
            </a:r>
            <a:r>
              <a:rPr lang="en-US" sz="1200" b="1" kern="1200" dirty="0">
                <a:solidFill>
                  <a:schemeClr val="tx1"/>
                </a:solidFill>
                <a:effectLst/>
                <a:latin typeface="+mn-lt"/>
                <a:ea typeface="+mn-ea"/>
                <a:cs typeface="+mn-cs"/>
              </a:rPr>
              <a:t> Overview</a:t>
            </a:r>
            <a:r>
              <a:rPr lang="en-US" sz="1200" kern="1200" dirty="0">
                <a:solidFill>
                  <a:schemeClr val="tx1"/>
                </a:solidFill>
                <a:effectLst/>
                <a:latin typeface="+mn-lt"/>
                <a:ea typeface="+mn-ea"/>
                <a:cs typeface="+mn-cs"/>
              </a:rPr>
              <a:t> handout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refer to five core early math teaching practices as the M</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Early Math Approach. These practices include the following: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Mutual Learning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Meaningful Investigations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Materials and Learning Environment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Math Vocabulary and Discourse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Multiple Representations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explore the M</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practices using the </a:t>
            </a:r>
            <a:r>
              <a:rPr lang="en-US" sz="1200" b="1" kern="1200" dirty="0">
                <a:solidFill>
                  <a:schemeClr val="tx1"/>
                </a:solidFill>
                <a:effectLst/>
                <a:latin typeface="+mn-lt"/>
                <a:ea typeface="+mn-ea"/>
                <a:cs typeface="+mn-cs"/>
              </a:rPr>
              <a:t>M</a:t>
            </a:r>
            <a:r>
              <a:rPr lang="en-US" sz="1200" b="1" kern="1200" baseline="30000" dirty="0">
                <a:solidFill>
                  <a:schemeClr val="tx1"/>
                </a:solidFill>
                <a:effectLst/>
                <a:latin typeface="+mn-lt"/>
                <a:ea typeface="+mn-ea"/>
                <a:cs typeface="+mn-cs"/>
              </a:rPr>
              <a:t>5</a:t>
            </a:r>
            <a:r>
              <a:rPr lang="en-US" sz="1200" b="1" kern="1200" dirty="0">
                <a:solidFill>
                  <a:schemeClr val="tx1"/>
                </a:solidFill>
                <a:effectLst/>
                <a:latin typeface="+mn-lt"/>
                <a:ea typeface="+mn-ea"/>
                <a:cs typeface="+mn-cs"/>
              </a:rPr>
              <a:t> Overview</a:t>
            </a:r>
            <a:r>
              <a:rPr lang="en-US" sz="1200" kern="1200" dirty="0">
                <a:solidFill>
                  <a:schemeClr val="tx1"/>
                </a:solidFill>
                <a:effectLst/>
                <a:latin typeface="+mn-lt"/>
                <a:ea typeface="+mn-ea"/>
                <a:cs typeface="+mn-cs"/>
              </a:rPr>
              <a:t> handout. Then, we will observe M</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in action.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 your participants and their prior experiences with M</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Then, decide how you might use the </a:t>
            </a:r>
            <a:r>
              <a:rPr lang="en-US" sz="1200" b="1" kern="1200" dirty="0">
                <a:solidFill>
                  <a:schemeClr val="tx1"/>
                </a:solidFill>
                <a:effectLst/>
                <a:latin typeface="+mn-lt"/>
                <a:ea typeface="+mn-ea"/>
                <a:cs typeface="+mn-cs"/>
              </a:rPr>
              <a:t>M</a:t>
            </a:r>
            <a:r>
              <a:rPr lang="en-US" sz="1200" b="1" kern="1200" baseline="30000" dirty="0">
                <a:solidFill>
                  <a:schemeClr val="tx1"/>
                </a:solidFill>
                <a:effectLst/>
                <a:latin typeface="+mn-lt"/>
                <a:ea typeface="+mn-ea"/>
                <a:cs typeface="+mn-cs"/>
              </a:rPr>
              <a:t>5</a:t>
            </a:r>
            <a:r>
              <a:rPr lang="en-US" sz="1200" b="1" kern="1200" dirty="0">
                <a:solidFill>
                  <a:schemeClr val="tx1"/>
                </a:solidFill>
                <a:effectLst/>
                <a:latin typeface="+mn-lt"/>
                <a:ea typeface="+mn-ea"/>
                <a:cs typeface="+mn-cs"/>
              </a:rPr>
              <a:t> Overview</a:t>
            </a:r>
            <a:r>
              <a:rPr lang="en-US" sz="1200" kern="1200" dirty="0">
                <a:solidFill>
                  <a:schemeClr val="tx1"/>
                </a:solidFill>
                <a:effectLst/>
                <a:latin typeface="+mn-lt"/>
                <a:ea typeface="+mn-ea"/>
                <a:cs typeface="+mn-cs"/>
              </a:rPr>
              <a:t> handout.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groups with significant experience with M</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offer a few minutes for participants to review the handout and share their areas of strength and practices they are working on with a partner. You can also use this slide to revisit the M</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practices briefly and move to the next slide.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groups with less experience with M</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offer more time for participants to explore each practice in the handout. For example, allow time for them to review the practices independently. Invite them to make a square over practices that they have “squared away” (practices they understand and use), a circle over “what’s still going around in their heads” (practices they still have questions about), and a triangle over three ideas that they will use in their settings. For more ideas on providing a more comprehensive review, visit the M</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Early Math Approach suite.</a:t>
            </a:r>
          </a:p>
        </p:txBody>
      </p:sp>
      <p:sp>
        <p:nvSpPr>
          <p:cNvPr id="4" name="Slide Number Placeholder 3"/>
          <p:cNvSpPr>
            <a:spLocks noGrp="1"/>
          </p:cNvSpPr>
          <p:nvPr>
            <p:ph type="sldNum" sz="quarter" idx="5"/>
          </p:nvPr>
        </p:nvSpPr>
        <p:spPr/>
        <p:txBody>
          <a:bodyPr/>
          <a:lstStyle/>
          <a:p>
            <a:fld id="{896399F6-6299-4610-B81F-5B1794C45A33}" type="slidenum">
              <a:rPr lang="en-US" smtClean="0"/>
              <a:t>25</a:t>
            </a:fld>
            <a:endParaRPr lang="en-US" dirty="0"/>
          </a:p>
        </p:txBody>
      </p:sp>
    </p:spTree>
    <p:extLst>
      <p:ext uri="{BB962C8B-B14F-4D97-AF65-F5344CB8AC3E}">
        <p14:creationId xmlns:p14="http://schemas.microsoft.com/office/powerpoint/2010/main" val="2273538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20–30 minutes (include the review of the video on the previous slide)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Observing M</a:t>
            </a:r>
            <a:r>
              <a:rPr lang="en-US" sz="1200" b="1" kern="1200" baseline="30000" dirty="0">
                <a:solidFill>
                  <a:schemeClr val="tx1"/>
                </a:solidFill>
                <a:effectLst/>
                <a:latin typeface="+mn-lt"/>
                <a:ea typeface="+mn-ea"/>
                <a:cs typeface="+mn-cs"/>
              </a:rPr>
              <a:t>5</a:t>
            </a:r>
            <a:r>
              <a:rPr lang="en-US" sz="1200" b="1" kern="1200" dirty="0">
                <a:solidFill>
                  <a:schemeClr val="tx1"/>
                </a:solidFill>
                <a:effectLst/>
                <a:latin typeface="+mn-lt"/>
                <a:ea typeface="+mn-ea"/>
                <a:cs typeface="+mn-cs"/>
              </a:rPr>
              <a:t> in Action: Measurement </a:t>
            </a:r>
            <a:r>
              <a:rPr lang="en-US" sz="1200" kern="1200" dirty="0">
                <a:solidFill>
                  <a:schemeClr val="tx1"/>
                </a:solidFill>
                <a:effectLst/>
                <a:latin typeface="+mn-lt"/>
                <a:ea typeface="+mn-ea"/>
                <a:cs typeface="+mn-cs"/>
              </a:rPr>
              <a:t>handout, </a:t>
            </a:r>
            <a:r>
              <a:rPr lang="en-US" sz="1200" b="1" kern="1200" dirty="0">
                <a:solidFill>
                  <a:schemeClr val="tx1"/>
                </a:solidFill>
                <a:effectLst/>
                <a:latin typeface="+mn-lt"/>
                <a:ea typeface="+mn-ea"/>
                <a:cs typeface="+mn-cs"/>
              </a:rPr>
              <a:t>Sample Answers for Observing M</a:t>
            </a:r>
            <a:r>
              <a:rPr lang="en-US" sz="1200" b="1" kern="1200" baseline="30000" dirty="0">
                <a:solidFill>
                  <a:schemeClr val="tx1"/>
                </a:solidFill>
                <a:effectLst/>
                <a:latin typeface="+mn-lt"/>
                <a:ea typeface="+mn-ea"/>
                <a:cs typeface="+mn-cs"/>
              </a:rPr>
              <a:t>5</a:t>
            </a:r>
            <a:r>
              <a:rPr lang="en-US" sz="1200" b="1" kern="1200" dirty="0">
                <a:solidFill>
                  <a:schemeClr val="tx1"/>
                </a:solidFill>
                <a:effectLst/>
                <a:latin typeface="+mn-lt"/>
                <a:ea typeface="+mn-ea"/>
                <a:cs typeface="+mn-cs"/>
              </a:rPr>
              <a:t> in Action: Measurement</a:t>
            </a:r>
            <a:r>
              <a:rPr lang="en-US" sz="1200" kern="1200" dirty="0">
                <a:solidFill>
                  <a:schemeClr val="tx1"/>
                </a:solidFill>
                <a:effectLst/>
                <a:latin typeface="+mn-lt"/>
                <a:ea typeface="+mn-ea"/>
                <a:cs typeface="+mn-cs"/>
              </a:rPr>
              <a:t> handout; preschool, TK, or K measurement video clip; chart paper, markers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observed examples of how children (three to six years old) learn about measurement. Then, we explored the M</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Early Math Approach for supporting children’s early math learning.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Now, we are going to think back to part 1 and part 2 of the video we watched previously.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[Choose a strategy for facilitating this observation and debrief (on the next slide). Adapt the talking points to reflect this strategy.]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unpack your observations of each M</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practice.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 whether it would be helpful to show the video clip “</a:t>
            </a:r>
            <a:r>
              <a:rPr lang="en-US" sz="1200" u="sng" kern="1200" dirty="0">
                <a:solidFill>
                  <a:schemeClr val="tx1"/>
                </a:solidFill>
                <a:effectLst/>
                <a:latin typeface="+mn-lt"/>
                <a:ea typeface="+mn-ea"/>
                <a:cs typeface="+mn-cs"/>
                <a:hlinkClick r:id="rId3"/>
              </a:rPr>
              <a:t>Comparing Length with Unit Blocks (3–5 years)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[https://</a:t>
            </a:r>
            <a:r>
              <a:rPr lang="en-US" sz="1200" u="sng" kern="1200" dirty="0" err="1">
                <a:solidFill>
                  <a:schemeClr val="tx1"/>
                </a:solidFill>
                <a:effectLst/>
                <a:latin typeface="+mn-lt"/>
                <a:ea typeface="+mn-ea"/>
                <a:cs typeface="+mn-cs"/>
              </a:rPr>
              <a:t>youtu.be</a:t>
            </a:r>
            <a:r>
              <a:rPr lang="en-US" sz="1200" u="sng" kern="1200" dirty="0">
                <a:solidFill>
                  <a:schemeClr val="tx1"/>
                </a:solidFill>
                <a:effectLst/>
                <a:latin typeface="+mn-lt"/>
                <a:ea typeface="+mn-ea"/>
                <a:cs typeface="+mn-cs"/>
              </a:rPr>
              <a:t>/RQigPvC0TOY]</a:t>
            </a:r>
            <a:r>
              <a:rPr lang="en-US" sz="1200" kern="1200" dirty="0">
                <a:solidFill>
                  <a:schemeClr val="tx1"/>
                </a:solidFill>
                <a:effectLst/>
                <a:latin typeface="+mn-lt"/>
                <a:ea typeface="+mn-ea"/>
                <a:cs typeface="+mn-cs"/>
              </a:rPr>
              <a:t> one more time, this time asking participants to focus on how the educator used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Invite participants to use the </a:t>
            </a:r>
            <a:r>
              <a:rPr lang="en-US" sz="1200" b="1" kern="1200" dirty="0">
                <a:solidFill>
                  <a:schemeClr val="tx1"/>
                </a:solidFill>
                <a:effectLst/>
                <a:latin typeface="+mn-lt"/>
                <a:ea typeface="+mn-ea"/>
                <a:cs typeface="+mn-cs"/>
              </a:rPr>
              <a:t>Observing M</a:t>
            </a:r>
            <a:r>
              <a:rPr lang="en-US" sz="1200" b="1" kern="1200" baseline="30000" dirty="0">
                <a:solidFill>
                  <a:schemeClr val="tx1"/>
                </a:solidFill>
                <a:effectLst/>
                <a:latin typeface="+mn-lt"/>
                <a:ea typeface="+mn-ea"/>
                <a:cs typeface="+mn-cs"/>
              </a:rPr>
              <a:t>5</a:t>
            </a:r>
            <a:r>
              <a:rPr lang="en-US" sz="1200" b="1" kern="1200" dirty="0">
                <a:solidFill>
                  <a:schemeClr val="tx1"/>
                </a:solidFill>
                <a:effectLst/>
                <a:latin typeface="+mn-lt"/>
                <a:ea typeface="+mn-ea"/>
                <a:cs typeface="+mn-cs"/>
              </a:rPr>
              <a:t> in Action: Measurement</a:t>
            </a:r>
            <a:r>
              <a:rPr lang="en-US" sz="1200" kern="1200" dirty="0">
                <a:solidFill>
                  <a:schemeClr val="tx1"/>
                </a:solidFill>
                <a:effectLst/>
                <a:latin typeface="+mn-lt"/>
                <a:ea typeface="+mn-ea"/>
                <a:cs typeface="+mn-cs"/>
              </a:rPr>
              <a:t> handout.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larger groups: use a jigsaw approach. Assign each table one practice to focus on. [If there are more than five tables, assign more than one table to focus on each practice.] Then, invite each group to share their observations with the whole group. As each group shares, paraphrase, affirm, and add to their responses as needed. Consider charting each group’s observations to make practices visible.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smaller groups: inviting participants to focus on all five M5 practices. Then, invite participants to share their observations with the whole group. Chart their observations to make the practices visible. As participants share, paraphrase, affirm, and add to their responses as needed. Consider inviting participants to share something they learned with someone from another table. For example, ask them to find someone with similar shoes, meet them, and share something they learned.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the </a:t>
            </a:r>
            <a:r>
              <a:rPr lang="en-US" sz="1200" b="1" kern="1200" dirty="0">
                <a:solidFill>
                  <a:schemeClr val="tx1"/>
                </a:solidFill>
                <a:effectLst/>
                <a:latin typeface="+mn-lt"/>
                <a:ea typeface="+mn-ea"/>
                <a:cs typeface="+mn-cs"/>
              </a:rPr>
              <a:t>Sample Answers for Observing M</a:t>
            </a:r>
            <a:r>
              <a:rPr lang="en-US" sz="1200" b="1" kern="1200" baseline="30000" dirty="0">
                <a:solidFill>
                  <a:schemeClr val="tx1"/>
                </a:solidFill>
                <a:effectLst/>
                <a:latin typeface="+mn-lt"/>
                <a:ea typeface="+mn-ea"/>
                <a:cs typeface="+mn-cs"/>
              </a:rPr>
              <a:t>5</a:t>
            </a:r>
            <a:r>
              <a:rPr lang="en-US" sz="1200" b="1" kern="1200" dirty="0">
                <a:solidFill>
                  <a:schemeClr val="tx1"/>
                </a:solidFill>
                <a:effectLst/>
                <a:latin typeface="+mn-lt"/>
                <a:ea typeface="+mn-ea"/>
                <a:cs typeface="+mn-cs"/>
              </a:rPr>
              <a:t> in Action: Measurement</a:t>
            </a:r>
            <a:r>
              <a:rPr lang="en-US" sz="1200" kern="1200" dirty="0">
                <a:solidFill>
                  <a:schemeClr val="tx1"/>
                </a:solidFill>
                <a:effectLst/>
                <a:latin typeface="+mn-lt"/>
                <a:ea typeface="+mn-ea"/>
                <a:cs typeface="+mn-cs"/>
              </a:rPr>
              <a:t> handout for examples of ways M5 was used in the recommended video clips.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additional ideas on facilitating debriefs, visit the </a:t>
            </a:r>
            <a:r>
              <a:rPr lang="en-US" sz="1200" b="1" kern="1200" dirty="0">
                <a:solidFill>
                  <a:schemeClr val="tx1"/>
                </a:solidFill>
                <a:effectLst/>
                <a:latin typeface="+mn-lt"/>
                <a:ea typeface="+mn-ea"/>
                <a:cs typeface="+mn-cs"/>
              </a:rPr>
              <a:t>Facilitating STEAM Professional Learning</a:t>
            </a:r>
            <a:r>
              <a:rPr lang="en-US" sz="1200" kern="1200" dirty="0">
                <a:solidFill>
                  <a:schemeClr val="tx1"/>
                </a:solidFill>
                <a:effectLst/>
                <a:latin typeface="+mn-lt"/>
                <a:ea typeface="+mn-ea"/>
                <a:cs typeface="+mn-cs"/>
              </a:rPr>
              <a:t> module. </a:t>
            </a:r>
          </a:p>
        </p:txBody>
      </p:sp>
      <p:sp>
        <p:nvSpPr>
          <p:cNvPr id="4" name="Slide Number Placeholder 3"/>
          <p:cNvSpPr>
            <a:spLocks noGrp="1"/>
          </p:cNvSpPr>
          <p:nvPr>
            <p:ph type="sldNum" sz="quarter" idx="5"/>
          </p:nvPr>
        </p:nvSpPr>
        <p:spPr/>
        <p:txBody>
          <a:bodyPr/>
          <a:lstStyle/>
          <a:p>
            <a:fld id="{896399F6-6299-4610-B81F-5B1794C45A33}" type="slidenum">
              <a:rPr lang="en-US" smtClean="0"/>
              <a:t>26</a:t>
            </a:fld>
            <a:endParaRPr lang="en-US" dirty="0"/>
          </a:p>
        </p:txBody>
      </p:sp>
    </p:spTree>
    <p:extLst>
      <p:ext uri="{BB962C8B-B14F-4D97-AF65-F5344CB8AC3E}">
        <p14:creationId xmlns:p14="http://schemas.microsoft.com/office/powerpoint/2010/main" val="2696775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 </a:t>
            </a:r>
            <a:r>
              <a:rPr lang="en-US" sz="1200" kern="1200" dirty="0">
                <a:solidFill>
                  <a:schemeClr val="tx1"/>
                </a:solidFill>
                <a:effectLst/>
                <a:latin typeface="+mn-lt"/>
                <a:ea typeface="+mn-ea"/>
                <a:cs typeface="+mn-cs"/>
              </a:rPr>
              <a:t>20–30 minutes (including debrief on the next slide)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Using M</a:t>
            </a:r>
            <a:r>
              <a:rPr lang="en-US" sz="1200" b="1" kern="1200" baseline="30000" dirty="0">
                <a:solidFill>
                  <a:schemeClr val="tx1"/>
                </a:solidFill>
                <a:effectLst/>
                <a:latin typeface="+mn-lt"/>
                <a:ea typeface="+mn-ea"/>
                <a:cs typeface="+mn-cs"/>
              </a:rPr>
              <a:t>5</a:t>
            </a:r>
            <a:r>
              <a:rPr lang="en-US" sz="1200" b="1" kern="1200" dirty="0">
                <a:solidFill>
                  <a:schemeClr val="tx1"/>
                </a:solidFill>
                <a:effectLst/>
                <a:latin typeface="+mn-lt"/>
                <a:ea typeface="+mn-ea"/>
                <a:cs typeface="+mn-cs"/>
              </a:rPr>
              <a:t> to Support Learning About Measurement</a:t>
            </a:r>
            <a:r>
              <a:rPr lang="en-US" sz="1200" kern="1200" dirty="0">
                <a:solidFill>
                  <a:schemeClr val="tx1"/>
                </a:solidFill>
                <a:effectLst/>
                <a:latin typeface="+mn-lt"/>
                <a:ea typeface="+mn-ea"/>
                <a:cs typeface="+mn-cs"/>
              </a:rPr>
              <a:t> handout, paper, and markers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consider ways to use M</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teaching practices to support children’s understanding of measurement.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Take out the </a:t>
            </a:r>
            <a:r>
              <a:rPr lang="en-US" sz="1200" b="1" kern="1200" dirty="0">
                <a:solidFill>
                  <a:schemeClr val="tx1"/>
                </a:solidFill>
                <a:effectLst/>
                <a:latin typeface="+mn-lt"/>
                <a:ea typeface="+mn-ea"/>
                <a:cs typeface="+mn-cs"/>
              </a:rPr>
              <a:t>Using M</a:t>
            </a:r>
            <a:r>
              <a:rPr lang="en-US" sz="1200" b="1" kern="1200" baseline="30000" dirty="0">
                <a:solidFill>
                  <a:schemeClr val="tx1"/>
                </a:solidFill>
                <a:effectLst/>
                <a:latin typeface="+mn-lt"/>
                <a:ea typeface="+mn-ea"/>
                <a:cs typeface="+mn-cs"/>
              </a:rPr>
              <a:t>5</a:t>
            </a:r>
            <a:r>
              <a:rPr lang="en-US" sz="1200" b="1" kern="1200" dirty="0">
                <a:solidFill>
                  <a:schemeClr val="tx1"/>
                </a:solidFill>
                <a:effectLst/>
                <a:latin typeface="+mn-lt"/>
                <a:ea typeface="+mn-ea"/>
                <a:cs typeface="+mn-cs"/>
              </a:rPr>
              <a:t> to Support Learning About Measurement</a:t>
            </a:r>
            <a:r>
              <a:rPr lang="en-US" sz="1200" kern="1200" dirty="0">
                <a:solidFill>
                  <a:schemeClr val="tx1"/>
                </a:solidFill>
                <a:effectLst/>
                <a:latin typeface="+mn-lt"/>
                <a:ea typeface="+mn-ea"/>
                <a:cs typeface="+mn-cs"/>
              </a:rPr>
              <a:t> handout.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 the ideas on using M</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to support children in preschool, TK, or K to develop measurement skills. You might make notes, circle, or highlight as you review.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shorter sessions:] Consider the practices you reviewed. With a partner, discuss what you might want to try and why. [If time permits, invite some participants to share with the large group what practices they will try and why.]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longer sessions, use slide 32 to facilitate the discussion.]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5–7 minutes for participants to review the handout independently.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shorter sessions, instead of using the next slide move on to slide 33.</a:t>
            </a:r>
          </a:p>
        </p:txBody>
      </p:sp>
      <p:sp>
        <p:nvSpPr>
          <p:cNvPr id="4" name="Slide Number Placeholder 3"/>
          <p:cNvSpPr>
            <a:spLocks noGrp="1"/>
          </p:cNvSpPr>
          <p:nvPr>
            <p:ph type="sldNum" sz="quarter" idx="5"/>
          </p:nvPr>
        </p:nvSpPr>
        <p:spPr/>
        <p:txBody>
          <a:bodyPr/>
          <a:lstStyle/>
          <a:p>
            <a:fld id="{896399F6-6299-4610-B81F-5B1794C45A33}" type="slidenum">
              <a:rPr lang="en-US" smtClean="0"/>
              <a:t>27</a:t>
            </a:fld>
            <a:endParaRPr lang="en-US" dirty="0"/>
          </a:p>
        </p:txBody>
      </p:sp>
    </p:spTree>
    <p:extLst>
      <p:ext uri="{BB962C8B-B14F-4D97-AF65-F5344CB8AC3E}">
        <p14:creationId xmlns:p14="http://schemas.microsoft.com/office/powerpoint/2010/main" val="3151032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 </a:t>
            </a:r>
            <a:r>
              <a:rPr lang="en-US" sz="1200" kern="1200" dirty="0">
                <a:solidFill>
                  <a:schemeClr val="tx1"/>
                </a:solidFill>
                <a:effectLst/>
                <a:latin typeface="+mn-lt"/>
                <a:ea typeface="+mn-ea"/>
                <a:cs typeface="+mn-cs"/>
              </a:rPr>
              <a:t>20–30 minutes (including review of the document on the previous slide)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Using M</a:t>
            </a:r>
            <a:r>
              <a:rPr lang="en-US" sz="1200" b="1" kern="1200" baseline="30000" dirty="0">
                <a:solidFill>
                  <a:schemeClr val="tx1"/>
                </a:solidFill>
                <a:effectLst/>
                <a:latin typeface="+mn-lt"/>
                <a:ea typeface="+mn-ea"/>
                <a:cs typeface="+mn-cs"/>
              </a:rPr>
              <a:t>5</a:t>
            </a:r>
            <a:r>
              <a:rPr lang="en-US" sz="1200" b="1" kern="1200" dirty="0">
                <a:solidFill>
                  <a:schemeClr val="tx1"/>
                </a:solidFill>
                <a:effectLst/>
                <a:latin typeface="+mn-lt"/>
                <a:ea typeface="+mn-ea"/>
                <a:cs typeface="+mn-cs"/>
              </a:rPr>
              <a:t> to Support Learning About Measurement </a:t>
            </a:r>
            <a:r>
              <a:rPr lang="en-US" sz="1200" kern="1200" dirty="0">
                <a:solidFill>
                  <a:schemeClr val="tx1"/>
                </a:solidFill>
                <a:effectLst/>
                <a:latin typeface="+mn-lt"/>
                <a:ea typeface="+mn-ea"/>
                <a:cs typeface="+mn-cs"/>
              </a:rPr>
              <a:t>handout, paper, and markers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reviewed some ideas on using the M</a:t>
            </a:r>
            <a:r>
              <a:rPr lang="en-US" sz="1200" kern="1200" baseline="30000" dirty="0">
                <a:solidFill>
                  <a:schemeClr val="tx1"/>
                </a:solidFill>
                <a:effectLst/>
                <a:latin typeface="+mn-lt"/>
                <a:ea typeface="+mn-ea"/>
                <a:cs typeface="+mn-cs"/>
              </a:rPr>
              <a:t>5 </a:t>
            </a:r>
            <a:r>
              <a:rPr lang="en-US" sz="1200" kern="1200" dirty="0">
                <a:solidFill>
                  <a:schemeClr val="tx1"/>
                </a:solidFill>
                <a:effectLst/>
                <a:latin typeface="+mn-lt"/>
                <a:ea typeface="+mn-ea"/>
                <a:cs typeface="+mn-cs"/>
              </a:rPr>
              <a:t>Early Math Approach to support children in understanding measurement. Next, let’s reflect on ways to continue supporting children’s understanding of measurement.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[Select a way to organize this activity from the facilitator notes. Then, adapt these talking points based on your selection.]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[Assign each group one M</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practice.] Briefly discuss the ideas described for your assigned practice. Then, decide how you will share these ideas with the whole group.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Be creative, for example, you might create a drawing, song, or role-play to share your learning.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Consider ways to represent the diversity of children’s interests, languages, cultures and lived experiences, abilities, and emerging skills.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Each group will have two to three minutes to share their M</a:t>
            </a:r>
            <a:r>
              <a:rPr lang="en-US" sz="1200" kern="1200" baseline="30000" dirty="0">
                <a:solidFill>
                  <a:schemeClr val="tx1"/>
                </a:solidFill>
                <a:effectLst/>
                <a:latin typeface="+mn-lt"/>
                <a:ea typeface="+mn-ea"/>
                <a:cs typeface="+mn-cs"/>
              </a:rPr>
              <a:t>5 </a:t>
            </a:r>
            <a:r>
              <a:rPr lang="en-US" sz="1200" kern="1200" dirty="0">
                <a:solidFill>
                  <a:schemeClr val="tx1"/>
                </a:solidFill>
                <a:effectLst/>
                <a:latin typeface="+mn-lt"/>
                <a:ea typeface="+mn-ea"/>
                <a:cs typeface="+mn-cs"/>
              </a:rPr>
              <a:t>practice with the whole group.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time for participants to prepare their presentations. Then, invite groups to share their assigned practices. Offer additional information about each practice as needed.]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[After each group has shared:] You reviewed some ways to use the M</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Early Math Approach to support children’s understanding of measurement. Hopefully, you will find these strategies helpful in your setting.</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Adjust the way you organize this activity based on group size: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smaller sessions, divide participants into five groups. Assign each group one M</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practice. Each group will discuss their assigned practice briefly and identify a way to share the information with the whole group.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larger groups, create groups of five to seven participants each. Assign each group an M</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practice. As necessary, assign more than one group to the same practice. Each group will discuss their assigned practice briefly and identify a way to share the information with the whole group.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Move around the room while participants work in groups. Provide support as needed.</a:t>
            </a:r>
          </a:p>
        </p:txBody>
      </p:sp>
      <p:sp>
        <p:nvSpPr>
          <p:cNvPr id="4" name="Slide Number Placeholder 3"/>
          <p:cNvSpPr>
            <a:spLocks noGrp="1"/>
          </p:cNvSpPr>
          <p:nvPr>
            <p:ph type="sldNum" sz="quarter" idx="5"/>
          </p:nvPr>
        </p:nvSpPr>
        <p:spPr/>
        <p:txBody>
          <a:bodyPr/>
          <a:lstStyle/>
          <a:p>
            <a:fld id="{896399F6-6299-4610-B81F-5B1794C45A33}" type="slidenum">
              <a:rPr lang="en-US" smtClean="0"/>
              <a:t>28</a:t>
            </a:fld>
            <a:endParaRPr lang="en-US" dirty="0"/>
          </a:p>
        </p:txBody>
      </p:sp>
    </p:spTree>
    <p:extLst>
      <p:ext uri="{BB962C8B-B14F-4D97-AF65-F5344CB8AC3E}">
        <p14:creationId xmlns:p14="http://schemas.microsoft.com/office/powerpoint/2010/main" val="793972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 </a:t>
            </a:r>
            <a:r>
              <a:rPr lang="en-US" sz="1200" kern="1200" dirty="0">
                <a:solidFill>
                  <a:schemeClr val="tx1"/>
                </a:solidFill>
                <a:effectLst/>
                <a:latin typeface="+mn-lt"/>
                <a:ea typeface="+mn-ea"/>
                <a:cs typeface="+mn-cs"/>
              </a:rPr>
              <a:t>10–20 minutes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Measuring with Hands or Feet</a:t>
            </a:r>
            <a:r>
              <a:rPr lang="en-US" sz="1200" kern="1200" dirty="0">
                <a:solidFill>
                  <a:schemeClr val="tx1"/>
                </a:solidFill>
                <a:effectLst/>
                <a:latin typeface="+mn-lt"/>
                <a:ea typeface="+mn-ea"/>
                <a:cs typeface="+mn-cs"/>
              </a:rPr>
              <a:t> handout, materials to play “Measuring with Hands or Feet” (optional)</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explore a playful activity that can encourage children to measure using nonstandard tools.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Take out the “</a:t>
            </a:r>
            <a:r>
              <a:rPr lang="en-US" sz="1200" b="1" kern="1200" dirty="0">
                <a:solidFill>
                  <a:schemeClr val="tx1"/>
                </a:solidFill>
                <a:effectLst/>
                <a:latin typeface="+mn-lt"/>
                <a:ea typeface="+mn-ea"/>
                <a:cs typeface="+mn-cs"/>
              </a:rPr>
              <a:t>Measuring with Hands or Feet</a:t>
            </a:r>
            <a:r>
              <a:rPr lang="en-US" sz="1200" kern="1200" dirty="0">
                <a:solidFill>
                  <a:schemeClr val="tx1"/>
                </a:solidFill>
                <a:effectLst/>
                <a:latin typeface="+mn-lt"/>
                <a:ea typeface="+mn-ea"/>
                <a:cs typeface="+mn-cs"/>
              </a:rPr>
              <a:t>” activity for children.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With a partner, review the handout together. Then, discuss how you might use this activity in your settings.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Consider the children in your setting. Use the ideas at the end of the handout to brainstorm ways you might modify this activity to meet the interests and needs of the children in your learning setting.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5–10 minutes for participants to review and discuss the handout.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might invite participants to share with the larger group how they might use the activity in their setting.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Refer to the M</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section in the “</a:t>
            </a:r>
            <a:r>
              <a:rPr lang="en-US" sz="1200" b="1" kern="1200" dirty="0">
                <a:solidFill>
                  <a:schemeClr val="tx1"/>
                </a:solidFill>
                <a:effectLst/>
                <a:latin typeface="+mn-lt"/>
                <a:ea typeface="+mn-ea"/>
                <a:cs typeface="+mn-cs"/>
              </a:rPr>
              <a:t>Measuring with Hands or Feet</a:t>
            </a:r>
            <a:r>
              <a:rPr lang="en-US" sz="1200" kern="1200" dirty="0">
                <a:solidFill>
                  <a:schemeClr val="tx1"/>
                </a:solidFill>
                <a:effectLst/>
                <a:latin typeface="+mn-lt"/>
                <a:ea typeface="+mn-ea"/>
                <a:cs typeface="+mn-cs"/>
              </a:rPr>
              <a:t>” activity for examples of ways educators might modify this activity to respond to children’s interests, languages, cultures and lived experiences, abilities, and emerging skills.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longer sessions, consider offering time for participants to do the activity. Be sure to prepare and bring the necessary materials. Encourage participants to discuss what they notice as they engage in the activity.</a:t>
            </a:r>
          </a:p>
        </p:txBody>
      </p:sp>
      <p:sp>
        <p:nvSpPr>
          <p:cNvPr id="4" name="Slide Number Placeholder 3"/>
          <p:cNvSpPr>
            <a:spLocks noGrp="1"/>
          </p:cNvSpPr>
          <p:nvPr>
            <p:ph type="sldNum" sz="quarter" idx="5"/>
          </p:nvPr>
        </p:nvSpPr>
        <p:spPr/>
        <p:txBody>
          <a:bodyPr/>
          <a:lstStyle/>
          <a:p>
            <a:fld id="{896399F6-6299-4610-B81F-5B1794C45A33}" type="slidenum">
              <a:rPr lang="en-US" smtClean="0"/>
              <a:t>29</a:t>
            </a:fld>
            <a:endParaRPr lang="en-US" dirty="0"/>
          </a:p>
        </p:txBody>
      </p:sp>
    </p:spTree>
    <p:extLst>
      <p:ext uri="{BB962C8B-B14F-4D97-AF65-F5344CB8AC3E}">
        <p14:creationId xmlns:p14="http://schemas.microsoft.com/office/powerpoint/2010/main" val="247486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First, we will review how children in preschool, TK, and K develop knowledge and skills in measurement.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Then, we will explore ways educators can support preschool, TK, and K children in developing knowledge and skills in measurement.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Throughout the session, we will reflect on our current practices. We will also think about how we might use information from this session in our work.</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Adjust slide content and talking points to reflect what you plan to address in your professional learning session.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longer sessions, start the session by engaging participants in the interactive </a:t>
            </a:r>
            <a:r>
              <a:rPr lang="en-US" sz="1200" b="1" kern="1200" dirty="0">
                <a:solidFill>
                  <a:schemeClr val="tx1"/>
                </a:solidFill>
                <a:effectLst/>
                <a:latin typeface="+mn-lt"/>
                <a:ea typeface="+mn-ea"/>
                <a:cs typeface="+mn-cs"/>
              </a:rPr>
              <a:t>How Tall Am I?</a:t>
            </a:r>
            <a:r>
              <a:rPr lang="en-US" sz="1200" kern="1200" dirty="0">
                <a:solidFill>
                  <a:schemeClr val="tx1"/>
                </a:solidFill>
                <a:effectLst/>
                <a:latin typeface="+mn-lt"/>
                <a:ea typeface="+mn-ea"/>
                <a:cs typeface="+mn-cs"/>
              </a:rPr>
              <a:t> activity described in PPT 1 “Introduction to Measurement: Birth–8 Years” and its corresponding handout. The purpose of this activity is to help participants explore important measurement ideas such as estimation, starting points, approximation, and accuracy. Alternatively, engage participants in the activity in slide 4.</a:t>
            </a:r>
          </a:p>
        </p:txBody>
      </p:sp>
      <p:sp>
        <p:nvSpPr>
          <p:cNvPr id="4" name="Slide Number Placeholder 3"/>
          <p:cNvSpPr>
            <a:spLocks noGrp="1"/>
          </p:cNvSpPr>
          <p:nvPr>
            <p:ph type="sldNum" sz="quarter" idx="5"/>
          </p:nvPr>
        </p:nvSpPr>
        <p:spPr/>
        <p:txBody>
          <a:bodyPr/>
          <a:lstStyle/>
          <a:p>
            <a:fld id="{896399F6-6299-4610-B81F-5B1794C45A33}" type="slidenum">
              <a:rPr lang="en-US" smtClean="0"/>
              <a:t>3</a:t>
            </a:fld>
            <a:endParaRPr lang="en-US" dirty="0"/>
          </a:p>
        </p:txBody>
      </p:sp>
    </p:spTree>
    <p:extLst>
      <p:ext uri="{BB962C8B-B14F-4D97-AF65-F5344CB8AC3E}">
        <p14:creationId xmlns:p14="http://schemas.microsoft.com/office/powerpoint/2010/main" val="2770147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5–7 minutes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Take a few minutes to think about our session. Write down five things you have learned today.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[Allow two minutes for participants to write down their ideas.]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Next, please turn to a partner. Take three minutes to share with your partners what you learned today.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participants with three minutes to share with their partner.]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Thank you for your time, attention, and engagement. It has been wonderful working with you.</a:t>
            </a:r>
          </a:p>
          <a:p>
            <a:endParaRPr lang="en-US" sz="1200" b="1" kern="1200" dirty="0">
              <a:solidFill>
                <a:schemeClr val="tx1"/>
              </a:solidFill>
              <a:effectLst/>
              <a:latin typeface="+mn-lt"/>
              <a:ea typeface="+mn-ea"/>
              <a:cs typeface="+mn-cs"/>
            </a:endParaRPr>
          </a:p>
          <a:p>
            <a:r>
              <a:rPr lang="en-US" sz="1200" b="1" kern="1200">
                <a:solidFill>
                  <a:schemeClr val="tx1"/>
                </a:solidFill>
                <a:effectLst/>
                <a:latin typeface="+mn-lt"/>
                <a:ea typeface="+mn-ea"/>
                <a:cs typeface="+mn-cs"/>
              </a:rPr>
              <a:t>Facilitator </a:t>
            </a:r>
            <a:r>
              <a:rPr lang="en-US" sz="1200" b="1" kern="1200" dirty="0">
                <a:solidFill>
                  <a:schemeClr val="tx1"/>
                </a:solidFill>
                <a:effectLst/>
                <a:latin typeface="+mn-lt"/>
                <a:ea typeface="+mn-ea"/>
                <a:cs typeface="+mn-cs"/>
              </a:rPr>
              <a:t>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participants discuss their reflections, note the questions that they still have and what they would like to try. You might use this information to identify topics for future training, coaching, or communities of practice.</a:t>
            </a:r>
          </a:p>
        </p:txBody>
      </p:sp>
      <p:sp>
        <p:nvSpPr>
          <p:cNvPr id="4" name="Slide Number Placeholder 3"/>
          <p:cNvSpPr>
            <a:spLocks noGrp="1"/>
          </p:cNvSpPr>
          <p:nvPr>
            <p:ph type="sldNum" sz="quarter" idx="5"/>
          </p:nvPr>
        </p:nvSpPr>
        <p:spPr/>
        <p:txBody>
          <a:bodyPr/>
          <a:lstStyle/>
          <a:p>
            <a:fld id="{896399F6-6299-4610-B81F-5B1794C45A33}" type="slidenum">
              <a:rPr lang="en-US" smtClean="0"/>
              <a:t>30</a:t>
            </a:fld>
            <a:endParaRPr lang="en-US" dirty="0"/>
          </a:p>
        </p:txBody>
      </p:sp>
    </p:spTree>
    <p:extLst>
      <p:ext uri="{BB962C8B-B14F-4D97-AF65-F5344CB8AC3E}">
        <p14:creationId xmlns:p14="http://schemas.microsoft.com/office/powerpoint/2010/main" val="554024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8–10 minutes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a:t>
            </a:r>
            <a:r>
              <a:rPr lang="en-US" sz="1200" kern="1200" dirty="0">
                <a:solidFill>
                  <a:schemeClr val="tx1"/>
                </a:solidFill>
                <a:effectLst/>
                <a:latin typeface="+mn-lt"/>
                <a:ea typeface="+mn-ea"/>
                <a:cs typeface="+mn-cs"/>
              </a:rPr>
              <a:t>Variety of standard and nonstandard measurement tools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Children have many opportunities in their everyday routines and experiences to explore ideas around measurement or use measurement tools. For example, they might measure how tall their block tower is or measure ingredients while making play dough.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have provided a variety of measurement tools on your tables. We have included both </a:t>
            </a:r>
            <a:r>
              <a:rPr lang="en-US" sz="1200" b="1" kern="1200" dirty="0">
                <a:solidFill>
                  <a:schemeClr val="tx1"/>
                </a:solidFill>
                <a:effectLst/>
                <a:latin typeface="+mn-lt"/>
                <a:ea typeface="+mn-ea"/>
                <a:cs typeface="+mn-cs"/>
              </a:rPr>
              <a:t>standard and nonstandard measurement tools</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Nonstandard measurement tools </a:t>
            </a:r>
            <a:r>
              <a:rPr lang="en-US" sz="1200" kern="1200" dirty="0">
                <a:solidFill>
                  <a:schemeClr val="tx1"/>
                </a:solidFill>
                <a:effectLst/>
                <a:latin typeface="+mn-lt"/>
                <a:ea typeface="+mn-ea"/>
                <a:cs typeface="+mn-cs"/>
              </a:rPr>
              <a:t>include everyday items like counting bears, blocks, unit cubes, your hands, or paper clips.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Standard measurement tools </a:t>
            </a:r>
            <a:r>
              <a:rPr lang="en-US" sz="1200" kern="1200" dirty="0">
                <a:solidFill>
                  <a:schemeClr val="tx1"/>
                </a:solidFill>
                <a:effectLst/>
                <a:latin typeface="+mn-lt"/>
                <a:ea typeface="+mn-ea"/>
                <a:cs typeface="+mn-cs"/>
              </a:rPr>
              <a:t>include more traditional tools such as a ruler, scale, yard stick, or meter stick.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Think about some of the everyday routines, learning activities or investigations that occur in your learning setting. How might you invite children to use some of these standard or nonstandard measurement tools during those learning experiences?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Share your ideas with your table group. Then, discuss the following with your group:</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measurement skills or concepts would children develop through this routine, activity, or investigation?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measurement vocabulary might you introduce during these learning experiences?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 variety of standard and nonstandard measurement tools available for participants.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Adjust the way you organize the activity based on group size, session length and format, and participants’ needs.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longer sessions, consider asking each table group to share one or two examples with the large group.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 around the room and notice the ideas participants are discussing. When relevant, make references to these ideas throughout the session.</a:t>
            </a:r>
          </a:p>
        </p:txBody>
      </p:sp>
      <p:sp>
        <p:nvSpPr>
          <p:cNvPr id="4" name="Slide Number Placeholder 3"/>
          <p:cNvSpPr>
            <a:spLocks noGrp="1"/>
          </p:cNvSpPr>
          <p:nvPr>
            <p:ph type="sldNum" sz="quarter" idx="5"/>
          </p:nvPr>
        </p:nvSpPr>
        <p:spPr/>
        <p:txBody>
          <a:bodyPr/>
          <a:lstStyle/>
          <a:p>
            <a:fld id="{896399F6-6299-4610-B81F-5B1794C45A33}" type="slidenum">
              <a:rPr lang="en-US" smtClean="0"/>
              <a:t>4</a:t>
            </a:fld>
            <a:endParaRPr lang="en-US" dirty="0"/>
          </a:p>
        </p:txBody>
      </p:sp>
    </p:spTree>
    <p:extLst>
      <p:ext uri="{BB962C8B-B14F-4D97-AF65-F5344CB8AC3E}">
        <p14:creationId xmlns:p14="http://schemas.microsoft.com/office/powerpoint/2010/main" val="2454283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 </a:t>
            </a:r>
            <a:r>
              <a:rPr lang="en-US" sz="1200" kern="1200" dirty="0">
                <a:solidFill>
                  <a:schemeClr val="tx1"/>
                </a:solidFill>
                <a:effectLst/>
                <a:latin typeface="+mn-lt"/>
                <a:ea typeface="+mn-ea"/>
                <a:cs typeface="+mn-cs"/>
              </a:rPr>
              <a:t>5–10 minutes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Measuring in STEAM Investigations</a:t>
            </a:r>
            <a:r>
              <a:rPr lang="en-US" sz="1200" kern="1200" dirty="0">
                <a:solidFill>
                  <a:schemeClr val="tx1"/>
                </a:solidFill>
                <a:effectLst/>
                <a:latin typeface="+mn-lt"/>
                <a:ea typeface="+mn-ea"/>
                <a:cs typeface="+mn-cs"/>
              </a:rPr>
              <a:t> handout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STEAM investigations—investigations using science, technology, engineering, the arts, and math to construct meaning about the world—provide meaningful contexts for children to use measurement.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Supporting children to measure within an investigation allows children to observe objects and phenomena with greater precision and accuracy.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Take out the “</a:t>
            </a:r>
            <a:r>
              <a:rPr lang="en-US" sz="1200" b="1" kern="1200" dirty="0">
                <a:solidFill>
                  <a:schemeClr val="tx1"/>
                </a:solidFill>
                <a:effectLst/>
                <a:latin typeface="+mn-lt"/>
                <a:ea typeface="+mn-ea"/>
                <a:cs typeface="+mn-cs"/>
              </a:rPr>
              <a:t>Measuring in STEAM Investigations</a:t>
            </a:r>
            <a:r>
              <a:rPr lang="en-US" sz="1200" kern="1200" dirty="0">
                <a:solidFill>
                  <a:schemeClr val="tx1"/>
                </a:solidFill>
                <a:effectLst/>
                <a:latin typeface="+mn-lt"/>
                <a:ea typeface="+mn-ea"/>
                <a:cs typeface="+mn-cs"/>
              </a:rPr>
              <a:t>” handout.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handout describes ways to use measurement during different STEAM investigations within five STEAM content areas: physical science, life science, earth and space science, engineering and technology, and computer science.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 the STEAM investigations described in the handout.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Place a star next to an investigation that might be meaningful for children in your setting to investigate.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the following questions to brainstorm ways you might use measurement to support children’s investigations: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 what ways is this investigation meaningful or interesting to children?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might you say or do to encourage children to measure as part of their investigations?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tools might you provide for children to measure with? Consider standard and nonstandard units that are meaningful to children.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support might children need to better understand how to use the measuring tools and how to interpret meaning from the tools (both standard and nonstandard units)?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small groups, invite participants to share ways they might encourage children to measure during STEAM investigations. You might invite a few volunteers to share with the larger group.]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Thank you for thinking about ways you might support children to measure during STEAM investigations.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might use a jigsaw approach, assigning different groups to a different content area to review (for example, one group can review physical science and another group can review life science). </a:t>
            </a:r>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5</a:t>
            </a:fld>
            <a:endParaRPr lang="en-US" dirty="0"/>
          </a:p>
        </p:txBody>
      </p:sp>
    </p:spTree>
    <p:extLst>
      <p:ext uri="{BB962C8B-B14F-4D97-AF65-F5344CB8AC3E}">
        <p14:creationId xmlns:p14="http://schemas.microsoft.com/office/powerpoint/2010/main" val="3607671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Now, we will explore how children in preschool, TK, and K develop an understanding of measurement. </a:t>
            </a:r>
          </a:p>
        </p:txBody>
      </p:sp>
      <p:sp>
        <p:nvSpPr>
          <p:cNvPr id="4" name="Slide Number Placeholder 3"/>
          <p:cNvSpPr>
            <a:spLocks noGrp="1"/>
          </p:cNvSpPr>
          <p:nvPr>
            <p:ph type="sldNum" sz="quarter" idx="5"/>
          </p:nvPr>
        </p:nvSpPr>
        <p:spPr/>
        <p:txBody>
          <a:bodyPr/>
          <a:lstStyle/>
          <a:p>
            <a:fld id="{896399F6-6299-4610-B81F-5B1794C45A33}" type="slidenum">
              <a:rPr lang="en-US" smtClean="0"/>
              <a:t>6</a:t>
            </a:fld>
            <a:endParaRPr lang="en-US" dirty="0"/>
          </a:p>
        </p:txBody>
      </p:sp>
    </p:spTree>
    <p:extLst>
      <p:ext uri="{BB962C8B-B14F-4D97-AF65-F5344CB8AC3E}">
        <p14:creationId xmlns:p14="http://schemas.microsoft.com/office/powerpoint/2010/main" val="7099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review how measurement understanding is represented in the </a:t>
            </a:r>
            <a:r>
              <a:rPr lang="en-US" sz="1200" i="1" kern="1200" dirty="0">
                <a:solidFill>
                  <a:schemeClr val="tx1"/>
                </a:solidFill>
                <a:effectLst/>
                <a:latin typeface="+mn-lt"/>
                <a:ea typeface="+mn-ea"/>
                <a:cs typeface="+mn-cs"/>
              </a:rPr>
              <a:t>California Preschool/Transitional Kindergarten Learning Foundations</a:t>
            </a:r>
            <a:r>
              <a:rPr lang="en-US" sz="1200" kern="1200" dirty="0">
                <a:solidFill>
                  <a:schemeClr val="tx1"/>
                </a:solidFill>
                <a:effectLst/>
                <a:latin typeface="+mn-lt"/>
                <a:ea typeface="+mn-ea"/>
                <a:cs typeface="+mn-cs"/>
              </a:rPr>
              <a:t> (PTKLF; California Department of Education, 2024). The recently revised foundations were designed to align with expectations stated in the </a:t>
            </a:r>
            <a:r>
              <a:rPr lang="en-US" sz="1200" i="1" kern="1200" dirty="0">
                <a:solidFill>
                  <a:schemeClr val="tx1"/>
                </a:solidFill>
                <a:effectLst/>
                <a:latin typeface="+mn-lt"/>
                <a:ea typeface="+mn-ea"/>
                <a:cs typeface="+mn-cs"/>
              </a:rPr>
              <a:t>California Common Core State Standards: Mathematics </a:t>
            </a:r>
            <a:r>
              <a:rPr lang="en-US" sz="1200" kern="1200" dirty="0">
                <a:solidFill>
                  <a:schemeClr val="tx1"/>
                </a:solidFill>
                <a:effectLst/>
                <a:latin typeface="+mn-lt"/>
                <a:ea typeface="+mn-ea"/>
                <a:cs typeface="+mn-cs"/>
              </a:rPr>
              <a:t>(California Department of Education, 2013).</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Three foundations in the “Measurement and Data” strand describe what children learn about measurement in preschool or TK. These foundations describe children’s ability to:</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Compare the measurable attributes of objects (Foundation 3.1)</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Order objects by measurable attributes (Foundation 3.2)</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Measure the length of objects (Foundation 3.3)</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Slides 7 and 8 make connections to foundations and standards for measurement.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PTKLF addresses children ages three to five, this includes children in both preschool and TK. The </a:t>
            </a:r>
            <a:r>
              <a:rPr lang="en-US" sz="1200" i="1" kern="1200" dirty="0">
                <a:solidFill>
                  <a:schemeClr val="tx1"/>
                </a:solidFill>
                <a:effectLst/>
                <a:latin typeface="+mn-lt"/>
                <a:ea typeface="+mn-ea"/>
                <a:cs typeface="+mn-cs"/>
              </a:rPr>
              <a:t>California Common Core State Standards: Mathematics</a:t>
            </a:r>
            <a:r>
              <a:rPr lang="en-US" sz="1200" kern="1200" dirty="0">
                <a:solidFill>
                  <a:schemeClr val="tx1"/>
                </a:solidFill>
                <a:effectLst/>
                <a:latin typeface="+mn-lt"/>
                <a:ea typeface="+mn-ea"/>
                <a:cs typeface="+mn-cs"/>
              </a:rPr>
              <a:t> include standards for children in kindergarten.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foundations and standards listed in some of the slides are condensed. Consider providing participants with copies of the relevant </a:t>
            </a:r>
            <a:r>
              <a:rPr lang="en-US" sz="1200" i="1" kern="1200" dirty="0">
                <a:solidFill>
                  <a:schemeClr val="tx1"/>
                </a:solidFill>
                <a:effectLst/>
                <a:latin typeface="+mn-lt"/>
                <a:ea typeface="+mn-ea"/>
                <a:cs typeface="+mn-cs"/>
              </a:rPr>
              <a:t>California Preschool/TK Learning Foundations</a:t>
            </a:r>
            <a:r>
              <a:rPr lang="en-US" sz="1200" kern="1200" dirty="0">
                <a:solidFill>
                  <a:schemeClr val="tx1"/>
                </a:solidFill>
                <a:effectLst/>
                <a:latin typeface="+mn-lt"/>
                <a:ea typeface="+mn-ea"/>
                <a:cs typeface="+mn-cs"/>
              </a:rPr>
              <a:t> or the </a:t>
            </a:r>
            <a:r>
              <a:rPr lang="en-US" sz="1200" i="1" kern="1200" dirty="0">
                <a:solidFill>
                  <a:schemeClr val="tx1"/>
                </a:solidFill>
                <a:effectLst/>
                <a:latin typeface="+mn-lt"/>
                <a:ea typeface="+mn-ea"/>
                <a:cs typeface="+mn-cs"/>
              </a:rPr>
              <a:t>California Common Core State Standards</a:t>
            </a:r>
            <a:r>
              <a:rPr lang="en-US" sz="1200" kern="1200" dirty="0">
                <a:solidFill>
                  <a:schemeClr val="tx1"/>
                </a:solidFill>
                <a:effectLst/>
                <a:latin typeface="+mn-lt"/>
                <a:ea typeface="+mn-ea"/>
                <a:cs typeface="+mn-cs"/>
              </a:rPr>
              <a:t>. Consider whether electronic or printed copies will be more useful for your participants.</a:t>
            </a:r>
          </a:p>
        </p:txBody>
      </p:sp>
      <p:sp>
        <p:nvSpPr>
          <p:cNvPr id="4" name="Slide Number Placeholder 3"/>
          <p:cNvSpPr>
            <a:spLocks noGrp="1"/>
          </p:cNvSpPr>
          <p:nvPr>
            <p:ph type="sldNum" sz="quarter" idx="5"/>
          </p:nvPr>
        </p:nvSpPr>
        <p:spPr/>
        <p:txBody>
          <a:bodyPr/>
          <a:lstStyle/>
          <a:p>
            <a:fld id="{896399F6-6299-4610-B81F-5B1794C45A33}" type="slidenum">
              <a:rPr lang="en-US" smtClean="0"/>
              <a:t>7</a:t>
            </a:fld>
            <a:endParaRPr lang="en-US" dirty="0"/>
          </a:p>
        </p:txBody>
      </p:sp>
    </p:spTree>
    <p:extLst>
      <p:ext uri="{BB962C8B-B14F-4D97-AF65-F5344CB8AC3E}">
        <p14:creationId xmlns:p14="http://schemas.microsoft.com/office/powerpoint/2010/main" val="465995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children in kindergarten, let’s review how measurement learning is represented in the California Common Core State Standards: Mathematics (California Department of Education, 2013).</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Two kindergarten standards in the domain “Measurement and Data” describe what children learn about measurement: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One standard describes children’s ability to describe the measurable attributes of objects, such as length or weight.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Another standard describes children’s ability to directly compare two objects to see which object has “more of”/”less of” the attribute and describe the difference.</a:t>
            </a:r>
          </a:p>
        </p:txBody>
      </p:sp>
      <p:sp>
        <p:nvSpPr>
          <p:cNvPr id="4" name="Slide Number Placeholder 3"/>
          <p:cNvSpPr>
            <a:spLocks noGrp="1"/>
          </p:cNvSpPr>
          <p:nvPr>
            <p:ph type="sldNum" sz="quarter" idx="5"/>
          </p:nvPr>
        </p:nvSpPr>
        <p:spPr/>
        <p:txBody>
          <a:bodyPr/>
          <a:lstStyle/>
          <a:p>
            <a:fld id="{896399F6-6299-4610-B81F-5B1794C45A33}" type="slidenum">
              <a:rPr lang="en-US" smtClean="0"/>
              <a:t>8</a:t>
            </a:fld>
            <a:endParaRPr lang="en-US" dirty="0"/>
          </a:p>
        </p:txBody>
      </p:sp>
    </p:spTree>
    <p:extLst>
      <p:ext uri="{BB962C8B-B14F-4D97-AF65-F5344CB8AC3E}">
        <p14:creationId xmlns:p14="http://schemas.microsoft.com/office/powerpoint/2010/main" val="4155423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suite addresses several important measurement skills: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Noticing measurable attributes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Comparing and ordering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Measuring</a:t>
            </a:r>
          </a:p>
        </p:txBody>
      </p:sp>
      <p:sp>
        <p:nvSpPr>
          <p:cNvPr id="4" name="Slide Number Placeholder 3"/>
          <p:cNvSpPr>
            <a:spLocks noGrp="1"/>
          </p:cNvSpPr>
          <p:nvPr>
            <p:ph type="sldNum" sz="quarter" idx="5"/>
          </p:nvPr>
        </p:nvSpPr>
        <p:spPr/>
        <p:txBody>
          <a:bodyPr/>
          <a:lstStyle/>
          <a:p>
            <a:fld id="{896399F6-6299-4610-B81F-5B1794C45A33}" type="slidenum">
              <a:rPr lang="en-US" smtClean="0"/>
              <a:t>9</a:t>
            </a:fld>
            <a:endParaRPr lang="en-US" dirty="0"/>
          </a:p>
        </p:txBody>
      </p:sp>
    </p:spTree>
    <p:extLst>
      <p:ext uri="{BB962C8B-B14F-4D97-AF65-F5344CB8AC3E}">
        <p14:creationId xmlns:p14="http://schemas.microsoft.com/office/powerpoint/2010/main" val="833104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HORT HEADER">
    <p:spTree>
      <p:nvGrpSpPr>
        <p:cNvPr id="1" name=""/>
        <p:cNvGrpSpPr/>
        <p:nvPr/>
      </p:nvGrpSpPr>
      <p:grpSpPr>
        <a:xfrm>
          <a:off x="0" y="0"/>
          <a:ext cx="0" cy="0"/>
          <a:chOff x="0" y="0"/>
          <a:chExt cx="0" cy="0"/>
        </a:xfrm>
      </p:grpSpPr>
      <p:sp>
        <p:nvSpPr>
          <p:cNvPr id="3" name="Parallelogram 25">
            <a:extLst>
              <a:ext uri="{FF2B5EF4-FFF2-40B4-BE49-F238E27FC236}">
                <a16:creationId xmlns:a16="http://schemas.microsoft.com/office/drawing/2014/main" id="{F11391D5-3926-FA73-0BA5-A83E9854CEE1}"/>
              </a:ext>
            </a:extLst>
          </p:cNvPr>
          <p:cNvSpPr/>
          <p:nvPr userDrawn="1"/>
        </p:nvSpPr>
        <p:spPr>
          <a:xfrm>
            <a:off x="0" y="0"/>
            <a:ext cx="6627365" cy="603504"/>
          </a:xfrm>
          <a:custGeom>
            <a:avLst/>
            <a:gdLst>
              <a:gd name="connsiteX0" fmla="*/ 0 w 6798333"/>
              <a:gd name="connsiteY0" fmla="*/ 603504 h 603504"/>
              <a:gd name="connsiteX1" fmla="*/ 150876 w 6798333"/>
              <a:gd name="connsiteY1" fmla="*/ 0 h 603504"/>
              <a:gd name="connsiteX2" fmla="*/ 6798333 w 6798333"/>
              <a:gd name="connsiteY2" fmla="*/ 0 h 603504"/>
              <a:gd name="connsiteX3" fmla="*/ 6647457 w 6798333"/>
              <a:gd name="connsiteY3" fmla="*/ 603504 h 603504"/>
              <a:gd name="connsiteX4" fmla="*/ 0 w 6798333"/>
              <a:gd name="connsiteY4" fmla="*/ 603504 h 603504"/>
              <a:gd name="connsiteX0" fmla="*/ 0 w 6653191"/>
              <a:gd name="connsiteY0" fmla="*/ 603504 h 603504"/>
              <a:gd name="connsiteX1" fmla="*/ 150876 w 6653191"/>
              <a:gd name="connsiteY1" fmla="*/ 0 h 603504"/>
              <a:gd name="connsiteX2" fmla="*/ 6653191 w 6653191"/>
              <a:gd name="connsiteY2" fmla="*/ 0 h 603504"/>
              <a:gd name="connsiteX3" fmla="*/ 6647457 w 6653191"/>
              <a:gd name="connsiteY3" fmla="*/ 603504 h 603504"/>
              <a:gd name="connsiteX4" fmla="*/ 0 w 6653191"/>
              <a:gd name="connsiteY4" fmla="*/ 603504 h 603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191" h="603504">
                <a:moveTo>
                  <a:pt x="0" y="603504"/>
                </a:moveTo>
                <a:lnTo>
                  <a:pt x="150876" y="0"/>
                </a:lnTo>
                <a:lnTo>
                  <a:pt x="6653191" y="0"/>
                </a:lnTo>
                <a:cubicBezTo>
                  <a:pt x="6651280" y="201168"/>
                  <a:pt x="6649368" y="402336"/>
                  <a:pt x="6647457" y="603504"/>
                </a:cubicBezTo>
                <a:lnTo>
                  <a:pt x="0" y="603504"/>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3">
            <a:extLst>
              <a:ext uri="{FF2B5EF4-FFF2-40B4-BE49-F238E27FC236}">
                <a16:creationId xmlns:a16="http://schemas.microsoft.com/office/drawing/2014/main" id="{BD1E5FD8-ADEA-8298-6D44-0A376BA87F01}"/>
              </a:ext>
            </a:extLst>
          </p:cNvPr>
          <p:cNvSpPr>
            <a:spLocks noChangeAspect="1"/>
          </p:cNvSpPr>
          <p:nvPr userDrawn="1"/>
        </p:nvSpPr>
        <p:spPr>
          <a:xfrm>
            <a:off x="-6520" y="-14991"/>
            <a:ext cx="2510362" cy="618494"/>
          </a:xfrm>
          <a:custGeom>
            <a:avLst/>
            <a:gdLst>
              <a:gd name="connsiteX0" fmla="*/ 0 w 2668733"/>
              <a:gd name="connsiteY0" fmla="*/ 603504 h 603504"/>
              <a:gd name="connsiteX1" fmla="*/ 150876 w 2668733"/>
              <a:gd name="connsiteY1" fmla="*/ 0 h 603504"/>
              <a:gd name="connsiteX2" fmla="*/ 2668733 w 2668733"/>
              <a:gd name="connsiteY2" fmla="*/ 0 h 603504"/>
              <a:gd name="connsiteX3" fmla="*/ 2517857 w 2668733"/>
              <a:gd name="connsiteY3" fmla="*/ 603504 h 603504"/>
              <a:gd name="connsiteX4" fmla="*/ 0 w 2668733"/>
              <a:gd name="connsiteY4" fmla="*/ 603504 h 603504"/>
              <a:gd name="connsiteX0" fmla="*/ 0 w 2541316"/>
              <a:gd name="connsiteY0" fmla="*/ 618494 h 618494"/>
              <a:gd name="connsiteX1" fmla="*/ 23459 w 2541316"/>
              <a:gd name="connsiteY1" fmla="*/ 0 h 618494"/>
              <a:gd name="connsiteX2" fmla="*/ 2541316 w 2541316"/>
              <a:gd name="connsiteY2" fmla="*/ 0 h 618494"/>
              <a:gd name="connsiteX3" fmla="*/ 2390440 w 2541316"/>
              <a:gd name="connsiteY3" fmla="*/ 603504 h 618494"/>
              <a:gd name="connsiteX4" fmla="*/ 0 w 2541316"/>
              <a:gd name="connsiteY4" fmla="*/ 618494 h 618494"/>
              <a:gd name="connsiteX0" fmla="*/ 0 w 2541316"/>
              <a:gd name="connsiteY0" fmla="*/ 625989 h 625989"/>
              <a:gd name="connsiteX1" fmla="*/ 68429 w 2541316"/>
              <a:gd name="connsiteY1" fmla="*/ 0 h 625989"/>
              <a:gd name="connsiteX2" fmla="*/ 2541316 w 2541316"/>
              <a:gd name="connsiteY2" fmla="*/ 7495 h 625989"/>
              <a:gd name="connsiteX3" fmla="*/ 2390440 w 2541316"/>
              <a:gd name="connsiteY3" fmla="*/ 610999 h 625989"/>
              <a:gd name="connsiteX4" fmla="*/ 0 w 2541316"/>
              <a:gd name="connsiteY4" fmla="*/ 625989 h 625989"/>
              <a:gd name="connsiteX0" fmla="*/ 0 w 2503841"/>
              <a:gd name="connsiteY0" fmla="*/ 610999 h 610999"/>
              <a:gd name="connsiteX1" fmla="*/ 30954 w 2503841"/>
              <a:gd name="connsiteY1" fmla="*/ 0 h 610999"/>
              <a:gd name="connsiteX2" fmla="*/ 2503841 w 2503841"/>
              <a:gd name="connsiteY2" fmla="*/ 7495 h 610999"/>
              <a:gd name="connsiteX3" fmla="*/ 2352965 w 2503841"/>
              <a:gd name="connsiteY3" fmla="*/ 610999 h 610999"/>
              <a:gd name="connsiteX4" fmla="*/ 0 w 2503841"/>
              <a:gd name="connsiteY4" fmla="*/ 610999 h 610999"/>
              <a:gd name="connsiteX0" fmla="*/ 6521 w 2510362"/>
              <a:gd name="connsiteY0" fmla="*/ 618494 h 618494"/>
              <a:gd name="connsiteX1" fmla="*/ 0 w 2510362"/>
              <a:gd name="connsiteY1" fmla="*/ 0 h 618494"/>
              <a:gd name="connsiteX2" fmla="*/ 2510362 w 2510362"/>
              <a:gd name="connsiteY2" fmla="*/ 14990 h 618494"/>
              <a:gd name="connsiteX3" fmla="*/ 2359486 w 2510362"/>
              <a:gd name="connsiteY3" fmla="*/ 618494 h 618494"/>
              <a:gd name="connsiteX4" fmla="*/ 6521 w 2510362"/>
              <a:gd name="connsiteY4" fmla="*/ 618494 h 61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362" h="618494">
                <a:moveTo>
                  <a:pt x="6521" y="618494"/>
                </a:moveTo>
                <a:cubicBezTo>
                  <a:pt x="4347" y="412329"/>
                  <a:pt x="2174" y="206165"/>
                  <a:pt x="0" y="0"/>
                </a:cubicBezTo>
                <a:lnTo>
                  <a:pt x="2510362" y="14990"/>
                </a:lnTo>
                <a:lnTo>
                  <a:pt x="2359486" y="618494"/>
                </a:lnTo>
                <a:lnTo>
                  <a:pt x="6521" y="618494"/>
                </a:lnTo>
                <a:close/>
              </a:path>
            </a:pathLst>
          </a:custGeom>
          <a:solidFill>
            <a:srgbClr val="327F7C"/>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7" name="Rectangle 6">
            <a:extLst>
              <a:ext uri="{FF2B5EF4-FFF2-40B4-BE49-F238E27FC236}">
                <a16:creationId xmlns:a16="http://schemas.microsoft.com/office/drawing/2014/main" id="{2D51F2B1-13E9-ABDD-A99B-E72A67C5B86F}"/>
              </a:ext>
            </a:extLst>
          </p:cNvPr>
          <p:cNvSpPr/>
          <p:nvPr userDrawn="1"/>
        </p:nvSpPr>
        <p:spPr>
          <a:xfrm>
            <a:off x="-61" y="600850"/>
            <a:ext cx="6623701" cy="6252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3CE4823-5CD0-3A64-9835-A4105CFCD4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t="-272"/>
          <a:stretch/>
        </p:blipFill>
        <p:spPr>
          <a:xfrm>
            <a:off x="5880100" y="-25180"/>
            <a:ext cx="6311900" cy="6878743"/>
          </a:xfrm>
          <a:prstGeom prst="rect">
            <a:avLst/>
          </a:prstGeom>
        </p:spPr>
      </p:pic>
      <p:sp>
        <p:nvSpPr>
          <p:cNvPr id="14" name="Date Placeholder 3">
            <a:extLst>
              <a:ext uri="{FF2B5EF4-FFF2-40B4-BE49-F238E27FC236}">
                <a16:creationId xmlns:a16="http://schemas.microsoft.com/office/drawing/2014/main" id="{0F13ED20-9909-B7F2-C76B-B2E57BD4AD90}"/>
              </a:ext>
            </a:extLst>
          </p:cNvPr>
          <p:cNvSpPr txBox="1">
            <a:spLocks/>
          </p:cNvSpPr>
          <p:nvPr userDrawn="1"/>
        </p:nvSpPr>
        <p:spPr>
          <a:xfrm>
            <a:off x="2508501" y="1830199"/>
            <a:ext cx="4153347" cy="313932"/>
          </a:xfrm>
          <a:prstGeom prst="rect">
            <a:avLst/>
          </a:prstGeom>
        </p:spPr>
        <p:txBody>
          <a:bodyPr vert="horz" wrap="square" lIns="91440" tIns="45720" rIns="91440" bIns="45720" rtlCol="0" anchor="ctr">
            <a:spAutoFit/>
          </a:bodyPr>
          <a:lstStyle>
            <a:defPPr>
              <a:defRPr lang="en-US"/>
            </a:defPPr>
            <a:lvl1pPr marL="0" algn="l" defTabSz="914400" rtl="0" eaLnBrk="1" latinLnBrk="0" hangingPunct="1">
              <a:defRPr sz="1400" b="0" kern="1200">
                <a:solidFill>
                  <a:schemeClr val="accent1"/>
                </a:solidFill>
                <a:latin typeface="Proxima Nova Medium" panose="02000506030000020004"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600" b="1" dirty="0">
                <a:solidFill>
                  <a:schemeClr val="bg1"/>
                </a:solidFill>
              </a:rPr>
              <a:t>Geometry and Spatial Thinking</a:t>
            </a:r>
          </a:p>
        </p:txBody>
      </p:sp>
      <p:sp>
        <p:nvSpPr>
          <p:cNvPr id="2" name="Title 1">
            <a:extLst>
              <a:ext uri="{FF2B5EF4-FFF2-40B4-BE49-F238E27FC236}">
                <a16:creationId xmlns:a16="http://schemas.microsoft.com/office/drawing/2014/main" id="{FDBF7215-C5B8-6E15-9850-186CD4A7A7C6}"/>
              </a:ext>
            </a:extLst>
          </p:cNvPr>
          <p:cNvSpPr>
            <a:spLocks noGrp="1"/>
          </p:cNvSpPr>
          <p:nvPr userDrawn="1">
            <p:ph type="ctrTitle"/>
          </p:nvPr>
        </p:nvSpPr>
        <p:spPr>
          <a:xfrm>
            <a:off x="609243" y="1694702"/>
            <a:ext cx="4781907" cy="2626360"/>
          </a:xfrm>
        </p:spPr>
        <p:txBody>
          <a:bodyPr anchor="t" anchorCtr="0">
            <a:normAutofit/>
          </a:bodyPr>
          <a:lstStyle>
            <a:lvl1pPr algn="l">
              <a:defRPr sz="5600" b="1">
                <a:solidFill>
                  <a:schemeClr val="accent3"/>
                </a:solidFill>
                <a:latin typeface="Montserrat" pitchFamily="2" charset="77"/>
              </a:defRPr>
            </a:lvl1pPr>
          </a:lstStyle>
          <a:p>
            <a:r>
              <a:rPr lang="en-US" dirty="0"/>
              <a:t>Click to edit Master title style</a:t>
            </a:r>
          </a:p>
        </p:txBody>
      </p:sp>
      <p:sp>
        <p:nvSpPr>
          <p:cNvPr id="8" name="Date Placeholder 3">
            <a:extLst>
              <a:ext uri="{FF2B5EF4-FFF2-40B4-BE49-F238E27FC236}">
                <a16:creationId xmlns:a16="http://schemas.microsoft.com/office/drawing/2014/main" id="{490DB93D-3AC8-725C-EE6C-57B8574A7807}"/>
              </a:ext>
            </a:extLst>
          </p:cNvPr>
          <p:cNvSpPr txBox="1">
            <a:spLocks/>
          </p:cNvSpPr>
          <p:nvPr userDrawn="1"/>
        </p:nvSpPr>
        <p:spPr>
          <a:xfrm>
            <a:off x="436495" y="157758"/>
            <a:ext cx="4153347"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500" dirty="0">
                <a:solidFill>
                  <a:schemeClr val="bg1"/>
                </a:solidFill>
              </a:rPr>
              <a:t>Early Math Topics</a:t>
            </a:r>
          </a:p>
        </p:txBody>
      </p:sp>
      <p:sp>
        <p:nvSpPr>
          <p:cNvPr id="11" name="Date Placeholder 3">
            <a:extLst>
              <a:ext uri="{FF2B5EF4-FFF2-40B4-BE49-F238E27FC236}">
                <a16:creationId xmlns:a16="http://schemas.microsoft.com/office/drawing/2014/main" id="{557C4999-7ACA-D86D-FC57-093852D4AF0C}"/>
              </a:ext>
            </a:extLst>
          </p:cNvPr>
          <p:cNvSpPr txBox="1">
            <a:spLocks/>
          </p:cNvSpPr>
          <p:nvPr userDrawn="1"/>
        </p:nvSpPr>
        <p:spPr>
          <a:xfrm>
            <a:off x="2615219" y="170047"/>
            <a:ext cx="5528105"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500" dirty="0">
                <a:solidFill>
                  <a:schemeClr val="bg1"/>
                </a:solidFill>
              </a:rPr>
              <a:t>Measurement</a:t>
            </a:r>
          </a:p>
        </p:txBody>
      </p:sp>
      <p:pic>
        <p:nvPicPr>
          <p:cNvPr id="4" name="Picture 3" descr="A black background with orange and pink text&#10;&#10;Description automatically generated">
            <a:extLst>
              <a:ext uri="{FF2B5EF4-FFF2-40B4-BE49-F238E27FC236}">
                <a16:creationId xmlns:a16="http://schemas.microsoft.com/office/drawing/2014/main" id="{4FB09A9C-AFB6-3C64-3D0A-A5E0B4B146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pic>
        <p:nvPicPr>
          <p:cNvPr id="13" name="Picture 12" descr="A purple ruler on a black background&#10;&#10;AI-generated content may be incorrect.">
            <a:extLst>
              <a:ext uri="{FF2B5EF4-FFF2-40B4-BE49-F238E27FC236}">
                <a16:creationId xmlns:a16="http://schemas.microsoft.com/office/drawing/2014/main" id="{9F91B14E-82DA-A50C-D50C-569C7D9B5E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03547" y="44393"/>
            <a:ext cx="512065" cy="512065"/>
          </a:xfrm>
          <a:prstGeom prst="rect">
            <a:avLst/>
          </a:prstGeom>
        </p:spPr>
      </p:pic>
    </p:spTree>
    <p:extLst>
      <p:ext uri="{BB962C8B-B14F-4D97-AF65-F5344CB8AC3E}">
        <p14:creationId xmlns:p14="http://schemas.microsoft.com/office/powerpoint/2010/main" val="397430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24F931-A9E5-BA55-03DC-13CFBC0FBC9A}"/>
              </a:ext>
            </a:extLst>
          </p:cNvPr>
          <p:cNvSpPr/>
          <p:nvPr userDrawn="1"/>
        </p:nvSpPr>
        <p:spPr>
          <a:xfrm>
            <a:off x="0" y="-1"/>
            <a:ext cx="12192000" cy="9692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923393"/>
            <a:ext cx="5181600" cy="4348819"/>
          </a:xfrm>
        </p:spPr>
        <p:txBody>
          <a:bodyPr/>
          <a:lstStyle>
            <a:lvl1pPr>
              <a:buClr>
                <a:schemeClr val="accent3"/>
              </a:buClr>
              <a:defRPr>
                <a:latin typeface="Montserrat" pitchFamily="2" charset="77"/>
              </a:defRPr>
            </a:lvl1pPr>
            <a:lvl2pPr>
              <a:buClr>
                <a:schemeClr val="accent3"/>
              </a:buClr>
              <a:defRPr>
                <a:latin typeface="Montserrat" pitchFamily="2" charset="77"/>
              </a:defRPr>
            </a:lvl2pPr>
            <a:lvl3pPr>
              <a:buClr>
                <a:schemeClr val="accent3"/>
              </a:buClr>
              <a:defRPr>
                <a:latin typeface="Montserrat" pitchFamily="2" charset="77"/>
              </a:defRPr>
            </a:lvl3pPr>
            <a:lvl4pPr>
              <a:buClr>
                <a:schemeClr val="accent3"/>
              </a:buClr>
              <a:defRPr>
                <a:latin typeface="Montserrat" pitchFamily="2" charset="77"/>
              </a:defRPr>
            </a:lvl4pPr>
            <a:lvl5pPr>
              <a:buClr>
                <a:schemeClr val="accent3"/>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923393"/>
            <a:ext cx="5181600" cy="4348820"/>
          </a:xfrm>
        </p:spPr>
        <p:txBody>
          <a:bodyPr/>
          <a:lstStyle>
            <a:lvl1pPr>
              <a:buClr>
                <a:schemeClr val="accent3"/>
              </a:buClr>
              <a:defRPr>
                <a:latin typeface="Montserrat" pitchFamily="2" charset="77"/>
              </a:defRPr>
            </a:lvl1pPr>
            <a:lvl2pPr>
              <a:buClr>
                <a:schemeClr val="accent3"/>
              </a:buClr>
              <a:defRPr>
                <a:latin typeface="Montserrat" pitchFamily="2" charset="77"/>
              </a:defRPr>
            </a:lvl2pPr>
            <a:lvl3pPr>
              <a:buClr>
                <a:schemeClr val="accent3"/>
              </a:buClr>
              <a:defRPr>
                <a:latin typeface="Montserrat" pitchFamily="2" charset="77"/>
              </a:defRPr>
            </a:lvl3pPr>
            <a:lvl4pPr>
              <a:buClr>
                <a:schemeClr val="accent3"/>
              </a:buClr>
              <a:defRPr>
                <a:latin typeface="Montserrat" pitchFamily="2" charset="77"/>
              </a:defRPr>
            </a:lvl4pPr>
            <a:lvl5pPr>
              <a:buClr>
                <a:schemeClr val="accent3"/>
              </a:buClr>
              <a:defRPr>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200" y="237744"/>
            <a:ext cx="10515600" cy="507831"/>
          </a:xfrm>
        </p:spPr>
        <p:txBody>
          <a:bodyPr>
            <a:spAutoFit/>
          </a:bodyPr>
          <a:lstStyle>
            <a:lvl1pPr>
              <a:defRPr>
                <a:solidFill>
                  <a:schemeClr val="bg1"/>
                </a:solidFill>
                <a:latin typeface="Montserrat" pitchFamily="2" charset="77"/>
              </a:defRPr>
            </a:lvl1pPr>
          </a:lstStyle>
          <a:p>
            <a:r>
              <a:rPr lang="en-US"/>
              <a:t>Click to edit Master title style</a:t>
            </a:r>
            <a:endParaRPr lang="en-US" dirty="0"/>
          </a:p>
        </p:txBody>
      </p:sp>
      <p:sp>
        <p:nvSpPr>
          <p:cNvPr id="2" name="Subtitle 2">
            <a:extLst>
              <a:ext uri="{FF2B5EF4-FFF2-40B4-BE49-F238E27FC236}">
                <a16:creationId xmlns:a16="http://schemas.microsoft.com/office/drawing/2014/main" id="{CE871B53-9DBA-10F1-A915-F8BEAC880898}"/>
              </a:ext>
            </a:extLst>
          </p:cNvPr>
          <p:cNvSpPr>
            <a:spLocks noGrp="1"/>
          </p:cNvSpPr>
          <p:nvPr>
            <p:ph type="subTitle" idx="14" hasCustomPrompt="1"/>
          </p:nvPr>
        </p:nvSpPr>
        <p:spPr>
          <a:xfrm>
            <a:off x="838198" y="1024128"/>
            <a:ext cx="10165605" cy="687429"/>
          </a:xfrm>
        </p:spPr>
        <p:txBody>
          <a:bodyPr anchor="ctr">
            <a:normAutofit/>
          </a:bodyPr>
          <a:lstStyle>
            <a:lvl1pPr marL="0" indent="0" algn="l">
              <a:buNone/>
              <a:defRPr sz="3200" b="0" i="0">
                <a:solidFill>
                  <a:schemeClr val="accent3"/>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8" name="Picture 7" descr="A black background with orange and pink text&#10;&#10;Description automatically generated">
            <a:extLst>
              <a:ext uri="{FF2B5EF4-FFF2-40B4-BE49-F238E27FC236}">
                <a16:creationId xmlns:a16="http://schemas.microsoft.com/office/drawing/2014/main" id="{ABFA3DFB-1DE5-BCB4-55D3-65D0A859F4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75AFC0C1-EC5A-03F4-1CCA-B392523ABBCD}"/>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Preschool/TK/K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141468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065B1A-284E-4DA4-073F-279F353483DE}"/>
              </a:ext>
            </a:extLst>
          </p:cNvPr>
          <p:cNvSpPr/>
          <p:nvPr userDrawn="1"/>
        </p:nvSpPr>
        <p:spPr>
          <a:xfrm>
            <a:off x="0" y="-1"/>
            <a:ext cx="12192000" cy="9692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2" name="Title 1">
            <a:extLst>
              <a:ext uri="{FF2B5EF4-FFF2-40B4-BE49-F238E27FC236}">
                <a16:creationId xmlns:a16="http://schemas.microsoft.com/office/drawing/2014/main" id="{6F07DABB-E10E-EB75-AF1A-0D85E50420C5}"/>
              </a:ext>
            </a:extLst>
          </p:cNvPr>
          <p:cNvSpPr>
            <a:spLocks noGrp="1"/>
          </p:cNvSpPr>
          <p:nvPr>
            <p:ph type="title"/>
          </p:nvPr>
        </p:nvSpPr>
        <p:spPr>
          <a:xfrm>
            <a:off x="839788" y="237744"/>
            <a:ext cx="10515600" cy="507831"/>
          </a:xfrm>
        </p:spPr>
        <p:txBody>
          <a:bodyPr>
            <a:spAutoFit/>
          </a:bodyPr>
          <a:lstStyle>
            <a:lvl1pPr>
              <a:defRPr>
                <a:solidFill>
                  <a:schemeClr val="bg1"/>
                </a:solidFill>
                <a:latin typeface="Montserrat" pitchFamily="2" charset="77"/>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A7BE126-C168-0CA5-8A24-E6D07F2710F7}"/>
              </a:ext>
            </a:extLst>
          </p:cNvPr>
          <p:cNvSpPr>
            <a:spLocks noGrp="1"/>
          </p:cNvSpPr>
          <p:nvPr>
            <p:ph type="body" idx="1"/>
          </p:nvPr>
        </p:nvSpPr>
        <p:spPr>
          <a:xfrm>
            <a:off x="839788" y="1106424"/>
            <a:ext cx="5157787"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4B2156-5D79-5FA6-B285-764B4A03A036}"/>
              </a:ext>
            </a:extLst>
          </p:cNvPr>
          <p:cNvSpPr>
            <a:spLocks noGrp="1"/>
          </p:cNvSpPr>
          <p:nvPr>
            <p:ph sz="half" idx="2"/>
          </p:nvPr>
        </p:nvSpPr>
        <p:spPr>
          <a:xfrm>
            <a:off x="839788" y="2058352"/>
            <a:ext cx="5157787" cy="4131311"/>
          </a:xfrm>
        </p:spPr>
        <p:txBody>
          <a:bodyPr/>
          <a:lstStyle>
            <a:lvl1pPr>
              <a:buClr>
                <a:schemeClr val="accent3"/>
              </a:buClr>
              <a:defRPr>
                <a:latin typeface="Montserrat" pitchFamily="2" charset="77"/>
              </a:defRPr>
            </a:lvl1pPr>
            <a:lvl2pPr>
              <a:buClr>
                <a:schemeClr val="accent3"/>
              </a:buClr>
              <a:defRPr>
                <a:latin typeface="Montserrat" pitchFamily="2" charset="77"/>
              </a:defRPr>
            </a:lvl2pPr>
            <a:lvl3pPr>
              <a:buClr>
                <a:schemeClr val="accent3"/>
              </a:buClr>
              <a:defRPr>
                <a:latin typeface="Montserrat" pitchFamily="2" charset="77"/>
              </a:defRPr>
            </a:lvl3pPr>
            <a:lvl4pPr>
              <a:buClr>
                <a:schemeClr val="accent3"/>
              </a:buClr>
              <a:defRPr>
                <a:latin typeface="Montserrat" pitchFamily="2" charset="77"/>
              </a:defRPr>
            </a:lvl4pPr>
            <a:lvl5pPr>
              <a:buClr>
                <a:schemeClr val="accent3"/>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196CF8A-BFA6-6268-01D7-FE72AC9FF389}"/>
              </a:ext>
            </a:extLst>
          </p:cNvPr>
          <p:cNvSpPr>
            <a:spLocks noGrp="1"/>
          </p:cNvSpPr>
          <p:nvPr>
            <p:ph type="body" sz="quarter" idx="3"/>
          </p:nvPr>
        </p:nvSpPr>
        <p:spPr>
          <a:xfrm>
            <a:off x="6172200" y="1106424"/>
            <a:ext cx="5183188"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BD6D31-CF21-9AF9-44EC-B8DBC730368E}"/>
              </a:ext>
            </a:extLst>
          </p:cNvPr>
          <p:cNvSpPr>
            <a:spLocks noGrp="1"/>
          </p:cNvSpPr>
          <p:nvPr>
            <p:ph sz="quarter" idx="4"/>
          </p:nvPr>
        </p:nvSpPr>
        <p:spPr>
          <a:xfrm>
            <a:off x="6172200" y="2058352"/>
            <a:ext cx="5183188" cy="4131311"/>
          </a:xfrm>
        </p:spPr>
        <p:txBody>
          <a:bodyPr/>
          <a:lstStyle>
            <a:lvl1pPr>
              <a:buClr>
                <a:schemeClr val="accent3"/>
              </a:buClr>
              <a:defRPr>
                <a:latin typeface="Montserrat" pitchFamily="2" charset="77"/>
              </a:defRPr>
            </a:lvl1pPr>
            <a:lvl2pPr>
              <a:buClr>
                <a:schemeClr val="accent3"/>
              </a:buClr>
              <a:defRPr>
                <a:latin typeface="Montserrat" pitchFamily="2" charset="77"/>
              </a:defRPr>
            </a:lvl2pPr>
            <a:lvl3pPr>
              <a:buClr>
                <a:schemeClr val="accent3"/>
              </a:buClr>
              <a:defRPr>
                <a:latin typeface="Montserrat" pitchFamily="2" charset="77"/>
              </a:defRPr>
            </a:lvl3pPr>
            <a:lvl4pPr>
              <a:buClr>
                <a:schemeClr val="accent3"/>
              </a:buClr>
              <a:defRPr>
                <a:latin typeface="Montserrat" pitchFamily="2" charset="77"/>
              </a:defRPr>
            </a:lvl4pPr>
            <a:lvl5pPr>
              <a:buClr>
                <a:schemeClr val="accent3"/>
              </a:buClr>
              <a:defRPr>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A black background with orange and pink text&#10;&#10;Description automatically generated">
            <a:extLst>
              <a:ext uri="{FF2B5EF4-FFF2-40B4-BE49-F238E27FC236}">
                <a16:creationId xmlns:a16="http://schemas.microsoft.com/office/drawing/2014/main" id="{2D58A50B-A91B-72AB-2B5C-386E76B9B2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7" name="Slide Number Placeholder 3">
            <a:extLst>
              <a:ext uri="{FF2B5EF4-FFF2-40B4-BE49-F238E27FC236}">
                <a16:creationId xmlns:a16="http://schemas.microsoft.com/office/drawing/2014/main" id="{6C1FAE5A-9F2B-3DAD-8471-0CF455DBF432}"/>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Preschool/TK/K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34300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700548" y="237744"/>
            <a:ext cx="11326136" cy="507831"/>
          </a:xfrm>
        </p:spPr>
        <p:txBody>
          <a:bodyPr wrap="square">
            <a:spAutoFit/>
          </a:bodyPr>
          <a:lstStyle>
            <a:lvl1pPr>
              <a:defRPr>
                <a:latin typeface="Montserrat" pitchFamily="2" charset="77"/>
              </a:defRPr>
            </a:lvl1pPr>
          </a:lstStyle>
          <a:p>
            <a:r>
              <a:rPr lang="en-US"/>
              <a:t>Click to edit Master title style</a:t>
            </a:r>
            <a:endParaRPr lang="en-US" dirty="0"/>
          </a:p>
        </p:txBody>
      </p:sp>
      <p:pic>
        <p:nvPicPr>
          <p:cNvPr id="6" name="Picture 5" descr="A black background with orange and pink text&#10;&#10;Description automatically generated">
            <a:extLst>
              <a:ext uri="{FF2B5EF4-FFF2-40B4-BE49-F238E27FC236}">
                <a16:creationId xmlns:a16="http://schemas.microsoft.com/office/drawing/2014/main" id="{2897E82C-9D8E-15E2-E424-24885393AC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5F03F21B-26E9-E189-DB67-825562B7C43D}"/>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Preschool/TK/K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186670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563DBB-4D26-ADF3-B848-BF7567D645DB}"/>
              </a:ext>
            </a:extLst>
          </p:cNvPr>
          <p:cNvSpPr/>
          <p:nvPr userDrawn="1"/>
        </p:nvSpPr>
        <p:spPr>
          <a:xfrm>
            <a:off x="0" y="-1"/>
            <a:ext cx="12192000" cy="9692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835572" y="237744"/>
            <a:ext cx="11192256" cy="507831"/>
          </a:xfrm>
        </p:spPr>
        <p:txBody>
          <a:bodyPr>
            <a:spAutoFit/>
          </a:bodyPr>
          <a:lstStyle>
            <a:lvl1pPr>
              <a:defRPr>
                <a:solidFill>
                  <a:schemeClr val="bg1"/>
                </a:solidFill>
                <a:latin typeface="Montserrat" pitchFamily="2" charset="77"/>
              </a:defRPr>
            </a:lvl1pPr>
          </a:lstStyle>
          <a:p>
            <a:r>
              <a:rPr lang="en-US"/>
              <a:t>Click to edit Master title style</a:t>
            </a:r>
            <a:endParaRPr lang="en-US" dirty="0"/>
          </a:p>
        </p:txBody>
      </p:sp>
      <p:pic>
        <p:nvPicPr>
          <p:cNvPr id="7" name="Picture 6" descr="A black background with orange and pink text&#10;&#10;Description automatically generated">
            <a:extLst>
              <a:ext uri="{FF2B5EF4-FFF2-40B4-BE49-F238E27FC236}">
                <a16:creationId xmlns:a16="http://schemas.microsoft.com/office/drawing/2014/main" id="{34D83D3C-AD86-FA74-4646-65424A3D1D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4" name="Slide Number Placeholder 3">
            <a:extLst>
              <a:ext uri="{FF2B5EF4-FFF2-40B4-BE49-F238E27FC236}">
                <a16:creationId xmlns:a16="http://schemas.microsoft.com/office/drawing/2014/main" id="{F163DA2F-D770-9A9E-5BC4-205E1D0D8174}"/>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Preschool/TK/K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1968150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lack background with orange and pink text&#10;&#10;Description automatically generated">
            <a:extLst>
              <a:ext uri="{FF2B5EF4-FFF2-40B4-BE49-F238E27FC236}">
                <a16:creationId xmlns:a16="http://schemas.microsoft.com/office/drawing/2014/main" id="{D1743FD9-B7A5-29D3-08A1-B23A0595F9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2" name="Slide Number Placeholder 3">
            <a:extLst>
              <a:ext uri="{FF2B5EF4-FFF2-40B4-BE49-F238E27FC236}">
                <a16:creationId xmlns:a16="http://schemas.microsoft.com/office/drawing/2014/main" id="{097103A3-F574-F8EF-5503-102DC288DAD1}"/>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Preschool/TK/K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2118761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7190-965A-EBDD-07AF-719E03061A59}"/>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59A6202B-C2B4-A588-9E1F-4A8BF1B3838C}"/>
              </a:ext>
            </a:extLst>
          </p:cNvPr>
          <p:cNvSpPr>
            <a:spLocks noGrp="1"/>
          </p:cNvSpPr>
          <p:nvPr>
            <p:ph idx="1"/>
          </p:nvPr>
        </p:nvSpPr>
        <p:spPr>
          <a:xfrm>
            <a:off x="5183188" y="987425"/>
            <a:ext cx="6172200" cy="4873625"/>
          </a:xfrm>
        </p:spPr>
        <p:txBody>
          <a:bodyPr/>
          <a:lstStyle>
            <a:lvl1pPr>
              <a:defRPr sz="3200">
                <a:latin typeface="Montserrat" pitchFamily="2" charset="77"/>
              </a:defRPr>
            </a:lvl1pPr>
            <a:lvl2pPr>
              <a:defRPr sz="2800">
                <a:latin typeface="Montserrat" pitchFamily="2" charset="77"/>
              </a:defRPr>
            </a:lvl2pPr>
            <a:lvl3pPr>
              <a:defRPr sz="2400">
                <a:latin typeface="Montserrat" pitchFamily="2" charset="77"/>
              </a:defRPr>
            </a:lvl3pPr>
            <a:lvl4pPr>
              <a:defRPr sz="2000">
                <a:latin typeface="Montserrat" pitchFamily="2" charset="77"/>
              </a:defRPr>
            </a:lvl4pPr>
            <a:lvl5pPr>
              <a:defRPr sz="2000">
                <a:latin typeface="Montserra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AF49E5-F935-17B2-5630-C8C2EFA9AA41}"/>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ack background with orange and pink text&#10;&#10;Description automatically generated">
            <a:extLst>
              <a:ext uri="{FF2B5EF4-FFF2-40B4-BE49-F238E27FC236}">
                <a16:creationId xmlns:a16="http://schemas.microsoft.com/office/drawing/2014/main" id="{ACD6269A-5A3A-5252-08AE-0FC483A9D4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6D084669-E976-DB7D-D239-0088D2F7C9F0}"/>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Preschool/TK/K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97497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4FBB-FF83-C9B1-CD65-E03D4F5AAB30}"/>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Picture Placeholder 2">
            <a:extLst>
              <a:ext uri="{FF2B5EF4-FFF2-40B4-BE49-F238E27FC236}">
                <a16:creationId xmlns:a16="http://schemas.microsoft.com/office/drawing/2014/main" id="{C70FD461-79AE-06AC-4A8A-8F97F9810776}"/>
              </a:ext>
            </a:extLst>
          </p:cNvPr>
          <p:cNvSpPr>
            <a:spLocks noGrp="1"/>
          </p:cNvSpPr>
          <p:nvPr>
            <p:ph type="pic" idx="1"/>
          </p:nvPr>
        </p:nvSpPr>
        <p:spPr>
          <a:xfrm>
            <a:off x="5183188" y="987425"/>
            <a:ext cx="6172200" cy="4873625"/>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6B2D769-9BCC-0D85-A22A-B0EC226B0045}"/>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ack background with orange and pink text&#10;&#10;Description automatically generated">
            <a:extLst>
              <a:ext uri="{FF2B5EF4-FFF2-40B4-BE49-F238E27FC236}">
                <a16:creationId xmlns:a16="http://schemas.microsoft.com/office/drawing/2014/main" id="{483C6C8F-93E5-E9DF-BF6A-621E155EE0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EE3CD8D9-1E12-9CBD-90C3-2C7F7FDA877B}"/>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Preschool/TK/K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100182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Acks Slide 2">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097103A3-F574-F8EF-5503-102DC288DAD1}"/>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Preschool/TK/K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92495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Acks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1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47D6916A-A13E-E2BE-E1BF-854E0C5B83B7}"/>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Preschool/TK/K |     </a:t>
            </a:r>
            <a:fld id="{8B512919-B088-4E12-9038-722E97F79378}" type="slidenum">
              <a:rPr lang="en-US" smtClean="0">
                <a:solidFill>
                  <a:schemeClr val="accent3"/>
                </a:solidFill>
              </a:rPr>
              <a:pPr/>
              <a:t>‹#›</a:t>
            </a:fld>
            <a:endParaRPr lang="en-US" dirty="0">
              <a:solidFill>
                <a:schemeClr val="accent3"/>
              </a:solidFill>
            </a:endParaRPr>
          </a:p>
        </p:txBody>
      </p:sp>
      <p:sp>
        <p:nvSpPr>
          <p:cNvPr id="7" name="Rectangle 6">
            <a:extLst>
              <a:ext uri="{FF2B5EF4-FFF2-40B4-BE49-F238E27FC236}">
                <a16:creationId xmlns:a16="http://schemas.microsoft.com/office/drawing/2014/main" id="{ABC7B992-835B-9CA9-2753-5510D5C0CACA}"/>
              </a:ext>
            </a:extLst>
          </p:cNvPr>
          <p:cNvSpPr/>
          <p:nvPr userDrawn="1"/>
        </p:nvSpPr>
        <p:spPr>
          <a:xfrm>
            <a:off x="0" y="-1"/>
            <a:ext cx="12192000" cy="9692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2" name="Title 1">
            <a:extLst>
              <a:ext uri="{FF2B5EF4-FFF2-40B4-BE49-F238E27FC236}">
                <a16:creationId xmlns:a16="http://schemas.microsoft.com/office/drawing/2014/main" id="{33CD1C2F-ADBE-D7AB-25C7-1F4C327A51C9}"/>
              </a:ext>
            </a:extLst>
          </p:cNvPr>
          <p:cNvSpPr>
            <a:spLocks noGrp="1"/>
          </p:cNvSpPr>
          <p:nvPr>
            <p:ph type="title"/>
          </p:nvPr>
        </p:nvSpPr>
        <p:spPr>
          <a:xfrm>
            <a:off x="851646" y="237744"/>
            <a:ext cx="10834075" cy="507831"/>
          </a:xfrm>
        </p:spPr>
        <p:txBody>
          <a:bodyPr anchor="t" anchorCtr="0">
            <a:spAutoFit/>
          </a:bodyPr>
          <a:lstStyle>
            <a:lvl1pPr>
              <a:defRPr>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33346D-541E-3A94-728C-8339318FF420}"/>
              </a:ext>
            </a:extLst>
          </p:cNvPr>
          <p:cNvSpPr>
            <a:spLocks noGrp="1"/>
          </p:cNvSpPr>
          <p:nvPr>
            <p:ph idx="1"/>
          </p:nvPr>
        </p:nvSpPr>
        <p:spPr>
          <a:xfrm>
            <a:off x="851646" y="1253331"/>
            <a:ext cx="10834075" cy="4351338"/>
          </a:xfrm>
        </p:spPr>
        <p:txBody>
          <a:bodyPr/>
          <a:lstStyle>
            <a:lvl1pPr>
              <a:buClr>
                <a:schemeClr val="accent3"/>
              </a:buClr>
              <a:defRPr>
                <a:latin typeface="Montserrat" pitchFamily="2" charset="77"/>
              </a:defRPr>
            </a:lvl1pPr>
            <a:lvl2pPr>
              <a:buClr>
                <a:schemeClr val="accent3"/>
              </a:buClr>
              <a:defRPr>
                <a:latin typeface="Montserrat" pitchFamily="2" charset="77"/>
              </a:defRPr>
            </a:lvl2pPr>
            <a:lvl3pPr>
              <a:buClr>
                <a:schemeClr val="accent3"/>
              </a:buClr>
              <a:defRPr>
                <a:latin typeface="Montserrat" pitchFamily="2" charset="77"/>
              </a:defRPr>
            </a:lvl3pPr>
            <a:lvl4pPr>
              <a:buClr>
                <a:schemeClr val="accent3"/>
              </a:buClr>
              <a:defRPr>
                <a:latin typeface="Montserrat" pitchFamily="2" charset="77"/>
              </a:defRPr>
            </a:lvl4pPr>
            <a:lvl5pPr>
              <a:buClr>
                <a:schemeClr val="accent3"/>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black background with orange and pink text&#10;&#10;Description automatically generated">
            <a:extLst>
              <a:ext uri="{FF2B5EF4-FFF2-40B4-BE49-F238E27FC236}">
                <a16:creationId xmlns:a16="http://schemas.microsoft.com/office/drawing/2014/main" id="{86A8E1E5-FD0E-1573-A51F-20C4C9B9BF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103750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2" name="Parallelogram 4">
            <a:extLst>
              <a:ext uri="{FF2B5EF4-FFF2-40B4-BE49-F238E27FC236}">
                <a16:creationId xmlns:a16="http://schemas.microsoft.com/office/drawing/2014/main" id="{99106158-56B9-2217-E443-573F19EDC6AE}"/>
              </a:ext>
            </a:extLst>
          </p:cNvPr>
          <p:cNvSpPr/>
          <p:nvPr userDrawn="1"/>
        </p:nvSpPr>
        <p:spPr>
          <a:xfrm>
            <a:off x="-12123" y="0"/>
            <a:ext cx="8629073" cy="6228966"/>
          </a:xfrm>
          <a:custGeom>
            <a:avLst/>
            <a:gdLst>
              <a:gd name="connsiteX0" fmla="*/ 0 w 10778837"/>
              <a:gd name="connsiteY0" fmla="*/ 6858000 h 6858000"/>
              <a:gd name="connsiteX1" fmla="*/ 1714500 w 10778837"/>
              <a:gd name="connsiteY1" fmla="*/ 0 h 6858000"/>
              <a:gd name="connsiteX2" fmla="*/ 10778837 w 10778837"/>
              <a:gd name="connsiteY2" fmla="*/ 0 h 6858000"/>
              <a:gd name="connsiteX3" fmla="*/ 9064337 w 10778837"/>
              <a:gd name="connsiteY3" fmla="*/ 6858000 h 6858000"/>
              <a:gd name="connsiteX4" fmla="*/ 0 w 10778837"/>
              <a:gd name="connsiteY4" fmla="*/ 6858000 h 6858000"/>
              <a:gd name="connsiteX0" fmla="*/ 38735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38735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1270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9026237 w 9064337"/>
              <a:gd name="connsiteY3" fmla="*/ 6858000 h 6870700"/>
              <a:gd name="connsiteX4" fmla="*/ 12700 w 9064337"/>
              <a:gd name="connsiteY4" fmla="*/ 68707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4337" h="6870700">
                <a:moveTo>
                  <a:pt x="12700" y="6870700"/>
                </a:moveTo>
                <a:cubicBezTo>
                  <a:pt x="8467" y="4580467"/>
                  <a:pt x="4233" y="2290233"/>
                  <a:pt x="0" y="0"/>
                </a:cubicBezTo>
                <a:lnTo>
                  <a:pt x="9064337" y="0"/>
                </a:lnTo>
                <a:lnTo>
                  <a:pt x="9026237" y="6858000"/>
                </a:lnTo>
                <a:lnTo>
                  <a:pt x="12700" y="6870700"/>
                </a:lnTo>
                <a:close/>
              </a:path>
            </a:pathLst>
          </a:custGeom>
          <a:solidFill>
            <a:schemeClr val="accent3"/>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3" name="Title 1">
            <a:extLst>
              <a:ext uri="{FF2B5EF4-FFF2-40B4-BE49-F238E27FC236}">
                <a16:creationId xmlns:a16="http://schemas.microsoft.com/office/drawing/2014/main" id="{270D5323-9D08-1BF1-2026-E29C8844B730}"/>
              </a:ext>
            </a:extLst>
          </p:cNvPr>
          <p:cNvSpPr>
            <a:spLocks noGrp="1"/>
          </p:cNvSpPr>
          <p:nvPr>
            <p:ph type="title"/>
          </p:nvPr>
        </p:nvSpPr>
        <p:spPr>
          <a:xfrm>
            <a:off x="1022350" y="2603734"/>
            <a:ext cx="5720195" cy="1421928"/>
          </a:xfrm>
        </p:spPr>
        <p:txBody>
          <a:bodyPr wrap="square" anchor="t" anchorCtr="0">
            <a:spAutoFit/>
          </a:bodyPr>
          <a:lstStyle>
            <a:lvl1pPr algn="ctr">
              <a:defRPr sz="4800">
                <a:solidFill>
                  <a:schemeClr val="bg1"/>
                </a:solidFill>
                <a:latin typeface="Montserrat" pitchFamily="2" charset="77"/>
              </a:defRPr>
            </a:lvl1pPr>
          </a:lstStyle>
          <a:p>
            <a:r>
              <a:rPr lang="en-US" dirty="0"/>
              <a:t>Click to edit Master title style</a:t>
            </a:r>
          </a:p>
        </p:txBody>
      </p:sp>
      <p:pic>
        <p:nvPicPr>
          <p:cNvPr id="6" name="Picture 5" descr="A black background with orange and pink text&#10;&#10;Description automatically generated">
            <a:extLst>
              <a:ext uri="{FF2B5EF4-FFF2-40B4-BE49-F238E27FC236}">
                <a16:creationId xmlns:a16="http://schemas.microsoft.com/office/drawing/2014/main" id="{1571766E-8583-9C86-EF80-26FFE67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8" name="Slide Number Placeholder 3">
            <a:extLst>
              <a:ext uri="{FF2B5EF4-FFF2-40B4-BE49-F238E27FC236}">
                <a16:creationId xmlns:a16="http://schemas.microsoft.com/office/drawing/2014/main" id="{695AC86B-6E13-9B91-6807-7142E885F9E9}"/>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Preschool/TK/K |     </a:t>
            </a:r>
            <a:fld id="{8B512919-B088-4E12-9038-722E97F79378}" type="slidenum">
              <a:rPr lang="en-US" smtClean="0">
                <a:solidFill>
                  <a:schemeClr val="accent3"/>
                </a:solidFill>
              </a:rPr>
              <a:pPr/>
              <a:t>‹#›</a:t>
            </a:fld>
            <a:endParaRPr lang="en-US" dirty="0">
              <a:solidFill>
                <a:schemeClr val="accent3"/>
              </a:solidFill>
            </a:endParaRPr>
          </a:p>
        </p:txBody>
      </p:sp>
      <p:pic>
        <p:nvPicPr>
          <p:cNvPr id="5" name="Picture 4" descr="A purple ruler on a black background&#10;&#10;AI-generated content may be incorrect.">
            <a:extLst>
              <a:ext uri="{FF2B5EF4-FFF2-40B4-BE49-F238E27FC236}">
                <a16:creationId xmlns:a16="http://schemas.microsoft.com/office/drawing/2014/main" id="{7294E075-EFD8-70FD-E2CB-B35BCDED10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97209" y="143637"/>
            <a:ext cx="512065" cy="512065"/>
          </a:xfrm>
          <a:prstGeom prst="rect">
            <a:avLst/>
          </a:prstGeom>
        </p:spPr>
      </p:pic>
    </p:spTree>
    <p:extLst>
      <p:ext uri="{BB962C8B-B14F-4D97-AF65-F5344CB8AC3E}">
        <p14:creationId xmlns:p14="http://schemas.microsoft.com/office/powerpoint/2010/main" val="1156648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53F61F-4211-FC0C-0F79-348FCF10FDF1}"/>
              </a:ext>
            </a:extLst>
          </p:cNvPr>
          <p:cNvSpPr/>
          <p:nvPr userDrawn="1"/>
        </p:nvSpPr>
        <p:spPr>
          <a:xfrm>
            <a:off x="4047358" y="-1"/>
            <a:ext cx="8144641" cy="61769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7" name="Title 1">
            <a:extLst>
              <a:ext uri="{FF2B5EF4-FFF2-40B4-BE49-F238E27FC236}">
                <a16:creationId xmlns:a16="http://schemas.microsoft.com/office/drawing/2014/main" id="{277E722D-964F-6926-6941-B07C59F26A69}"/>
              </a:ext>
            </a:extLst>
          </p:cNvPr>
          <p:cNvSpPr>
            <a:spLocks noGrp="1"/>
          </p:cNvSpPr>
          <p:nvPr>
            <p:ph type="title"/>
          </p:nvPr>
        </p:nvSpPr>
        <p:spPr>
          <a:xfrm>
            <a:off x="4303419" y="237744"/>
            <a:ext cx="7705701" cy="535531"/>
          </a:xfrm>
        </p:spPr>
        <p:txBody>
          <a:bodyPr>
            <a:spAutoFit/>
          </a:bodyPr>
          <a:lstStyle>
            <a:lvl1pPr>
              <a:defRPr sz="3200" b="1">
                <a:solidFill>
                  <a:schemeClr val="bg1"/>
                </a:solidFill>
                <a:latin typeface="Montserrat" pitchFamily="2" charset="77"/>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CC35C7D8-2045-FB6C-413B-E2DB364759B2}"/>
              </a:ext>
            </a:extLst>
          </p:cNvPr>
          <p:cNvSpPr>
            <a:spLocks noGrp="1"/>
          </p:cNvSpPr>
          <p:nvPr>
            <p:ph idx="1"/>
          </p:nvPr>
        </p:nvSpPr>
        <p:spPr>
          <a:xfrm>
            <a:off x="4348480" y="1876097"/>
            <a:ext cx="7487919" cy="4300866"/>
          </a:xfrm>
        </p:spPr>
        <p:txBody>
          <a:bodyPr/>
          <a:lstStyle>
            <a:lvl1pPr>
              <a:buClr>
                <a:schemeClr val="bg1"/>
              </a:buClr>
              <a:defRPr>
                <a:solidFill>
                  <a:schemeClr val="bg1"/>
                </a:solidFill>
                <a:latin typeface="Montserrat" pitchFamily="2" charset="77"/>
              </a:defRPr>
            </a:lvl1pPr>
            <a:lvl2pPr>
              <a:buClr>
                <a:schemeClr val="bg1"/>
              </a:buClr>
              <a:defRPr>
                <a:solidFill>
                  <a:schemeClr val="bg1"/>
                </a:solidFill>
                <a:latin typeface="Montserrat" pitchFamily="2" charset="77"/>
              </a:defRPr>
            </a:lvl2pPr>
            <a:lvl3pPr>
              <a:buClr>
                <a:schemeClr val="bg1"/>
              </a:buClr>
              <a:defRPr>
                <a:solidFill>
                  <a:schemeClr val="bg1"/>
                </a:solidFill>
                <a:latin typeface="Montserrat" pitchFamily="2" charset="77"/>
              </a:defRPr>
            </a:lvl3pPr>
            <a:lvl4pPr>
              <a:buClr>
                <a:schemeClr val="bg1"/>
              </a:buClr>
              <a:defRPr>
                <a:solidFill>
                  <a:schemeClr val="bg1"/>
                </a:solidFill>
                <a:latin typeface="Montserrat" pitchFamily="2" charset="77"/>
              </a:defRPr>
            </a:lvl4pPr>
            <a:lvl5pPr>
              <a:buClr>
                <a:schemeClr val="bg1"/>
              </a:buClr>
              <a:defRPr>
                <a:solidFill>
                  <a:schemeClr val="bg1"/>
                </a:solidFill>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2">
            <a:extLst>
              <a:ext uri="{FF2B5EF4-FFF2-40B4-BE49-F238E27FC236}">
                <a16:creationId xmlns:a16="http://schemas.microsoft.com/office/drawing/2014/main" id="{76513295-8E09-244A-2049-48F81DF08D12}"/>
              </a:ext>
            </a:extLst>
          </p:cNvPr>
          <p:cNvSpPr>
            <a:spLocks noGrp="1"/>
          </p:cNvSpPr>
          <p:nvPr>
            <p:ph type="pic" idx="13"/>
          </p:nvPr>
        </p:nvSpPr>
        <p:spPr>
          <a:xfrm>
            <a:off x="0" y="0"/>
            <a:ext cx="4038599" cy="6176963"/>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Subtitle 2">
            <a:extLst>
              <a:ext uri="{FF2B5EF4-FFF2-40B4-BE49-F238E27FC236}">
                <a16:creationId xmlns:a16="http://schemas.microsoft.com/office/drawing/2014/main" id="{4D7A4D84-B73D-5B55-A89F-415F0A515566}"/>
              </a:ext>
            </a:extLst>
          </p:cNvPr>
          <p:cNvSpPr>
            <a:spLocks noGrp="1"/>
          </p:cNvSpPr>
          <p:nvPr>
            <p:ph type="subTitle" idx="14" hasCustomPrompt="1"/>
          </p:nvPr>
        </p:nvSpPr>
        <p:spPr>
          <a:xfrm>
            <a:off x="4364335" y="1027595"/>
            <a:ext cx="7254326" cy="580486"/>
          </a:xfrm>
        </p:spPr>
        <p:txBody>
          <a:bodyPr anchor="ctr">
            <a:normAutofit/>
          </a:bodyPr>
          <a:lstStyle>
            <a:lvl1pPr marL="0" indent="0" algn="l">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5" name="Picture 4" descr="A black background with orange and pink text&#10;&#10;Description automatically generated">
            <a:extLst>
              <a:ext uri="{FF2B5EF4-FFF2-40B4-BE49-F238E27FC236}">
                <a16:creationId xmlns:a16="http://schemas.microsoft.com/office/drawing/2014/main" id="{54BCEE84-BDB0-0458-D934-AD1A8FF89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9" name="Slide Number Placeholder 3">
            <a:extLst>
              <a:ext uri="{FF2B5EF4-FFF2-40B4-BE49-F238E27FC236}">
                <a16:creationId xmlns:a16="http://schemas.microsoft.com/office/drawing/2014/main" id="{E1ADEEBB-FE22-8F50-5135-7529606EA5B5}"/>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Preschool/TK/K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115960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chemeClr val="accent3"/>
          </a:solidFill>
          <a:ln w="2540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5041900"/>
          </a:xfrm>
        </p:spPr>
        <p:txBody>
          <a:bodyPr>
            <a:normAutofit/>
          </a:bodyPr>
          <a:lstStyle>
            <a:lvl1pPr algn="ctr">
              <a:defRPr sz="4800">
                <a:solidFill>
                  <a:schemeClr val="bg1"/>
                </a:solidFill>
                <a:latin typeface="Montserrat" pitchFamily="2" charset="77"/>
              </a:defRPr>
            </a:lvl1p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A black background with orange and pink text&#10;&#10;Description automatically generated">
            <a:extLst>
              <a:ext uri="{FF2B5EF4-FFF2-40B4-BE49-F238E27FC236}">
                <a16:creationId xmlns:a16="http://schemas.microsoft.com/office/drawing/2014/main" id="{14CFB3AB-378B-437C-AF63-1F122EC5D3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2" name="Slide Number Placeholder 3">
            <a:extLst>
              <a:ext uri="{FF2B5EF4-FFF2-40B4-BE49-F238E27FC236}">
                <a16:creationId xmlns:a16="http://schemas.microsoft.com/office/drawing/2014/main" id="{DFA49843-550C-F779-0176-E068BF2626EC}"/>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Preschool/TK/K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213129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Sub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chemeClr val="accent3"/>
          </a:solidFill>
          <a:ln w="1905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3288644"/>
          </a:xfrm>
        </p:spPr>
        <p:txBody>
          <a:bodyPr anchor="b">
            <a:normAutofit/>
          </a:bodyPr>
          <a:lstStyle>
            <a:lvl1pPr algn="ctr">
              <a:defRPr sz="4800" i="0">
                <a:solidFill>
                  <a:schemeClr val="bg1"/>
                </a:solidFill>
                <a:latin typeface="Montserrat" pitchFamily="2" charset="77"/>
              </a:defRPr>
            </a:lvl1p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ubtitle 2">
            <a:extLst>
              <a:ext uri="{FF2B5EF4-FFF2-40B4-BE49-F238E27FC236}">
                <a16:creationId xmlns:a16="http://schemas.microsoft.com/office/drawing/2014/main" id="{4838C7E2-6BA9-D11B-CA74-660EA8553C64}"/>
              </a:ext>
            </a:extLst>
          </p:cNvPr>
          <p:cNvSpPr>
            <a:spLocks noGrp="1"/>
          </p:cNvSpPr>
          <p:nvPr>
            <p:ph type="subTitle" idx="13" hasCustomPrompt="1"/>
          </p:nvPr>
        </p:nvSpPr>
        <p:spPr>
          <a:xfrm>
            <a:off x="1237130" y="4485862"/>
            <a:ext cx="4034118" cy="1466470"/>
          </a:xfrm>
        </p:spPr>
        <p:txBody>
          <a:bodyPr anchor="t">
            <a:normAutofit/>
          </a:bodyPr>
          <a:lstStyle>
            <a:lvl1pPr marL="0" indent="0" algn="ctr">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6" name="Picture 5" descr="A black background with orange and pink text&#10;&#10;Description automatically generated">
            <a:extLst>
              <a:ext uri="{FF2B5EF4-FFF2-40B4-BE49-F238E27FC236}">
                <a16:creationId xmlns:a16="http://schemas.microsoft.com/office/drawing/2014/main" id="{D22DFA49-7492-8141-2C3E-0F81CAAD41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2D06AFA7-5B30-1E9A-7689-273DE0960F6C}"/>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Preschool/TK/K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17524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32852-58CE-6473-0BBB-FC1E334A8753}"/>
              </a:ext>
            </a:extLst>
          </p:cNvPr>
          <p:cNvSpPr/>
          <p:nvPr userDrawn="1"/>
        </p:nvSpPr>
        <p:spPr>
          <a:xfrm>
            <a:off x="0" y="-1"/>
            <a:ext cx="12192000" cy="9692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324303"/>
            <a:ext cx="5181600" cy="4852660"/>
          </a:xfrm>
        </p:spPr>
        <p:txBody>
          <a:bodyPr/>
          <a:lstStyle>
            <a:lvl1pPr>
              <a:buClr>
                <a:schemeClr val="accent3"/>
              </a:buClr>
              <a:defRPr>
                <a:latin typeface="Montserrat" pitchFamily="2" charset="77"/>
              </a:defRPr>
            </a:lvl1pPr>
            <a:lvl2pPr>
              <a:buClr>
                <a:schemeClr val="accent3"/>
              </a:buClr>
              <a:defRPr>
                <a:latin typeface="Montserrat" pitchFamily="2" charset="77"/>
              </a:defRPr>
            </a:lvl2pPr>
            <a:lvl3pPr>
              <a:buClr>
                <a:schemeClr val="accent3"/>
              </a:buClr>
              <a:defRPr>
                <a:latin typeface="Montserrat" pitchFamily="2" charset="77"/>
              </a:defRPr>
            </a:lvl3pPr>
            <a:lvl4pPr>
              <a:buClr>
                <a:schemeClr val="accent3"/>
              </a:buClr>
              <a:defRPr>
                <a:latin typeface="Montserrat" pitchFamily="2" charset="77"/>
              </a:defRPr>
            </a:lvl4pPr>
            <a:lvl5pPr>
              <a:buClr>
                <a:schemeClr val="accent3"/>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324303"/>
            <a:ext cx="5181600" cy="4852660"/>
          </a:xfrm>
        </p:spPr>
        <p:txBody>
          <a:bodyPr/>
          <a:lstStyle>
            <a:lvl1pPr>
              <a:buClr>
                <a:schemeClr val="accent3"/>
              </a:buClr>
              <a:defRPr>
                <a:latin typeface="Montserrat" pitchFamily="2" charset="77"/>
              </a:defRPr>
            </a:lvl1pPr>
            <a:lvl2pPr>
              <a:buClr>
                <a:schemeClr val="accent3"/>
              </a:buClr>
              <a:defRPr>
                <a:latin typeface="Montserrat" pitchFamily="2" charset="77"/>
              </a:defRPr>
            </a:lvl2pPr>
            <a:lvl3pPr>
              <a:buClr>
                <a:schemeClr val="accent3"/>
              </a:buClr>
              <a:defRPr>
                <a:latin typeface="Montserrat" pitchFamily="2" charset="77"/>
              </a:defRPr>
            </a:lvl3pPr>
            <a:lvl4pPr>
              <a:buClr>
                <a:schemeClr val="accent3"/>
              </a:buClr>
              <a:defRPr>
                <a:latin typeface="Montserrat" pitchFamily="2" charset="77"/>
              </a:defRPr>
            </a:lvl4pPr>
            <a:lvl5pPr>
              <a:buClr>
                <a:schemeClr val="accent3"/>
              </a:buClr>
              <a:defRPr>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199" y="237744"/>
            <a:ext cx="10812517" cy="507831"/>
          </a:xfrm>
        </p:spPr>
        <p:txBody>
          <a:bodyPr>
            <a:spAutoFit/>
          </a:bodyPr>
          <a:lstStyle>
            <a:lvl1pPr>
              <a:defRPr>
                <a:solidFill>
                  <a:schemeClr val="bg1"/>
                </a:solidFill>
                <a:latin typeface="Montserrat" pitchFamily="2" charset="77"/>
              </a:defRPr>
            </a:lvl1pPr>
          </a:lstStyle>
          <a:p>
            <a:r>
              <a:rPr lang="en-US"/>
              <a:t>Click to edit Master title style</a:t>
            </a:r>
            <a:endParaRPr lang="en-US" dirty="0"/>
          </a:p>
        </p:txBody>
      </p:sp>
      <p:pic>
        <p:nvPicPr>
          <p:cNvPr id="8" name="Picture 7" descr="A black background with orange and pink text&#10;&#10;Description automatically generated">
            <a:extLst>
              <a:ext uri="{FF2B5EF4-FFF2-40B4-BE49-F238E27FC236}">
                <a16:creationId xmlns:a16="http://schemas.microsoft.com/office/drawing/2014/main" id="{00F594E6-64BF-1E93-2C2C-D3FBF7459F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B497636E-AF6E-955B-1817-D23F0FB6E432}"/>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Preschool/TK/K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224774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58F496-FA92-9058-EA6C-7E4B80805B20}"/>
              </a:ext>
            </a:extLst>
          </p:cNvPr>
          <p:cNvSpPr>
            <a:spLocks noGrp="1"/>
          </p:cNvSpPr>
          <p:nvPr>
            <p:ph type="title"/>
          </p:nvPr>
        </p:nvSpPr>
        <p:spPr>
          <a:xfrm>
            <a:off x="187271" y="199156"/>
            <a:ext cx="11839413" cy="808872"/>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4CB3DFC-8703-37CA-7721-AEEDA04DB6C3}"/>
              </a:ext>
            </a:extLst>
          </p:cNvPr>
          <p:cNvSpPr>
            <a:spLocks noGrp="1"/>
          </p:cNvSpPr>
          <p:nvPr>
            <p:ph type="body" idx="1"/>
          </p:nvPr>
        </p:nvSpPr>
        <p:spPr>
          <a:xfrm>
            <a:off x="590226" y="1253331"/>
            <a:ext cx="1109549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E313DF2A-6B63-F66A-B382-265CE0FDC93F}"/>
              </a:ext>
            </a:extLst>
          </p:cNvPr>
          <p:cNvSpPr>
            <a:spLocks noGrp="1"/>
          </p:cNvSpPr>
          <p:nvPr>
            <p:ph type="sldNum" sz="quarter" idx="4"/>
          </p:nvPr>
        </p:nvSpPr>
        <p:spPr>
          <a:xfrm>
            <a:off x="9410700" y="6451600"/>
            <a:ext cx="2743200" cy="365125"/>
          </a:xfrm>
          <a:prstGeom prst="rect">
            <a:avLst/>
          </a:prstGeom>
        </p:spPr>
        <p:txBody>
          <a:bodyPr vert="horz" lIns="91440" tIns="45720" rIns="91440" bIns="45720" rtlCol="0" anchor="ctr"/>
          <a:lstStyle>
            <a:lvl1pPr algn="r">
              <a:defRPr sz="1200" b="1">
                <a:solidFill>
                  <a:schemeClr val="accent3"/>
                </a:solidFill>
                <a:latin typeface="Montserrat" panose="00000500000000000000" pitchFamily="50" charset="0"/>
              </a:defRPr>
            </a:lvl1pPr>
          </a:lstStyle>
          <a:p>
            <a:fld id="{8B512919-B088-4E12-9038-722E97F79378}" type="slidenum">
              <a:rPr lang="en-US" smtClean="0"/>
              <a:pPr/>
              <a:t>‹#›</a:t>
            </a:fld>
            <a:endParaRPr lang="en-US" dirty="0"/>
          </a:p>
        </p:txBody>
      </p:sp>
    </p:spTree>
    <p:extLst>
      <p:ext uri="{BB962C8B-B14F-4D97-AF65-F5344CB8AC3E}">
        <p14:creationId xmlns:p14="http://schemas.microsoft.com/office/powerpoint/2010/main" val="249091957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50" r:id="rId4"/>
    <p:sldLayoutId id="2147483669" r:id="rId5"/>
    <p:sldLayoutId id="2147483667" r:id="rId6"/>
    <p:sldLayoutId id="2147483660" r:id="rId7"/>
    <p:sldLayoutId id="2147483664" r:id="rId8"/>
    <p:sldLayoutId id="2147483652" r:id="rId9"/>
    <p:sldLayoutId id="2147483665" r:id="rId10"/>
    <p:sldLayoutId id="2147483653" r:id="rId11"/>
    <p:sldLayoutId id="2147483654" r:id="rId12"/>
    <p:sldLayoutId id="2147483666" r:id="rId13"/>
    <p:sldLayoutId id="2147483655" r:id="rId14"/>
    <p:sldLayoutId id="2147483656" r:id="rId15"/>
    <p:sldLayoutId id="2147483657" r:id="rId16"/>
  </p:sldLayoutIdLst>
  <p:hf hdr="0" ftr="0" dt="0"/>
  <p:txStyles>
    <p:titleStyle>
      <a:lvl1pPr algn="l" defTabSz="914400" rtl="0" eaLnBrk="1" latinLnBrk="0" hangingPunct="1">
        <a:lnSpc>
          <a:spcPct val="90000"/>
        </a:lnSpc>
        <a:spcBef>
          <a:spcPct val="0"/>
        </a:spcBef>
        <a:buNone/>
        <a:defRPr sz="3000" b="1" kern="1200">
          <a:solidFill>
            <a:schemeClr val="accent3"/>
          </a:solidFill>
          <a:latin typeface="Montserrat" panose="00000500000000000000" pitchFamily="50" charset="0"/>
          <a:ea typeface="+mj-ea"/>
          <a:cs typeface="+mj-cs"/>
        </a:defRPr>
      </a:lvl1pPr>
    </p:titleStyle>
    <p:bodyStyle>
      <a:lvl1pPr marL="228600" indent="-228600" algn="l" defTabSz="914400" rtl="0" eaLnBrk="1" latinLnBrk="0" hangingPunct="1">
        <a:lnSpc>
          <a:spcPct val="120000"/>
        </a:lnSpc>
        <a:spcBef>
          <a:spcPts val="1000"/>
        </a:spcBef>
        <a:buClr>
          <a:schemeClr val="accent3"/>
        </a:buClr>
        <a:buFont typeface="Arial" panose="020B0604020202020204" pitchFamily="34" charset="0"/>
        <a:buChar char="•"/>
        <a:defRPr sz="2800" kern="1200">
          <a:solidFill>
            <a:srgbClr val="0F173D"/>
          </a:solidFill>
          <a:latin typeface="Montserrat" panose="00000500000000000000" pitchFamily="50" charset="0"/>
          <a:ea typeface="+mn-ea"/>
          <a:cs typeface="+mn-cs"/>
        </a:defRPr>
      </a:lvl1pPr>
      <a:lvl2pPr marL="685800" indent="-228600" algn="l" defTabSz="914400" rtl="0" eaLnBrk="1" latinLnBrk="0" hangingPunct="1">
        <a:lnSpc>
          <a:spcPct val="120000"/>
        </a:lnSpc>
        <a:spcBef>
          <a:spcPts val="500"/>
        </a:spcBef>
        <a:buClr>
          <a:schemeClr val="accent3"/>
        </a:buClr>
        <a:buFont typeface="Arial" panose="020B0604020202020204" pitchFamily="34" charset="0"/>
        <a:buChar char="•"/>
        <a:defRPr sz="2400" kern="1200">
          <a:solidFill>
            <a:srgbClr val="0F173D"/>
          </a:solidFill>
          <a:latin typeface="Montserrat" panose="00000500000000000000" pitchFamily="50" charset="0"/>
          <a:ea typeface="+mn-ea"/>
          <a:cs typeface="+mn-cs"/>
        </a:defRPr>
      </a:lvl2pPr>
      <a:lvl3pPr marL="1143000" indent="-228600" algn="l" defTabSz="914400" rtl="0" eaLnBrk="1" latinLnBrk="0" hangingPunct="1">
        <a:lnSpc>
          <a:spcPct val="120000"/>
        </a:lnSpc>
        <a:spcBef>
          <a:spcPts val="500"/>
        </a:spcBef>
        <a:buClr>
          <a:schemeClr val="accent3"/>
        </a:buClr>
        <a:buFont typeface="Arial" panose="020B0604020202020204" pitchFamily="34" charset="0"/>
        <a:buChar char="•"/>
        <a:defRPr sz="2000" kern="1200">
          <a:solidFill>
            <a:srgbClr val="0F173D"/>
          </a:solidFill>
          <a:latin typeface="Montserrat" panose="00000500000000000000" pitchFamily="50" charset="0"/>
          <a:ea typeface="+mn-ea"/>
          <a:cs typeface="+mn-cs"/>
        </a:defRPr>
      </a:lvl3pPr>
      <a:lvl4pPr marL="1600200" indent="-228600" algn="l" defTabSz="914400" rtl="0" eaLnBrk="1" latinLnBrk="0" hangingPunct="1">
        <a:lnSpc>
          <a:spcPct val="120000"/>
        </a:lnSpc>
        <a:spcBef>
          <a:spcPts val="500"/>
        </a:spcBef>
        <a:buClr>
          <a:schemeClr val="accent3"/>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4pPr>
      <a:lvl5pPr marL="2057400" indent="-228600" algn="l" defTabSz="914400" rtl="0" eaLnBrk="1" latinLnBrk="0" hangingPunct="1">
        <a:lnSpc>
          <a:spcPct val="120000"/>
        </a:lnSpc>
        <a:spcBef>
          <a:spcPts val="500"/>
        </a:spcBef>
        <a:buClr>
          <a:schemeClr val="accent3"/>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youtu.be/jX5aAtOaQL4" TargetMode="External"/><Relationship Id="rId5" Type="http://schemas.openxmlformats.org/officeDocument/2006/relationships/hyperlink" Target="https://youtu.be/RQigPvC0TOY" TargetMode="Externa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youtu.be/jX5aAtOaQL4" TargetMode="External"/><Relationship Id="rId5" Type="http://schemas.openxmlformats.org/officeDocument/2006/relationships/hyperlink" Target="https://youtu.be/RQigPvC0TOY" TargetMode="Externa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3222D5-6FE3-BC6F-608E-57B8261DE85E}"/>
              </a:ext>
            </a:extLst>
          </p:cNvPr>
          <p:cNvSpPr>
            <a:spLocks noGrp="1"/>
          </p:cNvSpPr>
          <p:nvPr>
            <p:ph type="ctrTitle"/>
          </p:nvPr>
        </p:nvSpPr>
        <p:spPr>
          <a:xfrm>
            <a:off x="633627" y="2385637"/>
            <a:ext cx="4781907" cy="2917722"/>
          </a:xfrm>
        </p:spPr>
        <p:txBody>
          <a:bodyPr anchor="b">
            <a:spAutoFit/>
          </a:bodyPr>
          <a:lstStyle/>
          <a:p>
            <a:pPr algn="l"/>
            <a:r>
              <a:rPr lang="en-US" sz="4400" b="1" dirty="0">
                <a:latin typeface="Montserrat" pitchFamily="2" charset="77"/>
              </a:rPr>
              <a:t>Measurement:</a:t>
            </a:r>
            <a:br>
              <a:rPr lang="en-US" sz="4400" b="1" dirty="0">
                <a:latin typeface="Montserrat" pitchFamily="2" charset="77"/>
              </a:rPr>
            </a:br>
            <a:r>
              <a:rPr lang="en-US" sz="4000" b="0" dirty="0">
                <a:latin typeface="Montserrat Medium" panose="00000600000000000000" pitchFamily="2" charset="0"/>
              </a:rPr>
              <a:t>Preschool, Transitional Kindergarten, and Kindergarten</a:t>
            </a:r>
            <a:endParaRPr lang="en-US" sz="4400" b="0" dirty="0">
              <a:latin typeface="Montserrat Medium" panose="00000600000000000000" pitchFamily="2" charset="0"/>
            </a:endParaRPr>
          </a:p>
        </p:txBody>
      </p:sp>
    </p:spTree>
    <p:extLst>
      <p:ext uri="{BB962C8B-B14F-4D97-AF65-F5344CB8AC3E}">
        <p14:creationId xmlns:p14="http://schemas.microsoft.com/office/powerpoint/2010/main" val="123712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6B6E81-AADA-4468-1B7B-0E3610DF8247}"/>
              </a:ext>
            </a:extLst>
          </p:cNvPr>
          <p:cNvSpPr>
            <a:spLocks noGrp="1"/>
          </p:cNvSpPr>
          <p:nvPr>
            <p:ph type="title"/>
          </p:nvPr>
        </p:nvSpPr>
        <p:spPr>
          <a:xfrm>
            <a:off x="838200" y="237744"/>
            <a:ext cx="10515600" cy="507831"/>
          </a:xfrm>
        </p:spPr>
        <p:txBody>
          <a:bodyPr vert="horz" lIns="91440" tIns="45720" rIns="91440" bIns="45720" rtlCol="0" anchor="t" anchorCtr="0">
            <a:noAutofit/>
          </a:bodyPr>
          <a:lstStyle/>
          <a:p>
            <a:r>
              <a:rPr lang="en-US" sz="3200" b="1" kern="1200" dirty="0">
                <a:latin typeface="Montserrat" pitchFamily="2" charset="77"/>
                <a:ea typeface="+mj-ea"/>
                <a:cs typeface="+mj-cs"/>
              </a:rPr>
              <a:t>Noticing Measurement Attributes</a:t>
            </a:r>
          </a:p>
        </p:txBody>
      </p:sp>
      <p:sp>
        <p:nvSpPr>
          <p:cNvPr id="7" name="Content Placeholder 6">
            <a:extLst>
              <a:ext uri="{FF2B5EF4-FFF2-40B4-BE49-F238E27FC236}">
                <a16:creationId xmlns:a16="http://schemas.microsoft.com/office/drawing/2014/main" id="{A2C4E05D-F832-7D54-0F6F-F16D7795E3B7}"/>
              </a:ext>
            </a:extLst>
          </p:cNvPr>
          <p:cNvSpPr>
            <a:spLocks noGrp="1"/>
          </p:cNvSpPr>
          <p:nvPr>
            <p:ph sz="half" idx="1"/>
          </p:nvPr>
        </p:nvSpPr>
        <p:spPr>
          <a:xfrm>
            <a:off x="579120" y="1254590"/>
            <a:ext cx="5448300" cy="4686693"/>
          </a:xfrm>
        </p:spPr>
        <p:txBody>
          <a:bodyPr vert="horz" lIns="91440" tIns="45720" rIns="91440" bIns="45720" rtlCol="0">
            <a:normAutofit fontScale="92500" lnSpcReduction="20000"/>
          </a:bodyPr>
          <a:lstStyle/>
          <a:p>
            <a:pPr>
              <a:lnSpc>
                <a:spcPct val="130000"/>
              </a:lnSpc>
            </a:pPr>
            <a:r>
              <a:rPr lang="en-US" sz="2200" dirty="0"/>
              <a:t>Notice different measurable attributes of objects, such as:</a:t>
            </a:r>
          </a:p>
          <a:p>
            <a:pPr lvl="1">
              <a:lnSpc>
                <a:spcPct val="130000"/>
              </a:lnSpc>
            </a:pPr>
            <a:r>
              <a:rPr lang="en-US" sz="2200" dirty="0"/>
              <a:t>size</a:t>
            </a:r>
          </a:p>
          <a:p>
            <a:pPr lvl="1">
              <a:lnSpc>
                <a:spcPct val="130000"/>
              </a:lnSpc>
            </a:pPr>
            <a:r>
              <a:rPr lang="en-US" sz="2200" dirty="0"/>
              <a:t>length</a:t>
            </a:r>
          </a:p>
          <a:p>
            <a:pPr lvl="1">
              <a:lnSpc>
                <a:spcPct val="130000"/>
              </a:lnSpc>
            </a:pPr>
            <a:r>
              <a:rPr lang="en-US" sz="2200" dirty="0">
                <a:solidFill>
                  <a:schemeClr val="tx1"/>
                </a:solidFill>
              </a:rPr>
              <a:t>height</a:t>
            </a:r>
          </a:p>
          <a:p>
            <a:pPr lvl="1">
              <a:lnSpc>
                <a:spcPct val="130000"/>
              </a:lnSpc>
            </a:pPr>
            <a:r>
              <a:rPr lang="en-US" sz="2200" dirty="0">
                <a:solidFill>
                  <a:schemeClr val="tx1"/>
                </a:solidFill>
              </a:rPr>
              <a:t>weight</a:t>
            </a:r>
          </a:p>
          <a:p>
            <a:pPr lvl="1">
              <a:lnSpc>
                <a:spcPct val="130000"/>
              </a:lnSpc>
            </a:pPr>
            <a:r>
              <a:rPr lang="en-US" sz="2200" dirty="0">
                <a:solidFill>
                  <a:schemeClr val="tx1"/>
                </a:solidFill>
              </a:rPr>
              <a:t>volume</a:t>
            </a:r>
          </a:p>
          <a:p>
            <a:pPr lvl="1">
              <a:lnSpc>
                <a:spcPct val="130000"/>
              </a:lnSpc>
            </a:pPr>
            <a:r>
              <a:rPr lang="en-US" sz="2200" dirty="0">
                <a:solidFill>
                  <a:schemeClr val="tx1"/>
                </a:solidFill>
              </a:rPr>
              <a:t>temperature</a:t>
            </a:r>
          </a:p>
          <a:p>
            <a:pPr>
              <a:lnSpc>
                <a:spcPct val="130000"/>
              </a:lnSpc>
              <a:spcBef>
                <a:spcPts val="2400"/>
              </a:spcBef>
            </a:pPr>
            <a:r>
              <a:rPr lang="en-US" sz="2200" dirty="0"/>
              <a:t>By age four, the measurable attributes of an object are an integral part of children’s understanding of that object. </a:t>
            </a:r>
          </a:p>
        </p:txBody>
      </p:sp>
      <p:sp>
        <p:nvSpPr>
          <p:cNvPr id="4" name="TextBox 3">
            <a:extLst>
              <a:ext uri="{FF2B5EF4-FFF2-40B4-BE49-F238E27FC236}">
                <a16:creationId xmlns:a16="http://schemas.microsoft.com/office/drawing/2014/main" id="{23B52BD2-62A2-AE15-EE27-AEA75D2F0432}"/>
              </a:ext>
            </a:extLst>
          </p:cNvPr>
          <p:cNvSpPr txBox="1"/>
          <p:nvPr/>
        </p:nvSpPr>
        <p:spPr>
          <a:xfrm>
            <a:off x="579120" y="5768709"/>
            <a:ext cx="10165605" cy="687429"/>
          </a:xfrm>
          <a:prstGeom prst="rect">
            <a:avLst/>
          </a:prstGeom>
        </p:spPr>
        <p:txBody>
          <a:bodyPr vert="horz" lIns="91440" tIns="45720" rIns="91440" bIns="45720" rtlCol="0" anchor="ctr">
            <a:normAutofit/>
          </a:bodyPr>
          <a:lstStyle/>
          <a:p>
            <a:pPr>
              <a:lnSpc>
                <a:spcPct val="90000"/>
              </a:lnSpc>
              <a:spcBef>
                <a:spcPts val="1000"/>
              </a:spcBef>
              <a:buClr>
                <a:srgbClr val="2078AE"/>
              </a:buClr>
            </a:pPr>
            <a:r>
              <a:rPr lang="en-US" sz="1200" b="0" i="0" kern="1200" dirty="0">
                <a:solidFill>
                  <a:schemeClr val="bg2">
                    <a:lumMod val="50000"/>
                  </a:schemeClr>
                </a:solidFill>
                <a:latin typeface="Montserrat" pitchFamily="2" charset="77"/>
                <a:ea typeface="+mn-ea"/>
                <a:cs typeface="+mn-cs"/>
              </a:rPr>
              <a:t>Long et al. (2019)</a:t>
            </a:r>
          </a:p>
        </p:txBody>
      </p:sp>
      <p:pic>
        <p:nvPicPr>
          <p:cNvPr id="9" name="Content Placeholder 8">
            <a:extLst>
              <a:ext uri="{FF2B5EF4-FFF2-40B4-BE49-F238E27FC236}">
                <a16:creationId xmlns:a16="http://schemas.microsoft.com/office/drawing/2014/main" id="{0EEA298E-C9A0-D437-6BF6-E5703891B4C0}"/>
              </a:ext>
              <a:ext uri="{C183D7F6-B498-43B3-948B-1728B52AA6E4}">
                <adec:decorative xmlns:adec="http://schemas.microsoft.com/office/drawing/2017/decorative" val="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6164582" y="1254590"/>
            <a:ext cx="5902546" cy="4348820"/>
          </a:xfrm>
          <a:prstGeom prst="rect">
            <a:avLst/>
          </a:prstGeom>
        </p:spPr>
      </p:pic>
    </p:spTree>
    <p:extLst>
      <p:ext uri="{BB962C8B-B14F-4D97-AF65-F5344CB8AC3E}">
        <p14:creationId xmlns:p14="http://schemas.microsoft.com/office/powerpoint/2010/main" val="2668092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F2E580-45EC-3CB5-BB1C-0021F8AA625D}"/>
              </a:ext>
            </a:extLst>
          </p:cNvPr>
          <p:cNvSpPr>
            <a:spLocks noGrp="1"/>
          </p:cNvSpPr>
          <p:nvPr>
            <p:ph type="title"/>
          </p:nvPr>
        </p:nvSpPr>
        <p:spPr>
          <a:xfrm>
            <a:off x="838199" y="237744"/>
            <a:ext cx="10812517" cy="535531"/>
          </a:xfrm>
        </p:spPr>
        <p:txBody>
          <a:bodyPr/>
          <a:lstStyle/>
          <a:p>
            <a:r>
              <a:rPr lang="en-US" sz="3200" dirty="0"/>
              <a:t>Is it big or small?</a:t>
            </a:r>
          </a:p>
        </p:txBody>
      </p:sp>
      <p:sp>
        <p:nvSpPr>
          <p:cNvPr id="2" name="TextBox 1">
            <a:extLst>
              <a:ext uri="{FF2B5EF4-FFF2-40B4-BE49-F238E27FC236}">
                <a16:creationId xmlns:a16="http://schemas.microsoft.com/office/drawing/2014/main" id="{5C5867A4-9E73-4520-A9DD-525464F16F13}"/>
              </a:ext>
            </a:extLst>
          </p:cNvPr>
          <p:cNvSpPr txBox="1"/>
          <p:nvPr/>
        </p:nvSpPr>
        <p:spPr>
          <a:xfrm>
            <a:off x="758428" y="5899964"/>
            <a:ext cx="10675143" cy="276999"/>
          </a:xfrm>
          <a:prstGeom prst="rect">
            <a:avLst/>
          </a:prstGeom>
          <a:noFill/>
        </p:spPr>
        <p:txBody>
          <a:bodyPr wrap="square" rtlCol="0">
            <a:spAutoFit/>
          </a:bodyPr>
          <a:lstStyle/>
          <a:p>
            <a:pPr algn="r"/>
            <a:r>
              <a:rPr lang="en-US" sz="1200" dirty="0">
                <a:solidFill>
                  <a:schemeClr val="bg2">
                    <a:lumMod val="50000"/>
                  </a:schemeClr>
                </a:solidFill>
                <a:latin typeface="Montserrat" panose="00000500000000000000" pitchFamily="50" charset="0"/>
              </a:rPr>
              <a:t>Long et al. (2019)</a:t>
            </a:r>
          </a:p>
        </p:txBody>
      </p:sp>
      <p:pic>
        <p:nvPicPr>
          <p:cNvPr id="9" name="Picture 8" descr="An elephant.">
            <a:extLst>
              <a:ext uri="{FF2B5EF4-FFF2-40B4-BE49-F238E27FC236}">
                <a16:creationId xmlns:a16="http://schemas.microsoft.com/office/drawing/2014/main" id="{37752396-30F8-117B-A00B-04F1F74007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428" y="1203807"/>
            <a:ext cx="4587308" cy="4973156"/>
          </a:xfrm>
          <a:prstGeom prst="rect">
            <a:avLst/>
          </a:prstGeom>
        </p:spPr>
      </p:pic>
      <p:pic>
        <p:nvPicPr>
          <p:cNvPr id="10" name="Picture 9" descr="An orange crayon.">
            <a:extLst>
              <a:ext uri="{FF2B5EF4-FFF2-40B4-BE49-F238E27FC236}">
                <a16:creationId xmlns:a16="http://schemas.microsoft.com/office/drawing/2014/main" id="{E7BA714A-8588-17E9-64B3-3BF28F6579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28592" y="2733818"/>
            <a:ext cx="2984489" cy="1913133"/>
          </a:xfrm>
          <a:prstGeom prst="rect">
            <a:avLst/>
          </a:prstGeom>
        </p:spPr>
      </p:pic>
    </p:spTree>
    <p:extLst>
      <p:ext uri="{BB962C8B-B14F-4D97-AF65-F5344CB8AC3E}">
        <p14:creationId xmlns:p14="http://schemas.microsoft.com/office/powerpoint/2010/main" val="3999285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EE2B6-EC23-A516-FADC-B40F6C30F4D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C0553C7-EF10-92CC-79D6-185EA0BE56B4}"/>
              </a:ext>
            </a:extLst>
          </p:cNvPr>
          <p:cNvSpPr>
            <a:spLocks noGrp="1"/>
          </p:cNvSpPr>
          <p:nvPr>
            <p:ph type="title"/>
          </p:nvPr>
        </p:nvSpPr>
        <p:spPr>
          <a:xfrm>
            <a:off x="838199" y="237744"/>
            <a:ext cx="10812517" cy="535531"/>
          </a:xfrm>
        </p:spPr>
        <p:txBody>
          <a:bodyPr/>
          <a:lstStyle/>
          <a:p>
            <a:r>
              <a:rPr lang="en-US" sz="3200" dirty="0"/>
              <a:t>Is it big or small? (continued)</a:t>
            </a:r>
          </a:p>
        </p:txBody>
      </p:sp>
      <p:sp>
        <p:nvSpPr>
          <p:cNvPr id="2" name="TextBox 1">
            <a:extLst>
              <a:ext uri="{FF2B5EF4-FFF2-40B4-BE49-F238E27FC236}">
                <a16:creationId xmlns:a16="http://schemas.microsoft.com/office/drawing/2014/main" id="{B66129BF-61AC-29C7-46B8-11A792707542}"/>
              </a:ext>
            </a:extLst>
          </p:cNvPr>
          <p:cNvSpPr txBox="1"/>
          <p:nvPr/>
        </p:nvSpPr>
        <p:spPr>
          <a:xfrm>
            <a:off x="758428" y="5899964"/>
            <a:ext cx="10675143" cy="276999"/>
          </a:xfrm>
          <a:prstGeom prst="rect">
            <a:avLst/>
          </a:prstGeom>
          <a:noFill/>
        </p:spPr>
        <p:txBody>
          <a:bodyPr wrap="square" rtlCol="0">
            <a:spAutoFit/>
          </a:bodyPr>
          <a:lstStyle/>
          <a:p>
            <a:r>
              <a:rPr lang="en-US" sz="1200" dirty="0">
                <a:solidFill>
                  <a:schemeClr val="bg2">
                    <a:lumMod val="50000"/>
                  </a:schemeClr>
                </a:solidFill>
                <a:latin typeface="Montserrat" panose="00000500000000000000" pitchFamily="50" charset="0"/>
              </a:rPr>
              <a:t>Long et al. (2019)</a:t>
            </a:r>
          </a:p>
        </p:txBody>
      </p:sp>
      <p:pic>
        <p:nvPicPr>
          <p:cNvPr id="6" name="Picture 5" descr="A yellow school bus.">
            <a:extLst>
              <a:ext uri="{FF2B5EF4-FFF2-40B4-BE49-F238E27FC236}">
                <a16:creationId xmlns:a16="http://schemas.microsoft.com/office/drawing/2014/main" id="{6B76D5B3-0674-7A96-4A57-C2B21F3556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1970" y="2861443"/>
            <a:ext cx="4492487" cy="2239142"/>
          </a:xfrm>
          <a:prstGeom prst="rect">
            <a:avLst/>
          </a:prstGeom>
        </p:spPr>
      </p:pic>
      <p:pic>
        <p:nvPicPr>
          <p:cNvPr id="9" name="Picture 8" descr="A green paperclip.">
            <a:extLst>
              <a:ext uri="{FF2B5EF4-FFF2-40B4-BE49-F238E27FC236}">
                <a16:creationId xmlns:a16="http://schemas.microsoft.com/office/drawing/2014/main" id="{05FE98D3-5C9B-80B6-D1FC-5B4CBD320F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5273" y="1113183"/>
            <a:ext cx="2074724" cy="5227187"/>
          </a:xfrm>
          <a:prstGeom prst="rect">
            <a:avLst/>
          </a:prstGeom>
        </p:spPr>
      </p:pic>
    </p:spTree>
    <p:extLst>
      <p:ext uri="{BB962C8B-B14F-4D97-AF65-F5344CB8AC3E}">
        <p14:creationId xmlns:p14="http://schemas.microsoft.com/office/powerpoint/2010/main" val="224949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49ADC-1C2E-9DE3-D980-272378A594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1CC1E2-9BA3-F4AC-C630-B76F2D48D657}"/>
              </a:ext>
            </a:extLst>
          </p:cNvPr>
          <p:cNvSpPr>
            <a:spLocks noGrp="1"/>
          </p:cNvSpPr>
          <p:nvPr>
            <p:ph type="title"/>
          </p:nvPr>
        </p:nvSpPr>
        <p:spPr/>
        <p:txBody>
          <a:bodyPr anchor="ctr">
            <a:normAutofit/>
          </a:bodyPr>
          <a:lstStyle/>
          <a:p>
            <a:r>
              <a:rPr lang="en-US" dirty="0"/>
              <a:t>Observe: </a:t>
            </a:r>
            <a:r>
              <a:rPr lang="en-US" b="0" dirty="0">
                <a:latin typeface="Montserrat Medium" panose="00000600000000000000" pitchFamily="2" charset="0"/>
              </a:rPr>
              <a:t>Comparing Length</a:t>
            </a:r>
          </a:p>
        </p:txBody>
      </p:sp>
      <p:pic>
        <p:nvPicPr>
          <p:cNvPr id="3" name="Content Placeholder 2">
            <a:extLst>
              <a:ext uri="{FF2B5EF4-FFF2-40B4-BE49-F238E27FC236}">
                <a16:creationId xmlns:a16="http://schemas.microsoft.com/office/drawing/2014/main" id="{CD7BB2C9-9D2E-5DAE-97F3-3D46338D4B25}"/>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BEBA8EAE-BF5A-486C-A8C5-ECC9F3942E4B}">
                <a14:imgProps xmlns:a14="http://schemas.microsoft.com/office/drawing/2010/main">
                  <a14:imgLayer r:embed="rId4">
                    <a14:imgEffect>
                      <a14:colorTemperature colorTemp="5500"/>
                    </a14:imgEffect>
                  </a14:imgLayer>
                </a14:imgProps>
              </a:ext>
              <a:ext uri="{28A0092B-C50C-407E-A947-70E740481C1C}">
                <a14:useLocalDpi xmlns:a14="http://schemas.microsoft.com/office/drawing/2010/main"/>
              </a:ext>
            </a:extLst>
          </a:blip>
          <a:srcRect/>
          <a:stretch>
            <a:fillRect/>
          </a:stretch>
        </p:blipFill>
        <p:spPr>
          <a:xfrm>
            <a:off x="6096000" y="704546"/>
            <a:ext cx="5257189" cy="4558333"/>
          </a:xfrm>
        </p:spPr>
      </p:pic>
      <p:sp>
        <p:nvSpPr>
          <p:cNvPr id="2" name="TextBox 1">
            <a:extLst>
              <a:ext uri="{FF2B5EF4-FFF2-40B4-BE49-F238E27FC236}">
                <a16:creationId xmlns:a16="http://schemas.microsoft.com/office/drawing/2014/main" id="{B3E1C8E5-A060-F1DC-55A2-5B7DBD49D753}"/>
              </a:ext>
            </a:extLst>
          </p:cNvPr>
          <p:cNvSpPr txBox="1"/>
          <p:nvPr/>
        </p:nvSpPr>
        <p:spPr>
          <a:xfrm>
            <a:off x="6110629" y="5398211"/>
            <a:ext cx="522792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u="sng" dirty="0">
                <a:solidFill>
                  <a:srgbClr val="0D0D0D"/>
                </a:solidFill>
                <a:latin typeface="Montserrat"/>
                <a:ea typeface="Roboto"/>
                <a:cs typeface="Roboto"/>
                <a:hlinkClick r:id="rId5"/>
              </a:rPr>
              <a:t>Comparing Length with Unit Blocks (3–5 years)</a:t>
            </a:r>
            <a:endParaRPr lang="en-US" sz="1600" u="sng" dirty="0">
              <a:solidFill>
                <a:srgbClr val="0D0D0D"/>
              </a:solidFill>
              <a:latin typeface="Montserrat"/>
              <a:ea typeface="Roboto"/>
              <a:cs typeface="Roboto"/>
            </a:endParaRPr>
          </a:p>
          <a:p>
            <a:r>
              <a:rPr lang="en-US" sz="1600" u="sng" dirty="0">
                <a:solidFill>
                  <a:srgbClr val="0D0D0D"/>
                </a:solidFill>
                <a:latin typeface="Montserrat"/>
                <a:ea typeface="Roboto"/>
                <a:cs typeface="Roboto"/>
                <a:hlinkClick r:id="rId6"/>
              </a:rPr>
              <a:t>Comparing Length with Unit Blocks (3–5 years) –Audio Descriptive Version</a:t>
            </a:r>
            <a:endParaRPr lang="en-US" sz="1600" dirty="0">
              <a:latin typeface="Montserrat"/>
            </a:endParaRPr>
          </a:p>
        </p:txBody>
      </p:sp>
    </p:spTree>
    <p:extLst>
      <p:ext uri="{BB962C8B-B14F-4D97-AF65-F5344CB8AC3E}">
        <p14:creationId xmlns:p14="http://schemas.microsoft.com/office/powerpoint/2010/main" val="2485067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E4B0D-D11C-03BF-B9E0-055380ABBC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70C7CB-0908-42FA-1299-C80851883C6D}"/>
              </a:ext>
            </a:extLst>
          </p:cNvPr>
          <p:cNvSpPr>
            <a:spLocks noGrp="1"/>
          </p:cNvSpPr>
          <p:nvPr>
            <p:ph type="title"/>
          </p:nvPr>
        </p:nvSpPr>
        <p:spPr>
          <a:xfrm>
            <a:off x="838199" y="237744"/>
            <a:ext cx="10812517" cy="535531"/>
          </a:xfrm>
        </p:spPr>
        <p:txBody>
          <a:bodyPr/>
          <a:lstStyle/>
          <a:p>
            <a:r>
              <a:rPr lang="en-US" sz="3200" dirty="0"/>
              <a:t>Discuss: </a:t>
            </a:r>
            <a:r>
              <a:rPr lang="en-US" sz="3200" b="0" dirty="0">
                <a:latin typeface="Montserrat Medium" panose="00000600000000000000" pitchFamily="2" charset="0"/>
              </a:rPr>
              <a:t>Comparing Length</a:t>
            </a:r>
          </a:p>
        </p:txBody>
      </p:sp>
      <p:sp>
        <p:nvSpPr>
          <p:cNvPr id="5" name="Content Placeholder 4">
            <a:extLst>
              <a:ext uri="{FF2B5EF4-FFF2-40B4-BE49-F238E27FC236}">
                <a16:creationId xmlns:a16="http://schemas.microsoft.com/office/drawing/2014/main" id="{44376D15-6EAD-61B3-6DEC-CAFDAEAD393D}"/>
              </a:ext>
            </a:extLst>
          </p:cNvPr>
          <p:cNvSpPr>
            <a:spLocks noGrp="1"/>
          </p:cNvSpPr>
          <p:nvPr>
            <p:ph sz="half" idx="1"/>
          </p:nvPr>
        </p:nvSpPr>
        <p:spPr>
          <a:xfrm>
            <a:off x="838200" y="1324303"/>
            <a:ext cx="5814060" cy="4647067"/>
          </a:xfrm>
        </p:spPr>
        <p:txBody>
          <a:bodyPr anchor="ctr" anchorCtr="0"/>
          <a:lstStyle/>
          <a:p>
            <a:r>
              <a:rPr lang="en-US" dirty="0"/>
              <a:t>How did the child compare length?</a:t>
            </a:r>
          </a:p>
          <a:p>
            <a:r>
              <a:rPr lang="en-US" dirty="0"/>
              <a:t>What vocabulary did the child use?</a:t>
            </a:r>
          </a:p>
        </p:txBody>
      </p:sp>
      <p:pic>
        <p:nvPicPr>
          <p:cNvPr id="7" name="Content Placeholder 2">
            <a:extLst>
              <a:ext uri="{FF2B5EF4-FFF2-40B4-BE49-F238E27FC236}">
                <a16:creationId xmlns:a16="http://schemas.microsoft.com/office/drawing/2014/main" id="{BC41C2E1-D311-7803-6A7F-F1090E5635A6}"/>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5500"/>
                    </a14:imgEffect>
                  </a14:imgLayer>
                </a14:imgProps>
              </a:ext>
              <a:ext uri="{28A0092B-C50C-407E-A947-70E740481C1C}">
                <a14:useLocalDpi xmlns:a14="http://schemas.microsoft.com/office/drawing/2010/main"/>
              </a:ext>
            </a:extLst>
          </a:blip>
          <a:srcRect/>
          <a:stretch/>
        </p:blipFill>
        <p:spPr>
          <a:xfrm>
            <a:off x="6934811" y="967909"/>
            <a:ext cx="5257189" cy="4993301"/>
          </a:xfrm>
          <a:prstGeom prst="rect">
            <a:avLst/>
          </a:prstGeom>
        </p:spPr>
      </p:pic>
    </p:spTree>
    <p:extLst>
      <p:ext uri="{BB962C8B-B14F-4D97-AF65-F5344CB8AC3E}">
        <p14:creationId xmlns:p14="http://schemas.microsoft.com/office/powerpoint/2010/main" val="1133983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FCAB48-DCA8-917B-F6D4-EC1A955E15D5}"/>
              </a:ext>
            </a:extLst>
          </p:cNvPr>
          <p:cNvSpPr>
            <a:spLocks noGrp="1"/>
          </p:cNvSpPr>
          <p:nvPr>
            <p:ph type="title"/>
          </p:nvPr>
        </p:nvSpPr>
        <p:spPr>
          <a:xfrm>
            <a:off x="838199" y="237744"/>
            <a:ext cx="10812517" cy="507831"/>
          </a:xfrm>
        </p:spPr>
        <p:txBody>
          <a:bodyPr anchor="t">
            <a:normAutofit/>
          </a:bodyPr>
          <a:lstStyle/>
          <a:p>
            <a:r>
              <a:rPr lang="en-US" dirty="0"/>
              <a:t>Comparing</a:t>
            </a:r>
          </a:p>
        </p:txBody>
      </p:sp>
      <p:sp>
        <p:nvSpPr>
          <p:cNvPr id="2" name="Content Placeholder 1">
            <a:extLst>
              <a:ext uri="{FF2B5EF4-FFF2-40B4-BE49-F238E27FC236}">
                <a16:creationId xmlns:a16="http://schemas.microsoft.com/office/drawing/2014/main" id="{2033044B-F45B-58D7-9BD8-20FCCE632B5B}"/>
              </a:ext>
            </a:extLst>
          </p:cNvPr>
          <p:cNvSpPr>
            <a:spLocks noGrp="1"/>
          </p:cNvSpPr>
          <p:nvPr>
            <p:ph sz="half" idx="1"/>
          </p:nvPr>
        </p:nvSpPr>
        <p:spPr>
          <a:xfrm>
            <a:off x="838200" y="1324303"/>
            <a:ext cx="5181600" cy="4852660"/>
          </a:xfrm>
        </p:spPr>
        <p:txBody>
          <a:bodyPr>
            <a:normAutofit fontScale="92500" lnSpcReduction="10000"/>
          </a:bodyPr>
          <a:lstStyle/>
          <a:p>
            <a:pPr marL="0" indent="0">
              <a:lnSpc>
                <a:spcPct val="130000"/>
              </a:lnSpc>
              <a:spcAft>
                <a:spcPts val="2400"/>
              </a:spcAft>
              <a:buNone/>
            </a:pPr>
            <a:r>
              <a:rPr lang="en-US" b="1" dirty="0"/>
              <a:t>Direct comparisons: </a:t>
            </a:r>
            <a:r>
              <a:rPr lang="en-US" dirty="0"/>
              <a:t>directly measuring two objects against each other, like a head-to-head comparison. </a:t>
            </a:r>
          </a:p>
          <a:p>
            <a:pPr marL="0" marR="0" lvl="0" indent="0" fontAlgn="base">
              <a:lnSpc>
                <a:spcPct val="130000"/>
              </a:lnSpc>
              <a:spcBef>
                <a:spcPts val="0"/>
              </a:spcBef>
              <a:spcAft>
                <a:spcPts val="0"/>
              </a:spcAft>
              <a:buClr>
                <a:srgbClr val="000000"/>
              </a:buClr>
              <a:buNone/>
            </a:pPr>
            <a:r>
              <a:rPr lang="en-US" b="1" dirty="0"/>
              <a:t>Indirect comparison: </a:t>
            </a:r>
            <a:r>
              <a:rPr lang="en-US" dirty="0"/>
              <a:t>Drawing conclusions about the measurable attributes of two objects based on a third object.</a:t>
            </a:r>
          </a:p>
        </p:txBody>
      </p:sp>
      <p:pic>
        <p:nvPicPr>
          <p:cNvPr id="6" name="Picture 5">
            <a:extLst>
              <a:ext uri="{FF2B5EF4-FFF2-40B4-BE49-F238E27FC236}">
                <a16:creationId xmlns:a16="http://schemas.microsoft.com/office/drawing/2014/main" id="{93365659-63EB-E27C-A6BB-0902B4BA76E7}"/>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a:ext>
            </a:extLst>
          </a:blip>
          <a:stretch/>
        </p:blipFill>
        <p:spPr>
          <a:xfrm>
            <a:off x="6379028" y="964582"/>
            <a:ext cx="5812971" cy="4679442"/>
          </a:xfrm>
          <a:prstGeom prst="rect">
            <a:avLst/>
          </a:prstGeom>
          <a:noFill/>
        </p:spPr>
      </p:pic>
    </p:spTree>
    <p:extLst>
      <p:ext uri="{BB962C8B-B14F-4D97-AF65-F5344CB8AC3E}">
        <p14:creationId xmlns:p14="http://schemas.microsoft.com/office/powerpoint/2010/main" val="34119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3C1A94-55CC-3195-1C50-DD934724E8AD}"/>
              </a:ext>
            </a:extLst>
          </p:cNvPr>
          <p:cNvSpPr>
            <a:spLocks noGrp="1"/>
          </p:cNvSpPr>
          <p:nvPr>
            <p:ph type="title"/>
          </p:nvPr>
        </p:nvSpPr>
        <p:spPr>
          <a:xfrm>
            <a:off x="838199" y="237744"/>
            <a:ext cx="10812517" cy="535531"/>
          </a:xfrm>
        </p:spPr>
        <p:txBody>
          <a:bodyPr/>
          <a:lstStyle/>
          <a:p>
            <a:r>
              <a:rPr lang="en-US" sz="3200" dirty="0"/>
              <a:t>Ordering</a:t>
            </a:r>
          </a:p>
        </p:txBody>
      </p:sp>
      <p:sp>
        <p:nvSpPr>
          <p:cNvPr id="6" name="Content Placeholder 5">
            <a:extLst>
              <a:ext uri="{FF2B5EF4-FFF2-40B4-BE49-F238E27FC236}">
                <a16:creationId xmlns:a16="http://schemas.microsoft.com/office/drawing/2014/main" id="{68ACFEDF-B618-939D-DD2C-B84CCC705912}"/>
              </a:ext>
            </a:extLst>
          </p:cNvPr>
          <p:cNvSpPr>
            <a:spLocks noGrp="1"/>
          </p:cNvSpPr>
          <p:nvPr>
            <p:ph sz="half" idx="1"/>
          </p:nvPr>
        </p:nvSpPr>
        <p:spPr>
          <a:xfrm>
            <a:off x="838200" y="1324303"/>
            <a:ext cx="5181600" cy="4534826"/>
          </a:xfrm>
        </p:spPr>
        <p:txBody>
          <a:bodyPr/>
          <a:lstStyle/>
          <a:p>
            <a:pPr>
              <a:spcAft>
                <a:spcPts val="2400"/>
              </a:spcAft>
            </a:pPr>
            <a:r>
              <a:rPr lang="en-US" b="1" dirty="0"/>
              <a:t>Ordering: </a:t>
            </a:r>
            <a:r>
              <a:rPr lang="en-US" dirty="0">
                <a:solidFill>
                  <a:schemeClr val="tx1"/>
                </a:solidFill>
              </a:rPr>
              <a:t>arranging objects in sequence </a:t>
            </a:r>
            <a:r>
              <a:rPr lang="en-US" dirty="0"/>
              <a:t>by their measurable attributes. </a:t>
            </a:r>
          </a:p>
          <a:p>
            <a:r>
              <a:rPr lang="en-US" dirty="0"/>
              <a:t>To order objects, children need to understand that size is relative.</a:t>
            </a:r>
          </a:p>
        </p:txBody>
      </p:sp>
      <p:pic>
        <p:nvPicPr>
          <p:cNvPr id="2" name="Content Placeholder 6">
            <a:extLst>
              <a:ext uri="{FF2B5EF4-FFF2-40B4-BE49-F238E27FC236}">
                <a16:creationId xmlns:a16="http://schemas.microsoft.com/office/drawing/2014/main" id="{1081244C-9E35-1206-8F1B-F2C7FF7619F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93180" y="963930"/>
            <a:ext cx="5798820" cy="4895199"/>
          </a:xfrm>
          <a:prstGeom prst="rect">
            <a:avLst/>
          </a:prstGeom>
        </p:spPr>
      </p:pic>
    </p:spTree>
    <p:extLst>
      <p:ext uri="{BB962C8B-B14F-4D97-AF65-F5344CB8AC3E}">
        <p14:creationId xmlns:p14="http://schemas.microsoft.com/office/powerpoint/2010/main" val="1394822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BBD88E-D646-951D-B115-4D044B67E4D8}"/>
              </a:ext>
            </a:extLst>
          </p:cNvPr>
          <p:cNvSpPr>
            <a:spLocks noGrp="1"/>
          </p:cNvSpPr>
          <p:nvPr>
            <p:ph type="title"/>
          </p:nvPr>
        </p:nvSpPr>
        <p:spPr/>
        <p:txBody>
          <a:bodyPr/>
          <a:lstStyle/>
          <a:p>
            <a:r>
              <a:rPr lang="en-US" dirty="0"/>
              <a:t>Comparative Vocabulary</a:t>
            </a:r>
          </a:p>
        </p:txBody>
      </p:sp>
      <p:sp>
        <p:nvSpPr>
          <p:cNvPr id="2" name="Content Placeholder 1">
            <a:extLst>
              <a:ext uri="{FF2B5EF4-FFF2-40B4-BE49-F238E27FC236}">
                <a16:creationId xmlns:a16="http://schemas.microsoft.com/office/drawing/2014/main" id="{97B85B4A-6DF6-427F-235D-64FD87D687BC}"/>
              </a:ext>
            </a:extLst>
          </p:cNvPr>
          <p:cNvSpPr>
            <a:spLocks noGrp="1"/>
          </p:cNvSpPr>
          <p:nvPr>
            <p:ph sz="half" idx="1"/>
          </p:nvPr>
        </p:nvSpPr>
        <p:spPr/>
        <p:txBody>
          <a:bodyPr/>
          <a:lstStyle/>
          <a:p>
            <a:pPr>
              <a:spcAft>
                <a:spcPts val="2400"/>
              </a:spcAft>
            </a:pPr>
            <a:r>
              <a:rPr lang="en-US" b="1" dirty="0"/>
              <a:t>Comparative adjectives</a:t>
            </a:r>
            <a:r>
              <a:rPr lang="en-US" dirty="0"/>
              <a:t>: smaller, taller, lighter</a:t>
            </a:r>
          </a:p>
          <a:p>
            <a:r>
              <a:rPr lang="en-US" b="1" dirty="0"/>
              <a:t>Superlative adjectives</a:t>
            </a:r>
            <a:r>
              <a:rPr lang="en-US" dirty="0"/>
              <a:t>: smallest, tallest, lightest</a:t>
            </a:r>
          </a:p>
        </p:txBody>
      </p:sp>
      <p:pic>
        <p:nvPicPr>
          <p:cNvPr id="3" name="Picture 2">
            <a:extLst>
              <a:ext uri="{FF2B5EF4-FFF2-40B4-BE49-F238E27FC236}">
                <a16:creationId xmlns:a16="http://schemas.microsoft.com/office/drawing/2014/main" id="{09736189-0E6A-01B3-1B65-5B7A84C90FB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6791712" y="1190485"/>
            <a:ext cx="4562088" cy="4127048"/>
          </a:xfrm>
          <a:prstGeom prst="rect">
            <a:avLst/>
          </a:prstGeom>
          <a:noFill/>
        </p:spPr>
      </p:pic>
      <p:sp>
        <p:nvSpPr>
          <p:cNvPr id="15" name="TextBox 14">
            <a:extLst>
              <a:ext uri="{FF2B5EF4-FFF2-40B4-BE49-F238E27FC236}">
                <a16:creationId xmlns:a16="http://schemas.microsoft.com/office/drawing/2014/main" id="{B2028067-5A76-FAD6-F614-1AA8A04984E4}"/>
              </a:ext>
            </a:extLst>
          </p:cNvPr>
          <p:cNvSpPr txBox="1"/>
          <p:nvPr/>
        </p:nvSpPr>
        <p:spPr>
          <a:xfrm>
            <a:off x="7038975" y="5405905"/>
            <a:ext cx="4314825" cy="523220"/>
          </a:xfrm>
          <a:prstGeom prst="rect">
            <a:avLst/>
          </a:prstGeom>
          <a:noFill/>
        </p:spPr>
        <p:txBody>
          <a:bodyPr wrap="square" rtlCol="0">
            <a:spAutoFit/>
          </a:bodyPr>
          <a:lstStyle/>
          <a:p>
            <a:pPr>
              <a:tabLst>
                <a:tab pos="1143000" algn="l"/>
                <a:tab pos="2457450" algn="l"/>
              </a:tabLst>
            </a:pPr>
            <a:r>
              <a:rPr lang="en-US" sz="2800" dirty="0">
                <a:latin typeface="Montserrat" pitchFamily="2" charset="77"/>
              </a:rPr>
              <a:t>Tall 	Taller	Tallest</a:t>
            </a:r>
          </a:p>
        </p:txBody>
      </p:sp>
    </p:spTree>
    <p:extLst>
      <p:ext uri="{BB962C8B-B14F-4D97-AF65-F5344CB8AC3E}">
        <p14:creationId xmlns:p14="http://schemas.microsoft.com/office/powerpoint/2010/main" val="3545215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965469-8732-7883-FB3D-A1AEC0C29F82}"/>
              </a:ext>
            </a:extLst>
          </p:cNvPr>
          <p:cNvSpPr>
            <a:spLocks noGrp="1"/>
          </p:cNvSpPr>
          <p:nvPr>
            <p:ph type="title"/>
          </p:nvPr>
        </p:nvSpPr>
        <p:spPr/>
        <p:txBody>
          <a:bodyPr anchor="ctr">
            <a:normAutofit/>
          </a:bodyPr>
          <a:lstStyle/>
          <a:p>
            <a:r>
              <a:rPr lang="en-US" sz="4400" dirty="0"/>
              <a:t>Comparative Vocabulary in Other Languages</a:t>
            </a:r>
          </a:p>
        </p:txBody>
      </p:sp>
      <p:sp>
        <p:nvSpPr>
          <p:cNvPr id="5" name="Content Placeholder 4">
            <a:extLst>
              <a:ext uri="{FF2B5EF4-FFF2-40B4-BE49-F238E27FC236}">
                <a16:creationId xmlns:a16="http://schemas.microsoft.com/office/drawing/2014/main" id="{B14751B0-EB5B-3EFC-38DE-4FC29CD1471B}"/>
              </a:ext>
            </a:extLst>
          </p:cNvPr>
          <p:cNvSpPr>
            <a:spLocks noGrp="1"/>
          </p:cNvSpPr>
          <p:nvPr>
            <p:ph idx="1"/>
          </p:nvPr>
        </p:nvSpPr>
        <p:spPr/>
        <p:txBody>
          <a:bodyPr/>
          <a:lstStyle/>
          <a:p>
            <a:r>
              <a:rPr lang="en-US" dirty="0"/>
              <a:t>What are examples of comparative and superlative adjectives in your languages?</a:t>
            </a:r>
          </a:p>
        </p:txBody>
      </p:sp>
    </p:spTree>
    <p:extLst>
      <p:ext uri="{BB962C8B-B14F-4D97-AF65-F5344CB8AC3E}">
        <p14:creationId xmlns:p14="http://schemas.microsoft.com/office/powerpoint/2010/main" val="2880838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B02B6E-2F37-CC2E-6B23-61F0A62D6137}"/>
              </a:ext>
            </a:extLst>
          </p:cNvPr>
          <p:cNvSpPr>
            <a:spLocks noGrp="1"/>
          </p:cNvSpPr>
          <p:nvPr>
            <p:ph type="title"/>
          </p:nvPr>
        </p:nvSpPr>
        <p:spPr>
          <a:xfrm>
            <a:off x="838199" y="237744"/>
            <a:ext cx="10812517" cy="535531"/>
          </a:xfrm>
        </p:spPr>
        <p:txBody>
          <a:bodyPr/>
          <a:lstStyle/>
          <a:p>
            <a:r>
              <a:rPr lang="en-US" sz="3200" dirty="0"/>
              <a:t>Measuring</a:t>
            </a:r>
          </a:p>
        </p:txBody>
      </p:sp>
      <p:sp>
        <p:nvSpPr>
          <p:cNvPr id="2" name="Content Placeholder 1">
            <a:extLst>
              <a:ext uri="{FF2B5EF4-FFF2-40B4-BE49-F238E27FC236}">
                <a16:creationId xmlns:a16="http://schemas.microsoft.com/office/drawing/2014/main" id="{AC0DEEC6-2E8C-49C3-A9CF-88CC534258FF}"/>
              </a:ext>
            </a:extLst>
          </p:cNvPr>
          <p:cNvSpPr>
            <a:spLocks noGrp="1"/>
          </p:cNvSpPr>
          <p:nvPr>
            <p:ph sz="half" idx="1"/>
          </p:nvPr>
        </p:nvSpPr>
        <p:spPr>
          <a:xfrm>
            <a:off x="838200" y="1530043"/>
            <a:ext cx="5120640" cy="3842057"/>
          </a:xfrm>
        </p:spPr>
        <p:txBody>
          <a:bodyPr>
            <a:normAutofit fontScale="92500"/>
          </a:bodyPr>
          <a:lstStyle/>
          <a:p>
            <a:pPr marL="342900" indent="-342900">
              <a:lnSpc>
                <a:spcPct val="130000"/>
              </a:lnSpc>
              <a:spcBef>
                <a:spcPts val="0"/>
              </a:spcBef>
              <a:spcAft>
                <a:spcPts val="800"/>
              </a:spcAft>
              <a:buFont typeface="Symbol" pitchFamily="2" charset="2"/>
              <a:buChar char=""/>
            </a:pPr>
            <a:r>
              <a:rPr lang="en-US" dirty="0"/>
              <a:t>Allows a person to determine the length, </a:t>
            </a:r>
            <a:r>
              <a:rPr lang="en-US" dirty="0">
                <a:solidFill>
                  <a:schemeClr val="tx1"/>
                </a:solidFill>
              </a:rPr>
              <a:t>height, weight, volume, size, or amount of something using numbers</a:t>
            </a:r>
          </a:p>
          <a:p>
            <a:pPr marL="342900" marR="0" lvl="0" indent="-342900">
              <a:lnSpc>
                <a:spcPct val="130000"/>
              </a:lnSpc>
              <a:spcBef>
                <a:spcPts val="0"/>
              </a:spcBef>
              <a:spcAft>
                <a:spcPts val="800"/>
              </a:spcAft>
              <a:buFont typeface="Symbol" pitchFamily="2" charset="2"/>
              <a:buChar char=""/>
            </a:pPr>
            <a:r>
              <a:rPr lang="en-US" dirty="0"/>
              <a:t>How to use measurement tools</a:t>
            </a:r>
            <a:endParaRPr lang="en-US" dirty="0">
              <a:solidFill>
                <a:srgbClr val="FF0000"/>
              </a:solidFill>
            </a:endParaRPr>
          </a:p>
        </p:txBody>
      </p:sp>
      <p:pic>
        <p:nvPicPr>
          <p:cNvPr id="7" name="Content Placeholder 6">
            <a:extLst>
              <a:ext uri="{FF2B5EF4-FFF2-40B4-BE49-F238E27FC236}">
                <a16:creationId xmlns:a16="http://schemas.microsoft.com/office/drawing/2014/main" id="{5BA917AD-9F73-AFA7-51C2-43F62754A116}"/>
              </a:ext>
              <a:ext uri="{C183D7F6-B498-43B3-948B-1728B52AA6E4}">
                <adec:decorative xmlns:adec="http://schemas.microsoft.com/office/drawing/2017/decorative" val="1"/>
              </a:ext>
            </a:extLst>
          </p:cNvPr>
          <p:cNvPicPr>
            <a:picLocks noGrp="1" noChangeAspect="1"/>
          </p:cNvPicPr>
          <p:nvPr>
            <p:ph sz="half" idx="2"/>
          </p:nvPr>
        </p:nvPicPr>
        <p:blipFill>
          <a:blip r:embed="rId3" cstate="screen">
            <a:extLst>
              <a:ext uri="{BEBA8EAE-BF5A-486C-A8C5-ECC9F3942E4B}">
                <a14:imgProps xmlns:a14="http://schemas.microsoft.com/office/drawing/2010/main">
                  <a14:imgLayer r:embed="rId4">
                    <a14:imgEffect>
                      <a14:brightnessContrast bright="-13000" contrast="6000"/>
                    </a14:imgEffect>
                  </a14:imgLayer>
                </a14:imgProps>
              </a:ext>
              <a:ext uri="{28A0092B-C50C-407E-A947-70E740481C1C}">
                <a14:useLocalDpi xmlns:a14="http://schemas.microsoft.com/office/drawing/2010/main"/>
              </a:ext>
            </a:extLst>
          </a:blip>
          <a:stretch>
            <a:fillRect/>
          </a:stretch>
        </p:blipFill>
        <p:spPr>
          <a:xfrm>
            <a:off x="6096000" y="1530043"/>
            <a:ext cx="5478516" cy="3651022"/>
          </a:xfrm>
        </p:spPr>
      </p:pic>
    </p:spTree>
    <p:extLst>
      <p:ext uri="{BB962C8B-B14F-4D97-AF65-F5344CB8AC3E}">
        <p14:creationId xmlns:p14="http://schemas.microsoft.com/office/powerpoint/2010/main" val="363006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2E8C9E-AE99-BB9C-4AFD-4D01F9549AD2}"/>
              </a:ext>
            </a:extLst>
          </p:cNvPr>
          <p:cNvSpPr>
            <a:spLocks noGrp="1"/>
          </p:cNvSpPr>
          <p:nvPr>
            <p:ph type="title" idx="4294967295"/>
          </p:nvPr>
        </p:nvSpPr>
        <p:spPr>
          <a:xfrm>
            <a:off x="176293" y="-597668"/>
            <a:ext cx="11839413" cy="525333"/>
          </a:xfrm>
        </p:spPr>
        <p:txBody>
          <a:bodyPr/>
          <a:lstStyle/>
          <a:p>
            <a:r>
              <a:rPr lang="en-US" dirty="0"/>
              <a:t>Acknowledgments</a:t>
            </a:r>
          </a:p>
        </p:txBody>
      </p:sp>
      <p:sp>
        <p:nvSpPr>
          <p:cNvPr id="2" name="Rectangle 1">
            <a:extLst>
              <a:ext uri="{FF2B5EF4-FFF2-40B4-BE49-F238E27FC236}">
                <a16:creationId xmlns:a16="http://schemas.microsoft.com/office/drawing/2014/main" id="{E9563FD6-FEDA-87C7-707A-0CFB86F1C0EE}"/>
              </a:ext>
              <a:ext uri="{C183D7F6-B498-43B3-948B-1728B52AA6E4}">
                <adec:decorative xmlns:adec="http://schemas.microsoft.com/office/drawing/2017/decorative" val="1"/>
              </a:ext>
            </a:extLst>
          </p:cNvPr>
          <p:cNvSpPr/>
          <p:nvPr/>
        </p:nvSpPr>
        <p:spPr>
          <a:xfrm>
            <a:off x="1981202" y="3429000"/>
            <a:ext cx="8520330" cy="24333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s for Fresno County Superintendent of Schools and Count Play Explore.">
            <a:extLst>
              <a:ext uri="{FF2B5EF4-FFF2-40B4-BE49-F238E27FC236}">
                <a16:creationId xmlns:a16="http://schemas.microsoft.com/office/drawing/2014/main" id="{E6188540-20AD-7EE0-3203-6C1EB4CC83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19278" y="1315109"/>
            <a:ext cx="5326941" cy="2004063"/>
          </a:xfrm>
          <a:prstGeom prst="rect">
            <a:avLst/>
          </a:prstGeom>
        </p:spPr>
      </p:pic>
      <p:sp>
        <p:nvSpPr>
          <p:cNvPr id="6" name="TextBox 5">
            <a:extLst>
              <a:ext uri="{FF2B5EF4-FFF2-40B4-BE49-F238E27FC236}">
                <a16:creationId xmlns:a16="http://schemas.microsoft.com/office/drawing/2014/main" id="{81CABAD6-EC21-471F-0425-8A1668D51311}"/>
              </a:ext>
            </a:extLst>
          </p:cNvPr>
          <p:cNvSpPr txBox="1"/>
          <p:nvPr/>
        </p:nvSpPr>
        <p:spPr>
          <a:xfrm>
            <a:off x="2210972" y="3623235"/>
            <a:ext cx="8060789" cy="2066591"/>
          </a:xfrm>
          <a:prstGeom prst="rect">
            <a:avLst/>
          </a:prstGeom>
          <a:noFill/>
        </p:spPr>
        <p:txBody>
          <a:bodyPr wrap="square" rtlCol="0">
            <a:spAutoFit/>
          </a:bodyPr>
          <a:lstStyle/>
          <a:p>
            <a:pPr>
              <a:lnSpc>
                <a:spcPts val="2600"/>
              </a:lnSpc>
            </a:pPr>
            <a:r>
              <a:rPr lang="en-US" dirty="0">
                <a:solidFill>
                  <a:schemeClr val="bg1"/>
                </a:solidFill>
                <a:latin typeface="Montserrat Medium" panose="00000600000000000000" pitchFamily="2" charset="0"/>
                <a:ea typeface="Arial" panose="020B0604020202020204" pitchFamily="34" charset="0"/>
                <a:cs typeface="Times New Roman" panose="02020603050405020304" pitchFamily="18" charset="0"/>
              </a:rPr>
              <a:t>Count Play Explore Professional Learning Resources is a product of the Fresno County Superintendent of Schools developed by WestEd in collaboration with FCSS and AIMS Center for Math and Science Education. They are not intended for commercial redistribution, unauthorized modification, or use outside the scope of professional education.</a:t>
            </a:r>
            <a:endParaRPr lang="en-US" dirty="0">
              <a:solidFill>
                <a:schemeClr val="bg1"/>
              </a:solidFill>
              <a:latin typeface="Montserrat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7974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01AD6-2B70-F7E9-E75C-C15D7F6E88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A8844D-5C90-172C-7B49-BA762247A050}"/>
              </a:ext>
            </a:extLst>
          </p:cNvPr>
          <p:cNvSpPr>
            <a:spLocks noGrp="1"/>
          </p:cNvSpPr>
          <p:nvPr>
            <p:ph type="title"/>
          </p:nvPr>
        </p:nvSpPr>
        <p:spPr/>
        <p:txBody>
          <a:bodyPr anchor="ctr">
            <a:normAutofit/>
          </a:bodyPr>
          <a:lstStyle/>
          <a:p>
            <a:r>
              <a:rPr lang="en-US" dirty="0"/>
              <a:t>Observe: </a:t>
            </a:r>
            <a:r>
              <a:rPr lang="en-US" b="0" dirty="0">
                <a:latin typeface="Montserrat Medium" panose="00000600000000000000" pitchFamily="2" charset="0"/>
              </a:rPr>
              <a:t>Measuring with Cubes</a:t>
            </a:r>
          </a:p>
        </p:txBody>
      </p:sp>
      <p:pic>
        <p:nvPicPr>
          <p:cNvPr id="7" name="Content Placeholder 2">
            <a:extLst>
              <a:ext uri="{FF2B5EF4-FFF2-40B4-BE49-F238E27FC236}">
                <a16:creationId xmlns:a16="http://schemas.microsoft.com/office/drawing/2014/main" id="{E2A37666-F165-E810-149D-716AF533C43F}"/>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BEBA8EAE-BF5A-486C-A8C5-ECC9F3942E4B}">
                <a14:imgProps xmlns:a14="http://schemas.microsoft.com/office/drawing/2010/main">
                  <a14:imgLayer r:embed="rId4">
                    <a14:imgEffect>
                      <a14:colorTemperature colorTemp="5500"/>
                    </a14:imgEffect>
                  </a14:imgLayer>
                </a14:imgProps>
              </a:ext>
              <a:ext uri="{28A0092B-C50C-407E-A947-70E740481C1C}">
                <a14:useLocalDpi xmlns:a14="http://schemas.microsoft.com/office/drawing/2010/main"/>
              </a:ext>
            </a:extLst>
          </a:blip>
          <a:srcRect/>
          <a:stretch>
            <a:fillRect/>
          </a:stretch>
        </p:blipFill>
        <p:spPr>
          <a:xfrm>
            <a:off x="6096000" y="704546"/>
            <a:ext cx="5257189" cy="4558333"/>
          </a:xfrm>
        </p:spPr>
      </p:pic>
      <p:sp>
        <p:nvSpPr>
          <p:cNvPr id="2" name="TextBox 1">
            <a:extLst>
              <a:ext uri="{FF2B5EF4-FFF2-40B4-BE49-F238E27FC236}">
                <a16:creationId xmlns:a16="http://schemas.microsoft.com/office/drawing/2014/main" id="{5B22D997-B0CE-DA26-2B51-4C100816C6A6}"/>
              </a:ext>
            </a:extLst>
          </p:cNvPr>
          <p:cNvSpPr txBox="1"/>
          <p:nvPr/>
        </p:nvSpPr>
        <p:spPr>
          <a:xfrm>
            <a:off x="6110629" y="5398211"/>
            <a:ext cx="522792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u="sng" dirty="0">
                <a:solidFill>
                  <a:srgbClr val="0D0D0D"/>
                </a:solidFill>
                <a:latin typeface="Montserrat"/>
                <a:ea typeface="Roboto"/>
                <a:cs typeface="Roboto"/>
                <a:hlinkClick r:id="rId5"/>
              </a:rPr>
              <a:t>Comparing Length with Unit Blocks (3–5 years)</a:t>
            </a:r>
            <a:endParaRPr lang="en-US" sz="1600" u="sng" dirty="0">
              <a:solidFill>
                <a:srgbClr val="0D0D0D"/>
              </a:solidFill>
              <a:latin typeface="Montserrat"/>
              <a:ea typeface="Roboto"/>
              <a:cs typeface="Roboto"/>
            </a:endParaRPr>
          </a:p>
          <a:p>
            <a:r>
              <a:rPr lang="en-US" sz="1600" u="sng" dirty="0">
                <a:solidFill>
                  <a:srgbClr val="0D0D0D"/>
                </a:solidFill>
                <a:latin typeface="Montserrat"/>
                <a:ea typeface="Roboto"/>
                <a:cs typeface="Roboto"/>
                <a:hlinkClick r:id="rId6"/>
              </a:rPr>
              <a:t>Comparing Length with Unit Blocks (3–5 years) –Audio Descriptive Version</a:t>
            </a:r>
            <a:endParaRPr lang="en-US" sz="1600" dirty="0">
              <a:latin typeface="Montserrat"/>
            </a:endParaRPr>
          </a:p>
        </p:txBody>
      </p:sp>
    </p:spTree>
    <p:extLst>
      <p:ext uri="{BB962C8B-B14F-4D97-AF65-F5344CB8AC3E}">
        <p14:creationId xmlns:p14="http://schemas.microsoft.com/office/powerpoint/2010/main" val="3304839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40ECA-22D9-A1A7-1542-D544A7ABD9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16B3B-FED4-21FA-41FE-A9160F9879AD}"/>
              </a:ext>
            </a:extLst>
          </p:cNvPr>
          <p:cNvSpPr>
            <a:spLocks noGrp="1"/>
          </p:cNvSpPr>
          <p:nvPr>
            <p:ph type="title"/>
          </p:nvPr>
        </p:nvSpPr>
        <p:spPr>
          <a:xfrm>
            <a:off x="838199" y="237744"/>
            <a:ext cx="10812517" cy="535531"/>
          </a:xfrm>
        </p:spPr>
        <p:txBody>
          <a:bodyPr/>
          <a:lstStyle/>
          <a:p>
            <a:r>
              <a:rPr lang="en-US" sz="3200" dirty="0"/>
              <a:t>Discuss: </a:t>
            </a:r>
            <a:r>
              <a:rPr lang="en-US" sz="3200" b="0" dirty="0">
                <a:latin typeface="Montserrat Medium" panose="00000600000000000000" pitchFamily="2" charset="0"/>
              </a:rPr>
              <a:t>Measuring with Cubes</a:t>
            </a:r>
          </a:p>
        </p:txBody>
      </p:sp>
      <p:sp>
        <p:nvSpPr>
          <p:cNvPr id="5" name="Content Placeholder 4">
            <a:extLst>
              <a:ext uri="{FF2B5EF4-FFF2-40B4-BE49-F238E27FC236}">
                <a16:creationId xmlns:a16="http://schemas.microsoft.com/office/drawing/2014/main" id="{0FF7FFBD-1BEE-119D-6B74-3BAF535285E5}"/>
              </a:ext>
            </a:extLst>
          </p:cNvPr>
          <p:cNvSpPr>
            <a:spLocks noGrp="1"/>
          </p:cNvSpPr>
          <p:nvPr>
            <p:ph sz="half" idx="1"/>
          </p:nvPr>
        </p:nvSpPr>
        <p:spPr>
          <a:xfrm>
            <a:off x="838200" y="1324303"/>
            <a:ext cx="5814060" cy="4647067"/>
          </a:xfrm>
        </p:spPr>
        <p:txBody>
          <a:bodyPr anchor="ctr" anchorCtr="0"/>
          <a:lstStyle/>
          <a:p>
            <a:r>
              <a:rPr lang="en-US" dirty="0"/>
              <a:t>How did the child compare length?</a:t>
            </a:r>
          </a:p>
          <a:p>
            <a:r>
              <a:rPr lang="en-US" dirty="0"/>
              <a:t>What vocabulary did the child use?</a:t>
            </a:r>
          </a:p>
        </p:txBody>
      </p:sp>
      <p:pic>
        <p:nvPicPr>
          <p:cNvPr id="7" name="Content Placeholder 2">
            <a:extLst>
              <a:ext uri="{FF2B5EF4-FFF2-40B4-BE49-F238E27FC236}">
                <a16:creationId xmlns:a16="http://schemas.microsoft.com/office/drawing/2014/main" id="{9F2239FE-541E-D4A9-AAF6-1CC1DD32895F}"/>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5500"/>
                    </a14:imgEffect>
                  </a14:imgLayer>
                </a14:imgProps>
              </a:ext>
              <a:ext uri="{28A0092B-C50C-407E-A947-70E740481C1C}">
                <a14:useLocalDpi xmlns:a14="http://schemas.microsoft.com/office/drawing/2010/main"/>
              </a:ext>
            </a:extLst>
          </a:blip>
          <a:srcRect/>
          <a:stretch/>
        </p:blipFill>
        <p:spPr>
          <a:xfrm>
            <a:off x="6934811" y="967909"/>
            <a:ext cx="5257189" cy="4993301"/>
          </a:xfrm>
          <a:prstGeom prst="rect">
            <a:avLst/>
          </a:prstGeom>
        </p:spPr>
      </p:pic>
    </p:spTree>
    <p:extLst>
      <p:ext uri="{BB962C8B-B14F-4D97-AF65-F5344CB8AC3E}">
        <p14:creationId xmlns:p14="http://schemas.microsoft.com/office/powerpoint/2010/main" val="997864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1CFFE-8F65-C7FC-EFB6-3A6E17B66A3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E724A78-EECB-ED07-2933-00846A3DF55A}"/>
              </a:ext>
            </a:extLst>
          </p:cNvPr>
          <p:cNvSpPr>
            <a:spLocks noGrp="1"/>
          </p:cNvSpPr>
          <p:nvPr>
            <p:ph type="title"/>
          </p:nvPr>
        </p:nvSpPr>
        <p:spPr>
          <a:xfrm>
            <a:off x="673508" y="234670"/>
            <a:ext cx="10812517" cy="507831"/>
          </a:xfrm>
        </p:spPr>
        <p:txBody>
          <a:bodyPr/>
          <a:lstStyle/>
          <a:p>
            <a:r>
              <a:rPr lang="en-US" dirty="0"/>
              <a:t>Measuring Using Nonstandard Measurement Tools</a:t>
            </a:r>
          </a:p>
        </p:txBody>
      </p:sp>
      <p:sp>
        <p:nvSpPr>
          <p:cNvPr id="2" name="Content Placeholder 1">
            <a:extLst>
              <a:ext uri="{FF2B5EF4-FFF2-40B4-BE49-F238E27FC236}">
                <a16:creationId xmlns:a16="http://schemas.microsoft.com/office/drawing/2014/main" id="{B77B2BDB-B87E-9A7F-B31C-3DE44C303207}"/>
              </a:ext>
            </a:extLst>
          </p:cNvPr>
          <p:cNvSpPr>
            <a:spLocks noGrp="1"/>
          </p:cNvSpPr>
          <p:nvPr>
            <p:ph sz="half" idx="1"/>
          </p:nvPr>
        </p:nvSpPr>
        <p:spPr>
          <a:xfrm>
            <a:off x="838200" y="1324303"/>
            <a:ext cx="5181600" cy="4222152"/>
          </a:xfrm>
        </p:spPr>
        <p:txBody>
          <a:bodyPr/>
          <a:lstStyle/>
          <a:p>
            <a:pPr marL="0" indent="0">
              <a:spcAft>
                <a:spcPts val="2400"/>
              </a:spcAft>
              <a:buNone/>
            </a:pPr>
            <a:r>
              <a:rPr lang="en-US" b="1" dirty="0"/>
              <a:t>Equa</a:t>
            </a:r>
            <a:r>
              <a:rPr lang="en-US" b="1" dirty="0">
                <a:solidFill>
                  <a:schemeClr val="tx1"/>
                </a:solidFill>
              </a:rPr>
              <a:t>l-size</a:t>
            </a:r>
            <a:r>
              <a:rPr lang="en-US" b="1" dirty="0"/>
              <a:t>d units</a:t>
            </a:r>
          </a:p>
          <a:p>
            <a:pPr marL="0" indent="0">
              <a:spcAft>
                <a:spcPts val="2400"/>
              </a:spcAft>
              <a:buNone/>
            </a:pPr>
            <a:r>
              <a:rPr lang="en-US" b="1" dirty="0"/>
              <a:t>No gaps between units</a:t>
            </a:r>
          </a:p>
          <a:p>
            <a:pPr marL="0" indent="0">
              <a:spcAft>
                <a:spcPts val="2400"/>
              </a:spcAft>
              <a:buNone/>
            </a:pPr>
            <a:r>
              <a:rPr lang="en-US" b="1" dirty="0"/>
              <a:t>Start at the origin</a:t>
            </a:r>
          </a:p>
        </p:txBody>
      </p:sp>
      <p:pic>
        <p:nvPicPr>
          <p:cNvPr id="3" name="Content Placeholder 8">
            <a:extLst>
              <a:ext uri="{FF2B5EF4-FFF2-40B4-BE49-F238E27FC236}">
                <a16:creationId xmlns:a16="http://schemas.microsoft.com/office/drawing/2014/main" id="{5B208161-2FA3-2F5D-7EDF-82C1243DD1AD}"/>
              </a:ext>
              <a:ext uri="{C183D7F6-B498-43B3-948B-1728B52AA6E4}">
                <adec:decorative xmlns:adec="http://schemas.microsoft.com/office/drawing/2017/decorative" val="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6278880" y="953993"/>
            <a:ext cx="5913120" cy="4962771"/>
          </a:xfrm>
          <a:noFill/>
        </p:spPr>
      </p:pic>
    </p:spTree>
    <p:extLst>
      <p:ext uri="{BB962C8B-B14F-4D97-AF65-F5344CB8AC3E}">
        <p14:creationId xmlns:p14="http://schemas.microsoft.com/office/powerpoint/2010/main" val="3341294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02F1D9-AE31-38E2-CE8D-FD447D18864B}"/>
              </a:ext>
            </a:extLst>
          </p:cNvPr>
          <p:cNvSpPr>
            <a:spLocks noGrp="1"/>
          </p:cNvSpPr>
          <p:nvPr>
            <p:ph type="title"/>
          </p:nvPr>
        </p:nvSpPr>
        <p:spPr>
          <a:xfrm>
            <a:off x="838199" y="237744"/>
            <a:ext cx="10812517" cy="507831"/>
          </a:xfrm>
        </p:spPr>
        <p:txBody>
          <a:bodyPr anchor="t">
            <a:normAutofit/>
          </a:bodyPr>
          <a:lstStyle/>
          <a:p>
            <a:r>
              <a:rPr lang="en-US" dirty="0"/>
              <a:t>Measuring Using Standard Measurement Tools</a:t>
            </a:r>
          </a:p>
        </p:txBody>
      </p:sp>
      <p:pic>
        <p:nvPicPr>
          <p:cNvPr id="10" name="Picture 9">
            <a:extLst>
              <a:ext uri="{FF2B5EF4-FFF2-40B4-BE49-F238E27FC236}">
                <a16:creationId xmlns:a16="http://schemas.microsoft.com/office/drawing/2014/main" id="{2567497A-81F5-ED82-18A2-49E69B30E392}"/>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6000"/>
                    </a14:imgEffect>
                    <a14:imgEffect>
                      <a14:saturation sat="95000"/>
                    </a14:imgEffect>
                    <a14:imgEffect>
                      <a14:brightnessContrast bright="25000" contrast="4000"/>
                    </a14:imgEffect>
                  </a14:imgLayer>
                </a14:imgProps>
              </a:ext>
              <a:ext uri="{28A0092B-C50C-407E-A947-70E740481C1C}">
                <a14:useLocalDpi xmlns:a14="http://schemas.microsoft.com/office/drawing/2010/main"/>
              </a:ext>
            </a:extLst>
          </a:blip>
          <a:srcRect/>
          <a:stretch/>
        </p:blipFill>
        <p:spPr>
          <a:xfrm>
            <a:off x="0" y="964569"/>
            <a:ext cx="5433060" cy="5088157"/>
          </a:xfrm>
          <a:prstGeom prst="rect">
            <a:avLst/>
          </a:prstGeom>
          <a:noFill/>
        </p:spPr>
      </p:pic>
      <p:sp>
        <p:nvSpPr>
          <p:cNvPr id="2" name="Content Placeholder 1">
            <a:extLst>
              <a:ext uri="{FF2B5EF4-FFF2-40B4-BE49-F238E27FC236}">
                <a16:creationId xmlns:a16="http://schemas.microsoft.com/office/drawing/2014/main" id="{CDA07C16-D81E-DBE4-F729-429AC79D1667}"/>
              </a:ext>
            </a:extLst>
          </p:cNvPr>
          <p:cNvSpPr>
            <a:spLocks noGrp="1"/>
          </p:cNvSpPr>
          <p:nvPr>
            <p:ph sz="half" idx="2"/>
          </p:nvPr>
        </p:nvSpPr>
        <p:spPr>
          <a:xfrm>
            <a:off x="5730240" y="1324303"/>
            <a:ext cx="5623560" cy="4728423"/>
          </a:xfrm>
        </p:spPr>
        <p:txBody>
          <a:bodyPr>
            <a:normAutofit/>
          </a:bodyPr>
          <a:lstStyle/>
          <a:p>
            <a:pPr>
              <a:spcAft>
                <a:spcPts val="2400"/>
              </a:spcAft>
            </a:pPr>
            <a:r>
              <a:rPr lang="en-US" dirty="0"/>
              <a:t>Between ages three and five, children are introduced to standard measurement tools.</a:t>
            </a:r>
          </a:p>
          <a:p>
            <a:r>
              <a:rPr lang="en-US" dirty="0"/>
              <a:t>In </a:t>
            </a:r>
            <a:r>
              <a:rPr lang="en-US" dirty="0">
                <a:solidFill>
                  <a:srgbClr val="000000"/>
                </a:solidFill>
              </a:rPr>
              <a:t>grade one and grade two, children </a:t>
            </a:r>
            <a:r>
              <a:rPr lang="en-US" dirty="0"/>
              <a:t>can use standard tools to measure objects more independently.</a:t>
            </a:r>
          </a:p>
        </p:txBody>
      </p:sp>
    </p:spTree>
    <p:extLst>
      <p:ext uri="{BB962C8B-B14F-4D97-AF65-F5344CB8AC3E}">
        <p14:creationId xmlns:p14="http://schemas.microsoft.com/office/powerpoint/2010/main" val="2798739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A3683B-AB74-FE57-E4E0-728DCB84C27B}"/>
              </a:ext>
            </a:extLst>
          </p:cNvPr>
          <p:cNvSpPr>
            <a:spLocks noGrp="1"/>
          </p:cNvSpPr>
          <p:nvPr>
            <p:ph type="title"/>
          </p:nvPr>
        </p:nvSpPr>
        <p:spPr/>
        <p:txBody>
          <a:bodyPr/>
          <a:lstStyle/>
          <a:p>
            <a:r>
              <a:rPr lang="en-US" dirty="0"/>
              <a:t>Supporting Measurement</a:t>
            </a:r>
          </a:p>
        </p:txBody>
      </p:sp>
    </p:spTree>
    <p:extLst>
      <p:ext uri="{BB962C8B-B14F-4D97-AF65-F5344CB8AC3E}">
        <p14:creationId xmlns:p14="http://schemas.microsoft.com/office/powerpoint/2010/main" val="4184580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F6AD01-874F-A4AB-E13E-D9B6D41A8D98}"/>
              </a:ext>
            </a:extLst>
          </p:cNvPr>
          <p:cNvSpPr>
            <a:spLocks noGrp="1"/>
          </p:cNvSpPr>
          <p:nvPr>
            <p:ph type="title"/>
          </p:nvPr>
        </p:nvSpPr>
        <p:spPr>
          <a:xfrm>
            <a:off x="838199" y="237744"/>
            <a:ext cx="10812517" cy="535531"/>
          </a:xfrm>
        </p:spPr>
        <p:txBody>
          <a:bodyPr/>
          <a:lstStyle/>
          <a:p>
            <a:r>
              <a:rPr lang="en-US" sz="3200" dirty="0"/>
              <a:t>Explore: </a:t>
            </a:r>
            <a:r>
              <a:rPr lang="en-US" sz="3200" b="0" dirty="0">
                <a:latin typeface="Montserrat Medium" panose="00000600000000000000" pitchFamily="2" charset="0"/>
              </a:rPr>
              <a:t>M</a:t>
            </a:r>
            <a:r>
              <a:rPr lang="en-US" sz="3200" b="0" baseline="30000" dirty="0">
                <a:latin typeface="Montserrat Medium" panose="00000600000000000000" pitchFamily="2" charset="0"/>
              </a:rPr>
              <a:t>5</a:t>
            </a:r>
            <a:r>
              <a:rPr lang="en-US" sz="3200" b="0" dirty="0">
                <a:latin typeface="Montserrat Medium" panose="00000600000000000000" pitchFamily="2" charset="0"/>
              </a:rPr>
              <a:t> Early Math Approach</a:t>
            </a:r>
          </a:p>
        </p:txBody>
      </p:sp>
      <p:sp>
        <p:nvSpPr>
          <p:cNvPr id="2" name="Content Placeholder 1">
            <a:extLst>
              <a:ext uri="{FF2B5EF4-FFF2-40B4-BE49-F238E27FC236}">
                <a16:creationId xmlns:a16="http://schemas.microsoft.com/office/drawing/2014/main" id="{D997EEC5-47E2-7B57-7F54-6EC5D12B7B94}"/>
              </a:ext>
            </a:extLst>
          </p:cNvPr>
          <p:cNvSpPr>
            <a:spLocks noGrp="1"/>
          </p:cNvSpPr>
          <p:nvPr>
            <p:ph sz="half" idx="1"/>
          </p:nvPr>
        </p:nvSpPr>
        <p:spPr/>
        <p:txBody>
          <a:bodyPr/>
          <a:lstStyle/>
          <a:p>
            <a:r>
              <a:rPr lang="en-US" dirty="0"/>
              <a:t>Mutual Learning</a:t>
            </a:r>
          </a:p>
          <a:p>
            <a:r>
              <a:rPr lang="en-US" dirty="0"/>
              <a:t>Meaningful Investigations</a:t>
            </a:r>
          </a:p>
          <a:p>
            <a:r>
              <a:rPr lang="en-US" dirty="0"/>
              <a:t>Materials and Learning Environment </a:t>
            </a:r>
          </a:p>
          <a:p>
            <a:r>
              <a:rPr lang="en-US" dirty="0"/>
              <a:t>Math Vocabulary and Discourse</a:t>
            </a:r>
          </a:p>
          <a:p>
            <a:r>
              <a:rPr lang="en-US" dirty="0"/>
              <a:t>Multiple Representations</a:t>
            </a:r>
          </a:p>
        </p:txBody>
      </p:sp>
      <p:pic>
        <p:nvPicPr>
          <p:cNvPr id="7" name="Content Placeholder 6">
            <a:extLst>
              <a:ext uri="{FF2B5EF4-FFF2-40B4-BE49-F238E27FC236}">
                <a16:creationId xmlns:a16="http://schemas.microsoft.com/office/drawing/2014/main" id="{E657FB87-F425-0570-47D4-07FCC65623E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76060" y="1226684"/>
            <a:ext cx="4691361" cy="4691199"/>
          </a:xfrm>
          <a:prstGeom prst="rect">
            <a:avLst/>
          </a:prstGeom>
        </p:spPr>
      </p:pic>
    </p:spTree>
    <p:extLst>
      <p:ext uri="{BB962C8B-B14F-4D97-AF65-F5344CB8AC3E}">
        <p14:creationId xmlns:p14="http://schemas.microsoft.com/office/powerpoint/2010/main" val="449767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EC3E9-7ACA-9393-B662-ECDC82861174}"/>
              </a:ext>
            </a:extLst>
          </p:cNvPr>
          <p:cNvSpPr>
            <a:spLocks noGrp="1"/>
          </p:cNvSpPr>
          <p:nvPr>
            <p:ph type="title"/>
          </p:nvPr>
        </p:nvSpPr>
        <p:spPr>
          <a:xfrm>
            <a:off x="838199" y="237744"/>
            <a:ext cx="10812517" cy="535531"/>
          </a:xfrm>
        </p:spPr>
        <p:txBody>
          <a:bodyPr/>
          <a:lstStyle/>
          <a:p>
            <a:r>
              <a:rPr lang="en-US" sz="3200" dirty="0"/>
              <a:t>Discuss: </a:t>
            </a:r>
            <a:r>
              <a:rPr lang="en-US" sz="3200" b="0" dirty="0">
                <a:latin typeface="Montserrat Medium" panose="00000600000000000000" pitchFamily="2" charset="0"/>
              </a:rPr>
              <a:t>M</a:t>
            </a:r>
            <a:r>
              <a:rPr lang="en-US" sz="3200" b="0" baseline="30000" dirty="0">
                <a:latin typeface="Montserrat Medium" panose="00000600000000000000" pitchFamily="2" charset="0"/>
              </a:rPr>
              <a:t>5</a:t>
            </a:r>
            <a:r>
              <a:rPr lang="en-US" sz="3200" b="0" dirty="0">
                <a:latin typeface="Montserrat Medium" panose="00000600000000000000" pitchFamily="2" charset="0"/>
              </a:rPr>
              <a:t> in Action</a:t>
            </a:r>
          </a:p>
        </p:txBody>
      </p:sp>
      <p:sp>
        <p:nvSpPr>
          <p:cNvPr id="5" name="Content Placeholder 4">
            <a:extLst>
              <a:ext uri="{FF2B5EF4-FFF2-40B4-BE49-F238E27FC236}">
                <a16:creationId xmlns:a16="http://schemas.microsoft.com/office/drawing/2014/main" id="{126DD096-D54F-82B6-252B-2018C1CC72F3}"/>
              </a:ext>
            </a:extLst>
          </p:cNvPr>
          <p:cNvSpPr>
            <a:spLocks noGrp="1"/>
          </p:cNvSpPr>
          <p:nvPr>
            <p:ph sz="half" idx="1"/>
          </p:nvPr>
        </p:nvSpPr>
        <p:spPr>
          <a:xfrm>
            <a:off x="838200" y="1324303"/>
            <a:ext cx="5859780" cy="4647067"/>
          </a:xfrm>
        </p:spPr>
        <p:txBody>
          <a:bodyPr/>
          <a:lstStyle/>
          <a:p>
            <a:r>
              <a:rPr lang="en-US" dirty="0"/>
              <a:t>Which M</a:t>
            </a:r>
            <a:r>
              <a:rPr lang="en-US" baseline="30000" dirty="0"/>
              <a:t>5</a:t>
            </a:r>
            <a:r>
              <a:rPr lang="en-US" dirty="0"/>
              <a:t> practices did you observe in the video?</a:t>
            </a:r>
          </a:p>
          <a:p>
            <a:pPr lvl="1"/>
            <a:r>
              <a:rPr lang="en-US" dirty="0"/>
              <a:t>Mutual Learning</a:t>
            </a:r>
          </a:p>
          <a:p>
            <a:pPr lvl="1"/>
            <a:r>
              <a:rPr lang="en-US" dirty="0"/>
              <a:t>Meaningful Investigations </a:t>
            </a:r>
          </a:p>
          <a:p>
            <a:pPr lvl="1"/>
            <a:r>
              <a:rPr lang="en-US" dirty="0"/>
              <a:t>Materials and Learning Environment</a:t>
            </a:r>
          </a:p>
          <a:p>
            <a:pPr lvl="1"/>
            <a:r>
              <a:rPr lang="en-US" dirty="0"/>
              <a:t>Math Vocabulary and Discourse</a:t>
            </a:r>
          </a:p>
          <a:p>
            <a:pPr lvl="1"/>
            <a:r>
              <a:rPr lang="en-US" dirty="0"/>
              <a:t>Multiple Representations </a:t>
            </a:r>
          </a:p>
        </p:txBody>
      </p:sp>
      <p:pic>
        <p:nvPicPr>
          <p:cNvPr id="7" name="Content Placeholder 2">
            <a:extLst>
              <a:ext uri="{FF2B5EF4-FFF2-40B4-BE49-F238E27FC236}">
                <a16:creationId xmlns:a16="http://schemas.microsoft.com/office/drawing/2014/main" id="{A3704A7D-1B39-E56A-145C-9C8941C62241}"/>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5500"/>
                    </a14:imgEffect>
                  </a14:imgLayer>
                </a14:imgProps>
              </a:ext>
              <a:ext uri="{28A0092B-C50C-407E-A947-70E740481C1C}">
                <a14:useLocalDpi xmlns:a14="http://schemas.microsoft.com/office/drawing/2010/main"/>
              </a:ext>
            </a:extLst>
          </a:blip>
          <a:srcRect/>
          <a:stretch/>
        </p:blipFill>
        <p:spPr>
          <a:xfrm>
            <a:off x="6934811" y="967909"/>
            <a:ext cx="5257189" cy="4993301"/>
          </a:xfrm>
          <a:prstGeom prst="rect">
            <a:avLst/>
          </a:prstGeom>
        </p:spPr>
      </p:pic>
    </p:spTree>
    <p:extLst>
      <p:ext uri="{BB962C8B-B14F-4D97-AF65-F5344CB8AC3E}">
        <p14:creationId xmlns:p14="http://schemas.microsoft.com/office/powerpoint/2010/main" val="455437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A6A-EB29-43E3-727E-0FE44A8D34FC}"/>
              </a:ext>
            </a:extLst>
          </p:cNvPr>
          <p:cNvSpPr>
            <a:spLocks noGrp="1"/>
          </p:cNvSpPr>
          <p:nvPr>
            <p:ph type="title"/>
          </p:nvPr>
        </p:nvSpPr>
        <p:spPr/>
        <p:txBody>
          <a:bodyPr anchor="ctr">
            <a:normAutofit/>
          </a:bodyPr>
          <a:lstStyle/>
          <a:p>
            <a:r>
              <a:rPr lang="en-US" sz="4000" dirty="0"/>
              <a:t>Explore: </a:t>
            </a:r>
            <a:br>
              <a:rPr lang="en-US" sz="4000" dirty="0"/>
            </a:br>
            <a:r>
              <a:rPr lang="en-US" sz="4000" b="0" dirty="0">
                <a:latin typeface="Montserrat Medium" panose="00000600000000000000" pitchFamily="2" charset="0"/>
              </a:rPr>
              <a:t>Using M</a:t>
            </a:r>
            <a:r>
              <a:rPr lang="en-US" sz="4000" b="0" baseline="30000" dirty="0">
                <a:latin typeface="Montserrat Medium" panose="00000600000000000000" pitchFamily="2" charset="0"/>
              </a:rPr>
              <a:t>5</a:t>
            </a:r>
            <a:r>
              <a:rPr lang="en-US" sz="4000" b="0" dirty="0">
                <a:latin typeface="Montserrat Medium" panose="00000600000000000000" pitchFamily="2" charset="0"/>
              </a:rPr>
              <a:t> to Support Learning About Measurement</a:t>
            </a:r>
          </a:p>
        </p:txBody>
      </p:sp>
      <p:pic>
        <p:nvPicPr>
          <p:cNvPr id="3" name="Content Placeholder 2" descr="Snapshot of Using M to the fifth to Support Learning About Measurement handout.">
            <a:extLst>
              <a:ext uri="{FF2B5EF4-FFF2-40B4-BE49-F238E27FC236}">
                <a16:creationId xmlns:a16="http://schemas.microsoft.com/office/drawing/2014/main" id="{9C4C0EBD-3D8A-7EF9-CC10-54ABC18CF10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6620029" y="685800"/>
            <a:ext cx="4209741" cy="5491163"/>
          </a:xfrm>
          <a:ln>
            <a:solidFill>
              <a:schemeClr val="accent3"/>
            </a:solidFill>
          </a:ln>
        </p:spPr>
      </p:pic>
    </p:spTree>
    <p:extLst>
      <p:ext uri="{BB962C8B-B14F-4D97-AF65-F5344CB8AC3E}">
        <p14:creationId xmlns:p14="http://schemas.microsoft.com/office/powerpoint/2010/main" val="2151492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24FE2-DC3A-152C-E325-945DCE3FDB45}"/>
              </a:ext>
            </a:extLst>
          </p:cNvPr>
          <p:cNvSpPr>
            <a:spLocks noGrp="1"/>
          </p:cNvSpPr>
          <p:nvPr>
            <p:ph type="title"/>
          </p:nvPr>
        </p:nvSpPr>
        <p:spPr>
          <a:xfrm>
            <a:off x="838199" y="237744"/>
            <a:ext cx="10812517" cy="424732"/>
          </a:xfrm>
        </p:spPr>
        <p:txBody>
          <a:bodyPr/>
          <a:lstStyle/>
          <a:p>
            <a:r>
              <a:rPr lang="en-US" sz="2400" dirty="0"/>
              <a:t>Discuss: </a:t>
            </a:r>
            <a:r>
              <a:rPr lang="en-US" sz="2400" b="0" dirty="0"/>
              <a:t>Using M</a:t>
            </a:r>
            <a:r>
              <a:rPr lang="en-US" sz="2400" b="0" baseline="30000" dirty="0"/>
              <a:t>5</a:t>
            </a:r>
            <a:r>
              <a:rPr lang="en-US" sz="2400" b="0" dirty="0"/>
              <a:t> to Support Learning About Measurement</a:t>
            </a:r>
          </a:p>
        </p:txBody>
      </p:sp>
      <p:sp>
        <p:nvSpPr>
          <p:cNvPr id="5" name="Content Placeholder 4">
            <a:extLst>
              <a:ext uri="{FF2B5EF4-FFF2-40B4-BE49-F238E27FC236}">
                <a16:creationId xmlns:a16="http://schemas.microsoft.com/office/drawing/2014/main" id="{74AEFC76-9D38-275E-A3EB-08690494F709}"/>
              </a:ext>
            </a:extLst>
          </p:cNvPr>
          <p:cNvSpPr>
            <a:spLocks noGrp="1"/>
          </p:cNvSpPr>
          <p:nvPr>
            <p:ph sz="half" idx="1"/>
          </p:nvPr>
        </p:nvSpPr>
        <p:spPr>
          <a:xfrm>
            <a:off x="838200" y="1324303"/>
            <a:ext cx="5181600" cy="4728155"/>
          </a:xfrm>
        </p:spPr>
        <p:txBody>
          <a:bodyPr>
            <a:normAutofit/>
          </a:bodyPr>
          <a:lstStyle/>
          <a:p>
            <a:r>
              <a:rPr lang="en-US" dirty="0"/>
              <a:t>Share the ideas about your M</a:t>
            </a:r>
            <a:r>
              <a:rPr lang="en-US" baseline="30000" dirty="0"/>
              <a:t>5</a:t>
            </a:r>
            <a:r>
              <a:rPr lang="en-US" dirty="0"/>
              <a:t> practice with the whole group. For example, you can create the following:</a:t>
            </a:r>
          </a:p>
          <a:p>
            <a:pPr lvl="1"/>
            <a:r>
              <a:rPr lang="en-US" dirty="0"/>
              <a:t>drawing</a:t>
            </a:r>
          </a:p>
          <a:p>
            <a:pPr lvl="1"/>
            <a:r>
              <a:rPr lang="en-US" dirty="0"/>
              <a:t>song</a:t>
            </a:r>
          </a:p>
          <a:p>
            <a:pPr lvl="1"/>
            <a:r>
              <a:rPr lang="en-US" dirty="0"/>
              <a:t>role-play</a:t>
            </a:r>
          </a:p>
        </p:txBody>
      </p:sp>
      <p:pic>
        <p:nvPicPr>
          <p:cNvPr id="11" name="Content Placeholder 10">
            <a:extLst>
              <a:ext uri="{FF2B5EF4-FFF2-40B4-BE49-F238E27FC236}">
                <a16:creationId xmlns:a16="http://schemas.microsoft.com/office/drawing/2014/main" id="{0D405938-B46C-89B1-B6E4-0E80C15D2E0D}"/>
              </a:ext>
              <a:ext uri="{C183D7F6-B498-43B3-948B-1728B52AA6E4}">
                <adec:decorative xmlns:adec="http://schemas.microsoft.com/office/drawing/2017/decorative" val="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6800125" y="967168"/>
            <a:ext cx="5391875" cy="5076498"/>
          </a:xfrm>
        </p:spPr>
      </p:pic>
    </p:spTree>
    <p:extLst>
      <p:ext uri="{BB962C8B-B14F-4D97-AF65-F5344CB8AC3E}">
        <p14:creationId xmlns:p14="http://schemas.microsoft.com/office/powerpoint/2010/main" val="2847737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1B50-34DE-91D3-E846-46B128F714D3}"/>
              </a:ext>
            </a:extLst>
          </p:cNvPr>
          <p:cNvSpPr>
            <a:spLocks noGrp="1"/>
          </p:cNvSpPr>
          <p:nvPr>
            <p:ph type="title"/>
          </p:nvPr>
        </p:nvSpPr>
        <p:spPr/>
        <p:txBody>
          <a:bodyPr anchor="ctr"/>
          <a:lstStyle/>
          <a:p>
            <a:r>
              <a:rPr lang="en-US" dirty="0"/>
              <a:t>Play: </a:t>
            </a:r>
            <a:r>
              <a:rPr lang="en-US" b="0" dirty="0">
                <a:latin typeface="Montserrat Medium" panose="00000600000000000000" pitchFamily="2" charset="0"/>
              </a:rPr>
              <a:t>Measuring with Hands or Feet</a:t>
            </a:r>
          </a:p>
        </p:txBody>
      </p:sp>
      <p:pic>
        <p:nvPicPr>
          <p:cNvPr id="9" name="Content Placeholder 8" descr="Snapshot of Measuring with Hands of Feet handout.">
            <a:extLst>
              <a:ext uri="{FF2B5EF4-FFF2-40B4-BE49-F238E27FC236}">
                <a16:creationId xmlns:a16="http://schemas.microsoft.com/office/drawing/2014/main" id="{88E8FC04-EE34-36A1-D9B7-91581A955C5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6610825" y="685800"/>
            <a:ext cx="4228150" cy="5491163"/>
          </a:xfrm>
          <a:ln>
            <a:solidFill>
              <a:schemeClr val="accent3"/>
            </a:solidFill>
          </a:ln>
        </p:spPr>
      </p:pic>
    </p:spTree>
    <p:extLst>
      <p:ext uri="{BB962C8B-B14F-4D97-AF65-F5344CB8AC3E}">
        <p14:creationId xmlns:p14="http://schemas.microsoft.com/office/powerpoint/2010/main" val="1981738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b="1" dirty="0">
                <a:solidFill>
                  <a:schemeClr val="bg1"/>
                </a:solidFill>
                <a:latin typeface="Montserrat" pitchFamily="2" charset="77"/>
              </a:rPr>
              <a:t>Session Goals</a:t>
            </a: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p:txBody>
          <a:bodyPr>
            <a:normAutofit/>
          </a:bodyPr>
          <a:lstStyle/>
          <a:p>
            <a:pPr>
              <a:spcAft>
                <a:spcPts val="2400"/>
              </a:spcAft>
            </a:pPr>
            <a:r>
              <a:rPr lang="en-US" dirty="0"/>
              <a:t>Describe how children (three to six years old) develop knowledge and skills in measurement.</a:t>
            </a:r>
          </a:p>
          <a:p>
            <a:pPr>
              <a:spcAft>
                <a:spcPts val="2400"/>
              </a:spcAft>
            </a:pPr>
            <a:r>
              <a:rPr lang="en-US" dirty="0"/>
              <a:t>Identify ways to support children (three to six years old) in developing measurement knowledge and skills.</a:t>
            </a:r>
          </a:p>
          <a:p>
            <a:r>
              <a:rPr lang="en-US" dirty="0"/>
              <a:t>Reflect on current practices and how to expand ways of supporting measurement knowledge and </a:t>
            </a:r>
            <a:r>
              <a:rPr lang="en-US" dirty="0">
                <a:solidFill>
                  <a:schemeClr val="tx1"/>
                </a:solidFill>
              </a:rPr>
              <a:t>skills.</a:t>
            </a:r>
          </a:p>
        </p:txBody>
      </p:sp>
    </p:spTree>
    <p:extLst>
      <p:ext uri="{BB962C8B-B14F-4D97-AF65-F5344CB8AC3E}">
        <p14:creationId xmlns:p14="http://schemas.microsoft.com/office/powerpoint/2010/main" val="2687053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7AEFF-CAB3-6E06-1F40-4929CDDAA7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353C1-524B-DD2E-F5FC-618A98570E35}"/>
              </a:ext>
            </a:extLst>
          </p:cNvPr>
          <p:cNvSpPr>
            <a:spLocks noGrp="1"/>
          </p:cNvSpPr>
          <p:nvPr>
            <p:ph type="title"/>
          </p:nvPr>
        </p:nvSpPr>
        <p:spPr>
          <a:xfrm>
            <a:off x="1214270" y="1225709"/>
            <a:ext cx="4034118" cy="3288644"/>
          </a:xfrm>
        </p:spPr>
        <p:txBody>
          <a:bodyPr anchor="b">
            <a:normAutofit/>
          </a:bodyPr>
          <a:lstStyle/>
          <a:p>
            <a:r>
              <a:rPr lang="en-US" dirty="0"/>
              <a:t>Reflect: </a:t>
            </a:r>
            <a:br>
              <a:rPr lang="en-US" dirty="0"/>
            </a:br>
            <a:r>
              <a:rPr lang="en-US" b="0" dirty="0">
                <a:latin typeface="Montserrat Medium" panose="00000600000000000000" pitchFamily="2" charset="0"/>
              </a:rPr>
              <a:t>Pair and Share</a:t>
            </a:r>
          </a:p>
        </p:txBody>
      </p:sp>
      <p:pic>
        <p:nvPicPr>
          <p:cNvPr id="7" name="Picture 6">
            <a:extLst>
              <a:ext uri="{FF2B5EF4-FFF2-40B4-BE49-F238E27FC236}">
                <a16:creationId xmlns:a16="http://schemas.microsoft.com/office/drawing/2014/main" id="{CBC68821-41F5-7ED7-A18B-36603EBC44D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b="-1"/>
          <a:stretch/>
        </p:blipFill>
        <p:spPr>
          <a:xfrm>
            <a:off x="6096000" y="685800"/>
            <a:ext cx="5257800" cy="5491163"/>
          </a:xfrm>
          <a:prstGeom prst="rect">
            <a:avLst/>
          </a:prstGeom>
          <a:noFill/>
        </p:spPr>
      </p:pic>
    </p:spTree>
    <p:extLst>
      <p:ext uri="{BB962C8B-B14F-4D97-AF65-F5344CB8AC3E}">
        <p14:creationId xmlns:p14="http://schemas.microsoft.com/office/powerpoint/2010/main" val="3739726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67A6-0D07-5716-E28A-9C2E48C4F7EE}"/>
              </a:ext>
            </a:extLst>
          </p:cNvPr>
          <p:cNvSpPr>
            <a:spLocks noGrp="1"/>
          </p:cNvSpPr>
          <p:nvPr>
            <p:ph type="title"/>
          </p:nvPr>
        </p:nvSpPr>
        <p:spPr>
          <a:xfrm>
            <a:off x="838199" y="237744"/>
            <a:ext cx="11252201" cy="507831"/>
          </a:xfrm>
        </p:spPr>
        <p:txBody>
          <a:bodyPr anchor="ctr">
            <a:noAutofit/>
          </a:bodyPr>
          <a:lstStyle/>
          <a:p>
            <a:r>
              <a:rPr lang="en-US" sz="2900" dirty="0"/>
              <a:t>Discuss: </a:t>
            </a:r>
            <a:r>
              <a:rPr lang="en-US" sz="2900" b="0" dirty="0">
                <a:latin typeface="Montserrat Medium" panose="00000600000000000000" pitchFamily="2" charset="0"/>
              </a:rPr>
              <a:t>Everyday Opportunities for Children to Measure?</a:t>
            </a:r>
          </a:p>
        </p:txBody>
      </p:sp>
      <p:sp>
        <p:nvSpPr>
          <p:cNvPr id="3" name="Content Placeholder 2">
            <a:extLst>
              <a:ext uri="{FF2B5EF4-FFF2-40B4-BE49-F238E27FC236}">
                <a16:creationId xmlns:a16="http://schemas.microsoft.com/office/drawing/2014/main" id="{463BC5B7-7845-909F-844D-EAF20116AD3A}"/>
              </a:ext>
            </a:extLst>
          </p:cNvPr>
          <p:cNvSpPr>
            <a:spLocks noGrp="1"/>
          </p:cNvSpPr>
          <p:nvPr>
            <p:ph sz="half" idx="1"/>
          </p:nvPr>
        </p:nvSpPr>
        <p:spPr>
          <a:xfrm>
            <a:off x="838200" y="1324303"/>
            <a:ext cx="5821680" cy="4719830"/>
          </a:xfrm>
        </p:spPr>
        <p:txBody>
          <a:bodyPr>
            <a:normAutofit/>
          </a:bodyPr>
          <a:lstStyle/>
          <a:p>
            <a:pPr marL="0" indent="0">
              <a:buNone/>
            </a:pPr>
            <a:r>
              <a:rPr lang="en-US" dirty="0"/>
              <a:t>Think of an everyday routine or activity:</a:t>
            </a:r>
          </a:p>
          <a:p>
            <a:r>
              <a:rPr lang="en-US" dirty="0"/>
              <a:t>What measurement skills or concepts can children develop?</a:t>
            </a:r>
          </a:p>
          <a:p>
            <a:r>
              <a:rPr lang="en-US" dirty="0"/>
              <a:t>What measurement vocabulary might you introduce ?</a:t>
            </a:r>
          </a:p>
        </p:txBody>
      </p:sp>
      <p:pic>
        <p:nvPicPr>
          <p:cNvPr id="7" name="Picture 6">
            <a:extLst>
              <a:ext uri="{FF2B5EF4-FFF2-40B4-BE49-F238E27FC236}">
                <a16:creationId xmlns:a16="http://schemas.microsoft.com/office/drawing/2014/main" id="{45C9DE9C-F271-2384-85BB-FAFDA963E56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728857" y="960914"/>
            <a:ext cx="4463143" cy="5113699"/>
          </a:xfrm>
          <a:prstGeom prst="rect">
            <a:avLst/>
          </a:prstGeom>
          <a:noFill/>
        </p:spPr>
      </p:pic>
    </p:spTree>
    <p:extLst>
      <p:ext uri="{BB962C8B-B14F-4D97-AF65-F5344CB8AC3E}">
        <p14:creationId xmlns:p14="http://schemas.microsoft.com/office/powerpoint/2010/main" val="4169768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CABD6-858C-ED5D-EC55-09CF52BCD06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5037CEF-70B5-A9D8-E293-90C739F24C1A}"/>
              </a:ext>
            </a:extLst>
          </p:cNvPr>
          <p:cNvSpPr>
            <a:spLocks noGrp="1"/>
          </p:cNvSpPr>
          <p:nvPr>
            <p:ph type="title"/>
          </p:nvPr>
        </p:nvSpPr>
        <p:spPr>
          <a:xfrm>
            <a:off x="838199" y="237744"/>
            <a:ext cx="10812517" cy="535531"/>
          </a:xfrm>
        </p:spPr>
        <p:txBody>
          <a:bodyPr/>
          <a:lstStyle/>
          <a:p>
            <a:r>
              <a:rPr lang="en-US" sz="3200" dirty="0"/>
              <a:t>Explore: </a:t>
            </a:r>
            <a:r>
              <a:rPr lang="en-US" sz="3200" b="0" dirty="0">
                <a:latin typeface="Montserrat Medium" panose="00000600000000000000" pitchFamily="2" charset="0"/>
              </a:rPr>
              <a:t>Measuring in STEAM Investigations</a:t>
            </a:r>
          </a:p>
        </p:txBody>
      </p:sp>
      <p:pic>
        <p:nvPicPr>
          <p:cNvPr id="3" name="Content Placeholder 2" descr="Snapshot of Measuring in STEAM Investigations handout.">
            <a:extLst>
              <a:ext uri="{FF2B5EF4-FFF2-40B4-BE49-F238E27FC236}">
                <a16:creationId xmlns:a16="http://schemas.microsoft.com/office/drawing/2014/main" id="{69B0A3B4-9DB8-08B4-BBC8-5901043C84BD}"/>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p:blipFill>
        <p:spPr>
          <a:xfrm>
            <a:off x="1184700" y="1324302"/>
            <a:ext cx="3736760" cy="4852988"/>
          </a:xfrm>
          <a:ln>
            <a:solidFill>
              <a:schemeClr val="accent3"/>
            </a:solidFill>
          </a:ln>
        </p:spPr>
      </p:pic>
      <p:sp>
        <p:nvSpPr>
          <p:cNvPr id="6" name="Content Placeholder 5">
            <a:extLst>
              <a:ext uri="{FF2B5EF4-FFF2-40B4-BE49-F238E27FC236}">
                <a16:creationId xmlns:a16="http://schemas.microsoft.com/office/drawing/2014/main" id="{0E43DA3B-0353-2E9D-7035-889DEC967635}"/>
              </a:ext>
            </a:extLst>
          </p:cNvPr>
          <p:cNvSpPr>
            <a:spLocks noGrp="1"/>
          </p:cNvSpPr>
          <p:nvPr>
            <p:ph sz="half" idx="2"/>
          </p:nvPr>
        </p:nvSpPr>
        <p:spPr>
          <a:xfrm>
            <a:off x="4769060" y="1324302"/>
            <a:ext cx="6772700" cy="4985057"/>
          </a:xfrm>
        </p:spPr>
        <p:txBody>
          <a:bodyPr>
            <a:normAutofit fontScale="85000" lnSpcReduction="20000"/>
          </a:bodyPr>
          <a:lstStyle/>
          <a:p>
            <a:pPr marR="0" lvl="1">
              <a:lnSpc>
                <a:spcPct val="140000"/>
              </a:lnSpc>
              <a:spcAft>
                <a:spcPts val="2400"/>
              </a:spcAft>
            </a:pPr>
            <a:r>
              <a:rPr lang="en-US" kern="10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t>In what ways is this investigation meaningful or interesting to children? </a:t>
            </a:r>
          </a:p>
          <a:p>
            <a:pPr marR="0" lvl="1">
              <a:lnSpc>
                <a:spcPct val="140000"/>
              </a:lnSpc>
              <a:spcAft>
                <a:spcPts val="2400"/>
              </a:spcAft>
            </a:pPr>
            <a:r>
              <a:rPr lang="en-US" kern="10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t>What might you say or do to encourage children to measure during their investigations? </a:t>
            </a:r>
          </a:p>
          <a:p>
            <a:pPr marR="0" lvl="1">
              <a:lnSpc>
                <a:spcPct val="140000"/>
              </a:lnSpc>
              <a:spcAft>
                <a:spcPts val="2400"/>
              </a:spcAft>
            </a:pPr>
            <a:r>
              <a:rPr lang="en-US" kern="100" dirty="0">
                <a:effectLst/>
                <a:latin typeface="Montserrat" panose="00000500000000000000" pitchFamily="2" charset="0"/>
                <a:ea typeface="Calibri" panose="020F0502020204030204" pitchFamily="34" charset="0"/>
                <a:cs typeface="Times New Roman" panose="02020603050405020304" pitchFamily="18" charset="0"/>
              </a:rPr>
              <a:t>What tools might you provide for children to measure with? </a:t>
            </a:r>
          </a:p>
          <a:p>
            <a:pPr marR="0" lvl="1">
              <a:lnSpc>
                <a:spcPct val="140000"/>
              </a:lnSpc>
            </a:pPr>
            <a:r>
              <a:rPr lang="en-US" kern="100" dirty="0">
                <a:effectLst/>
                <a:latin typeface="Montserrat" panose="00000500000000000000" pitchFamily="2" charset="0"/>
                <a:ea typeface="Calibri" panose="020F0502020204030204" pitchFamily="34" charset="0"/>
                <a:cs typeface="Times New Roman" panose="02020603050405020304" pitchFamily="18" charset="0"/>
              </a:rPr>
              <a:t>What support might children need to better understand how to use the measuring tools and how to interpret meaning from the tools?</a:t>
            </a:r>
          </a:p>
        </p:txBody>
      </p:sp>
    </p:spTree>
    <p:extLst>
      <p:ext uri="{BB962C8B-B14F-4D97-AF65-F5344CB8AC3E}">
        <p14:creationId xmlns:p14="http://schemas.microsoft.com/office/powerpoint/2010/main" val="3703467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E5A2F3-0113-148D-2FC2-365FFE6EEDDE}"/>
              </a:ext>
            </a:extLst>
          </p:cNvPr>
          <p:cNvSpPr>
            <a:spLocks noGrp="1"/>
          </p:cNvSpPr>
          <p:nvPr>
            <p:ph type="title"/>
          </p:nvPr>
        </p:nvSpPr>
        <p:spPr>
          <a:xfrm>
            <a:off x="736600" y="2603734"/>
            <a:ext cx="6005945" cy="1421928"/>
          </a:xfrm>
        </p:spPr>
        <p:txBody>
          <a:bodyPr/>
          <a:lstStyle/>
          <a:p>
            <a:r>
              <a:rPr lang="en-US" dirty="0"/>
              <a:t>Learning About Measurement</a:t>
            </a:r>
          </a:p>
        </p:txBody>
      </p:sp>
    </p:spTree>
    <p:extLst>
      <p:ext uri="{BB962C8B-B14F-4D97-AF65-F5344CB8AC3E}">
        <p14:creationId xmlns:p14="http://schemas.microsoft.com/office/powerpoint/2010/main" val="344949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0D3F-A267-B843-0456-DB38FD4B1357}"/>
              </a:ext>
            </a:extLst>
          </p:cNvPr>
          <p:cNvSpPr>
            <a:spLocks noGrp="1"/>
          </p:cNvSpPr>
          <p:nvPr>
            <p:ph type="title"/>
          </p:nvPr>
        </p:nvSpPr>
        <p:spPr>
          <a:xfrm>
            <a:off x="838199" y="220668"/>
            <a:ext cx="10834075" cy="535531"/>
          </a:xfrm>
        </p:spPr>
        <p:txBody>
          <a:bodyPr/>
          <a:lstStyle/>
          <a:p>
            <a:r>
              <a:rPr lang="en-US" sz="3200" dirty="0"/>
              <a:t>The California Preschool/TK Learning Foundations</a:t>
            </a:r>
          </a:p>
        </p:txBody>
      </p:sp>
      <p:sp>
        <p:nvSpPr>
          <p:cNvPr id="3" name="Content Placeholder 2">
            <a:extLst>
              <a:ext uri="{FF2B5EF4-FFF2-40B4-BE49-F238E27FC236}">
                <a16:creationId xmlns:a16="http://schemas.microsoft.com/office/drawing/2014/main" id="{661DA2D5-FD73-0201-3C44-B6C5CC5A6439}"/>
              </a:ext>
            </a:extLst>
          </p:cNvPr>
          <p:cNvSpPr>
            <a:spLocks noGrp="1"/>
          </p:cNvSpPr>
          <p:nvPr>
            <p:ph idx="1"/>
          </p:nvPr>
        </p:nvSpPr>
        <p:spPr>
          <a:xfrm>
            <a:off x="851646" y="1019651"/>
            <a:ext cx="10834075" cy="1064426"/>
          </a:xfrm>
        </p:spPr>
        <p:txBody>
          <a:bodyPr>
            <a:normAutofit/>
          </a:bodyPr>
          <a:lstStyle/>
          <a:p>
            <a:pPr marL="0" indent="0">
              <a:buNone/>
            </a:pPr>
            <a:r>
              <a:rPr lang="en-US" sz="2600" b="1" dirty="0">
                <a:solidFill>
                  <a:schemeClr val="tx1"/>
                </a:solidFill>
                <a:latin typeface="Montserrat" panose="00000500000000000000" pitchFamily="50" charset="0"/>
              </a:rPr>
              <a:t>Strand: </a:t>
            </a:r>
            <a:r>
              <a:rPr lang="en-US" sz="2600" dirty="0">
                <a:solidFill>
                  <a:schemeClr val="tx1"/>
                </a:solidFill>
                <a:latin typeface="Montserrat" panose="00000500000000000000" pitchFamily="50" charset="0"/>
              </a:rPr>
              <a:t>Measurement and Data</a:t>
            </a:r>
          </a:p>
          <a:p>
            <a:pPr marL="0" indent="0">
              <a:spcBef>
                <a:spcPts val="0"/>
              </a:spcBef>
              <a:buNone/>
            </a:pPr>
            <a:r>
              <a:rPr lang="en-US" sz="2600" b="1" dirty="0">
                <a:solidFill>
                  <a:schemeClr val="tx1"/>
                </a:solidFill>
                <a:latin typeface="Montserrat" panose="00000500000000000000" pitchFamily="50" charset="0"/>
              </a:rPr>
              <a:t>Sub-strand: </a:t>
            </a:r>
            <a:r>
              <a:rPr lang="en-US" sz="2600" dirty="0">
                <a:solidFill>
                  <a:schemeClr val="tx1"/>
                </a:solidFill>
                <a:latin typeface="Montserrat" panose="00000500000000000000" pitchFamily="50" charset="0"/>
              </a:rPr>
              <a:t>Comparing and Ordering Objects </a:t>
            </a:r>
          </a:p>
        </p:txBody>
      </p:sp>
      <p:graphicFrame>
        <p:nvGraphicFramePr>
          <p:cNvPr id="5" name="Table 10">
            <a:extLst>
              <a:ext uri="{FF2B5EF4-FFF2-40B4-BE49-F238E27FC236}">
                <a16:creationId xmlns:a16="http://schemas.microsoft.com/office/drawing/2014/main" id="{F5F2B66C-CB0C-D749-2020-52F9C38EE5E3}"/>
              </a:ext>
            </a:extLst>
          </p:cNvPr>
          <p:cNvGraphicFramePr>
            <a:graphicFrameLocks noGrp="1"/>
          </p:cNvGraphicFramePr>
          <p:nvPr>
            <p:extLst>
              <p:ext uri="{D42A27DB-BD31-4B8C-83A1-F6EECF244321}">
                <p14:modId xmlns:p14="http://schemas.microsoft.com/office/powerpoint/2010/main" val="1822758387"/>
              </p:ext>
            </p:extLst>
          </p:nvPr>
        </p:nvGraphicFramePr>
        <p:xfrm>
          <a:off x="838199" y="2073917"/>
          <a:ext cx="10619936" cy="4128708"/>
        </p:xfrm>
        <a:graphic>
          <a:graphicData uri="http://schemas.openxmlformats.org/drawingml/2006/table">
            <a:tbl>
              <a:tblPr firstRow="1" bandRow="1">
                <a:tableStyleId>{5C22544A-7EE6-4342-B048-85BDC9FD1C3A}</a:tableStyleId>
              </a:tblPr>
              <a:tblGrid>
                <a:gridCol w="5309968">
                  <a:extLst>
                    <a:ext uri="{9D8B030D-6E8A-4147-A177-3AD203B41FA5}">
                      <a16:colId xmlns:a16="http://schemas.microsoft.com/office/drawing/2014/main" val="1853988790"/>
                    </a:ext>
                  </a:extLst>
                </a:gridCol>
                <a:gridCol w="5309968">
                  <a:extLst>
                    <a:ext uri="{9D8B030D-6E8A-4147-A177-3AD203B41FA5}">
                      <a16:colId xmlns:a16="http://schemas.microsoft.com/office/drawing/2014/main" val="3972950546"/>
                    </a:ext>
                  </a:extLst>
                </a:gridCol>
              </a:tblGrid>
              <a:tr h="370840">
                <a:tc>
                  <a:txBody>
                    <a:bodyPr/>
                    <a:lstStyle/>
                    <a:p>
                      <a:pPr algn="ctr"/>
                      <a:r>
                        <a:rPr lang="en-US" dirty="0">
                          <a:latin typeface="Montserrat" panose="00000500000000000000" pitchFamily="50" charset="0"/>
                        </a:rPr>
                        <a:t>Early Foundation</a:t>
                      </a:r>
                    </a:p>
                    <a:p>
                      <a:pPr algn="ctr"/>
                      <a:r>
                        <a:rPr lang="en-US" dirty="0">
                          <a:latin typeface="Montserrat" panose="00000500000000000000" pitchFamily="50" charset="0"/>
                        </a:rPr>
                        <a:t>(3 to 4 ½ Years)</a:t>
                      </a:r>
                    </a:p>
                  </a:txBody>
                  <a:tcPr>
                    <a:lnL w="12700" cap="flat" cmpd="sng" algn="ctr">
                      <a:solidFill>
                        <a:schemeClr val="accent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dirty="0">
                          <a:latin typeface="Montserrat" panose="00000500000000000000" pitchFamily="50" charset="0"/>
                        </a:rPr>
                        <a:t>Later Foundation</a:t>
                      </a:r>
                    </a:p>
                    <a:p>
                      <a:pPr algn="ctr"/>
                      <a:r>
                        <a:rPr lang="en-US" dirty="0">
                          <a:latin typeface="Montserrat" panose="00000500000000000000" pitchFamily="50" charset="0"/>
                        </a:rPr>
                        <a:t>(4 to 5 ½ Years)</a:t>
                      </a:r>
                    </a:p>
                  </a:txBody>
                  <a:tcP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376171737"/>
                  </a:ext>
                </a:extLst>
              </a:tr>
              <a:tr h="370840">
                <a:tc>
                  <a:txBody>
                    <a:bodyPr/>
                    <a:lstStyle/>
                    <a:p>
                      <a:pPr>
                        <a:lnSpc>
                          <a:spcPct val="120000"/>
                        </a:lnSpc>
                      </a:pPr>
                      <a:r>
                        <a:rPr lang="en-US" sz="1800" kern="1200" dirty="0">
                          <a:solidFill>
                            <a:schemeClr val="dk1"/>
                          </a:solidFill>
                          <a:effectLst/>
                          <a:latin typeface="Montserrat" pitchFamily="2" charset="77"/>
                          <a:ea typeface="+mn-ea"/>
                          <a:cs typeface="+mn-cs"/>
                        </a:rPr>
                        <a:t>3.1 Demonstrate awareness that objects can be compared by length, weight, or capacity by noticing differences in objects and communicating about their comparison. </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pPr>
                      <a:r>
                        <a:rPr lang="en-US" sz="1800" kern="1200" dirty="0">
                          <a:solidFill>
                            <a:schemeClr val="dk1"/>
                          </a:solidFill>
                          <a:effectLst/>
                          <a:latin typeface="Montserrat" pitchFamily="2" charset="77"/>
                          <a:ea typeface="+mn-ea"/>
                          <a:cs typeface="+mn-cs"/>
                        </a:rPr>
                        <a:t>3.1 Compare two objects by length, weight, or capacity (for example, putting objects side by side) and communicate about their comparison. </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0383702"/>
                  </a:ext>
                </a:extLst>
              </a:tr>
              <a:tr h="370840">
                <a:tc>
                  <a:txBody>
                    <a:bodyPr/>
                    <a:lstStyle/>
                    <a:p>
                      <a:pPr>
                        <a:lnSpc>
                          <a:spcPct val="120000"/>
                        </a:lnSpc>
                      </a:pPr>
                      <a:r>
                        <a:rPr lang="en-US" sz="1800" kern="1200" dirty="0">
                          <a:solidFill>
                            <a:schemeClr val="dk1"/>
                          </a:solidFill>
                          <a:effectLst/>
                          <a:latin typeface="Montserrat" pitchFamily="2" charset="77"/>
                          <a:ea typeface="+mn-ea"/>
                          <a:cs typeface="+mn-cs"/>
                        </a:rPr>
                        <a:t>3.2 Order a few objects (for example, three) by length or other attributes (for example, height, capacity). </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pPr>
                      <a:r>
                        <a:rPr lang="en-US" sz="1800" kern="1200" dirty="0">
                          <a:solidFill>
                            <a:schemeClr val="dk1"/>
                          </a:solidFill>
                          <a:effectLst/>
                          <a:latin typeface="Montserrat" pitchFamily="2" charset="77"/>
                          <a:ea typeface="+mn-ea"/>
                          <a:cs typeface="+mn-cs"/>
                        </a:rPr>
                        <a:t>3.2 Order a slightly larger number of objects (for example, four or five) by length or other attributes (for example, height, capacity). </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183963"/>
                  </a:ext>
                </a:extLst>
              </a:tr>
              <a:tr h="370840">
                <a:tc>
                  <a:txBody>
                    <a:bodyPr/>
                    <a:lstStyle/>
                    <a:p>
                      <a:pPr>
                        <a:lnSpc>
                          <a:spcPct val="120000"/>
                        </a:lnSpc>
                      </a:pPr>
                      <a:r>
                        <a:rPr lang="en-US" sz="1800" kern="1200" dirty="0">
                          <a:solidFill>
                            <a:schemeClr val="dk1"/>
                          </a:solidFill>
                          <a:effectLst/>
                          <a:latin typeface="Montserrat" pitchFamily="2" charset="77"/>
                          <a:ea typeface="+mn-ea"/>
                          <a:cs typeface="+mn-cs"/>
                        </a:rPr>
                        <a:t>(No foundation)</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pPr>
                      <a:r>
                        <a:rPr lang="en-US" sz="1800" kern="1200" dirty="0">
                          <a:solidFill>
                            <a:schemeClr val="dk1"/>
                          </a:solidFill>
                          <a:effectLst/>
                          <a:latin typeface="Montserrat" pitchFamily="2" charset="77"/>
                          <a:ea typeface="+mn-ea"/>
                          <a:cs typeface="+mn-cs"/>
                        </a:rPr>
                        <a:t>3.3 Measure length using concrete objects laid end to end, sometimes needing adult support. </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4832645"/>
                  </a:ext>
                </a:extLst>
              </a:tr>
            </a:tbl>
          </a:graphicData>
        </a:graphic>
      </p:graphicFrame>
      <p:sp>
        <p:nvSpPr>
          <p:cNvPr id="7" name="TextBox 6">
            <a:extLst>
              <a:ext uri="{FF2B5EF4-FFF2-40B4-BE49-F238E27FC236}">
                <a16:creationId xmlns:a16="http://schemas.microsoft.com/office/drawing/2014/main" id="{DDEB1202-9636-51D9-8D6E-AF416D91E7CC}"/>
              </a:ext>
            </a:extLst>
          </p:cNvPr>
          <p:cNvSpPr txBox="1"/>
          <p:nvPr/>
        </p:nvSpPr>
        <p:spPr>
          <a:xfrm>
            <a:off x="851646" y="6198321"/>
            <a:ext cx="10752742" cy="276999"/>
          </a:xfrm>
          <a:prstGeom prst="rect">
            <a:avLst/>
          </a:prstGeom>
          <a:noFill/>
        </p:spPr>
        <p:txBody>
          <a:bodyPr wrap="square" rtlCol="0">
            <a:spAutoFit/>
          </a:bodyPr>
          <a:lstStyle/>
          <a:p>
            <a:pPr algn="r"/>
            <a:r>
              <a:rPr lang="en-US" sz="1200" dirty="0">
                <a:solidFill>
                  <a:schemeClr val="bg2">
                    <a:lumMod val="50000"/>
                  </a:schemeClr>
                </a:solidFill>
                <a:effectLst/>
                <a:latin typeface="Montserrat" panose="00000500000000000000" pitchFamily="50" charset="0"/>
              </a:rPr>
              <a:t>California Department of Education (2024)</a:t>
            </a:r>
            <a:endParaRPr lang="en-US" sz="1200" i="1" dirty="0">
              <a:solidFill>
                <a:schemeClr val="bg2">
                  <a:lumMod val="50000"/>
                </a:schemeClr>
              </a:solidFill>
              <a:latin typeface="Montserrat" panose="00000500000000000000" pitchFamily="50" charset="0"/>
            </a:endParaRPr>
          </a:p>
        </p:txBody>
      </p:sp>
    </p:spTree>
    <p:extLst>
      <p:ext uri="{BB962C8B-B14F-4D97-AF65-F5344CB8AC3E}">
        <p14:creationId xmlns:p14="http://schemas.microsoft.com/office/powerpoint/2010/main" val="2541526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5226F-62C8-892A-353C-3D83D37052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C034C7-3E2D-57A1-1A94-572C00775D4D}"/>
              </a:ext>
            </a:extLst>
          </p:cNvPr>
          <p:cNvSpPr>
            <a:spLocks noGrp="1"/>
          </p:cNvSpPr>
          <p:nvPr>
            <p:ph type="title"/>
          </p:nvPr>
        </p:nvSpPr>
        <p:spPr>
          <a:xfrm>
            <a:off x="851646" y="237744"/>
            <a:ext cx="10834075" cy="535531"/>
          </a:xfrm>
        </p:spPr>
        <p:txBody>
          <a:bodyPr/>
          <a:lstStyle/>
          <a:p>
            <a:r>
              <a:rPr lang="en-US" sz="3200" dirty="0"/>
              <a:t>The California Common Core State Standards</a:t>
            </a:r>
          </a:p>
        </p:txBody>
      </p:sp>
      <p:sp>
        <p:nvSpPr>
          <p:cNvPr id="4" name="Content Placeholder 3">
            <a:extLst>
              <a:ext uri="{FF2B5EF4-FFF2-40B4-BE49-F238E27FC236}">
                <a16:creationId xmlns:a16="http://schemas.microsoft.com/office/drawing/2014/main" id="{3D2DC970-2A9E-713D-DF03-6C469E8B40C1}"/>
              </a:ext>
            </a:extLst>
          </p:cNvPr>
          <p:cNvSpPr>
            <a:spLocks noGrp="1"/>
          </p:cNvSpPr>
          <p:nvPr>
            <p:ph idx="1"/>
          </p:nvPr>
        </p:nvSpPr>
        <p:spPr/>
        <p:txBody>
          <a:bodyPr/>
          <a:lstStyle/>
          <a:p>
            <a:pPr marL="0" indent="0">
              <a:buNone/>
            </a:pPr>
            <a:r>
              <a:rPr lang="en-US" b="1" dirty="0"/>
              <a:t>Measurement and Data (K.MD)</a:t>
            </a:r>
          </a:p>
          <a:p>
            <a:pPr>
              <a:spcAft>
                <a:spcPts val="2400"/>
              </a:spcAft>
            </a:pPr>
            <a:r>
              <a:rPr lang="en-US" dirty="0"/>
              <a:t>Describe measurable attributes of objects, such as length or weight. </a:t>
            </a:r>
          </a:p>
          <a:p>
            <a:r>
              <a:rPr lang="en-US" dirty="0"/>
              <a:t>Directly compare two objects to see which object has “more of”/“less of” the attribute and describe the difference. </a:t>
            </a:r>
          </a:p>
        </p:txBody>
      </p:sp>
      <p:sp>
        <p:nvSpPr>
          <p:cNvPr id="5" name="TextBox 4">
            <a:extLst>
              <a:ext uri="{FF2B5EF4-FFF2-40B4-BE49-F238E27FC236}">
                <a16:creationId xmlns:a16="http://schemas.microsoft.com/office/drawing/2014/main" id="{61071F11-4C24-8D95-BA60-A2E4DAB5B646}"/>
              </a:ext>
            </a:extLst>
          </p:cNvPr>
          <p:cNvSpPr txBox="1"/>
          <p:nvPr/>
        </p:nvSpPr>
        <p:spPr>
          <a:xfrm>
            <a:off x="758428" y="5899964"/>
            <a:ext cx="10675143" cy="276999"/>
          </a:xfrm>
          <a:prstGeom prst="rect">
            <a:avLst/>
          </a:prstGeom>
          <a:noFill/>
        </p:spPr>
        <p:txBody>
          <a:bodyPr wrap="square" rtlCol="0">
            <a:spAutoFit/>
          </a:bodyPr>
          <a:lstStyle/>
          <a:p>
            <a:r>
              <a:rPr lang="en-US" sz="1200" dirty="0">
                <a:solidFill>
                  <a:schemeClr val="bg2">
                    <a:lumMod val="50000"/>
                  </a:schemeClr>
                </a:solidFill>
                <a:latin typeface="Montserrat" panose="00000500000000000000" pitchFamily="50" charset="0"/>
              </a:rPr>
              <a:t>California Department of Education (2013)</a:t>
            </a:r>
          </a:p>
        </p:txBody>
      </p:sp>
    </p:spTree>
    <p:extLst>
      <p:ext uri="{BB962C8B-B14F-4D97-AF65-F5344CB8AC3E}">
        <p14:creationId xmlns:p14="http://schemas.microsoft.com/office/powerpoint/2010/main" val="552232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8542-B440-AFB3-27F6-60D87FF71925}"/>
              </a:ext>
            </a:extLst>
          </p:cNvPr>
          <p:cNvSpPr>
            <a:spLocks noGrp="1"/>
          </p:cNvSpPr>
          <p:nvPr>
            <p:ph type="title"/>
          </p:nvPr>
        </p:nvSpPr>
        <p:spPr/>
        <p:txBody>
          <a:bodyPr>
            <a:noAutofit/>
          </a:bodyPr>
          <a:lstStyle/>
          <a:p>
            <a:r>
              <a:rPr lang="en-US" b="1" dirty="0">
                <a:latin typeface="Montserrat" pitchFamily="2" charset="77"/>
              </a:rPr>
              <a:t>Measurement Skills</a:t>
            </a:r>
          </a:p>
        </p:txBody>
      </p:sp>
      <p:graphicFrame>
        <p:nvGraphicFramePr>
          <p:cNvPr id="20" name="Content Placeholder 7" descr="Noticing measurable attributes.&#10;Comparing and ordering.&#10;Measuring.">
            <a:extLst>
              <a:ext uri="{FF2B5EF4-FFF2-40B4-BE49-F238E27FC236}">
                <a16:creationId xmlns:a16="http://schemas.microsoft.com/office/drawing/2014/main" id="{306AF5EE-0A80-EF0A-51DC-3F365DA6EC05}"/>
              </a:ext>
            </a:extLst>
          </p:cNvPr>
          <p:cNvGraphicFramePr>
            <a:graphicFrameLocks noGrp="1"/>
          </p:cNvGraphicFramePr>
          <p:nvPr>
            <p:ph idx="1"/>
            <p:extLst>
              <p:ext uri="{D42A27DB-BD31-4B8C-83A1-F6EECF244321}">
                <p14:modId xmlns:p14="http://schemas.microsoft.com/office/powerpoint/2010/main" val="1670132435"/>
              </p:ext>
            </p:extLst>
          </p:nvPr>
        </p:nvGraphicFramePr>
        <p:xfrm>
          <a:off x="4348163" y="1876425"/>
          <a:ext cx="7488237" cy="4300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84F700BD-3ADE-AFA7-38AE-522845EA5A08}"/>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rot="16200000">
            <a:off x="-1069181" y="1069183"/>
            <a:ext cx="6176963" cy="4038600"/>
          </a:xfrm>
          <a:prstGeom prst="rect">
            <a:avLst/>
          </a:prstGeom>
        </p:spPr>
      </p:pic>
    </p:spTree>
    <p:extLst>
      <p:ext uri="{BB962C8B-B14F-4D97-AF65-F5344CB8AC3E}">
        <p14:creationId xmlns:p14="http://schemas.microsoft.com/office/powerpoint/2010/main" val="4159292342"/>
      </p:ext>
    </p:extLst>
  </p:cSld>
  <p:clrMapOvr>
    <a:masterClrMapping/>
  </p:clrMapOvr>
</p:sld>
</file>

<file path=ppt/theme/theme1.xml><?xml version="1.0" encoding="utf-8"?>
<a:theme xmlns:a="http://schemas.openxmlformats.org/drawingml/2006/main" name="Office Theme">
  <a:themeElements>
    <a:clrScheme name="Custom 35">
      <a:dk1>
        <a:srgbClr val="140A14"/>
      </a:dk1>
      <a:lt1>
        <a:srgbClr val="FFFFFF"/>
      </a:lt1>
      <a:dk2>
        <a:srgbClr val="2078AE"/>
      </a:dk2>
      <a:lt2>
        <a:srgbClr val="E7E6E6"/>
      </a:lt2>
      <a:accent1>
        <a:srgbClr val="327F7C"/>
      </a:accent1>
      <a:accent2>
        <a:srgbClr val="CC4E0C"/>
      </a:accent2>
      <a:accent3>
        <a:srgbClr val="8948A3"/>
      </a:accent3>
      <a:accent4>
        <a:srgbClr val="4C8503"/>
      </a:accent4>
      <a:accent5>
        <a:srgbClr val="140A14"/>
      </a:accent5>
      <a:accent6>
        <a:srgbClr val="BB1654"/>
      </a:accent6>
      <a:hlink>
        <a:srgbClr val="0000FF"/>
      </a:hlink>
      <a:folHlink>
        <a:srgbClr val="444F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5">
          <a:fgClr>
            <a:schemeClr val="accent3"/>
          </a:fgClr>
          <a:bgClr>
            <a:schemeClr val="bg1"/>
          </a:bgClr>
        </a:patt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PE Early Math-PPT Slide Types Template GEOMETRY" id="{F95E4D9D-1DED-4A6B-B65F-7824A2AC1F60}" vid="{70E11D2D-F68C-4584-A492-C572729B31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CPE Early Math-PPT Slide Types Template GEOMETRY</Template>
  <TotalTime>23419</TotalTime>
  <Words>7062</Words>
  <Application>Microsoft Macintosh PowerPoint</Application>
  <PresentationFormat>Widescreen</PresentationFormat>
  <Paragraphs>453</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Montserrat</vt:lpstr>
      <vt:lpstr>Montserrat Medium</vt:lpstr>
      <vt:lpstr>Symbol</vt:lpstr>
      <vt:lpstr>Arial</vt:lpstr>
      <vt:lpstr>Calibri</vt:lpstr>
      <vt:lpstr>Office Theme</vt:lpstr>
      <vt:lpstr>Measurement: Preschool, Transitional Kindergarten, and Kindergarten</vt:lpstr>
      <vt:lpstr>Acknowledgments</vt:lpstr>
      <vt:lpstr>Session Goals</vt:lpstr>
      <vt:lpstr>Discuss: Everyday Opportunities for Children to Measure?</vt:lpstr>
      <vt:lpstr>Explore: Measuring in STEAM Investigations</vt:lpstr>
      <vt:lpstr>Learning About Measurement</vt:lpstr>
      <vt:lpstr>The California Preschool/TK Learning Foundations</vt:lpstr>
      <vt:lpstr>The California Common Core State Standards</vt:lpstr>
      <vt:lpstr>Measurement Skills</vt:lpstr>
      <vt:lpstr>Noticing Measurement Attributes</vt:lpstr>
      <vt:lpstr>Is it big or small?</vt:lpstr>
      <vt:lpstr>Is it big or small? (continued)</vt:lpstr>
      <vt:lpstr>Observe: Comparing Length</vt:lpstr>
      <vt:lpstr>Discuss: Comparing Length</vt:lpstr>
      <vt:lpstr>Comparing</vt:lpstr>
      <vt:lpstr>Ordering</vt:lpstr>
      <vt:lpstr>Comparative Vocabulary</vt:lpstr>
      <vt:lpstr>Comparative Vocabulary in Other Languages</vt:lpstr>
      <vt:lpstr>Measuring</vt:lpstr>
      <vt:lpstr>Observe: Measuring with Cubes</vt:lpstr>
      <vt:lpstr>Discuss: Measuring with Cubes</vt:lpstr>
      <vt:lpstr>Measuring Using Nonstandard Measurement Tools</vt:lpstr>
      <vt:lpstr>Measuring Using Standard Measurement Tools</vt:lpstr>
      <vt:lpstr>Supporting Measurement</vt:lpstr>
      <vt:lpstr>Explore: M5 Early Math Approach</vt:lpstr>
      <vt:lpstr>Discuss: M5 in Action</vt:lpstr>
      <vt:lpstr>Explore:  Using M5 to Support Learning About Measurement</vt:lpstr>
      <vt:lpstr>Discuss: Using M5 to Support Learning About Measurement</vt:lpstr>
      <vt:lpstr>Play: Measuring with Hands or Feet</vt:lpstr>
      <vt:lpstr>Reflect:  Pair and Share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Preschool, Transitional Kindergarten, and Kindergarten</dc:title>
  <dc:creator/>
  <cp:lastModifiedBy>Grace Srinivasiah</cp:lastModifiedBy>
  <cp:revision>257</cp:revision>
  <cp:lastPrinted>2023-08-03T16:24:27Z</cp:lastPrinted>
  <dcterms:created xsi:type="dcterms:W3CDTF">2024-09-24T13:13:29Z</dcterms:created>
  <dcterms:modified xsi:type="dcterms:W3CDTF">2025-12-16T19:36:19Z</dcterms:modified>
</cp:coreProperties>
</file>