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5"/>
  </p:notesMasterIdLst>
  <p:handoutMasterIdLst>
    <p:handoutMasterId r:id="rId26"/>
  </p:handoutMasterIdLst>
  <p:sldIdLst>
    <p:sldId id="271" r:id="rId2"/>
    <p:sldId id="402" r:id="rId3"/>
    <p:sldId id="403" r:id="rId4"/>
    <p:sldId id="404" r:id="rId5"/>
    <p:sldId id="405" r:id="rId6"/>
    <p:sldId id="392" r:id="rId7"/>
    <p:sldId id="417" r:id="rId8"/>
    <p:sldId id="400" r:id="rId9"/>
    <p:sldId id="401" r:id="rId10"/>
    <p:sldId id="418" r:id="rId11"/>
    <p:sldId id="419" r:id="rId12"/>
    <p:sldId id="407" r:id="rId13"/>
    <p:sldId id="420" r:id="rId14"/>
    <p:sldId id="409" r:id="rId15"/>
    <p:sldId id="411" r:id="rId16"/>
    <p:sldId id="412" r:id="rId17"/>
    <p:sldId id="426" r:id="rId18"/>
    <p:sldId id="413" r:id="rId19"/>
    <p:sldId id="421" r:id="rId20"/>
    <p:sldId id="415" r:id="rId21"/>
    <p:sldId id="422" r:id="rId22"/>
    <p:sldId id="334" r:id="rId23"/>
    <p:sldId id="425" r:id="rId24"/>
  </p:sldIdLst>
  <p:sldSz cx="12192000" cy="6858000"/>
  <p:notesSz cx="6858000" cy="9144000"/>
  <p:embeddedFontLst>
    <p:embeddedFont>
      <p:font typeface="Montserrat" pitchFamily="2" charset="77"/>
      <p:regular r:id="rId27"/>
      <p:bold r:id="rId28"/>
      <p:italic r:id="rId29"/>
      <p:boldItalic r:id="rId30"/>
    </p:embeddedFont>
    <p:embeddedFont>
      <p:font typeface="Montserrat Medium" pitchFamily="2" charset="77"/>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F4EA12-ED83-4DD3-E1A0-614F232277E8}" name="Sue Kassner" initials="SK" userId="S::skassne@wested.org::0ae480a5-e856-42f7-9298-ff3c2b747620" providerId="AD"/>
  <p188:author id="{7E9CA113-AFD8-E97A-6087-C112A41FDF0B}" name="Faith Polk" initials="FP" userId="S::fpolk@wested.org::befa10be-b4ea-495c-9eea-611b0a1c5299" providerId="AD"/>
  <p188:author id="{40911A1F-C56F-4248-15C9-66E8B6EFD315}" name="Sophie Savelkouls" initials="SS" userId="S::ssavelk@wested.org::a9c89b22-c766-400c-bbb4-dfb85c67446b" providerId="AD"/>
  <p188:author id="{2E7F6C22-96CD-BF6B-EE26-D32479E1E081}" name="Naomi Reeley" initials="" userId="S::nreeley@fcoe.org::4984995a-aa98-4a1a-89ef-a5f55b9ede08" providerId="AD"/>
  <p188:author id="{0448D035-44C4-75C2-EBF5-5D12986F7A52}" name="Grace Srinivasiah" initials="GS" userId="f3jIlVEJi5JGNhK/P3AVhnhRUzEb4tjq12Dl15h0GAE=" providerId="None"/>
  <p188:author id="{B8EAE73C-AAD0-091B-5543-C813901EA72E}" name="Joanna Azar" initials="JA" userId="S::jazar@wested.org::c4416e25-9d96-496b-a48c-5917e8dac7e1" providerId="AD"/>
  <p188:author id="{430D2454-D802-B823-14FA-91A74AA145D7}" name="Kathy Zent" initials="KZ" userId="S::kzent@wested.org::2277f9b5-8c28-4b10-8cbd-6ce245d44c45" providerId="AD"/>
  <p188:author id="{56175657-D597-08E2-DA47-49FB6C903BBD}" name="Lexi Alexander" initials="LA" userId="S::lalexan2@wested.org::209657db-7f14-4e98-85e1-9b7d89483e08" providerId="AD"/>
  <p188:author id="{990F5A61-37B3-57C3-4E8D-1D794B946607}" name="Amy Reff" initials="AR" userId="Amy Reff" providerId="None"/>
  <p188:author id="{EAA301A4-B75A-A1BE-5F28-A94824ECC9EA}" name="Jennifer Marcella-Burdett" initials="JMB" userId="S::jmarcel@wested.org::7bb72cd4-8a93-4d3d-bbaf-2fb849e050f8" providerId="AD"/>
  <p188:author id="{B6FF2CA4-29E1-C7D6-15CF-1D85CC6271BB}" name="Faith Polk" initials="FP" userId="KV9WgvvVfEWDbw7ayEsi/+xHGimnxB9n6dFySPqgyhc=" providerId="None"/>
  <p188:author id="{389332B7-C2DD-2978-57D9-239A0E4DEDD1}" name="Alexander, Alexandra Danielle" initials="AAD" userId="S::a.moore9@umiami.edu::ac95dc42-4e6c-400e-9629-229f3db47f90" providerId="AD"/>
  <p188:author id="{15D619C2-DFBB-A677-3FF9-D19B52E1FD15}" name="Osnat Zur" initials="OZ" userId="S::ozur@wested.org::7862ed05-c173-4c07-b416-82df587f5bdf" providerId="AD"/>
  <p188:author id="{167117C7-EAA2-167D-2145-E1F1ECC1AA13}" name="Lexi Alexander" initials="LA" userId="JFfCDUPoy8XNDLgjf5LRYVijoAz7WR7RTVdh3+dwRH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DF7"/>
    <a:srgbClr val="CCABD9"/>
    <a:srgbClr val="0F173D"/>
    <a:srgbClr val="2078AE"/>
    <a:srgbClr val="42509F"/>
    <a:srgbClr val="2078B0"/>
    <a:srgbClr val="8AADCB"/>
    <a:srgbClr val="9DBAD4"/>
    <a:srgbClr val="D8E4EE"/>
    <a:srgbClr val="E9EB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F910D0-9278-304B-81E0-AA3068A07119}" v="1" dt="2025-12-16T19:37:56.4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46" autoAdjust="0"/>
    <p:restoredTop sz="69658" autoAdjust="0"/>
  </p:normalViewPr>
  <p:slideViewPr>
    <p:cSldViewPr snapToGrid="0">
      <p:cViewPr varScale="1">
        <p:scale>
          <a:sx n="82" d="100"/>
          <a:sy n="82" d="100"/>
        </p:scale>
        <p:origin x="1088" y="168"/>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80" d="100"/>
        <a:sy n="80" d="100"/>
      </p:scale>
      <p:origin x="0" y="0"/>
    </p:cViewPr>
  </p:sorterViewPr>
  <p:notesViewPr>
    <p:cSldViewPr snapToGrid="0">
      <p:cViewPr>
        <p:scale>
          <a:sx n="98" d="100"/>
          <a:sy n="98" d="100"/>
        </p:scale>
        <p:origin x="2453" y="-217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D6AB6-348E-384E-9C15-23F721B7C2CD}" type="doc">
      <dgm:prSet loTypeId="urn:microsoft.com/office/officeart/2005/8/layout/vList2" loCatId="" qsTypeId="urn:microsoft.com/office/officeart/2005/8/quickstyle/simple1" qsCatId="simple" csTypeId="urn:microsoft.com/office/officeart/2005/8/colors/accent1_1" csCatId="accent1" phldr="1"/>
      <dgm:spPr/>
      <dgm:t>
        <a:bodyPr/>
        <a:lstStyle/>
        <a:p>
          <a:endParaRPr lang="en-US"/>
        </a:p>
      </dgm:t>
    </dgm:pt>
    <dgm:pt modelId="{8769C50C-E863-1942-AA2A-4BB4313504E2}">
      <dgm:prSet phldrT="[Text]" custT="1"/>
      <dgm:spPr>
        <a:ln>
          <a:solidFill>
            <a:schemeClr val="accent3"/>
          </a:solidFill>
        </a:ln>
      </dgm:spPr>
      <dgm:t>
        <a:bodyPr/>
        <a:lstStyle/>
        <a:p>
          <a:r>
            <a:rPr lang="en-US" sz="2800" b="0" dirty="0">
              <a:solidFill>
                <a:srgbClr val="0F173D"/>
              </a:solidFill>
              <a:latin typeface="Montserrat" pitchFamily="2" charset="77"/>
            </a:rPr>
            <a:t>Noticing Measurable Attributes</a:t>
          </a:r>
        </a:p>
      </dgm:t>
    </dgm:pt>
    <dgm:pt modelId="{0F9FC8CF-8F9E-2942-9545-289DDF1037C6}" type="parTrans" cxnId="{AC58F36A-368B-EC47-9132-CB20D56AE6CB}">
      <dgm:prSet/>
      <dgm:spPr/>
      <dgm:t>
        <a:bodyPr/>
        <a:lstStyle/>
        <a:p>
          <a:endParaRPr lang="en-US"/>
        </a:p>
      </dgm:t>
    </dgm:pt>
    <dgm:pt modelId="{A2352D8A-C4EC-A84A-821D-3A59FB15D321}" type="sibTrans" cxnId="{AC58F36A-368B-EC47-9132-CB20D56AE6CB}">
      <dgm:prSet/>
      <dgm:spPr/>
      <dgm:t>
        <a:bodyPr/>
        <a:lstStyle/>
        <a:p>
          <a:endParaRPr lang="en-US"/>
        </a:p>
      </dgm:t>
    </dgm:pt>
    <dgm:pt modelId="{6C8F184A-D5EC-AC4A-AAF4-96E70140B6FE}">
      <dgm:prSet phldrT="[Text]" custT="1"/>
      <dgm:spPr>
        <a:ln>
          <a:solidFill>
            <a:schemeClr val="accent3"/>
          </a:solidFill>
        </a:ln>
      </dgm:spPr>
      <dgm:t>
        <a:bodyPr/>
        <a:lstStyle/>
        <a:p>
          <a:r>
            <a:rPr lang="en-US" sz="2800" b="0" dirty="0">
              <a:solidFill>
                <a:srgbClr val="0F173D"/>
              </a:solidFill>
              <a:latin typeface="Montserrat" pitchFamily="2" charset="77"/>
            </a:rPr>
            <a:t>Comparing and Ordering</a:t>
          </a:r>
        </a:p>
      </dgm:t>
    </dgm:pt>
    <dgm:pt modelId="{77A100E7-5D02-8947-B692-EA5F5DCC565A}" type="parTrans" cxnId="{7576766F-9AE3-6444-B158-91BA1C13BB55}">
      <dgm:prSet/>
      <dgm:spPr/>
      <dgm:t>
        <a:bodyPr/>
        <a:lstStyle/>
        <a:p>
          <a:endParaRPr lang="en-US"/>
        </a:p>
      </dgm:t>
    </dgm:pt>
    <dgm:pt modelId="{CE0D9407-8DF3-B84D-97EA-12C6CC72A9A0}" type="sibTrans" cxnId="{7576766F-9AE3-6444-B158-91BA1C13BB55}">
      <dgm:prSet/>
      <dgm:spPr/>
      <dgm:t>
        <a:bodyPr/>
        <a:lstStyle/>
        <a:p>
          <a:endParaRPr lang="en-US"/>
        </a:p>
      </dgm:t>
    </dgm:pt>
    <dgm:pt modelId="{EDD79C09-BC6B-304B-8C6C-A04F30748BEF}">
      <dgm:prSet custT="1"/>
      <dgm:spPr>
        <a:ln>
          <a:solidFill>
            <a:schemeClr val="accent3"/>
          </a:solidFill>
        </a:ln>
      </dgm:spPr>
      <dgm:t>
        <a:bodyPr/>
        <a:lstStyle/>
        <a:p>
          <a:r>
            <a:rPr lang="en-US" sz="2800" b="0" dirty="0">
              <a:solidFill>
                <a:srgbClr val="0F173D"/>
              </a:solidFill>
              <a:latin typeface="Montserrat" pitchFamily="2" charset="77"/>
            </a:rPr>
            <a:t>Measuring</a:t>
          </a:r>
        </a:p>
      </dgm:t>
    </dgm:pt>
    <dgm:pt modelId="{61846C65-53C8-9B44-A48B-0FE691C1A152}" type="parTrans" cxnId="{B4A2FE8F-FCF8-BD4B-8EA0-A9F2342CEFBD}">
      <dgm:prSet/>
      <dgm:spPr/>
      <dgm:t>
        <a:bodyPr/>
        <a:lstStyle/>
        <a:p>
          <a:endParaRPr lang="en-US"/>
        </a:p>
      </dgm:t>
    </dgm:pt>
    <dgm:pt modelId="{42A5C37D-E4A1-D04E-9A90-C2BC45005B29}" type="sibTrans" cxnId="{B4A2FE8F-FCF8-BD4B-8EA0-A9F2342CEFBD}">
      <dgm:prSet/>
      <dgm:spPr/>
      <dgm:t>
        <a:bodyPr/>
        <a:lstStyle/>
        <a:p>
          <a:endParaRPr lang="en-US"/>
        </a:p>
      </dgm:t>
    </dgm:pt>
    <dgm:pt modelId="{32882DCB-8B10-4A44-A788-A6B6F3E57944}" type="pres">
      <dgm:prSet presAssocID="{92CD6AB6-348E-384E-9C15-23F721B7C2CD}" presName="linear" presStyleCnt="0">
        <dgm:presLayoutVars>
          <dgm:animLvl val="lvl"/>
          <dgm:resizeHandles val="exact"/>
        </dgm:presLayoutVars>
      </dgm:prSet>
      <dgm:spPr/>
    </dgm:pt>
    <dgm:pt modelId="{26B4C7C6-095A-9F42-ADB5-7BE01EB74A90}" type="pres">
      <dgm:prSet presAssocID="{8769C50C-E863-1942-AA2A-4BB4313504E2}" presName="parentText" presStyleLbl="node1" presStyleIdx="0" presStyleCnt="3" custLinFactNeighborX="0" custLinFactNeighborY="-20718">
        <dgm:presLayoutVars>
          <dgm:chMax val="0"/>
          <dgm:bulletEnabled val="1"/>
        </dgm:presLayoutVars>
      </dgm:prSet>
      <dgm:spPr/>
    </dgm:pt>
    <dgm:pt modelId="{BC3DBE44-AEC4-3744-8FB6-06F8D8EAC4C2}" type="pres">
      <dgm:prSet presAssocID="{A2352D8A-C4EC-A84A-821D-3A59FB15D321}" presName="spacer" presStyleCnt="0"/>
      <dgm:spPr/>
    </dgm:pt>
    <dgm:pt modelId="{D1F3FE81-C8BC-2449-853F-7A5C63C07C14}" type="pres">
      <dgm:prSet presAssocID="{6C8F184A-D5EC-AC4A-AAF4-96E70140B6FE}" presName="parentText" presStyleLbl="node1" presStyleIdx="1" presStyleCnt="3" custLinFactNeighborX="0" custLinFactNeighborY="17594">
        <dgm:presLayoutVars>
          <dgm:chMax val="0"/>
          <dgm:bulletEnabled val="1"/>
        </dgm:presLayoutVars>
      </dgm:prSet>
      <dgm:spPr/>
    </dgm:pt>
    <dgm:pt modelId="{497EBEE9-E201-7847-9E79-4C96C962F4F2}" type="pres">
      <dgm:prSet presAssocID="{CE0D9407-8DF3-B84D-97EA-12C6CC72A9A0}" presName="spacer" presStyleCnt="0"/>
      <dgm:spPr/>
    </dgm:pt>
    <dgm:pt modelId="{00E75589-B441-884F-B51A-9ABB03F07FC9}" type="pres">
      <dgm:prSet presAssocID="{EDD79C09-BC6B-304B-8C6C-A04F30748BEF}" presName="parentText" presStyleLbl="node1" presStyleIdx="2" presStyleCnt="3">
        <dgm:presLayoutVars>
          <dgm:chMax val="0"/>
          <dgm:bulletEnabled val="1"/>
        </dgm:presLayoutVars>
      </dgm:prSet>
      <dgm:spPr/>
    </dgm:pt>
  </dgm:ptLst>
  <dgm:cxnLst>
    <dgm:cxn modelId="{ED5A7568-6338-F54F-BEA0-9203104FE08C}" type="presOf" srcId="{EDD79C09-BC6B-304B-8C6C-A04F30748BEF}" destId="{00E75589-B441-884F-B51A-9ABB03F07FC9}" srcOrd="0" destOrd="0" presId="urn:microsoft.com/office/officeart/2005/8/layout/vList2"/>
    <dgm:cxn modelId="{AC58F36A-368B-EC47-9132-CB20D56AE6CB}" srcId="{92CD6AB6-348E-384E-9C15-23F721B7C2CD}" destId="{8769C50C-E863-1942-AA2A-4BB4313504E2}" srcOrd="0" destOrd="0" parTransId="{0F9FC8CF-8F9E-2942-9545-289DDF1037C6}" sibTransId="{A2352D8A-C4EC-A84A-821D-3A59FB15D321}"/>
    <dgm:cxn modelId="{7576766F-9AE3-6444-B158-91BA1C13BB55}" srcId="{92CD6AB6-348E-384E-9C15-23F721B7C2CD}" destId="{6C8F184A-D5EC-AC4A-AAF4-96E70140B6FE}" srcOrd="1" destOrd="0" parTransId="{77A100E7-5D02-8947-B692-EA5F5DCC565A}" sibTransId="{CE0D9407-8DF3-B84D-97EA-12C6CC72A9A0}"/>
    <dgm:cxn modelId="{B4A2FE8F-FCF8-BD4B-8EA0-A9F2342CEFBD}" srcId="{92CD6AB6-348E-384E-9C15-23F721B7C2CD}" destId="{EDD79C09-BC6B-304B-8C6C-A04F30748BEF}" srcOrd="2" destOrd="0" parTransId="{61846C65-53C8-9B44-A48B-0FE691C1A152}" sibTransId="{42A5C37D-E4A1-D04E-9A90-C2BC45005B29}"/>
    <dgm:cxn modelId="{CEABDCC2-E769-C44E-99D4-ECA34163A6EC}" type="presOf" srcId="{8769C50C-E863-1942-AA2A-4BB4313504E2}" destId="{26B4C7C6-095A-9F42-ADB5-7BE01EB74A90}" srcOrd="0" destOrd="0" presId="urn:microsoft.com/office/officeart/2005/8/layout/vList2"/>
    <dgm:cxn modelId="{870969D5-6198-9F4B-B672-ECD333E78D4A}" type="presOf" srcId="{92CD6AB6-348E-384E-9C15-23F721B7C2CD}" destId="{32882DCB-8B10-4A44-A788-A6B6F3E57944}" srcOrd="0" destOrd="0" presId="urn:microsoft.com/office/officeart/2005/8/layout/vList2"/>
    <dgm:cxn modelId="{23CAB5E8-FF07-F24E-9570-7491B5936E8F}" type="presOf" srcId="{6C8F184A-D5EC-AC4A-AAF4-96E70140B6FE}" destId="{D1F3FE81-C8BC-2449-853F-7A5C63C07C14}" srcOrd="0" destOrd="0" presId="urn:microsoft.com/office/officeart/2005/8/layout/vList2"/>
    <dgm:cxn modelId="{8053F5C4-8BA7-F146-929A-83E4DFEEFAFC}" type="presParOf" srcId="{32882DCB-8B10-4A44-A788-A6B6F3E57944}" destId="{26B4C7C6-095A-9F42-ADB5-7BE01EB74A90}" srcOrd="0" destOrd="0" presId="urn:microsoft.com/office/officeart/2005/8/layout/vList2"/>
    <dgm:cxn modelId="{D44F8AA4-F423-5144-B970-D96781E84218}" type="presParOf" srcId="{32882DCB-8B10-4A44-A788-A6B6F3E57944}" destId="{BC3DBE44-AEC4-3744-8FB6-06F8D8EAC4C2}" srcOrd="1" destOrd="0" presId="urn:microsoft.com/office/officeart/2005/8/layout/vList2"/>
    <dgm:cxn modelId="{A7A06A0D-216B-1C4F-AB62-B08BC7BBCC12}" type="presParOf" srcId="{32882DCB-8B10-4A44-A788-A6B6F3E57944}" destId="{D1F3FE81-C8BC-2449-853F-7A5C63C07C14}" srcOrd="2" destOrd="0" presId="urn:microsoft.com/office/officeart/2005/8/layout/vList2"/>
    <dgm:cxn modelId="{80BC2855-0396-7D48-BB52-26BEDE88BC5E}" type="presParOf" srcId="{32882DCB-8B10-4A44-A788-A6B6F3E57944}" destId="{497EBEE9-E201-7847-9E79-4C96C962F4F2}" srcOrd="3" destOrd="0" presId="urn:microsoft.com/office/officeart/2005/8/layout/vList2"/>
    <dgm:cxn modelId="{EFD23B23-41D8-E04F-997A-9709CFD63D32}" type="presParOf" srcId="{32882DCB-8B10-4A44-A788-A6B6F3E57944}" destId="{00E75589-B441-884F-B51A-9ABB03F07FC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C7C6-095A-9F42-ADB5-7BE01EB74A90}">
      <dsp:nvSpPr>
        <dsp:cNvPr id="0" name=""/>
        <dsp:cNvSpPr/>
      </dsp:nvSpPr>
      <dsp:spPr>
        <a:xfrm>
          <a:off x="0" y="99084"/>
          <a:ext cx="7488237" cy="1216800"/>
        </a:xfrm>
        <a:prstGeom prst="roundRect">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solidFill>
                <a:srgbClr val="0F173D"/>
              </a:solidFill>
              <a:latin typeface="Montserrat" pitchFamily="2" charset="77"/>
            </a:rPr>
            <a:t>Noticing Measurable Attributes</a:t>
          </a:r>
        </a:p>
      </dsp:txBody>
      <dsp:txXfrm>
        <a:off x="59399" y="158483"/>
        <a:ext cx="7369439" cy="1098002"/>
      </dsp:txXfrm>
    </dsp:sp>
    <dsp:sp modelId="{D1F3FE81-C8BC-2449-853F-7A5C63C07C14}">
      <dsp:nvSpPr>
        <dsp:cNvPr id="0" name=""/>
        <dsp:cNvSpPr/>
      </dsp:nvSpPr>
      <dsp:spPr>
        <a:xfrm>
          <a:off x="0" y="1574804"/>
          <a:ext cx="7488237" cy="1216800"/>
        </a:xfrm>
        <a:prstGeom prst="roundRect">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solidFill>
                <a:srgbClr val="0F173D"/>
              </a:solidFill>
              <a:latin typeface="Montserrat" pitchFamily="2" charset="77"/>
            </a:rPr>
            <a:t>Comparing and Ordering</a:t>
          </a:r>
        </a:p>
      </dsp:txBody>
      <dsp:txXfrm>
        <a:off x="59399" y="1634203"/>
        <a:ext cx="7369439" cy="1098002"/>
      </dsp:txXfrm>
    </dsp:sp>
    <dsp:sp modelId="{00E75589-B441-884F-B51A-9ABB03F07FC9}">
      <dsp:nvSpPr>
        <dsp:cNvPr id="0" name=""/>
        <dsp:cNvSpPr/>
      </dsp:nvSpPr>
      <dsp:spPr>
        <a:xfrm>
          <a:off x="0" y="2945869"/>
          <a:ext cx="7488237" cy="1216800"/>
        </a:xfrm>
        <a:prstGeom prst="roundRect">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solidFill>
                <a:srgbClr val="0F173D"/>
              </a:solidFill>
              <a:latin typeface="Montserrat" pitchFamily="2" charset="77"/>
            </a:rPr>
            <a:t>Measuring</a:t>
          </a:r>
        </a:p>
      </dsp:txBody>
      <dsp:txXfrm>
        <a:off x="59399" y="3005268"/>
        <a:ext cx="7369439"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8F818C-2620-DEBA-5242-1427293BA5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9659F12-C4B2-5A1B-950A-6BE448C47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187E5-8BC8-4467-BE52-6F2D1A581A2A}" type="datetimeFigureOut">
              <a:rPr lang="en-US" smtClean="0"/>
              <a:t>12/16/25</a:t>
            </a:fld>
            <a:endParaRPr lang="en-US" dirty="0"/>
          </a:p>
        </p:txBody>
      </p:sp>
      <p:sp>
        <p:nvSpPr>
          <p:cNvPr id="4" name="Footer Placeholder 3">
            <a:extLst>
              <a:ext uri="{FF2B5EF4-FFF2-40B4-BE49-F238E27FC236}">
                <a16:creationId xmlns:a16="http://schemas.microsoft.com/office/drawing/2014/main" id="{4EEDBCAE-0C1A-B1A2-F185-494604EBD5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199255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0AA82-7DFD-42A2-AAE9-E0AB8943696A}" type="datetimeFigureOut">
              <a:rPr lang="en-US" smtClean="0"/>
              <a:t>12/16/25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399F6-6299-4610-B81F-5B1794C45A33}" type="slidenum">
              <a:rPr lang="en-US" smtClean="0"/>
              <a:t>‹#›</a:t>
            </a:fld>
            <a:endParaRPr lang="en-US" dirty="0"/>
          </a:p>
        </p:txBody>
      </p:sp>
    </p:spTree>
    <p:extLst>
      <p:ext uri="{BB962C8B-B14F-4D97-AF65-F5344CB8AC3E}">
        <p14:creationId xmlns:p14="http://schemas.microsoft.com/office/powerpoint/2010/main" val="266060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04911"/>
          </a:xfrm>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Welcome! Today, we will explore how children develop an understanding of measurement.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Adjust talking points to include relevant introductions, “housekeeping,” and other important information for your participants.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might share with participants that, in this session, we use “TK” to refer to transitional kindergarten and “K” for kindergarten.</a:t>
            </a:r>
          </a:p>
        </p:txBody>
      </p:sp>
      <p:sp>
        <p:nvSpPr>
          <p:cNvPr id="4" name="Slide Number Placeholder 3"/>
          <p:cNvSpPr>
            <a:spLocks noGrp="1"/>
          </p:cNvSpPr>
          <p:nvPr>
            <p:ph type="sldNum" sz="quarter" idx="5"/>
          </p:nvPr>
        </p:nvSpPr>
        <p:spPr/>
        <p:txBody>
          <a:bodyPr/>
          <a:lstStyle/>
          <a:p>
            <a:fld id="{896399F6-6299-4610-B81F-5B1794C45A33}" type="slidenum">
              <a:rPr lang="en-US" smtClean="0"/>
              <a:t>1</a:t>
            </a:fld>
            <a:endParaRPr lang="en-US" dirty="0"/>
          </a:p>
        </p:txBody>
      </p:sp>
    </p:spTree>
    <p:extLst>
      <p:ext uri="{BB962C8B-B14F-4D97-AF65-F5344CB8AC3E}">
        <p14:creationId xmlns:p14="http://schemas.microsoft.com/office/powerpoint/2010/main" val="526419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following slides describe important measurement skills. These skills include children’s ability to:</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Notice the measurable attributes of objects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Compare and order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Measure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Slide 22 includes a table that describes how children’s understanding of these measurement skills progresses over time. </a:t>
            </a:r>
          </a:p>
        </p:txBody>
      </p:sp>
      <p:sp>
        <p:nvSpPr>
          <p:cNvPr id="4" name="Slide Number Placeholder 3"/>
          <p:cNvSpPr>
            <a:spLocks noGrp="1"/>
          </p:cNvSpPr>
          <p:nvPr>
            <p:ph type="sldNum" sz="quarter" idx="5"/>
          </p:nvPr>
        </p:nvSpPr>
        <p:spPr/>
        <p:txBody>
          <a:bodyPr/>
          <a:lstStyle/>
          <a:p>
            <a:fld id="{896399F6-6299-4610-B81F-5B1794C45A33}" type="slidenum">
              <a:rPr lang="en-US" smtClean="0"/>
              <a:t>10</a:t>
            </a:fld>
            <a:endParaRPr lang="en-US" dirty="0"/>
          </a:p>
        </p:txBody>
      </p:sp>
    </p:spTree>
    <p:extLst>
      <p:ext uri="{BB962C8B-B14F-4D97-AF65-F5344CB8AC3E}">
        <p14:creationId xmlns:p14="http://schemas.microsoft.com/office/powerpoint/2010/main" val="833104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Noticing measurable attributes of objects</a:t>
            </a:r>
            <a:r>
              <a:rPr lang="en-US" sz="1200" kern="1200" dirty="0">
                <a:solidFill>
                  <a:schemeClr val="tx1"/>
                </a:solidFill>
                <a:effectLst/>
                <a:latin typeface="+mn-lt"/>
                <a:ea typeface="+mn-ea"/>
                <a:cs typeface="+mn-cs"/>
              </a:rPr>
              <a:t> describes young children’s ability to notice the different attributes of objects, such as size, length, height, weight, or volume, which can be quantified or measured.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Infants and toddlers learn about measurable attributes of objects through play and exploration.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Observe the photo on this slide.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do you notice about how the two infants are exploring objects?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might the infants be learning about these objects and their measurable attributes?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[After participants share with the whole group, summarize some key points from the discussion. Some examples might include, “When children try to fit objects like the ball or their own body into a container, they are learning about length or size (big versus small). When they pick up two objects, they might notice the weight of each object (light versus heavy), and that the objects are the same height.”]</a:t>
            </a:r>
          </a:p>
        </p:txBody>
      </p:sp>
      <p:sp>
        <p:nvSpPr>
          <p:cNvPr id="4" name="Slide Number Placeholder 3"/>
          <p:cNvSpPr>
            <a:spLocks noGrp="1"/>
          </p:cNvSpPr>
          <p:nvPr>
            <p:ph type="sldNum" sz="quarter" idx="5"/>
          </p:nvPr>
        </p:nvSpPr>
        <p:spPr/>
        <p:txBody>
          <a:bodyPr/>
          <a:lstStyle/>
          <a:p>
            <a:fld id="{896399F6-6299-4610-B81F-5B1794C45A33}" type="slidenum">
              <a:rPr lang="en-US" smtClean="0"/>
              <a:t>11</a:t>
            </a:fld>
            <a:endParaRPr lang="en-US" dirty="0"/>
          </a:p>
        </p:txBody>
      </p:sp>
    </p:spTree>
    <p:extLst>
      <p:ext uri="{BB962C8B-B14F-4D97-AF65-F5344CB8AC3E}">
        <p14:creationId xmlns:p14="http://schemas.microsoft.com/office/powerpoint/2010/main" val="1942840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Infants and toddlers notice different measurable attributes of objects.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They notice differences or changes in size, for example a big block compared to a small block.</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They notice differences or changes in the volume of an object, for example when they fill and empty a bucket with balls or a cup with water.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Infants and toddlers also notice measurable attributes of objects using senses other than vision.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example, infants notice when the duration of a sound becomes longer or shorter (</a:t>
            </a:r>
            <a:r>
              <a:rPr lang="en-US" sz="1200" kern="1200" dirty="0" err="1">
                <a:solidFill>
                  <a:schemeClr val="tx1"/>
                </a:solidFill>
                <a:effectLst/>
                <a:latin typeface="+mn-lt"/>
                <a:ea typeface="+mn-ea"/>
                <a:cs typeface="+mn-cs"/>
              </a:rPr>
              <a:t>vanMarle</a:t>
            </a:r>
            <a:r>
              <a:rPr lang="en-US" sz="1200" kern="1200" dirty="0">
                <a:solidFill>
                  <a:schemeClr val="tx1"/>
                </a:solidFill>
                <a:effectLst/>
                <a:latin typeface="+mn-lt"/>
                <a:ea typeface="+mn-ea"/>
                <a:cs typeface="+mn-cs"/>
              </a:rPr>
              <a:t> &amp; Wynn, 2006).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Toddlers notice differences or changes in the weight of objects, for example when a bucket filled with sand feels heavier.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Although infants and toddlers notice the height, length, or weight of objects, they often tend to use the same words for multiple attributes. For example, they may use the term “big” for both length and weight. </a:t>
            </a:r>
          </a:p>
        </p:txBody>
      </p:sp>
      <p:sp>
        <p:nvSpPr>
          <p:cNvPr id="4" name="Slide Number Placeholder 3"/>
          <p:cNvSpPr>
            <a:spLocks noGrp="1"/>
          </p:cNvSpPr>
          <p:nvPr>
            <p:ph type="sldNum" sz="quarter" idx="5"/>
          </p:nvPr>
        </p:nvSpPr>
        <p:spPr/>
        <p:txBody>
          <a:bodyPr/>
          <a:lstStyle/>
          <a:p>
            <a:fld id="{896399F6-6299-4610-B81F-5B1794C45A33}" type="slidenum">
              <a:rPr lang="en-US" smtClean="0"/>
              <a:t>12</a:t>
            </a:fld>
            <a:endParaRPr lang="en-US" dirty="0"/>
          </a:p>
        </p:txBody>
      </p:sp>
    </p:spTree>
    <p:extLst>
      <p:ext uri="{BB962C8B-B14F-4D97-AF65-F5344CB8AC3E}">
        <p14:creationId xmlns:p14="http://schemas.microsoft.com/office/powerpoint/2010/main" val="3768856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Materials: </a:t>
            </a:r>
            <a:r>
              <a:rPr lang="en-US" sz="1200" kern="1200" dirty="0">
                <a:solidFill>
                  <a:schemeClr val="tx1"/>
                </a:solidFill>
                <a:effectLst/>
                <a:latin typeface="+mn-lt"/>
                <a:ea typeface="+mn-ea"/>
                <a:cs typeface="+mn-cs"/>
              </a:rPr>
              <a:t>blindfolds (such as scarves or eye masks), everyday objects or children’s toys (such as pens, sticky notes, hole punch, blocks, spoons, balls)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7–10 minutes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skill we just discussed—noticing measurable attributes—provides the foundation for children to compare and order objects by measurable attributes.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start with a playful activity. In this activity, you will compare the sizes of a few objects and order the objects from smallest to largest. However, you will be blindfolded while you do this.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one participant per table group to blindfold themselves and provide them with four or five different objects to order from smallest to biggest.]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[After everyone has ordered their objects, invite participants to discuss the following questions in table groups or as a large group:]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did you compare the sizes of the different objects?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strategies did you use to order the objects from smallest to biggest? Did you compare the size of each object to every other object?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Did you visualize the size of the objects in your mind?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By being blindfolded, you were not able to use visual cues to compare and order objects. Some of you may have compared the size of each object to every other object. This strategy is called </a:t>
            </a:r>
            <a:r>
              <a:rPr lang="en-US" sz="1200" b="1" kern="1200" dirty="0">
                <a:solidFill>
                  <a:schemeClr val="tx1"/>
                </a:solidFill>
                <a:effectLst/>
                <a:latin typeface="+mn-lt"/>
                <a:ea typeface="+mn-ea"/>
                <a:cs typeface="+mn-cs"/>
              </a:rPr>
              <a:t>direct comparison</a:t>
            </a:r>
            <a:r>
              <a:rPr lang="en-US" sz="1200" kern="1200" dirty="0">
                <a:solidFill>
                  <a:schemeClr val="tx1"/>
                </a:solidFill>
                <a:effectLst/>
                <a:latin typeface="+mn-lt"/>
                <a:ea typeface="+mn-ea"/>
                <a:cs typeface="+mn-cs"/>
              </a:rPr>
              <a:t>. Others may have compared some objects to one another and then made certain conclusions about the comparisons of other objects. This strategy is called </a:t>
            </a:r>
            <a:r>
              <a:rPr lang="en-US" sz="1200" b="1" kern="1200" dirty="0">
                <a:solidFill>
                  <a:schemeClr val="tx1"/>
                </a:solidFill>
                <a:effectLst/>
                <a:latin typeface="+mn-lt"/>
                <a:ea typeface="+mn-ea"/>
                <a:cs typeface="+mn-cs"/>
              </a:rPr>
              <a:t>indirect comparison</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Both strategies mirror the ways that children learn to compare objects. Children may compare and order objects using direct or indirect comparison. Let’s explore these two strategies together.</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Facilitation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sure that participants being blindfolded feel comfortable doing so. Otherwise, offer the alternative of simply closing their eyes before the activity.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someone is visually impaired in the group, consider opening up the discussion to strategies that they naturally use to compare items in their daily lives.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Adjust the way you organize this activity based on your group size and the number of objects you have available: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smaller sessions, provide all participants with a blindfold and their own set of objects. Each participant can then compare and order their own set of objects.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larger sessions, provide each table group with 1–2 blindfolds and 1–2 sets of objects per table. Participants at each table can take turns doing the activity. While those with blindfolds on compare and order the objects by size, the other participants can observe the type of strategies those with blindfolds are using to compare and order.</a:t>
            </a:r>
          </a:p>
        </p:txBody>
      </p:sp>
      <p:sp>
        <p:nvSpPr>
          <p:cNvPr id="4" name="Slide Number Placeholder 3"/>
          <p:cNvSpPr>
            <a:spLocks noGrp="1"/>
          </p:cNvSpPr>
          <p:nvPr>
            <p:ph type="sldNum" sz="quarter" idx="5"/>
          </p:nvPr>
        </p:nvSpPr>
        <p:spPr/>
        <p:txBody>
          <a:bodyPr/>
          <a:lstStyle/>
          <a:p>
            <a:fld id="{896399F6-6299-4610-B81F-5B1794C45A33}" type="slidenum">
              <a:rPr lang="en-US" smtClean="0"/>
              <a:t>13</a:t>
            </a:fld>
            <a:endParaRPr lang="en-US" dirty="0"/>
          </a:p>
        </p:txBody>
      </p:sp>
    </p:spTree>
    <p:extLst>
      <p:ext uri="{BB962C8B-B14F-4D97-AF65-F5344CB8AC3E}">
        <p14:creationId xmlns:p14="http://schemas.microsoft.com/office/powerpoint/2010/main" val="4265026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Comparing</a:t>
            </a:r>
            <a:r>
              <a:rPr lang="en-US" sz="1200" kern="1200" dirty="0">
                <a:solidFill>
                  <a:schemeClr val="tx1"/>
                </a:solidFill>
                <a:effectLst/>
                <a:latin typeface="+mn-lt"/>
                <a:ea typeface="+mn-ea"/>
                <a:cs typeface="+mn-cs"/>
              </a:rPr>
              <a:t> objects by their measurable attributes is finding out which object is bigger, longer, or heavier.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most common way we compare objects is by using direct comparisons. </a:t>
            </a:r>
            <a:r>
              <a:rPr lang="en-US" sz="1200" b="1" kern="1200" dirty="0">
                <a:solidFill>
                  <a:schemeClr val="tx1"/>
                </a:solidFill>
                <a:effectLst/>
                <a:latin typeface="+mn-lt"/>
                <a:ea typeface="+mn-ea"/>
                <a:cs typeface="+mn-cs"/>
              </a:rPr>
              <a:t>Direct comparison</a:t>
            </a:r>
            <a:r>
              <a:rPr lang="en-US" sz="1200" kern="1200" dirty="0">
                <a:solidFill>
                  <a:schemeClr val="tx1"/>
                </a:solidFill>
                <a:effectLst/>
                <a:latin typeface="+mn-lt"/>
                <a:ea typeface="+mn-ea"/>
                <a:cs typeface="+mn-cs"/>
              </a:rPr>
              <a:t> is when two objects are directly measured against each other, like a head-to-head comparison.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example, you can determine which cup is taller by putting two cups next to each other.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Between the ages of 3 and 5, children learn to compare objects based on measurable attributes.</a:t>
            </a:r>
          </a:p>
        </p:txBody>
      </p:sp>
      <p:sp>
        <p:nvSpPr>
          <p:cNvPr id="4" name="Slide Number Placeholder 3"/>
          <p:cNvSpPr>
            <a:spLocks noGrp="1"/>
          </p:cNvSpPr>
          <p:nvPr>
            <p:ph type="sldNum" sz="quarter" idx="5"/>
          </p:nvPr>
        </p:nvSpPr>
        <p:spPr/>
        <p:txBody>
          <a:bodyPr/>
          <a:lstStyle/>
          <a:p>
            <a:fld id="{896399F6-6299-4610-B81F-5B1794C45A33}" type="slidenum">
              <a:rPr lang="en-US" smtClean="0"/>
              <a:t>14</a:t>
            </a:fld>
            <a:endParaRPr lang="en-US" dirty="0"/>
          </a:p>
        </p:txBody>
      </p:sp>
    </p:spTree>
    <p:extLst>
      <p:ext uri="{BB962C8B-B14F-4D97-AF65-F5344CB8AC3E}">
        <p14:creationId xmlns:p14="http://schemas.microsoft.com/office/powerpoint/2010/main" val="2791602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Children might also use indirect comparisons.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Indirect comparisons involve using a third object as a reference point. For example, you can use a piece of string to compare the length of two objects that cannot be easily placed next to each other.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Adults often engage in indirect comparison when the two objects we want to compare are not in the same place physically, and if we don’t have a measurement tool like a tape measure available.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example, if you wanted to buy a new table that matches the height of an existing table, you might measure the height of a table with a string. Then you may go to the store, and check whether the tables they have are the same height, or whether they are taller or shorter. Here you would use the string as a reference and compare two tables with the string.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Children begin to use indirect comparisons starting in kindergarten and first grade. </a:t>
            </a:r>
          </a:p>
        </p:txBody>
      </p:sp>
      <p:sp>
        <p:nvSpPr>
          <p:cNvPr id="4" name="Slide Number Placeholder 3"/>
          <p:cNvSpPr>
            <a:spLocks noGrp="1"/>
          </p:cNvSpPr>
          <p:nvPr>
            <p:ph type="sldNum" sz="quarter" idx="5"/>
          </p:nvPr>
        </p:nvSpPr>
        <p:spPr/>
        <p:txBody>
          <a:bodyPr/>
          <a:lstStyle/>
          <a:p>
            <a:fld id="{896399F6-6299-4610-B81F-5B1794C45A33}" type="slidenum">
              <a:rPr lang="en-US" smtClean="0"/>
              <a:t>15</a:t>
            </a:fld>
            <a:endParaRPr lang="en-US" dirty="0"/>
          </a:p>
        </p:txBody>
      </p:sp>
    </p:spTree>
    <p:extLst>
      <p:ext uri="{BB962C8B-B14F-4D97-AF65-F5344CB8AC3E}">
        <p14:creationId xmlns:p14="http://schemas.microsoft.com/office/powerpoint/2010/main" val="3855787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Ordering</a:t>
            </a:r>
            <a:r>
              <a:rPr lang="en-US" sz="1200" kern="1200" dirty="0">
                <a:solidFill>
                  <a:schemeClr val="tx1"/>
                </a:solidFill>
                <a:effectLst/>
                <a:latin typeface="+mn-lt"/>
                <a:ea typeface="+mn-ea"/>
                <a:cs typeface="+mn-cs"/>
              </a:rPr>
              <a:t> objects by their measurable attributes involves arranging them in a sequence, such as from smallest to biggest, lightest to heaviest, or shortest to longest.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Between the ages of 3 and 5, children learn to order objects by measurable attributes.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do this, children need to understand that size is relative.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example, they need to understand that while a dog is small compared to an elephant, a dog is big when compared to a mouse. </a:t>
            </a:r>
          </a:p>
        </p:txBody>
      </p:sp>
      <p:sp>
        <p:nvSpPr>
          <p:cNvPr id="4" name="Slide Number Placeholder 3"/>
          <p:cNvSpPr>
            <a:spLocks noGrp="1"/>
          </p:cNvSpPr>
          <p:nvPr>
            <p:ph type="sldNum" sz="quarter" idx="5"/>
          </p:nvPr>
        </p:nvSpPr>
        <p:spPr/>
        <p:txBody>
          <a:bodyPr/>
          <a:lstStyle/>
          <a:p>
            <a:fld id="{896399F6-6299-4610-B81F-5B1794C45A33}" type="slidenum">
              <a:rPr lang="en-US" smtClean="0"/>
              <a:t>16</a:t>
            </a:fld>
            <a:endParaRPr lang="en-US" dirty="0"/>
          </a:p>
        </p:txBody>
      </p:sp>
    </p:spTree>
    <p:extLst>
      <p:ext uri="{BB962C8B-B14F-4D97-AF65-F5344CB8AC3E}">
        <p14:creationId xmlns:p14="http://schemas.microsoft.com/office/powerpoint/2010/main" val="1782928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addition to learning how to compare and order objects based on measurable attributes, children also learn to describe these comparisons.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Starting around 12 months and into their 2nd and 3rd year, children learn some vocabulary to describe the measurable attributes of objects, in English, their home language, or both.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At first, children tend to use the same words for multiple attributes. For example, they will use “big” for both length and height. Then they begin to learn that there are specific words for specific attributes. For example, they learn that tall and short are words used to describe height, and wide and narrow for width.</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 Spanish, children might at first use “grande” for both length, width, and weight. Then they begin to use words like “alto” for tall and “</a:t>
            </a:r>
            <a:r>
              <a:rPr lang="en-US" sz="1200" kern="1200" dirty="0" err="1">
                <a:solidFill>
                  <a:schemeClr val="tx1"/>
                </a:solidFill>
                <a:effectLst/>
                <a:latin typeface="+mn-lt"/>
                <a:ea typeface="+mn-ea"/>
                <a:cs typeface="+mn-cs"/>
              </a:rPr>
              <a:t>pesado</a:t>
            </a:r>
            <a:r>
              <a:rPr lang="en-US" sz="1200" kern="1200" dirty="0">
                <a:solidFill>
                  <a:schemeClr val="tx1"/>
                </a:solidFill>
                <a:effectLst/>
                <a:latin typeface="+mn-lt"/>
                <a:ea typeface="+mn-ea"/>
                <a:cs typeface="+mn-cs"/>
              </a:rPr>
              <a:t>” for heavy.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Between the ages of 3 and 4, children learn to use comparative and superlative adjectives to communicate about comparisons and order more precisely.</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Comparative adjectives</a:t>
            </a:r>
            <a:r>
              <a:rPr lang="en-US" sz="1200" kern="1200" dirty="0">
                <a:solidFill>
                  <a:schemeClr val="tx1"/>
                </a:solidFill>
                <a:effectLst/>
                <a:latin typeface="+mn-lt"/>
                <a:ea typeface="+mn-ea"/>
                <a:cs typeface="+mn-cs"/>
              </a:rPr>
              <a:t> compare two things and in English usually end in “er” like smaller, bigger, lighter, longer.</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Superlative adjectives</a:t>
            </a:r>
            <a:r>
              <a:rPr lang="en-US" sz="1200" kern="1200" dirty="0">
                <a:solidFill>
                  <a:schemeClr val="tx1"/>
                </a:solidFill>
                <a:effectLst/>
                <a:latin typeface="+mn-lt"/>
                <a:ea typeface="+mn-ea"/>
                <a:cs typeface="+mn-cs"/>
              </a:rPr>
              <a:t> compare more than two things and in English usually end in “est” like smallest, biggest, lightest, longest.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However, it is important to remember that children develop at their own pace and in their own way. A variety of factors impact children’s learning and development in measurement including their language development. Thus, when children learn comparative vocabulary may vary.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[Invite participants to share:] What are some examples of comparative and superlative measurement vocabulary in your home language?</a:t>
            </a:r>
          </a:p>
        </p:txBody>
      </p:sp>
      <p:sp>
        <p:nvSpPr>
          <p:cNvPr id="4" name="Slide Number Placeholder 3"/>
          <p:cNvSpPr>
            <a:spLocks noGrp="1"/>
          </p:cNvSpPr>
          <p:nvPr>
            <p:ph type="sldNum" sz="quarter" idx="5"/>
          </p:nvPr>
        </p:nvSpPr>
        <p:spPr/>
        <p:txBody>
          <a:bodyPr/>
          <a:lstStyle/>
          <a:p>
            <a:fld id="{896399F6-6299-4610-B81F-5B1794C45A33}" type="slidenum">
              <a:rPr lang="en-US" smtClean="0"/>
              <a:t>17</a:t>
            </a:fld>
            <a:endParaRPr lang="en-US" dirty="0"/>
          </a:p>
        </p:txBody>
      </p:sp>
    </p:spTree>
    <p:extLst>
      <p:ext uri="{BB962C8B-B14F-4D97-AF65-F5344CB8AC3E}">
        <p14:creationId xmlns:p14="http://schemas.microsoft.com/office/powerpoint/2010/main" val="673519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Learning about measurement also includes learning the skills related to how to measure. This includes learning how to use measurement tools.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children first learn to measure, they often use nonstandard measurement tools. Eventually, they transition to using mostly standard measurement tools.</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Nonstandard measurement tools </a:t>
            </a:r>
            <a:r>
              <a:rPr lang="en-US" sz="1200" kern="1200" dirty="0">
                <a:solidFill>
                  <a:schemeClr val="tx1"/>
                </a:solidFill>
                <a:effectLst/>
                <a:latin typeface="+mn-lt"/>
                <a:ea typeface="+mn-ea"/>
                <a:cs typeface="+mn-cs"/>
              </a:rPr>
              <a:t>include everyday items like counting bears, blocks, unit cubes, your hands, or paper clips.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Standard measurement tools </a:t>
            </a:r>
            <a:r>
              <a:rPr lang="en-US" sz="1200" kern="1200" dirty="0">
                <a:solidFill>
                  <a:schemeClr val="tx1"/>
                </a:solidFill>
                <a:effectLst/>
                <a:latin typeface="+mn-lt"/>
                <a:ea typeface="+mn-ea"/>
                <a:cs typeface="+mn-cs"/>
              </a:rPr>
              <a:t>include more traditional tools such as a ruler, a scale, or a meter stick.</a:t>
            </a:r>
          </a:p>
        </p:txBody>
      </p:sp>
      <p:sp>
        <p:nvSpPr>
          <p:cNvPr id="4" name="Slide Number Placeholder 3"/>
          <p:cNvSpPr>
            <a:spLocks noGrp="1"/>
          </p:cNvSpPr>
          <p:nvPr>
            <p:ph type="sldNum" sz="quarter" idx="5"/>
          </p:nvPr>
        </p:nvSpPr>
        <p:spPr/>
        <p:txBody>
          <a:bodyPr/>
          <a:lstStyle/>
          <a:p>
            <a:fld id="{896399F6-6299-4610-B81F-5B1794C45A33}" type="slidenum">
              <a:rPr lang="en-US" smtClean="0"/>
              <a:t>18</a:t>
            </a:fld>
            <a:endParaRPr lang="en-US" dirty="0"/>
          </a:p>
        </p:txBody>
      </p:sp>
    </p:spTree>
    <p:extLst>
      <p:ext uri="{BB962C8B-B14F-4D97-AF65-F5344CB8AC3E}">
        <p14:creationId xmlns:p14="http://schemas.microsoft.com/office/powerpoint/2010/main" val="740371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 </a:t>
            </a:r>
            <a:r>
              <a:rPr lang="en-US" sz="1200" kern="1200" dirty="0">
                <a:solidFill>
                  <a:schemeClr val="tx1"/>
                </a:solidFill>
                <a:effectLst/>
                <a:latin typeface="+mn-lt"/>
                <a:ea typeface="+mn-ea"/>
                <a:cs typeface="+mn-cs"/>
              </a:rPr>
              <a:t>7–10 minutes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a:t>
            </a:r>
            <a:r>
              <a:rPr lang="en-US" sz="1200" kern="1200" dirty="0">
                <a:solidFill>
                  <a:schemeClr val="tx1"/>
                </a:solidFill>
                <a:effectLst/>
                <a:latin typeface="+mn-lt"/>
                <a:ea typeface="+mn-ea"/>
                <a:cs typeface="+mn-cs"/>
              </a:rPr>
              <a:t>Variety of standard and nonstandard measurement tools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Before we review how children learn to measure, we will take a moment to explore some measurement tools that children might use as they first learn to measure.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Your goal is to measure the length of the table using one of these measurement tools [indicate to participants where they can find the measurement tools].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may choose either a </a:t>
            </a:r>
            <a:r>
              <a:rPr lang="en-US" sz="1200" b="1" kern="1200" dirty="0">
                <a:solidFill>
                  <a:schemeClr val="tx1"/>
                </a:solidFill>
                <a:effectLst/>
                <a:latin typeface="+mn-lt"/>
                <a:ea typeface="+mn-ea"/>
                <a:cs typeface="+mn-cs"/>
              </a:rPr>
              <a:t>standard</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nonstandard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measurement tool</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time for participants to measure. Then, invite each individual or group to share their measurement and briefly share their experience using the following questions.]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Which measurement tool did you use? Was it a standard or nonstandard measurement tool?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was your experience using the measurement tool?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Was the tool easy or difficult to use? Why?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participants debrief, highlight how the experiences of participants using a nonstandard tool were different from those using standard tools.]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 variety of standard and nonstandard measurement tools available for participants.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Adjust the way you organize the activity based on group size, session length and format, and participants’ needs. For example: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small groups, invite participants to work individually and share their experiences with their tables before discussing as a larger group.</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larger groups, invite participants to work with a partner and share with the larger group.</a:t>
            </a:r>
          </a:p>
        </p:txBody>
      </p:sp>
      <p:sp>
        <p:nvSpPr>
          <p:cNvPr id="4" name="Slide Number Placeholder 3"/>
          <p:cNvSpPr>
            <a:spLocks noGrp="1"/>
          </p:cNvSpPr>
          <p:nvPr>
            <p:ph type="sldNum" sz="quarter" idx="5"/>
          </p:nvPr>
        </p:nvSpPr>
        <p:spPr/>
        <p:txBody>
          <a:bodyPr/>
          <a:lstStyle/>
          <a:p>
            <a:fld id="{896399F6-6299-4610-B81F-5B1794C45A33}" type="slidenum">
              <a:rPr lang="en-US" smtClean="0"/>
              <a:t>19</a:t>
            </a:fld>
            <a:endParaRPr lang="en-US" dirty="0"/>
          </a:p>
        </p:txBody>
      </p:sp>
    </p:spTree>
    <p:extLst>
      <p:ext uri="{BB962C8B-B14F-4D97-AF65-F5344CB8AC3E}">
        <p14:creationId xmlns:p14="http://schemas.microsoft.com/office/powerpoint/2010/main" val="122654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r>
              <a:rPr lang="en-US" sz="1200" kern="1200" dirty="0">
                <a:solidFill>
                  <a:schemeClr val="tx1"/>
                </a:solidFill>
                <a:effectLst/>
                <a:latin typeface="+mn-lt"/>
                <a:ea typeface="+mn-ea"/>
                <a:cs typeface="+mn-cs"/>
              </a:rPr>
              <a:t>The Count Play Explore Professional Learning Resources were made possible by Count Play Explore, an early math, science, and computer science initiative led by the Fresno County Superintendent of Schools, Early Care and Education Department. This initiative is generously funded by the California Department of Education and the California State Board of Education. These resources, developed by WestEd in collaboration with FCSS and AIMS Center for Math and Science Education, are intended to be used as a guide for implementing evidence-based strategies, promoting active learning, and encouraging developmentally appropriate practices in early education settings. They are not intended for commercial redistribution, unauthorized modification, or use outside the scope of professional education.</a:t>
            </a:r>
          </a:p>
        </p:txBody>
      </p:sp>
      <p:sp>
        <p:nvSpPr>
          <p:cNvPr id="4" name="Slide Number Placeholder 3"/>
          <p:cNvSpPr>
            <a:spLocks noGrp="1"/>
          </p:cNvSpPr>
          <p:nvPr>
            <p:ph type="sldNum" sz="quarter" idx="5"/>
          </p:nvPr>
        </p:nvSpPr>
        <p:spPr/>
        <p:txBody>
          <a:bodyPr/>
          <a:lstStyle/>
          <a:p>
            <a:fld id="{896399F6-6299-4610-B81F-5B1794C45A33}" type="slidenum">
              <a:rPr lang="en-US" smtClean="0"/>
              <a:t>2</a:t>
            </a:fld>
            <a:endParaRPr lang="en-US" dirty="0"/>
          </a:p>
        </p:txBody>
      </p:sp>
    </p:spTree>
    <p:extLst>
      <p:ext uri="{BB962C8B-B14F-4D97-AF65-F5344CB8AC3E}">
        <p14:creationId xmlns:p14="http://schemas.microsoft.com/office/powerpoint/2010/main" val="3752083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learning to measure, and when learning to use tools for measurement, children need to understand the following ideas: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Different attributes require different measurement tools (weight requires a scale, temperature requires a thermometer).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Equal-sized units: you need constant, equal-sized units for meaningful measurement.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 gaps between units: When measuring distance, you need to lay each unit end to end. While rulers or tape measures in their design do not include gaps between units, this is an understanding that children develop when using nonstandard tools like blocks and they have to place each block end-to-end to measure the length of an object.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Measurement starts at the origin: you need to know the location of the “zero” or origin of your object.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Standard measurement tools have standardized units. This allows us to communicate about size, length, or height universally.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Children can explore this idea by investigating whether they obtain the same measurement when using their own feet versus the educators’ feet to measure the length of a rug. They will realize that because everyone’s feet are different sizes, you get different results.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Note that across different cultures, there are various traditions for using units of measurement. What is standard for one country or place, maybe not be standard in another. For example, in India, </a:t>
            </a:r>
            <a:r>
              <a:rPr lang="en-US" sz="1200" kern="1200" dirty="0" err="1">
                <a:solidFill>
                  <a:schemeClr val="tx1"/>
                </a:solidFill>
                <a:effectLst/>
                <a:latin typeface="+mn-lt"/>
                <a:ea typeface="+mn-ea"/>
                <a:cs typeface="+mn-cs"/>
              </a:rPr>
              <a:t>ratti</a:t>
            </a:r>
            <a:r>
              <a:rPr lang="en-US" sz="1200" kern="1200" dirty="0">
                <a:solidFill>
                  <a:schemeClr val="tx1"/>
                </a:solidFill>
                <a:effectLst/>
                <a:latin typeface="+mn-lt"/>
                <a:ea typeface="+mn-ea"/>
                <a:cs typeface="+mn-cs"/>
              </a:rPr>
              <a:t> is a unit of measuring weight that is based on the weight of a seed. It is still used as a standard unit of measuring jewels.</a:t>
            </a:r>
            <a:r>
              <a:rPr lang="en-US" dirty="0">
                <a:effectLst/>
              </a:rPr>
              <a:t> </a:t>
            </a:r>
            <a:endParaRPr lang="en-US" dirty="0"/>
          </a:p>
        </p:txBody>
      </p:sp>
      <p:sp>
        <p:nvSpPr>
          <p:cNvPr id="4" name="Slide Number Placeholder 3"/>
          <p:cNvSpPr>
            <a:spLocks noGrp="1"/>
          </p:cNvSpPr>
          <p:nvPr>
            <p:ph type="sldNum" sz="quarter" idx="5"/>
          </p:nvPr>
        </p:nvSpPr>
        <p:spPr/>
        <p:txBody>
          <a:bodyPr/>
          <a:lstStyle/>
          <a:p>
            <a:fld id="{896399F6-6299-4610-B81F-5B1794C45A33}" type="slidenum">
              <a:rPr lang="en-US" smtClean="0"/>
              <a:t>20</a:t>
            </a:fld>
            <a:endParaRPr lang="en-US" dirty="0"/>
          </a:p>
        </p:txBody>
      </p:sp>
    </p:spTree>
    <p:extLst>
      <p:ext uri="{BB962C8B-B14F-4D97-AF65-F5344CB8AC3E}">
        <p14:creationId xmlns:p14="http://schemas.microsoft.com/office/powerpoint/2010/main" val="986109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While children begin to explore measurement concepts such as comparing and ordering without an understanding of number (for example, by noticing which of two objects is longer), they need to understand numbers, the count list, and numerals to use standard measurement tools.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example, children need to understand what the numerals on a tape measure represent, and they need to be able to count the number of steps it takes to cover the length of the carpet.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Even though children may be introduced to standard measurement tools between the ages of 3 and 5, they begin to use them more consistently starting in grade 1 and grade 2.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Once children develop an understanding of fractions and decimals, they can apply this knowledge to measurement by expressing measurements more precisely, using fractions or decimals.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Traditions and routines in children’s homes and communities influence their experiences with measurement.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example, when cooking, some families may estimate how much of each ingredient to put into the dish, others might use measuring cups, and others might weigh ingredients using a scale. Children may therefore have varied experience with different measurement tools and strategies.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Additionally, how people measure varies by a country or community.  Some countries use the metric system (meters, grams) and in the U.S, we use the imperial system (inches, feet, pounds). Indigenous cultures have ways of understanding time or direction that have been passed down for generations. Therefore, what is considered standard units may change by a country or community.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Asking families about important traditions and routines for their family can help educators incorporate those into their setting.</a:t>
            </a:r>
          </a:p>
        </p:txBody>
      </p:sp>
      <p:sp>
        <p:nvSpPr>
          <p:cNvPr id="4" name="Slide Number Placeholder 3"/>
          <p:cNvSpPr>
            <a:spLocks noGrp="1"/>
          </p:cNvSpPr>
          <p:nvPr>
            <p:ph type="sldNum" sz="quarter" idx="5"/>
          </p:nvPr>
        </p:nvSpPr>
        <p:spPr/>
        <p:txBody>
          <a:bodyPr/>
          <a:lstStyle/>
          <a:p>
            <a:fld id="{896399F6-6299-4610-B81F-5B1794C45A33}" type="slidenum">
              <a:rPr lang="en-US" smtClean="0"/>
              <a:t>21</a:t>
            </a:fld>
            <a:endParaRPr lang="en-US" dirty="0"/>
          </a:p>
        </p:txBody>
      </p:sp>
    </p:spTree>
    <p:extLst>
      <p:ext uri="{BB962C8B-B14F-4D97-AF65-F5344CB8AC3E}">
        <p14:creationId xmlns:p14="http://schemas.microsoft.com/office/powerpoint/2010/main" val="3113026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have discussed several measurement skills: noticing measurable attributes, comparing and ordering, and measuring using measurement tools. Think about how children’s math learning develops and becomes more complex over time.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slide shows what children know about measurement at three distinct points of development.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Infants notice changes in the measurable attributes of objects. Toddlers learn to communicate a few words like “big” and “little” to describe measurable attributes.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Children in preschool, transitional kindergarten, and kindergarten can compare and order two, and eventually three, objects by length, weight, or volume. They learn to use some comparative and superlative adjectives like long, longer, and longest to communicate comparisons more precisely. With adult support, they also begin to use standard and nonstandard tools to measure objects.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 early elementary school, children can compare and order six or more objects by various attributes. They learn to use nonstandard and standard measurement tools more independently and can use these tools to solve problems. They also begin to estimate lengths.</a:t>
            </a:r>
          </a:p>
        </p:txBody>
      </p:sp>
      <p:sp>
        <p:nvSpPr>
          <p:cNvPr id="4" name="Slide Number Placeholder 3"/>
          <p:cNvSpPr>
            <a:spLocks noGrp="1"/>
          </p:cNvSpPr>
          <p:nvPr>
            <p:ph type="sldNum" sz="quarter" idx="5"/>
          </p:nvPr>
        </p:nvSpPr>
        <p:spPr/>
        <p:txBody>
          <a:bodyPr/>
          <a:lstStyle/>
          <a:p>
            <a:fld id="{896399F6-6299-4610-B81F-5B1794C45A33}" type="slidenum">
              <a:rPr lang="en-US" smtClean="0"/>
              <a:t>22</a:t>
            </a:fld>
            <a:endParaRPr lang="en-US" dirty="0"/>
          </a:p>
        </p:txBody>
      </p:sp>
    </p:spTree>
    <p:extLst>
      <p:ext uri="{BB962C8B-B14F-4D97-AF65-F5344CB8AC3E}">
        <p14:creationId xmlns:p14="http://schemas.microsoft.com/office/powerpoint/2010/main" val="2499495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 </a:t>
            </a:r>
            <a:r>
              <a:rPr lang="en-US" sz="1200" kern="1200" dirty="0">
                <a:solidFill>
                  <a:schemeClr val="tx1"/>
                </a:solidFill>
                <a:effectLst/>
                <a:latin typeface="+mn-lt"/>
                <a:ea typeface="+mn-ea"/>
                <a:cs typeface="+mn-cs"/>
              </a:rPr>
              <a:t>5–10 minutes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a:t>
            </a:r>
            <a:r>
              <a:rPr lang="en-US" sz="1200" kern="1200" dirty="0">
                <a:solidFill>
                  <a:schemeClr val="tx1"/>
                </a:solidFill>
                <a:effectLst/>
                <a:latin typeface="+mn-lt"/>
                <a:ea typeface="+mn-ea"/>
                <a:cs typeface="+mn-cs"/>
              </a:rPr>
              <a:t> Piece of paper and pencil or pen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discussed several measurement skills: noticing measurable attributes; comparing and ordering; and measuring.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explored how these measurement skills develop throughout early childhood. We also applied some of these measurement skills in a playful, hands-on experience.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 what you learned today. Then, record something you learned on a piece of paper. [Provide a few minutes for participants to record what they learned.]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Scrunch your piece of paper into a ball and when I give the signal, throw your piece of paper in the air. You will then pick up one of the pieces of paper that is close to you (and that is not your own.)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[Once participants have thrown their paper in the air, select a facilitation method that works best for your session length and format, group size, and participant needs.]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session described how children come to an understanding of measurement skills. When you return to your learning setting, notice the way children use measurement. Pay attention to the ways you support children to develop an understanding of measurement skills. Noticing will help you be more intentional about the ways you support children’s learning in this math area.</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Adjust the way you organize the activity based on group size, session length and format, and participants’ needs.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small groups, invite participants to share what is on the paper they picked up with the entire </a:t>
            </a:r>
            <a:r>
              <a:rPr lang="en-US" sz="1200" kern="1200">
                <a:solidFill>
                  <a:schemeClr val="tx1"/>
                </a:solidFill>
                <a:effectLst/>
                <a:latin typeface="+mn-lt"/>
                <a:ea typeface="+mn-ea"/>
                <a:cs typeface="+mn-cs"/>
              </a:rPr>
              <a:t>group.</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For </a:t>
            </a:r>
            <a:r>
              <a:rPr lang="en-US" sz="1200" kern="1200" dirty="0">
                <a:solidFill>
                  <a:schemeClr val="tx1"/>
                </a:solidFill>
                <a:effectLst/>
                <a:latin typeface="+mn-lt"/>
                <a:ea typeface="+mn-ea"/>
                <a:cs typeface="+mn-cs"/>
              </a:rPr>
              <a:t>large groups, invite participants to share what is on the paper they picked up with their table group.</a:t>
            </a:r>
          </a:p>
        </p:txBody>
      </p:sp>
      <p:sp>
        <p:nvSpPr>
          <p:cNvPr id="4" name="Slide Number Placeholder 3"/>
          <p:cNvSpPr>
            <a:spLocks noGrp="1"/>
          </p:cNvSpPr>
          <p:nvPr>
            <p:ph type="sldNum" sz="quarter" idx="5"/>
          </p:nvPr>
        </p:nvSpPr>
        <p:spPr/>
        <p:txBody>
          <a:bodyPr/>
          <a:lstStyle/>
          <a:p>
            <a:fld id="{896399F6-6299-4610-B81F-5B1794C45A33}" type="slidenum">
              <a:rPr lang="en-US" smtClean="0"/>
              <a:t>23</a:t>
            </a:fld>
            <a:endParaRPr lang="en-US" dirty="0"/>
          </a:p>
        </p:txBody>
      </p:sp>
    </p:spTree>
    <p:extLst>
      <p:ext uri="{BB962C8B-B14F-4D97-AF65-F5344CB8AC3E}">
        <p14:creationId xmlns:p14="http://schemas.microsoft.com/office/powerpoint/2010/main" val="284800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this session, we will start by engaging in some measurement activities to focus on experiencing measurement in a manner similar to how young children learn.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methods we will use to learn together mirror the ways children learn. We will play, observe, explore, and reflect.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Next, we will learn about measurement skills in early childhood.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will also describe and review the ways children develop knowledge and skills in measurement.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Adjust slide content and talking points to reflect what you plan to address in your professional learning session.</a:t>
            </a:r>
          </a:p>
        </p:txBody>
      </p:sp>
      <p:sp>
        <p:nvSpPr>
          <p:cNvPr id="4" name="Slide Number Placeholder 3"/>
          <p:cNvSpPr>
            <a:spLocks noGrp="1"/>
          </p:cNvSpPr>
          <p:nvPr>
            <p:ph type="sldNum" sz="quarter" idx="5"/>
          </p:nvPr>
        </p:nvSpPr>
        <p:spPr/>
        <p:txBody>
          <a:bodyPr/>
          <a:lstStyle/>
          <a:p>
            <a:fld id="{896399F6-6299-4610-B81F-5B1794C45A33}" type="slidenum">
              <a:rPr lang="en-US" smtClean="0"/>
              <a:t>3</a:t>
            </a:fld>
            <a:endParaRPr lang="en-US" dirty="0"/>
          </a:p>
        </p:txBody>
      </p:sp>
    </p:spTree>
    <p:extLst>
      <p:ext uri="{BB962C8B-B14F-4D97-AF65-F5344CB8AC3E}">
        <p14:creationId xmlns:p14="http://schemas.microsoft.com/office/powerpoint/2010/main" val="372239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15–30 minutes (including debrief on the next slide)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How Tall Am I?</a:t>
            </a:r>
            <a:r>
              <a:rPr lang="en-US" sz="1200" kern="1200" dirty="0">
                <a:solidFill>
                  <a:schemeClr val="tx1"/>
                </a:solidFill>
                <a:effectLst/>
                <a:latin typeface="+mn-lt"/>
                <a:ea typeface="+mn-ea"/>
                <a:cs typeface="+mn-cs"/>
              </a:rPr>
              <a:t> handout; non-stretchy string, ribbon, or twine; scissors; paper; pencil</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begin our session with a measurement activity specially designed for adults.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Take out the </a:t>
            </a:r>
            <a:r>
              <a:rPr lang="en-US" sz="1200" b="1" kern="1200" dirty="0">
                <a:solidFill>
                  <a:schemeClr val="tx1"/>
                </a:solidFill>
                <a:effectLst/>
                <a:latin typeface="+mn-lt"/>
                <a:ea typeface="+mn-ea"/>
                <a:cs typeface="+mn-cs"/>
              </a:rPr>
              <a:t>How Tall Am I?</a:t>
            </a:r>
            <a:r>
              <a:rPr lang="en-US" sz="1200" kern="1200" dirty="0">
                <a:solidFill>
                  <a:schemeClr val="tx1"/>
                </a:solidFill>
                <a:effectLst/>
                <a:latin typeface="+mn-lt"/>
                <a:ea typeface="+mn-ea"/>
                <a:cs typeface="+mn-cs"/>
              </a:rPr>
              <a:t> handout. [Review the handout with participants and provide support as needed.]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Math is playful. This principle is key to the Count Play Explore professional development approach. This activity invites adults to explore measurement through a hands-on playful activity.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Select a facilitation method that works best for your session length and format, group size, and participant needs. </a:t>
            </a:r>
          </a:p>
        </p:txBody>
      </p:sp>
      <p:sp>
        <p:nvSpPr>
          <p:cNvPr id="4" name="Slide Number Placeholder 3"/>
          <p:cNvSpPr>
            <a:spLocks noGrp="1"/>
          </p:cNvSpPr>
          <p:nvPr>
            <p:ph type="sldNum" sz="quarter" idx="5"/>
          </p:nvPr>
        </p:nvSpPr>
        <p:spPr/>
        <p:txBody>
          <a:bodyPr/>
          <a:lstStyle/>
          <a:p>
            <a:fld id="{896399F6-6299-4610-B81F-5B1794C45A33}" type="slidenum">
              <a:rPr lang="en-US" smtClean="0"/>
              <a:t>4</a:t>
            </a:fld>
            <a:endParaRPr lang="en-US" dirty="0"/>
          </a:p>
        </p:txBody>
      </p:sp>
    </p:spTree>
    <p:extLst>
      <p:ext uri="{BB962C8B-B14F-4D97-AF65-F5344CB8AC3E}">
        <p14:creationId xmlns:p14="http://schemas.microsoft.com/office/powerpoint/2010/main" val="158196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15–30 minutes (including the activity on previous slide)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How Tall Am I?</a:t>
            </a:r>
            <a:r>
              <a:rPr lang="en-US" sz="1200" kern="1200" dirty="0">
                <a:solidFill>
                  <a:schemeClr val="tx1"/>
                </a:solidFill>
                <a:effectLst/>
                <a:latin typeface="+mn-lt"/>
                <a:ea typeface="+mn-ea"/>
                <a:cs typeface="+mn-cs"/>
              </a:rPr>
              <a:t> handout; non-stretchy string, ribbon, or twine; scissors; paper; pencil</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take some time to discuss this activity. At your table, discuss the following questions: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strategies did you use when measuring? Which strategies were quickest? Which strategies gave you the most accurate measurement?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did you notice about your estimations? Were they close to your measurements? What strategies did you use to make your estimations?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is measuring using a nonstandard unit of measurement (for example, the string) different from measuring using a standard unit of measurement (a tape measure)?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[After some time for small group discussion, invite participants to share with the whole group. Then, summarize some key points. For example, “I noticed you each recorded and communicated your measurements in different ways. Some of you used fractions in your answer, ‘I am three and a quarter times the circumference of my head tall,’ while others were more approximate, ‘I am </a:t>
            </a:r>
            <a:r>
              <a:rPr lang="en-US" sz="1200" i="1" kern="1200" dirty="0">
                <a:solidFill>
                  <a:schemeClr val="tx1"/>
                </a:solidFill>
                <a:effectLst/>
                <a:latin typeface="+mn-lt"/>
                <a:ea typeface="+mn-ea"/>
                <a:cs typeface="+mn-cs"/>
              </a:rPr>
              <a:t>about</a:t>
            </a:r>
            <a:r>
              <a:rPr lang="en-US" sz="1200" kern="1200" dirty="0">
                <a:solidFill>
                  <a:schemeClr val="tx1"/>
                </a:solidFill>
                <a:effectLst/>
                <a:latin typeface="+mn-lt"/>
                <a:ea typeface="+mn-ea"/>
                <a:cs typeface="+mn-cs"/>
              </a:rPr>
              <a:t> three heads tall’.”]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this playful activity, we explored the creative use of nonstandard units of measurement to measure our height. This helps us understand how young children learn about concepts of measurement by using nonstandard units of measurement.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Adjust the discussion method (for example, in pairs, at tables, or in a whole group) based on group size, session length and format, and participant needs.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 making connections to this activity throughout the session, drawing from participants’ reflections and experiences.</a:t>
            </a:r>
          </a:p>
        </p:txBody>
      </p:sp>
      <p:sp>
        <p:nvSpPr>
          <p:cNvPr id="4" name="Slide Number Placeholder 3"/>
          <p:cNvSpPr>
            <a:spLocks noGrp="1"/>
          </p:cNvSpPr>
          <p:nvPr>
            <p:ph type="sldNum" sz="quarter" idx="5"/>
          </p:nvPr>
        </p:nvSpPr>
        <p:spPr/>
        <p:txBody>
          <a:bodyPr/>
          <a:lstStyle/>
          <a:p>
            <a:fld id="{896399F6-6299-4610-B81F-5B1794C45A33}" type="slidenum">
              <a:rPr lang="en-US" smtClean="0"/>
              <a:t>5</a:t>
            </a:fld>
            <a:endParaRPr lang="en-US" dirty="0"/>
          </a:p>
        </p:txBody>
      </p:sp>
    </p:spTree>
    <p:extLst>
      <p:ext uri="{BB962C8B-B14F-4D97-AF65-F5344CB8AC3E}">
        <p14:creationId xmlns:p14="http://schemas.microsoft.com/office/powerpoint/2010/main" val="1831155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Measurement plays a helpful role in the lives of children and adults. That is why it is important for us to help children develop their measurement understanding and skills.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 you use measurement in your everyday life?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time for participants to share examples with the whole group before describing the examples below.]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[Click: photo examples with short descriptions will appear on the screen.]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measure every day. For example, we measure when we do the following</a:t>
            </a:r>
            <a:r>
              <a:rPr lang="en-US" sz="1200" strike="sngStrike" kern="1200" dirty="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Cook or bake—when we bake a cake or make soup, we might estimate or measure how much of each ingredient we need. We might use measuring cups or a scale.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Drive—when we park our car in a parking spot, we need to have an understanding of the size of our car and how that compares to the size of the parking spot. We estimate distances when deciding which spot is closer to the entrance of the store.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Many professionals use measurement.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Tailors use measurement tools, such as a tape measure, to make clothes that fit a person’s particular size.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Meteorologists use a variety of measurement tools, such as thermometers and barometers, to measure temperature, atmospheric pressure, wind speed, or to make predictions about the weather.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Carpenters use measurement tools, such as a measuring tape, to know how long different pieces of wood need to be to fit together.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Children also use measurement in their everyday routines and interactions.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When children fill a cup of milk, they are estimating how much to pour in until it is full.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When children build, they might think about the height and length of their structure.</a:t>
            </a:r>
          </a:p>
        </p:txBody>
      </p:sp>
      <p:sp>
        <p:nvSpPr>
          <p:cNvPr id="4" name="Slide Number Placeholder 3"/>
          <p:cNvSpPr>
            <a:spLocks noGrp="1"/>
          </p:cNvSpPr>
          <p:nvPr>
            <p:ph type="sldNum" sz="quarter" idx="5"/>
          </p:nvPr>
        </p:nvSpPr>
        <p:spPr/>
        <p:txBody>
          <a:bodyPr/>
          <a:lstStyle/>
          <a:p>
            <a:fld id="{896399F6-6299-4610-B81F-5B1794C45A33}" type="slidenum">
              <a:rPr lang="en-US" smtClean="0"/>
              <a:t>6</a:t>
            </a:fld>
            <a:endParaRPr lang="en-US" dirty="0"/>
          </a:p>
        </p:txBody>
      </p:sp>
    </p:spTree>
    <p:extLst>
      <p:ext uri="{BB962C8B-B14F-4D97-AF65-F5344CB8AC3E}">
        <p14:creationId xmlns:p14="http://schemas.microsoft.com/office/powerpoint/2010/main" val="2522967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Before we review how children develop an understanding of measurement, let’s begin by defining “measurement.” </a:t>
            </a:r>
          </a:p>
        </p:txBody>
      </p:sp>
      <p:sp>
        <p:nvSpPr>
          <p:cNvPr id="4" name="Slide Number Placeholder 3"/>
          <p:cNvSpPr>
            <a:spLocks noGrp="1"/>
          </p:cNvSpPr>
          <p:nvPr>
            <p:ph type="sldNum" sz="quarter" idx="5"/>
          </p:nvPr>
        </p:nvSpPr>
        <p:spPr/>
        <p:txBody>
          <a:bodyPr/>
          <a:lstStyle/>
          <a:p>
            <a:fld id="{896399F6-6299-4610-B81F-5B1794C45A33}" type="slidenum">
              <a:rPr lang="en-US" smtClean="0"/>
              <a:t>7</a:t>
            </a:fld>
            <a:endParaRPr lang="en-US" dirty="0"/>
          </a:p>
        </p:txBody>
      </p:sp>
    </p:spTree>
    <p:extLst>
      <p:ext uri="{BB962C8B-B14F-4D97-AF65-F5344CB8AC3E}">
        <p14:creationId xmlns:p14="http://schemas.microsoft.com/office/powerpoint/2010/main" val="1888944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Measurement is the process of quantifying—giving a number to—attributes of objects. For example, we can measure the size, height, or length of something. We can also measure the volume, weight, or temperature of something.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Measurement helps us communicate more accurately about the attributes of objects.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example, instead of saying, “This pumpkin is tall,” we can more accurately communicate </a:t>
            </a:r>
            <a:r>
              <a:rPr lang="en-US" sz="1200" i="1"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tall by saying, “This pumpkin is five inches tall.” </a:t>
            </a:r>
          </a:p>
        </p:txBody>
      </p:sp>
      <p:sp>
        <p:nvSpPr>
          <p:cNvPr id="4" name="Slide Number Placeholder 3"/>
          <p:cNvSpPr>
            <a:spLocks noGrp="1"/>
          </p:cNvSpPr>
          <p:nvPr>
            <p:ph type="sldNum" sz="quarter" idx="5"/>
          </p:nvPr>
        </p:nvSpPr>
        <p:spPr/>
        <p:txBody>
          <a:bodyPr/>
          <a:lstStyle/>
          <a:p>
            <a:fld id="{896399F6-6299-4610-B81F-5B1794C45A33}" type="slidenum">
              <a:rPr lang="en-US" smtClean="0"/>
              <a:t>8</a:t>
            </a:fld>
            <a:endParaRPr lang="en-US" dirty="0"/>
          </a:p>
        </p:txBody>
      </p:sp>
    </p:spTree>
    <p:extLst>
      <p:ext uri="{BB962C8B-B14F-4D97-AF65-F5344CB8AC3E}">
        <p14:creationId xmlns:p14="http://schemas.microsoft.com/office/powerpoint/2010/main" val="180681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Now, let’s discuss how young children develop an understanding of measurement.</a:t>
            </a:r>
          </a:p>
        </p:txBody>
      </p:sp>
      <p:sp>
        <p:nvSpPr>
          <p:cNvPr id="4" name="Slide Number Placeholder 3"/>
          <p:cNvSpPr>
            <a:spLocks noGrp="1"/>
          </p:cNvSpPr>
          <p:nvPr>
            <p:ph type="sldNum" sz="quarter" idx="5"/>
          </p:nvPr>
        </p:nvSpPr>
        <p:spPr/>
        <p:txBody>
          <a:bodyPr/>
          <a:lstStyle/>
          <a:p>
            <a:fld id="{896399F6-6299-4610-B81F-5B1794C45A33}" type="slidenum">
              <a:rPr lang="en-US" smtClean="0"/>
              <a:t>9</a:t>
            </a:fld>
            <a:endParaRPr lang="en-US" dirty="0"/>
          </a:p>
        </p:txBody>
      </p:sp>
    </p:spTree>
    <p:extLst>
      <p:ext uri="{BB962C8B-B14F-4D97-AF65-F5344CB8AC3E}">
        <p14:creationId xmlns:p14="http://schemas.microsoft.com/office/powerpoint/2010/main" val="2209249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HORT HEADER">
    <p:spTree>
      <p:nvGrpSpPr>
        <p:cNvPr id="1" name=""/>
        <p:cNvGrpSpPr/>
        <p:nvPr/>
      </p:nvGrpSpPr>
      <p:grpSpPr>
        <a:xfrm>
          <a:off x="0" y="0"/>
          <a:ext cx="0" cy="0"/>
          <a:chOff x="0" y="0"/>
          <a:chExt cx="0" cy="0"/>
        </a:xfrm>
      </p:grpSpPr>
      <p:sp>
        <p:nvSpPr>
          <p:cNvPr id="3" name="Parallelogram 25">
            <a:extLst>
              <a:ext uri="{FF2B5EF4-FFF2-40B4-BE49-F238E27FC236}">
                <a16:creationId xmlns:a16="http://schemas.microsoft.com/office/drawing/2014/main" id="{F11391D5-3926-FA73-0BA5-A83E9854CEE1}"/>
              </a:ext>
            </a:extLst>
          </p:cNvPr>
          <p:cNvSpPr/>
          <p:nvPr userDrawn="1"/>
        </p:nvSpPr>
        <p:spPr>
          <a:xfrm>
            <a:off x="0" y="0"/>
            <a:ext cx="6627365" cy="603504"/>
          </a:xfrm>
          <a:custGeom>
            <a:avLst/>
            <a:gdLst>
              <a:gd name="connsiteX0" fmla="*/ 0 w 6798333"/>
              <a:gd name="connsiteY0" fmla="*/ 603504 h 603504"/>
              <a:gd name="connsiteX1" fmla="*/ 150876 w 6798333"/>
              <a:gd name="connsiteY1" fmla="*/ 0 h 603504"/>
              <a:gd name="connsiteX2" fmla="*/ 6798333 w 6798333"/>
              <a:gd name="connsiteY2" fmla="*/ 0 h 603504"/>
              <a:gd name="connsiteX3" fmla="*/ 6647457 w 6798333"/>
              <a:gd name="connsiteY3" fmla="*/ 603504 h 603504"/>
              <a:gd name="connsiteX4" fmla="*/ 0 w 6798333"/>
              <a:gd name="connsiteY4" fmla="*/ 603504 h 603504"/>
              <a:gd name="connsiteX0" fmla="*/ 0 w 6653191"/>
              <a:gd name="connsiteY0" fmla="*/ 603504 h 603504"/>
              <a:gd name="connsiteX1" fmla="*/ 150876 w 6653191"/>
              <a:gd name="connsiteY1" fmla="*/ 0 h 603504"/>
              <a:gd name="connsiteX2" fmla="*/ 6653191 w 6653191"/>
              <a:gd name="connsiteY2" fmla="*/ 0 h 603504"/>
              <a:gd name="connsiteX3" fmla="*/ 6647457 w 6653191"/>
              <a:gd name="connsiteY3" fmla="*/ 603504 h 603504"/>
              <a:gd name="connsiteX4" fmla="*/ 0 w 6653191"/>
              <a:gd name="connsiteY4" fmla="*/ 603504 h 603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191" h="603504">
                <a:moveTo>
                  <a:pt x="0" y="603504"/>
                </a:moveTo>
                <a:lnTo>
                  <a:pt x="150876" y="0"/>
                </a:lnTo>
                <a:lnTo>
                  <a:pt x="6653191" y="0"/>
                </a:lnTo>
                <a:cubicBezTo>
                  <a:pt x="6651280" y="201168"/>
                  <a:pt x="6649368" y="402336"/>
                  <a:pt x="6647457" y="603504"/>
                </a:cubicBezTo>
                <a:lnTo>
                  <a:pt x="0" y="603504"/>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3">
            <a:extLst>
              <a:ext uri="{FF2B5EF4-FFF2-40B4-BE49-F238E27FC236}">
                <a16:creationId xmlns:a16="http://schemas.microsoft.com/office/drawing/2014/main" id="{BD1E5FD8-ADEA-8298-6D44-0A376BA87F01}"/>
              </a:ext>
            </a:extLst>
          </p:cNvPr>
          <p:cNvSpPr>
            <a:spLocks noChangeAspect="1"/>
          </p:cNvSpPr>
          <p:nvPr userDrawn="1"/>
        </p:nvSpPr>
        <p:spPr>
          <a:xfrm>
            <a:off x="-6520" y="-14991"/>
            <a:ext cx="2510362" cy="618494"/>
          </a:xfrm>
          <a:custGeom>
            <a:avLst/>
            <a:gdLst>
              <a:gd name="connsiteX0" fmla="*/ 0 w 2668733"/>
              <a:gd name="connsiteY0" fmla="*/ 603504 h 603504"/>
              <a:gd name="connsiteX1" fmla="*/ 150876 w 2668733"/>
              <a:gd name="connsiteY1" fmla="*/ 0 h 603504"/>
              <a:gd name="connsiteX2" fmla="*/ 2668733 w 2668733"/>
              <a:gd name="connsiteY2" fmla="*/ 0 h 603504"/>
              <a:gd name="connsiteX3" fmla="*/ 2517857 w 2668733"/>
              <a:gd name="connsiteY3" fmla="*/ 603504 h 603504"/>
              <a:gd name="connsiteX4" fmla="*/ 0 w 2668733"/>
              <a:gd name="connsiteY4" fmla="*/ 603504 h 603504"/>
              <a:gd name="connsiteX0" fmla="*/ 0 w 2541316"/>
              <a:gd name="connsiteY0" fmla="*/ 618494 h 618494"/>
              <a:gd name="connsiteX1" fmla="*/ 23459 w 2541316"/>
              <a:gd name="connsiteY1" fmla="*/ 0 h 618494"/>
              <a:gd name="connsiteX2" fmla="*/ 2541316 w 2541316"/>
              <a:gd name="connsiteY2" fmla="*/ 0 h 618494"/>
              <a:gd name="connsiteX3" fmla="*/ 2390440 w 2541316"/>
              <a:gd name="connsiteY3" fmla="*/ 603504 h 618494"/>
              <a:gd name="connsiteX4" fmla="*/ 0 w 2541316"/>
              <a:gd name="connsiteY4" fmla="*/ 618494 h 618494"/>
              <a:gd name="connsiteX0" fmla="*/ 0 w 2541316"/>
              <a:gd name="connsiteY0" fmla="*/ 625989 h 625989"/>
              <a:gd name="connsiteX1" fmla="*/ 68429 w 2541316"/>
              <a:gd name="connsiteY1" fmla="*/ 0 h 625989"/>
              <a:gd name="connsiteX2" fmla="*/ 2541316 w 2541316"/>
              <a:gd name="connsiteY2" fmla="*/ 7495 h 625989"/>
              <a:gd name="connsiteX3" fmla="*/ 2390440 w 2541316"/>
              <a:gd name="connsiteY3" fmla="*/ 610999 h 625989"/>
              <a:gd name="connsiteX4" fmla="*/ 0 w 2541316"/>
              <a:gd name="connsiteY4" fmla="*/ 625989 h 625989"/>
              <a:gd name="connsiteX0" fmla="*/ 0 w 2503841"/>
              <a:gd name="connsiteY0" fmla="*/ 610999 h 610999"/>
              <a:gd name="connsiteX1" fmla="*/ 30954 w 2503841"/>
              <a:gd name="connsiteY1" fmla="*/ 0 h 610999"/>
              <a:gd name="connsiteX2" fmla="*/ 2503841 w 2503841"/>
              <a:gd name="connsiteY2" fmla="*/ 7495 h 610999"/>
              <a:gd name="connsiteX3" fmla="*/ 2352965 w 2503841"/>
              <a:gd name="connsiteY3" fmla="*/ 610999 h 610999"/>
              <a:gd name="connsiteX4" fmla="*/ 0 w 2503841"/>
              <a:gd name="connsiteY4" fmla="*/ 610999 h 610999"/>
              <a:gd name="connsiteX0" fmla="*/ 6521 w 2510362"/>
              <a:gd name="connsiteY0" fmla="*/ 618494 h 618494"/>
              <a:gd name="connsiteX1" fmla="*/ 0 w 2510362"/>
              <a:gd name="connsiteY1" fmla="*/ 0 h 618494"/>
              <a:gd name="connsiteX2" fmla="*/ 2510362 w 2510362"/>
              <a:gd name="connsiteY2" fmla="*/ 14990 h 618494"/>
              <a:gd name="connsiteX3" fmla="*/ 2359486 w 2510362"/>
              <a:gd name="connsiteY3" fmla="*/ 618494 h 618494"/>
              <a:gd name="connsiteX4" fmla="*/ 6521 w 2510362"/>
              <a:gd name="connsiteY4" fmla="*/ 618494 h 61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362" h="618494">
                <a:moveTo>
                  <a:pt x="6521" y="618494"/>
                </a:moveTo>
                <a:cubicBezTo>
                  <a:pt x="4347" y="412329"/>
                  <a:pt x="2174" y="206165"/>
                  <a:pt x="0" y="0"/>
                </a:cubicBezTo>
                <a:lnTo>
                  <a:pt x="2510362" y="14990"/>
                </a:lnTo>
                <a:lnTo>
                  <a:pt x="2359486" y="618494"/>
                </a:lnTo>
                <a:lnTo>
                  <a:pt x="6521" y="618494"/>
                </a:lnTo>
                <a:close/>
              </a:path>
            </a:pathLst>
          </a:custGeom>
          <a:solidFill>
            <a:srgbClr val="327F7C"/>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7" name="Rectangle 6">
            <a:extLst>
              <a:ext uri="{FF2B5EF4-FFF2-40B4-BE49-F238E27FC236}">
                <a16:creationId xmlns:a16="http://schemas.microsoft.com/office/drawing/2014/main" id="{2D51F2B1-13E9-ABDD-A99B-E72A67C5B86F}"/>
              </a:ext>
            </a:extLst>
          </p:cNvPr>
          <p:cNvSpPr/>
          <p:nvPr userDrawn="1"/>
        </p:nvSpPr>
        <p:spPr>
          <a:xfrm>
            <a:off x="-61" y="600850"/>
            <a:ext cx="6623701" cy="6252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3">
            <a:extLst>
              <a:ext uri="{FF2B5EF4-FFF2-40B4-BE49-F238E27FC236}">
                <a16:creationId xmlns:a16="http://schemas.microsoft.com/office/drawing/2014/main" id="{0F13ED20-9909-B7F2-C76B-B2E57BD4AD90}"/>
              </a:ext>
            </a:extLst>
          </p:cNvPr>
          <p:cNvSpPr txBox="1">
            <a:spLocks/>
          </p:cNvSpPr>
          <p:nvPr userDrawn="1"/>
        </p:nvSpPr>
        <p:spPr>
          <a:xfrm>
            <a:off x="2508501" y="1830199"/>
            <a:ext cx="4153347" cy="313932"/>
          </a:xfrm>
          <a:prstGeom prst="rect">
            <a:avLst/>
          </a:prstGeom>
        </p:spPr>
        <p:txBody>
          <a:bodyPr vert="horz" wrap="square" lIns="91440" tIns="45720" rIns="91440" bIns="45720" rtlCol="0" anchor="ctr">
            <a:spAutoFit/>
          </a:bodyPr>
          <a:lstStyle>
            <a:defPPr>
              <a:defRPr lang="en-US"/>
            </a:defPPr>
            <a:lvl1pPr marL="0" algn="l" defTabSz="914400" rtl="0" eaLnBrk="1" latinLnBrk="0" hangingPunct="1">
              <a:defRPr sz="1400" b="0" kern="1200">
                <a:solidFill>
                  <a:schemeClr val="accent1"/>
                </a:solidFill>
                <a:latin typeface="Proxima Nova Medium" panose="02000506030000020004"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600" b="1" dirty="0">
                <a:solidFill>
                  <a:schemeClr val="bg1"/>
                </a:solidFill>
              </a:rPr>
              <a:t>Geometry and Spatial Thinking</a:t>
            </a:r>
          </a:p>
        </p:txBody>
      </p:sp>
      <p:sp>
        <p:nvSpPr>
          <p:cNvPr id="2" name="Title 1">
            <a:extLst>
              <a:ext uri="{FF2B5EF4-FFF2-40B4-BE49-F238E27FC236}">
                <a16:creationId xmlns:a16="http://schemas.microsoft.com/office/drawing/2014/main" id="{FDBF7215-C5B8-6E15-9850-186CD4A7A7C6}"/>
              </a:ext>
            </a:extLst>
          </p:cNvPr>
          <p:cNvSpPr>
            <a:spLocks noGrp="1"/>
          </p:cNvSpPr>
          <p:nvPr>
            <p:ph type="ctrTitle"/>
          </p:nvPr>
        </p:nvSpPr>
        <p:spPr>
          <a:xfrm>
            <a:off x="609243" y="1694702"/>
            <a:ext cx="4781907" cy="2626360"/>
          </a:xfrm>
        </p:spPr>
        <p:txBody>
          <a:bodyPr anchor="t" anchorCtr="0">
            <a:normAutofit/>
          </a:bodyPr>
          <a:lstStyle>
            <a:lvl1pPr algn="l">
              <a:defRPr sz="5600" b="1">
                <a:solidFill>
                  <a:schemeClr val="accent3"/>
                </a:solidFill>
                <a:latin typeface="Montserrat" pitchFamily="2" charset="77"/>
              </a:defRPr>
            </a:lvl1pPr>
          </a:lstStyle>
          <a:p>
            <a:r>
              <a:rPr lang="en-US" dirty="0"/>
              <a:t>Click to edit Master title style</a:t>
            </a:r>
          </a:p>
        </p:txBody>
      </p:sp>
      <p:sp>
        <p:nvSpPr>
          <p:cNvPr id="8" name="Date Placeholder 3">
            <a:extLst>
              <a:ext uri="{FF2B5EF4-FFF2-40B4-BE49-F238E27FC236}">
                <a16:creationId xmlns:a16="http://schemas.microsoft.com/office/drawing/2014/main" id="{490DB93D-3AC8-725C-EE6C-57B8574A7807}"/>
              </a:ext>
            </a:extLst>
          </p:cNvPr>
          <p:cNvSpPr txBox="1">
            <a:spLocks/>
          </p:cNvSpPr>
          <p:nvPr userDrawn="1"/>
        </p:nvSpPr>
        <p:spPr>
          <a:xfrm>
            <a:off x="436495" y="157758"/>
            <a:ext cx="4153347" cy="30008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500" dirty="0">
                <a:solidFill>
                  <a:schemeClr val="bg1"/>
                </a:solidFill>
              </a:rPr>
              <a:t>Early Math Topics</a:t>
            </a:r>
          </a:p>
        </p:txBody>
      </p:sp>
      <p:sp>
        <p:nvSpPr>
          <p:cNvPr id="11" name="Date Placeholder 3">
            <a:extLst>
              <a:ext uri="{FF2B5EF4-FFF2-40B4-BE49-F238E27FC236}">
                <a16:creationId xmlns:a16="http://schemas.microsoft.com/office/drawing/2014/main" id="{557C4999-7ACA-D86D-FC57-093852D4AF0C}"/>
              </a:ext>
            </a:extLst>
          </p:cNvPr>
          <p:cNvSpPr txBox="1">
            <a:spLocks/>
          </p:cNvSpPr>
          <p:nvPr userDrawn="1"/>
        </p:nvSpPr>
        <p:spPr>
          <a:xfrm>
            <a:off x="2615219" y="170047"/>
            <a:ext cx="5528105" cy="30008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500" dirty="0">
                <a:solidFill>
                  <a:schemeClr val="bg1"/>
                </a:solidFill>
              </a:rPr>
              <a:t>Measurement</a:t>
            </a:r>
          </a:p>
        </p:txBody>
      </p:sp>
      <p:pic>
        <p:nvPicPr>
          <p:cNvPr id="4" name="Picture 3" descr="A black background with orange and pink text&#10;&#10;Description automatically generated">
            <a:extLst>
              <a:ext uri="{FF2B5EF4-FFF2-40B4-BE49-F238E27FC236}">
                <a16:creationId xmlns:a16="http://schemas.microsoft.com/office/drawing/2014/main" id="{4FB09A9C-AFB6-3C64-3D0A-A5E0B4B146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pic>
        <p:nvPicPr>
          <p:cNvPr id="15" name="Picture 14" descr="A child drawing on a paper&#10;&#10;AI-generated content may be incorrect.">
            <a:extLst>
              <a:ext uri="{FF2B5EF4-FFF2-40B4-BE49-F238E27FC236}">
                <a16:creationId xmlns:a16="http://schemas.microsoft.com/office/drawing/2014/main" id="{4FB73C22-9AB4-05E0-C8E5-DA025B3CB5C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893367" y="0"/>
            <a:ext cx="6298633" cy="6858000"/>
          </a:xfrm>
          <a:prstGeom prst="rect">
            <a:avLst/>
          </a:prstGeom>
        </p:spPr>
      </p:pic>
      <p:pic>
        <p:nvPicPr>
          <p:cNvPr id="13" name="Picture 12" descr="A purple ruler on a black background&#10;&#10;AI-generated content may be incorrect.">
            <a:extLst>
              <a:ext uri="{FF2B5EF4-FFF2-40B4-BE49-F238E27FC236}">
                <a16:creationId xmlns:a16="http://schemas.microsoft.com/office/drawing/2014/main" id="{A11A9B39-30D5-7487-AB76-101DEEA8360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03547" y="49597"/>
            <a:ext cx="512065" cy="512065"/>
          </a:xfrm>
          <a:prstGeom prst="rect">
            <a:avLst/>
          </a:prstGeom>
        </p:spPr>
      </p:pic>
    </p:spTree>
    <p:extLst>
      <p:ext uri="{BB962C8B-B14F-4D97-AF65-F5344CB8AC3E}">
        <p14:creationId xmlns:p14="http://schemas.microsoft.com/office/powerpoint/2010/main" val="397430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24F931-A9E5-BA55-03DC-13CFBC0FBC9A}"/>
              </a:ext>
            </a:extLst>
          </p:cNvPr>
          <p:cNvSpPr/>
          <p:nvPr userDrawn="1"/>
        </p:nvSpPr>
        <p:spPr>
          <a:xfrm>
            <a:off x="0" y="-1"/>
            <a:ext cx="12192000" cy="9692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923393"/>
            <a:ext cx="5181600" cy="4348819"/>
          </a:xfrm>
        </p:spPr>
        <p:txBody>
          <a:bodyPr/>
          <a:lstStyle>
            <a:lvl1pPr>
              <a:buClr>
                <a:schemeClr val="accent3"/>
              </a:buClr>
              <a:defRPr>
                <a:latin typeface="Montserrat" pitchFamily="2" charset="77"/>
              </a:defRPr>
            </a:lvl1pPr>
            <a:lvl2pPr>
              <a:buClr>
                <a:schemeClr val="accent3"/>
              </a:buClr>
              <a:defRPr>
                <a:latin typeface="Montserrat" pitchFamily="2" charset="77"/>
              </a:defRPr>
            </a:lvl2pPr>
            <a:lvl3pPr>
              <a:buClr>
                <a:schemeClr val="accent3"/>
              </a:buClr>
              <a:defRPr>
                <a:latin typeface="Montserrat" pitchFamily="2" charset="77"/>
              </a:defRPr>
            </a:lvl3pPr>
            <a:lvl4pPr>
              <a:buClr>
                <a:schemeClr val="accent3"/>
              </a:buClr>
              <a:defRPr>
                <a:latin typeface="Montserrat" pitchFamily="2" charset="77"/>
              </a:defRPr>
            </a:lvl4pPr>
            <a:lvl5pPr>
              <a:buClr>
                <a:schemeClr val="accent3"/>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923393"/>
            <a:ext cx="5181600" cy="4348820"/>
          </a:xfrm>
        </p:spPr>
        <p:txBody>
          <a:bodyPr/>
          <a:lstStyle>
            <a:lvl1pPr>
              <a:buClr>
                <a:schemeClr val="accent3"/>
              </a:buClr>
              <a:defRPr>
                <a:latin typeface="Montserrat" pitchFamily="2" charset="77"/>
              </a:defRPr>
            </a:lvl1pPr>
            <a:lvl2pPr>
              <a:buClr>
                <a:schemeClr val="accent3"/>
              </a:buClr>
              <a:defRPr>
                <a:latin typeface="Montserrat" pitchFamily="2" charset="77"/>
              </a:defRPr>
            </a:lvl2pPr>
            <a:lvl3pPr>
              <a:buClr>
                <a:schemeClr val="accent3"/>
              </a:buClr>
              <a:defRPr>
                <a:latin typeface="Montserrat" pitchFamily="2" charset="77"/>
              </a:defRPr>
            </a:lvl3pPr>
            <a:lvl4pPr>
              <a:buClr>
                <a:schemeClr val="accent3"/>
              </a:buClr>
              <a:defRPr>
                <a:latin typeface="Montserrat" pitchFamily="2" charset="77"/>
              </a:defRPr>
            </a:lvl4pPr>
            <a:lvl5pPr>
              <a:buClr>
                <a:schemeClr val="accent3"/>
              </a:buClr>
              <a:defRPr>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200" y="237744"/>
            <a:ext cx="10515600" cy="507831"/>
          </a:xfrm>
        </p:spPr>
        <p:txBody>
          <a:bodyPr>
            <a:spAutoFit/>
          </a:bodyPr>
          <a:lstStyle>
            <a:lvl1pPr>
              <a:defRPr>
                <a:solidFill>
                  <a:schemeClr val="bg1"/>
                </a:solidFill>
                <a:latin typeface="Montserrat" pitchFamily="2" charset="77"/>
              </a:defRPr>
            </a:lvl1pPr>
          </a:lstStyle>
          <a:p>
            <a:r>
              <a:rPr lang="en-US"/>
              <a:t>Click to edit Master title style</a:t>
            </a:r>
            <a:endParaRPr lang="en-US" dirty="0"/>
          </a:p>
        </p:txBody>
      </p:sp>
      <p:sp>
        <p:nvSpPr>
          <p:cNvPr id="2" name="Subtitle 2">
            <a:extLst>
              <a:ext uri="{FF2B5EF4-FFF2-40B4-BE49-F238E27FC236}">
                <a16:creationId xmlns:a16="http://schemas.microsoft.com/office/drawing/2014/main" id="{CE871B53-9DBA-10F1-A915-F8BEAC880898}"/>
              </a:ext>
            </a:extLst>
          </p:cNvPr>
          <p:cNvSpPr>
            <a:spLocks noGrp="1"/>
          </p:cNvSpPr>
          <p:nvPr>
            <p:ph type="subTitle" idx="14" hasCustomPrompt="1"/>
          </p:nvPr>
        </p:nvSpPr>
        <p:spPr>
          <a:xfrm>
            <a:off x="838198" y="1024128"/>
            <a:ext cx="10165605" cy="687429"/>
          </a:xfrm>
        </p:spPr>
        <p:txBody>
          <a:bodyPr anchor="ctr">
            <a:normAutofit/>
          </a:bodyPr>
          <a:lstStyle>
            <a:lvl1pPr marL="0" indent="0" algn="l">
              <a:buNone/>
              <a:defRPr sz="3200" b="0" i="0">
                <a:solidFill>
                  <a:schemeClr val="accent3"/>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8" name="Picture 7" descr="A black background with orange and pink text&#10;&#10;Description automatically generated">
            <a:extLst>
              <a:ext uri="{FF2B5EF4-FFF2-40B4-BE49-F238E27FC236}">
                <a16:creationId xmlns:a16="http://schemas.microsoft.com/office/drawing/2014/main" id="{ABFA3DFB-1DE5-BCB4-55D3-65D0A859F4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75AFC0C1-EC5A-03F4-1CCA-B392523ABBCD}"/>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Birth–8 Years |     </a:t>
            </a:r>
            <a:fld id="{8B512919-B088-4E12-9038-722E97F79378}" type="slidenum">
              <a:rPr lang="en-US" smtClean="0">
                <a:solidFill>
                  <a:schemeClr val="accent3"/>
                </a:solidFill>
              </a:rPr>
              <a:pPr/>
              <a:t>‹#›</a:t>
            </a:fld>
            <a:endParaRPr lang="en-US" dirty="0">
              <a:solidFill>
                <a:schemeClr val="accent3"/>
              </a:solidFill>
            </a:endParaRPr>
          </a:p>
        </p:txBody>
      </p:sp>
    </p:spTree>
    <p:extLst>
      <p:ext uri="{BB962C8B-B14F-4D97-AF65-F5344CB8AC3E}">
        <p14:creationId xmlns:p14="http://schemas.microsoft.com/office/powerpoint/2010/main" val="141468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065B1A-284E-4DA4-073F-279F353483DE}"/>
              </a:ext>
            </a:extLst>
          </p:cNvPr>
          <p:cNvSpPr/>
          <p:nvPr userDrawn="1"/>
        </p:nvSpPr>
        <p:spPr>
          <a:xfrm>
            <a:off x="0" y="-1"/>
            <a:ext cx="12192000" cy="9692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2" name="Title 1">
            <a:extLst>
              <a:ext uri="{FF2B5EF4-FFF2-40B4-BE49-F238E27FC236}">
                <a16:creationId xmlns:a16="http://schemas.microsoft.com/office/drawing/2014/main" id="{6F07DABB-E10E-EB75-AF1A-0D85E50420C5}"/>
              </a:ext>
            </a:extLst>
          </p:cNvPr>
          <p:cNvSpPr>
            <a:spLocks noGrp="1"/>
          </p:cNvSpPr>
          <p:nvPr>
            <p:ph type="title"/>
          </p:nvPr>
        </p:nvSpPr>
        <p:spPr>
          <a:xfrm>
            <a:off x="839788" y="237744"/>
            <a:ext cx="10515600" cy="507831"/>
          </a:xfrm>
        </p:spPr>
        <p:txBody>
          <a:bodyPr>
            <a:spAutoFit/>
          </a:bodyPr>
          <a:lstStyle>
            <a:lvl1pPr>
              <a:defRPr>
                <a:solidFill>
                  <a:schemeClr val="bg1"/>
                </a:solidFill>
                <a:latin typeface="Montserrat" pitchFamily="2" charset="77"/>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A7BE126-C168-0CA5-8A24-E6D07F2710F7}"/>
              </a:ext>
            </a:extLst>
          </p:cNvPr>
          <p:cNvSpPr>
            <a:spLocks noGrp="1"/>
          </p:cNvSpPr>
          <p:nvPr>
            <p:ph type="body" idx="1"/>
          </p:nvPr>
        </p:nvSpPr>
        <p:spPr>
          <a:xfrm>
            <a:off x="839788" y="1106424"/>
            <a:ext cx="5157787"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4B2156-5D79-5FA6-B285-764B4A03A036}"/>
              </a:ext>
            </a:extLst>
          </p:cNvPr>
          <p:cNvSpPr>
            <a:spLocks noGrp="1"/>
          </p:cNvSpPr>
          <p:nvPr>
            <p:ph sz="half" idx="2"/>
          </p:nvPr>
        </p:nvSpPr>
        <p:spPr>
          <a:xfrm>
            <a:off x="839788" y="2058352"/>
            <a:ext cx="5157787" cy="4131311"/>
          </a:xfrm>
        </p:spPr>
        <p:txBody>
          <a:bodyPr/>
          <a:lstStyle>
            <a:lvl1pPr>
              <a:buClr>
                <a:schemeClr val="accent3"/>
              </a:buClr>
              <a:defRPr>
                <a:latin typeface="Montserrat" pitchFamily="2" charset="77"/>
              </a:defRPr>
            </a:lvl1pPr>
            <a:lvl2pPr>
              <a:buClr>
                <a:schemeClr val="accent3"/>
              </a:buClr>
              <a:defRPr>
                <a:latin typeface="Montserrat" pitchFamily="2" charset="77"/>
              </a:defRPr>
            </a:lvl2pPr>
            <a:lvl3pPr>
              <a:buClr>
                <a:schemeClr val="accent3"/>
              </a:buClr>
              <a:defRPr>
                <a:latin typeface="Montserrat" pitchFamily="2" charset="77"/>
              </a:defRPr>
            </a:lvl3pPr>
            <a:lvl4pPr>
              <a:buClr>
                <a:schemeClr val="accent3"/>
              </a:buClr>
              <a:defRPr>
                <a:latin typeface="Montserrat" pitchFamily="2" charset="77"/>
              </a:defRPr>
            </a:lvl4pPr>
            <a:lvl5pPr>
              <a:buClr>
                <a:schemeClr val="accent3"/>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196CF8A-BFA6-6268-01D7-FE72AC9FF389}"/>
              </a:ext>
            </a:extLst>
          </p:cNvPr>
          <p:cNvSpPr>
            <a:spLocks noGrp="1"/>
          </p:cNvSpPr>
          <p:nvPr>
            <p:ph type="body" sz="quarter" idx="3"/>
          </p:nvPr>
        </p:nvSpPr>
        <p:spPr>
          <a:xfrm>
            <a:off x="6172200" y="1106424"/>
            <a:ext cx="5183188"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BD6D31-CF21-9AF9-44EC-B8DBC730368E}"/>
              </a:ext>
            </a:extLst>
          </p:cNvPr>
          <p:cNvSpPr>
            <a:spLocks noGrp="1"/>
          </p:cNvSpPr>
          <p:nvPr>
            <p:ph sz="quarter" idx="4"/>
          </p:nvPr>
        </p:nvSpPr>
        <p:spPr>
          <a:xfrm>
            <a:off x="6172200" y="2058352"/>
            <a:ext cx="5183188" cy="4131311"/>
          </a:xfrm>
        </p:spPr>
        <p:txBody>
          <a:bodyPr/>
          <a:lstStyle>
            <a:lvl1pPr>
              <a:buClr>
                <a:schemeClr val="accent3"/>
              </a:buClr>
              <a:defRPr>
                <a:latin typeface="Montserrat" pitchFamily="2" charset="77"/>
              </a:defRPr>
            </a:lvl1pPr>
            <a:lvl2pPr>
              <a:buClr>
                <a:schemeClr val="accent3"/>
              </a:buClr>
              <a:defRPr>
                <a:latin typeface="Montserrat" pitchFamily="2" charset="77"/>
              </a:defRPr>
            </a:lvl2pPr>
            <a:lvl3pPr>
              <a:buClr>
                <a:schemeClr val="accent3"/>
              </a:buClr>
              <a:defRPr>
                <a:latin typeface="Montserrat" pitchFamily="2" charset="77"/>
              </a:defRPr>
            </a:lvl3pPr>
            <a:lvl4pPr>
              <a:buClr>
                <a:schemeClr val="accent3"/>
              </a:buClr>
              <a:defRPr>
                <a:latin typeface="Montserrat" pitchFamily="2" charset="77"/>
              </a:defRPr>
            </a:lvl4pPr>
            <a:lvl5pPr>
              <a:buClr>
                <a:schemeClr val="accent3"/>
              </a:buClr>
              <a:defRPr>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A black background with orange and pink text&#10;&#10;Description automatically generated">
            <a:extLst>
              <a:ext uri="{FF2B5EF4-FFF2-40B4-BE49-F238E27FC236}">
                <a16:creationId xmlns:a16="http://schemas.microsoft.com/office/drawing/2014/main" id="{2D58A50B-A91B-72AB-2B5C-386E76B9B2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7" name="Slide Number Placeholder 3">
            <a:extLst>
              <a:ext uri="{FF2B5EF4-FFF2-40B4-BE49-F238E27FC236}">
                <a16:creationId xmlns:a16="http://schemas.microsoft.com/office/drawing/2014/main" id="{6C1FAE5A-9F2B-3DAD-8471-0CF455DBF432}"/>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Birth–8 Years |     </a:t>
            </a:r>
            <a:fld id="{8B512919-B088-4E12-9038-722E97F79378}" type="slidenum">
              <a:rPr lang="en-US" smtClean="0">
                <a:solidFill>
                  <a:schemeClr val="accent3"/>
                </a:solidFill>
              </a:rPr>
              <a:pPr/>
              <a:t>‹#›</a:t>
            </a:fld>
            <a:endParaRPr lang="en-US" dirty="0">
              <a:solidFill>
                <a:schemeClr val="accent3"/>
              </a:solidFill>
            </a:endParaRPr>
          </a:p>
        </p:txBody>
      </p:sp>
    </p:spTree>
    <p:extLst>
      <p:ext uri="{BB962C8B-B14F-4D97-AF65-F5344CB8AC3E}">
        <p14:creationId xmlns:p14="http://schemas.microsoft.com/office/powerpoint/2010/main" val="34300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700548" y="237744"/>
            <a:ext cx="11326136" cy="507831"/>
          </a:xfrm>
        </p:spPr>
        <p:txBody>
          <a:bodyPr wrap="square">
            <a:spAutoFit/>
          </a:bodyPr>
          <a:lstStyle>
            <a:lvl1pPr>
              <a:defRPr>
                <a:latin typeface="Montserrat" pitchFamily="2" charset="77"/>
              </a:defRPr>
            </a:lvl1pPr>
          </a:lstStyle>
          <a:p>
            <a:r>
              <a:rPr lang="en-US"/>
              <a:t>Click to edit Master title style</a:t>
            </a:r>
            <a:endParaRPr lang="en-US" dirty="0"/>
          </a:p>
        </p:txBody>
      </p:sp>
      <p:pic>
        <p:nvPicPr>
          <p:cNvPr id="6" name="Picture 5" descr="A black background with orange and pink text&#10;&#10;Description automatically generated">
            <a:extLst>
              <a:ext uri="{FF2B5EF4-FFF2-40B4-BE49-F238E27FC236}">
                <a16:creationId xmlns:a16="http://schemas.microsoft.com/office/drawing/2014/main" id="{2897E82C-9D8E-15E2-E424-24885393AC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3" name="Slide Number Placeholder 3">
            <a:extLst>
              <a:ext uri="{FF2B5EF4-FFF2-40B4-BE49-F238E27FC236}">
                <a16:creationId xmlns:a16="http://schemas.microsoft.com/office/drawing/2014/main" id="{5F03F21B-26E9-E189-DB67-825562B7C43D}"/>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Birth–8 Years |     </a:t>
            </a:r>
            <a:fld id="{8B512919-B088-4E12-9038-722E97F79378}" type="slidenum">
              <a:rPr lang="en-US" smtClean="0">
                <a:solidFill>
                  <a:schemeClr val="accent3"/>
                </a:solidFill>
              </a:rPr>
              <a:pPr/>
              <a:t>‹#›</a:t>
            </a:fld>
            <a:endParaRPr lang="en-US" dirty="0">
              <a:solidFill>
                <a:schemeClr val="accent3"/>
              </a:solidFill>
            </a:endParaRPr>
          </a:p>
        </p:txBody>
      </p:sp>
    </p:spTree>
    <p:extLst>
      <p:ext uri="{BB962C8B-B14F-4D97-AF65-F5344CB8AC3E}">
        <p14:creationId xmlns:p14="http://schemas.microsoft.com/office/powerpoint/2010/main" val="186670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563DBB-4D26-ADF3-B848-BF7567D645DB}"/>
              </a:ext>
            </a:extLst>
          </p:cNvPr>
          <p:cNvSpPr/>
          <p:nvPr userDrawn="1"/>
        </p:nvSpPr>
        <p:spPr>
          <a:xfrm>
            <a:off x="0" y="-1"/>
            <a:ext cx="12192000" cy="9692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835572" y="237744"/>
            <a:ext cx="11192256" cy="507831"/>
          </a:xfrm>
        </p:spPr>
        <p:txBody>
          <a:bodyPr>
            <a:spAutoFit/>
          </a:bodyPr>
          <a:lstStyle>
            <a:lvl1pPr>
              <a:defRPr>
                <a:solidFill>
                  <a:schemeClr val="bg1"/>
                </a:solidFill>
                <a:latin typeface="Montserrat" pitchFamily="2" charset="77"/>
              </a:defRPr>
            </a:lvl1pPr>
          </a:lstStyle>
          <a:p>
            <a:r>
              <a:rPr lang="en-US"/>
              <a:t>Click to edit Master title style</a:t>
            </a:r>
            <a:endParaRPr lang="en-US" dirty="0"/>
          </a:p>
        </p:txBody>
      </p:sp>
      <p:pic>
        <p:nvPicPr>
          <p:cNvPr id="7" name="Picture 6" descr="A black background with orange and pink text&#10;&#10;Description automatically generated">
            <a:extLst>
              <a:ext uri="{FF2B5EF4-FFF2-40B4-BE49-F238E27FC236}">
                <a16:creationId xmlns:a16="http://schemas.microsoft.com/office/drawing/2014/main" id="{34D83D3C-AD86-FA74-4646-65424A3D1D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4" name="Slide Number Placeholder 3">
            <a:extLst>
              <a:ext uri="{FF2B5EF4-FFF2-40B4-BE49-F238E27FC236}">
                <a16:creationId xmlns:a16="http://schemas.microsoft.com/office/drawing/2014/main" id="{F163DA2F-D770-9A9E-5BC4-205E1D0D8174}"/>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Birth–8 Years |     </a:t>
            </a:r>
            <a:fld id="{8B512919-B088-4E12-9038-722E97F79378}" type="slidenum">
              <a:rPr lang="en-US" smtClean="0">
                <a:solidFill>
                  <a:schemeClr val="accent3"/>
                </a:solidFill>
              </a:rPr>
              <a:pPr/>
              <a:t>‹#›</a:t>
            </a:fld>
            <a:endParaRPr lang="en-US" dirty="0">
              <a:solidFill>
                <a:schemeClr val="accent3"/>
              </a:solidFill>
            </a:endParaRPr>
          </a:p>
        </p:txBody>
      </p:sp>
    </p:spTree>
    <p:extLst>
      <p:ext uri="{BB962C8B-B14F-4D97-AF65-F5344CB8AC3E}">
        <p14:creationId xmlns:p14="http://schemas.microsoft.com/office/powerpoint/2010/main" val="1968150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lack background with orange and pink text&#10;&#10;Description automatically generated">
            <a:extLst>
              <a:ext uri="{FF2B5EF4-FFF2-40B4-BE49-F238E27FC236}">
                <a16:creationId xmlns:a16="http://schemas.microsoft.com/office/drawing/2014/main" id="{D1743FD9-B7A5-29D3-08A1-B23A0595F9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2" name="Slide Number Placeholder 3">
            <a:extLst>
              <a:ext uri="{FF2B5EF4-FFF2-40B4-BE49-F238E27FC236}">
                <a16:creationId xmlns:a16="http://schemas.microsoft.com/office/drawing/2014/main" id="{097103A3-F574-F8EF-5503-102DC288DAD1}"/>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Birth–8 Years |     </a:t>
            </a:r>
            <a:fld id="{8B512919-B088-4E12-9038-722E97F79378}" type="slidenum">
              <a:rPr lang="en-US" smtClean="0">
                <a:solidFill>
                  <a:schemeClr val="accent3"/>
                </a:solidFill>
              </a:rPr>
              <a:pPr/>
              <a:t>‹#›</a:t>
            </a:fld>
            <a:endParaRPr lang="en-US" dirty="0">
              <a:solidFill>
                <a:schemeClr val="accent3"/>
              </a:solidFill>
            </a:endParaRPr>
          </a:p>
        </p:txBody>
      </p:sp>
    </p:spTree>
    <p:extLst>
      <p:ext uri="{BB962C8B-B14F-4D97-AF65-F5344CB8AC3E}">
        <p14:creationId xmlns:p14="http://schemas.microsoft.com/office/powerpoint/2010/main" val="2118761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7190-965A-EBDD-07AF-719E03061A59}"/>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59A6202B-C2B4-A588-9E1F-4A8BF1B3838C}"/>
              </a:ext>
            </a:extLst>
          </p:cNvPr>
          <p:cNvSpPr>
            <a:spLocks noGrp="1"/>
          </p:cNvSpPr>
          <p:nvPr>
            <p:ph idx="1"/>
          </p:nvPr>
        </p:nvSpPr>
        <p:spPr>
          <a:xfrm>
            <a:off x="5183188" y="987425"/>
            <a:ext cx="6172200" cy="4873625"/>
          </a:xfrm>
        </p:spPr>
        <p:txBody>
          <a:bodyPr/>
          <a:lstStyle>
            <a:lvl1pPr>
              <a:defRPr sz="3200">
                <a:latin typeface="Montserrat" pitchFamily="2" charset="77"/>
              </a:defRPr>
            </a:lvl1pPr>
            <a:lvl2pPr>
              <a:defRPr sz="2800">
                <a:latin typeface="Montserrat" pitchFamily="2" charset="77"/>
              </a:defRPr>
            </a:lvl2pPr>
            <a:lvl3pPr>
              <a:defRPr sz="2400">
                <a:latin typeface="Montserrat" pitchFamily="2" charset="77"/>
              </a:defRPr>
            </a:lvl3pPr>
            <a:lvl4pPr>
              <a:defRPr sz="2000">
                <a:latin typeface="Montserrat" pitchFamily="2" charset="77"/>
              </a:defRPr>
            </a:lvl4pPr>
            <a:lvl5pPr>
              <a:defRPr sz="2000">
                <a:latin typeface="Montserra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AF49E5-F935-17B2-5630-C8C2EFA9AA41}"/>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ack background with orange and pink text&#10;&#10;Description automatically generated">
            <a:extLst>
              <a:ext uri="{FF2B5EF4-FFF2-40B4-BE49-F238E27FC236}">
                <a16:creationId xmlns:a16="http://schemas.microsoft.com/office/drawing/2014/main" id="{ACD6269A-5A3A-5252-08AE-0FC483A9D4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6D084669-E976-DB7D-D239-0088D2F7C9F0}"/>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Birth–8 Years |     </a:t>
            </a:r>
            <a:fld id="{8B512919-B088-4E12-9038-722E97F79378}" type="slidenum">
              <a:rPr lang="en-US" smtClean="0">
                <a:solidFill>
                  <a:schemeClr val="accent3"/>
                </a:solidFill>
              </a:rPr>
              <a:pPr/>
              <a:t>‹#›</a:t>
            </a:fld>
            <a:endParaRPr lang="en-US" dirty="0">
              <a:solidFill>
                <a:schemeClr val="accent3"/>
              </a:solidFill>
            </a:endParaRPr>
          </a:p>
        </p:txBody>
      </p:sp>
    </p:spTree>
    <p:extLst>
      <p:ext uri="{BB962C8B-B14F-4D97-AF65-F5344CB8AC3E}">
        <p14:creationId xmlns:p14="http://schemas.microsoft.com/office/powerpoint/2010/main" val="97497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4FBB-FF83-C9B1-CD65-E03D4F5AAB30}"/>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a:t>Click to edit Master title style</a:t>
            </a:r>
          </a:p>
        </p:txBody>
      </p:sp>
      <p:sp>
        <p:nvSpPr>
          <p:cNvPr id="3" name="Picture Placeholder 2">
            <a:extLst>
              <a:ext uri="{FF2B5EF4-FFF2-40B4-BE49-F238E27FC236}">
                <a16:creationId xmlns:a16="http://schemas.microsoft.com/office/drawing/2014/main" id="{C70FD461-79AE-06AC-4A8A-8F97F9810776}"/>
              </a:ext>
            </a:extLst>
          </p:cNvPr>
          <p:cNvSpPr>
            <a:spLocks noGrp="1"/>
          </p:cNvSpPr>
          <p:nvPr>
            <p:ph type="pic" idx="1"/>
          </p:nvPr>
        </p:nvSpPr>
        <p:spPr>
          <a:xfrm>
            <a:off x="5183188" y="987425"/>
            <a:ext cx="6172200" cy="4873625"/>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6B2D769-9BCC-0D85-A22A-B0EC226B0045}"/>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ack background with orange and pink text&#10;&#10;Description automatically generated">
            <a:extLst>
              <a:ext uri="{FF2B5EF4-FFF2-40B4-BE49-F238E27FC236}">
                <a16:creationId xmlns:a16="http://schemas.microsoft.com/office/drawing/2014/main" id="{483C6C8F-93E5-E9DF-BF6A-621E155EE0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EE3CD8D9-1E12-9CBD-90C3-2C7F7FDA877B}"/>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Birth–8 Years |     </a:t>
            </a:r>
            <a:fld id="{8B512919-B088-4E12-9038-722E97F79378}" type="slidenum">
              <a:rPr lang="en-US" smtClean="0">
                <a:solidFill>
                  <a:schemeClr val="accent3"/>
                </a:solidFill>
              </a:rPr>
              <a:pPr/>
              <a:t>‹#›</a:t>
            </a:fld>
            <a:endParaRPr lang="en-US" dirty="0">
              <a:solidFill>
                <a:schemeClr val="accent3"/>
              </a:solidFill>
            </a:endParaRPr>
          </a:p>
        </p:txBody>
      </p:sp>
    </p:spTree>
    <p:extLst>
      <p:ext uri="{BB962C8B-B14F-4D97-AF65-F5344CB8AC3E}">
        <p14:creationId xmlns:p14="http://schemas.microsoft.com/office/powerpoint/2010/main" val="100182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Acks Slide 2">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097103A3-F574-F8EF-5503-102DC288DAD1}"/>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Birth–8 Years |     </a:t>
            </a:r>
            <a:fld id="{8B512919-B088-4E12-9038-722E97F79378}" type="slidenum">
              <a:rPr lang="en-US" smtClean="0">
                <a:solidFill>
                  <a:schemeClr val="accent3"/>
                </a:solidFill>
              </a:rPr>
              <a:pPr/>
              <a:t>‹#›</a:t>
            </a:fld>
            <a:endParaRPr lang="en-US" dirty="0">
              <a:solidFill>
                <a:schemeClr val="accent3"/>
              </a:solidFill>
            </a:endParaRPr>
          </a:p>
        </p:txBody>
      </p:sp>
    </p:spTree>
    <p:extLst>
      <p:ext uri="{BB962C8B-B14F-4D97-AF65-F5344CB8AC3E}">
        <p14:creationId xmlns:p14="http://schemas.microsoft.com/office/powerpoint/2010/main" val="92495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Acks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1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47D6916A-A13E-E2BE-E1BF-854E0C5B83B7}"/>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Birth–8 Years |     </a:t>
            </a:r>
            <a:fld id="{8B512919-B088-4E12-9038-722E97F79378}" type="slidenum">
              <a:rPr lang="en-US" smtClean="0">
                <a:solidFill>
                  <a:schemeClr val="accent3"/>
                </a:solidFill>
              </a:rPr>
              <a:pPr/>
              <a:t>‹#›</a:t>
            </a:fld>
            <a:endParaRPr lang="en-US" dirty="0">
              <a:solidFill>
                <a:schemeClr val="accent3"/>
              </a:solidFill>
            </a:endParaRPr>
          </a:p>
        </p:txBody>
      </p:sp>
      <p:sp>
        <p:nvSpPr>
          <p:cNvPr id="7" name="Rectangle 6">
            <a:extLst>
              <a:ext uri="{FF2B5EF4-FFF2-40B4-BE49-F238E27FC236}">
                <a16:creationId xmlns:a16="http://schemas.microsoft.com/office/drawing/2014/main" id="{ABC7B992-835B-9CA9-2753-5510D5C0CACA}"/>
              </a:ext>
            </a:extLst>
          </p:cNvPr>
          <p:cNvSpPr/>
          <p:nvPr userDrawn="1"/>
        </p:nvSpPr>
        <p:spPr>
          <a:xfrm>
            <a:off x="0" y="-1"/>
            <a:ext cx="12192000" cy="9692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2" name="Title 1">
            <a:extLst>
              <a:ext uri="{FF2B5EF4-FFF2-40B4-BE49-F238E27FC236}">
                <a16:creationId xmlns:a16="http://schemas.microsoft.com/office/drawing/2014/main" id="{33CD1C2F-ADBE-D7AB-25C7-1F4C327A51C9}"/>
              </a:ext>
            </a:extLst>
          </p:cNvPr>
          <p:cNvSpPr>
            <a:spLocks noGrp="1"/>
          </p:cNvSpPr>
          <p:nvPr>
            <p:ph type="title"/>
          </p:nvPr>
        </p:nvSpPr>
        <p:spPr>
          <a:xfrm>
            <a:off x="851646" y="237744"/>
            <a:ext cx="10834075" cy="507831"/>
          </a:xfrm>
        </p:spPr>
        <p:txBody>
          <a:bodyPr anchor="t" anchorCtr="0">
            <a:spAutoFit/>
          </a:bodyPr>
          <a:lstStyle>
            <a:lvl1pPr>
              <a:defRPr>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33346D-541E-3A94-728C-8339318FF420}"/>
              </a:ext>
            </a:extLst>
          </p:cNvPr>
          <p:cNvSpPr>
            <a:spLocks noGrp="1"/>
          </p:cNvSpPr>
          <p:nvPr>
            <p:ph idx="1"/>
          </p:nvPr>
        </p:nvSpPr>
        <p:spPr>
          <a:xfrm>
            <a:off x="851646" y="1253331"/>
            <a:ext cx="10834075" cy="4351338"/>
          </a:xfrm>
        </p:spPr>
        <p:txBody>
          <a:bodyPr/>
          <a:lstStyle>
            <a:lvl1pPr>
              <a:buClr>
                <a:schemeClr val="accent3"/>
              </a:buClr>
              <a:defRPr>
                <a:latin typeface="Montserrat" pitchFamily="2" charset="77"/>
              </a:defRPr>
            </a:lvl1pPr>
            <a:lvl2pPr>
              <a:buClr>
                <a:schemeClr val="accent3"/>
              </a:buClr>
              <a:defRPr>
                <a:latin typeface="Montserrat" pitchFamily="2" charset="77"/>
              </a:defRPr>
            </a:lvl2pPr>
            <a:lvl3pPr>
              <a:buClr>
                <a:schemeClr val="accent3"/>
              </a:buClr>
              <a:defRPr>
                <a:latin typeface="Montserrat" pitchFamily="2" charset="77"/>
              </a:defRPr>
            </a:lvl3pPr>
            <a:lvl4pPr>
              <a:buClr>
                <a:schemeClr val="accent3"/>
              </a:buClr>
              <a:defRPr>
                <a:latin typeface="Montserrat" pitchFamily="2" charset="77"/>
              </a:defRPr>
            </a:lvl4pPr>
            <a:lvl5pPr>
              <a:buClr>
                <a:schemeClr val="accent3"/>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black background with orange and pink text&#10;&#10;Description automatically generated">
            <a:extLst>
              <a:ext uri="{FF2B5EF4-FFF2-40B4-BE49-F238E27FC236}">
                <a16:creationId xmlns:a16="http://schemas.microsoft.com/office/drawing/2014/main" id="{86A8E1E5-FD0E-1573-A51F-20C4C9B9BF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103750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2" name="Parallelogram 4">
            <a:extLst>
              <a:ext uri="{FF2B5EF4-FFF2-40B4-BE49-F238E27FC236}">
                <a16:creationId xmlns:a16="http://schemas.microsoft.com/office/drawing/2014/main" id="{99106158-56B9-2217-E443-573F19EDC6AE}"/>
              </a:ext>
            </a:extLst>
          </p:cNvPr>
          <p:cNvSpPr/>
          <p:nvPr userDrawn="1"/>
        </p:nvSpPr>
        <p:spPr>
          <a:xfrm>
            <a:off x="-12123" y="0"/>
            <a:ext cx="8629073" cy="6228966"/>
          </a:xfrm>
          <a:custGeom>
            <a:avLst/>
            <a:gdLst>
              <a:gd name="connsiteX0" fmla="*/ 0 w 10778837"/>
              <a:gd name="connsiteY0" fmla="*/ 6858000 h 6858000"/>
              <a:gd name="connsiteX1" fmla="*/ 1714500 w 10778837"/>
              <a:gd name="connsiteY1" fmla="*/ 0 h 6858000"/>
              <a:gd name="connsiteX2" fmla="*/ 10778837 w 10778837"/>
              <a:gd name="connsiteY2" fmla="*/ 0 h 6858000"/>
              <a:gd name="connsiteX3" fmla="*/ 9064337 w 10778837"/>
              <a:gd name="connsiteY3" fmla="*/ 6858000 h 6858000"/>
              <a:gd name="connsiteX4" fmla="*/ 0 w 10778837"/>
              <a:gd name="connsiteY4" fmla="*/ 6858000 h 6858000"/>
              <a:gd name="connsiteX0" fmla="*/ 38735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38735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1270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9026237 w 9064337"/>
              <a:gd name="connsiteY3" fmla="*/ 6858000 h 6870700"/>
              <a:gd name="connsiteX4" fmla="*/ 12700 w 9064337"/>
              <a:gd name="connsiteY4" fmla="*/ 68707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4337" h="6870700">
                <a:moveTo>
                  <a:pt x="12700" y="6870700"/>
                </a:moveTo>
                <a:cubicBezTo>
                  <a:pt x="8467" y="4580467"/>
                  <a:pt x="4233" y="2290233"/>
                  <a:pt x="0" y="0"/>
                </a:cubicBezTo>
                <a:lnTo>
                  <a:pt x="9064337" y="0"/>
                </a:lnTo>
                <a:lnTo>
                  <a:pt x="9026237" y="6858000"/>
                </a:lnTo>
                <a:lnTo>
                  <a:pt x="12700" y="6870700"/>
                </a:lnTo>
                <a:close/>
              </a:path>
            </a:pathLst>
          </a:custGeom>
          <a:solidFill>
            <a:schemeClr val="accent3"/>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3" name="Title 1">
            <a:extLst>
              <a:ext uri="{FF2B5EF4-FFF2-40B4-BE49-F238E27FC236}">
                <a16:creationId xmlns:a16="http://schemas.microsoft.com/office/drawing/2014/main" id="{270D5323-9D08-1BF1-2026-E29C8844B730}"/>
              </a:ext>
            </a:extLst>
          </p:cNvPr>
          <p:cNvSpPr>
            <a:spLocks noGrp="1"/>
          </p:cNvSpPr>
          <p:nvPr>
            <p:ph type="title"/>
          </p:nvPr>
        </p:nvSpPr>
        <p:spPr>
          <a:xfrm>
            <a:off x="1022350" y="2603734"/>
            <a:ext cx="5720195" cy="1421928"/>
          </a:xfrm>
        </p:spPr>
        <p:txBody>
          <a:bodyPr wrap="square" anchor="t" anchorCtr="0">
            <a:spAutoFit/>
          </a:bodyPr>
          <a:lstStyle>
            <a:lvl1pPr algn="ctr">
              <a:defRPr sz="4800">
                <a:solidFill>
                  <a:schemeClr val="bg1"/>
                </a:solidFill>
                <a:latin typeface="Montserrat" pitchFamily="2" charset="77"/>
              </a:defRPr>
            </a:lvl1pPr>
          </a:lstStyle>
          <a:p>
            <a:r>
              <a:rPr lang="en-US" dirty="0"/>
              <a:t>Click to edit Master title style</a:t>
            </a:r>
          </a:p>
        </p:txBody>
      </p:sp>
      <p:pic>
        <p:nvPicPr>
          <p:cNvPr id="6" name="Picture 5" descr="A black background with orange and pink text&#10;&#10;Description automatically generated">
            <a:extLst>
              <a:ext uri="{FF2B5EF4-FFF2-40B4-BE49-F238E27FC236}">
                <a16:creationId xmlns:a16="http://schemas.microsoft.com/office/drawing/2014/main" id="{1571766E-8583-9C86-EF80-26FFE67515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8" name="Slide Number Placeholder 3">
            <a:extLst>
              <a:ext uri="{FF2B5EF4-FFF2-40B4-BE49-F238E27FC236}">
                <a16:creationId xmlns:a16="http://schemas.microsoft.com/office/drawing/2014/main" id="{695AC86B-6E13-9B91-6807-7142E885F9E9}"/>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Birth–8 Years |     </a:t>
            </a:r>
            <a:fld id="{8B512919-B088-4E12-9038-722E97F79378}" type="slidenum">
              <a:rPr lang="en-US" smtClean="0">
                <a:solidFill>
                  <a:schemeClr val="accent3"/>
                </a:solidFill>
              </a:rPr>
              <a:pPr/>
              <a:t>‹#›</a:t>
            </a:fld>
            <a:endParaRPr lang="en-US" dirty="0">
              <a:solidFill>
                <a:schemeClr val="accent3"/>
              </a:solidFill>
            </a:endParaRPr>
          </a:p>
        </p:txBody>
      </p:sp>
      <p:pic>
        <p:nvPicPr>
          <p:cNvPr id="4" name="Picture 3" descr="A purple ruler on a black background&#10;&#10;AI-generated content may be incorrect.">
            <a:extLst>
              <a:ext uri="{FF2B5EF4-FFF2-40B4-BE49-F238E27FC236}">
                <a16:creationId xmlns:a16="http://schemas.microsoft.com/office/drawing/2014/main" id="{407F2EFD-3D3B-B896-EEEE-3F6E16D74D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12507" y="135382"/>
            <a:ext cx="512065" cy="512065"/>
          </a:xfrm>
          <a:prstGeom prst="rect">
            <a:avLst/>
          </a:prstGeom>
        </p:spPr>
      </p:pic>
    </p:spTree>
    <p:extLst>
      <p:ext uri="{BB962C8B-B14F-4D97-AF65-F5344CB8AC3E}">
        <p14:creationId xmlns:p14="http://schemas.microsoft.com/office/powerpoint/2010/main" val="1156648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53F61F-4211-FC0C-0F79-348FCF10FDF1}"/>
              </a:ext>
            </a:extLst>
          </p:cNvPr>
          <p:cNvSpPr/>
          <p:nvPr userDrawn="1"/>
        </p:nvSpPr>
        <p:spPr>
          <a:xfrm>
            <a:off x="4047358" y="-1"/>
            <a:ext cx="8144641" cy="61769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7" name="Title 1">
            <a:extLst>
              <a:ext uri="{FF2B5EF4-FFF2-40B4-BE49-F238E27FC236}">
                <a16:creationId xmlns:a16="http://schemas.microsoft.com/office/drawing/2014/main" id="{277E722D-964F-6926-6941-B07C59F26A69}"/>
              </a:ext>
            </a:extLst>
          </p:cNvPr>
          <p:cNvSpPr>
            <a:spLocks noGrp="1"/>
          </p:cNvSpPr>
          <p:nvPr>
            <p:ph type="title"/>
          </p:nvPr>
        </p:nvSpPr>
        <p:spPr>
          <a:xfrm>
            <a:off x="4303419" y="237744"/>
            <a:ext cx="7705701" cy="535531"/>
          </a:xfrm>
        </p:spPr>
        <p:txBody>
          <a:bodyPr>
            <a:spAutoFit/>
          </a:bodyPr>
          <a:lstStyle>
            <a:lvl1pPr>
              <a:defRPr sz="3200" b="1">
                <a:solidFill>
                  <a:schemeClr val="bg1"/>
                </a:solidFill>
                <a:latin typeface="Montserrat" pitchFamily="2" charset="77"/>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CC35C7D8-2045-FB6C-413B-E2DB364759B2}"/>
              </a:ext>
            </a:extLst>
          </p:cNvPr>
          <p:cNvSpPr>
            <a:spLocks noGrp="1"/>
          </p:cNvSpPr>
          <p:nvPr>
            <p:ph idx="1"/>
          </p:nvPr>
        </p:nvSpPr>
        <p:spPr>
          <a:xfrm>
            <a:off x="4348480" y="1876097"/>
            <a:ext cx="7487919" cy="4300866"/>
          </a:xfrm>
        </p:spPr>
        <p:txBody>
          <a:bodyPr/>
          <a:lstStyle>
            <a:lvl1pPr>
              <a:buClr>
                <a:schemeClr val="bg1"/>
              </a:buClr>
              <a:defRPr>
                <a:solidFill>
                  <a:schemeClr val="bg1"/>
                </a:solidFill>
                <a:latin typeface="Montserrat" pitchFamily="2" charset="77"/>
              </a:defRPr>
            </a:lvl1pPr>
            <a:lvl2pPr>
              <a:buClr>
                <a:schemeClr val="bg1"/>
              </a:buClr>
              <a:defRPr>
                <a:solidFill>
                  <a:schemeClr val="bg1"/>
                </a:solidFill>
                <a:latin typeface="Montserrat" pitchFamily="2" charset="77"/>
              </a:defRPr>
            </a:lvl2pPr>
            <a:lvl3pPr>
              <a:buClr>
                <a:schemeClr val="bg1"/>
              </a:buClr>
              <a:defRPr>
                <a:solidFill>
                  <a:schemeClr val="bg1"/>
                </a:solidFill>
                <a:latin typeface="Montserrat" pitchFamily="2" charset="77"/>
              </a:defRPr>
            </a:lvl3pPr>
            <a:lvl4pPr>
              <a:buClr>
                <a:schemeClr val="bg1"/>
              </a:buClr>
              <a:defRPr>
                <a:solidFill>
                  <a:schemeClr val="bg1"/>
                </a:solidFill>
                <a:latin typeface="Montserrat" pitchFamily="2" charset="77"/>
              </a:defRPr>
            </a:lvl4pPr>
            <a:lvl5pPr>
              <a:buClr>
                <a:schemeClr val="bg1"/>
              </a:buClr>
              <a:defRPr>
                <a:solidFill>
                  <a:schemeClr val="bg1"/>
                </a:solidFill>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2">
            <a:extLst>
              <a:ext uri="{FF2B5EF4-FFF2-40B4-BE49-F238E27FC236}">
                <a16:creationId xmlns:a16="http://schemas.microsoft.com/office/drawing/2014/main" id="{76513295-8E09-244A-2049-48F81DF08D12}"/>
              </a:ext>
            </a:extLst>
          </p:cNvPr>
          <p:cNvSpPr>
            <a:spLocks noGrp="1"/>
          </p:cNvSpPr>
          <p:nvPr>
            <p:ph type="pic" idx="13"/>
          </p:nvPr>
        </p:nvSpPr>
        <p:spPr>
          <a:xfrm>
            <a:off x="0" y="0"/>
            <a:ext cx="4038599" cy="6176963"/>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Subtitle 2">
            <a:extLst>
              <a:ext uri="{FF2B5EF4-FFF2-40B4-BE49-F238E27FC236}">
                <a16:creationId xmlns:a16="http://schemas.microsoft.com/office/drawing/2014/main" id="{4D7A4D84-B73D-5B55-A89F-415F0A515566}"/>
              </a:ext>
            </a:extLst>
          </p:cNvPr>
          <p:cNvSpPr>
            <a:spLocks noGrp="1"/>
          </p:cNvSpPr>
          <p:nvPr>
            <p:ph type="subTitle" idx="14" hasCustomPrompt="1"/>
          </p:nvPr>
        </p:nvSpPr>
        <p:spPr>
          <a:xfrm>
            <a:off x="4364335" y="1027595"/>
            <a:ext cx="7254326" cy="580486"/>
          </a:xfrm>
        </p:spPr>
        <p:txBody>
          <a:bodyPr anchor="ctr">
            <a:normAutofit/>
          </a:bodyPr>
          <a:lstStyle>
            <a:lvl1pPr marL="0" indent="0" algn="l">
              <a:buNone/>
              <a:defRPr sz="32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5" name="Picture 4" descr="A black background with orange and pink text&#10;&#10;Description automatically generated">
            <a:extLst>
              <a:ext uri="{FF2B5EF4-FFF2-40B4-BE49-F238E27FC236}">
                <a16:creationId xmlns:a16="http://schemas.microsoft.com/office/drawing/2014/main" id="{54BCEE84-BDB0-0458-D934-AD1A8FF892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9" name="Slide Number Placeholder 3">
            <a:extLst>
              <a:ext uri="{FF2B5EF4-FFF2-40B4-BE49-F238E27FC236}">
                <a16:creationId xmlns:a16="http://schemas.microsoft.com/office/drawing/2014/main" id="{E1ADEEBB-FE22-8F50-5135-7529606EA5B5}"/>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Birth–8 Years |     </a:t>
            </a:r>
            <a:fld id="{8B512919-B088-4E12-9038-722E97F79378}" type="slidenum">
              <a:rPr lang="en-US" smtClean="0">
                <a:solidFill>
                  <a:schemeClr val="accent3"/>
                </a:solidFill>
              </a:rPr>
              <a:pPr/>
              <a:t>‹#›</a:t>
            </a:fld>
            <a:endParaRPr lang="en-US" dirty="0">
              <a:solidFill>
                <a:schemeClr val="accent3"/>
              </a:solidFill>
            </a:endParaRPr>
          </a:p>
        </p:txBody>
      </p:sp>
    </p:spTree>
    <p:extLst>
      <p:ext uri="{BB962C8B-B14F-4D97-AF65-F5344CB8AC3E}">
        <p14:creationId xmlns:p14="http://schemas.microsoft.com/office/powerpoint/2010/main" val="115960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chemeClr val="accent3"/>
          </a:solidFill>
          <a:ln w="2540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5041900"/>
          </a:xfrm>
        </p:spPr>
        <p:txBody>
          <a:bodyPr>
            <a:normAutofit/>
          </a:bodyPr>
          <a:lstStyle>
            <a:lvl1pPr algn="ctr">
              <a:defRPr sz="4800">
                <a:solidFill>
                  <a:schemeClr val="bg1"/>
                </a:solidFill>
                <a:latin typeface="Montserrat" pitchFamily="2" charset="77"/>
              </a:defRPr>
            </a:lvl1p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A black background with orange and pink text&#10;&#10;Description automatically generated">
            <a:extLst>
              <a:ext uri="{FF2B5EF4-FFF2-40B4-BE49-F238E27FC236}">
                <a16:creationId xmlns:a16="http://schemas.microsoft.com/office/drawing/2014/main" id="{14CFB3AB-378B-437C-AF63-1F122EC5D3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2" name="Slide Number Placeholder 3">
            <a:extLst>
              <a:ext uri="{FF2B5EF4-FFF2-40B4-BE49-F238E27FC236}">
                <a16:creationId xmlns:a16="http://schemas.microsoft.com/office/drawing/2014/main" id="{DFA49843-550C-F779-0176-E068BF2626EC}"/>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Birth–8 Years |     </a:t>
            </a:r>
            <a:fld id="{8B512919-B088-4E12-9038-722E97F79378}" type="slidenum">
              <a:rPr lang="en-US" smtClean="0">
                <a:solidFill>
                  <a:schemeClr val="accent3"/>
                </a:solidFill>
              </a:rPr>
              <a:pPr/>
              <a:t>‹#›</a:t>
            </a:fld>
            <a:endParaRPr lang="en-US" dirty="0">
              <a:solidFill>
                <a:schemeClr val="accent3"/>
              </a:solidFill>
            </a:endParaRPr>
          </a:p>
        </p:txBody>
      </p:sp>
    </p:spTree>
    <p:extLst>
      <p:ext uri="{BB962C8B-B14F-4D97-AF65-F5344CB8AC3E}">
        <p14:creationId xmlns:p14="http://schemas.microsoft.com/office/powerpoint/2010/main" val="213129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Sub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chemeClr val="accent3"/>
          </a:solidFill>
          <a:ln w="1905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3288644"/>
          </a:xfrm>
        </p:spPr>
        <p:txBody>
          <a:bodyPr anchor="b">
            <a:normAutofit/>
          </a:bodyPr>
          <a:lstStyle>
            <a:lvl1pPr algn="ctr">
              <a:defRPr sz="4800" i="0">
                <a:solidFill>
                  <a:schemeClr val="bg1"/>
                </a:solidFill>
                <a:latin typeface="Montserrat" pitchFamily="2" charset="77"/>
              </a:defRPr>
            </a:lvl1p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ubtitle 2">
            <a:extLst>
              <a:ext uri="{FF2B5EF4-FFF2-40B4-BE49-F238E27FC236}">
                <a16:creationId xmlns:a16="http://schemas.microsoft.com/office/drawing/2014/main" id="{4838C7E2-6BA9-D11B-CA74-660EA8553C64}"/>
              </a:ext>
            </a:extLst>
          </p:cNvPr>
          <p:cNvSpPr>
            <a:spLocks noGrp="1"/>
          </p:cNvSpPr>
          <p:nvPr>
            <p:ph type="subTitle" idx="13" hasCustomPrompt="1"/>
          </p:nvPr>
        </p:nvSpPr>
        <p:spPr>
          <a:xfrm>
            <a:off x="1237130" y="4485862"/>
            <a:ext cx="4034118" cy="1466470"/>
          </a:xfrm>
        </p:spPr>
        <p:txBody>
          <a:bodyPr anchor="t">
            <a:normAutofit/>
          </a:bodyPr>
          <a:lstStyle>
            <a:lvl1pPr marL="0" indent="0" algn="ctr">
              <a:buNone/>
              <a:defRPr sz="32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6" name="Picture 5" descr="A black background with orange and pink text&#10;&#10;Description automatically generated">
            <a:extLst>
              <a:ext uri="{FF2B5EF4-FFF2-40B4-BE49-F238E27FC236}">
                <a16:creationId xmlns:a16="http://schemas.microsoft.com/office/drawing/2014/main" id="{D22DFA49-7492-8141-2C3E-0F81CAAD41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3" name="Slide Number Placeholder 3">
            <a:extLst>
              <a:ext uri="{FF2B5EF4-FFF2-40B4-BE49-F238E27FC236}">
                <a16:creationId xmlns:a16="http://schemas.microsoft.com/office/drawing/2014/main" id="{2D06AFA7-5B30-1E9A-7689-273DE0960F6C}"/>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Birth–8 Years |     </a:t>
            </a:r>
            <a:fld id="{8B512919-B088-4E12-9038-722E97F79378}" type="slidenum">
              <a:rPr lang="en-US" smtClean="0">
                <a:solidFill>
                  <a:schemeClr val="accent3"/>
                </a:solidFill>
              </a:rPr>
              <a:pPr/>
              <a:t>‹#›</a:t>
            </a:fld>
            <a:endParaRPr lang="en-US" dirty="0">
              <a:solidFill>
                <a:schemeClr val="accent3"/>
              </a:solidFill>
            </a:endParaRPr>
          </a:p>
        </p:txBody>
      </p:sp>
    </p:spTree>
    <p:extLst>
      <p:ext uri="{BB962C8B-B14F-4D97-AF65-F5344CB8AC3E}">
        <p14:creationId xmlns:p14="http://schemas.microsoft.com/office/powerpoint/2010/main" val="17524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832852-58CE-6473-0BBB-FC1E334A8753}"/>
              </a:ext>
            </a:extLst>
          </p:cNvPr>
          <p:cNvSpPr/>
          <p:nvPr userDrawn="1"/>
        </p:nvSpPr>
        <p:spPr>
          <a:xfrm>
            <a:off x="0" y="-1"/>
            <a:ext cx="12192000" cy="9692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324303"/>
            <a:ext cx="5181600" cy="4852660"/>
          </a:xfrm>
        </p:spPr>
        <p:txBody>
          <a:bodyPr/>
          <a:lstStyle>
            <a:lvl1pPr>
              <a:buClr>
                <a:schemeClr val="accent3"/>
              </a:buClr>
              <a:defRPr>
                <a:latin typeface="Montserrat" pitchFamily="2" charset="77"/>
              </a:defRPr>
            </a:lvl1pPr>
            <a:lvl2pPr>
              <a:buClr>
                <a:schemeClr val="accent3"/>
              </a:buClr>
              <a:defRPr>
                <a:latin typeface="Montserrat" pitchFamily="2" charset="77"/>
              </a:defRPr>
            </a:lvl2pPr>
            <a:lvl3pPr>
              <a:buClr>
                <a:schemeClr val="accent3"/>
              </a:buClr>
              <a:defRPr>
                <a:latin typeface="Montserrat" pitchFamily="2" charset="77"/>
              </a:defRPr>
            </a:lvl3pPr>
            <a:lvl4pPr>
              <a:buClr>
                <a:schemeClr val="accent3"/>
              </a:buClr>
              <a:defRPr>
                <a:latin typeface="Montserrat" pitchFamily="2" charset="77"/>
              </a:defRPr>
            </a:lvl4pPr>
            <a:lvl5pPr>
              <a:buClr>
                <a:schemeClr val="accent3"/>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324303"/>
            <a:ext cx="5181600" cy="4852660"/>
          </a:xfrm>
        </p:spPr>
        <p:txBody>
          <a:bodyPr/>
          <a:lstStyle>
            <a:lvl1pPr>
              <a:buClr>
                <a:schemeClr val="accent3"/>
              </a:buClr>
              <a:defRPr>
                <a:latin typeface="Montserrat" pitchFamily="2" charset="77"/>
              </a:defRPr>
            </a:lvl1pPr>
            <a:lvl2pPr>
              <a:buClr>
                <a:schemeClr val="accent3"/>
              </a:buClr>
              <a:defRPr>
                <a:latin typeface="Montserrat" pitchFamily="2" charset="77"/>
              </a:defRPr>
            </a:lvl2pPr>
            <a:lvl3pPr>
              <a:buClr>
                <a:schemeClr val="accent3"/>
              </a:buClr>
              <a:defRPr>
                <a:latin typeface="Montserrat" pitchFamily="2" charset="77"/>
              </a:defRPr>
            </a:lvl3pPr>
            <a:lvl4pPr>
              <a:buClr>
                <a:schemeClr val="accent3"/>
              </a:buClr>
              <a:defRPr>
                <a:latin typeface="Montserrat" pitchFamily="2" charset="77"/>
              </a:defRPr>
            </a:lvl4pPr>
            <a:lvl5pPr>
              <a:buClr>
                <a:schemeClr val="accent3"/>
              </a:buClr>
              <a:defRPr>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199" y="237744"/>
            <a:ext cx="10812517" cy="507831"/>
          </a:xfrm>
        </p:spPr>
        <p:txBody>
          <a:bodyPr>
            <a:spAutoFit/>
          </a:bodyPr>
          <a:lstStyle>
            <a:lvl1pPr>
              <a:defRPr>
                <a:solidFill>
                  <a:schemeClr val="bg1"/>
                </a:solidFill>
                <a:latin typeface="Montserrat" pitchFamily="2" charset="77"/>
              </a:defRPr>
            </a:lvl1pPr>
          </a:lstStyle>
          <a:p>
            <a:r>
              <a:rPr lang="en-US"/>
              <a:t>Click to edit Master title style</a:t>
            </a:r>
            <a:endParaRPr lang="en-US" dirty="0"/>
          </a:p>
        </p:txBody>
      </p:sp>
      <p:pic>
        <p:nvPicPr>
          <p:cNvPr id="8" name="Picture 7" descr="A black background with orange and pink text&#10;&#10;Description automatically generated">
            <a:extLst>
              <a:ext uri="{FF2B5EF4-FFF2-40B4-BE49-F238E27FC236}">
                <a16:creationId xmlns:a16="http://schemas.microsoft.com/office/drawing/2014/main" id="{00F594E6-64BF-1E93-2C2C-D3FBF7459F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B497636E-AF6E-955B-1817-D23F0FB6E432}"/>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3"/>
                </a:solidFill>
              </a:rPr>
              <a:t>Birth–8 Years |     </a:t>
            </a:r>
            <a:fld id="{8B512919-B088-4E12-9038-722E97F79378}" type="slidenum">
              <a:rPr lang="en-US" smtClean="0">
                <a:solidFill>
                  <a:schemeClr val="accent3"/>
                </a:solidFill>
              </a:rPr>
              <a:pPr/>
              <a:t>‹#›</a:t>
            </a:fld>
            <a:endParaRPr lang="en-US" dirty="0">
              <a:solidFill>
                <a:schemeClr val="accent3"/>
              </a:solidFill>
            </a:endParaRPr>
          </a:p>
        </p:txBody>
      </p:sp>
    </p:spTree>
    <p:extLst>
      <p:ext uri="{BB962C8B-B14F-4D97-AF65-F5344CB8AC3E}">
        <p14:creationId xmlns:p14="http://schemas.microsoft.com/office/powerpoint/2010/main" val="224774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58F496-FA92-9058-EA6C-7E4B80805B20}"/>
              </a:ext>
            </a:extLst>
          </p:cNvPr>
          <p:cNvSpPr>
            <a:spLocks noGrp="1"/>
          </p:cNvSpPr>
          <p:nvPr>
            <p:ph type="title"/>
          </p:nvPr>
        </p:nvSpPr>
        <p:spPr>
          <a:xfrm>
            <a:off x="187271" y="199156"/>
            <a:ext cx="11839413" cy="808872"/>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04CB3DFC-8703-37CA-7721-AEEDA04DB6C3}"/>
              </a:ext>
            </a:extLst>
          </p:cNvPr>
          <p:cNvSpPr>
            <a:spLocks noGrp="1"/>
          </p:cNvSpPr>
          <p:nvPr>
            <p:ph type="body" idx="1"/>
          </p:nvPr>
        </p:nvSpPr>
        <p:spPr>
          <a:xfrm>
            <a:off x="590226" y="1253331"/>
            <a:ext cx="1109549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E313DF2A-6B63-F66A-B382-265CE0FDC93F}"/>
              </a:ext>
            </a:extLst>
          </p:cNvPr>
          <p:cNvSpPr>
            <a:spLocks noGrp="1"/>
          </p:cNvSpPr>
          <p:nvPr>
            <p:ph type="sldNum" sz="quarter" idx="4"/>
          </p:nvPr>
        </p:nvSpPr>
        <p:spPr>
          <a:xfrm>
            <a:off x="9410700" y="6451600"/>
            <a:ext cx="2743200" cy="365125"/>
          </a:xfrm>
          <a:prstGeom prst="rect">
            <a:avLst/>
          </a:prstGeom>
        </p:spPr>
        <p:txBody>
          <a:bodyPr vert="horz" lIns="91440" tIns="45720" rIns="91440" bIns="45720" rtlCol="0" anchor="ctr"/>
          <a:lstStyle>
            <a:lvl1pPr algn="r">
              <a:defRPr sz="1200" b="1">
                <a:solidFill>
                  <a:schemeClr val="tx2"/>
                </a:solidFill>
                <a:latin typeface="Montserrat" panose="00000500000000000000" pitchFamily="50" charset="0"/>
              </a:defRPr>
            </a:lvl1pPr>
          </a:lstStyle>
          <a:p>
            <a:fld id="{8B512919-B088-4E12-9038-722E97F79378}" type="slidenum">
              <a:rPr lang="en-US" smtClean="0"/>
              <a:pPr/>
              <a:t>‹#›</a:t>
            </a:fld>
            <a:endParaRPr lang="en-US" dirty="0"/>
          </a:p>
        </p:txBody>
      </p:sp>
    </p:spTree>
    <p:extLst>
      <p:ext uri="{BB962C8B-B14F-4D97-AF65-F5344CB8AC3E}">
        <p14:creationId xmlns:p14="http://schemas.microsoft.com/office/powerpoint/2010/main" val="249091957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50" r:id="rId4"/>
    <p:sldLayoutId id="2147483669" r:id="rId5"/>
    <p:sldLayoutId id="2147483667" r:id="rId6"/>
    <p:sldLayoutId id="2147483660" r:id="rId7"/>
    <p:sldLayoutId id="2147483664" r:id="rId8"/>
    <p:sldLayoutId id="2147483652" r:id="rId9"/>
    <p:sldLayoutId id="2147483665" r:id="rId10"/>
    <p:sldLayoutId id="2147483653" r:id="rId11"/>
    <p:sldLayoutId id="2147483654" r:id="rId12"/>
    <p:sldLayoutId id="2147483666" r:id="rId13"/>
    <p:sldLayoutId id="2147483655" r:id="rId14"/>
    <p:sldLayoutId id="2147483656" r:id="rId15"/>
    <p:sldLayoutId id="2147483657" r:id="rId16"/>
  </p:sldLayoutIdLst>
  <p:hf hdr="0" ftr="0" dt="0"/>
  <p:txStyles>
    <p:titleStyle>
      <a:lvl1pPr algn="l" defTabSz="914400" rtl="0" eaLnBrk="1" latinLnBrk="0" hangingPunct="1">
        <a:lnSpc>
          <a:spcPct val="90000"/>
        </a:lnSpc>
        <a:spcBef>
          <a:spcPct val="0"/>
        </a:spcBef>
        <a:buNone/>
        <a:defRPr sz="3000" b="1" kern="1200">
          <a:solidFill>
            <a:schemeClr val="accent3"/>
          </a:solidFill>
          <a:latin typeface="Montserrat" panose="00000500000000000000" pitchFamily="50" charset="0"/>
          <a:ea typeface="+mj-ea"/>
          <a:cs typeface="+mj-cs"/>
        </a:defRPr>
      </a:lvl1pPr>
    </p:titleStyle>
    <p:bodyStyle>
      <a:lvl1pPr marL="228600" indent="-228600" algn="l" defTabSz="914400" rtl="0" eaLnBrk="1" latinLnBrk="0" hangingPunct="1">
        <a:lnSpc>
          <a:spcPct val="120000"/>
        </a:lnSpc>
        <a:spcBef>
          <a:spcPts val="1000"/>
        </a:spcBef>
        <a:buClr>
          <a:schemeClr val="accent3"/>
        </a:buClr>
        <a:buFont typeface="Arial" panose="020B0604020202020204" pitchFamily="34" charset="0"/>
        <a:buChar char="•"/>
        <a:defRPr sz="2800" kern="1200">
          <a:solidFill>
            <a:srgbClr val="0F173D"/>
          </a:solidFill>
          <a:latin typeface="Montserrat" panose="00000500000000000000" pitchFamily="50" charset="0"/>
          <a:ea typeface="+mn-ea"/>
          <a:cs typeface="+mn-cs"/>
        </a:defRPr>
      </a:lvl1pPr>
      <a:lvl2pPr marL="685800" indent="-228600" algn="l" defTabSz="914400" rtl="0" eaLnBrk="1" latinLnBrk="0" hangingPunct="1">
        <a:lnSpc>
          <a:spcPct val="120000"/>
        </a:lnSpc>
        <a:spcBef>
          <a:spcPts val="500"/>
        </a:spcBef>
        <a:buClr>
          <a:schemeClr val="accent3"/>
        </a:buClr>
        <a:buFont typeface="Arial" panose="020B0604020202020204" pitchFamily="34" charset="0"/>
        <a:buChar char="•"/>
        <a:defRPr sz="2400" kern="1200">
          <a:solidFill>
            <a:srgbClr val="0F173D"/>
          </a:solidFill>
          <a:latin typeface="Montserrat" panose="00000500000000000000" pitchFamily="50" charset="0"/>
          <a:ea typeface="+mn-ea"/>
          <a:cs typeface="+mn-cs"/>
        </a:defRPr>
      </a:lvl2pPr>
      <a:lvl3pPr marL="1143000" indent="-228600" algn="l" defTabSz="914400" rtl="0" eaLnBrk="1" latinLnBrk="0" hangingPunct="1">
        <a:lnSpc>
          <a:spcPct val="120000"/>
        </a:lnSpc>
        <a:spcBef>
          <a:spcPts val="500"/>
        </a:spcBef>
        <a:buClr>
          <a:schemeClr val="accent3"/>
        </a:buClr>
        <a:buFont typeface="Arial" panose="020B0604020202020204" pitchFamily="34" charset="0"/>
        <a:buChar char="•"/>
        <a:defRPr sz="2000" kern="1200">
          <a:solidFill>
            <a:srgbClr val="0F173D"/>
          </a:solidFill>
          <a:latin typeface="Montserrat" panose="00000500000000000000" pitchFamily="50" charset="0"/>
          <a:ea typeface="+mn-ea"/>
          <a:cs typeface="+mn-cs"/>
        </a:defRPr>
      </a:lvl3pPr>
      <a:lvl4pPr marL="1600200" indent="-228600" algn="l" defTabSz="914400" rtl="0" eaLnBrk="1" latinLnBrk="0" hangingPunct="1">
        <a:lnSpc>
          <a:spcPct val="120000"/>
        </a:lnSpc>
        <a:spcBef>
          <a:spcPts val="500"/>
        </a:spcBef>
        <a:buClr>
          <a:schemeClr val="accent3"/>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4pPr>
      <a:lvl5pPr marL="2057400" indent="-228600" algn="l" defTabSz="914400" rtl="0" eaLnBrk="1" latinLnBrk="0" hangingPunct="1">
        <a:lnSpc>
          <a:spcPct val="120000"/>
        </a:lnSpc>
        <a:spcBef>
          <a:spcPts val="500"/>
        </a:spcBef>
        <a:buClr>
          <a:schemeClr val="accent3"/>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19.jpe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3222D5-6FE3-BC6F-608E-57B8261DE85E}"/>
              </a:ext>
            </a:extLst>
          </p:cNvPr>
          <p:cNvSpPr>
            <a:spLocks noGrp="1"/>
          </p:cNvSpPr>
          <p:nvPr>
            <p:ph type="ctrTitle"/>
          </p:nvPr>
        </p:nvSpPr>
        <p:spPr>
          <a:xfrm>
            <a:off x="609243" y="2400536"/>
            <a:ext cx="4781907" cy="1920526"/>
          </a:xfrm>
        </p:spPr>
        <p:txBody>
          <a:bodyPr anchor="b">
            <a:spAutoFit/>
          </a:bodyPr>
          <a:lstStyle/>
          <a:p>
            <a:pPr algn="l"/>
            <a:r>
              <a:rPr lang="en-US" sz="4400" dirty="0"/>
              <a:t>Introduction to Measurement: </a:t>
            </a:r>
            <a:r>
              <a:rPr lang="en-US" sz="4400" b="0" dirty="0"/>
              <a:t>Birth–8 Years</a:t>
            </a:r>
          </a:p>
        </p:txBody>
      </p:sp>
    </p:spTree>
    <p:extLst>
      <p:ext uri="{BB962C8B-B14F-4D97-AF65-F5344CB8AC3E}">
        <p14:creationId xmlns:p14="http://schemas.microsoft.com/office/powerpoint/2010/main" val="123712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8542-B440-AFB3-27F6-60D87FF71925}"/>
              </a:ext>
            </a:extLst>
          </p:cNvPr>
          <p:cNvSpPr>
            <a:spLocks noGrp="1"/>
          </p:cNvSpPr>
          <p:nvPr>
            <p:ph type="title"/>
          </p:nvPr>
        </p:nvSpPr>
        <p:spPr/>
        <p:txBody>
          <a:bodyPr>
            <a:noAutofit/>
          </a:bodyPr>
          <a:lstStyle/>
          <a:p>
            <a:r>
              <a:rPr lang="en-US" b="1" dirty="0">
                <a:latin typeface="Montserrat" pitchFamily="2" charset="77"/>
              </a:rPr>
              <a:t>Three Measurement Skills</a:t>
            </a:r>
          </a:p>
        </p:txBody>
      </p:sp>
      <p:sp>
        <p:nvSpPr>
          <p:cNvPr id="4" name="Picture Placeholder 3">
            <a:extLst>
              <a:ext uri="{FF2B5EF4-FFF2-40B4-BE49-F238E27FC236}">
                <a16:creationId xmlns:a16="http://schemas.microsoft.com/office/drawing/2014/main" id="{22E3FBCB-CC55-24C7-49F8-99249EEB466E}"/>
              </a:ext>
            </a:extLst>
          </p:cNvPr>
          <p:cNvSpPr>
            <a:spLocks noGrp="1"/>
          </p:cNvSpPr>
          <p:nvPr>
            <p:ph type="pic" idx="13"/>
          </p:nvPr>
        </p:nvSpPr>
        <p:spPr/>
        <p:txBody>
          <a:bodyPr/>
          <a:lstStyle/>
          <a:p>
            <a:endParaRPr lang="en-US" dirty="0"/>
          </a:p>
        </p:txBody>
      </p:sp>
      <p:pic>
        <p:nvPicPr>
          <p:cNvPr id="5" name="Picture 4">
            <a:extLst>
              <a:ext uri="{FF2B5EF4-FFF2-40B4-BE49-F238E27FC236}">
                <a16:creationId xmlns:a16="http://schemas.microsoft.com/office/drawing/2014/main" id="{A7BFC7DB-4738-7DC8-506D-81C4629E6B8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6200000">
            <a:off x="-1069181" y="1069182"/>
            <a:ext cx="6176963" cy="4038600"/>
          </a:xfrm>
          <a:prstGeom prst="rect">
            <a:avLst/>
          </a:prstGeom>
        </p:spPr>
      </p:pic>
      <p:graphicFrame>
        <p:nvGraphicFramePr>
          <p:cNvPr id="20" name="Content Placeholder 7" descr="Noticing Measurable Attributes.&#10;Comparing and Ordering.&#10;Measuring.">
            <a:extLst>
              <a:ext uri="{FF2B5EF4-FFF2-40B4-BE49-F238E27FC236}">
                <a16:creationId xmlns:a16="http://schemas.microsoft.com/office/drawing/2014/main" id="{306AF5EE-0A80-EF0A-51DC-3F365DA6EC05}"/>
              </a:ext>
            </a:extLst>
          </p:cNvPr>
          <p:cNvGraphicFramePr>
            <a:graphicFrameLocks noGrp="1"/>
          </p:cNvGraphicFramePr>
          <p:nvPr>
            <p:ph idx="1"/>
            <p:extLst>
              <p:ext uri="{D42A27DB-BD31-4B8C-83A1-F6EECF244321}">
                <p14:modId xmlns:p14="http://schemas.microsoft.com/office/powerpoint/2010/main" val="2117345222"/>
              </p:ext>
            </p:extLst>
          </p:nvPr>
        </p:nvGraphicFramePr>
        <p:xfrm>
          <a:off x="4348163" y="1876425"/>
          <a:ext cx="7488237" cy="43005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59292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A275F6-082A-79D7-FEFE-33FFCF481F28}"/>
              </a:ext>
            </a:extLst>
          </p:cNvPr>
          <p:cNvSpPr>
            <a:spLocks noGrp="1"/>
          </p:cNvSpPr>
          <p:nvPr>
            <p:ph type="title"/>
          </p:nvPr>
        </p:nvSpPr>
        <p:spPr/>
        <p:txBody>
          <a:bodyPr/>
          <a:lstStyle/>
          <a:p>
            <a:r>
              <a:rPr lang="en-US" dirty="0"/>
              <a:t>What Do You Notice?</a:t>
            </a:r>
          </a:p>
        </p:txBody>
      </p:sp>
      <p:pic>
        <p:nvPicPr>
          <p:cNvPr id="6" name="Content Placeholder 5">
            <a:extLst>
              <a:ext uri="{FF2B5EF4-FFF2-40B4-BE49-F238E27FC236}">
                <a16:creationId xmlns:a16="http://schemas.microsoft.com/office/drawing/2014/main" id="{3E7FEE00-303B-2A9E-EA87-B943146CF4A0}"/>
              </a:ext>
              <a:ext uri="{C183D7F6-B498-43B3-948B-1728B52AA6E4}">
                <adec:decorative xmlns:adec="http://schemas.microsoft.com/office/drawing/2017/decorative" val="1"/>
              </a:ext>
            </a:extLst>
          </p:cNvPr>
          <p:cNvPicPr>
            <a:picLocks noGrp="1" noChangeAspect="1"/>
          </p:cNvPicPr>
          <p:nvPr>
            <p:ph sz="half" idx="2"/>
          </p:nvPr>
        </p:nvPicPr>
        <p:blipFill>
          <a:blip r:embed="rId3" cstate="screen">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tretch>
            <a:fillRect/>
          </a:stretch>
        </p:blipFill>
        <p:spPr>
          <a:xfrm>
            <a:off x="2860268" y="1131382"/>
            <a:ext cx="6471464" cy="4933135"/>
          </a:xfrm>
        </p:spPr>
      </p:pic>
    </p:spTree>
    <p:extLst>
      <p:ext uri="{BB962C8B-B14F-4D97-AF65-F5344CB8AC3E}">
        <p14:creationId xmlns:p14="http://schemas.microsoft.com/office/powerpoint/2010/main" val="4146034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E30B2-8A4E-2255-7EF1-37263BF649E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1604300-8692-F137-EC1A-339015F3D6DC}"/>
              </a:ext>
            </a:extLst>
          </p:cNvPr>
          <p:cNvSpPr>
            <a:spLocks noGrp="1"/>
          </p:cNvSpPr>
          <p:nvPr>
            <p:ph type="title"/>
          </p:nvPr>
        </p:nvSpPr>
        <p:spPr>
          <a:xfrm>
            <a:off x="838199" y="237744"/>
            <a:ext cx="10812517" cy="507831"/>
          </a:xfrm>
        </p:spPr>
        <p:txBody>
          <a:bodyPr anchor="t">
            <a:normAutofit/>
          </a:bodyPr>
          <a:lstStyle/>
          <a:p>
            <a:r>
              <a:rPr lang="en-US" dirty="0"/>
              <a:t>Noticing Measurable Attributes</a:t>
            </a:r>
          </a:p>
        </p:txBody>
      </p:sp>
      <p:sp>
        <p:nvSpPr>
          <p:cNvPr id="9" name="Content Placeholder 8">
            <a:extLst>
              <a:ext uri="{FF2B5EF4-FFF2-40B4-BE49-F238E27FC236}">
                <a16:creationId xmlns:a16="http://schemas.microsoft.com/office/drawing/2014/main" id="{C1A47079-9747-5409-3FC3-61E4EF29F0A4}"/>
              </a:ext>
            </a:extLst>
          </p:cNvPr>
          <p:cNvSpPr>
            <a:spLocks noGrp="1"/>
          </p:cNvSpPr>
          <p:nvPr>
            <p:ph sz="half" idx="2"/>
          </p:nvPr>
        </p:nvSpPr>
        <p:spPr>
          <a:xfrm>
            <a:off x="758903" y="1188567"/>
            <a:ext cx="5181600" cy="4852660"/>
          </a:xfrm>
        </p:spPr>
        <p:txBody>
          <a:bodyPr vert="horz" lIns="91440" tIns="45720" rIns="91440" bIns="45720" rtlCol="0" anchor="t">
            <a:normAutofit/>
          </a:bodyPr>
          <a:lstStyle/>
          <a:p>
            <a:pPr marL="0" indent="0">
              <a:buNone/>
            </a:pPr>
            <a:r>
              <a:rPr lang="en-US" dirty="0"/>
              <a:t>Infants notice differences and changes in the measurable attributes of objects, such as:</a:t>
            </a:r>
          </a:p>
          <a:p>
            <a:pPr marR="0" lvl="1" fontAlgn="base"/>
            <a:r>
              <a:rPr lang="en-US" sz="2800" dirty="0"/>
              <a:t>size</a:t>
            </a:r>
          </a:p>
          <a:p>
            <a:pPr marR="0" lvl="1" fontAlgn="base"/>
            <a:r>
              <a:rPr lang="en-US" sz="2800" dirty="0">
                <a:latin typeface="Montserrat"/>
              </a:rPr>
              <a:t>volume</a:t>
            </a:r>
            <a:endParaRPr lang="en-US" sz="2800" dirty="0"/>
          </a:p>
          <a:p>
            <a:pPr lvl="1" fontAlgn="base"/>
            <a:r>
              <a:rPr lang="en-US" sz="2800" dirty="0"/>
              <a:t>duration</a:t>
            </a:r>
          </a:p>
          <a:p>
            <a:pPr marR="0" lvl="1" fontAlgn="base"/>
            <a:r>
              <a:rPr lang="en-US" sz="2800" dirty="0"/>
              <a:t>weight</a:t>
            </a:r>
          </a:p>
        </p:txBody>
      </p:sp>
      <p:sp>
        <p:nvSpPr>
          <p:cNvPr id="2" name="TextBox 1">
            <a:extLst>
              <a:ext uri="{FF2B5EF4-FFF2-40B4-BE49-F238E27FC236}">
                <a16:creationId xmlns:a16="http://schemas.microsoft.com/office/drawing/2014/main" id="{0F87127B-41F6-1FFA-C312-A69AC6C279FF}"/>
              </a:ext>
            </a:extLst>
          </p:cNvPr>
          <p:cNvSpPr txBox="1"/>
          <p:nvPr/>
        </p:nvSpPr>
        <p:spPr>
          <a:xfrm>
            <a:off x="758903" y="6041227"/>
            <a:ext cx="10675143" cy="276999"/>
          </a:xfrm>
          <a:prstGeom prst="rect">
            <a:avLst/>
          </a:prstGeom>
          <a:noFill/>
        </p:spPr>
        <p:txBody>
          <a:bodyPr wrap="square" rtlCol="0">
            <a:spAutoFit/>
          </a:bodyPr>
          <a:lstStyle/>
          <a:p>
            <a:r>
              <a:rPr lang="en-US" sz="1200" dirty="0">
                <a:solidFill>
                  <a:schemeClr val="bg2">
                    <a:lumMod val="50000"/>
                  </a:schemeClr>
                </a:solidFill>
                <a:effectLst/>
                <a:latin typeface="Montserrat" panose="00000500000000000000" pitchFamily="50" charset="0"/>
              </a:rPr>
              <a:t>vanMarle &amp; Wynn (2006)</a:t>
            </a:r>
            <a:endParaRPr lang="en-US" sz="1200" i="1" dirty="0">
              <a:solidFill>
                <a:schemeClr val="bg2">
                  <a:lumMod val="50000"/>
                </a:schemeClr>
              </a:solidFill>
              <a:latin typeface="Montserrat" panose="00000500000000000000" pitchFamily="50" charset="0"/>
            </a:endParaRPr>
          </a:p>
        </p:txBody>
      </p:sp>
      <p:pic>
        <p:nvPicPr>
          <p:cNvPr id="10" name="Content Placeholder 9">
            <a:extLst>
              <a:ext uri="{FF2B5EF4-FFF2-40B4-BE49-F238E27FC236}">
                <a16:creationId xmlns:a16="http://schemas.microsoft.com/office/drawing/2014/main" id="{B7FF3575-9666-4D70-AC83-61C5DAE285B8}"/>
              </a:ext>
              <a:ext uri="{C183D7F6-B498-43B3-948B-1728B52AA6E4}">
                <adec:decorative xmlns:adec="http://schemas.microsoft.com/office/drawing/2017/decorative" val="1"/>
              </a:ext>
            </a:extLst>
          </p:cNvPr>
          <p:cNvPicPr>
            <a:picLocks noGrp="1" noChangeAspect="1"/>
          </p:cNvPicPr>
          <p:nvPr>
            <p:ph sz="half" idx="1"/>
          </p:nvPr>
        </p:nvPicPr>
        <p:blipFill>
          <a:blip r:embed="rId3" cstate="screen">
            <a:extLst>
              <a:ext uri="{BEBA8EAE-BF5A-486C-A8C5-ECC9F3942E4B}">
                <a14:imgProps xmlns:a14="http://schemas.microsoft.com/office/drawing/2010/main">
                  <a14:imgLayer r:embed="rId4">
                    <a14:imgEffect>
                      <a14:colorTemperature colorTemp="4500"/>
                    </a14:imgEffect>
                    <a14:imgEffect>
                      <a14:saturation sat="96000"/>
                    </a14:imgEffect>
                    <a14:imgEffect>
                      <a14:brightnessContrast bright="7000" contrast="-7000"/>
                    </a14:imgEffect>
                  </a14:imgLayer>
                </a14:imgProps>
              </a:ext>
              <a:ext uri="{28A0092B-C50C-407E-A947-70E740481C1C}">
                <a14:useLocalDpi xmlns:a14="http://schemas.microsoft.com/office/drawing/2010/main"/>
              </a:ext>
            </a:extLst>
          </a:blip>
          <a:srcRect/>
          <a:stretch/>
        </p:blipFill>
        <p:spPr>
          <a:xfrm>
            <a:off x="6172200" y="968859"/>
            <a:ext cx="6019800" cy="5072368"/>
          </a:xfrm>
          <a:noFill/>
        </p:spPr>
      </p:pic>
    </p:spTree>
    <p:extLst>
      <p:ext uri="{BB962C8B-B14F-4D97-AF65-F5344CB8AC3E}">
        <p14:creationId xmlns:p14="http://schemas.microsoft.com/office/powerpoint/2010/main" val="2218161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F5FFE8-8081-1F02-3D71-92BD657DCCA9}"/>
              </a:ext>
            </a:extLst>
          </p:cNvPr>
          <p:cNvSpPr>
            <a:spLocks noGrp="1"/>
          </p:cNvSpPr>
          <p:nvPr>
            <p:ph type="title"/>
          </p:nvPr>
        </p:nvSpPr>
        <p:spPr>
          <a:xfrm>
            <a:off x="838199" y="237744"/>
            <a:ext cx="10812517" cy="507831"/>
          </a:xfrm>
        </p:spPr>
        <p:txBody>
          <a:bodyPr anchor="t">
            <a:normAutofit/>
          </a:bodyPr>
          <a:lstStyle/>
          <a:p>
            <a:r>
              <a:rPr lang="en-US" dirty="0"/>
              <a:t>Play: </a:t>
            </a:r>
            <a:r>
              <a:rPr lang="en-US" b="0" dirty="0">
                <a:latin typeface="Montserrat Medium" panose="00000600000000000000" pitchFamily="2" charset="0"/>
              </a:rPr>
              <a:t>Big, Bigger, Biggest</a:t>
            </a:r>
          </a:p>
        </p:txBody>
      </p:sp>
      <p:sp>
        <p:nvSpPr>
          <p:cNvPr id="2" name="Content Placeholder 1">
            <a:extLst>
              <a:ext uri="{FF2B5EF4-FFF2-40B4-BE49-F238E27FC236}">
                <a16:creationId xmlns:a16="http://schemas.microsoft.com/office/drawing/2014/main" id="{33F8F008-7A0E-0010-6ADF-5DC61DEF5143}"/>
              </a:ext>
            </a:extLst>
          </p:cNvPr>
          <p:cNvSpPr>
            <a:spLocks noGrp="1"/>
          </p:cNvSpPr>
          <p:nvPr>
            <p:ph sz="half" idx="2"/>
          </p:nvPr>
        </p:nvSpPr>
        <p:spPr>
          <a:xfrm>
            <a:off x="838199" y="1345734"/>
            <a:ext cx="5181600" cy="4852660"/>
          </a:xfrm>
        </p:spPr>
        <p:txBody>
          <a:bodyPr>
            <a:normAutofit lnSpcReduction="10000"/>
          </a:bodyPr>
          <a:lstStyle/>
          <a:p>
            <a:pPr fontAlgn="base">
              <a:spcAft>
                <a:spcPts val="800"/>
              </a:spcAft>
              <a:buClr>
                <a:srgbClr val="000000"/>
              </a:buClr>
            </a:pPr>
            <a:r>
              <a:rPr lang="en-US" dirty="0"/>
              <a:t>How did you compare the sizes of the different objects? </a:t>
            </a:r>
          </a:p>
          <a:p>
            <a:pPr fontAlgn="base">
              <a:buClr>
                <a:srgbClr val="000000"/>
              </a:buClr>
            </a:pPr>
            <a:r>
              <a:rPr lang="en-US" dirty="0"/>
              <a:t>What strategies did you use to order the objects from smallest to biggest? </a:t>
            </a:r>
          </a:p>
          <a:p>
            <a:pPr fontAlgn="base">
              <a:buClr>
                <a:srgbClr val="000000"/>
              </a:buClr>
            </a:pPr>
            <a:r>
              <a:rPr lang="en-US" dirty="0"/>
              <a:t>Did you visualize the size of the objects in your mind?</a:t>
            </a:r>
          </a:p>
        </p:txBody>
      </p:sp>
      <p:pic>
        <p:nvPicPr>
          <p:cNvPr id="6" name="Picture 5">
            <a:extLst>
              <a:ext uri="{FF2B5EF4-FFF2-40B4-BE49-F238E27FC236}">
                <a16:creationId xmlns:a16="http://schemas.microsoft.com/office/drawing/2014/main" id="{DD186D27-5CEF-DB95-A03D-EF86D4CC586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flipH="1">
            <a:off x="6284258" y="968188"/>
            <a:ext cx="5907737" cy="4852660"/>
          </a:xfrm>
          <a:prstGeom prst="rect">
            <a:avLst/>
          </a:prstGeom>
          <a:noFill/>
        </p:spPr>
      </p:pic>
    </p:spTree>
    <p:extLst>
      <p:ext uri="{BB962C8B-B14F-4D97-AF65-F5344CB8AC3E}">
        <p14:creationId xmlns:p14="http://schemas.microsoft.com/office/powerpoint/2010/main" val="1944793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FCAB48-DCA8-917B-F6D4-EC1A955E15D5}"/>
              </a:ext>
            </a:extLst>
          </p:cNvPr>
          <p:cNvSpPr>
            <a:spLocks noGrp="1"/>
          </p:cNvSpPr>
          <p:nvPr>
            <p:ph type="title"/>
          </p:nvPr>
        </p:nvSpPr>
        <p:spPr>
          <a:xfrm>
            <a:off x="838199" y="237744"/>
            <a:ext cx="10812517" cy="507831"/>
          </a:xfrm>
        </p:spPr>
        <p:txBody>
          <a:bodyPr anchor="t">
            <a:normAutofit/>
          </a:bodyPr>
          <a:lstStyle/>
          <a:p>
            <a:r>
              <a:rPr lang="en-US" dirty="0"/>
              <a:t>Direct Comparisons </a:t>
            </a:r>
          </a:p>
        </p:txBody>
      </p:sp>
      <p:sp>
        <p:nvSpPr>
          <p:cNvPr id="2" name="Content Placeholder 1">
            <a:extLst>
              <a:ext uri="{FF2B5EF4-FFF2-40B4-BE49-F238E27FC236}">
                <a16:creationId xmlns:a16="http://schemas.microsoft.com/office/drawing/2014/main" id="{2033044B-F45B-58D7-9BD8-20FCCE632B5B}"/>
              </a:ext>
            </a:extLst>
          </p:cNvPr>
          <p:cNvSpPr>
            <a:spLocks noGrp="1"/>
          </p:cNvSpPr>
          <p:nvPr>
            <p:ph sz="half" idx="1"/>
          </p:nvPr>
        </p:nvSpPr>
        <p:spPr>
          <a:xfrm>
            <a:off x="838200" y="1324303"/>
            <a:ext cx="5181600" cy="4852660"/>
          </a:xfrm>
        </p:spPr>
        <p:txBody>
          <a:bodyPr>
            <a:normAutofit/>
          </a:bodyPr>
          <a:lstStyle/>
          <a:p>
            <a:r>
              <a:rPr lang="en-US" b="1" dirty="0"/>
              <a:t>Direct comparisons: </a:t>
            </a:r>
            <a:r>
              <a:rPr lang="en-US" dirty="0"/>
              <a:t>directly measuring two objects against each other, like a head-to-head comparison. </a:t>
            </a:r>
          </a:p>
          <a:p>
            <a:r>
              <a:rPr lang="en-US" dirty="0"/>
              <a:t>Children ages 3–5 will begin to use direct comparisons.</a:t>
            </a:r>
          </a:p>
        </p:txBody>
      </p:sp>
      <p:pic>
        <p:nvPicPr>
          <p:cNvPr id="7" name="Picture 6">
            <a:extLst>
              <a:ext uri="{FF2B5EF4-FFF2-40B4-BE49-F238E27FC236}">
                <a16:creationId xmlns:a16="http://schemas.microsoft.com/office/drawing/2014/main" id="{9A7FE2DC-88B3-63AD-F0B2-857C4EEA26E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074279" y="964453"/>
            <a:ext cx="6117721" cy="4710206"/>
          </a:xfrm>
          <a:prstGeom prst="rect">
            <a:avLst/>
          </a:prstGeom>
          <a:noFill/>
        </p:spPr>
      </p:pic>
    </p:spTree>
    <p:extLst>
      <p:ext uri="{BB962C8B-B14F-4D97-AF65-F5344CB8AC3E}">
        <p14:creationId xmlns:p14="http://schemas.microsoft.com/office/powerpoint/2010/main" val="34119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CDD5E2-246D-EE08-DDFF-B461E0EB5C60}"/>
              </a:ext>
            </a:extLst>
          </p:cNvPr>
          <p:cNvSpPr>
            <a:spLocks noGrp="1"/>
          </p:cNvSpPr>
          <p:nvPr>
            <p:ph type="title"/>
          </p:nvPr>
        </p:nvSpPr>
        <p:spPr>
          <a:xfrm>
            <a:off x="903767" y="253888"/>
            <a:ext cx="10812517" cy="507831"/>
          </a:xfrm>
        </p:spPr>
        <p:txBody>
          <a:bodyPr/>
          <a:lstStyle/>
          <a:p>
            <a:r>
              <a:rPr lang="en-US" dirty="0"/>
              <a:t>Indirect Comparisons</a:t>
            </a:r>
          </a:p>
        </p:txBody>
      </p:sp>
      <p:sp>
        <p:nvSpPr>
          <p:cNvPr id="6" name="Content Placeholder 5">
            <a:extLst>
              <a:ext uri="{FF2B5EF4-FFF2-40B4-BE49-F238E27FC236}">
                <a16:creationId xmlns:a16="http://schemas.microsoft.com/office/drawing/2014/main" id="{044390C9-5E11-BA9B-6D64-D444C34AC6C6}"/>
              </a:ext>
            </a:extLst>
          </p:cNvPr>
          <p:cNvSpPr>
            <a:spLocks noGrp="1"/>
          </p:cNvSpPr>
          <p:nvPr>
            <p:ph sz="half" idx="1"/>
          </p:nvPr>
        </p:nvSpPr>
        <p:spPr>
          <a:xfrm>
            <a:off x="838200" y="1324303"/>
            <a:ext cx="4415118" cy="3868760"/>
          </a:xfrm>
        </p:spPr>
        <p:txBody>
          <a:bodyPr>
            <a:normAutofit/>
          </a:bodyPr>
          <a:lstStyle/>
          <a:p>
            <a:pPr marL="0" marR="0" lvl="0" indent="0" fontAlgn="base">
              <a:lnSpc>
                <a:spcPct val="115000"/>
              </a:lnSpc>
              <a:spcBef>
                <a:spcPts val="0"/>
              </a:spcBef>
              <a:spcAft>
                <a:spcPts val="0"/>
              </a:spcAft>
              <a:buClr>
                <a:srgbClr val="000000"/>
              </a:buClr>
              <a:buNone/>
            </a:pPr>
            <a:r>
              <a:rPr lang="en-US" b="1" dirty="0"/>
              <a:t>Indirect comparison: </a:t>
            </a:r>
            <a:r>
              <a:rPr lang="en-US" dirty="0"/>
              <a:t>Drawing conclusions about the measurable attributes of two objects based on a third object.</a:t>
            </a:r>
          </a:p>
        </p:txBody>
      </p:sp>
      <p:pic>
        <p:nvPicPr>
          <p:cNvPr id="4" name="Content Placeholder 3">
            <a:extLst>
              <a:ext uri="{FF2B5EF4-FFF2-40B4-BE49-F238E27FC236}">
                <a16:creationId xmlns:a16="http://schemas.microsoft.com/office/drawing/2014/main" id="{632E68EA-19FC-9509-D683-6A1E6F80EC9E}"/>
              </a:ext>
              <a:ext uri="{C183D7F6-B498-43B3-948B-1728B52AA6E4}">
                <adec:decorative xmlns:adec="http://schemas.microsoft.com/office/drawing/2017/decorative" val="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5334000" y="1324304"/>
            <a:ext cx="6382284" cy="3868759"/>
          </a:xfrm>
        </p:spPr>
      </p:pic>
    </p:spTree>
    <p:extLst>
      <p:ext uri="{BB962C8B-B14F-4D97-AF65-F5344CB8AC3E}">
        <p14:creationId xmlns:p14="http://schemas.microsoft.com/office/powerpoint/2010/main" val="54160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3C1A94-55CC-3195-1C50-DD934724E8AD}"/>
              </a:ext>
            </a:extLst>
          </p:cNvPr>
          <p:cNvSpPr>
            <a:spLocks noGrp="1"/>
          </p:cNvSpPr>
          <p:nvPr>
            <p:ph type="title"/>
          </p:nvPr>
        </p:nvSpPr>
        <p:spPr/>
        <p:txBody>
          <a:bodyPr/>
          <a:lstStyle/>
          <a:p>
            <a:r>
              <a:rPr lang="en-US" dirty="0"/>
              <a:t>Ordering</a:t>
            </a:r>
          </a:p>
        </p:txBody>
      </p:sp>
      <p:sp>
        <p:nvSpPr>
          <p:cNvPr id="6" name="Content Placeholder 5">
            <a:extLst>
              <a:ext uri="{FF2B5EF4-FFF2-40B4-BE49-F238E27FC236}">
                <a16:creationId xmlns:a16="http://schemas.microsoft.com/office/drawing/2014/main" id="{68ACFEDF-B618-939D-DD2C-B84CCC705912}"/>
              </a:ext>
            </a:extLst>
          </p:cNvPr>
          <p:cNvSpPr>
            <a:spLocks noGrp="1"/>
          </p:cNvSpPr>
          <p:nvPr>
            <p:ph sz="half" idx="1"/>
          </p:nvPr>
        </p:nvSpPr>
        <p:spPr>
          <a:xfrm>
            <a:off x="838199" y="1324303"/>
            <a:ext cx="5762625" cy="4852660"/>
          </a:xfrm>
        </p:spPr>
        <p:txBody>
          <a:bodyPr/>
          <a:lstStyle/>
          <a:p>
            <a:pPr>
              <a:spcAft>
                <a:spcPts val="2400"/>
              </a:spcAft>
            </a:pPr>
            <a:r>
              <a:rPr lang="en-US" b="1" dirty="0"/>
              <a:t>Ordering: </a:t>
            </a:r>
            <a:r>
              <a:rPr lang="en-US" dirty="0"/>
              <a:t>Arranging objects in sequence by their measurable attributes. </a:t>
            </a:r>
          </a:p>
          <a:p>
            <a:r>
              <a:rPr lang="en-US" dirty="0"/>
              <a:t>To order objects, children need to understand that size is relative.</a:t>
            </a:r>
          </a:p>
        </p:txBody>
      </p:sp>
      <p:pic>
        <p:nvPicPr>
          <p:cNvPr id="2" name="Content Placeholder 6">
            <a:extLst>
              <a:ext uri="{FF2B5EF4-FFF2-40B4-BE49-F238E27FC236}">
                <a16:creationId xmlns:a16="http://schemas.microsoft.com/office/drawing/2014/main" id="{1081244C-9E35-1206-8F1B-F2C7FF7619F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22282" y="971549"/>
            <a:ext cx="5369718" cy="5072919"/>
          </a:xfrm>
          <a:prstGeom prst="rect">
            <a:avLst/>
          </a:prstGeom>
        </p:spPr>
      </p:pic>
    </p:spTree>
    <p:extLst>
      <p:ext uri="{BB962C8B-B14F-4D97-AF65-F5344CB8AC3E}">
        <p14:creationId xmlns:p14="http://schemas.microsoft.com/office/powerpoint/2010/main" val="1394822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BBD88E-D646-951D-B115-4D044B67E4D8}"/>
              </a:ext>
            </a:extLst>
          </p:cNvPr>
          <p:cNvSpPr>
            <a:spLocks noGrp="1"/>
          </p:cNvSpPr>
          <p:nvPr>
            <p:ph type="title"/>
          </p:nvPr>
        </p:nvSpPr>
        <p:spPr/>
        <p:txBody>
          <a:bodyPr/>
          <a:lstStyle/>
          <a:p>
            <a:r>
              <a:rPr lang="en-US" dirty="0"/>
              <a:t>Comparative Vocabulary</a:t>
            </a:r>
          </a:p>
        </p:txBody>
      </p:sp>
      <p:sp>
        <p:nvSpPr>
          <p:cNvPr id="2" name="Content Placeholder 1">
            <a:extLst>
              <a:ext uri="{FF2B5EF4-FFF2-40B4-BE49-F238E27FC236}">
                <a16:creationId xmlns:a16="http://schemas.microsoft.com/office/drawing/2014/main" id="{97B85B4A-6DF6-427F-235D-64FD87D687BC}"/>
              </a:ext>
            </a:extLst>
          </p:cNvPr>
          <p:cNvSpPr>
            <a:spLocks noGrp="1"/>
          </p:cNvSpPr>
          <p:nvPr>
            <p:ph sz="half" idx="1"/>
          </p:nvPr>
        </p:nvSpPr>
        <p:spPr/>
        <p:txBody>
          <a:bodyPr/>
          <a:lstStyle/>
          <a:p>
            <a:pPr>
              <a:spcAft>
                <a:spcPts val="2400"/>
              </a:spcAft>
            </a:pPr>
            <a:r>
              <a:rPr lang="en-US" b="1" dirty="0"/>
              <a:t>Comparative adjectives</a:t>
            </a:r>
            <a:r>
              <a:rPr lang="en-US" dirty="0"/>
              <a:t>: smaller, taller, lighter</a:t>
            </a:r>
          </a:p>
          <a:p>
            <a:r>
              <a:rPr lang="en-US" b="1" dirty="0"/>
              <a:t>Superlative adjectives</a:t>
            </a:r>
            <a:r>
              <a:rPr lang="en-US" dirty="0"/>
              <a:t>: smallest, tallest, lightest</a:t>
            </a:r>
          </a:p>
        </p:txBody>
      </p:sp>
      <p:pic>
        <p:nvPicPr>
          <p:cNvPr id="3" name="Picture 2">
            <a:extLst>
              <a:ext uri="{FF2B5EF4-FFF2-40B4-BE49-F238E27FC236}">
                <a16:creationId xmlns:a16="http://schemas.microsoft.com/office/drawing/2014/main" id="{09736189-0E6A-01B3-1B65-5B7A84C90FB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6791712" y="1190485"/>
            <a:ext cx="4562088" cy="4127048"/>
          </a:xfrm>
          <a:prstGeom prst="rect">
            <a:avLst/>
          </a:prstGeom>
          <a:noFill/>
        </p:spPr>
      </p:pic>
      <p:sp>
        <p:nvSpPr>
          <p:cNvPr id="15" name="TextBox 14">
            <a:extLst>
              <a:ext uri="{FF2B5EF4-FFF2-40B4-BE49-F238E27FC236}">
                <a16:creationId xmlns:a16="http://schemas.microsoft.com/office/drawing/2014/main" id="{B2028067-5A76-FAD6-F614-1AA8A04984E4}"/>
              </a:ext>
            </a:extLst>
          </p:cNvPr>
          <p:cNvSpPr txBox="1"/>
          <p:nvPr/>
        </p:nvSpPr>
        <p:spPr>
          <a:xfrm>
            <a:off x="7038975" y="5405905"/>
            <a:ext cx="4314825" cy="523220"/>
          </a:xfrm>
          <a:prstGeom prst="rect">
            <a:avLst/>
          </a:prstGeom>
          <a:noFill/>
        </p:spPr>
        <p:txBody>
          <a:bodyPr wrap="square" rtlCol="0">
            <a:spAutoFit/>
          </a:bodyPr>
          <a:lstStyle/>
          <a:p>
            <a:pPr>
              <a:tabLst>
                <a:tab pos="1143000" algn="l"/>
                <a:tab pos="2457450" algn="l"/>
              </a:tabLst>
            </a:pPr>
            <a:r>
              <a:rPr lang="en-US" sz="2800" dirty="0">
                <a:latin typeface="Montserrat" pitchFamily="2" charset="77"/>
              </a:rPr>
              <a:t>Tall 	Taller	Tallest</a:t>
            </a:r>
          </a:p>
        </p:txBody>
      </p:sp>
    </p:spTree>
    <p:extLst>
      <p:ext uri="{BB962C8B-B14F-4D97-AF65-F5344CB8AC3E}">
        <p14:creationId xmlns:p14="http://schemas.microsoft.com/office/powerpoint/2010/main" val="3545215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B02B6E-2F37-CC2E-6B23-61F0A62D6137}"/>
              </a:ext>
            </a:extLst>
          </p:cNvPr>
          <p:cNvSpPr>
            <a:spLocks noGrp="1"/>
          </p:cNvSpPr>
          <p:nvPr>
            <p:ph type="title"/>
          </p:nvPr>
        </p:nvSpPr>
        <p:spPr/>
        <p:txBody>
          <a:bodyPr/>
          <a:lstStyle/>
          <a:p>
            <a:r>
              <a:rPr lang="en-US" dirty="0"/>
              <a:t>Measuring</a:t>
            </a:r>
          </a:p>
        </p:txBody>
      </p:sp>
      <p:sp>
        <p:nvSpPr>
          <p:cNvPr id="2" name="Content Placeholder 1">
            <a:extLst>
              <a:ext uri="{FF2B5EF4-FFF2-40B4-BE49-F238E27FC236}">
                <a16:creationId xmlns:a16="http://schemas.microsoft.com/office/drawing/2014/main" id="{AC0DEEC6-2E8C-49C3-A9CF-88CC534258FF}"/>
              </a:ext>
            </a:extLst>
          </p:cNvPr>
          <p:cNvSpPr>
            <a:spLocks noGrp="1"/>
          </p:cNvSpPr>
          <p:nvPr>
            <p:ph sz="half" idx="1"/>
          </p:nvPr>
        </p:nvSpPr>
        <p:spPr>
          <a:xfrm>
            <a:off x="838200" y="1117930"/>
            <a:ext cx="10812516" cy="1020312"/>
          </a:xfrm>
        </p:spPr>
        <p:txBody>
          <a:bodyPr>
            <a:normAutofit/>
          </a:bodyPr>
          <a:lstStyle/>
          <a:p>
            <a:pPr marL="0" marR="0" lvl="0" indent="0">
              <a:lnSpc>
                <a:spcPct val="130000"/>
              </a:lnSpc>
              <a:spcBef>
                <a:spcPts val="0"/>
              </a:spcBef>
              <a:spcAft>
                <a:spcPts val="800"/>
              </a:spcAft>
              <a:buNone/>
            </a:pPr>
            <a:r>
              <a:rPr lang="en-US" sz="2400" dirty="0"/>
              <a:t>Learning about measurement also involves the skills related to </a:t>
            </a:r>
            <a:r>
              <a:rPr lang="en-US" sz="2400" b="1" dirty="0"/>
              <a:t>how</a:t>
            </a:r>
            <a:r>
              <a:rPr lang="en-US" sz="2400" dirty="0"/>
              <a:t> to measure.</a:t>
            </a:r>
          </a:p>
        </p:txBody>
      </p:sp>
      <p:sp>
        <p:nvSpPr>
          <p:cNvPr id="12" name="Content Placeholder 11">
            <a:extLst>
              <a:ext uri="{FF2B5EF4-FFF2-40B4-BE49-F238E27FC236}">
                <a16:creationId xmlns:a16="http://schemas.microsoft.com/office/drawing/2014/main" id="{61905ABE-5980-C8D6-E16D-35CCAF16AD6A}"/>
              </a:ext>
            </a:extLst>
          </p:cNvPr>
          <p:cNvSpPr>
            <a:spLocks noGrp="1"/>
          </p:cNvSpPr>
          <p:nvPr>
            <p:ph sz="half" idx="2"/>
          </p:nvPr>
        </p:nvSpPr>
        <p:spPr>
          <a:xfrm>
            <a:off x="838199" y="2163903"/>
            <a:ext cx="4695093" cy="1918715"/>
          </a:xfrm>
        </p:spPr>
        <p:txBody>
          <a:bodyPr>
            <a:normAutofit fontScale="85000" lnSpcReduction="10000"/>
          </a:bodyPr>
          <a:lstStyle/>
          <a:p>
            <a:pPr marL="0" indent="0">
              <a:lnSpc>
                <a:spcPct val="130000"/>
              </a:lnSpc>
              <a:spcAft>
                <a:spcPts val="800"/>
              </a:spcAft>
              <a:buFont typeface="Arial" panose="020B0604020202020204" pitchFamily="34" charset="0"/>
              <a:buNone/>
            </a:pPr>
            <a:r>
              <a:rPr lang="en-US" b="1" dirty="0"/>
              <a:t>Nonstandard measurement tools: </a:t>
            </a:r>
            <a:r>
              <a:rPr lang="en-US" dirty="0"/>
              <a:t>counting bears, blocks, unit cubes, your hands, or paper clips. </a:t>
            </a:r>
          </a:p>
        </p:txBody>
      </p:sp>
      <p:pic>
        <p:nvPicPr>
          <p:cNvPr id="17" name="Picture 16">
            <a:extLst>
              <a:ext uri="{FF2B5EF4-FFF2-40B4-BE49-F238E27FC236}">
                <a16:creationId xmlns:a16="http://schemas.microsoft.com/office/drawing/2014/main" id="{DF479252-313A-83E5-D620-759360A1301F}"/>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a:stretch/>
        </p:blipFill>
        <p:spPr>
          <a:xfrm>
            <a:off x="3042963" y="3691045"/>
            <a:ext cx="2875513" cy="2626852"/>
          </a:xfrm>
          <a:prstGeom prst="rect">
            <a:avLst/>
          </a:prstGeom>
        </p:spPr>
      </p:pic>
      <p:sp>
        <p:nvSpPr>
          <p:cNvPr id="15" name="Content Placeholder 11">
            <a:extLst>
              <a:ext uri="{FF2B5EF4-FFF2-40B4-BE49-F238E27FC236}">
                <a16:creationId xmlns:a16="http://schemas.microsoft.com/office/drawing/2014/main" id="{3ADA88BE-F257-EEB8-AC62-762CD79EEFEA}"/>
              </a:ext>
            </a:extLst>
          </p:cNvPr>
          <p:cNvSpPr txBox="1">
            <a:spLocks/>
          </p:cNvSpPr>
          <p:nvPr/>
        </p:nvSpPr>
        <p:spPr>
          <a:xfrm>
            <a:off x="6307016" y="2163903"/>
            <a:ext cx="5111262" cy="1250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rgbClr val="0F173D"/>
                </a:solidFill>
                <a:latin typeface="Montserrat" pitchFamily="2" charset="77"/>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rgbClr val="0F173D"/>
                </a:solidFill>
                <a:latin typeface="Montserrat" pitchFamily="2" charset="77"/>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rgbClr val="0F173D"/>
                </a:solidFill>
                <a:latin typeface="Montserrat" pitchFamily="2" charset="77"/>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rgbClr val="0F173D"/>
                </a:solidFill>
                <a:latin typeface="Montserrat" pitchFamily="2" charset="77"/>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rgbClr val="0F173D"/>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Font typeface="Arial" panose="020B0604020202020204" pitchFamily="34" charset="0"/>
              <a:buNone/>
            </a:pPr>
            <a:r>
              <a:rPr lang="en-US" sz="2400" b="1" dirty="0"/>
              <a:t>Standard measurement </a:t>
            </a:r>
            <a:br>
              <a:rPr lang="en-US" sz="2400" b="1" dirty="0"/>
            </a:br>
            <a:r>
              <a:rPr lang="en-US" sz="2400" b="1" dirty="0"/>
              <a:t>tools: </a:t>
            </a:r>
            <a:r>
              <a:rPr lang="en-US" sz="2400" dirty="0"/>
              <a:t>a</a:t>
            </a:r>
            <a:r>
              <a:rPr lang="en-US" sz="2400" b="1" dirty="0"/>
              <a:t> </a:t>
            </a:r>
            <a:r>
              <a:rPr lang="en-US" sz="2400" dirty="0"/>
              <a:t>ruler, a scale, or a meter stick.</a:t>
            </a:r>
          </a:p>
        </p:txBody>
      </p:sp>
      <p:pic>
        <p:nvPicPr>
          <p:cNvPr id="16" name="Content Placeholder 7">
            <a:extLst>
              <a:ext uri="{FF2B5EF4-FFF2-40B4-BE49-F238E27FC236}">
                <a16:creationId xmlns:a16="http://schemas.microsoft.com/office/drawing/2014/main" id="{7B5A5E9D-D478-B39B-2222-8563F13A653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16200000">
            <a:off x="8215711" y="3577279"/>
            <a:ext cx="2980008" cy="2501228"/>
          </a:xfrm>
          <a:prstGeom prst="rect">
            <a:avLst/>
          </a:prstGeom>
        </p:spPr>
      </p:pic>
    </p:spTree>
    <p:extLst>
      <p:ext uri="{BB962C8B-B14F-4D97-AF65-F5344CB8AC3E}">
        <p14:creationId xmlns:p14="http://schemas.microsoft.com/office/powerpoint/2010/main" val="3630061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8E5376-E6D9-F013-3A67-FE1372C0D6BB}"/>
              </a:ext>
            </a:extLst>
          </p:cNvPr>
          <p:cNvSpPr>
            <a:spLocks noGrp="1"/>
          </p:cNvSpPr>
          <p:nvPr>
            <p:ph type="title"/>
          </p:nvPr>
        </p:nvSpPr>
        <p:spPr/>
        <p:txBody>
          <a:bodyPr/>
          <a:lstStyle/>
          <a:p>
            <a:r>
              <a:rPr lang="en-US" dirty="0"/>
              <a:t>Explore: </a:t>
            </a:r>
            <a:r>
              <a:rPr lang="en-US" b="0" dirty="0">
                <a:latin typeface="Montserrat Medium" panose="00000600000000000000" pitchFamily="2" charset="0"/>
              </a:rPr>
              <a:t>How big is the table?</a:t>
            </a:r>
          </a:p>
        </p:txBody>
      </p:sp>
      <p:sp>
        <p:nvSpPr>
          <p:cNvPr id="2" name="Content Placeholder 1">
            <a:extLst>
              <a:ext uri="{FF2B5EF4-FFF2-40B4-BE49-F238E27FC236}">
                <a16:creationId xmlns:a16="http://schemas.microsoft.com/office/drawing/2014/main" id="{28427A84-4964-93A9-4C70-08A81607C9E9}"/>
              </a:ext>
            </a:extLst>
          </p:cNvPr>
          <p:cNvSpPr>
            <a:spLocks noGrp="1"/>
          </p:cNvSpPr>
          <p:nvPr>
            <p:ph sz="half" idx="1"/>
          </p:nvPr>
        </p:nvSpPr>
        <p:spPr>
          <a:xfrm>
            <a:off x="838199" y="1324303"/>
            <a:ext cx="5441157" cy="4213388"/>
          </a:xfrm>
        </p:spPr>
        <p:txBody>
          <a:bodyPr anchor="t">
            <a:normAutofit/>
          </a:bodyPr>
          <a:lstStyle/>
          <a:p>
            <a:pPr marL="0" indent="0">
              <a:lnSpc>
                <a:spcPct val="115000"/>
              </a:lnSpc>
              <a:spcAft>
                <a:spcPts val="800"/>
              </a:spcAft>
              <a:buNone/>
            </a:pPr>
            <a:r>
              <a:rPr lang="en-US" dirty="0"/>
              <a:t>Use standard or nonstandard tools to measure the length of the table.</a:t>
            </a:r>
          </a:p>
        </p:txBody>
      </p:sp>
      <p:pic>
        <p:nvPicPr>
          <p:cNvPr id="7" name="Content Placeholder 6">
            <a:extLst>
              <a:ext uri="{FF2B5EF4-FFF2-40B4-BE49-F238E27FC236}">
                <a16:creationId xmlns:a16="http://schemas.microsoft.com/office/drawing/2014/main" id="{2111B5C7-2D16-DCCB-0A82-93EE3371FC0A}"/>
              </a:ext>
              <a:ext uri="{C183D7F6-B498-43B3-948B-1728B52AA6E4}">
                <adec:decorative xmlns:adec="http://schemas.microsoft.com/office/drawing/2017/decorative" val="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6391835" y="970428"/>
            <a:ext cx="5800165" cy="4567263"/>
          </a:xfrm>
          <a:prstGeom prst="rect">
            <a:avLst/>
          </a:prstGeom>
        </p:spPr>
      </p:pic>
    </p:spTree>
    <p:extLst>
      <p:ext uri="{BB962C8B-B14F-4D97-AF65-F5344CB8AC3E}">
        <p14:creationId xmlns:p14="http://schemas.microsoft.com/office/powerpoint/2010/main" val="179136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2E8C9E-AE99-BB9C-4AFD-4D01F9549AD2}"/>
              </a:ext>
            </a:extLst>
          </p:cNvPr>
          <p:cNvSpPr>
            <a:spLocks noGrp="1"/>
          </p:cNvSpPr>
          <p:nvPr>
            <p:ph type="title" idx="4294967295"/>
          </p:nvPr>
        </p:nvSpPr>
        <p:spPr>
          <a:xfrm>
            <a:off x="263041" y="-639633"/>
            <a:ext cx="11839413" cy="525333"/>
          </a:xfrm>
        </p:spPr>
        <p:txBody>
          <a:bodyPr/>
          <a:lstStyle/>
          <a:p>
            <a:r>
              <a:rPr lang="en-US" dirty="0"/>
              <a:t>Acknowledgments</a:t>
            </a:r>
          </a:p>
        </p:txBody>
      </p:sp>
      <p:sp>
        <p:nvSpPr>
          <p:cNvPr id="2" name="Rectangle 1">
            <a:extLst>
              <a:ext uri="{FF2B5EF4-FFF2-40B4-BE49-F238E27FC236}">
                <a16:creationId xmlns:a16="http://schemas.microsoft.com/office/drawing/2014/main" id="{E9563FD6-FEDA-87C7-707A-0CFB86F1C0EE}"/>
              </a:ext>
              <a:ext uri="{C183D7F6-B498-43B3-948B-1728B52AA6E4}">
                <adec:decorative xmlns:adec="http://schemas.microsoft.com/office/drawing/2017/decorative" val="1"/>
              </a:ext>
            </a:extLst>
          </p:cNvPr>
          <p:cNvSpPr/>
          <p:nvPr/>
        </p:nvSpPr>
        <p:spPr>
          <a:xfrm>
            <a:off x="1981202" y="3429001"/>
            <a:ext cx="8520330" cy="21910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s for Fresno County Superintendent of Schools and Count Play Explore.">
            <a:extLst>
              <a:ext uri="{FF2B5EF4-FFF2-40B4-BE49-F238E27FC236}">
                <a16:creationId xmlns:a16="http://schemas.microsoft.com/office/drawing/2014/main" id="{E6188540-20AD-7EE0-3203-6C1EB4CC83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19278" y="1315109"/>
            <a:ext cx="5326941" cy="2004063"/>
          </a:xfrm>
          <a:prstGeom prst="rect">
            <a:avLst/>
          </a:prstGeom>
        </p:spPr>
      </p:pic>
      <p:sp>
        <p:nvSpPr>
          <p:cNvPr id="3" name="TextBox 2">
            <a:extLst>
              <a:ext uri="{FF2B5EF4-FFF2-40B4-BE49-F238E27FC236}">
                <a16:creationId xmlns:a16="http://schemas.microsoft.com/office/drawing/2014/main" id="{54E46A5F-9215-97F9-9010-A6F30AE826EF}"/>
              </a:ext>
            </a:extLst>
          </p:cNvPr>
          <p:cNvSpPr txBox="1"/>
          <p:nvPr/>
        </p:nvSpPr>
        <p:spPr>
          <a:xfrm>
            <a:off x="2210972" y="3514749"/>
            <a:ext cx="8060789" cy="2066528"/>
          </a:xfrm>
          <a:prstGeom prst="rect">
            <a:avLst/>
          </a:prstGeom>
          <a:noFill/>
        </p:spPr>
        <p:txBody>
          <a:bodyPr wrap="square" rtlCol="0">
            <a:spAutoFit/>
          </a:bodyPr>
          <a:lstStyle/>
          <a:p>
            <a:pPr>
              <a:lnSpc>
                <a:spcPts val="2600"/>
              </a:lnSpc>
            </a:pPr>
            <a:r>
              <a:rPr lang="en-US" sz="1800" dirty="0">
                <a:solidFill>
                  <a:schemeClr val="bg1"/>
                </a:solidFill>
                <a:effectLst/>
                <a:latin typeface="Montserrat Medium" panose="00000600000000000000" pitchFamily="2" charset="0"/>
                <a:ea typeface="Arial" panose="020B0604020202020204" pitchFamily="34" charset="0"/>
                <a:cs typeface="Times New Roman" panose="02020603050405020304" pitchFamily="18" charset="0"/>
              </a:rPr>
              <a:t>Count Play Explore Professional Learning Resources is a product of the Fresno County Superintendent of Schools developed by WestEd in collaboration with </a:t>
            </a:r>
            <a:r>
              <a:rPr lang="en-US" dirty="0">
                <a:solidFill>
                  <a:schemeClr val="bg1"/>
                </a:solidFill>
                <a:latin typeface="Montserrat Medium" panose="00000600000000000000" pitchFamily="2" charset="0"/>
                <a:ea typeface="Arial" panose="020B0604020202020204" pitchFamily="34" charset="0"/>
                <a:cs typeface="Times New Roman" panose="02020603050405020304" pitchFamily="18" charset="0"/>
              </a:rPr>
              <a:t>FCSS and AIMS Center for Math and Science Education. </a:t>
            </a:r>
            <a:r>
              <a:rPr lang="en-US" sz="1800" dirty="0">
                <a:solidFill>
                  <a:schemeClr val="bg1"/>
                </a:solidFill>
                <a:effectLst/>
                <a:latin typeface="Montserrat Medium" panose="00000600000000000000" pitchFamily="2" charset="0"/>
                <a:ea typeface="Arial" panose="020B0604020202020204" pitchFamily="34" charset="0"/>
                <a:cs typeface="Times New Roman" panose="02020603050405020304" pitchFamily="18" charset="0"/>
              </a:rPr>
              <a:t>They are not intended for commercial redistribution, unauthorized modification, or use outside the scope of professional education.</a:t>
            </a:r>
            <a:endParaRPr lang="en-US" sz="1800" dirty="0">
              <a:solidFill>
                <a:schemeClr val="bg1"/>
              </a:solidFill>
              <a:effectLst/>
              <a:latin typeface="Montserrat Medium" panose="00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7974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77385-9C0B-93D8-51F7-E122FC92B2BB}"/>
              </a:ext>
            </a:extLst>
          </p:cNvPr>
          <p:cNvSpPr>
            <a:spLocks noGrp="1"/>
          </p:cNvSpPr>
          <p:nvPr>
            <p:ph type="title"/>
          </p:nvPr>
        </p:nvSpPr>
        <p:spPr>
          <a:xfrm>
            <a:off x="838199" y="237744"/>
            <a:ext cx="10812517" cy="507831"/>
          </a:xfrm>
        </p:spPr>
        <p:txBody>
          <a:bodyPr anchor="t">
            <a:normAutofit/>
          </a:bodyPr>
          <a:lstStyle/>
          <a:p>
            <a:r>
              <a:rPr lang="en-US" dirty="0"/>
              <a:t>Rules for Measuring</a:t>
            </a:r>
          </a:p>
        </p:txBody>
      </p:sp>
      <p:sp>
        <p:nvSpPr>
          <p:cNvPr id="2" name="Content Placeholder 1">
            <a:extLst>
              <a:ext uri="{FF2B5EF4-FFF2-40B4-BE49-F238E27FC236}">
                <a16:creationId xmlns:a16="http://schemas.microsoft.com/office/drawing/2014/main" id="{F8D7AD57-61ED-2676-EB49-4EC49480DBEE}"/>
              </a:ext>
            </a:extLst>
          </p:cNvPr>
          <p:cNvSpPr>
            <a:spLocks noGrp="1"/>
          </p:cNvSpPr>
          <p:nvPr>
            <p:ph sz="half" idx="1"/>
          </p:nvPr>
        </p:nvSpPr>
        <p:spPr>
          <a:xfrm>
            <a:off x="838200" y="1324303"/>
            <a:ext cx="5181600" cy="4852660"/>
          </a:xfrm>
        </p:spPr>
        <p:txBody>
          <a:bodyPr>
            <a:normAutofit/>
          </a:bodyPr>
          <a:lstStyle/>
          <a:p>
            <a:r>
              <a:rPr lang="en-US" dirty="0"/>
              <a:t>Equal-sized units</a:t>
            </a:r>
          </a:p>
          <a:p>
            <a:r>
              <a:rPr lang="en-US" dirty="0"/>
              <a:t>No gaps between units</a:t>
            </a:r>
          </a:p>
          <a:p>
            <a:r>
              <a:rPr lang="en-US" dirty="0"/>
              <a:t>Start at the origin</a:t>
            </a:r>
          </a:p>
        </p:txBody>
      </p:sp>
      <p:pic>
        <p:nvPicPr>
          <p:cNvPr id="6" name="Content Placeholder 5">
            <a:extLst>
              <a:ext uri="{FF2B5EF4-FFF2-40B4-BE49-F238E27FC236}">
                <a16:creationId xmlns:a16="http://schemas.microsoft.com/office/drawing/2014/main" id="{5041ADF5-11DB-627B-F9BD-26099F69FA41}"/>
              </a:ext>
              <a:ext uri="{C183D7F6-B498-43B3-948B-1728B52AA6E4}">
                <adec:decorative xmlns:adec="http://schemas.microsoft.com/office/drawing/2017/decorative" val="1"/>
              </a:ext>
            </a:extLst>
          </p:cNvPr>
          <p:cNvPicPr>
            <a:picLocks noGrp="1" noChangeAspect="1"/>
          </p:cNvPicPr>
          <p:nvPr>
            <p:ph sz="half" idx="2"/>
          </p:nvPr>
        </p:nvPicPr>
        <p:blipFill>
          <a:blip r:embed="rId3" cstate="screen">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a:ext>
            </a:extLst>
          </a:blip>
          <a:srcRect/>
          <a:stretch/>
        </p:blipFill>
        <p:spPr>
          <a:xfrm>
            <a:off x="6815138" y="966278"/>
            <a:ext cx="5384006" cy="5042217"/>
          </a:xfrm>
          <a:noFill/>
        </p:spPr>
      </p:pic>
    </p:spTree>
    <p:extLst>
      <p:ext uri="{BB962C8B-B14F-4D97-AF65-F5344CB8AC3E}">
        <p14:creationId xmlns:p14="http://schemas.microsoft.com/office/powerpoint/2010/main" val="3492696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7E0B73-622A-EAE4-F194-ADA1ECCB9720}"/>
              </a:ext>
            </a:extLst>
          </p:cNvPr>
          <p:cNvSpPr>
            <a:spLocks noGrp="1"/>
          </p:cNvSpPr>
          <p:nvPr>
            <p:ph type="title"/>
          </p:nvPr>
        </p:nvSpPr>
        <p:spPr/>
        <p:txBody>
          <a:bodyPr/>
          <a:lstStyle/>
          <a:p>
            <a:r>
              <a:rPr lang="en-US" dirty="0"/>
              <a:t>Developing Measurement Skills</a:t>
            </a:r>
          </a:p>
        </p:txBody>
      </p:sp>
      <p:sp>
        <p:nvSpPr>
          <p:cNvPr id="2" name="Content Placeholder 1">
            <a:extLst>
              <a:ext uri="{FF2B5EF4-FFF2-40B4-BE49-F238E27FC236}">
                <a16:creationId xmlns:a16="http://schemas.microsoft.com/office/drawing/2014/main" id="{3B8F21E3-2031-F3A7-761D-ED2304AEBECE}"/>
              </a:ext>
            </a:extLst>
          </p:cNvPr>
          <p:cNvSpPr>
            <a:spLocks noGrp="1"/>
          </p:cNvSpPr>
          <p:nvPr>
            <p:ph sz="half" idx="1"/>
          </p:nvPr>
        </p:nvSpPr>
        <p:spPr>
          <a:xfrm>
            <a:off x="838199" y="1193006"/>
            <a:ext cx="4558553" cy="4699289"/>
          </a:xfrm>
        </p:spPr>
        <p:txBody>
          <a:bodyPr>
            <a:normAutofit fontScale="55000" lnSpcReduction="20000"/>
          </a:bodyPr>
          <a:lstStyle/>
          <a:p>
            <a:pPr>
              <a:lnSpc>
                <a:spcPct val="140000"/>
              </a:lnSpc>
              <a:spcBef>
                <a:spcPts val="600"/>
              </a:spcBef>
              <a:spcAft>
                <a:spcPts val="1800"/>
              </a:spcAft>
            </a:pPr>
            <a:r>
              <a:rPr lang="en-US" sz="3400" dirty="0"/>
              <a:t>Children explore the use of standard measurement tools in preschool.</a:t>
            </a:r>
          </a:p>
          <a:p>
            <a:pPr>
              <a:lnSpc>
                <a:spcPct val="140000"/>
              </a:lnSpc>
              <a:spcBef>
                <a:spcPts val="600"/>
              </a:spcBef>
              <a:spcAft>
                <a:spcPts val="1800"/>
              </a:spcAft>
            </a:pPr>
            <a:r>
              <a:rPr lang="en-US" sz="3400" dirty="0"/>
              <a:t>Children begin to use standard measurement tools more consistently between 1st and 2nd grade.</a:t>
            </a:r>
          </a:p>
          <a:p>
            <a:pPr>
              <a:lnSpc>
                <a:spcPct val="140000"/>
              </a:lnSpc>
              <a:spcBef>
                <a:spcPts val="600"/>
              </a:spcBef>
              <a:spcAft>
                <a:spcPts val="1800"/>
              </a:spcAft>
            </a:pPr>
            <a:r>
              <a:rPr lang="en-US" sz="3400" dirty="0"/>
              <a:t>Traditions and routines in children’s homes and communities influence their experiences with measurement.</a:t>
            </a:r>
          </a:p>
        </p:txBody>
      </p:sp>
      <p:pic>
        <p:nvPicPr>
          <p:cNvPr id="6" name="Content Placeholder 6">
            <a:extLst>
              <a:ext uri="{FF2B5EF4-FFF2-40B4-BE49-F238E27FC236}">
                <a16:creationId xmlns:a16="http://schemas.microsoft.com/office/drawing/2014/main" id="{EF2BB1DF-1420-D057-ED7D-CFC2F4B34C73}"/>
              </a:ext>
              <a:ext uri="{C183D7F6-B498-43B3-948B-1728B52AA6E4}">
                <adec:decorative xmlns:adec="http://schemas.microsoft.com/office/drawing/2017/decorative" val="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b="-26"/>
          <a:stretch/>
        </p:blipFill>
        <p:spPr>
          <a:xfrm>
            <a:off x="5543470" y="965704"/>
            <a:ext cx="6655674" cy="4699289"/>
          </a:xfrm>
          <a:prstGeom prst="rect">
            <a:avLst/>
          </a:prstGeom>
        </p:spPr>
      </p:pic>
    </p:spTree>
    <p:extLst>
      <p:ext uri="{BB962C8B-B14F-4D97-AF65-F5344CB8AC3E}">
        <p14:creationId xmlns:p14="http://schemas.microsoft.com/office/powerpoint/2010/main" val="1708366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396042-F952-C149-6F40-A967DF59516C}"/>
              </a:ext>
            </a:extLst>
          </p:cNvPr>
          <p:cNvSpPr>
            <a:spLocks noGrp="1"/>
          </p:cNvSpPr>
          <p:nvPr>
            <p:ph type="title"/>
          </p:nvPr>
        </p:nvSpPr>
        <p:spPr/>
        <p:txBody>
          <a:bodyPr wrap="square">
            <a:spAutoFit/>
          </a:bodyPr>
          <a:lstStyle/>
          <a:p>
            <a:r>
              <a:rPr lang="en-US" dirty="0">
                <a:latin typeface="Montserrat" pitchFamily="2" charset="77"/>
              </a:rPr>
              <a:t>An Overview of Measurement Knowledge and Skills</a:t>
            </a:r>
          </a:p>
        </p:txBody>
      </p:sp>
      <p:sp>
        <p:nvSpPr>
          <p:cNvPr id="2" name="Arrow: Right 4" descr="Arrow pointing from left to right to show progression of infants and toddlers to preschool, TK, and K to early elementary.">
            <a:extLst>
              <a:ext uri="{FF2B5EF4-FFF2-40B4-BE49-F238E27FC236}">
                <a16:creationId xmlns:a16="http://schemas.microsoft.com/office/drawing/2014/main" id="{7FEFAA12-CBAA-B5CF-B9C3-2E0B263330AF}"/>
              </a:ext>
            </a:extLst>
          </p:cNvPr>
          <p:cNvSpPr/>
          <p:nvPr/>
        </p:nvSpPr>
        <p:spPr>
          <a:xfrm>
            <a:off x="2216036" y="1076170"/>
            <a:ext cx="9874397" cy="390356"/>
          </a:xfrm>
          <a:prstGeom prst="rightArrow">
            <a:avLst/>
          </a:prstGeom>
          <a:solidFill>
            <a:schemeClr val="bg1"/>
          </a:solidFill>
          <a:ln w="254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3" name="Arrow: Right 2" descr="Arrow pointing from left to right to show progression of infants and toddlers to preschool, TK, and K to early elementary.">
            <a:extLst>
              <a:ext uri="{FF2B5EF4-FFF2-40B4-BE49-F238E27FC236}">
                <a16:creationId xmlns:a16="http://schemas.microsoft.com/office/drawing/2014/main" id="{30A6D76E-E839-413F-A99E-233C2D01F600}"/>
              </a:ext>
            </a:extLst>
          </p:cNvPr>
          <p:cNvSpPr/>
          <p:nvPr/>
        </p:nvSpPr>
        <p:spPr>
          <a:xfrm>
            <a:off x="2220722" y="1075751"/>
            <a:ext cx="9874397" cy="403194"/>
          </a:xfrm>
          <a:prstGeom prst="rightArrow">
            <a:avLst/>
          </a:prstGeom>
          <a:gradFill flip="none" rotWithShape="1">
            <a:gsLst>
              <a:gs pos="33900">
                <a:schemeClr val="accent3">
                  <a:lumMod val="20000"/>
                  <a:lumOff val="80000"/>
                </a:schemeClr>
              </a:gs>
              <a:gs pos="0">
                <a:schemeClr val="bg1"/>
              </a:gs>
              <a:gs pos="100000">
                <a:schemeClr val="accent3"/>
              </a:gs>
            </a:gsLst>
            <a:lin ang="0" scaled="1"/>
            <a:tileRect/>
          </a:gradFill>
          <a:ln w="254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12">
            <a:extLst>
              <a:ext uri="{FF2B5EF4-FFF2-40B4-BE49-F238E27FC236}">
                <a16:creationId xmlns:a16="http://schemas.microsoft.com/office/drawing/2014/main" id="{F2F71AE9-CD30-B487-A107-768227300EAF}"/>
              </a:ext>
            </a:extLst>
          </p:cNvPr>
          <p:cNvGraphicFramePr>
            <a:graphicFrameLocks noGrp="1"/>
          </p:cNvGraphicFramePr>
          <p:nvPr>
            <p:extLst>
              <p:ext uri="{D42A27DB-BD31-4B8C-83A1-F6EECF244321}">
                <p14:modId xmlns:p14="http://schemas.microsoft.com/office/powerpoint/2010/main" val="880192629"/>
              </p:ext>
            </p:extLst>
          </p:nvPr>
        </p:nvGraphicFramePr>
        <p:xfrm>
          <a:off x="275504" y="1429181"/>
          <a:ext cx="11300244" cy="4712999"/>
        </p:xfrm>
        <a:graphic>
          <a:graphicData uri="http://schemas.openxmlformats.org/drawingml/2006/table">
            <a:tbl>
              <a:tblPr firstRow="1" bandRow="1">
                <a:tableStyleId>{3B4B98B0-60AC-42C2-AFA5-B58CD77FA1E5}</a:tableStyleId>
              </a:tblPr>
              <a:tblGrid>
                <a:gridCol w="1970895">
                  <a:extLst>
                    <a:ext uri="{9D8B030D-6E8A-4147-A177-3AD203B41FA5}">
                      <a16:colId xmlns:a16="http://schemas.microsoft.com/office/drawing/2014/main" val="863964369"/>
                    </a:ext>
                  </a:extLst>
                </a:gridCol>
                <a:gridCol w="3109783">
                  <a:extLst>
                    <a:ext uri="{9D8B030D-6E8A-4147-A177-3AD203B41FA5}">
                      <a16:colId xmlns:a16="http://schemas.microsoft.com/office/drawing/2014/main" val="2838730961"/>
                    </a:ext>
                  </a:extLst>
                </a:gridCol>
                <a:gridCol w="3109783">
                  <a:extLst>
                    <a:ext uri="{9D8B030D-6E8A-4147-A177-3AD203B41FA5}">
                      <a16:colId xmlns:a16="http://schemas.microsoft.com/office/drawing/2014/main" val="1965536244"/>
                    </a:ext>
                  </a:extLst>
                </a:gridCol>
                <a:gridCol w="3109783">
                  <a:extLst>
                    <a:ext uri="{9D8B030D-6E8A-4147-A177-3AD203B41FA5}">
                      <a16:colId xmlns:a16="http://schemas.microsoft.com/office/drawing/2014/main" val="1107014208"/>
                    </a:ext>
                  </a:extLst>
                </a:gridCol>
              </a:tblGrid>
              <a:tr h="353786">
                <a:tc>
                  <a:txBody>
                    <a:bodyPr/>
                    <a:lstStyle/>
                    <a:p>
                      <a:pPr algn="l">
                        <a:lnSpc>
                          <a:spcPct val="120000"/>
                        </a:lnSpc>
                      </a:pPr>
                      <a:r>
                        <a:rPr lang="en-US" sz="1400" b="1" dirty="0">
                          <a:solidFill>
                            <a:srgbClr val="0F173D"/>
                          </a:solidFill>
                          <a:latin typeface="Montserrat" pitchFamily="2" charset="77"/>
                        </a:rPr>
                        <a:t>Components</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lang="en-US" sz="1400" b="1" dirty="0">
                          <a:solidFill>
                            <a:schemeClr val="bg1"/>
                          </a:solidFill>
                          <a:latin typeface="Montserrat" pitchFamily="2" charset="77"/>
                        </a:rPr>
                        <a:t>Infants and Toddlers</a:t>
                      </a:r>
                    </a:p>
                  </a:txBody>
                  <a:tcPr marL="182880" marR="182880" anchor="ctr">
                    <a:lnL w="12700" cap="flat" cmpd="sng" algn="ctr">
                      <a:solidFill>
                        <a:schemeClr val="accent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400" b="1" dirty="0">
                          <a:solidFill>
                            <a:schemeClr val="bg1"/>
                          </a:solidFill>
                          <a:latin typeface="Montserrat" pitchFamily="2" charset="77"/>
                        </a:rPr>
                        <a:t>Preschool, TK, and K</a:t>
                      </a:r>
                    </a:p>
                  </a:txBody>
                  <a:tcPr marL="182880" marR="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400" b="1" dirty="0">
                          <a:solidFill>
                            <a:schemeClr val="bg1"/>
                          </a:solidFill>
                          <a:latin typeface="Montserrat" pitchFamily="2" charset="77"/>
                        </a:rPr>
                        <a:t>Early Elementary</a:t>
                      </a:r>
                    </a:p>
                  </a:txBody>
                  <a:tcPr marL="182880" marR="182880"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2503309181"/>
                  </a:ext>
                </a:extLst>
              </a:tr>
              <a:tr h="880404">
                <a:tc>
                  <a:txBody>
                    <a:bodyPr/>
                    <a:lstStyle/>
                    <a:p>
                      <a:pPr>
                        <a:lnSpc>
                          <a:spcPct val="120000"/>
                        </a:lnSpc>
                      </a:pPr>
                      <a:r>
                        <a:rPr lang="en-US" sz="1400" b="0" dirty="0">
                          <a:latin typeface="Montserrat" pitchFamily="2" charset="77"/>
                        </a:rPr>
                        <a:t>Noticing measurable attributes</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400"/>
                        </a:spcBef>
                        <a:spcAft>
                          <a:spcPts val="400"/>
                        </a:spcAft>
                        <a:buClrTx/>
                        <a:buSzTx/>
                        <a:buFontTx/>
                        <a:buNone/>
                        <a:tabLst/>
                        <a:defRPr/>
                      </a:pPr>
                      <a:r>
                        <a:rPr lang="en-US" sz="1400" b="0" dirty="0">
                          <a:latin typeface="Montserrat" pitchFamily="2" charset="77"/>
                        </a:rPr>
                        <a:t>Attends to measurable attributes. </a:t>
                      </a:r>
                    </a:p>
                    <a:p>
                      <a:pPr marL="0" marR="0" lvl="0" indent="0" algn="l" defTabSz="914400" rtl="0" eaLnBrk="1" fontAlgn="auto" latinLnBrk="0" hangingPunct="1">
                        <a:lnSpc>
                          <a:spcPct val="120000"/>
                        </a:lnSpc>
                        <a:spcBef>
                          <a:spcPts val="400"/>
                        </a:spcBef>
                        <a:spcAft>
                          <a:spcPts val="400"/>
                        </a:spcAft>
                        <a:buClrTx/>
                        <a:buSzTx/>
                        <a:buFontTx/>
                        <a:buNone/>
                        <a:tabLst/>
                        <a:defRPr/>
                      </a:pPr>
                      <a:r>
                        <a:rPr lang="en-US" sz="1400" b="0" dirty="0">
                          <a:latin typeface="Montserrat" pitchFamily="2" charset="77"/>
                        </a:rPr>
                        <a:t>Notices changes and differences in measurable attributes. </a:t>
                      </a:r>
                    </a:p>
                    <a:p>
                      <a:pPr marL="0" marR="0" lvl="0" indent="0" algn="l" defTabSz="914400" rtl="0" eaLnBrk="1" fontAlgn="auto" latinLnBrk="0" hangingPunct="1">
                        <a:lnSpc>
                          <a:spcPct val="120000"/>
                        </a:lnSpc>
                        <a:spcBef>
                          <a:spcPts val="400"/>
                        </a:spcBef>
                        <a:spcAft>
                          <a:spcPts val="400"/>
                        </a:spcAft>
                        <a:buClrTx/>
                        <a:buSzTx/>
                        <a:buFontTx/>
                        <a:buNone/>
                        <a:tabLst/>
                        <a:defRPr/>
                      </a:pPr>
                      <a:r>
                        <a:rPr lang="en-US" sz="1400" dirty="0">
                          <a:latin typeface="Montserrat" pitchFamily="2" charset="77"/>
                        </a:rPr>
                        <a:t>Understands and begins to use words like “big” and ”little.”</a:t>
                      </a:r>
                    </a:p>
                  </a:txBody>
                  <a:tcPr marL="182880" marR="1828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4EDF7"/>
                    </a:solidFill>
                  </a:tcPr>
                </a:tc>
                <a:tc>
                  <a:txBody>
                    <a:bodyPr/>
                    <a:lstStyle/>
                    <a:p>
                      <a:pPr>
                        <a:lnSpc>
                          <a:spcPct val="120000"/>
                        </a:lnSpc>
                        <a:spcBef>
                          <a:spcPts val="400"/>
                        </a:spcBef>
                        <a:spcAft>
                          <a:spcPts val="400"/>
                        </a:spcAft>
                      </a:pPr>
                      <a:r>
                        <a:rPr lang="en-US" sz="1400" b="0" dirty="0">
                          <a:latin typeface="Montserrat" pitchFamily="2" charset="77"/>
                        </a:rPr>
                        <a:t>Notices changes and differences in measurable attributes.</a:t>
                      </a:r>
                    </a:p>
                    <a:p>
                      <a:pPr>
                        <a:lnSpc>
                          <a:spcPct val="120000"/>
                        </a:lnSpc>
                        <a:spcBef>
                          <a:spcPts val="400"/>
                        </a:spcBef>
                        <a:spcAft>
                          <a:spcPts val="400"/>
                        </a:spcAft>
                      </a:pPr>
                      <a:r>
                        <a:rPr lang="en-US" sz="1400" b="0" dirty="0">
                          <a:latin typeface="Montserrat" pitchFamily="2" charset="77"/>
                        </a:rPr>
                        <a:t>More accurately uses words to describe measurable attributes.</a:t>
                      </a:r>
                    </a:p>
                  </a:txBody>
                  <a:tcPr marL="182880" marR="1828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nSpc>
                          <a:spcPct val="120000"/>
                        </a:lnSpc>
                        <a:spcBef>
                          <a:spcPts val="400"/>
                        </a:spcBef>
                        <a:spcAft>
                          <a:spcPts val="400"/>
                        </a:spcAft>
                      </a:pPr>
                      <a:r>
                        <a:rPr lang="en-US" sz="1400" b="0" dirty="0">
                          <a:latin typeface="Montserrat" pitchFamily="2" charset="77"/>
                        </a:rPr>
                        <a:t>Notices changes and differences in measurable attributes.</a:t>
                      </a:r>
                    </a:p>
                    <a:p>
                      <a:pPr>
                        <a:lnSpc>
                          <a:spcPct val="120000"/>
                        </a:lnSpc>
                        <a:spcBef>
                          <a:spcPts val="400"/>
                        </a:spcBef>
                        <a:spcAft>
                          <a:spcPts val="400"/>
                        </a:spcAft>
                      </a:pPr>
                      <a:r>
                        <a:rPr lang="en-US" sz="1400" b="0" dirty="0">
                          <a:latin typeface="Montserrat" pitchFamily="2" charset="77"/>
                        </a:rPr>
                        <a:t>Accurately uses words to describe measurable attributes. </a:t>
                      </a:r>
                    </a:p>
                  </a:txBody>
                  <a:tcPr marL="182880" marR="1828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CABD9"/>
                    </a:solidFill>
                  </a:tcPr>
                </a:tc>
                <a:extLst>
                  <a:ext uri="{0D108BD9-81ED-4DB2-BD59-A6C34878D82A}">
                    <a16:rowId xmlns:a16="http://schemas.microsoft.com/office/drawing/2014/main" val="2158743883"/>
                  </a:ext>
                </a:extLst>
              </a:tr>
              <a:tr h="590843">
                <a:tc>
                  <a:txBody>
                    <a:bodyPr/>
                    <a:lstStyle/>
                    <a:p>
                      <a:pPr>
                        <a:lnSpc>
                          <a:spcPct val="120000"/>
                        </a:lnSpc>
                      </a:pPr>
                      <a:r>
                        <a:rPr lang="en-US" sz="1400" b="0" dirty="0">
                          <a:latin typeface="Montserrat" pitchFamily="2" charset="77"/>
                        </a:rPr>
                        <a:t>Comparing and ordering</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20000"/>
                        </a:lnSpc>
                        <a:spcBef>
                          <a:spcPts val="400"/>
                        </a:spcBef>
                        <a:spcAft>
                          <a:spcPts val="400"/>
                        </a:spcAft>
                      </a:pPr>
                      <a:endParaRPr lang="en-US" sz="1300" dirty="0">
                        <a:latin typeface="Montserrat" pitchFamily="2" charset="77"/>
                      </a:endParaRPr>
                    </a:p>
                  </a:txBody>
                  <a:tcPr marL="182880" marR="1828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4EDF7"/>
                    </a:solidFill>
                  </a:tcPr>
                </a:tc>
                <a:tc>
                  <a:txBody>
                    <a:bodyPr/>
                    <a:lstStyle/>
                    <a:p>
                      <a:pPr>
                        <a:lnSpc>
                          <a:spcPct val="120000"/>
                        </a:lnSpc>
                        <a:spcBef>
                          <a:spcPts val="400"/>
                        </a:spcBef>
                        <a:spcAft>
                          <a:spcPts val="400"/>
                        </a:spcAft>
                      </a:pPr>
                      <a:r>
                        <a:rPr lang="en-US" sz="1400" dirty="0">
                          <a:latin typeface="Montserrat" pitchFamily="2" charset="77"/>
                        </a:rPr>
                        <a:t>Compares and orders three objects by length, weight, or capacity.  </a:t>
                      </a:r>
                    </a:p>
                    <a:p>
                      <a:pPr>
                        <a:lnSpc>
                          <a:spcPct val="120000"/>
                        </a:lnSpc>
                        <a:spcBef>
                          <a:spcPts val="400"/>
                        </a:spcBef>
                        <a:spcAft>
                          <a:spcPts val="400"/>
                        </a:spcAft>
                      </a:pPr>
                      <a:r>
                        <a:rPr lang="en-US" sz="1400" dirty="0">
                          <a:latin typeface="Montserrat" pitchFamily="2" charset="77"/>
                        </a:rPr>
                        <a:t>Uses some comparative vocabulary (for example, long, longer).</a:t>
                      </a:r>
                    </a:p>
                  </a:txBody>
                  <a:tcPr marL="182880" marR="1828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nSpc>
                          <a:spcPct val="120000"/>
                        </a:lnSpc>
                        <a:spcBef>
                          <a:spcPts val="400"/>
                        </a:spcBef>
                        <a:spcAft>
                          <a:spcPts val="400"/>
                        </a:spcAft>
                      </a:pPr>
                      <a:r>
                        <a:rPr lang="en-US" sz="1400" dirty="0">
                          <a:latin typeface="Montserrat" pitchFamily="2" charset="77"/>
                        </a:rPr>
                        <a:t>Compares and orders six or more objects by length, weight, or capacity. </a:t>
                      </a:r>
                    </a:p>
                    <a:p>
                      <a:pPr>
                        <a:lnSpc>
                          <a:spcPct val="120000"/>
                        </a:lnSpc>
                        <a:spcBef>
                          <a:spcPts val="400"/>
                        </a:spcBef>
                        <a:spcAft>
                          <a:spcPts val="400"/>
                        </a:spcAft>
                      </a:pPr>
                      <a:r>
                        <a:rPr lang="en-US" sz="1400" dirty="0">
                          <a:latin typeface="Montserrat" pitchFamily="2" charset="77"/>
                        </a:rPr>
                        <a:t>Uses comparative vocabulary (for example, long, longer, longest).</a:t>
                      </a:r>
                    </a:p>
                  </a:txBody>
                  <a:tcPr marL="182880" marR="1828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CABD9"/>
                    </a:solidFill>
                  </a:tcPr>
                </a:tc>
                <a:extLst>
                  <a:ext uri="{0D108BD9-81ED-4DB2-BD59-A6C34878D82A}">
                    <a16:rowId xmlns:a16="http://schemas.microsoft.com/office/drawing/2014/main" val="1116067327"/>
                  </a:ext>
                </a:extLst>
              </a:tr>
              <a:tr h="0">
                <a:tc>
                  <a:txBody>
                    <a:bodyPr/>
                    <a:lstStyle/>
                    <a:p>
                      <a:pPr>
                        <a:lnSpc>
                          <a:spcPct val="120000"/>
                        </a:lnSpc>
                      </a:pPr>
                      <a:r>
                        <a:rPr lang="en-US" sz="1400" b="0" dirty="0">
                          <a:latin typeface="Montserrat" pitchFamily="2" charset="77"/>
                        </a:rPr>
                        <a:t>Measuring</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400"/>
                        </a:spcBef>
                        <a:spcAft>
                          <a:spcPts val="400"/>
                        </a:spcAft>
                        <a:buClrTx/>
                        <a:buSzTx/>
                        <a:buFontTx/>
                        <a:buNone/>
                        <a:tabLst/>
                        <a:defRPr/>
                      </a:pPr>
                      <a:endParaRPr lang="en-US" sz="1300" dirty="0">
                        <a:latin typeface="Montserrat" pitchFamily="2" charset="77"/>
                      </a:endParaRPr>
                    </a:p>
                  </a:txBody>
                  <a:tcPr marL="182880" marR="1828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4EDF7"/>
                    </a:solidFill>
                  </a:tcPr>
                </a:tc>
                <a:tc>
                  <a:txBody>
                    <a:bodyPr/>
                    <a:lstStyle/>
                    <a:p>
                      <a:pPr marL="0" marR="0" lvl="0" indent="0" algn="l" defTabSz="914400" rtl="0" eaLnBrk="1" fontAlgn="auto" latinLnBrk="0" hangingPunct="1">
                        <a:lnSpc>
                          <a:spcPct val="120000"/>
                        </a:lnSpc>
                        <a:spcBef>
                          <a:spcPts val="400"/>
                        </a:spcBef>
                        <a:spcAft>
                          <a:spcPts val="400"/>
                        </a:spcAft>
                        <a:buClrTx/>
                        <a:buSzTx/>
                        <a:buFontTx/>
                        <a:buNone/>
                        <a:tabLst/>
                        <a:defRPr/>
                      </a:pPr>
                      <a:r>
                        <a:rPr lang="en-US" sz="1400" dirty="0">
                          <a:latin typeface="Montserrat" pitchFamily="2" charset="77"/>
                        </a:rPr>
                        <a:t>Begins to use some measurement tools.</a:t>
                      </a:r>
                    </a:p>
                  </a:txBody>
                  <a:tcPr marL="182880" marR="1828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20000"/>
                        </a:lnSpc>
                        <a:spcBef>
                          <a:spcPts val="400"/>
                        </a:spcBef>
                        <a:spcAft>
                          <a:spcPts val="400"/>
                        </a:spcAft>
                        <a:buClrTx/>
                        <a:buSzTx/>
                        <a:buFontTx/>
                        <a:buNone/>
                        <a:tabLst/>
                        <a:defRPr/>
                      </a:pPr>
                      <a:r>
                        <a:rPr lang="en-US" sz="1400" dirty="0">
                          <a:latin typeface="Montserrat" pitchFamily="2" charset="77"/>
                        </a:rPr>
                        <a:t>Uses measurement tools to solve problems.</a:t>
                      </a:r>
                    </a:p>
                  </a:txBody>
                  <a:tcPr marL="182880" marR="18288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CCABD9"/>
                    </a:solidFill>
                  </a:tcPr>
                </a:tc>
                <a:extLst>
                  <a:ext uri="{0D108BD9-81ED-4DB2-BD59-A6C34878D82A}">
                    <a16:rowId xmlns:a16="http://schemas.microsoft.com/office/drawing/2014/main" val="26711894"/>
                  </a:ext>
                </a:extLst>
              </a:tr>
            </a:tbl>
          </a:graphicData>
        </a:graphic>
      </p:graphicFrame>
    </p:spTree>
    <p:extLst>
      <p:ext uri="{BB962C8B-B14F-4D97-AF65-F5344CB8AC3E}">
        <p14:creationId xmlns:p14="http://schemas.microsoft.com/office/powerpoint/2010/main" val="2465515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8670F4-D5B4-8DD1-0B88-C5200303C047}"/>
              </a:ext>
            </a:extLst>
          </p:cNvPr>
          <p:cNvSpPr>
            <a:spLocks noGrp="1"/>
          </p:cNvSpPr>
          <p:nvPr>
            <p:ph type="title"/>
          </p:nvPr>
        </p:nvSpPr>
        <p:spPr/>
        <p:txBody>
          <a:bodyPr anchor="ctr"/>
          <a:lstStyle/>
          <a:p>
            <a:r>
              <a:rPr lang="en-US" dirty="0"/>
              <a:t>Reflect: </a:t>
            </a:r>
            <a:r>
              <a:rPr lang="en-US" sz="4400" b="0" dirty="0">
                <a:latin typeface="Montserrat Medium" panose="00000600000000000000" pitchFamily="2" charset="0"/>
              </a:rPr>
              <a:t>What is something you learned today?</a:t>
            </a:r>
            <a:endParaRPr lang="en-US" dirty="0"/>
          </a:p>
        </p:txBody>
      </p:sp>
      <p:sp>
        <p:nvSpPr>
          <p:cNvPr id="4" name="Content Placeholder 3">
            <a:extLst>
              <a:ext uri="{FF2B5EF4-FFF2-40B4-BE49-F238E27FC236}">
                <a16:creationId xmlns:a16="http://schemas.microsoft.com/office/drawing/2014/main" id="{825AAD16-1FFD-0332-A4E0-B71EE592A032}"/>
              </a:ext>
            </a:extLst>
          </p:cNvPr>
          <p:cNvSpPr>
            <a:spLocks noGrp="1"/>
          </p:cNvSpPr>
          <p:nvPr>
            <p:ph idx="1"/>
          </p:nvPr>
        </p:nvSpPr>
        <p:spPr/>
        <p:txBody>
          <a:bodyPr>
            <a:normAutofit/>
          </a:bodyPr>
          <a:lstStyle/>
          <a:p>
            <a:pPr marL="0" indent="0" algn="ctr">
              <a:buNone/>
            </a:pPr>
            <a:r>
              <a:rPr lang="en-US" sz="3900" b="1" dirty="0">
                <a:solidFill>
                  <a:schemeClr val="accent3"/>
                </a:solidFill>
              </a:rPr>
              <a:t>Snowstorm!</a:t>
            </a:r>
          </a:p>
          <a:p>
            <a:r>
              <a:rPr lang="en-US" sz="2400" dirty="0"/>
              <a:t>Record something you learned on a piece of paper.</a:t>
            </a:r>
          </a:p>
          <a:p>
            <a:r>
              <a:rPr lang="en-US" sz="2400" dirty="0"/>
              <a:t>Scrunch your piece of paper into a ball.</a:t>
            </a:r>
          </a:p>
          <a:p>
            <a:r>
              <a:rPr lang="en-US" sz="2400" dirty="0"/>
              <a:t>Throw your piece of paper in the air. </a:t>
            </a:r>
          </a:p>
          <a:p>
            <a:r>
              <a:rPr lang="en-US" sz="2400" dirty="0"/>
              <a:t>Pick up someone else’s “snowball.”</a:t>
            </a:r>
          </a:p>
          <a:p>
            <a:pPr marL="0" indent="0">
              <a:buNone/>
            </a:pPr>
            <a:endParaRPr lang="en-US" dirty="0"/>
          </a:p>
        </p:txBody>
      </p:sp>
    </p:spTree>
    <p:extLst>
      <p:ext uri="{BB962C8B-B14F-4D97-AF65-F5344CB8AC3E}">
        <p14:creationId xmlns:p14="http://schemas.microsoft.com/office/powerpoint/2010/main" val="1731594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b="1" dirty="0">
                <a:solidFill>
                  <a:schemeClr val="bg1"/>
                </a:solidFill>
                <a:latin typeface="Montserrat" pitchFamily="2" charset="77"/>
              </a:rPr>
              <a:t>Session Goals</a:t>
            </a: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p:txBody>
          <a:bodyPr>
            <a:normAutofit/>
          </a:bodyPr>
          <a:lstStyle/>
          <a:p>
            <a:pPr>
              <a:lnSpc>
                <a:spcPct val="120000"/>
              </a:lnSpc>
              <a:spcAft>
                <a:spcPts val="2400"/>
              </a:spcAft>
            </a:pPr>
            <a:r>
              <a:rPr lang="en-US" dirty="0">
                <a:solidFill>
                  <a:schemeClr val="tx1"/>
                </a:solidFill>
              </a:rPr>
              <a:t>Engage in measurement activities mirroring how young children experience measurement.</a:t>
            </a:r>
          </a:p>
          <a:p>
            <a:pPr>
              <a:lnSpc>
                <a:spcPct val="120000"/>
              </a:lnSpc>
              <a:spcAft>
                <a:spcPts val="2400"/>
              </a:spcAft>
            </a:pPr>
            <a:r>
              <a:rPr lang="en-US" dirty="0">
                <a:solidFill>
                  <a:schemeClr val="tx1"/>
                </a:solidFill>
              </a:rPr>
              <a:t>Learn about the three key components of measurement in early childhood.</a:t>
            </a:r>
          </a:p>
          <a:p>
            <a:pPr>
              <a:lnSpc>
                <a:spcPct val="120000"/>
              </a:lnSpc>
            </a:pPr>
            <a:r>
              <a:rPr lang="en-US" dirty="0">
                <a:solidFill>
                  <a:schemeClr val="tx1"/>
                </a:solidFill>
              </a:rPr>
              <a:t>Describe how young children develop knowledge and skills in measurement.</a:t>
            </a:r>
          </a:p>
        </p:txBody>
      </p:sp>
    </p:spTree>
    <p:extLst>
      <p:ext uri="{BB962C8B-B14F-4D97-AF65-F5344CB8AC3E}">
        <p14:creationId xmlns:p14="http://schemas.microsoft.com/office/powerpoint/2010/main" val="250247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8D87-1DBC-8D7A-9AC1-723A361E2E38}"/>
              </a:ext>
            </a:extLst>
          </p:cNvPr>
          <p:cNvSpPr>
            <a:spLocks noGrp="1"/>
          </p:cNvSpPr>
          <p:nvPr>
            <p:ph type="title"/>
          </p:nvPr>
        </p:nvSpPr>
        <p:spPr/>
        <p:txBody>
          <a:bodyPr anchor="ctr"/>
          <a:lstStyle/>
          <a:p>
            <a:r>
              <a:rPr lang="en-US" dirty="0"/>
              <a:t>Play: </a:t>
            </a:r>
            <a:br>
              <a:rPr lang="en-US" dirty="0"/>
            </a:br>
            <a:r>
              <a:rPr lang="en-US" b="0" dirty="0">
                <a:latin typeface="Montserrat Medium" panose="00000600000000000000" pitchFamily="2" charset="0"/>
              </a:rPr>
              <a:t>How Tall Am I?</a:t>
            </a:r>
          </a:p>
        </p:txBody>
      </p:sp>
      <p:pic>
        <p:nvPicPr>
          <p:cNvPr id="5" name="Content Placeholder 4">
            <a:extLst>
              <a:ext uri="{FF2B5EF4-FFF2-40B4-BE49-F238E27FC236}">
                <a16:creationId xmlns:a16="http://schemas.microsoft.com/office/drawing/2014/main" id="{294C7485-7B3C-00D1-ADDD-D33D06744C81}"/>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6929718" y="685440"/>
            <a:ext cx="3771900" cy="5487120"/>
          </a:xfrm>
        </p:spPr>
      </p:pic>
    </p:spTree>
    <p:extLst>
      <p:ext uri="{BB962C8B-B14F-4D97-AF65-F5344CB8AC3E}">
        <p14:creationId xmlns:p14="http://schemas.microsoft.com/office/powerpoint/2010/main" val="4139855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8705-978E-FC62-2EBB-E40A498C33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0B6980-891A-6F1B-7193-DB24A92FED17}"/>
              </a:ext>
            </a:extLst>
          </p:cNvPr>
          <p:cNvSpPr>
            <a:spLocks noGrp="1"/>
          </p:cNvSpPr>
          <p:nvPr>
            <p:ph type="title"/>
          </p:nvPr>
        </p:nvSpPr>
        <p:spPr/>
        <p:txBody>
          <a:bodyPr/>
          <a:lstStyle/>
          <a:p>
            <a:r>
              <a:rPr lang="en-US" dirty="0"/>
              <a:t>Discuss: </a:t>
            </a:r>
            <a:r>
              <a:rPr lang="en-US" b="0" dirty="0">
                <a:latin typeface="Montserrat Medium" panose="00000600000000000000" pitchFamily="2" charset="0"/>
              </a:rPr>
              <a:t>How Tall Am I?</a:t>
            </a:r>
          </a:p>
        </p:txBody>
      </p:sp>
      <p:sp>
        <p:nvSpPr>
          <p:cNvPr id="5" name="Content Placeholder 4">
            <a:extLst>
              <a:ext uri="{FF2B5EF4-FFF2-40B4-BE49-F238E27FC236}">
                <a16:creationId xmlns:a16="http://schemas.microsoft.com/office/drawing/2014/main" id="{30000951-19F2-4366-EF54-66B3FE3D227E}"/>
              </a:ext>
            </a:extLst>
          </p:cNvPr>
          <p:cNvSpPr>
            <a:spLocks noGrp="1"/>
          </p:cNvSpPr>
          <p:nvPr>
            <p:ph idx="1"/>
          </p:nvPr>
        </p:nvSpPr>
        <p:spPr>
          <a:xfrm>
            <a:off x="851646" y="1253331"/>
            <a:ext cx="10834075" cy="4883700"/>
          </a:xfrm>
        </p:spPr>
        <p:txBody>
          <a:bodyPr>
            <a:normAutofit fontScale="92500" lnSpcReduction="20000"/>
          </a:bodyPr>
          <a:lstStyle/>
          <a:p>
            <a:pPr marL="514350" indent="-514350" fontAlgn="base">
              <a:lnSpc>
                <a:spcPct val="130000"/>
              </a:lnSpc>
              <a:spcBef>
                <a:spcPts val="0"/>
              </a:spcBef>
              <a:buClr>
                <a:srgbClr val="000000"/>
              </a:buClr>
              <a:buFont typeface="+mj-lt"/>
              <a:buAutoNum type="arabicPeriod"/>
              <a:tabLst>
                <a:tab pos="228600" algn="l"/>
                <a:tab pos="457200" algn="l"/>
              </a:tabLst>
            </a:pPr>
            <a:r>
              <a:rPr lang="en-US" dirty="0">
                <a:solidFill>
                  <a:schemeClr val="tx1"/>
                </a:solidFill>
              </a:rPr>
              <a:t>What strategies did you use when measuring?</a:t>
            </a:r>
          </a:p>
          <a:p>
            <a:pPr marL="971550" lvl="1" indent="-514350" fontAlgn="base">
              <a:lnSpc>
                <a:spcPct val="130000"/>
              </a:lnSpc>
              <a:buClr>
                <a:srgbClr val="000000"/>
              </a:buClr>
              <a:buFont typeface="+mj-lt"/>
              <a:buAutoNum type="alphaLcPeriod"/>
              <a:tabLst>
                <a:tab pos="228600" algn="l"/>
                <a:tab pos="457200" algn="l"/>
              </a:tabLst>
            </a:pPr>
            <a:r>
              <a:rPr lang="en-US" dirty="0">
                <a:solidFill>
                  <a:schemeClr val="tx1"/>
                </a:solidFill>
              </a:rPr>
              <a:t> Which strategies were quickest? </a:t>
            </a:r>
          </a:p>
          <a:p>
            <a:pPr marL="971550" lvl="1" indent="-514350" fontAlgn="base">
              <a:lnSpc>
                <a:spcPct val="130000"/>
              </a:lnSpc>
              <a:spcAft>
                <a:spcPts val="2400"/>
              </a:spcAft>
              <a:buClr>
                <a:srgbClr val="000000"/>
              </a:buClr>
              <a:buFont typeface="+mj-lt"/>
              <a:buAutoNum type="alphaLcPeriod"/>
              <a:tabLst>
                <a:tab pos="228600" algn="l"/>
                <a:tab pos="457200" algn="l"/>
              </a:tabLst>
            </a:pPr>
            <a:r>
              <a:rPr lang="en-US" dirty="0">
                <a:solidFill>
                  <a:schemeClr val="tx1"/>
                </a:solidFill>
              </a:rPr>
              <a:t> Which strategies gave you the most accurate measurement?</a:t>
            </a:r>
          </a:p>
          <a:p>
            <a:pPr marL="514350" indent="-514350" fontAlgn="base">
              <a:lnSpc>
                <a:spcPct val="130000"/>
              </a:lnSpc>
              <a:buClr>
                <a:srgbClr val="000000"/>
              </a:buClr>
              <a:buFont typeface="+mj-lt"/>
              <a:buAutoNum type="arabicPeriod"/>
              <a:tabLst>
                <a:tab pos="228600" algn="l"/>
                <a:tab pos="457200" algn="l"/>
              </a:tabLst>
            </a:pPr>
            <a:r>
              <a:rPr lang="en-US" dirty="0">
                <a:solidFill>
                  <a:schemeClr val="tx1"/>
                </a:solidFill>
              </a:rPr>
              <a:t>What did you notice about your estimations? </a:t>
            </a:r>
          </a:p>
          <a:p>
            <a:pPr marL="971550" lvl="1" indent="-514350" fontAlgn="base">
              <a:lnSpc>
                <a:spcPct val="130000"/>
              </a:lnSpc>
              <a:buClr>
                <a:srgbClr val="000000"/>
              </a:buClr>
              <a:buFont typeface="+mj-lt"/>
              <a:buAutoNum type="alphaLcPeriod"/>
              <a:tabLst>
                <a:tab pos="228600" algn="l"/>
                <a:tab pos="457200" algn="l"/>
              </a:tabLst>
            </a:pPr>
            <a:r>
              <a:rPr lang="en-US" dirty="0">
                <a:solidFill>
                  <a:schemeClr val="tx1"/>
                </a:solidFill>
              </a:rPr>
              <a:t>Were they close to your measurements? </a:t>
            </a:r>
          </a:p>
          <a:p>
            <a:pPr marL="971550" lvl="1" indent="-514350" fontAlgn="base">
              <a:lnSpc>
                <a:spcPct val="130000"/>
              </a:lnSpc>
              <a:spcAft>
                <a:spcPts val="2400"/>
              </a:spcAft>
              <a:buClr>
                <a:srgbClr val="000000"/>
              </a:buClr>
              <a:buFont typeface="+mj-lt"/>
              <a:buAutoNum type="alphaLcPeriod"/>
              <a:tabLst>
                <a:tab pos="228600" algn="l"/>
                <a:tab pos="457200" algn="l"/>
              </a:tabLst>
            </a:pPr>
            <a:r>
              <a:rPr lang="en-US" dirty="0">
                <a:solidFill>
                  <a:schemeClr val="tx1"/>
                </a:solidFill>
              </a:rPr>
              <a:t>What strategies did you use to make your estimations? </a:t>
            </a:r>
          </a:p>
          <a:p>
            <a:pPr marL="514350" indent="-514350" fontAlgn="base">
              <a:lnSpc>
                <a:spcPct val="130000"/>
              </a:lnSpc>
              <a:buClr>
                <a:srgbClr val="000000"/>
              </a:buClr>
              <a:buFont typeface="+mj-lt"/>
              <a:buAutoNum type="arabicPeriod"/>
              <a:tabLst>
                <a:tab pos="228600" algn="l"/>
                <a:tab pos="457200" algn="l"/>
              </a:tabLst>
            </a:pPr>
            <a:r>
              <a:rPr lang="en-US" dirty="0">
                <a:solidFill>
                  <a:schemeClr val="tx1"/>
                </a:solidFill>
              </a:rPr>
              <a:t>How is measuring using a nonstandard unit of measurement different from measuring using a standard unit of measurement?</a:t>
            </a:r>
          </a:p>
        </p:txBody>
      </p:sp>
    </p:spTree>
    <p:extLst>
      <p:ext uri="{BB962C8B-B14F-4D97-AF65-F5344CB8AC3E}">
        <p14:creationId xmlns:p14="http://schemas.microsoft.com/office/powerpoint/2010/main" val="847529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b="1" dirty="0">
                <a:solidFill>
                  <a:schemeClr val="bg1"/>
                </a:solidFill>
                <a:latin typeface="Montserrat" pitchFamily="2" charset="77"/>
              </a:rPr>
              <a:t>Measurement </a:t>
            </a:r>
            <a:r>
              <a:rPr lang="en-US" dirty="0"/>
              <a:t>is </a:t>
            </a:r>
            <a:r>
              <a:rPr lang="en-US" b="1" dirty="0">
                <a:solidFill>
                  <a:schemeClr val="bg1"/>
                </a:solidFill>
                <a:latin typeface="Montserrat" pitchFamily="2" charset="77"/>
              </a:rPr>
              <a:t>Everywhere!</a:t>
            </a:r>
          </a:p>
        </p:txBody>
      </p:sp>
      <p:pic>
        <p:nvPicPr>
          <p:cNvPr id="6" name="Picture 5">
            <a:extLst>
              <a:ext uri="{FF2B5EF4-FFF2-40B4-BE49-F238E27FC236}">
                <a16:creationId xmlns:a16="http://schemas.microsoft.com/office/drawing/2014/main" id="{AC87C76E-CB98-D929-F4E2-216854E1F1A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7569" y="1247339"/>
            <a:ext cx="3563356" cy="3247289"/>
          </a:xfrm>
          <a:prstGeom prst="rect">
            <a:avLst/>
          </a:prstGeom>
        </p:spPr>
      </p:pic>
      <p:sp>
        <p:nvSpPr>
          <p:cNvPr id="3" name="Content Placeholder 4">
            <a:extLst>
              <a:ext uri="{FF2B5EF4-FFF2-40B4-BE49-F238E27FC236}">
                <a16:creationId xmlns:a16="http://schemas.microsoft.com/office/drawing/2014/main" id="{5109FDE3-B18A-4622-E45F-91CDFA807FA8}"/>
              </a:ext>
            </a:extLst>
          </p:cNvPr>
          <p:cNvSpPr txBox="1">
            <a:spLocks/>
          </p:cNvSpPr>
          <p:nvPr/>
        </p:nvSpPr>
        <p:spPr>
          <a:xfrm>
            <a:off x="677569" y="4694248"/>
            <a:ext cx="3184983" cy="1210851"/>
          </a:xfrm>
          <a:prstGeom prst="rect">
            <a:avLst/>
          </a:prstGeom>
        </p:spPr>
        <p:txBody>
          <a:bodyPr>
            <a:noAutofit/>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2400" dirty="0">
                <a:solidFill>
                  <a:srgbClr val="3F3F3F"/>
                </a:solidFill>
                <a:latin typeface="Montserrat" pitchFamily="2" charset="77"/>
                <a:cs typeface="Helvetica" panose="020B0604020202020204" pitchFamily="34" charset="0"/>
              </a:rPr>
              <a:t>Adults measure in their everyday lives.</a:t>
            </a:r>
          </a:p>
        </p:txBody>
      </p:sp>
      <p:pic>
        <p:nvPicPr>
          <p:cNvPr id="8" name="Picture 7">
            <a:extLst>
              <a:ext uri="{FF2B5EF4-FFF2-40B4-BE49-F238E27FC236}">
                <a16:creationId xmlns:a16="http://schemas.microsoft.com/office/drawing/2014/main" id="{C0EFC72C-876B-B5A2-9C81-AE36266A3F0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419208" y="1245097"/>
            <a:ext cx="3563356" cy="3247289"/>
          </a:xfrm>
          <a:prstGeom prst="rect">
            <a:avLst/>
          </a:prstGeom>
        </p:spPr>
      </p:pic>
      <p:sp>
        <p:nvSpPr>
          <p:cNvPr id="10" name="Content Placeholder 4">
            <a:extLst>
              <a:ext uri="{FF2B5EF4-FFF2-40B4-BE49-F238E27FC236}">
                <a16:creationId xmlns:a16="http://schemas.microsoft.com/office/drawing/2014/main" id="{2D866C0F-AF1D-01FA-62F1-3C10A0685A9C}"/>
              </a:ext>
            </a:extLst>
          </p:cNvPr>
          <p:cNvSpPr txBox="1">
            <a:spLocks/>
          </p:cNvSpPr>
          <p:nvPr/>
        </p:nvSpPr>
        <p:spPr>
          <a:xfrm>
            <a:off x="4489547" y="4683772"/>
            <a:ext cx="3563355" cy="12108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0200"/>
              </a:spcBef>
              <a:buNone/>
            </a:pPr>
            <a:r>
              <a:rPr lang="en-US" sz="2400" dirty="0">
                <a:solidFill>
                  <a:srgbClr val="3F3F3F"/>
                </a:solidFill>
                <a:latin typeface="Montserrat" pitchFamily="2" charset="77"/>
                <a:cs typeface="Helvetica" panose="020B0604020202020204" pitchFamily="34" charset="0"/>
              </a:rPr>
              <a:t>Adults use measurement skills in many professions.</a:t>
            </a:r>
          </a:p>
        </p:txBody>
      </p:sp>
      <p:pic>
        <p:nvPicPr>
          <p:cNvPr id="5" name="Content Placeholder 5">
            <a:extLst>
              <a:ext uri="{FF2B5EF4-FFF2-40B4-BE49-F238E27FC236}">
                <a16:creationId xmlns:a16="http://schemas.microsoft.com/office/drawing/2014/main" id="{6A49D2C7-DD5A-4138-6784-9FDC3DA00B4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160849" y="1234207"/>
            <a:ext cx="3563357" cy="3268655"/>
          </a:xfrm>
          <a:prstGeom prst="rect">
            <a:avLst/>
          </a:prstGeom>
        </p:spPr>
      </p:pic>
      <p:sp>
        <p:nvSpPr>
          <p:cNvPr id="11" name="Content Placeholder 4">
            <a:extLst>
              <a:ext uri="{FF2B5EF4-FFF2-40B4-BE49-F238E27FC236}">
                <a16:creationId xmlns:a16="http://schemas.microsoft.com/office/drawing/2014/main" id="{1B4152C7-448D-C8CE-8C45-FD678B649952}"/>
              </a:ext>
            </a:extLst>
          </p:cNvPr>
          <p:cNvSpPr txBox="1">
            <a:spLocks/>
          </p:cNvSpPr>
          <p:nvPr/>
        </p:nvSpPr>
        <p:spPr>
          <a:xfrm>
            <a:off x="8227538" y="4683772"/>
            <a:ext cx="3702599" cy="12108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7200"/>
              </a:spcBef>
              <a:buNone/>
            </a:pPr>
            <a:r>
              <a:rPr lang="en-US" sz="2400" dirty="0">
                <a:solidFill>
                  <a:srgbClr val="3F3F3F"/>
                </a:solidFill>
                <a:latin typeface="Montserrat" pitchFamily="2" charset="77"/>
                <a:cs typeface="Helvetica" panose="020B0604020202020204" pitchFamily="34" charset="0"/>
              </a:rPr>
              <a:t>Children measure in their everyday play and routines.</a:t>
            </a:r>
          </a:p>
        </p:txBody>
      </p:sp>
    </p:spTree>
    <p:extLst>
      <p:ext uri="{BB962C8B-B14F-4D97-AF65-F5344CB8AC3E}">
        <p14:creationId xmlns:p14="http://schemas.microsoft.com/office/powerpoint/2010/main" val="391284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E5A2F3-0113-148D-2FC2-365FFE6EEDDE}"/>
              </a:ext>
            </a:extLst>
          </p:cNvPr>
          <p:cNvSpPr>
            <a:spLocks noGrp="1"/>
          </p:cNvSpPr>
          <p:nvPr>
            <p:ph type="title"/>
          </p:nvPr>
        </p:nvSpPr>
        <p:spPr>
          <a:xfrm>
            <a:off x="736600" y="2603734"/>
            <a:ext cx="6005945" cy="1421928"/>
          </a:xfrm>
        </p:spPr>
        <p:txBody>
          <a:bodyPr/>
          <a:lstStyle/>
          <a:p>
            <a:r>
              <a:rPr lang="en-US" dirty="0"/>
              <a:t>Measurement: </a:t>
            </a:r>
            <a:br>
              <a:rPr lang="en-US" dirty="0"/>
            </a:br>
            <a:r>
              <a:rPr lang="en-US" dirty="0"/>
              <a:t>An Overview</a:t>
            </a:r>
          </a:p>
        </p:txBody>
      </p:sp>
    </p:spTree>
    <p:extLst>
      <p:ext uri="{BB962C8B-B14F-4D97-AF65-F5344CB8AC3E}">
        <p14:creationId xmlns:p14="http://schemas.microsoft.com/office/powerpoint/2010/main" val="1633684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BD807-9E9D-36E8-CB73-08DC80728169}"/>
              </a:ext>
            </a:extLst>
          </p:cNvPr>
          <p:cNvSpPr>
            <a:spLocks noGrp="1"/>
          </p:cNvSpPr>
          <p:nvPr>
            <p:ph type="title"/>
          </p:nvPr>
        </p:nvSpPr>
        <p:spPr>
          <a:xfrm>
            <a:off x="838199" y="237744"/>
            <a:ext cx="10812517" cy="507831"/>
          </a:xfrm>
        </p:spPr>
        <p:txBody>
          <a:bodyPr anchor="t">
            <a:normAutofit/>
          </a:bodyPr>
          <a:lstStyle/>
          <a:p>
            <a:r>
              <a:rPr lang="en-US" dirty="0"/>
              <a:t>What is Measurement?</a:t>
            </a:r>
          </a:p>
        </p:txBody>
      </p:sp>
      <p:sp>
        <p:nvSpPr>
          <p:cNvPr id="3" name="Content Placeholder 2">
            <a:extLst>
              <a:ext uri="{FF2B5EF4-FFF2-40B4-BE49-F238E27FC236}">
                <a16:creationId xmlns:a16="http://schemas.microsoft.com/office/drawing/2014/main" id="{1B775785-6EE9-E17C-00CC-64DFDAD1E7A3}"/>
              </a:ext>
            </a:extLst>
          </p:cNvPr>
          <p:cNvSpPr>
            <a:spLocks noGrp="1"/>
          </p:cNvSpPr>
          <p:nvPr>
            <p:ph sz="half" idx="2"/>
          </p:nvPr>
        </p:nvSpPr>
        <p:spPr>
          <a:xfrm>
            <a:off x="838199" y="1376764"/>
            <a:ext cx="5181600" cy="4852660"/>
          </a:xfrm>
        </p:spPr>
        <p:txBody>
          <a:bodyPr vert="horz" lIns="91440" tIns="45720" rIns="91440" bIns="45720" rtlCol="0" anchor="t">
            <a:normAutofit/>
          </a:bodyPr>
          <a:lstStyle/>
          <a:p>
            <a:pPr marL="0" indent="0">
              <a:buNone/>
            </a:pPr>
            <a:r>
              <a:rPr lang="en-US" dirty="0"/>
              <a:t>Determining the:</a:t>
            </a:r>
          </a:p>
          <a:p>
            <a:pPr lvl="1"/>
            <a:r>
              <a:rPr lang="en-US" sz="2800" dirty="0"/>
              <a:t>Size</a:t>
            </a:r>
          </a:p>
          <a:p>
            <a:pPr lvl="1"/>
            <a:r>
              <a:rPr lang="en-US" sz="2800" dirty="0"/>
              <a:t>Height</a:t>
            </a:r>
          </a:p>
          <a:p>
            <a:pPr lvl="1"/>
            <a:r>
              <a:rPr lang="en-US" sz="2800" dirty="0"/>
              <a:t>Length</a:t>
            </a:r>
          </a:p>
          <a:p>
            <a:pPr lvl="1"/>
            <a:r>
              <a:rPr lang="en-US" sz="2800" dirty="0">
                <a:latin typeface="Montserrat"/>
              </a:rPr>
              <a:t>Volume</a:t>
            </a:r>
            <a:endParaRPr lang="en-US" sz="2800" dirty="0"/>
          </a:p>
          <a:p>
            <a:pPr lvl="1"/>
            <a:r>
              <a:rPr lang="en-US" sz="2800" dirty="0"/>
              <a:t>Weight</a:t>
            </a:r>
          </a:p>
          <a:p>
            <a:pPr lvl="1"/>
            <a:r>
              <a:rPr lang="en-US" sz="2800" dirty="0"/>
              <a:t>Temperature </a:t>
            </a:r>
          </a:p>
        </p:txBody>
      </p:sp>
      <p:pic>
        <p:nvPicPr>
          <p:cNvPr id="12" name="Content Placeholder 11">
            <a:extLst>
              <a:ext uri="{FF2B5EF4-FFF2-40B4-BE49-F238E27FC236}">
                <a16:creationId xmlns:a16="http://schemas.microsoft.com/office/drawing/2014/main" id="{4F7270FC-C497-C551-46B4-879C5F1CE386}"/>
              </a:ext>
              <a:ext uri="{C183D7F6-B498-43B3-948B-1728B52AA6E4}">
                <adec:decorative xmlns:adec="http://schemas.microsoft.com/office/drawing/2017/decorative" val="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5001206" y="966763"/>
            <a:ext cx="7190794" cy="4799855"/>
          </a:xfrm>
          <a:noFill/>
        </p:spPr>
      </p:pic>
    </p:spTree>
    <p:extLst>
      <p:ext uri="{BB962C8B-B14F-4D97-AF65-F5344CB8AC3E}">
        <p14:creationId xmlns:p14="http://schemas.microsoft.com/office/powerpoint/2010/main" val="2985605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DD62F-A335-A623-213B-EFCA162C81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479AA10-9E6B-3D50-7E1E-38461C0BACB6}"/>
              </a:ext>
            </a:extLst>
          </p:cNvPr>
          <p:cNvSpPr>
            <a:spLocks noGrp="1"/>
          </p:cNvSpPr>
          <p:nvPr>
            <p:ph type="title"/>
          </p:nvPr>
        </p:nvSpPr>
        <p:spPr>
          <a:xfrm>
            <a:off x="736600" y="2603734"/>
            <a:ext cx="6005945" cy="1421928"/>
          </a:xfrm>
        </p:spPr>
        <p:txBody>
          <a:bodyPr/>
          <a:lstStyle/>
          <a:p>
            <a:r>
              <a:rPr lang="en-US" dirty="0"/>
              <a:t>Learning About Measurement</a:t>
            </a:r>
          </a:p>
        </p:txBody>
      </p:sp>
    </p:spTree>
    <p:extLst>
      <p:ext uri="{BB962C8B-B14F-4D97-AF65-F5344CB8AC3E}">
        <p14:creationId xmlns:p14="http://schemas.microsoft.com/office/powerpoint/2010/main" val="2233355102"/>
      </p:ext>
    </p:extLst>
  </p:cSld>
  <p:clrMapOvr>
    <a:masterClrMapping/>
  </p:clrMapOvr>
</p:sld>
</file>

<file path=ppt/theme/theme1.xml><?xml version="1.0" encoding="utf-8"?>
<a:theme xmlns:a="http://schemas.openxmlformats.org/drawingml/2006/main" name="Office Theme">
  <a:themeElements>
    <a:clrScheme name="Custom 35">
      <a:dk1>
        <a:srgbClr val="140A14"/>
      </a:dk1>
      <a:lt1>
        <a:srgbClr val="FFFFFF"/>
      </a:lt1>
      <a:dk2>
        <a:srgbClr val="2078AE"/>
      </a:dk2>
      <a:lt2>
        <a:srgbClr val="E7E6E6"/>
      </a:lt2>
      <a:accent1>
        <a:srgbClr val="327F7C"/>
      </a:accent1>
      <a:accent2>
        <a:srgbClr val="CC4E0C"/>
      </a:accent2>
      <a:accent3>
        <a:srgbClr val="8948A3"/>
      </a:accent3>
      <a:accent4>
        <a:srgbClr val="4C8503"/>
      </a:accent4>
      <a:accent5>
        <a:srgbClr val="140A14"/>
      </a:accent5>
      <a:accent6>
        <a:srgbClr val="BB1654"/>
      </a:accent6>
      <a:hlink>
        <a:srgbClr val="0000FF"/>
      </a:hlink>
      <a:folHlink>
        <a:srgbClr val="444F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pct5">
          <a:fgClr>
            <a:schemeClr val="accent3"/>
          </a:fgClr>
          <a:bgClr>
            <a:schemeClr val="bg1"/>
          </a:bgClr>
        </a:patt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PE Early Math-PPT Slide Types Template GEOMETRY" id="{F95E4D9D-1DED-4A6B-B65F-7824A2AC1F60}" vid="{70E11D2D-F68C-4584-A492-C572729B31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CPE Early Math-PPT Slide Types Template GEOMETRY</Template>
  <TotalTime>4098</TotalTime>
  <Words>4843</Words>
  <Application>Microsoft Macintosh PowerPoint</Application>
  <PresentationFormat>Widescreen</PresentationFormat>
  <Paragraphs>321</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Montserrat Medium</vt:lpstr>
      <vt:lpstr>Montserrat</vt:lpstr>
      <vt:lpstr>Arial</vt:lpstr>
      <vt:lpstr>Calibri</vt:lpstr>
      <vt:lpstr>Office Theme</vt:lpstr>
      <vt:lpstr>Introduction to Measurement: Birth–8 Years</vt:lpstr>
      <vt:lpstr>Acknowledgments</vt:lpstr>
      <vt:lpstr>Session Goals</vt:lpstr>
      <vt:lpstr>Play:  How Tall Am I?</vt:lpstr>
      <vt:lpstr>Discuss: How Tall Am I?</vt:lpstr>
      <vt:lpstr>Measurement is Everywhere!</vt:lpstr>
      <vt:lpstr>Measurement:  An Overview</vt:lpstr>
      <vt:lpstr>What is Measurement?</vt:lpstr>
      <vt:lpstr>Learning About Measurement</vt:lpstr>
      <vt:lpstr>Three Measurement Skills</vt:lpstr>
      <vt:lpstr>What Do You Notice?</vt:lpstr>
      <vt:lpstr>Noticing Measurable Attributes</vt:lpstr>
      <vt:lpstr>Play: Big, Bigger, Biggest</vt:lpstr>
      <vt:lpstr>Direct Comparisons </vt:lpstr>
      <vt:lpstr>Indirect Comparisons</vt:lpstr>
      <vt:lpstr>Ordering</vt:lpstr>
      <vt:lpstr>Comparative Vocabulary</vt:lpstr>
      <vt:lpstr>Measuring</vt:lpstr>
      <vt:lpstr>Explore: How big is the table?</vt:lpstr>
      <vt:lpstr>Rules for Measuring</vt:lpstr>
      <vt:lpstr>Developing Measurement Skills</vt:lpstr>
      <vt:lpstr>An Overview of Measurement Knowledge and Skills</vt:lpstr>
      <vt:lpstr>Reflect: What is something you learned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Measurement: Birth–8 Years</dc:title>
  <dc:creator/>
  <cp:lastModifiedBy>Grace Srinivasiah</cp:lastModifiedBy>
  <cp:revision>203</cp:revision>
  <cp:lastPrinted>2023-08-03T16:24:27Z</cp:lastPrinted>
  <dcterms:created xsi:type="dcterms:W3CDTF">2024-09-24T13:13:29Z</dcterms:created>
  <dcterms:modified xsi:type="dcterms:W3CDTF">2025-12-16T19:38:06Z</dcterms:modified>
</cp:coreProperties>
</file>