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71" r:id="rId2"/>
    <p:sldId id="402" r:id="rId3"/>
    <p:sldId id="391" r:id="rId4"/>
    <p:sldId id="404" r:id="rId5"/>
    <p:sldId id="405" r:id="rId6"/>
    <p:sldId id="396" r:id="rId7"/>
    <p:sldId id="398" r:id="rId8"/>
    <p:sldId id="418" r:id="rId9"/>
    <p:sldId id="419" r:id="rId10"/>
    <p:sldId id="420" r:id="rId11"/>
    <p:sldId id="431" r:id="rId12"/>
    <p:sldId id="421" r:id="rId13"/>
    <p:sldId id="422" r:id="rId14"/>
    <p:sldId id="423" r:id="rId15"/>
    <p:sldId id="424" r:id="rId16"/>
    <p:sldId id="425" r:id="rId17"/>
    <p:sldId id="428" r:id="rId18"/>
    <p:sldId id="429" r:id="rId19"/>
    <p:sldId id="426" r:id="rId20"/>
    <p:sldId id="427" r:id="rId21"/>
    <p:sldId id="430" r:id="rId22"/>
  </p:sldIdLst>
  <p:sldSz cx="12192000" cy="6858000"/>
  <p:notesSz cx="6858000" cy="9144000"/>
  <p:embeddedFontLst>
    <p:embeddedFont>
      <p:font typeface="Montserrat" pitchFamily="2" charset="77"/>
      <p:regular r:id="rId25"/>
      <p:bold r:id="rId26"/>
      <p:italic r:id="rId27"/>
      <p:boldItalic r:id="rId28"/>
    </p:embeddedFont>
    <p:embeddedFont>
      <p:font typeface="Montserrat Medium" pitchFamily="2" charset="77"/>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167117C7-EAA2-167D-2145-E1F1ECC1AA13}" name="Lexi Alexander" initials="LA" userId="JFfCDUPoy8XNDLgjf5LRYVijoAz7WR7RTVdh3+dwRH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73D"/>
    <a:srgbClr val="2078B0"/>
    <a:srgbClr val="42509F"/>
    <a:srgbClr val="2078AE"/>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9336FA-16C6-5E47-A942-A8BEE512B004}" v="1" dt="2025-12-16T19:37:06.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88" autoAdjust="0"/>
    <p:restoredTop sz="70753" autoAdjust="0"/>
  </p:normalViewPr>
  <p:slideViewPr>
    <p:cSldViewPr snapToGrid="0">
      <p:cViewPr varScale="1">
        <p:scale>
          <a:sx n="83" d="100"/>
          <a:sy n="83" d="100"/>
        </p:scale>
        <p:origin x="1360" y="200"/>
      </p:cViewPr>
      <p:guideLst/>
    </p:cSldViewPr>
  </p:slideViewPr>
  <p:outlineViewPr>
    <p:cViewPr>
      <p:scale>
        <a:sx n="33" d="100"/>
        <a:sy n="33" d="100"/>
      </p:scale>
      <p:origin x="0" y="-36"/>
    </p:cViewPr>
  </p:outlineViewPr>
  <p:notesTextViewPr>
    <p:cViewPr>
      <p:scale>
        <a:sx n="120" d="100"/>
        <a:sy n="120"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lstStyle/>
        <a:p>
          <a:r>
            <a:rPr lang="en-US" sz="2800" b="0" dirty="0">
              <a:solidFill>
                <a:srgbClr val="0F173D"/>
              </a:solidFill>
              <a:latin typeface="Montserrat" pitchFamily="2" charset="77"/>
            </a:rPr>
            <a:t>Noticing Measurable Attributes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3"/>
          </a:solidFill>
        </a:ln>
      </dgm:spPr>
      <dgm:t>
        <a:bodyPr/>
        <a:lstStyle/>
        <a:p>
          <a:r>
            <a:rPr lang="en-US" sz="2800" b="0" dirty="0">
              <a:solidFill>
                <a:srgbClr val="0F173D"/>
              </a:solidFill>
              <a:latin typeface="Montserrat" pitchFamily="2" charset="77"/>
            </a:rPr>
            <a:t>Comparing and Ordering</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EDD79C09-BC6B-304B-8C6C-A04F30748BEF}">
      <dgm:prSet custT="1"/>
      <dgm:spPr>
        <a:ln>
          <a:solidFill>
            <a:schemeClr val="accent3"/>
          </a:solidFill>
        </a:ln>
      </dgm:spPr>
      <dgm:t>
        <a:bodyPr/>
        <a:lstStyle/>
        <a:p>
          <a:r>
            <a:rPr lang="en-US" sz="2800" b="0" dirty="0">
              <a:solidFill>
                <a:srgbClr val="0F173D"/>
              </a:solidFill>
              <a:latin typeface="Montserrat" pitchFamily="2" charset="77"/>
            </a:rPr>
            <a:t>Measuring</a:t>
          </a: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00E75589-B441-884F-B51A-9ABB03F07FC9}" type="pres">
      <dgm:prSet presAssocID="{EDD79C09-BC6B-304B-8C6C-A04F30748BEF}" presName="parentText" presStyleLbl="node1" presStyleIdx="2" presStyleCnt="3">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B4A2FE8F-FCF8-BD4B-8EA0-A9F2342CEFBD}" srcId="{92CD6AB6-348E-384E-9C15-23F721B7C2CD}" destId="{EDD79C09-BC6B-304B-8C6C-A04F30748BEF}" srcOrd="2"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EFD23B23-41D8-E04F-997A-9709CFD63D32}" type="presParOf" srcId="{32882DCB-8B10-4A44-A788-A6B6F3E57944}" destId="{00E75589-B441-884F-B51A-9ABB03F07FC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rgbClr val="0F173D"/>
              </a:solidFill>
              <a:latin typeface="Montserrat" pitchFamily="2" charset="77"/>
            </a:rPr>
            <a:t>Noticing Measurable Attributes</a:t>
          </a:r>
        </a:p>
      </dsp:txBody>
      <dsp:txXfrm>
        <a:off x="59399" y="158483"/>
        <a:ext cx="7369439" cy="1098002"/>
      </dsp:txXfrm>
    </dsp:sp>
    <dsp:sp modelId="{D1F3FE81-C8BC-2449-853F-7A5C63C07C14}">
      <dsp:nvSpPr>
        <dsp:cNvPr id="0" name=""/>
        <dsp:cNvSpPr/>
      </dsp:nvSpPr>
      <dsp:spPr>
        <a:xfrm>
          <a:off x="0" y="157480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rgbClr val="0F173D"/>
              </a:solidFill>
              <a:latin typeface="Montserrat" pitchFamily="2" charset="77"/>
            </a:rPr>
            <a:t>Comparing and Ordering</a:t>
          </a:r>
        </a:p>
      </dsp:txBody>
      <dsp:txXfrm>
        <a:off x="59399" y="1634203"/>
        <a:ext cx="7369439" cy="1098002"/>
      </dsp:txXfrm>
    </dsp:sp>
    <dsp:sp modelId="{00E75589-B441-884F-B51A-9ABB03F07FC9}">
      <dsp:nvSpPr>
        <dsp:cNvPr id="0" name=""/>
        <dsp:cNvSpPr/>
      </dsp:nvSpPr>
      <dsp:spPr>
        <a:xfrm>
          <a:off x="0" y="2945869"/>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0" kern="1200" dirty="0">
              <a:solidFill>
                <a:srgbClr val="0F173D"/>
              </a:solidFill>
              <a:latin typeface="Montserrat" pitchFamily="2" charset="77"/>
            </a:rPr>
            <a:t>Measuring</a:t>
          </a:r>
        </a:p>
      </dsp:txBody>
      <dsp:txXfrm>
        <a:off x="59399" y="3005268"/>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12/16/25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12/16/25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youtu.be/DtqQKg2PZJU" TargetMode="External"/><Relationship Id="rId3" Type="http://schemas.openxmlformats.org/officeDocument/2006/relationships/hyperlink" Target="https://youtu.be/XfuA6N6BFpc" TargetMode="External"/><Relationship Id="rId7" Type="http://schemas.openxmlformats.org/officeDocument/2006/relationships/hyperlink" Target="https://youtu.be/f54pbkr7dGQ"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4" Type="http://schemas.openxmlformats.org/officeDocument/2006/relationships/hyperlink" Target="https://youtu.be/Hx_iu10Jdz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C3ksY_hbGa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youtu.be/DtqQKg2PZJU" TargetMode="External"/><Relationship Id="rId3" Type="http://schemas.openxmlformats.org/officeDocument/2006/relationships/hyperlink" Target="https://youtu.be/XfuA6N6BFpc" TargetMode="External"/><Relationship Id="rId7" Type="http://schemas.openxmlformats.org/officeDocument/2006/relationships/hyperlink" Target="https://youtu.be/f54pbkr7dGQ"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4" Type="http://schemas.openxmlformats.org/officeDocument/2006/relationships/hyperlink" Target="https://youtu.be/Hx_iu10Jdz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C3ksY_hbGa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infants and toddlers develop their understanding of measurement concepts. We will also focus on ways we can support infants and toddlers as they develop early measurement skills.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Infants and toddlers may be in center-based programs; family child care programs; or family, friend, and neighbor care. Across all settings, children at this age learn math through play, daily routines, and meaningful interactions with peers and adults.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talking points to reflect the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Since infants cannot yet tell us verbally what they know, research with young infants measures how long they look at an object or picture. Infants will look longer at something when it is new or interesting to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Researchers use cartoons or pictures to keep infants engaged (Brannon, Lutz, &amp; Cordes, 2006).</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slide shows two beach balls. Which one is bigger?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[Pause for participants to answer the question.] As you noticed, the picture on the left was bigger.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difference between the two beach balls was quite big which makes it easy for adults to know which picture is bigger.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researchers show infants the same picture but in a different size (for example, double the size, or half the size), infants are more interested in this new picture, and will look at it for longer. This suggests that infants notice a change in size. </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73074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73AD1-99DB-8439-B4A2-1E6AF1F57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B4C26-13B0-1DC2-BA02-7C066B94A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442DD-1ABF-F254-99A0-4F355D1D7446}"/>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Researchers have done very similar research to determine what infants know about volume (Gao, Levine, &amp; </a:t>
            </a:r>
            <a:r>
              <a:rPr lang="en-US" sz="1200" kern="1200" dirty="0" err="1">
                <a:solidFill>
                  <a:schemeClr val="tx1"/>
                </a:solidFill>
                <a:effectLst/>
                <a:latin typeface="+mn-lt"/>
                <a:ea typeface="+mn-ea"/>
                <a:cs typeface="+mn-cs"/>
              </a:rPr>
              <a:t>Huttenlocher</a:t>
            </a:r>
            <a:r>
              <a:rPr lang="en-US" sz="1200" kern="1200" dirty="0">
                <a:solidFill>
                  <a:schemeClr val="tx1"/>
                </a:solidFill>
                <a:effectLst/>
                <a:latin typeface="+mn-lt"/>
                <a:ea typeface="+mn-ea"/>
                <a:cs typeface="+mn-cs"/>
              </a:rPr>
              <a:t>, 2000). For this type of research, they show infants pictures of a cup that contains different amounts of liquid.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slide shows two cups filled with water. Which cup has more water?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[Pause for participants to answer the question.] As you noticed, the picture on the right had more water.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Again, research with infants uses a very similar strategy. Researchers show infants a picture of a cup that is a quarter full repeatedly and measure how long infants look at it. When researchers then show infants the same cup but that is now three quarters full, infants look longer at the full cup because it looks new to them. This suggests that infants notice a change in volume. </a:t>
            </a:r>
          </a:p>
        </p:txBody>
      </p:sp>
      <p:sp>
        <p:nvSpPr>
          <p:cNvPr id="4" name="Slide Number Placeholder 3">
            <a:extLst>
              <a:ext uri="{FF2B5EF4-FFF2-40B4-BE49-F238E27FC236}">
                <a16:creationId xmlns:a16="http://schemas.microsoft.com/office/drawing/2014/main" id="{E7580FA0-A1F0-0FA6-DF50-3584945E36E6}"/>
              </a:ext>
            </a:extLst>
          </p:cNvPr>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720963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Infants as young as six-month-olds can notice big changes in volume (Gao, Levine, &amp; </a:t>
            </a:r>
            <a:r>
              <a:rPr lang="en-US" sz="1200" kern="1200" dirty="0" err="1">
                <a:solidFill>
                  <a:schemeClr val="tx1"/>
                </a:solidFill>
                <a:effectLst/>
                <a:latin typeface="+mn-lt"/>
                <a:ea typeface="+mn-ea"/>
                <a:cs typeface="+mn-cs"/>
              </a:rPr>
              <a:t>Huttenlocher</a:t>
            </a:r>
            <a:r>
              <a:rPr lang="en-US" sz="1200" kern="1200" dirty="0">
                <a:solidFill>
                  <a:schemeClr val="tx1"/>
                </a:solidFill>
                <a:effectLst/>
                <a:latin typeface="+mn-lt"/>
                <a:ea typeface="+mn-ea"/>
                <a:cs typeface="+mn-cs"/>
              </a:rPr>
              <a:t>, 2000).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Six-month-olds also notice big changes in size, such as a one to two (1:2) ratio of change in the size of an object or picture (Brannon, Lutz, &amp; Cordes, 2006). This means that infants notice when an object either doubles or halves in size. Infants become better at noticing smaller differences in size as they get older.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understanding is not limited to what infants see. Young infants also notice when the duration of a sound changes (</a:t>
            </a:r>
            <a:r>
              <a:rPr lang="en-US" sz="1200" kern="1200" dirty="0" err="1">
                <a:solidFill>
                  <a:schemeClr val="tx1"/>
                </a:solidFill>
                <a:effectLst/>
                <a:latin typeface="+mn-lt"/>
                <a:ea typeface="+mn-ea"/>
                <a:cs typeface="+mn-cs"/>
              </a:rPr>
              <a:t>vanMarle</a:t>
            </a:r>
            <a:r>
              <a:rPr lang="en-US" sz="1200" kern="1200" dirty="0">
                <a:solidFill>
                  <a:schemeClr val="tx1"/>
                </a:solidFill>
                <a:effectLst/>
                <a:latin typeface="+mn-lt"/>
                <a:ea typeface="+mn-ea"/>
                <a:cs typeface="+mn-cs"/>
              </a:rPr>
              <a:t> &amp; Wynn, 2006).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Noticing changes in the size and other measurable attributes is important because it provides the foundation for all other measurement skills.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children can learn to describe, compare, or measure attributes of objects, they need to notice those measurable attributes.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1695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young children learn vocabulary to describe an object’s measurable attributes.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12 and 24 months, children may use vocabulary like “big” or “little” to describe the size or length of an object in English, their home language, or both.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first, children tend to use the same words for multiple attributes. For example, they will use “big” for size, length, and height. It is not generally until the ages of 3 or 4 that children begin to learn that there are specific terms for specific attributes. For example, they learn that “tall” and “short” describe height and “wide” and “narrow” describe width.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Spanish, children might at first use “grande” for length, width, and weight. Then they begin to use words like “alto” for tall and “</a:t>
            </a:r>
            <a:r>
              <a:rPr lang="en-US" sz="1200" kern="1200" dirty="0" err="1">
                <a:solidFill>
                  <a:schemeClr val="tx1"/>
                </a:solidFill>
                <a:effectLst/>
                <a:latin typeface="+mn-lt"/>
                <a:ea typeface="+mn-ea"/>
                <a:cs typeface="+mn-cs"/>
              </a:rPr>
              <a:t>pesado</a:t>
            </a:r>
            <a:r>
              <a:rPr lang="en-US" sz="1200" kern="1200" dirty="0">
                <a:solidFill>
                  <a:schemeClr val="tx1"/>
                </a:solidFill>
                <a:effectLst/>
                <a:latin typeface="+mn-lt"/>
                <a:ea typeface="+mn-ea"/>
                <a:cs typeface="+mn-cs"/>
              </a:rPr>
              <a:t>” for heavy.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Additionally, when first learning words like “big” or “little,” young children tend to use them as absolute descriptors of an object, not as relative terms. For example, they may think the word “big” describes all adults, and not understand that some adults are “smaller” relative to other adults.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24 and 36 months, children can answer questions like “Which one is bigger?” using spoken language, sign language, or gestures. For example, when asked, “Which doll is bigger?” a toddler might point to the biggest doll or communicate, “This one.”</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66419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explored how infants and toddlers develop an understanding of measurement. Now, let’s discuss ways to support children in learning about measurement—in our learning settings and at home.</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175805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Daily Opportunities to Explore Measurement</a:t>
            </a:r>
            <a:r>
              <a:rPr lang="en-US" sz="1200" kern="1200" dirty="0">
                <a:solidFill>
                  <a:schemeClr val="tx1"/>
                </a:solidFill>
                <a:effectLst/>
                <a:latin typeface="+mn-lt"/>
                <a:ea typeface="+mn-ea"/>
                <a:cs typeface="+mn-cs"/>
              </a:rPr>
              <a:t> 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review how infants and toddlers develop an understanding of measurement through daily routines at home, in their communities, and in early learning and care settings.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Daily Opportunities to Explore Measurement </a:t>
            </a:r>
            <a:r>
              <a:rPr lang="en-US" sz="1200" kern="1200" dirty="0">
                <a:solidFill>
                  <a:schemeClr val="tx1"/>
                </a:solidFill>
                <a:effectLst/>
                <a:latin typeface="+mn-lt"/>
                <a:ea typeface="+mn-ea"/>
                <a:cs typeface="+mn-cs"/>
              </a:rPr>
              <a:t>handout. This handout offers some ideas on supporting infants’ and toddlers’ developing understanding of measurement through daily routines.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handout on your own. Then, with a partner, discuss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ideas have you tried out before?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ideas are new for you and might work well with the children in your care?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Which ideas do you have questions about?</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3567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refer to five core early math teaching practices as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These practices include the following: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Mutual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Meaningful Investigations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Materials and Learning Environment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Math Vocabulary and Discourse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Multiple Representations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using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 Then, we will observe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in action. These evidence-based practices support rigorous and meaningful teaching and learning in ways that honor children’s background, experiences, and preferences.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your participants and their prior experiences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Then, decide how you might use the </a:t>
            </a:r>
            <a:r>
              <a:rPr lang="en-US" sz="1200" b="1" kern="1200" dirty="0">
                <a:solidFill>
                  <a:schemeClr val="tx1"/>
                </a:solidFill>
                <a:effectLst/>
                <a:latin typeface="+mn-lt"/>
                <a:ea typeface="+mn-ea"/>
                <a:cs typeface="+mn-cs"/>
              </a:rPr>
              <a:t>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Overview</a:t>
            </a:r>
            <a:r>
              <a:rPr lang="en-US" sz="1200" kern="1200" dirty="0">
                <a:solidFill>
                  <a:schemeClr val="tx1"/>
                </a:solidFill>
                <a:effectLst/>
                <a:latin typeface="+mn-lt"/>
                <a:ea typeface="+mn-ea"/>
                <a:cs typeface="+mn-cs"/>
              </a:rPr>
              <a:t>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with significant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you might offer a few minutes for participants to review the handout and share their areas of strength and practices they are working on with a partner. You can also use this slide to revisit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practices briefly and move to the next slide.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groups with less experience with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you might offer more time for participants to explore each practice in the handout. For example, you might allow time for them to review the practices independently. Invite them to make a square over practices that they have “squared away” (practices they understand and use), a circle over “what’s still going around in their heads” (practices they still have questions about), and a triangle over three ideas that they will use in their settings.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more ideas on providing a more comprehensive review, visit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suite.</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3142990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debrief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Measurement </a:t>
            </a:r>
            <a:r>
              <a:rPr lang="en-US" sz="1200" kern="1200" dirty="0">
                <a:solidFill>
                  <a:schemeClr val="tx1"/>
                </a:solidFill>
                <a:effectLst/>
                <a:latin typeface="+mn-lt"/>
                <a:ea typeface="+mn-ea"/>
                <a:cs typeface="+mn-cs"/>
              </a:rPr>
              <a:t>handout, infant or toddler measurement video clip, chart paper, and markers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observed how infants and toddlers develop an early understanding of measurement skills. Then, we explored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Now, we will observe a video showing how educators might use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to help infants and toddlers develop measurement skills.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 strategy for facilitating this observation and debrief (on the next slide). Adapt the talking points to reflect this strategy.]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an infant and toddler video clip that shows children learning about measurement. The same clip could be used from when participants observed children learning about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clips (you can choose to share a different clip):</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Comparing with Baskets and Buckets (8–18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/XfuA6N6BFpc]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Comparing with Baskets and Buckets (8–18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/Hx_iu10JdzE]</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Exploring Size and Fit with Ramps and Balls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/C3ksY_hbGaM]</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Exploring Size and Fit with Ramps and Balls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/0mFLcfPc-xo]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7"/>
              </a:rPr>
              <a:t>Exploring Measurement at the Water Table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/f54pbkr7dGQ]</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8"/>
              </a:rPr>
              <a:t>Exploring Measurement at the Water Table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/DtqQKg2PZJU]</a:t>
            </a:r>
            <a:r>
              <a:rPr lang="en-US" sz="1200" u="sng" kern="1200" dirty="0">
                <a:solidFill>
                  <a:schemeClr val="tx1"/>
                </a:solidFill>
                <a:effectLst/>
                <a:latin typeface="+mn-lt"/>
                <a:ea typeface="+mn-ea"/>
                <a:cs typeface="+mn-cs"/>
                <a:hlinkClick r:id="rId3"/>
              </a:rPr>
              <a:t>Comparing with Baskets and Buckets (8–18 months)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participants to use the </a:t>
            </a:r>
            <a:r>
              <a:rPr lang="en-US" sz="1200" b="1" kern="1200" dirty="0">
                <a:solidFill>
                  <a:schemeClr val="tx1"/>
                </a:solidFill>
                <a:effectLst/>
                <a:latin typeface="+mn-lt"/>
                <a:ea typeface="+mn-ea"/>
                <a:cs typeface="+mn-cs"/>
              </a:rPr>
              <a:t>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Measurement </a:t>
            </a:r>
            <a:r>
              <a:rPr lang="en-US" sz="1200" kern="1200" dirty="0">
                <a:solidFill>
                  <a:schemeClr val="tx1"/>
                </a:solidFill>
                <a:effectLst/>
                <a:latin typeface="+mn-lt"/>
                <a:ea typeface="+mn-ea"/>
                <a:cs typeface="+mn-cs"/>
              </a:rPr>
              <a:t>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and longer sessions, use a jigsaw approach. Before playing the video clip, assign each table one practice to focus on during the video. [If there are more than five tables, assign more than one table to focus on each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and shorter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198537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20–30 minutes (include the review of the video on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Sample Answers for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Measurement</a:t>
            </a:r>
            <a:r>
              <a:rPr lang="en-US" sz="1200" kern="1200" dirty="0">
                <a:solidFill>
                  <a:schemeClr val="tx1"/>
                </a:solidFill>
                <a:effectLst/>
                <a:latin typeface="+mn-lt"/>
                <a:ea typeface="+mn-ea"/>
                <a:cs typeface="+mn-cs"/>
              </a:rPr>
              <a:t> handout, infant or toddler measurement video clip, chart paper, markers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unpack your observations of each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Sample Answers for Observing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in Action: Measurement</a:t>
            </a:r>
            <a:r>
              <a:rPr lang="en-US" sz="1200" kern="1200" dirty="0">
                <a:solidFill>
                  <a:schemeClr val="tx1"/>
                </a:solidFill>
                <a:effectLst/>
                <a:latin typeface="+mn-lt"/>
                <a:ea typeface="+mn-ea"/>
                <a:cs typeface="+mn-cs"/>
              </a:rPr>
              <a:t> handout for examples of ways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was used in the video clip </a:t>
            </a:r>
            <a:r>
              <a:rPr lang="en-US" sz="1200" u="sng" kern="1200" dirty="0">
                <a:solidFill>
                  <a:schemeClr val="tx1"/>
                </a:solidFill>
                <a:effectLst/>
                <a:latin typeface="+mn-lt"/>
                <a:ea typeface="+mn-ea"/>
                <a:cs typeface="+mn-cs"/>
                <a:hlinkClick r:id="rId3"/>
              </a:rPr>
              <a:t>Exploring Size and Fit with Ramps and Balls (18–36 months)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/C3ksY_hbGaM]</a:t>
            </a:r>
            <a:r>
              <a:rPr lang="en-US" sz="1200" u="sng" kern="1200" dirty="0">
                <a:solidFill>
                  <a:schemeClr val="tx1"/>
                </a:solidFill>
                <a:effectLst/>
                <a:latin typeface="+mn-lt"/>
                <a:ea typeface="+mn-ea"/>
                <a:cs typeface="+mn-cs"/>
                <a:hlinkClick r:id="rId3"/>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larger groups or longer sessions, after observing the video clip, ask each table group to discuss what they noticed about their assigned practice. Then, invite each group to share their observations with the whole group. As each group shares, paraphrase, affirm, and add to their responses as needed. Consider charting each group’s observations to make practices visible.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smaller groups or shorter sessions, invite participants to share their observations with the whole group. Chart their observations to make the practices visible. As participants share their observations, paraphrase, affirm, and add to their responses as needed. Consider inviting participants to share something they learned with someone from another table. For example, you might ask them to find someone with similar shoes, meet them, and share something they learned.</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2799457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debrief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Measurement</a:t>
            </a:r>
            <a:r>
              <a:rPr lang="en-US" sz="1200" kern="1200" dirty="0">
                <a:solidFill>
                  <a:schemeClr val="tx1"/>
                </a:solidFill>
                <a:effectLst/>
                <a:latin typeface="+mn-lt"/>
                <a:ea typeface="+mn-ea"/>
                <a:cs typeface="+mn-cs"/>
              </a:rPr>
              <a:t> handout, paper, and markers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consider ways to use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teaching practices to support infants’ and toddlers’ understanding of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a:t>
            </a:r>
            <a:r>
              <a:rPr lang="en-US" sz="1200" b="1" kern="1200" dirty="0">
                <a:solidFill>
                  <a:schemeClr val="tx1"/>
                </a:solidFill>
                <a:effectLst/>
                <a:latin typeface="+mn-lt"/>
                <a:ea typeface="+mn-ea"/>
                <a:cs typeface="+mn-cs"/>
              </a:rPr>
              <a:t>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Measurement</a:t>
            </a:r>
            <a:r>
              <a:rPr lang="en-US" sz="1200" kern="1200" dirty="0">
                <a:solidFill>
                  <a:schemeClr val="tx1"/>
                </a:solidFill>
                <a:effectLst/>
                <a:latin typeface="+mn-lt"/>
                <a:ea typeface="+mn-ea"/>
                <a:cs typeface="+mn-cs"/>
              </a:rPr>
              <a:t>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ideas on using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to support infants’ and toddlers’ understanding of measurement. Take notes, circle, or highlight as you review.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Consider the practices you reviewed. With a partner, discuss what you might want to try and why. [If time permits, invite some participants to share with the large group what practices they will try and why.]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use slide 20 to facilitate the discussion.]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five to seven minutes for participants to review the handout independently.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instead of using the next slide, move on to slide 21.</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401008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Talking</a:t>
            </a:r>
            <a:r>
              <a:rPr lang="it-IT" sz="1200" b="1" kern="1200" dirty="0">
                <a:solidFill>
                  <a:schemeClr val="tx1"/>
                </a:solidFill>
                <a:effectLst/>
                <a:latin typeface="+mn-lt"/>
                <a:ea typeface="+mn-ea"/>
                <a:cs typeface="+mn-cs"/>
              </a:rPr>
              <a:t> Points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FCCS and AIMS Center for Math and Science Education,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20–30 minutes (including review of the document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Using M</a:t>
            </a:r>
            <a:r>
              <a:rPr lang="en-US" sz="1200" b="1" kern="1200" baseline="30000" dirty="0">
                <a:solidFill>
                  <a:schemeClr val="tx1"/>
                </a:solidFill>
                <a:effectLst/>
                <a:latin typeface="+mn-lt"/>
                <a:ea typeface="+mn-ea"/>
                <a:cs typeface="+mn-cs"/>
              </a:rPr>
              <a:t>5</a:t>
            </a:r>
            <a:r>
              <a:rPr lang="en-US" sz="1200" b="1" kern="1200" dirty="0">
                <a:solidFill>
                  <a:schemeClr val="tx1"/>
                </a:solidFill>
                <a:effectLst/>
                <a:latin typeface="+mn-lt"/>
                <a:ea typeface="+mn-ea"/>
                <a:cs typeface="+mn-cs"/>
              </a:rPr>
              <a:t> to Support Learning About Measurement</a:t>
            </a:r>
            <a:r>
              <a:rPr lang="en-US" sz="1200" kern="1200" dirty="0">
                <a:solidFill>
                  <a:schemeClr val="tx1"/>
                </a:solidFill>
                <a:effectLst/>
                <a:latin typeface="+mn-lt"/>
                <a:ea typeface="+mn-ea"/>
                <a:cs typeface="+mn-cs"/>
              </a:rPr>
              <a:t> handout, paper, and markers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reviewed some ideas on using the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Early Math Approach to support infants and toddlers in understanding measurement. Next, let’s reflect on ways to continue supporting children’s understanding of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way to organize this activity from the facilitator notes. Then, adapt these talking points based on your selection.]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[Assign each group one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Briefly discuss the ideas described for your assigned practice. Then, decide how you will share these ideas with the whole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 creative, you can create a drawing, song, or role-play to share your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ways to incorporate the diversity of children’s interests, languages, cultures and lived experiences, abilities, and emerging skills into their learning about measurement.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group will have two to three minutes to share their M</a:t>
            </a:r>
            <a:r>
              <a:rPr lang="en-US" sz="1200" kern="1200" baseline="30000" dirty="0">
                <a:solidFill>
                  <a:schemeClr val="tx1"/>
                </a:solidFill>
                <a:effectLst/>
                <a:latin typeface="+mn-lt"/>
                <a:ea typeface="+mn-ea"/>
                <a:cs typeface="+mn-cs"/>
              </a:rPr>
              <a:t>5 </a:t>
            </a:r>
            <a:r>
              <a:rPr lang="en-US" sz="1200" kern="1200" dirty="0">
                <a:solidFill>
                  <a:schemeClr val="tx1"/>
                </a:solidFill>
                <a:effectLst/>
                <a:latin typeface="+mn-lt"/>
                <a:ea typeface="+mn-ea"/>
                <a:cs typeface="+mn-cs"/>
              </a:rPr>
              <a:t>practice with the whole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prepare their presentations. Then, invite groups to share their assigned practices. Offer additional information about each practice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each group has shared:] You reviewed some ways to use the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Early Math Approach to support infants’ and toddlers’ developing understanding of measurement. Hopefully, you will find these strategies helpful in your setting.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way you organize this activity based on group size: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smaller sessions, divide participants into five groups. Assign each group one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Each group will discuss their assigned practice briefly and identify a way to share the information with the whole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larger groups, create groups of five to seven participants each. Assign each group an M</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practice. As necessary, assign more than one group to the same practice. Each group will discuss their assigned practice briefly and identify a way to share the information with the whole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around the room while participants work in groups. Provide support as needed.</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79397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5–7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few minutes to think about our session. Write down two things you have learned today.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two minutes for participants to write down their ideas.]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please turn to a partner. Take three minutes to share with your partners what you learned today.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participants three minutes to share with their partner.]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time, attention, and engagement. It has been wonderful working with you.</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participants discuss their reflections, note the questions that they still have and what they would like to try. You might use this information to identify topics for future 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70030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we will review how infants and toddlers develop knowledge and skills in measurement. For example, how do infants and toddlers notice and explore the size, length, or height of objects? How do infants and toddlers notice and communicate about differences in size?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we will explore ways educators can support infants and toddlers in developing knowledge and skills in measurement.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the session, we will reflect on our current practices. We will also think about how we might use information from this session in our work.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slide content and talking points to reflect what you plan to address in your professional learning session.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start the session by engaging participants in the interactive </a:t>
            </a:r>
            <a:r>
              <a:rPr lang="en-US" sz="1200" b="1" kern="1200" dirty="0">
                <a:solidFill>
                  <a:schemeClr val="tx1"/>
                </a:solidFill>
                <a:effectLst/>
                <a:latin typeface="+mn-lt"/>
                <a:ea typeface="+mn-ea"/>
                <a:cs typeface="+mn-cs"/>
              </a:rPr>
              <a:t>How Tall Am I?</a:t>
            </a:r>
            <a:r>
              <a:rPr lang="en-US" sz="1200" kern="1200" dirty="0">
                <a:solidFill>
                  <a:schemeClr val="tx1"/>
                </a:solidFill>
                <a:effectLst/>
                <a:latin typeface="+mn-lt"/>
                <a:ea typeface="+mn-ea"/>
                <a:cs typeface="+mn-cs"/>
              </a:rPr>
              <a:t> activity described in PPT 1 “Introduction to Measurement: Birth–8 Years,” and its corresponding handout. The purpose of this activity is to help participants explore important ideas in measurement such as estimation, starting points, and accuracy.</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270488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10–20 minutes (including debrief on the next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Infant or toddler measurement video clip</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get started, let’s observe a video clip of young children exploring measurement concepts through play. As you observe, pay attention to the ways the children are exploring measurement. What materials are they engaging with? What measurement concepts were they exploring?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watching the clip, we will discuss what you noticed.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Choose an infant or toddler video clip related to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provide the following video clips (you may choose other videos to use):</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3"/>
              </a:rPr>
              <a:t>Comparing with Baskets and Buckets (8–18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/XfuA6N6BFpc]</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4"/>
              </a:rPr>
              <a:t>Comparing with Baskets and Buckets (8–18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/Hx_iu10JdzE]</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5"/>
              </a:rPr>
              <a:t>Exploring Size and Fit with Ramps and Balls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/C3ksY_hbGaM]</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6"/>
              </a:rPr>
              <a:t>Exploring Size and Fit with Ramps and Balls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/0mFLcfPc-xo]</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7"/>
              </a:rPr>
              <a:t>Exploring Measurement at the Water Table (18–36 months)</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/f54pbkr7dGQ]</a:t>
            </a:r>
            <a:endParaRPr lang="en-US" sz="1200" u="none"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hlinkClick r:id="rId8"/>
              </a:rPr>
              <a:t>Exploring Measurement at the Water Table (18–36 months) - Audio Descriptive Version</a:t>
            </a:r>
            <a:r>
              <a:rPr lang="en-US" sz="1200" u="sng" kern="1200" dirty="0">
                <a:solidFill>
                  <a:schemeClr val="tx1"/>
                </a:solidFill>
                <a:effectLst/>
                <a:latin typeface="+mn-lt"/>
                <a:ea typeface="+mn-ea"/>
                <a:cs typeface="+mn-cs"/>
              </a:rPr>
              <a:t> [https://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/DtqQKg2PZJU]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playing the video more than once. The first time, invite participants to become familiar with the clip. Then, invite participants to observe specific ways children are exploring measurement.</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332054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10–20 minutes (including video observation on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discuss what you noticed.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was the child exploring measurement?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materials was the child using when exploring measurement?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measurement concepts was the child exploring?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discussion:] You noticed many ways this child was beginning to develop an understanding of measurement concepts.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the debrief based on your group size, session length and format, and participant needs. Consider charting participants’ observations to provide a visual of ways children understand measurement.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using the following adaptations based on session length: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participants to share with the large group what they noticed about ways infants and toddlers showed their knowledge and skills related to measurement.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longer sessions, offer time for participants to share their observations in pairs or at their tables. Then, invite each table to share some of their observations.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Here are some examples of how children in the video clip </a:t>
            </a:r>
            <a:r>
              <a:rPr lang="en-US" sz="1200" u="sng" kern="1200" dirty="0">
                <a:solidFill>
                  <a:schemeClr val="tx1"/>
                </a:solidFill>
                <a:effectLst/>
                <a:latin typeface="+mn-lt"/>
                <a:ea typeface="+mn-ea"/>
                <a:cs typeface="+mn-cs"/>
                <a:hlinkClick r:id="rId3"/>
              </a:rPr>
              <a:t>Exploring Size and Fit with Ramps and Balls (18–36 months)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/C3ksY_hbGaM]</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noticed and investigated the measurable attributes of objects: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noticed height when they decided whether to add one or two blocks under the ramp.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explored size and fit while playing with balls, ramps, tubes, and rings.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child noticed that the small ball fit inside the small tube but that the big ball got stuck.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53003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how infants and toddlers typically develop an understanding of measurement.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217685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get started, let’s review some relevant foundations from the </a:t>
            </a:r>
            <a:r>
              <a:rPr lang="en-US" sz="1200" i="1" kern="1200" dirty="0">
                <a:solidFill>
                  <a:schemeClr val="tx1"/>
                </a:solidFill>
                <a:effectLst/>
                <a:latin typeface="+mn-lt"/>
                <a:ea typeface="+mn-ea"/>
                <a:cs typeface="+mn-cs"/>
              </a:rPr>
              <a:t>California Infant/Toddler Learning and Development Foundations</a:t>
            </a:r>
            <a:r>
              <a:rPr lang="en-US" sz="1200" kern="1200" dirty="0">
                <a:solidFill>
                  <a:schemeClr val="tx1"/>
                </a:solidFill>
                <a:effectLst/>
                <a:latin typeface="+mn-lt"/>
                <a:ea typeface="+mn-ea"/>
                <a:cs typeface="+mn-cs"/>
              </a:rPr>
              <a:t> (California Department of Social Services, 2025).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there is no specific foundation on measurement, the foundation on Spatial Thinking includes measurement ideas related to size. This foundation describes how children learn about size through explorations of their environment. For the older toddler age group, the foundation also describes how children develop an understanding of vocabulary to describe size such as big, little, or small.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want to provide participants with copies of the relevant </a:t>
            </a:r>
            <a:r>
              <a:rPr lang="en-US" sz="1200" i="1" kern="1200" dirty="0">
                <a:solidFill>
                  <a:schemeClr val="tx1"/>
                </a:solidFill>
                <a:effectLst/>
                <a:latin typeface="+mn-lt"/>
                <a:ea typeface="+mn-ea"/>
                <a:cs typeface="+mn-cs"/>
              </a:rPr>
              <a:t>California Infant/Toddler Learning and Development Foundations</a:t>
            </a:r>
            <a:r>
              <a:rPr lang="en-US" sz="1200" kern="1200" dirty="0">
                <a:solidFill>
                  <a:schemeClr val="tx1"/>
                </a:solidFill>
                <a:effectLst/>
                <a:latin typeface="+mn-lt"/>
                <a:ea typeface="+mn-ea"/>
                <a:cs typeface="+mn-cs"/>
              </a:rPr>
              <a:t>.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suite addresses several important measurement skills: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Noticing measurable attributes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Comparing and ordering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Measuring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infants and toddlers, we focus on the first skill: noticing measurable attributes. Children typically begin to develop skills of comparing, ordering, and measuring around age three or four.</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Noticing measurable attributes of objects</a:t>
            </a:r>
            <a:r>
              <a:rPr lang="en-US" sz="1200" kern="1200" dirty="0">
                <a:solidFill>
                  <a:schemeClr val="tx1"/>
                </a:solidFill>
                <a:effectLst/>
                <a:latin typeface="+mn-lt"/>
                <a:ea typeface="+mn-ea"/>
                <a:cs typeface="+mn-cs"/>
              </a:rPr>
              <a:t> describes young children’s ability to pay attention to the attributes of objects that can be measured (for example, their size, length, height, weight, distance, temperature, or volume).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Infants and toddlers learn about measurable attributes of objects through play and exploration.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Infants just a few months old notice attributes of objects such as size (Brannon, Lutz, &amp; Cordes, 2006), length, or volume (Gao, Levine, &amp; </a:t>
            </a:r>
            <a:r>
              <a:rPr lang="en-US" sz="1200" kern="1200" dirty="0" err="1">
                <a:solidFill>
                  <a:schemeClr val="tx1"/>
                </a:solidFill>
                <a:effectLst/>
                <a:latin typeface="+mn-lt"/>
                <a:ea typeface="+mn-ea"/>
                <a:cs typeface="+mn-cs"/>
              </a:rPr>
              <a:t>Huttenlocher</a:t>
            </a:r>
            <a:r>
              <a:rPr lang="en-US" sz="1200" kern="1200" dirty="0">
                <a:solidFill>
                  <a:schemeClr val="tx1"/>
                </a:solidFill>
                <a:effectLst/>
                <a:latin typeface="+mn-lt"/>
                <a:ea typeface="+mn-ea"/>
                <a:cs typeface="+mn-cs"/>
              </a:rPr>
              <a:t>, 2000).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next few slides, let’s explore how researchers measure what infants know about the measurable attributes of objects.</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6512238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500"/>
                    </a14:imgEffect>
                    <a14:imgEffect>
                      <a14:saturation sat="121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80100" y="-1403"/>
            <a:ext cx="6311900" cy="6856218"/>
          </a:xfrm>
          <a:prstGeom prst="rect">
            <a:avLst/>
          </a:prstGeom>
        </p:spPr>
      </p:pic>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Measurement</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3" name="Picture 12" descr="A purple ruler on a black background&#10;&#10;AI-generated content may be incorrect.">
            <a:extLst>
              <a:ext uri="{FF2B5EF4-FFF2-40B4-BE49-F238E27FC236}">
                <a16:creationId xmlns:a16="http://schemas.microsoft.com/office/drawing/2014/main" id="{FFC0A986-584F-5F60-E9DC-71B18282687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03547" y="45719"/>
            <a:ext cx="512065" cy="51206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pic>
        <p:nvPicPr>
          <p:cNvPr id="5" name="Picture 4" descr="A purple ruler on a black background&#10;&#10;AI-generated content may be incorrect.">
            <a:extLst>
              <a:ext uri="{FF2B5EF4-FFF2-40B4-BE49-F238E27FC236}">
                <a16:creationId xmlns:a16="http://schemas.microsoft.com/office/drawing/2014/main" id="{BF47513C-CD0A-B5CB-8185-940BC4251E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97209" y="143637"/>
            <a:ext cx="512065" cy="512065"/>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3"/>
                </a:solidFill>
              </a:rPr>
              <a:t>Infant/Toddler |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3"/>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youtu.be/0mFLcfPc-xo" TargetMode="External"/><Relationship Id="rId5" Type="http://schemas.openxmlformats.org/officeDocument/2006/relationships/hyperlink" Target="https://youtu.be/C3ksY_hbGaM" TargetMode="Externa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400536"/>
            <a:ext cx="4781907" cy="1920526"/>
          </a:xfrm>
        </p:spPr>
        <p:txBody>
          <a:bodyPr anchor="b">
            <a:spAutoFit/>
          </a:bodyPr>
          <a:lstStyle/>
          <a:p>
            <a:pPr algn="l"/>
            <a:r>
              <a:rPr lang="en-US" sz="4400" b="1" dirty="0">
                <a:latin typeface="Montserrat" pitchFamily="2" charset="77"/>
              </a:rPr>
              <a:t>Measurement:</a:t>
            </a:r>
            <a:br>
              <a:rPr lang="en-US" sz="4400" b="1" dirty="0">
                <a:latin typeface="Montserrat" pitchFamily="2" charset="77"/>
              </a:rPr>
            </a:br>
            <a:r>
              <a:rPr lang="en-US" sz="4400" b="0" dirty="0">
                <a:latin typeface="Montserrat Medium" panose="00000600000000000000" pitchFamily="2" charset="0"/>
              </a:rPr>
              <a:t>Infants and Toddlers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833064-7E56-C641-912F-6AB750075B7B}"/>
              </a:ext>
            </a:extLst>
          </p:cNvPr>
          <p:cNvSpPr>
            <a:spLocks noGrp="1"/>
          </p:cNvSpPr>
          <p:nvPr>
            <p:ph type="title"/>
          </p:nvPr>
        </p:nvSpPr>
        <p:spPr>
          <a:xfrm>
            <a:off x="838199" y="237744"/>
            <a:ext cx="10812517" cy="507831"/>
          </a:xfrm>
        </p:spPr>
        <p:txBody>
          <a:bodyPr/>
          <a:lstStyle/>
          <a:p>
            <a:r>
              <a:rPr lang="en-US" dirty="0"/>
              <a:t>Which is bigger?</a:t>
            </a:r>
          </a:p>
        </p:txBody>
      </p:sp>
      <p:pic>
        <p:nvPicPr>
          <p:cNvPr id="16" name="Content Placeholder 12" descr="Beach ball outline.">
            <a:extLst>
              <a:ext uri="{FF2B5EF4-FFF2-40B4-BE49-F238E27FC236}">
                <a16:creationId xmlns:a16="http://schemas.microsoft.com/office/drawing/2014/main" id="{E8A60BF8-325C-F7C5-BAF9-62B0BC865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767" y="1476904"/>
            <a:ext cx="4572000" cy="4572000"/>
          </a:xfrm>
          <a:prstGeom prst="rect">
            <a:avLst/>
          </a:prstGeom>
        </p:spPr>
      </p:pic>
      <p:pic>
        <p:nvPicPr>
          <p:cNvPr id="13" name="Content Placeholder 12" descr="Beach ball outline.">
            <a:extLst>
              <a:ext uri="{FF2B5EF4-FFF2-40B4-BE49-F238E27FC236}">
                <a16:creationId xmlns:a16="http://schemas.microsoft.com/office/drawing/2014/main" id="{478F1051-0915-84F2-3B21-6D53E9DD1637}"/>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7212418" y="1979824"/>
            <a:ext cx="3566160" cy="3566160"/>
          </a:xfrm>
        </p:spPr>
      </p:pic>
      <p:sp>
        <p:nvSpPr>
          <p:cNvPr id="8" name="TextBox 7">
            <a:extLst>
              <a:ext uri="{FF2B5EF4-FFF2-40B4-BE49-F238E27FC236}">
                <a16:creationId xmlns:a16="http://schemas.microsoft.com/office/drawing/2014/main" id="{1DB035EA-3E6A-151B-F4FC-3111F5103FD8}"/>
              </a:ext>
            </a:extLst>
          </p:cNvPr>
          <p:cNvSpPr txBox="1"/>
          <p:nvPr/>
        </p:nvSpPr>
        <p:spPr>
          <a:xfrm>
            <a:off x="838200" y="5966231"/>
            <a:ext cx="10872294" cy="276999"/>
          </a:xfrm>
          <a:prstGeom prst="rect">
            <a:avLst/>
          </a:prstGeom>
          <a:noFill/>
        </p:spPr>
        <p:txBody>
          <a:bodyPr wrap="square" rtlCol="0">
            <a:spAutoFit/>
          </a:bodyPr>
          <a:lstStyle/>
          <a:p>
            <a:r>
              <a:rPr lang="en-US" sz="1200" dirty="0">
                <a:solidFill>
                  <a:schemeClr val="bg2">
                    <a:lumMod val="50000"/>
                  </a:schemeClr>
                </a:solidFill>
                <a:effectLst/>
                <a:latin typeface="Montserrat" panose="00000500000000000000" pitchFamily="50" charset="0"/>
              </a:rPr>
              <a:t>Brannon, Lutz, &amp; Cordes (2006)</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100499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AFD-225B-9591-D332-40FADB78BA4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CB265-F72F-681B-1582-90ED10F63DAF}"/>
              </a:ext>
            </a:extLst>
          </p:cNvPr>
          <p:cNvSpPr>
            <a:spLocks noGrp="1"/>
          </p:cNvSpPr>
          <p:nvPr>
            <p:ph type="title"/>
          </p:nvPr>
        </p:nvSpPr>
        <p:spPr>
          <a:xfrm>
            <a:off x="838199" y="237744"/>
            <a:ext cx="10812517" cy="507831"/>
          </a:xfrm>
        </p:spPr>
        <p:txBody>
          <a:bodyPr/>
          <a:lstStyle/>
          <a:p>
            <a:r>
              <a:rPr lang="en-US" dirty="0"/>
              <a:t>Which one has more?</a:t>
            </a:r>
          </a:p>
        </p:txBody>
      </p:sp>
      <p:pic>
        <p:nvPicPr>
          <p:cNvPr id="8" name="Content Placeholder 7" descr="A glass 1/4 full of water.">
            <a:extLst>
              <a:ext uri="{FF2B5EF4-FFF2-40B4-BE49-F238E27FC236}">
                <a16:creationId xmlns:a16="http://schemas.microsoft.com/office/drawing/2014/main" id="{8BDC5179-0A82-C251-E877-2C3EC81B8B39}"/>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959860" y="1098164"/>
            <a:ext cx="3255877" cy="4833154"/>
          </a:xfrm>
        </p:spPr>
      </p:pic>
      <p:pic>
        <p:nvPicPr>
          <p:cNvPr id="10" name="Content Placeholder 9" descr="A glass 3/4 full of water.">
            <a:extLst>
              <a:ext uri="{FF2B5EF4-FFF2-40B4-BE49-F238E27FC236}">
                <a16:creationId xmlns:a16="http://schemas.microsoft.com/office/drawing/2014/main" id="{ABAB4906-7BBB-0DA8-649A-7F0E8258DB8F}"/>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244457" y="1098164"/>
            <a:ext cx="3255877" cy="4833154"/>
          </a:xfrm>
        </p:spPr>
      </p:pic>
      <p:sp>
        <p:nvSpPr>
          <p:cNvPr id="21" name="TextBox 20">
            <a:extLst>
              <a:ext uri="{FF2B5EF4-FFF2-40B4-BE49-F238E27FC236}">
                <a16:creationId xmlns:a16="http://schemas.microsoft.com/office/drawing/2014/main" id="{00BB8478-EF1D-64D2-B8DB-D11EE6B36E21}"/>
              </a:ext>
            </a:extLst>
          </p:cNvPr>
          <p:cNvSpPr txBox="1"/>
          <p:nvPr/>
        </p:nvSpPr>
        <p:spPr>
          <a:xfrm>
            <a:off x="838199" y="6006908"/>
            <a:ext cx="10964443" cy="276999"/>
          </a:xfrm>
          <a:prstGeom prst="rect">
            <a:avLst/>
          </a:prstGeom>
          <a:noFill/>
        </p:spPr>
        <p:txBody>
          <a:bodyPr wrap="square" rtlCol="0">
            <a:spAutoFit/>
          </a:bodyPr>
          <a:lstStyle/>
          <a:p>
            <a:r>
              <a:rPr lang="en-US" sz="1200" dirty="0">
                <a:solidFill>
                  <a:schemeClr val="bg2">
                    <a:lumMod val="50000"/>
                  </a:schemeClr>
                </a:solidFill>
                <a:effectLst/>
                <a:latin typeface="Montserrat" panose="00000500000000000000" pitchFamily="50" charset="0"/>
              </a:rPr>
              <a:t>Gao, Levine, &amp; Huttenlocher (2000)</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317234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D43697-B67E-DF70-B3E7-D7C82A78637B}"/>
              </a:ext>
            </a:extLst>
          </p:cNvPr>
          <p:cNvSpPr>
            <a:spLocks noGrp="1"/>
          </p:cNvSpPr>
          <p:nvPr>
            <p:ph type="title"/>
          </p:nvPr>
        </p:nvSpPr>
        <p:spPr/>
        <p:txBody>
          <a:bodyPr/>
          <a:lstStyle/>
          <a:p>
            <a:r>
              <a:rPr lang="en-US" dirty="0"/>
              <a:t>Noticing Measurable Attributes: Development</a:t>
            </a:r>
          </a:p>
        </p:txBody>
      </p:sp>
      <p:sp>
        <p:nvSpPr>
          <p:cNvPr id="2" name="Content Placeholder 1">
            <a:extLst>
              <a:ext uri="{FF2B5EF4-FFF2-40B4-BE49-F238E27FC236}">
                <a16:creationId xmlns:a16="http://schemas.microsoft.com/office/drawing/2014/main" id="{FA89E991-5F0C-CC52-F28D-5B069EE5ED35}"/>
              </a:ext>
            </a:extLst>
          </p:cNvPr>
          <p:cNvSpPr>
            <a:spLocks noGrp="1"/>
          </p:cNvSpPr>
          <p:nvPr>
            <p:ph sz="half" idx="1"/>
          </p:nvPr>
        </p:nvSpPr>
        <p:spPr>
          <a:xfrm>
            <a:off x="838200" y="1324303"/>
            <a:ext cx="6477000" cy="4852660"/>
          </a:xfrm>
        </p:spPr>
        <p:txBody>
          <a:bodyPr vert="horz" lIns="91440" tIns="45720" rIns="91440" bIns="45720" rtlCol="0" anchor="t">
            <a:normAutofit/>
          </a:bodyPr>
          <a:lstStyle/>
          <a:p>
            <a:pPr marL="0" indent="0">
              <a:buNone/>
            </a:pPr>
            <a:r>
              <a:rPr lang="en-US" dirty="0"/>
              <a:t>Research shows that infants:</a:t>
            </a:r>
          </a:p>
          <a:p>
            <a:r>
              <a:rPr lang="en-US" dirty="0">
                <a:latin typeface="Montserrat"/>
              </a:rPr>
              <a:t>pay attention to changes in size, length, or volume.</a:t>
            </a:r>
          </a:p>
          <a:p>
            <a:r>
              <a:rPr lang="en-US" dirty="0">
                <a:latin typeface="Montserrat"/>
              </a:rPr>
              <a:t>become more precise at noticing changes in size, length, or volume with age.</a:t>
            </a:r>
          </a:p>
        </p:txBody>
      </p:sp>
      <p:sp>
        <p:nvSpPr>
          <p:cNvPr id="7" name="TextBox 6">
            <a:extLst>
              <a:ext uri="{FF2B5EF4-FFF2-40B4-BE49-F238E27FC236}">
                <a16:creationId xmlns:a16="http://schemas.microsoft.com/office/drawing/2014/main" id="{7B72990B-1D44-877D-45E9-FFC009275E5B}"/>
              </a:ext>
            </a:extLst>
          </p:cNvPr>
          <p:cNvSpPr txBox="1"/>
          <p:nvPr/>
        </p:nvSpPr>
        <p:spPr>
          <a:xfrm>
            <a:off x="682229" y="5765293"/>
            <a:ext cx="5342887" cy="461665"/>
          </a:xfrm>
          <a:prstGeom prst="rect">
            <a:avLst/>
          </a:prstGeom>
          <a:noFill/>
        </p:spPr>
        <p:txBody>
          <a:bodyPr wrap="square" rtlCol="0">
            <a:spAutoFit/>
          </a:bodyPr>
          <a:lstStyle/>
          <a:p>
            <a:r>
              <a:rPr lang="en-US" sz="1200" dirty="0">
                <a:solidFill>
                  <a:schemeClr val="bg2">
                    <a:lumMod val="50000"/>
                  </a:schemeClr>
                </a:solidFill>
                <a:effectLst/>
                <a:latin typeface="Montserrat" panose="00000500000000000000" pitchFamily="50" charset="0"/>
              </a:rPr>
              <a:t>Brannon, Lutz, &amp; Cordes (2006); Gao, Levine, &amp; Huttenlocher</a:t>
            </a:r>
            <a:r>
              <a:rPr lang="en-US" sz="1200" dirty="0">
                <a:solidFill>
                  <a:schemeClr val="bg2">
                    <a:lumMod val="50000"/>
                  </a:schemeClr>
                </a:solidFill>
                <a:latin typeface="Montserrat" panose="00000500000000000000" pitchFamily="50" charset="0"/>
              </a:rPr>
              <a:t> (</a:t>
            </a:r>
            <a:r>
              <a:rPr lang="en-US" sz="1200" dirty="0">
                <a:solidFill>
                  <a:schemeClr val="bg2">
                    <a:lumMod val="50000"/>
                  </a:schemeClr>
                </a:solidFill>
                <a:effectLst/>
                <a:latin typeface="Montserrat" panose="00000500000000000000" pitchFamily="50" charset="0"/>
              </a:rPr>
              <a:t>2000); vanMarle &amp; Wynn (2006) </a:t>
            </a:r>
            <a:endParaRPr lang="en-US" sz="1200" i="1" dirty="0">
              <a:solidFill>
                <a:schemeClr val="bg2">
                  <a:lumMod val="50000"/>
                </a:schemeClr>
              </a:solidFill>
              <a:latin typeface="Montserrat" panose="00000500000000000000" pitchFamily="50" charset="0"/>
            </a:endParaRPr>
          </a:p>
        </p:txBody>
      </p:sp>
      <p:pic>
        <p:nvPicPr>
          <p:cNvPr id="8" name="Content Placeholder 7">
            <a:extLst>
              <a:ext uri="{FF2B5EF4-FFF2-40B4-BE49-F238E27FC236}">
                <a16:creationId xmlns:a16="http://schemas.microsoft.com/office/drawing/2014/main" id="{A9D7D91B-8D09-B427-B5BD-68171D04A7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7669619" y="970587"/>
            <a:ext cx="4522381" cy="5025539"/>
          </a:xfrm>
        </p:spPr>
      </p:pic>
    </p:spTree>
    <p:extLst>
      <p:ext uri="{BB962C8B-B14F-4D97-AF65-F5344CB8AC3E}">
        <p14:creationId xmlns:p14="http://schemas.microsoft.com/office/powerpoint/2010/main" val="23737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756E1-9D96-04A3-2B9F-3E74DF16FE6E}"/>
              </a:ext>
            </a:extLst>
          </p:cNvPr>
          <p:cNvSpPr>
            <a:spLocks noGrp="1"/>
          </p:cNvSpPr>
          <p:nvPr>
            <p:ph type="title"/>
          </p:nvPr>
        </p:nvSpPr>
        <p:spPr/>
        <p:txBody>
          <a:bodyPr/>
          <a:lstStyle/>
          <a:p>
            <a:r>
              <a:rPr lang="en-US" dirty="0"/>
              <a:t>Measurement Vocabulary</a:t>
            </a:r>
          </a:p>
        </p:txBody>
      </p:sp>
      <p:sp>
        <p:nvSpPr>
          <p:cNvPr id="2" name="Content Placeholder 1">
            <a:extLst>
              <a:ext uri="{FF2B5EF4-FFF2-40B4-BE49-F238E27FC236}">
                <a16:creationId xmlns:a16="http://schemas.microsoft.com/office/drawing/2014/main" id="{A182DFA1-3B77-9BD6-53C0-C02524CBB018}"/>
              </a:ext>
            </a:extLst>
          </p:cNvPr>
          <p:cNvSpPr>
            <a:spLocks noGrp="1"/>
          </p:cNvSpPr>
          <p:nvPr>
            <p:ph sz="half" idx="1"/>
          </p:nvPr>
        </p:nvSpPr>
        <p:spPr>
          <a:xfrm>
            <a:off x="838199" y="1324303"/>
            <a:ext cx="5924107" cy="4778701"/>
          </a:xfrm>
        </p:spPr>
        <p:txBody>
          <a:bodyPr>
            <a:normAutofit/>
          </a:bodyPr>
          <a:lstStyle/>
          <a:p>
            <a:r>
              <a:rPr lang="en-US" dirty="0"/>
              <a:t>Young toddlers (12–24 months) understand and use words like “big” or “little” in their home language, English, or both.</a:t>
            </a:r>
          </a:p>
          <a:p>
            <a:r>
              <a:rPr lang="en-US" dirty="0"/>
              <a:t>Older toddlers (24–36 months) can answer questions like “Which one is bigger?”</a:t>
            </a:r>
          </a:p>
        </p:txBody>
      </p:sp>
      <p:pic>
        <p:nvPicPr>
          <p:cNvPr id="6" name="Content Placeholder 5">
            <a:extLst>
              <a:ext uri="{FF2B5EF4-FFF2-40B4-BE49-F238E27FC236}">
                <a16:creationId xmlns:a16="http://schemas.microsoft.com/office/drawing/2014/main" id="{5E56AB87-C951-96DF-D520-CDE51788ACE6}"/>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4500"/>
                    </a14:imgEffect>
                    <a14:imgEffect>
                      <a14:brightnessContrast contrast="3000"/>
                    </a14:imgEffect>
                  </a14:imgLayer>
                </a14:imgProps>
              </a:ext>
              <a:ext uri="{28A0092B-C50C-407E-A947-70E740481C1C}">
                <a14:useLocalDpi xmlns:a14="http://schemas.microsoft.com/office/drawing/2010/main"/>
              </a:ext>
            </a:extLst>
          </a:blip>
          <a:srcRect/>
          <a:stretch/>
        </p:blipFill>
        <p:spPr>
          <a:xfrm>
            <a:off x="7208874" y="969885"/>
            <a:ext cx="4983126" cy="5133119"/>
          </a:xfrm>
        </p:spPr>
      </p:pic>
    </p:spTree>
    <p:extLst>
      <p:ext uri="{BB962C8B-B14F-4D97-AF65-F5344CB8AC3E}">
        <p14:creationId xmlns:p14="http://schemas.microsoft.com/office/powerpoint/2010/main" val="1684328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3683B-AB74-FE57-E4E0-728DCB84C27B}"/>
              </a:ext>
            </a:extLst>
          </p:cNvPr>
          <p:cNvSpPr>
            <a:spLocks noGrp="1"/>
          </p:cNvSpPr>
          <p:nvPr>
            <p:ph type="title"/>
          </p:nvPr>
        </p:nvSpPr>
        <p:spPr/>
        <p:txBody>
          <a:bodyPr/>
          <a:lstStyle/>
          <a:p>
            <a:r>
              <a:rPr lang="en-US" dirty="0"/>
              <a:t>Supporting Measurement</a:t>
            </a:r>
          </a:p>
        </p:txBody>
      </p:sp>
    </p:spTree>
    <p:extLst>
      <p:ext uri="{BB962C8B-B14F-4D97-AF65-F5344CB8AC3E}">
        <p14:creationId xmlns:p14="http://schemas.microsoft.com/office/powerpoint/2010/main" val="418458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4A5F2B-C677-0D48-7613-B64E5308B33F}"/>
              </a:ext>
            </a:extLst>
          </p:cNvPr>
          <p:cNvSpPr>
            <a:spLocks noGrp="1"/>
          </p:cNvSpPr>
          <p:nvPr>
            <p:ph type="title"/>
          </p:nvPr>
        </p:nvSpPr>
        <p:spPr/>
        <p:txBody>
          <a:bodyPr anchor="ctr">
            <a:noAutofit/>
          </a:bodyPr>
          <a:lstStyle/>
          <a:p>
            <a:r>
              <a:rPr lang="en-US" sz="3200" dirty="0"/>
              <a:t>Daily Opportunities to Explore Measurement</a:t>
            </a:r>
          </a:p>
        </p:txBody>
      </p:sp>
      <p:sp>
        <p:nvSpPr>
          <p:cNvPr id="7" name="Content Placeholder 6">
            <a:extLst>
              <a:ext uri="{FF2B5EF4-FFF2-40B4-BE49-F238E27FC236}">
                <a16:creationId xmlns:a16="http://schemas.microsoft.com/office/drawing/2014/main" id="{5BE4713C-06B0-4E2B-760E-6AB538B344A1}"/>
              </a:ext>
            </a:extLst>
          </p:cNvPr>
          <p:cNvSpPr>
            <a:spLocks noGrp="1"/>
          </p:cNvSpPr>
          <p:nvPr>
            <p:ph sz="half" idx="1"/>
          </p:nvPr>
        </p:nvSpPr>
        <p:spPr/>
        <p:txBody>
          <a:bodyPr>
            <a:normAutofit fontScale="92500"/>
          </a:bodyPr>
          <a:lstStyle/>
          <a:p>
            <a:pPr marL="0" indent="0">
              <a:buNone/>
            </a:pPr>
            <a:r>
              <a:rPr lang="en-US" dirty="0"/>
              <a:t>Discuss the following questions with a partner:</a:t>
            </a:r>
          </a:p>
          <a:p>
            <a:r>
              <a:rPr lang="en-US" dirty="0"/>
              <a:t>Which ideas have you tried out before? </a:t>
            </a:r>
          </a:p>
          <a:p>
            <a:r>
              <a:rPr lang="en-US" dirty="0"/>
              <a:t>Which ideas are new for you and might work well with the children in your care? </a:t>
            </a:r>
          </a:p>
          <a:p>
            <a:r>
              <a:rPr lang="en-US" dirty="0"/>
              <a:t>Which ideas do you have questions about?</a:t>
            </a:r>
          </a:p>
        </p:txBody>
      </p:sp>
      <p:pic>
        <p:nvPicPr>
          <p:cNvPr id="3" name="Content Placeholder 2" descr="Snapshot of Daily Opportunities to Explore Measurement handout.">
            <a:extLst>
              <a:ext uri="{FF2B5EF4-FFF2-40B4-BE49-F238E27FC236}">
                <a16:creationId xmlns:a16="http://schemas.microsoft.com/office/drawing/2014/main" id="{55B15835-9930-43DA-CAAE-3F43A27DADEA}"/>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96158" y="1079337"/>
            <a:ext cx="3992235" cy="5189052"/>
          </a:xfrm>
          <a:ln>
            <a:solidFill>
              <a:schemeClr val="accent3"/>
            </a:solidFill>
          </a:ln>
        </p:spPr>
      </p:pic>
    </p:spTree>
    <p:extLst>
      <p:ext uri="{BB962C8B-B14F-4D97-AF65-F5344CB8AC3E}">
        <p14:creationId xmlns:p14="http://schemas.microsoft.com/office/powerpoint/2010/main" val="56332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6AD01-874F-A4AB-E13E-D9B6D41A8D98}"/>
              </a:ext>
            </a:extLst>
          </p:cNvPr>
          <p:cNvSpPr>
            <a:spLocks noGrp="1"/>
          </p:cNvSpPr>
          <p:nvPr>
            <p:ph type="title"/>
          </p:nvPr>
        </p:nvSpPr>
        <p:spPr/>
        <p:txBody>
          <a:bodyPr/>
          <a:lstStyle/>
          <a:p>
            <a:r>
              <a:rPr lang="en-US" dirty="0"/>
              <a:t>Explore: M</a:t>
            </a:r>
            <a:r>
              <a:rPr lang="en-US" baseline="30000" dirty="0"/>
              <a:t>5</a:t>
            </a:r>
            <a:r>
              <a:rPr lang="en-US" dirty="0"/>
              <a:t> Early Math Approach</a:t>
            </a:r>
          </a:p>
        </p:txBody>
      </p:sp>
      <p:sp>
        <p:nvSpPr>
          <p:cNvPr id="2" name="Content Placeholder 1">
            <a:extLst>
              <a:ext uri="{FF2B5EF4-FFF2-40B4-BE49-F238E27FC236}">
                <a16:creationId xmlns:a16="http://schemas.microsoft.com/office/drawing/2014/main" id="{D997EEC5-47E2-7B57-7F54-6EC5D12B7B94}"/>
              </a:ext>
            </a:extLst>
          </p:cNvPr>
          <p:cNvSpPr>
            <a:spLocks noGrp="1"/>
          </p:cNvSpPr>
          <p:nvPr>
            <p:ph sz="half" idx="1"/>
          </p:nvPr>
        </p:nvSpPr>
        <p:spPr/>
        <p:txBody>
          <a:bodyPr/>
          <a:lstStyle/>
          <a:p>
            <a:r>
              <a:rPr lang="en-US" dirty="0"/>
              <a:t>Mutual Learning</a:t>
            </a:r>
          </a:p>
          <a:p>
            <a:r>
              <a:rPr lang="en-US" dirty="0"/>
              <a:t>Meaningful Investigations</a:t>
            </a:r>
          </a:p>
          <a:p>
            <a:r>
              <a:rPr lang="en-US" dirty="0"/>
              <a:t>Materials and Learning Environment </a:t>
            </a:r>
          </a:p>
          <a:p>
            <a:r>
              <a:rPr lang="en-US" dirty="0"/>
              <a:t>Math Vocabulary and Discourse</a:t>
            </a:r>
          </a:p>
          <a:p>
            <a:r>
              <a:rPr lang="en-US" dirty="0"/>
              <a:t>Multiple Representations</a:t>
            </a:r>
          </a:p>
        </p:txBody>
      </p:sp>
      <p:pic>
        <p:nvPicPr>
          <p:cNvPr id="6" name="Content Placeholder 5">
            <a:extLst>
              <a:ext uri="{FF2B5EF4-FFF2-40B4-BE49-F238E27FC236}">
                <a16:creationId xmlns:a16="http://schemas.microsoft.com/office/drawing/2014/main" id="{762A3866-17DB-A21C-4034-269786EE10B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336506" y="1323975"/>
            <a:ext cx="4852988" cy="4852988"/>
          </a:xfrm>
        </p:spPr>
      </p:pic>
    </p:spTree>
    <p:extLst>
      <p:ext uri="{BB962C8B-B14F-4D97-AF65-F5344CB8AC3E}">
        <p14:creationId xmlns:p14="http://schemas.microsoft.com/office/powerpoint/2010/main" val="449767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4A3A20-8193-7570-DFF1-BEC781ADB710}"/>
              </a:ext>
            </a:extLst>
          </p:cNvPr>
          <p:cNvSpPr>
            <a:spLocks noGrp="1"/>
          </p:cNvSpPr>
          <p:nvPr>
            <p:ph type="title"/>
          </p:nvPr>
        </p:nvSpPr>
        <p:spPr/>
        <p:txBody>
          <a:bodyPr anchor="ctr">
            <a:normAutofit/>
          </a:bodyPr>
          <a:lstStyle/>
          <a:p>
            <a:r>
              <a:rPr lang="en-US" sz="3600" dirty="0"/>
              <a:t>Observe: </a:t>
            </a:r>
            <a:br>
              <a:rPr lang="en-US" sz="3600" dirty="0"/>
            </a:br>
            <a:r>
              <a:rPr lang="en-US" sz="3600" b="0" dirty="0">
                <a:latin typeface="Montserrat Medium" panose="00000600000000000000" pitchFamily="2" charset="0"/>
              </a:rPr>
              <a:t>M</a:t>
            </a:r>
            <a:r>
              <a:rPr lang="en-US" sz="3600" b="0" baseline="30000" dirty="0">
                <a:latin typeface="Montserrat Medium" panose="00000600000000000000" pitchFamily="2" charset="0"/>
              </a:rPr>
              <a:t>5</a:t>
            </a:r>
            <a:r>
              <a:rPr lang="en-US" sz="3600" b="0" dirty="0">
                <a:latin typeface="Montserrat Medium" panose="00000600000000000000" pitchFamily="2" charset="0"/>
              </a:rPr>
              <a:t> in Action</a:t>
            </a:r>
          </a:p>
        </p:txBody>
      </p:sp>
      <p:pic>
        <p:nvPicPr>
          <p:cNvPr id="6" name="Content Placeholder 9">
            <a:extLst>
              <a:ext uri="{FF2B5EF4-FFF2-40B4-BE49-F238E27FC236}">
                <a16:creationId xmlns:a16="http://schemas.microsoft.com/office/drawing/2014/main" id="{96E71922-04CB-EB96-BB97-4691E5B3AB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b="-177"/>
          <a:stretch>
            <a:fillRect/>
          </a:stretch>
        </p:blipFill>
        <p:spPr>
          <a:xfrm>
            <a:off x="6096000" y="685800"/>
            <a:ext cx="5193792" cy="4262453"/>
          </a:xfrm>
          <a:prstGeom prst="rect">
            <a:avLst/>
          </a:prstGeom>
        </p:spPr>
      </p:pic>
      <p:sp>
        <p:nvSpPr>
          <p:cNvPr id="2" name="TextBox 1">
            <a:extLst>
              <a:ext uri="{FF2B5EF4-FFF2-40B4-BE49-F238E27FC236}">
                <a16:creationId xmlns:a16="http://schemas.microsoft.com/office/drawing/2014/main" id="{1E625AE2-9C76-24A9-40C0-C041BDFC9839}"/>
              </a:ext>
            </a:extLst>
          </p:cNvPr>
          <p:cNvSpPr txBox="1"/>
          <p:nvPr/>
        </p:nvSpPr>
        <p:spPr>
          <a:xfrm>
            <a:off x="6009999" y="4965837"/>
            <a:ext cx="5549798" cy="1248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1600" dirty="0">
                <a:latin typeface="Montserrat" panose="00000500000000000000" pitchFamily="50" charset="0"/>
                <a:ea typeface="+mn-lt"/>
                <a:cs typeface="+mn-lt"/>
                <a:hlinkClick r:id="rId5"/>
              </a:rPr>
              <a:t>Exploring Size and Fit with Ramps and Balls </a:t>
            </a:r>
            <a:br>
              <a:rPr lang="en-US" sz="1600" dirty="0">
                <a:latin typeface="Montserrat" panose="00000500000000000000" pitchFamily="50" charset="0"/>
                <a:ea typeface="+mn-lt"/>
                <a:cs typeface="+mn-lt"/>
                <a:hlinkClick r:id="rId5"/>
              </a:rPr>
            </a:br>
            <a:r>
              <a:rPr lang="en-US" sz="1600" dirty="0">
                <a:latin typeface="Montserrat" panose="00000500000000000000" pitchFamily="50" charset="0"/>
                <a:ea typeface="+mn-lt"/>
                <a:cs typeface="+mn-lt"/>
                <a:hlinkClick r:id="rId5"/>
              </a:rPr>
              <a:t>(18–36 months)</a:t>
            </a:r>
            <a:endParaRPr lang="en-US" sz="1600" dirty="0">
              <a:latin typeface="Montserrat" panose="00000500000000000000" pitchFamily="50" charset="0"/>
              <a:ea typeface="+mn-lt"/>
              <a:cs typeface="+mn-lt"/>
            </a:endParaRPr>
          </a:p>
          <a:p>
            <a:pPr>
              <a:lnSpc>
                <a:spcPct val="120000"/>
              </a:lnSpc>
            </a:pPr>
            <a:r>
              <a:rPr lang="en-US" sz="1600" dirty="0">
                <a:latin typeface="Montserrat" panose="00000500000000000000" pitchFamily="50" charset="0"/>
                <a:ea typeface="+mn-lt"/>
                <a:cs typeface="+mn-lt"/>
                <a:hlinkClick r:id="rId6"/>
              </a:rPr>
              <a:t>Exploring Size and Fit with Ramps and Balls </a:t>
            </a:r>
            <a:br>
              <a:rPr lang="en-US" sz="1600" dirty="0">
                <a:latin typeface="Montserrat" panose="00000500000000000000" pitchFamily="50" charset="0"/>
                <a:ea typeface="+mn-lt"/>
                <a:cs typeface="+mn-lt"/>
                <a:hlinkClick r:id="rId6"/>
              </a:rPr>
            </a:br>
            <a:r>
              <a:rPr lang="en-US" sz="1600" dirty="0">
                <a:latin typeface="Montserrat" panose="00000500000000000000" pitchFamily="50" charset="0"/>
                <a:ea typeface="+mn-lt"/>
                <a:cs typeface="+mn-lt"/>
                <a:hlinkClick r:id="rId6"/>
              </a:rPr>
              <a:t>(18–36 months) – Audio Descriptive Version</a:t>
            </a:r>
            <a:endParaRPr lang="en-US" sz="1600" dirty="0">
              <a:latin typeface="Montserrat" panose="00000500000000000000" pitchFamily="50" charset="0"/>
            </a:endParaRPr>
          </a:p>
        </p:txBody>
      </p:sp>
    </p:spTree>
    <p:extLst>
      <p:ext uri="{BB962C8B-B14F-4D97-AF65-F5344CB8AC3E}">
        <p14:creationId xmlns:p14="http://schemas.microsoft.com/office/powerpoint/2010/main" val="2370783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C3E9-7ACA-9393-B662-ECDC82861174}"/>
              </a:ext>
            </a:extLst>
          </p:cNvPr>
          <p:cNvSpPr>
            <a:spLocks noGrp="1"/>
          </p:cNvSpPr>
          <p:nvPr>
            <p:ph type="title"/>
          </p:nvPr>
        </p:nvSpPr>
        <p:spPr>
          <a:xfrm>
            <a:off x="838199" y="237744"/>
            <a:ext cx="10812517" cy="507831"/>
          </a:xfrm>
        </p:spPr>
        <p:txBody>
          <a:bodyPr/>
          <a:lstStyle/>
          <a:p>
            <a:r>
              <a:rPr lang="en-US" dirty="0"/>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endParaRPr lang="en-US" b="0" strike="sngStrike"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126DD096-D54F-82B6-252B-2018C1CC72F3}"/>
              </a:ext>
            </a:extLst>
          </p:cNvPr>
          <p:cNvSpPr>
            <a:spLocks noGrp="1"/>
          </p:cNvSpPr>
          <p:nvPr>
            <p:ph sz="half" idx="1"/>
          </p:nvPr>
        </p:nvSpPr>
        <p:spPr>
          <a:xfrm>
            <a:off x="838200" y="1324303"/>
            <a:ext cx="4747437" cy="4644293"/>
          </a:xfrm>
        </p:spPr>
        <p:txBody>
          <a:bodyPr>
            <a:normAutofit fontScale="85000" lnSpcReduction="10000"/>
          </a:bodyPr>
          <a:lstStyle/>
          <a:p>
            <a:pPr>
              <a:lnSpc>
                <a:spcPct val="140000"/>
              </a:lnSpc>
            </a:pPr>
            <a:r>
              <a:rPr lang="en-US" dirty="0"/>
              <a:t>How were the following M</a:t>
            </a:r>
            <a:r>
              <a:rPr lang="en-US" baseline="30000" dirty="0"/>
              <a:t>5</a:t>
            </a:r>
            <a:r>
              <a:rPr lang="en-US" dirty="0"/>
              <a:t> practices demonstrated in the video clip?</a:t>
            </a:r>
          </a:p>
          <a:p>
            <a:pPr lvl="1">
              <a:lnSpc>
                <a:spcPct val="140000"/>
              </a:lnSpc>
            </a:pPr>
            <a:r>
              <a:rPr lang="en-US" dirty="0"/>
              <a:t>Mutual Learning</a:t>
            </a:r>
          </a:p>
          <a:p>
            <a:pPr lvl="1">
              <a:lnSpc>
                <a:spcPct val="140000"/>
              </a:lnSpc>
            </a:pPr>
            <a:r>
              <a:rPr lang="en-US" dirty="0"/>
              <a:t>Meaningful Investigations </a:t>
            </a:r>
          </a:p>
          <a:p>
            <a:pPr lvl="1">
              <a:lnSpc>
                <a:spcPct val="140000"/>
              </a:lnSpc>
            </a:pPr>
            <a:r>
              <a:rPr lang="en-US" dirty="0"/>
              <a:t>Materials and Learning Environment</a:t>
            </a:r>
          </a:p>
          <a:p>
            <a:pPr lvl="1">
              <a:lnSpc>
                <a:spcPct val="140000"/>
              </a:lnSpc>
            </a:pPr>
            <a:r>
              <a:rPr lang="en-US" dirty="0"/>
              <a:t>Math Vocabulary and Discourse</a:t>
            </a:r>
          </a:p>
          <a:p>
            <a:pPr lvl="1">
              <a:lnSpc>
                <a:spcPct val="140000"/>
              </a:lnSpc>
            </a:pPr>
            <a:r>
              <a:rPr lang="en-US" dirty="0"/>
              <a:t>Multiple Representations </a:t>
            </a:r>
          </a:p>
        </p:txBody>
      </p:sp>
      <p:pic>
        <p:nvPicPr>
          <p:cNvPr id="9" name="Content Placeholder 8">
            <a:extLst>
              <a:ext uri="{FF2B5EF4-FFF2-40B4-BE49-F238E27FC236}">
                <a16:creationId xmlns:a16="http://schemas.microsoft.com/office/drawing/2014/main" id="{53E3B5CD-9359-0DA6-6D6C-B41E80CD446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95000"/>
                    </a14:imgEffect>
                    <a14:imgEffect>
                      <a14:brightnessContrast bright="12000"/>
                    </a14:imgEffect>
                  </a14:imgLayer>
                </a14:imgProps>
              </a:ext>
              <a:ext uri="{28A0092B-C50C-407E-A947-70E740481C1C}">
                <a14:useLocalDpi xmlns:a14="http://schemas.microsoft.com/office/drawing/2010/main"/>
              </a:ext>
            </a:extLst>
          </a:blip>
          <a:srcRect r="-149"/>
          <a:stretch/>
        </p:blipFill>
        <p:spPr>
          <a:xfrm>
            <a:off x="5911702" y="970041"/>
            <a:ext cx="6294474" cy="4998555"/>
          </a:xfrm>
          <a:prstGeom prst="rect">
            <a:avLst/>
          </a:prstGeom>
        </p:spPr>
      </p:pic>
    </p:spTree>
    <p:extLst>
      <p:ext uri="{BB962C8B-B14F-4D97-AF65-F5344CB8AC3E}">
        <p14:creationId xmlns:p14="http://schemas.microsoft.com/office/powerpoint/2010/main" val="45543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20A6A-EB29-43E3-727E-0FE44A8D34FC}"/>
              </a:ext>
            </a:extLst>
          </p:cNvPr>
          <p:cNvSpPr>
            <a:spLocks noGrp="1"/>
          </p:cNvSpPr>
          <p:nvPr>
            <p:ph type="title"/>
          </p:nvPr>
        </p:nvSpPr>
        <p:spPr/>
        <p:txBody>
          <a:bodyPr anchor="ctr">
            <a:normAutofit/>
          </a:bodyPr>
          <a:lstStyle/>
          <a:p>
            <a:r>
              <a:rPr lang="en-US" sz="4000" dirty="0"/>
              <a:t>Explore: </a:t>
            </a:r>
            <a:br>
              <a:rPr lang="en-US" sz="4000" dirty="0"/>
            </a:br>
            <a:r>
              <a:rPr lang="en-US" sz="4000" b="0" dirty="0">
                <a:latin typeface="Montserrat Medium" panose="00000600000000000000" pitchFamily="2" charset="0"/>
              </a:rPr>
              <a:t>Using M</a:t>
            </a:r>
            <a:r>
              <a:rPr lang="en-US" sz="4000" b="0" baseline="30000" dirty="0">
                <a:latin typeface="Montserrat Medium" panose="00000600000000000000" pitchFamily="2" charset="0"/>
              </a:rPr>
              <a:t>5</a:t>
            </a:r>
            <a:r>
              <a:rPr lang="en-US" sz="4000" b="0" dirty="0">
                <a:latin typeface="Montserrat Medium" panose="00000600000000000000" pitchFamily="2" charset="0"/>
              </a:rPr>
              <a:t> to Support Learning About Measurement</a:t>
            </a:r>
          </a:p>
        </p:txBody>
      </p:sp>
      <p:pic>
        <p:nvPicPr>
          <p:cNvPr id="3" name="Content Placeholder 2" descr="Snapshot of Using M to the fifth to Support Learning About Measurement handout.">
            <a:extLst>
              <a:ext uri="{FF2B5EF4-FFF2-40B4-BE49-F238E27FC236}">
                <a16:creationId xmlns:a16="http://schemas.microsoft.com/office/drawing/2014/main" id="{14A458F2-4CB4-7975-7F56-319F01647B5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6604550" y="685800"/>
            <a:ext cx="4240700" cy="5491163"/>
          </a:xfrm>
          <a:ln>
            <a:solidFill>
              <a:schemeClr val="accent3"/>
            </a:solidFill>
          </a:ln>
        </p:spPr>
      </p:pic>
    </p:spTree>
    <p:extLst>
      <p:ext uri="{BB962C8B-B14F-4D97-AF65-F5344CB8AC3E}">
        <p14:creationId xmlns:p14="http://schemas.microsoft.com/office/powerpoint/2010/main" val="2151492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32C057D-8C3B-A2C1-4BD1-3E553B97FAD6}"/>
              </a:ext>
            </a:extLst>
          </p:cNvPr>
          <p:cNvSpPr txBox="1">
            <a:spLocks noGrp="1"/>
          </p:cNvSpPr>
          <p:nvPr>
            <p:ph type="title" idx="4294967295"/>
          </p:nvPr>
        </p:nvSpPr>
        <p:spPr>
          <a:xfrm>
            <a:off x="263041" y="-582037"/>
            <a:ext cx="11839413" cy="5253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accent3"/>
                </a:solidFill>
                <a:effectLst/>
                <a:uLnTx/>
                <a:uFillTx/>
                <a:latin typeface="Montserrat" panose="00000500000000000000" pitchFamily="50" charset="0"/>
                <a:ea typeface="+mj-ea"/>
                <a:cs typeface="+mj-cs"/>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514749"/>
            <a:ext cx="8060789" cy="2066528"/>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FCSS and AIMS Center for Math and Science Education. </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524FE2-DC3A-152C-E325-945DCE3FDB45}"/>
              </a:ext>
            </a:extLst>
          </p:cNvPr>
          <p:cNvSpPr>
            <a:spLocks noGrp="1"/>
          </p:cNvSpPr>
          <p:nvPr>
            <p:ph type="title"/>
          </p:nvPr>
        </p:nvSpPr>
        <p:spPr>
          <a:xfrm>
            <a:off x="838199" y="237744"/>
            <a:ext cx="10812517" cy="424732"/>
          </a:xfrm>
        </p:spPr>
        <p:txBody>
          <a:bodyPr/>
          <a:lstStyle/>
          <a:p>
            <a:r>
              <a:rPr lang="en-US" sz="2400" dirty="0"/>
              <a:t>Discuss: Using M</a:t>
            </a:r>
            <a:r>
              <a:rPr lang="en-US" sz="2400" baseline="30000" dirty="0"/>
              <a:t>5</a:t>
            </a:r>
            <a:r>
              <a:rPr lang="en-US" sz="2400" dirty="0"/>
              <a:t> to Support Learning About Measurement</a:t>
            </a:r>
          </a:p>
        </p:txBody>
      </p:sp>
      <p:sp>
        <p:nvSpPr>
          <p:cNvPr id="5" name="Content Placeholder 4">
            <a:extLst>
              <a:ext uri="{FF2B5EF4-FFF2-40B4-BE49-F238E27FC236}">
                <a16:creationId xmlns:a16="http://schemas.microsoft.com/office/drawing/2014/main" id="{74AEFC76-9D38-275E-A3EB-08690494F709}"/>
              </a:ext>
            </a:extLst>
          </p:cNvPr>
          <p:cNvSpPr>
            <a:spLocks noGrp="1"/>
          </p:cNvSpPr>
          <p:nvPr>
            <p:ph sz="half" idx="1"/>
          </p:nvPr>
        </p:nvSpPr>
        <p:spPr>
          <a:xfrm>
            <a:off x="838200" y="1324303"/>
            <a:ext cx="5181600" cy="4728155"/>
          </a:xfrm>
        </p:spPr>
        <p:txBody>
          <a:bodyPr>
            <a:normAutofit/>
          </a:bodyPr>
          <a:lstStyle/>
          <a:p>
            <a:r>
              <a:rPr lang="en-US" dirty="0"/>
              <a:t>Share the ideas about your M</a:t>
            </a:r>
            <a:r>
              <a:rPr lang="en-US" baseline="30000" dirty="0"/>
              <a:t>5</a:t>
            </a:r>
            <a:r>
              <a:rPr lang="en-US" dirty="0"/>
              <a:t> practice with the whole group. For example, you can create the following:</a:t>
            </a:r>
          </a:p>
          <a:p>
            <a:pPr lvl="1"/>
            <a:r>
              <a:rPr lang="en-US" dirty="0"/>
              <a:t>drawing</a:t>
            </a:r>
          </a:p>
          <a:p>
            <a:pPr lvl="1"/>
            <a:r>
              <a:rPr lang="en-US" dirty="0"/>
              <a:t>song</a:t>
            </a:r>
          </a:p>
          <a:p>
            <a:pPr lvl="1"/>
            <a:r>
              <a:rPr lang="en-US" dirty="0"/>
              <a:t>role-play</a:t>
            </a:r>
          </a:p>
        </p:txBody>
      </p:sp>
      <p:pic>
        <p:nvPicPr>
          <p:cNvPr id="11" name="Content Placeholder 10">
            <a:extLst>
              <a:ext uri="{FF2B5EF4-FFF2-40B4-BE49-F238E27FC236}">
                <a16:creationId xmlns:a16="http://schemas.microsoft.com/office/drawing/2014/main" id="{0D405938-B46C-89B1-B6E4-0E80C15D2E0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6800125" y="967168"/>
            <a:ext cx="5391875" cy="5076498"/>
          </a:xfrm>
        </p:spPr>
      </p:pic>
    </p:spTree>
    <p:extLst>
      <p:ext uri="{BB962C8B-B14F-4D97-AF65-F5344CB8AC3E}">
        <p14:creationId xmlns:p14="http://schemas.microsoft.com/office/powerpoint/2010/main" val="404373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7AEFF-CAB3-6E06-1F40-4929CDDAA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353C1-524B-DD2E-F5FC-618A98570E35}"/>
              </a:ext>
            </a:extLst>
          </p:cNvPr>
          <p:cNvSpPr>
            <a:spLocks noGrp="1"/>
          </p:cNvSpPr>
          <p:nvPr>
            <p:ph type="title"/>
          </p:nvPr>
        </p:nvSpPr>
        <p:spPr>
          <a:xfrm>
            <a:off x="1237130" y="905669"/>
            <a:ext cx="4034118" cy="3288644"/>
          </a:xfrm>
        </p:spPr>
        <p:txBody>
          <a:bodyPr anchor="b">
            <a:normAutofit/>
          </a:bodyPr>
          <a:lstStyle/>
          <a:p>
            <a:r>
              <a:rPr lang="en-US" dirty="0"/>
              <a:t>Reflect: </a:t>
            </a:r>
            <a:r>
              <a:rPr lang="en-US" b="0" dirty="0">
                <a:latin typeface="Montserrat Medium" panose="00000600000000000000" pitchFamily="2" charset="0"/>
              </a:rPr>
              <a:t>Pair and Share</a:t>
            </a:r>
          </a:p>
        </p:txBody>
      </p:sp>
      <p:pic>
        <p:nvPicPr>
          <p:cNvPr id="5" name="Picture 4">
            <a:extLst>
              <a:ext uri="{FF2B5EF4-FFF2-40B4-BE49-F238E27FC236}">
                <a16:creationId xmlns:a16="http://schemas.microsoft.com/office/drawing/2014/main" id="{B7CF5F24-B0F8-4AF8-2349-9DCC3F656AE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p:blipFill>
        <p:spPr>
          <a:xfrm>
            <a:off x="6096000" y="685800"/>
            <a:ext cx="5257800" cy="5491163"/>
          </a:xfrm>
          <a:prstGeom prst="rect">
            <a:avLst/>
          </a:prstGeom>
          <a:noFill/>
        </p:spPr>
      </p:pic>
    </p:spTree>
    <p:extLst>
      <p:ext uri="{BB962C8B-B14F-4D97-AF65-F5344CB8AC3E}">
        <p14:creationId xmlns:p14="http://schemas.microsoft.com/office/powerpoint/2010/main" val="373972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latin typeface="Montserrat" pitchFamily="2" charset="77"/>
              </a:rPr>
              <a:t>Session Goals</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a:bodyPr>
          <a:lstStyle/>
          <a:p>
            <a:pPr>
              <a:spcAft>
                <a:spcPts val="2400"/>
              </a:spcAft>
            </a:pPr>
            <a:r>
              <a:rPr lang="en-US" dirty="0"/>
              <a:t>Describe how infants and toddlers develop knowledge and skills in measurement.</a:t>
            </a:r>
          </a:p>
          <a:p>
            <a:pPr>
              <a:spcAft>
                <a:spcPts val="2400"/>
              </a:spcAft>
            </a:pPr>
            <a:r>
              <a:rPr lang="en-US" dirty="0"/>
              <a:t>Identify ways to support infants and toddlers in developing measurement knowledge and skills.</a:t>
            </a:r>
          </a:p>
          <a:p>
            <a:r>
              <a:rPr lang="en-US" dirty="0"/>
              <a:t>Reflect on current practices and how to expand ways of supporting measurement knowledge and skills. </a:t>
            </a:r>
          </a:p>
        </p:txBody>
      </p:sp>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67A6-0D07-5716-E28A-9C2E48C4F7EE}"/>
              </a:ext>
            </a:extLst>
          </p:cNvPr>
          <p:cNvSpPr>
            <a:spLocks noGrp="1"/>
          </p:cNvSpPr>
          <p:nvPr>
            <p:ph type="title"/>
          </p:nvPr>
        </p:nvSpPr>
        <p:spPr/>
        <p:txBody>
          <a:bodyPr anchor="ctr">
            <a:normAutofit/>
          </a:bodyPr>
          <a:lstStyle/>
          <a:p>
            <a:r>
              <a:rPr lang="en-US" sz="4000" dirty="0"/>
              <a:t>Observe: </a:t>
            </a:r>
            <a:r>
              <a:rPr lang="en-US" sz="4000" b="0" dirty="0">
                <a:latin typeface="Montserrat Medium" panose="00000600000000000000" pitchFamily="2" charset="0"/>
              </a:rPr>
              <a:t>Exploring Measurement Through Play</a:t>
            </a:r>
          </a:p>
        </p:txBody>
      </p:sp>
      <p:pic>
        <p:nvPicPr>
          <p:cNvPr id="10" name="Content Placeholder 9">
            <a:extLst>
              <a:ext uri="{FF2B5EF4-FFF2-40B4-BE49-F238E27FC236}">
                <a16:creationId xmlns:a16="http://schemas.microsoft.com/office/drawing/2014/main" id="{91B689C6-9B6B-869A-B3F7-0CE1B32B6EDC}"/>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b="-177"/>
          <a:stretch>
            <a:fillRect/>
          </a:stretch>
        </p:blipFill>
        <p:spPr>
          <a:xfrm>
            <a:off x="6096000" y="685800"/>
            <a:ext cx="5193792" cy="4262453"/>
          </a:xfrm>
        </p:spPr>
      </p:pic>
      <p:sp>
        <p:nvSpPr>
          <p:cNvPr id="4" name="TextBox 3">
            <a:extLst>
              <a:ext uri="{FF2B5EF4-FFF2-40B4-BE49-F238E27FC236}">
                <a16:creationId xmlns:a16="http://schemas.microsoft.com/office/drawing/2014/main" id="{751705C9-C64A-B10A-9C6F-0D2980AB2851}"/>
              </a:ext>
            </a:extLst>
          </p:cNvPr>
          <p:cNvSpPr txBox="1"/>
          <p:nvPr/>
        </p:nvSpPr>
        <p:spPr>
          <a:xfrm>
            <a:off x="6009999" y="4965837"/>
            <a:ext cx="5549798" cy="1248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en-US" sz="1600" dirty="0">
                <a:latin typeface="Montserrat" panose="00000500000000000000" pitchFamily="50" charset="0"/>
                <a:ea typeface="+mn-lt"/>
                <a:cs typeface="+mn-lt"/>
                <a:hlinkClick r:id="rId5"/>
              </a:rPr>
              <a:t>Exploring Size and Fit with Ramps and Balls </a:t>
            </a:r>
            <a:br>
              <a:rPr lang="en-US" sz="1600" dirty="0">
                <a:latin typeface="Montserrat" panose="00000500000000000000" pitchFamily="50" charset="0"/>
                <a:ea typeface="+mn-lt"/>
                <a:cs typeface="+mn-lt"/>
                <a:hlinkClick r:id="rId5"/>
              </a:rPr>
            </a:br>
            <a:r>
              <a:rPr lang="en-US" sz="1600" dirty="0">
                <a:latin typeface="Montserrat" panose="00000500000000000000" pitchFamily="50" charset="0"/>
                <a:ea typeface="+mn-lt"/>
                <a:cs typeface="+mn-lt"/>
                <a:hlinkClick r:id="rId5"/>
              </a:rPr>
              <a:t>(18–36 months)</a:t>
            </a:r>
            <a:endParaRPr lang="en-US" sz="1600" dirty="0">
              <a:latin typeface="Montserrat" panose="00000500000000000000" pitchFamily="50" charset="0"/>
              <a:ea typeface="+mn-lt"/>
              <a:cs typeface="+mn-lt"/>
            </a:endParaRPr>
          </a:p>
          <a:p>
            <a:pPr>
              <a:lnSpc>
                <a:spcPct val="120000"/>
              </a:lnSpc>
            </a:pPr>
            <a:r>
              <a:rPr lang="en-US" sz="1600" dirty="0">
                <a:latin typeface="Montserrat" panose="00000500000000000000" pitchFamily="50" charset="0"/>
                <a:ea typeface="+mn-lt"/>
                <a:cs typeface="+mn-lt"/>
                <a:hlinkClick r:id="rId6"/>
              </a:rPr>
              <a:t>Exploring Size and Fit with Ramps and Balls </a:t>
            </a:r>
            <a:br>
              <a:rPr lang="en-US" sz="1600" dirty="0">
                <a:latin typeface="Montserrat" panose="00000500000000000000" pitchFamily="50" charset="0"/>
                <a:ea typeface="+mn-lt"/>
                <a:cs typeface="+mn-lt"/>
                <a:hlinkClick r:id="rId6"/>
              </a:rPr>
            </a:br>
            <a:r>
              <a:rPr lang="en-US" sz="1600" dirty="0">
                <a:latin typeface="Montserrat" panose="00000500000000000000" pitchFamily="50" charset="0"/>
                <a:ea typeface="+mn-lt"/>
                <a:cs typeface="+mn-lt"/>
                <a:hlinkClick r:id="rId6"/>
              </a:rPr>
              <a:t>(18–36 months) – Audio Descriptive Version</a:t>
            </a:r>
            <a:endParaRPr lang="en-US" sz="1600" dirty="0">
              <a:latin typeface="Montserrat" panose="00000500000000000000" pitchFamily="50" charset="0"/>
            </a:endParaRPr>
          </a:p>
        </p:txBody>
      </p:sp>
    </p:spTree>
    <p:extLst>
      <p:ext uri="{BB962C8B-B14F-4D97-AF65-F5344CB8AC3E}">
        <p14:creationId xmlns:p14="http://schemas.microsoft.com/office/powerpoint/2010/main" val="416976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4315A-906C-8E36-99C5-A094D92B8F57}"/>
              </a:ext>
            </a:extLst>
          </p:cNvPr>
          <p:cNvSpPr>
            <a:spLocks noGrp="1"/>
          </p:cNvSpPr>
          <p:nvPr>
            <p:ph type="title"/>
          </p:nvPr>
        </p:nvSpPr>
        <p:spPr>
          <a:xfrm>
            <a:off x="851646" y="237744"/>
            <a:ext cx="10834075" cy="535531"/>
          </a:xfrm>
        </p:spPr>
        <p:txBody>
          <a:bodyPr/>
          <a:lstStyle/>
          <a:p>
            <a:r>
              <a:rPr lang="en-US" sz="3200" dirty="0"/>
              <a:t>Discuss: </a:t>
            </a:r>
            <a:r>
              <a:rPr lang="en-US" sz="3200" b="0" dirty="0">
                <a:latin typeface="Montserrat Medium" panose="00000600000000000000" pitchFamily="2" charset="0"/>
              </a:rPr>
              <a:t>Exploring Measurement Through Play</a:t>
            </a:r>
            <a:endParaRPr lang="en-US" b="0" dirty="0">
              <a:latin typeface="Montserrat Medium" panose="00000600000000000000" pitchFamily="2" charset="0"/>
            </a:endParaRPr>
          </a:p>
        </p:txBody>
      </p:sp>
      <p:sp>
        <p:nvSpPr>
          <p:cNvPr id="5" name="Content Placeholder 4">
            <a:extLst>
              <a:ext uri="{FF2B5EF4-FFF2-40B4-BE49-F238E27FC236}">
                <a16:creationId xmlns:a16="http://schemas.microsoft.com/office/drawing/2014/main" id="{B14E662D-9918-D8A7-9F96-886ED0BBA267}"/>
              </a:ext>
            </a:extLst>
          </p:cNvPr>
          <p:cNvSpPr>
            <a:spLocks noGrp="1"/>
          </p:cNvSpPr>
          <p:nvPr>
            <p:ph idx="1"/>
          </p:nvPr>
        </p:nvSpPr>
        <p:spPr/>
        <p:txBody>
          <a:bodyPr/>
          <a:lstStyle/>
          <a:p>
            <a:pPr>
              <a:spcAft>
                <a:spcPts val="2400"/>
              </a:spcAft>
            </a:pPr>
            <a:r>
              <a:rPr lang="en-US" dirty="0"/>
              <a:t>How was the child exploring measurement?</a:t>
            </a:r>
          </a:p>
          <a:p>
            <a:pPr>
              <a:spcAft>
                <a:spcPts val="2400"/>
              </a:spcAft>
            </a:pPr>
            <a:r>
              <a:rPr lang="en-US" dirty="0"/>
              <a:t>What materials was the child using when exploring measurement?</a:t>
            </a:r>
          </a:p>
          <a:p>
            <a:r>
              <a:rPr lang="en-US" dirty="0"/>
              <a:t>What measurement concepts was the child exploring? </a:t>
            </a:r>
          </a:p>
        </p:txBody>
      </p:sp>
    </p:spTree>
    <p:extLst>
      <p:ext uri="{BB962C8B-B14F-4D97-AF65-F5344CB8AC3E}">
        <p14:creationId xmlns:p14="http://schemas.microsoft.com/office/powerpoint/2010/main" val="323944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n-US" dirty="0"/>
              <a:t>How Children Learn About Measurement</a:t>
            </a:r>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26376"/>
            <a:ext cx="10834075" cy="923330"/>
          </a:xfrm>
        </p:spPr>
        <p:txBody>
          <a:bodyPr/>
          <a:lstStyle/>
          <a:p>
            <a:r>
              <a:rPr lang="en-US" dirty="0"/>
              <a:t>The California Infant/Toddler Learning and Development Foundations</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6" y="1077488"/>
            <a:ext cx="10834075" cy="1234892"/>
          </a:xfrm>
        </p:spPr>
        <p:txBody>
          <a:bodyPr>
            <a:normAutofit fontScale="85000" lnSpcReduction="20000"/>
          </a:bodyPr>
          <a:lstStyle/>
          <a:p>
            <a:pPr marL="0" indent="0" algn="ctr">
              <a:buNone/>
            </a:pPr>
            <a:r>
              <a:rPr lang="en-US" b="1" dirty="0">
                <a:solidFill>
                  <a:schemeClr val="tx1"/>
                </a:solidFill>
                <a:latin typeface="Montserrat" panose="00000500000000000000" pitchFamily="50" charset="0"/>
              </a:rPr>
              <a:t>Foundation: Spatial Thinking</a:t>
            </a:r>
          </a:p>
          <a:p>
            <a:pPr marL="0" indent="0" algn="ctr">
              <a:buNone/>
            </a:pPr>
            <a:r>
              <a:rPr lang="en-US" sz="2500" dirty="0">
                <a:solidFill>
                  <a:schemeClr val="tx1"/>
                </a:solidFill>
                <a:latin typeface="Montserrat" panose="00000500000000000000" pitchFamily="50" charset="0"/>
              </a:rPr>
              <a:t>The developing understanding of how things </a:t>
            </a:r>
            <a:br>
              <a:rPr lang="en-US" sz="2500" dirty="0">
                <a:solidFill>
                  <a:schemeClr val="tx1"/>
                </a:solidFill>
                <a:latin typeface="Montserrat" panose="00000500000000000000" pitchFamily="50" charset="0"/>
              </a:rPr>
            </a:br>
            <a:r>
              <a:rPr lang="en-US" sz="2500" dirty="0">
                <a:solidFill>
                  <a:schemeClr val="tx1"/>
                </a:solidFill>
                <a:latin typeface="Montserrat" panose="00000500000000000000" pitchFamily="50" charset="0"/>
              </a:rPr>
              <a:t>move and fit in space.</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3903747597"/>
              </p:ext>
            </p:extLst>
          </p:nvPr>
        </p:nvGraphicFramePr>
        <p:xfrm>
          <a:off x="838199" y="2423268"/>
          <a:ext cx="10515600" cy="369563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algn="ctr"/>
                      <a:r>
                        <a:rPr lang="en-US" sz="2000" dirty="0">
                          <a:solidFill>
                            <a:schemeClr val="bg1"/>
                          </a:solidFill>
                          <a:latin typeface="Montserrat" panose="00000500000000000000" pitchFamily="2" charset="0"/>
                        </a:rPr>
                        <a:t>4 months through </a:t>
                      </a:r>
                      <a:br>
                        <a:rPr lang="en-US" sz="2000" dirty="0">
                          <a:solidFill>
                            <a:schemeClr val="bg1"/>
                          </a:solidFill>
                          <a:latin typeface="Montserrat" panose="00000500000000000000" pitchFamily="2" charset="0"/>
                        </a:rPr>
                      </a:br>
                      <a:r>
                        <a:rPr lang="en-US" sz="2000" dirty="0">
                          <a:solidFill>
                            <a:schemeClr val="bg1"/>
                          </a:solidFill>
                          <a:latin typeface="Montserrat" panose="00000500000000000000" pitchFamily="2" charset="0"/>
                        </a:rPr>
                        <a:t>11 months</a:t>
                      </a:r>
                    </a:p>
                  </a:txBody>
                  <a:tcPr anchor="ctr">
                    <a:lnL w="127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2000" dirty="0">
                          <a:solidFill>
                            <a:schemeClr val="bg1"/>
                          </a:solidFill>
                          <a:latin typeface="Montserrat" panose="00000500000000000000" pitchFamily="2" charset="0"/>
                        </a:rPr>
                        <a:t>11 months through </a:t>
                      </a:r>
                      <a:br>
                        <a:rPr lang="en-US" sz="2000" dirty="0">
                          <a:solidFill>
                            <a:schemeClr val="bg1"/>
                          </a:solidFill>
                          <a:latin typeface="Montserrat" panose="00000500000000000000" pitchFamily="2" charset="0"/>
                        </a:rPr>
                      </a:br>
                      <a:r>
                        <a:rPr lang="en-US" sz="2000" dirty="0">
                          <a:solidFill>
                            <a:schemeClr val="bg1"/>
                          </a:solidFill>
                          <a:latin typeface="Montserrat" panose="00000500000000000000" pitchFamily="2" charset="0"/>
                        </a:rPr>
                        <a:t>23 month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2000" dirty="0">
                          <a:solidFill>
                            <a:schemeClr val="bg1"/>
                          </a:solidFill>
                          <a:latin typeface="Montserrat" panose="00000500000000000000" pitchFamily="2" charset="0"/>
                        </a:rPr>
                        <a:t>23 months through </a:t>
                      </a:r>
                      <a:br>
                        <a:rPr lang="en-US" sz="2000" dirty="0">
                          <a:solidFill>
                            <a:schemeClr val="bg1"/>
                          </a:solidFill>
                          <a:latin typeface="Montserrat" panose="00000500000000000000" pitchFamily="2" charset="0"/>
                        </a:rPr>
                      </a:br>
                      <a:r>
                        <a:rPr lang="en-US" sz="2000" dirty="0">
                          <a:solidFill>
                            <a:schemeClr val="bg1"/>
                          </a:solidFill>
                          <a:latin typeface="Montserrat" panose="00000500000000000000" pitchFamily="2" charset="0"/>
                        </a:rPr>
                        <a:t>36 months</a:t>
                      </a:r>
                    </a:p>
                  </a:txBody>
                  <a:tcPr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76171737"/>
                  </a:ext>
                </a:extLst>
              </a:tr>
              <a:tr h="370840">
                <a:tc>
                  <a:txBody>
                    <a:bodyPr/>
                    <a:lstStyle/>
                    <a:p>
                      <a:pPr>
                        <a:lnSpc>
                          <a:spcPct val="120000"/>
                        </a:lnSpc>
                      </a:pPr>
                      <a:r>
                        <a:rPr lang="en-US" sz="1800" dirty="0">
                          <a:latin typeface="Montserrat Medium" panose="00000600000000000000" pitchFamily="2" charset="0"/>
                        </a:rPr>
                        <a:t>Children explore the movement of their bodies,</a:t>
                      </a:r>
                    </a:p>
                    <a:p>
                      <a:pPr>
                        <a:lnSpc>
                          <a:spcPct val="120000"/>
                        </a:lnSpc>
                      </a:pPr>
                      <a:r>
                        <a:rPr lang="en-US" sz="1800" dirty="0">
                          <a:latin typeface="Montserrat Medium" panose="00000600000000000000" pitchFamily="2" charset="0"/>
                        </a:rPr>
                        <a:t>how people and objects move through space, and</a:t>
                      </a:r>
                    </a:p>
                    <a:p>
                      <a:pPr>
                        <a:lnSpc>
                          <a:spcPct val="120000"/>
                        </a:lnSpc>
                      </a:pPr>
                      <a:r>
                        <a:rPr lang="en-US" sz="1800" dirty="0">
                          <a:latin typeface="Montserrat Medium" panose="00000600000000000000" pitchFamily="2" charset="0"/>
                        </a:rPr>
                        <a:t>the size and shape of objects. </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n-US" sz="1800" dirty="0">
                          <a:latin typeface="Montserrat Medium" panose="00000600000000000000" pitchFamily="2" charset="0"/>
                        </a:rPr>
                        <a:t>Children demonstrate understanding of where objects are located in space, and use trial and error to discover how objects, or their bodies, move and fit in space.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pPr>
                      <a:r>
                        <a:rPr lang="en-US" sz="1600" dirty="0">
                          <a:latin typeface="Montserrat Medium" panose="00000600000000000000" pitchFamily="2" charset="0"/>
                        </a:rPr>
                        <a:t>Children predict how objects will fit and move in space without having to try out every possible solution. Children show understanding of words used to describe sizes (for example, big, small, little), locations (for example, in, on, under) or  directions (for example, up, down) in space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427" y="6118841"/>
            <a:ext cx="10675143" cy="276999"/>
          </a:xfrm>
          <a:prstGeom prst="rect">
            <a:avLst/>
          </a:prstGeom>
          <a:noFill/>
        </p:spPr>
        <p:txBody>
          <a:bodyPr wrap="square" rtlCol="0">
            <a:spAutoFit/>
          </a:bodyPr>
          <a:lstStyle/>
          <a:p>
            <a:pPr algn="r"/>
            <a:r>
              <a:rPr lang="en-US" sz="1200" dirty="0">
                <a:solidFill>
                  <a:schemeClr val="bg2">
                    <a:lumMod val="50000"/>
                  </a:schemeClr>
                </a:solidFill>
                <a:effectLst/>
                <a:latin typeface="Montserrat" panose="00000500000000000000" pitchFamily="50" charset="0"/>
              </a:rPr>
              <a:t>California Department of Social Services (2025)</a:t>
            </a:r>
            <a:endParaRPr lang="en-US" sz="1200" i="1" dirty="0">
              <a:solidFill>
                <a:schemeClr val="bg2">
                  <a:lumMod val="50000"/>
                </a:schemeClr>
              </a:solidFill>
              <a:latin typeface="Montserrat" panose="00000500000000000000" pitchFamily="50" charset="0"/>
            </a:endParaRP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Three Measurement Skills</a:t>
            </a:r>
          </a:p>
        </p:txBody>
      </p:sp>
      <p:pic>
        <p:nvPicPr>
          <p:cNvPr id="6" name="Picture Placeholder 5">
            <a:extLst>
              <a:ext uri="{FF2B5EF4-FFF2-40B4-BE49-F238E27FC236}">
                <a16:creationId xmlns:a16="http://schemas.microsoft.com/office/drawing/2014/main" id="{1D962BCB-87C3-88F3-649D-18336E04CC23}"/>
              </a:ext>
              <a:ext uri="{C183D7F6-B498-43B3-948B-1728B52AA6E4}">
                <adec:decorative xmlns:adec="http://schemas.microsoft.com/office/drawing/2017/decorative" val="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0" y="0"/>
            <a:ext cx="4031645" cy="6176963"/>
          </a:xfrm>
          <a:prstGeom prst="rect">
            <a:avLst/>
          </a:prstGeom>
        </p:spPr>
      </p:pic>
      <p:graphicFrame>
        <p:nvGraphicFramePr>
          <p:cNvPr id="20" name="Content Placeholder 7" descr="Noticing Measurable Attributes.&#10;Comparing and Ordering.&#10;Measuring.">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3220517095"/>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929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B6E81-AADA-4468-1B7B-0E3610DF8247}"/>
              </a:ext>
            </a:extLst>
          </p:cNvPr>
          <p:cNvSpPr>
            <a:spLocks noGrp="1"/>
          </p:cNvSpPr>
          <p:nvPr>
            <p:ph type="title"/>
          </p:nvPr>
        </p:nvSpPr>
        <p:spPr/>
        <p:txBody>
          <a:bodyPr/>
          <a:lstStyle/>
          <a:p>
            <a:r>
              <a:rPr lang="en-US" dirty="0"/>
              <a:t>Noticing Measurement Attributes</a:t>
            </a:r>
            <a:endParaRPr lang="en-US" strike="sngStrike" dirty="0">
              <a:solidFill>
                <a:srgbClr val="FF0000"/>
              </a:solidFill>
            </a:endParaRPr>
          </a:p>
        </p:txBody>
      </p:sp>
      <p:sp>
        <p:nvSpPr>
          <p:cNvPr id="7" name="Content Placeholder 6">
            <a:extLst>
              <a:ext uri="{FF2B5EF4-FFF2-40B4-BE49-F238E27FC236}">
                <a16:creationId xmlns:a16="http://schemas.microsoft.com/office/drawing/2014/main" id="{A2C4E05D-F832-7D54-0F6F-F16D7795E3B7}"/>
              </a:ext>
            </a:extLst>
          </p:cNvPr>
          <p:cNvSpPr>
            <a:spLocks noGrp="1"/>
          </p:cNvSpPr>
          <p:nvPr>
            <p:ph sz="half" idx="1"/>
          </p:nvPr>
        </p:nvSpPr>
        <p:spPr>
          <a:xfrm>
            <a:off x="838199" y="1245173"/>
            <a:ext cx="5181600" cy="4718275"/>
          </a:xfrm>
        </p:spPr>
        <p:txBody>
          <a:bodyPr vert="horz" lIns="91440" tIns="45720" rIns="91440" bIns="45720" rtlCol="0" anchor="t">
            <a:normAutofit/>
          </a:bodyPr>
          <a:lstStyle/>
          <a:p>
            <a:r>
              <a:rPr lang="en-US" dirty="0">
                <a:latin typeface="Montserrat"/>
              </a:rPr>
              <a:t>Notice that objects have different characteristics, such as:</a:t>
            </a:r>
          </a:p>
          <a:p>
            <a:pPr lvl="1"/>
            <a:r>
              <a:rPr lang="en-US" dirty="0"/>
              <a:t>size</a:t>
            </a:r>
          </a:p>
          <a:p>
            <a:pPr lvl="1"/>
            <a:r>
              <a:rPr lang="en-US" dirty="0"/>
              <a:t>length</a:t>
            </a:r>
          </a:p>
          <a:p>
            <a:pPr lvl="1"/>
            <a:r>
              <a:rPr lang="en-US" dirty="0"/>
              <a:t>height</a:t>
            </a:r>
          </a:p>
          <a:p>
            <a:pPr lvl="1"/>
            <a:r>
              <a:rPr lang="en-US" dirty="0"/>
              <a:t>weight</a:t>
            </a:r>
          </a:p>
          <a:p>
            <a:pPr lvl="1"/>
            <a:r>
              <a:rPr lang="en-US" dirty="0">
                <a:latin typeface="Montserrat"/>
              </a:rPr>
              <a:t>volume</a:t>
            </a:r>
          </a:p>
          <a:p>
            <a:pPr lvl="1"/>
            <a:r>
              <a:rPr lang="en-US" dirty="0">
                <a:latin typeface="Montserrat"/>
              </a:rPr>
              <a:t>temperature</a:t>
            </a:r>
            <a:endParaRPr lang="en-US" dirty="0"/>
          </a:p>
        </p:txBody>
      </p:sp>
      <p:sp>
        <p:nvSpPr>
          <p:cNvPr id="2" name="TextBox 1">
            <a:extLst>
              <a:ext uri="{FF2B5EF4-FFF2-40B4-BE49-F238E27FC236}">
                <a16:creationId xmlns:a16="http://schemas.microsoft.com/office/drawing/2014/main" id="{C438E709-7F93-51E4-74F0-8A04AA6F5DFE}"/>
              </a:ext>
            </a:extLst>
          </p:cNvPr>
          <p:cNvSpPr txBox="1"/>
          <p:nvPr/>
        </p:nvSpPr>
        <p:spPr>
          <a:xfrm>
            <a:off x="782887" y="6042578"/>
            <a:ext cx="10923140" cy="276999"/>
          </a:xfrm>
          <a:prstGeom prst="rect">
            <a:avLst/>
          </a:prstGeom>
          <a:noFill/>
        </p:spPr>
        <p:txBody>
          <a:bodyPr wrap="square" rtlCol="0">
            <a:spAutoFit/>
          </a:bodyPr>
          <a:lstStyle/>
          <a:p>
            <a:r>
              <a:rPr lang="en-US" sz="1200" dirty="0">
                <a:solidFill>
                  <a:schemeClr val="bg2">
                    <a:lumMod val="50000"/>
                  </a:schemeClr>
                </a:solidFill>
                <a:effectLst/>
                <a:latin typeface="Montserrat" pitchFamily="2" charset="77"/>
              </a:rPr>
              <a:t>Brannon, Lutz, &amp; Cordes (2006)</a:t>
            </a:r>
            <a:r>
              <a:rPr lang="en-US" sz="1200" dirty="0">
                <a:solidFill>
                  <a:schemeClr val="bg2">
                    <a:lumMod val="50000"/>
                  </a:schemeClr>
                </a:solidFill>
                <a:latin typeface="Montserrat" pitchFamily="2" charset="77"/>
              </a:rPr>
              <a:t>; Gao, Levine, &amp; Huttenlocher (2000</a:t>
            </a:r>
            <a:r>
              <a:rPr lang="en-US" sz="1200" dirty="0">
                <a:solidFill>
                  <a:schemeClr val="bg2">
                    <a:lumMod val="50000"/>
                  </a:schemeClr>
                </a:solidFill>
                <a:effectLst/>
                <a:latin typeface="Montserrat" pitchFamily="2" charset="77"/>
              </a:rPr>
              <a:t>)</a:t>
            </a:r>
            <a:endParaRPr lang="en-US" sz="1200" i="1" dirty="0">
              <a:solidFill>
                <a:schemeClr val="bg2">
                  <a:lumMod val="50000"/>
                </a:schemeClr>
              </a:solidFill>
              <a:latin typeface="Montserrat" pitchFamily="2" charset="77"/>
            </a:endParaRPr>
          </a:p>
        </p:txBody>
      </p:sp>
      <p:pic>
        <p:nvPicPr>
          <p:cNvPr id="16" name="Content Placeholder 15">
            <a:extLst>
              <a:ext uri="{FF2B5EF4-FFF2-40B4-BE49-F238E27FC236}">
                <a16:creationId xmlns:a16="http://schemas.microsoft.com/office/drawing/2014/main" id="{61F26708-FAB6-9313-804A-94FFCE56F5DE}"/>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358270" y="974318"/>
            <a:ext cx="5833730" cy="5068260"/>
          </a:xfrm>
        </p:spPr>
      </p:pic>
    </p:spTree>
    <p:extLst>
      <p:ext uri="{BB962C8B-B14F-4D97-AF65-F5344CB8AC3E}">
        <p14:creationId xmlns:p14="http://schemas.microsoft.com/office/powerpoint/2010/main" val="2668092293"/>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4754</TotalTime>
  <Words>4560</Words>
  <Application>Microsoft Macintosh PowerPoint</Application>
  <PresentationFormat>Widescreen</PresentationFormat>
  <Paragraphs>304</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Montserrat</vt:lpstr>
      <vt:lpstr>Montserrat Medium</vt:lpstr>
      <vt:lpstr>Arial</vt:lpstr>
      <vt:lpstr>Calibri</vt:lpstr>
      <vt:lpstr>Office Theme</vt:lpstr>
      <vt:lpstr>Measurement: Infants and Toddlers</vt:lpstr>
      <vt:lpstr>Acknowledgments</vt:lpstr>
      <vt:lpstr>Session Goals</vt:lpstr>
      <vt:lpstr>Observe: Exploring Measurement Through Play</vt:lpstr>
      <vt:lpstr>Discuss: Exploring Measurement Through Play</vt:lpstr>
      <vt:lpstr>How Children Learn About Measurement</vt:lpstr>
      <vt:lpstr>The California Infant/Toddler Learning and Development Foundations</vt:lpstr>
      <vt:lpstr>Three Measurement Skills</vt:lpstr>
      <vt:lpstr>Noticing Measurement Attributes</vt:lpstr>
      <vt:lpstr>Which is bigger?</vt:lpstr>
      <vt:lpstr>Which one has more?</vt:lpstr>
      <vt:lpstr>Noticing Measurable Attributes: Development</vt:lpstr>
      <vt:lpstr>Measurement Vocabulary</vt:lpstr>
      <vt:lpstr>Supporting Measurement</vt:lpstr>
      <vt:lpstr>Daily Opportunities to Explore Measurement</vt:lpstr>
      <vt:lpstr>Explore: M5 Early Math Approach</vt:lpstr>
      <vt:lpstr>Observe:  M5 in Action</vt:lpstr>
      <vt:lpstr>Discuss: M5 in Action</vt:lpstr>
      <vt:lpstr>Explore:  Using M5 to Support Learning About Measurement</vt:lpstr>
      <vt:lpstr>Discuss: Using M5 to Support Learning About Measurement</vt:lpstr>
      <vt:lpstr>Reflect: Pair and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Infants and Toddlers</dc:title>
  <dc:creator/>
  <cp:lastModifiedBy>Grace Srinivasiah</cp:lastModifiedBy>
  <cp:revision>196</cp:revision>
  <cp:lastPrinted>2023-08-03T16:24:27Z</cp:lastPrinted>
  <dcterms:created xsi:type="dcterms:W3CDTF">2024-09-24T13:13:29Z</dcterms:created>
  <dcterms:modified xsi:type="dcterms:W3CDTF">2025-12-16T19:37:11Z</dcterms:modified>
</cp:coreProperties>
</file>