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4"/>
  </p:notesMasterIdLst>
  <p:handoutMasterIdLst>
    <p:handoutMasterId r:id="rId25"/>
  </p:handoutMasterIdLst>
  <p:sldIdLst>
    <p:sldId id="271" r:id="rId2"/>
    <p:sldId id="402" r:id="rId3"/>
    <p:sldId id="403" r:id="rId4"/>
    <p:sldId id="404" r:id="rId5"/>
    <p:sldId id="405" r:id="rId6"/>
    <p:sldId id="433" r:id="rId7"/>
    <p:sldId id="434" r:id="rId8"/>
    <p:sldId id="431" r:id="rId9"/>
    <p:sldId id="435" r:id="rId10"/>
    <p:sldId id="458" r:id="rId11"/>
    <p:sldId id="422" r:id="rId12"/>
    <p:sldId id="459" r:id="rId13"/>
    <p:sldId id="484" r:id="rId14"/>
    <p:sldId id="485" r:id="rId15"/>
    <p:sldId id="444" r:id="rId16"/>
    <p:sldId id="480" r:id="rId17"/>
    <p:sldId id="482" r:id="rId18"/>
    <p:sldId id="408" r:id="rId19"/>
    <p:sldId id="483" r:id="rId20"/>
    <p:sldId id="442" r:id="rId21"/>
    <p:sldId id="486" r:id="rId22"/>
    <p:sldId id="469" r:id="rId23"/>
  </p:sldIdLst>
  <p:sldSz cx="12192000" cy="6858000"/>
  <p:notesSz cx="6858000" cy="9144000"/>
  <p:embeddedFontLst>
    <p:embeddedFont>
      <p:font typeface="Montserrat" panose="00000500000000000000" pitchFamily="50" charset="0"/>
      <p:regular r:id="rId26"/>
      <p:bold r:id="rId27"/>
      <p:italic r:id="rId28"/>
      <p:boldItalic r:id="rId29"/>
    </p:embeddedFont>
    <p:embeddedFont>
      <p:font typeface="Montserrat Medium" panose="00000600000000000000" pitchFamily="2" charset="0"/>
      <p:regular r:id="rId30"/>
      <p:italic r:id="rId31"/>
    </p:embeddedFont>
    <p:embeddedFont>
      <p:font typeface="Poppins" panose="00000500000000000000" pitchFamily="2"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2F4EA12-ED83-4DD3-E1A0-614F232277E8}" name="Sue Kassner" initials="SK" userId="S::skassne@wested.org::0ae480a5-e856-42f7-9298-ff3c2b747620" providerId="AD"/>
  <p188:author id="{7E9CA113-AFD8-E97A-6087-C112A41FDF0B}" name="Faith Polk" initials="FP" userId="S::fpolk@wested.org::befa10be-b4ea-495c-9eea-611b0a1c5299" providerId="AD"/>
  <p188:author id="{40911A1F-C56F-4248-15C9-66E8B6EFD315}" name="Sophie Savelkouls" initials="SS" userId="S::ssavelk@wested.org::a9c89b22-c766-400c-bbb4-dfb85c67446b" providerId="AD"/>
  <p188:author id="{2E7F6C22-96CD-BF6B-EE26-D32479E1E081}" name="Naomi Reeley" initials="" userId="S::nreeley@fcoe.org::4984995a-aa98-4a1a-89ef-a5f55b9ede08" providerId="AD"/>
  <p188:author id="{0448D035-44C4-75C2-EBF5-5D12986F7A52}" name="Grace Srinivasiah" initials="GS" userId="f3jIlVEJi5JGNhK/P3AVhnhRUzEb4tjq12Dl15h0GAE=" providerId="None"/>
  <p188:author id="{B8EAE73C-AAD0-091B-5543-C813901EA72E}" name="Joanna Azar" initials="JA" userId="S::jazar@wested.org::c4416e25-9d96-496b-a48c-5917e8dac7e1" providerId="AD"/>
  <p188:author id="{14520F40-A489-CF61-2B42-17A9E3DAE2E4}" name="Grace Srinivasiah" initials="GS" userId="S::gsriniv@wested.org::d87c3822-0629-40c1-ab6d-0f185d37a3b7" providerId="AD"/>
  <p188:author id="{4D7F5848-D59F-A250-3FB3-69A78AE1FA96}" name="Cynthia Parker" initials="CP" userId="OZTCbFJIRDnA1nbn0nH/egiawnbLFi1/+bINONCm7S0=" providerId="None"/>
  <p188:author id="{56175657-D597-08E2-DA47-49FB6C903BBD}" name="Lexi Alexander" initials="LA" userId="S::lalexan2@wested.org::209657db-7f14-4e98-85e1-9b7d89483e08" providerId="AD"/>
  <p188:author id="{990F5A61-37B3-57C3-4E8D-1D794B946607}" name="Amy Reff" initials="AR" userId="Amy Reff" providerId="None"/>
  <p188:author id="{C3925C72-0355-20EB-EFD0-6DDB3533C5A3}" name="Lynneth Solis" initials="LS" userId="S::lsolis@wested.org::cba4a44e-b27d-45c3-aa6f-0b04b38f3248" providerId="AD"/>
  <p188:author id="{EAA301A4-B75A-A1BE-5F28-A94824ECC9EA}" name="Jennifer Marcella-Burdett" initials="JMB" userId="S::jmarcel@wested.org::7bb72cd4-8a93-4d3d-bbaf-2fb849e050f8" providerId="AD"/>
  <p188:author id="{B6FF2CA4-29E1-C7D6-15CF-1D85CC6271BB}" name="Faith Polk" initials="FP" userId="KV9WgvvVfEWDbw7ayEsi/+xHGimnxB9n6dFySPqgyhc=" providerId="None"/>
  <p188:author id="{389332B7-C2DD-2978-57D9-239A0E4DEDD1}" name="Alexander, Alexandra Danielle" initials="AAD" userId="S::a.moore9@umiami.edu::ac95dc42-4e6c-400e-9629-229f3db47f90" providerId="AD"/>
  <p188:author id="{15D619C2-DFBB-A677-3FF9-D19B52E1FD15}" name="Osnat Zur" initials="OZ" userId="S::ozur@wested.org::7862ed05-c173-4c07-b416-82df587f5bdf" providerId="AD"/>
  <p188:author id="{C617A9FB-45C8-9C77-17DD-0CD54423E0F8}" name="Mary Tederstrom" initials="MT" userId="S::mteders@wested.org::fef86468-6837-408a-99aa-b8473b063dc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509F"/>
    <a:srgbClr val="0F173D"/>
    <a:srgbClr val="2078AE"/>
    <a:srgbClr val="2078B0"/>
    <a:srgbClr val="8AADCB"/>
    <a:srgbClr val="9DBAD4"/>
    <a:srgbClr val="D8E4EE"/>
    <a:srgbClr val="E9EBFD"/>
    <a:srgbClr val="767676"/>
    <a:srgbClr val="327F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92" autoAdjust="0"/>
    <p:restoredTop sz="86425" autoAdjust="0"/>
  </p:normalViewPr>
  <p:slideViewPr>
    <p:cSldViewPr snapToGrid="0">
      <p:cViewPr varScale="1">
        <p:scale>
          <a:sx n="112" d="100"/>
          <a:sy n="112" d="100"/>
        </p:scale>
        <p:origin x="108" y="588"/>
      </p:cViewPr>
      <p:guideLst/>
    </p:cSldViewPr>
  </p:slideViewPr>
  <p:outlineViewPr>
    <p:cViewPr>
      <p:scale>
        <a:sx n="33" d="100"/>
        <a:sy n="33" d="100"/>
      </p:scale>
      <p:origin x="0" y="-2364"/>
    </p:cViewPr>
  </p:outlineViewPr>
  <p:notesTextViewPr>
    <p:cViewPr>
      <p:scale>
        <a:sx n="3" d="2"/>
        <a:sy n="3" d="2"/>
      </p:scale>
      <p:origin x="0" y="0"/>
    </p:cViewPr>
  </p:notesTextViewPr>
  <p:sorterViewPr>
    <p:cViewPr>
      <p:scale>
        <a:sx n="80" d="100"/>
        <a:sy n="80" d="100"/>
      </p:scale>
      <p:origin x="0" y="0"/>
    </p:cViewPr>
  </p:sorterViewPr>
  <p:notesViewPr>
    <p:cSldViewPr snapToGrid="0">
      <p:cViewPr>
        <p:scale>
          <a:sx n="98" d="100"/>
          <a:sy n="98" d="100"/>
        </p:scale>
        <p:origin x="2453" y="-217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C8F818C-2620-DEBA-5242-1427293BA5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9659F12-C4B2-5A1B-950A-6BE448C478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4187E5-8BC8-4467-BE52-6F2D1A581A2A}" type="datetimeFigureOut">
              <a:rPr lang="en-US" smtClean="0"/>
              <a:t>12/11/2025</a:t>
            </a:fld>
            <a:endParaRPr lang="en-US"/>
          </a:p>
        </p:txBody>
      </p:sp>
      <p:sp>
        <p:nvSpPr>
          <p:cNvPr id="4" name="Footer Placeholder 3">
            <a:extLst>
              <a:ext uri="{FF2B5EF4-FFF2-40B4-BE49-F238E27FC236}">
                <a16:creationId xmlns:a16="http://schemas.microsoft.com/office/drawing/2014/main" id="{4EEDBCAE-0C1A-B1A2-F185-494604EBD5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19925539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A0AA82-7DFD-42A2-AAE9-E0AB8943696A}" type="datetimeFigureOut">
              <a:rPr lang="en-US" smtClean="0"/>
              <a:t>12/11/2025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6399F6-6299-4610-B81F-5B1794C45A33}" type="slidenum">
              <a:rPr lang="en-US" smtClean="0"/>
              <a:t>‹#›</a:t>
            </a:fld>
            <a:endParaRPr lang="en-US"/>
          </a:p>
        </p:txBody>
      </p:sp>
    </p:spTree>
    <p:extLst>
      <p:ext uri="{BB962C8B-B14F-4D97-AF65-F5344CB8AC3E}">
        <p14:creationId xmlns:p14="http://schemas.microsoft.com/office/powerpoint/2010/main" val="2660607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youtu.be/C3ksY_hbGaM"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youtu.be/cHWP3dZJ_a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04911"/>
          </a:xfrm>
        </p:spPr>
        <p:txBody>
          <a:bodyPr/>
          <a:lstStyle/>
          <a:p>
            <a:r>
              <a:rPr lang="en-US" sz="1200" b="1" kern="1200" dirty="0">
                <a:solidFill>
                  <a:schemeClr val="tx1"/>
                </a:solidFill>
                <a:effectLst/>
                <a:latin typeface="+mn-lt"/>
                <a:ea typeface="+mn-ea"/>
                <a:cs typeface="+mn-cs"/>
              </a:rPr>
              <a:t>Talking Points</a:t>
            </a:r>
          </a:p>
          <a:p>
            <a:pPr lvl="0"/>
            <a:r>
              <a:rPr lang="en-US" sz="1200" kern="1200" dirty="0">
                <a:solidFill>
                  <a:schemeClr val="tx1"/>
                </a:solidFill>
                <a:effectLst/>
                <a:latin typeface="+mn-lt"/>
                <a:ea typeface="+mn-ea"/>
                <a:cs typeface="+mn-cs"/>
              </a:rPr>
              <a:t>Hello, and welcome everyone! Today we will be exploring how to build a culture of inquiry in your learning setting.</a:t>
            </a:r>
          </a:p>
          <a:p>
            <a:r>
              <a:rPr lang="en-US" sz="1200" b="1" kern="1200" dirty="0">
                <a:solidFill>
                  <a:schemeClr val="tx1"/>
                </a:solidFill>
                <a:effectLst/>
                <a:latin typeface="+mn-lt"/>
                <a:ea typeface="+mn-ea"/>
                <a:cs typeface="+mn-cs"/>
              </a:rPr>
              <a:t>Facilitator Notes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Adjust the talking points to reflect the session length and participant needs. If necessary, add introductory and “housekeeping” information.</a:t>
            </a:r>
          </a:p>
          <a:p>
            <a:endParaRPr lang="en-US" dirty="0">
              <a:solidFill>
                <a:srgbClr val="C00000"/>
              </a:solidFill>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a:t>
            </a:fld>
            <a:endParaRPr lang="en-US"/>
          </a:p>
        </p:txBody>
      </p:sp>
    </p:spTree>
    <p:extLst>
      <p:ext uri="{BB962C8B-B14F-4D97-AF65-F5344CB8AC3E}">
        <p14:creationId xmlns:p14="http://schemas.microsoft.com/office/powerpoint/2010/main" val="526419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a:t>
            </a:r>
            <a:r>
              <a:rPr lang="en-US" sz="1200" kern="1200" dirty="0">
                <a:solidFill>
                  <a:schemeClr val="tx1"/>
                </a:solidFill>
                <a:effectLst/>
                <a:latin typeface="+mn-lt"/>
                <a:ea typeface="+mn-ea"/>
                <a:cs typeface="+mn-cs"/>
              </a:rPr>
              <a:t> 10 minutes (including observing video on previous slide)</a:t>
            </a:r>
          </a:p>
          <a:p>
            <a:r>
              <a:rPr lang="en-US" sz="1200" b="1" kern="1200" dirty="0">
                <a:solidFill>
                  <a:schemeClr val="tx1"/>
                </a:solidFill>
                <a:effectLst/>
                <a:latin typeface="+mn-lt"/>
                <a:ea typeface="+mn-ea"/>
                <a:cs typeface="+mn-cs"/>
              </a:rPr>
              <a:t>Talking Points</a:t>
            </a:r>
          </a:p>
          <a:p>
            <a:pPr lvl="0"/>
            <a:r>
              <a:rPr lang="en-US" sz="1200" kern="1200" dirty="0">
                <a:solidFill>
                  <a:schemeClr val="tx1"/>
                </a:solidFill>
                <a:effectLst/>
                <a:latin typeface="+mn-lt"/>
                <a:ea typeface="+mn-ea"/>
                <a:cs typeface="+mn-cs"/>
              </a:rPr>
              <a:t>Let’s discuss what you noticed. </a:t>
            </a:r>
          </a:p>
          <a:p>
            <a:pPr lvl="0"/>
            <a:r>
              <a:rPr lang="en-US" sz="1200" kern="1200" dirty="0">
                <a:solidFill>
                  <a:schemeClr val="tx1"/>
                </a:solidFill>
                <a:effectLst/>
                <a:latin typeface="+mn-lt"/>
                <a:ea typeface="+mn-ea"/>
                <a:cs typeface="+mn-cs"/>
              </a:rPr>
              <a:t>What were children curious about?</a:t>
            </a:r>
          </a:p>
          <a:p>
            <a:pPr lvl="0"/>
            <a:r>
              <a:rPr lang="en-US" sz="1200" kern="1200" dirty="0">
                <a:solidFill>
                  <a:schemeClr val="tx1"/>
                </a:solidFill>
                <a:effectLst/>
                <a:latin typeface="+mn-lt"/>
                <a:ea typeface="+mn-ea"/>
                <a:cs typeface="+mn-cs"/>
              </a:rPr>
              <a:t>In what ways did children test their predictions?</a:t>
            </a:r>
          </a:p>
          <a:p>
            <a:pPr lvl="0"/>
            <a:r>
              <a:rPr lang="en-US" sz="1200" kern="1200" dirty="0">
                <a:solidFill>
                  <a:schemeClr val="tx1"/>
                </a:solidFill>
                <a:effectLst/>
                <a:latin typeface="+mn-lt"/>
                <a:ea typeface="+mn-ea"/>
                <a:cs typeface="+mn-cs"/>
              </a:rPr>
              <a:t>What might the children have learned during this inquiry experience?</a:t>
            </a:r>
          </a:p>
          <a:p>
            <a:pPr lvl="0"/>
            <a:r>
              <a:rPr lang="en-US" sz="1200" kern="1200" dirty="0">
                <a:solidFill>
                  <a:schemeClr val="tx1"/>
                </a:solidFill>
                <a:effectLst/>
                <a:latin typeface="+mn-lt"/>
                <a:ea typeface="+mn-ea"/>
                <a:cs typeface="+mn-cs"/>
              </a:rPr>
              <a:t>In what ways did inquiry emerge through play?</a:t>
            </a:r>
          </a:p>
          <a:p>
            <a:pPr lvl="0"/>
            <a:r>
              <a:rPr lang="en-US" sz="1200" kern="1200" dirty="0">
                <a:solidFill>
                  <a:schemeClr val="tx1"/>
                </a:solidFill>
                <a:effectLst/>
                <a:latin typeface="+mn-lt"/>
                <a:ea typeface="+mn-ea"/>
                <a:cs typeface="+mn-cs"/>
              </a:rPr>
              <a:t>How was the children’s engagement in inquiry similar to or different from your experience with inquiry?</a:t>
            </a:r>
          </a:p>
          <a:p>
            <a:r>
              <a:rPr lang="en-US" sz="1200" b="1" kern="1200" dirty="0">
                <a:solidFill>
                  <a:schemeClr val="tx1"/>
                </a:solidFill>
                <a:effectLst/>
                <a:latin typeface="+mn-lt"/>
                <a:ea typeface="+mn-ea"/>
                <a:cs typeface="+mn-cs"/>
              </a:rPr>
              <a:t>Facilitator Notes</a:t>
            </a:r>
          </a:p>
          <a:p>
            <a:pPr lvl="0"/>
            <a:r>
              <a:rPr lang="en-US" sz="1200" kern="1200" dirty="0">
                <a:solidFill>
                  <a:schemeClr val="tx1"/>
                </a:solidFill>
                <a:effectLst/>
                <a:latin typeface="+mn-lt"/>
                <a:ea typeface="+mn-ea"/>
                <a:cs typeface="+mn-cs"/>
              </a:rPr>
              <a:t>Adjust the debrief based on your group size, session length and format, and participant needs. </a:t>
            </a:r>
          </a:p>
          <a:p>
            <a:pPr lvl="0"/>
            <a:r>
              <a:rPr lang="en-US" sz="1200" kern="1200" dirty="0">
                <a:solidFill>
                  <a:schemeClr val="tx1"/>
                </a:solidFill>
                <a:effectLst/>
                <a:latin typeface="+mn-lt"/>
                <a:ea typeface="+mn-ea"/>
                <a:cs typeface="+mn-cs"/>
              </a:rPr>
              <a:t>Consider using the following adaptations based on session length:</a:t>
            </a:r>
          </a:p>
          <a:p>
            <a:pPr lvl="0"/>
            <a:r>
              <a:rPr lang="en-US" sz="1200" kern="1200" dirty="0">
                <a:solidFill>
                  <a:schemeClr val="tx1"/>
                </a:solidFill>
                <a:effectLst/>
                <a:latin typeface="+mn-lt"/>
                <a:ea typeface="+mn-ea"/>
                <a:cs typeface="+mn-cs"/>
              </a:rPr>
              <a:t>For shorter sessions, invite participants to share with the larger group what they noticed about ways children engaged in inquiry.</a:t>
            </a:r>
          </a:p>
          <a:p>
            <a:pPr lvl="0"/>
            <a:r>
              <a:rPr lang="en-US" sz="1200" kern="1200" dirty="0">
                <a:solidFill>
                  <a:schemeClr val="tx1"/>
                </a:solidFill>
                <a:effectLst/>
                <a:latin typeface="+mn-lt"/>
                <a:ea typeface="+mn-ea"/>
                <a:cs typeface="+mn-cs"/>
              </a:rPr>
              <a:t>For longer sessions, offer time for participants to share their observations in pairs or at their tables. Then, invite each table to share their observations.</a:t>
            </a:r>
          </a:p>
          <a:p>
            <a:pPr lvl="0"/>
            <a:r>
              <a:rPr lang="en-US" sz="1200" kern="1200" dirty="0">
                <a:solidFill>
                  <a:schemeClr val="tx1"/>
                </a:solidFill>
                <a:effectLst/>
                <a:latin typeface="+mn-lt"/>
                <a:ea typeface="+mn-ea"/>
                <a:cs typeface="+mn-cs"/>
              </a:rPr>
              <a:t>Here are some examples of how children in the video “Problem Solving with Blocks (4–5 Years)” engaged in inquiry:</a:t>
            </a:r>
          </a:p>
          <a:p>
            <a:pPr lvl="0"/>
            <a:r>
              <a:rPr lang="en-US" sz="1200" kern="1200" dirty="0">
                <a:solidFill>
                  <a:schemeClr val="tx1"/>
                </a:solidFill>
                <a:effectLst/>
                <a:latin typeface="+mn-lt"/>
                <a:ea typeface="+mn-ea"/>
                <a:cs typeface="+mn-cs"/>
              </a:rPr>
              <a:t>What were the children curious about?</a:t>
            </a:r>
          </a:p>
          <a:p>
            <a:pPr lvl="0"/>
            <a:r>
              <a:rPr lang="en-US" sz="1200" kern="1200" dirty="0">
                <a:solidFill>
                  <a:schemeClr val="tx1"/>
                </a:solidFill>
                <a:effectLst/>
                <a:latin typeface="+mn-lt"/>
                <a:ea typeface="+mn-ea"/>
                <a:cs typeface="+mn-cs"/>
              </a:rPr>
              <a:t>The children were curious about how the balls move. One child wanted to find ways to turn the ball. </a:t>
            </a:r>
          </a:p>
          <a:p>
            <a:pPr lvl="0"/>
            <a:r>
              <a:rPr lang="en-US" sz="1200" kern="1200" dirty="0">
                <a:solidFill>
                  <a:schemeClr val="tx1"/>
                </a:solidFill>
                <a:effectLst/>
                <a:latin typeface="+mn-lt"/>
                <a:ea typeface="+mn-ea"/>
                <a:cs typeface="+mn-cs"/>
              </a:rPr>
              <a:t>Collaboratively, both children were curious about ways to use the ball to knock something down. </a:t>
            </a:r>
          </a:p>
          <a:p>
            <a:pPr lvl="0"/>
            <a:r>
              <a:rPr lang="en-US" sz="1200" kern="1200" dirty="0">
                <a:solidFill>
                  <a:schemeClr val="tx1"/>
                </a:solidFill>
                <a:effectLst/>
                <a:latin typeface="+mn-lt"/>
                <a:ea typeface="+mn-ea"/>
                <a:cs typeface="+mn-cs"/>
              </a:rPr>
              <a:t>In what ways did the children test their predictions?</a:t>
            </a:r>
          </a:p>
          <a:p>
            <a:pPr lvl="0"/>
            <a:r>
              <a:rPr lang="en-US" sz="1200" kern="1200" dirty="0">
                <a:solidFill>
                  <a:schemeClr val="tx1"/>
                </a:solidFill>
                <a:effectLst/>
                <a:latin typeface="+mn-lt"/>
                <a:ea typeface="+mn-ea"/>
                <a:cs typeface="+mn-cs"/>
              </a:rPr>
              <a:t>One child tested ways to turn the ball by placing a block in different positions and noticing what happened when he released the ball down a ramp. </a:t>
            </a:r>
          </a:p>
          <a:p>
            <a:pPr lvl="0"/>
            <a:r>
              <a:rPr lang="en-US" sz="1200" kern="1200" dirty="0">
                <a:solidFill>
                  <a:schemeClr val="tx1"/>
                </a:solidFill>
                <a:effectLst/>
                <a:latin typeface="+mn-lt"/>
                <a:ea typeface="+mn-ea"/>
                <a:cs typeface="+mn-cs"/>
              </a:rPr>
              <a:t>Collaboratively, the two children tested different ways to design the ramp structure and different ways to position the toy so that the ball will knock it down. </a:t>
            </a:r>
          </a:p>
          <a:p>
            <a:pPr lvl="0"/>
            <a:r>
              <a:rPr lang="en-US" sz="1200" kern="1200" dirty="0">
                <a:solidFill>
                  <a:schemeClr val="tx1"/>
                </a:solidFill>
                <a:effectLst/>
                <a:latin typeface="+mn-lt"/>
                <a:ea typeface="+mn-ea"/>
                <a:cs typeface="+mn-cs"/>
              </a:rPr>
              <a:t>What might the child have learned during this inquiry experience?</a:t>
            </a:r>
          </a:p>
          <a:p>
            <a:pPr lvl="0"/>
            <a:r>
              <a:rPr lang="en-US" sz="1200" kern="1200" dirty="0">
                <a:solidFill>
                  <a:schemeClr val="tx1"/>
                </a:solidFill>
                <a:effectLst/>
                <a:latin typeface="+mn-lt"/>
                <a:ea typeface="+mn-ea"/>
                <a:cs typeface="+mn-cs"/>
              </a:rPr>
              <a:t>The child learned that he could use different blocks to turn a ball and also stop a ball.</a:t>
            </a:r>
          </a:p>
          <a:p>
            <a:pPr lvl="0"/>
            <a:r>
              <a:rPr lang="en-US" sz="1200" kern="1200" dirty="0">
                <a:solidFill>
                  <a:schemeClr val="tx1"/>
                </a:solidFill>
                <a:effectLst/>
                <a:latin typeface="+mn-lt"/>
                <a:ea typeface="+mn-ea"/>
                <a:cs typeface="+mn-cs"/>
              </a:rPr>
              <a:t>Collaboratively, the children learned ways to use the force of the ball to knock down a structure. </a:t>
            </a:r>
          </a:p>
          <a:p>
            <a:pPr lvl="0"/>
            <a:r>
              <a:rPr lang="en-US" sz="1200" kern="1200" dirty="0">
                <a:solidFill>
                  <a:schemeClr val="tx1"/>
                </a:solidFill>
                <a:effectLst/>
                <a:latin typeface="+mn-lt"/>
                <a:ea typeface="+mn-ea"/>
                <a:cs typeface="+mn-cs"/>
              </a:rPr>
              <a:t>In what ways did inquiry emerge through play?</a:t>
            </a:r>
          </a:p>
          <a:p>
            <a:pPr lvl="0"/>
            <a:r>
              <a:rPr lang="en-US" sz="1200" kern="1200" dirty="0">
                <a:solidFill>
                  <a:schemeClr val="tx1"/>
                </a:solidFill>
                <a:effectLst/>
                <a:latin typeface="+mn-lt"/>
                <a:ea typeface="+mn-ea"/>
                <a:cs typeface="+mn-cs"/>
              </a:rPr>
              <a:t>Children were playing with blocks and ramps. They were creating different structures and had different goals for their play. Through their play, they generated questions and identified problems (for example, “How can I make this ball turn?” “How can we get the ball to knock over the figure?”). Their play scenarios provided the purpose for their inquiry experiences. </a:t>
            </a:r>
          </a:p>
          <a:p>
            <a:pPr lvl="0"/>
            <a:r>
              <a:rPr lang="en-US" sz="1200" kern="1200" dirty="0">
                <a:solidFill>
                  <a:schemeClr val="tx1"/>
                </a:solidFill>
                <a:effectLst/>
                <a:latin typeface="+mn-lt"/>
                <a:ea typeface="+mn-ea"/>
                <a:cs typeface="+mn-cs"/>
              </a:rPr>
              <a:t>How was the children’s engagement in inquiry similar to or different from your experience with inquiry?</a:t>
            </a:r>
          </a:p>
          <a:p>
            <a:pPr lvl="0"/>
            <a:r>
              <a:rPr lang="en-US" sz="1200" kern="1200" dirty="0">
                <a:solidFill>
                  <a:schemeClr val="tx1"/>
                </a:solidFill>
                <a:effectLst/>
                <a:latin typeface="+mn-lt"/>
                <a:ea typeface="+mn-ea"/>
                <a:cs typeface="+mn-cs"/>
              </a:rPr>
              <a:t>Both children and adults experienced joy, were motivated to test different ideas because we were curious, experienced failed attempts—but kept trying, and worked independently and collaboratively.</a:t>
            </a:r>
          </a:p>
          <a:p>
            <a:pPr lvl="0"/>
            <a:r>
              <a:rPr lang="en-US" sz="1200" kern="1200" dirty="0">
                <a:solidFill>
                  <a:schemeClr val="tx1"/>
                </a:solidFill>
                <a:effectLst/>
                <a:latin typeface="+mn-lt"/>
                <a:ea typeface="+mn-ea"/>
                <a:cs typeface="+mn-cs"/>
              </a:rPr>
              <a:t>For shorter sessions, encourage participants to share their reactions with the larger group.</a:t>
            </a:r>
          </a:p>
          <a:p>
            <a:pPr lvl="0"/>
            <a:r>
              <a:rPr lang="en-US" sz="1200" kern="1200" dirty="0">
                <a:solidFill>
                  <a:schemeClr val="tx1"/>
                </a:solidFill>
                <a:effectLst/>
                <a:latin typeface="+mn-lt"/>
                <a:ea typeface="+mn-ea"/>
                <a:cs typeface="+mn-cs"/>
              </a:rPr>
              <a:t>For longer sessions, invite small groups to discuss what they notice in the videos. Then, invite small groups to share with the larger group.</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10</a:t>
            </a:fld>
            <a:endParaRPr lang="en-US"/>
          </a:p>
        </p:txBody>
      </p:sp>
    </p:spTree>
    <p:extLst>
      <p:ext uri="{BB962C8B-B14F-4D97-AF65-F5344CB8AC3E}">
        <p14:creationId xmlns:p14="http://schemas.microsoft.com/office/powerpoint/2010/main" val="231835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lvl="0"/>
            <a:r>
              <a:rPr lang="en-US" sz="1200" kern="1200" dirty="0">
                <a:solidFill>
                  <a:schemeClr val="tx1"/>
                </a:solidFill>
                <a:effectLst/>
                <a:latin typeface="+mn-lt"/>
                <a:ea typeface="+mn-ea"/>
                <a:cs typeface="+mn-cs"/>
              </a:rPr>
              <a:t>Young children are born ready to explore their world and make meaning, just as scientists do (Gopnik, 2012; Miller &amp; Saenz, 2020; NASEM, 2021; Shonkoff &amp; Phillips, 2010).</a:t>
            </a:r>
          </a:p>
          <a:p>
            <a:pPr lvl="0"/>
            <a:r>
              <a:rPr lang="en-US" sz="1200" kern="1200" dirty="0">
                <a:solidFill>
                  <a:schemeClr val="tx1"/>
                </a:solidFill>
                <a:effectLst/>
                <a:latin typeface="+mn-lt"/>
                <a:ea typeface="+mn-ea"/>
                <a:cs typeface="+mn-cs"/>
              </a:rPr>
              <a:t>In fact, being curious is a trait we are all born with, and one that helps us learn, grow, and thrive (Bjerknes et al., 2024; Renninger &amp; Hidi, 2022; van Lieshout et al., 2020). </a:t>
            </a:r>
          </a:p>
          <a:p>
            <a:pPr lvl="0"/>
            <a:r>
              <a:rPr lang="en-US" sz="1200" kern="1200" dirty="0">
                <a:solidFill>
                  <a:schemeClr val="tx1"/>
                </a:solidFill>
                <a:effectLst/>
                <a:latin typeface="+mn-lt"/>
                <a:ea typeface="+mn-ea"/>
                <a:cs typeface="+mn-cs"/>
              </a:rPr>
              <a:t>Exploring the world through inquiry—touching, pulling, pushing, climbing, figuring out what happens if—is how children’s brains build neural connections (Shonkoff &amp; Phillips, 2010). This is especially meaningful for young children whose brains are developing at rapid rates.</a:t>
            </a:r>
          </a:p>
          <a:p>
            <a:pPr lvl="0"/>
            <a:r>
              <a:rPr lang="en-US" sz="1200" kern="1200" dirty="0">
                <a:solidFill>
                  <a:schemeClr val="tx1"/>
                </a:solidFill>
                <a:effectLst/>
                <a:latin typeface="+mn-lt"/>
                <a:ea typeface="+mn-ea"/>
                <a:cs typeface="+mn-cs"/>
              </a:rPr>
              <a:t>As children age, curiosity continues to guide and support learning and development throughout their lifespan.</a:t>
            </a:r>
          </a:p>
          <a:p>
            <a:endParaRPr lang="en-US" dirty="0"/>
          </a:p>
        </p:txBody>
      </p:sp>
      <p:sp>
        <p:nvSpPr>
          <p:cNvPr id="4" name="Footer Placeholder 3"/>
          <p:cNvSpPr>
            <a:spLocks noGrp="1"/>
          </p:cNvSpPr>
          <p:nvPr>
            <p:ph type="ftr" sz="quarter" idx="4"/>
          </p:nvPr>
        </p:nvSpPr>
        <p:spPr/>
        <p:txBody>
          <a:bodyPr/>
          <a:lstStyle/>
          <a:p>
            <a:r>
              <a:rPr lang="en-US" dirty="0"/>
              <a:t>Hogg and Abrams, (1988); Gee, (2000) </a:t>
            </a:r>
          </a:p>
        </p:txBody>
      </p:sp>
      <p:sp>
        <p:nvSpPr>
          <p:cNvPr id="5" name="Slide Number Placeholder 4"/>
          <p:cNvSpPr>
            <a:spLocks noGrp="1"/>
          </p:cNvSpPr>
          <p:nvPr>
            <p:ph type="sldNum" sz="quarter" idx="5"/>
          </p:nvPr>
        </p:nvSpPr>
        <p:spPr/>
        <p:txBody>
          <a:bodyPr/>
          <a:lstStyle/>
          <a:p>
            <a:fld id="{896399F6-6299-4610-B81F-5B1794C45A33}" type="slidenum">
              <a:rPr lang="en-US" smtClean="0"/>
              <a:t>11</a:t>
            </a:fld>
            <a:endParaRPr lang="en-US" dirty="0"/>
          </a:p>
        </p:txBody>
      </p:sp>
    </p:spTree>
    <p:extLst>
      <p:ext uri="{BB962C8B-B14F-4D97-AF65-F5344CB8AC3E}">
        <p14:creationId xmlns:p14="http://schemas.microsoft.com/office/powerpoint/2010/main" val="73528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lvl="0"/>
            <a:r>
              <a:rPr lang="en-US" sz="1200" kern="1200" dirty="0">
                <a:solidFill>
                  <a:schemeClr val="tx1"/>
                </a:solidFill>
                <a:effectLst/>
                <a:latin typeface="+mn-lt"/>
                <a:ea typeface="+mn-ea"/>
                <a:cs typeface="+mn-cs"/>
              </a:rPr>
              <a:t>Inquiry experiences support learning across domains. For example, inquiry experiences: </a:t>
            </a:r>
          </a:p>
          <a:p>
            <a:pPr lvl="0"/>
            <a:r>
              <a:rPr lang="en-US" sz="1200" kern="1200" dirty="0">
                <a:solidFill>
                  <a:schemeClr val="tx1"/>
                </a:solidFill>
                <a:effectLst/>
                <a:latin typeface="+mn-lt"/>
                <a:ea typeface="+mn-ea"/>
                <a:cs typeface="+mn-cs"/>
              </a:rPr>
              <a:t>offer opportunities to develop social and emotional skills, such as collaboration and persistence (National Research Council, 2012);</a:t>
            </a:r>
          </a:p>
          <a:p>
            <a:pPr lvl="0"/>
            <a:r>
              <a:rPr lang="en-US" sz="1200" kern="1200" dirty="0">
                <a:solidFill>
                  <a:schemeClr val="tx1"/>
                </a:solidFill>
                <a:effectLst/>
                <a:latin typeface="+mn-lt"/>
                <a:ea typeface="+mn-ea"/>
                <a:cs typeface="+mn-cs"/>
              </a:rPr>
              <a:t>encourage children to use math, literacy, and fine and gross motor skills as part of their investigation process (Bustamante et al., 2018; Cabell &amp; Hwang, 2020; NASEM, 2021); and</a:t>
            </a:r>
          </a:p>
          <a:p>
            <a:pPr lvl="0"/>
            <a:r>
              <a:rPr lang="en-US" sz="1200" kern="1200" dirty="0">
                <a:solidFill>
                  <a:schemeClr val="tx1"/>
                </a:solidFill>
                <a:effectLst/>
                <a:latin typeface="+mn-lt"/>
                <a:ea typeface="+mn-ea"/>
                <a:cs typeface="+mn-cs"/>
              </a:rPr>
              <a:t>strengthen critical thinking skills needed to solve problems, answer questions, and develop deeper understandings of concepts (National Research Council, 2012). </a:t>
            </a:r>
          </a:p>
          <a:p>
            <a:pPr lvl="0"/>
            <a:r>
              <a:rPr lang="en-US" sz="1200" kern="1200" dirty="0">
                <a:solidFill>
                  <a:schemeClr val="tx1"/>
                </a:solidFill>
                <a:effectLst/>
                <a:latin typeface="+mn-lt"/>
                <a:ea typeface="+mn-ea"/>
                <a:cs typeface="+mn-cs"/>
              </a:rPr>
              <a:t>Inquiry experiences can also support children to develop agency and identity as learners in STEAM. For example, inquiry experiences offer the following:</a:t>
            </a:r>
          </a:p>
          <a:p>
            <a:pPr lvl="0"/>
            <a:r>
              <a:rPr lang="en-US" sz="1200" kern="1200" dirty="0">
                <a:solidFill>
                  <a:schemeClr val="tx1"/>
                </a:solidFill>
                <a:effectLst/>
                <a:latin typeface="+mn-lt"/>
                <a:ea typeface="+mn-ea"/>
                <a:cs typeface="+mn-cs"/>
              </a:rPr>
              <a:t>They create safe spaces for children to take risks. Through inquiry experiences, children learn that mistakes can help us learn (Dweck et al., 2014).</a:t>
            </a:r>
          </a:p>
          <a:p>
            <a:pPr lvl="0"/>
            <a:r>
              <a:rPr lang="en-US" sz="1200" kern="1200" dirty="0">
                <a:solidFill>
                  <a:schemeClr val="tx1"/>
                </a:solidFill>
                <a:effectLst/>
                <a:latin typeface="+mn-lt"/>
                <a:ea typeface="+mn-ea"/>
                <a:cs typeface="+mn-cs"/>
              </a:rPr>
              <a:t>They provide opportunities where children can feel a sense of agency, like “I can do it!” These experiences enhance engagement and motivation to learn, which helps develop a positive sense of identity in STEAM (Dweck et al., 2014; Siry et al., 2016). </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12</a:t>
            </a:fld>
            <a:endParaRPr lang="en-US"/>
          </a:p>
        </p:txBody>
      </p:sp>
    </p:spTree>
    <p:extLst>
      <p:ext uri="{BB962C8B-B14F-4D97-AF65-F5344CB8AC3E}">
        <p14:creationId xmlns:p14="http://schemas.microsoft.com/office/powerpoint/2010/main" val="2417121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 </a:t>
            </a:r>
            <a:r>
              <a:rPr lang="en-US" sz="1200" kern="1200" dirty="0">
                <a:solidFill>
                  <a:schemeClr val="tx1"/>
                </a:solidFill>
                <a:effectLst/>
                <a:latin typeface="+mn-lt"/>
                <a:ea typeface="+mn-ea"/>
                <a:cs typeface="+mn-cs"/>
              </a:rPr>
              <a:t>10–15 minutes (including the discussion on the next slide)</a:t>
            </a:r>
          </a:p>
          <a:p>
            <a:r>
              <a:rPr lang="en-US" sz="1200" b="1" kern="1200" dirty="0">
                <a:solidFill>
                  <a:schemeClr val="tx1"/>
                </a:solidFill>
                <a:effectLst/>
                <a:latin typeface="+mn-lt"/>
                <a:ea typeface="+mn-ea"/>
                <a:cs typeface="+mn-cs"/>
              </a:rPr>
              <a:t>Materials: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Inquiry across Ages and Contexts</a:t>
            </a:r>
            <a:r>
              <a:rPr lang="en-US" sz="1200" kern="1200" dirty="0">
                <a:solidFill>
                  <a:schemeClr val="tx1"/>
                </a:solidFill>
                <a:effectLst/>
                <a:latin typeface="+mn-lt"/>
                <a:ea typeface="+mn-ea"/>
                <a:cs typeface="+mn-cs"/>
              </a:rPr>
              <a:t> handout </a:t>
            </a:r>
          </a:p>
          <a:p>
            <a:r>
              <a:rPr lang="en-US" sz="1200" b="1" kern="1200" dirty="0">
                <a:solidFill>
                  <a:schemeClr val="tx1"/>
                </a:solidFill>
                <a:effectLst/>
                <a:latin typeface="+mn-lt"/>
                <a:ea typeface="+mn-ea"/>
                <a:cs typeface="+mn-cs"/>
              </a:rPr>
              <a:t>Talking Points</a:t>
            </a:r>
          </a:p>
          <a:p>
            <a:pPr lvl="0"/>
            <a:r>
              <a:rPr lang="en-US" sz="1200" kern="1200" dirty="0">
                <a:solidFill>
                  <a:schemeClr val="tx1"/>
                </a:solidFill>
                <a:effectLst/>
                <a:latin typeface="+mn-lt"/>
                <a:ea typeface="+mn-ea"/>
                <a:cs typeface="+mn-cs"/>
              </a:rPr>
              <a:t>Here are a variety of cards with photos and brief vignettes featuring children across ages and across contexts engaging in inquiry. </a:t>
            </a:r>
          </a:p>
          <a:p>
            <a:pPr lvl="0"/>
            <a:r>
              <a:rPr lang="en-US" sz="1200" kern="1200" dirty="0">
                <a:solidFill>
                  <a:schemeClr val="tx1"/>
                </a:solidFill>
                <a:effectLst/>
                <a:latin typeface="+mn-lt"/>
                <a:ea typeface="+mn-ea"/>
                <a:cs typeface="+mn-cs"/>
              </a:rPr>
              <a:t>Choose a card that is meaningful to you. Review the vignette and photo and consider the following questions: </a:t>
            </a:r>
          </a:p>
          <a:p>
            <a:pPr lvl="0"/>
            <a:r>
              <a:rPr lang="en-US" sz="1200" kern="1200" dirty="0">
                <a:solidFill>
                  <a:schemeClr val="tx1"/>
                </a:solidFill>
                <a:effectLst/>
                <a:latin typeface="+mn-lt"/>
                <a:ea typeface="+mn-ea"/>
                <a:cs typeface="+mn-cs"/>
              </a:rPr>
              <a:t>In what ways is the child demonstrating curiosity?  </a:t>
            </a:r>
          </a:p>
          <a:p>
            <a:pPr lvl="0"/>
            <a:r>
              <a:rPr lang="en-US" sz="1200" kern="1200" dirty="0">
                <a:solidFill>
                  <a:schemeClr val="tx1"/>
                </a:solidFill>
                <a:effectLst/>
                <a:latin typeface="+mn-lt"/>
                <a:ea typeface="+mn-ea"/>
                <a:cs typeface="+mn-cs"/>
              </a:rPr>
              <a:t>In what ways is the child investigating or experimenting? </a:t>
            </a:r>
          </a:p>
          <a:p>
            <a:pPr lvl="0"/>
            <a:r>
              <a:rPr lang="en-US" sz="1200" kern="1200" dirty="0">
                <a:solidFill>
                  <a:schemeClr val="tx1"/>
                </a:solidFill>
                <a:effectLst/>
                <a:latin typeface="+mn-lt"/>
                <a:ea typeface="+mn-ea"/>
                <a:cs typeface="+mn-cs"/>
              </a:rPr>
              <a:t>What types of understandings might the child be building about different STEAM concepts and phenomena? </a:t>
            </a:r>
          </a:p>
          <a:p>
            <a:pPr lvl="0"/>
            <a:r>
              <a:rPr lang="en-US" sz="1200" kern="1200" dirty="0">
                <a:solidFill>
                  <a:schemeClr val="tx1"/>
                </a:solidFill>
                <a:effectLst/>
                <a:latin typeface="+mn-lt"/>
                <a:ea typeface="+mn-ea"/>
                <a:cs typeface="+mn-cs"/>
              </a:rPr>
              <a:t>Find someone at your table who chose a different card. </a:t>
            </a:r>
          </a:p>
          <a:p>
            <a:pPr lvl="0"/>
            <a:r>
              <a:rPr lang="en-US" sz="1200" kern="1200" dirty="0">
                <a:solidFill>
                  <a:schemeClr val="tx1"/>
                </a:solidFill>
                <a:effectLst/>
                <a:latin typeface="+mn-lt"/>
                <a:ea typeface="+mn-ea"/>
                <a:cs typeface="+mn-cs"/>
              </a:rPr>
              <a:t>Provide an overview of your card to your partner. </a:t>
            </a:r>
          </a:p>
          <a:p>
            <a:pPr lvl="0"/>
            <a:r>
              <a:rPr lang="en-US" sz="1200" kern="1200" dirty="0">
                <a:solidFill>
                  <a:schemeClr val="tx1"/>
                </a:solidFill>
                <a:effectLst/>
                <a:latin typeface="+mn-lt"/>
                <a:ea typeface="+mn-ea"/>
                <a:cs typeface="+mn-cs"/>
              </a:rPr>
              <a:t>Compare and contrast how the children in the two scenarios are engaging in inquiry in similar and different ways. </a:t>
            </a:r>
          </a:p>
          <a:p>
            <a:r>
              <a:rPr lang="en-US" sz="1200" b="1" kern="1200" dirty="0">
                <a:solidFill>
                  <a:schemeClr val="tx1"/>
                </a:solidFill>
                <a:effectLst/>
                <a:latin typeface="+mn-lt"/>
                <a:ea typeface="+mn-ea"/>
                <a:cs typeface="+mn-cs"/>
              </a:rPr>
              <a:t>Facilitator Notes</a:t>
            </a:r>
          </a:p>
          <a:p>
            <a:pPr lvl="0"/>
            <a:r>
              <a:rPr lang="en-US" sz="1200" kern="1200" dirty="0">
                <a:solidFill>
                  <a:schemeClr val="tx1"/>
                </a:solidFill>
                <a:effectLst/>
                <a:latin typeface="+mn-lt"/>
                <a:ea typeface="+mn-ea"/>
                <a:cs typeface="+mn-cs"/>
              </a:rPr>
              <a:t>This activity is discussed on the following slide.</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13</a:t>
            </a:fld>
            <a:endParaRPr lang="en-US"/>
          </a:p>
        </p:txBody>
      </p:sp>
    </p:spTree>
    <p:extLst>
      <p:ext uri="{BB962C8B-B14F-4D97-AF65-F5344CB8AC3E}">
        <p14:creationId xmlns:p14="http://schemas.microsoft.com/office/powerpoint/2010/main" val="37735299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 </a:t>
            </a:r>
            <a:r>
              <a:rPr lang="en-US" sz="1200" kern="1200" dirty="0">
                <a:solidFill>
                  <a:schemeClr val="tx1"/>
                </a:solidFill>
                <a:effectLst/>
                <a:latin typeface="+mn-lt"/>
                <a:ea typeface="+mn-ea"/>
                <a:cs typeface="+mn-cs"/>
              </a:rPr>
              <a:t>10–15 minutes (including the discussion on the previous slide)</a:t>
            </a:r>
          </a:p>
          <a:p>
            <a:r>
              <a:rPr lang="en-US" sz="1200" b="1" kern="1200" dirty="0">
                <a:solidFill>
                  <a:schemeClr val="tx1"/>
                </a:solidFill>
                <a:effectLst/>
                <a:latin typeface="+mn-lt"/>
                <a:ea typeface="+mn-ea"/>
                <a:cs typeface="+mn-cs"/>
              </a:rPr>
              <a:t>Materials: Inquiry across Ages and Contexts</a:t>
            </a:r>
            <a:r>
              <a:rPr lang="en-US" sz="1200" kern="1200" dirty="0">
                <a:solidFill>
                  <a:schemeClr val="tx1"/>
                </a:solidFill>
                <a:effectLst/>
                <a:latin typeface="+mn-lt"/>
                <a:ea typeface="+mn-ea"/>
                <a:cs typeface="+mn-cs"/>
              </a:rPr>
              <a:t> handout</a:t>
            </a:r>
          </a:p>
          <a:p>
            <a:r>
              <a:rPr lang="en-US" sz="1200" b="1" kern="1200" dirty="0">
                <a:solidFill>
                  <a:schemeClr val="tx1"/>
                </a:solidFill>
                <a:effectLst/>
                <a:latin typeface="+mn-lt"/>
                <a:ea typeface="+mn-ea"/>
                <a:cs typeface="+mn-cs"/>
              </a:rPr>
              <a:t>Talking Points</a:t>
            </a:r>
          </a:p>
          <a:p>
            <a:pPr lvl="0"/>
            <a:r>
              <a:rPr lang="en-US" sz="1200" kern="1200" dirty="0">
                <a:solidFill>
                  <a:schemeClr val="tx1"/>
                </a:solidFill>
                <a:effectLst/>
                <a:latin typeface="+mn-lt"/>
                <a:ea typeface="+mn-ea"/>
                <a:cs typeface="+mn-cs"/>
              </a:rPr>
              <a:t>The vignettes we just examined reflected children across different ages and contexts.  </a:t>
            </a:r>
          </a:p>
          <a:p>
            <a:pPr lvl="0"/>
            <a:r>
              <a:rPr lang="en-US" sz="1200" kern="1200" dirty="0">
                <a:solidFill>
                  <a:schemeClr val="tx1"/>
                </a:solidFill>
                <a:effectLst/>
                <a:latin typeface="+mn-lt"/>
                <a:ea typeface="+mn-ea"/>
                <a:cs typeface="+mn-cs"/>
              </a:rPr>
              <a:t>Let’s discuss how children of different ages engage in inquiry. </a:t>
            </a:r>
          </a:p>
          <a:p>
            <a:pPr lvl="0"/>
            <a:r>
              <a:rPr lang="en-US" sz="1200" kern="1200" dirty="0">
                <a:solidFill>
                  <a:schemeClr val="tx1"/>
                </a:solidFill>
                <a:effectLst/>
                <a:latin typeface="+mn-lt"/>
                <a:ea typeface="+mn-ea"/>
                <a:cs typeface="+mn-cs"/>
              </a:rPr>
              <a:t>[Encourage participants to respond to each point on the screen. Participants can use the photos and vignettes as examples. Use the sample answers in the Facilitator Notes to support a discussion.]</a:t>
            </a:r>
          </a:p>
          <a:p>
            <a:pPr lvl="0"/>
            <a:r>
              <a:rPr lang="en-US" sz="1200" kern="1200" dirty="0">
                <a:solidFill>
                  <a:schemeClr val="tx1"/>
                </a:solidFill>
                <a:effectLst/>
                <a:latin typeface="+mn-lt"/>
                <a:ea typeface="+mn-ea"/>
                <a:cs typeface="+mn-cs"/>
              </a:rPr>
              <a:t>In what ways do children demonstrate curiosity? </a:t>
            </a:r>
          </a:p>
          <a:p>
            <a:pPr lvl="0"/>
            <a:r>
              <a:rPr lang="en-US" sz="1200" kern="1200" dirty="0">
                <a:solidFill>
                  <a:schemeClr val="tx1"/>
                </a:solidFill>
                <a:effectLst/>
                <a:latin typeface="+mn-lt"/>
                <a:ea typeface="+mn-ea"/>
                <a:cs typeface="+mn-cs"/>
              </a:rPr>
              <a:t>In what ways do children investigate or experiment?</a:t>
            </a:r>
          </a:p>
          <a:p>
            <a:pPr lvl="0"/>
            <a:r>
              <a:rPr lang="en-US" sz="1200" kern="1200" dirty="0">
                <a:solidFill>
                  <a:schemeClr val="tx1"/>
                </a:solidFill>
                <a:effectLst/>
                <a:latin typeface="+mn-lt"/>
                <a:ea typeface="+mn-ea"/>
                <a:cs typeface="+mn-cs"/>
              </a:rPr>
              <a:t>What types of understandings might the child be building about different STEAM concepts and phenomena?</a:t>
            </a:r>
          </a:p>
          <a:p>
            <a:r>
              <a:rPr lang="en-US" sz="1200" b="1" kern="1200" dirty="0">
                <a:solidFill>
                  <a:schemeClr val="tx1"/>
                </a:solidFill>
                <a:effectLst/>
                <a:latin typeface="+mn-lt"/>
                <a:ea typeface="+mn-ea"/>
                <a:cs typeface="+mn-cs"/>
              </a:rPr>
              <a:t>Facilitator Notes</a:t>
            </a:r>
          </a:p>
          <a:p>
            <a:pPr lvl="0"/>
            <a:r>
              <a:rPr lang="en-US" sz="1200" kern="1200" dirty="0">
                <a:solidFill>
                  <a:schemeClr val="tx1"/>
                </a:solidFill>
                <a:effectLst/>
                <a:latin typeface="+mn-lt"/>
                <a:ea typeface="+mn-ea"/>
                <a:cs typeface="+mn-cs"/>
              </a:rPr>
              <a:t>Some sample responses you might use to support a discussion follow.</a:t>
            </a:r>
          </a:p>
          <a:p>
            <a:pPr lvl="0"/>
            <a:r>
              <a:rPr lang="en-US" sz="1200" kern="1200" dirty="0">
                <a:solidFill>
                  <a:schemeClr val="tx1"/>
                </a:solidFill>
                <a:effectLst/>
                <a:latin typeface="+mn-lt"/>
                <a:ea typeface="+mn-ea"/>
                <a:cs typeface="+mn-cs"/>
              </a:rPr>
              <a:t>Express curiosity: </a:t>
            </a:r>
          </a:p>
          <a:p>
            <a:pPr lvl="0"/>
            <a:r>
              <a:rPr lang="en-US" sz="1200" kern="1200" dirty="0">
                <a:solidFill>
                  <a:schemeClr val="tx1"/>
                </a:solidFill>
                <a:effectLst/>
                <a:latin typeface="+mn-lt"/>
                <a:ea typeface="+mn-ea"/>
                <a:cs typeface="+mn-cs"/>
              </a:rPr>
              <a:t>Younger children might not verbally express what they are curious about. You might notice facial expressions, extended time looking at objects that inspire their curiosity, sounds of excitement (for example, the infant exploring musical instruments smiled every time he was able to create a sound). </a:t>
            </a:r>
          </a:p>
          <a:p>
            <a:pPr lvl="0"/>
            <a:r>
              <a:rPr lang="en-US" sz="1200" kern="1200" dirty="0">
                <a:solidFill>
                  <a:schemeClr val="tx1"/>
                </a:solidFill>
                <a:effectLst/>
                <a:latin typeface="+mn-lt"/>
                <a:ea typeface="+mn-ea"/>
                <a:cs typeface="+mn-cs"/>
              </a:rPr>
              <a:t>Older children might demonstrate curiosity in similar ways. Some might verbalize what they are curious about by asking questions (for example, the children asked questions about butterflies and plants). Children might ask questions in different languages.  </a:t>
            </a:r>
          </a:p>
          <a:p>
            <a:pPr lvl="0"/>
            <a:r>
              <a:rPr lang="en-US" sz="1200" kern="1200" dirty="0">
                <a:solidFill>
                  <a:schemeClr val="tx1"/>
                </a:solidFill>
                <a:effectLst/>
                <a:latin typeface="+mn-lt"/>
                <a:ea typeface="+mn-ea"/>
                <a:cs typeface="+mn-cs"/>
              </a:rPr>
              <a:t>Investigate phenomena: </a:t>
            </a:r>
          </a:p>
          <a:p>
            <a:pPr lvl="0"/>
            <a:r>
              <a:rPr lang="en-US" sz="1200" kern="1200" dirty="0">
                <a:solidFill>
                  <a:schemeClr val="tx1"/>
                </a:solidFill>
                <a:effectLst/>
                <a:latin typeface="+mn-lt"/>
                <a:ea typeface="+mn-ea"/>
                <a:cs typeface="+mn-cs"/>
              </a:rPr>
              <a:t>Younger children might mouth objects, bang objects together, or knock an object off a surface. Their investigations might be brief, and they will notice changes that happen immediately (for example, the infant during floor time noticed that wheels roll). Adults might highlight similarities and differences between objects. They might add language to children’s investigations and model different ways to use materials. </a:t>
            </a:r>
          </a:p>
          <a:p>
            <a:pPr lvl="0"/>
            <a:r>
              <a:rPr lang="en-US" sz="1200" kern="1200" dirty="0">
                <a:solidFill>
                  <a:schemeClr val="tx1"/>
                </a:solidFill>
                <a:effectLst/>
                <a:latin typeface="+mn-lt"/>
                <a:ea typeface="+mn-ea"/>
                <a:cs typeface="+mn-cs"/>
              </a:rPr>
              <a:t>Older children might work more collaboratively. They might develop and revise plans before investigating, and they might notice more subtle changes over time (for example, the second-grade child noticed ways the plants changed over time). Adults might offer materials that children need to test some of their ideas and budding understandings. Adults might encourage children to explain what they are doing and then challenge their theories in ways that support them to investigate more deeply.</a:t>
            </a:r>
          </a:p>
          <a:p>
            <a:pPr lvl="0"/>
            <a:r>
              <a:rPr lang="en-US" sz="1200" kern="1200" dirty="0">
                <a:solidFill>
                  <a:schemeClr val="tx1"/>
                </a:solidFill>
                <a:effectLst/>
                <a:latin typeface="+mn-lt"/>
                <a:ea typeface="+mn-ea"/>
                <a:cs typeface="+mn-cs"/>
              </a:rPr>
              <a:t>Communicate their ideas:</a:t>
            </a:r>
          </a:p>
          <a:p>
            <a:pPr lvl="0"/>
            <a:r>
              <a:rPr lang="en-US" sz="1200" kern="1200" dirty="0">
                <a:solidFill>
                  <a:schemeClr val="tx1"/>
                </a:solidFill>
                <a:effectLst/>
                <a:latin typeface="+mn-lt"/>
                <a:ea typeface="+mn-ea"/>
                <a:cs typeface="+mn-cs"/>
              </a:rPr>
              <a:t>Younger or nonverbal children may repeat their actions to show what they know (for example, the child making bubbles at the sink showed her educator how she was able to make bubbles). </a:t>
            </a:r>
          </a:p>
          <a:p>
            <a:pPr lvl="0"/>
            <a:r>
              <a:rPr lang="en-US" sz="1200" kern="1200" dirty="0">
                <a:solidFill>
                  <a:schemeClr val="tx1"/>
                </a:solidFill>
                <a:effectLst/>
                <a:latin typeface="+mn-lt"/>
                <a:ea typeface="+mn-ea"/>
                <a:cs typeface="+mn-cs"/>
              </a:rPr>
              <a:t>Older children will be able to share complete thoughts through spoken language, written text, or drawings (for example, the children observing the butterflies drew pictures and engaged in discussion about what the butterflies preferred to eat). </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14</a:t>
            </a:fld>
            <a:endParaRPr lang="en-US"/>
          </a:p>
        </p:txBody>
      </p:sp>
    </p:spTree>
    <p:extLst>
      <p:ext uri="{BB962C8B-B14F-4D97-AF65-F5344CB8AC3E}">
        <p14:creationId xmlns:p14="http://schemas.microsoft.com/office/powerpoint/2010/main" val="2930748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lvl="0"/>
            <a:r>
              <a:rPr lang="en-US" sz="1200" kern="1200" dirty="0">
                <a:solidFill>
                  <a:schemeClr val="tx1"/>
                </a:solidFill>
                <a:effectLst/>
                <a:latin typeface="+mn-lt"/>
                <a:ea typeface="+mn-ea"/>
                <a:cs typeface="+mn-cs"/>
              </a:rPr>
              <a:t>Let’s review some key points that we explored in the first part of our session. </a:t>
            </a:r>
          </a:p>
          <a:p>
            <a:pPr lvl="0"/>
            <a:r>
              <a:rPr lang="en-US" sz="1200" kern="1200" dirty="0">
                <a:solidFill>
                  <a:schemeClr val="tx1"/>
                </a:solidFill>
                <a:effectLst/>
                <a:latin typeface="+mn-lt"/>
                <a:ea typeface="+mn-ea"/>
                <a:cs typeface="+mn-cs"/>
              </a:rPr>
              <a:t>Inquiry is how people (adults and children) wonder about and investigate phenomena or problems through play and experimentation to build understanding of their world. </a:t>
            </a:r>
          </a:p>
          <a:p>
            <a:pPr lvl="0"/>
            <a:r>
              <a:rPr lang="en-US" sz="1200" kern="1200" dirty="0">
                <a:solidFill>
                  <a:schemeClr val="tx1"/>
                </a:solidFill>
                <a:effectLst/>
                <a:latin typeface="+mn-lt"/>
                <a:ea typeface="+mn-ea"/>
                <a:cs typeface="+mn-cs"/>
              </a:rPr>
              <a:t>Inquiry can deepen knowledge and enhance skills across domains. </a:t>
            </a:r>
          </a:p>
          <a:p>
            <a:pPr lvl="0"/>
            <a:r>
              <a:rPr lang="en-US" sz="1200" kern="1200" dirty="0">
                <a:solidFill>
                  <a:schemeClr val="tx1"/>
                </a:solidFill>
                <a:effectLst/>
                <a:latin typeface="+mn-lt"/>
                <a:ea typeface="+mn-ea"/>
                <a:cs typeface="+mn-cs"/>
              </a:rPr>
              <a:t>Inquiry can occur in different contexts—providing many diverse ways to support children in wondering about and investigating different concepts and phenomena. </a:t>
            </a:r>
          </a:p>
          <a:p>
            <a:pPr lvl="0"/>
            <a:r>
              <a:rPr lang="en-US" sz="1200" kern="1200" dirty="0">
                <a:solidFill>
                  <a:schemeClr val="tx1"/>
                </a:solidFill>
                <a:effectLst/>
                <a:latin typeface="+mn-lt"/>
                <a:ea typeface="+mn-ea"/>
                <a:cs typeface="+mn-cs"/>
              </a:rPr>
              <a:t>Children of all ages can engage in inquiry in different ways. </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15</a:t>
            </a:fld>
            <a:endParaRPr lang="en-US"/>
          </a:p>
        </p:txBody>
      </p:sp>
    </p:spTree>
    <p:extLst>
      <p:ext uri="{BB962C8B-B14F-4D97-AF65-F5344CB8AC3E}">
        <p14:creationId xmlns:p14="http://schemas.microsoft.com/office/powerpoint/2010/main" val="5218436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lvl="0"/>
            <a:r>
              <a:rPr lang="en-US" sz="1200" kern="1200" dirty="0">
                <a:solidFill>
                  <a:schemeClr val="tx1"/>
                </a:solidFill>
                <a:effectLst/>
                <a:latin typeface="+mn-lt"/>
                <a:ea typeface="+mn-ea"/>
                <a:cs typeface="+mn-cs"/>
              </a:rPr>
              <a:t>We explored what inquiry is and why it is important. Now we will consider an essential aspect of creating a culture of inquiry in our settings.  </a:t>
            </a:r>
          </a:p>
          <a:p>
            <a:pPr lvl="0"/>
            <a:r>
              <a:rPr lang="en-US" sz="1200" kern="1200" dirty="0">
                <a:solidFill>
                  <a:schemeClr val="tx1"/>
                </a:solidFill>
                <a:effectLst/>
                <a:latin typeface="+mn-lt"/>
                <a:ea typeface="+mn-ea"/>
                <a:cs typeface="+mn-cs"/>
              </a:rPr>
              <a:t>To support inquiry-based learning, we can create an environment that encourages children to follow their curiosity, explore their environment, ask questions, and engage in investigations. In a learning environment supportive of inquiry, the adults welcome and value children’s questioning, guide children in their exploration, and join children in exploring the world. They build a culture of inquiry. </a:t>
            </a:r>
          </a:p>
          <a:p>
            <a:pPr lvl="0"/>
            <a:r>
              <a:rPr lang="en-US" sz="1200" kern="1200" dirty="0">
                <a:solidFill>
                  <a:schemeClr val="tx1"/>
                </a:solidFill>
                <a:effectLst/>
                <a:latin typeface="+mn-lt"/>
                <a:ea typeface="+mn-ea"/>
                <a:cs typeface="+mn-cs"/>
              </a:rPr>
              <a:t>To do this, we first need to embrace a mindset that is prepared to join children in their play and explorations. </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16</a:t>
            </a:fld>
            <a:endParaRPr lang="en-US"/>
          </a:p>
        </p:txBody>
      </p:sp>
    </p:spTree>
    <p:extLst>
      <p:ext uri="{BB962C8B-B14F-4D97-AF65-F5344CB8AC3E}">
        <p14:creationId xmlns:p14="http://schemas.microsoft.com/office/powerpoint/2010/main" val="17761683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lvl="0"/>
            <a:r>
              <a:rPr lang="en-US" sz="1200" kern="1200" dirty="0">
                <a:solidFill>
                  <a:schemeClr val="tx1"/>
                </a:solidFill>
                <a:effectLst/>
                <a:latin typeface="+mn-lt"/>
                <a:ea typeface="+mn-ea"/>
                <a:cs typeface="+mn-cs"/>
              </a:rPr>
              <a:t>Our mindsets include our thoughts and feelings that affect the ways we interact with the world. </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17</a:t>
            </a:fld>
            <a:endParaRPr lang="en-US"/>
          </a:p>
        </p:txBody>
      </p:sp>
    </p:spTree>
    <p:extLst>
      <p:ext uri="{BB962C8B-B14F-4D97-AF65-F5344CB8AC3E}">
        <p14:creationId xmlns:p14="http://schemas.microsoft.com/office/powerpoint/2010/main" val="34369022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 </a:t>
            </a:r>
            <a:r>
              <a:rPr lang="en-US" sz="1200" kern="1200" dirty="0">
                <a:solidFill>
                  <a:schemeClr val="tx1"/>
                </a:solidFill>
                <a:effectLst/>
                <a:latin typeface="+mn-lt"/>
                <a:ea typeface="+mn-ea"/>
                <a:cs typeface="+mn-cs"/>
              </a:rPr>
              <a:t>15 minutes</a:t>
            </a:r>
          </a:p>
          <a:p>
            <a:r>
              <a:rPr lang="en-US" sz="1200" b="1" kern="1200" dirty="0">
                <a:solidFill>
                  <a:schemeClr val="tx1"/>
                </a:solidFill>
                <a:effectLst/>
                <a:latin typeface="+mn-lt"/>
                <a:ea typeface="+mn-ea"/>
                <a:cs typeface="+mn-cs"/>
              </a:rPr>
              <a:t>Materials: Inquiry Mindsets </a:t>
            </a:r>
            <a:r>
              <a:rPr lang="en-US" sz="1200" kern="1200" dirty="0">
                <a:solidFill>
                  <a:schemeClr val="tx1"/>
                </a:solidFill>
                <a:effectLst/>
                <a:latin typeface="+mn-lt"/>
                <a:ea typeface="+mn-ea"/>
                <a:cs typeface="+mn-cs"/>
              </a:rPr>
              <a:t>handout</a:t>
            </a:r>
          </a:p>
          <a:p>
            <a:r>
              <a:rPr lang="en-US" sz="1200" b="1" kern="1200" dirty="0">
                <a:solidFill>
                  <a:schemeClr val="tx1"/>
                </a:solidFill>
                <a:effectLst/>
                <a:latin typeface="+mn-lt"/>
                <a:ea typeface="+mn-ea"/>
                <a:cs typeface="+mn-cs"/>
              </a:rPr>
              <a:t>Talking Points</a:t>
            </a:r>
          </a:p>
          <a:p>
            <a:pPr lvl="0"/>
            <a:r>
              <a:rPr lang="en-US" sz="1200" kern="1200" dirty="0">
                <a:solidFill>
                  <a:schemeClr val="tx1"/>
                </a:solidFill>
                <a:effectLst/>
                <a:latin typeface="+mn-lt"/>
                <a:ea typeface="+mn-ea"/>
                <a:cs typeface="+mn-cs"/>
              </a:rPr>
              <a:t>Let’s take some time to think about the mindsets of both children and educators that support each in engaging in inquiry.</a:t>
            </a:r>
          </a:p>
          <a:p>
            <a:pPr lvl="0"/>
            <a:r>
              <a:rPr lang="en-US" sz="1200" kern="1200" dirty="0">
                <a:solidFill>
                  <a:schemeClr val="tx1"/>
                </a:solidFill>
                <a:effectLst/>
                <a:latin typeface="+mn-lt"/>
                <a:ea typeface="+mn-ea"/>
                <a:cs typeface="+mn-cs"/>
              </a:rPr>
              <a:t>[Use the </a:t>
            </a:r>
            <a:r>
              <a:rPr lang="en-US" sz="1200" b="1" kern="1200" dirty="0">
                <a:solidFill>
                  <a:schemeClr val="tx1"/>
                </a:solidFill>
                <a:effectLst/>
                <a:latin typeface="+mn-lt"/>
                <a:ea typeface="+mn-ea"/>
                <a:cs typeface="+mn-cs"/>
              </a:rPr>
              <a:t>Inquiry Mindsets</a:t>
            </a:r>
            <a:r>
              <a:rPr lang="en-US" sz="1200" kern="1200" dirty="0">
                <a:solidFill>
                  <a:schemeClr val="tx1"/>
                </a:solidFill>
                <a:effectLst/>
                <a:latin typeface="+mn-lt"/>
                <a:ea typeface="+mn-ea"/>
                <a:cs typeface="+mn-cs"/>
              </a:rPr>
              <a:t> handout to encourage educators to consider the mindsets that support inquiry. In this activity, you will share the book </a:t>
            </a:r>
            <a:r>
              <a:rPr lang="en-US" sz="1200" i="1" kern="1200" dirty="0">
                <a:solidFill>
                  <a:schemeClr val="tx1"/>
                </a:solidFill>
                <a:effectLst/>
                <a:latin typeface="+mn-lt"/>
                <a:ea typeface="+mn-ea"/>
                <a:cs typeface="+mn-cs"/>
              </a:rPr>
              <a:t>Ada Twist, Scientist</a:t>
            </a:r>
            <a:r>
              <a:rPr lang="en-US" sz="1200" kern="1200" dirty="0">
                <a:solidFill>
                  <a:schemeClr val="tx1"/>
                </a:solidFill>
                <a:effectLst/>
                <a:latin typeface="+mn-lt"/>
                <a:ea typeface="+mn-ea"/>
                <a:cs typeface="+mn-cs"/>
              </a:rPr>
              <a:t> by Andrea Beaty. This book describes a curious child and ways her family embraces her curiosity. Participants will be encouraged to discuss the mindsets of the child and her parents.] </a:t>
            </a:r>
          </a:p>
          <a:p>
            <a:pPr lvl="0"/>
            <a:r>
              <a:rPr lang="en-US" sz="1200" kern="1200" dirty="0">
                <a:solidFill>
                  <a:schemeClr val="tx1"/>
                </a:solidFill>
                <a:effectLst/>
                <a:latin typeface="+mn-lt"/>
                <a:ea typeface="+mn-ea"/>
                <a:cs typeface="+mn-cs"/>
              </a:rPr>
              <a:t>[After reading and discussing </a:t>
            </a:r>
            <a:r>
              <a:rPr lang="en-US" sz="1200" i="1" kern="1200" dirty="0">
                <a:solidFill>
                  <a:schemeClr val="tx1"/>
                </a:solidFill>
                <a:effectLst/>
                <a:latin typeface="+mn-lt"/>
                <a:ea typeface="+mn-ea"/>
                <a:cs typeface="+mn-cs"/>
              </a:rPr>
              <a:t>Ada Twist, Scientist</a:t>
            </a:r>
            <a:r>
              <a:rPr lang="en-US" sz="1200" kern="1200" dirty="0">
                <a:solidFill>
                  <a:schemeClr val="tx1"/>
                </a:solidFill>
                <a:effectLst/>
                <a:latin typeface="+mn-lt"/>
                <a:ea typeface="+mn-ea"/>
                <a:cs typeface="+mn-cs"/>
              </a:rPr>
              <a:t>:] Thank you for exploring mindsets for inquiry. </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18</a:t>
            </a:fld>
            <a:endParaRPr lang="en-US"/>
          </a:p>
        </p:txBody>
      </p:sp>
    </p:spTree>
    <p:extLst>
      <p:ext uri="{BB962C8B-B14F-4D97-AF65-F5344CB8AC3E}">
        <p14:creationId xmlns:p14="http://schemas.microsoft.com/office/powerpoint/2010/main" val="36233555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Materials: M</a:t>
            </a:r>
            <a:r>
              <a:rPr lang="en-US" sz="1200" b="1" kern="1200" baseline="30000" dirty="0">
                <a:solidFill>
                  <a:schemeClr val="tx1"/>
                </a:solidFill>
                <a:effectLst/>
                <a:latin typeface="+mn-lt"/>
                <a:ea typeface="+mn-ea"/>
                <a:cs typeface="+mn-cs"/>
              </a:rPr>
              <a:t>5</a:t>
            </a:r>
            <a:r>
              <a:rPr lang="en-US" sz="1200" b="1" kern="1200" dirty="0">
                <a:solidFill>
                  <a:schemeClr val="tx1"/>
                </a:solidFill>
                <a:effectLst/>
                <a:latin typeface="+mn-lt"/>
                <a:ea typeface="+mn-ea"/>
                <a:cs typeface="+mn-cs"/>
              </a:rPr>
              <a:t> Early STEAM Approach Overview </a:t>
            </a:r>
            <a:r>
              <a:rPr lang="en-US" sz="1200" kern="1200" dirty="0">
                <a:solidFill>
                  <a:schemeClr val="tx1"/>
                </a:solidFill>
                <a:effectLst/>
                <a:latin typeface="+mn-lt"/>
                <a:ea typeface="+mn-ea"/>
                <a:cs typeface="+mn-cs"/>
              </a:rPr>
              <a:t>handout</a:t>
            </a:r>
          </a:p>
          <a:p>
            <a:r>
              <a:rPr lang="en-US" sz="1200" b="1" kern="1200" dirty="0">
                <a:solidFill>
                  <a:schemeClr val="tx1"/>
                </a:solidFill>
                <a:effectLst/>
                <a:latin typeface="+mn-lt"/>
                <a:ea typeface="+mn-ea"/>
                <a:cs typeface="+mn-cs"/>
              </a:rPr>
              <a:t>Talking Points</a:t>
            </a:r>
          </a:p>
          <a:p>
            <a:pPr lvl="0"/>
            <a:r>
              <a:rPr lang="en-US" sz="1200" kern="1200" dirty="0">
                <a:solidFill>
                  <a:schemeClr val="tx1"/>
                </a:solidFill>
                <a:effectLst/>
                <a:latin typeface="+mn-lt"/>
                <a:ea typeface="+mn-ea"/>
                <a:cs typeface="+mn-cs"/>
              </a:rPr>
              <a:t>Inquiry mindsets are a part of a broader approach of supporting children to engage in STEAM inquiry. </a:t>
            </a:r>
          </a:p>
          <a:p>
            <a:pPr lvl="0"/>
            <a:r>
              <a:rPr lang="en-US" sz="1200" kern="1200" dirty="0">
                <a:solidFill>
                  <a:schemeClr val="tx1"/>
                </a:solidFill>
                <a:effectLst/>
                <a:latin typeface="+mn-lt"/>
                <a:ea typeface="+mn-ea"/>
                <a:cs typeface="+mn-cs"/>
              </a:rPr>
              <a:t>This approach is called the M</a:t>
            </a:r>
            <a:r>
              <a:rPr lang="en-US" sz="1200" kern="1200" baseline="30000" dirty="0">
                <a:solidFill>
                  <a:schemeClr val="tx1"/>
                </a:solidFill>
                <a:effectLst/>
                <a:latin typeface="+mn-lt"/>
                <a:ea typeface="+mn-ea"/>
                <a:cs typeface="+mn-cs"/>
              </a:rPr>
              <a:t>5 </a:t>
            </a:r>
            <a:r>
              <a:rPr lang="en-US" sz="1200" kern="1200" dirty="0">
                <a:solidFill>
                  <a:schemeClr val="tx1"/>
                </a:solidFill>
                <a:effectLst/>
                <a:latin typeface="+mn-lt"/>
                <a:ea typeface="+mn-ea"/>
                <a:cs typeface="+mn-cs"/>
              </a:rPr>
              <a:t>Early STEAM Approach. </a:t>
            </a:r>
          </a:p>
          <a:p>
            <a:pPr lvl="0"/>
            <a:r>
              <a:rPr lang="en-US" sz="1200" kern="1200" dirty="0">
                <a:solidFill>
                  <a:schemeClr val="tx1"/>
                </a:solidFill>
                <a:effectLst/>
                <a:latin typeface="+mn-lt"/>
                <a:ea typeface="+mn-ea"/>
                <a:cs typeface="+mn-cs"/>
              </a:rPr>
              <a:t>It includes five teaching practices: Mutual Learning, Meaningful Investigations, Materials and Learning Environment, Mindful Vocabulary and Discourse, and Multiple Representations.</a:t>
            </a:r>
          </a:p>
          <a:p>
            <a:pPr lvl="0"/>
            <a:r>
              <a:rPr lang="en-US" sz="1200" kern="1200" dirty="0">
                <a:solidFill>
                  <a:schemeClr val="tx1"/>
                </a:solidFill>
                <a:effectLst/>
                <a:latin typeface="+mn-lt"/>
                <a:ea typeface="+mn-ea"/>
                <a:cs typeface="+mn-cs"/>
              </a:rPr>
              <a:t>Today, we focused on Inquiry Mindsets. The Inquiry Mindsets approach is represented in the graphic by a circle that encompasses all the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practices because our mindsets affect the ways we engage and interact with children.</a:t>
            </a:r>
          </a:p>
          <a:p>
            <a:pPr lvl="0"/>
            <a:r>
              <a:rPr lang="en-US" sz="1200" kern="1200" dirty="0">
                <a:solidFill>
                  <a:schemeClr val="tx1"/>
                </a:solidFill>
                <a:effectLst/>
                <a:latin typeface="+mn-lt"/>
                <a:ea typeface="+mn-ea"/>
                <a:cs typeface="+mn-cs"/>
              </a:rPr>
              <a:t>Let’s briefly discuss the five teaching practices in the M</a:t>
            </a:r>
            <a:r>
              <a:rPr lang="en-US" sz="1200" kern="1200" baseline="30000" dirty="0">
                <a:solidFill>
                  <a:schemeClr val="tx1"/>
                </a:solidFill>
                <a:effectLst/>
                <a:latin typeface="+mn-lt"/>
                <a:ea typeface="+mn-ea"/>
                <a:cs typeface="+mn-cs"/>
              </a:rPr>
              <a:t>5 </a:t>
            </a:r>
            <a:r>
              <a:rPr lang="en-US" sz="1200" kern="1200" dirty="0">
                <a:solidFill>
                  <a:schemeClr val="tx1"/>
                </a:solidFill>
                <a:effectLst/>
                <a:latin typeface="+mn-lt"/>
                <a:ea typeface="+mn-ea"/>
                <a:cs typeface="+mn-cs"/>
              </a:rPr>
              <a:t>approach and make connections to our inquiry experience with balls. </a:t>
            </a:r>
          </a:p>
          <a:p>
            <a:pPr lvl="0"/>
            <a:r>
              <a:rPr lang="en-US" sz="1200" b="1" kern="1200" dirty="0">
                <a:solidFill>
                  <a:schemeClr val="tx1"/>
                </a:solidFill>
                <a:effectLst/>
                <a:latin typeface="+mn-lt"/>
                <a:ea typeface="+mn-ea"/>
                <a:cs typeface="+mn-cs"/>
              </a:rPr>
              <a:t>Mutual Learning:</a:t>
            </a:r>
            <a:r>
              <a:rPr lang="en-US" sz="1200" kern="1200" dirty="0">
                <a:solidFill>
                  <a:schemeClr val="tx1"/>
                </a:solidFill>
                <a:effectLst/>
                <a:latin typeface="+mn-lt"/>
                <a:ea typeface="+mn-ea"/>
                <a:cs typeface="+mn-cs"/>
              </a:rPr>
              <a:t> Learning about children’s interests, abilities, and lived experiences to develop meaningful inquiries and provide scaffolding that is responsive to children’s strengths. Because inquiry is inspired by what children are curious about, it is important for educators to notice what children are interested in and what questions they have—just like you generated your own questions based on your interests and curiosities when we investigated balls.</a:t>
            </a:r>
          </a:p>
          <a:p>
            <a:pPr lvl="0"/>
            <a:r>
              <a:rPr lang="en-US" sz="1200" b="1" kern="1200" dirty="0">
                <a:solidFill>
                  <a:schemeClr val="tx1"/>
                </a:solidFill>
                <a:effectLst/>
                <a:latin typeface="+mn-lt"/>
                <a:ea typeface="+mn-ea"/>
                <a:cs typeface="+mn-cs"/>
              </a:rPr>
              <a:t>Meaningful Investigations:</a:t>
            </a:r>
            <a:r>
              <a:rPr lang="en-US" sz="1200" kern="1200" dirty="0">
                <a:solidFill>
                  <a:schemeClr val="tx1"/>
                </a:solidFill>
                <a:effectLst/>
                <a:latin typeface="+mn-lt"/>
                <a:ea typeface="+mn-ea"/>
                <a:cs typeface="+mn-cs"/>
              </a:rPr>
              <a:t> Providing open-ended inquiry-based experiences that children can actively investigate in ways that are aligned with their abilities and allow children to build meaning of STEAM concepts and phenomena. Open-ended experiences allow children to form different questions and investigate in different ways. Consider the many different questions you all generated during our inquiry experience with balls.</a:t>
            </a:r>
          </a:p>
          <a:p>
            <a:pPr lvl="0"/>
            <a:r>
              <a:rPr lang="en-US" sz="1200" b="1" kern="1200" dirty="0">
                <a:solidFill>
                  <a:schemeClr val="tx1"/>
                </a:solidFill>
                <a:effectLst/>
                <a:latin typeface="+mn-lt"/>
                <a:ea typeface="+mn-ea"/>
                <a:cs typeface="+mn-cs"/>
              </a:rPr>
              <a:t>Materials and Learning Environment: </a:t>
            </a:r>
            <a:r>
              <a:rPr lang="en-US" sz="1200" kern="1200" dirty="0">
                <a:solidFill>
                  <a:schemeClr val="tx1"/>
                </a:solidFill>
                <a:effectLst/>
                <a:latin typeface="+mn-lt"/>
                <a:ea typeface="+mn-ea"/>
                <a:cs typeface="+mn-cs"/>
              </a:rPr>
              <a:t>Creating an environment that includes open-ended materials, scientific tools, time, and documentation to support inquiry. Consider the materials you were provided today. How did these materials support you to engage in inquiry? [Encourage participants to respond.] </a:t>
            </a:r>
          </a:p>
          <a:p>
            <a:pPr lvl="0"/>
            <a:r>
              <a:rPr lang="en-US" sz="1200" b="1" kern="1200" dirty="0">
                <a:solidFill>
                  <a:schemeClr val="tx1"/>
                </a:solidFill>
                <a:effectLst/>
                <a:latin typeface="+mn-lt"/>
                <a:ea typeface="+mn-ea"/>
                <a:cs typeface="+mn-cs"/>
              </a:rPr>
              <a:t>Mindful Vocabulary and Discourse:</a:t>
            </a:r>
            <a:r>
              <a:rPr lang="en-US" sz="1200" kern="1200" dirty="0">
                <a:solidFill>
                  <a:schemeClr val="tx1"/>
                </a:solidFill>
                <a:effectLst/>
                <a:latin typeface="+mn-lt"/>
                <a:ea typeface="+mn-ea"/>
                <a:cs typeface="+mn-cs"/>
              </a:rPr>
              <a:t> Using language and open-ended prompts and questions to support children’s engagement in inquiry, understanding of STEAM concepts and phenomena, and abilities to communicate their ideas and understandings. Think about the different vocabulary you used during your investigation with balls. You communicated in different ways—using gestures and language. You also engaged in discourse as you shared your ideas with others and communicated plans and explanations. </a:t>
            </a:r>
          </a:p>
          <a:p>
            <a:pPr lvl="0"/>
            <a:r>
              <a:rPr lang="en-US" sz="1200" b="1" kern="1200" dirty="0">
                <a:solidFill>
                  <a:schemeClr val="tx1"/>
                </a:solidFill>
                <a:effectLst/>
                <a:latin typeface="+mn-lt"/>
                <a:ea typeface="+mn-ea"/>
                <a:cs typeface="+mn-cs"/>
              </a:rPr>
              <a:t>Multiple Representations: </a:t>
            </a:r>
            <a:r>
              <a:rPr lang="en-US" sz="1200" kern="1200" dirty="0">
                <a:solidFill>
                  <a:schemeClr val="tx1"/>
                </a:solidFill>
                <a:effectLst/>
                <a:latin typeface="+mn-lt"/>
                <a:ea typeface="+mn-ea"/>
                <a:cs typeface="+mn-cs"/>
              </a:rPr>
              <a:t>Providing a variety of inquiry experiences that support children to communicate understanding of STEAM concepts and phenomena in different ways. In our experience with balls today, you explored concepts related to force and motion. We might continue exploring these concepts in other ways—for example, exploring other forces, such as the wind or our bodies, and ways these forces make objects move.</a:t>
            </a:r>
          </a:p>
          <a:p>
            <a:pPr lvl="0"/>
            <a:r>
              <a:rPr lang="en-US" sz="1200" kern="1200" dirty="0">
                <a:solidFill>
                  <a:schemeClr val="tx1"/>
                </a:solidFill>
                <a:effectLst/>
                <a:latin typeface="+mn-lt"/>
                <a:ea typeface="+mn-ea"/>
                <a:cs typeface="+mn-cs"/>
              </a:rPr>
              <a:t>We will use the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approach in other sessions to think more about ways to support children in inquiry-based STEAM experiences. </a:t>
            </a:r>
          </a:p>
          <a:p>
            <a:r>
              <a:rPr lang="en-US" sz="1200" b="1" kern="1200" dirty="0">
                <a:solidFill>
                  <a:schemeClr val="tx1"/>
                </a:solidFill>
                <a:effectLst/>
                <a:latin typeface="+mn-lt"/>
                <a:ea typeface="+mn-ea"/>
                <a:cs typeface="+mn-cs"/>
              </a:rPr>
              <a:t>Facilitator Notes</a:t>
            </a:r>
          </a:p>
          <a:p>
            <a:pPr lvl="0"/>
            <a:r>
              <a:rPr lang="en-US" sz="1200" kern="1200" dirty="0">
                <a:solidFill>
                  <a:schemeClr val="tx1"/>
                </a:solidFill>
                <a:effectLst/>
                <a:latin typeface="+mn-lt"/>
                <a:ea typeface="+mn-ea"/>
                <a:cs typeface="+mn-cs"/>
              </a:rPr>
              <a:t>The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Early STEAM Approach is an adaptation of the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Early Math Approach. These approaches are intentionally similar to provide a consistent approach in supporting early learning across domains.</a:t>
            </a:r>
          </a:p>
          <a:p>
            <a:pPr lvl="0"/>
            <a:r>
              <a:rPr lang="en-US" sz="1200" kern="1200" dirty="0">
                <a:solidFill>
                  <a:schemeClr val="tx1"/>
                </a:solidFill>
                <a:effectLst/>
                <a:latin typeface="+mn-lt"/>
                <a:ea typeface="+mn-ea"/>
                <a:cs typeface="+mn-cs"/>
              </a:rPr>
              <a:t>You might provide copies of the </a:t>
            </a:r>
            <a:r>
              <a:rPr lang="en-US" sz="1200" b="1" kern="1200" dirty="0">
                <a:solidFill>
                  <a:schemeClr val="tx1"/>
                </a:solidFill>
                <a:effectLst/>
                <a:latin typeface="+mn-lt"/>
                <a:ea typeface="+mn-ea"/>
                <a:cs typeface="+mn-cs"/>
              </a:rPr>
              <a:t>M</a:t>
            </a:r>
            <a:r>
              <a:rPr lang="en-US" sz="1200" b="1" kern="1200" baseline="30000" dirty="0">
                <a:solidFill>
                  <a:schemeClr val="tx1"/>
                </a:solidFill>
                <a:effectLst/>
                <a:latin typeface="+mn-lt"/>
                <a:ea typeface="+mn-ea"/>
                <a:cs typeface="+mn-cs"/>
              </a:rPr>
              <a:t>5</a:t>
            </a:r>
            <a:r>
              <a:rPr lang="en-US" sz="1200" b="1" kern="1200" dirty="0">
                <a:solidFill>
                  <a:schemeClr val="tx1"/>
                </a:solidFill>
                <a:effectLst/>
                <a:latin typeface="+mn-lt"/>
                <a:ea typeface="+mn-ea"/>
                <a:cs typeface="+mn-cs"/>
              </a:rPr>
              <a:t> Early STEAM Approach Overview</a:t>
            </a:r>
            <a:r>
              <a:rPr lang="en-US" sz="1200" kern="1200" dirty="0">
                <a:solidFill>
                  <a:schemeClr val="tx1"/>
                </a:solidFill>
                <a:effectLst/>
                <a:latin typeface="+mn-lt"/>
                <a:ea typeface="+mn-ea"/>
                <a:cs typeface="+mn-cs"/>
              </a:rPr>
              <a:t> handout for participants to keep and reference in other sessions or use as part of their ongoing professional learning. </a:t>
            </a:r>
          </a:p>
          <a:p>
            <a:pPr lvl="0"/>
            <a:r>
              <a:rPr lang="en-US" sz="1200" kern="1200" dirty="0">
                <a:solidFill>
                  <a:schemeClr val="tx1"/>
                </a:solidFill>
                <a:effectLst/>
                <a:latin typeface="+mn-lt"/>
                <a:ea typeface="+mn-ea"/>
                <a:cs typeface="+mn-cs"/>
              </a:rPr>
              <a:t>Adjust talking points on this slide if you choose to engage participants with the handout in an active way. For example,</a:t>
            </a:r>
          </a:p>
          <a:p>
            <a:pPr lvl="0"/>
            <a:r>
              <a:rPr lang="en-US" sz="1200" kern="1200" dirty="0">
                <a:solidFill>
                  <a:schemeClr val="tx1"/>
                </a:solidFill>
                <a:effectLst/>
                <a:latin typeface="+mn-lt"/>
                <a:ea typeface="+mn-ea"/>
                <a:cs typeface="+mn-cs"/>
              </a:rPr>
              <a:t>Consider inviting participants to add examples of ways they experienced the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Early STEAM Approach in their investigation with balls earlier in the session. They can add notes to the handout and discuss with small groups or in a whole group setting </a:t>
            </a:r>
          </a:p>
          <a:p>
            <a:pPr lvl="0"/>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Science Observation and Investigation</a:t>
            </a:r>
            <a:r>
              <a:rPr lang="en-US" sz="1200" kern="1200" dirty="0">
                <a:solidFill>
                  <a:schemeClr val="tx1"/>
                </a:solidFill>
                <a:effectLst/>
                <a:latin typeface="+mn-lt"/>
                <a:ea typeface="+mn-ea"/>
                <a:cs typeface="+mn-cs"/>
              </a:rPr>
              <a:t> suite provides additional information on ways to use the M</a:t>
            </a:r>
            <a:r>
              <a:rPr lang="en-US" sz="1200" kern="1200" baseline="30000" dirty="0">
                <a:solidFill>
                  <a:schemeClr val="tx1"/>
                </a:solidFill>
                <a:effectLst/>
                <a:latin typeface="+mn-lt"/>
                <a:ea typeface="+mn-ea"/>
                <a:cs typeface="+mn-cs"/>
              </a:rPr>
              <a:t>5 </a:t>
            </a:r>
            <a:r>
              <a:rPr lang="en-US" sz="1200" kern="1200" dirty="0">
                <a:solidFill>
                  <a:schemeClr val="tx1"/>
                </a:solidFill>
                <a:effectLst/>
                <a:latin typeface="+mn-lt"/>
                <a:ea typeface="+mn-ea"/>
                <a:cs typeface="+mn-cs"/>
              </a:rPr>
              <a:t>Early STEAM Approach in supporting children to engage in inquiry. </a:t>
            </a:r>
          </a:p>
          <a:p>
            <a:endParaRPr lang="en-US" dirty="0"/>
          </a:p>
        </p:txBody>
      </p:sp>
      <p:sp>
        <p:nvSpPr>
          <p:cNvPr id="4" name="Footer Placeholder 3"/>
          <p:cNvSpPr>
            <a:spLocks noGrp="1"/>
          </p:cNvSpPr>
          <p:nvPr>
            <p:ph type="ftr" sz="quarter" idx="4"/>
          </p:nvPr>
        </p:nvSpPr>
        <p:spPr/>
        <p:txBody>
          <a:bodyPr/>
          <a:lstStyle/>
          <a:p>
            <a:r>
              <a:rPr lang="en-US" dirty="0"/>
              <a:t>Hogg and Abrams, (1988); Gee, (2000) </a:t>
            </a:r>
          </a:p>
        </p:txBody>
      </p:sp>
      <p:sp>
        <p:nvSpPr>
          <p:cNvPr id="5" name="Slide Number Placeholder 4"/>
          <p:cNvSpPr>
            <a:spLocks noGrp="1"/>
          </p:cNvSpPr>
          <p:nvPr>
            <p:ph type="sldNum" sz="quarter" idx="5"/>
          </p:nvPr>
        </p:nvSpPr>
        <p:spPr/>
        <p:txBody>
          <a:bodyPr/>
          <a:lstStyle/>
          <a:p>
            <a:fld id="{896399F6-6299-4610-B81F-5B1794C45A33}" type="slidenum">
              <a:rPr lang="en-US" smtClean="0"/>
              <a:t>19</a:t>
            </a:fld>
            <a:endParaRPr lang="en-US" dirty="0"/>
          </a:p>
        </p:txBody>
      </p:sp>
    </p:spTree>
    <p:extLst>
      <p:ext uri="{BB962C8B-B14F-4D97-AF65-F5344CB8AC3E}">
        <p14:creationId xmlns:p14="http://schemas.microsoft.com/office/powerpoint/2010/main" val="3367968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0"/>
              </a:spcAft>
            </a:pPr>
            <a:r>
              <a:rPr lang="en-US" sz="1800" b="1" kern="1200" dirty="0">
                <a:solidFill>
                  <a:srgbClr val="0F173D"/>
                </a:solidFill>
                <a:effectLst/>
                <a:latin typeface="Poppins" panose="00000500000000000000" pitchFamily="2" charset="0"/>
                <a:ea typeface="+mn-ea"/>
                <a:cs typeface="Calibri" panose="020F0502020204030204" pitchFamily="34" charset="0"/>
              </a:rPr>
              <a:t>Talking Points</a:t>
            </a:r>
          </a:p>
          <a:p>
            <a:pPr marL="0" marR="0">
              <a:spcBef>
                <a:spcPts val="600"/>
              </a:spcBef>
              <a:spcAft>
                <a:spcPts val="600"/>
              </a:spcAft>
            </a:pPr>
            <a:r>
              <a:rPr lang="en-US" sz="1800" kern="100" dirty="0">
                <a:solidFill>
                  <a:srgbClr val="0F173D"/>
                </a:solidFill>
                <a:effectLst/>
                <a:latin typeface="Poppins" panose="00000500000000000000" pitchFamily="2" charset="0"/>
                <a:ea typeface="Calibri" panose="020F0502020204030204" pitchFamily="34" charset="0"/>
                <a:cs typeface="Times New Roman" panose="02020603050405020304" pitchFamily="18" charset="0"/>
              </a:rPr>
              <a:t>The Count Play Explore Professional Learning Resources were made possible by Count Play Explore, an early math and science initiative led by the Fresno County Superintendent of Schools, Early Care and Education Department. This initiative is generously funded by the California Department of Education and the California State Board of Education. These resources are intended to be used as a guide for implementing evidence-based strategies, promoting active learning, and encouraging developmentally appropriate practices in early education settings. They are not intended for commercial redistribution, unauthorized modification, or use outside the scope of professional education.</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a:t>
            </a:fld>
            <a:endParaRPr lang="en-US" dirty="0"/>
          </a:p>
        </p:txBody>
      </p:sp>
      <p:sp>
        <p:nvSpPr>
          <p:cNvPr id="5" name="Footer Placeholder 4">
            <a:extLst>
              <a:ext uri="{FF2B5EF4-FFF2-40B4-BE49-F238E27FC236}">
                <a16:creationId xmlns:a16="http://schemas.microsoft.com/office/drawing/2014/main" id="{28F70BCA-BC37-8F4F-94EC-B96932C078EE}"/>
              </a:ext>
            </a:extLst>
          </p:cNvPr>
          <p:cNvSpPr>
            <a:spLocks noGrp="1"/>
          </p:cNvSpPr>
          <p:nvPr>
            <p:ph type="ftr" sz="quarter" idx="4"/>
          </p:nvPr>
        </p:nvSpPr>
        <p:spPr/>
        <p:txBody>
          <a:bodyPr/>
          <a:lstStyle/>
          <a:p>
            <a:r>
              <a:rPr lang="en-US" dirty="0"/>
              <a:t>Hogg and Abrams, (1988); Gee, (2000) </a:t>
            </a:r>
          </a:p>
        </p:txBody>
      </p:sp>
    </p:spTree>
    <p:extLst>
      <p:ext uri="{BB962C8B-B14F-4D97-AF65-F5344CB8AC3E}">
        <p14:creationId xmlns:p14="http://schemas.microsoft.com/office/powerpoint/2010/main" val="3752083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 </a:t>
            </a:r>
            <a:r>
              <a:rPr lang="en-US" sz="1200" kern="1200" dirty="0">
                <a:solidFill>
                  <a:schemeClr val="tx1"/>
                </a:solidFill>
                <a:effectLst/>
                <a:latin typeface="+mn-lt"/>
                <a:ea typeface="+mn-ea"/>
                <a:cs typeface="+mn-cs"/>
              </a:rPr>
              <a:t>10 minutes</a:t>
            </a:r>
          </a:p>
          <a:p>
            <a:r>
              <a:rPr lang="en-US" sz="1200" b="1" kern="1200" dirty="0">
                <a:solidFill>
                  <a:schemeClr val="tx1"/>
                </a:solidFill>
                <a:effectLst/>
                <a:latin typeface="+mn-lt"/>
                <a:ea typeface="+mn-ea"/>
                <a:cs typeface="+mn-cs"/>
              </a:rPr>
              <a:t>Talking Points</a:t>
            </a:r>
          </a:p>
          <a:p>
            <a:pPr lvl="0"/>
            <a:r>
              <a:rPr lang="en-US" sz="1200" kern="1200" dirty="0">
                <a:solidFill>
                  <a:schemeClr val="tx1"/>
                </a:solidFill>
                <a:effectLst/>
                <a:latin typeface="+mn-lt"/>
                <a:ea typeface="+mn-ea"/>
                <a:cs typeface="+mn-cs"/>
              </a:rPr>
              <a:t>As we close our session today, we invite you to reflect on your experiences and what you might have learned. </a:t>
            </a:r>
          </a:p>
          <a:p>
            <a:pPr lvl="0"/>
            <a:r>
              <a:rPr lang="en-US" sz="1200" kern="1200" dirty="0">
                <a:solidFill>
                  <a:schemeClr val="tx1"/>
                </a:solidFill>
                <a:effectLst/>
                <a:latin typeface="+mn-lt"/>
                <a:ea typeface="+mn-ea"/>
                <a:cs typeface="+mn-cs"/>
              </a:rPr>
              <a:t>Write a letter to yourself. </a:t>
            </a:r>
          </a:p>
          <a:p>
            <a:pPr lvl="0"/>
            <a:r>
              <a:rPr lang="en-US" sz="1200" kern="1200" dirty="0">
                <a:solidFill>
                  <a:schemeClr val="tx1"/>
                </a:solidFill>
                <a:effectLst/>
                <a:latin typeface="+mn-lt"/>
                <a:ea typeface="+mn-ea"/>
                <a:cs typeface="+mn-cs"/>
              </a:rPr>
              <a:t>In your letter:</a:t>
            </a:r>
          </a:p>
          <a:p>
            <a:pPr lvl="0"/>
            <a:r>
              <a:rPr lang="en-US" sz="1200" kern="1200" dirty="0">
                <a:solidFill>
                  <a:schemeClr val="tx1"/>
                </a:solidFill>
                <a:effectLst/>
                <a:latin typeface="+mn-lt"/>
                <a:ea typeface="+mn-ea"/>
                <a:cs typeface="+mn-cs"/>
              </a:rPr>
              <a:t>Describe one thing that you learned today. </a:t>
            </a:r>
          </a:p>
          <a:p>
            <a:pPr lvl="0"/>
            <a:r>
              <a:rPr lang="en-US" sz="1200" kern="1200" dirty="0">
                <a:solidFill>
                  <a:schemeClr val="tx1"/>
                </a:solidFill>
                <a:effectLst/>
                <a:latin typeface="+mn-lt"/>
                <a:ea typeface="+mn-ea"/>
                <a:cs typeface="+mn-cs"/>
              </a:rPr>
              <a:t>Explain ways you might use what you learned in your setting. </a:t>
            </a:r>
          </a:p>
          <a:p>
            <a:pPr lvl="0"/>
            <a:r>
              <a:rPr lang="en-US" sz="1200" kern="1200" dirty="0">
                <a:solidFill>
                  <a:schemeClr val="tx1"/>
                </a:solidFill>
                <a:effectLst/>
                <a:latin typeface="+mn-lt"/>
                <a:ea typeface="+mn-ea"/>
                <a:cs typeface="+mn-cs"/>
              </a:rPr>
              <a:t>Include some of your thoughts and feelings—your mindset—about what you learned. For example, you might be excited to engage in inquiry with the children in your setting. Or you might be feeling cautious about engaging in inquiry.  </a:t>
            </a:r>
          </a:p>
          <a:p>
            <a:pPr lvl="0"/>
            <a:r>
              <a:rPr lang="en-US" sz="1200" kern="1200" dirty="0">
                <a:solidFill>
                  <a:schemeClr val="tx1"/>
                </a:solidFill>
                <a:effectLst/>
                <a:latin typeface="+mn-lt"/>
                <a:ea typeface="+mn-ea"/>
                <a:cs typeface="+mn-cs"/>
              </a:rPr>
              <a:t>[Invite participants to share with a partner. You might encourage a few volunteers to share with the larger group after they have discussed in pairs.]</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20</a:t>
            </a:fld>
            <a:endParaRPr lang="en-US"/>
          </a:p>
        </p:txBody>
      </p:sp>
    </p:spTree>
    <p:extLst>
      <p:ext uri="{BB962C8B-B14F-4D97-AF65-F5344CB8AC3E}">
        <p14:creationId xmlns:p14="http://schemas.microsoft.com/office/powerpoint/2010/main" val="3191788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lvl="0"/>
            <a:r>
              <a:rPr lang="en-US" sz="1200" kern="1200" dirty="0">
                <a:solidFill>
                  <a:schemeClr val="tx1"/>
                </a:solidFill>
                <a:effectLst/>
                <a:latin typeface="+mn-lt"/>
                <a:ea typeface="+mn-ea"/>
                <a:cs typeface="+mn-cs"/>
              </a:rPr>
              <a:t>Thank you all for your time and attention today.</a:t>
            </a:r>
          </a:p>
          <a:p>
            <a:pPr lvl="0"/>
            <a:r>
              <a:rPr lang="en-US" sz="1200" kern="1200" dirty="0">
                <a:solidFill>
                  <a:schemeClr val="tx1"/>
                </a:solidFill>
                <a:effectLst/>
                <a:latin typeface="+mn-lt"/>
                <a:ea typeface="+mn-ea"/>
                <a:cs typeface="+mn-cs"/>
              </a:rPr>
              <a:t>Let’s remember that building a culture of inquiry is not something that happens in one day. It is a process we can work on daily.</a:t>
            </a:r>
          </a:p>
          <a:p>
            <a:r>
              <a:rPr lang="en-US" sz="1200" b="1" kern="1200" dirty="0">
                <a:solidFill>
                  <a:schemeClr val="tx1"/>
                </a:solidFill>
                <a:effectLst/>
                <a:latin typeface="+mn-lt"/>
                <a:ea typeface="+mn-ea"/>
                <a:cs typeface="+mn-cs"/>
              </a:rPr>
              <a:t>Facilitator Notes</a:t>
            </a:r>
          </a:p>
          <a:p>
            <a:pPr lvl="0"/>
            <a:r>
              <a:rPr lang="en-US" sz="1200" kern="1200" dirty="0">
                <a:solidFill>
                  <a:schemeClr val="tx1"/>
                </a:solidFill>
                <a:effectLst/>
                <a:latin typeface="+mn-lt"/>
                <a:ea typeface="+mn-ea"/>
                <a:cs typeface="+mn-cs"/>
              </a:rPr>
              <a:t>Consider ways you might support participants to build a culture of inquiry in their settings over time. For example,</a:t>
            </a:r>
          </a:p>
          <a:p>
            <a:pPr lvl="0"/>
            <a:r>
              <a:rPr lang="en-US" sz="1200" kern="1200" dirty="0">
                <a:solidFill>
                  <a:schemeClr val="tx1"/>
                </a:solidFill>
                <a:effectLst/>
                <a:latin typeface="+mn-lt"/>
                <a:ea typeface="+mn-ea"/>
                <a:cs typeface="+mn-cs"/>
              </a:rPr>
              <a:t>Encourage them to keep a log of concepts and phenomena children in their settings are curious about. </a:t>
            </a:r>
          </a:p>
          <a:p>
            <a:pPr lvl="0"/>
            <a:r>
              <a:rPr lang="en-US" sz="1200" kern="1200" dirty="0">
                <a:solidFill>
                  <a:schemeClr val="tx1"/>
                </a:solidFill>
                <a:effectLst/>
                <a:latin typeface="+mn-lt"/>
                <a:ea typeface="+mn-ea"/>
                <a:cs typeface="+mn-cs"/>
              </a:rPr>
              <a:t>Invite participants to take photos or make notes about the curiosities that their children have over a period of time and how they support children in their explorations. </a:t>
            </a:r>
          </a:p>
          <a:p>
            <a:pPr lvl="0"/>
            <a:r>
              <a:rPr lang="en-US" sz="1200" kern="1200" dirty="0">
                <a:solidFill>
                  <a:schemeClr val="tx1"/>
                </a:solidFill>
                <a:effectLst/>
                <a:latin typeface="+mn-lt"/>
                <a:ea typeface="+mn-ea"/>
                <a:cs typeface="+mn-cs"/>
              </a:rPr>
              <a:t>Offer opportunities for participants to learn about ways others are engaging in inquiry with children. You might create a shared Google Document or create a Padlet as a digital space to share images and stories. Or you could facilitate a community of practice where participants can share in person. </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22</a:t>
            </a:fld>
            <a:endParaRPr lang="en-US"/>
          </a:p>
        </p:txBody>
      </p:sp>
    </p:spTree>
    <p:extLst>
      <p:ext uri="{BB962C8B-B14F-4D97-AF65-F5344CB8AC3E}">
        <p14:creationId xmlns:p14="http://schemas.microsoft.com/office/powerpoint/2010/main" val="2051119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lvl="0"/>
            <a:r>
              <a:rPr lang="en-US" sz="1200" kern="1200" dirty="0">
                <a:solidFill>
                  <a:schemeClr val="tx1"/>
                </a:solidFill>
                <a:effectLst/>
                <a:latin typeface="+mn-lt"/>
                <a:ea typeface="+mn-ea"/>
                <a:cs typeface="+mn-cs"/>
              </a:rPr>
              <a:t>In this session, we will: </a:t>
            </a:r>
          </a:p>
          <a:p>
            <a:pPr lvl="0"/>
            <a:r>
              <a:rPr lang="en-US" sz="1200" kern="1200" dirty="0">
                <a:solidFill>
                  <a:schemeClr val="tx1"/>
                </a:solidFill>
                <a:effectLst/>
                <a:latin typeface="+mn-lt"/>
                <a:ea typeface="+mn-ea"/>
                <a:cs typeface="+mn-cs"/>
              </a:rPr>
              <a:t>experience and discuss what we mean by inquiry and</a:t>
            </a:r>
          </a:p>
          <a:p>
            <a:pPr lvl="0"/>
            <a:r>
              <a:rPr lang="en-US" sz="1200" kern="1200" dirty="0">
                <a:solidFill>
                  <a:schemeClr val="tx1"/>
                </a:solidFill>
                <a:effectLst/>
                <a:latin typeface="+mn-lt"/>
                <a:ea typeface="+mn-ea"/>
                <a:cs typeface="+mn-cs"/>
              </a:rPr>
              <a:t>explore ways to build a culture of inquiry in learning settings. </a:t>
            </a:r>
          </a:p>
          <a:p>
            <a:r>
              <a:rPr lang="en-US" sz="1200" b="1" kern="1200" dirty="0">
                <a:solidFill>
                  <a:schemeClr val="tx1"/>
                </a:solidFill>
                <a:effectLst/>
                <a:latin typeface="+mn-lt"/>
                <a:ea typeface="+mn-ea"/>
                <a:cs typeface="+mn-cs"/>
              </a:rPr>
              <a:t>Facilitator Notes</a:t>
            </a:r>
          </a:p>
          <a:p>
            <a:pPr lvl="0"/>
            <a:r>
              <a:rPr lang="en-US" sz="1200" kern="1200" dirty="0">
                <a:solidFill>
                  <a:schemeClr val="tx1"/>
                </a:solidFill>
                <a:effectLst/>
                <a:latin typeface="+mn-lt"/>
                <a:ea typeface="+mn-ea"/>
                <a:cs typeface="+mn-cs"/>
              </a:rPr>
              <a:t>Adjust slide content and talking points to reflect what you plan to address in your professional learning session.</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3</a:t>
            </a:fld>
            <a:endParaRPr lang="en-US"/>
          </a:p>
        </p:txBody>
      </p:sp>
    </p:spTree>
    <p:extLst>
      <p:ext uri="{BB962C8B-B14F-4D97-AF65-F5344CB8AC3E}">
        <p14:creationId xmlns:p14="http://schemas.microsoft.com/office/powerpoint/2010/main" val="3689686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 </a:t>
            </a:r>
            <a:r>
              <a:rPr lang="en-US" sz="1200" kern="1200" dirty="0">
                <a:solidFill>
                  <a:schemeClr val="tx1"/>
                </a:solidFill>
                <a:effectLst/>
                <a:latin typeface="+mn-lt"/>
                <a:ea typeface="+mn-ea"/>
                <a:cs typeface="+mn-cs"/>
              </a:rPr>
              <a:t>5 minutes</a:t>
            </a:r>
          </a:p>
          <a:p>
            <a:r>
              <a:rPr lang="en-US" sz="1200" b="1" kern="1200" dirty="0">
                <a:solidFill>
                  <a:schemeClr val="tx1"/>
                </a:solidFill>
                <a:effectLst/>
                <a:latin typeface="+mn-lt"/>
                <a:ea typeface="+mn-ea"/>
                <a:cs typeface="+mn-cs"/>
              </a:rPr>
              <a:t>Materials: </a:t>
            </a:r>
            <a:r>
              <a:rPr lang="en-US" sz="1200" kern="1200" dirty="0">
                <a:solidFill>
                  <a:schemeClr val="tx1"/>
                </a:solidFill>
                <a:effectLst/>
                <a:latin typeface="+mn-lt"/>
                <a:ea typeface="+mn-ea"/>
                <a:cs typeface="+mn-cs"/>
              </a:rPr>
              <a:t>Balls of different sizes and materials, chart paper (optional)</a:t>
            </a:r>
          </a:p>
          <a:p>
            <a:r>
              <a:rPr lang="en-US" sz="1200" b="1" kern="1200" dirty="0">
                <a:solidFill>
                  <a:schemeClr val="tx1"/>
                </a:solidFill>
                <a:effectLst/>
                <a:latin typeface="+mn-lt"/>
                <a:ea typeface="+mn-ea"/>
                <a:cs typeface="+mn-cs"/>
              </a:rPr>
              <a:t>Talking Points</a:t>
            </a:r>
          </a:p>
          <a:p>
            <a:pPr lvl="0"/>
            <a:r>
              <a:rPr lang="en-US" sz="1200" kern="1200" dirty="0">
                <a:solidFill>
                  <a:schemeClr val="tx1"/>
                </a:solidFill>
                <a:effectLst/>
                <a:latin typeface="+mn-lt"/>
                <a:ea typeface="+mn-ea"/>
                <a:cs typeface="+mn-cs"/>
              </a:rPr>
              <a:t>Let’s wonder together.</a:t>
            </a:r>
          </a:p>
          <a:p>
            <a:pPr lvl="0"/>
            <a:r>
              <a:rPr lang="en-US" sz="1200" kern="1200" dirty="0">
                <a:solidFill>
                  <a:schemeClr val="tx1"/>
                </a:solidFill>
                <a:effectLst/>
                <a:latin typeface="+mn-lt"/>
                <a:ea typeface="+mn-ea"/>
                <a:cs typeface="+mn-cs"/>
              </a:rPr>
              <a:t>Here is a photo of a basket of balls. </a:t>
            </a:r>
          </a:p>
          <a:p>
            <a:pPr lvl="0"/>
            <a:r>
              <a:rPr lang="en-US" sz="1200" kern="1200" dirty="0">
                <a:solidFill>
                  <a:schemeClr val="tx1"/>
                </a:solidFill>
                <a:effectLst/>
                <a:latin typeface="+mn-lt"/>
                <a:ea typeface="+mn-ea"/>
                <a:cs typeface="+mn-cs"/>
              </a:rPr>
              <a:t>Observe the balls. What do you wonder about the balls?</a:t>
            </a:r>
          </a:p>
          <a:p>
            <a:pPr lvl="0"/>
            <a:r>
              <a:rPr lang="en-US" sz="1200" kern="1200" dirty="0">
                <a:solidFill>
                  <a:schemeClr val="tx1"/>
                </a:solidFill>
                <a:effectLst/>
                <a:latin typeface="+mn-lt"/>
                <a:ea typeface="+mn-ea"/>
                <a:cs typeface="+mn-cs"/>
              </a:rPr>
              <a:t>[Select a facilitation strategy from the Facilitator Notes to support participants in generating questions.]</a:t>
            </a:r>
          </a:p>
          <a:p>
            <a:pPr lvl="0"/>
            <a:r>
              <a:rPr lang="en-US" sz="1200" kern="1200" dirty="0">
                <a:solidFill>
                  <a:schemeClr val="tx1"/>
                </a:solidFill>
                <a:effectLst/>
                <a:latin typeface="+mn-lt"/>
                <a:ea typeface="+mn-ea"/>
                <a:cs typeface="+mn-cs"/>
              </a:rPr>
              <a:t>[After participants generate questions and share with the larger group:] Being curious and asking questions are drivers of inquiry. Curiosity provides the motivation to explore and experiment (Casey, 2014).</a:t>
            </a:r>
          </a:p>
          <a:p>
            <a:r>
              <a:rPr lang="en-US" sz="1200" b="1" kern="1200" dirty="0">
                <a:solidFill>
                  <a:schemeClr val="tx1"/>
                </a:solidFill>
                <a:effectLst/>
                <a:latin typeface="+mn-lt"/>
                <a:ea typeface="+mn-ea"/>
                <a:cs typeface="+mn-cs"/>
              </a:rPr>
              <a:t>Facilitator Notes</a:t>
            </a:r>
          </a:p>
          <a:p>
            <a:pPr lvl="0"/>
            <a:r>
              <a:rPr lang="en-US" sz="1200" kern="1200" dirty="0">
                <a:solidFill>
                  <a:schemeClr val="tx1"/>
                </a:solidFill>
                <a:effectLst/>
                <a:latin typeface="+mn-lt"/>
                <a:ea typeface="+mn-ea"/>
                <a:cs typeface="+mn-cs"/>
              </a:rPr>
              <a:t>For shorter sessions, encourage participants to brainstorm questions in a whole group setting. Document participants’ questions on chart paper.</a:t>
            </a:r>
          </a:p>
          <a:p>
            <a:pPr lvl="0"/>
            <a:r>
              <a:rPr lang="en-US" sz="1200" kern="1200" dirty="0">
                <a:solidFill>
                  <a:schemeClr val="tx1"/>
                </a:solidFill>
                <a:effectLst/>
                <a:latin typeface="+mn-lt"/>
                <a:ea typeface="+mn-ea"/>
                <a:cs typeface="+mn-cs"/>
              </a:rPr>
              <a:t>For longer sessions, invite small groups to document the what they wonder about the balls  on their own sheet of chart paper. Then, encourage small groups to share with the larger group. </a:t>
            </a:r>
          </a:p>
          <a:p>
            <a:pPr lvl="0"/>
            <a:r>
              <a:rPr lang="en-US" sz="1200" kern="1200" dirty="0">
                <a:solidFill>
                  <a:schemeClr val="tx1"/>
                </a:solidFill>
                <a:effectLst/>
                <a:latin typeface="+mn-lt"/>
                <a:ea typeface="+mn-ea"/>
                <a:cs typeface="+mn-cs"/>
              </a:rPr>
              <a:t>You might contribute your own questions to the brainstorming process as needed. For example, “Does one ball bounce higher than others?” “Which ball is the biggest?” “What do the balls feel like?”</a:t>
            </a:r>
          </a:p>
          <a:p>
            <a:endParaRPr lang="en-US" dirty="0"/>
          </a:p>
        </p:txBody>
      </p:sp>
      <p:sp>
        <p:nvSpPr>
          <p:cNvPr id="4" name="Footer Placeholder 3"/>
          <p:cNvSpPr>
            <a:spLocks noGrp="1"/>
          </p:cNvSpPr>
          <p:nvPr>
            <p:ph type="ftr" sz="quarter" idx="4"/>
          </p:nvPr>
        </p:nvSpPr>
        <p:spPr/>
        <p:txBody>
          <a:bodyPr/>
          <a:lstStyle/>
          <a:p>
            <a:r>
              <a:rPr lang="en-US" dirty="0"/>
              <a:t>Hogg and Abrams, (1988); Gee, (2000) </a:t>
            </a:r>
          </a:p>
        </p:txBody>
      </p:sp>
      <p:sp>
        <p:nvSpPr>
          <p:cNvPr id="5" name="Slide Number Placeholder 4"/>
          <p:cNvSpPr>
            <a:spLocks noGrp="1"/>
          </p:cNvSpPr>
          <p:nvPr>
            <p:ph type="sldNum" sz="quarter" idx="5"/>
          </p:nvPr>
        </p:nvSpPr>
        <p:spPr/>
        <p:txBody>
          <a:bodyPr/>
          <a:lstStyle/>
          <a:p>
            <a:fld id="{896399F6-6299-4610-B81F-5B1794C45A33}" type="slidenum">
              <a:rPr lang="en-US" smtClean="0"/>
              <a:t>4</a:t>
            </a:fld>
            <a:endParaRPr lang="en-US" dirty="0"/>
          </a:p>
        </p:txBody>
      </p:sp>
    </p:spTree>
    <p:extLst>
      <p:ext uri="{BB962C8B-B14F-4D97-AF65-F5344CB8AC3E}">
        <p14:creationId xmlns:p14="http://schemas.microsoft.com/office/powerpoint/2010/main" val="834923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 </a:t>
            </a:r>
            <a:r>
              <a:rPr lang="en-US" sz="1200" kern="1200" dirty="0">
                <a:solidFill>
                  <a:schemeClr val="tx1"/>
                </a:solidFill>
                <a:effectLst/>
                <a:latin typeface="+mn-lt"/>
                <a:ea typeface="+mn-ea"/>
                <a:cs typeface="+mn-cs"/>
              </a:rPr>
              <a:t>15 minutes</a:t>
            </a:r>
          </a:p>
          <a:p>
            <a:r>
              <a:rPr lang="en-US" sz="1200" b="1" kern="1200" dirty="0">
                <a:solidFill>
                  <a:schemeClr val="tx1"/>
                </a:solidFill>
                <a:effectLst/>
                <a:latin typeface="+mn-lt"/>
                <a:ea typeface="+mn-ea"/>
                <a:cs typeface="+mn-cs"/>
              </a:rPr>
              <a:t>Materials: </a:t>
            </a:r>
            <a:r>
              <a:rPr lang="en-US" sz="1200" kern="1200" dirty="0">
                <a:solidFill>
                  <a:schemeClr val="tx1"/>
                </a:solidFill>
                <a:effectLst/>
                <a:latin typeface="+mn-lt"/>
                <a:ea typeface="+mn-ea"/>
                <a:cs typeface="+mn-cs"/>
              </a:rPr>
              <a:t>Chart paper and markers, balls of different sizes and materials, masking tape (optional)</a:t>
            </a:r>
          </a:p>
          <a:p>
            <a:r>
              <a:rPr lang="en-US" sz="1200" b="1" kern="1200" dirty="0">
                <a:solidFill>
                  <a:schemeClr val="tx1"/>
                </a:solidFill>
                <a:effectLst/>
                <a:latin typeface="+mn-lt"/>
                <a:ea typeface="+mn-ea"/>
                <a:cs typeface="+mn-cs"/>
              </a:rPr>
              <a:t>Talking Points</a:t>
            </a:r>
          </a:p>
          <a:p>
            <a:pPr lvl="0"/>
            <a:r>
              <a:rPr lang="en-US" sz="1200" kern="1200" dirty="0">
                <a:solidFill>
                  <a:schemeClr val="tx1"/>
                </a:solidFill>
                <a:effectLst/>
                <a:latin typeface="+mn-lt"/>
                <a:ea typeface="+mn-ea"/>
                <a:cs typeface="+mn-cs"/>
              </a:rPr>
              <a:t>Now, let’s consider ways we might find out more about the questions we raised. </a:t>
            </a:r>
          </a:p>
          <a:p>
            <a:pPr lvl="0"/>
            <a:r>
              <a:rPr lang="en-US" sz="1200" kern="1200" dirty="0">
                <a:solidFill>
                  <a:schemeClr val="tx1"/>
                </a:solidFill>
                <a:effectLst/>
                <a:latin typeface="+mn-lt"/>
                <a:ea typeface="+mn-ea"/>
                <a:cs typeface="+mn-cs"/>
              </a:rPr>
              <a:t>With a partner (or small group), choose a question to investigate. </a:t>
            </a:r>
          </a:p>
          <a:p>
            <a:pPr lvl="0"/>
            <a:r>
              <a:rPr lang="en-US" sz="1200" kern="1200" dirty="0">
                <a:solidFill>
                  <a:schemeClr val="tx1"/>
                </a:solidFill>
                <a:effectLst/>
                <a:latin typeface="+mn-lt"/>
                <a:ea typeface="+mn-ea"/>
                <a:cs typeface="+mn-cs"/>
              </a:rPr>
              <a:t>Think about what you can do to find out the answer to your question. </a:t>
            </a:r>
          </a:p>
          <a:p>
            <a:pPr lvl="0"/>
            <a:r>
              <a:rPr lang="en-US" sz="1200" kern="1200" dirty="0">
                <a:solidFill>
                  <a:schemeClr val="tx1"/>
                </a:solidFill>
                <a:effectLst/>
                <a:latin typeface="+mn-lt"/>
                <a:ea typeface="+mn-ea"/>
                <a:cs typeface="+mn-cs"/>
              </a:rPr>
              <a:t>Make a plan for how you can investigate. </a:t>
            </a:r>
          </a:p>
          <a:p>
            <a:pPr lvl="0"/>
            <a:r>
              <a:rPr lang="en-US" sz="1200" kern="1200" dirty="0">
                <a:solidFill>
                  <a:schemeClr val="tx1"/>
                </a:solidFill>
                <a:effectLst/>
                <a:latin typeface="+mn-lt"/>
                <a:ea typeface="+mn-ea"/>
                <a:cs typeface="+mn-cs"/>
              </a:rPr>
              <a:t>Consider what you think might happen and why. </a:t>
            </a:r>
          </a:p>
          <a:p>
            <a:pPr lvl="0"/>
            <a:r>
              <a:rPr lang="en-US" sz="1200" kern="1200" dirty="0">
                <a:solidFill>
                  <a:schemeClr val="tx1"/>
                </a:solidFill>
                <a:effectLst/>
                <a:latin typeface="+mn-lt"/>
                <a:ea typeface="+mn-ea"/>
                <a:cs typeface="+mn-cs"/>
              </a:rPr>
              <a:t>[Provide a few minutes for participants to plan and discuss.]</a:t>
            </a:r>
          </a:p>
          <a:p>
            <a:pPr lvl="0"/>
            <a:r>
              <a:rPr lang="en-US" sz="1200" kern="1200" dirty="0">
                <a:solidFill>
                  <a:schemeClr val="tx1"/>
                </a:solidFill>
                <a:effectLst/>
                <a:latin typeface="+mn-lt"/>
                <a:ea typeface="+mn-ea"/>
                <a:cs typeface="+mn-cs"/>
              </a:rPr>
              <a:t>Let’s investigate it. Gather information to help you answer your question. </a:t>
            </a:r>
          </a:p>
          <a:p>
            <a:r>
              <a:rPr lang="en-US" sz="1200" b="1" kern="1200" dirty="0">
                <a:solidFill>
                  <a:schemeClr val="tx1"/>
                </a:solidFill>
                <a:effectLst/>
                <a:latin typeface="+mn-lt"/>
                <a:ea typeface="+mn-ea"/>
                <a:cs typeface="+mn-cs"/>
              </a:rPr>
              <a:t>Facilitator Notes</a:t>
            </a:r>
          </a:p>
          <a:p>
            <a:pPr lvl="0"/>
            <a:r>
              <a:rPr lang="en-US" sz="1200" kern="1200" dirty="0">
                <a:solidFill>
                  <a:schemeClr val="tx1"/>
                </a:solidFill>
                <a:effectLst/>
                <a:latin typeface="+mn-lt"/>
                <a:ea typeface="+mn-ea"/>
                <a:cs typeface="+mn-cs"/>
              </a:rPr>
              <a:t>Support participants as they investigate answers to their questions about the balls. </a:t>
            </a:r>
          </a:p>
          <a:p>
            <a:pPr lvl="0"/>
            <a:r>
              <a:rPr lang="en-US" sz="1200" kern="1200" dirty="0">
                <a:solidFill>
                  <a:schemeClr val="tx1"/>
                </a:solidFill>
                <a:effectLst/>
                <a:latin typeface="+mn-lt"/>
                <a:ea typeface="+mn-ea"/>
                <a:cs typeface="+mn-cs"/>
              </a:rPr>
              <a:t>You can help focus participants’ investigations by providing them a choice between two questions: </a:t>
            </a:r>
          </a:p>
          <a:p>
            <a:pPr lvl="0"/>
            <a:r>
              <a:rPr lang="en-US" sz="1200" kern="1200" dirty="0">
                <a:solidFill>
                  <a:schemeClr val="tx1"/>
                </a:solidFill>
                <a:effectLst/>
                <a:latin typeface="+mn-lt"/>
                <a:ea typeface="+mn-ea"/>
                <a:cs typeface="+mn-cs"/>
              </a:rPr>
              <a:t> “Which ball rolls the farthest?”</a:t>
            </a:r>
          </a:p>
          <a:p>
            <a:pPr lvl="0"/>
            <a:r>
              <a:rPr lang="en-US" sz="1200" kern="1200" dirty="0">
                <a:solidFill>
                  <a:schemeClr val="tx1"/>
                </a:solidFill>
                <a:effectLst/>
                <a:latin typeface="+mn-lt"/>
                <a:ea typeface="+mn-ea"/>
                <a:cs typeface="+mn-cs"/>
              </a:rPr>
              <a:t>“Which ball bounces the highest?” </a:t>
            </a:r>
          </a:p>
          <a:p>
            <a:pPr lvl="0"/>
            <a:r>
              <a:rPr lang="en-US" sz="1200" kern="1200" dirty="0">
                <a:solidFill>
                  <a:schemeClr val="tx1"/>
                </a:solidFill>
                <a:effectLst/>
                <a:latin typeface="+mn-lt"/>
                <a:ea typeface="+mn-ea"/>
                <a:cs typeface="+mn-cs"/>
              </a:rPr>
              <a:t>Consider encouraging groups to document or measure. They can use the optional masking tape to mark the distance different balls travel. For example,</a:t>
            </a:r>
          </a:p>
          <a:p>
            <a:pPr lvl="0"/>
            <a:r>
              <a:rPr lang="en-US" sz="1200" kern="1200" dirty="0">
                <a:solidFill>
                  <a:schemeClr val="tx1"/>
                </a:solidFill>
                <a:effectLst/>
                <a:latin typeface="+mn-lt"/>
                <a:ea typeface="+mn-ea"/>
                <a:cs typeface="+mn-cs"/>
              </a:rPr>
              <a:t>For groups investigating which ball rolls the farthest, ask, “How are you remembering the different distances the balls roll?”; “How might you document how far the ball rolled?”; “How might you measure the distances the balls traveled?”</a:t>
            </a:r>
          </a:p>
          <a:p>
            <a:pPr lvl="0"/>
            <a:r>
              <a:rPr lang="en-US" sz="1200" kern="1200" dirty="0">
                <a:solidFill>
                  <a:schemeClr val="tx1"/>
                </a:solidFill>
                <a:effectLst/>
                <a:latin typeface="+mn-lt"/>
                <a:ea typeface="+mn-ea"/>
                <a:cs typeface="+mn-cs"/>
              </a:rPr>
              <a:t>For groups investigating bouncing, ask, “How high did it bounce?”; “In what ways might you document, or mark, the height of each ball?”</a:t>
            </a:r>
          </a:p>
          <a:p>
            <a:pPr lvl="0"/>
            <a:r>
              <a:rPr lang="en-US" sz="1200" kern="1200" dirty="0">
                <a:solidFill>
                  <a:schemeClr val="tx1"/>
                </a:solidFill>
                <a:effectLst/>
                <a:latin typeface="+mn-lt"/>
                <a:ea typeface="+mn-ea"/>
                <a:cs typeface="+mn-cs"/>
              </a:rPr>
              <a:t>If groups finish their investigations sooner than others, consider encouraging them to extend their investigation. For example:</a:t>
            </a:r>
          </a:p>
          <a:p>
            <a:pPr lvl="0"/>
            <a:r>
              <a:rPr lang="en-US" sz="1200" kern="1200" dirty="0">
                <a:solidFill>
                  <a:schemeClr val="tx1"/>
                </a:solidFill>
                <a:effectLst/>
                <a:latin typeface="+mn-lt"/>
                <a:ea typeface="+mn-ea"/>
                <a:cs typeface="+mn-cs"/>
              </a:rPr>
              <a:t>“What new questions do you have?”</a:t>
            </a:r>
          </a:p>
          <a:p>
            <a:pPr lvl="0"/>
            <a:r>
              <a:rPr lang="en-US" sz="1200" kern="1200" dirty="0">
                <a:solidFill>
                  <a:schemeClr val="tx1"/>
                </a:solidFill>
                <a:effectLst/>
                <a:latin typeface="+mn-lt"/>
                <a:ea typeface="+mn-ea"/>
                <a:cs typeface="+mn-cs"/>
              </a:rPr>
              <a:t>“How might you find out more about the question you are investigating?”</a:t>
            </a:r>
          </a:p>
          <a:p>
            <a:pPr lvl="0"/>
            <a:r>
              <a:rPr lang="en-US" sz="1200" kern="1200" dirty="0">
                <a:solidFill>
                  <a:schemeClr val="tx1"/>
                </a:solidFill>
                <a:effectLst/>
                <a:latin typeface="+mn-lt"/>
                <a:ea typeface="+mn-ea"/>
                <a:cs typeface="+mn-cs"/>
              </a:rPr>
              <a:t>“What additional tools or materials might you need to continue exploring?”</a:t>
            </a:r>
          </a:p>
        </p:txBody>
      </p:sp>
      <p:sp>
        <p:nvSpPr>
          <p:cNvPr id="4" name="Footer Placeholder 3"/>
          <p:cNvSpPr>
            <a:spLocks noGrp="1"/>
          </p:cNvSpPr>
          <p:nvPr>
            <p:ph type="ftr" sz="quarter" idx="4"/>
          </p:nvPr>
        </p:nvSpPr>
        <p:spPr/>
        <p:txBody>
          <a:bodyPr/>
          <a:lstStyle/>
          <a:p>
            <a:r>
              <a:rPr lang="en-US"/>
              <a:t>Hogg and Abrams, (1988); Gee, (2000) </a:t>
            </a:r>
            <a:endParaRPr lang="en-US" dirty="0"/>
          </a:p>
        </p:txBody>
      </p:sp>
      <p:sp>
        <p:nvSpPr>
          <p:cNvPr id="5" name="Slide Number Placeholder 4"/>
          <p:cNvSpPr>
            <a:spLocks noGrp="1"/>
          </p:cNvSpPr>
          <p:nvPr>
            <p:ph type="sldNum" sz="quarter" idx="5"/>
          </p:nvPr>
        </p:nvSpPr>
        <p:spPr/>
        <p:txBody>
          <a:bodyPr/>
          <a:lstStyle/>
          <a:p>
            <a:fld id="{896399F6-6299-4610-B81F-5B1794C45A33}" type="slidenum">
              <a:rPr lang="en-US" smtClean="0"/>
              <a:t>5</a:t>
            </a:fld>
            <a:endParaRPr lang="en-US" dirty="0"/>
          </a:p>
        </p:txBody>
      </p:sp>
    </p:spTree>
    <p:extLst>
      <p:ext uri="{BB962C8B-B14F-4D97-AF65-F5344CB8AC3E}">
        <p14:creationId xmlns:p14="http://schemas.microsoft.com/office/powerpoint/2010/main" val="2782429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 </a:t>
            </a:r>
            <a:r>
              <a:rPr lang="en-US" sz="1200" kern="1200" dirty="0">
                <a:solidFill>
                  <a:schemeClr val="tx1"/>
                </a:solidFill>
                <a:effectLst/>
                <a:latin typeface="+mn-lt"/>
                <a:ea typeface="+mn-ea"/>
                <a:cs typeface="+mn-cs"/>
              </a:rPr>
              <a:t>10 minutes</a:t>
            </a:r>
          </a:p>
          <a:p>
            <a:r>
              <a:rPr lang="en-US" sz="1200" b="1" kern="1200" dirty="0">
                <a:solidFill>
                  <a:schemeClr val="tx1"/>
                </a:solidFill>
                <a:effectLst/>
                <a:latin typeface="+mn-lt"/>
                <a:ea typeface="+mn-ea"/>
                <a:cs typeface="+mn-cs"/>
              </a:rPr>
              <a:t>Talking Points</a:t>
            </a:r>
          </a:p>
          <a:p>
            <a:pPr lvl="0"/>
            <a:r>
              <a:rPr lang="en-US" sz="1200" kern="1200" dirty="0">
                <a:solidFill>
                  <a:schemeClr val="tx1"/>
                </a:solidFill>
                <a:effectLst/>
                <a:latin typeface="+mn-lt"/>
                <a:ea typeface="+mn-ea"/>
                <a:cs typeface="+mn-cs"/>
              </a:rPr>
              <a:t>Let’s take a few moments to share about the different ways we investigated and what we learned. </a:t>
            </a:r>
          </a:p>
          <a:p>
            <a:pPr lvl="0"/>
            <a:r>
              <a:rPr lang="en-US" sz="1200" kern="1200" dirty="0">
                <a:solidFill>
                  <a:schemeClr val="tx1"/>
                </a:solidFill>
                <a:effectLst/>
                <a:latin typeface="+mn-lt"/>
                <a:ea typeface="+mn-ea"/>
                <a:cs typeface="+mn-cs"/>
              </a:rPr>
              <a:t>What question did you investigate? </a:t>
            </a:r>
          </a:p>
          <a:p>
            <a:pPr lvl="0"/>
            <a:r>
              <a:rPr lang="en-US" sz="1200" kern="1200" dirty="0">
                <a:solidFill>
                  <a:schemeClr val="tx1"/>
                </a:solidFill>
                <a:effectLst/>
                <a:latin typeface="+mn-lt"/>
                <a:ea typeface="+mn-ea"/>
                <a:cs typeface="+mn-cs"/>
              </a:rPr>
              <a:t>What did you do during your investigation? </a:t>
            </a:r>
          </a:p>
          <a:p>
            <a:pPr lvl="0"/>
            <a:r>
              <a:rPr lang="en-US" sz="1200" kern="1200" dirty="0">
                <a:solidFill>
                  <a:schemeClr val="tx1"/>
                </a:solidFill>
                <a:effectLst/>
                <a:latin typeface="+mn-lt"/>
                <a:ea typeface="+mn-ea"/>
                <a:cs typeface="+mn-cs"/>
              </a:rPr>
              <a:t>What did you learn? </a:t>
            </a:r>
          </a:p>
          <a:p>
            <a:r>
              <a:rPr lang="en-US" sz="1200" b="1" kern="1200" dirty="0">
                <a:solidFill>
                  <a:schemeClr val="tx1"/>
                </a:solidFill>
                <a:effectLst/>
                <a:latin typeface="+mn-lt"/>
                <a:ea typeface="+mn-ea"/>
                <a:cs typeface="+mn-cs"/>
              </a:rPr>
              <a:t>Facilitator Notes</a:t>
            </a:r>
          </a:p>
          <a:p>
            <a:pPr lvl="0"/>
            <a:r>
              <a:rPr lang="en-US" sz="1200" kern="1200" dirty="0">
                <a:solidFill>
                  <a:schemeClr val="tx1"/>
                </a:solidFill>
                <a:effectLst/>
                <a:latin typeface="+mn-lt"/>
                <a:ea typeface="+mn-ea"/>
                <a:cs typeface="+mn-cs"/>
              </a:rPr>
              <a:t>Invite a few groups to share their experiences.</a:t>
            </a:r>
          </a:p>
          <a:p>
            <a:pPr lvl="0"/>
            <a:r>
              <a:rPr lang="en-US" sz="1200" kern="1200" dirty="0">
                <a:solidFill>
                  <a:schemeClr val="tx1"/>
                </a:solidFill>
                <a:effectLst/>
                <a:latin typeface="+mn-lt"/>
                <a:ea typeface="+mn-ea"/>
                <a:cs typeface="+mn-cs"/>
              </a:rPr>
              <a:t>You might prompt participants with the following questions as they discuss ways they investigated:</a:t>
            </a:r>
          </a:p>
          <a:p>
            <a:pPr lvl="0"/>
            <a:r>
              <a:rPr lang="en-US" sz="1200" kern="1200" dirty="0">
                <a:solidFill>
                  <a:schemeClr val="tx1"/>
                </a:solidFill>
                <a:effectLst/>
                <a:latin typeface="+mn-lt"/>
                <a:ea typeface="+mn-ea"/>
                <a:cs typeface="+mn-cs"/>
              </a:rPr>
              <a:t>“In what ways did you plan and carry out an investigation to answer your question?”</a:t>
            </a:r>
          </a:p>
          <a:p>
            <a:pPr lvl="0"/>
            <a:r>
              <a:rPr lang="en-US" sz="1200" kern="1200" dirty="0">
                <a:solidFill>
                  <a:schemeClr val="tx1"/>
                </a:solidFill>
                <a:effectLst/>
                <a:latin typeface="+mn-lt"/>
                <a:ea typeface="+mn-ea"/>
                <a:cs typeface="+mn-cs"/>
              </a:rPr>
              <a:t>“In what ways did you make predictions and test your ideas about how the balls move?”</a:t>
            </a:r>
          </a:p>
          <a:p>
            <a:pPr lvl="0"/>
            <a:r>
              <a:rPr lang="en-US" sz="1200" kern="1200" dirty="0">
                <a:solidFill>
                  <a:schemeClr val="tx1"/>
                </a:solidFill>
                <a:effectLst/>
                <a:latin typeface="+mn-lt"/>
                <a:ea typeface="+mn-ea"/>
                <a:cs typeface="+mn-cs"/>
              </a:rPr>
              <a:t>“In what ways did you gather or document information during your investigation?”</a:t>
            </a:r>
          </a:p>
          <a:p>
            <a:pPr lvl="0"/>
            <a:r>
              <a:rPr lang="en-US" sz="1200" kern="1200" dirty="0">
                <a:solidFill>
                  <a:schemeClr val="tx1"/>
                </a:solidFill>
                <a:effectLst/>
                <a:latin typeface="+mn-lt"/>
                <a:ea typeface="+mn-ea"/>
                <a:cs typeface="+mn-cs"/>
              </a:rPr>
              <a:t>“You explored concepts related to physical science (for example, exploring forces and how things move). What were some of the explanations you came up with as you investigated different physical science concepts?” </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6</a:t>
            </a:fld>
            <a:endParaRPr lang="en-US"/>
          </a:p>
        </p:txBody>
      </p:sp>
    </p:spTree>
    <p:extLst>
      <p:ext uri="{BB962C8B-B14F-4D97-AF65-F5344CB8AC3E}">
        <p14:creationId xmlns:p14="http://schemas.microsoft.com/office/powerpoint/2010/main" val="2987581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lvl="0"/>
            <a:r>
              <a:rPr lang="en-US" sz="1200" kern="1200" dirty="0">
                <a:solidFill>
                  <a:schemeClr val="tx1"/>
                </a:solidFill>
                <a:effectLst/>
                <a:latin typeface="+mn-lt"/>
                <a:ea typeface="+mn-ea"/>
                <a:cs typeface="+mn-cs"/>
              </a:rPr>
              <a:t>Inquiry refers to the many ways in which people wonder about, explore, and develop and communicate understanding of their world (Broderick &amp; Hong, 2020; California Department of Education, 2016, 2024; National Academies of Sciences, Engineering, and Medicine [NASEM], 2021).</a:t>
            </a:r>
          </a:p>
          <a:p>
            <a:pPr lvl="0"/>
            <a:r>
              <a:rPr lang="en-US" sz="1200" kern="1200" dirty="0">
                <a:solidFill>
                  <a:schemeClr val="tx1"/>
                </a:solidFill>
                <a:effectLst/>
                <a:latin typeface="+mn-lt"/>
                <a:ea typeface="+mn-ea"/>
                <a:cs typeface="+mn-cs"/>
              </a:rPr>
              <a:t>Play is central to inquiry. Inquiry often emerges through play, which is one way children engage with their environment to make sense of the world. </a:t>
            </a:r>
          </a:p>
          <a:p>
            <a:pPr lvl="0"/>
            <a:r>
              <a:rPr lang="en-US" sz="1200" kern="1200" dirty="0">
                <a:solidFill>
                  <a:schemeClr val="tx1"/>
                </a:solidFill>
                <a:effectLst/>
                <a:latin typeface="+mn-lt"/>
                <a:ea typeface="+mn-ea"/>
                <a:cs typeface="+mn-cs"/>
              </a:rPr>
              <a:t>Your curiosity about balls led you to use inquiry to find out more and build understanding of your world. </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7</a:t>
            </a:fld>
            <a:endParaRPr lang="en-US" dirty="0"/>
          </a:p>
        </p:txBody>
      </p:sp>
      <p:sp>
        <p:nvSpPr>
          <p:cNvPr id="5" name="Footer Placeholder 4">
            <a:extLst>
              <a:ext uri="{FF2B5EF4-FFF2-40B4-BE49-F238E27FC236}">
                <a16:creationId xmlns:a16="http://schemas.microsoft.com/office/drawing/2014/main" id="{5FD11807-0172-D6E0-3FB5-2D020779311C}"/>
              </a:ext>
            </a:extLst>
          </p:cNvPr>
          <p:cNvSpPr>
            <a:spLocks noGrp="1"/>
          </p:cNvSpPr>
          <p:nvPr>
            <p:ph type="ftr" sz="quarter" idx="4"/>
          </p:nvPr>
        </p:nvSpPr>
        <p:spPr/>
        <p:txBody>
          <a:bodyPr/>
          <a:lstStyle/>
          <a:p>
            <a:r>
              <a:rPr lang="en-US" dirty="0"/>
              <a:t>Hogg and Abrams, (1988); Gee, (2000) </a:t>
            </a:r>
          </a:p>
        </p:txBody>
      </p:sp>
    </p:spTree>
    <p:extLst>
      <p:ext uri="{BB962C8B-B14F-4D97-AF65-F5344CB8AC3E}">
        <p14:creationId xmlns:p14="http://schemas.microsoft.com/office/powerpoint/2010/main" val="2251379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E03B0-5547-323E-816E-207A74DD08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385DD4-B875-8082-CA70-BD4A0D4729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8CB91F-574D-4794-60FB-1928DE1B05D9}"/>
              </a:ext>
            </a:extLst>
          </p:cNvPr>
          <p:cNvSpPr>
            <a:spLocks noGrp="1"/>
          </p:cNvSpPr>
          <p:nvPr>
            <p:ph type="body" idx="1"/>
          </p:nvPr>
        </p:nvSpPr>
        <p:spPr/>
        <p:txBody>
          <a:bodyPr/>
          <a:lstStyle/>
          <a:p>
            <a:pPr lvl="0"/>
            <a:r>
              <a:rPr lang="en-US" sz="1200" kern="1200" dirty="0">
                <a:solidFill>
                  <a:schemeClr val="tx1"/>
                </a:solidFill>
                <a:effectLst/>
                <a:latin typeface="+mn-lt"/>
                <a:ea typeface="+mn-ea"/>
                <a:cs typeface="+mn-cs"/>
              </a:rPr>
              <a:t>Children can use inquiry to build understanding within STEAM experiences. </a:t>
            </a:r>
          </a:p>
          <a:p>
            <a:pPr lvl="0"/>
            <a:r>
              <a:rPr lang="en-US" sz="1200" kern="1200" dirty="0">
                <a:solidFill>
                  <a:schemeClr val="tx1"/>
                </a:solidFill>
                <a:effectLst/>
                <a:latin typeface="+mn-lt"/>
                <a:ea typeface="+mn-ea"/>
                <a:cs typeface="+mn-cs"/>
              </a:rPr>
              <a:t>STEAM is an integrated approach to exploring and making sense of the world around us. In STEAM learning experiences, children use science, technology (including computer science), engineering, the arts, and math to investigate, construct meaning, and communicate their ideas about objects and phenomena. </a:t>
            </a:r>
          </a:p>
          <a:p>
            <a:pPr lvl="0"/>
            <a:r>
              <a:rPr lang="en-US" sz="1200" kern="1200" dirty="0">
                <a:solidFill>
                  <a:schemeClr val="tx1"/>
                </a:solidFill>
                <a:effectLst/>
                <a:latin typeface="+mn-lt"/>
                <a:ea typeface="+mn-ea"/>
                <a:cs typeface="+mn-cs"/>
              </a:rPr>
              <a:t>When we say phenomena, we mean observable events that involve STEAM concepts such as a seed sprouting, paint mixing to form a new color, or a ball rolling into a block structure causing it to topple over.</a:t>
            </a:r>
          </a:p>
          <a:p>
            <a:pPr lvl="0"/>
            <a:r>
              <a:rPr lang="en-US" sz="1200" kern="1200" dirty="0">
                <a:solidFill>
                  <a:schemeClr val="tx1"/>
                </a:solidFill>
                <a:effectLst/>
                <a:latin typeface="+mn-lt"/>
                <a:ea typeface="+mn-ea"/>
                <a:cs typeface="+mn-cs"/>
              </a:rPr>
              <a:t>Across STEAM disciplines children can ask questions and express curiosity about phenomena in the world, use different skills and practices to investigate questions and curiosities, and develop explanations or conclusions based on the evidence they gather.</a:t>
            </a:r>
          </a:p>
          <a:p>
            <a:endParaRPr lang="en-US" dirty="0"/>
          </a:p>
        </p:txBody>
      </p:sp>
      <p:sp>
        <p:nvSpPr>
          <p:cNvPr id="4" name="Slide Number Placeholder 3">
            <a:extLst>
              <a:ext uri="{FF2B5EF4-FFF2-40B4-BE49-F238E27FC236}">
                <a16:creationId xmlns:a16="http://schemas.microsoft.com/office/drawing/2014/main" id="{8C33FE56-EBB5-ACFC-2183-171347CDA2A1}"/>
              </a:ext>
            </a:extLst>
          </p:cNvPr>
          <p:cNvSpPr>
            <a:spLocks noGrp="1"/>
          </p:cNvSpPr>
          <p:nvPr>
            <p:ph type="sldNum" sz="quarter" idx="5"/>
          </p:nvPr>
        </p:nvSpPr>
        <p:spPr/>
        <p:txBody>
          <a:bodyPr/>
          <a:lstStyle/>
          <a:p>
            <a:fld id="{896399F6-6299-4610-B81F-5B1794C45A33}" type="slidenum">
              <a:rPr lang="en-US" smtClean="0"/>
              <a:t>8</a:t>
            </a:fld>
            <a:endParaRPr lang="en-US" dirty="0"/>
          </a:p>
        </p:txBody>
      </p:sp>
      <p:sp>
        <p:nvSpPr>
          <p:cNvPr id="5" name="Footer Placeholder 4">
            <a:extLst>
              <a:ext uri="{FF2B5EF4-FFF2-40B4-BE49-F238E27FC236}">
                <a16:creationId xmlns:a16="http://schemas.microsoft.com/office/drawing/2014/main" id="{36261462-F5E1-DF8E-BEE7-9179279A45E4}"/>
              </a:ext>
            </a:extLst>
          </p:cNvPr>
          <p:cNvSpPr>
            <a:spLocks noGrp="1"/>
          </p:cNvSpPr>
          <p:nvPr>
            <p:ph type="ftr" sz="quarter" idx="4"/>
          </p:nvPr>
        </p:nvSpPr>
        <p:spPr/>
        <p:txBody>
          <a:bodyPr/>
          <a:lstStyle/>
          <a:p>
            <a:r>
              <a:rPr lang="en-US" dirty="0"/>
              <a:t>Hogg and Abrams, (1988); Gee, (2000) </a:t>
            </a:r>
          </a:p>
        </p:txBody>
      </p:sp>
    </p:spTree>
    <p:extLst>
      <p:ext uri="{BB962C8B-B14F-4D97-AF65-F5344CB8AC3E}">
        <p14:creationId xmlns:p14="http://schemas.microsoft.com/office/powerpoint/2010/main" val="2317727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8055B-9BE1-9D03-CF52-C6157C5FA5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2DF7F2-7A64-EEF4-E1DD-36209D4DBC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E67128-6B4D-230F-7D6A-0C673EA3EA91}"/>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Time: </a:t>
            </a:r>
            <a:r>
              <a:rPr lang="en-US" sz="1200" kern="1200" dirty="0">
                <a:solidFill>
                  <a:schemeClr val="tx1"/>
                </a:solidFill>
                <a:effectLst/>
                <a:latin typeface="+mn-lt"/>
                <a:ea typeface="+mn-ea"/>
                <a:cs typeface="+mn-cs"/>
              </a:rPr>
              <a:t>10 minutes (including discussion on following slide)</a:t>
            </a:r>
          </a:p>
          <a:p>
            <a:r>
              <a:rPr lang="en-US" sz="1200" b="1" kern="1200" dirty="0">
                <a:solidFill>
                  <a:schemeClr val="tx1"/>
                </a:solidFill>
                <a:effectLst/>
                <a:latin typeface="+mn-lt"/>
                <a:ea typeface="+mn-ea"/>
                <a:cs typeface="+mn-cs"/>
              </a:rPr>
              <a:t>Materials:</a:t>
            </a:r>
            <a:r>
              <a:rPr lang="en-US" sz="1200" kern="1200" dirty="0">
                <a:solidFill>
                  <a:schemeClr val="tx1"/>
                </a:solidFill>
                <a:effectLst/>
                <a:latin typeface="+mn-lt"/>
                <a:ea typeface="+mn-ea"/>
                <a:cs typeface="+mn-cs"/>
              </a:rPr>
              <a:t> Video clip of children engaging in inquiry</a:t>
            </a:r>
          </a:p>
          <a:p>
            <a:r>
              <a:rPr lang="en-US" sz="1200" b="1" kern="1200" dirty="0">
                <a:solidFill>
                  <a:schemeClr val="tx1"/>
                </a:solidFill>
                <a:effectLst/>
                <a:latin typeface="+mn-lt"/>
                <a:ea typeface="+mn-ea"/>
                <a:cs typeface="+mn-cs"/>
              </a:rPr>
              <a:t>Talking Points</a:t>
            </a:r>
          </a:p>
          <a:p>
            <a:pPr lvl="0"/>
            <a:r>
              <a:rPr lang="en-US" sz="1200" kern="1200" dirty="0">
                <a:solidFill>
                  <a:schemeClr val="tx1"/>
                </a:solidFill>
                <a:effectLst/>
                <a:latin typeface="+mn-lt"/>
                <a:ea typeface="+mn-ea"/>
                <a:cs typeface="+mn-cs"/>
              </a:rPr>
              <a:t>Let’s notice ways that children engage in an inquiry with balls. </a:t>
            </a:r>
          </a:p>
          <a:p>
            <a:pPr lvl="0"/>
            <a:r>
              <a:rPr lang="en-US" sz="1200" kern="1200" dirty="0">
                <a:solidFill>
                  <a:schemeClr val="tx1"/>
                </a:solidFill>
                <a:effectLst/>
                <a:latin typeface="+mn-lt"/>
                <a:ea typeface="+mn-ea"/>
                <a:cs typeface="+mn-cs"/>
              </a:rPr>
              <a:t>As you observe the video, consider the following questions: </a:t>
            </a:r>
          </a:p>
          <a:p>
            <a:pPr lvl="0"/>
            <a:r>
              <a:rPr lang="en-US" sz="1200" kern="1200" dirty="0">
                <a:solidFill>
                  <a:schemeClr val="tx1"/>
                </a:solidFill>
                <a:effectLst/>
                <a:latin typeface="+mn-lt"/>
                <a:ea typeface="+mn-ea"/>
                <a:cs typeface="+mn-cs"/>
              </a:rPr>
              <a:t>What were children curious about?</a:t>
            </a:r>
          </a:p>
          <a:p>
            <a:pPr lvl="0"/>
            <a:r>
              <a:rPr lang="en-US" sz="1200" kern="1200" dirty="0">
                <a:solidFill>
                  <a:schemeClr val="tx1"/>
                </a:solidFill>
                <a:effectLst/>
                <a:latin typeface="+mn-lt"/>
                <a:ea typeface="+mn-ea"/>
                <a:cs typeface="+mn-cs"/>
              </a:rPr>
              <a:t>In what ways did children test their predictions?</a:t>
            </a:r>
          </a:p>
          <a:p>
            <a:pPr lvl="0"/>
            <a:r>
              <a:rPr lang="en-US" sz="1200" kern="1200" dirty="0">
                <a:solidFill>
                  <a:schemeClr val="tx1"/>
                </a:solidFill>
                <a:effectLst/>
                <a:latin typeface="+mn-lt"/>
                <a:ea typeface="+mn-ea"/>
                <a:cs typeface="+mn-cs"/>
              </a:rPr>
              <a:t>What might the children have learned during this inquiry experience?</a:t>
            </a:r>
          </a:p>
          <a:p>
            <a:pPr lvl="0"/>
            <a:r>
              <a:rPr lang="en-US" sz="1200" kern="1200" dirty="0">
                <a:solidFill>
                  <a:schemeClr val="tx1"/>
                </a:solidFill>
                <a:effectLst/>
                <a:latin typeface="+mn-lt"/>
                <a:ea typeface="+mn-ea"/>
                <a:cs typeface="+mn-cs"/>
              </a:rPr>
              <a:t>In what ways did inquiry emerge through play?</a:t>
            </a:r>
          </a:p>
          <a:p>
            <a:pPr lvl="0"/>
            <a:r>
              <a:rPr lang="en-US" sz="1200" kern="1200" dirty="0">
                <a:solidFill>
                  <a:schemeClr val="tx1"/>
                </a:solidFill>
                <a:effectLst/>
                <a:latin typeface="+mn-lt"/>
                <a:ea typeface="+mn-ea"/>
                <a:cs typeface="+mn-cs"/>
              </a:rPr>
              <a:t>How was the children’s engagement in inquiry similar to or different from your experience with inquiry?</a:t>
            </a:r>
          </a:p>
          <a:p>
            <a:pPr lvl="0"/>
            <a:r>
              <a:rPr lang="en-US" sz="1200" kern="1200" dirty="0">
                <a:solidFill>
                  <a:schemeClr val="tx1"/>
                </a:solidFill>
                <a:effectLst/>
                <a:latin typeface="+mn-lt"/>
                <a:ea typeface="+mn-ea"/>
                <a:cs typeface="+mn-cs"/>
              </a:rPr>
              <a:t>[Select and play a video clip showing children engaging in inquiry. We provide a video in the Facilitator Notes.]</a:t>
            </a:r>
          </a:p>
          <a:p>
            <a:r>
              <a:rPr lang="en-US" sz="1200" b="1" kern="1200" dirty="0">
                <a:solidFill>
                  <a:schemeClr val="tx1"/>
                </a:solidFill>
                <a:effectLst/>
                <a:latin typeface="+mn-lt"/>
                <a:ea typeface="+mn-ea"/>
                <a:cs typeface="+mn-cs"/>
              </a:rPr>
              <a:t>Facilitator Notes</a:t>
            </a:r>
          </a:p>
          <a:p>
            <a:pPr lvl="0"/>
            <a:r>
              <a:rPr lang="en-US" sz="1200" kern="1200" dirty="0">
                <a:solidFill>
                  <a:schemeClr val="tx1"/>
                </a:solidFill>
                <a:effectLst/>
                <a:latin typeface="+mn-lt"/>
                <a:ea typeface="+mn-ea"/>
                <a:cs typeface="+mn-cs"/>
              </a:rPr>
              <a:t>Choose a video that shows children engaging in inquiry. </a:t>
            </a:r>
          </a:p>
          <a:p>
            <a:pPr lvl="0"/>
            <a:r>
              <a:rPr lang="en-US" sz="1200" kern="1200" dirty="0">
                <a:solidFill>
                  <a:schemeClr val="tx1"/>
                </a:solidFill>
                <a:effectLst/>
                <a:latin typeface="+mn-lt"/>
                <a:ea typeface="+mn-ea"/>
                <a:cs typeface="+mn-cs"/>
              </a:rPr>
              <a:t>We provide the following videos (you may use other videos):</a:t>
            </a:r>
          </a:p>
          <a:p>
            <a:pPr lvl="0"/>
            <a:r>
              <a:rPr lang="en-US" sz="1200" u="sng" kern="1200" dirty="0">
                <a:solidFill>
                  <a:schemeClr val="tx1"/>
                </a:solidFill>
                <a:effectLst/>
                <a:latin typeface="+mn-lt"/>
                <a:ea typeface="+mn-ea"/>
                <a:cs typeface="+mn-cs"/>
                <a:hlinkClick r:id="rId3"/>
              </a:rPr>
              <a:t>Exploring Size and Fit with Ramps and Balls (18–36 Months)</a:t>
            </a:r>
            <a:endParaRPr lang="en-US" sz="1200" kern="1200" dirty="0">
              <a:solidFill>
                <a:schemeClr val="tx1"/>
              </a:solidFill>
              <a:effectLst/>
              <a:latin typeface="+mn-lt"/>
              <a:ea typeface="+mn-ea"/>
              <a:cs typeface="+mn-cs"/>
            </a:endParaRPr>
          </a:p>
          <a:p>
            <a:pPr lvl="0"/>
            <a:r>
              <a:rPr lang="en-US" sz="1200" u="sng" kern="1200" dirty="0">
                <a:solidFill>
                  <a:schemeClr val="tx1"/>
                </a:solidFill>
                <a:effectLst/>
                <a:latin typeface="+mn-lt"/>
                <a:ea typeface="+mn-ea"/>
                <a:cs typeface="+mn-cs"/>
                <a:hlinkClick r:id="rId4"/>
              </a:rPr>
              <a:t>Problem Solving with Blocks (4–5 Years)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Note: Discussion points are provided for the video “Problem Solving with Blocks (4–5 Years)” in the Facilitator Notes on the next slide.</a:t>
            </a:r>
          </a:p>
          <a:p>
            <a:endParaRPr lang="en-US" dirty="0"/>
          </a:p>
        </p:txBody>
      </p:sp>
      <p:sp>
        <p:nvSpPr>
          <p:cNvPr id="4" name="Slide Number Placeholder 3">
            <a:extLst>
              <a:ext uri="{FF2B5EF4-FFF2-40B4-BE49-F238E27FC236}">
                <a16:creationId xmlns:a16="http://schemas.microsoft.com/office/drawing/2014/main" id="{D1E7A95F-EB9F-3535-4EE2-2B11255380F2}"/>
              </a:ext>
            </a:extLst>
          </p:cNvPr>
          <p:cNvSpPr>
            <a:spLocks noGrp="1"/>
          </p:cNvSpPr>
          <p:nvPr>
            <p:ph type="sldNum" sz="quarter" idx="5"/>
          </p:nvPr>
        </p:nvSpPr>
        <p:spPr/>
        <p:txBody>
          <a:bodyPr/>
          <a:lstStyle/>
          <a:p>
            <a:fld id="{896399F6-6299-4610-B81F-5B1794C45A33}" type="slidenum">
              <a:rPr lang="en-US" smtClean="0"/>
              <a:t>9</a:t>
            </a:fld>
            <a:endParaRPr lang="en-US" dirty="0"/>
          </a:p>
        </p:txBody>
      </p:sp>
      <p:sp>
        <p:nvSpPr>
          <p:cNvPr id="5" name="Footer Placeholder 4">
            <a:extLst>
              <a:ext uri="{FF2B5EF4-FFF2-40B4-BE49-F238E27FC236}">
                <a16:creationId xmlns:a16="http://schemas.microsoft.com/office/drawing/2014/main" id="{7EDD61CF-11FE-805E-C1F4-471823FD4BBE}"/>
              </a:ext>
            </a:extLst>
          </p:cNvPr>
          <p:cNvSpPr>
            <a:spLocks noGrp="1"/>
          </p:cNvSpPr>
          <p:nvPr>
            <p:ph type="ftr" sz="quarter" idx="4"/>
          </p:nvPr>
        </p:nvSpPr>
        <p:spPr/>
        <p:txBody>
          <a:bodyPr/>
          <a:lstStyle/>
          <a:p>
            <a:r>
              <a:rPr lang="en-US" dirty="0"/>
              <a:t>Hogg and Abrams, (1988); Gee, (2000) </a:t>
            </a:r>
          </a:p>
        </p:txBody>
      </p:sp>
    </p:spTree>
    <p:extLst>
      <p:ext uri="{BB962C8B-B14F-4D97-AF65-F5344CB8AC3E}">
        <p14:creationId xmlns:p14="http://schemas.microsoft.com/office/powerpoint/2010/main" val="35767927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SHORT HEADER">
    <p:spTree>
      <p:nvGrpSpPr>
        <p:cNvPr id="1" name=""/>
        <p:cNvGrpSpPr/>
        <p:nvPr/>
      </p:nvGrpSpPr>
      <p:grpSpPr>
        <a:xfrm>
          <a:off x="0" y="0"/>
          <a:ext cx="0" cy="0"/>
          <a:chOff x="0" y="0"/>
          <a:chExt cx="0" cy="0"/>
        </a:xfrm>
      </p:grpSpPr>
      <p:sp>
        <p:nvSpPr>
          <p:cNvPr id="3" name="Parallelogram 25">
            <a:extLst>
              <a:ext uri="{FF2B5EF4-FFF2-40B4-BE49-F238E27FC236}">
                <a16:creationId xmlns:a16="http://schemas.microsoft.com/office/drawing/2014/main" id="{CF16B319-DE97-0283-0978-7D9A2FADC377}"/>
              </a:ext>
            </a:extLst>
          </p:cNvPr>
          <p:cNvSpPr/>
          <p:nvPr userDrawn="1"/>
        </p:nvSpPr>
        <p:spPr>
          <a:xfrm>
            <a:off x="6520" y="-6138"/>
            <a:ext cx="6627365" cy="603504"/>
          </a:xfrm>
          <a:custGeom>
            <a:avLst/>
            <a:gdLst>
              <a:gd name="connsiteX0" fmla="*/ 0 w 6798333"/>
              <a:gd name="connsiteY0" fmla="*/ 603504 h 603504"/>
              <a:gd name="connsiteX1" fmla="*/ 150876 w 6798333"/>
              <a:gd name="connsiteY1" fmla="*/ 0 h 603504"/>
              <a:gd name="connsiteX2" fmla="*/ 6798333 w 6798333"/>
              <a:gd name="connsiteY2" fmla="*/ 0 h 603504"/>
              <a:gd name="connsiteX3" fmla="*/ 6647457 w 6798333"/>
              <a:gd name="connsiteY3" fmla="*/ 603504 h 603504"/>
              <a:gd name="connsiteX4" fmla="*/ 0 w 6798333"/>
              <a:gd name="connsiteY4" fmla="*/ 603504 h 603504"/>
              <a:gd name="connsiteX0" fmla="*/ 0 w 6653191"/>
              <a:gd name="connsiteY0" fmla="*/ 603504 h 603504"/>
              <a:gd name="connsiteX1" fmla="*/ 150876 w 6653191"/>
              <a:gd name="connsiteY1" fmla="*/ 0 h 603504"/>
              <a:gd name="connsiteX2" fmla="*/ 6653191 w 6653191"/>
              <a:gd name="connsiteY2" fmla="*/ 0 h 603504"/>
              <a:gd name="connsiteX3" fmla="*/ 6647457 w 6653191"/>
              <a:gd name="connsiteY3" fmla="*/ 603504 h 603504"/>
              <a:gd name="connsiteX4" fmla="*/ 0 w 6653191"/>
              <a:gd name="connsiteY4" fmla="*/ 603504 h 60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3191" h="603504">
                <a:moveTo>
                  <a:pt x="0" y="603504"/>
                </a:moveTo>
                <a:lnTo>
                  <a:pt x="150876" y="0"/>
                </a:lnTo>
                <a:lnTo>
                  <a:pt x="6653191" y="0"/>
                </a:lnTo>
                <a:cubicBezTo>
                  <a:pt x="6651280" y="201168"/>
                  <a:pt x="6649368" y="402336"/>
                  <a:pt x="6647457" y="603504"/>
                </a:cubicBezTo>
                <a:lnTo>
                  <a:pt x="0" y="603504"/>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3">
            <a:extLst>
              <a:ext uri="{FF2B5EF4-FFF2-40B4-BE49-F238E27FC236}">
                <a16:creationId xmlns:a16="http://schemas.microsoft.com/office/drawing/2014/main" id="{5FAE2F13-4C17-F34B-8E83-553699E911DC}"/>
              </a:ext>
            </a:extLst>
          </p:cNvPr>
          <p:cNvSpPr>
            <a:spLocks noChangeAspect="1"/>
          </p:cNvSpPr>
          <p:nvPr userDrawn="1"/>
        </p:nvSpPr>
        <p:spPr>
          <a:xfrm>
            <a:off x="-12274" y="-21129"/>
            <a:ext cx="2725172" cy="618494"/>
          </a:xfrm>
          <a:custGeom>
            <a:avLst/>
            <a:gdLst>
              <a:gd name="connsiteX0" fmla="*/ 0 w 2668733"/>
              <a:gd name="connsiteY0" fmla="*/ 603504 h 603504"/>
              <a:gd name="connsiteX1" fmla="*/ 150876 w 2668733"/>
              <a:gd name="connsiteY1" fmla="*/ 0 h 603504"/>
              <a:gd name="connsiteX2" fmla="*/ 2668733 w 2668733"/>
              <a:gd name="connsiteY2" fmla="*/ 0 h 603504"/>
              <a:gd name="connsiteX3" fmla="*/ 2517857 w 2668733"/>
              <a:gd name="connsiteY3" fmla="*/ 603504 h 603504"/>
              <a:gd name="connsiteX4" fmla="*/ 0 w 2668733"/>
              <a:gd name="connsiteY4" fmla="*/ 603504 h 603504"/>
              <a:gd name="connsiteX0" fmla="*/ 0 w 2541316"/>
              <a:gd name="connsiteY0" fmla="*/ 618494 h 618494"/>
              <a:gd name="connsiteX1" fmla="*/ 23459 w 2541316"/>
              <a:gd name="connsiteY1" fmla="*/ 0 h 618494"/>
              <a:gd name="connsiteX2" fmla="*/ 2541316 w 2541316"/>
              <a:gd name="connsiteY2" fmla="*/ 0 h 618494"/>
              <a:gd name="connsiteX3" fmla="*/ 2390440 w 2541316"/>
              <a:gd name="connsiteY3" fmla="*/ 603504 h 618494"/>
              <a:gd name="connsiteX4" fmla="*/ 0 w 2541316"/>
              <a:gd name="connsiteY4" fmla="*/ 618494 h 618494"/>
              <a:gd name="connsiteX0" fmla="*/ 0 w 2541316"/>
              <a:gd name="connsiteY0" fmla="*/ 625989 h 625989"/>
              <a:gd name="connsiteX1" fmla="*/ 68429 w 2541316"/>
              <a:gd name="connsiteY1" fmla="*/ 0 h 625989"/>
              <a:gd name="connsiteX2" fmla="*/ 2541316 w 2541316"/>
              <a:gd name="connsiteY2" fmla="*/ 7495 h 625989"/>
              <a:gd name="connsiteX3" fmla="*/ 2390440 w 2541316"/>
              <a:gd name="connsiteY3" fmla="*/ 610999 h 625989"/>
              <a:gd name="connsiteX4" fmla="*/ 0 w 2541316"/>
              <a:gd name="connsiteY4" fmla="*/ 625989 h 625989"/>
              <a:gd name="connsiteX0" fmla="*/ 0 w 2503841"/>
              <a:gd name="connsiteY0" fmla="*/ 610999 h 610999"/>
              <a:gd name="connsiteX1" fmla="*/ 30954 w 2503841"/>
              <a:gd name="connsiteY1" fmla="*/ 0 h 610999"/>
              <a:gd name="connsiteX2" fmla="*/ 2503841 w 2503841"/>
              <a:gd name="connsiteY2" fmla="*/ 7495 h 610999"/>
              <a:gd name="connsiteX3" fmla="*/ 2352965 w 2503841"/>
              <a:gd name="connsiteY3" fmla="*/ 610999 h 610999"/>
              <a:gd name="connsiteX4" fmla="*/ 0 w 2503841"/>
              <a:gd name="connsiteY4" fmla="*/ 610999 h 610999"/>
              <a:gd name="connsiteX0" fmla="*/ 6521 w 2510362"/>
              <a:gd name="connsiteY0" fmla="*/ 618494 h 618494"/>
              <a:gd name="connsiteX1" fmla="*/ 0 w 2510362"/>
              <a:gd name="connsiteY1" fmla="*/ 0 h 618494"/>
              <a:gd name="connsiteX2" fmla="*/ 2510362 w 2510362"/>
              <a:gd name="connsiteY2" fmla="*/ 14990 h 618494"/>
              <a:gd name="connsiteX3" fmla="*/ 2359486 w 2510362"/>
              <a:gd name="connsiteY3" fmla="*/ 618494 h 618494"/>
              <a:gd name="connsiteX4" fmla="*/ 6521 w 2510362"/>
              <a:gd name="connsiteY4" fmla="*/ 618494 h 61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0362" h="618494">
                <a:moveTo>
                  <a:pt x="6521" y="618494"/>
                </a:moveTo>
                <a:cubicBezTo>
                  <a:pt x="4347" y="412329"/>
                  <a:pt x="2174" y="206165"/>
                  <a:pt x="0" y="0"/>
                </a:cubicBezTo>
                <a:lnTo>
                  <a:pt x="2510362" y="14990"/>
                </a:lnTo>
                <a:lnTo>
                  <a:pt x="2359486" y="618494"/>
                </a:lnTo>
                <a:lnTo>
                  <a:pt x="6521" y="618494"/>
                </a:lnTo>
                <a:close/>
              </a:path>
            </a:pathLst>
          </a:custGeom>
          <a:solidFill>
            <a:schemeClr val="accent3"/>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6" name="Date Placeholder 3">
            <a:extLst>
              <a:ext uri="{FF2B5EF4-FFF2-40B4-BE49-F238E27FC236}">
                <a16:creationId xmlns:a16="http://schemas.microsoft.com/office/drawing/2014/main" id="{9F03CF44-73D3-4B0B-6410-D5E5A227051A}"/>
              </a:ext>
            </a:extLst>
          </p:cNvPr>
          <p:cNvSpPr txBox="1">
            <a:spLocks/>
          </p:cNvSpPr>
          <p:nvPr userDrawn="1"/>
        </p:nvSpPr>
        <p:spPr>
          <a:xfrm>
            <a:off x="188811" y="40339"/>
            <a:ext cx="4153347" cy="507831"/>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solidFill>
                  <a:schemeClr val="bg1"/>
                </a:solidFill>
              </a:rPr>
              <a:t>Laying the </a:t>
            </a:r>
            <a:br>
              <a:rPr lang="en-US" sz="1500" dirty="0">
                <a:solidFill>
                  <a:schemeClr val="bg1"/>
                </a:solidFill>
              </a:rPr>
            </a:br>
            <a:r>
              <a:rPr lang="en-US" sz="1500" dirty="0">
                <a:solidFill>
                  <a:schemeClr val="bg1"/>
                </a:solidFill>
              </a:rPr>
              <a:t>Foundation for STEAM</a:t>
            </a:r>
          </a:p>
        </p:txBody>
      </p:sp>
      <p:sp>
        <p:nvSpPr>
          <p:cNvPr id="10" name="Date Placeholder 3">
            <a:extLst>
              <a:ext uri="{FF2B5EF4-FFF2-40B4-BE49-F238E27FC236}">
                <a16:creationId xmlns:a16="http://schemas.microsoft.com/office/drawing/2014/main" id="{7442A6DF-517E-BB01-1AB1-062E210DC5E6}"/>
              </a:ext>
            </a:extLst>
          </p:cNvPr>
          <p:cNvSpPr txBox="1">
            <a:spLocks/>
          </p:cNvSpPr>
          <p:nvPr userDrawn="1"/>
        </p:nvSpPr>
        <p:spPr>
          <a:xfrm>
            <a:off x="2811590" y="55344"/>
            <a:ext cx="5528105" cy="507831"/>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solidFill>
                  <a:schemeClr val="bg1"/>
                </a:solidFill>
              </a:rPr>
              <a:t>Building a Culture </a:t>
            </a:r>
            <a:br>
              <a:rPr lang="en-US" sz="1500" dirty="0">
                <a:solidFill>
                  <a:schemeClr val="bg1"/>
                </a:solidFill>
              </a:rPr>
            </a:br>
            <a:r>
              <a:rPr lang="en-US" sz="1500" dirty="0">
                <a:solidFill>
                  <a:schemeClr val="bg1"/>
                </a:solidFill>
              </a:rPr>
              <a:t>of Inquiry</a:t>
            </a:r>
          </a:p>
        </p:txBody>
      </p:sp>
      <p:pic>
        <p:nvPicPr>
          <p:cNvPr id="11" name="Graphic 10">
            <a:extLst>
              <a:ext uri="{FF2B5EF4-FFF2-40B4-BE49-F238E27FC236}">
                <a16:creationId xmlns:a16="http://schemas.microsoft.com/office/drawing/2014/main" id="{70BFB4EB-F4B2-074C-C210-AA0ED0AAACC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269862" y="76373"/>
            <a:ext cx="422118" cy="422118"/>
          </a:xfrm>
          <a:prstGeom prst="rect">
            <a:avLst/>
          </a:prstGeom>
        </p:spPr>
      </p:pic>
      <p:sp>
        <p:nvSpPr>
          <p:cNvPr id="7" name="Rectangle 6">
            <a:extLst>
              <a:ext uri="{FF2B5EF4-FFF2-40B4-BE49-F238E27FC236}">
                <a16:creationId xmlns:a16="http://schemas.microsoft.com/office/drawing/2014/main" id="{2D51F2B1-13E9-ABDD-A99B-E72A67C5B86F}"/>
              </a:ext>
            </a:extLst>
          </p:cNvPr>
          <p:cNvSpPr/>
          <p:nvPr userDrawn="1"/>
        </p:nvSpPr>
        <p:spPr>
          <a:xfrm>
            <a:off x="6447" y="600850"/>
            <a:ext cx="6021546" cy="625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DBF7215-C5B8-6E15-9850-186CD4A7A7C6}"/>
              </a:ext>
            </a:extLst>
          </p:cNvPr>
          <p:cNvSpPr>
            <a:spLocks noGrp="1"/>
          </p:cNvSpPr>
          <p:nvPr userDrawn="1">
            <p:ph type="ctrTitle"/>
          </p:nvPr>
        </p:nvSpPr>
        <p:spPr>
          <a:xfrm>
            <a:off x="585610" y="1664017"/>
            <a:ext cx="4781907" cy="2626360"/>
          </a:xfrm>
        </p:spPr>
        <p:txBody>
          <a:bodyPr anchor="t" anchorCtr="0">
            <a:normAutofit/>
          </a:bodyPr>
          <a:lstStyle>
            <a:lvl1pPr algn="l">
              <a:defRPr sz="5600" b="1">
                <a:solidFill>
                  <a:schemeClr val="accent1"/>
                </a:solidFill>
                <a:latin typeface="Montserrat" pitchFamily="2" charset="77"/>
              </a:defRPr>
            </a:lvl1pPr>
          </a:lstStyle>
          <a:p>
            <a:r>
              <a:rPr lang="en-US" dirty="0"/>
              <a:t>Click to edit Master title style</a:t>
            </a:r>
          </a:p>
        </p:txBody>
      </p:sp>
      <p:pic>
        <p:nvPicPr>
          <p:cNvPr id="12" name="Picture 11">
            <a:extLst>
              <a:ext uri="{FF2B5EF4-FFF2-40B4-BE49-F238E27FC236}">
                <a16:creationId xmlns:a16="http://schemas.microsoft.com/office/drawing/2014/main" id="{AF336757-2303-36D1-0F92-BF4101627AAB}"/>
              </a:ext>
            </a:extLst>
          </p:cNvPr>
          <p:cNvPicPr>
            <a:picLocks noChangeAspect="1"/>
          </p:cNvPicPr>
          <p:nvPr userDrawn="1"/>
        </p:nvPicPr>
        <p:blipFill>
          <a:blip r:embed="rId3">
            <a:extLst>
              <a:ext uri="{28A0092B-C50C-407E-A947-70E740481C1C}">
                <a14:useLocalDpi xmlns:a14="http://schemas.microsoft.com/office/drawing/2010/main" val="0"/>
              </a:ext>
            </a:extLst>
          </a:blip>
          <a:srcRect l="24670" t="2608" r="25438" b="15286"/>
          <a:stretch>
            <a:fillRect/>
          </a:stretch>
        </p:blipFill>
        <p:spPr>
          <a:xfrm>
            <a:off x="5953188" y="0"/>
            <a:ext cx="6244973" cy="6853564"/>
          </a:xfrm>
          <a:prstGeom prst="rect">
            <a:avLst/>
          </a:prstGeom>
        </p:spPr>
      </p:pic>
      <p:pic>
        <p:nvPicPr>
          <p:cNvPr id="4" name="Picture 3" descr="A black background with orange and pink text&#10;&#10;Description automatically generated">
            <a:extLst>
              <a:ext uri="{FF2B5EF4-FFF2-40B4-BE49-F238E27FC236}">
                <a16:creationId xmlns:a16="http://schemas.microsoft.com/office/drawing/2014/main" id="{4FB09A9C-AFB6-3C64-3D0A-A5E0B4B146D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3974307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724F931-A9E5-BA55-03DC-13CFBC0FBC9A}"/>
              </a:ext>
            </a:extLst>
          </p:cNvPr>
          <p:cNvSpPr/>
          <p:nvPr userDrawn="1"/>
        </p:nvSpPr>
        <p:spPr>
          <a:xfrm>
            <a:off x="0" y="-1"/>
            <a:ext cx="12192000" cy="9692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923393"/>
            <a:ext cx="5181600" cy="4348819"/>
          </a:xfrm>
        </p:spPr>
        <p:txBody>
          <a:bodyPr/>
          <a:lstStyle>
            <a:lvl1pPr>
              <a:buClr>
                <a:schemeClr val="accent1"/>
              </a:buClr>
              <a:defRPr>
                <a:latin typeface="Montserrat" pitchFamily="2" charset="77"/>
              </a:defRPr>
            </a:lvl1pPr>
            <a:lvl2pPr>
              <a:buClr>
                <a:schemeClr val="accent1"/>
              </a:buClr>
              <a:defRPr>
                <a:latin typeface="Montserrat" pitchFamily="2" charset="77"/>
              </a:defRPr>
            </a:lvl2pPr>
            <a:lvl3pPr>
              <a:buClr>
                <a:schemeClr val="accent1"/>
              </a:buClr>
              <a:defRPr>
                <a:latin typeface="Montserrat" pitchFamily="2" charset="77"/>
              </a:defRPr>
            </a:lvl3pPr>
            <a:lvl4pPr>
              <a:buClr>
                <a:schemeClr val="accent1"/>
              </a:buClr>
              <a:defRPr>
                <a:latin typeface="Montserrat" pitchFamily="2" charset="77"/>
              </a:defRPr>
            </a:lvl4pPr>
            <a:lvl5pPr>
              <a:buClr>
                <a:schemeClr val="accent1"/>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923393"/>
            <a:ext cx="5181600" cy="4348820"/>
          </a:xfrm>
        </p:spPr>
        <p:txBody>
          <a:bodyPr/>
          <a:lstStyle>
            <a:lvl1pPr>
              <a:buClr>
                <a:schemeClr val="accent1"/>
              </a:buClr>
              <a:defRPr>
                <a:latin typeface="Montserrat" pitchFamily="2" charset="77"/>
              </a:defRPr>
            </a:lvl1pPr>
            <a:lvl2pPr>
              <a:buClr>
                <a:schemeClr val="accent1"/>
              </a:buClr>
              <a:defRPr>
                <a:latin typeface="Montserrat" pitchFamily="2" charset="77"/>
              </a:defRPr>
            </a:lvl2pPr>
            <a:lvl3pPr>
              <a:buClr>
                <a:schemeClr val="accent1"/>
              </a:buClr>
              <a:defRPr>
                <a:latin typeface="Montserrat" pitchFamily="2" charset="77"/>
              </a:defRPr>
            </a:lvl3pPr>
            <a:lvl4pPr>
              <a:buClr>
                <a:schemeClr val="accent1"/>
              </a:buClr>
              <a:defRPr>
                <a:latin typeface="Montserrat" pitchFamily="2" charset="77"/>
              </a:defRPr>
            </a:lvl4pPr>
            <a:lvl5pPr>
              <a:buClr>
                <a:schemeClr val="accent1"/>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200"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2" name="Subtitle 2">
            <a:extLst>
              <a:ext uri="{FF2B5EF4-FFF2-40B4-BE49-F238E27FC236}">
                <a16:creationId xmlns:a16="http://schemas.microsoft.com/office/drawing/2014/main" id="{CE871B53-9DBA-10F1-A915-F8BEAC880898}"/>
              </a:ext>
            </a:extLst>
          </p:cNvPr>
          <p:cNvSpPr>
            <a:spLocks noGrp="1"/>
          </p:cNvSpPr>
          <p:nvPr>
            <p:ph type="subTitle" idx="14" hasCustomPrompt="1"/>
          </p:nvPr>
        </p:nvSpPr>
        <p:spPr>
          <a:xfrm>
            <a:off x="838198" y="1024128"/>
            <a:ext cx="10165605" cy="687429"/>
          </a:xfrm>
        </p:spPr>
        <p:txBody>
          <a:bodyPr anchor="ctr">
            <a:normAutofit/>
          </a:bodyPr>
          <a:lstStyle>
            <a:lvl1pPr marL="0" indent="0" algn="l">
              <a:buNone/>
              <a:defRPr sz="3200" b="0" i="0">
                <a:solidFill>
                  <a:schemeClr val="accent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8" name="Picture 7" descr="A black background with orange and pink text&#10;&#10;Description automatically generated">
            <a:extLst>
              <a:ext uri="{FF2B5EF4-FFF2-40B4-BE49-F238E27FC236}">
                <a16:creationId xmlns:a16="http://schemas.microsoft.com/office/drawing/2014/main" id="{ABFA3DFB-1DE5-BCB4-55D3-65D0A859F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75AFC0C1-EC5A-03F4-1CCA-B392523ABBC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1"/>
                </a:solidFill>
              </a:rPr>
              <a:pPr/>
              <a:t>‹#›</a:t>
            </a:fld>
            <a:endParaRPr lang="en-US" dirty="0">
              <a:solidFill>
                <a:schemeClr val="accent1"/>
              </a:solidFill>
            </a:endParaRPr>
          </a:p>
        </p:txBody>
      </p:sp>
    </p:spTree>
    <p:extLst>
      <p:ext uri="{BB962C8B-B14F-4D97-AF65-F5344CB8AC3E}">
        <p14:creationId xmlns:p14="http://schemas.microsoft.com/office/powerpoint/2010/main" val="1414689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065B1A-284E-4DA4-073F-279F353483DE}"/>
              </a:ext>
            </a:extLst>
          </p:cNvPr>
          <p:cNvSpPr/>
          <p:nvPr userDrawn="1"/>
        </p:nvSpPr>
        <p:spPr>
          <a:xfrm>
            <a:off x="0" y="-1"/>
            <a:ext cx="12192000" cy="9692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6F07DABB-E10E-EB75-AF1A-0D85E50420C5}"/>
              </a:ext>
            </a:extLst>
          </p:cNvPr>
          <p:cNvSpPr>
            <a:spLocks noGrp="1"/>
          </p:cNvSpPr>
          <p:nvPr>
            <p:ph type="title"/>
          </p:nvPr>
        </p:nvSpPr>
        <p:spPr>
          <a:xfrm>
            <a:off x="839788"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A7BE126-C168-0CA5-8A24-E6D07F2710F7}"/>
              </a:ext>
            </a:extLst>
          </p:cNvPr>
          <p:cNvSpPr>
            <a:spLocks noGrp="1"/>
          </p:cNvSpPr>
          <p:nvPr>
            <p:ph type="body" idx="1"/>
          </p:nvPr>
        </p:nvSpPr>
        <p:spPr>
          <a:xfrm>
            <a:off x="839788" y="1106424"/>
            <a:ext cx="5157787"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4B2156-5D79-5FA6-B285-764B4A03A036}"/>
              </a:ext>
            </a:extLst>
          </p:cNvPr>
          <p:cNvSpPr>
            <a:spLocks noGrp="1"/>
          </p:cNvSpPr>
          <p:nvPr>
            <p:ph sz="half" idx="2"/>
          </p:nvPr>
        </p:nvSpPr>
        <p:spPr>
          <a:xfrm>
            <a:off x="839788" y="2058352"/>
            <a:ext cx="5157787" cy="4131311"/>
          </a:xfrm>
        </p:spPr>
        <p:txBody>
          <a:bodyPr/>
          <a:lstStyle>
            <a:lvl1pPr>
              <a:buClr>
                <a:schemeClr val="accent1"/>
              </a:buClr>
              <a:defRPr>
                <a:latin typeface="Montserrat" pitchFamily="2" charset="77"/>
              </a:defRPr>
            </a:lvl1pPr>
            <a:lvl2pPr>
              <a:buClr>
                <a:schemeClr val="accent1"/>
              </a:buClr>
              <a:defRPr>
                <a:latin typeface="Montserrat" pitchFamily="2" charset="77"/>
              </a:defRPr>
            </a:lvl2pPr>
            <a:lvl3pPr>
              <a:buClr>
                <a:schemeClr val="accent1"/>
              </a:buClr>
              <a:defRPr>
                <a:latin typeface="Montserrat" pitchFamily="2" charset="77"/>
              </a:defRPr>
            </a:lvl3pPr>
            <a:lvl4pPr>
              <a:buClr>
                <a:schemeClr val="accent1"/>
              </a:buClr>
              <a:defRPr>
                <a:latin typeface="Montserrat" pitchFamily="2" charset="77"/>
              </a:defRPr>
            </a:lvl4pPr>
            <a:lvl5pPr>
              <a:buClr>
                <a:schemeClr val="accent1"/>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196CF8A-BFA6-6268-01D7-FE72AC9FF389}"/>
              </a:ext>
            </a:extLst>
          </p:cNvPr>
          <p:cNvSpPr>
            <a:spLocks noGrp="1"/>
          </p:cNvSpPr>
          <p:nvPr>
            <p:ph type="body" sz="quarter" idx="3"/>
          </p:nvPr>
        </p:nvSpPr>
        <p:spPr>
          <a:xfrm>
            <a:off x="6172200" y="1106424"/>
            <a:ext cx="5183188"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BD6D31-CF21-9AF9-44EC-B8DBC730368E}"/>
              </a:ext>
            </a:extLst>
          </p:cNvPr>
          <p:cNvSpPr>
            <a:spLocks noGrp="1"/>
          </p:cNvSpPr>
          <p:nvPr>
            <p:ph sz="quarter" idx="4"/>
          </p:nvPr>
        </p:nvSpPr>
        <p:spPr>
          <a:xfrm>
            <a:off x="6172200" y="2058352"/>
            <a:ext cx="5183188" cy="4131311"/>
          </a:xfrm>
        </p:spPr>
        <p:txBody>
          <a:bodyPr/>
          <a:lstStyle>
            <a:lvl1pPr>
              <a:buClr>
                <a:schemeClr val="accent1"/>
              </a:buClr>
              <a:defRPr>
                <a:latin typeface="Montserrat" pitchFamily="2" charset="77"/>
              </a:defRPr>
            </a:lvl1pPr>
            <a:lvl2pPr>
              <a:buClr>
                <a:schemeClr val="accent1"/>
              </a:buClr>
              <a:defRPr>
                <a:latin typeface="Montserrat" pitchFamily="2" charset="77"/>
              </a:defRPr>
            </a:lvl2pPr>
            <a:lvl3pPr>
              <a:buClr>
                <a:schemeClr val="accent1"/>
              </a:buClr>
              <a:defRPr>
                <a:latin typeface="Montserrat" pitchFamily="2" charset="77"/>
              </a:defRPr>
            </a:lvl3pPr>
            <a:lvl4pPr>
              <a:buClr>
                <a:schemeClr val="accent1"/>
              </a:buClr>
              <a:defRPr>
                <a:latin typeface="Montserrat" pitchFamily="2" charset="77"/>
              </a:defRPr>
            </a:lvl4pPr>
            <a:lvl5pPr>
              <a:buClr>
                <a:schemeClr val="accent1"/>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A black background with orange and pink text&#10;&#10;Description automatically generated">
            <a:extLst>
              <a:ext uri="{FF2B5EF4-FFF2-40B4-BE49-F238E27FC236}">
                <a16:creationId xmlns:a16="http://schemas.microsoft.com/office/drawing/2014/main" id="{2D58A50B-A91B-72AB-2B5C-386E76B9B2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
        <p:nvSpPr>
          <p:cNvPr id="7" name="Slide Number Placeholder 3">
            <a:extLst>
              <a:ext uri="{FF2B5EF4-FFF2-40B4-BE49-F238E27FC236}">
                <a16:creationId xmlns:a16="http://schemas.microsoft.com/office/drawing/2014/main" id="{6C1FAE5A-9F2B-3DAD-8471-0CF455DBF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1"/>
                </a:solidFill>
              </a:rPr>
              <a:pPr/>
              <a:t>‹#›</a:t>
            </a:fld>
            <a:endParaRPr lang="en-US" dirty="0">
              <a:solidFill>
                <a:schemeClr val="accent1"/>
              </a:solidFill>
            </a:endParaRPr>
          </a:p>
        </p:txBody>
      </p:sp>
    </p:spTree>
    <p:extLst>
      <p:ext uri="{BB962C8B-B14F-4D97-AF65-F5344CB8AC3E}">
        <p14:creationId xmlns:p14="http://schemas.microsoft.com/office/powerpoint/2010/main" val="34300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700548" y="237744"/>
            <a:ext cx="11326136" cy="507831"/>
          </a:xfrm>
        </p:spPr>
        <p:txBody>
          <a:bodyPr wrap="square">
            <a:spAutoFit/>
          </a:bodyPr>
          <a:lstStyle>
            <a:lvl1pPr>
              <a:defRPr>
                <a:latin typeface="Montserrat" pitchFamily="2" charset="77"/>
              </a:defRPr>
            </a:lvl1pPr>
          </a:lstStyle>
          <a:p>
            <a:r>
              <a:rPr lang="en-US"/>
              <a:t>Click to edit Master title style</a:t>
            </a:r>
            <a:endParaRPr lang="en-US" dirty="0"/>
          </a:p>
        </p:txBody>
      </p:sp>
      <p:pic>
        <p:nvPicPr>
          <p:cNvPr id="6" name="Picture 5" descr="A black background with orange and pink text&#10;&#10;Description automatically generated">
            <a:extLst>
              <a:ext uri="{FF2B5EF4-FFF2-40B4-BE49-F238E27FC236}">
                <a16:creationId xmlns:a16="http://schemas.microsoft.com/office/drawing/2014/main" id="{2897E82C-9D8E-15E2-E424-24885393AC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5F03F21B-26E9-E189-DB67-825562B7C43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1"/>
                </a:solidFill>
              </a:rPr>
              <a:pPr/>
              <a:t>‹#›</a:t>
            </a:fld>
            <a:endParaRPr lang="en-US" dirty="0">
              <a:solidFill>
                <a:schemeClr val="accent1"/>
              </a:solidFill>
            </a:endParaRPr>
          </a:p>
        </p:txBody>
      </p:sp>
    </p:spTree>
    <p:extLst>
      <p:ext uri="{BB962C8B-B14F-4D97-AF65-F5344CB8AC3E}">
        <p14:creationId xmlns:p14="http://schemas.microsoft.com/office/powerpoint/2010/main" val="1866703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563DBB-4D26-ADF3-B848-BF7567D645DB}"/>
              </a:ext>
            </a:extLst>
          </p:cNvPr>
          <p:cNvSpPr/>
          <p:nvPr userDrawn="1"/>
        </p:nvSpPr>
        <p:spPr>
          <a:xfrm>
            <a:off x="0" y="-1"/>
            <a:ext cx="12192000" cy="9692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835572" y="237744"/>
            <a:ext cx="11192256"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7" name="Picture 6" descr="A black background with orange and pink text&#10;&#10;Description automatically generated">
            <a:extLst>
              <a:ext uri="{FF2B5EF4-FFF2-40B4-BE49-F238E27FC236}">
                <a16:creationId xmlns:a16="http://schemas.microsoft.com/office/drawing/2014/main" id="{34D83D3C-AD86-FA74-4646-65424A3D1D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
        <p:nvSpPr>
          <p:cNvPr id="4" name="Slide Number Placeholder 3">
            <a:extLst>
              <a:ext uri="{FF2B5EF4-FFF2-40B4-BE49-F238E27FC236}">
                <a16:creationId xmlns:a16="http://schemas.microsoft.com/office/drawing/2014/main" id="{F163DA2F-D770-9A9E-5BC4-205E1D0D8174}"/>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1"/>
                </a:solidFill>
              </a:rPr>
              <a:pPr/>
              <a:t>‹#›</a:t>
            </a:fld>
            <a:endParaRPr lang="en-US" dirty="0">
              <a:solidFill>
                <a:schemeClr val="accent1"/>
              </a:solidFill>
            </a:endParaRPr>
          </a:p>
        </p:txBody>
      </p:sp>
    </p:spTree>
    <p:extLst>
      <p:ext uri="{BB962C8B-B14F-4D97-AF65-F5344CB8AC3E}">
        <p14:creationId xmlns:p14="http://schemas.microsoft.com/office/powerpoint/2010/main" val="1968150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black background with orange and pink text&#10;&#10;Description automatically generated">
            <a:extLst>
              <a:ext uri="{FF2B5EF4-FFF2-40B4-BE49-F238E27FC236}">
                <a16:creationId xmlns:a16="http://schemas.microsoft.com/office/drawing/2014/main" id="{D1743FD9-B7A5-29D3-08A1-B23A0595F9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1"/>
                </a:solidFill>
              </a:rPr>
              <a:pPr/>
              <a:t>‹#›</a:t>
            </a:fld>
            <a:endParaRPr lang="en-US" dirty="0">
              <a:solidFill>
                <a:schemeClr val="accent1"/>
              </a:solidFill>
            </a:endParaRPr>
          </a:p>
        </p:txBody>
      </p:sp>
    </p:spTree>
    <p:extLst>
      <p:ext uri="{BB962C8B-B14F-4D97-AF65-F5344CB8AC3E}">
        <p14:creationId xmlns:p14="http://schemas.microsoft.com/office/powerpoint/2010/main" val="2118761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07190-965A-EBDD-07AF-719E03061A59}"/>
              </a:ext>
            </a:extLst>
          </p:cNvPr>
          <p:cNvSpPr>
            <a:spLocks noGrp="1"/>
          </p:cNvSpPr>
          <p:nvPr>
            <p:ph type="title"/>
          </p:nvPr>
        </p:nvSpPr>
        <p:spPr>
          <a:xfrm>
            <a:off x="839788" y="457200"/>
            <a:ext cx="3932237" cy="1600200"/>
          </a:xfrm>
        </p:spPr>
        <p:txBody>
          <a:bodyPr anchor="b"/>
          <a:lstStyle>
            <a:lvl1pPr>
              <a:defRPr sz="3200">
                <a:latin typeface="Montserra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59A6202B-C2B4-A588-9E1F-4A8BF1B3838C}"/>
              </a:ext>
            </a:extLst>
          </p:cNvPr>
          <p:cNvSpPr>
            <a:spLocks noGrp="1"/>
          </p:cNvSpPr>
          <p:nvPr>
            <p:ph idx="1"/>
          </p:nvPr>
        </p:nvSpPr>
        <p:spPr>
          <a:xfrm>
            <a:off x="5183188" y="987425"/>
            <a:ext cx="6172200" cy="4873625"/>
          </a:xfrm>
        </p:spPr>
        <p:txBody>
          <a:bodyPr/>
          <a:lstStyle>
            <a:lvl1pPr>
              <a:defRPr sz="3200">
                <a:latin typeface="Montserrat" pitchFamily="2" charset="77"/>
              </a:defRPr>
            </a:lvl1pPr>
            <a:lvl2pPr>
              <a:defRPr sz="2800">
                <a:latin typeface="Montserrat" pitchFamily="2" charset="77"/>
              </a:defRPr>
            </a:lvl2pPr>
            <a:lvl3pPr>
              <a:defRPr sz="2400">
                <a:latin typeface="Montserrat" pitchFamily="2" charset="77"/>
              </a:defRPr>
            </a:lvl3pPr>
            <a:lvl4pPr>
              <a:defRPr sz="2000">
                <a:latin typeface="Montserrat" pitchFamily="2" charset="77"/>
              </a:defRPr>
            </a:lvl4pPr>
            <a:lvl5pPr>
              <a:defRPr sz="2000">
                <a:latin typeface="Montserrat" pitchFamily="2" charset="77"/>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AF49E5-F935-17B2-5630-C8C2EFA9AA41}"/>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ACD6269A-5A3A-5252-08AE-0FC483A9D4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6D084669-E976-DB7D-D239-0088D2F7C9F0}"/>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1"/>
                </a:solidFill>
              </a:rPr>
              <a:pPr/>
              <a:t>‹#›</a:t>
            </a:fld>
            <a:endParaRPr lang="en-US" dirty="0">
              <a:solidFill>
                <a:schemeClr val="accent1"/>
              </a:solidFill>
            </a:endParaRPr>
          </a:p>
        </p:txBody>
      </p:sp>
    </p:spTree>
    <p:extLst>
      <p:ext uri="{BB962C8B-B14F-4D97-AF65-F5344CB8AC3E}">
        <p14:creationId xmlns:p14="http://schemas.microsoft.com/office/powerpoint/2010/main" val="97497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24FBB-FF83-C9B1-CD65-E03D4F5AAB30}"/>
              </a:ext>
            </a:extLst>
          </p:cNvPr>
          <p:cNvSpPr>
            <a:spLocks noGrp="1"/>
          </p:cNvSpPr>
          <p:nvPr>
            <p:ph type="title"/>
          </p:nvPr>
        </p:nvSpPr>
        <p:spPr>
          <a:xfrm>
            <a:off x="839788" y="457200"/>
            <a:ext cx="3932237" cy="1600200"/>
          </a:xfrm>
        </p:spPr>
        <p:txBody>
          <a:bodyPr anchor="b"/>
          <a:lstStyle>
            <a:lvl1pPr>
              <a:defRPr sz="3200">
                <a:latin typeface="Montserrat" pitchFamily="2" charset="77"/>
              </a:defRPr>
            </a:lvl1pPr>
          </a:lstStyle>
          <a:p>
            <a:r>
              <a:rPr lang="en-US"/>
              <a:t>Click to edit Master title style</a:t>
            </a:r>
          </a:p>
        </p:txBody>
      </p:sp>
      <p:sp>
        <p:nvSpPr>
          <p:cNvPr id="3" name="Picture Placeholder 2">
            <a:extLst>
              <a:ext uri="{FF2B5EF4-FFF2-40B4-BE49-F238E27FC236}">
                <a16:creationId xmlns:a16="http://schemas.microsoft.com/office/drawing/2014/main" id="{C70FD461-79AE-06AC-4A8A-8F97F9810776}"/>
              </a:ext>
            </a:extLst>
          </p:cNvPr>
          <p:cNvSpPr>
            <a:spLocks noGrp="1"/>
          </p:cNvSpPr>
          <p:nvPr>
            <p:ph type="pic" idx="1"/>
          </p:nvPr>
        </p:nvSpPr>
        <p:spPr>
          <a:xfrm>
            <a:off x="5183188" y="987425"/>
            <a:ext cx="6172200" cy="4873625"/>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6B2D769-9BCC-0D85-A22A-B0EC226B0045}"/>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483C6C8F-93E5-E9DF-BF6A-621E155EE0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EE3CD8D9-1E12-9CBD-90C3-2C7F7FDA877B}"/>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1"/>
                </a:solidFill>
              </a:rPr>
              <a:pPr/>
              <a:t>‹#›</a:t>
            </a:fld>
            <a:endParaRPr lang="en-US" dirty="0">
              <a:solidFill>
                <a:schemeClr val="accent1"/>
              </a:solidFill>
            </a:endParaRPr>
          </a:p>
        </p:txBody>
      </p:sp>
    </p:spTree>
    <p:extLst>
      <p:ext uri="{BB962C8B-B14F-4D97-AF65-F5344CB8AC3E}">
        <p14:creationId xmlns:p14="http://schemas.microsoft.com/office/powerpoint/2010/main" val="1001825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Acks Slide 2">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1"/>
                </a:solidFill>
              </a:rPr>
              <a:pPr/>
              <a:t>‹#›</a:t>
            </a:fld>
            <a:endParaRPr lang="en-US" dirty="0">
              <a:solidFill>
                <a:schemeClr val="accent1"/>
              </a:solidFill>
            </a:endParaRPr>
          </a:p>
        </p:txBody>
      </p:sp>
    </p:spTree>
    <p:extLst>
      <p:ext uri="{BB962C8B-B14F-4D97-AF65-F5344CB8AC3E}">
        <p14:creationId xmlns:p14="http://schemas.microsoft.com/office/powerpoint/2010/main" val="924953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Acks Slid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7214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16" name="Slide Number Placeholder 3">
            <a:extLst>
              <a:ext uri="{FF2B5EF4-FFF2-40B4-BE49-F238E27FC236}">
                <a16:creationId xmlns:a16="http://schemas.microsoft.com/office/drawing/2014/main" id="{47D6916A-A13E-E2BE-E1BF-854E0C5B83B7}"/>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1"/>
                </a:solidFill>
              </a:rPr>
              <a:pPr/>
              <a:t>‹#›</a:t>
            </a:fld>
            <a:endParaRPr lang="en-US" dirty="0">
              <a:solidFill>
                <a:schemeClr val="accent1"/>
              </a:solidFill>
            </a:endParaRPr>
          </a:p>
        </p:txBody>
      </p:sp>
      <p:sp>
        <p:nvSpPr>
          <p:cNvPr id="7" name="Rectangle 6">
            <a:extLst>
              <a:ext uri="{FF2B5EF4-FFF2-40B4-BE49-F238E27FC236}">
                <a16:creationId xmlns:a16="http://schemas.microsoft.com/office/drawing/2014/main" id="{ABC7B992-835B-9CA9-2753-5510D5C0CACA}"/>
              </a:ext>
            </a:extLst>
          </p:cNvPr>
          <p:cNvSpPr/>
          <p:nvPr userDrawn="1"/>
        </p:nvSpPr>
        <p:spPr>
          <a:xfrm>
            <a:off x="0" y="-1"/>
            <a:ext cx="12192000" cy="9692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33CD1C2F-ADBE-D7AB-25C7-1F4C327A51C9}"/>
              </a:ext>
            </a:extLst>
          </p:cNvPr>
          <p:cNvSpPr>
            <a:spLocks noGrp="1"/>
          </p:cNvSpPr>
          <p:nvPr>
            <p:ph type="title"/>
          </p:nvPr>
        </p:nvSpPr>
        <p:spPr>
          <a:xfrm>
            <a:off x="851646" y="237744"/>
            <a:ext cx="10834075" cy="507831"/>
          </a:xfrm>
        </p:spPr>
        <p:txBody>
          <a:bodyPr anchor="t" anchorCtr="0">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B33346D-541E-3A94-728C-8339318FF420}"/>
              </a:ext>
            </a:extLst>
          </p:cNvPr>
          <p:cNvSpPr>
            <a:spLocks noGrp="1"/>
          </p:cNvSpPr>
          <p:nvPr>
            <p:ph idx="1"/>
          </p:nvPr>
        </p:nvSpPr>
        <p:spPr>
          <a:xfrm>
            <a:off x="851646" y="1253331"/>
            <a:ext cx="10834075" cy="4351338"/>
          </a:xfrm>
        </p:spPr>
        <p:txBody>
          <a:bodyPr/>
          <a:lstStyle>
            <a:lvl1pPr>
              <a:lnSpc>
                <a:spcPct val="120000"/>
              </a:lnSpc>
              <a:buClr>
                <a:schemeClr val="accent1"/>
              </a:buClr>
              <a:defRPr>
                <a:latin typeface="Montserrat" pitchFamily="2" charset="77"/>
              </a:defRPr>
            </a:lvl1pPr>
            <a:lvl2pPr>
              <a:lnSpc>
                <a:spcPct val="120000"/>
              </a:lnSpc>
              <a:buClr>
                <a:schemeClr val="accent1"/>
              </a:buClr>
              <a:defRPr>
                <a:latin typeface="Montserrat" pitchFamily="2" charset="77"/>
              </a:defRPr>
            </a:lvl2pPr>
            <a:lvl3pPr>
              <a:lnSpc>
                <a:spcPct val="120000"/>
              </a:lnSpc>
              <a:buClr>
                <a:schemeClr val="accent1"/>
              </a:buClr>
              <a:defRPr>
                <a:latin typeface="Montserrat" pitchFamily="2" charset="77"/>
              </a:defRPr>
            </a:lvl3pPr>
            <a:lvl4pPr>
              <a:lnSpc>
                <a:spcPct val="120000"/>
              </a:lnSpc>
              <a:buClr>
                <a:schemeClr val="accent1"/>
              </a:buClr>
              <a:defRPr>
                <a:latin typeface="Montserrat" pitchFamily="2" charset="77"/>
              </a:defRPr>
            </a:lvl4pPr>
            <a:lvl5pPr>
              <a:lnSpc>
                <a:spcPct val="120000"/>
              </a:lnSpc>
              <a:buClr>
                <a:schemeClr val="accent1"/>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black background with orange and pink text&#10;&#10;Description automatically generated">
            <a:extLst>
              <a:ext uri="{FF2B5EF4-FFF2-40B4-BE49-F238E27FC236}">
                <a16:creationId xmlns:a16="http://schemas.microsoft.com/office/drawing/2014/main" id="{86A8E1E5-FD0E-1573-A51F-20C4C9B9BF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103750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1">
    <p:spTree>
      <p:nvGrpSpPr>
        <p:cNvPr id="1" name=""/>
        <p:cNvGrpSpPr/>
        <p:nvPr/>
      </p:nvGrpSpPr>
      <p:grpSpPr>
        <a:xfrm>
          <a:off x="0" y="0"/>
          <a:ext cx="0" cy="0"/>
          <a:chOff x="0" y="0"/>
          <a:chExt cx="0" cy="0"/>
        </a:xfrm>
      </p:grpSpPr>
      <p:sp>
        <p:nvSpPr>
          <p:cNvPr id="2" name="Parallelogram 4">
            <a:extLst>
              <a:ext uri="{FF2B5EF4-FFF2-40B4-BE49-F238E27FC236}">
                <a16:creationId xmlns:a16="http://schemas.microsoft.com/office/drawing/2014/main" id="{99106158-56B9-2217-E443-573F19EDC6AE}"/>
              </a:ext>
            </a:extLst>
          </p:cNvPr>
          <p:cNvSpPr/>
          <p:nvPr userDrawn="1"/>
        </p:nvSpPr>
        <p:spPr>
          <a:xfrm>
            <a:off x="-12123" y="0"/>
            <a:ext cx="8629073" cy="6228966"/>
          </a:xfrm>
          <a:custGeom>
            <a:avLst/>
            <a:gdLst>
              <a:gd name="connsiteX0" fmla="*/ 0 w 10778837"/>
              <a:gd name="connsiteY0" fmla="*/ 6858000 h 6858000"/>
              <a:gd name="connsiteX1" fmla="*/ 1714500 w 10778837"/>
              <a:gd name="connsiteY1" fmla="*/ 0 h 6858000"/>
              <a:gd name="connsiteX2" fmla="*/ 10778837 w 10778837"/>
              <a:gd name="connsiteY2" fmla="*/ 0 h 6858000"/>
              <a:gd name="connsiteX3" fmla="*/ 9064337 w 10778837"/>
              <a:gd name="connsiteY3" fmla="*/ 6858000 h 6858000"/>
              <a:gd name="connsiteX4" fmla="*/ 0 w 10778837"/>
              <a:gd name="connsiteY4" fmla="*/ 6858000 h 6858000"/>
              <a:gd name="connsiteX0" fmla="*/ 38735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38735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1270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9026237 w 9064337"/>
              <a:gd name="connsiteY3" fmla="*/ 6858000 h 6870700"/>
              <a:gd name="connsiteX4" fmla="*/ 12700 w 9064337"/>
              <a:gd name="connsiteY4" fmla="*/ 687070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4337" h="6870700">
                <a:moveTo>
                  <a:pt x="12700" y="6870700"/>
                </a:moveTo>
                <a:cubicBezTo>
                  <a:pt x="8467" y="4580467"/>
                  <a:pt x="4233" y="2290233"/>
                  <a:pt x="0" y="0"/>
                </a:cubicBezTo>
                <a:lnTo>
                  <a:pt x="9064337" y="0"/>
                </a:lnTo>
                <a:lnTo>
                  <a:pt x="9026237" y="6858000"/>
                </a:lnTo>
                <a:lnTo>
                  <a:pt x="12700" y="6870700"/>
                </a:lnTo>
                <a:close/>
              </a:path>
            </a:pathLst>
          </a:custGeom>
          <a:solidFill>
            <a:schemeClr val="accent1"/>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3" name="Title 1">
            <a:extLst>
              <a:ext uri="{FF2B5EF4-FFF2-40B4-BE49-F238E27FC236}">
                <a16:creationId xmlns:a16="http://schemas.microsoft.com/office/drawing/2014/main" id="{270D5323-9D08-1BF1-2026-E29C8844B730}"/>
              </a:ext>
            </a:extLst>
          </p:cNvPr>
          <p:cNvSpPr>
            <a:spLocks noGrp="1"/>
          </p:cNvSpPr>
          <p:nvPr>
            <p:ph type="title"/>
          </p:nvPr>
        </p:nvSpPr>
        <p:spPr>
          <a:xfrm>
            <a:off x="1022350" y="2603734"/>
            <a:ext cx="5720195" cy="1421928"/>
          </a:xfrm>
        </p:spPr>
        <p:txBody>
          <a:bodyPr wrap="square" anchor="t" anchorCtr="0">
            <a:spAutoFit/>
          </a:bodyPr>
          <a:lstStyle>
            <a:lvl1pPr algn="ctr">
              <a:defRPr sz="4800">
                <a:solidFill>
                  <a:schemeClr val="bg1"/>
                </a:solidFill>
                <a:latin typeface="Montserrat" pitchFamily="2" charset="77"/>
              </a:defRPr>
            </a:lvl1pPr>
          </a:lstStyle>
          <a:p>
            <a:r>
              <a:rPr lang="en-US" dirty="0"/>
              <a:t>Click to edit Master title style</a:t>
            </a:r>
          </a:p>
        </p:txBody>
      </p:sp>
      <p:pic>
        <p:nvPicPr>
          <p:cNvPr id="6" name="Picture 5" descr="A black background with orange and pink text&#10;&#10;Description automatically generated">
            <a:extLst>
              <a:ext uri="{FF2B5EF4-FFF2-40B4-BE49-F238E27FC236}">
                <a16:creationId xmlns:a16="http://schemas.microsoft.com/office/drawing/2014/main" id="{1571766E-8583-9C86-EF80-26FFE67515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
        <p:nvSpPr>
          <p:cNvPr id="8" name="Slide Number Placeholder 3">
            <a:extLst>
              <a:ext uri="{FF2B5EF4-FFF2-40B4-BE49-F238E27FC236}">
                <a16:creationId xmlns:a16="http://schemas.microsoft.com/office/drawing/2014/main" id="{695AC86B-6E13-9B91-6807-7142E885F9E9}"/>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1"/>
                </a:solidFill>
              </a:rPr>
              <a:pPr/>
              <a:t>‹#›</a:t>
            </a:fld>
            <a:endParaRPr lang="en-US" dirty="0">
              <a:solidFill>
                <a:schemeClr val="accent1"/>
              </a:solidFill>
            </a:endParaRPr>
          </a:p>
        </p:txBody>
      </p:sp>
      <p:pic>
        <p:nvPicPr>
          <p:cNvPr id="5" name="Picture 4">
            <a:extLst>
              <a:ext uri="{FF2B5EF4-FFF2-40B4-BE49-F238E27FC236}">
                <a16:creationId xmlns:a16="http://schemas.microsoft.com/office/drawing/2014/main" id="{D76DC442-8BB1-ABBD-7168-190B49AD6C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69890" y="124893"/>
            <a:ext cx="613587" cy="613587"/>
          </a:xfrm>
          <a:prstGeom prst="rect">
            <a:avLst/>
          </a:prstGeom>
        </p:spPr>
      </p:pic>
    </p:spTree>
    <p:extLst>
      <p:ext uri="{BB962C8B-B14F-4D97-AF65-F5344CB8AC3E}">
        <p14:creationId xmlns:p14="http://schemas.microsoft.com/office/powerpoint/2010/main" val="1156648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53F61F-4211-FC0C-0F79-348FCF10FDF1}"/>
              </a:ext>
            </a:extLst>
          </p:cNvPr>
          <p:cNvSpPr/>
          <p:nvPr userDrawn="1"/>
        </p:nvSpPr>
        <p:spPr>
          <a:xfrm>
            <a:off x="4047358" y="-1"/>
            <a:ext cx="8144641" cy="61769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7" name="Title 1">
            <a:extLst>
              <a:ext uri="{FF2B5EF4-FFF2-40B4-BE49-F238E27FC236}">
                <a16:creationId xmlns:a16="http://schemas.microsoft.com/office/drawing/2014/main" id="{277E722D-964F-6926-6941-B07C59F26A69}"/>
              </a:ext>
            </a:extLst>
          </p:cNvPr>
          <p:cNvSpPr>
            <a:spLocks noGrp="1"/>
          </p:cNvSpPr>
          <p:nvPr>
            <p:ph type="title"/>
          </p:nvPr>
        </p:nvSpPr>
        <p:spPr>
          <a:xfrm>
            <a:off x="4303419" y="237744"/>
            <a:ext cx="7705701" cy="535531"/>
          </a:xfrm>
        </p:spPr>
        <p:txBody>
          <a:bodyPr>
            <a:spAutoFit/>
          </a:bodyPr>
          <a:lstStyle>
            <a:lvl1pPr>
              <a:defRPr sz="3200" b="1">
                <a:solidFill>
                  <a:schemeClr val="bg1"/>
                </a:solidFill>
                <a:latin typeface="Montserrat" pitchFamily="2" charset="77"/>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CC35C7D8-2045-FB6C-413B-E2DB364759B2}"/>
              </a:ext>
            </a:extLst>
          </p:cNvPr>
          <p:cNvSpPr>
            <a:spLocks noGrp="1"/>
          </p:cNvSpPr>
          <p:nvPr>
            <p:ph idx="1"/>
          </p:nvPr>
        </p:nvSpPr>
        <p:spPr>
          <a:xfrm>
            <a:off x="4348480" y="1876097"/>
            <a:ext cx="7487919" cy="4300866"/>
          </a:xfrm>
        </p:spPr>
        <p:txBody>
          <a:bodyPr/>
          <a:lstStyle>
            <a:lvl1pPr>
              <a:buClr>
                <a:schemeClr val="bg1"/>
              </a:buClr>
              <a:defRPr>
                <a:solidFill>
                  <a:schemeClr val="bg1"/>
                </a:solidFill>
                <a:latin typeface="Montserrat" pitchFamily="2" charset="77"/>
              </a:defRPr>
            </a:lvl1pPr>
            <a:lvl2pPr>
              <a:buClr>
                <a:schemeClr val="bg1"/>
              </a:buClr>
              <a:defRPr>
                <a:solidFill>
                  <a:schemeClr val="bg1"/>
                </a:solidFill>
                <a:latin typeface="Montserrat" pitchFamily="2" charset="77"/>
              </a:defRPr>
            </a:lvl2pPr>
            <a:lvl3pPr>
              <a:buClr>
                <a:schemeClr val="bg1"/>
              </a:buClr>
              <a:defRPr>
                <a:solidFill>
                  <a:schemeClr val="bg1"/>
                </a:solidFill>
                <a:latin typeface="Montserrat" pitchFamily="2" charset="77"/>
              </a:defRPr>
            </a:lvl3pPr>
            <a:lvl4pPr>
              <a:buClr>
                <a:schemeClr val="bg1"/>
              </a:buClr>
              <a:defRPr>
                <a:solidFill>
                  <a:schemeClr val="bg1"/>
                </a:solidFill>
                <a:latin typeface="Montserrat" pitchFamily="2" charset="77"/>
              </a:defRPr>
            </a:lvl4pPr>
            <a:lvl5pPr>
              <a:buClr>
                <a:schemeClr val="bg1"/>
              </a:buClr>
              <a:defRPr>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2">
            <a:extLst>
              <a:ext uri="{FF2B5EF4-FFF2-40B4-BE49-F238E27FC236}">
                <a16:creationId xmlns:a16="http://schemas.microsoft.com/office/drawing/2014/main" id="{76513295-8E09-244A-2049-48F81DF08D12}"/>
              </a:ext>
            </a:extLst>
          </p:cNvPr>
          <p:cNvSpPr>
            <a:spLocks noGrp="1"/>
          </p:cNvSpPr>
          <p:nvPr>
            <p:ph type="pic" idx="13"/>
          </p:nvPr>
        </p:nvSpPr>
        <p:spPr>
          <a:xfrm>
            <a:off x="0" y="0"/>
            <a:ext cx="4038599" cy="6176963"/>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Subtitle 2">
            <a:extLst>
              <a:ext uri="{FF2B5EF4-FFF2-40B4-BE49-F238E27FC236}">
                <a16:creationId xmlns:a16="http://schemas.microsoft.com/office/drawing/2014/main" id="{4D7A4D84-B73D-5B55-A89F-415F0A515566}"/>
              </a:ext>
            </a:extLst>
          </p:cNvPr>
          <p:cNvSpPr>
            <a:spLocks noGrp="1"/>
          </p:cNvSpPr>
          <p:nvPr>
            <p:ph type="subTitle" idx="14" hasCustomPrompt="1"/>
          </p:nvPr>
        </p:nvSpPr>
        <p:spPr>
          <a:xfrm>
            <a:off x="4364335" y="1027595"/>
            <a:ext cx="7254326" cy="580486"/>
          </a:xfrm>
        </p:spPr>
        <p:txBody>
          <a:bodyPr anchor="ctr">
            <a:normAutofit/>
          </a:bodyPr>
          <a:lstStyle>
            <a:lvl1pPr marL="0" indent="0" algn="l">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5" name="Picture 4" descr="A black background with orange and pink text&#10;&#10;Description automatically generated">
            <a:extLst>
              <a:ext uri="{FF2B5EF4-FFF2-40B4-BE49-F238E27FC236}">
                <a16:creationId xmlns:a16="http://schemas.microsoft.com/office/drawing/2014/main" id="{54BCEE84-BDB0-0458-D934-AD1A8FF892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
        <p:nvSpPr>
          <p:cNvPr id="9" name="Slide Number Placeholder 3">
            <a:extLst>
              <a:ext uri="{FF2B5EF4-FFF2-40B4-BE49-F238E27FC236}">
                <a16:creationId xmlns:a16="http://schemas.microsoft.com/office/drawing/2014/main" id="{E1ADEEBB-FE22-8F50-5135-7529606EA5B5}"/>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1"/>
                </a:solidFill>
              </a:rPr>
              <a:pPr/>
              <a:t>‹#›</a:t>
            </a:fld>
            <a:endParaRPr lang="en-US" dirty="0">
              <a:solidFill>
                <a:schemeClr val="accent1"/>
              </a:solidFill>
            </a:endParaRPr>
          </a:p>
        </p:txBody>
      </p:sp>
    </p:spTree>
    <p:extLst>
      <p:ext uri="{BB962C8B-B14F-4D97-AF65-F5344CB8AC3E}">
        <p14:creationId xmlns:p14="http://schemas.microsoft.com/office/powerpoint/2010/main" val="1159606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chemeClr val="accent1"/>
          </a:solidFill>
          <a:ln w="2540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5041900"/>
          </a:xfrm>
        </p:spPr>
        <p:txBody>
          <a:bodyPr>
            <a:normAutofit/>
          </a:bodyPr>
          <a:lstStyle>
            <a:lvl1pPr algn="ctr">
              <a:defRPr sz="480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black background with orange and pink text&#10;&#10;Description automatically generated">
            <a:extLst>
              <a:ext uri="{FF2B5EF4-FFF2-40B4-BE49-F238E27FC236}">
                <a16:creationId xmlns:a16="http://schemas.microsoft.com/office/drawing/2014/main" id="{14CFB3AB-378B-437C-AF63-1F122EC5D3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DFA49843-550C-F779-0176-E068BF2626E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1"/>
                </a:solidFill>
              </a:rPr>
              <a:pPr/>
              <a:t>‹#›</a:t>
            </a:fld>
            <a:endParaRPr lang="en-US" dirty="0">
              <a:solidFill>
                <a:schemeClr val="accent1"/>
              </a:solidFill>
            </a:endParaRPr>
          </a:p>
        </p:txBody>
      </p:sp>
    </p:spTree>
    <p:extLst>
      <p:ext uri="{BB962C8B-B14F-4D97-AF65-F5344CB8AC3E}">
        <p14:creationId xmlns:p14="http://schemas.microsoft.com/office/powerpoint/2010/main" val="2131298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Sub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chemeClr val="accent1"/>
          </a:solidFill>
          <a:ln w="1905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3288644"/>
          </a:xfrm>
        </p:spPr>
        <p:txBody>
          <a:bodyPr anchor="b">
            <a:normAutofit/>
          </a:bodyPr>
          <a:lstStyle>
            <a:lvl1pPr algn="ctr">
              <a:defRPr sz="4800" i="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ubtitle 2">
            <a:extLst>
              <a:ext uri="{FF2B5EF4-FFF2-40B4-BE49-F238E27FC236}">
                <a16:creationId xmlns:a16="http://schemas.microsoft.com/office/drawing/2014/main" id="{4838C7E2-6BA9-D11B-CA74-660EA8553C64}"/>
              </a:ext>
            </a:extLst>
          </p:cNvPr>
          <p:cNvSpPr>
            <a:spLocks noGrp="1"/>
          </p:cNvSpPr>
          <p:nvPr>
            <p:ph type="subTitle" idx="13" hasCustomPrompt="1"/>
          </p:nvPr>
        </p:nvSpPr>
        <p:spPr>
          <a:xfrm>
            <a:off x="1237130" y="4485862"/>
            <a:ext cx="4034118" cy="1466470"/>
          </a:xfrm>
        </p:spPr>
        <p:txBody>
          <a:bodyPr anchor="t">
            <a:normAutofit/>
          </a:bodyPr>
          <a:lstStyle>
            <a:lvl1pPr marL="0" indent="0" algn="ctr">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6" name="Picture 5" descr="A black background with orange and pink text&#10;&#10;Description automatically generated">
            <a:extLst>
              <a:ext uri="{FF2B5EF4-FFF2-40B4-BE49-F238E27FC236}">
                <a16:creationId xmlns:a16="http://schemas.microsoft.com/office/drawing/2014/main" id="{D22DFA49-7492-8141-2C3E-0F81CAAD41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2D06AFA7-5B30-1E9A-7689-273DE0960F6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1"/>
                </a:solidFill>
              </a:rPr>
              <a:pPr/>
              <a:t>‹#›</a:t>
            </a:fld>
            <a:endParaRPr lang="en-US" dirty="0">
              <a:solidFill>
                <a:schemeClr val="accent1"/>
              </a:solidFill>
            </a:endParaRPr>
          </a:p>
        </p:txBody>
      </p:sp>
    </p:spTree>
    <p:extLst>
      <p:ext uri="{BB962C8B-B14F-4D97-AF65-F5344CB8AC3E}">
        <p14:creationId xmlns:p14="http://schemas.microsoft.com/office/powerpoint/2010/main" val="175242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324303"/>
            <a:ext cx="5181600" cy="4852660"/>
          </a:xfrm>
        </p:spPr>
        <p:txBody>
          <a:bodyPr/>
          <a:lstStyle>
            <a:lvl1pPr>
              <a:buClr>
                <a:schemeClr val="accent1"/>
              </a:buClr>
              <a:defRPr>
                <a:latin typeface="Montserrat" pitchFamily="2" charset="77"/>
              </a:defRPr>
            </a:lvl1pPr>
            <a:lvl2pPr>
              <a:buClr>
                <a:schemeClr val="accent1"/>
              </a:buClr>
              <a:defRPr>
                <a:latin typeface="Montserrat" pitchFamily="2" charset="77"/>
              </a:defRPr>
            </a:lvl2pPr>
            <a:lvl3pPr>
              <a:buClr>
                <a:schemeClr val="accent1"/>
              </a:buClr>
              <a:defRPr>
                <a:latin typeface="Montserrat" pitchFamily="2" charset="77"/>
              </a:defRPr>
            </a:lvl3pPr>
            <a:lvl4pPr>
              <a:buClr>
                <a:schemeClr val="accent1"/>
              </a:buClr>
              <a:defRPr>
                <a:latin typeface="Montserrat" pitchFamily="2" charset="77"/>
              </a:defRPr>
            </a:lvl4pPr>
            <a:lvl5pPr>
              <a:buClr>
                <a:schemeClr val="accent1"/>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324303"/>
            <a:ext cx="5181600" cy="4852660"/>
          </a:xfrm>
        </p:spPr>
        <p:txBody>
          <a:bodyPr/>
          <a:lstStyle>
            <a:lvl1pPr>
              <a:buClr>
                <a:schemeClr val="accent1"/>
              </a:buClr>
              <a:defRPr>
                <a:latin typeface="Montserrat" pitchFamily="2" charset="77"/>
              </a:defRPr>
            </a:lvl1pPr>
            <a:lvl2pPr>
              <a:buClr>
                <a:schemeClr val="accent1"/>
              </a:buClr>
              <a:defRPr>
                <a:latin typeface="Montserrat" pitchFamily="2" charset="77"/>
              </a:defRPr>
            </a:lvl2pPr>
            <a:lvl3pPr>
              <a:buClr>
                <a:schemeClr val="accent1"/>
              </a:buClr>
              <a:defRPr>
                <a:latin typeface="Montserrat" pitchFamily="2" charset="77"/>
              </a:defRPr>
            </a:lvl3pPr>
            <a:lvl4pPr>
              <a:buClr>
                <a:schemeClr val="accent1"/>
              </a:buClr>
              <a:defRPr>
                <a:latin typeface="Montserrat" pitchFamily="2" charset="77"/>
              </a:defRPr>
            </a:lvl4pPr>
            <a:lvl5pPr>
              <a:buClr>
                <a:schemeClr val="accent1"/>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8" name="Picture 7" descr="A black background with orange and pink text&#10;&#10;Description automatically generated">
            <a:extLst>
              <a:ext uri="{FF2B5EF4-FFF2-40B4-BE49-F238E27FC236}">
                <a16:creationId xmlns:a16="http://schemas.microsoft.com/office/drawing/2014/main" id="{00F594E6-64BF-1E93-2C2C-D3FBF7459F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B497636E-AF6E-955B-1817-D23F0FB6E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1"/>
                </a:solidFill>
              </a:rPr>
              <a:pPr/>
              <a:t>‹#›</a:t>
            </a:fld>
            <a:endParaRPr lang="en-US" dirty="0">
              <a:solidFill>
                <a:schemeClr val="accent1"/>
              </a:solidFill>
            </a:endParaRPr>
          </a:p>
        </p:txBody>
      </p:sp>
    </p:spTree>
    <p:extLst>
      <p:ext uri="{BB962C8B-B14F-4D97-AF65-F5344CB8AC3E}">
        <p14:creationId xmlns:p14="http://schemas.microsoft.com/office/powerpoint/2010/main" val="2247748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58F496-FA92-9058-EA6C-7E4B80805B20}"/>
              </a:ext>
            </a:extLst>
          </p:cNvPr>
          <p:cNvSpPr>
            <a:spLocks noGrp="1"/>
          </p:cNvSpPr>
          <p:nvPr>
            <p:ph type="title"/>
          </p:nvPr>
        </p:nvSpPr>
        <p:spPr>
          <a:xfrm>
            <a:off x="187271" y="199156"/>
            <a:ext cx="11839413" cy="808872"/>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04CB3DFC-8703-37CA-7721-AEEDA04DB6C3}"/>
              </a:ext>
            </a:extLst>
          </p:cNvPr>
          <p:cNvSpPr>
            <a:spLocks noGrp="1"/>
          </p:cNvSpPr>
          <p:nvPr>
            <p:ph type="body" idx="1"/>
          </p:nvPr>
        </p:nvSpPr>
        <p:spPr>
          <a:xfrm>
            <a:off x="590226" y="1253331"/>
            <a:ext cx="11095495"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E313DF2A-6B63-F66A-B382-265CE0FDC93F}"/>
              </a:ext>
            </a:extLst>
          </p:cNvPr>
          <p:cNvSpPr>
            <a:spLocks noGrp="1"/>
          </p:cNvSpPr>
          <p:nvPr>
            <p:ph type="sldNum" sz="quarter" idx="4"/>
          </p:nvPr>
        </p:nvSpPr>
        <p:spPr>
          <a:xfrm>
            <a:off x="9410700" y="6451600"/>
            <a:ext cx="2743200" cy="365125"/>
          </a:xfrm>
          <a:prstGeom prst="rect">
            <a:avLst/>
          </a:prstGeom>
        </p:spPr>
        <p:txBody>
          <a:bodyPr vert="horz" lIns="91440" tIns="45720" rIns="91440" bIns="45720" rtlCol="0" anchor="ctr"/>
          <a:lstStyle>
            <a:lvl1pPr algn="r">
              <a:defRPr sz="1200" b="1">
                <a:solidFill>
                  <a:schemeClr val="accent1"/>
                </a:solidFill>
                <a:latin typeface="Montserrat" panose="00000500000000000000" pitchFamily="50" charset="0"/>
              </a:defRPr>
            </a:lvl1pPr>
          </a:lstStyle>
          <a:p>
            <a:fld id="{8B512919-B088-4E12-9038-722E97F79378}" type="slidenum">
              <a:rPr lang="en-US" smtClean="0"/>
              <a:pPr/>
              <a:t>‹#›</a:t>
            </a:fld>
            <a:endParaRPr lang="en-US"/>
          </a:p>
        </p:txBody>
      </p:sp>
    </p:spTree>
    <p:extLst>
      <p:ext uri="{BB962C8B-B14F-4D97-AF65-F5344CB8AC3E}">
        <p14:creationId xmlns:p14="http://schemas.microsoft.com/office/powerpoint/2010/main" val="249091957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50" r:id="rId4"/>
    <p:sldLayoutId id="2147483669" r:id="rId5"/>
    <p:sldLayoutId id="2147483667" r:id="rId6"/>
    <p:sldLayoutId id="2147483660" r:id="rId7"/>
    <p:sldLayoutId id="2147483664" r:id="rId8"/>
    <p:sldLayoutId id="2147483652" r:id="rId9"/>
    <p:sldLayoutId id="2147483665" r:id="rId10"/>
    <p:sldLayoutId id="2147483653" r:id="rId11"/>
    <p:sldLayoutId id="2147483654" r:id="rId12"/>
    <p:sldLayoutId id="2147483666" r:id="rId13"/>
    <p:sldLayoutId id="2147483655" r:id="rId14"/>
    <p:sldLayoutId id="2147483656" r:id="rId15"/>
    <p:sldLayoutId id="2147483657" r:id="rId16"/>
  </p:sldLayoutIdLst>
  <p:hf hdr="0" ftr="0" dt="0"/>
  <p:txStyles>
    <p:titleStyle>
      <a:lvl1pPr algn="l" defTabSz="914400" rtl="0" eaLnBrk="1" latinLnBrk="0" hangingPunct="1">
        <a:lnSpc>
          <a:spcPct val="90000"/>
        </a:lnSpc>
        <a:spcBef>
          <a:spcPct val="0"/>
        </a:spcBef>
        <a:buNone/>
        <a:defRPr sz="3000" b="1" kern="1200">
          <a:solidFill>
            <a:schemeClr val="accent1"/>
          </a:solidFill>
          <a:latin typeface="Montserrat"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Clr>
          <a:schemeClr val="accent1"/>
        </a:buClr>
        <a:buFont typeface="Arial" panose="020B0604020202020204" pitchFamily="34" charset="0"/>
        <a:buChar char="•"/>
        <a:defRPr sz="2800" kern="1200">
          <a:solidFill>
            <a:srgbClr val="0F173D"/>
          </a:solidFill>
          <a:latin typeface="Montserrat" panose="00000500000000000000" pitchFamily="50" charset="0"/>
          <a:ea typeface="+mn-ea"/>
          <a:cs typeface="+mn-cs"/>
        </a:defRPr>
      </a:lvl1pPr>
      <a:lvl2pPr marL="685800" indent="-228600" algn="l" defTabSz="914400" rtl="0" eaLnBrk="1" latinLnBrk="0" hangingPunct="1">
        <a:lnSpc>
          <a:spcPct val="120000"/>
        </a:lnSpc>
        <a:spcBef>
          <a:spcPts val="500"/>
        </a:spcBef>
        <a:buClr>
          <a:schemeClr val="accent1"/>
        </a:buClr>
        <a:buFont typeface="Arial" panose="020B0604020202020204" pitchFamily="34" charset="0"/>
        <a:buChar char="•"/>
        <a:defRPr sz="2400" kern="1200">
          <a:solidFill>
            <a:srgbClr val="0F173D"/>
          </a:solidFill>
          <a:latin typeface="Montserrat" panose="00000500000000000000" pitchFamily="50" charset="0"/>
          <a:ea typeface="+mn-ea"/>
          <a:cs typeface="+mn-cs"/>
        </a:defRPr>
      </a:lvl2pPr>
      <a:lvl3pPr marL="1143000" indent="-228600" algn="l" defTabSz="914400" rtl="0" eaLnBrk="1" latinLnBrk="0" hangingPunct="1">
        <a:lnSpc>
          <a:spcPct val="120000"/>
        </a:lnSpc>
        <a:spcBef>
          <a:spcPts val="500"/>
        </a:spcBef>
        <a:buClr>
          <a:schemeClr val="accent1"/>
        </a:buClr>
        <a:buFont typeface="Arial" panose="020B0604020202020204" pitchFamily="34" charset="0"/>
        <a:buChar char="•"/>
        <a:defRPr sz="2000" kern="1200">
          <a:solidFill>
            <a:srgbClr val="0F173D"/>
          </a:solidFill>
          <a:latin typeface="Montserrat" panose="00000500000000000000" pitchFamily="50" charset="0"/>
          <a:ea typeface="+mn-ea"/>
          <a:cs typeface="+mn-cs"/>
        </a:defRPr>
      </a:lvl3pPr>
      <a:lvl4pPr marL="1600200" indent="-228600" algn="l" defTabSz="914400" rtl="0" eaLnBrk="1" latinLnBrk="0" hangingPunct="1">
        <a:lnSpc>
          <a:spcPct val="120000"/>
        </a:lnSpc>
        <a:spcBef>
          <a:spcPts val="500"/>
        </a:spcBef>
        <a:buClr>
          <a:schemeClr val="accent1"/>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4pPr>
      <a:lvl5pPr marL="2057400" indent="-228600" algn="l" defTabSz="914400" rtl="0" eaLnBrk="1" latinLnBrk="0" hangingPunct="1">
        <a:lnSpc>
          <a:spcPct val="120000"/>
        </a:lnSpc>
        <a:spcBef>
          <a:spcPts val="500"/>
        </a:spcBef>
        <a:buClr>
          <a:schemeClr val="accent1"/>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23.svg"/></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9.jp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3222D5-6FE3-BC6F-608E-57B8261DE85E}"/>
              </a:ext>
            </a:extLst>
          </p:cNvPr>
          <p:cNvSpPr>
            <a:spLocks noGrp="1"/>
          </p:cNvSpPr>
          <p:nvPr>
            <p:ph type="ctrTitle"/>
          </p:nvPr>
        </p:nvSpPr>
        <p:spPr>
          <a:xfrm>
            <a:off x="609243" y="1901938"/>
            <a:ext cx="4781907" cy="2419124"/>
          </a:xfrm>
        </p:spPr>
        <p:txBody>
          <a:bodyPr anchor="b">
            <a:spAutoFit/>
          </a:bodyPr>
          <a:lstStyle/>
          <a:p>
            <a:pPr algn="l"/>
            <a:r>
              <a:rPr lang="en-US" sz="5600" b="1" dirty="0">
                <a:latin typeface="Montserrat" pitchFamily="2" charset="77"/>
              </a:rPr>
              <a:t>Building a Culture of Inquiry</a:t>
            </a:r>
            <a:endParaRPr lang="en-US" sz="4400" b="0" dirty="0">
              <a:latin typeface="Montserrat Medium" panose="00000600000000000000" pitchFamily="2" charset="0"/>
            </a:endParaRPr>
          </a:p>
        </p:txBody>
      </p:sp>
    </p:spTree>
    <p:extLst>
      <p:ext uri="{BB962C8B-B14F-4D97-AF65-F5344CB8AC3E}">
        <p14:creationId xmlns:p14="http://schemas.microsoft.com/office/powerpoint/2010/main" val="1237121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3A644-D31F-B728-3C1A-BE7A4B39D356}"/>
              </a:ext>
            </a:extLst>
          </p:cNvPr>
          <p:cNvSpPr>
            <a:spLocks noGrp="1"/>
          </p:cNvSpPr>
          <p:nvPr>
            <p:ph type="title"/>
          </p:nvPr>
        </p:nvSpPr>
        <p:spPr>
          <a:xfrm>
            <a:off x="851646" y="237744"/>
            <a:ext cx="10834075" cy="507831"/>
          </a:xfrm>
        </p:spPr>
        <p:txBody>
          <a:bodyPr anchor="t">
            <a:normAutofit/>
          </a:bodyPr>
          <a:lstStyle/>
          <a:p>
            <a:r>
              <a:rPr lang="en-US" dirty="0"/>
              <a:t>Discuss: </a:t>
            </a:r>
            <a:r>
              <a:rPr lang="en-US" b="0" dirty="0">
                <a:latin typeface="Montserrat Medium" panose="00000600000000000000" pitchFamily="2" charset="0"/>
              </a:rPr>
              <a:t>Children Engaging in Inquiry</a:t>
            </a:r>
          </a:p>
        </p:txBody>
      </p:sp>
      <p:sp>
        <p:nvSpPr>
          <p:cNvPr id="7" name="Content Placeholder 2">
            <a:extLst>
              <a:ext uri="{FF2B5EF4-FFF2-40B4-BE49-F238E27FC236}">
                <a16:creationId xmlns:a16="http://schemas.microsoft.com/office/drawing/2014/main" id="{9D28D448-B071-6861-E718-44D9E505EDFB}"/>
              </a:ext>
            </a:extLst>
          </p:cNvPr>
          <p:cNvSpPr>
            <a:spLocks noGrp="1"/>
          </p:cNvSpPr>
          <p:nvPr>
            <p:ph idx="1"/>
          </p:nvPr>
        </p:nvSpPr>
        <p:spPr>
          <a:xfrm>
            <a:off x="851646" y="1253331"/>
            <a:ext cx="10834075" cy="4351338"/>
          </a:xfrm>
        </p:spPr>
        <p:txBody>
          <a:bodyPr/>
          <a:lstStyle/>
          <a:p>
            <a:r>
              <a:rPr lang="en-US" dirty="0"/>
              <a:t>What </a:t>
            </a:r>
            <a:r>
              <a:rPr lang="en-US" dirty="0">
                <a:solidFill>
                  <a:schemeClr val="tx1"/>
                </a:solidFill>
              </a:rPr>
              <a:t>were the children curious about?</a:t>
            </a:r>
          </a:p>
          <a:p>
            <a:r>
              <a:rPr lang="en-US" dirty="0">
                <a:solidFill>
                  <a:schemeClr val="tx1"/>
                </a:solidFill>
              </a:rPr>
              <a:t>In what ways did the children test their predictions?</a:t>
            </a:r>
          </a:p>
          <a:p>
            <a:r>
              <a:rPr lang="en-US" dirty="0">
                <a:solidFill>
                  <a:schemeClr val="tx1"/>
                </a:solidFill>
              </a:rPr>
              <a:t>What might the children </a:t>
            </a:r>
            <a:r>
              <a:rPr lang="en-US" dirty="0"/>
              <a:t>have learned during this inquiry experience?</a:t>
            </a:r>
          </a:p>
          <a:p>
            <a:r>
              <a:rPr lang="en-US" dirty="0"/>
              <a:t>In what ways did inquiry emerge through play?</a:t>
            </a:r>
          </a:p>
          <a:p>
            <a:r>
              <a:rPr lang="en-US" dirty="0"/>
              <a:t>How was the children’s engagement in inquiry similar to or different from your experience with inquiry?</a:t>
            </a:r>
          </a:p>
        </p:txBody>
      </p:sp>
    </p:spTree>
    <p:extLst>
      <p:ext uri="{BB962C8B-B14F-4D97-AF65-F5344CB8AC3E}">
        <p14:creationId xmlns:p14="http://schemas.microsoft.com/office/powerpoint/2010/main" val="458521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FA6AA0-5296-3B80-1845-F9829BCF4E6F}"/>
              </a:ext>
            </a:extLst>
          </p:cNvPr>
          <p:cNvSpPr>
            <a:spLocks noGrp="1"/>
          </p:cNvSpPr>
          <p:nvPr>
            <p:ph type="title"/>
          </p:nvPr>
        </p:nvSpPr>
        <p:spPr/>
        <p:txBody>
          <a:bodyPr/>
          <a:lstStyle/>
          <a:p>
            <a:r>
              <a:rPr lang="en-US" dirty="0"/>
              <a:t>Why is inquiry important?</a:t>
            </a:r>
          </a:p>
        </p:txBody>
      </p:sp>
      <p:sp>
        <p:nvSpPr>
          <p:cNvPr id="5" name="Content Placeholder 4">
            <a:extLst>
              <a:ext uri="{FF2B5EF4-FFF2-40B4-BE49-F238E27FC236}">
                <a16:creationId xmlns:a16="http://schemas.microsoft.com/office/drawing/2014/main" id="{99887355-1CF2-8F92-3A2D-07CBE93FA599}"/>
              </a:ext>
            </a:extLst>
          </p:cNvPr>
          <p:cNvSpPr>
            <a:spLocks noGrp="1"/>
          </p:cNvSpPr>
          <p:nvPr>
            <p:ph sz="half" idx="1"/>
          </p:nvPr>
        </p:nvSpPr>
        <p:spPr>
          <a:xfrm>
            <a:off x="838199" y="1324303"/>
            <a:ext cx="5794717" cy="4085207"/>
          </a:xfrm>
        </p:spPr>
        <p:txBody>
          <a:bodyPr vert="horz" lIns="91440" tIns="45720" rIns="91440" bIns="45720" rtlCol="0" anchor="t">
            <a:noAutofit/>
          </a:bodyPr>
          <a:lstStyle/>
          <a:p>
            <a:pPr marL="342900" marR="0" lvl="0" indent="-342900">
              <a:spcAft>
                <a:spcPts val="5400"/>
              </a:spcAft>
              <a:buFont typeface="Symbol" pitchFamily="2" charset="2"/>
              <a:buChar char=""/>
            </a:pPr>
            <a:r>
              <a:rPr lang="en-US" sz="2400" kern="100" dirty="0">
                <a:effectLst/>
                <a:ea typeface="Calibri" panose="020F0502020204030204" pitchFamily="34" charset="0"/>
                <a:cs typeface="Times New Roman" panose="02020603050405020304" pitchFamily="18" charset="0"/>
              </a:rPr>
              <a:t>Young children are born ready to explore </a:t>
            </a:r>
            <a:r>
              <a:rPr lang="en-US" sz="2400" kern="100" dirty="0">
                <a:solidFill>
                  <a:schemeClr val="tx1"/>
                </a:solidFill>
                <a:effectLst/>
                <a:ea typeface="Calibri" panose="020F0502020204030204" pitchFamily="34" charset="0"/>
                <a:cs typeface="Times New Roman" panose="02020603050405020304" pitchFamily="18" charset="0"/>
              </a:rPr>
              <a:t>their world and make meaning, much like scientists.  </a:t>
            </a:r>
          </a:p>
          <a:p>
            <a:pPr marL="342900" marR="0" lvl="0" indent="-342900">
              <a:buFont typeface="Symbol" pitchFamily="2" charset="2"/>
              <a:buChar char=""/>
            </a:pPr>
            <a:r>
              <a:rPr lang="en-US" sz="2400" kern="100" dirty="0">
                <a:ea typeface="Calibri" panose="020F0502020204030204" pitchFamily="34" charset="0"/>
                <a:cs typeface="Times New Roman" panose="02020603050405020304" pitchFamily="18" charset="0"/>
              </a:rPr>
              <a:t>Exploring the world through i</a:t>
            </a:r>
            <a:r>
              <a:rPr lang="en-US" sz="2400" kern="100" dirty="0">
                <a:effectLst/>
                <a:ea typeface="Calibri" panose="020F0502020204030204" pitchFamily="34" charset="0"/>
                <a:cs typeface="Times New Roman" panose="02020603050405020304" pitchFamily="18" charset="0"/>
              </a:rPr>
              <a:t>nquiry builds children’s neural connections.</a:t>
            </a:r>
          </a:p>
        </p:txBody>
      </p:sp>
      <p:sp>
        <p:nvSpPr>
          <p:cNvPr id="7" name="TextBox 6">
            <a:extLst>
              <a:ext uri="{FF2B5EF4-FFF2-40B4-BE49-F238E27FC236}">
                <a16:creationId xmlns:a16="http://schemas.microsoft.com/office/drawing/2014/main" id="{255AE52F-CF66-8423-C8DC-11D1A668BEF8}"/>
              </a:ext>
            </a:extLst>
          </p:cNvPr>
          <p:cNvSpPr txBox="1"/>
          <p:nvPr/>
        </p:nvSpPr>
        <p:spPr>
          <a:xfrm>
            <a:off x="592935" y="5749268"/>
            <a:ext cx="10398788" cy="586956"/>
          </a:xfrm>
          <a:prstGeom prst="rect">
            <a:avLst/>
          </a:prstGeom>
          <a:noFill/>
        </p:spPr>
        <p:txBody>
          <a:bodyPr wrap="square">
            <a:spAutoFit/>
          </a:bodyPr>
          <a:lstStyle/>
          <a:p>
            <a:pPr>
              <a:lnSpc>
                <a:spcPct val="120000"/>
              </a:lnSpc>
              <a:spcBef>
                <a:spcPts val="1000"/>
              </a:spcBef>
              <a:buClr>
                <a:srgbClr val="2078B0"/>
              </a:buClr>
            </a:pPr>
            <a:r>
              <a:rPr lang="en-US" sz="1400" dirty="0">
                <a:solidFill>
                  <a:schemeClr val="bg1">
                    <a:lumMod val="50000"/>
                  </a:schemeClr>
                </a:solidFill>
                <a:latin typeface="Montserrat" panose="00000500000000000000" pitchFamily="50" charset="0"/>
              </a:rPr>
              <a:t>Bjerknes et al. (2024); Gopnik (2012); Miller &amp; Saenze (2020); NASEM (2021); Renninger &amp; Hidi (2022); Shonkoff &amp; Phillips (2010); van Lieshout et al. (2020)  </a:t>
            </a:r>
          </a:p>
        </p:txBody>
      </p:sp>
      <p:pic>
        <p:nvPicPr>
          <p:cNvPr id="6" name="Picture 5">
            <a:extLst>
              <a:ext uri="{FF2B5EF4-FFF2-40B4-BE49-F238E27FC236}">
                <a16:creationId xmlns:a16="http://schemas.microsoft.com/office/drawing/2014/main" id="{132A8528-21D2-DC88-FF9F-C2CF6577DF1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0401" y="972666"/>
            <a:ext cx="5181600" cy="4429810"/>
          </a:xfrm>
          <a:prstGeom prst="rect">
            <a:avLst/>
          </a:prstGeom>
        </p:spPr>
      </p:pic>
    </p:spTree>
    <p:extLst>
      <p:ext uri="{BB962C8B-B14F-4D97-AF65-F5344CB8AC3E}">
        <p14:creationId xmlns:p14="http://schemas.microsoft.com/office/powerpoint/2010/main" val="4055619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44B76-9BE5-E322-B865-4193422C84A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0C3EC26-3EF5-9EDC-8D8D-632B8307A334}"/>
              </a:ext>
            </a:extLst>
          </p:cNvPr>
          <p:cNvSpPr>
            <a:spLocks noGrp="1"/>
          </p:cNvSpPr>
          <p:nvPr>
            <p:ph type="title"/>
          </p:nvPr>
        </p:nvSpPr>
        <p:spPr/>
        <p:txBody>
          <a:bodyPr/>
          <a:lstStyle/>
          <a:p>
            <a:r>
              <a:rPr lang="en-US" dirty="0"/>
              <a:t>Why is inquiry important</a:t>
            </a:r>
            <a:r>
              <a:rPr lang="en-US" sz="3200" dirty="0"/>
              <a:t>? (continued)</a:t>
            </a:r>
          </a:p>
        </p:txBody>
      </p:sp>
      <p:sp>
        <p:nvSpPr>
          <p:cNvPr id="2" name="Content Placeholder 1">
            <a:extLst>
              <a:ext uri="{FF2B5EF4-FFF2-40B4-BE49-F238E27FC236}">
                <a16:creationId xmlns:a16="http://schemas.microsoft.com/office/drawing/2014/main" id="{4D0481C6-8353-6BB3-6AF4-5D3988679AC8}"/>
              </a:ext>
            </a:extLst>
          </p:cNvPr>
          <p:cNvSpPr>
            <a:spLocks noGrp="1"/>
          </p:cNvSpPr>
          <p:nvPr>
            <p:ph sz="half" idx="1"/>
          </p:nvPr>
        </p:nvSpPr>
        <p:spPr>
          <a:xfrm>
            <a:off x="838200" y="1324303"/>
            <a:ext cx="5181600" cy="4214133"/>
          </a:xfrm>
        </p:spPr>
        <p:txBody>
          <a:bodyPr>
            <a:normAutofit fontScale="77500" lnSpcReduction="20000"/>
          </a:bodyPr>
          <a:lstStyle/>
          <a:p>
            <a:pPr marL="0" indent="0">
              <a:lnSpc>
                <a:spcPct val="140000"/>
              </a:lnSpc>
              <a:buNone/>
            </a:pPr>
            <a:r>
              <a:rPr lang="en-US" dirty="0"/>
              <a:t>Inquiry experiences support children to</a:t>
            </a:r>
            <a:endParaRPr lang="en-US" strike="sngStrike" dirty="0">
              <a:solidFill>
                <a:srgbClr val="FF0000"/>
              </a:solidFill>
            </a:endParaRPr>
          </a:p>
          <a:p>
            <a:pPr>
              <a:lnSpc>
                <a:spcPct val="140000"/>
              </a:lnSpc>
            </a:pPr>
            <a:r>
              <a:rPr lang="en-US" dirty="0"/>
              <a:t>use knowledge and skills from different domains,</a:t>
            </a:r>
          </a:p>
          <a:p>
            <a:pPr>
              <a:lnSpc>
                <a:spcPct val="140000"/>
              </a:lnSpc>
            </a:pPr>
            <a:r>
              <a:rPr lang="en-US" dirty="0"/>
              <a:t>develop agency and identity as learners in STEAM, and </a:t>
            </a:r>
          </a:p>
          <a:p>
            <a:pPr>
              <a:lnSpc>
                <a:spcPct val="140000"/>
              </a:lnSpc>
            </a:pPr>
            <a:r>
              <a:rPr lang="en-US" dirty="0"/>
              <a:t>use their funds of knowledge to drive curiosity and guide investigations. </a:t>
            </a:r>
          </a:p>
        </p:txBody>
      </p:sp>
      <p:pic>
        <p:nvPicPr>
          <p:cNvPr id="9" name="Content Placeholder 8">
            <a:extLst>
              <a:ext uri="{FF2B5EF4-FFF2-40B4-BE49-F238E27FC236}">
                <a16:creationId xmlns:a16="http://schemas.microsoft.com/office/drawing/2014/main" id="{E8E88C42-69AF-3183-C7F8-AE4112CCF795}"/>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83680" y="972590"/>
            <a:ext cx="5607147" cy="4565846"/>
          </a:xfrm>
        </p:spPr>
      </p:pic>
      <p:sp>
        <p:nvSpPr>
          <p:cNvPr id="3" name="TextBox 2">
            <a:extLst>
              <a:ext uri="{FF2B5EF4-FFF2-40B4-BE49-F238E27FC236}">
                <a16:creationId xmlns:a16="http://schemas.microsoft.com/office/drawing/2014/main" id="{2CCE8D31-D37D-B7A4-4280-9BB17607B0E8}"/>
              </a:ext>
            </a:extLst>
          </p:cNvPr>
          <p:cNvSpPr txBox="1"/>
          <p:nvPr/>
        </p:nvSpPr>
        <p:spPr>
          <a:xfrm>
            <a:off x="640079" y="5750004"/>
            <a:ext cx="10716889" cy="591509"/>
          </a:xfrm>
          <a:prstGeom prst="rect">
            <a:avLst/>
          </a:prstGeom>
          <a:noFill/>
        </p:spPr>
        <p:txBody>
          <a:bodyPr wrap="square">
            <a:spAutoFit/>
          </a:bodyPr>
          <a:lstStyle/>
          <a:p>
            <a:pPr>
              <a:lnSpc>
                <a:spcPct val="120000"/>
              </a:lnSpc>
              <a:spcBef>
                <a:spcPts val="1000"/>
              </a:spcBef>
              <a:buClr>
                <a:srgbClr val="2078B0"/>
              </a:buClr>
            </a:pPr>
            <a:r>
              <a:rPr lang="en-US" sz="1400" dirty="0">
                <a:solidFill>
                  <a:schemeClr val="bg1">
                    <a:lumMod val="50000"/>
                  </a:schemeClr>
                </a:solidFill>
                <a:latin typeface="Montserrat" panose="00000500000000000000" pitchFamily="50" charset="0"/>
              </a:rPr>
              <a:t>Bustamante et al. (2018); Cabell &amp; Hwang (2020); Dweck et al. (2014); Hedges, et al. (2010); </a:t>
            </a:r>
            <a:r>
              <a:rPr lang="en-US" sz="1400" dirty="0" err="1">
                <a:solidFill>
                  <a:schemeClr val="bg1">
                    <a:lumMod val="50000"/>
                  </a:schemeClr>
                </a:solidFill>
                <a:latin typeface="Montserrat" panose="00000500000000000000" pitchFamily="50" charset="0"/>
              </a:rPr>
              <a:t>Keifert</a:t>
            </a:r>
            <a:r>
              <a:rPr lang="en-US" sz="1400" dirty="0">
                <a:solidFill>
                  <a:schemeClr val="bg1">
                    <a:lumMod val="50000"/>
                  </a:schemeClr>
                </a:solidFill>
                <a:latin typeface="Montserrat" panose="00000500000000000000" pitchFamily="50" charset="0"/>
              </a:rPr>
              <a:t> &amp; Stevens (2018); NASEM (2021); National Research Council (2012); Siry et al. (2016)</a:t>
            </a:r>
            <a:endParaRPr lang="en-US" dirty="0"/>
          </a:p>
        </p:txBody>
      </p:sp>
    </p:spTree>
    <p:extLst>
      <p:ext uri="{BB962C8B-B14F-4D97-AF65-F5344CB8AC3E}">
        <p14:creationId xmlns:p14="http://schemas.microsoft.com/office/powerpoint/2010/main" val="3308497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79753-E9F9-9195-0FCD-EAF057DC23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E8413E-780B-12D7-01E8-959788B12A08}"/>
              </a:ext>
            </a:extLst>
          </p:cNvPr>
          <p:cNvSpPr>
            <a:spLocks noGrp="1"/>
          </p:cNvSpPr>
          <p:nvPr>
            <p:ph type="title"/>
          </p:nvPr>
        </p:nvSpPr>
        <p:spPr/>
        <p:txBody>
          <a:bodyPr/>
          <a:lstStyle/>
          <a:p>
            <a:r>
              <a:rPr lang="en-US" dirty="0">
                <a:latin typeface="Montserrat"/>
              </a:rPr>
              <a:t>Explore: </a:t>
            </a:r>
            <a:r>
              <a:rPr lang="en-US" b="0" dirty="0">
                <a:latin typeface="Montserrat Medium" panose="00000600000000000000" pitchFamily="2" charset="0"/>
              </a:rPr>
              <a:t>Inquiry across Ages and Contexts</a:t>
            </a:r>
          </a:p>
        </p:txBody>
      </p:sp>
      <p:pic>
        <p:nvPicPr>
          <p:cNvPr id="4" name="Picture 3">
            <a:extLst>
              <a:ext uri="{FF2B5EF4-FFF2-40B4-BE49-F238E27FC236}">
                <a16:creationId xmlns:a16="http://schemas.microsoft.com/office/drawing/2014/main" id="{985DC47B-D310-9A23-4370-92CB6696FD20}"/>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771" r="18532"/>
          <a:stretch/>
        </p:blipFill>
        <p:spPr bwMode="auto">
          <a:xfrm>
            <a:off x="6543965" y="3732467"/>
            <a:ext cx="2642551" cy="2492561"/>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0E9EAC51-71A3-6420-16E3-94E4F1AA85C0}"/>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897" r="16921"/>
          <a:stretch/>
        </p:blipFill>
        <p:spPr bwMode="auto">
          <a:xfrm>
            <a:off x="6543966" y="1110321"/>
            <a:ext cx="2642551" cy="2509784"/>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ED2E2599-E8CB-CCAB-8A3C-FE2FDE2AA384}"/>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089" t="31722" r="13604" b="10164"/>
          <a:stretch/>
        </p:blipFill>
        <p:spPr bwMode="auto">
          <a:xfrm>
            <a:off x="3890327" y="3726562"/>
            <a:ext cx="2535872" cy="2498466"/>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4D3A8B45-5776-05C5-1C8A-F45BE5591B02}"/>
              </a:ext>
              <a:ext uri="{C183D7F6-B498-43B3-948B-1728B52AA6E4}">
                <adec:decorative xmlns:adec="http://schemas.microsoft.com/office/drawing/2017/decorative" val="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38" t="3641" r="42676" b="10548"/>
          <a:stretch/>
        </p:blipFill>
        <p:spPr bwMode="auto">
          <a:xfrm>
            <a:off x="3890327" y="1159505"/>
            <a:ext cx="2535872" cy="2460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21306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A03DA-3AFA-1ABC-406B-F03C9C2E1C88}"/>
            </a:ext>
          </a:extLst>
        </p:cNvPr>
        <p:cNvGrpSpPr/>
        <p:nvPr/>
      </p:nvGrpSpPr>
      <p:grpSpPr>
        <a:xfrm>
          <a:off x="0" y="0"/>
          <a:ext cx="0" cy="0"/>
          <a:chOff x="0" y="0"/>
          <a:chExt cx="0" cy="0"/>
        </a:xfrm>
      </p:grpSpPr>
      <p:sp>
        <p:nvSpPr>
          <p:cNvPr id="5" name="Title 3">
            <a:extLst>
              <a:ext uri="{FF2B5EF4-FFF2-40B4-BE49-F238E27FC236}">
                <a16:creationId xmlns:a16="http://schemas.microsoft.com/office/drawing/2014/main" id="{074EDCF8-7D7F-F539-854B-66225936D00C}"/>
              </a:ext>
            </a:extLst>
          </p:cNvPr>
          <p:cNvSpPr>
            <a:spLocks noGrp="1"/>
          </p:cNvSpPr>
          <p:nvPr>
            <p:ph type="title"/>
          </p:nvPr>
        </p:nvSpPr>
        <p:spPr>
          <a:xfrm>
            <a:off x="1209205" y="1716315"/>
            <a:ext cx="4034118" cy="3304569"/>
          </a:xfrm>
        </p:spPr>
        <p:txBody>
          <a:bodyPr>
            <a:normAutofit fontScale="90000"/>
          </a:bodyPr>
          <a:lstStyle/>
          <a:p>
            <a:r>
              <a:rPr lang="en-US" sz="5400" b="1" i="0" dirty="0">
                <a:effectLst/>
                <a:latin typeface="Montserrat" pitchFamily="2" charset="77"/>
              </a:rPr>
              <a:t>Discuss: </a:t>
            </a:r>
            <a:br>
              <a:rPr lang="en-US" sz="5400" b="1" i="0" dirty="0">
                <a:effectLst/>
                <a:latin typeface="Montserrat" pitchFamily="2" charset="77"/>
              </a:rPr>
            </a:br>
            <a:r>
              <a:rPr lang="en-US" sz="5400" b="0" dirty="0"/>
              <a:t>Inquiry across Ages and Contexts</a:t>
            </a:r>
          </a:p>
        </p:txBody>
      </p:sp>
      <p:sp>
        <p:nvSpPr>
          <p:cNvPr id="3" name="Content Placeholder 2">
            <a:extLst>
              <a:ext uri="{FF2B5EF4-FFF2-40B4-BE49-F238E27FC236}">
                <a16:creationId xmlns:a16="http://schemas.microsoft.com/office/drawing/2014/main" id="{84FD4E3F-A199-A53A-458D-1D5337468713}"/>
              </a:ext>
            </a:extLst>
          </p:cNvPr>
          <p:cNvSpPr>
            <a:spLocks noGrp="1"/>
          </p:cNvSpPr>
          <p:nvPr>
            <p:ph idx="1"/>
          </p:nvPr>
        </p:nvSpPr>
        <p:spPr>
          <a:xfrm>
            <a:off x="6095999" y="906612"/>
            <a:ext cx="5606143" cy="5284865"/>
          </a:xfrm>
        </p:spPr>
        <p:txBody>
          <a:bodyPr/>
          <a:lstStyle/>
          <a:p>
            <a:pPr marL="457200" marR="0" lvl="1" indent="0">
              <a:lnSpc>
                <a:spcPct val="100000"/>
              </a:lnSpc>
              <a:spcAft>
                <a:spcPts val="1200"/>
              </a:spcAft>
              <a:buNone/>
            </a:pPr>
            <a:r>
              <a:rPr lang="en-US" b="1" kern="100" dirty="0">
                <a:solidFill>
                  <a:schemeClr val="accent1"/>
                </a:solidFill>
                <a:effectLst/>
                <a:ea typeface="Calibri" panose="020F0502020204030204" pitchFamily="34" charset="0"/>
                <a:cs typeface="Calibri" panose="020F0502020204030204" pitchFamily="34" charset="0"/>
              </a:rPr>
              <a:t>Consider the ways children</a:t>
            </a:r>
            <a:endParaRPr lang="en-US" b="1" strike="sngStrike" kern="100" dirty="0">
              <a:solidFill>
                <a:schemeClr val="accent1"/>
              </a:solidFill>
              <a:effectLst/>
              <a:ea typeface="Calibri" panose="020F0502020204030204" pitchFamily="34" charset="0"/>
              <a:cs typeface="Calibri" panose="020F0502020204030204" pitchFamily="34" charset="0"/>
            </a:endParaRPr>
          </a:p>
          <a:p>
            <a:pPr lvl="1"/>
            <a:r>
              <a:rPr lang="en-US" kern="100" dirty="0">
                <a:solidFill>
                  <a:srgbClr val="000000"/>
                </a:solidFill>
                <a:effectLst/>
                <a:ea typeface="Calibri" panose="020F0502020204030204" pitchFamily="34" charset="0"/>
                <a:cs typeface="Calibri" panose="020F0502020204030204" pitchFamily="34" charset="0"/>
              </a:rPr>
              <a:t>demonstrate curiosity, </a:t>
            </a:r>
            <a:endParaRPr lang="en-US" kern="100" dirty="0">
              <a:ea typeface="Calibri" panose="020F0502020204030204" pitchFamily="34" charset="0"/>
              <a:cs typeface="Times New Roman" panose="02020603050405020304" pitchFamily="18" charset="0"/>
            </a:endParaRPr>
          </a:p>
          <a:p>
            <a:pPr lvl="1"/>
            <a:r>
              <a:rPr lang="en-US" kern="100" dirty="0">
                <a:solidFill>
                  <a:srgbClr val="000000"/>
                </a:solidFill>
                <a:effectLst/>
                <a:latin typeface="Montserrat"/>
                <a:ea typeface="Calibri"/>
                <a:cs typeface="Calibri"/>
              </a:rPr>
              <a:t>investigate phenomena, and  </a:t>
            </a:r>
            <a:endParaRPr lang="en-US" kern="100" dirty="0">
              <a:latin typeface="Montserrat"/>
              <a:ea typeface="Calibri"/>
              <a:cs typeface="Calibri"/>
            </a:endParaRPr>
          </a:p>
          <a:p>
            <a:pPr lvl="1"/>
            <a:r>
              <a:rPr lang="en-US" kern="100" dirty="0">
                <a:solidFill>
                  <a:srgbClr val="000000"/>
                </a:solidFill>
                <a:ea typeface="Calibri" panose="020F0502020204030204" pitchFamily="34" charset="0"/>
                <a:cs typeface="Calibri" panose="020F0502020204030204" pitchFamily="34" charset="0"/>
              </a:rPr>
              <a:t>c</a:t>
            </a:r>
            <a:r>
              <a:rPr lang="en-US" kern="100" dirty="0">
                <a:solidFill>
                  <a:srgbClr val="000000"/>
                </a:solidFill>
                <a:effectLst/>
                <a:ea typeface="Calibri" panose="020F0502020204030204" pitchFamily="34" charset="0"/>
                <a:cs typeface="Calibri" panose="020F0502020204030204" pitchFamily="34" charset="0"/>
              </a:rPr>
              <a:t>ommunicate their ideas.</a:t>
            </a:r>
            <a:endParaRPr lang="en-US" kern="100" dirty="0">
              <a:solidFill>
                <a:srgbClr val="FF0000"/>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88098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577DF8-D8CF-2637-94C2-709FFC6C3EAF}"/>
              </a:ext>
            </a:extLst>
          </p:cNvPr>
          <p:cNvSpPr>
            <a:spLocks noGrp="1"/>
          </p:cNvSpPr>
          <p:nvPr>
            <p:ph type="title"/>
          </p:nvPr>
        </p:nvSpPr>
        <p:spPr/>
        <p:txBody>
          <a:bodyPr anchor="t">
            <a:normAutofit/>
          </a:bodyPr>
          <a:lstStyle/>
          <a:p>
            <a:r>
              <a:rPr lang="en-US" dirty="0"/>
              <a:t>Summary: What is inquiry?</a:t>
            </a:r>
          </a:p>
        </p:txBody>
      </p:sp>
      <p:sp>
        <p:nvSpPr>
          <p:cNvPr id="2" name="Content Placeholder 1">
            <a:extLst>
              <a:ext uri="{FF2B5EF4-FFF2-40B4-BE49-F238E27FC236}">
                <a16:creationId xmlns:a16="http://schemas.microsoft.com/office/drawing/2014/main" id="{670F8437-AA5F-7343-A197-19D68B58F5E3}"/>
              </a:ext>
            </a:extLst>
          </p:cNvPr>
          <p:cNvSpPr>
            <a:spLocks noGrp="1"/>
          </p:cNvSpPr>
          <p:nvPr>
            <p:ph sz="half" idx="1"/>
          </p:nvPr>
        </p:nvSpPr>
        <p:spPr>
          <a:xfrm>
            <a:off x="838199" y="1324303"/>
            <a:ext cx="6167512" cy="4540649"/>
          </a:xfrm>
        </p:spPr>
        <p:txBody>
          <a:bodyPr>
            <a:normAutofit/>
          </a:bodyPr>
          <a:lstStyle/>
          <a:p>
            <a:r>
              <a:rPr lang="en-US" sz="2200" dirty="0"/>
              <a:t>Inquiry is how children wonder and investigate phenomena or problems through play and experimentation to build meaning of their world. </a:t>
            </a:r>
          </a:p>
          <a:p>
            <a:r>
              <a:rPr lang="en-US" sz="2200" dirty="0"/>
              <a:t>Inquiry can deepen knowledge in STEAM and enhance skills across domain</a:t>
            </a:r>
            <a:r>
              <a:rPr lang="en-US" sz="2200" dirty="0">
                <a:solidFill>
                  <a:schemeClr val="tx1"/>
                </a:solidFill>
              </a:rPr>
              <a:t>s.</a:t>
            </a:r>
          </a:p>
          <a:p>
            <a:r>
              <a:rPr lang="en-US" sz="2200" dirty="0"/>
              <a:t>Inquiry can occur across contexts.</a:t>
            </a:r>
          </a:p>
          <a:p>
            <a:r>
              <a:rPr lang="en-US" sz="2200" dirty="0"/>
              <a:t>Children of all ages can engage in inquiry. </a:t>
            </a:r>
          </a:p>
        </p:txBody>
      </p:sp>
      <p:pic>
        <p:nvPicPr>
          <p:cNvPr id="6" name="Content Placeholder 5">
            <a:extLst>
              <a:ext uri="{FF2B5EF4-FFF2-40B4-BE49-F238E27FC236}">
                <a16:creationId xmlns:a16="http://schemas.microsoft.com/office/drawing/2014/main" id="{C8138D7B-B5E0-B412-65F4-FB870474D492}"/>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t="14895" b="18868"/>
          <a:stretch>
            <a:fillRect/>
          </a:stretch>
        </p:blipFill>
        <p:spPr>
          <a:xfrm>
            <a:off x="7265963" y="970670"/>
            <a:ext cx="4926038" cy="4894282"/>
          </a:xfrm>
          <a:noFill/>
        </p:spPr>
      </p:pic>
      <p:sp>
        <p:nvSpPr>
          <p:cNvPr id="5" name="TextBox 4">
            <a:extLst>
              <a:ext uri="{FF2B5EF4-FFF2-40B4-BE49-F238E27FC236}">
                <a16:creationId xmlns:a16="http://schemas.microsoft.com/office/drawing/2014/main" id="{EE061471-FED2-C627-D571-23184DE2B7B5}"/>
              </a:ext>
            </a:extLst>
          </p:cNvPr>
          <p:cNvSpPr txBox="1"/>
          <p:nvPr/>
        </p:nvSpPr>
        <p:spPr>
          <a:xfrm>
            <a:off x="779081" y="5628357"/>
            <a:ext cx="6096000" cy="380232"/>
          </a:xfrm>
          <a:prstGeom prst="rect">
            <a:avLst/>
          </a:prstGeom>
          <a:noFill/>
        </p:spPr>
        <p:txBody>
          <a:bodyPr wrap="square">
            <a:spAutoFit/>
          </a:bodyPr>
          <a:lstStyle/>
          <a:p>
            <a:pPr>
              <a:lnSpc>
                <a:spcPts val="2400"/>
              </a:lnSpc>
            </a:pPr>
            <a:r>
              <a:rPr lang="en-US" sz="1400" dirty="0">
                <a:solidFill>
                  <a:schemeClr val="bg1">
                    <a:lumMod val="50000"/>
                  </a:schemeClr>
                </a:solidFill>
                <a:latin typeface="Montserrat" panose="00000500000000000000" pitchFamily="50" charset="0"/>
              </a:rPr>
              <a:t>Denton &amp; Borrego (2021); Hedges et al. (2010)   </a:t>
            </a:r>
          </a:p>
        </p:txBody>
      </p:sp>
    </p:spTree>
    <p:extLst>
      <p:ext uri="{BB962C8B-B14F-4D97-AF65-F5344CB8AC3E}">
        <p14:creationId xmlns:p14="http://schemas.microsoft.com/office/powerpoint/2010/main" val="26707729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99789-04BC-2882-FE34-7B3A9FFC2564}"/>
              </a:ext>
            </a:extLst>
          </p:cNvPr>
          <p:cNvSpPr>
            <a:spLocks noGrp="1"/>
          </p:cNvSpPr>
          <p:nvPr>
            <p:ph type="title"/>
          </p:nvPr>
        </p:nvSpPr>
        <p:spPr/>
        <p:txBody>
          <a:bodyPr anchor="ctr" anchorCtr="0"/>
          <a:lstStyle/>
          <a:p>
            <a:r>
              <a:rPr lang="en-US" dirty="0"/>
              <a:t>Building a Culture of Inquiry</a:t>
            </a:r>
          </a:p>
        </p:txBody>
      </p:sp>
      <p:sp>
        <p:nvSpPr>
          <p:cNvPr id="3" name="Content Placeholder 2">
            <a:extLst>
              <a:ext uri="{FF2B5EF4-FFF2-40B4-BE49-F238E27FC236}">
                <a16:creationId xmlns:a16="http://schemas.microsoft.com/office/drawing/2014/main" id="{2D0EACBC-C4CF-850A-61EB-BEE2927AAB43}"/>
              </a:ext>
            </a:extLst>
          </p:cNvPr>
          <p:cNvSpPr>
            <a:spLocks noGrp="1"/>
          </p:cNvSpPr>
          <p:nvPr>
            <p:ph idx="1"/>
          </p:nvPr>
        </p:nvSpPr>
        <p:spPr/>
        <p:txBody>
          <a:bodyPr>
            <a:normAutofit fontScale="92500" lnSpcReduction="10000"/>
          </a:bodyPr>
          <a:lstStyle/>
          <a:p>
            <a:pPr marL="0" indent="0">
              <a:buNone/>
            </a:pPr>
            <a:r>
              <a:rPr lang="en-US" dirty="0"/>
              <a:t>Children</a:t>
            </a:r>
            <a:endParaRPr lang="en-US" strike="sngStrike" dirty="0">
              <a:solidFill>
                <a:srgbClr val="FF0000"/>
              </a:solidFill>
            </a:endParaRPr>
          </a:p>
          <a:p>
            <a:pPr lvl="1"/>
            <a:r>
              <a:rPr lang="en-US" dirty="0"/>
              <a:t>follow their curiosities,</a:t>
            </a:r>
          </a:p>
          <a:p>
            <a:pPr lvl="1"/>
            <a:r>
              <a:rPr lang="en-US" dirty="0"/>
              <a:t>explore their environment,</a:t>
            </a:r>
          </a:p>
          <a:p>
            <a:pPr lvl="1"/>
            <a:r>
              <a:rPr lang="en-US" dirty="0"/>
              <a:t>ask questions, and </a:t>
            </a:r>
          </a:p>
          <a:p>
            <a:pPr lvl="1"/>
            <a:r>
              <a:rPr lang="en-US" dirty="0"/>
              <a:t>investigate.</a:t>
            </a:r>
          </a:p>
          <a:p>
            <a:pPr marL="0" indent="0">
              <a:spcBef>
                <a:spcPts val="1800"/>
              </a:spcBef>
              <a:buNone/>
            </a:pPr>
            <a:r>
              <a:rPr lang="en-US" dirty="0"/>
              <a:t>Adults</a:t>
            </a:r>
            <a:endParaRPr lang="en-US" strike="sngStrike" dirty="0">
              <a:solidFill>
                <a:srgbClr val="FF0000"/>
              </a:solidFill>
            </a:endParaRPr>
          </a:p>
          <a:p>
            <a:pPr lvl="1"/>
            <a:r>
              <a:rPr lang="en-US" dirty="0"/>
              <a:t>welcome and value children’s questions,</a:t>
            </a:r>
          </a:p>
          <a:p>
            <a:pPr lvl="1"/>
            <a:r>
              <a:rPr lang="en-US" dirty="0"/>
              <a:t>guide children in their explorations, and</a:t>
            </a:r>
          </a:p>
          <a:p>
            <a:pPr lvl="1"/>
            <a:r>
              <a:rPr lang="en-US" dirty="0"/>
              <a:t>join children in exploring the world.</a:t>
            </a:r>
          </a:p>
        </p:txBody>
      </p:sp>
    </p:spTree>
    <p:extLst>
      <p:ext uri="{BB962C8B-B14F-4D97-AF65-F5344CB8AC3E}">
        <p14:creationId xmlns:p14="http://schemas.microsoft.com/office/powerpoint/2010/main" val="2501764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126831-8852-D6A4-C551-733D6D8633F9}"/>
              </a:ext>
            </a:extLst>
          </p:cNvPr>
          <p:cNvSpPr>
            <a:spLocks noGrp="1"/>
          </p:cNvSpPr>
          <p:nvPr>
            <p:ph type="title"/>
          </p:nvPr>
        </p:nvSpPr>
        <p:spPr/>
        <p:txBody>
          <a:bodyPr anchor="t">
            <a:normAutofit/>
          </a:bodyPr>
          <a:lstStyle/>
          <a:p>
            <a:r>
              <a:rPr lang="en-US" dirty="0"/>
              <a:t>Inquiry Mindsets</a:t>
            </a:r>
          </a:p>
        </p:txBody>
      </p:sp>
      <p:sp>
        <p:nvSpPr>
          <p:cNvPr id="2" name="Content Placeholder 1">
            <a:extLst>
              <a:ext uri="{FF2B5EF4-FFF2-40B4-BE49-F238E27FC236}">
                <a16:creationId xmlns:a16="http://schemas.microsoft.com/office/drawing/2014/main" id="{651E08CD-1347-D564-EE08-E3A30D805D17}"/>
              </a:ext>
            </a:extLst>
          </p:cNvPr>
          <p:cNvSpPr>
            <a:spLocks noGrp="1"/>
          </p:cNvSpPr>
          <p:nvPr>
            <p:ph sz="half" idx="1"/>
          </p:nvPr>
        </p:nvSpPr>
        <p:spPr>
          <a:xfrm>
            <a:off x="838200" y="1324303"/>
            <a:ext cx="5181600" cy="4480128"/>
          </a:xfrm>
        </p:spPr>
        <p:txBody>
          <a:bodyPr anchor="ctr" anchorCtr="0">
            <a:normAutofit/>
          </a:bodyPr>
          <a:lstStyle/>
          <a:p>
            <a:pPr marL="0" indent="0" algn="ctr">
              <a:buNone/>
            </a:pPr>
            <a:r>
              <a:rPr lang="en-US" dirty="0"/>
              <a:t>Inquiry mindsets include our thoughts and feelings that affect the ways we interact with the world</a:t>
            </a:r>
            <a:r>
              <a:rPr lang="en-US" dirty="0">
                <a:solidFill>
                  <a:schemeClr val="tx1"/>
                </a:solidFill>
              </a:rPr>
              <a:t>.</a:t>
            </a:r>
            <a:r>
              <a:rPr lang="en-US" strike="sngStrike" dirty="0">
                <a:solidFill>
                  <a:schemeClr val="tx1"/>
                </a:solidFill>
              </a:rPr>
              <a:t> </a:t>
            </a:r>
          </a:p>
        </p:txBody>
      </p:sp>
      <p:pic>
        <p:nvPicPr>
          <p:cNvPr id="15" name="Content Placeholder 14">
            <a:extLst>
              <a:ext uri="{FF2B5EF4-FFF2-40B4-BE49-F238E27FC236}">
                <a16:creationId xmlns:a16="http://schemas.microsoft.com/office/drawing/2014/main" id="{6D36923A-C72C-7DC6-7418-28BCC4AD4FAA}"/>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9754" t="-604" r="9519" b="604"/>
          <a:stretch>
            <a:fillRect/>
          </a:stretch>
        </p:blipFill>
        <p:spPr>
          <a:xfrm>
            <a:off x="6322218" y="951771"/>
            <a:ext cx="5876925" cy="4852660"/>
          </a:xfrm>
          <a:noFill/>
        </p:spPr>
      </p:pic>
    </p:spTree>
    <p:extLst>
      <p:ext uri="{BB962C8B-B14F-4D97-AF65-F5344CB8AC3E}">
        <p14:creationId xmlns:p14="http://schemas.microsoft.com/office/powerpoint/2010/main" val="33284741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AA1E4-2BB4-2B8A-1C50-6408777AD0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4A0852-4D62-ECB1-CA73-FBF7BFC3D580}"/>
              </a:ext>
            </a:extLst>
          </p:cNvPr>
          <p:cNvSpPr>
            <a:spLocks noGrp="1"/>
          </p:cNvSpPr>
          <p:nvPr>
            <p:ph type="title"/>
          </p:nvPr>
        </p:nvSpPr>
        <p:spPr/>
        <p:txBody>
          <a:bodyPr vert="horz" lIns="91440" tIns="45720" rIns="91440" bIns="45720" rtlCol="0" anchor="t" anchorCtr="0">
            <a:normAutofit/>
          </a:bodyPr>
          <a:lstStyle/>
          <a:p>
            <a:r>
              <a:rPr lang="en-US" b="1" i="0" kern="1200" dirty="0">
                <a:effectLst/>
                <a:latin typeface="Montserrat" pitchFamily="2" charset="77"/>
                <a:ea typeface="+mj-ea"/>
                <a:cs typeface="+mj-cs"/>
              </a:rPr>
              <a:t>Explore Inquiry Mindsets </a:t>
            </a:r>
            <a:endParaRPr lang="en-US" b="1" kern="1200" dirty="0">
              <a:latin typeface="Montserrat" pitchFamily="2" charset="77"/>
              <a:ea typeface="+mj-ea"/>
              <a:cs typeface="+mj-cs"/>
            </a:endParaRPr>
          </a:p>
        </p:txBody>
      </p:sp>
      <p:sp>
        <p:nvSpPr>
          <p:cNvPr id="6" name="Content Placeholder 2">
            <a:extLst>
              <a:ext uri="{FF2B5EF4-FFF2-40B4-BE49-F238E27FC236}">
                <a16:creationId xmlns:a16="http://schemas.microsoft.com/office/drawing/2014/main" id="{88E67212-8468-BD72-1961-40B73CF79981}"/>
              </a:ext>
            </a:extLst>
          </p:cNvPr>
          <p:cNvSpPr>
            <a:spLocks noGrp="1"/>
          </p:cNvSpPr>
          <p:nvPr>
            <p:ph sz="half" idx="1"/>
          </p:nvPr>
        </p:nvSpPr>
        <p:spPr>
          <a:xfrm>
            <a:off x="838200" y="1220407"/>
            <a:ext cx="6237850" cy="4040910"/>
          </a:xfrm>
        </p:spPr>
        <p:txBody>
          <a:bodyPr vert="horz" lIns="91440" tIns="45720" rIns="91440" bIns="45720" rtlCol="0" anchor="ctr" anchorCtr="0">
            <a:normAutofit/>
          </a:bodyPr>
          <a:lstStyle/>
          <a:p>
            <a:pPr marL="0" marR="0" lvl="0" indent="0" algn="ctr">
              <a:buSzPts val="1000"/>
              <a:buNone/>
              <a:tabLst>
                <a:tab pos="457200" algn="l"/>
              </a:tabLst>
            </a:pPr>
            <a:r>
              <a:rPr lang="en-US" sz="3200" b="1" i="1" dirty="0">
                <a:solidFill>
                  <a:schemeClr val="accent1"/>
                </a:solidFill>
                <a:effectLst/>
              </a:rPr>
              <a:t>Ada Twist, Scientist </a:t>
            </a:r>
          </a:p>
          <a:p>
            <a:pPr marL="0" indent="0" algn="ctr">
              <a:buSzPts val="1000"/>
              <a:buNone/>
              <a:tabLst>
                <a:tab pos="457200" algn="l"/>
              </a:tabLst>
            </a:pPr>
            <a:r>
              <a:rPr lang="en-US" dirty="0"/>
              <a:t>What mindsets support </a:t>
            </a:r>
            <a:br>
              <a:rPr lang="en-US" dirty="0"/>
            </a:br>
            <a:r>
              <a:rPr lang="en-US" dirty="0"/>
              <a:t>Ada to investigate?</a:t>
            </a:r>
          </a:p>
        </p:txBody>
      </p:sp>
      <p:pic>
        <p:nvPicPr>
          <p:cNvPr id="4" name="image3.jpg">
            <a:extLst>
              <a:ext uri="{FF2B5EF4-FFF2-40B4-BE49-F238E27FC236}">
                <a16:creationId xmlns:a16="http://schemas.microsoft.com/office/drawing/2014/main" id="{F33FE1A1-2CCE-88F1-F170-E5024F11BE1E}"/>
              </a:ext>
              <a:ext uri="{C183D7F6-B498-43B3-948B-1728B52AA6E4}">
                <adec:decorative xmlns:adec="http://schemas.microsoft.com/office/drawing/2017/decorative" val="1"/>
              </a:ext>
            </a:extLst>
          </p:cNvPr>
          <p:cNvPicPr/>
          <p:nvPr/>
        </p:nvPicPr>
        <p:blipFill>
          <a:blip r:embed="rId3">
            <a:extLst>
              <a:ext uri="{28A0092B-C50C-407E-A947-70E740481C1C}">
                <a14:useLocalDpi xmlns:a14="http://schemas.microsoft.com/office/drawing/2010/main" val="0"/>
              </a:ext>
            </a:extLst>
          </a:blip>
          <a:srcRect t="2926" b="2926"/>
          <a:stretch/>
        </p:blipFill>
        <p:spPr>
          <a:xfrm>
            <a:off x="6907237" y="1220407"/>
            <a:ext cx="4446563" cy="5161760"/>
          </a:xfrm>
          <a:prstGeom prst="rect">
            <a:avLst/>
          </a:prstGeom>
          <a:ln/>
        </p:spPr>
      </p:pic>
    </p:spTree>
    <p:extLst>
      <p:ext uri="{BB962C8B-B14F-4D97-AF65-F5344CB8AC3E}">
        <p14:creationId xmlns:p14="http://schemas.microsoft.com/office/powerpoint/2010/main" val="24728416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C3047-F69F-151A-40F3-7930139BC716}"/>
              </a:ext>
            </a:extLst>
          </p:cNvPr>
          <p:cNvSpPr>
            <a:spLocks noGrp="1"/>
          </p:cNvSpPr>
          <p:nvPr>
            <p:ph type="title"/>
          </p:nvPr>
        </p:nvSpPr>
        <p:spPr/>
        <p:txBody>
          <a:bodyPr/>
          <a:lstStyle/>
          <a:p>
            <a:r>
              <a:rPr lang="en-US" dirty="0"/>
              <a:t>M</a:t>
            </a:r>
            <a:r>
              <a:rPr lang="en-US" baseline="30000" dirty="0"/>
              <a:t>5</a:t>
            </a:r>
            <a:r>
              <a:rPr lang="en-US" dirty="0"/>
              <a:t> Early STEAM Approach</a:t>
            </a:r>
          </a:p>
        </p:txBody>
      </p:sp>
      <p:sp>
        <p:nvSpPr>
          <p:cNvPr id="5" name="Content Placeholder 4">
            <a:extLst>
              <a:ext uri="{FF2B5EF4-FFF2-40B4-BE49-F238E27FC236}">
                <a16:creationId xmlns:a16="http://schemas.microsoft.com/office/drawing/2014/main" id="{158756BC-4A2D-094C-06F6-CB45EC952BC8}"/>
              </a:ext>
            </a:extLst>
          </p:cNvPr>
          <p:cNvSpPr>
            <a:spLocks noGrp="1"/>
          </p:cNvSpPr>
          <p:nvPr>
            <p:ph sz="half" idx="1"/>
          </p:nvPr>
        </p:nvSpPr>
        <p:spPr>
          <a:xfrm>
            <a:off x="838200" y="1324303"/>
            <a:ext cx="5748338" cy="4655015"/>
          </a:xfrm>
        </p:spPr>
        <p:txBody>
          <a:bodyPr/>
          <a:lstStyle/>
          <a:p>
            <a:pPr marL="0" indent="0">
              <a:buNone/>
            </a:pPr>
            <a:r>
              <a:rPr lang="en-US" dirty="0"/>
              <a:t>Mindsets affect the way we engage and interact with children. </a:t>
            </a:r>
          </a:p>
        </p:txBody>
      </p:sp>
      <p:pic>
        <p:nvPicPr>
          <p:cNvPr id="9" name="Picture 8" descr="M to the fifth infographic showing the five early math teaching practices.">
            <a:extLst>
              <a:ext uri="{FF2B5EF4-FFF2-40B4-BE49-F238E27FC236}">
                <a16:creationId xmlns:a16="http://schemas.microsoft.com/office/drawing/2014/main" id="{5E258B97-6A34-E2BA-EE0C-7FFCCFBEEAC3}"/>
              </a:ext>
            </a:extLst>
          </p:cNvPr>
          <p:cNvPicPr>
            <a:picLocks noChangeAspect="1"/>
          </p:cNvPicPr>
          <p:nvPr/>
        </p:nvPicPr>
        <p:blipFill>
          <a:blip r:embed="rId3">
            <a:extLst>
              <a:ext uri="{28A0092B-C50C-407E-A947-70E740481C1C}">
                <a14:useLocalDpi xmlns:a14="http://schemas.microsoft.com/office/drawing/2010/main" val="0"/>
              </a:ext>
            </a:extLst>
          </a:blip>
          <a:srcRect l="8924" t="5000" r="9827" b="8958"/>
          <a:stretch>
            <a:fillRect/>
          </a:stretch>
        </p:blipFill>
        <p:spPr>
          <a:xfrm>
            <a:off x="6314384" y="1140583"/>
            <a:ext cx="4971737" cy="5264943"/>
          </a:xfrm>
          <a:prstGeom prst="rect">
            <a:avLst/>
          </a:prstGeom>
        </p:spPr>
      </p:pic>
    </p:spTree>
    <p:extLst>
      <p:ext uri="{BB962C8B-B14F-4D97-AF65-F5344CB8AC3E}">
        <p14:creationId xmlns:p14="http://schemas.microsoft.com/office/powerpoint/2010/main" val="1738881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2E8C9E-AE99-BB9C-4AFD-4D01F9549AD2}"/>
              </a:ext>
            </a:extLst>
          </p:cNvPr>
          <p:cNvSpPr>
            <a:spLocks noGrp="1"/>
          </p:cNvSpPr>
          <p:nvPr>
            <p:ph type="title" idx="4294967295"/>
          </p:nvPr>
        </p:nvSpPr>
        <p:spPr>
          <a:xfrm>
            <a:off x="176293" y="-602705"/>
            <a:ext cx="11839413" cy="525333"/>
          </a:xfrm>
        </p:spPr>
        <p:txBody>
          <a:bodyPr/>
          <a:lstStyle/>
          <a:p>
            <a:r>
              <a:rPr lang="en-US" dirty="0"/>
              <a:t>Acknowledgments</a:t>
            </a:r>
          </a:p>
        </p:txBody>
      </p:sp>
      <p:sp>
        <p:nvSpPr>
          <p:cNvPr id="2" name="Rectangle 1">
            <a:extLst>
              <a:ext uri="{FF2B5EF4-FFF2-40B4-BE49-F238E27FC236}">
                <a16:creationId xmlns:a16="http://schemas.microsoft.com/office/drawing/2014/main" id="{E9563FD6-FEDA-87C7-707A-0CFB86F1C0EE}"/>
              </a:ext>
              <a:ext uri="{C183D7F6-B498-43B3-948B-1728B52AA6E4}">
                <adec:decorative xmlns:adec="http://schemas.microsoft.com/office/drawing/2017/decorative" val="1"/>
              </a:ext>
            </a:extLst>
          </p:cNvPr>
          <p:cNvSpPr/>
          <p:nvPr/>
        </p:nvSpPr>
        <p:spPr>
          <a:xfrm>
            <a:off x="1981202" y="3429001"/>
            <a:ext cx="8520330" cy="21910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Logos for Fresno County Superintendent of Schools and Count Play Explore.">
            <a:extLst>
              <a:ext uri="{FF2B5EF4-FFF2-40B4-BE49-F238E27FC236}">
                <a16:creationId xmlns:a16="http://schemas.microsoft.com/office/drawing/2014/main" id="{E6188540-20AD-7EE0-3203-6C1EB4CC8355}"/>
              </a:ext>
            </a:extLst>
          </p:cNvPr>
          <p:cNvPicPr>
            <a:picLocks noChangeAspect="1"/>
          </p:cNvPicPr>
          <p:nvPr/>
        </p:nvPicPr>
        <p:blipFill rotWithShape="1">
          <a:blip r:embed="rId3">
            <a:extLst>
              <a:ext uri="{28A0092B-C50C-407E-A947-70E740481C1C}">
                <a14:useLocalDpi xmlns:a14="http://schemas.microsoft.com/office/drawing/2010/main" val="0"/>
              </a:ext>
            </a:extLst>
          </a:blip>
          <a:srcRect l="4750" r="2039"/>
          <a:stretch/>
        </p:blipFill>
        <p:spPr>
          <a:xfrm>
            <a:off x="3519278" y="1315109"/>
            <a:ext cx="5326941" cy="2004063"/>
          </a:xfrm>
          <a:prstGeom prst="rect">
            <a:avLst/>
          </a:prstGeom>
        </p:spPr>
      </p:pic>
      <p:sp>
        <p:nvSpPr>
          <p:cNvPr id="6" name="TextBox 5">
            <a:extLst>
              <a:ext uri="{FF2B5EF4-FFF2-40B4-BE49-F238E27FC236}">
                <a16:creationId xmlns:a16="http://schemas.microsoft.com/office/drawing/2014/main" id="{81CABAD6-EC21-471F-0425-8A1668D51311}"/>
              </a:ext>
            </a:extLst>
          </p:cNvPr>
          <p:cNvSpPr txBox="1"/>
          <p:nvPr/>
        </p:nvSpPr>
        <p:spPr>
          <a:xfrm>
            <a:off x="2210972" y="3477463"/>
            <a:ext cx="8060789" cy="2066591"/>
          </a:xfrm>
          <a:prstGeom prst="rect">
            <a:avLst/>
          </a:prstGeom>
          <a:noFill/>
        </p:spPr>
        <p:txBody>
          <a:bodyPr wrap="square" lIns="91440" tIns="45720" rIns="91440" bIns="45720" rtlCol="0" anchor="t">
            <a:spAutoFit/>
          </a:bodyPr>
          <a:lstStyle/>
          <a:p>
            <a:pPr>
              <a:lnSpc>
                <a:spcPts val="2600"/>
              </a:lnSpc>
            </a:pPr>
            <a:r>
              <a:rPr lang="en-US" sz="1800" dirty="0">
                <a:solidFill>
                  <a:schemeClr val="bg1"/>
                </a:solidFill>
                <a:effectLst/>
                <a:latin typeface="Montserrat Medium"/>
                <a:ea typeface="Arial" panose="020B0604020202020204" pitchFamily="34" charset="0"/>
                <a:cs typeface="Times New Roman"/>
              </a:rPr>
              <a:t>Count Play Explore Professional Learning Resources is a product of the Fresno County Superintendent of Schools developed</a:t>
            </a:r>
            <a:r>
              <a:rPr lang="en-US" dirty="0">
                <a:solidFill>
                  <a:schemeClr val="bg1"/>
                </a:solidFill>
                <a:latin typeface="Montserrat Medium"/>
                <a:ea typeface="Arial" panose="020B0604020202020204" pitchFamily="34" charset="0"/>
                <a:cs typeface="Times New Roman"/>
              </a:rPr>
              <a:t> by WestEd</a:t>
            </a:r>
            <a:r>
              <a:rPr lang="en-US" sz="1800" dirty="0">
                <a:solidFill>
                  <a:schemeClr val="bg1"/>
                </a:solidFill>
                <a:effectLst/>
                <a:latin typeface="Montserrat Medium"/>
                <a:ea typeface="Arial" panose="020B0604020202020204" pitchFamily="34" charset="0"/>
                <a:cs typeface="Times New Roman"/>
              </a:rPr>
              <a:t> in collaboration with FCSS and </a:t>
            </a:r>
            <a:r>
              <a:rPr lang="en-US" dirty="0">
                <a:solidFill>
                  <a:schemeClr val="bg1"/>
                </a:solidFill>
                <a:latin typeface="Montserrat Medium"/>
                <a:ea typeface="Arial" panose="020B0604020202020204" pitchFamily="34" charset="0"/>
                <a:cs typeface="Times New Roman"/>
              </a:rPr>
              <a:t>AIMS</a:t>
            </a:r>
            <a:r>
              <a:rPr lang="en-US" sz="1800" dirty="0">
                <a:solidFill>
                  <a:schemeClr val="bg1"/>
                </a:solidFill>
                <a:effectLst/>
                <a:latin typeface="Montserrat Medium"/>
                <a:ea typeface="Arial" panose="020B0604020202020204" pitchFamily="34" charset="0"/>
                <a:cs typeface="Times New Roman"/>
              </a:rPr>
              <a:t> Center for Math and Science Education. They are not intended for commercial redistribution, unauthorized modification, or use outside the scope of professional education.</a:t>
            </a:r>
            <a:endParaRPr lang="en-US" sz="1800" dirty="0">
              <a:solidFill>
                <a:schemeClr val="bg1"/>
              </a:solidFill>
              <a:effectLst/>
              <a:latin typeface="Montserrat Medium" panose="000006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07974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67C3D-29E0-CC78-FD09-13523FAC31B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97C9FCF-9B95-2615-D1C4-3610B9A42F13}"/>
              </a:ext>
            </a:extLst>
          </p:cNvPr>
          <p:cNvSpPr>
            <a:spLocks noGrp="1"/>
          </p:cNvSpPr>
          <p:nvPr>
            <p:ph type="title"/>
          </p:nvPr>
        </p:nvSpPr>
        <p:spPr/>
        <p:txBody>
          <a:bodyPr/>
          <a:lstStyle/>
          <a:p>
            <a:r>
              <a:rPr lang="en-US" dirty="0">
                <a:latin typeface="Montserrat"/>
              </a:rPr>
              <a:t>Write a Letter</a:t>
            </a:r>
            <a:endParaRPr lang="en-US" dirty="0"/>
          </a:p>
        </p:txBody>
      </p:sp>
      <p:sp>
        <p:nvSpPr>
          <p:cNvPr id="4" name="Content Placeholder 3">
            <a:extLst>
              <a:ext uri="{FF2B5EF4-FFF2-40B4-BE49-F238E27FC236}">
                <a16:creationId xmlns:a16="http://schemas.microsoft.com/office/drawing/2014/main" id="{BDE9B74A-0046-3136-7447-CF94E1B0733F}"/>
              </a:ext>
            </a:extLst>
          </p:cNvPr>
          <p:cNvSpPr>
            <a:spLocks noGrp="1"/>
          </p:cNvSpPr>
          <p:nvPr>
            <p:ph sz="half" idx="1"/>
          </p:nvPr>
        </p:nvSpPr>
        <p:spPr>
          <a:xfrm>
            <a:off x="4332849" y="1394642"/>
            <a:ext cx="6944751" cy="4260570"/>
          </a:xfrm>
        </p:spPr>
        <p:txBody>
          <a:bodyPr/>
          <a:lstStyle/>
          <a:p>
            <a:pPr marL="457200" lvl="1" indent="0">
              <a:spcAft>
                <a:spcPts val="1200"/>
              </a:spcAft>
              <a:buNone/>
            </a:pPr>
            <a:r>
              <a:rPr lang="en-US" b="1" kern="100" dirty="0">
                <a:solidFill>
                  <a:schemeClr val="accent1"/>
                </a:solidFill>
                <a:effectLst/>
                <a:ea typeface="Calibri" panose="020F0502020204030204" pitchFamily="34" charset="0"/>
                <a:cs typeface="Calibri" panose="020F0502020204030204" pitchFamily="34" charset="0"/>
              </a:rPr>
              <a:t>Write a letter to yourself.</a:t>
            </a:r>
          </a:p>
          <a:p>
            <a:pPr lvl="1"/>
            <a:r>
              <a:rPr lang="en-US" kern="100" dirty="0">
                <a:solidFill>
                  <a:srgbClr val="000000"/>
                </a:solidFill>
                <a:ea typeface="Calibri" panose="020F0502020204030204" pitchFamily="34" charset="0"/>
                <a:cs typeface="Calibri" panose="020F0502020204030204" pitchFamily="34" charset="0"/>
              </a:rPr>
              <a:t>Describe one thing you learned today.</a:t>
            </a:r>
          </a:p>
          <a:p>
            <a:pPr lvl="1"/>
            <a:r>
              <a:rPr lang="en-US" kern="100" dirty="0">
                <a:solidFill>
                  <a:srgbClr val="000000"/>
                </a:solidFill>
                <a:ea typeface="Calibri" panose="020F0502020204030204" pitchFamily="34" charset="0"/>
                <a:cs typeface="Calibri" panose="020F0502020204030204" pitchFamily="34" charset="0"/>
              </a:rPr>
              <a:t>Explain</a:t>
            </a:r>
          </a:p>
          <a:p>
            <a:pPr lvl="2"/>
            <a:r>
              <a:rPr lang="en-US" sz="2400" kern="100" dirty="0">
                <a:solidFill>
                  <a:srgbClr val="000000"/>
                </a:solidFill>
                <a:ea typeface="Calibri" panose="020F0502020204030204" pitchFamily="34" charset="0"/>
                <a:cs typeface="Calibri" panose="020F0502020204030204" pitchFamily="34" charset="0"/>
              </a:rPr>
              <a:t>ways you might use what you learned in your setting and</a:t>
            </a:r>
          </a:p>
          <a:p>
            <a:pPr lvl="2"/>
            <a:r>
              <a:rPr lang="en-US" sz="2400" kern="100" dirty="0">
                <a:solidFill>
                  <a:srgbClr val="000000"/>
                </a:solidFill>
                <a:ea typeface="Calibri" panose="020F0502020204030204" pitchFamily="34" charset="0"/>
                <a:cs typeface="Calibri" panose="020F0502020204030204" pitchFamily="34" charset="0"/>
              </a:rPr>
              <a:t>how you feel about using what you learned in your setting. </a:t>
            </a:r>
          </a:p>
        </p:txBody>
      </p:sp>
      <p:pic>
        <p:nvPicPr>
          <p:cNvPr id="12" name="Content Placeholder 11" descr="Open envelope outline">
            <a:extLst>
              <a:ext uri="{FF2B5EF4-FFF2-40B4-BE49-F238E27FC236}">
                <a16:creationId xmlns:a16="http://schemas.microsoft.com/office/drawing/2014/main" id="{BCEB9AF9-86A5-B35F-5AD4-E68CA036CACB}"/>
              </a:ext>
            </a:extLst>
          </p:cNvPr>
          <p:cNvPicPr>
            <a:picLocks noGrp="1" noChangeAspect="1"/>
          </p:cNvPicPr>
          <p:nvPr>
            <p:ph sz="half" idx="2"/>
          </p:nvPr>
        </p:nvPicPr>
        <p:blipFill>
          <a:blip r:embed="rId3">
            <a:extLst>
              <a:ext uri="{96DAC541-7B7A-43D3-8B79-37D633B846F1}">
                <asvg:svgBlip xmlns:asvg="http://schemas.microsoft.com/office/drawing/2016/SVG/main" r:embed="rId4"/>
              </a:ext>
            </a:extLst>
          </a:blip>
          <a:stretch>
            <a:fillRect/>
          </a:stretch>
        </p:blipFill>
        <p:spPr>
          <a:xfrm>
            <a:off x="1208648" y="1763224"/>
            <a:ext cx="2969456" cy="2969456"/>
          </a:xfrm>
        </p:spPr>
      </p:pic>
    </p:spTree>
    <p:extLst>
      <p:ext uri="{BB962C8B-B14F-4D97-AF65-F5344CB8AC3E}">
        <p14:creationId xmlns:p14="http://schemas.microsoft.com/office/powerpoint/2010/main" val="41603911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41BE7-A514-56A4-E3E1-00D9C0589EBF}"/>
              </a:ext>
            </a:extLst>
          </p:cNvPr>
          <p:cNvSpPr>
            <a:spLocks noGrp="1"/>
          </p:cNvSpPr>
          <p:nvPr>
            <p:ph type="title"/>
          </p:nvPr>
        </p:nvSpPr>
        <p:spPr/>
        <p:txBody>
          <a:bodyPr/>
          <a:lstStyle/>
          <a:p>
            <a:r>
              <a:rPr lang="en-US" dirty="0"/>
              <a:t>Apply to Your Setting</a:t>
            </a:r>
          </a:p>
        </p:txBody>
      </p:sp>
      <p:sp>
        <p:nvSpPr>
          <p:cNvPr id="5" name="Content Placeholder 4">
            <a:extLst>
              <a:ext uri="{FF2B5EF4-FFF2-40B4-BE49-F238E27FC236}">
                <a16:creationId xmlns:a16="http://schemas.microsoft.com/office/drawing/2014/main" id="{E9D6709A-BB49-2CF5-D240-09793DA30ED1}"/>
              </a:ext>
            </a:extLst>
          </p:cNvPr>
          <p:cNvSpPr>
            <a:spLocks noGrp="1"/>
          </p:cNvSpPr>
          <p:nvPr>
            <p:ph sz="half" idx="1"/>
          </p:nvPr>
        </p:nvSpPr>
        <p:spPr/>
        <p:txBody>
          <a:bodyPr anchor="ctr">
            <a:normAutofit/>
          </a:bodyPr>
          <a:lstStyle/>
          <a:p>
            <a:pPr lvl="1" fontAlgn="base"/>
            <a:r>
              <a:rPr lang="en-US" dirty="0"/>
              <a:t>Keep a journal</a:t>
            </a:r>
          </a:p>
          <a:p>
            <a:pPr lvl="1" fontAlgn="base"/>
            <a:r>
              <a:rPr lang="en-US" dirty="0"/>
              <a:t>Take photos or make notes</a:t>
            </a:r>
          </a:p>
          <a:p>
            <a:pPr lvl="1" fontAlgn="base"/>
            <a:r>
              <a:rPr lang="en-US" dirty="0"/>
              <a:t>Share with other educators </a:t>
            </a:r>
          </a:p>
        </p:txBody>
      </p:sp>
      <p:pic>
        <p:nvPicPr>
          <p:cNvPr id="8" name="Content Placeholder 7">
            <a:extLst>
              <a:ext uri="{FF2B5EF4-FFF2-40B4-BE49-F238E27FC236}">
                <a16:creationId xmlns:a16="http://schemas.microsoft.com/office/drawing/2014/main" id="{6A08BA1D-F9CF-A60F-7091-EBB93C463F83}"/>
              </a:ext>
              <a:ext uri="{C183D7F6-B498-43B3-948B-1728B52AA6E4}">
                <adec:decorative xmlns:adec="http://schemas.microsoft.com/office/drawing/2017/decorative" val="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25664" r="25759"/>
          <a:stretch/>
        </p:blipFill>
        <p:spPr>
          <a:xfrm>
            <a:off x="7521677" y="1324303"/>
            <a:ext cx="3696930" cy="5073649"/>
          </a:xfrm>
        </p:spPr>
      </p:pic>
    </p:spTree>
    <p:extLst>
      <p:ext uri="{BB962C8B-B14F-4D97-AF65-F5344CB8AC3E}">
        <p14:creationId xmlns:p14="http://schemas.microsoft.com/office/powerpoint/2010/main" val="14066415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7871B-97DF-DCDE-1C9E-147142727BC7}"/>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22585348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nchor="t">
            <a:normAutofit/>
          </a:bodyPr>
          <a:lstStyle/>
          <a:p>
            <a:r>
              <a:rPr lang="en-US" dirty="0"/>
              <a:t>Session Goals</a:t>
            </a:r>
            <a:endParaRPr lang="en-US" b="1" dirty="0"/>
          </a:p>
        </p:txBody>
      </p:sp>
      <p:sp>
        <p:nvSpPr>
          <p:cNvPr id="6" name="Content Placeholder 2">
            <a:extLst>
              <a:ext uri="{FF2B5EF4-FFF2-40B4-BE49-F238E27FC236}">
                <a16:creationId xmlns:a16="http://schemas.microsoft.com/office/drawing/2014/main" id="{3BC32B4C-186B-17A5-E7D0-71174F4727B0}"/>
              </a:ext>
            </a:extLst>
          </p:cNvPr>
          <p:cNvSpPr>
            <a:spLocks noGrp="1"/>
          </p:cNvSpPr>
          <p:nvPr>
            <p:ph sz="half" idx="1"/>
          </p:nvPr>
        </p:nvSpPr>
        <p:spPr>
          <a:xfrm>
            <a:off x="838200" y="1659988"/>
            <a:ext cx="5181600" cy="4273278"/>
          </a:xfrm>
        </p:spPr>
        <p:txBody>
          <a:bodyPr>
            <a:normAutofit/>
          </a:bodyPr>
          <a:lstStyle/>
          <a:p>
            <a:pPr marL="228600" marR="0" lvl="1" fontAlgn="base">
              <a:lnSpc>
                <a:spcPct val="120000"/>
              </a:lnSpc>
              <a:spcBef>
                <a:spcPts val="1000"/>
              </a:spcBef>
            </a:pPr>
            <a:r>
              <a:rPr lang="en-US" sz="2800" dirty="0"/>
              <a:t>Experience and discuss what we mean by inquiry.</a:t>
            </a:r>
          </a:p>
          <a:p>
            <a:pPr marL="228600" marR="0" lvl="1" fontAlgn="base">
              <a:lnSpc>
                <a:spcPct val="120000"/>
              </a:lnSpc>
              <a:spcBef>
                <a:spcPts val="1000"/>
              </a:spcBef>
            </a:pPr>
            <a:r>
              <a:rPr lang="en-US" sz="2800" dirty="0"/>
              <a:t>Explore ways to build a culture of inquiry in your learning setting.</a:t>
            </a:r>
          </a:p>
        </p:txBody>
      </p:sp>
      <p:pic>
        <p:nvPicPr>
          <p:cNvPr id="5" name="Picture 4">
            <a:extLst>
              <a:ext uri="{FF2B5EF4-FFF2-40B4-BE49-F238E27FC236}">
                <a16:creationId xmlns:a16="http://schemas.microsoft.com/office/drawing/2014/main" id="{56160EC9-0DA6-0496-8F2C-C97E3280617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7524" r="47736" b="21385"/>
          <a:stretch>
            <a:fillRect/>
          </a:stretch>
        </p:blipFill>
        <p:spPr>
          <a:xfrm>
            <a:off x="6731888" y="969385"/>
            <a:ext cx="5465917" cy="4956681"/>
          </a:xfrm>
          <a:prstGeom prst="rect">
            <a:avLst/>
          </a:prstGeom>
        </p:spPr>
      </p:pic>
    </p:spTree>
    <p:extLst>
      <p:ext uri="{BB962C8B-B14F-4D97-AF65-F5344CB8AC3E}">
        <p14:creationId xmlns:p14="http://schemas.microsoft.com/office/powerpoint/2010/main" val="3832975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D8AA33F-621F-E52D-5428-702F4FB16A6E}"/>
              </a:ext>
            </a:extLst>
          </p:cNvPr>
          <p:cNvSpPr>
            <a:spLocks noGrp="1"/>
          </p:cNvSpPr>
          <p:nvPr>
            <p:ph type="title"/>
          </p:nvPr>
        </p:nvSpPr>
        <p:spPr/>
        <p:txBody>
          <a:bodyPr anchor="ctr">
            <a:normAutofit/>
          </a:bodyPr>
          <a:lstStyle/>
          <a:p>
            <a:r>
              <a:rPr lang="en-US" sz="4400" i="0" dirty="0">
                <a:effectLst/>
                <a:latin typeface="Montserrat" panose="00000500000000000000" pitchFamily="50" charset="0"/>
              </a:rPr>
              <a:t>What do you wonder?</a:t>
            </a:r>
            <a:endParaRPr lang="en-US" sz="4400" dirty="0">
              <a:latin typeface="Montserrat" panose="00000500000000000000" pitchFamily="50" charset="0"/>
            </a:endParaRPr>
          </a:p>
        </p:txBody>
      </p:sp>
      <p:pic>
        <p:nvPicPr>
          <p:cNvPr id="4" name="Picture 3" descr="A laundry basket filled with balls of different shapes, sizes, colors, and materials. The balls visible on the top include two large basketballs, a small foam football, a small blue and white soccer ball, and a yellow baseball. ">
            <a:extLst>
              <a:ext uri="{FF2B5EF4-FFF2-40B4-BE49-F238E27FC236}">
                <a16:creationId xmlns:a16="http://schemas.microsoft.com/office/drawing/2014/main" id="{923031A8-1B8A-8B52-F7CA-AE8D7680ED48}"/>
              </a:ext>
            </a:extLst>
          </p:cNvPr>
          <p:cNvPicPr>
            <a:picLocks noChangeAspect="1"/>
          </p:cNvPicPr>
          <p:nvPr/>
        </p:nvPicPr>
        <p:blipFill>
          <a:blip r:embed="rId3">
            <a:extLst>
              <a:ext uri="{28A0092B-C50C-407E-A947-70E740481C1C}">
                <a14:useLocalDpi xmlns:a14="http://schemas.microsoft.com/office/drawing/2010/main" val="0"/>
              </a:ext>
            </a:extLst>
          </a:blip>
          <a:srcRect l="22431" r="7130"/>
          <a:stretch/>
        </p:blipFill>
        <p:spPr>
          <a:xfrm>
            <a:off x="5985164" y="699154"/>
            <a:ext cx="5763491" cy="5454929"/>
          </a:xfrm>
          <a:prstGeom prst="rect">
            <a:avLst/>
          </a:prstGeom>
        </p:spPr>
      </p:pic>
    </p:spTree>
    <p:extLst>
      <p:ext uri="{BB962C8B-B14F-4D97-AF65-F5344CB8AC3E}">
        <p14:creationId xmlns:p14="http://schemas.microsoft.com/office/powerpoint/2010/main" val="2313071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07831"/>
          </a:xfrm>
        </p:spPr>
        <p:txBody>
          <a:bodyPr/>
          <a:lstStyle/>
          <a:p>
            <a:r>
              <a:rPr lang="en-US" dirty="0"/>
              <a:t>What can you do to find out?</a:t>
            </a:r>
            <a:endParaRPr lang="en-US" b="1" dirty="0">
              <a:solidFill>
                <a:schemeClr val="bg1"/>
              </a:solidFill>
              <a:latin typeface="Montserrat" pitchFamily="2" charset="77"/>
            </a:endParaRPr>
          </a:p>
        </p:txBody>
      </p:sp>
      <p:sp>
        <p:nvSpPr>
          <p:cNvPr id="3" name="Content Placeholder 4">
            <a:extLst>
              <a:ext uri="{FF2B5EF4-FFF2-40B4-BE49-F238E27FC236}">
                <a16:creationId xmlns:a16="http://schemas.microsoft.com/office/drawing/2014/main" id="{5109FDE3-B18A-4622-E45F-91CDFA807FA8}"/>
              </a:ext>
            </a:extLst>
          </p:cNvPr>
          <p:cNvSpPr txBox="1">
            <a:spLocks/>
          </p:cNvSpPr>
          <p:nvPr/>
        </p:nvSpPr>
        <p:spPr>
          <a:xfrm>
            <a:off x="920906" y="4391844"/>
            <a:ext cx="10764815" cy="1210851"/>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buClr>
                <a:schemeClr val="accent1"/>
              </a:buClr>
            </a:pPr>
            <a:r>
              <a:rPr lang="en-US" sz="2400" dirty="0">
                <a:solidFill>
                  <a:srgbClr val="3F3F3F"/>
                </a:solidFill>
                <a:latin typeface="Montserrat" pitchFamily="2" charset="77"/>
                <a:cs typeface="Helvetica" panose="020B0604020202020204" pitchFamily="34" charset="0"/>
              </a:rPr>
              <a:t>Choose a question to investigate.</a:t>
            </a:r>
          </a:p>
          <a:p>
            <a:pPr>
              <a:lnSpc>
                <a:spcPct val="120000"/>
              </a:lnSpc>
              <a:buClr>
                <a:schemeClr val="accent1"/>
              </a:buClr>
            </a:pPr>
            <a:r>
              <a:rPr lang="en-US" sz="2400" dirty="0">
                <a:solidFill>
                  <a:srgbClr val="3F3F3F"/>
                </a:solidFill>
                <a:latin typeface="Montserrat" pitchFamily="2" charset="77"/>
                <a:cs typeface="Helvetica" panose="020B0604020202020204" pitchFamily="34" charset="0"/>
              </a:rPr>
              <a:t>Plan for what you might do to find out.</a:t>
            </a:r>
          </a:p>
          <a:p>
            <a:pPr>
              <a:lnSpc>
                <a:spcPct val="120000"/>
              </a:lnSpc>
              <a:buClr>
                <a:schemeClr val="accent1"/>
              </a:buClr>
            </a:pPr>
            <a:r>
              <a:rPr lang="en-US" sz="2400" dirty="0">
                <a:solidFill>
                  <a:srgbClr val="3F3F3F"/>
                </a:solidFill>
                <a:latin typeface="Montserrat" pitchFamily="2" charset="77"/>
                <a:cs typeface="Helvetica" panose="020B0604020202020204" pitchFamily="34" charset="0"/>
              </a:rPr>
              <a:t>Investigate. </a:t>
            </a:r>
          </a:p>
        </p:txBody>
      </p:sp>
      <p:pic>
        <p:nvPicPr>
          <p:cNvPr id="7" name="Picture 6">
            <a:extLst>
              <a:ext uri="{FF2B5EF4-FFF2-40B4-BE49-F238E27FC236}">
                <a16:creationId xmlns:a16="http://schemas.microsoft.com/office/drawing/2014/main" id="{3D9AE41C-358D-D104-60F3-E35CDCE3FF88}"/>
              </a:ext>
              <a:ext uri="{C183D7F6-B498-43B3-948B-1728B52AA6E4}">
                <adec:decorative xmlns:adec="http://schemas.microsoft.com/office/drawing/2017/decorative" val="1"/>
              </a:ext>
            </a:extLst>
          </p:cNvPr>
          <p:cNvPicPr>
            <a:picLocks noChangeAspect="1"/>
          </p:cNvPicPr>
          <p:nvPr/>
        </p:nvPicPr>
        <p:blipFill>
          <a:blip r:embed="rId3"/>
          <a:srcRect l="27758" r="5493" b="1"/>
          <a:stretch/>
        </p:blipFill>
        <p:spPr>
          <a:xfrm>
            <a:off x="1001301" y="1113639"/>
            <a:ext cx="3142830" cy="3142830"/>
          </a:xfrm>
          <a:prstGeom prst="rect">
            <a:avLst/>
          </a:prstGeom>
        </p:spPr>
      </p:pic>
      <p:pic>
        <p:nvPicPr>
          <p:cNvPr id="4" name="Content Placeholder 14">
            <a:extLst>
              <a:ext uri="{FF2B5EF4-FFF2-40B4-BE49-F238E27FC236}">
                <a16:creationId xmlns:a16="http://schemas.microsoft.com/office/drawing/2014/main" id="{9C999E57-94FD-978F-18E4-C9D716DB20DF}"/>
              </a:ext>
              <a:ext uri="{C183D7F6-B498-43B3-948B-1728B52AA6E4}">
                <adec:decorative xmlns:adec="http://schemas.microsoft.com/office/drawing/2017/decorative" val="1"/>
              </a:ext>
            </a:extLst>
          </p:cNvPr>
          <p:cNvPicPr>
            <a:picLocks noChangeAspect="1"/>
          </p:cNvPicPr>
          <p:nvPr/>
        </p:nvPicPr>
        <p:blipFill>
          <a:blip r:embed="rId4"/>
          <a:srcRect l="22065" t="1" r="16840" b="1"/>
          <a:stretch/>
        </p:blipFill>
        <p:spPr>
          <a:xfrm>
            <a:off x="4657719" y="1113639"/>
            <a:ext cx="2876562" cy="3142830"/>
          </a:xfrm>
          <a:prstGeom prst="rect">
            <a:avLst/>
          </a:prstGeom>
        </p:spPr>
      </p:pic>
      <p:pic>
        <p:nvPicPr>
          <p:cNvPr id="12" name="Picture Placeholder 18">
            <a:extLst>
              <a:ext uri="{FF2B5EF4-FFF2-40B4-BE49-F238E27FC236}">
                <a16:creationId xmlns:a16="http://schemas.microsoft.com/office/drawing/2014/main" id="{CC801BD9-DB42-690B-854F-A23770B2D6B9}"/>
              </a:ext>
              <a:ext uri="{C183D7F6-B498-43B3-948B-1728B52AA6E4}">
                <adec:decorative xmlns:adec="http://schemas.microsoft.com/office/drawing/2017/decorative" val="1"/>
              </a:ext>
            </a:extLst>
          </p:cNvPr>
          <p:cNvPicPr>
            <a:picLocks noChangeAspect="1"/>
          </p:cNvPicPr>
          <p:nvPr/>
        </p:nvPicPr>
        <p:blipFill>
          <a:blip r:embed="rId5"/>
          <a:srcRect l="16667" r="16667"/>
          <a:stretch>
            <a:fillRect/>
          </a:stretch>
        </p:blipFill>
        <p:spPr>
          <a:xfrm>
            <a:off x="8047869" y="1113639"/>
            <a:ext cx="3142830" cy="3142830"/>
          </a:xfrm>
          <a:prstGeom prst="rect">
            <a:avLst/>
          </a:prstGeom>
        </p:spPr>
      </p:pic>
    </p:spTree>
    <p:extLst>
      <p:ext uri="{BB962C8B-B14F-4D97-AF65-F5344CB8AC3E}">
        <p14:creationId xmlns:p14="http://schemas.microsoft.com/office/powerpoint/2010/main" val="427695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5BAF3-38D8-3107-6B1E-C2E85E27113C}"/>
            </a:ext>
          </a:extLst>
        </p:cNvPr>
        <p:cNvGrpSpPr/>
        <p:nvPr/>
      </p:nvGrpSpPr>
      <p:grpSpPr>
        <a:xfrm>
          <a:off x="0" y="0"/>
          <a:ext cx="0" cy="0"/>
          <a:chOff x="0" y="0"/>
          <a:chExt cx="0" cy="0"/>
        </a:xfrm>
      </p:grpSpPr>
      <p:sp>
        <p:nvSpPr>
          <p:cNvPr id="5" name="Title 3">
            <a:extLst>
              <a:ext uri="{FF2B5EF4-FFF2-40B4-BE49-F238E27FC236}">
                <a16:creationId xmlns:a16="http://schemas.microsoft.com/office/drawing/2014/main" id="{710C241C-E115-C96E-7EEB-BC6E8F961608}"/>
              </a:ext>
            </a:extLst>
          </p:cNvPr>
          <p:cNvSpPr>
            <a:spLocks noGrp="1"/>
          </p:cNvSpPr>
          <p:nvPr>
            <p:ph type="title"/>
          </p:nvPr>
        </p:nvSpPr>
        <p:spPr>
          <a:xfrm>
            <a:off x="1177626" y="1439324"/>
            <a:ext cx="4034118" cy="3039314"/>
          </a:xfrm>
        </p:spPr>
        <p:txBody>
          <a:bodyPr anchor="b">
            <a:normAutofit/>
          </a:bodyPr>
          <a:lstStyle/>
          <a:p>
            <a:r>
              <a:rPr lang="en-US" sz="4400" dirty="0"/>
              <a:t>Discuss</a:t>
            </a:r>
            <a:r>
              <a:rPr lang="en-US" sz="4400" b="1" i="0" dirty="0">
                <a:effectLst/>
                <a:latin typeface="Montserrat" pitchFamily="2" charset="77"/>
              </a:rPr>
              <a:t>:</a:t>
            </a:r>
            <a:br>
              <a:rPr lang="en-US" sz="4400" b="1" i="0" dirty="0">
                <a:effectLst/>
                <a:latin typeface="Montserrat" pitchFamily="2" charset="77"/>
              </a:rPr>
            </a:br>
            <a:r>
              <a:rPr lang="en-US" sz="4400" b="0" dirty="0">
                <a:latin typeface="Montserrat Medium" panose="00000600000000000000" pitchFamily="2" charset="0"/>
              </a:rPr>
              <a:t>E</a:t>
            </a:r>
            <a:r>
              <a:rPr lang="en-US" sz="4400" b="0" i="0" dirty="0">
                <a:effectLst/>
                <a:latin typeface="Montserrat Medium" panose="00000600000000000000" pitchFamily="2" charset="0"/>
              </a:rPr>
              <a:t>ngaging in Inquiry</a:t>
            </a:r>
            <a:endParaRPr lang="en-US" sz="4400" dirty="0"/>
          </a:p>
        </p:txBody>
      </p:sp>
      <p:sp>
        <p:nvSpPr>
          <p:cNvPr id="2" name="Content Placeholder 1">
            <a:extLst>
              <a:ext uri="{FF2B5EF4-FFF2-40B4-BE49-F238E27FC236}">
                <a16:creationId xmlns:a16="http://schemas.microsoft.com/office/drawing/2014/main" id="{CCEB6AC5-BA95-F0F7-5411-683657228108}"/>
              </a:ext>
            </a:extLst>
          </p:cNvPr>
          <p:cNvSpPr>
            <a:spLocks noGrp="1"/>
          </p:cNvSpPr>
          <p:nvPr>
            <p:ph idx="1"/>
          </p:nvPr>
        </p:nvSpPr>
        <p:spPr/>
        <p:txBody>
          <a:bodyPr>
            <a:normAutofit/>
          </a:bodyPr>
          <a:lstStyle/>
          <a:p>
            <a:pPr marL="228600" marR="0" lvl="1">
              <a:lnSpc>
                <a:spcPct val="120000"/>
              </a:lnSpc>
              <a:spcBef>
                <a:spcPts val="1000"/>
              </a:spcBef>
              <a:spcAft>
                <a:spcPts val="1800"/>
              </a:spcAft>
            </a:pPr>
            <a:r>
              <a:rPr lang="en-US" sz="2800" dirty="0"/>
              <a:t>What question did you investigate? </a:t>
            </a:r>
          </a:p>
          <a:p>
            <a:pPr marL="228600" marR="0" lvl="1">
              <a:lnSpc>
                <a:spcPct val="120000"/>
              </a:lnSpc>
              <a:spcBef>
                <a:spcPts val="1000"/>
              </a:spcBef>
              <a:spcAft>
                <a:spcPts val="1800"/>
              </a:spcAft>
            </a:pPr>
            <a:r>
              <a:rPr lang="en-US" sz="2800" dirty="0"/>
              <a:t>What did you do during your investigation? </a:t>
            </a:r>
          </a:p>
          <a:p>
            <a:pPr marL="228600" marR="0" lvl="1">
              <a:lnSpc>
                <a:spcPct val="120000"/>
              </a:lnSpc>
              <a:spcBef>
                <a:spcPts val="1000"/>
              </a:spcBef>
              <a:spcAft>
                <a:spcPts val="1800"/>
              </a:spcAft>
            </a:pPr>
            <a:r>
              <a:rPr lang="en-US" sz="2800" dirty="0"/>
              <a:t>What did you learn?</a:t>
            </a:r>
            <a:r>
              <a:rPr lang="en-US" sz="2800" kern="100" dirty="0">
                <a:effectLst/>
                <a:ea typeface="Calibri" panose="020F0502020204030204" pitchFamily="34" charset="0"/>
                <a:cs typeface="Times New Roman" panose="02020603050405020304" pitchFamily="18" charset="0"/>
              </a:rPr>
              <a:t>	</a:t>
            </a:r>
          </a:p>
          <a:p>
            <a:pPr marL="228600" marR="0" lvl="1">
              <a:lnSpc>
                <a:spcPct val="120000"/>
              </a:lnSpc>
              <a:spcBef>
                <a:spcPts val="1000"/>
              </a:spcBef>
            </a:pPr>
            <a:r>
              <a:rPr lang="en-US" sz="2800" kern="100" dirty="0">
                <a:ea typeface="Calibri" panose="020F0502020204030204" pitchFamily="34" charset="0"/>
                <a:cs typeface="Times New Roman" panose="02020603050405020304" pitchFamily="18" charset="0"/>
              </a:rPr>
              <a:t>What further questions do you have?</a:t>
            </a:r>
            <a:r>
              <a:rPr lang="en-US" sz="2800" dirty="0">
                <a:effectLst/>
                <a:ea typeface="Calibri" panose="020F0502020204030204" pitchFamily="34" charset="0"/>
                <a:cs typeface="Times New Roman" panose="02020603050405020304" pitchFamily="18" charset="0"/>
              </a:rPr>
              <a:t> </a:t>
            </a:r>
            <a:endParaRPr lang="en-US" sz="2800" dirty="0"/>
          </a:p>
        </p:txBody>
      </p:sp>
    </p:spTree>
    <p:extLst>
      <p:ext uri="{BB962C8B-B14F-4D97-AF65-F5344CB8AC3E}">
        <p14:creationId xmlns:p14="http://schemas.microsoft.com/office/powerpoint/2010/main" val="175232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b="1" i="0" dirty="0">
                <a:effectLst/>
                <a:latin typeface="Montserrat" pitchFamily="2" charset="77"/>
              </a:rPr>
              <a:t>What is inquiry?</a:t>
            </a:r>
            <a:r>
              <a:rPr lang="en-US" b="0" i="0" dirty="0">
                <a:effectLst/>
                <a:latin typeface="Montserrat" pitchFamily="2" charset="77"/>
              </a:rPr>
              <a:t> </a:t>
            </a:r>
            <a:endParaRPr lang="en-US" b="1" dirty="0"/>
          </a:p>
        </p:txBody>
      </p:sp>
      <p:sp>
        <p:nvSpPr>
          <p:cNvPr id="7" name="Content Placeholder 6">
            <a:extLst>
              <a:ext uri="{FF2B5EF4-FFF2-40B4-BE49-F238E27FC236}">
                <a16:creationId xmlns:a16="http://schemas.microsoft.com/office/drawing/2014/main" id="{81BF7068-4C87-9FFF-AB7F-881BFEC22257}"/>
              </a:ext>
            </a:extLst>
          </p:cNvPr>
          <p:cNvSpPr>
            <a:spLocks noGrp="1"/>
          </p:cNvSpPr>
          <p:nvPr>
            <p:ph sz="half" idx="1"/>
          </p:nvPr>
        </p:nvSpPr>
        <p:spPr>
          <a:xfrm>
            <a:off x="838200" y="1190375"/>
            <a:ext cx="4913243" cy="4535044"/>
          </a:xfrm>
        </p:spPr>
        <p:txBody>
          <a:bodyPr anchor="ctr"/>
          <a:lstStyle/>
          <a:p>
            <a:pPr marL="0" indent="0">
              <a:buNone/>
            </a:pPr>
            <a:r>
              <a:rPr lang="en-US" kern="100" dirty="0">
                <a:solidFill>
                  <a:schemeClr val="tx1"/>
                </a:solidFill>
                <a:latin typeface="Montserrat" panose="00000500000000000000" pitchFamily="2" charset="0"/>
                <a:ea typeface="Calibri" panose="020F0502020204030204" pitchFamily="34" charset="0"/>
                <a:cs typeface="Calibri" panose="020F0502020204030204" pitchFamily="34" charset="0"/>
              </a:rPr>
              <a:t>Inquiry refers to the many ways in which people wonder about, explore, and develop and communicate understanding of their world.</a:t>
            </a:r>
            <a:endParaRPr lang="en-US" dirty="0">
              <a:solidFill>
                <a:schemeClr val="tx1"/>
              </a:solidFill>
              <a:latin typeface="Montserrat" panose="00000500000000000000" pitchFamily="2" charset="0"/>
            </a:endParaRPr>
          </a:p>
        </p:txBody>
      </p:sp>
      <p:pic>
        <p:nvPicPr>
          <p:cNvPr id="10" name="Content Placeholder 9">
            <a:extLst>
              <a:ext uri="{FF2B5EF4-FFF2-40B4-BE49-F238E27FC236}">
                <a16:creationId xmlns:a16="http://schemas.microsoft.com/office/drawing/2014/main" id="{45E4B18E-959D-9E75-D662-02257D26B4CB}"/>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t="17496" b="13229"/>
          <a:stretch/>
        </p:blipFill>
        <p:spPr>
          <a:xfrm>
            <a:off x="6554800" y="1147304"/>
            <a:ext cx="4364177" cy="4535044"/>
          </a:xfrm>
        </p:spPr>
      </p:pic>
      <p:sp>
        <p:nvSpPr>
          <p:cNvPr id="4" name="TextBox 3">
            <a:extLst>
              <a:ext uri="{FF2B5EF4-FFF2-40B4-BE49-F238E27FC236}">
                <a16:creationId xmlns:a16="http://schemas.microsoft.com/office/drawing/2014/main" id="{F8897FE3-8FFF-091F-03BC-2F78C08BE322}"/>
              </a:ext>
            </a:extLst>
          </p:cNvPr>
          <p:cNvSpPr txBox="1"/>
          <p:nvPr/>
        </p:nvSpPr>
        <p:spPr>
          <a:xfrm>
            <a:off x="303200" y="5725418"/>
            <a:ext cx="11585600" cy="586956"/>
          </a:xfrm>
          <a:prstGeom prst="rect">
            <a:avLst/>
          </a:prstGeom>
          <a:noFill/>
        </p:spPr>
        <p:txBody>
          <a:bodyPr wrap="square">
            <a:spAutoFit/>
          </a:bodyPr>
          <a:lstStyle/>
          <a:p>
            <a:pPr marR="0" lvl="0">
              <a:lnSpc>
                <a:spcPct val="120000"/>
              </a:lnSpc>
              <a:spcBef>
                <a:spcPts val="1000"/>
              </a:spcBef>
              <a:buClr>
                <a:srgbClr val="2078B0"/>
              </a:buClr>
            </a:pPr>
            <a:r>
              <a:rPr lang="en-US" sz="1400" dirty="0">
                <a:solidFill>
                  <a:schemeClr val="bg1">
                    <a:lumMod val="50000"/>
                  </a:schemeClr>
                </a:solidFill>
                <a:latin typeface="Montserrat" panose="00000500000000000000" pitchFamily="50" charset="0"/>
              </a:rPr>
              <a:t>Broderick &amp; Hong (2020); California Department of Education (2016, 2024); National Academies of Sciences, Engineering, &amp; Medicine (NASEM; 2021)</a:t>
            </a:r>
          </a:p>
        </p:txBody>
      </p:sp>
    </p:spTree>
    <p:extLst>
      <p:ext uri="{BB962C8B-B14F-4D97-AF65-F5344CB8AC3E}">
        <p14:creationId xmlns:p14="http://schemas.microsoft.com/office/powerpoint/2010/main" val="2106577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B11BA-E3A2-DA81-5E11-B8A936AA1F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EE1240-F58F-C6D8-5434-8936BDB7732A}"/>
              </a:ext>
            </a:extLst>
          </p:cNvPr>
          <p:cNvSpPr>
            <a:spLocks noGrp="1"/>
          </p:cNvSpPr>
          <p:nvPr>
            <p:ph type="title"/>
          </p:nvPr>
        </p:nvSpPr>
        <p:spPr>
          <a:xfrm>
            <a:off x="838199" y="249319"/>
            <a:ext cx="10812517" cy="507831"/>
          </a:xfrm>
        </p:spPr>
        <p:txBody>
          <a:bodyPr/>
          <a:lstStyle/>
          <a:p>
            <a:r>
              <a:rPr lang="en-US" b="1" i="0" dirty="0">
                <a:effectLst/>
                <a:latin typeface="Montserrat" pitchFamily="2" charset="77"/>
              </a:rPr>
              <a:t>Inquiry Supports Learning in STEAM</a:t>
            </a:r>
            <a:endParaRPr lang="en-US" b="1" dirty="0"/>
          </a:p>
        </p:txBody>
      </p:sp>
      <p:sp>
        <p:nvSpPr>
          <p:cNvPr id="5" name="Content Placeholder 2">
            <a:extLst>
              <a:ext uri="{FF2B5EF4-FFF2-40B4-BE49-F238E27FC236}">
                <a16:creationId xmlns:a16="http://schemas.microsoft.com/office/drawing/2014/main" id="{66E2F9C4-2AFF-5E34-2070-3EFE4F8B908A}"/>
              </a:ext>
            </a:extLst>
          </p:cNvPr>
          <p:cNvSpPr txBox="1">
            <a:spLocks/>
          </p:cNvSpPr>
          <p:nvPr/>
        </p:nvSpPr>
        <p:spPr>
          <a:xfrm>
            <a:off x="1151464" y="2151413"/>
            <a:ext cx="3948853" cy="213065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US" sz="2400" b="1" dirty="0"/>
              <a:t>Engaging in inquiry</a:t>
            </a:r>
          </a:p>
          <a:p>
            <a:pPr marL="0" indent="0" algn="ctr">
              <a:lnSpc>
                <a:spcPct val="120000"/>
              </a:lnSpc>
              <a:buFont typeface="Arial" panose="020B0604020202020204" pitchFamily="34" charset="0"/>
              <a:buNone/>
            </a:pPr>
            <a:r>
              <a:rPr lang="en-US" sz="2400" dirty="0">
                <a:latin typeface="Montserrat"/>
                <a:cs typeface="Poppins"/>
              </a:rPr>
              <a:t>Ask questions, investigate, develop explanations</a:t>
            </a:r>
          </a:p>
        </p:txBody>
      </p:sp>
      <p:sp>
        <p:nvSpPr>
          <p:cNvPr id="3" name="Arrow: Right 2" descr="Arrow pointing to the right.">
            <a:extLst>
              <a:ext uri="{FF2B5EF4-FFF2-40B4-BE49-F238E27FC236}">
                <a16:creationId xmlns:a16="http://schemas.microsoft.com/office/drawing/2014/main" id="{EB43F6DF-684D-EBE9-83A4-0663BCE6C782}"/>
              </a:ext>
            </a:extLst>
          </p:cNvPr>
          <p:cNvSpPr/>
          <p:nvPr/>
        </p:nvSpPr>
        <p:spPr>
          <a:xfrm>
            <a:off x="5249333" y="2685432"/>
            <a:ext cx="1744134" cy="931333"/>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4">
            <a:extLst>
              <a:ext uri="{FF2B5EF4-FFF2-40B4-BE49-F238E27FC236}">
                <a16:creationId xmlns:a16="http://schemas.microsoft.com/office/drawing/2014/main" id="{D8EE28F3-D5E7-F9E4-7570-92961A2A99AC}"/>
              </a:ext>
            </a:extLst>
          </p:cNvPr>
          <p:cNvSpPr txBox="1">
            <a:spLocks/>
          </p:cNvSpPr>
          <p:nvPr/>
        </p:nvSpPr>
        <p:spPr>
          <a:xfrm>
            <a:off x="7281256" y="2151413"/>
            <a:ext cx="3312403" cy="22872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Aft>
                <a:spcPts val="600"/>
              </a:spcAft>
              <a:buFont typeface="Arial" panose="020B0604020202020204" pitchFamily="34" charset="0"/>
              <a:buNone/>
            </a:pPr>
            <a:r>
              <a:rPr lang="en-US" sz="2400" b="1" dirty="0">
                <a:latin typeface="Montserrat"/>
                <a:cs typeface="Poppins"/>
              </a:rPr>
              <a:t>Understanding </a:t>
            </a:r>
          </a:p>
          <a:p>
            <a:pPr marL="0" indent="0" algn="ctr">
              <a:lnSpc>
                <a:spcPct val="120000"/>
              </a:lnSpc>
              <a:buFont typeface="Arial" panose="020B0604020202020204" pitchFamily="34" charset="0"/>
              <a:buNone/>
            </a:pPr>
            <a:r>
              <a:rPr lang="en-US" sz="2400" dirty="0">
                <a:latin typeface="Montserrat"/>
                <a:cs typeface="Poppins"/>
              </a:rPr>
              <a:t>STEAM concepts and phenomena in the world</a:t>
            </a:r>
          </a:p>
        </p:txBody>
      </p:sp>
    </p:spTree>
    <p:extLst>
      <p:ext uri="{BB962C8B-B14F-4D97-AF65-F5344CB8AC3E}">
        <p14:creationId xmlns:p14="http://schemas.microsoft.com/office/powerpoint/2010/main" val="324307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40698-0F0C-BD84-6A95-6B8EB0AAC9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D48870-1AF4-EFFD-EDDF-060258B6C6E4}"/>
              </a:ext>
            </a:extLst>
          </p:cNvPr>
          <p:cNvSpPr>
            <a:spLocks noGrp="1"/>
          </p:cNvSpPr>
          <p:nvPr>
            <p:ph type="title"/>
          </p:nvPr>
        </p:nvSpPr>
        <p:spPr/>
        <p:txBody>
          <a:bodyPr vert="horz" lIns="91440" tIns="45720" rIns="91440" bIns="45720" rtlCol="0" anchor="ctr" anchorCtr="0">
            <a:normAutofit/>
          </a:bodyPr>
          <a:lstStyle/>
          <a:p>
            <a:r>
              <a:rPr lang="en-US" sz="4000" b="1" i="0" kern="1200" dirty="0">
                <a:effectLst/>
                <a:latin typeface="Montserrat" pitchFamily="2" charset="77"/>
                <a:ea typeface="+mj-ea"/>
                <a:cs typeface="+mj-cs"/>
              </a:rPr>
              <a:t>Observe: </a:t>
            </a:r>
            <a:r>
              <a:rPr lang="en-US" sz="4000" b="0" i="0" kern="1200" dirty="0">
                <a:effectLst/>
                <a:latin typeface="Montserrat Medium" panose="00000600000000000000" pitchFamily="2" charset="0"/>
              </a:rPr>
              <a:t>Children Engaging in Inquiry</a:t>
            </a:r>
            <a:endParaRPr lang="en-US" sz="4000" b="0" kern="1200" dirty="0">
              <a:latin typeface="Montserrat Medium" panose="00000600000000000000" pitchFamily="2" charset="0"/>
            </a:endParaRPr>
          </a:p>
        </p:txBody>
      </p:sp>
      <p:pic>
        <p:nvPicPr>
          <p:cNvPr id="11" name="Content Placeholder 10">
            <a:extLst>
              <a:ext uri="{FF2B5EF4-FFF2-40B4-BE49-F238E27FC236}">
                <a16:creationId xmlns:a16="http://schemas.microsoft.com/office/drawing/2014/main" id="{8E978C62-B7E3-5E61-F72E-81BF234AEF4E}"/>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5137" r="-94" b="608"/>
          <a:stretch>
            <a:fillRect/>
          </a:stretch>
        </p:blipFill>
        <p:spPr>
          <a:xfrm>
            <a:off x="6172202" y="1704066"/>
            <a:ext cx="5293517" cy="2970591"/>
          </a:xfrm>
        </p:spPr>
      </p:pic>
    </p:spTree>
    <p:extLst>
      <p:ext uri="{BB962C8B-B14F-4D97-AF65-F5344CB8AC3E}">
        <p14:creationId xmlns:p14="http://schemas.microsoft.com/office/powerpoint/2010/main" val="2954073318"/>
      </p:ext>
    </p:extLst>
  </p:cSld>
  <p:clrMapOvr>
    <a:masterClrMapping/>
  </p:clrMapOvr>
</p:sld>
</file>

<file path=ppt/theme/theme1.xml><?xml version="1.0" encoding="utf-8"?>
<a:theme xmlns:a="http://schemas.openxmlformats.org/drawingml/2006/main" name="Office Theme">
  <a:themeElements>
    <a:clrScheme name="Custom 35">
      <a:dk1>
        <a:srgbClr val="140A14"/>
      </a:dk1>
      <a:lt1>
        <a:srgbClr val="FFFFFF"/>
      </a:lt1>
      <a:dk2>
        <a:srgbClr val="2078AE"/>
      </a:dk2>
      <a:lt2>
        <a:srgbClr val="E7E6E6"/>
      </a:lt2>
      <a:accent1>
        <a:srgbClr val="327F7C"/>
      </a:accent1>
      <a:accent2>
        <a:srgbClr val="CC4E0C"/>
      </a:accent2>
      <a:accent3>
        <a:srgbClr val="8948A3"/>
      </a:accent3>
      <a:accent4>
        <a:srgbClr val="4C8503"/>
      </a:accent4>
      <a:accent5>
        <a:srgbClr val="140A14"/>
      </a:accent5>
      <a:accent6>
        <a:srgbClr val="BB1654"/>
      </a:accent6>
      <a:hlink>
        <a:srgbClr val="0000FF"/>
      </a:hlink>
      <a:folHlink>
        <a:srgbClr val="444F9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pattFill prst="pct5">
          <a:fgClr>
            <a:schemeClr val="accent3"/>
          </a:fgClr>
          <a:bgClr>
            <a:schemeClr val="bg1"/>
          </a:bgClr>
        </a:patt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PE Early Math-PPT Slide Types Template GEOMETRY" id="{F95E4D9D-1DED-4A6B-B65F-7824A2AC1F60}" vid="{70E11D2D-F68C-4584-A492-C572729B31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CPE Early Math-PPT Slide Types Template GEOMETRY</Template>
  <TotalTime>9945</TotalTime>
  <Words>4879</Words>
  <Application>Microsoft Office PowerPoint</Application>
  <PresentationFormat>Widescreen</PresentationFormat>
  <Paragraphs>323</Paragraphs>
  <Slides>22</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Montserrat Medium</vt:lpstr>
      <vt:lpstr>Montserrat</vt:lpstr>
      <vt:lpstr>Calibri</vt:lpstr>
      <vt:lpstr>Arial</vt:lpstr>
      <vt:lpstr>Poppins</vt:lpstr>
      <vt:lpstr>Symbol</vt:lpstr>
      <vt:lpstr>Office Theme</vt:lpstr>
      <vt:lpstr>Building a Culture of Inquiry</vt:lpstr>
      <vt:lpstr>Acknowledgments</vt:lpstr>
      <vt:lpstr>Session Goals</vt:lpstr>
      <vt:lpstr>What do you wonder?</vt:lpstr>
      <vt:lpstr>What can you do to find out?</vt:lpstr>
      <vt:lpstr>Discuss: Engaging in Inquiry</vt:lpstr>
      <vt:lpstr>What is inquiry? </vt:lpstr>
      <vt:lpstr>Inquiry Supports Learning in STEAM</vt:lpstr>
      <vt:lpstr>Observe: Children Engaging in Inquiry</vt:lpstr>
      <vt:lpstr>Discuss: Children Engaging in Inquiry</vt:lpstr>
      <vt:lpstr>Why is inquiry important?</vt:lpstr>
      <vt:lpstr>Why is inquiry important? (continued)</vt:lpstr>
      <vt:lpstr>Explore: Inquiry across Ages and Contexts</vt:lpstr>
      <vt:lpstr>Discuss:  Inquiry across Ages and Contexts</vt:lpstr>
      <vt:lpstr>Summary: What is inquiry?</vt:lpstr>
      <vt:lpstr>Building a Culture of Inquiry</vt:lpstr>
      <vt:lpstr>Inquiry Mindsets</vt:lpstr>
      <vt:lpstr>Explore Inquiry Mindsets </vt:lpstr>
      <vt:lpstr>M5 Early STEAM Approach</vt:lpstr>
      <vt:lpstr>Write a Letter</vt:lpstr>
      <vt:lpstr>Apply to Your Setting</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a Culture of Inquiry</dc:title>
  <dc:creator/>
  <cp:lastModifiedBy>Amy Reff</cp:lastModifiedBy>
  <cp:revision>160</cp:revision>
  <cp:lastPrinted>2023-08-03T16:24:27Z</cp:lastPrinted>
  <dcterms:created xsi:type="dcterms:W3CDTF">2024-09-24T13:13:29Z</dcterms:created>
  <dcterms:modified xsi:type="dcterms:W3CDTF">2025-12-11T18:34:29Z</dcterms:modified>
</cp:coreProperties>
</file>