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handoutMasterIdLst>
    <p:handoutMasterId r:id="rId42"/>
  </p:handoutMasterIdLst>
  <p:sldIdLst>
    <p:sldId id="271" r:id="rId2"/>
    <p:sldId id="402" r:id="rId3"/>
    <p:sldId id="391" r:id="rId4"/>
    <p:sldId id="394" r:id="rId5"/>
    <p:sldId id="403" r:id="rId6"/>
    <p:sldId id="404" r:id="rId7"/>
    <p:sldId id="405" r:id="rId8"/>
    <p:sldId id="406" r:id="rId9"/>
    <p:sldId id="407" r:id="rId10"/>
    <p:sldId id="398" r:id="rId11"/>
    <p:sldId id="392" r:id="rId12"/>
    <p:sldId id="328" r:id="rId13"/>
    <p:sldId id="408" r:id="rId14"/>
    <p:sldId id="409" r:id="rId15"/>
    <p:sldId id="410" r:id="rId16"/>
    <p:sldId id="417" r:id="rId17"/>
    <p:sldId id="411" r:id="rId18"/>
    <p:sldId id="412" r:id="rId19"/>
    <p:sldId id="418" r:id="rId20"/>
    <p:sldId id="413" r:id="rId21"/>
    <p:sldId id="419" r:id="rId22"/>
    <p:sldId id="420" r:id="rId23"/>
    <p:sldId id="393" r:id="rId24"/>
    <p:sldId id="421" r:id="rId25"/>
    <p:sldId id="422" r:id="rId26"/>
    <p:sldId id="423" r:id="rId27"/>
    <p:sldId id="424" r:id="rId28"/>
    <p:sldId id="399" r:id="rId29"/>
    <p:sldId id="395" r:id="rId30"/>
    <p:sldId id="425" r:id="rId31"/>
    <p:sldId id="426" r:id="rId32"/>
    <p:sldId id="428" r:id="rId33"/>
    <p:sldId id="427" r:id="rId34"/>
    <p:sldId id="429" r:id="rId35"/>
    <p:sldId id="430" r:id="rId36"/>
    <p:sldId id="431" r:id="rId37"/>
    <p:sldId id="432" r:id="rId38"/>
    <p:sldId id="434" r:id="rId39"/>
    <p:sldId id="433" r:id="rId40"/>
  </p:sldIdLst>
  <p:sldSz cx="12192000" cy="6858000"/>
  <p:notesSz cx="6858000" cy="9144000"/>
  <p:embeddedFontLst>
    <p:embeddedFont>
      <p:font typeface="Montserrat" pitchFamily="2" charset="77"/>
      <p:regular r:id="rId43"/>
      <p:bold r:id="rId44"/>
      <p:italic r:id="rId45"/>
      <p:boldItalic r:id="rId46"/>
    </p:embeddedFont>
    <p:embeddedFont>
      <p:font typeface="Montserrat Medium" pitchFamily="2" charset="77"/>
      <p:regular r:id="rId47"/>
      <p:italic r:id="rId48"/>
    </p:embeddedFont>
    <p:embeddedFont>
      <p:font typeface="Poppins" pitchFamily="2" charset="77"/>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2509F"/>
    <a:srgbClr val="0F173D"/>
    <a:srgbClr val="4C8503"/>
    <a:srgbClr val="2078AE"/>
    <a:srgbClr val="2078B0"/>
    <a:srgbClr val="8AADCB"/>
    <a:srgbClr val="9DBAD4"/>
    <a:srgbClr val="D8E4EE"/>
    <a:srgbClr val="E9E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27" autoAdjust="0"/>
    <p:restoredTop sz="65685" autoAdjust="0"/>
  </p:normalViewPr>
  <p:slideViewPr>
    <p:cSldViewPr snapToGrid="0">
      <p:cViewPr varScale="1">
        <p:scale>
          <a:sx n="76" d="100"/>
          <a:sy n="76" d="100"/>
        </p:scale>
        <p:origin x="1600" y="200"/>
      </p:cViewPr>
      <p:guideLst/>
    </p:cSldViewPr>
  </p:slideViewPr>
  <p:outlineViewPr>
    <p:cViewPr>
      <p:scale>
        <a:sx n="33" d="100"/>
        <a:sy n="33" d="100"/>
      </p:scale>
      <p:origin x="0" y="0"/>
    </p:cViewPr>
  </p:outlineViewPr>
  <p:notesTextViewPr>
    <p:cViewPr>
      <p:scale>
        <a:sx n="3" d="2"/>
        <a:sy n="3" d="2"/>
      </p:scale>
      <p:origin x="0" y="-1992"/>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s-US" sz="2600" noProof="0" dirty="0">
              <a:solidFill>
                <a:srgbClr val="0F173D"/>
              </a:solidFill>
              <a:effectLst/>
              <a:latin typeface="Montserrat" pitchFamily="2" charset="77"/>
              <a:ea typeface="Times New Roman" panose="02020603050405020304" pitchFamily="18" charset="0"/>
              <a:cs typeface="Calibri" panose="020F0502020204030204" pitchFamily="34" charset="0"/>
            </a:rPr>
            <a:t>Sumar hace más, y restar hace menos.</a:t>
          </a:r>
          <a:endParaRPr lang="es-US" sz="2600" b="0" noProof="0" dirty="0">
            <a:latin typeface="Montserrat" pitchFamily="2" charset="77"/>
          </a:endParaRP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1E27FFE6-42F7-394C-A0C2-F33C3E759462}">
      <dgm:prSet custT="1"/>
      <dgm:spPr>
        <a:ln>
          <a:solidFill>
            <a:schemeClr val="accent4"/>
          </a:solidFill>
        </a:ln>
      </dgm:spPr>
      <dgm:t>
        <a:bodyPr/>
        <a:lstStyle/>
        <a:p>
          <a:pPr rtl="0"/>
          <a:r>
            <a:rPr lang="es-US" sz="2600" noProof="0" dirty="0">
              <a:solidFill>
                <a:srgbClr val="0F173D"/>
              </a:solidFill>
              <a:effectLst/>
              <a:latin typeface="Montserrat" pitchFamily="2" charset="77"/>
              <a:ea typeface="Times New Roman" panose="02020603050405020304" pitchFamily="18" charset="0"/>
              <a:cs typeface="Calibri" panose="020F0502020204030204" pitchFamily="34" charset="0"/>
            </a:rPr>
            <a:t>Los números se pueden unir (componer) y desarmar (descomponer).</a:t>
          </a:r>
          <a:endParaRPr lang="es-US" sz="2600" noProof="0" dirty="0">
            <a:latin typeface="Montserrat" pitchFamily="2" charset="77"/>
          </a:endParaRPr>
        </a:p>
      </dgm:t>
    </dgm:pt>
    <dgm:pt modelId="{979CE8E3-B596-6848-92B6-6643A7D71DE7}" type="parTrans" cxnId="{F644C96C-CB4A-7F4F-B5E4-653DC5299149}">
      <dgm:prSet/>
      <dgm:spPr/>
      <dgm:t>
        <a:bodyPr/>
        <a:lstStyle/>
        <a:p>
          <a:endParaRPr lang="en-US"/>
        </a:p>
      </dgm:t>
    </dgm:pt>
    <dgm:pt modelId="{970A7B2B-C4B0-A848-B478-55E6DD6BFCB1}" type="sibTrans" cxnId="{F644C96C-CB4A-7F4F-B5E4-653DC5299149}">
      <dgm:prSet/>
      <dgm:spPr/>
      <dgm:t>
        <a:bodyPr/>
        <a:lstStyle/>
        <a:p>
          <a:endParaRPr lang="en-US"/>
        </a:p>
      </dgm:t>
    </dgm:pt>
    <dgm:pt modelId="{68FE0B65-B44F-E048-94D2-A121AE353A75}">
      <dgm:prSet custT="1"/>
      <dgm:spPr>
        <a:ln>
          <a:solidFill>
            <a:schemeClr val="accent4"/>
          </a:solidFill>
        </a:ln>
      </dgm:spPr>
      <dgm:t>
        <a:bodyPr/>
        <a:lstStyle/>
        <a:p>
          <a:r>
            <a:rPr lang="es-US" sz="2600" noProof="0" dirty="0">
              <a:effectLst/>
              <a:latin typeface="Montserrat" pitchFamily="2" charset="77"/>
              <a:ea typeface="Calibri" panose="020F0502020204030204" pitchFamily="34" charset="0"/>
              <a:cs typeface="Arial" panose="020B0604020202020204" pitchFamily="34" charset="0"/>
            </a:rPr>
            <a:t>Los números se pueden sumar en cualquier orden </a:t>
          </a:r>
          <a:r>
            <a:rPr lang="es-US" sz="2600" b="0" noProof="0" dirty="0">
              <a:latin typeface="Montserrat" pitchFamily="2" charset="77"/>
            </a:rPr>
            <a:t>(</a:t>
          </a:r>
          <a:r>
            <a:rPr lang="es-US" sz="2600" b="0" noProof="0" dirty="0" err="1">
              <a:latin typeface="Montserrat" pitchFamily="2" charset="77"/>
            </a:rPr>
            <a:t>comutativo</a:t>
          </a:r>
          <a:r>
            <a:rPr lang="es-US" sz="2600" b="0" noProof="0" dirty="0">
              <a:latin typeface="Montserrat" pitchFamily="2" charset="77"/>
            </a:rPr>
            <a:t>).</a:t>
          </a:r>
          <a:endParaRPr lang="es-US" sz="2600" noProof="0" dirty="0">
            <a:latin typeface="Montserrat" pitchFamily="2" charset="77"/>
          </a:endParaRPr>
        </a:p>
      </dgm:t>
    </dgm:pt>
    <dgm:pt modelId="{97FDD4D2-F2BA-4F4E-900B-06D4209D04BC}" type="parTrans" cxnId="{FB85423A-D406-A141-8B79-8789553FB224}">
      <dgm:prSet/>
      <dgm:spPr/>
      <dgm:t>
        <a:bodyPr/>
        <a:lstStyle/>
        <a:p>
          <a:endParaRPr lang="en-US"/>
        </a:p>
      </dgm:t>
    </dgm:pt>
    <dgm:pt modelId="{4113FC1D-4C93-704E-8D31-EF3B1A85A97E}" type="sibTrans" cxnId="{FB85423A-D406-A141-8B79-8789553FB224}">
      <dgm:prSet/>
      <dgm:spPr/>
      <dgm:t>
        <a:bodyPr/>
        <a:lstStyle/>
        <a:p>
          <a:endParaRPr lang="en-US"/>
        </a:p>
      </dgm:t>
    </dgm:pt>
    <dgm:pt modelId="{944ED136-C877-B241-B783-6E7EA5D8AF36}">
      <dgm:prSet custT="1"/>
      <dgm:spPr>
        <a:ln>
          <a:solidFill>
            <a:schemeClr val="accent4"/>
          </a:solidFill>
        </a:ln>
      </dgm:spPr>
      <dgm:t>
        <a:bodyPr/>
        <a:lstStyle/>
        <a:p>
          <a:r>
            <a:rPr lang="es-US" sz="2600" noProof="0" dirty="0">
              <a:solidFill>
                <a:srgbClr val="0F173D"/>
              </a:solidFill>
              <a:effectLst/>
              <a:latin typeface="Montserrat" pitchFamily="2" charset="77"/>
              <a:ea typeface="Times New Roman" panose="02020603050405020304" pitchFamily="18" charset="0"/>
              <a:cs typeface="Calibri" panose="020F0502020204030204" pitchFamily="34" charset="0"/>
            </a:rPr>
            <a:t>Sumar y restar son opuestos (inversa). </a:t>
          </a:r>
          <a:endParaRPr lang="es-US" sz="2600" noProof="0" dirty="0">
            <a:latin typeface="Montserrat" pitchFamily="2" charset="77"/>
          </a:endParaRPr>
        </a:p>
      </dgm:t>
    </dgm:pt>
    <dgm:pt modelId="{D0076DBF-0B5E-C04D-A557-CF9E82559C61}" type="parTrans" cxnId="{C5327AA6-021F-7341-99BE-D92E1F0869FA}">
      <dgm:prSet/>
      <dgm:spPr/>
      <dgm:t>
        <a:bodyPr/>
        <a:lstStyle/>
        <a:p>
          <a:endParaRPr lang="en-US"/>
        </a:p>
      </dgm:t>
    </dgm:pt>
    <dgm:pt modelId="{CFB263D7-10A5-F448-9847-853B4B4496A6}" type="sibTrans" cxnId="{C5327AA6-021F-7341-99BE-D92E1F0869FA}">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4" custLinFactY="-31311" custLinFactNeighborY="-100000">
        <dgm:presLayoutVars>
          <dgm:chMax val="0"/>
          <dgm:bulletEnabled val="1"/>
        </dgm:presLayoutVars>
      </dgm:prSet>
      <dgm:spPr/>
    </dgm:pt>
    <dgm:pt modelId="{DE028C0A-871E-CA40-A7FE-73AAD7BE7DDF}" type="pres">
      <dgm:prSet presAssocID="{A2352D8A-C4EC-A84A-821D-3A59FB15D321}" presName="spacer" presStyleCnt="0"/>
      <dgm:spPr/>
    </dgm:pt>
    <dgm:pt modelId="{C27003B7-1055-9948-92A1-9F6B02FF4B24}" type="pres">
      <dgm:prSet presAssocID="{1E27FFE6-42F7-394C-A0C2-F33C3E759462}" presName="parentText" presStyleLbl="node1" presStyleIdx="1" presStyleCnt="4">
        <dgm:presLayoutVars>
          <dgm:chMax val="0"/>
          <dgm:bulletEnabled val="1"/>
        </dgm:presLayoutVars>
      </dgm:prSet>
      <dgm:spPr/>
    </dgm:pt>
    <dgm:pt modelId="{25723112-C524-5345-9C2F-263B19E594AA}" type="pres">
      <dgm:prSet presAssocID="{970A7B2B-C4B0-A848-B478-55E6DD6BFCB1}" presName="spacer" presStyleCnt="0"/>
      <dgm:spPr/>
    </dgm:pt>
    <dgm:pt modelId="{D065C51B-5658-F246-86C1-2D6A3DD0E42A}" type="pres">
      <dgm:prSet presAssocID="{68FE0B65-B44F-E048-94D2-A121AE353A75}" presName="parentText" presStyleLbl="node1" presStyleIdx="2" presStyleCnt="4">
        <dgm:presLayoutVars>
          <dgm:chMax val="0"/>
          <dgm:bulletEnabled val="1"/>
        </dgm:presLayoutVars>
      </dgm:prSet>
      <dgm:spPr/>
    </dgm:pt>
    <dgm:pt modelId="{3F73D71D-F8C3-D64C-81E4-5D9F8A264F1C}" type="pres">
      <dgm:prSet presAssocID="{4113FC1D-4C93-704E-8D31-EF3B1A85A97E}" presName="spacer" presStyleCnt="0"/>
      <dgm:spPr/>
    </dgm:pt>
    <dgm:pt modelId="{4F0BA079-49B9-C54D-B8CA-2E596581D83E}" type="pres">
      <dgm:prSet presAssocID="{944ED136-C877-B241-B783-6E7EA5D8AF36}" presName="parentText" presStyleLbl="node1" presStyleIdx="3" presStyleCnt="4" custLinFactY="4048" custLinFactNeighborY="100000">
        <dgm:presLayoutVars>
          <dgm:chMax val="0"/>
          <dgm:bulletEnabled val="1"/>
        </dgm:presLayoutVars>
      </dgm:prSet>
      <dgm:spPr/>
    </dgm:pt>
  </dgm:ptLst>
  <dgm:cxnLst>
    <dgm:cxn modelId="{A39EB00F-DF5F-4248-935E-A9E6183844C9}" type="presOf" srcId="{68FE0B65-B44F-E048-94D2-A121AE353A75}" destId="{D065C51B-5658-F246-86C1-2D6A3DD0E42A}" srcOrd="0" destOrd="0" presId="urn:microsoft.com/office/officeart/2005/8/layout/vList2"/>
    <dgm:cxn modelId="{FB85423A-D406-A141-8B79-8789553FB224}" srcId="{92CD6AB6-348E-384E-9C15-23F721B7C2CD}" destId="{68FE0B65-B44F-E048-94D2-A121AE353A75}" srcOrd="2" destOrd="0" parTransId="{97FDD4D2-F2BA-4F4E-900B-06D4209D04BC}" sibTransId="{4113FC1D-4C93-704E-8D31-EF3B1A85A97E}"/>
    <dgm:cxn modelId="{45344258-C358-234A-81EB-A2880041C5DC}" type="presOf" srcId="{1E27FFE6-42F7-394C-A0C2-F33C3E759462}" destId="{C27003B7-1055-9948-92A1-9F6B02FF4B24}"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F644C96C-CB4A-7F4F-B5E4-653DC5299149}" srcId="{92CD6AB6-348E-384E-9C15-23F721B7C2CD}" destId="{1E27FFE6-42F7-394C-A0C2-F33C3E759462}" srcOrd="1" destOrd="0" parTransId="{979CE8E3-B596-6848-92B6-6643A7D71DE7}" sibTransId="{970A7B2B-C4B0-A848-B478-55E6DD6BFCB1}"/>
    <dgm:cxn modelId="{6BEE57A5-9B0E-1B45-84F9-6EA2ECF45959}" type="presOf" srcId="{944ED136-C877-B241-B783-6E7EA5D8AF36}" destId="{4F0BA079-49B9-C54D-B8CA-2E596581D83E}" srcOrd="0" destOrd="0" presId="urn:microsoft.com/office/officeart/2005/8/layout/vList2"/>
    <dgm:cxn modelId="{C5327AA6-021F-7341-99BE-D92E1F0869FA}" srcId="{92CD6AB6-348E-384E-9C15-23F721B7C2CD}" destId="{944ED136-C877-B241-B783-6E7EA5D8AF36}" srcOrd="3" destOrd="0" parTransId="{D0076DBF-0B5E-C04D-A557-CF9E82559C61}" sibTransId="{CFB263D7-10A5-F448-9847-853B4B4496A6}"/>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39650763-FBCB-AA40-9FAD-96611ECA0C22}" type="presParOf" srcId="{32882DCB-8B10-4A44-A788-A6B6F3E57944}" destId="{DE028C0A-871E-CA40-A7FE-73AAD7BE7DDF}" srcOrd="1" destOrd="0" presId="urn:microsoft.com/office/officeart/2005/8/layout/vList2"/>
    <dgm:cxn modelId="{0ABAC943-857E-8B43-ACAB-AADCE6509848}" type="presParOf" srcId="{32882DCB-8B10-4A44-A788-A6B6F3E57944}" destId="{C27003B7-1055-9948-92A1-9F6B02FF4B24}" srcOrd="2" destOrd="0" presId="urn:microsoft.com/office/officeart/2005/8/layout/vList2"/>
    <dgm:cxn modelId="{562514A0-7D65-7545-906C-FDC78EC78E80}" type="presParOf" srcId="{32882DCB-8B10-4A44-A788-A6B6F3E57944}" destId="{25723112-C524-5345-9C2F-263B19E594AA}" srcOrd="3" destOrd="0" presId="urn:microsoft.com/office/officeart/2005/8/layout/vList2"/>
    <dgm:cxn modelId="{F6C4D9F3-F6D3-A646-AFF4-0DAAD4E272E8}" type="presParOf" srcId="{32882DCB-8B10-4A44-A788-A6B6F3E57944}" destId="{D065C51B-5658-F246-86C1-2D6A3DD0E42A}" srcOrd="4" destOrd="0" presId="urn:microsoft.com/office/officeart/2005/8/layout/vList2"/>
    <dgm:cxn modelId="{B8DDA591-4460-884A-B30B-7ACBD6C720E7}" type="presParOf" srcId="{32882DCB-8B10-4A44-A788-A6B6F3E57944}" destId="{3F73D71D-F8C3-D64C-81E4-5D9F8A264F1C}" srcOrd="5" destOrd="0" presId="urn:microsoft.com/office/officeart/2005/8/layout/vList2"/>
    <dgm:cxn modelId="{1011DC55-84B0-F94F-8D85-EF739C9DD743}" type="presParOf" srcId="{32882DCB-8B10-4A44-A788-A6B6F3E57944}" destId="{4F0BA079-49B9-C54D-B8CA-2E596581D8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2D4246A-E09F-734D-A570-BB597D1A8A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C839DA-7649-8C4E-9BC0-DAA98EE9EF55}">
      <dgm:prSet custT="1"/>
      <dgm:spPr>
        <a:solidFill>
          <a:schemeClr val="bg1"/>
        </a:solidFill>
      </dgm:spPr>
      <dgm:t>
        <a:bodyPr/>
        <a:lstStyle/>
        <a:p>
          <a:r>
            <a:rPr lang="es-US" sz="2600" b="0" noProof="0" dirty="0">
              <a:solidFill>
                <a:schemeClr val="tx1"/>
              </a:solidFill>
              <a:latin typeface="Montserrat" pitchFamily="2" charset="77"/>
            </a:rPr>
            <a:t>Conteo</a:t>
          </a:r>
          <a:endParaRPr lang="es-US" sz="2600" noProof="0" dirty="0">
            <a:solidFill>
              <a:schemeClr val="tx1"/>
            </a:solidFill>
            <a:latin typeface="Montserrat" pitchFamily="2" charset="77"/>
          </a:endParaRPr>
        </a:p>
      </dgm:t>
    </dgm:pt>
    <dgm:pt modelId="{923839A5-5AE1-F64D-9FE3-8D2F04ED5411}" type="parTrans" cxnId="{DD11C3BA-947C-5D4B-AF57-E26FB81EB647}">
      <dgm:prSet/>
      <dgm:spPr/>
      <dgm:t>
        <a:bodyPr/>
        <a:lstStyle/>
        <a:p>
          <a:endParaRPr lang="en-US"/>
        </a:p>
      </dgm:t>
    </dgm:pt>
    <dgm:pt modelId="{81A0D19C-A94E-664D-A93F-B50FC1299ED4}" type="sibTrans" cxnId="{DD11C3BA-947C-5D4B-AF57-E26FB81EB647}">
      <dgm:prSet/>
      <dgm:spPr/>
      <dgm:t>
        <a:bodyPr/>
        <a:lstStyle/>
        <a:p>
          <a:endParaRPr lang="en-US"/>
        </a:p>
      </dgm:t>
    </dgm:pt>
    <dgm:pt modelId="{1F51D738-E31D-9441-B8EE-3D533CE208F2}">
      <dgm:prSet custT="1"/>
      <dgm:spPr>
        <a:solidFill>
          <a:schemeClr val="bg1"/>
        </a:solidFill>
      </dgm:spPr>
      <dgm:t>
        <a:bodyPr/>
        <a:lstStyle/>
        <a:p>
          <a:pPr>
            <a:buNone/>
          </a:pPr>
          <a:r>
            <a:rPr lang="es-US" sz="2600" noProof="0" dirty="0">
              <a:solidFill>
                <a:srgbClr val="0F173D"/>
              </a:solidFill>
              <a:effectLst/>
              <a:latin typeface="Montserrat" pitchFamily="2" charset="77"/>
              <a:ea typeface="Times New Roman" panose="02020603050405020304" pitchFamily="18" charset="0"/>
              <a:cs typeface="Calibri" panose="020F0502020204030204" pitchFamily="34" charset="0"/>
            </a:rPr>
            <a:t>Componer, descomponer y utilizar las propiedades de suma y resta</a:t>
          </a:r>
          <a:endParaRPr lang="es-US" sz="2600" b="0" noProof="0" dirty="0">
            <a:solidFill>
              <a:srgbClr val="140A14"/>
            </a:solidFill>
            <a:latin typeface="Montserrat" pitchFamily="2" charset="77"/>
            <a:ea typeface="+mn-ea"/>
            <a:cs typeface="+mn-cs"/>
          </a:endParaRPr>
        </a:p>
      </dgm:t>
    </dgm:pt>
    <dgm:pt modelId="{01D7D684-26FF-D540-B6CC-1F3CBCE13A22}" type="parTrans" cxnId="{783E8A06-A773-8840-B942-F6CE53FD472D}">
      <dgm:prSet/>
      <dgm:spPr/>
      <dgm:t>
        <a:bodyPr/>
        <a:lstStyle/>
        <a:p>
          <a:endParaRPr lang="en-US"/>
        </a:p>
      </dgm:t>
    </dgm:pt>
    <dgm:pt modelId="{B027A807-C652-824C-A2C8-6E86294EE34B}" type="sibTrans" cxnId="{783E8A06-A773-8840-B942-F6CE53FD472D}">
      <dgm:prSet/>
      <dgm:spPr/>
      <dgm:t>
        <a:bodyPr/>
        <a:lstStyle/>
        <a:p>
          <a:endParaRPr lang="en-US"/>
        </a:p>
      </dgm:t>
    </dgm:pt>
    <dgm:pt modelId="{28D25B71-67E2-A147-8348-B60A9A5014FA}">
      <dgm:prSet custT="1"/>
      <dgm:spPr>
        <a:solidFill>
          <a:schemeClr val="bg1"/>
        </a:solidFill>
      </dgm:spPr>
      <dgm:t>
        <a:bodyPr/>
        <a:lstStyle/>
        <a:p>
          <a:r>
            <a:rPr lang="es-US" sz="2600" noProof="0" dirty="0">
              <a:solidFill>
                <a:srgbClr val="0F173D"/>
              </a:solidFill>
              <a:effectLst/>
              <a:latin typeface="Montserrat" pitchFamily="2" charset="77"/>
              <a:ea typeface="Times New Roman" panose="02020603050405020304" pitchFamily="18" charset="0"/>
              <a:cs typeface="Calibri" panose="020F0502020204030204" pitchFamily="34" charset="0"/>
            </a:rPr>
            <a:t>En base a hechos conocidos</a:t>
          </a:r>
          <a:endParaRPr lang="es-US" sz="2600" b="1" noProof="0" dirty="0">
            <a:solidFill>
              <a:schemeClr val="tx1"/>
            </a:solidFill>
            <a:latin typeface="Montserrat" pitchFamily="2" charset="77"/>
          </a:endParaRPr>
        </a:p>
      </dgm:t>
    </dgm:pt>
    <dgm:pt modelId="{8F48F1D9-1177-2442-B844-5A85387CF63B}" type="parTrans" cxnId="{2EDE9293-9818-9A4D-9749-8DE743709943}">
      <dgm:prSet/>
      <dgm:spPr/>
      <dgm:t>
        <a:bodyPr/>
        <a:lstStyle/>
        <a:p>
          <a:endParaRPr lang="en-US"/>
        </a:p>
      </dgm:t>
    </dgm:pt>
    <dgm:pt modelId="{49589ED7-4A49-E047-AC00-ABA845C8EC2B}" type="sibTrans" cxnId="{2EDE9293-9818-9A4D-9749-8DE743709943}">
      <dgm:prSet/>
      <dgm:spPr/>
      <dgm:t>
        <a:bodyPr/>
        <a:lstStyle/>
        <a:p>
          <a:endParaRPr lang="en-US"/>
        </a:p>
      </dgm:t>
    </dgm:pt>
    <dgm:pt modelId="{F74C6C47-C807-C343-887A-5C3EB86B727E}" type="pres">
      <dgm:prSet presAssocID="{72D4246A-E09F-734D-A570-BB597D1A8AD6}" presName="linear" presStyleCnt="0">
        <dgm:presLayoutVars>
          <dgm:animLvl val="lvl"/>
          <dgm:resizeHandles val="exact"/>
        </dgm:presLayoutVars>
      </dgm:prSet>
      <dgm:spPr/>
    </dgm:pt>
    <dgm:pt modelId="{AF6E7613-1BBF-2A41-81C4-F719ED5E7614}" type="pres">
      <dgm:prSet presAssocID="{D6C839DA-7649-8C4E-9BC0-DAA98EE9EF55}" presName="parentText" presStyleLbl="node1" presStyleIdx="0" presStyleCnt="3" custLinFactNeighborY="0">
        <dgm:presLayoutVars>
          <dgm:chMax val="0"/>
          <dgm:bulletEnabled val="1"/>
        </dgm:presLayoutVars>
      </dgm:prSet>
      <dgm:spPr/>
    </dgm:pt>
    <dgm:pt modelId="{4CC61E50-C498-E444-8BF4-8D222F3898FD}" type="pres">
      <dgm:prSet presAssocID="{81A0D19C-A94E-664D-A93F-B50FC1299ED4}" presName="spacer" presStyleCnt="0"/>
      <dgm:spPr/>
    </dgm:pt>
    <dgm:pt modelId="{3EA76BDD-C575-2E4E-BCF1-496E856D8F37}" type="pres">
      <dgm:prSet presAssocID="{1F51D738-E31D-9441-B8EE-3D533CE208F2}" presName="parentText" presStyleLbl="node1" presStyleIdx="1" presStyleCnt="3">
        <dgm:presLayoutVars>
          <dgm:chMax val="0"/>
          <dgm:bulletEnabled val="1"/>
        </dgm:presLayoutVars>
      </dgm:prSet>
      <dgm:spPr/>
    </dgm:pt>
    <dgm:pt modelId="{9B73E927-694C-9745-9377-96C6E14E6C59}" type="pres">
      <dgm:prSet presAssocID="{B027A807-C652-824C-A2C8-6E86294EE34B}" presName="spacer" presStyleCnt="0"/>
      <dgm:spPr/>
    </dgm:pt>
    <dgm:pt modelId="{AD096DFE-FF4B-FD4D-A73C-9449C723DFE2}" type="pres">
      <dgm:prSet presAssocID="{28D25B71-67E2-A147-8348-B60A9A5014FA}" presName="parentText" presStyleLbl="node1" presStyleIdx="2" presStyleCnt="3" custLinFactNeighborX="-5258" custLinFactNeighborY="13568">
        <dgm:presLayoutVars>
          <dgm:chMax val="0"/>
          <dgm:bulletEnabled val="1"/>
        </dgm:presLayoutVars>
      </dgm:prSet>
      <dgm:spPr/>
    </dgm:pt>
  </dgm:ptLst>
  <dgm:cxnLst>
    <dgm:cxn modelId="{783E8A06-A773-8840-B942-F6CE53FD472D}" srcId="{72D4246A-E09F-734D-A570-BB597D1A8AD6}" destId="{1F51D738-E31D-9441-B8EE-3D533CE208F2}" srcOrd="1" destOrd="0" parTransId="{01D7D684-26FF-D540-B6CC-1F3CBCE13A22}" sibTransId="{B027A807-C652-824C-A2C8-6E86294EE34B}"/>
    <dgm:cxn modelId="{00BE6D25-7B26-DB40-BCA0-044A40ADD0F8}" type="presOf" srcId="{D6C839DA-7649-8C4E-9BC0-DAA98EE9EF55}" destId="{AF6E7613-1BBF-2A41-81C4-F719ED5E7614}" srcOrd="0" destOrd="0" presId="urn:microsoft.com/office/officeart/2005/8/layout/vList2"/>
    <dgm:cxn modelId="{40102A2A-C9DE-354E-982A-B49025C9B186}" type="presOf" srcId="{1F51D738-E31D-9441-B8EE-3D533CE208F2}" destId="{3EA76BDD-C575-2E4E-BCF1-496E856D8F37}" srcOrd="0" destOrd="0" presId="urn:microsoft.com/office/officeart/2005/8/layout/vList2"/>
    <dgm:cxn modelId="{12EB9F4D-5933-5E43-BD39-745BA832F11D}" type="presOf" srcId="{72D4246A-E09F-734D-A570-BB597D1A8AD6}" destId="{F74C6C47-C807-C343-887A-5C3EB86B727E}" srcOrd="0" destOrd="0" presId="urn:microsoft.com/office/officeart/2005/8/layout/vList2"/>
    <dgm:cxn modelId="{1CC2A48D-D3D3-EA4F-A9E7-ACB60D601F9A}" type="presOf" srcId="{28D25B71-67E2-A147-8348-B60A9A5014FA}" destId="{AD096DFE-FF4B-FD4D-A73C-9449C723DFE2}" srcOrd="0" destOrd="0" presId="urn:microsoft.com/office/officeart/2005/8/layout/vList2"/>
    <dgm:cxn modelId="{2EDE9293-9818-9A4D-9749-8DE743709943}" srcId="{72D4246A-E09F-734D-A570-BB597D1A8AD6}" destId="{28D25B71-67E2-A147-8348-B60A9A5014FA}" srcOrd="2" destOrd="0" parTransId="{8F48F1D9-1177-2442-B844-5A85387CF63B}" sibTransId="{49589ED7-4A49-E047-AC00-ABA845C8EC2B}"/>
    <dgm:cxn modelId="{DD11C3BA-947C-5D4B-AF57-E26FB81EB647}" srcId="{72D4246A-E09F-734D-A570-BB597D1A8AD6}" destId="{D6C839DA-7649-8C4E-9BC0-DAA98EE9EF55}" srcOrd="0" destOrd="0" parTransId="{923839A5-5AE1-F64D-9FE3-8D2F04ED5411}" sibTransId="{81A0D19C-A94E-664D-A93F-B50FC1299ED4}"/>
    <dgm:cxn modelId="{57518CF7-1302-C64F-B6E7-5832E744FDC8}" type="presParOf" srcId="{F74C6C47-C807-C343-887A-5C3EB86B727E}" destId="{AF6E7613-1BBF-2A41-81C4-F719ED5E7614}" srcOrd="0" destOrd="0" presId="urn:microsoft.com/office/officeart/2005/8/layout/vList2"/>
    <dgm:cxn modelId="{E824CF5D-6256-1C43-AE23-F1CABBE0F7AA}" type="presParOf" srcId="{F74C6C47-C807-C343-887A-5C3EB86B727E}" destId="{4CC61E50-C498-E444-8BF4-8D222F3898FD}" srcOrd="1" destOrd="0" presId="urn:microsoft.com/office/officeart/2005/8/layout/vList2"/>
    <dgm:cxn modelId="{18D0F16B-2315-B84B-96BE-DAED21E81B3A}" type="presParOf" srcId="{F74C6C47-C807-C343-887A-5C3EB86B727E}" destId="{3EA76BDD-C575-2E4E-BCF1-496E856D8F37}" srcOrd="2" destOrd="0" presId="urn:microsoft.com/office/officeart/2005/8/layout/vList2"/>
    <dgm:cxn modelId="{9AA4EFB0-90AB-924C-8B05-B98B2900802A}" type="presParOf" srcId="{F74C6C47-C807-C343-887A-5C3EB86B727E}" destId="{9B73E927-694C-9745-9377-96C6E14E6C59}" srcOrd="3" destOrd="0" presId="urn:microsoft.com/office/officeart/2005/8/layout/vList2"/>
    <dgm:cxn modelId="{49CDB6C0-CCCC-5A4C-8097-891885EE38A9}" type="presParOf" srcId="{F74C6C47-C807-C343-887A-5C3EB86B727E}" destId="{AD096DFE-FF4B-FD4D-A73C-9449C723DFE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0"/>
          <a:ext cx="7488237" cy="1057206"/>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US" sz="2600" kern="1200" noProof="0" dirty="0">
              <a:solidFill>
                <a:srgbClr val="0F173D"/>
              </a:solidFill>
              <a:effectLst/>
              <a:latin typeface="Montserrat" pitchFamily="2" charset="77"/>
              <a:ea typeface="Times New Roman" panose="02020603050405020304" pitchFamily="18" charset="0"/>
              <a:cs typeface="Calibri" panose="020F0502020204030204" pitchFamily="34" charset="0"/>
            </a:rPr>
            <a:t>Sumar hace más, y restar hace menos.</a:t>
          </a:r>
          <a:endParaRPr lang="es-US" sz="2600" b="0" kern="1200" noProof="0" dirty="0">
            <a:latin typeface="Montserrat" pitchFamily="2" charset="77"/>
          </a:endParaRPr>
        </a:p>
      </dsp:txBody>
      <dsp:txXfrm>
        <a:off x="51609" y="51609"/>
        <a:ext cx="7385019" cy="953988"/>
      </dsp:txXfrm>
    </dsp:sp>
    <dsp:sp modelId="{C27003B7-1055-9948-92A1-9F6B02FF4B24}">
      <dsp:nvSpPr>
        <dsp:cNvPr id="0" name=""/>
        <dsp:cNvSpPr/>
      </dsp:nvSpPr>
      <dsp:spPr>
        <a:xfrm>
          <a:off x="0" y="1072759"/>
          <a:ext cx="7488237" cy="1057206"/>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s-US" sz="2600" kern="1200" noProof="0" dirty="0">
              <a:solidFill>
                <a:srgbClr val="0F173D"/>
              </a:solidFill>
              <a:effectLst/>
              <a:latin typeface="Montserrat" pitchFamily="2" charset="77"/>
              <a:ea typeface="Times New Roman" panose="02020603050405020304" pitchFamily="18" charset="0"/>
              <a:cs typeface="Calibri" panose="020F0502020204030204" pitchFamily="34" charset="0"/>
            </a:rPr>
            <a:t>Los números se pueden unir (componer) y desarmar (descomponer).</a:t>
          </a:r>
          <a:endParaRPr lang="es-US" sz="2600" kern="1200" noProof="0" dirty="0">
            <a:latin typeface="Montserrat" pitchFamily="2" charset="77"/>
          </a:endParaRPr>
        </a:p>
      </dsp:txBody>
      <dsp:txXfrm>
        <a:off x="51609" y="1124368"/>
        <a:ext cx="7385019" cy="953988"/>
      </dsp:txXfrm>
    </dsp:sp>
    <dsp:sp modelId="{D065C51B-5658-F246-86C1-2D6A3DD0E42A}">
      <dsp:nvSpPr>
        <dsp:cNvPr id="0" name=""/>
        <dsp:cNvSpPr/>
      </dsp:nvSpPr>
      <dsp:spPr>
        <a:xfrm>
          <a:off x="0" y="2144323"/>
          <a:ext cx="7488237" cy="1057206"/>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US" sz="2600" kern="1200" noProof="0" dirty="0">
              <a:effectLst/>
              <a:latin typeface="Montserrat" pitchFamily="2" charset="77"/>
              <a:ea typeface="Calibri" panose="020F0502020204030204" pitchFamily="34" charset="0"/>
              <a:cs typeface="Arial" panose="020B0604020202020204" pitchFamily="34" charset="0"/>
            </a:rPr>
            <a:t>Los números se pueden sumar en cualquier orden </a:t>
          </a:r>
          <a:r>
            <a:rPr lang="es-US" sz="2600" b="0" kern="1200" noProof="0" dirty="0">
              <a:latin typeface="Montserrat" pitchFamily="2" charset="77"/>
            </a:rPr>
            <a:t>(</a:t>
          </a:r>
          <a:r>
            <a:rPr lang="es-US" sz="2600" b="0" kern="1200" noProof="0" dirty="0" err="1">
              <a:latin typeface="Montserrat" pitchFamily="2" charset="77"/>
            </a:rPr>
            <a:t>comutativo</a:t>
          </a:r>
          <a:r>
            <a:rPr lang="es-US" sz="2600" b="0" kern="1200" noProof="0" dirty="0">
              <a:latin typeface="Montserrat" pitchFamily="2" charset="77"/>
            </a:rPr>
            <a:t>).</a:t>
          </a:r>
          <a:endParaRPr lang="es-US" sz="2600" kern="1200" noProof="0" dirty="0">
            <a:latin typeface="Montserrat" pitchFamily="2" charset="77"/>
          </a:endParaRPr>
        </a:p>
      </dsp:txBody>
      <dsp:txXfrm>
        <a:off x="51609" y="2195932"/>
        <a:ext cx="7385019" cy="953988"/>
      </dsp:txXfrm>
    </dsp:sp>
    <dsp:sp modelId="{4F0BA079-49B9-C54D-B8CA-2E596581D83E}">
      <dsp:nvSpPr>
        <dsp:cNvPr id="0" name=""/>
        <dsp:cNvSpPr/>
      </dsp:nvSpPr>
      <dsp:spPr>
        <a:xfrm>
          <a:off x="0" y="3217082"/>
          <a:ext cx="7488237" cy="1057206"/>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US" sz="2600" kern="1200" noProof="0" dirty="0">
              <a:solidFill>
                <a:srgbClr val="0F173D"/>
              </a:solidFill>
              <a:effectLst/>
              <a:latin typeface="Montserrat" pitchFamily="2" charset="77"/>
              <a:ea typeface="Times New Roman" panose="02020603050405020304" pitchFamily="18" charset="0"/>
              <a:cs typeface="Calibri" panose="020F0502020204030204" pitchFamily="34" charset="0"/>
            </a:rPr>
            <a:t>Sumar y restar son opuestos (inversa). </a:t>
          </a:r>
          <a:endParaRPr lang="es-US" sz="2600" kern="1200" noProof="0" dirty="0">
            <a:latin typeface="Montserrat" pitchFamily="2" charset="77"/>
          </a:endParaRPr>
        </a:p>
      </dsp:txBody>
      <dsp:txXfrm>
        <a:off x="51609" y="3268691"/>
        <a:ext cx="7385019" cy="953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7613-1BBF-2A41-81C4-F719ED5E7614}">
      <dsp:nvSpPr>
        <dsp:cNvPr id="0" name=""/>
        <dsp:cNvSpPr/>
      </dsp:nvSpPr>
      <dsp:spPr>
        <a:xfrm>
          <a:off x="0" y="175627"/>
          <a:ext cx="7487919" cy="1216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US" sz="2600" b="0" kern="1200" noProof="0" dirty="0">
              <a:solidFill>
                <a:schemeClr val="tx1"/>
              </a:solidFill>
              <a:latin typeface="Montserrat" pitchFamily="2" charset="77"/>
            </a:rPr>
            <a:t>Conteo</a:t>
          </a:r>
          <a:endParaRPr lang="es-US" sz="2600" kern="1200" noProof="0" dirty="0">
            <a:solidFill>
              <a:schemeClr val="tx1"/>
            </a:solidFill>
            <a:latin typeface="Montserrat" pitchFamily="2" charset="77"/>
          </a:endParaRPr>
        </a:p>
      </dsp:txBody>
      <dsp:txXfrm>
        <a:off x="59399" y="235026"/>
        <a:ext cx="7369121" cy="1098002"/>
      </dsp:txXfrm>
    </dsp:sp>
    <dsp:sp modelId="{3EA76BDD-C575-2E4E-BCF1-496E856D8F37}">
      <dsp:nvSpPr>
        <dsp:cNvPr id="0" name=""/>
        <dsp:cNvSpPr/>
      </dsp:nvSpPr>
      <dsp:spPr>
        <a:xfrm>
          <a:off x="0" y="1579628"/>
          <a:ext cx="7487919" cy="1216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US" sz="2600" kern="1200" noProof="0" dirty="0">
              <a:solidFill>
                <a:srgbClr val="0F173D"/>
              </a:solidFill>
              <a:effectLst/>
              <a:latin typeface="Montserrat" pitchFamily="2" charset="77"/>
              <a:ea typeface="Times New Roman" panose="02020603050405020304" pitchFamily="18" charset="0"/>
              <a:cs typeface="Calibri" panose="020F0502020204030204" pitchFamily="34" charset="0"/>
            </a:rPr>
            <a:t>Componer, descomponer y utilizar las propiedades de suma y resta</a:t>
          </a:r>
          <a:endParaRPr lang="es-US" sz="2600" b="0" kern="1200" noProof="0" dirty="0">
            <a:solidFill>
              <a:srgbClr val="140A14"/>
            </a:solidFill>
            <a:latin typeface="Montserrat" pitchFamily="2" charset="77"/>
            <a:ea typeface="+mn-ea"/>
            <a:cs typeface="+mn-cs"/>
          </a:endParaRPr>
        </a:p>
      </dsp:txBody>
      <dsp:txXfrm>
        <a:off x="59399" y="1639027"/>
        <a:ext cx="7369121" cy="1098002"/>
      </dsp:txXfrm>
    </dsp:sp>
    <dsp:sp modelId="{AD096DFE-FF4B-FD4D-A73C-9449C723DFE2}">
      <dsp:nvSpPr>
        <dsp:cNvPr id="0" name=""/>
        <dsp:cNvSpPr/>
      </dsp:nvSpPr>
      <dsp:spPr>
        <a:xfrm>
          <a:off x="0" y="3009027"/>
          <a:ext cx="7487919" cy="1216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US" sz="2600" kern="1200" noProof="0" dirty="0">
              <a:solidFill>
                <a:srgbClr val="0F173D"/>
              </a:solidFill>
              <a:effectLst/>
              <a:latin typeface="Montserrat" pitchFamily="2" charset="77"/>
              <a:ea typeface="Times New Roman" panose="02020603050405020304" pitchFamily="18" charset="0"/>
              <a:cs typeface="Calibri" panose="020F0502020204030204" pitchFamily="34" charset="0"/>
            </a:rPr>
            <a:t>En base a hechos conocidos</a:t>
          </a:r>
          <a:endParaRPr lang="es-US" sz="2600" b="1" kern="1200" noProof="0" dirty="0">
            <a:solidFill>
              <a:schemeClr val="tx1"/>
            </a:solidFill>
            <a:latin typeface="Montserrat" pitchFamily="2" charset="77"/>
          </a:endParaRPr>
        </a:p>
      </dsp:txBody>
      <dsp:txXfrm>
        <a:off x="59399" y="3068426"/>
        <a:ext cx="7369121"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11/13/25</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11/13/25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GiNS_5XL5hk"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youtu.be/KU2h_OLNcJ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Isy2Vm0TgW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s-ES_tradnl" b="1" noProof="0" dirty="0">
                <a:solidFill>
                  <a:srgbClr val="C00000"/>
                </a:solidFill>
              </a:rPr>
              <a:t>Puntos de conversación</a:t>
            </a:r>
          </a:p>
          <a:p>
            <a:pPr lvl="0"/>
            <a:r>
              <a:rPr lang="es-ES_tradnl" sz="1200" kern="1200" noProof="0" dirty="0">
                <a:solidFill>
                  <a:schemeClr val="tx1"/>
                </a:solidFill>
                <a:effectLst/>
                <a:latin typeface="+mn-lt"/>
                <a:ea typeface="+mn-ea"/>
                <a:cs typeface="+mn-cs"/>
              </a:rPr>
              <a:t>¡Hola y bienvenidos, todos! </a:t>
            </a:r>
          </a:p>
          <a:p>
            <a:pPr lvl="0"/>
            <a:r>
              <a:rPr lang="es-ES_tradnl" sz="1200" kern="1200" noProof="0" dirty="0">
                <a:solidFill>
                  <a:schemeClr val="tx1"/>
                </a:solidFill>
                <a:effectLst/>
                <a:latin typeface="+mn-lt"/>
                <a:ea typeface="+mn-ea"/>
                <a:cs typeface="+mn-cs"/>
              </a:rPr>
              <a:t>Hoy, vamos a centrarnos en cómo los niños desarrollan una comprensión de suma y resta desde el nacimiento hasta los primeros grados de primaria. </a:t>
            </a:r>
            <a:r>
              <a:rPr lang="es-ES_tradnl" noProof="0" dirty="0">
                <a:solidFill>
                  <a:srgbClr val="C00000"/>
                </a:solidFill>
              </a:rPr>
              <a:t> </a:t>
            </a:r>
            <a:endParaRPr lang="es-ES_tradnl" noProof="0" dirty="0">
              <a:solidFill>
                <a:srgbClr val="C00000"/>
              </a:solidFill>
              <a:ea typeface="Calibri"/>
              <a:cs typeface="Calibri"/>
            </a:endParaRPr>
          </a:p>
          <a:p>
            <a:r>
              <a:rPr lang="es-ES_tradnl" b="1" noProof="0" dirty="0">
                <a:solidFill>
                  <a:srgbClr val="C00000"/>
                </a:solidFill>
              </a:rPr>
              <a:t>Notas del facilitador</a:t>
            </a:r>
            <a:endParaRPr lang="es-ES_tradnl" b="1" noProof="0" dirty="0">
              <a:solidFill>
                <a:srgbClr val="C00000"/>
              </a:solidFill>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Ajuste los Puntos de conversación para incluir introducciones relevantes, "información básica" y otra información que es importante que sus participantes conozcan.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Recomendamos proporcionar colecciones de objetos pequeños (por ejemplo, clips de papel, conchas, bolas de algodón, fichas para contar) que los participantes pueden utilizar para experiencias de sumar y restar durante esta sesión. Si su agencia implementa el Colecciones para el conteo, usted podría proporcionar algunas de estas colecciones o invitar a los educadores a traer sus propias colecciones de pequeños objetos de su entorno de aprendizaje para usarlos para contar, reunir y llevarse.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Compartir con los participantes que podríamos usar "TK" para referirse al kindergarten de transición y "K" para kindergarten.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Cuando planifique su sesión de aprendizaje profesional, considere el contenido en cada una de las presentaciones de PowerPoint (PPT) en esta serie:</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PPT 1 "Introducción a suma y resta: Nacimiento-8 años" demuestra cómo los niños (desde el nacimiento hasta los ocho años) desarrollan conceptos fundamentales de suma y resta.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PPT 2b "Suma y resta: preescolar, kindergarten de transición y kindergarten" y PPT 2c "Suma y resta: primaria temprana" describen con mayor profundidad cómo los niños de diferentes edades desarrollan su comprensión y formas de resolver problemas de suma y resta. Estas PPT también incluyen ideas sobre cómo apoyar a los niños en rangos de edad específicos para sumar y restar.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b="1" kern="1200" dirty="0">
                <a:solidFill>
                  <a:schemeClr val="tx1"/>
                </a:solidFill>
                <a:effectLst/>
                <a:latin typeface="+mn-lt"/>
                <a:ea typeface="+mn-ea"/>
                <a:cs typeface="+mn-cs"/>
              </a:rPr>
              <a:t>Nota:</a:t>
            </a:r>
            <a:r>
              <a:rPr lang="es-419" sz="1200" kern="1200" dirty="0">
                <a:solidFill>
                  <a:schemeClr val="tx1"/>
                </a:solidFill>
                <a:effectLst/>
                <a:latin typeface="+mn-lt"/>
                <a:ea typeface="+mn-ea"/>
                <a:cs typeface="+mn-cs"/>
              </a:rPr>
              <a:t> Esta serie </a:t>
            </a:r>
            <a:r>
              <a:rPr lang="es-419" sz="1200" b="1" kern="1200" dirty="0">
                <a:solidFill>
                  <a:schemeClr val="tx1"/>
                </a:solidFill>
                <a:effectLst/>
                <a:latin typeface="+mn-lt"/>
                <a:ea typeface="+mn-ea"/>
                <a:cs typeface="+mn-cs"/>
              </a:rPr>
              <a:t>no</a:t>
            </a:r>
            <a:r>
              <a:rPr lang="es-419" sz="1200" kern="1200" dirty="0">
                <a:solidFill>
                  <a:schemeClr val="tx1"/>
                </a:solidFill>
                <a:effectLst/>
                <a:latin typeface="+mn-lt"/>
                <a:ea typeface="+mn-ea"/>
                <a:cs typeface="+mn-cs"/>
              </a:rPr>
              <a:t> ofrece un PPT 2a que se centre en el desarrollo de los conceptos suma y resta para bebés y niños pequeños. El contenido relacionado con bebés y niños pequeños se aborda en PPT 1 "Introducción a la suma y resta: Nacimiento-8 años." Para obtener más información sobre las formas en que los bebés y niños pequeños desarrollan la comprensión de suma y resta, revise la serie </a:t>
            </a:r>
            <a:r>
              <a:rPr lang="es-419" sz="1200" b="1" kern="1200" dirty="0">
                <a:solidFill>
                  <a:schemeClr val="tx1"/>
                </a:solidFill>
                <a:effectLst/>
                <a:latin typeface="+mn-lt"/>
                <a:ea typeface="+mn-ea"/>
                <a:cs typeface="+mn-cs"/>
              </a:rPr>
              <a:t>Números y conteo</a:t>
            </a:r>
            <a:r>
              <a:rPr lang="es-419" sz="1200" kern="1200" dirty="0">
                <a:solidFill>
                  <a:schemeClr val="tx1"/>
                </a:solidFill>
                <a:effectLst/>
                <a:latin typeface="+mn-lt"/>
                <a:ea typeface="+mn-ea"/>
                <a:cs typeface="+mn-cs"/>
              </a:rPr>
              <a:t>. La comprensión de suma y resta en los bebés y niños pequeños está estrechamente relacionada con sus conocimientos y habilidades con números y conteo.</a:t>
            </a:r>
            <a:endParaRPr lang="en-US" sz="1200" kern="1200" dirty="0">
              <a:solidFill>
                <a:schemeClr val="tx1"/>
              </a:solidFill>
              <a:effectLst/>
              <a:latin typeface="+mn-lt"/>
              <a:ea typeface="+mn-ea"/>
              <a:cs typeface="+mn-cs"/>
            </a:endParaRPr>
          </a:p>
          <a:p>
            <a:pPr marL="171450" indent="-171450">
              <a:buFont typeface="Symbol"/>
              <a:buChar char="•"/>
            </a:pPr>
            <a:r>
              <a:rPr lang="es-419" sz="1200" kern="1200" dirty="0">
                <a:solidFill>
                  <a:schemeClr val="tx1"/>
                </a:solidFill>
                <a:effectLst/>
                <a:latin typeface="+mn-lt"/>
                <a:ea typeface="+mn-ea"/>
                <a:cs typeface="+mn-cs"/>
              </a:rPr>
              <a:t>Le animamos a utilizar el PPT 1 "Introducción a suma y resta: Nacimiento-8 años" en combinación con una presentación de diapositivas específica para cada edad (PPT 2b o PPT 2c). En conjunto, PPT 1 y una presentación de diapositivas específica para cada edad ofrecen hasta tres horas de aprendizaje profesional. Sin embargo, puede ajustar la presentación de diapositivas según las necesidades y el tiempo de los participantes.</a:t>
            </a:r>
            <a:r>
              <a:rPr lang="en-US" dirty="0">
                <a:effectLst/>
              </a:rPr>
              <a:t> </a:t>
            </a:r>
            <a:endParaRPr lang="en-US" dirty="0">
              <a:solidFill>
                <a:srgbClr val="C00000"/>
              </a:solidFill>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Tiempo:  </a:t>
            </a:r>
            <a:r>
              <a:rPr lang="es-ES_tradnl" noProof="0" dirty="0"/>
              <a:t>10–15 minutos </a:t>
            </a:r>
            <a:r>
              <a:rPr lang="es-ES_tradnl" sz="1200" kern="1200" noProof="0" dirty="0">
                <a:solidFill>
                  <a:schemeClr val="tx1"/>
                </a:solidFill>
                <a:effectLst/>
                <a:latin typeface="+mn-lt"/>
                <a:ea typeface="+mn-ea"/>
                <a:cs typeface="+mn-cs"/>
              </a:rPr>
              <a:t>(incluyendo la discusión en la siguiente diapositiva)</a:t>
            </a:r>
            <a:r>
              <a:rPr lang="es-ES_tradnl" noProof="0" dirty="0">
                <a:effectLst/>
              </a:rPr>
              <a:t> </a:t>
            </a:r>
          </a:p>
          <a:p>
            <a:r>
              <a:rPr lang="es-ES_tradnl" b="1" noProof="0" dirty="0" err="1"/>
              <a:t>Materials</a:t>
            </a:r>
            <a:r>
              <a:rPr lang="es-ES_tradnl" b="1" noProof="0" dirty="0"/>
              <a:t>: </a:t>
            </a:r>
            <a:r>
              <a:rPr lang="es-419" sz="1200" kern="1200" dirty="0">
                <a:solidFill>
                  <a:schemeClr val="tx1"/>
                </a:solidFill>
                <a:effectLst/>
                <a:latin typeface="+mn-lt"/>
                <a:ea typeface="+mn-ea"/>
                <a:cs typeface="+mn-cs"/>
              </a:rPr>
              <a:t>Video</a:t>
            </a:r>
            <a:r>
              <a:rPr lang="es-419" sz="1200" b="1" kern="1200" dirty="0">
                <a:solidFill>
                  <a:schemeClr val="tx1"/>
                </a:solidFill>
                <a:effectLst/>
                <a:latin typeface="+mn-lt"/>
                <a:ea typeface="+mn-ea"/>
                <a:cs typeface="+mn-cs"/>
              </a:rPr>
              <a:t> </a:t>
            </a:r>
            <a:r>
              <a:rPr lang="es-419" sz="1200" u="sng" kern="1200" dirty="0">
                <a:solidFill>
                  <a:schemeClr val="tx1"/>
                </a:solidFill>
                <a:effectLst/>
                <a:latin typeface="+mn-lt"/>
                <a:ea typeface="+mn-ea"/>
                <a:cs typeface="+mn-cs"/>
                <a:hlinkClick r:id="rId3"/>
              </a:rPr>
              <a:t>Sumar y restar a todas las edades</a:t>
            </a:r>
            <a:r>
              <a:rPr lang="es-419" sz="1200" kern="1200" dirty="0">
                <a:solidFill>
                  <a:schemeClr val="tx1"/>
                </a:solidFill>
                <a:effectLst/>
                <a:latin typeface="+mn-lt"/>
                <a:ea typeface="+mn-ea"/>
                <a:cs typeface="+mn-cs"/>
              </a:rPr>
              <a:t> [https://youtu.be/X-Ee-EexuwY]</a:t>
            </a:r>
            <a:endParaRPr lang="en-US" sz="1200" kern="1200" dirty="0">
              <a:solidFill>
                <a:schemeClr val="tx1"/>
              </a:solidFill>
              <a:effectLst/>
              <a:latin typeface="+mn-lt"/>
              <a:ea typeface="+mn-ea"/>
              <a:cs typeface="+mn-cs"/>
            </a:endParaRPr>
          </a:p>
          <a:p>
            <a:r>
              <a:rPr lang="es-ES_tradnl" b="1" noProof="0" dirty="0"/>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Hemos hecho algunas reflexiones sobre suma y resta. Ahora, observaremos un video que muestra a niños de diferentes edades desarrollando o utilizando conocimientos y habilidades de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Observen cómo los niños participan en suma y resta y cómo los educadores promueven esta participación.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Puede anotar sus observaciones. Después del video, discutiremos lo que han notado. </a:t>
            </a:r>
            <a:endParaRPr lang="en-US" sz="1200" kern="1200" dirty="0">
              <a:solidFill>
                <a:schemeClr val="tx1"/>
              </a:solidFill>
              <a:effectLst/>
              <a:latin typeface="+mn-lt"/>
              <a:ea typeface="+mn-ea"/>
              <a:cs typeface="+mn-cs"/>
            </a:endParaRPr>
          </a:p>
          <a:p>
            <a:r>
              <a:rPr lang="es-ES_tradnl" b="1" noProof="0" dirty="0"/>
              <a:t>Notas del facilitador</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Ofrecemos el siguiente video: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u="sng" kern="1200" dirty="0">
                <a:solidFill>
                  <a:schemeClr val="tx1"/>
                </a:solidFill>
                <a:effectLst/>
                <a:latin typeface="+mn-lt"/>
                <a:ea typeface="+mn-ea"/>
                <a:cs typeface="+mn-cs"/>
                <a:hlinkClick r:id="rId3"/>
              </a:rPr>
              <a:t>Sumar y restar a todas las edades  (18 meses—Segundo grado) [https://youtu.be/X-Ee-EexuwY?si=42DKvLZMPYX-UnW4],</a:t>
            </a:r>
            <a:r>
              <a:rPr lang="es-419" sz="1200" kern="1200" dirty="0">
                <a:solidFill>
                  <a:schemeClr val="tx1"/>
                </a:solidFill>
                <a:effectLst/>
                <a:latin typeface="+mn-lt"/>
                <a:ea typeface="+mn-ea"/>
                <a:cs typeface="+mn-cs"/>
              </a:rPr>
              <a:t> </a:t>
            </a:r>
            <a:r>
              <a:rPr lang="es-419" sz="1200" u="sng" kern="1200" dirty="0">
                <a:solidFill>
                  <a:schemeClr val="tx1"/>
                </a:solidFill>
                <a:effectLst/>
                <a:latin typeface="+mn-lt"/>
                <a:ea typeface="+mn-ea"/>
                <a:cs typeface="+mn-cs"/>
                <a:hlinkClick r:id="rId4"/>
              </a:rPr>
              <a:t>Sumar y restar a todas las edades  es (18 meses–segundo grado) – Versión AD [https://youtu.be/LVdvBPhEu80?si=AfZdGs4OIQf0aSbm].</a:t>
            </a:r>
            <a:r>
              <a:rPr lang="es-419" sz="1200" kern="1200" dirty="0">
                <a:solidFill>
                  <a:schemeClr val="tx1"/>
                </a:solidFill>
                <a:effectLst/>
                <a:latin typeface="+mn-lt"/>
                <a:ea typeface="+mn-ea"/>
                <a:cs typeface="+mn-cs"/>
              </a:rPr>
              <a:t> Este video presenta una colección de clips que muestran bebés, niños pequeños, niños en preescolar y niños en los primeros años de la escuela primaria utilizando suma y resta de diferentes maneras.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Podría reproducir el vídeo más de una vez.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417766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1"/>
              <a:t>Tiempo:  </a:t>
            </a:r>
            <a:r>
              <a:rPr lang="es-ES_tradnl" noProof="1"/>
              <a:t>10–15 minutos (i</a:t>
            </a:r>
            <a:r>
              <a:rPr lang="es-ES_tradnl" sz="1200" kern="1200" noProof="1">
                <a:solidFill>
                  <a:schemeClr val="tx1"/>
                </a:solidFill>
                <a:effectLst/>
                <a:latin typeface="+mn-lt"/>
                <a:ea typeface="+mn-ea"/>
                <a:cs typeface="+mn-cs"/>
              </a:rPr>
              <a:t>ncluyendo la discusión en la siguiente diapositiva)</a:t>
            </a:r>
            <a:r>
              <a:rPr lang="es-ES_tradnl" noProof="1">
                <a:effectLst/>
              </a:rPr>
              <a:t> </a:t>
            </a:r>
          </a:p>
          <a:p>
            <a:r>
              <a:rPr lang="es-ES_tradnl" b="1" noProof="1"/>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Discutamos lo que notaron acerca de las formas en que los niños exploraron suma y resta y cómo los educadores apoyaron esta participación.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¿Qué notó sobre las formas en que los niños de diferentes edades desarrollan y utilizan los conocimientos y habilidades de suma y resta?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¿Qué notó sobre las interacciones con educadores y materiales en el entorno que apoyan la comprensión de los niños de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[Elija un método de facilitación en las Notas del facilitador.]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[Después de que los participantes compartan lo que han notado:] Gracias por compartir sus observaciones.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Revisitaremos muchas de estas ideas a medida que aprendamos más sobre cómo los niños desarrollan una comprensión de suma y resta. </a:t>
            </a:r>
            <a:endParaRPr lang="en-US" sz="1200" kern="1200" dirty="0">
              <a:solidFill>
                <a:schemeClr val="tx1"/>
              </a:solidFill>
              <a:effectLst/>
              <a:latin typeface="+mn-lt"/>
              <a:ea typeface="+mn-ea"/>
              <a:cs typeface="+mn-cs"/>
            </a:endParaRPr>
          </a:p>
          <a:p>
            <a:r>
              <a:rPr lang="es-ES_tradnl" b="1" noProof="1"/>
              <a:t>Notas del facilitador</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Ajuste el informe en función del tamaño de su grupo, la duración y el formato de la sesión y las necesidades de los participantes.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Considere escribir las observaciones de los participantes para mostrar visualmente lo que los participantes notaron sobre la forma en que los niños desarrollan y usan suma y resta. Por ejemplo,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Escribir las observaciones en una línea horizontal para mostrar el desarrollo de los niños a lo largo del tiempo. Comenzar con lo que notan sobre el desarrollo y aprendizaje de los bebés en la izquierda y colocar las observaciones sobre los niños pequeños a la derecha de estas observaciones. Tenga en cuenta con los participantes que no todas las vías de aprendizaje son iguales para cada niño y que estas son observaciones generales sobre la comprensión matemática de los niños.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Considere hacer un gráfico T con una columna etiquetada como "Similar" y la otra columna etiquetada como "Diferente." Luego, escriba lo que los participantes notan sobre el desarrollo de los niños y el uso de suma y resta que es similar a través de las edades (por ejemplo, todos los niños usaron objetos concretos) y lo que es diferente a través de las edades (por ejemplo, el tamaño de los números que usaron los niños).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Algunas adaptaciones basadas en la duración de la sesión incluyen lo siguiente:</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Para sesiones más cortas, invite a los participantes a compartir con el grupo más grande lo que notaron sobre las formas en que los niños exploraron suma y resta.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Para sesiones más largas, ofrezca tiempo para que los participantes compartan sus observaciones en parejas o en sus mesas. Luego, invite a cada mesa a compartir algunas de sus observaciones con el grupo más grande.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Aquí hay algunos ejemplos de cómo los niños en los videos exploraron suma y resta y algunas formas en que los educadores les apoyaron a sumar y restar: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Todos los niños, a través de las edades, utilizaron objetos concretos para explorar suma y resta.</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El tamaño de los números aumentó a medida que los niños crecieron. Por ejemplo, </a:t>
            </a:r>
          </a:p>
          <a:p>
            <a:pPr marL="1085850" lvl="2" indent="-171450">
              <a:buFont typeface="Wingdings" pitchFamily="2" charset="2"/>
              <a:buChar char="§"/>
            </a:pPr>
            <a:r>
              <a:rPr lang="es-419" sz="1200" kern="1200" dirty="0">
                <a:solidFill>
                  <a:schemeClr val="tx1"/>
                </a:solidFill>
                <a:effectLst/>
                <a:latin typeface="+mn-lt"/>
                <a:ea typeface="+mn-ea"/>
                <a:cs typeface="+mn-cs"/>
              </a:rPr>
              <a:t>los bebés se centraron en "más" en lugar de cantidades específicas; </a:t>
            </a:r>
          </a:p>
          <a:p>
            <a:pPr marL="1085850" lvl="2" indent="-171450">
              <a:buFont typeface="Wingdings" pitchFamily="2" charset="2"/>
              <a:buChar char="§"/>
            </a:pPr>
            <a:r>
              <a:rPr lang="es-419" sz="1200" kern="1200" dirty="0">
                <a:solidFill>
                  <a:schemeClr val="tx1"/>
                </a:solidFill>
                <a:effectLst/>
                <a:latin typeface="+mn-lt"/>
                <a:ea typeface="+mn-ea"/>
                <a:cs typeface="+mn-cs"/>
              </a:rPr>
              <a:t>los niños pequeños trabajaron con sumas pequeñas (1 más 2); </a:t>
            </a:r>
          </a:p>
          <a:p>
            <a:pPr marL="1085850" lvl="2" indent="-171450">
              <a:buFont typeface="Wingdings" pitchFamily="2" charset="2"/>
              <a:buChar char="§"/>
            </a:pPr>
            <a:r>
              <a:rPr lang="es-419" sz="1200" kern="1200" dirty="0">
                <a:solidFill>
                  <a:schemeClr val="tx1"/>
                </a:solidFill>
                <a:effectLst/>
                <a:latin typeface="+mn-lt"/>
                <a:ea typeface="+mn-ea"/>
                <a:cs typeface="+mn-cs"/>
              </a:rPr>
              <a:t>los niños de preescolar añadieron números de 10 a 19 (14 más 3); </a:t>
            </a:r>
          </a:p>
          <a:p>
            <a:pPr marL="1085850" lvl="2" indent="-171450">
              <a:buFont typeface="Wingdings" pitchFamily="2" charset="2"/>
              <a:buChar char="§"/>
            </a:pPr>
            <a:r>
              <a:rPr lang="es-419" sz="1200" kern="1200" dirty="0">
                <a:solidFill>
                  <a:schemeClr val="tx1"/>
                </a:solidFill>
                <a:effectLst/>
                <a:latin typeface="+mn-lt"/>
                <a:ea typeface="+mn-ea"/>
                <a:cs typeface="+mn-cs"/>
              </a:rPr>
              <a:t>los niños de primaria agregaron números de dos dígitos (46 más 39).</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Bebés, niños pequeños y niños en edad preescolar sumaron y restaron en el contexto del juego. Los niños de edad escuela primaria sumaron y restaron de forma más abstracta (por ejemplo, utilizando un problema de palabras).</a:t>
            </a:r>
            <a:endParaRPr lang="en-US" sz="1200" kern="1200" dirty="0">
              <a:solidFill>
                <a:schemeClr val="tx1"/>
              </a:solidFill>
              <a:effectLst/>
              <a:latin typeface="+mn-lt"/>
              <a:ea typeface="+mn-ea"/>
              <a:cs typeface="+mn-cs"/>
            </a:endParaRPr>
          </a:p>
          <a:p>
            <a:pPr marL="1085850" lvl="2" indent="-171450">
              <a:buFont typeface="Wingdings" pitchFamily="2" charset="2"/>
              <a:buChar char="§"/>
            </a:pPr>
            <a:r>
              <a:rPr lang="es-419" sz="1200" kern="1200" dirty="0">
                <a:solidFill>
                  <a:schemeClr val="tx1"/>
                </a:solidFill>
                <a:effectLst/>
                <a:latin typeface="+mn-lt"/>
                <a:ea typeface="+mn-ea"/>
                <a:cs typeface="+mn-cs"/>
              </a:rPr>
              <a:t>Los educadores modelaron el lenguaje ("más", "uno, dos, tres", "sumar hace más") y utilizaron gestos (levantando tres dedos) para apoyar el pensamiento de los niños. </a:t>
            </a:r>
            <a:endParaRPr lang="en-US" sz="1200" kern="1200" dirty="0">
              <a:solidFill>
                <a:schemeClr val="tx1"/>
              </a:solidFill>
              <a:effectLst/>
              <a:latin typeface="+mn-lt"/>
              <a:ea typeface="+mn-ea"/>
              <a:cs typeface="+mn-cs"/>
            </a:endParaRPr>
          </a:p>
          <a:p>
            <a:pPr marL="1085850" lvl="2" indent="-171450">
              <a:buFont typeface="Wingdings" pitchFamily="2" charset="2"/>
              <a:buChar char="§"/>
            </a:pPr>
            <a:r>
              <a:rPr lang="es-419" sz="1200" kern="1200" dirty="0">
                <a:solidFill>
                  <a:schemeClr val="tx1"/>
                </a:solidFill>
                <a:effectLst/>
                <a:latin typeface="+mn-lt"/>
                <a:ea typeface="+mn-ea"/>
                <a:cs typeface="+mn-cs"/>
              </a:rPr>
              <a:t>Los niños participaban en las experiencias y estaban interesados en encontrar soluciones a problemas de suma o resta. </a:t>
            </a:r>
            <a:endParaRPr lang="en-US" sz="1200" kern="1200" dirty="0">
              <a:solidFill>
                <a:schemeClr val="tx1"/>
              </a:solidFill>
              <a:effectLst/>
              <a:latin typeface="+mn-lt"/>
              <a:ea typeface="+mn-ea"/>
              <a:cs typeface="+mn-cs"/>
            </a:endParaRPr>
          </a:p>
          <a:p>
            <a:pPr marL="1085850" lvl="2" indent="-171450">
              <a:buFont typeface="Wingdings" pitchFamily="2" charset="2"/>
              <a:buChar char="§"/>
            </a:pPr>
            <a:r>
              <a:rPr lang="es-419" sz="1200" kern="1200" dirty="0">
                <a:solidFill>
                  <a:schemeClr val="tx1"/>
                </a:solidFill>
                <a:effectLst/>
                <a:latin typeface="+mn-lt"/>
                <a:ea typeface="+mn-ea"/>
                <a:cs typeface="+mn-cs"/>
              </a:rPr>
              <a:t>Había muchas maneras en que los niños podían representar y explorar suma y resta a través de los vídeos.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9929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Vamos a aprender más sobre cómo los niños desarrollan su comprensión de los conceptos clave suma y resta, incluyendo lo siguiente:</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Sumar hace más, y restar hace menos.</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números se pueden unir (componer) y desarmar (descomponer).</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números se pueden sumar en cualquier orden (conmutativo).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Sumar y restar son opuestos (inversa). </a:t>
            </a:r>
            <a:endParaRPr lang="en-US" sz="1200" b="0" kern="1200" dirty="0">
              <a:solidFill>
                <a:schemeClr val="tx1"/>
              </a:solidFill>
              <a:effectLst/>
              <a:latin typeface="+mn-lt"/>
              <a:ea typeface="+mn-ea"/>
              <a:cs typeface="+mn-cs"/>
            </a:endParaRPr>
          </a:p>
          <a:p>
            <a:pPr marL="0" lvl="0" indent="0">
              <a:buFont typeface="Arial" panose="020B0604020202020204" pitchFamily="34" charset="0"/>
              <a:buNone/>
            </a:pPr>
            <a:r>
              <a:rPr lang="es-ES_tradnl" b="1" noProof="0" dirty="0"/>
              <a:t>Notas del facilitador</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obtener información más detallada sobre cómo los niños desarrollan conocimientos y habilidades suma y resta, considere revisar el informe de investigación "The Development of Arithmetic Skills and Concepts from Infancy Through the Early School Years" (El desarrollo de las habilidades y conceptos aritméticos desde la infancia hasta los primeros años escolares).</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833104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instrucciones en los Puntos de conversación. </a:t>
            </a:r>
            <a:endParaRPr lang="en-US" sz="1200" kern="1200" dirty="0">
              <a:solidFill>
                <a:schemeClr val="tx1"/>
              </a:solidFill>
              <a:effectLst/>
              <a:latin typeface="+mn-lt"/>
              <a:ea typeface="+mn-ea"/>
              <a:cs typeface="+mn-cs"/>
            </a:endParaRPr>
          </a:p>
          <a:p>
            <a:r>
              <a:rPr lang="es-ES_tradnl" b="1" noProof="1"/>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Vamos a explorar algunas ideas relacionadas con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las próximas diapositivas, voy a ilustrar una situación que es similar a cómo los investigadores han observado la comprensión infantil de suma y resta. Voy a mostrar algunos objetos en la pantalla. Observen lo que sucede.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Aparecen dos manzanas en la pantalla.]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Aquí hay algunas manzanas.</a:t>
            </a:r>
            <a:endParaRPr lang="en-US" sz="1200" kern="1200" dirty="0">
              <a:solidFill>
                <a:schemeClr val="tx1"/>
              </a:solidFill>
              <a:effectLst/>
              <a:latin typeface="+mn-lt"/>
              <a:ea typeface="+mn-ea"/>
              <a:cs typeface="+mn-cs"/>
            </a:endParaRPr>
          </a:p>
          <a:p>
            <a:r>
              <a:rPr lang="es-ES_tradnl" b="1" noProof="0" dirty="0"/>
              <a:t>Notas del facilitador</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Las diapositivas 13-22 incluyen animaciones. Las animaciones muestran un objeto que se mueve detrás de un rectángulo. Primero, mostrará a los participantes un evento esperado. Por ejemplo, mover una manzana detrás del rectángulo resulta en tener más manzanas una vez que se quita el rectángulo. A continuación, se mostrará a los participantes un evento inesperado. Por ejemplo, mover una manzana detrás del rectángulo no resulta en tener más manzanas una vez que se quita el rectángulo.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lugar de usar las imágenes de las diapositivas 13-22, puede utilizar objetos físicos para demostrar e involucrar a los participantes. Por ejemplo,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Use una caja de cartón (u otro recipiente opaco) para colocar los objetos. A continuación, muestre los objetos en la caja a los participantes.</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426944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las instrucciones en Puntos de conversación. </a:t>
            </a:r>
            <a:endParaRPr lang="en-US" sz="1200" kern="1200" dirty="0">
              <a:solidFill>
                <a:schemeClr val="tx1"/>
              </a:solidFill>
              <a:effectLst/>
              <a:latin typeface="+mn-lt"/>
              <a:ea typeface="+mn-ea"/>
              <a:cs typeface="+mn-cs"/>
            </a:endParaRP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esconderé las manzanas detrás de un rectángulo.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Un rectángulo se mueve hacia abajo para ocultar las manzanas.]</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2397957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las instrucciones en Puntos de conversación. </a:t>
            </a:r>
            <a:endParaRPr lang="en-US" sz="1200" kern="1200" dirty="0">
              <a:solidFill>
                <a:schemeClr val="tx1"/>
              </a:solidFill>
              <a:effectLst/>
              <a:latin typeface="+mn-lt"/>
              <a:ea typeface="+mn-ea"/>
              <a:cs typeface="+mn-cs"/>
            </a:endParaRP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Añadimos otra manzana.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Aparece una nueva manzana en la pantalla.</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4101989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las instrucciones en Puntos de conversación. </a:t>
            </a:r>
            <a:endParaRPr lang="en-US" sz="1200" kern="1200" dirty="0">
              <a:solidFill>
                <a:schemeClr val="tx1"/>
              </a:solidFill>
              <a:effectLst/>
              <a:latin typeface="+mn-lt"/>
              <a:ea typeface="+mn-ea"/>
              <a:cs typeface="+mn-cs"/>
            </a:endParaRPr>
          </a:p>
          <a:p>
            <a:r>
              <a:rPr lang="es-ES_tradnl" b="1" noProof="0" dirty="0"/>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moveré esta manzana detrás del rectángulo.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La manzana se mueve detrás del rectángulo.]</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153847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las instrucciones en Puntos de conversación. </a:t>
            </a:r>
            <a:endParaRPr lang="en-US" sz="1200" kern="1200" dirty="0">
              <a:solidFill>
                <a:schemeClr val="tx1"/>
              </a:solidFill>
              <a:effectLst/>
              <a:latin typeface="+mn-lt"/>
              <a:ea typeface="+mn-ea"/>
              <a:cs typeface="+mn-cs"/>
            </a:endParaRP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¿Cuántas manzanas creen que hay detrás del rectángulo?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[Alentar a los participantes a responder y explicar sus respuestas.]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Vamos a mover el rectángulo y averiguar.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El rectángulo se mueve para revelar tres manzanas.]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Hay tres manzanas detrás del rectángulo. Hemos añadido una manzana, y ahora hay más manzanas.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1696682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Esta diapositiva contiene animación. Ver las instrucciones en Puntos de conversación. </a:t>
            </a: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Vamos a intentarlo de nuevo.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Aparecerán dos manzanas en la pantalla.]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Aquí hay algunas manzanas.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4016419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Esta diapositiva contiene animación. Ver las instrucciones en Puntos de conversación. </a:t>
            </a: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esconderé las manzanas detrás de un rectángulo.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Un rectángulo se mueve hacia abajo para ocultar las manzanas.]</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6266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Los recursos de aprendizaje profesional de Count Play Explore fueron posibles gracias a Count Play Explore, una iniciativa en matemáticas, ciencias e informática temprana dirigida por el superintendente del departamento de escuelas, atención temprana y educación del condado de Fresno. Esta iniciativa está generosamente financiada por el Departamento de Educación de California y la Junta Estatal de Educación de California. Estos recursos, desarrollados en colaboración por WestEd y sus socios, están destinados a ser utilizados como guía para implementar estrategias basadas en la evidencia, promover el aprendizaje activo y alentar prácticas apropiadas para el desarrollo en entornos de educación temprana. No están destinados a la redistribución comercial, modificación no autorizada o uso fuera del ámbito de la educación profesional.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Añadimos dos manzanas más.</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3819972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Esta diapositiva contiene animación. Ver las instrucciones en Puntos de conversación. </a:t>
            </a: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moveré estas manzanas detrás del rectángulo.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Las manzanas se mueven detrás del rectángulo.]</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2052038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Esta diapositiva contiene animación. Ver las instrucciones en Puntos de conversación. </a:t>
            </a: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¿Cuántas manzanas creen que hay detrás del rectángulo?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[Alentar a los participantes a responder y explicar su razonamiento.]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Observemos lo que hay detrás del rectángulo.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El rectángulo se mueve para revelar dos manzanas.]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¿Qué notan acerca de cuántas manzanas se escondían detrás del rectángulo?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¿Les sorprende esto? ¿Por qué?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[Adaptar esta frase en función de lo que los participantes comparten:] Lo que observaron fue sorprendente. Esperábamos encontrar más manzanas después de mover el rectángulo. En su lugar, encontramos la misma cantidad, aunque añadimos más al conjunto.</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3651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1"/>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investigadores han utilizado formas similares para explorar cómo piensan los bebés (por ejemplo, niños de 9 a 12 meses) sobre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Al igual que usted, los bebés en estos estudios se sorprendieron cuando experimentaron un resultado matemático inesperado. Observaron el resultado inesperado durante más tiempo. Esta observación extendida en el caso de un resultado inesperado -pero no cuando se observó un resultado esperado- señaló a los investigadores que los bebés notaron que algo no estaba bien. Los niños de estos estudios también pensaban que cuando se agregaban más objetos a un conjunto, debían observar más objetos (Feigenson et al., 2002; Izard et al., 2009; McCrink &amp; Wynn, 2004).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Tengan en cuenta que las experiencias relacionadas con ocultar objetos y mostrar resultados inesperados no es la forma en que los bebés aprenden acerca de la cantidad, estos tipos de experiencias se hicieron solo para la investigación para ayudar a revelar lo que los niños podrían estar notando sobre la cantidad.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Esta investigación ha demostrado que </a:t>
            </a: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bebés y niños notan cambios en la cantidad y </a:t>
            </a: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entienden cómo agregar o quitar puede cambiar la cantidad.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pequeños se basarán en esta primera comprensión de suma y resta a medida que exploran la suma y resta de objetos dentro de las experiencias diarias. Pueden comunicar su comprensión mediante gestos o palabras. Por ejemplo,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Al recolectar hojas durante la hora al aire libre, una niña podría agregar tres hojas más a su colección y decir: "¡Más!"</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Al jugar en el área de la cocina, un niño podría llevarse comida imaginaria de su olla mientras sirve a sus amigos en la mesa. Podría decir: "¡Todo acabado!" después de llevarse todos los objetos de su olla.</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323974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en preescolar, TK y K (niños de tres a seis años) continúan desarrollando su comprensión de que agregar hace más y quitar hace menos. Por ejemplo, cuando se agregan objetos a un conjunto pequeño, generalmente pueden predecir la cantidad total (Zur &amp; Gelman, 2004).</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Del mismo modo, para la resta, los niños de tres a seis años suelen entender que cuando se eliminan algunos objetos de un conjunto, se tiene menos (Levine et al., 1992). </a:t>
            </a: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Por ejemplo, si los niños tienen seis galletas y su amigo les pide algunas, podrían ser capaces de predecir cuántas quedarán. Pueden carecer de precisión, pero es probable que predigan una cantidad inferior a seis.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El desarrollo de la comprensión del número y el conteo por parte de los niños apoya su capacidad para sumar y restar (Aunola et al., 2004; Wang et al., 2016). Por ejemplo, a medida que los niños aprenden palabras numéricas (como "dos") y gestos (como sostener dos dedos), pueden comunicarse más eficazmente sobre la cantidad después de agregar o quitar objetos de un conjunto.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354157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Tiempo: </a:t>
            </a:r>
            <a:r>
              <a:rPr lang="es-ES_tradnl" noProof="0" dirty="0"/>
              <a:t>10 minutos</a:t>
            </a:r>
            <a:br>
              <a:rPr lang="es-ES_tradnl" noProof="0" dirty="0">
                <a:cs typeface="+mn-lt"/>
              </a:rPr>
            </a:br>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Colecciones de objetos pequeños (por ejemplo, clips de papel, conchas, bolas de algodón, fichas para contar)</a:t>
            </a:r>
            <a:endParaRPr lang="en-US" sz="1200" kern="1200" dirty="0">
              <a:solidFill>
                <a:schemeClr val="tx1"/>
              </a:solidFill>
              <a:effectLst/>
              <a:latin typeface="+mn-lt"/>
              <a:ea typeface="+mn-ea"/>
              <a:cs typeface="+mn-cs"/>
            </a:endParaRP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Revisamos el concepto de agregar hace más y quitar hace menos. Exploremos un concepto diferente que es parte de sumar y restar.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[Seleccionar una estrategia de facilitación en las Notas del facilitador.]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Usando los materiales de la mesa, encuentra diferentes maneras de hacer un conjunto de 15.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Por ejemplo, puedo hacer un conjunto de 15 combinando tres conjuntos de 5.</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Podría documentar los diferentes conjuntos que hace.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[Proporcione tiempo para que los participantes trabajen.]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[Invitar a algunos participantes a compartir su experiencia y las diferentes formas en que crearon un conjunto de 15 objetos. Si el tiempo lo permite, considere discutir otros conceptos matemáticos que fueron necesarios para representar un conjunto de 15 de diferentes maneras.]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Esta actividad exploró la idea de que los números se pueden combinar y desarmar. Conjuntos de objetos se pueden combinar para crear un conjunto de 15.</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Del mismo modo, un grupo de 15 objetos se puede dividir en conjuntos más pequeños de diferentes maneras. </a:t>
            </a:r>
            <a:endParaRPr lang="en-US" sz="1200" kern="1200" dirty="0">
              <a:solidFill>
                <a:schemeClr val="tx1"/>
              </a:solidFill>
              <a:effectLst/>
              <a:latin typeface="+mn-lt"/>
              <a:ea typeface="+mn-ea"/>
              <a:cs typeface="+mn-cs"/>
            </a:endParaRPr>
          </a:p>
          <a:p>
            <a:r>
              <a:rPr lang="es-ES_tradnl" b="1" noProof="0" dirty="0"/>
              <a:t>Notas del facilitador</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Ajuste la forma en que organiza la actividad según el tamaño del grupo, la duración y el formato de la sesión y las necesidades de los participantes. Por ejemplo,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Para sesiones más largas, puede invitar a los participantes a trabajar individualmente y compartir sus experiencias con sus mesas antes de discutir en grupo.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Para sesiones más cortas, puede invitar a los participantes a trabajar con un compañero y compartir con el grupo más grande.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3206013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Esta diapositiva contiene animación. Ver las instrucciones en Puntos de conversación. </a:t>
            </a: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ES_tradnl" sz="1200" kern="1200" noProof="0" dirty="0">
                <a:solidFill>
                  <a:schemeClr val="tx1"/>
                </a:solidFill>
                <a:effectLst/>
                <a:latin typeface="+mn-lt"/>
                <a:ea typeface="+mn-ea"/>
                <a:cs typeface="+mn-cs"/>
              </a:rPr>
              <a:t>Acaban de explorar la idea de que los números se pueden combinar para hacer un nuevo número o desarmar para hacer diferentes números. Usando términos de educación matemática, experimentó la </a:t>
            </a:r>
            <a:r>
              <a:rPr lang="es-ES_tradnl" sz="1200" b="1" kern="1200" noProof="0" dirty="0">
                <a:solidFill>
                  <a:schemeClr val="tx1"/>
                </a:solidFill>
                <a:effectLst/>
                <a:latin typeface="+mn-lt"/>
                <a:ea typeface="+mn-ea"/>
                <a:cs typeface="+mn-cs"/>
              </a:rPr>
              <a:t>composición y descomposición </a:t>
            </a:r>
            <a:r>
              <a:rPr lang="es-ES_tradnl" sz="1200" kern="1200" noProof="0" dirty="0">
                <a:solidFill>
                  <a:schemeClr val="tx1"/>
                </a:solidFill>
                <a:effectLst/>
                <a:latin typeface="+mn-lt"/>
                <a:ea typeface="+mn-ea"/>
                <a:cs typeface="+mn-cs"/>
              </a:rPr>
              <a:t>numérica. </a:t>
            </a:r>
          </a:p>
          <a:p>
            <a:pPr marL="171450" lvl="0" indent="-171450">
              <a:buFont typeface="Arial" panose="020B0604020202020204" pitchFamily="34" charset="0"/>
              <a:buChar char="•"/>
            </a:pPr>
            <a:r>
              <a:rPr lang="es-ES_tradnl" sz="1200" kern="1200" noProof="0" dirty="0">
                <a:solidFill>
                  <a:schemeClr val="tx1"/>
                </a:solidFill>
                <a:effectLst/>
                <a:latin typeface="+mn-lt"/>
                <a:ea typeface="+mn-ea"/>
                <a:cs typeface="+mn-cs"/>
              </a:rPr>
              <a:t>La </a:t>
            </a:r>
            <a:r>
              <a:rPr lang="es-ES_tradnl" sz="1200" b="1" kern="1200" noProof="0" dirty="0">
                <a:solidFill>
                  <a:schemeClr val="tx1"/>
                </a:solidFill>
                <a:effectLst/>
                <a:latin typeface="+mn-lt"/>
                <a:ea typeface="+mn-ea"/>
                <a:cs typeface="+mn-cs"/>
              </a:rPr>
              <a:t>composición numérica </a:t>
            </a:r>
            <a:r>
              <a:rPr lang="es-ES_tradnl" sz="1200" kern="1200" noProof="0" dirty="0">
                <a:solidFill>
                  <a:schemeClr val="tx1"/>
                </a:solidFill>
                <a:effectLst/>
                <a:latin typeface="+mn-lt"/>
                <a:ea typeface="+mn-ea"/>
                <a:cs typeface="+mn-cs"/>
              </a:rPr>
              <a:t>describe la combinación de dos (o más) números para formar un número mayor. Por ejemplo, 3 y 4 pueden combinar para formar 7.</a:t>
            </a:r>
          </a:p>
          <a:p>
            <a:pPr marL="171450" lvl="0" indent="-171450">
              <a:buFont typeface="Arial" panose="020B0604020202020204" pitchFamily="34" charset="0"/>
              <a:buChar char="•"/>
            </a:pPr>
            <a:r>
              <a:rPr lang="es-ES_tradnl" sz="1200" kern="1200" noProof="0" dirty="0">
                <a:solidFill>
                  <a:schemeClr val="tx1"/>
                </a:solidFill>
                <a:effectLst/>
                <a:latin typeface="+mn-lt"/>
                <a:ea typeface="+mn-ea"/>
                <a:cs typeface="+mn-cs"/>
              </a:rPr>
              <a:t>[Clic: Los puntos en la pantalla se moverán juntos para modelar la composición de 7.]</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903400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Tiempo: </a:t>
            </a:r>
            <a:r>
              <a:rPr lang="es-ES_tradnl" noProof="0" dirty="0"/>
              <a:t>3–5 minutos</a:t>
            </a:r>
          </a:p>
          <a:p>
            <a:r>
              <a:rPr lang="es-ES_tradnl" noProof="0" dirty="0"/>
              <a:t>Esta diapositiva contiene animación. Ver las instrucciones en Puntos de conversación. </a:t>
            </a:r>
          </a:p>
          <a:p>
            <a:r>
              <a:rPr lang="es-ES_tradnl" b="1" noProof="0" dirty="0"/>
              <a:t>Puntos de conversación</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 </a:t>
            </a:r>
            <a:r>
              <a:rPr lang="es-419" sz="1200" b="1" kern="1200" dirty="0">
                <a:solidFill>
                  <a:schemeClr val="tx1"/>
                </a:solidFill>
                <a:effectLst/>
                <a:latin typeface="+mn-lt"/>
                <a:ea typeface="+mn-ea"/>
                <a:cs typeface="+mn-cs"/>
              </a:rPr>
              <a:t>descomposición de los números</a:t>
            </a:r>
            <a:r>
              <a:rPr lang="es-419" sz="1200" kern="1200" dirty="0">
                <a:solidFill>
                  <a:schemeClr val="tx1"/>
                </a:solidFill>
                <a:effectLst/>
                <a:latin typeface="+mn-lt"/>
                <a:ea typeface="+mn-ea"/>
                <a:cs typeface="+mn-cs"/>
              </a:rPr>
              <a:t> describe la división de un número mayor en dos (o más) conjuntos de números menores.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Los puntos de la pantalla se separarán para descomponer el modelo.] Por ejemplo, 7 puede dividirse en 3 y 4.</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3193375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1"/>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Entre las edades de tres y seis años, los niños desarrollan la idea de que los números pueden combinar y desarmar (Clements y Sarama, 2020). Por ejemplo,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A la edad de cinco años, los niños pueden saber que el 5 está compuesto por un conjunto de 4 y un conjunto de 1. También pueden saber que el 5 está compuesto por un conjunto de 2 y un conjunto de 3.</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 el kindergarten los niños pueden usar esta habilidad para desarmar números menores o iguales a 10 en dos conjuntos de más de una manera. Los niños pueden encontrar muchas maneras de hacer 10.</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 comprensión de los niños de componer y descomponer números les ayuda a comprender y utilizar el sistema base diez. Por ejemplo,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niños en los primeros grados de primaria podrían aprender que 47 se compone de 40 (4 decenas) y 7 (7 unos).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Más adelante en la sesión, exploraremos cómo componer y descomponer se puede utilizar como una estrategia para resolver problemas suma y resta. </a:t>
            </a:r>
          </a:p>
          <a:p>
            <a:pPr marL="628650" lvl="1" indent="-171450">
              <a:buFont typeface="Courier New" panose="02070309020205020404" pitchFamily="49" charset="0"/>
              <a:buChar char="o"/>
            </a:pPr>
            <a:endParaRPr lang="es-419"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Notas del facilitador</a:t>
            </a:r>
            <a:endParaRPr lang="es-419"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1200" kern="1200" dirty="0">
                <a:solidFill>
                  <a:schemeClr val="tx1"/>
                </a:solidFill>
                <a:effectLst/>
                <a:latin typeface="+mn-lt"/>
                <a:ea typeface="+mn-ea"/>
                <a:cs typeface="+mn-cs"/>
              </a:rPr>
              <a:t>Considere la posibilidad de invitar a los participantes a reflexionar sobre sus experiencias al componer y descomponer el número 15 (diapositiva 25). Invítelos a considerar formas de involucrar a los niños en sus entornos de aprendizaje en experiencias similares. Use PPT 2b "Suma y resta: preescolar, kindergarten de transición y kindergarten", o PPT 2c "Suma y resta: primaria temprana" para obtener más ejemplos de maneras de involucrar a los niños en la composición y descomposición de número.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1103664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Tiempo:</a:t>
            </a:r>
            <a:r>
              <a:rPr lang="es-419" sz="1200" kern="1200" dirty="0">
                <a:solidFill>
                  <a:schemeClr val="tx1"/>
                </a:solidFill>
                <a:effectLst/>
                <a:latin typeface="+mn-lt"/>
                <a:ea typeface="+mn-ea"/>
                <a:cs typeface="+mn-cs"/>
              </a:rPr>
              <a:t> 3–5 minutos</a:t>
            </a:r>
            <a:endParaRPr lang="en-US" sz="1200" kern="1200" dirty="0">
              <a:solidFill>
                <a:schemeClr val="tx1"/>
              </a:solidFill>
              <a:effectLst/>
              <a:latin typeface="+mn-lt"/>
              <a:ea typeface="+mn-ea"/>
              <a:cs typeface="+mn-cs"/>
            </a:endParaRPr>
          </a:p>
          <a:p>
            <a:r>
              <a:rPr lang="es-ES_tradnl" b="1" noProof="1"/>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exploraremos otro concepto que los niños entienden sobre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Utilizaremos ecuaciones escritas para nuestra actividad para adultas. Sin embargo, es importante recordar que los niños deben experimentar suma y resta utilizando objetos concretos y pueden no utilizar ecuaciones escritas hasta más tarde en el kindergarten.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Aquí hay algunas ecuaciones. Resuelve usando cualquier estrategia que prefieras.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12 + 13 =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13 + 12 =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25 – 12 =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[Permitir tiempo para que los participantes resuelvan las ecuaciones individualmente.]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¿Qué notaron acerca de estas ecuaciones?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[Invite a los participantes a compartir con el grupo más grande.]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Gracias por compartir lo que han notado acerca de estas ecuaciones.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Probablemente descubrió que resolver el primer problema le ayudó a resolver los otros dos problemas. Esto es porque se utiliza dos propiedades de suma y resta-la conmutativa e inversa-que vamos a definir en los próximos diapositivas.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3744936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Hoy, hablaremos sobre cómo los niños desarrollan una comprensión de suma y resta desde la infancia hasta los primeros años de la escuela primaria.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También exploraremos diferentes estrategias que los niños podrían utilizar para resolver problemas de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Las formas en que aprenderemos juntos son como las formas en que los niños aprenden. Jugaremos, observaremos, exploraremos y reflexionaremos. A medida que nos relacionamos entre nosotros, reflexionen sobre las estrategias que están siendo utilizadas y piensen en cómo podrían usarlas en su propio contexto.</a:t>
            </a:r>
            <a:endParaRPr lang="en-US" sz="1200" kern="1200" dirty="0">
              <a:solidFill>
                <a:schemeClr val="tx1"/>
              </a:solidFill>
              <a:effectLst/>
              <a:latin typeface="+mn-lt"/>
              <a:ea typeface="+mn-ea"/>
              <a:cs typeface="+mn-cs"/>
            </a:endParaRPr>
          </a:p>
          <a:p>
            <a:r>
              <a:rPr lang="es-ES_tradnl" b="1" noProof="0" dirty="0"/>
              <a:t>Notas del facilitador</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Ajuste el contenido de la diapositiva y los Puntos de conversación para reflejar lo que planea abordar en su sesión de aprendizaje profesional.</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2815253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Puntos de conversación</a:t>
            </a:r>
            <a:endParaRPr lang="es-ES_tradnl" noProof="0" dirty="0"/>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Dadas muchas oportunidades de experimentar con la suma y la resta, los niños comienzan a comprender las propiedades de suma y resta y cómo pueden sumar y restar de diferentes maneras.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podrían notar que pueden agregar números en cualquier orden-esta es la propiedad conmutativa (Clements &amp; Sarama, 2020).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la diapositiva anterior, notaron que agregar 12 a 13 o 13 a 12 daba la misma respuesta.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explorarán naturalmente este concepto. Podrían experimentarlo durante las rutinas diarias.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Por ejemplo, los niños saben que el número de animales en su granero es 6 si primero ponen las 2 vacas y luego agregan las 4 ovejas, o viceversa.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también pueden notar que suma y resta son opuestos: esta es la propiedad inversa (Clements &amp; Sarama, 2020).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la diapositiva anterior, si supieras que 12 + 13 = 25, entonces también sabrías que 25 - 12 = 13.</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pueden comenzar a desarrollar una comprensión de este concepto durante el juego o las rutinas diarias.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Por ejemplo, ¡si un amigo añade 2 animales al establo que ya tiene 4 animales, los niños entenderán que después de quitar los 2 nuevos animales tendrán la cantidad original-4!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en preescolar hasta el kindergarten pueden descubrir estas ideas por su cuenta y utilizarlas a menudo sin conocer los términos "conmutativa" o "inversa" (Clements &amp; Sarama, 2020). Pueden notar estas ideas a través de sus experiencias sumando y restando objetos concretos de diferentes maneras.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No es hasta los primeros grados de primaria que los niños aprenden sobre estas propiedades y comienzan a usarlas en formas más intencionales para resolver problemas. </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Más información sobre cómo los niños desarrollan y usan su comprensión de las propiedades de suma y resta y las formas en que los educadores podrían apoyarlos se presenta en PPT 2c "Suma y resta: Primaria temprana.”</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1549000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Hemos discutido tres conceptos clave que los niños desarrollan sobre suma y resta.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hablaremos de diferentes estrategias que los niños utilizan para resolver problemas de suma y resta. Las estrategias podrían incluir lo siguiente:</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conteo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componer, descomponer y utilizar las propiedades de suma y resta</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 base a hechos conocidos</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dirty="0"/>
          </a:p>
        </p:txBody>
      </p:sp>
    </p:spTree>
    <p:extLst>
      <p:ext uri="{BB962C8B-B14F-4D97-AF65-F5344CB8AC3E}">
        <p14:creationId xmlns:p14="http://schemas.microsoft.com/office/powerpoint/2010/main" val="2370000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1"/>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Aunque los niños entienden algunos conceptos de suma y resta en la infancia, las habilidades de suma y resta de los niños se vuelven más precisas a medida que aprenden a contar.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Entre los tres y cinco años, la mayoría de los niños utilizan estrategias de conteo y objetos concretos para resolver problemas de suma y resta (Clements &amp; Sarama, 2020).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primero utilizarán una estrategia de </a:t>
            </a:r>
            <a:r>
              <a:rPr lang="es-419" sz="1200" b="1" kern="1200" dirty="0">
                <a:solidFill>
                  <a:schemeClr val="tx1"/>
                </a:solidFill>
                <a:effectLst/>
                <a:latin typeface="+mn-lt"/>
                <a:ea typeface="+mn-ea"/>
                <a:cs typeface="+mn-cs"/>
              </a:rPr>
              <a:t>contar todos</a:t>
            </a:r>
            <a:r>
              <a:rPr lang="es-419" sz="1200" kern="1200" dirty="0">
                <a:solidFill>
                  <a:schemeClr val="tx1"/>
                </a:solidFill>
                <a:effectLst/>
                <a:latin typeface="+mn-lt"/>
                <a:ea typeface="+mn-ea"/>
                <a:cs typeface="+mn-cs"/>
              </a:rPr>
              <a:t>. Para averiguar cuántos, un niño contará todos los objetos en un conjunto después de agregar o restar de ese conjunto.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Por ejemplo, una niña puede tener un conjunto de 4 palos azules y un conjunto de 5 palos rojos. Para sumar estos conjuntos, una niña podría contar los palos azules, "uno, dos, tres, cuatro," y luego contar los palos rojos, "uno, dos, tres, cuatro, cinco." Para agregar estos conjuntos, la niña podría juntar físicamente los dos conjuntos y luego contarlos todos: "Uno, dos, tres, cuatro, cinco, seis, siete, ocho, ¡nueve-nueve!”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 medida que los niños se acostumbran más a contar, sumar y restar, podrían usar estrategias de contar. Esto significa que comienzan en uno de los sumandos -uno de los números del problema de suma- y </a:t>
            </a:r>
            <a:r>
              <a:rPr lang="es-419" sz="1200" b="1" kern="1200" dirty="0">
                <a:solidFill>
                  <a:schemeClr val="tx1"/>
                </a:solidFill>
                <a:effectLst/>
                <a:latin typeface="+mn-lt"/>
                <a:ea typeface="+mn-ea"/>
                <a:cs typeface="+mn-cs"/>
              </a:rPr>
              <a:t>cuentan desde</a:t>
            </a:r>
            <a:r>
              <a:rPr lang="es-419" sz="1200" kern="1200" dirty="0">
                <a:solidFill>
                  <a:schemeClr val="tx1"/>
                </a:solidFill>
                <a:effectLst/>
                <a:latin typeface="+mn-lt"/>
                <a:ea typeface="+mn-ea"/>
                <a:cs typeface="+mn-cs"/>
              </a:rPr>
              <a:t> ese número para encontrar un nuevo total (Clements &amp; Sarama, 2020).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Por ejemplo, un niño puede contar el primer conjunto de palos azules -” Uno, dos, tres, cuatro ...”- y luego agregar 5 más a su conjunto-... cinco, seis, siete, ocho, ¡nueve-nueve!”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suelen hacer esta transición por su cuenta porque contar con ellos se vuelve más fácil y les permite ser más precisos.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los primeros grados de la escuela primaria, los niños pueden usar el conteo de saltos por dos, cinco o diez para apoyar su suma y resta. </a:t>
            </a:r>
            <a:endParaRPr lang="en-US" sz="1200" kern="1200" dirty="0">
              <a:solidFill>
                <a:schemeClr val="tx1"/>
              </a:solidFill>
              <a:effectLst/>
              <a:latin typeface="+mn-lt"/>
              <a:ea typeface="+mn-ea"/>
              <a:cs typeface="+mn-cs"/>
            </a:endParaRPr>
          </a:p>
          <a:p>
            <a:r>
              <a:rPr lang="es-ES_tradnl" b="1" noProof="0" dirty="0"/>
              <a:t>Notas del facilitador</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Revise PPT 2b "Suma y resta: preescolar, kindergarten de transición y kindergarten" y PPT 2c "Suma y resta: primaria temprana" para obtener más información sobre estrategias de conteo.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Puede reproducir el video "Sumar y restar a través de las edades" y animar a los participantes a notar las estrategias de conteo que usan los niños en el video.</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dirty="0"/>
          </a:p>
        </p:txBody>
      </p:sp>
    </p:spTree>
    <p:extLst>
      <p:ext uri="{BB962C8B-B14F-4D97-AF65-F5344CB8AC3E}">
        <p14:creationId xmlns:p14="http://schemas.microsoft.com/office/powerpoint/2010/main" val="1305246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1"/>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 medida que los niños adquieren una comprensión más profunda y práctica con suma y resta, sus estrategias se vuelven más eficientes - más rápidas y precisas (Clements &amp; Sarama, 2020).</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en los primeros grados de primaria pueden utilizar su comprensión de la composición, la descomposición y las propiedades de suma y resta para resolver problemas.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Por ejemplo, para resolver 13 + 7, los niños podrían primero descomponer 13 en 10 y 3.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Entonces, podrían agregar los números en un orden que sea significativo para ellos, usando la propiedad conmutativa-agregando 7 y 3 hace un 10.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Por último, podrían sumar 10 + 10 para obtener 20. </a:t>
            </a:r>
            <a:endParaRPr lang="en-US" sz="1200" kern="1200" dirty="0">
              <a:solidFill>
                <a:schemeClr val="tx1"/>
              </a:solidFill>
              <a:effectLst/>
              <a:latin typeface="+mn-lt"/>
              <a:ea typeface="+mn-ea"/>
              <a:cs typeface="+mn-cs"/>
            </a:endParaRPr>
          </a:p>
          <a:p>
            <a:pPr lvl="0"/>
            <a:r>
              <a:rPr lang="es-ES_tradnl" b="1" noProof="0" dirty="0"/>
              <a:t>Notas del facilitador</a:t>
            </a:r>
            <a:endParaRPr lang="es-ES_tradnl" b="1" noProof="0" dirty="0">
              <a:ea typeface="Calibri"/>
              <a:cs typeface="Calibri"/>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Revisar PPT 2c "Suma y resta: Primaria temprana" para obtener más información sobre cómo los niños usan la composición, la descomposición y las propiedades de suma y resta.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dirty="0"/>
          </a:p>
        </p:txBody>
      </p:sp>
    </p:spTree>
    <p:extLst>
      <p:ext uri="{BB962C8B-B14F-4D97-AF65-F5344CB8AC3E}">
        <p14:creationId xmlns:p14="http://schemas.microsoft.com/office/powerpoint/2010/main" val="1060656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Puntos de conversación</a:t>
            </a:r>
          </a:p>
          <a:p>
            <a:pPr marL="171450" lvl="0" indent="-171450">
              <a:buFont typeface="Arial" panose="020B0604020202020204" pitchFamily="34" charset="0"/>
              <a:buChar char="•"/>
            </a:pPr>
            <a:r>
              <a:rPr lang="es-ES_tradnl" sz="1200" kern="1200" noProof="0" dirty="0">
                <a:solidFill>
                  <a:schemeClr val="tx1"/>
                </a:solidFill>
                <a:effectLst/>
                <a:latin typeface="+mn-lt"/>
                <a:ea typeface="+mn-ea"/>
                <a:cs typeface="+mn-cs"/>
              </a:rPr>
              <a:t>Otra estrategia que los niños pueden usar para ayudarlos a sumar y restar consiste en comenzar con hechos de suma o resta que han aprendido a partir de experiencias anteriores. </a:t>
            </a:r>
          </a:p>
          <a:p>
            <a:pPr marL="171450" lvl="0" indent="-171450">
              <a:buFont typeface="Arial" panose="020B0604020202020204" pitchFamily="34" charset="0"/>
              <a:buChar char="•"/>
            </a:pPr>
            <a:r>
              <a:rPr lang="es-ES_tradnl" sz="1200" kern="1200" noProof="0" dirty="0">
                <a:solidFill>
                  <a:schemeClr val="tx1"/>
                </a:solidFill>
                <a:effectLst/>
                <a:latin typeface="+mn-lt"/>
                <a:ea typeface="+mn-ea"/>
                <a:cs typeface="+mn-cs"/>
              </a:rPr>
              <a:t>A medida que los niños exploran y experimentan suma y resta a través del tiempo, comienzan a recordar ciertos hechos. Desarrollan una mayor fluidez y pueden recordar respuestas a problemas de suma y resta sin usar ningún cálculo o conteo-los llamamos hechos conocidos. Por ejemplo, un niño podría saber, sin calcular, que 3 + 3 = 6. </a:t>
            </a:r>
          </a:p>
          <a:p>
            <a:pPr marL="171450" lvl="0" indent="-171450">
              <a:buFont typeface="Arial" panose="020B0604020202020204" pitchFamily="34" charset="0"/>
              <a:buChar char="•"/>
            </a:pPr>
            <a:r>
              <a:rPr lang="es-ES_tradnl" sz="1200" kern="1200" noProof="0" dirty="0">
                <a:solidFill>
                  <a:schemeClr val="tx1"/>
                </a:solidFill>
                <a:effectLst/>
                <a:latin typeface="+mn-lt"/>
                <a:ea typeface="+mn-ea"/>
                <a:cs typeface="+mn-cs"/>
              </a:rPr>
              <a:t>Aquí, tenemos algunos ejemplos de hechos comúnmente conocidos-dobles. </a:t>
            </a:r>
          </a:p>
          <a:p>
            <a:pPr marL="171450" lvl="0" indent="-171450">
              <a:buFont typeface="Arial" panose="020B0604020202020204" pitchFamily="34" charset="0"/>
              <a:buChar char="•"/>
            </a:pPr>
            <a:r>
              <a:rPr lang="es-ES_tradnl" sz="1200" kern="1200" noProof="0" dirty="0">
                <a:solidFill>
                  <a:schemeClr val="tx1"/>
                </a:solidFill>
                <a:effectLst/>
                <a:latin typeface="+mn-lt"/>
                <a:ea typeface="+mn-ea"/>
                <a:cs typeface="+mn-cs"/>
              </a:rPr>
              <a:t>En los primeros años de la escuela primaria, los niños pueden usar estos hechos conocidos con flexibilidad para sumar y restar otros números. </a:t>
            </a:r>
          </a:p>
          <a:p>
            <a:pPr marL="628650" lvl="1" indent="-171450">
              <a:buFont typeface="Courier New" panose="02070309020205020404" pitchFamily="49" charset="0"/>
              <a:buChar char="o"/>
            </a:pPr>
            <a:r>
              <a:rPr lang="es-ES_tradnl" sz="1200" kern="1200" noProof="0" dirty="0">
                <a:solidFill>
                  <a:schemeClr val="tx1"/>
                </a:solidFill>
                <a:effectLst/>
                <a:latin typeface="+mn-lt"/>
                <a:ea typeface="+mn-ea"/>
                <a:cs typeface="+mn-cs"/>
              </a:rPr>
              <a:t>Por ejemplo, si sé 5 + 5 = 10, podría extender esta comprensión para resolver 5 + 6. Puedo resolverlo usando mi conocimiento de dobles de 5 (que es igual a 10) y luego agregar 1 más (5 + 6 = 11). </a:t>
            </a:r>
          </a:p>
          <a:p>
            <a:pPr marL="628650" lvl="1" indent="-171450">
              <a:buFont typeface="Courier New" panose="02070309020205020404" pitchFamily="49" charset="0"/>
              <a:buChar char="o"/>
            </a:pPr>
            <a:r>
              <a:rPr lang="es-ES_tradnl" sz="1200" kern="1200" noProof="0" dirty="0">
                <a:solidFill>
                  <a:schemeClr val="tx1"/>
                </a:solidFill>
                <a:effectLst/>
                <a:latin typeface="+mn-lt"/>
                <a:ea typeface="+mn-ea"/>
                <a:cs typeface="+mn-cs"/>
              </a:rPr>
              <a:t>Aquí hay otro ejemplo: Si sé que 3 + 3 = 6, podría extender este entendimiento para ayudarme a resolver 13 + 13. Podría pensar, 2 decenas es 20 y 3 + 3 es 6. Entonces, la respuesta es 26. </a:t>
            </a:r>
          </a:p>
          <a:p>
            <a:pPr marL="171450" lvl="0" indent="-171450">
              <a:buFont typeface="Arial" panose="020B0604020202020204" pitchFamily="34" charset="0"/>
              <a:buChar char="•"/>
            </a:pPr>
            <a:r>
              <a:rPr lang="es-ES_tradnl" sz="1200" kern="1200" noProof="0" dirty="0">
                <a:solidFill>
                  <a:schemeClr val="tx1"/>
                </a:solidFill>
                <a:effectLst/>
                <a:latin typeface="+mn-lt"/>
                <a:ea typeface="+mn-ea"/>
                <a:cs typeface="+mn-cs"/>
              </a:rPr>
              <a:t>Los niños aumentan su conocimiento de hechos conocidos explorando suma y resta mediante la resolución de problemas de interés y el uso de objetos concretos (</a:t>
            </a:r>
            <a:r>
              <a:rPr lang="es-ES_tradnl" sz="1200" kern="1200" noProof="0" dirty="0" err="1">
                <a:solidFill>
                  <a:schemeClr val="tx1"/>
                </a:solidFill>
                <a:effectLst/>
                <a:latin typeface="+mn-lt"/>
                <a:ea typeface="+mn-ea"/>
                <a:cs typeface="+mn-cs"/>
              </a:rPr>
              <a:t>Baroody</a:t>
            </a:r>
            <a:r>
              <a:rPr lang="es-ES_tradnl" sz="1200" kern="1200" noProof="0" dirty="0">
                <a:solidFill>
                  <a:schemeClr val="tx1"/>
                </a:solidFill>
                <a:effectLst/>
                <a:latin typeface="+mn-lt"/>
                <a:ea typeface="+mn-ea"/>
                <a:cs typeface="+mn-cs"/>
              </a:rPr>
              <a:t> et al., 2009; Clements &amp; Sarama, 2020). Si los niños memorizan hechos de suma o resta sin entender las relaciones entre los números, su conocimiento es menos útil. Los niños que solo memorizan hechos a través de experiencias de memoria, como tarjetas de memoria o pruebas de tiempo, pueden tener dificultades para aplicar hechos a problemas nuevos y más complejos.</a:t>
            </a:r>
          </a:p>
          <a:p>
            <a:r>
              <a:rPr lang="es-ES_tradnl" b="1" noProof="0" dirty="0"/>
              <a:t>Notas del facilitador</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Revisar PPT 2c "Suma y resta: Primaria temprana" para obtener más información sobre cómo los niños se basan en hechos conocidos para ayudar a resolver problemas de suma y resta.</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dirty="0"/>
          </a:p>
        </p:txBody>
      </p:sp>
    </p:spTree>
    <p:extLst>
      <p:ext uri="{BB962C8B-B14F-4D97-AF65-F5344CB8AC3E}">
        <p14:creationId xmlns:p14="http://schemas.microsoft.com/office/powerpoint/2010/main" val="1147916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Discutimos la comprensión de los niños sobre suma y resta. Luego, describimos las estrategias que usan los niños para resolver problemas de suma y resta.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discutiremos brevemente cómo los problemas de suma y resta avanzan a medida que se desarrollan el conocimiento y las habilidades de los niños.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problemas de suma y resta pueden llegar a ser más avanzados de diferentes maneras (Clements &amp; Sarama, 2020). Por ejemplo, los niños comenzarán a trabajar con un número mayor a medida que adquieran experiencia (Departamento de Educación de California, 2013, 2024).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bebés y niños pequeños comienzan explorando conceptos relacionados con más y menos.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A medida que los niños entran en el preescolar, pueden explorar problemas de suma y resta con conjuntos pequeños, como 1-5.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 TK, los niños pueden comenzar a resolver problemas de suma y resta con una suma menor o igual a 10.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Para el kindergarten, los niños comienzan a trabajar con números inferiores o iguales a 20.</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Para segundo grado, los niños trabajan con sumas menores o iguales a 100.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Dentro de un grado, las capacidades de los niños variarán. Los educadores deben observar a los niños y brindarles apoyo que responda a sus capacidades.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dirty="0"/>
          </a:p>
        </p:txBody>
      </p:sp>
    </p:spTree>
    <p:extLst>
      <p:ext uri="{BB962C8B-B14F-4D97-AF65-F5344CB8AC3E}">
        <p14:creationId xmlns:p14="http://schemas.microsoft.com/office/powerpoint/2010/main" val="2194979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1"/>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problemas de suma y resta también pueden llegar a ser más avanzados según el formato (Clements &amp; Sarama, 2020). Por ejemplo,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niños más pequeños (niños pequeños y niños en edad preescolar) exploran los problemas de suma y resta dentro del contexto del juego y las rutinas diarias. Utilizan objetos concretos para sumar y restar al resolver problemas y responder a preguntas que forman parte de su vida cotidiana, por ejemplo, añadiendo para averiguar cuántas piedras hemos recogido fuera o restando para calcular cuántas galletas nos quedarán si comemos dos de ellos.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 los primeros grados de primaria, los niños comienzan a explorar suma y resta en formatos más abstractos. Aunque los niños en este rango de edad todavía utilizan objetos concretos para apoyarlos en la resolución de problemas suma y resta, son capaces de resolver problemas utilizando ecuaciones escritas y otras representaciones como problemas de palabras.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dirty="0"/>
          </a:p>
        </p:txBody>
      </p:sp>
    </p:spTree>
    <p:extLst>
      <p:ext uri="{BB962C8B-B14F-4D97-AF65-F5344CB8AC3E}">
        <p14:creationId xmlns:p14="http://schemas.microsoft.com/office/powerpoint/2010/main" val="245128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Puntos de conversación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problemas de suma y resta también pueden ser más avanzados dependiendo del tipo de problema con el que trabajen los niños (Clements &amp; Sarama, 2020).</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exploran muchos tipos de problemas usando suma y resta. Aquí hay dos ejemplos: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Resultado desconocido: En problemas con resultados desconocidos, el resultado final-la suma o diferencia-es lo que es desconocido. Por ejemplo, "Tengo 4 marcadores y mi amigo tiene 2. ¿Cuántos marcadores tenemos todos juntos?" "Cuántos tenemos todos juntos" es la incógnita que los niños tratan de averiguar.</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Cambio desconocido: En los problemas de cambio desconocido, la cantidad que se añade o quita es la parte desconocida. Por ejemplo, "Tengo 4 marcadores. Mi amigo también tiene algunos marcadores. Todos juntos, tenemos 6 marcadores. ¿Cuántos marcadores tiene mi amigo?" En este problema, uno de los sumandos-los números que se añaden- es desconocido. </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tipos de problemas se discuten con más detalle en PPT 2c "Suma y resta: Primaria temprana</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dirty="0"/>
          </a:p>
        </p:txBody>
      </p:sp>
    </p:spTree>
    <p:extLst>
      <p:ext uri="{BB962C8B-B14F-4D97-AF65-F5344CB8AC3E}">
        <p14:creationId xmlns:p14="http://schemas.microsoft.com/office/powerpoint/2010/main" val="3574402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6E837-F45A-0658-9FA3-6FD76DB5E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C2A2A-3D25-B597-4371-3DB779F64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AAD1B-5737-BB36-C3A1-234418FE0300}"/>
              </a:ext>
            </a:extLst>
          </p:cNvPr>
          <p:cNvSpPr>
            <a:spLocks noGrp="1"/>
          </p:cNvSpPr>
          <p:nvPr>
            <p:ph type="body" idx="1"/>
          </p:nvPr>
        </p:nvSpPr>
        <p:spPr/>
        <p:txBody>
          <a:bodyPr/>
          <a:lstStyle/>
          <a:p>
            <a:r>
              <a:rPr lang="es-419" sz="1200" b="1" kern="1200" dirty="0">
                <a:solidFill>
                  <a:schemeClr val="tx1"/>
                </a:solidFill>
                <a:effectLst/>
                <a:latin typeface="+mn-lt"/>
                <a:ea typeface="+mn-ea"/>
                <a:cs typeface="+mn-cs"/>
              </a:rPr>
              <a:t>Puntos de conversación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Al comienzo de esta sesión, observamos un video de niños, a través de las edades, sumando y restando de diferentes maneras.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Luego, discutimos diferentes conceptos que los niños entienden acerca de sumar y restar y las formas en que los niños resuelven problemas de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observaremos el video de nuevo. Consideren lo que han aprendido sobre sumar y restar.  ¿Qué notan acerca de cómo los niños suman y restan y cómo los apoyan los educadores? Presten atención al uso de objetos concretos, estrategias de conteo, tamaño del número u otras ideas que discutimos.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[Video  “</a:t>
            </a:r>
            <a:r>
              <a:rPr lang="es-419" sz="1200" u="sng" kern="1200" dirty="0">
                <a:solidFill>
                  <a:schemeClr val="tx1"/>
                </a:solidFill>
                <a:effectLst/>
                <a:latin typeface="+mn-lt"/>
                <a:ea typeface="+mn-ea"/>
                <a:cs typeface="+mn-cs"/>
                <a:hlinkClick r:id="rId3"/>
              </a:rPr>
              <a:t>Sumar y restar a todas las edades  (18 meses—Segundo grado)</a:t>
            </a:r>
            <a:r>
              <a:rPr lang="es-419" sz="1200" u="sng" kern="1200" dirty="0">
                <a:solidFill>
                  <a:schemeClr val="tx1"/>
                </a:solidFill>
                <a:effectLst/>
                <a:latin typeface="+mn-lt"/>
                <a:ea typeface="+mn-ea"/>
                <a:cs typeface="+mn-cs"/>
              </a:rPr>
              <a:t> [https://youtu.be/X-Ee-EexuwY]</a:t>
            </a:r>
            <a:r>
              <a:rPr lang="es-419" sz="1200" kern="1200" dirty="0">
                <a:solidFill>
                  <a:schemeClr val="tx1"/>
                </a:solidFill>
                <a:effectLst/>
                <a:latin typeface="+mn-lt"/>
                <a:ea typeface="+mn-ea"/>
                <a:cs typeface="+mn-cs"/>
              </a:rPr>
              <a:t>”. Luego, invite a los participantes a compartir lo que han notado. Use las Notas del facilitador para guiar su discusión.]</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Si anotó las observaciones de los participantes al comienzo de esta sesión, puede agregar a esas observaciones cuando discuta el video nuevamente.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Las notas siguientes proporcionan algunas ideas del video que pueden guiar su discusión.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exploraron estrategias e ideas de contar relacionadas con más y menos.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educadores ayudaron a los bebés a notar que agregar hace más.</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niños pequeños, los preescolares y los niños en los grados de primaria todos utilizaron estrategias de conteo.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niños en los grados de primaria utilizaron estrategias de conteo más avanzadas (por ejemplo, contar por decenas).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de todas las edades usaban objetos concretos para apoyar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 capacidad de los niños para comunicarse utilizando palabras numéricas avanza a través de las edades. Por ejemplo,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niños pequeños se comunicaron usando palabras numéricas menores de cinco.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niños en edad preescolar se comunicaron usando palabras numéricas para llegar 19. También fueron capaces de explicar cómo la suma hacía más.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niños en los grados de primaria se comunicaron utilizando palabras numéricas menores de 100. También pudieron explicar su proceso a un compañero.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El tamaño de los números con los que trabajaron los niños avanzó a medida que fueron creciendo.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bebés exploraron el concepto de más, sin una cantidad específica.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niños pequeños sumaron 1 y 2 para hacer 3.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preescolares sumaron 3 a 14 para hacer 17.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Los niños de primaria suman números de dos dígitos para llegar a 85.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formatos utilizados por los niños para explorar sumar y restar cambiaron con el tiempo.</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 el caso de los niños más pequeños, suma y resta se producían dentro del juego y las experiencias diarias (por ejemplo, durante la hora de la merienda).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 los grados de primaria, los niños suman y restan de formas más abstractas, utilizando un problema de palabras y ecuaciones.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tipos de problemas que exploraban los niños se hicieron más avanzados. Por ejemplo,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 el entorno de los niños pequeños, los niños agregaron para averiguar cuántos en total. Resolvieron un problema de "final-desconocido".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En el entorno de primaria, los niños agregaron para averiguar con cuántas pegatinas empezó Kimberly antes de dárselas a su amiga. Resolvieron un problema "inicio-desconocido".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619AAA45-29BB-D04B-C398-72188109D63E}"/>
              </a:ext>
            </a:extLst>
          </p:cNvPr>
          <p:cNvSpPr>
            <a:spLocks noGrp="1"/>
          </p:cNvSpPr>
          <p:nvPr>
            <p:ph type="sldNum" sz="quarter" idx="5"/>
          </p:nvPr>
        </p:nvSpPr>
        <p:spPr/>
        <p:txBody>
          <a:bodyPr/>
          <a:lstStyle/>
          <a:p>
            <a:fld id="{896399F6-6299-4610-B81F-5B1794C45A33}" type="slidenum">
              <a:rPr lang="en-US" smtClean="0"/>
              <a:t>38</a:t>
            </a:fld>
            <a:endParaRPr lang="en-US" dirty="0"/>
          </a:p>
        </p:txBody>
      </p:sp>
    </p:spTree>
    <p:extLst>
      <p:ext uri="{BB962C8B-B14F-4D97-AF65-F5344CB8AC3E}">
        <p14:creationId xmlns:p14="http://schemas.microsoft.com/office/powerpoint/2010/main" val="3151448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195D-0EE4-4082-9DD2-3C2FAE822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293C0-732E-487A-B055-639366B97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5047D-6C5C-C848-C913-0E3BEC5AFAAC}"/>
              </a:ext>
            </a:extLst>
          </p:cNvPr>
          <p:cNvSpPr>
            <a:spLocks noGrp="1"/>
          </p:cNvSpPr>
          <p:nvPr>
            <p:ph type="body" idx="1"/>
          </p:nvPr>
        </p:nvSpPr>
        <p:spPr/>
        <p:txBody>
          <a:bodyPr/>
          <a:lstStyle/>
          <a:p>
            <a:r>
              <a:rPr lang="es-419" sz="1200" b="1" kern="1200" dirty="0">
                <a:solidFill>
                  <a:schemeClr val="tx1"/>
                </a:solidFill>
                <a:effectLst/>
                <a:latin typeface="+mn-lt"/>
                <a:ea typeface="+mn-ea"/>
                <a:cs typeface="+mn-cs"/>
              </a:rPr>
              <a:t>Tiempo: </a:t>
            </a:r>
            <a:r>
              <a:rPr lang="es-419" sz="1200" kern="1200" dirty="0">
                <a:solidFill>
                  <a:schemeClr val="tx1"/>
                </a:solidFill>
                <a:effectLst/>
                <a:latin typeface="+mn-lt"/>
                <a:ea typeface="+mn-ea"/>
                <a:cs typeface="+mn-cs"/>
              </a:rPr>
              <a:t>5–10 minutos</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a:t>
            </a:r>
            <a:r>
              <a:rPr lang="es-419" sz="1200" kern="1200" dirty="0">
                <a:solidFill>
                  <a:schemeClr val="tx1"/>
                </a:solidFill>
                <a:effectLst/>
                <a:latin typeface="+mn-lt"/>
                <a:ea typeface="+mn-ea"/>
                <a:cs typeface="+mn-cs"/>
              </a:rPr>
              <a:t> Una tarjeta de notas por participante</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Puntos de conversación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Tomemos unos momentos para reflexionar sobre lo que hemos aprendido hoy.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una tarjeta de notas, escriba algunas ideas que solía pensar sobre suma y resta con niños pequeños. Luego, registre cómo sus ideas pueden haber cambiado.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Utilice las siguientes indicaciones para orientar su reflexión.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Antes creía ...</a:t>
            </a: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r>
              <a:rPr lang="es-419" sz="1200" kern="1200" dirty="0">
                <a:solidFill>
                  <a:schemeClr val="tx1"/>
                </a:solidFill>
                <a:effectLst/>
                <a:latin typeface="+mn-lt"/>
                <a:ea typeface="+mn-ea"/>
                <a:cs typeface="+mn-cs"/>
              </a:rPr>
              <a:t>Ahora, creo…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Esta sesión describió lo que los niños llegan a entender sobre suma y resta. Cuando regrese a su entorno de aprendizaje, observe las formas en que los niños suman y restan. Preste atención a las formas en que apoya a los niños para desarrollar una comprensión de suma y resta. Darse cuenta le ayudará a ser más intencional acerca de las formas en que apoya el aprendizaje de los niños en esta área de matemáticas.</a:t>
            </a:r>
            <a:endParaRPr lang="en-US"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Ajuste la forma en que organiza la actividad según el tamaño del grupo, la duración y el formato de la sesión y las necesidades de los participantes.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Puede invitar a los participantes a compartir sus reflexiones con sus grupos de mesa.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Si prefiere mantener las reflexiones de los participantes en el anonimato, invite a los participantes a que le traigan sus tarjetas para compartirlas. Usted podría recoger las tarjetas de notas para identificar lo que los participantes aprendieron y qué temas relacionados pueden ser cubiertos en el entrenamiento o aprendizaje profesional futuro.</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E8178BFE-4431-029A-2E39-7FF8C959E6A5}"/>
              </a:ext>
            </a:extLst>
          </p:cNvPr>
          <p:cNvSpPr>
            <a:spLocks noGrp="1"/>
          </p:cNvSpPr>
          <p:nvPr>
            <p:ph type="sldNum" sz="quarter" idx="5"/>
          </p:nvPr>
        </p:nvSpPr>
        <p:spPr/>
        <p:txBody>
          <a:bodyPr/>
          <a:lstStyle/>
          <a:p>
            <a:fld id="{896399F6-6299-4610-B81F-5B1794C45A33}" type="slidenum">
              <a:rPr lang="en-US" smtClean="0"/>
              <a:t>39</a:t>
            </a:fld>
            <a:endParaRPr lang="en-US" dirty="0"/>
          </a:p>
        </p:txBody>
      </p:sp>
    </p:spTree>
    <p:extLst>
      <p:ext uri="{BB962C8B-B14F-4D97-AF65-F5344CB8AC3E}">
        <p14:creationId xmlns:p14="http://schemas.microsoft.com/office/powerpoint/2010/main" val="42707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Puntos de conversación</a:t>
            </a:r>
            <a:endParaRPr lang="es-ES_tradnl" noProof="0" dirty="0"/>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Vamos a empezar por jugar un juego corto de "verdadero o falso" para explorar algunas ideas sobre suma y resta.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Voy a mostrar algunas declaraciones sobre suma y resta. Algunas de estas declaraciones son verdaderas. Otras declaraciones son falsas-no verdaderas.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No necesita responder en voz alta. En lugar de contestar, piense si cree que cada declaración es verdadera o falsa.</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25137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instrucciones en los Puntos de conversación. </a:t>
            </a:r>
            <a:endParaRPr lang="en-US" sz="1200" kern="1200" dirty="0">
              <a:solidFill>
                <a:schemeClr val="tx1"/>
              </a:solidFill>
              <a:effectLst/>
              <a:latin typeface="+mn-lt"/>
              <a:ea typeface="+mn-ea"/>
              <a:cs typeface="+mn-cs"/>
            </a:endParaRPr>
          </a:p>
          <a:p>
            <a:r>
              <a:rPr lang="es-ES_tradnl" b="1" noProof="0" dirty="0"/>
              <a:t>Puntos de conversación</a:t>
            </a:r>
            <a:endParaRPr lang="es-ES_tradnl" noProof="0" dirty="0"/>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Las sumas y restas siempre deben incluir números escritos.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[Hacer una pausa para que los participantes tengan tiempo de pensar en la declaración.]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¡Falso! </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El siguiente texto aparecerá en la pantalla:] Los niños comienzan a sumar y restar objetos físicos sin usar numerales escritos o ecuaciones escritas (Huttenlocher et al., 1994).</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132856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17B14-0747-8FBA-7F66-70FA781C6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6D04C-E4E0-D077-FE98-5859D37CE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755AD-5A4C-1388-24A8-F72BEE2E6468}"/>
              </a:ext>
            </a:extLst>
          </p:cNvPr>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las instrucciones en Puntos de conversación. </a:t>
            </a:r>
            <a:endParaRPr lang="en-US" sz="1200" kern="1200" dirty="0">
              <a:solidFill>
                <a:schemeClr val="tx1"/>
              </a:solidFill>
              <a:effectLst/>
              <a:latin typeface="+mn-lt"/>
              <a:ea typeface="+mn-ea"/>
              <a:cs typeface="+mn-cs"/>
            </a:endParaRPr>
          </a:p>
          <a:p>
            <a:r>
              <a:rPr lang="es-ES_tradnl" b="1" noProof="0" dirty="0"/>
              <a:t>Puntos de conversación</a:t>
            </a:r>
            <a:endParaRPr lang="es-ES_tradnl" noProof="0" dirty="0"/>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pueden entender suma y resta antes de que puedan contar.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[Hacer una pausa para que los participantes tengan tiempo de pensar en la declaración.]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¡Verdadero!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El siguiente texto aparecerá en la pantalla:] Los bebés entienden que agregar hará más y quitar hará menos (McCrink &amp; Wynn, 2004). Incluso antes de que los niños puedan contar, son capaces de notar cambios en la cantidad. Discutiremos esto más adelante en la sesión.</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4A998189-6ED6-3DBE-892E-52392CC46D24}"/>
              </a:ext>
            </a:extLst>
          </p:cNvPr>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156911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54C4-B783-EB2C-0D05-C72B0820F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98207-36D8-D535-3715-D87835F96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20EAF-22B2-7077-61F2-485AB171ECE4}"/>
              </a:ext>
            </a:extLst>
          </p:cNvPr>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las instrucciones en Puntos de conversación. </a:t>
            </a:r>
            <a:endParaRPr lang="en-US" sz="1200" kern="1200" dirty="0">
              <a:solidFill>
                <a:schemeClr val="tx1"/>
              </a:solidFill>
              <a:effectLst/>
              <a:latin typeface="+mn-lt"/>
              <a:ea typeface="+mn-ea"/>
              <a:cs typeface="+mn-cs"/>
            </a:endParaRPr>
          </a:p>
          <a:p>
            <a:r>
              <a:rPr lang="es-ES_tradnl" b="1" noProof="0" dirty="0"/>
              <a:t>Puntos de conversación</a:t>
            </a:r>
            <a:endParaRPr lang="es-ES_tradnl" noProof="0" dirty="0"/>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Se debe desalentar a los niños de usar los dedos para sumar o restar, especialmente a medida que se hacen mayores.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¡Falso!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El siguiente texto aparecerá en la pantalla:] Los niños usan los dedos para sumar y restar, al igual que podrían usar objetos concretos como contar fichas o bloques para sumar y restar.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 hecho, usar los dedos para sumar y restar en los primeros años ayuda a los niños a resolver problemas suma y resta con más precisión (Poletti et al., 2025). A medida que los niños crecen, pueden encontrar formas más eficientes -más rápidas y precisas- de sumar y restar (Clements &amp; Sarama, 2020).</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6247E589-5FDA-3EC1-AD45-F6B855993DA1}"/>
              </a:ext>
            </a:extLst>
          </p:cNvPr>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206704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D13AD-6DA2-1195-ED8A-E6085C7C2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6128D-2637-8D22-641E-14ECD07C1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6FF82-1635-7DD6-B12B-D0FCE41ACBC7}"/>
              </a:ext>
            </a:extLst>
          </p:cNvPr>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las instrucciones en Puntos de conversación. </a:t>
            </a:r>
            <a:endParaRPr lang="en-US" sz="1200" kern="1200" dirty="0">
              <a:solidFill>
                <a:schemeClr val="tx1"/>
              </a:solidFill>
              <a:effectLst/>
              <a:latin typeface="+mn-lt"/>
              <a:ea typeface="+mn-ea"/>
              <a:cs typeface="+mn-cs"/>
            </a:endParaRPr>
          </a:p>
          <a:p>
            <a:r>
              <a:rPr lang="es-ES_tradnl" b="1" noProof="0" dirty="0"/>
              <a:t>Puntos de conversación</a:t>
            </a:r>
            <a:endParaRPr lang="es-ES_tradnl" noProof="0" dirty="0"/>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pueden sumar y restar con más precisión si conocen la secuencia del recuento.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¡Cierto!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El siguiente texto aparecerá en la pantalla:] Los niños entienden que agregar hace más y quitar hace menos antes de que puedan contar. Sin embargo, la capacidad de los niños para sumar y restar progresa cuando conocen la secuencia del recuento y pueden usar palabras numéricas para comunicarse sobre la cantidad (Clements &amp; Sarama, 2020).</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054B8674-4BB6-4AAD-A16D-A71DF4A54F3C}"/>
              </a:ext>
            </a:extLst>
          </p:cNvPr>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88626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0593A-F113-40A0-D6C3-063C244D5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9AE2E-2D6C-E56F-08FC-C7508A62C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A7A78-A3BB-E85A-16AB-496791280121}"/>
              </a:ext>
            </a:extLst>
          </p:cNvPr>
          <p:cNvSpPr>
            <a:spLocks noGrp="1"/>
          </p:cNvSpPr>
          <p:nvPr>
            <p:ph type="body" idx="1"/>
          </p:nvPr>
        </p:nvSpPr>
        <p:spPr/>
        <p:txBody>
          <a:bodyPr/>
          <a:lstStyle/>
          <a:p>
            <a:r>
              <a:rPr lang="es-419" sz="1200" kern="1200" dirty="0">
                <a:solidFill>
                  <a:schemeClr val="tx1"/>
                </a:solidFill>
                <a:effectLst/>
                <a:latin typeface="+mn-lt"/>
                <a:ea typeface="+mn-ea"/>
                <a:cs typeface="+mn-cs"/>
              </a:rPr>
              <a:t>Esta diapositiva contiene animación. Ver instrucciones en los Puntos de conversación. </a:t>
            </a:r>
          </a:p>
          <a:p>
            <a:r>
              <a:rPr lang="es-ES_tradnl" b="1" noProof="0" dirty="0"/>
              <a:t>Puntos de conversación</a:t>
            </a: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deben usar tarjetas de memoria para memorizar hechos de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¡Falso!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[Clic: El siguiente texto aparecerá en la pantalla:] Los niños no necesitan usar tarjetas didácticas para memorizar datos reales de suma y resta.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la mayoría de los niños, el uso de tarjetas de memoria u otras tareas repetitivas no es la forma más eficaz de ayudarlos a recordar los hechos de suma y resta (Boaler, 2014; Clements &amp; Sarama, 2020). Si los niños memorizan hechos de adición o sustracción sin construir una comprensión de las relaciones entre los números, su conocimiento es menos útil. Los niños que solo memorizan hechos a través de experiencias de memoria a menudo luchan por aplicar hechos a problemas nuevos y más complejos.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¡Gracias por jugar a Verdadero o falso! Espero que este juego les haya ayudado a pensar más en suma y resta. Revisaremos algunas de estas ideas a lo largo de nuestra sesión. </a:t>
            </a:r>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CFB216D6-528A-8B7B-EF0E-9F6B0D29C18F}"/>
              </a:ext>
            </a:extLst>
          </p:cNvPr>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1887896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1" y="0"/>
            <a:ext cx="6841543"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4C8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1" y="-14991"/>
            <a:ext cx="4159419"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0" y="603503"/>
            <a:ext cx="6759942" cy="6251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6"/>
          <a:stretch/>
        </p:blipFill>
        <p:spPr>
          <a:xfrm>
            <a:off x="6759942" y="-1403"/>
            <a:ext cx="5432058"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4152900" y="170047"/>
            <a:ext cx="3990424"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500" noProof="0" dirty="0">
                <a:solidFill>
                  <a:schemeClr val="bg1"/>
                </a:solidFill>
              </a:rPr>
              <a:t>Suma y resta</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195898" y="94785"/>
            <a:ext cx="422118" cy="422118"/>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Date Placeholder 3">
            <a:extLst>
              <a:ext uri="{FF2B5EF4-FFF2-40B4-BE49-F238E27FC236}">
                <a16:creationId xmlns:a16="http://schemas.microsoft.com/office/drawing/2014/main" id="{888C7AB9-994B-1237-7E64-29D548356791}"/>
              </a:ext>
            </a:extLst>
          </p:cNvPr>
          <p:cNvSpPr txBox="1">
            <a:spLocks/>
          </p:cNvSpPr>
          <p:nvPr userDrawn="1"/>
        </p:nvSpPr>
        <p:spPr>
          <a:xfrm>
            <a:off x="173852" y="170047"/>
            <a:ext cx="3798672"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500" noProof="1">
                <a:solidFill>
                  <a:schemeClr val="bg1"/>
                </a:solidFill>
              </a:rPr>
              <a:t>Temas de matemáticas temprana</a:t>
            </a:r>
          </a:p>
        </p:txBody>
      </p:sp>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bserve Vide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4" name="Title 1">
            <a:extLst>
              <a:ext uri="{FF2B5EF4-FFF2-40B4-BE49-F238E27FC236}">
                <a16:creationId xmlns:a16="http://schemas.microsoft.com/office/drawing/2014/main" id="{F3B647AB-6942-23BC-933B-5270905406B5}"/>
              </a:ext>
            </a:extLst>
          </p:cNvPr>
          <p:cNvSpPr>
            <a:spLocks noGrp="1"/>
          </p:cNvSpPr>
          <p:nvPr>
            <p:ph type="title"/>
          </p:nvPr>
        </p:nvSpPr>
        <p:spPr>
          <a:xfrm>
            <a:off x="1148230" y="905669"/>
            <a:ext cx="4034118" cy="2637631"/>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5" name="Subtitle 2">
            <a:extLst>
              <a:ext uri="{FF2B5EF4-FFF2-40B4-BE49-F238E27FC236}">
                <a16:creationId xmlns:a16="http://schemas.microsoft.com/office/drawing/2014/main" id="{4EDF4498-7631-71E9-8896-D1289A6521B6}"/>
              </a:ext>
            </a:extLst>
          </p:cNvPr>
          <p:cNvSpPr>
            <a:spLocks noGrp="1"/>
          </p:cNvSpPr>
          <p:nvPr>
            <p:ph type="subTitle" idx="13" hasCustomPrompt="1"/>
          </p:nvPr>
        </p:nvSpPr>
        <p:spPr>
          <a:xfrm>
            <a:off x="1148230" y="3763169"/>
            <a:ext cx="4034118" cy="2189163"/>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7" name="Picture Placeholder 4">
            <a:extLst>
              <a:ext uri="{FF2B5EF4-FFF2-40B4-BE49-F238E27FC236}">
                <a16:creationId xmlns:a16="http://schemas.microsoft.com/office/drawing/2014/main" id="{4E7A04E0-1B81-92D6-B0A3-63FB473F1CB5}"/>
              </a:ext>
            </a:extLst>
          </p:cNvPr>
          <p:cNvSpPr>
            <a:spLocks noGrp="1"/>
          </p:cNvSpPr>
          <p:nvPr>
            <p:ph type="pic" sz="quarter" idx="14"/>
          </p:nvPr>
        </p:nvSpPr>
        <p:spPr>
          <a:xfrm>
            <a:off x="6007100" y="685800"/>
            <a:ext cx="2743200" cy="2021175"/>
          </a:xfrm>
        </p:spPr>
        <p:txBody>
          <a:bodyPr/>
          <a:lstStyle/>
          <a:p>
            <a:endParaRPr lang="en-US" dirty="0"/>
          </a:p>
        </p:txBody>
      </p:sp>
      <p:sp>
        <p:nvSpPr>
          <p:cNvPr id="8" name="Picture Placeholder 7">
            <a:extLst>
              <a:ext uri="{FF2B5EF4-FFF2-40B4-BE49-F238E27FC236}">
                <a16:creationId xmlns:a16="http://schemas.microsoft.com/office/drawing/2014/main" id="{1D512DE8-66B7-4F2D-CA03-953B43E9A151}"/>
              </a:ext>
            </a:extLst>
          </p:cNvPr>
          <p:cNvSpPr>
            <a:spLocks noGrp="1"/>
          </p:cNvSpPr>
          <p:nvPr>
            <p:ph type="pic" sz="quarter" idx="15"/>
          </p:nvPr>
        </p:nvSpPr>
        <p:spPr>
          <a:xfrm>
            <a:off x="8951063" y="685801"/>
            <a:ext cx="2743200" cy="2021174"/>
          </a:xfrm>
        </p:spPr>
        <p:txBody>
          <a:bodyPr/>
          <a:lstStyle/>
          <a:p>
            <a:endParaRPr lang="en-US" dirty="0"/>
          </a:p>
        </p:txBody>
      </p:sp>
      <p:sp>
        <p:nvSpPr>
          <p:cNvPr id="9" name="Picture Placeholder 9">
            <a:extLst>
              <a:ext uri="{FF2B5EF4-FFF2-40B4-BE49-F238E27FC236}">
                <a16:creationId xmlns:a16="http://schemas.microsoft.com/office/drawing/2014/main" id="{CFF76B5D-8C33-095C-EAA1-AA2CCFD4CD77}"/>
              </a:ext>
            </a:extLst>
          </p:cNvPr>
          <p:cNvSpPr>
            <a:spLocks noGrp="1"/>
          </p:cNvSpPr>
          <p:nvPr>
            <p:ph type="pic" sz="quarter" idx="16"/>
          </p:nvPr>
        </p:nvSpPr>
        <p:spPr>
          <a:xfrm>
            <a:off x="6007100" y="2917049"/>
            <a:ext cx="2743200" cy="2031119"/>
          </a:xfrm>
        </p:spPr>
        <p:txBody>
          <a:bodyPr/>
          <a:lstStyle/>
          <a:p>
            <a:endParaRPr lang="en-US" dirty="0"/>
          </a:p>
        </p:txBody>
      </p:sp>
      <p:sp>
        <p:nvSpPr>
          <p:cNvPr id="10" name="Picture Placeholder 11">
            <a:extLst>
              <a:ext uri="{FF2B5EF4-FFF2-40B4-BE49-F238E27FC236}">
                <a16:creationId xmlns:a16="http://schemas.microsoft.com/office/drawing/2014/main" id="{390EDC04-F95D-DCFC-8B3C-DE0804DF2C65}"/>
              </a:ext>
            </a:extLst>
          </p:cNvPr>
          <p:cNvSpPr>
            <a:spLocks noGrp="1"/>
          </p:cNvSpPr>
          <p:nvPr>
            <p:ph type="pic" sz="quarter" idx="17"/>
          </p:nvPr>
        </p:nvSpPr>
        <p:spPr>
          <a:xfrm>
            <a:off x="8951064" y="2917051"/>
            <a:ext cx="2743200" cy="2030633"/>
          </a:xfrm>
        </p:spPr>
        <p:txBody>
          <a:bodyPr/>
          <a:lstStyle/>
          <a:p>
            <a:endParaRPr lang="en-US" dirty="0"/>
          </a:p>
        </p:txBody>
      </p:sp>
      <p:sp>
        <p:nvSpPr>
          <p:cNvPr id="11" name="Content Placeholder 13">
            <a:extLst>
              <a:ext uri="{FF2B5EF4-FFF2-40B4-BE49-F238E27FC236}">
                <a16:creationId xmlns:a16="http://schemas.microsoft.com/office/drawing/2014/main" id="{2E9A137F-0F09-AE1A-EBB1-739BAF98CEE8}"/>
              </a:ext>
            </a:extLst>
          </p:cNvPr>
          <p:cNvSpPr>
            <a:spLocks noGrp="1"/>
          </p:cNvSpPr>
          <p:nvPr>
            <p:ph sz="quarter" idx="18"/>
          </p:nvPr>
        </p:nvSpPr>
        <p:spPr>
          <a:xfrm>
            <a:off x="6007100" y="4948238"/>
            <a:ext cx="5686425" cy="1455737"/>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6865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w/referen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341001"/>
          </a:xfrm>
        </p:spPr>
        <p:txBody>
          <a:bodyPr/>
          <a:lstStyle>
            <a:lvl1pPr marL="0" indent="0" algn="ctr">
              <a:buClr>
                <a:srgbClr val="4C8503"/>
              </a:buClr>
              <a:buFontTx/>
              <a:buNone/>
              <a:defRPr>
                <a:latin typeface="Montserrat" pitchFamily="2" charset="77"/>
              </a:defRPr>
            </a:lvl1pPr>
            <a:lvl2pPr marL="457200" indent="0" algn="ctr">
              <a:buClr>
                <a:srgbClr val="4C8503"/>
              </a:buClr>
              <a:buFontTx/>
              <a:buNone/>
              <a:defRPr>
                <a:latin typeface="Montserrat" pitchFamily="2" charset="77"/>
              </a:defRPr>
            </a:lvl2pPr>
            <a:lvl3pPr marL="914400" indent="0" algn="ctr">
              <a:buClr>
                <a:srgbClr val="4C8503"/>
              </a:buClr>
              <a:buFontTx/>
              <a:buNone/>
              <a:defRPr>
                <a:latin typeface="Montserrat" pitchFamily="2" charset="77"/>
              </a:defRPr>
            </a:lvl3pPr>
            <a:lvl4pPr marL="1371600" indent="0" algn="ctr">
              <a:buClr>
                <a:srgbClr val="4C8503"/>
              </a:buClr>
              <a:buFontTx/>
              <a:buNone/>
              <a:defRPr>
                <a:latin typeface="Montserrat" pitchFamily="2" charset="77"/>
              </a:defRPr>
            </a:lvl4pPr>
            <a:lvl5pPr marL="1828800" indent="0" algn="ctr">
              <a:buClr>
                <a:srgbClr val="4C8503"/>
              </a:buClr>
              <a:buFontTx/>
              <a:buNone/>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341001"/>
          </a:xfrm>
        </p:spPr>
        <p:txBody>
          <a:bodyPr/>
          <a:lstStyle>
            <a:lvl1pPr marL="0" indent="0" algn="ctr">
              <a:buClr>
                <a:srgbClr val="4C8503"/>
              </a:buClr>
              <a:buFontTx/>
              <a:buNone/>
              <a:defRPr>
                <a:latin typeface="Montserrat" pitchFamily="2" charset="77"/>
              </a:defRPr>
            </a:lvl1pPr>
            <a:lvl2pPr marL="457200" indent="0" algn="ctr">
              <a:buClr>
                <a:srgbClr val="4C8503"/>
              </a:buClr>
              <a:buFontTx/>
              <a:buNone/>
              <a:defRPr>
                <a:latin typeface="Montserrat" pitchFamily="2" charset="77"/>
              </a:defRPr>
            </a:lvl2pPr>
            <a:lvl3pPr marL="914400" indent="0" algn="ctr">
              <a:buClr>
                <a:srgbClr val="4C8503"/>
              </a:buClr>
              <a:buFontTx/>
              <a:buNone/>
              <a:defRPr>
                <a:latin typeface="Montserrat" pitchFamily="2" charset="77"/>
              </a:defRPr>
            </a:lvl3pPr>
            <a:lvl4pPr marL="1371600" indent="0" algn="ctr">
              <a:buClr>
                <a:srgbClr val="4C8503"/>
              </a:buClr>
              <a:buFontTx/>
              <a:buNone/>
              <a:defRPr>
                <a:latin typeface="Montserrat" pitchFamily="2" charset="77"/>
              </a:defRPr>
            </a:lvl4pPr>
            <a:lvl5pPr marL="1828800" indent="0" algn="ctr">
              <a:buClr>
                <a:srgbClr val="4C8503"/>
              </a:buClr>
              <a:buFontTx/>
              <a:buNone/>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7" name="Text Placeholder 23">
            <a:extLst>
              <a:ext uri="{FF2B5EF4-FFF2-40B4-BE49-F238E27FC236}">
                <a16:creationId xmlns:a16="http://schemas.microsoft.com/office/drawing/2014/main" id="{31024C07-1FE0-B62F-5449-A3CDF0910AFA}"/>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840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images w/ captions &amp; referen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228157"/>
            <a:ext cx="10812516" cy="117887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6" name="Text Placeholder 23">
            <a:extLst>
              <a:ext uri="{FF2B5EF4-FFF2-40B4-BE49-F238E27FC236}">
                <a16:creationId xmlns:a16="http://schemas.microsoft.com/office/drawing/2014/main" id="{4F5C5DB7-6EA4-13F2-66D4-9ED26EAE7529}"/>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C62BD495-791C-591B-2674-978730BED38C}"/>
              </a:ext>
            </a:extLst>
          </p:cNvPr>
          <p:cNvSpPr>
            <a:spLocks noGrp="1"/>
          </p:cNvSpPr>
          <p:nvPr>
            <p:ph type="pic" sz="quarter" idx="15"/>
          </p:nvPr>
        </p:nvSpPr>
        <p:spPr>
          <a:xfrm>
            <a:off x="1767811" y="2511381"/>
            <a:ext cx="3619500" cy="2435225"/>
          </a:xfrm>
          <a:ln>
            <a:solidFill>
              <a:srgbClr val="4C8503"/>
            </a:solidFill>
          </a:ln>
        </p:spPr>
        <p:txBody>
          <a:bodyPr/>
          <a:lstStyle/>
          <a:p>
            <a:endParaRPr lang="en-US" dirty="0"/>
          </a:p>
        </p:txBody>
      </p:sp>
      <p:sp>
        <p:nvSpPr>
          <p:cNvPr id="13" name="Picture Placeholder 11">
            <a:extLst>
              <a:ext uri="{FF2B5EF4-FFF2-40B4-BE49-F238E27FC236}">
                <a16:creationId xmlns:a16="http://schemas.microsoft.com/office/drawing/2014/main" id="{7350A4C0-019C-F3D2-AA45-E3667754C961}"/>
              </a:ext>
            </a:extLst>
          </p:cNvPr>
          <p:cNvSpPr>
            <a:spLocks noGrp="1"/>
          </p:cNvSpPr>
          <p:nvPr>
            <p:ph type="pic" sz="quarter" idx="16"/>
          </p:nvPr>
        </p:nvSpPr>
        <p:spPr>
          <a:xfrm>
            <a:off x="6867845" y="2511381"/>
            <a:ext cx="3619500" cy="2435225"/>
          </a:xfrm>
          <a:ln>
            <a:solidFill>
              <a:srgbClr val="4C8503"/>
            </a:solidFill>
          </a:ln>
        </p:spPr>
        <p:txBody>
          <a:bodyPr/>
          <a:lstStyle/>
          <a:p>
            <a:endParaRPr lang="en-US" dirty="0"/>
          </a:p>
        </p:txBody>
      </p:sp>
      <p:sp>
        <p:nvSpPr>
          <p:cNvPr id="15" name="Text Placeholder 14">
            <a:extLst>
              <a:ext uri="{FF2B5EF4-FFF2-40B4-BE49-F238E27FC236}">
                <a16:creationId xmlns:a16="http://schemas.microsoft.com/office/drawing/2014/main" id="{2FA3D1BA-7E16-8F28-5B1F-BE724DC8807C}"/>
              </a:ext>
            </a:extLst>
          </p:cNvPr>
          <p:cNvSpPr>
            <a:spLocks noGrp="1"/>
          </p:cNvSpPr>
          <p:nvPr>
            <p:ph type="body" sz="quarter" idx="17"/>
          </p:nvPr>
        </p:nvSpPr>
        <p:spPr>
          <a:xfrm>
            <a:off x="1768475" y="5100638"/>
            <a:ext cx="3619500" cy="514350"/>
          </a:xfrm>
        </p:spPr>
        <p:txBody>
          <a:bodyPr>
            <a:noAutofit/>
          </a:bodyPr>
          <a:lstStyle>
            <a:lvl1pPr marL="0" indent="0">
              <a:buFontTx/>
              <a:buNone/>
              <a:defRPr sz="2000" b="1"/>
            </a:lvl1pPr>
            <a:lvl2pPr marL="457200" indent="0">
              <a:buFontTx/>
              <a:buNone/>
              <a:defRPr sz="2000" b="1"/>
            </a:lvl2pPr>
            <a:lvl3pPr marL="914400" indent="0">
              <a:buFontTx/>
              <a:buNone/>
              <a:defRPr sz="2000" b="1"/>
            </a:lvl3pPr>
            <a:lvl4pPr marL="1371600" indent="0">
              <a:buFontTx/>
              <a:buNone/>
              <a:defRPr sz="2000" b="1"/>
            </a:lvl4pPr>
            <a:lvl5pPr marL="1828800" indent="0">
              <a:buFontTx/>
              <a:buNone/>
              <a:defRPr sz="20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4">
            <a:extLst>
              <a:ext uri="{FF2B5EF4-FFF2-40B4-BE49-F238E27FC236}">
                <a16:creationId xmlns:a16="http://schemas.microsoft.com/office/drawing/2014/main" id="{3877E154-5ECF-357D-7747-89DB34FD426C}"/>
              </a:ext>
            </a:extLst>
          </p:cNvPr>
          <p:cNvSpPr>
            <a:spLocks noGrp="1"/>
          </p:cNvSpPr>
          <p:nvPr>
            <p:ph type="body" sz="quarter" idx="18"/>
          </p:nvPr>
        </p:nvSpPr>
        <p:spPr>
          <a:xfrm>
            <a:off x="6867845" y="5050952"/>
            <a:ext cx="3619500" cy="514350"/>
          </a:xfrm>
        </p:spPr>
        <p:txBody>
          <a:bodyPr>
            <a:noAutofit/>
          </a:bodyPr>
          <a:lstStyle>
            <a:lvl1pPr marL="0" indent="0">
              <a:buFontTx/>
              <a:buNone/>
              <a:defRPr sz="2000" b="1"/>
            </a:lvl1pPr>
            <a:lvl2pPr marL="457200" indent="0">
              <a:buFontTx/>
              <a:buNone/>
              <a:defRPr sz="2000" b="1"/>
            </a:lvl2pPr>
            <a:lvl3pPr marL="914400" indent="0">
              <a:buFontTx/>
              <a:buNone/>
              <a:defRPr sz="2000" b="1"/>
            </a:lvl3pPr>
            <a:lvl4pPr marL="1371600" indent="0">
              <a:buFontTx/>
              <a:buNone/>
              <a:defRPr sz="2000" b="1"/>
            </a:lvl4pPr>
            <a:lvl5pPr marL="1828800" indent="0">
              <a:buFontTx/>
              <a:buNone/>
              <a:defRPr sz="20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1000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dd Subtract Development ">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Text Placeholder 23">
            <a:extLst>
              <a:ext uri="{FF2B5EF4-FFF2-40B4-BE49-F238E27FC236}">
                <a16:creationId xmlns:a16="http://schemas.microsoft.com/office/drawing/2014/main" id="{D124CF79-1D12-F7CA-0618-BEEB991CD4FB}"/>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Arrow 3">
            <a:extLst>
              <a:ext uri="{FF2B5EF4-FFF2-40B4-BE49-F238E27FC236}">
                <a16:creationId xmlns:a16="http://schemas.microsoft.com/office/drawing/2014/main" id="{F5882E0C-0A84-028F-51C8-B3B3B0145CF9}"/>
              </a:ext>
            </a:extLst>
          </p:cNvPr>
          <p:cNvSpPr/>
          <p:nvPr userDrawn="1"/>
        </p:nvSpPr>
        <p:spPr>
          <a:xfrm>
            <a:off x="242526" y="1537854"/>
            <a:ext cx="11852334" cy="3994198"/>
          </a:xfrm>
          <a:custGeom>
            <a:avLst/>
            <a:gdLst>
              <a:gd name="connsiteX0" fmla="*/ 0 w 11637818"/>
              <a:gd name="connsiteY0" fmla="*/ 0 h 3994198"/>
              <a:gd name="connsiteX1" fmla="*/ 9640719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492773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388864 w 11637818"/>
              <a:gd name="connsiteY3" fmla="*/ 3994198 h 3994198"/>
              <a:gd name="connsiteX4" fmla="*/ 0 w 11637818"/>
              <a:gd name="connsiteY4" fmla="*/ 3994198 h 3994198"/>
              <a:gd name="connsiteX5" fmla="*/ 0 w 11637818"/>
              <a:gd name="connsiteY5" fmla="*/ 0 h 39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18" h="3994198">
                <a:moveTo>
                  <a:pt x="0" y="0"/>
                </a:moveTo>
                <a:lnTo>
                  <a:pt x="10347301" y="0"/>
                </a:lnTo>
                <a:lnTo>
                  <a:pt x="11637818" y="1997099"/>
                </a:lnTo>
                <a:lnTo>
                  <a:pt x="10388864" y="3994198"/>
                </a:lnTo>
                <a:lnTo>
                  <a:pt x="0" y="3994198"/>
                </a:lnTo>
                <a:lnTo>
                  <a:pt x="0" y="0"/>
                </a:lnTo>
                <a:close/>
              </a:path>
            </a:pathLst>
          </a:custGeom>
          <a:gradFill flip="none" rotWithShape="1">
            <a:gsLst>
              <a:gs pos="0">
                <a:srgbClr val="4C8503">
                  <a:tint val="66000"/>
                  <a:satMod val="160000"/>
                  <a:lumMod val="98000"/>
                  <a:lumOff val="2000"/>
                </a:srgbClr>
              </a:gs>
              <a:gs pos="50000">
                <a:srgbClr val="4C8503">
                  <a:tint val="44500"/>
                  <a:satMod val="160000"/>
                  <a:lumMod val="97000"/>
                  <a:lumOff val="3000"/>
                </a:srgbClr>
              </a:gs>
              <a:gs pos="100000">
                <a:srgbClr val="4C8503">
                  <a:tint val="23500"/>
                  <a:satMod val="160000"/>
                  <a:lumMod val="98000"/>
                  <a:lumOff val="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5A8F82DD-E86F-DA34-B099-CCFAC5F2D7F1}"/>
              </a:ext>
            </a:extLst>
          </p:cNvPr>
          <p:cNvSpPr>
            <a:spLocks noGrp="1"/>
          </p:cNvSpPr>
          <p:nvPr>
            <p:ph type="pic" sz="quarter" idx="15"/>
          </p:nvPr>
        </p:nvSpPr>
        <p:spPr>
          <a:xfrm>
            <a:off x="643081" y="1911351"/>
            <a:ext cx="1833301" cy="2219614"/>
          </a:xfrm>
          <a:ln w="19050">
            <a:solidFill>
              <a:srgbClr val="4C8503"/>
            </a:solidFill>
          </a:ln>
        </p:spPr>
        <p:txBody>
          <a:bodyPr/>
          <a:lstStyle/>
          <a:p>
            <a:endParaRPr lang="en-US" dirty="0"/>
          </a:p>
        </p:txBody>
      </p:sp>
      <p:sp>
        <p:nvSpPr>
          <p:cNvPr id="10" name="Picture Placeholder 8">
            <a:extLst>
              <a:ext uri="{FF2B5EF4-FFF2-40B4-BE49-F238E27FC236}">
                <a16:creationId xmlns:a16="http://schemas.microsoft.com/office/drawing/2014/main" id="{BAE07E5F-DFA8-67C8-F764-F2D9DFF0A258}"/>
              </a:ext>
            </a:extLst>
          </p:cNvPr>
          <p:cNvSpPr>
            <a:spLocks noGrp="1"/>
          </p:cNvSpPr>
          <p:nvPr>
            <p:ph type="pic" sz="quarter" idx="16"/>
          </p:nvPr>
        </p:nvSpPr>
        <p:spPr>
          <a:xfrm>
            <a:off x="2678863" y="1917701"/>
            <a:ext cx="1833301" cy="2219614"/>
          </a:xfrm>
          <a:ln w="19050">
            <a:solidFill>
              <a:srgbClr val="4C8503"/>
            </a:solidFill>
          </a:ln>
        </p:spPr>
        <p:txBody>
          <a:bodyPr/>
          <a:lstStyle/>
          <a:p>
            <a:endParaRPr lang="en-US" dirty="0"/>
          </a:p>
        </p:txBody>
      </p:sp>
      <p:sp>
        <p:nvSpPr>
          <p:cNvPr id="11" name="Picture Placeholder 8">
            <a:extLst>
              <a:ext uri="{FF2B5EF4-FFF2-40B4-BE49-F238E27FC236}">
                <a16:creationId xmlns:a16="http://schemas.microsoft.com/office/drawing/2014/main" id="{29B7C1D7-04B4-5999-8259-09F7EA540862}"/>
              </a:ext>
            </a:extLst>
          </p:cNvPr>
          <p:cNvSpPr>
            <a:spLocks noGrp="1"/>
          </p:cNvSpPr>
          <p:nvPr>
            <p:ph type="pic" sz="quarter" idx="17"/>
          </p:nvPr>
        </p:nvSpPr>
        <p:spPr>
          <a:xfrm>
            <a:off x="4714645" y="1924051"/>
            <a:ext cx="1833301" cy="2219614"/>
          </a:xfrm>
          <a:ln w="19050">
            <a:solidFill>
              <a:srgbClr val="4C8503"/>
            </a:solidFill>
          </a:ln>
        </p:spPr>
        <p:txBody>
          <a:bodyPr/>
          <a:lstStyle/>
          <a:p>
            <a:endParaRPr lang="en-US" dirty="0"/>
          </a:p>
        </p:txBody>
      </p:sp>
      <p:sp>
        <p:nvSpPr>
          <p:cNvPr id="12" name="Picture Placeholder 8">
            <a:extLst>
              <a:ext uri="{FF2B5EF4-FFF2-40B4-BE49-F238E27FC236}">
                <a16:creationId xmlns:a16="http://schemas.microsoft.com/office/drawing/2014/main" id="{909F3966-82DD-75FC-DDF0-DA4ABA18266D}"/>
              </a:ext>
            </a:extLst>
          </p:cNvPr>
          <p:cNvSpPr>
            <a:spLocks noGrp="1"/>
          </p:cNvSpPr>
          <p:nvPr>
            <p:ph type="pic" sz="quarter" idx="18"/>
          </p:nvPr>
        </p:nvSpPr>
        <p:spPr>
          <a:xfrm>
            <a:off x="6750427" y="1930401"/>
            <a:ext cx="1833301" cy="2219614"/>
          </a:xfrm>
          <a:ln w="19050">
            <a:solidFill>
              <a:srgbClr val="4C8503"/>
            </a:solidFill>
          </a:ln>
        </p:spPr>
        <p:txBody>
          <a:bodyPr/>
          <a:lstStyle/>
          <a:p>
            <a:endParaRPr lang="en-US" dirty="0"/>
          </a:p>
        </p:txBody>
      </p:sp>
      <p:sp>
        <p:nvSpPr>
          <p:cNvPr id="13" name="Picture Placeholder 8">
            <a:extLst>
              <a:ext uri="{FF2B5EF4-FFF2-40B4-BE49-F238E27FC236}">
                <a16:creationId xmlns:a16="http://schemas.microsoft.com/office/drawing/2014/main" id="{2AC52B9F-5560-8441-B5B5-AC865619AA7F}"/>
              </a:ext>
            </a:extLst>
          </p:cNvPr>
          <p:cNvSpPr>
            <a:spLocks noGrp="1"/>
          </p:cNvSpPr>
          <p:nvPr>
            <p:ph type="pic" sz="quarter" idx="19"/>
          </p:nvPr>
        </p:nvSpPr>
        <p:spPr>
          <a:xfrm>
            <a:off x="8786208" y="1936751"/>
            <a:ext cx="1833301" cy="2219614"/>
          </a:xfrm>
          <a:ln w="19050">
            <a:solidFill>
              <a:srgbClr val="4C8503"/>
            </a:solidFill>
          </a:ln>
        </p:spPr>
        <p:txBody>
          <a:bodyPr/>
          <a:lstStyle/>
          <a:p>
            <a:endParaRPr lang="en-US" dirty="0"/>
          </a:p>
        </p:txBody>
      </p:sp>
      <p:sp>
        <p:nvSpPr>
          <p:cNvPr id="15" name="Text Placeholder 14">
            <a:extLst>
              <a:ext uri="{FF2B5EF4-FFF2-40B4-BE49-F238E27FC236}">
                <a16:creationId xmlns:a16="http://schemas.microsoft.com/office/drawing/2014/main" id="{B693EA7F-A51F-8421-CC82-8A1CAF839393}"/>
              </a:ext>
            </a:extLst>
          </p:cNvPr>
          <p:cNvSpPr>
            <a:spLocks noGrp="1"/>
          </p:cNvSpPr>
          <p:nvPr>
            <p:ph type="body" sz="quarter" idx="20"/>
          </p:nvPr>
        </p:nvSpPr>
        <p:spPr>
          <a:xfrm>
            <a:off x="642938" y="4322617"/>
            <a:ext cx="1779587"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C3E4CC06-73AA-D7CC-24CD-6117BD5E8A69}"/>
              </a:ext>
            </a:extLst>
          </p:cNvPr>
          <p:cNvSpPr>
            <a:spLocks noGrp="1"/>
          </p:cNvSpPr>
          <p:nvPr>
            <p:ph type="body" sz="quarter" idx="21"/>
          </p:nvPr>
        </p:nvSpPr>
        <p:spPr>
          <a:xfrm>
            <a:off x="2678863" y="4320175"/>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4">
            <a:extLst>
              <a:ext uri="{FF2B5EF4-FFF2-40B4-BE49-F238E27FC236}">
                <a16:creationId xmlns:a16="http://schemas.microsoft.com/office/drawing/2014/main" id="{B3C2BC93-F15A-6A55-73B6-8DDA94B34917}"/>
              </a:ext>
            </a:extLst>
          </p:cNvPr>
          <p:cNvSpPr>
            <a:spLocks noGrp="1"/>
          </p:cNvSpPr>
          <p:nvPr>
            <p:ph type="body" sz="quarter" idx="22"/>
          </p:nvPr>
        </p:nvSpPr>
        <p:spPr>
          <a:xfrm>
            <a:off x="4714645" y="4320175"/>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36821FEF-8A2E-B7BE-5191-4B95614F045F}"/>
              </a:ext>
            </a:extLst>
          </p:cNvPr>
          <p:cNvSpPr>
            <a:spLocks noGrp="1"/>
          </p:cNvSpPr>
          <p:nvPr>
            <p:ph type="body" sz="quarter" idx="23"/>
          </p:nvPr>
        </p:nvSpPr>
        <p:spPr>
          <a:xfrm>
            <a:off x="6750426" y="4310736"/>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4">
            <a:extLst>
              <a:ext uri="{FF2B5EF4-FFF2-40B4-BE49-F238E27FC236}">
                <a16:creationId xmlns:a16="http://schemas.microsoft.com/office/drawing/2014/main" id="{944F2030-FB1F-C9FC-350C-CEFC1E6546A3}"/>
              </a:ext>
            </a:extLst>
          </p:cNvPr>
          <p:cNvSpPr>
            <a:spLocks noGrp="1"/>
          </p:cNvSpPr>
          <p:nvPr>
            <p:ph type="body" sz="quarter" idx="24"/>
          </p:nvPr>
        </p:nvSpPr>
        <p:spPr>
          <a:xfrm>
            <a:off x="8786207" y="4301297"/>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5392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dd Subtract Development ">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Text Placeholder 23">
            <a:extLst>
              <a:ext uri="{FF2B5EF4-FFF2-40B4-BE49-F238E27FC236}">
                <a16:creationId xmlns:a16="http://schemas.microsoft.com/office/drawing/2014/main" id="{D124CF79-1D12-F7CA-0618-BEEB991CD4FB}"/>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Arrow 3">
            <a:extLst>
              <a:ext uri="{FF2B5EF4-FFF2-40B4-BE49-F238E27FC236}">
                <a16:creationId xmlns:a16="http://schemas.microsoft.com/office/drawing/2014/main" id="{F5882E0C-0A84-028F-51C8-B3B3B0145CF9}"/>
              </a:ext>
            </a:extLst>
          </p:cNvPr>
          <p:cNvSpPr/>
          <p:nvPr userDrawn="1"/>
        </p:nvSpPr>
        <p:spPr>
          <a:xfrm>
            <a:off x="623524" y="1147374"/>
            <a:ext cx="11199814" cy="4620049"/>
          </a:xfrm>
          <a:custGeom>
            <a:avLst/>
            <a:gdLst>
              <a:gd name="connsiteX0" fmla="*/ 0 w 11637818"/>
              <a:gd name="connsiteY0" fmla="*/ 0 h 3994198"/>
              <a:gd name="connsiteX1" fmla="*/ 9640719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492773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388864 w 11637818"/>
              <a:gd name="connsiteY3" fmla="*/ 3994198 h 3994198"/>
              <a:gd name="connsiteX4" fmla="*/ 0 w 11637818"/>
              <a:gd name="connsiteY4" fmla="*/ 3994198 h 3994198"/>
              <a:gd name="connsiteX5" fmla="*/ 0 w 11637818"/>
              <a:gd name="connsiteY5" fmla="*/ 0 h 39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18" h="3994198">
                <a:moveTo>
                  <a:pt x="0" y="0"/>
                </a:moveTo>
                <a:lnTo>
                  <a:pt x="10347301" y="0"/>
                </a:lnTo>
                <a:lnTo>
                  <a:pt x="11637818" y="1997099"/>
                </a:lnTo>
                <a:lnTo>
                  <a:pt x="10388864" y="3994198"/>
                </a:lnTo>
                <a:lnTo>
                  <a:pt x="0" y="3994198"/>
                </a:lnTo>
                <a:lnTo>
                  <a:pt x="0" y="0"/>
                </a:lnTo>
                <a:close/>
              </a:path>
            </a:pathLst>
          </a:custGeom>
          <a:gradFill flip="none" rotWithShape="1">
            <a:gsLst>
              <a:gs pos="0">
                <a:srgbClr val="4C8503">
                  <a:tint val="66000"/>
                  <a:satMod val="160000"/>
                  <a:lumMod val="98000"/>
                  <a:lumOff val="2000"/>
                </a:srgbClr>
              </a:gs>
              <a:gs pos="50000">
                <a:srgbClr val="4C8503">
                  <a:tint val="44500"/>
                  <a:satMod val="160000"/>
                  <a:lumMod val="97000"/>
                  <a:lumOff val="3000"/>
                </a:srgbClr>
              </a:gs>
              <a:gs pos="100000">
                <a:srgbClr val="4C8503">
                  <a:tint val="23500"/>
                  <a:satMod val="160000"/>
                  <a:lumMod val="98000"/>
                  <a:lumOff val="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5A8F82DD-E86F-DA34-B099-CCFAC5F2D7F1}"/>
              </a:ext>
            </a:extLst>
          </p:cNvPr>
          <p:cNvSpPr>
            <a:spLocks noGrp="1"/>
          </p:cNvSpPr>
          <p:nvPr>
            <p:ph type="pic" sz="quarter" idx="15"/>
          </p:nvPr>
        </p:nvSpPr>
        <p:spPr>
          <a:xfrm>
            <a:off x="1050425" y="1341386"/>
            <a:ext cx="2072223" cy="1640358"/>
          </a:xfrm>
          <a:ln w="19050">
            <a:solidFill>
              <a:srgbClr val="4C8503"/>
            </a:solidFill>
          </a:ln>
        </p:spPr>
        <p:txBody>
          <a:bodyPr/>
          <a:lstStyle/>
          <a:p>
            <a:endParaRPr lang="en-US" dirty="0"/>
          </a:p>
        </p:txBody>
      </p:sp>
      <p:sp>
        <p:nvSpPr>
          <p:cNvPr id="10" name="Picture Placeholder 8">
            <a:extLst>
              <a:ext uri="{FF2B5EF4-FFF2-40B4-BE49-F238E27FC236}">
                <a16:creationId xmlns:a16="http://schemas.microsoft.com/office/drawing/2014/main" id="{BAE07E5F-DFA8-67C8-F764-F2D9DFF0A258}"/>
              </a:ext>
            </a:extLst>
          </p:cNvPr>
          <p:cNvSpPr>
            <a:spLocks noGrp="1"/>
          </p:cNvSpPr>
          <p:nvPr>
            <p:ph type="pic" sz="quarter" idx="16"/>
          </p:nvPr>
        </p:nvSpPr>
        <p:spPr>
          <a:xfrm>
            <a:off x="4591451" y="1341386"/>
            <a:ext cx="2072223" cy="1640358"/>
          </a:xfrm>
          <a:ln w="19050">
            <a:solidFill>
              <a:srgbClr val="4C8503"/>
            </a:solidFill>
          </a:ln>
        </p:spPr>
        <p:txBody>
          <a:bodyPr/>
          <a:lstStyle/>
          <a:p>
            <a:endParaRPr lang="en-US" dirty="0"/>
          </a:p>
        </p:txBody>
      </p:sp>
      <p:sp>
        <p:nvSpPr>
          <p:cNvPr id="11" name="Picture Placeholder 8">
            <a:extLst>
              <a:ext uri="{FF2B5EF4-FFF2-40B4-BE49-F238E27FC236}">
                <a16:creationId xmlns:a16="http://schemas.microsoft.com/office/drawing/2014/main" id="{29B7C1D7-04B4-5999-8259-09F7EA540862}"/>
              </a:ext>
            </a:extLst>
          </p:cNvPr>
          <p:cNvSpPr>
            <a:spLocks noGrp="1"/>
          </p:cNvSpPr>
          <p:nvPr>
            <p:ph type="pic" sz="quarter" idx="17"/>
          </p:nvPr>
        </p:nvSpPr>
        <p:spPr>
          <a:xfrm>
            <a:off x="8132477" y="1341386"/>
            <a:ext cx="2072223" cy="1640358"/>
          </a:xfrm>
          <a:ln w="19050">
            <a:solidFill>
              <a:srgbClr val="4C8503"/>
            </a:solidFill>
          </a:ln>
        </p:spPr>
        <p:txBody>
          <a:bodyPr/>
          <a:lstStyle/>
          <a:p>
            <a:endParaRPr lang="en-US" dirty="0"/>
          </a:p>
        </p:txBody>
      </p:sp>
      <p:sp>
        <p:nvSpPr>
          <p:cNvPr id="12" name="Picture Placeholder 8">
            <a:extLst>
              <a:ext uri="{FF2B5EF4-FFF2-40B4-BE49-F238E27FC236}">
                <a16:creationId xmlns:a16="http://schemas.microsoft.com/office/drawing/2014/main" id="{909F3966-82DD-75FC-DDF0-DA4ABA18266D}"/>
              </a:ext>
            </a:extLst>
          </p:cNvPr>
          <p:cNvSpPr>
            <a:spLocks noGrp="1"/>
          </p:cNvSpPr>
          <p:nvPr>
            <p:ph type="pic" sz="quarter" idx="18"/>
          </p:nvPr>
        </p:nvSpPr>
        <p:spPr>
          <a:xfrm>
            <a:off x="1050426" y="3527003"/>
            <a:ext cx="2072223" cy="1640358"/>
          </a:xfrm>
          <a:ln w="19050">
            <a:solidFill>
              <a:srgbClr val="4C8503"/>
            </a:solidFill>
          </a:ln>
        </p:spPr>
        <p:txBody>
          <a:bodyPr/>
          <a:lstStyle/>
          <a:p>
            <a:endParaRPr lang="en-US" dirty="0"/>
          </a:p>
        </p:txBody>
      </p:sp>
      <p:sp>
        <p:nvSpPr>
          <p:cNvPr id="13" name="Picture Placeholder 8">
            <a:extLst>
              <a:ext uri="{FF2B5EF4-FFF2-40B4-BE49-F238E27FC236}">
                <a16:creationId xmlns:a16="http://schemas.microsoft.com/office/drawing/2014/main" id="{2AC52B9F-5560-8441-B5B5-AC865619AA7F}"/>
              </a:ext>
            </a:extLst>
          </p:cNvPr>
          <p:cNvSpPr>
            <a:spLocks noGrp="1"/>
          </p:cNvSpPr>
          <p:nvPr>
            <p:ph type="pic" sz="quarter" idx="19"/>
          </p:nvPr>
        </p:nvSpPr>
        <p:spPr>
          <a:xfrm>
            <a:off x="4591452" y="3546881"/>
            <a:ext cx="2072223" cy="1640358"/>
          </a:xfrm>
          <a:ln w="19050">
            <a:solidFill>
              <a:srgbClr val="4C8503"/>
            </a:solidFill>
          </a:ln>
        </p:spPr>
        <p:txBody>
          <a:bodyPr/>
          <a:lstStyle/>
          <a:p>
            <a:endParaRPr lang="en-US" dirty="0"/>
          </a:p>
        </p:txBody>
      </p:sp>
      <p:sp>
        <p:nvSpPr>
          <p:cNvPr id="15" name="Text Placeholder 14">
            <a:extLst>
              <a:ext uri="{FF2B5EF4-FFF2-40B4-BE49-F238E27FC236}">
                <a16:creationId xmlns:a16="http://schemas.microsoft.com/office/drawing/2014/main" id="{B693EA7F-A51F-8421-CC82-8A1CAF839393}"/>
              </a:ext>
            </a:extLst>
          </p:cNvPr>
          <p:cNvSpPr>
            <a:spLocks noGrp="1"/>
          </p:cNvSpPr>
          <p:nvPr>
            <p:ph type="body" sz="quarter" idx="20"/>
          </p:nvPr>
        </p:nvSpPr>
        <p:spPr>
          <a:xfrm>
            <a:off x="766222" y="2997639"/>
            <a:ext cx="9438478" cy="384468"/>
          </a:xfrm>
        </p:spPr>
        <p:txBody>
          <a:bodyPr>
            <a:noAutofit/>
          </a:bodyPr>
          <a:lstStyle>
            <a:lvl1pPr marL="0" indent="0" algn="ctr">
              <a:buFontTx/>
              <a:buNone/>
              <a:defRPr sz="2400"/>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C3E4CC06-73AA-D7CC-24CD-6117BD5E8A69}"/>
              </a:ext>
            </a:extLst>
          </p:cNvPr>
          <p:cNvSpPr>
            <a:spLocks noGrp="1"/>
          </p:cNvSpPr>
          <p:nvPr>
            <p:ph type="body" sz="quarter" idx="21"/>
          </p:nvPr>
        </p:nvSpPr>
        <p:spPr>
          <a:xfrm>
            <a:off x="1050426" y="5237126"/>
            <a:ext cx="9154274" cy="530298"/>
          </a:xfrm>
        </p:spPr>
        <p:txBody>
          <a:bodyPr>
            <a:noAutofit/>
          </a:bodyPr>
          <a:lstStyle>
            <a:lvl1pPr marL="0" indent="0" algn="ctr">
              <a:buFontTx/>
              <a:buNone/>
              <a:defRPr sz="2400"/>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8">
            <a:extLst>
              <a:ext uri="{FF2B5EF4-FFF2-40B4-BE49-F238E27FC236}">
                <a16:creationId xmlns:a16="http://schemas.microsoft.com/office/drawing/2014/main" id="{2A7D3A2C-CACB-AB77-5F1C-D35712AC33A0}"/>
              </a:ext>
            </a:extLst>
          </p:cNvPr>
          <p:cNvSpPr>
            <a:spLocks noGrp="1"/>
          </p:cNvSpPr>
          <p:nvPr>
            <p:ph type="pic" sz="quarter" idx="22"/>
          </p:nvPr>
        </p:nvSpPr>
        <p:spPr>
          <a:xfrm>
            <a:off x="8132477" y="3546881"/>
            <a:ext cx="2072223" cy="1640358"/>
          </a:xfrm>
          <a:ln w="19050">
            <a:solidFill>
              <a:srgbClr val="4C8503"/>
            </a:solidFill>
          </a:ln>
        </p:spPr>
        <p:txBody>
          <a:bodyPr/>
          <a:lstStyle/>
          <a:p>
            <a:endParaRPr lang="en-US" dirty="0"/>
          </a:p>
        </p:txBody>
      </p:sp>
    </p:spTree>
    <p:extLst>
      <p:ext uri="{BB962C8B-B14F-4D97-AF65-F5344CB8AC3E}">
        <p14:creationId xmlns:p14="http://schemas.microsoft.com/office/powerpoint/2010/main" val="200677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rgbClr val="4C8503"/>
              </a:buClr>
              <a:defRPr sz="3200">
                <a:latin typeface="Montserrat" pitchFamily="2" charset="77"/>
              </a:defRPr>
            </a:lvl1pPr>
            <a:lvl2pPr>
              <a:buClr>
                <a:srgbClr val="4C8503"/>
              </a:buClr>
              <a:defRPr sz="2800">
                <a:latin typeface="Montserrat" pitchFamily="2" charset="77"/>
              </a:defRPr>
            </a:lvl2pPr>
            <a:lvl3pPr>
              <a:buClr>
                <a:srgbClr val="4C8503"/>
              </a:buClr>
              <a:defRPr sz="2400">
                <a:latin typeface="Montserrat" pitchFamily="2" charset="77"/>
              </a:defRPr>
            </a:lvl3pPr>
            <a:lvl4pPr>
              <a:buClr>
                <a:srgbClr val="4C8503"/>
              </a:buClr>
              <a:defRPr sz="2000">
                <a:latin typeface="Montserrat" pitchFamily="2" charset="77"/>
              </a:defRPr>
            </a:lvl4pPr>
            <a:lvl5pPr>
              <a:buClr>
                <a:srgbClr val="4C8503"/>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Text Placeholder 23">
            <a:extLst>
              <a:ext uri="{FF2B5EF4-FFF2-40B4-BE49-F238E27FC236}">
                <a16:creationId xmlns:a16="http://schemas.microsoft.com/office/drawing/2014/main" id="{D124CF79-1D12-F7CA-0618-BEEB991CD4FB}"/>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ideo review">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239156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3" name="Picture Placeholder 12">
            <a:extLst>
              <a:ext uri="{FF2B5EF4-FFF2-40B4-BE49-F238E27FC236}">
                <a16:creationId xmlns:a16="http://schemas.microsoft.com/office/drawing/2014/main" id="{10A6723F-BC79-7C1F-4112-4C8802C53572}"/>
              </a:ext>
            </a:extLst>
          </p:cNvPr>
          <p:cNvSpPr>
            <a:spLocks noGrp="1" noChangeAspect="1"/>
          </p:cNvSpPr>
          <p:nvPr>
            <p:ph type="pic" sz="quarter" idx="10"/>
          </p:nvPr>
        </p:nvSpPr>
        <p:spPr>
          <a:xfrm>
            <a:off x="850900" y="3797300"/>
            <a:ext cx="2324100" cy="2349500"/>
          </a:xfrm>
        </p:spPr>
        <p:txBody>
          <a:bodyPr/>
          <a:lstStyle/>
          <a:p>
            <a:endParaRPr lang="en-US" dirty="0"/>
          </a:p>
        </p:txBody>
      </p:sp>
      <p:sp>
        <p:nvSpPr>
          <p:cNvPr id="14" name="Picture Placeholder 12">
            <a:extLst>
              <a:ext uri="{FF2B5EF4-FFF2-40B4-BE49-F238E27FC236}">
                <a16:creationId xmlns:a16="http://schemas.microsoft.com/office/drawing/2014/main" id="{FF6C4CDF-5D6A-9236-3922-F43A578938FA}"/>
              </a:ext>
            </a:extLst>
          </p:cNvPr>
          <p:cNvSpPr>
            <a:spLocks noGrp="1" noChangeAspect="1"/>
          </p:cNvSpPr>
          <p:nvPr>
            <p:ph type="pic" sz="quarter" idx="11"/>
          </p:nvPr>
        </p:nvSpPr>
        <p:spPr>
          <a:xfrm>
            <a:off x="3687807" y="3797300"/>
            <a:ext cx="2324100" cy="2349500"/>
          </a:xfrm>
        </p:spPr>
        <p:txBody>
          <a:bodyPr/>
          <a:lstStyle/>
          <a:p>
            <a:endParaRPr lang="en-US" dirty="0"/>
          </a:p>
        </p:txBody>
      </p:sp>
      <p:sp>
        <p:nvSpPr>
          <p:cNvPr id="15" name="Picture Placeholder 12">
            <a:extLst>
              <a:ext uri="{FF2B5EF4-FFF2-40B4-BE49-F238E27FC236}">
                <a16:creationId xmlns:a16="http://schemas.microsoft.com/office/drawing/2014/main" id="{D3AA2DC2-86AF-B530-851E-93ECF27A9D3D}"/>
              </a:ext>
            </a:extLst>
          </p:cNvPr>
          <p:cNvSpPr>
            <a:spLocks noGrp="1" noChangeAspect="1"/>
          </p:cNvSpPr>
          <p:nvPr>
            <p:ph type="pic" sz="quarter" idx="12"/>
          </p:nvPr>
        </p:nvSpPr>
        <p:spPr>
          <a:xfrm>
            <a:off x="6524714" y="3797300"/>
            <a:ext cx="2324100" cy="2349500"/>
          </a:xfrm>
        </p:spPr>
        <p:txBody>
          <a:bodyPr/>
          <a:lstStyle/>
          <a:p>
            <a:endParaRPr lang="en-US" dirty="0"/>
          </a:p>
        </p:txBody>
      </p:sp>
      <p:sp>
        <p:nvSpPr>
          <p:cNvPr id="17" name="Picture Placeholder 12">
            <a:extLst>
              <a:ext uri="{FF2B5EF4-FFF2-40B4-BE49-F238E27FC236}">
                <a16:creationId xmlns:a16="http://schemas.microsoft.com/office/drawing/2014/main" id="{9C19950E-FD3C-57D8-86E4-16E739FE7D9A}"/>
              </a:ext>
            </a:extLst>
          </p:cNvPr>
          <p:cNvSpPr>
            <a:spLocks noGrp="1" noChangeAspect="1"/>
          </p:cNvSpPr>
          <p:nvPr>
            <p:ph type="pic" sz="quarter" idx="13"/>
          </p:nvPr>
        </p:nvSpPr>
        <p:spPr>
          <a:xfrm>
            <a:off x="9361621" y="3797300"/>
            <a:ext cx="2324100" cy="2349500"/>
          </a:xfrm>
        </p:spPr>
        <p:txBody>
          <a:bodyPr/>
          <a:lstStyle/>
          <a:p>
            <a:endParaRPr lang="en-US" dirty="0"/>
          </a:p>
        </p:txBody>
      </p:sp>
    </p:spTree>
    <p:extLst>
      <p:ext uri="{BB962C8B-B14F-4D97-AF65-F5344CB8AC3E}">
        <p14:creationId xmlns:p14="http://schemas.microsoft.com/office/powerpoint/2010/main" val="17462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True or False">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393700" y="2755899"/>
            <a:ext cx="3213101" cy="2721769"/>
          </a:xfrm>
        </p:spPr>
        <p:txBody>
          <a:bodyPr>
            <a:normAutofit/>
          </a:bodyPr>
          <a:lstStyle>
            <a:lvl1pPr marL="0" indent="0" algn="ctr">
              <a:buClr>
                <a:srgbClr val="4C8503"/>
              </a:buClr>
              <a:buNone/>
              <a:defRPr sz="6600" b="1">
                <a:solidFill>
                  <a:schemeClr val="accent1"/>
                </a:solidFill>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Picture Placeholder 4">
            <a:extLst>
              <a:ext uri="{FF2B5EF4-FFF2-40B4-BE49-F238E27FC236}">
                <a16:creationId xmlns:a16="http://schemas.microsoft.com/office/drawing/2014/main" id="{4F681DB0-E441-0738-8D61-43BF3F10FC71}"/>
              </a:ext>
            </a:extLst>
          </p:cNvPr>
          <p:cNvSpPr>
            <a:spLocks noGrp="1"/>
          </p:cNvSpPr>
          <p:nvPr>
            <p:ph type="pic" sz="quarter" idx="10"/>
          </p:nvPr>
        </p:nvSpPr>
        <p:spPr>
          <a:xfrm>
            <a:off x="3911600" y="2112124"/>
            <a:ext cx="4356100" cy="2721768"/>
          </a:xfrm>
        </p:spPr>
        <p:txBody>
          <a:bodyPr/>
          <a:lstStyle/>
          <a:p>
            <a:endParaRPr lang="en-US" dirty="0"/>
          </a:p>
        </p:txBody>
      </p:sp>
      <p:sp>
        <p:nvSpPr>
          <p:cNvPr id="9" name="Content Placeholder 8">
            <a:extLst>
              <a:ext uri="{FF2B5EF4-FFF2-40B4-BE49-F238E27FC236}">
                <a16:creationId xmlns:a16="http://schemas.microsoft.com/office/drawing/2014/main" id="{24692C3F-58D5-8D2D-5797-BF856947DBF3}"/>
              </a:ext>
            </a:extLst>
          </p:cNvPr>
          <p:cNvSpPr>
            <a:spLocks noGrp="1"/>
          </p:cNvSpPr>
          <p:nvPr>
            <p:ph sz="quarter" idx="11"/>
          </p:nvPr>
        </p:nvSpPr>
        <p:spPr>
          <a:xfrm>
            <a:off x="8572498" y="2755900"/>
            <a:ext cx="3225801" cy="2720975"/>
          </a:xfrm>
        </p:spPr>
        <p:txBody>
          <a:bodyPr>
            <a:noAutofit/>
          </a:bodyPr>
          <a:lstStyle>
            <a:lvl1pPr marL="0" indent="0">
              <a:buFontTx/>
              <a:buNone/>
              <a:defRPr sz="3200" b="1">
                <a:solidFill>
                  <a:schemeClr val="accent1"/>
                </a:solidFill>
              </a:defRPr>
            </a:lvl1pPr>
            <a:lvl2pPr marL="457200" indent="0">
              <a:buFontTx/>
              <a:buNone/>
              <a:defRPr sz="1600" b="1">
                <a:solidFill>
                  <a:schemeClr val="accent1"/>
                </a:solidFill>
              </a:defRPr>
            </a:lvl2pPr>
            <a:lvl3pPr marL="914400" indent="0">
              <a:buFontTx/>
              <a:buNone/>
              <a:defRPr sz="1600" b="1">
                <a:solidFill>
                  <a:schemeClr val="accent1"/>
                </a:solidFill>
              </a:defRPr>
            </a:lvl3pPr>
            <a:lvl4pPr marL="1371600" indent="0">
              <a:buFontTx/>
              <a:buNone/>
              <a:defRPr sz="1600" b="1">
                <a:solidFill>
                  <a:schemeClr val="accent1"/>
                </a:solidFill>
              </a:defRPr>
            </a:lvl4pPr>
            <a:lvl5pPr marL="1828800" indent="0">
              <a:buFontTx/>
              <a:buNone/>
              <a:defRPr sz="1600" b="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3">
            <a:extLst>
              <a:ext uri="{FF2B5EF4-FFF2-40B4-BE49-F238E27FC236}">
                <a16:creationId xmlns:a16="http://schemas.microsoft.com/office/drawing/2014/main" id="{6DA8D505-4FB6-355F-2031-6EC20D70E713}"/>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887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0"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4C850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noChangeAspect="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r>
              <a:rPr lang="es-ES_tradnl" noProof="0" dirty="0">
                <a:solidFill>
                  <a:schemeClr val="accent4"/>
                </a:solidFill>
              </a:rPr>
              <a:t>Nacimiento–8 años |     </a:t>
            </a:r>
            <a:fld id="{8B512919-B088-4E12-9038-722E97F79378}" type="slidenum">
              <a:rPr lang="es-ES_tradnl" noProof="0" smtClean="0">
                <a:solidFill>
                  <a:schemeClr val="accent4"/>
                </a:solidFill>
              </a:rPr>
              <a:pPr/>
              <a:t>‹#›</a:t>
            </a:fld>
            <a:endParaRPr lang="es-ES_tradnl" noProof="0" dirty="0">
              <a:solidFill>
                <a:schemeClr val="accent4"/>
              </a:solidFill>
            </a:endParaRPr>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76" r:id="rId5"/>
    <p:sldLayoutId id="2147483674" r:id="rId6"/>
    <p:sldLayoutId id="2147483669" r:id="rId7"/>
    <p:sldLayoutId id="2147483667" r:id="rId8"/>
    <p:sldLayoutId id="2147483660" r:id="rId9"/>
    <p:sldLayoutId id="2147483664" r:id="rId10"/>
    <p:sldLayoutId id="2147483675" r:id="rId11"/>
    <p:sldLayoutId id="2147483652" r:id="rId12"/>
    <p:sldLayoutId id="2147483680" r:id="rId13"/>
    <p:sldLayoutId id="2147483677" r:id="rId14"/>
    <p:sldLayoutId id="2147483665" r:id="rId15"/>
    <p:sldLayoutId id="2147483653" r:id="rId16"/>
    <p:sldLayoutId id="2147483678" r:id="rId17"/>
    <p:sldLayoutId id="2147483679" r:id="rId18"/>
    <p:sldLayoutId id="2147483654" r:id="rId19"/>
    <p:sldLayoutId id="2147483666" r:id="rId20"/>
    <p:sldLayoutId id="2147483655" r:id="rId21"/>
    <p:sldLayoutId id="2147483656" r:id="rId22"/>
    <p:sldLayoutId id="2147483657" r:id="rId23"/>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hyperlink" Target="https://youtu.be/LVdvBPhEu80" TargetMode="External"/><Relationship Id="rId5" Type="http://schemas.openxmlformats.org/officeDocument/2006/relationships/image" Target="../media/image11.jpeg"/><Relationship Id="rId10" Type="http://schemas.openxmlformats.org/officeDocument/2006/relationships/hyperlink" Target="https://youtu.be/X-Ee-EexuwY" TargetMode="External"/><Relationship Id="rId4" Type="http://schemas.microsoft.com/office/2007/relationships/hdphoto" Target="../media/hdphoto2.wdp"/><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5.wdp"/><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4.jpe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16.wdp"/><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microsoft.com/office/2007/relationships/hdphoto" Target="../media/hdphoto13.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1.wdp"/><Relationship Id="rId3" Type="http://schemas.openxmlformats.org/officeDocument/2006/relationships/image" Target="../media/image33.jpeg"/><Relationship Id="rId7" Type="http://schemas.microsoft.com/office/2007/relationships/hdphoto" Target="../media/hdphoto18.wdp"/><Relationship Id="rId12"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35.png"/><Relationship Id="rId11" Type="http://schemas.microsoft.com/office/2007/relationships/hdphoto" Target="../media/hdphoto20.wdp"/><Relationship Id="rId5" Type="http://schemas.microsoft.com/office/2007/relationships/hdphoto" Target="../media/hdphoto17.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9.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12" Type="http://schemas.openxmlformats.org/officeDocument/2006/relationships/hyperlink" Target="https://youtu.be/LVdvBPhEu80"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hyperlink" Target="https://youtu.be/GiNS_5XL5hk" TargetMode="External"/><Relationship Id="rId5" Type="http://schemas.openxmlformats.org/officeDocument/2006/relationships/image" Target="../media/image11.jpeg"/><Relationship Id="rId10" Type="http://schemas.openxmlformats.org/officeDocument/2006/relationships/hyperlink" Target="https://youtu.be/X-Ee-EexuwY" TargetMode="External"/><Relationship Id="rId4" Type="http://schemas.microsoft.com/office/2007/relationships/hdphoto" Target="../media/hdphoto2.wdp"/><Relationship Id="rId9"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396346" y="2528427"/>
            <a:ext cx="6709304" cy="2252924"/>
          </a:xfrm>
        </p:spPr>
        <p:txBody>
          <a:bodyPr wrap="square" anchor="b">
            <a:spAutoFit/>
          </a:bodyPr>
          <a:lstStyle/>
          <a:p>
            <a:r>
              <a:rPr lang="es-US" sz="5400" noProof="0" dirty="0"/>
              <a:t>Introducción a suma y resta:  </a:t>
            </a:r>
            <a:br>
              <a:rPr lang="es-US" sz="5400" noProof="0" dirty="0"/>
            </a:br>
            <a:r>
              <a:rPr lang="es-US" sz="4800" b="0" noProof="0" dirty="0"/>
              <a:t>Nacimiento–8 años</a:t>
            </a:r>
            <a:endParaRPr lang="es-US" sz="5400" b="0" noProof="0" dirty="0">
              <a:solidFill>
                <a:srgbClr val="2078AE"/>
              </a:solidFill>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1223878" y="1790089"/>
            <a:ext cx="4034118" cy="2637631"/>
          </a:xfrm>
        </p:spPr>
        <p:txBody>
          <a:bodyPr anchor="b" anchorCtr="0"/>
          <a:lstStyle/>
          <a:p>
            <a:r>
              <a:rPr lang="es-US" noProof="0" dirty="0">
                <a:latin typeface="Poppins" panose="00000500000000000000" pitchFamily="2" charset="0"/>
                <a:ea typeface="Calibri" panose="020F0502020204030204" pitchFamily="34" charset="0"/>
                <a:cs typeface="Arial" panose="020B0604020202020204" pitchFamily="34" charset="0"/>
              </a:rPr>
              <a:t>Observar:</a:t>
            </a:r>
            <a:br>
              <a:rPr lang="es-US" noProof="0" dirty="0"/>
            </a:br>
            <a:r>
              <a:rPr lang="es-US" sz="4400" b="0" noProof="0" dirty="0">
                <a:latin typeface="Poppins" panose="00000500000000000000" pitchFamily="2" charset="0"/>
                <a:ea typeface="Calibri" panose="020F0502020204030204" pitchFamily="34" charset="0"/>
                <a:cs typeface="Arial" panose="020B0604020202020204" pitchFamily="34" charset="0"/>
              </a:rPr>
              <a:t>Suma y resta</a:t>
            </a:r>
            <a:endParaRPr lang="es-US" sz="4400" b="0" noProof="0" dirty="0">
              <a:latin typeface="Montserrat Medium" panose="00000600000000000000" pitchFamily="2" charset="0"/>
            </a:endParaRPr>
          </a:p>
        </p:txBody>
      </p:sp>
      <p:pic>
        <p:nvPicPr>
          <p:cNvPr id="16" name="Picture Placeholder 15">
            <a:extLst>
              <a:ext uri="{FF2B5EF4-FFF2-40B4-BE49-F238E27FC236}">
                <a16:creationId xmlns:a16="http://schemas.microsoft.com/office/drawing/2014/main" id="{99D8C9C2-B34C-9043-AEB9-8399D0DFAC8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CE8D552B-5AFB-EE34-79BB-0CB70F8143AB}"/>
              </a:ext>
              <a:ext uri="{C183D7F6-B498-43B3-948B-1728B52AA6E4}">
                <adec:decorative xmlns:adec="http://schemas.microsoft.com/office/drawing/2017/decorative" val="1"/>
              </a:ext>
            </a:extLst>
          </p:cNvPr>
          <p:cNvPicPr>
            <a:picLocks noGrp="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a:xfrm>
            <a:off x="8951064" y="685800"/>
            <a:ext cx="2742461" cy="2021175"/>
          </a:xfrm>
        </p:spPr>
      </p:pic>
      <p:pic>
        <p:nvPicPr>
          <p:cNvPr id="20" name="Picture Placeholder 19">
            <a:extLst>
              <a:ext uri="{FF2B5EF4-FFF2-40B4-BE49-F238E27FC236}">
                <a16:creationId xmlns:a16="http://schemas.microsoft.com/office/drawing/2014/main" id="{9ED2D966-4CDE-E654-70BE-FB2BAB18C6F5}"/>
              </a:ext>
              <a:ext uri="{C183D7F6-B498-43B3-948B-1728B52AA6E4}">
                <adec:decorative xmlns:adec="http://schemas.microsoft.com/office/drawing/2017/decorative" val="1"/>
              </a:ext>
            </a:extLst>
          </p:cNvPr>
          <p:cNvPicPr>
            <a:picLocks noGrp="1" noChangeAspect="1"/>
          </p:cNvPicPr>
          <p:nvPr>
            <p:ph type="pic" sz="quarter" idx="16"/>
          </p:nvPr>
        </p:nvPicPr>
        <p:blipFill>
          <a:blip r:embed="rId6" cstate="screen">
            <a:extLst>
              <a:ext uri="{BEBA8EAE-BF5A-486C-A8C5-ECC9F3942E4B}">
                <a14:imgProps xmlns:a14="http://schemas.microsoft.com/office/drawing/2010/main">
                  <a14:imgLayer r:embed="rId7">
                    <a14:imgEffect>
                      <a14:colorTemperature colorTemp="55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p:pic>
      <p:pic>
        <p:nvPicPr>
          <p:cNvPr id="22" name="Picture Placeholder 21">
            <a:extLst>
              <a:ext uri="{FF2B5EF4-FFF2-40B4-BE49-F238E27FC236}">
                <a16:creationId xmlns:a16="http://schemas.microsoft.com/office/drawing/2014/main" id="{8B3453CF-917E-A5F3-C622-D000548447F7}"/>
              </a:ext>
              <a:ext uri="{C183D7F6-B498-43B3-948B-1728B52AA6E4}">
                <adec:decorative xmlns:adec="http://schemas.microsoft.com/office/drawing/2017/decorative" val="1"/>
              </a:ext>
            </a:extLst>
          </p:cNvPr>
          <p:cNvPicPr>
            <a:picLocks noGrp="1" noChangeAspect="1"/>
          </p:cNvPicPr>
          <p:nvPr>
            <p:ph type="pic" sz="quarter" idx="17"/>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16000" contrast="-14000"/>
                    </a14:imgEffect>
                  </a14:imgLayer>
                </a14:imgProps>
              </a:ex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661DA2D5-FD73-0201-3C44-B6C5CC5A6439}"/>
              </a:ext>
            </a:extLst>
          </p:cNvPr>
          <p:cNvSpPr>
            <a:spLocks noGrp="1"/>
          </p:cNvSpPr>
          <p:nvPr>
            <p:ph sz="quarter" idx="18"/>
          </p:nvPr>
        </p:nvSpPr>
        <p:spPr>
          <a:xfrm>
            <a:off x="6007101" y="5092874"/>
            <a:ext cx="5686424" cy="1204336"/>
          </a:xfrm>
        </p:spPr>
        <p:txBody>
          <a:bodyPr vert="horz" lIns="91440" tIns="45720" rIns="91440" bIns="45720" rtlCol="0" anchor="t">
            <a:normAutofit fontScale="70000" lnSpcReduction="20000"/>
          </a:bodyPr>
          <a:lstStyle/>
          <a:p>
            <a:pPr>
              <a:spcBef>
                <a:spcPts val="0"/>
              </a:spcBef>
              <a:spcAft>
                <a:spcPts val="1200"/>
              </a:spcAft>
            </a:pPr>
            <a:r>
              <a:rPr lang="es-US" sz="2000" kern="100" noProof="0" dirty="0">
                <a:solidFill>
                  <a:srgbClr val="0000FF"/>
                </a:solidFill>
                <a:latin typeface="Montserrat"/>
                <a:ea typeface="Calibri"/>
                <a:cs typeface="Times New Roman"/>
                <a:hlinkClick r:id="rId10"/>
              </a:rPr>
              <a:t>Sumar y restar a todas las edades  (18 meses—Segundo grado)</a:t>
            </a:r>
            <a:endParaRPr lang="es-US" sz="2000" kern="100" noProof="0" dirty="0">
              <a:solidFill>
                <a:srgbClr val="0000FF"/>
              </a:solidFill>
              <a:latin typeface="Montserrat"/>
              <a:ea typeface="Calibri"/>
              <a:cs typeface="Times New Roman"/>
            </a:endParaRPr>
          </a:p>
          <a:p>
            <a:pPr>
              <a:spcBef>
                <a:spcPts val="0"/>
              </a:spcBef>
              <a:spcAft>
                <a:spcPts val="1200"/>
              </a:spcAft>
            </a:pPr>
            <a:r>
              <a:rPr lang="es-US" sz="2000" kern="100" noProof="0" dirty="0">
                <a:solidFill>
                  <a:srgbClr val="0000FF"/>
                </a:solidFill>
                <a:latin typeface="Montserrat"/>
                <a:cs typeface="Times New Roman"/>
                <a:hlinkClick r:id="rId11"/>
              </a:rPr>
              <a:t>Sumar y restar a todas las edades  es (18 meses–segundo grado) – Versión audio descriptiva</a:t>
            </a:r>
            <a:endParaRPr lang="es-US" sz="2000" kern="100" noProof="0" dirty="0">
              <a:solidFill>
                <a:srgbClr val="0000FF"/>
              </a:solidFill>
              <a:cs typeface="Times New Roman"/>
            </a:endParaRPr>
          </a:p>
        </p:txBody>
      </p:sp>
    </p:spTree>
    <p:extLst>
      <p:ext uri="{BB962C8B-B14F-4D97-AF65-F5344CB8AC3E}">
        <p14:creationId xmlns:p14="http://schemas.microsoft.com/office/powerpoint/2010/main" val="84266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48635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Discutir: Suma y resta</a:t>
            </a:r>
            <a:endParaRPr lang="es-US" b="0" noProof="0" dirty="0">
              <a:solidFill>
                <a:schemeClr val="bg1"/>
              </a:solidFill>
              <a:latin typeface="Montserrat Medium" panose="00000600000000000000" pitchFamily="2" charset="0"/>
            </a:endParaRPr>
          </a:p>
        </p:txBody>
      </p:sp>
      <p:sp>
        <p:nvSpPr>
          <p:cNvPr id="4" name="Content Placeholder 3">
            <a:extLst>
              <a:ext uri="{FF2B5EF4-FFF2-40B4-BE49-F238E27FC236}">
                <a16:creationId xmlns:a16="http://schemas.microsoft.com/office/drawing/2014/main" id="{D4D1AEB9-914E-D78E-77CA-3056554FEF87}"/>
              </a:ext>
            </a:extLst>
          </p:cNvPr>
          <p:cNvSpPr>
            <a:spLocks noGrp="1"/>
          </p:cNvSpPr>
          <p:nvPr>
            <p:ph idx="1"/>
          </p:nvPr>
        </p:nvSpPr>
        <p:spPr/>
        <p:txBody>
          <a:bodyPr>
            <a:noAutofit/>
          </a:bodyPr>
          <a:lstStyle/>
          <a:p>
            <a:r>
              <a:rPr lang="es-US" sz="2200" noProof="0" dirty="0"/>
              <a:t>¿Qué notó sobre las formas en que los niños de diferentes edades desarrollan y utilizan los conocimientos y habilidades de suma y resta?</a:t>
            </a:r>
          </a:p>
          <a:p>
            <a:r>
              <a:rPr lang="es-US" sz="2200" noProof="0" dirty="0"/>
              <a:t> ¿Qué notó sobre las interacciones con educadores y materiales en el entorno que apoyan la comprensión de los niños acerca de suma y resta? </a:t>
            </a:r>
          </a:p>
        </p:txBody>
      </p:sp>
      <p:pic>
        <p:nvPicPr>
          <p:cNvPr id="25" name="Picture Placeholder 24">
            <a:extLst>
              <a:ext uri="{FF2B5EF4-FFF2-40B4-BE49-F238E27FC236}">
                <a16:creationId xmlns:a16="http://schemas.microsoft.com/office/drawing/2014/main" id="{959C1596-C47C-DB1A-C833-7BE31825B604}"/>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2CD5784F-BB85-CE01-56F8-AA0CF4396FBC}"/>
              </a:ext>
              <a:ext uri="{C183D7F6-B498-43B3-948B-1728B52AA6E4}">
                <adec:decorative xmlns:adec="http://schemas.microsoft.com/office/drawing/2017/decorative" val="1"/>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a:fillRect/>
          </a:stretch>
        </p:blipFill>
        <p:spPr/>
      </p:pic>
      <p:pic>
        <p:nvPicPr>
          <p:cNvPr id="29" name="Picture Placeholder 28">
            <a:extLst>
              <a:ext uri="{FF2B5EF4-FFF2-40B4-BE49-F238E27FC236}">
                <a16:creationId xmlns:a16="http://schemas.microsoft.com/office/drawing/2014/main" id="{12F92A09-558E-2A56-86E3-145B39C45FF6}"/>
              </a:ext>
              <a:ext uri="{C183D7F6-B498-43B3-948B-1728B52AA6E4}">
                <adec:decorative xmlns:adec="http://schemas.microsoft.com/office/drawing/2017/decorative" val="1"/>
              </a:ext>
            </a:extLst>
          </p:cNvPr>
          <p:cNvPicPr>
            <a:picLocks noGrp="1" noChangeAspect="1"/>
          </p:cNvPicPr>
          <p:nvPr>
            <p:ph type="pic" sz="quarter" idx="12"/>
          </p:nvPr>
        </p:nvPicPr>
        <p:blipFill>
          <a:blip r:embed="rId6" cstate="screen">
            <a:extLst>
              <a:ext uri="{BEBA8EAE-BF5A-486C-A8C5-ECC9F3942E4B}">
                <a14:imgProps xmlns:a14="http://schemas.microsoft.com/office/drawing/2010/main">
                  <a14:imgLayer r:embed="rId7">
                    <a14:imgEffect>
                      <a14:colorTemperature colorTemp="55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p:pic>
      <p:pic>
        <p:nvPicPr>
          <p:cNvPr id="31" name="Picture Placeholder 30">
            <a:extLst>
              <a:ext uri="{FF2B5EF4-FFF2-40B4-BE49-F238E27FC236}">
                <a16:creationId xmlns:a16="http://schemas.microsoft.com/office/drawing/2014/main" id="{5D68C3AC-BBE1-3D59-26FF-1155333DDE1B}"/>
              </a:ext>
              <a:ext uri="{C183D7F6-B498-43B3-948B-1728B52AA6E4}">
                <adec:decorative xmlns:adec="http://schemas.microsoft.com/office/drawing/2017/decorative" val="1"/>
              </a:ext>
            </a:extLst>
          </p:cNvPr>
          <p:cNvPicPr>
            <a:picLocks noGrp="1" noChangeAspect="1"/>
          </p:cNvPicPr>
          <p:nvPr>
            <p:ph type="pic" sz="quarter" idx="13"/>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16000" contrast="-14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1284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s-US" noProof="0" dirty="0">
                <a:latin typeface="Poppins" panose="00000500000000000000" pitchFamily="2" charset="0"/>
                <a:ea typeface="Calibri" panose="020F0502020204030204" pitchFamily="34" charset="0"/>
                <a:cs typeface="Arial" panose="020B0604020202020204" pitchFamily="34" charset="0"/>
              </a:rPr>
              <a:t>Desarrollar la comprensión de suma y resta</a:t>
            </a:r>
            <a:endParaRPr lang="es-US" b="1" noProof="0" dirty="0">
              <a:latin typeface="Montserrat" pitchFamily="2" charset="77"/>
            </a:endParaRPr>
          </a:p>
        </p:txBody>
      </p:sp>
      <p:graphicFrame>
        <p:nvGraphicFramePr>
          <p:cNvPr id="20" name="Content Placeholder 7" descr="Sumar hace más, y restar hace menos.&#10;Los números se pueden unir (componer) y desarmar (descomponer).&#10;Los números se pueden sumar en cualquier orden (comutativo).&#10;Sumar y restar son opuestos (inversa). ">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648098312"/>
              </p:ext>
            </p:extLst>
          </p:nvPr>
        </p:nvGraphicFramePr>
        <p:xfrm>
          <a:off x="4391035" y="1645387"/>
          <a:ext cx="7488237" cy="4274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Placeholder 11">
            <a:extLst>
              <a:ext uri="{FF2B5EF4-FFF2-40B4-BE49-F238E27FC236}">
                <a16:creationId xmlns:a16="http://schemas.microsoft.com/office/drawing/2014/main" id="{2DEA9265-3209-D58C-35CD-F7E3E6D24401}"/>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colorTemperature colorTemp="5000"/>
                    </a14:imgEffect>
                    <a14:imgEffect>
                      <a14:brightnessContrast contrast="12000"/>
                    </a14:imgEffect>
                  </a14:imgLayer>
                </a14:imgProps>
              </a:ext>
              <a:ext uri="{28A0092B-C50C-407E-A947-70E740481C1C}">
                <a14:useLocalDpi xmlns:a14="http://schemas.microsoft.com/office/drawing/2010/main"/>
              </a:ext>
            </a:extLst>
          </a:blip>
          <a:srcRect/>
          <a:stretch/>
        </p:blipFill>
        <p:spPr>
          <a:xfrm rot="16200000">
            <a:off x="-1060058" y="1060056"/>
            <a:ext cx="6176963" cy="4056847"/>
          </a:xfrm>
        </p:spPr>
      </p:pic>
    </p:spTree>
    <p:extLst>
      <p:ext uri="{BB962C8B-B14F-4D97-AF65-F5344CB8AC3E}">
        <p14:creationId xmlns:p14="http://schemas.microsoft.com/office/powerpoint/2010/main" val="1741787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E7C365-7BCA-40F4-72C5-D978D5D3ABC4}"/>
              </a:ext>
            </a:extLst>
          </p:cNvPr>
          <p:cNvSpPr>
            <a:spLocks noGrp="1"/>
          </p:cNvSpPr>
          <p:nvPr>
            <p:ph type="title"/>
          </p:nvPr>
        </p:nvSpPr>
        <p:spPr>
          <a:xfrm>
            <a:off x="838199" y="237744"/>
            <a:ext cx="10812517" cy="508794"/>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Explorar las ideas de suma y resta  </a:t>
            </a:r>
            <a:r>
              <a:rPr lang="es-US" noProof="0" dirty="0"/>
              <a:t>(Parte 1)</a:t>
            </a:r>
          </a:p>
        </p:txBody>
      </p:sp>
      <p:pic>
        <p:nvPicPr>
          <p:cNvPr id="11" name="Content Placeholder 10" descr="Manzana.">
            <a:extLst>
              <a:ext uri="{FF2B5EF4-FFF2-40B4-BE49-F238E27FC236}">
                <a16:creationId xmlns:a16="http://schemas.microsoft.com/office/drawing/2014/main" id="{D42CA85A-1724-886F-4F72-A7C3CE109293}"/>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12" name="Content Placeholder 10" descr="Manzana.">
            <a:extLst>
              <a:ext uri="{FF2B5EF4-FFF2-40B4-BE49-F238E27FC236}">
                <a16:creationId xmlns:a16="http://schemas.microsoft.com/office/drawing/2014/main" id="{87D349F4-49EB-C05D-AFCC-17342D33C8D5}"/>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Tree>
    <p:extLst>
      <p:ext uri="{BB962C8B-B14F-4D97-AF65-F5344CB8AC3E}">
        <p14:creationId xmlns:p14="http://schemas.microsoft.com/office/powerpoint/2010/main" val="46691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C794-F95B-DCB5-F576-E889C913B87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5E70195-7498-5025-E192-4EB2D7942C0B}"/>
              </a:ext>
            </a:extLst>
          </p:cNvPr>
          <p:cNvSpPr>
            <a:spLocks noGrp="1"/>
          </p:cNvSpPr>
          <p:nvPr>
            <p:ph type="title"/>
          </p:nvPr>
        </p:nvSpPr>
        <p:spPr/>
        <p:txBody>
          <a:bodyPr/>
          <a:lstStyle/>
          <a:p>
            <a:r>
              <a:rPr lang="es-US" noProof="0" dirty="0"/>
              <a:t>Escondiendo las manzanas  (Parte 1)</a:t>
            </a:r>
          </a:p>
        </p:txBody>
      </p:sp>
      <p:pic>
        <p:nvPicPr>
          <p:cNvPr id="3" name="Content Placeholder 10" descr="Apple.">
            <a:extLst>
              <a:ext uri="{FF2B5EF4-FFF2-40B4-BE49-F238E27FC236}">
                <a16:creationId xmlns:a16="http://schemas.microsoft.com/office/drawing/2014/main" id="{395FDDB8-9F77-7EF3-5CA0-1785F0364594}"/>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4" name="Content Placeholder 10" descr="Apple.">
            <a:extLst>
              <a:ext uri="{FF2B5EF4-FFF2-40B4-BE49-F238E27FC236}">
                <a16:creationId xmlns:a16="http://schemas.microsoft.com/office/drawing/2014/main" id="{65381C61-C73B-4C96-B49C-B41E03014BAF}"/>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ángulo.">
            <a:extLst>
              <a:ext uri="{FF2B5EF4-FFF2-40B4-BE49-F238E27FC236}">
                <a16:creationId xmlns:a16="http://schemas.microsoft.com/office/drawing/2014/main" id="{2457424C-1826-BBC0-9B2F-5255A0C3DB79}"/>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Tree>
    <p:extLst>
      <p:ext uri="{BB962C8B-B14F-4D97-AF65-F5344CB8AC3E}">
        <p14:creationId xmlns:p14="http://schemas.microsoft.com/office/powerpoint/2010/main" val="87891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B5BD-7A37-0D9F-33F1-06DBAC75120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4457DD-9C30-D1DF-B79C-13FC39292094}"/>
              </a:ext>
            </a:extLst>
          </p:cNvPr>
          <p:cNvSpPr>
            <a:spLocks noGrp="1"/>
          </p:cNvSpPr>
          <p:nvPr>
            <p:ph type="title"/>
          </p:nvPr>
        </p:nvSpPr>
        <p:spPr/>
        <p:txBody>
          <a:bodyPr/>
          <a:lstStyle/>
          <a:p>
            <a:r>
              <a:rPr lang="es-US" noProof="0" dirty="0"/>
              <a:t>Añadir más manzanas (Parte 1)</a:t>
            </a:r>
          </a:p>
        </p:txBody>
      </p:sp>
      <p:pic>
        <p:nvPicPr>
          <p:cNvPr id="11" name="Content Placeholder 10" descr="Manzana.">
            <a:extLst>
              <a:ext uri="{FF2B5EF4-FFF2-40B4-BE49-F238E27FC236}">
                <a16:creationId xmlns:a16="http://schemas.microsoft.com/office/drawing/2014/main" id="{F62A42EC-9C49-E23B-C7BE-7D84569EA8F3}"/>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600" y="2479617"/>
            <a:ext cx="2542032" cy="2542032"/>
          </a:xfrm>
          <a:prstGeom prst="rect">
            <a:avLst/>
          </a:prstGeom>
        </p:spPr>
      </p:pic>
      <p:pic>
        <p:nvPicPr>
          <p:cNvPr id="12" name="Content Placeholder 10" descr="Apple with solid fill">
            <a:extLst>
              <a:ext uri="{FF2B5EF4-FFF2-40B4-BE49-F238E27FC236}">
                <a16:creationId xmlns:a16="http://schemas.microsoft.com/office/drawing/2014/main" id="{C387171C-E6D5-2333-D245-58487A505426}"/>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ángulo.">
            <a:extLst>
              <a:ext uri="{FF2B5EF4-FFF2-40B4-BE49-F238E27FC236}">
                <a16:creationId xmlns:a16="http://schemas.microsoft.com/office/drawing/2014/main" id="{82789E55-0F53-2F9C-5818-79589EF6BC3A}"/>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Tree>
    <p:extLst>
      <p:ext uri="{BB962C8B-B14F-4D97-AF65-F5344CB8AC3E}">
        <p14:creationId xmlns:p14="http://schemas.microsoft.com/office/powerpoint/2010/main" val="39470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1D36-6CB8-FAE8-048D-BE8ABDDBC6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CB7E40F-22C3-80F7-EAEE-8B54C4C619F3}"/>
              </a:ext>
            </a:extLst>
          </p:cNvPr>
          <p:cNvSpPr>
            <a:spLocks noGrp="1"/>
          </p:cNvSpPr>
          <p:nvPr>
            <p:ph type="title"/>
          </p:nvPr>
        </p:nvSpPr>
        <p:spPr/>
        <p:txBody>
          <a:bodyPr/>
          <a:lstStyle/>
          <a:p>
            <a:r>
              <a:rPr lang="es-US" noProof="0" dirty="0"/>
              <a:t>Escondiendo todas las manzanas (Parte 1)</a:t>
            </a:r>
          </a:p>
        </p:txBody>
      </p:sp>
      <p:pic>
        <p:nvPicPr>
          <p:cNvPr id="11" name="Content Placeholder 10" descr="Manzana.">
            <a:extLst>
              <a:ext uri="{FF2B5EF4-FFF2-40B4-BE49-F238E27FC236}">
                <a16:creationId xmlns:a16="http://schemas.microsoft.com/office/drawing/2014/main" id="{9D0EC77F-B08C-2E45-288E-135C0C1BF082}"/>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600" y="2479617"/>
            <a:ext cx="2542032" cy="2542032"/>
          </a:xfrm>
          <a:prstGeom prst="rect">
            <a:avLst/>
          </a:prstGeom>
        </p:spPr>
      </p:pic>
      <p:pic>
        <p:nvPicPr>
          <p:cNvPr id="12" name="Content Placeholder 10" descr="Apple with solid fill">
            <a:extLst>
              <a:ext uri="{FF2B5EF4-FFF2-40B4-BE49-F238E27FC236}">
                <a16:creationId xmlns:a16="http://schemas.microsoft.com/office/drawing/2014/main" id="{646AA23E-0B92-15DA-63A9-A0893AB28726}"/>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ángulo.">
            <a:extLst>
              <a:ext uri="{FF2B5EF4-FFF2-40B4-BE49-F238E27FC236}">
                <a16:creationId xmlns:a16="http://schemas.microsoft.com/office/drawing/2014/main" id="{B3702AE1-9180-2D79-8FCA-E0B10A6DACAD}"/>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Tree>
    <p:extLst>
      <p:ext uri="{BB962C8B-B14F-4D97-AF65-F5344CB8AC3E}">
        <p14:creationId xmlns:p14="http://schemas.microsoft.com/office/powerpoint/2010/main" val="152047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96F02-946C-6C25-E44E-971D329D46F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C8D0E0-2C01-2F58-C0CD-5FC74152E2BA}"/>
              </a:ext>
            </a:extLst>
          </p:cNvPr>
          <p:cNvSpPr>
            <a:spLocks noGrp="1"/>
          </p:cNvSpPr>
          <p:nvPr>
            <p:ph type="title"/>
          </p:nvPr>
        </p:nvSpPr>
        <p:spPr>
          <a:xfrm>
            <a:off x="549401" y="89916"/>
            <a:ext cx="11353801" cy="867930"/>
          </a:xfrm>
        </p:spPr>
        <p:txBody>
          <a:bodyPr/>
          <a:lstStyle/>
          <a:p>
            <a:r>
              <a:rPr lang="es-US" sz="2800" noProof="0" dirty="0"/>
              <a:t> ¿Cuántas manzanas se esconden detrás del rectángulo? (Parte 1)</a:t>
            </a:r>
          </a:p>
        </p:txBody>
      </p:sp>
      <p:pic>
        <p:nvPicPr>
          <p:cNvPr id="4" name="Content Placeholder 10" descr="Apple.">
            <a:extLst>
              <a:ext uri="{FF2B5EF4-FFF2-40B4-BE49-F238E27FC236}">
                <a16:creationId xmlns:a16="http://schemas.microsoft.com/office/drawing/2014/main" id="{733A326F-9195-9978-06D9-89A1159249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7886" y="2530275"/>
            <a:ext cx="2542032" cy="2542032"/>
          </a:xfrm>
          <a:prstGeom prst="rect">
            <a:avLst/>
          </a:prstGeom>
        </p:spPr>
      </p:pic>
      <p:pic>
        <p:nvPicPr>
          <p:cNvPr id="2" name="Content Placeholder 10" descr="Apple.">
            <a:extLst>
              <a:ext uri="{FF2B5EF4-FFF2-40B4-BE49-F238E27FC236}">
                <a16:creationId xmlns:a16="http://schemas.microsoft.com/office/drawing/2014/main" id="{3F73D2F1-21C6-F08B-BDE5-84BEAAC29A68}"/>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4984" y="2530275"/>
            <a:ext cx="2542032" cy="2542032"/>
          </a:xfrm>
          <a:prstGeom prst="rect">
            <a:avLst/>
          </a:prstGeom>
        </p:spPr>
      </p:pic>
      <p:pic>
        <p:nvPicPr>
          <p:cNvPr id="3" name="Content Placeholder 10" descr="Apple.">
            <a:extLst>
              <a:ext uri="{FF2B5EF4-FFF2-40B4-BE49-F238E27FC236}">
                <a16:creationId xmlns:a16="http://schemas.microsoft.com/office/drawing/2014/main" id="{1F31A002-540C-FFB1-EA2E-115626AA52A0}"/>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1084" y="2479617"/>
            <a:ext cx="2542032" cy="2542032"/>
          </a:xfrm>
          <a:prstGeom prst="rect">
            <a:avLst/>
          </a:prstGeom>
        </p:spPr>
      </p:pic>
      <p:sp>
        <p:nvSpPr>
          <p:cNvPr id="9" name="Rectangle 8" descr="Rectángulo.">
            <a:extLst>
              <a:ext uri="{FF2B5EF4-FFF2-40B4-BE49-F238E27FC236}">
                <a16:creationId xmlns:a16="http://schemas.microsoft.com/office/drawing/2014/main" id="{5BBC7C4F-DE0D-AAD1-4AAC-44FF6DC30AE5}"/>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Tree>
    <p:extLst>
      <p:ext uri="{BB962C8B-B14F-4D97-AF65-F5344CB8AC3E}">
        <p14:creationId xmlns:p14="http://schemas.microsoft.com/office/powerpoint/2010/main" val="39148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0-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A9088-1B8B-04FD-7330-F156240E635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8F5EED-5228-BA35-EE16-E389205007B8}"/>
              </a:ext>
            </a:extLst>
          </p:cNvPr>
          <p:cNvSpPr>
            <a:spLocks noGrp="1"/>
          </p:cNvSpPr>
          <p:nvPr>
            <p:ph type="title"/>
          </p:nvPr>
        </p:nvSpPr>
        <p:spPr/>
        <p:txBody>
          <a:bodyPr/>
          <a:lstStyle/>
          <a:p>
            <a:r>
              <a:rPr lang="es-US" noProof="0" dirty="0"/>
              <a:t>Explorar las ideas de suma y resta (Parte 2)</a:t>
            </a:r>
          </a:p>
        </p:txBody>
      </p:sp>
      <p:pic>
        <p:nvPicPr>
          <p:cNvPr id="11" name="Content Placeholder 10" descr="Manzana.">
            <a:extLst>
              <a:ext uri="{FF2B5EF4-FFF2-40B4-BE49-F238E27FC236}">
                <a16:creationId xmlns:a16="http://schemas.microsoft.com/office/drawing/2014/main" id="{B225CB43-809C-CC00-1CDE-4753329BDCF3}"/>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12" name="Content Placeholder 10" descr="Manzana.">
            <a:extLst>
              <a:ext uri="{FF2B5EF4-FFF2-40B4-BE49-F238E27FC236}">
                <a16:creationId xmlns:a16="http://schemas.microsoft.com/office/drawing/2014/main" id="{B05D44F4-51A0-F45E-6B8E-1C46DFF0FECD}"/>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Tree>
    <p:extLst>
      <p:ext uri="{BB962C8B-B14F-4D97-AF65-F5344CB8AC3E}">
        <p14:creationId xmlns:p14="http://schemas.microsoft.com/office/powerpoint/2010/main" val="19647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8CA7B-7A21-BD28-1A19-138EFEAA152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145689-DD55-14B9-8295-2F3C0DFCBF11}"/>
              </a:ext>
            </a:extLst>
          </p:cNvPr>
          <p:cNvSpPr>
            <a:spLocks noGrp="1"/>
          </p:cNvSpPr>
          <p:nvPr>
            <p:ph type="title"/>
          </p:nvPr>
        </p:nvSpPr>
        <p:spPr/>
        <p:txBody>
          <a:bodyPr/>
          <a:lstStyle/>
          <a:p>
            <a:r>
              <a:rPr lang="es-US" noProof="0" dirty="0"/>
              <a:t>Escondiendo las manzanas (Parte 2)</a:t>
            </a:r>
          </a:p>
        </p:txBody>
      </p:sp>
      <p:pic>
        <p:nvPicPr>
          <p:cNvPr id="3" name="Content Placeholder 10" descr="Apple.">
            <a:extLst>
              <a:ext uri="{FF2B5EF4-FFF2-40B4-BE49-F238E27FC236}">
                <a16:creationId xmlns:a16="http://schemas.microsoft.com/office/drawing/2014/main" id="{A251DF4B-5581-18F5-4EC9-0BAEE4D7351A}"/>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4" name="Content Placeholder 10" descr="Apple.">
            <a:extLst>
              <a:ext uri="{FF2B5EF4-FFF2-40B4-BE49-F238E27FC236}">
                <a16:creationId xmlns:a16="http://schemas.microsoft.com/office/drawing/2014/main" id="{A5AD242D-5884-EC9A-46B6-4D83FD2B1DA2}"/>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ángulo.">
            <a:extLst>
              <a:ext uri="{FF2B5EF4-FFF2-40B4-BE49-F238E27FC236}">
                <a16:creationId xmlns:a16="http://schemas.microsoft.com/office/drawing/2014/main" id="{4913E05F-66F0-0BA7-444C-7C355C4EC0BD}"/>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Tree>
    <p:extLst>
      <p:ext uri="{BB962C8B-B14F-4D97-AF65-F5344CB8AC3E}">
        <p14:creationId xmlns:p14="http://schemas.microsoft.com/office/powerpoint/2010/main" val="252077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s-419" dirty="0"/>
              <a:t>Agradecimientos</a:t>
            </a:r>
            <a:endParaRPr lang="es-ES" b="0" dirty="0"/>
          </a:p>
        </p:txBody>
      </p:sp>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a:t>
            </a:r>
            <a:r>
              <a:rPr lang="es-US"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es un producto del Superintendente de Escuelas del Condado de Fresno desarrollado en colaboración con WestEd y socios. No están destinados a la redistribución comercial, modificación no autorizada o uso fuera del ámbito de la educación profesional.</a:t>
            </a:r>
            <a:endParaRPr lang="es-US" noProof="0"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pic>
        <p:nvPicPr>
          <p:cNvPr id="5" name="Picture 4" descr="Logotipos para el Superintendente de Escuelas del Condado de Fresno y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CB0EE-12A8-02A9-A250-3517F8AC91B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1C1CA68-8B0E-AF1B-5713-85D5CD5C57E4}"/>
              </a:ext>
            </a:extLst>
          </p:cNvPr>
          <p:cNvSpPr>
            <a:spLocks noGrp="1"/>
          </p:cNvSpPr>
          <p:nvPr>
            <p:ph type="title"/>
          </p:nvPr>
        </p:nvSpPr>
        <p:spPr/>
        <p:txBody>
          <a:bodyPr/>
          <a:lstStyle/>
          <a:p>
            <a:r>
              <a:rPr lang="es-US" noProof="0" dirty="0"/>
              <a:t>Añadir más manzanas (Parte 2)</a:t>
            </a:r>
          </a:p>
        </p:txBody>
      </p:sp>
      <p:pic>
        <p:nvPicPr>
          <p:cNvPr id="11" name="Content Placeholder 10" descr="Manzana.">
            <a:extLst>
              <a:ext uri="{FF2B5EF4-FFF2-40B4-BE49-F238E27FC236}">
                <a16:creationId xmlns:a16="http://schemas.microsoft.com/office/drawing/2014/main" id="{D508C023-304F-6A15-3F67-D45E798626FF}"/>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016576"/>
            <a:ext cx="2542032" cy="2542032"/>
          </a:xfrm>
          <a:prstGeom prst="rect">
            <a:avLst/>
          </a:prstGeom>
        </p:spPr>
      </p:pic>
      <p:pic>
        <p:nvPicPr>
          <p:cNvPr id="12" name="Content Placeholder 10" descr="Manzana.">
            <a:extLst>
              <a:ext uri="{FF2B5EF4-FFF2-40B4-BE49-F238E27FC236}">
                <a16:creationId xmlns:a16="http://schemas.microsoft.com/office/drawing/2014/main" id="{26F1F55C-E7A3-983A-1869-FFF00B50902F}"/>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27" y="3468188"/>
            <a:ext cx="2542032" cy="2542032"/>
          </a:xfrm>
          <a:prstGeom prst="rect">
            <a:avLst/>
          </a:prstGeom>
        </p:spPr>
      </p:pic>
      <p:sp>
        <p:nvSpPr>
          <p:cNvPr id="2" name="Rectangle 1" descr="Rectángulo.">
            <a:extLst>
              <a:ext uri="{FF2B5EF4-FFF2-40B4-BE49-F238E27FC236}">
                <a16:creationId xmlns:a16="http://schemas.microsoft.com/office/drawing/2014/main" id="{F60062F0-FE4D-CF13-8965-E070A8B1E515}"/>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Tree>
    <p:extLst>
      <p:ext uri="{BB962C8B-B14F-4D97-AF65-F5344CB8AC3E}">
        <p14:creationId xmlns:p14="http://schemas.microsoft.com/office/powerpoint/2010/main" val="447345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9DB2F-7E39-0C6A-662A-22ABE3E32C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34C0F3-9BF9-50E2-BFD9-139A14B92EC0}"/>
              </a:ext>
            </a:extLst>
          </p:cNvPr>
          <p:cNvSpPr>
            <a:spLocks noGrp="1"/>
          </p:cNvSpPr>
          <p:nvPr>
            <p:ph type="title"/>
          </p:nvPr>
        </p:nvSpPr>
        <p:spPr>
          <a:xfrm>
            <a:off x="838199" y="237744"/>
            <a:ext cx="10812517" cy="48635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Esconder todas las manzanas (Parte 2)</a:t>
            </a:r>
            <a:endParaRPr lang="es-US" noProof="0" dirty="0"/>
          </a:p>
        </p:txBody>
      </p:sp>
      <p:pic>
        <p:nvPicPr>
          <p:cNvPr id="11" name="Content Placeholder 10" descr="Manzana.">
            <a:extLst>
              <a:ext uri="{FF2B5EF4-FFF2-40B4-BE49-F238E27FC236}">
                <a16:creationId xmlns:a16="http://schemas.microsoft.com/office/drawing/2014/main" id="{6E612E7B-667D-A693-BD75-235C55E65E5C}"/>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016576"/>
            <a:ext cx="2542032" cy="2542032"/>
          </a:xfrm>
          <a:prstGeom prst="rect">
            <a:avLst/>
          </a:prstGeom>
        </p:spPr>
      </p:pic>
      <p:pic>
        <p:nvPicPr>
          <p:cNvPr id="12" name="Content Placeholder 10" descr="Manzana.">
            <a:extLst>
              <a:ext uri="{FF2B5EF4-FFF2-40B4-BE49-F238E27FC236}">
                <a16:creationId xmlns:a16="http://schemas.microsoft.com/office/drawing/2014/main" id="{9385CBE8-DEAA-76E4-AF17-27EC0042A063}"/>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27" y="3468188"/>
            <a:ext cx="2542032" cy="2542032"/>
          </a:xfrm>
          <a:prstGeom prst="rect">
            <a:avLst/>
          </a:prstGeom>
        </p:spPr>
      </p:pic>
      <p:sp>
        <p:nvSpPr>
          <p:cNvPr id="2" name="Rectangle 1" descr="Rectángulo.">
            <a:extLst>
              <a:ext uri="{FF2B5EF4-FFF2-40B4-BE49-F238E27FC236}">
                <a16:creationId xmlns:a16="http://schemas.microsoft.com/office/drawing/2014/main" id="{6E3ABC2B-AFAD-FEC5-9CA6-9A034A00AA6D}"/>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Tree>
    <p:extLst>
      <p:ext uri="{BB962C8B-B14F-4D97-AF65-F5344CB8AC3E}">
        <p14:creationId xmlns:p14="http://schemas.microsoft.com/office/powerpoint/2010/main" val="22288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0 L 0.25 0.25 E" pathEditMode="relative" ptsTypes="">
                                      <p:cBhvr>
                                        <p:cTn id="6" dur="2000" fill="hold"/>
                                        <p:tgtEl>
                                          <p:spTgt spid="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4.375E-6 -2.22222E-6 L 0.28151 -0.17199 " pathEditMode="relative" rAng="0" ptsTypes="AA">
                                      <p:cBhvr>
                                        <p:cTn id="10" dur="2000" fill="hold"/>
                                        <p:tgtEl>
                                          <p:spTgt spid="12"/>
                                        </p:tgtEl>
                                        <p:attrNameLst>
                                          <p:attrName>ppt_x</p:attrName>
                                          <p:attrName>ppt_y</p:attrName>
                                        </p:attrNameLst>
                                      </p:cBhvr>
                                      <p:rCtr x="14076" y="-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6970D-21E1-91F1-CBDB-3E35EB06AD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0D73E7A-54D8-34CC-63D4-E87038D87501}"/>
              </a:ext>
            </a:extLst>
          </p:cNvPr>
          <p:cNvSpPr>
            <a:spLocks noGrp="1"/>
          </p:cNvSpPr>
          <p:nvPr>
            <p:ph type="title"/>
          </p:nvPr>
        </p:nvSpPr>
        <p:spPr>
          <a:xfrm>
            <a:off x="419099" y="98679"/>
            <a:ext cx="11353801" cy="867930"/>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¿Cuántas manzanas se esconden detrás del rectángulo? (Parte 2)</a:t>
            </a:r>
            <a:endParaRPr lang="es-US" sz="2800" noProof="0" dirty="0"/>
          </a:p>
        </p:txBody>
      </p:sp>
      <p:pic>
        <p:nvPicPr>
          <p:cNvPr id="3" name="Content Placeholder 10" descr="Apple.">
            <a:extLst>
              <a:ext uri="{FF2B5EF4-FFF2-40B4-BE49-F238E27FC236}">
                <a16:creationId xmlns:a16="http://schemas.microsoft.com/office/drawing/2014/main" id="{64BDE7B2-99AA-946A-6FA4-E9ABEF22B869}"/>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4" name="Content Placeholder 10" descr="Apple.">
            <a:extLst>
              <a:ext uri="{FF2B5EF4-FFF2-40B4-BE49-F238E27FC236}">
                <a16:creationId xmlns:a16="http://schemas.microsoft.com/office/drawing/2014/main" id="{40687824-5A90-92B6-B03B-F3ABA9C140CC}"/>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ángulo.">
            <a:extLst>
              <a:ext uri="{FF2B5EF4-FFF2-40B4-BE49-F238E27FC236}">
                <a16:creationId xmlns:a16="http://schemas.microsoft.com/office/drawing/2014/main" id="{51A97D26-DB5D-8EA7-6AB0-F1F4991D10C8}"/>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Tree>
    <p:extLst>
      <p:ext uri="{BB962C8B-B14F-4D97-AF65-F5344CB8AC3E}">
        <p14:creationId xmlns:p14="http://schemas.microsoft.com/office/powerpoint/2010/main" val="15452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0-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8BD2D5-10FE-F5B5-16E1-3E446D8AD585}"/>
              </a:ext>
            </a:extLst>
          </p:cNvPr>
          <p:cNvSpPr>
            <a:spLocks noGrp="1"/>
          </p:cNvSpPr>
          <p:nvPr>
            <p:ph type="title"/>
          </p:nvPr>
        </p:nvSpPr>
        <p:spPr>
          <a:xfrm>
            <a:off x="838199" y="237744"/>
            <a:ext cx="10812517" cy="48635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Agregar hace más, quitar hace menos </a:t>
            </a:r>
            <a:endParaRPr lang="es-US" noProof="0" dirty="0"/>
          </a:p>
        </p:txBody>
      </p:sp>
      <p:sp>
        <p:nvSpPr>
          <p:cNvPr id="3" name="Content Placeholder 2">
            <a:extLst>
              <a:ext uri="{FF2B5EF4-FFF2-40B4-BE49-F238E27FC236}">
                <a16:creationId xmlns:a16="http://schemas.microsoft.com/office/drawing/2014/main" id="{E1899D3B-2551-ED6F-E017-3B6C18CA4B4D}"/>
              </a:ext>
            </a:extLst>
          </p:cNvPr>
          <p:cNvSpPr>
            <a:spLocks noGrp="1"/>
          </p:cNvSpPr>
          <p:nvPr>
            <p:ph sz="half" idx="4294967295"/>
          </p:nvPr>
        </p:nvSpPr>
        <p:spPr>
          <a:xfrm>
            <a:off x="838200" y="1323663"/>
            <a:ext cx="5181600" cy="4312961"/>
          </a:xfrm>
        </p:spPr>
        <p:txBody>
          <a:bodyPr/>
          <a:lstStyle/>
          <a:p>
            <a:pPr marL="0" indent="0">
              <a:buNone/>
            </a:pPr>
            <a:r>
              <a:rPr lang="es-US" noProof="0" dirty="0"/>
              <a:t>Bebés y niños pequeños puedan</a:t>
            </a:r>
            <a:r>
              <a:rPr lang="es-US" noProof="0" dirty="0">
                <a:solidFill>
                  <a:schemeClr val="tx1"/>
                </a:solidFill>
              </a:rPr>
              <a:t>:</a:t>
            </a:r>
          </a:p>
          <a:p>
            <a:r>
              <a:rPr lang="es-US" noProof="0" dirty="0"/>
              <a:t>notar cambios en la cantidad</a:t>
            </a:r>
          </a:p>
          <a:p>
            <a:r>
              <a:rPr lang="es-US" noProof="0" dirty="0"/>
              <a:t>entender cómo añadir o quitar puede cambiar la cantidad </a:t>
            </a:r>
          </a:p>
        </p:txBody>
      </p:sp>
      <p:pic>
        <p:nvPicPr>
          <p:cNvPr id="12" name="Content Placeholder 11">
            <a:extLst>
              <a:ext uri="{FF2B5EF4-FFF2-40B4-BE49-F238E27FC236}">
                <a16:creationId xmlns:a16="http://schemas.microsoft.com/office/drawing/2014/main" id="{3162807F-5261-9CE9-3ABB-0D369AF3960B}"/>
              </a:ext>
              <a:ext uri="{C183D7F6-B498-43B3-948B-1728B52AA6E4}">
                <adec:decorative xmlns:adec="http://schemas.microsoft.com/office/drawing/2017/decorative" val="1"/>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6019801" y="964746"/>
            <a:ext cx="6172200" cy="4684940"/>
          </a:xfrm>
        </p:spPr>
      </p:pic>
      <p:sp>
        <p:nvSpPr>
          <p:cNvPr id="10" name="Text Placeholder 9">
            <a:extLst>
              <a:ext uri="{FF2B5EF4-FFF2-40B4-BE49-F238E27FC236}">
                <a16:creationId xmlns:a16="http://schemas.microsoft.com/office/drawing/2014/main" id="{8AC27E2B-7D71-83CA-8087-71850A3CFCC7}"/>
              </a:ext>
            </a:extLst>
          </p:cNvPr>
          <p:cNvSpPr>
            <a:spLocks noGrp="1"/>
          </p:cNvSpPr>
          <p:nvPr>
            <p:ph type="body" sz="quarter" idx="14"/>
          </p:nvPr>
        </p:nvSpPr>
        <p:spPr>
          <a:xfrm>
            <a:off x="496093" y="5873737"/>
            <a:ext cx="11199813" cy="430213"/>
          </a:xfrm>
        </p:spPr>
        <p:txBody>
          <a:bodyPr/>
          <a:lstStyle/>
          <a:p>
            <a:r>
              <a:rPr lang="es-US" noProof="0" dirty="0" err="1"/>
              <a:t>Feigenson</a:t>
            </a:r>
            <a:r>
              <a:rPr lang="es-US" noProof="0" dirty="0"/>
              <a:t> et al. (2002); </a:t>
            </a:r>
            <a:r>
              <a:rPr lang="es-US" noProof="0" dirty="0" err="1"/>
              <a:t>Izard</a:t>
            </a:r>
            <a:r>
              <a:rPr lang="es-US" noProof="0" dirty="0"/>
              <a:t> et al. (2009); </a:t>
            </a:r>
            <a:r>
              <a:rPr lang="es-US" noProof="0" dirty="0" err="1"/>
              <a:t>McCrink</a:t>
            </a:r>
            <a:r>
              <a:rPr lang="es-US" noProof="0" dirty="0"/>
              <a:t> &amp; Wynn (2004)</a:t>
            </a:r>
          </a:p>
        </p:txBody>
      </p:sp>
    </p:spTree>
    <p:extLst>
      <p:ext uri="{BB962C8B-B14F-4D97-AF65-F5344CB8AC3E}">
        <p14:creationId xmlns:p14="http://schemas.microsoft.com/office/powerpoint/2010/main" val="2258638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E8B545-E643-20A0-7D77-EBF6173D7A68}"/>
              </a:ext>
            </a:extLst>
          </p:cNvPr>
          <p:cNvSpPr>
            <a:spLocks noGrp="1"/>
          </p:cNvSpPr>
          <p:nvPr>
            <p:ph type="title"/>
          </p:nvPr>
        </p:nvSpPr>
        <p:spPr>
          <a:xfrm>
            <a:off x="838199" y="237744"/>
            <a:ext cx="11353801" cy="48635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Agregar hace más, quitar hace menos (continuación)</a:t>
            </a:r>
            <a:r>
              <a:rPr lang="es-US" sz="2800" noProof="0" dirty="0"/>
              <a:t> </a:t>
            </a:r>
          </a:p>
        </p:txBody>
      </p:sp>
      <p:sp>
        <p:nvSpPr>
          <p:cNvPr id="2" name="Content Placeholder 1">
            <a:extLst>
              <a:ext uri="{FF2B5EF4-FFF2-40B4-BE49-F238E27FC236}">
                <a16:creationId xmlns:a16="http://schemas.microsoft.com/office/drawing/2014/main" id="{C8B43179-5F17-B8B8-F9EA-40E7746B0994}"/>
              </a:ext>
            </a:extLst>
          </p:cNvPr>
          <p:cNvSpPr>
            <a:spLocks noGrp="1"/>
          </p:cNvSpPr>
          <p:nvPr>
            <p:ph sz="half" idx="4294967295"/>
          </p:nvPr>
        </p:nvSpPr>
        <p:spPr>
          <a:xfrm>
            <a:off x="838200" y="1324303"/>
            <a:ext cx="4661263" cy="4202863"/>
          </a:xfrm>
        </p:spPr>
        <p:txBody>
          <a:bodyPr>
            <a:normAutofit fontScale="92500" lnSpcReduction="10000"/>
          </a:bodyPr>
          <a:lstStyle/>
          <a:p>
            <a:pPr marL="0" indent="0">
              <a:buNone/>
            </a:pPr>
            <a:r>
              <a:rPr lang="es-US" noProof="0" dirty="0">
                <a:latin typeface="Montserrat" pitchFamily="2" charset="77"/>
                <a:ea typeface="Calibri" panose="020F0502020204030204" pitchFamily="34" charset="0"/>
                <a:cs typeface="Arial" panose="020B0604020202020204" pitchFamily="34" charset="0"/>
              </a:rPr>
              <a:t>Los niños en preescolar, TK y K pueden</a:t>
            </a:r>
            <a:r>
              <a:rPr lang="es-US" noProof="0" dirty="0">
                <a:latin typeface="Montserrat" pitchFamily="2" charset="77"/>
              </a:rPr>
              <a:t>:</a:t>
            </a:r>
          </a:p>
          <a:p>
            <a:r>
              <a:rPr lang="es-US" noProof="0" dirty="0">
                <a:latin typeface="Montserrat" pitchFamily="2" charset="77"/>
                <a:ea typeface="Calibri" panose="020F0502020204030204" pitchFamily="34" charset="0"/>
                <a:cs typeface="Arial" panose="020B0604020202020204" pitchFamily="34" charset="0"/>
              </a:rPr>
              <a:t>predecir la cantidad total </a:t>
            </a:r>
          </a:p>
          <a:p>
            <a:r>
              <a:rPr lang="es-US" noProof="0" dirty="0">
                <a:latin typeface="Montserrat" pitchFamily="2" charset="77"/>
              </a:rPr>
              <a:t>averiguar cuántos quedan</a:t>
            </a:r>
          </a:p>
          <a:p>
            <a:r>
              <a:rPr lang="es-US" noProof="0" dirty="0">
                <a:latin typeface="Montserrat" pitchFamily="2" charset="77"/>
              </a:rPr>
              <a:t>utilizar palabras y gestos para comunicar la cantidad</a:t>
            </a:r>
          </a:p>
        </p:txBody>
      </p:sp>
      <p:pic>
        <p:nvPicPr>
          <p:cNvPr id="7" name="Content Placeholder 6">
            <a:extLst>
              <a:ext uri="{FF2B5EF4-FFF2-40B4-BE49-F238E27FC236}">
                <a16:creationId xmlns:a16="http://schemas.microsoft.com/office/drawing/2014/main" id="{6418862E-9D90-9732-20E2-24E3EDE4CD0B}"/>
              </a:ext>
              <a:ext uri="{C183D7F6-B498-43B3-948B-1728B52AA6E4}">
                <adec:decorative xmlns:adec="http://schemas.microsoft.com/office/drawing/2017/decorative" val="1"/>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6095999" y="963706"/>
            <a:ext cx="6102531" cy="4563460"/>
          </a:xfrm>
        </p:spPr>
      </p:pic>
      <p:sp>
        <p:nvSpPr>
          <p:cNvPr id="5" name="Text Placeholder 4">
            <a:extLst>
              <a:ext uri="{FF2B5EF4-FFF2-40B4-BE49-F238E27FC236}">
                <a16:creationId xmlns:a16="http://schemas.microsoft.com/office/drawing/2014/main" id="{236EC2E9-C5BB-8FB7-87BB-FE9DAA19ED35}"/>
              </a:ext>
            </a:extLst>
          </p:cNvPr>
          <p:cNvSpPr>
            <a:spLocks noGrp="1"/>
          </p:cNvSpPr>
          <p:nvPr>
            <p:ph type="body" sz="quarter" idx="14"/>
          </p:nvPr>
        </p:nvSpPr>
        <p:spPr>
          <a:xfrm>
            <a:off x="496092" y="5846852"/>
            <a:ext cx="11199813" cy="430213"/>
          </a:xfrm>
        </p:spPr>
        <p:txBody>
          <a:bodyPr/>
          <a:lstStyle/>
          <a:p>
            <a:r>
              <a:rPr lang="es-US" noProof="0" dirty="0" err="1"/>
              <a:t>Aunola</a:t>
            </a:r>
            <a:r>
              <a:rPr lang="es-US" noProof="0" dirty="0"/>
              <a:t> et al. (2004); Levine et al. (1992); Wang et al. (2016); </a:t>
            </a:r>
            <a:r>
              <a:rPr lang="es-US" noProof="0" dirty="0" err="1"/>
              <a:t>Zur</a:t>
            </a:r>
            <a:r>
              <a:rPr lang="es-US" noProof="0" dirty="0"/>
              <a:t> &amp; Gelman (2024)</a:t>
            </a:r>
          </a:p>
        </p:txBody>
      </p:sp>
    </p:spTree>
    <p:extLst>
      <p:ext uri="{BB962C8B-B14F-4D97-AF65-F5344CB8AC3E}">
        <p14:creationId xmlns:p14="http://schemas.microsoft.com/office/powerpoint/2010/main" val="418672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EC815-66FA-C90D-112D-3BEAD9FA82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E9B59F-15C7-4339-AE1A-AF9E2EE73F8A}"/>
              </a:ext>
            </a:extLst>
          </p:cNvPr>
          <p:cNvSpPr>
            <a:spLocks noGrp="1"/>
          </p:cNvSpPr>
          <p:nvPr>
            <p:ph type="title"/>
          </p:nvPr>
        </p:nvSpPr>
        <p:spPr>
          <a:xfrm>
            <a:off x="838199" y="237744"/>
            <a:ext cx="11353801" cy="48635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Muchas maneras de hacer 15</a:t>
            </a:r>
            <a:endParaRPr lang="es-US" noProof="0" dirty="0"/>
          </a:p>
        </p:txBody>
      </p:sp>
      <p:sp>
        <p:nvSpPr>
          <p:cNvPr id="2" name="Content Placeholder 1">
            <a:extLst>
              <a:ext uri="{FF2B5EF4-FFF2-40B4-BE49-F238E27FC236}">
                <a16:creationId xmlns:a16="http://schemas.microsoft.com/office/drawing/2014/main" id="{AB8A9FC3-CE17-6F26-CF06-82882936AEED}"/>
              </a:ext>
            </a:extLst>
          </p:cNvPr>
          <p:cNvSpPr>
            <a:spLocks noGrp="1"/>
          </p:cNvSpPr>
          <p:nvPr>
            <p:ph sz="half" idx="4294967295"/>
          </p:nvPr>
        </p:nvSpPr>
        <p:spPr>
          <a:xfrm>
            <a:off x="838200" y="1324304"/>
            <a:ext cx="9585960" cy="1249080"/>
          </a:xfrm>
        </p:spPr>
        <p:txBody>
          <a:bodyPr>
            <a:normAutofit/>
          </a:bodyPr>
          <a:lstStyle/>
          <a:p>
            <a:pPr marL="0" indent="0">
              <a:buNone/>
            </a:pPr>
            <a:r>
              <a:rPr lang="es-US" noProof="0" dirty="0">
                <a:latin typeface="Montserrat" panose="00000500000000000000" pitchFamily="2" charset="0"/>
              </a:rPr>
              <a:t>Encontrar diferentes maneras de hacer un conjunto de 15.</a:t>
            </a:r>
          </a:p>
        </p:txBody>
      </p:sp>
      <p:grpSp>
        <p:nvGrpSpPr>
          <p:cNvPr id="3" name="Group 2" descr="15 círculos en grupos de cinco.">
            <a:extLst>
              <a:ext uri="{FF2B5EF4-FFF2-40B4-BE49-F238E27FC236}">
                <a16:creationId xmlns:a16="http://schemas.microsoft.com/office/drawing/2014/main" id="{17C689CF-49EB-4F7D-7663-63FDC64747C3}"/>
              </a:ext>
            </a:extLst>
          </p:cNvPr>
          <p:cNvGrpSpPr/>
          <p:nvPr/>
        </p:nvGrpSpPr>
        <p:grpSpPr>
          <a:xfrm>
            <a:off x="2155372" y="2945675"/>
            <a:ext cx="7654834" cy="1476102"/>
            <a:chOff x="2155372" y="2945675"/>
            <a:chExt cx="7654834" cy="1476102"/>
          </a:xfrm>
        </p:grpSpPr>
        <p:grpSp>
          <p:nvGrpSpPr>
            <p:cNvPr id="15" name="Group 14">
              <a:extLst>
                <a:ext uri="{FF2B5EF4-FFF2-40B4-BE49-F238E27FC236}">
                  <a16:creationId xmlns:a16="http://schemas.microsoft.com/office/drawing/2014/main" id="{F7B0D717-2DA7-90F0-B2B2-9B06D6E2EAA4}"/>
                </a:ext>
              </a:extLst>
            </p:cNvPr>
            <p:cNvGrpSpPr/>
            <p:nvPr/>
          </p:nvGrpSpPr>
          <p:grpSpPr>
            <a:xfrm>
              <a:off x="2155372" y="2945675"/>
              <a:ext cx="1436914" cy="1476102"/>
              <a:chOff x="2155372" y="2945675"/>
              <a:chExt cx="1436914" cy="1476102"/>
            </a:xfrm>
          </p:grpSpPr>
          <p:sp>
            <p:nvSpPr>
              <p:cNvPr id="10" name="Oval 9">
                <a:extLst>
                  <a:ext uri="{FF2B5EF4-FFF2-40B4-BE49-F238E27FC236}">
                    <a16:creationId xmlns:a16="http://schemas.microsoft.com/office/drawing/2014/main" id="{119464B9-2540-8BBE-048F-38108DFDE7C6}"/>
                  </a:ext>
                </a:extLst>
              </p:cNvPr>
              <p:cNvSpPr/>
              <p:nvPr/>
            </p:nvSpPr>
            <p:spPr>
              <a:xfrm>
                <a:off x="2155372"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11" name="Oval 10">
                <a:extLst>
                  <a:ext uri="{FF2B5EF4-FFF2-40B4-BE49-F238E27FC236}">
                    <a16:creationId xmlns:a16="http://schemas.microsoft.com/office/drawing/2014/main" id="{7EB3E4D1-1234-3C40-32F3-7348103B9EE7}"/>
                  </a:ext>
                </a:extLst>
              </p:cNvPr>
              <p:cNvSpPr/>
              <p:nvPr/>
            </p:nvSpPr>
            <p:spPr>
              <a:xfrm>
                <a:off x="3108961"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12" name="Oval 11">
                <a:extLst>
                  <a:ext uri="{FF2B5EF4-FFF2-40B4-BE49-F238E27FC236}">
                    <a16:creationId xmlns:a16="http://schemas.microsoft.com/office/drawing/2014/main" id="{4B43B879-A5F0-4C14-7108-AC7E32A17F1B}"/>
                  </a:ext>
                </a:extLst>
              </p:cNvPr>
              <p:cNvSpPr/>
              <p:nvPr/>
            </p:nvSpPr>
            <p:spPr>
              <a:xfrm>
                <a:off x="3108961"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13" name="Oval 12">
                <a:extLst>
                  <a:ext uri="{FF2B5EF4-FFF2-40B4-BE49-F238E27FC236}">
                    <a16:creationId xmlns:a16="http://schemas.microsoft.com/office/drawing/2014/main" id="{ECBCA520-CDB1-3B7F-4455-8C12D4389CB8}"/>
                  </a:ext>
                </a:extLst>
              </p:cNvPr>
              <p:cNvSpPr/>
              <p:nvPr/>
            </p:nvSpPr>
            <p:spPr>
              <a:xfrm>
                <a:off x="2168435"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14" name="Oval 13">
                <a:extLst>
                  <a:ext uri="{FF2B5EF4-FFF2-40B4-BE49-F238E27FC236}">
                    <a16:creationId xmlns:a16="http://schemas.microsoft.com/office/drawing/2014/main" id="{6F764B29-E101-D02D-BD38-D99614E536F5}"/>
                  </a:ext>
                </a:extLst>
              </p:cNvPr>
              <p:cNvSpPr/>
              <p:nvPr/>
            </p:nvSpPr>
            <p:spPr>
              <a:xfrm>
                <a:off x="2651761" y="3442064"/>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grpSp>
        <p:grpSp>
          <p:nvGrpSpPr>
            <p:cNvPr id="28" name="Group 27">
              <a:extLst>
                <a:ext uri="{FF2B5EF4-FFF2-40B4-BE49-F238E27FC236}">
                  <a16:creationId xmlns:a16="http://schemas.microsoft.com/office/drawing/2014/main" id="{58EDA30A-D13B-0E80-BB1D-01CF34092999}"/>
                </a:ext>
              </a:extLst>
            </p:cNvPr>
            <p:cNvGrpSpPr/>
            <p:nvPr/>
          </p:nvGrpSpPr>
          <p:grpSpPr>
            <a:xfrm>
              <a:off x="5264332" y="2945675"/>
              <a:ext cx="1436914" cy="1476102"/>
              <a:chOff x="2155372" y="2945675"/>
              <a:chExt cx="1436914" cy="1476102"/>
            </a:xfrm>
          </p:grpSpPr>
          <p:sp>
            <p:nvSpPr>
              <p:cNvPr id="29" name="Oval 28">
                <a:extLst>
                  <a:ext uri="{FF2B5EF4-FFF2-40B4-BE49-F238E27FC236}">
                    <a16:creationId xmlns:a16="http://schemas.microsoft.com/office/drawing/2014/main" id="{BA69585F-755D-E60D-4211-B83E2F8F3051}"/>
                  </a:ext>
                </a:extLst>
              </p:cNvPr>
              <p:cNvSpPr/>
              <p:nvPr/>
            </p:nvSpPr>
            <p:spPr>
              <a:xfrm>
                <a:off x="2155372"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0" name="Oval 29">
                <a:extLst>
                  <a:ext uri="{FF2B5EF4-FFF2-40B4-BE49-F238E27FC236}">
                    <a16:creationId xmlns:a16="http://schemas.microsoft.com/office/drawing/2014/main" id="{490ED91B-8854-0D94-47AC-EE4804995436}"/>
                  </a:ext>
                </a:extLst>
              </p:cNvPr>
              <p:cNvSpPr/>
              <p:nvPr/>
            </p:nvSpPr>
            <p:spPr>
              <a:xfrm>
                <a:off x="3108961"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1" name="Oval 30">
                <a:extLst>
                  <a:ext uri="{FF2B5EF4-FFF2-40B4-BE49-F238E27FC236}">
                    <a16:creationId xmlns:a16="http://schemas.microsoft.com/office/drawing/2014/main" id="{171CFA3D-A722-C96F-7397-AE6933DEC7BF}"/>
                  </a:ext>
                </a:extLst>
              </p:cNvPr>
              <p:cNvSpPr/>
              <p:nvPr/>
            </p:nvSpPr>
            <p:spPr>
              <a:xfrm>
                <a:off x="3108961"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2" name="Oval 31">
                <a:extLst>
                  <a:ext uri="{FF2B5EF4-FFF2-40B4-BE49-F238E27FC236}">
                    <a16:creationId xmlns:a16="http://schemas.microsoft.com/office/drawing/2014/main" id="{6C8B6084-FE43-3302-8A11-C5B63E66ED2D}"/>
                  </a:ext>
                </a:extLst>
              </p:cNvPr>
              <p:cNvSpPr/>
              <p:nvPr/>
            </p:nvSpPr>
            <p:spPr>
              <a:xfrm>
                <a:off x="2168435"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3" name="Oval 32">
                <a:extLst>
                  <a:ext uri="{FF2B5EF4-FFF2-40B4-BE49-F238E27FC236}">
                    <a16:creationId xmlns:a16="http://schemas.microsoft.com/office/drawing/2014/main" id="{7DA0F699-89D0-228A-F012-EB555DA8E6B9}"/>
                  </a:ext>
                </a:extLst>
              </p:cNvPr>
              <p:cNvSpPr/>
              <p:nvPr/>
            </p:nvSpPr>
            <p:spPr>
              <a:xfrm>
                <a:off x="2651761" y="3442064"/>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grpSp>
        <p:grpSp>
          <p:nvGrpSpPr>
            <p:cNvPr id="34" name="Group 33">
              <a:extLst>
                <a:ext uri="{FF2B5EF4-FFF2-40B4-BE49-F238E27FC236}">
                  <a16:creationId xmlns:a16="http://schemas.microsoft.com/office/drawing/2014/main" id="{9C3E7487-671E-F7A1-C868-30649EE56950}"/>
                </a:ext>
              </a:extLst>
            </p:cNvPr>
            <p:cNvGrpSpPr/>
            <p:nvPr/>
          </p:nvGrpSpPr>
          <p:grpSpPr>
            <a:xfrm>
              <a:off x="8373292" y="2945675"/>
              <a:ext cx="1436914" cy="1476102"/>
              <a:chOff x="2155372" y="2945675"/>
              <a:chExt cx="1436914" cy="1476102"/>
            </a:xfrm>
          </p:grpSpPr>
          <p:sp>
            <p:nvSpPr>
              <p:cNvPr id="35" name="Oval 34">
                <a:extLst>
                  <a:ext uri="{FF2B5EF4-FFF2-40B4-BE49-F238E27FC236}">
                    <a16:creationId xmlns:a16="http://schemas.microsoft.com/office/drawing/2014/main" id="{FCC38084-18D1-DAFC-37F9-1B3ECD8FE6D7}"/>
                  </a:ext>
                </a:extLst>
              </p:cNvPr>
              <p:cNvSpPr/>
              <p:nvPr/>
            </p:nvSpPr>
            <p:spPr>
              <a:xfrm>
                <a:off x="2155372"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6" name="Oval 35">
                <a:extLst>
                  <a:ext uri="{FF2B5EF4-FFF2-40B4-BE49-F238E27FC236}">
                    <a16:creationId xmlns:a16="http://schemas.microsoft.com/office/drawing/2014/main" id="{01277BBC-31A2-F6C5-F8C0-D37E4468D85B}"/>
                  </a:ext>
                </a:extLst>
              </p:cNvPr>
              <p:cNvSpPr/>
              <p:nvPr/>
            </p:nvSpPr>
            <p:spPr>
              <a:xfrm>
                <a:off x="3108961"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7" name="Oval 36">
                <a:extLst>
                  <a:ext uri="{FF2B5EF4-FFF2-40B4-BE49-F238E27FC236}">
                    <a16:creationId xmlns:a16="http://schemas.microsoft.com/office/drawing/2014/main" id="{0D3042D1-BF14-2CEF-3432-559CA13B4742}"/>
                  </a:ext>
                </a:extLst>
              </p:cNvPr>
              <p:cNvSpPr/>
              <p:nvPr/>
            </p:nvSpPr>
            <p:spPr>
              <a:xfrm>
                <a:off x="3108961"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8" name="Oval 37">
                <a:extLst>
                  <a:ext uri="{FF2B5EF4-FFF2-40B4-BE49-F238E27FC236}">
                    <a16:creationId xmlns:a16="http://schemas.microsoft.com/office/drawing/2014/main" id="{0DB9FB1B-3954-251C-987B-F4F23CDDAC9A}"/>
                  </a:ext>
                </a:extLst>
              </p:cNvPr>
              <p:cNvSpPr/>
              <p:nvPr/>
            </p:nvSpPr>
            <p:spPr>
              <a:xfrm>
                <a:off x="2168435"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9" name="Oval 38">
                <a:extLst>
                  <a:ext uri="{FF2B5EF4-FFF2-40B4-BE49-F238E27FC236}">
                    <a16:creationId xmlns:a16="http://schemas.microsoft.com/office/drawing/2014/main" id="{B5678ACF-9BE5-24F4-4CEE-84AECE35D89A}"/>
                  </a:ext>
                </a:extLst>
              </p:cNvPr>
              <p:cNvSpPr/>
              <p:nvPr/>
            </p:nvSpPr>
            <p:spPr>
              <a:xfrm>
                <a:off x="2651761" y="3442064"/>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grpSp>
      </p:grpSp>
    </p:spTree>
    <p:extLst>
      <p:ext uri="{BB962C8B-B14F-4D97-AF65-F5344CB8AC3E}">
        <p14:creationId xmlns:p14="http://schemas.microsoft.com/office/powerpoint/2010/main" val="330153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46E62-456C-F1A2-B32C-B11ABD2E92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E97DD7-59A2-C397-C0FA-0BEB473668DA}"/>
              </a:ext>
            </a:extLst>
          </p:cNvPr>
          <p:cNvSpPr>
            <a:spLocks noGrp="1"/>
          </p:cNvSpPr>
          <p:nvPr>
            <p:ph type="title"/>
          </p:nvPr>
        </p:nvSpPr>
        <p:spPr>
          <a:xfrm>
            <a:off x="838199" y="237744"/>
            <a:ext cx="10812517" cy="542649"/>
          </a:xfrm>
        </p:spPr>
        <p:txBody>
          <a:bodyPr/>
          <a:lstStyle/>
          <a:p>
            <a:r>
              <a:rPr lang="es-US" sz="3200" noProof="0" dirty="0">
                <a:latin typeface="Poppins" panose="00000500000000000000" pitchFamily="2" charset="0"/>
                <a:ea typeface="Calibri" panose="020F0502020204030204" pitchFamily="34" charset="0"/>
                <a:cs typeface="Arial" panose="020B0604020202020204" pitchFamily="34" charset="0"/>
              </a:rPr>
              <a:t>Composición de los números</a:t>
            </a:r>
            <a:endParaRPr lang="es-US" sz="3200" noProof="0" dirty="0"/>
          </a:p>
        </p:txBody>
      </p:sp>
      <p:sp>
        <p:nvSpPr>
          <p:cNvPr id="2" name="Content Placeholder 1">
            <a:extLst>
              <a:ext uri="{FF2B5EF4-FFF2-40B4-BE49-F238E27FC236}">
                <a16:creationId xmlns:a16="http://schemas.microsoft.com/office/drawing/2014/main" id="{A5F16CE9-076E-4915-F7FD-52C3AFDB3C95}"/>
              </a:ext>
            </a:extLst>
          </p:cNvPr>
          <p:cNvSpPr>
            <a:spLocks noGrp="1"/>
          </p:cNvSpPr>
          <p:nvPr>
            <p:ph sz="half" idx="1"/>
          </p:nvPr>
        </p:nvSpPr>
        <p:spPr>
          <a:xfrm>
            <a:off x="838200" y="1324303"/>
            <a:ext cx="5181600" cy="2751308"/>
          </a:xfrm>
        </p:spPr>
        <p:txBody>
          <a:bodyPr>
            <a:normAutofit fontScale="92500"/>
          </a:bodyPr>
          <a:lstStyle/>
          <a:p>
            <a:pPr marL="0" indent="0">
              <a:spcAft>
                <a:spcPts val="1200"/>
              </a:spcAft>
              <a:buNone/>
            </a:pPr>
            <a:r>
              <a:rPr lang="es-US" noProof="0" dirty="0">
                <a:ea typeface="Calibri" panose="020F0502020204030204" pitchFamily="34" charset="0"/>
                <a:cs typeface="Arial" panose="020B0604020202020204" pitchFamily="34" charset="0"/>
              </a:rPr>
              <a:t>Composición de los números</a:t>
            </a:r>
            <a:r>
              <a:rPr lang="es-US" noProof="0" dirty="0"/>
              <a:t>:</a:t>
            </a:r>
          </a:p>
          <a:p>
            <a:pPr lvl="1">
              <a:spcAft>
                <a:spcPts val="1200"/>
              </a:spcAft>
            </a:pPr>
            <a:r>
              <a:rPr lang="es-US" sz="2800" noProof="0" dirty="0"/>
              <a:t>unir dos números para hacer un número mayor</a:t>
            </a:r>
          </a:p>
          <a:p>
            <a:pPr lvl="1">
              <a:spcAft>
                <a:spcPts val="1200"/>
              </a:spcAft>
            </a:pPr>
            <a:r>
              <a:rPr lang="es-US" sz="2800" noProof="0" dirty="0"/>
              <a:t>3 y 4 hacen 7</a:t>
            </a:r>
          </a:p>
        </p:txBody>
      </p:sp>
      <p:grpSp>
        <p:nvGrpSpPr>
          <p:cNvPr id="6" name="Group 5" descr="Tres círculos.">
            <a:extLst>
              <a:ext uri="{FF2B5EF4-FFF2-40B4-BE49-F238E27FC236}">
                <a16:creationId xmlns:a16="http://schemas.microsoft.com/office/drawing/2014/main" id="{9A393ABA-825A-38FA-844B-C4C809EE0C0E}"/>
              </a:ext>
            </a:extLst>
          </p:cNvPr>
          <p:cNvGrpSpPr/>
          <p:nvPr/>
        </p:nvGrpSpPr>
        <p:grpSpPr>
          <a:xfrm>
            <a:off x="6988629" y="2397035"/>
            <a:ext cx="1423851" cy="1476102"/>
            <a:chOff x="6988629" y="2397035"/>
            <a:chExt cx="1423851" cy="1476102"/>
          </a:xfrm>
        </p:grpSpPr>
        <p:sp>
          <p:nvSpPr>
            <p:cNvPr id="30" name="Oval 29">
              <a:extLst>
                <a:ext uri="{FF2B5EF4-FFF2-40B4-BE49-F238E27FC236}">
                  <a16:creationId xmlns:a16="http://schemas.microsoft.com/office/drawing/2014/main" id="{0157C7AD-454E-8376-324D-62DD08BA7A94}"/>
                </a:ext>
              </a:extLst>
            </p:cNvPr>
            <p:cNvSpPr/>
            <p:nvPr/>
          </p:nvSpPr>
          <p:spPr>
            <a:xfrm>
              <a:off x="7471954" y="239703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1" name="Oval 30">
              <a:extLst>
                <a:ext uri="{FF2B5EF4-FFF2-40B4-BE49-F238E27FC236}">
                  <a16:creationId xmlns:a16="http://schemas.microsoft.com/office/drawing/2014/main" id="{582FF969-2E4B-C609-4946-404FCAE745D6}"/>
                </a:ext>
              </a:extLst>
            </p:cNvPr>
            <p:cNvSpPr/>
            <p:nvPr/>
          </p:nvSpPr>
          <p:spPr>
            <a:xfrm>
              <a:off x="7929155"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2" name="Oval 31">
              <a:extLst>
                <a:ext uri="{FF2B5EF4-FFF2-40B4-BE49-F238E27FC236}">
                  <a16:creationId xmlns:a16="http://schemas.microsoft.com/office/drawing/2014/main" id="{3BAA79E5-D3D7-6F73-F827-20F74E7FF562}"/>
                </a:ext>
              </a:extLst>
            </p:cNvPr>
            <p:cNvSpPr/>
            <p:nvPr/>
          </p:nvSpPr>
          <p:spPr>
            <a:xfrm>
              <a:off x="6988629"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grpSp>
      <p:sp>
        <p:nvSpPr>
          <p:cNvPr id="3" name="Content Placeholder 2">
            <a:extLst>
              <a:ext uri="{FF2B5EF4-FFF2-40B4-BE49-F238E27FC236}">
                <a16:creationId xmlns:a16="http://schemas.microsoft.com/office/drawing/2014/main" id="{5BEE8B71-B64D-A19B-EFCA-9A00275C0DC1}"/>
              </a:ext>
            </a:extLst>
          </p:cNvPr>
          <p:cNvSpPr>
            <a:spLocks noGrp="1"/>
          </p:cNvSpPr>
          <p:nvPr>
            <p:ph sz="half" idx="2"/>
          </p:nvPr>
        </p:nvSpPr>
        <p:spPr>
          <a:xfrm>
            <a:off x="6988628" y="4180115"/>
            <a:ext cx="1423852" cy="1097279"/>
          </a:xfrm>
        </p:spPr>
        <p:txBody>
          <a:bodyPr>
            <a:normAutofit/>
          </a:bodyPr>
          <a:lstStyle/>
          <a:p>
            <a:pPr marL="0" indent="0" algn="ctr">
              <a:buNone/>
            </a:pPr>
            <a:r>
              <a:rPr lang="es-US" sz="4000" b="1" noProof="0" dirty="0"/>
              <a:t>3</a:t>
            </a:r>
          </a:p>
        </p:txBody>
      </p:sp>
      <p:grpSp>
        <p:nvGrpSpPr>
          <p:cNvPr id="7" name="Group 6" descr="Cuatro círculos. ">
            <a:extLst>
              <a:ext uri="{FF2B5EF4-FFF2-40B4-BE49-F238E27FC236}">
                <a16:creationId xmlns:a16="http://schemas.microsoft.com/office/drawing/2014/main" id="{C8CA6A00-7987-51FD-3F14-C61ECF52F238}"/>
              </a:ext>
            </a:extLst>
          </p:cNvPr>
          <p:cNvGrpSpPr/>
          <p:nvPr/>
        </p:nvGrpSpPr>
        <p:grpSpPr>
          <a:xfrm>
            <a:off x="9601201" y="2397035"/>
            <a:ext cx="1436914" cy="1476102"/>
            <a:chOff x="9601201" y="2397035"/>
            <a:chExt cx="1436914" cy="1476102"/>
          </a:xfrm>
        </p:grpSpPr>
        <p:sp>
          <p:nvSpPr>
            <p:cNvPr id="35" name="Oval 34" descr="Four circles.">
              <a:extLst>
                <a:ext uri="{FF2B5EF4-FFF2-40B4-BE49-F238E27FC236}">
                  <a16:creationId xmlns:a16="http://schemas.microsoft.com/office/drawing/2014/main" id="{6081E05D-6C5C-1D0F-390C-B5C46E5738A9}"/>
                </a:ext>
              </a:extLst>
            </p:cNvPr>
            <p:cNvSpPr/>
            <p:nvPr/>
          </p:nvSpPr>
          <p:spPr>
            <a:xfrm>
              <a:off x="9601201" y="239703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6" name="Oval 35" descr="Four circles.">
              <a:extLst>
                <a:ext uri="{FF2B5EF4-FFF2-40B4-BE49-F238E27FC236}">
                  <a16:creationId xmlns:a16="http://schemas.microsoft.com/office/drawing/2014/main" id="{4A2A659D-2E75-2BAD-2381-93756D17356E}"/>
                </a:ext>
              </a:extLst>
            </p:cNvPr>
            <p:cNvSpPr/>
            <p:nvPr/>
          </p:nvSpPr>
          <p:spPr>
            <a:xfrm>
              <a:off x="10554790" y="239703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7" name="Oval 36" descr="Four circles.">
              <a:extLst>
                <a:ext uri="{FF2B5EF4-FFF2-40B4-BE49-F238E27FC236}">
                  <a16:creationId xmlns:a16="http://schemas.microsoft.com/office/drawing/2014/main" id="{9DB88610-DF32-BC97-5832-F528712995BF}"/>
                </a:ext>
              </a:extLst>
            </p:cNvPr>
            <p:cNvSpPr/>
            <p:nvPr/>
          </p:nvSpPr>
          <p:spPr>
            <a:xfrm>
              <a:off x="10554790"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8" name="Oval 37" descr="Four circles.">
              <a:extLst>
                <a:ext uri="{FF2B5EF4-FFF2-40B4-BE49-F238E27FC236}">
                  <a16:creationId xmlns:a16="http://schemas.microsoft.com/office/drawing/2014/main" id="{BF47112D-49B5-E6CB-363A-6009F138DF42}"/>
                </a:ext>
              </a:extLst>
            </p:cNvPr>
            <p:cNvSpPr/>
            <p:nvPr/>
          </p:nvSpPr>
          <p:spPr>
            <a:xfrm>
              <a:off x="9614264"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grpSp>
      <p:sp>
        <p:nvSpPr>
          <p:cNvPr id="5" name="Content Placeholder 2">
            <a:extLst>
              <a:ext uri="{FF2B5EF4-FFF2-40B4-BE49-F238E27FC236}">
                <a16:creationId xmlns:a16="http://schemas.microsoft.com/office/drawing/2014/main" id="{CE774100-61AA-2C06-E248-D5EC45C341EC}"/>
              </a:ext>
            </a:extLst>
          </p:cNvPr>
          <p:cNvSpPr txBox="1">
            <a:spLocks/>
          </p:cNvSpPr>
          <p:nvPr/>
        </p:nvSpPr>
        <p:spPr>
          <a:xfrm>
            <a:off x="9653451" y="4180115"/>
            <a:ext cx="1423852" cy="1097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US" sz="4000" b="1" noProof="0" dirty="0"/>
              <a:t>4</a:t>
            </a:r>
          </a:p>
        </p:txBody>
      </p:sp>
    </p:spTree>
    <p:extLst>
      <p:ext uri="{BB962C8B-B14F-4D97-AF65-F5344CB8AC3E}">
        <p14:creationId xmlns:p14="http://schemas.microsoft.com/office/powerpoint/2010/main" val="176684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BFB26-96C0-018B-7053-2B0F1660DD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AF3EF5-7CD5-E2B1-E4AF-EF55ED5A5C76}"/>
              </a:ext>
            </a:extLst>
          </p:cNvPr>
          <p:cNvSpPr>
            <a:spLocks noGrp="1"/>
          </p:cNvSpPr>
          <p:nvPr>
            <p:ph type="title"/>
          </p:nvPr>
        </p:nvSpPr>
        <p:spPr>
          <a:xfrm>
            <a:off x="838199" y="237744"/>
            <a:ext cx="10812517" cy="48635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Descomposición de los números </a:t>
            </a:r>
            <a:endParaRPr lang="es-US" noProof="0" dirty="0"/>
          </a:p>
        </p:txBody>
      </p:sp>
      <p:sp>
        <p:nvSpPr>
          <p:cNvPr id="2" name="Content Placeholder 1">
            <a:extLst>
              <a:ext uri="{FF2B5EF4-FFF2-40B4-BE49-F238E27FC236}">
                <a16:creationId xmlns:a16="http://schemas.microsoft.com/office/drawing/2014/main" id="{47B51086-10A9-3EE5-8028-8077725D62EB}"/>
              </a:ext>
            </a:extLst>
          </p:cNvPr>
          <p:cNvSpPr>
            <a:spLocks noGrp="1"/>
          </p:cNvSpPr>
          <p:nvPr>
            <p:ph sz="half" idx="1"/>
          </p:nvPr>
        </p:nvSpPr>
        <p:spPr>
          <a:xfrm>
            <a:off x="838199" y="1324303"/>
            <a:ext cx="5457825" cy="2751308"/>
          </a:xfrm>
        </p:spPr>
        <p:txBody>
          <a:bodyPr>
            <a:noAutofit/>
          </a:bodyPr>
          <a:lstStyle/>
          <a:p>
            <a:pPr marL="0" indent="0">
              <a:spcAft>
                <a:spcPts val="1200"/>
              </a:spcAft>
              <a:buNone/>
            </a:pPr>
            <a:r>
              <a:rPr lang="es-US" noProof="0" dirty="0">
                <a:ea typeface="Calibri" panose="020F0502020204030204" pitchFamily="34" charset="0"/>
                <a:cs typeface="Arial" panose="020B0604020202020204" pitchFamily="34" charset="0"/>
              </a:rPr>
              <a:t>Descomposición de los números </a:t>
            </a:r>
            <a:r>
              <a:rPr lang="es-US" noProof="0" dirty="0"/>
              <a:t>:</a:t>
            </a:r>
          </a:p>
          <a:p>
            <a:pPr>
              <a:spcAft>
                <a:spcPts val="1200"/>
              </a:spcAft>
            </a:pPr>
            <a:r>
              <a:rPr lang="es-US" noProof="0" dirty="0"/>
              <a:t>dividir un número en partes</a:t>
            </a:r>
          </a:p>
          <a:p>
            <a:pPr>
              <a:spcAft>
                <a:spcPts val="1200"/>
              </a:spcAft>
            </a:pPr>
            <a:r>
              <a:rPr lang="es-US" noProof="0" dirty="0"/>
              <a:t>7 se puede dividir en 3 y 4</a:t>
            </a:r>
          </a:p>
        </p:txBody>
      </p:sp>
      <p:grpSp>
        <p:nvGrpSpPr>
          <p:cNvPr id="5" name="Group 4" descr="Siete círculos.">
            <a:extLst>
              <a:ext uri="{FF2B5EF4-FFF2-40B4-BE49-F238E27FC236}">
                <a16:creationId xmlns:a16="http://schemas.microsoft.com/office/drawing/2014/main" id="{C3ACE1B7-279A-2C47-C534-E214EEF2807B}"/>
              </a:ext>
            </a:extLst>
          </p:cNvPr>
          <p:cNvGrpSpPr/>
          <p:nvPr/>
        </p:nvGrpSpPr>
        <p:grpSpPr>
          <a:xfrm>
            <a:off x="7783285" y="2488475"/>
            <a:ext cx="2627813" cy="1384662"/>
            <a:chOff x="7783285" y="2488475"/>
            <a:chExt cx="2627813" cy="1384662"/>
          </a:xfrm>
        </p:grpSpPr>
        <p:sp>
          <p:nvSpPr>
            <p:cNvPr id="31" name="Oval 30">
              <a:extLst>
                <a:ext uri="{FF2B5EF4-FFF2-40B4-BE49-F238E27FC236}">
                  <a16:creationId xmlns:a16="http://schemas.microsoft.com/office/drawing/2014/main" id="{9C98EAD3-E750-5FC6-EC9D-7A3BCE2C73D8}"/>
                </a:ext>
              </a:extLst>
            </p:cNvPr>
            <p:cNvSpPr/>
            <p:nvPr/>
          </p:nvSpPr>
          <p:spPr>
            <a:xfrm>
              <a:off x="8498114"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2" name="Oval 31">
              <a:extLst>
                <a:ext uri="{FF2B5EF4-FFF2-40B4-BE49-F238E27FC236}">
                  <a16:creationId xmlns:a16="http://schemas.microsoft.com/office/drawing/2014/main" id="{90025FB0-8089-7439-6B28-AEF90CAB4DBE}"/>
                </a:ext>
              </a:extLst>
            </p:cNvPr>
            <p:cNvSpPr/>
            <p:nvPr/>
          </p:nvSpPr>
          <p:spPr>
            <a:xfrm>
              <a:off x="7783285"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7" name="Oval 36">
              <a:extLst>
                <a:ext uri="{FF2B5EF4-FFF2-40B4-BE49-F238E27FC236}">
                  <a16:creationId xmlns:a16="http://schemas.microsoft.com/office/drawing/2014/main" id="{91847487-911C-7A4C-0A61-D87EBF47DF6A}"/>
                </a:ext>
              </a:extLst>
            </p:cNvPr>
            <p:cNvSpPr/>
            <p:nvPr/>
          </p:nvSpPr>
          <p:spPr>
            <a:xfrm>
              <a:off x="9927773"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38" name="Oval 37">
              <a:extLst>
                <a:ext uri="{FF2B5EF4-FFF2-40B4-BE49-F238E27FC236}">
                  <a16:creationId xmlns:a16="http://schemas.microsoft.com/office/drawing/2014/main" id="{73CAD426-6EB5-A4F0-214E-0FE72AE35ACE}"/>
                </a:ext>
              </a:extLst>
            </p:cNvPr>
            <p:cNvSpPr/>
            <p:nvPr/>
          </p:nvSpPr>
          <p:spPr>
            <a:xfrm>
              <a:off x="9212943"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9" name="Oval 8">
              <a:extLst>
                <a:ext uri="{FF2B5EF4-FFF2-40B4-BE49-F238E27FC236}">
                  <a16:creationId xmlns:a16="http://schemas.microsoft.com/office/drawing/2014/main" id="{6C2B4F89-6E95-AE7A-9CE0-F67CDFCC6CF4}"/>
                </a:ext>
              </a:extLst>
            </p:cNvPr>
            <p:cNvSpPr/>
            <p:nvPr/>
          </p:nvSpPr>
          <p:spPr>
            <a:xfrm>
              <a:off x="8498114" y="24884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10" name="Oval 9">
              <a:extLst>
                <a:ext uri="{FF2B5EF4-FFF2-40B4-BE49-F238E27FC236}">
                  <a16:creationId xmlns:a16="http://schemas.microsoft.com/office/drawing/2014/main" id="{B18AA575-FDB1-7870-4F2B-DD7E599058C4}"/>
                </a:ext>
              </a:extLst>
            </p:cNvPr>
            <p:cNvSpPr/>
            <p:nvPr/>
          </p:nvSpPr>
          <p:spPr>
            <a:xfrm>
              <a:off x="9927773" y="24884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11" name="Oval 10">
              <a:extLst>
                <a:ext uri="{FF2B5EF4-FFF2-40B4-BE49-F238E27FC236}">
                  <a16:creationId xmlns:a16="http://schemas.microsoft.com/office/drawing/2014/main" id="{6C9BB457-75A5-4AF5-94F2-AEBB4F0353C2}"/>
                </a:ext>
              </a:extLst>
            </p:cNvPr>
            <p:cNvSpPr/>
            <p:nvPr/>
          </p:nvSpPr>
          <p:spPr>
            <a:xfrm>
              <a:off x="9212943" y="24884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grpSp>
      <p:sp>
        <p:nvSpPr>
          <p:cNvPr id="3" name="Content Placeholder 2">
            <a:extLst>
              <a:ext uri="{FF2B5EF4-FFF2-40B4-BE49-F238E27FC236}">
                <a16:creationId xmlns:a16="http://schemas.microsoft.com/office/drawing/2014/main" id="{EB79842B-65D7-98CD-15D1-7926AA10B077}"/>
              </a:ext>
            </a:extLst>
          </p:cNvPr>
          <p:cNvSpPr>
            <a:spLocks noGrp="1"/>
          </p:cNvSpPr>
          <p:nvPr>
            <p:ph sz="half" idx="2"/>
          </p:nvPr>
        </p:nvSpPr>
        <p:spPr>
          <a:xfrm>
            <a:off x="7783284" y="4180115"/>
            <a:ext cx="2627813" cy="1097279"/>
          </a:xfrm>
        </p:spPr>
        <p:txBody>
          <a:bodyPr>
            <a:normAutofit/>
          </a:bodyPr>
          <a:lstStyle/>
          <a:p>
            <a:pPr marL="0" indent="0" algn="ctr">
              <a:buNone/>
            </a:pPr>
            <a:r>
              <a:rPr lang="es-US" sz="4000" b="1" noProof="0" dirty="0"/>
              <a:t>7</a:t>
            </a:r>
          </a:p>
        </p:txBody>
      </p:sp>
    </p:spTree>
    <p:extLst>
      <p:ext uri="{BB962C8B-B14F-4D97-AF65-F5344CB8AC3E}">
        <p14:creationId xmlns:p14="http://schemas.microsoft.com/office/powerpoint/2010/main" val="2737974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E492F3C-5FD8-4C6D-56E2-F446D4990CCF}"/>
              </a:ext>
            </a:extLst>
          </p:cNvPr>
          <p:cNvSpPr>
            <a:spLocks noGrp="1"/>
          </p:cNvSpPr>
          <p:nvPr>
            <p:ph type="title"/>
          </p:nvPr>
        </p:nvSpPr>
        <p:spPr>
          <a:xfrm>
            <a:off x="838199" y="237744"/>
            <a:ext cx="10812517" cy="508794"/>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Los números se pueden combinar y desarmar</a:t>
            </a:r>
            <a:r>
              <a:rPr lang="es-US" noProof="0" dirty="0"/>
              <a:t>.</a:t>
            </a:r>
          </a:p>
        </p:txBody>
      </p:sp>
      <p:sp>
        <p:nvSpPr>
          <p:cNvPr id="23" name="Content Placeholder 22">
            <a:extLst>
              <a:ext uri="{FF2B5EF4-FFF2-40B4-BE49-F238E27FC236}">
                <a16:creationId xmlns:a16="http://schemas.microsoft.com/office/drawing/2014/main" id="{52FE1150-30C4-D314-50C3-AEB59B916299}"/>
              </a:ext>
            </a:extLst>
          </p:cNvPr>
          <p:cNvSpPr>
            <a:spLocks noGrp="1"/>
          </p:cNvSpPr>
          <p:nvPr>
            <p:ph sz="half" idx="1"/>
          </p:nvPr>
        </p:nvSpPr>
        <p:spPr/>
        <p:txBody>
          <a:bodyPr/>
          <a:lstStyle/>
          <a:p>
            <a:pPr marL="0" indent="0">
              <a:buNone/>
            </a:pPr>
            <a:r>
              <a:rPr lang="es-US" noProof="0" dirty="0"/>
              <a:t>Los niños en preescolar, TK y K entienden que los números se pueden dividir de más de una manera.</a:t>
            </a:r>
          </a:p>
        </p:txBody>
      </p:sp>
      <p:pic>
        <p:nvPicPr>
          <p:cNvPr id="30" name="Picture Placeholder 29" descr="Una profesora le muestra las manos a un alumno. En una mano tiene tres dedos levantados y en la otra, dos.">
            <a:extLst>
              <a:ext uri="{FF2B5EF4-FFF2-40B4-BE49-F238E27FC236}">
                <a16:creationId xmlns:a16="http://schemas.microsoft.com/office/drawing/2014/main" id="{B7FC6FA0-6917-E448-ED0A-F322C3652A95}"/>
              </a:ext>
            </a:extLst>
          </p:cNvPr>
          <p:cNvPicPr>
            <a:picLocks noGrp="1" noChangeAspect="1"/>
          </p:cNvPicPr>
          <p:nvPr>
            <p:ph type="pic" sz="quarter" idx="15"/>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4000" contrast="5000"/>
                    </a14:imgEffect>
                  </a14:imgLayer>
                </a14:imgProps>
              </a:ext>
              <a:ext uri="{28A0092B-C50C-407E-A947-70E740481C1C}">
                <a14:useLocalDpi xmlns:a14="http://schemas.microsoft.com/office/drawing/2010/main"/>
              </a:ext>
            </a:extLst>
          </a:blip>
          <a:srcRect/>
          <a:stretch>
            <a:fillRect/>
          </a:stretch>
        </p:blipFill>
        <p:spPr>
          <a:ln>
            <a:solidFill>
              <a:srgbClr val="4C8503"/>
            </a:solidFill>
          </a:ln>
        </p:spPr>
      </p:pic>
      <p:sp>
        <p:nvSpPr>
          <p:cNvPr id="27" name="Text Placeholder 26">
            <a:extLst>
              <a:ext uri="{FF2B5EF4-FFF2-40B4-BE49-F238E27FC236}">
                <a16:creationId xmlns:a16="http://schemas.microsoft.com/office/drawing/2014/main" id="{664BB141-B6C1-0D89-EE9C-E345502C2155}"/>
              </a:ext>
            </a:extLst>
          </p:cNvPr>
          <p:cNvSpPr>
            <a:spLocks noGrp="1"/>
          </p:cNvSpPr>
          <p:nvPr>
            <p:ph type="body" sz="quarter" idx="17"/>
          </p:nvPr>
        </p:nvSpPr>
        <p:spPr>
          <a:xfrm>
            <a:off x="1768475" y="5050952"/>
            <a:ext cx="3619500" cy="514350"/>
          </a:xfrm>
        </p:spPr>
        <p:txBody>
          <a:bodyPr/>
          <a:lstStyle/>
          <a:p>
            <a:pPr algn="ctr"/>
            <a:r>
              <a:rPr lang="es-US" noProof="0" dirty="0"/>
              <a:t>Muchas maneras de hacer 5</a:t>
            </a:r>
          </a:p>
        </p:txBody>
      </p:sp>
      <p:pic>
        <p:nvPicPr>
          <p:cNvPr id="32" name="Picture Placeholder 31" descr="Los clavos en la pared están numerados del uno al diez en tres filas.">
            <a:extLst>
              <a:ext uri="{FF2B5EF4-FFF2-40B4-BE49-F238E27FC236}">
                <a16:creationId xmlns:a16="http://schemas.microsoft.com/office/drawing/2014/main" id="{0A8AD52F-F8E1-A9BA-1082-FB188649494E}"/>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a:ln>
            <a:solidFill>
              <a:srgbClr val="4C8503"/>
            </a:solidFill>
          </a:ln>
        </p:spPr>
      </p:pic>
      <p:sp>
        <p:nvSpPr>
          <p:cNvPr id="28" name="Text Placeholder 27">
            <a:extLst>
              <a:ext uri="{FF2B5EF4-FFF2-40B4-BE49-F238E27FC236}">
                <a16:creationId xmlns:a16="http://schemas.microsoft.com/office/drawing/2014/main" id="{83B6D07A-41B9-C574-C7A3-B389012221D7}"/>
              </a:ext>
            </a:extLst>
          </p:cNvPr>
          <p:cNvSpPr>
            <a:spLocks noGrp="1"/>
          </p:cNvSpPr>
          <p:nvPr>
            <p:ph type="body" sz="quarter" idx="18"/>
          </p:nvPr>
        </p:nvSpPr>
        <p:spPr>
          <a:xfrm>
            <a:off x="6867845" y="5050952"/>
            <a:ext cx="3619500" cy="514350"/>
          </a:xfrm>
        </p:spPr>
        <p:txBody>
          <a:bodyPr/>
          <a:lstStyle/>
          <a:p>
            <a:pPr algn="ctr"/>
            <a:r>
              <a:rPr lang="es-US" noProof="0" dirty="0"/>
              <a:t>Muchas maneras de hacer 10</a:t>
            </a:r>
          </a:p>
        </p:txBody>
      </p:sp>
      <p:sp>
        <p:nvSpPr>
          <p:cNvPr id="24" name="Text Placeholder 23">
            <a:extLst>
              <a:ext uri="{FF2B5EF4-FFF2-40B4-BE49-F238E27FC236}">
                <a16:creationId xmlns:a16="http://schemas.microsoft.com/office/drawing/2014/main" id="{60E0244D-F492-406D-E18F-3165D3D76784}"/>
              </a:ext>
            </a:extLst>
          </p:cNvPr>
          <p:cNvSpPr>
            <a:spLocks noGrp="1"/>
          </p:cNvSpPr>
          <p:nvPr>
            <p:ph type="body" sz="quarter" idx="14"/>
          </p:nvPr>
        </p:nvSpPr>
        <p:spPr/>
        <p:txBody>
          <a:bodyPr/>
          <a:lstStyle/>
          <a:p>
            <a:r>
              <a:rPr lang="es-US" noProof="0" dirty="0"/>
              <a:t>Clements &amp; Sarama (2020)</a:t>
            </a:r>
          </a:p>
        </p:txBody>
      </p:sp>
    </p:spTree>
    <p:extLst>
      <p:ext uri="{BB962C8B-B14F-4D97-AF65-F5344CB8AC3E}">
        <p14:creationId xmlns:p14="http://schemas.microsoft.com/office/powerpoint/2010/main" val="3820994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48635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Explorar: ¡Vamos a sumar y restar!</a:t>
            </a:r>
            <a:endParaRPr lang="es-US" b="0" noProof="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BB0CD6F-BC9C-A1FD-B51F-7F887E248513}"/>
              </a:ext>
            </a:extLst>
          </p:cNvPr>
          <p:cNvSpPr>
            <a:spLocks noGrp="1"/>
          </p:cNvSpPr>
          <p:nvPr>
            <p:ph idx="1"/>
          </p:nvPr>
        </p:nvSpPr>
        <p:spPr>
          <a:xfrm>
            <a:off x="851646" y="2442754"/>
            <a:ext cx="10499977" cy="3161914"/>
          </a:xfrm>
        </p:spPr>
        <p:txBody>
          <a:bodyPr>
            <a:normAutofit/>
          </a:bodyPr>
          <a:lstStyle/>
          <a:p>
            <a:pPr marL="0" indent="0" algn="ctr">
              <a:buNone/>
            </a:pPr>
            <a:r>
              <a:rPr lang="es-US" sz="4000" b="1" noProof="0" dirty="0">
                <a:solidFill>
                  <a:schemeClr val="accent1"/>
                </a:solidFill>
              </a:rPr>
              <a:t>12 + 13 = ?</a:t>
            </a:r>
          </a:p>
          <a:p>
            <a:pPr marL="0" indent="0" algn="ctr">
              <a:buNone/>
            </a:pPr>
            <a:r>
              <a:rPr lang="es-US" sz="4000" b="1" noProof="0" dirty="0">
                <a:solidFill>
                  <a:schemeClr val="accent1"/>
                </a:solidFill>
              </a:rPr>
              <a:t>13 + 12 = ?</a:t>
            </a:r>
          </a:p>
          <a:p>
            <a:pPr marL="0" indent="0" algn="ctr">
              <a:buNone/>
            </a:pPr>
            <a:r>
              <a:rPr lang="es-US" sz="4000" b="1" noProof="0" dirty="0">
                <a:solidFill>
                  <a:schemeClr val="accent1"/>
                </a:solidFill>
              </a:rPr>
              <a:t>25 – 12 = ?</a:t>
            </a:r>
          </a:p>
        </p:txBody>
      </p:sp>
    </p:spTree>
    <p:extLst>
      <p:ext uri="{BB962C8B-B14F-4D97-AF65-F5344CB8AC3E}">
        <p14:creationId xmlns:p14="http://schemas.microsoft.com/office/powerpoint/2010/main" val="2657456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Objetivos de la sesión</a:t>
            </a:r>
            <a:endParaRPr lang="es-US" b="1" noProof="0" dirty="0">
              <a:solidFill>
                <a:schemeClr val="bg1"/>
              </a:solidFill>
              <a:latin typeface="Montserrat" pitchFamily="2" charset="77"/>
            </a:endParaRPr>
          </a:p>
        </p:txBody>
      </p:sp>
      <p:sp>
        <p:nvSpPr>
          <p:cNvPr id="5" name="Content Placeholder 4">
            <a:extLst>
              <a:ext uri="{FF2B5EF4-FFF2-40B4-BE49-F238E27FC236}">
                <a16:creationId xmlns:a16="http://schemas.microsoft.com/office/drawing/2014/main" id="{DD542F7F-FA2E-219F-C3EB-AB1736D4B68A}"/>
              </a:ext>
            </a:extLst>
          </p:cNvPr>
          <p:cNvSpPr>
            <a:spLocks noGrp="1"/>
          </p:cNvSpPr>
          <p:nvPr>
            <p:ph sz="half" idx="1"/>
          </p:nvPr>
        </p:nvSpPr>
        <p:spPr>
          <a:xfrm>
            <a:off x="838200" y="1324303"/>
            <a:ext cx="5003800" cy="4601236"/>
          </a:xfrm>
        </p:spPr>
        <p:txBody>
          <a:bodyPr>
            <a:normAutofit lnSpcReduction="10000"/>
          </a:bodyPr>
          <a:lstStyle/>
          <a:p>
            <a:r>
              <a:rPr lang="es-US" noProof="0" dirty="0">
                <a:ea typeface="Calibri" panose="020F0502020204030204" pitchFamily="34" charset="0"/>
                <a:cs typeface="Arial" panose="020B0604020202020204" pitchFamily="34" charset="0"/>
              </a:rPr>
              <a:t>Discutir cómo los niños desarrollan una comprensión de suma y resta</a:t>
            </a:r>
            <a:r>
              <a:rPr lang="es-US" noProof="0" dirty="0"/>
              <a:t>.</a:t>
            </a:r>
          </a:p>
          <a:p>
            <a:r>
              <a:rPr lang="es-US" noProof="0" dirty="0"/>
              <a:t>Explorar diferentes estrategias que los niños podrían utilizar para resolver problemas de suma y resta.</a:t>
            </a:r>
          </a:p>
        </p:txBody>
      </p:sp>
      <p:pic>
        <p:nvPicPr>
          <p:cNvPr id="10" name="Content Placeholder 9">
            <a:extLst>
              <a:ext uri="{FF2B5EF4-FFF2-40B4-BE49-F238E27FC236}">
                <a16:creationId xmlns:a16="http://schemas.microsoft.com/office/drawing/2014/main" id="{F1CF0651-8F5E-8284-433E-A04401174C72}"/>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5000"/>
                    </a14:imgEffect>
                  </a14:imgLayer>
                </a14:imgProps>
              </a:ext>
              <a:ext uri="{28A0092B-C50C-407E-A947-70E740481C1C}">
                <a14:useLocalDpi xmlns:a14="http://schemas.microsoft.com/office/drawing/2010/main"/>
              </a:ext>
            </a:extLst>
          </a:blip>
          <a:stretch>
            <a:fillRect/>
          </a:stretch>
        </p:blipFill>
        <p:spPr>
          <a:xfrm>
            <a:off x="6172200" y="1575398"/>
            <a:ext cx="5181600" cy="4350141"/>
          </a:xfrm>
        </p:spPr>
      </p:pic>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5C8E09-146C-188F-06CB-E6C4C75BCF72}"/>
              </a:ext>
            </a:extLst>
          </p:cNvPr>
          <p:cNvSpPr>
            <a:spLocks noGrp="1"/>
          </p:cNvSpPr>
          <p:nvPr>
            <p:ph type="title"/>
          </p:nvPr>
        </p:nvSpPr>
        <p:spPr>
          <a:xfrm>
            <a:off x="838199" y="237744"/>
            <a:ext cx="10812517" cy="48635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Propiedades de la suma y la resta</a:t>
            </a:r>
            <a:endParaRPr lang="es-US" noProof="0" dirty="0"/>
          </a:p>
        </p:txBody>
      </p:sp>
      <p:sp>
        <p:nvSpPr>
          <p:cNvPr id="6" name="Content Placeholder 5">
            <a:extLst>
              <a:ext uri="{FF2B5EF4-FFF2-40B4-BE49-F238E27FC236}">
                <a16:creationId xmlns:a16="http://schemas.microsoft.com/office/drawing/2014/main" id="{ED3E5B08-63C2-EDB5-B8FE-0A1ED1AA2217}"/>
              </a:ext>
            </a:extLst>
          </p:cNvPr>
          <p:cNvSpPr>
            <a:spLocks noGrp="1"/>
          </p:cNvSpPr>
          <p:nvPr>
            <p:ph sz="half" idx="1"/>
          </p:nvPr>
        </p:nvSpPr>
        <p:spPr>
          <a:xfrm>
            <a:off x="838199" y="1324303"/>
            <a:ext cx="5510349" cy="4463650"/>
          </a:xfrm>
        </p:spPr>
        <p:txBody>
          <a:bodyPr>
            <a:normAutofit/>
          </a:bodyPr>
          <a:lstStyle/>
          <a:p>
            <a:pPr marL="0" indent="0">
              <a:buNone/>
            </a:pPr>
            <a:r>
              <a:rPr lang="es-US" sz="2400" b="1" noProof="0" dirty="0"/>
              <a:t>Propiedad conmutativa:</a:t>
            </a:r>
          </a:p>
          <a:p>
            <a:pPr marL="0" indent="0">
              <a:buNone/>
            </a:pPr>
            <a:r>
              <a:rPr lang="es-US" sz="2400" noProof="0" dirty="0"/>
              <a:t>Los números se pueden añadir en cualquier orden.</a:t>
            </a:r>
          </a:p>
          <a:p>
            <a:r>
              <a:rPr lang="es-US" sz="2400" noProof="0" dirty="0"/>
              <a:t>12 + 13 es igual a 13 + 12</a:t>
            </a:r>
          </a:p>
          <a:p>
            <a:pPr marL="0" indent="0">
              <a:spcBef>
                <a:spcPts val="2400"/>
              </a:spcBef>
              <a:buNone/>
            </a:pPr>
            <a:r>
              <a:rPr lang="es-US" sz="2400" b="1" noProof="0" dirty="0"/>
              <a:t>Propiedad inversa:</a:t>
            </a:r>
            <a:r>
              <a:rPr lang="es-US" sz="2400" noProof="0" dirty="0"/>
              <a:t> </a:t>
            </a:r>
          </a:p>
          <a:p>
            <a:pPr marL="0" indent="0">
              <a:buNone/>
            </a:pPr>
            <a:r>
              <a:rPr lang="es-US" sz="2400" noProof="0" dirty="0"/>
              <a:t>La suma y resta son opuestos. </a:t>
            </a:r>
          </a:p>
          <a:p>
            <a:pPr marL="228600" lvl="1">
              <a:spcBef>
                <a:spcPts val="1000"/>
              </a:spcBef>
            </a:pPr>
            <a:r>
              <a:rPr lang="es-US" noProof="0" dirty="0"/>
              <a:t>12 + 13 = 25, por lo tanto, 25 – 12 = 13</a:t>
            </a:r>
          </a:p>
        </p:txBody>
      </p:sp>
      <p:pic>
        <p:nvPicPr>
          <p:cNvPr id="9" name="Content Placeholder 8">
            <a:extLst>
              <a:ext uri="{FF2B5EF4-FFF2-40B4-BE49-F238E27FC236}">
                <a16:creationId xmlns:a16="http://schemas.microsoft.com/office/drawing/2014/main" id="{814ECB24-1379-7BC3-9423-4FEDDDD7399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6000" contrast="15000"/>
                    </a14:imgEffect>
                  </a14:imgLayer>
                </a14:imgProps>
              </a:ext>
              <a:ext uri="{28A0092B-C50C-407E-A947-70E740481C1C}">
                <a14:useLocalDpi xmlns:a14="http://schemas.microsoft.com/office/drawing/2010/main"/>
              </a:ext>
            </a:extLst>
          </a:blip>
          <a:srcRect b="-349"/>
          <a:stretch>
            <a:fillRect/>
          </a:stretch>
        </p:blipFill>
        <p:spPr>
          <a:xfrm>
            <a:off x="6348548" y="952115"/>
            <a:ext cx="5843452" cy="4835838"/>
          </a:xfrm>
        </p:spPr>
      </p:pic>
    </p:spTree>
    <p:extLst>
      <p:ext uri="{BB962C8B-B14F-4D97-AF65-F5344CB8AC3E}">
        <p14:creationId xmlns:p14="http://schemas.microsoft.com/office/powerpoint/2010/main" val="1783328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79CB7-D2E8-F2AD-1179-F4682A150C56}"/>
              </a:ext>
            </a:extLst>
          </p:cNvPr>
          <p:cNvSpPr>
            <a:spLocks noGrp="1"/>
          </p:cNvSpPr>
          <p:nvPr>
            <p:ph type="title"/>
          </p:nvPr>
        </p:nvSpPr>
        <p:spPr>
          <a:xfrm>
            <a:off x="4303419" y="237744"/>
            <a:ext cx="7705701" cy="978729"/>
          </a:xfrm>
        </p:spPr>
        <p:txBody>
          <a:bodyPr/>
          <a:lstStyle/>
          <a:p>
            <a:r>
              <a:rPr lang="es-US" noProof="0" dirty="0"/>
              <a:t>Resolver problemas de suma y resta </a:t>
            </a:r>
          </a:p>
        </p:txBody>
      </p:sp>
      <p:graphicFrame>
        <p:nvGraphicFramePr>
          <p:cNvPr id="9" name="Content Placeholder 8" descr="Conteo.&#10;Componer, descomponer y utilizar las propiedades de suma y resta.&#10;En base a hechos conocidos.">
            <a:extLst>
              <a:ext uri="{FF2B5EF4-FFF2-40B4-BE49-F238E27FC236}">
                <a16:creationId xmlns:a16="http://schemas.microsoft.com/office/drawing/2014/main" id="{78C230C8-320F-E690-58D8-1A5851BAEB0D}"/>
              </a:ext>
            </a:extLst>
          </p:cNvPr>
          <p:cNvGraphicFramePr>
            <a:graphicFrameLocks noGrp="1"/>
          </p:cNvGraphicFramePr>
          <p:nvPr>
            <p:ph idx="1"/>
            <p:extLst>
              <p:ext uri="{D42A27DB-BD31-4B8C-83A1-F6EECF244321}">
                <p14:modId xmlns:p14="http://schemas.microsoft.com/office/powerpoint/2010/main" val="2408852504"/>
              </p:ext>
            </p:extLst>
          </p:nvPr>
        </p:nvGraphicFramePr>
        <p:xfrm>
          <a:off x="4348480" y="1449977"/>
          <a:ext cx="7487919" cy="4376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Placeholder 10">
            <a:extLst>
              <a:ext uri="{FF2B5EF4-FFF2-40B4-BE49-F238E27FC236}">
                <a16:creationId xmlns:a16="http://schemas.microsoft.com/office/drawing/2014/main" id="{51D3BA73-1847-DB65-D9DE-D16460B44AF9}"/>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brightnessContrast bright="12000" contrast="9000"/>
                    </a14:imgEffect>
                  </a14:imgLayer>
                </a14:imgProps>
              </a:ext>
              <a:ext uri="{28A0092B-C50C-407E-A947-70E740481C1C}">
                <a14:useLocalDpi xmlns:a14="http://schemas.microsoft.com/office/drawing/2010/main"/>
              </a:ext>
            </a:extLst>
          </a:blip>
          <a:srcRect/>
          <a:stretch/>
        </p:blipFill>
        <p:spPr>
          <a:xfrm>
            <a:off x="0" y="0"/>
            <a:ext cx="4049486" cy="6176963"/>
          </a:xfrm>
        </p:spPr>
      </p:pic>
    </p:spTree>
    <p:extLst>
      <p:ext uri="{BB962C8B-B14F-4D97-AF65-F5344CB8AC3E}">
        <p14:creationId xmlns:p14="http://schemas.microsoft.com/office/powerpoint/2010/main" val="1695329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1066-5B34-8F20-3447-5E827CAC3B06}"/>
              </a:ext>
            </a:extLst>
          </p:cNvPr>
          <p:cNvSpPr>
            <a:spLocks noGrp="1"/>
          </p:cNvSpPr>
          <p:nvPr>
            <p:ph type="title"/>
          </p:nvPr>
        </p:nvSpPr>
        <p:spPr>
          <a:xfrm>
            <a:off x="851646" y="237744"/>
            <a:ext cx="10834075" cy="48635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Estrategias de conteo</a:t>
            </a:r>
            <a:endParaRPr lang="es-US" noProof="0" dirty="0"/>
          </a:p>
        </p:txBody>
      </p:sp>
      <p:sp>
        <p:nvSpPr>
          <p:cNvPr id="3" name="Content Placeholder 2">
            <a:extLst>
              <a:ext uri="{FF2B5EF4-FFF2-40B4-BE49-F238E27FC236}">
                <a16:creationId xmlns:a16="http://schemas.microsoft.com/office/drawing/2014/main" id="{686D30DA-5685-EFD9-503E-8E947A15F65E}"/>
              </a:ext>
            </a:extLst>
          </p:cNvPr>
          <p:cNvSpPr>
            <a:spLocks noGrp="1"/>
          </p:cNvSpPr>
          <p:nvPr>
            <p:ph idx="1"/>
          </p:nvPr>
        </p:nvSpPr>
        <p:spPr>
          <a:xfrm>
            <a:off x="851646" y="1110455"/>
            <a:ext cx="10834075" cy="4575970"/>
          </a:xfrm>
        </p:spPr>
        <p:txBody>
          <a:bodyPr numCol="2" spcCol="182880">
            <a:normAutofit/>
          </a:bodyPr>
          <a:lstStyle/>
          <a:p>
            <a:pPr marL="0" indent="0" algn="ctr">
              <a:spcAft>
                <a:spcPts val="1200"/>
              </a:spcAft>
              <a:buNone/>
            </a:pPr>
            <a:r>
              <a:rPr lang="es-US" sz="2400" b="1" noProof="0" dirty="0"/>
              <a:t>Contar todos</a:t>
            </a:r>
          </a:p>
          <a:p>
            <a:pPr marL="0" indent="0" algn="ctr">
              <a:buNone/>
            </a:pPr>
            <a:r>
              <a:rPr lang="es-US" b="1" spc="600" noProof="0" dirty="0">
                <a:solidFill>
                  <a:srgbClr val="4C8503"/>
                </a:solidFill>
              </a:rPr>
              <a:t>||||</a:t>
            </a:r>
          </a:p>
          <a:p>
            <a:pPr marL="0" indent="0" algn="ctr">
              <a:buNone/>
            </a:pPr>
            <a:r>
              <a:rPr lang="es-US" sz="2000" noProof="0" dirty="0"/>
              <a:t>“Uno, dos, tres, cuatro”</a:t>
            </a:r>
          </a:p>
          <a:p>
            <a:pPr marL="0" indent="0" algn="ctr">
              <a:buNone/>
            </a:pPr>
            <a:r>
              <a:rPr lang="es-US" b="1" spc="600" noProof="0" dirty="0"/>
              <a:t>|||||</a:t>
            </a:r>
            <a:endParaRPr lang="es-US" noProof="0" dirty="0"/>
          </a:p>
          <a:p>
            <a:pPr marL="0" indent="0" algn="ctr">
              <a:buNone/>
            </a:pPr>
            <a:r>
              <a:rPr lang="es-US" sz="2000" noProof="0" dirty="0"/>
              <a:t>“Uno, dos, tres, cuatro, cinco” </a:t>
            </a:r>
            <a:r>
              <a:rPr lang="es-US" b="1" spc="600" noProof="0" dirty="0">
                <a:solidFill>
                  <a:srgbClr val="4C8503"/>
                </a:solidFill>
              </a:rPr>
              <a:t>|||| </a:t>
            </a:r>
            <a:r>
              <a:rPr lang="es-US" b="1" spc="600" noProof="0" dirty="0"/>
              <a:t>|||||</a:t>
            </a:r>
            <a:endParaRPr lang="es-US" noProof="0" dirty="0"/>
          </a:p>
          <a:p>
            <a:pPr marL="0" indent="0" algn="ctr">
              <a:buNone/>
            </a:pPr>
            <a:r>
              <a:rPr lang="es-US" sz="2000" noProof="0" dirty="0"/>
              <a:t>“Uno, dos, tres, cuatro, cinco , seis, siete, ocho, nueve—¡nueve!”</a:t>
            </a:r>
          </a:p>
          <a:p>
            <a:pPr marL="0" indent="0" algn="ctr">
              <a:spcAft>
                <a:spcPts val="1200"/>
              </a:spcAft>
              <a:buNone/>
            </a:pPr>
            <a:r>
              <a:rPr lang="es-US" sz="2400" b="1" dirty="0"/>
              <a:t>Contar desde</a:t>
            </a:r>
          </a:p>
          <a:p>
            <a:pPr marL="0" indent="0" algn="ctr">
              <a:buNone/>
            </a:pPr>
            <a:r>
              <a:rPr lang="es-US" b="1" spc="600" noProof="0" dirty="0">
                <a:solidFill>
                  <a:srgbClr val="4C8503"/>
                </a:solidFill>
              </a:rPr>
              <a:t>||||</a:t>
            </a:r>
            <a:endParaRPr lang="es-US" noProof="0" dirty="0"/>
          </a:p>
          <a:p>
            <a:pPr marL="0" indent="0" algn="ctr">
              <a:buNone/>
            </a:pPr>
            <a:r>
              <a:rPr lang="es-US" sz="2000" noProof="0" dirty="0"/>
              <a:t>“Uno, dos, tres, cuatro …”</a:t>
            </a:r>
          </a:p>
          <a:p>
            <a:pPr marL="0" indent="0" algn="ctr">
              <a:buNone/>
            </a:pPr>
            <a:r>
              <a:rPr lang="es-US" b="1" spc="600" noProof="0" dirty="0">
                <a:solidFill>
                  <a:srgbClr val="4C8503"/>
                </a:solidFill>
              </a:rPr>
              <a:t>||||</a:t>
            </a:r>
            <a:r>
              <a:rPr lang="es-US" b="1" spc="600" noProof="0" dirty="0"/>
              <a:t>|||||</a:t>
            </a:r>
            <a:endParaRPr lang="es-US" noProof="0" dirty="0"/>
          </a:p>
          <a:p>
            <a:pPr marL="0" indent="0" algn="ctr">
              <a:buNone/>
            </a:pPr>
            <a:r>
              <a:rPr lang="es-US" sz="2000" noProof="0" dirty="0"/>
              <a:t>“… cinco, seis, siete, ocho, nueve- ¡nueve!"</a:t>
            </a:r>
          </a:p>
        </p:txBody>
      </p:sp>
      <p:sp>
        <p:nvSpPr>
          <p:cNvPr id="4" name="Text Placeholder 3">
            <a:extLst>
              <a:ext uri="{FF2B5EF4-FFF2-40B4-BE49-F238E27FC236}">
                <a16:creationId xmlns:a16="http://schemas.microsoft.com/office/drawing/2014/main" id="{F9766C09-7B46-194B-2050-A695285BDAE5}"/>
              </a:ext>
            </a:extLst>
          </p:cNvPr>
          <p:cNvSpPr>
            <a:spLocks noGrp="1"/>
          </p:cNvSpPr>
          <p:nvPr>
            <p:ph type="body" sz="quarter" idx="14"/>
          </p:nvPr>
        </p:nvSpPr>
        <p:spPr/>
        <p:txBody>
          <a:bodyPr/>
          <a:lstStyle/>
          <a:p>
            <a:r>
              <a:rPr lang="es-US" noProof="0" dirty="0"/>
              <a:t>Clements &amp; Sarama (2020)</a:t>
            </a:r>
          </a:p>
        </p:txBody>
      </p:sp>
    </p:spTree>
    <p:extLst>
      <p:ext uri="{BB962C8B-B14F-4D97-AF65-F5344CB8AC3E}">
        <p14:creationId xmlns:p14="http://schemas.microsoft.com/office/powerpoint/2010/main" val="3463002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90F900-A717-B922-2D0D-8D1B3F03D989}"/>
              </a:ext>
            </a:extLst>
          </p:cNvPr>
          <p:cNvSpPr>
            <a:spLocks noGrp="1"/>
          </p:cNvSpPr>
          <p:nvPr>
            <p:ph type="title"/>
          </p:nvPr>
        </p:nvSpPr>
        <p:spPr>
          <a:xfrm>
            <a:off x="838199" y="67925"/>
            <a:ext cx="10812517" cy="874150"/>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Utilizar la composición, descomposición y las propiedades de la suma y resta</a:t>
            </a:r>
            <a:endParaRPr lang="es-US" noProof="0" dirty="0"/>
          </a:p>
        </p:txBody>
      </p:sp>
      <p:sp>
        <p:nvSpPr>
          <p:cNvPr id="2" name="Content Placeholder 1">
            <a:extLst>
              <a:ext uri="{FF2B5EF4-FFF2-40B4-BE49-F238E27FC236}">
                <a16:creationId xmlns:a16="http://schemas.microsoft.com/office/drawing/2014/main" id="{A11827C5-BCCA-4220-3368-8C393AA1CC44}"/>
              </a:ext>
            </a:extLst>
          </p:cNvPr>
          <p:cNvSpPr>
            <a:spLocks noGrp="1"/>
          </p:cNvSpPr>
          <p:nvPr>
            <p:ph sz="half" idx="1"/>
          </p:nvPr>
        </p:nvSpPr>
        <p:spPr/>
        <p:txBody>
          <a:bodyPr/>
          <a:lstStyle/>
          <a:p>
            <a:pPr marL="0" indent="0">
              <a:buNone/>
            </a:pPr>
            <a:r>
              <a:rPr lang="es-US" noProof="0" dirty="0">
                <a:ea typeface="Calibri" panose="020F0502020204030204" pitchFamily="34" charset="0"/>
                <a:cs typeface="Arial" panose="020B0604020202020204" pitchFamily="34" charset="0"/>
              </a:rPr>
              <a:t>Los niños pueden utilizar la composición, la descomposición y las propiedades de suma y resta para resolver problemas</a:t>
            </a:r>
            <a:r>
              <a:rPr lang="es-US" noProof="0" dirty="0"/>
              <a:t>.</a:t>
            </a:r>
          </a:p>
        </p:txBody>
      </p:sp>
      <p:pic>
        <p:nvPicPr>
          <p:cNvPr id="8" name="Content Placeholder 7">
            <a:extLst>
              <a:ext uri="{FF2B5EF4-FFF2-40B4-BE49-F238E27FC236}">
                <a16:creationId xmlns:a16="http://schemas.microsoft.com/office/drawing/2014/main" id="{E7A59F02-477F-3EC3-04AF-714FB93C84BC}"/>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99944" y="1423851"/>
            <a:ext cx="4142227" cy="4671411"/>
          </a:xfrm>
        </p:spPr>
      </p:pic>
    </p:spTree>
    <p:extLst>
      <p:ext uri="{BB962C8B-B14F-4D97-AF65-F5344CB8AC3E}">
        <p14:creationId xmlns:p14="http://schemas.microsoft.com/office/powerpoint/2010/main" val="4156511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80299-B3FF-B42E-3197-A78B60801B4D}"/>
              </a:ext>
            </a:extLst>
          </p:cNvPr>
          <p:cNvSpPr>
            <a:spLocks noGrp="1"/>
          </p:cNvSpPr>
          <p:nvPr>
            <p:ph type="title"/>
          </p:nvPr>
        </p:nvSpPr>
        <p:spPr/>
        <p:txBody>
          <a:bodyPr/>
          <a:lstStyle/>
          <a:p>
            <a:r>
              <a:rPr lang="es-US" noProof="0" dirty="0"/>
              <a:t>Basarse en hechos conocidos</a:t>
            </a:r>
          </a:p>
        </p:txBody>
      </p:sp>
      <p:sp>
        <p:nvSpPr>
          <p:cNvPr id="2" name="Content Placeholder 1">
            <a:extLst>
              <a:ext uri="{FF2B5EF4-FFF2-40B4-BE49-F238E27FC236}">
                <a16:creationId xmlns:a16="http://schemas.microsoft.com/office/drawing/2014/main" id="{45DAF657-1F25-3F05-3395-DD7EB6EA095B}"/>
              </a:ext>
            </a:extLst>
          </p:cNvPr>
          <p:cNvSpPr>
            <a:spLocks noGrp="1"/>
          </p:cNvSpPr>
          <p:nvPr>
            <p:ph sz="half" idx="1"/>
          </p:nvPr>
        </p:nvSpPr>
        <p:spPr>
          <a:xfrm>
            <a:off x="838199" y="1324303"/>
            <a:ext cx="6986451" cy="4852660"/>
          </a:xfrm>
        </p:spPr>
        <p:txBody>
          <a:bodyPr/>
          <a:lstStyle/>
          <a:p>
            <a:pPr marL="0" indent="0">
              <a:buNone/>
            </a:pPr>
            <a:r>
              <a:rPr lang="es-US" noProof="0" dirty="0"/>
              <a:t>Los hechos conocidos -respuestas a problemas de suma o resta que los niños han aprendido a partir de experiencias previas- pueden utilizarse para resolver otros problemas. </a:t>
            </a:r>
          </a:p>
        </p:txBody>
      </p:sp>
      <p:sp>
        <p:nvSpPr>
          <p:cNvPr id="3" name="Content Placeholder 2">
            <a:extLst>
              <a:ext uri="{FF2B5EF4-FFF2-40B4-BE49-F238E27FC236}">
                <a16:creationId xmlns:a16="http://schemas.microsoft.com/office/drawing/2014/main" id="{4E0EF763-BA58-101F-A341-1C14A3CA4D8A}"/>
              </a:ext>
            </a:extLst>
          </p:cNvPr>
          <p:cNvSpPr>
            <a:spLocks noGrp="1"/>
          </p:cNvSpPr>
          <p:nvPr>
            <p:ph sz="half" idx="2"/>
          </p:nvPr>
        </p:nvSpPr>
        <p:spPr>
          <a:xfrm>
            <a:off x="6270170" y="1324303"/>
            <a:ext cx="5083629" cy="4852660"/>
          </a:xfrm>
        </p:spPr>
        <p:txBody>
          <a:bodyPr/>
          <a:lstStyle/>
          <a:p>
            <a:pPr marL="0" indent="0" algn="ctr">
              <a:buNone/>
            </a:pPr>
            <a:r>
              <a:rPr lang="es-US" sz="2800" b="1" noProof="0" dirty="0">
                <a:solidFill>
                  <a:schemeClr val="accent1"/>
                </a:solidFill>
              </a:rPr>
              <a:t>2 + 2</a:t>
            </a:r>
          </a:p>
          <a:p>
            <a:pPr marL="0" indent="0" algn="ctr">
              <a:buNone/>
            </a:pPr>
            <a:r>
              <a:rPr lang="es-US" sz="2800" b="1" noProof="0" dirty="0">
                <a:solidFill>
                  <a:schemeClr val="accent1"/>
                </a:solidFill>
              </a:rPr>
              <a:t>3 + 3</a:t>
            </a:r>
          </a:p>
          <a:p>
            <a:pPr marL="0" indent="0" algn="ctr">
              <a:buNone/>
            </a:pPr>
            <a:r>
              <a:rPr lang="es-US" sz="2800" b="1" noProof="0" dirty="0">
                <a:solidFill>
                  <a:schemeClr val="accent1"/>
                </a:solidFill>
              </a:rPr>
              <a:t>4 + 4</a:t>
            </a:r>
          </a:p>
          <a:p>
            <a:pPr marL="0" indent="0" algn="ctr">
              <a:buNone/>
            </a:pPr>
            <a:r>
              <a:rPr lang="es-US" sz="2800" b="1" noProof="0" dirty="0">
                <a:solidFill>
                  <a:schemeClr val="accent1"/>
                </a:solidFill>
              </a:rPr>
              <a:t>5 + 5</a:t>
            </a:r>
          </a:p>
          <a:p>
            <a:pPr marL="0" indent="0" algn="ctr">
              <a:buNone/>
            </a:pPr>
            <a:r>
              <a:rPr lang="es-US" sz="2800" b="1" noProof="0" dirty="0">
                <a:solidFill>
                  <a:schemeClr val="accent1"/>
                </a:solidFill>
              </a:rPr>
              <a:t>6 + 6</a:t>
            </a:r>
          </a:p>
          <a:p>
            <a:pPr marL="0" indent="0" algn="ctr">
              <a:buNone/>
            </a:pPr>
            <a:r>
              <a:rPr lang="es-US" sz="2800" b="1" noProof="0" dirty="0">
                <a:solidFill>
                  <a:schemeClr val="accent1"/>
                </a:solidFill>
              </a:rPr>
              <a:t>7 + 7</a:t>
            </a:r>
          </a:p>
        </p:txBody>
      </p:sp>
    </p:spTree>
    <p:extLst>
      <p:ext uri="{BB962C8B-B14F-4D97-AF65-F5344CB8AC3E}">
        <p14:creationId xmlns:p14="http://schemas.microsoft.com/office/powerpoint/2010/main" val="4103563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86810-EAC9-DBEC-7815-65E7A2A5E47C}"/>
              </a:ext>
            </a:extLst>
          </p:cNvPr>
          <p:cNvSpPr>
            <a:spLocks noGrp="1"/>
          </p:cNvSpPr>
          <p:nvPr>
            <p:ph type="title"/>
          </p:nvPr>
        </p:nvSpPr>
        <p:spPr>
          <a:xfrm>
            <a:off x="851647" y="58840"/>
            <a:ext cx="9345902" cy="1421928"/>
          </a:xfrm>
        </p:spPr>
        <p:txBody>
          <a:bodyPr/>
          <a:lstStyle/>
          <a:p>
            <a:r>
              <a:rPr lang="es-US" sz="3200" noProof="0" dirty="0">
                <a:latin typeface="Poppins" panose="00000500000000000000" pitchFamily="2" charset="0"/>
                <a:ea typeface="Calibri" panose="020F0502020204030204" pitchFamily="34" charset="0"/>
                <a:cs typeface="Arial" panose="020B0604020202020204" pitchFamily="34" charset="0"/>
              </a:rPr>
              <a:t>Problemas de suma y resta se hacen más complejos con el tiempo: Tamaño del</a:t>
            </a:r>
            <a:r>
              <a:rPr lang="es-US" sz="3200" noProof="0" dirty="0"/>
              <a:t> número</a:t>
            </a:r>
            <a:endParaRPr lang="es-US" noProof="0" dirty="0"/>
          </a:p>
        </p:txBody>
      </p:sp>
      <p:pic>
        <p:nvPicPr>
          <p:cNvPr id="18" name="Picture Placeholder 17">
            <a:extLst>
              <a:ext uri="{FF2B5EF4-FFF2-40B4-BE49-F238E27FC236}">
                <a16:creationId xmlns:a16="http://schemas.microsoft.com/office/drawing/2014/main" id="{ACFAA935-4C5A-5015-B262-599289B3BB57}"/>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contrast="2000"/>
                    </a14:imgEffect>
                  </a14:imgLayer>
                </a14:imgProps>
              </a:ext>
              <a:ext uri="{28A0092B-C50C-407E-A947-70E740481C1C}">
                <a14:useLocalDpi xmlns:a14="http://schemas.microsoft.com/office/drawing/2010/main"/>
              </a:ext>
            </a:extLst>
          </a:blip>
          <a:srcRect/>
          <a:stretch/>
        </p:blipFill>
        <p:spPr>
          <a:xfrm>
            <a:off x="643081" y="1819917"/>
            <a:ext cx="1833301" cy="2219614"/>
          </a:xfrm>
        </p:spPr>
      </p:pic>
      <p:sp>
        <p:nvSpPr>
          <p:cNvPr id="12" name="Text Placeholder 11">
            <a:extLst>
              <a:ext uri="{FF2B5EF4-FFF2-40B4-BE49-F238E27FC236}">
                <a16:creationId xmlns:a16="http://schemas.microsoft.com/office/drawing/2014/main" id="{873C88BC-6EEF-3AC9-0820-9DD97AD71A69}"/>
              </a:ext>
            </a:extLst>
          </p:cNvPr>
          <p:cNvSpPr>
            <a:spLocks noGrp="1"/>
          </p:cNvSpPr>
          <p:nvPr>
            <p:ph type="body" sz="quarter" idx="20"/>
          </p:nvPr>
        </p:nvSpPr>
        <p:spPr>
          <a:xfrm>
            <a:off x="642938" y="4185466"/>
            <a:ext cx="1779587" cy="1281341"/>
          </a:xfrm>
        </p:spPr>
        <p:txBody>
          <a:bodyPr/>
          <a:lstStyle/>
          <a:p>
            <a:pPr algn="ctr"/>
            <a:r>
              <a:rPr lang="es-US" sz="1900" noProof="0" dirty="0"/>
              <a:t>Bebés</a:t>
            </a:r>
          </a:p>
          <a:p>
            <a:pPr algn="ctr"/>
            <a:r>
              <a:rPr lang="es-US" sz="2000" b="1" noProof="0" dirty="0"/>
              <a:t>(mas o menos)</a:t>
            </a:r>
          </a:p>
        </p:txBody>
      </p:sp>
      <p:pic>
        <p:nvPicPr>
          <p:cNvPr id="20" name="Picture Placeholder 19">
            <a:extLst>
              <a:ext uri="{FF2B5EF4-FFF2-40B4-BE49-F238E27FC236}">
                <a16:creationId xmlns:a16="http://schemas.microsoft.com/office/drawing/2014/main" id="{6FCB611A-D461-20A3-D5E9-40356C383BFD}"/>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5" cstate="screen">
            <a:extLst>
              <a:ext uri="{BEBA8EAE-BF5A-486C-A8C5-ECC9F3942E4B}">
                <a14:imgProps xmlns:a14="http://schemas.microsoft.com/office/drawing/2010/main">
                  <a14:imgLayer r:embed="rId6">
                    <a14:imgEffect>
                      <a14:colorTemperature colorTemp="5500"/>
                    </a14:imgEffect>
                    <a14:imgEffect>
                      <a14:brightnessContrast bright="5000"/>
                    </a14:imgEffect>
                  </a14:imgLayer>
                </a14:imgProps>
              </a:ext>
              <a:ext uri="{28A0092B-C50C-407E-A947-70E740481C1C}">
                <a14:useLocalDpi xmlns:a14="http://schemas.microsoft.com/office/drawing/2010/main"/>
              </a:ext>
            </a:extLst>
          </a:blip>
          <a:srcRect/>
          <a:stretch/>
        </p:blipFill>
        <p:spPr>
          <a:xfrm>
            <a:off x="2678863" y="1826267"/>
            <a:ext cx="1833301" cy="2219614"/>
          </a:xfrm>
        </p:spPr>
      </p:pic>
      <p:sp>
        <p:nvSpPr>
          <p:cNvPr id="13" name="Text Placeholder 12">
            <a:extLst>
              <a:ext uri="{FF2B5EF4-FFF2-40B4-BE49-F238E27FC236}">
                <a16:creationId xmlns:a16="http://schemas.microsoft.com/office/drawing/2014/main" id="{EAD760B9-F653-D230-5E1A-84C5B1CC167C}"/>
              </a:ext>
            </a:extLst>
          </p:cNvPr>
          <p:cNvSpPr>
            <a:spLocks noGrp="1"/>
          </p:cNvSpPr>
          <p:nvPr>
            <p:ph type="body" sz="quarter" idx="21"/>
          </p:nvPr>
        </p:nvSpPr>
        <p:spPr>
          <a:xfrm>
            <a:off x="2678863" y="4183024"/>
            <a:ext cx="1833301" cy="1281341"/>
          </a:xfrm>
        </p:spPr>
        <p:txBody>
          <a:bodyPr/>
          <a:lstStyle/>
          <a:p>
            <a:pPr algn="ctr">
              <a:spcAft>
                <a:spcPts val="1800"/>
              </a:spcAft>
            </a:pPr>
            <a:r>
              <a:rPr lang="es-US" sz="1900" noProof="0" dirty="0">
                <a:latin typeface="Montserrat" panose="00000500000000000000" pitchFamily="2" charset="0"/>
              </a:rPr>
              <a:t>Preescolar</a:t>
            </a:r>
          </a:p>
          <a:p>
            <a:pPr algn="ctr">
              <a:spcBef>
                <a:spcPts val="2100"/>
              </a:spcBef>
            </a:pPr>
            <a:r>
              <a:rPr lang="es-US" sz="2000" b="1" noProof="0" dirty="0">
                <a:latin typeface="Montserrat" panose="00000500000000000000" pitchFamily="2" charset="0"/>
              </a:rPr>
              <a:t>(1 – 5)</a:t>
            </a:r>
            <a:endParaRPr lang="es-US" sz="2000" b="1" noProof="0" dirty="0"/>
          </a:p>
        </p:txBody>
      </p:sp>
      <p:pic>
        <p:nvPicPr>
          <p:cNvPr id="22" name="Picture Placeholder 21">
            <a:extLst>
              <a:ext uri="{FF2B5EF4-FFF2-40B4-BE49-F238E27FC236}">
                <a16:creationId xmlns:a16="http://schemas.microsoft.com/office/drawing/2014/main" id="{80F84EA9-394D-396B-AC21-F78BA3F3B809}"/>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7" cstate="screen">
            <a:extLst>
              <a:ext uri="{BEBA8EAE-BF5A-486C-A8C5-ECC9F3942E4B}">
                <a14:imgProps xmlns:a14="http://schemas.microsoft.com/office/drawing/2010/main">
                  <a14:imgLayer r:embed="rId8">
                    <a14:imgEffect>
                      <a14:colorTemperature colorTemp="5000"/>
                    </a14:imgEffect>
                    <a14:imgEffect>
                      <a14:brightnessContrast bright="5000" contrast="4000"/>
                    </a14:imgEffect>
                  </a14:imgLayer>
                </a14:imgProps>
              </a:ext>
              <a:ext uri="{28A0092B-C50C-407E-A947-70E740481C1C}">
                <a14:useLocalDpi xmlns:a14="http://schemas.microsoft.com/office/drawing/2010/main"/>
              </a:ext>
            </a:extLst>
          </a:blip>
          <a:srcRect/>
          <a:stretch/>
        </p:blipFill>
        <p:spPr>
          <a:xfrm>
            <a:off x="4714645" y="1832617"/>
            <a:ext cx="1833301" cy="2219614"/>
          </a:xfrm>
        </p:spPr>
      </p:pic>
      <p:sp>
        <p:nvSpPr>
          <p:cNvPr id="14" name="Text Placeholder 13">
            <a:extLst>
              <a:ext uri="{FF2B5EF4-FFF2-40B4-BE49-F238E27FC236}">
                <a16:creationId xmlns:a16="http://schemas.microsoft.com/office/drawing/2014/main" id="{88A934C5-1294-7E8F-DCD4-894DE2D16686}"/>
              </a:ext>
            </a:extLst>
          </p:cNvPr>
          <p:cNvSpPr>
            <a:spLocks noGrp="1"/>
          </p:cNvSpPr>
          <p:nvPr>
            <p:ph type="body" sz="quarter" idx="22"/>
          </p:nvPr>
        </p:nvSpPr>
        <p:spPr>
          <a:xfrm>
            <a:off x="4635133" y="4183024"/>
            <a:ext cx="2035781" cy="1281341"/>
          </a:xfrm>
        </p:spPr>
        <p:txBody>
          <a:bodyPr/>
          <a:lstStyle/>
          <a:p>
            <a:pPr algn="ctr"/>
            <a:r>
              <a:rPr lang="es-US" sz="1900" noProof="0" dirty="0"/>
              <a:t>Kindergarten de transición</a:t>
            </a:r>
          </a:p>
          <a:p>
            <a:pPr algn="ctr"/>
            <a:r>
              <a:rPr lang="es-US" sz="2000" b="1" noProof="0" dirty="0">
                <a:latin typeface="Montserrat" panose="00000500000000000000" pitchFamily="2" charset="0"/>
              </a:rPr>
              <a:t>(1 – 10)</a:t>
            </a:r>
            <a:endParaRPr lang="es-US" sz="2000" b="1" noProof="0" dirty="0"/>
          </a:p>
        </p:txBody>
      </p:sp>
      <p:pic>
        <p:nvPicPr>
          <p:cNvPr id="24" name="Picture Placeholder 23">
            <a:extLst>
              <a:ext uri="{FF2B5EF4-FFF2-40B4-BE49-F238E27FC236}">
                <a16:creationId xmlns:a16="http://schemas.microsoft.com/office/drawing/2014/main" id="{C3FAC1B2-FE6E-CBEC-5AED-5295BF258EEF}"/>
              </a:ext>
              <a:ext uri="{C183D7F6-B498-43B3-948B-1728B52AA6E4}">
                <adec:decorative xmlns:adec="http://schemas.microsoft.com/office/drawing/2017/decorative" val="1"/>
              </a:ext>
            </a:extLst>
          </p:cNvPr>
          <p:cNvPicPr>
            <a:picLocks noGrp="1" noChangeAspect="1"/>
          </p:cNvPicPr>
          <p:nvPr>
            <p:ph type="pic" sz="quarter" idx="18"/>
          </p:nvPr>
        </p:nvPicPr>
        <p:blipFill rotWithShape="1">
          <a:blip r:embed="rId9" cstate="screen">
            <a:extLst>
              <a:ext uri="{BEBA8EAE-BF5A-486C-A8C5-ECC9F3942E4B}">
                <a14:imgProps xmlns:a14="http://schemas.microsoft.com/office/drawing/2010/main">
                  <a14:imgLayer r:embed="rId10">
                    <a14:imgEffect>
                      <a14:colorTemperature colorTemp="5500"/>
                    </a14:imgEffect>
                    <a14:imgEffect>
                      <a14:brightnessContrast bright="3000"/>
                    </a14:imgEffect>
                  </a14:imgLayer>
                </a14:imgProps>
              </a:ext>
              <a:ext uri="{28A0092B-C50C-407E-A947-70E740481C1C}">
                <a14:useLocalDpi xmlns:a14="http://schemas.microsoft.com/office/drawing/2010/main"/>
              </a:ext>
            </a:extLst>
          </a:blip>
          <a:srcRect/>
          <a:stretch/>
        </p:blipFill>
        <p:spPr>
          <a:xfrm>
            <a:off x="6750427" y="1838967"/>
            <a:ext cx="1833301" cy="2219614"/>
          </a:xfrm>
        </p:spPr>
      </p:pic>
      <p:sp>
        <p:nvSpPr>
          <p:cNvPr id="15" name="Text Placeholder 14">
            <a:extLst>
              <a:ext uri="{FF2B5EF4-FFF2-40B4-BE49-F238E27FC236}">
                <a16:creationId xmlns:a16="http://schemas.microsoft.com/office/drawing/2014/main" id="{B8E5D8A6-1E97-0FA2-25AC-4F66FD25157C}"/>
              </a:ext>
            </a:extLst>
          </p:cNvPr>
          <p:cNvSpPr>
            <a:spLocks noGrp="1"/>
          </p:cNvSpPr>
          <p:nvPr>
            <p:ph type="body" sz="quarter" idx="23"/>
          </p:nvPr>
        </p:nvSpPr>
        <p:spPr>
          <a:xfrm>
            <a:off x="6710670" y="4186648"/>
            <a:ext cx="1912813" cy="1281341"/>
          </a:xfrm>
        </p:spPr>
        <p:txBody>
          <a:bodyPr/>
          <a:lstStyle/>
          <a:p>
            <a:pPr algn="ctr">
              <a:spcAft>
                <a:spcPts val="1800"/>
              </a:spcAft>
            </a:pPr>
            <a:r>
              <a:rPr lang="es-US" sz="1900" noProof="0" dirty="0">
                <a:latin typeface="Montserrat" panose="00000500000000000000" pitchFamily="2" charset="0"/>
              </a:rPr>
              <a:t>Kindergarten</a:t>
            </a:r>
          </a:p>
          <a:p>
            <a:pPr algn="ctr">
              <a:spcBef>
                <a:spcPts val="2100"/>
              </a:spcBef>
            </a:pPr>
            <a:r>
              <a:rPr lang="es-US" sz="2000" b="1" noProof="0" dirty="0">
                <a:latin typeface="Montserrat" panose="00000500000000000000" pitchFamily="2" charset="0"/>
              </a:rPr>
              <a:t>(1 – 20)</a:t>
            </a:r>
            <a:endParaRPr lang="es-US" sz="2000" b="1" noProof="0" dirty="0"/>
          </a:p>
        </p:txBody>
      </p:sp>
      <p:pic>
        <p:nvPicPr>
          <p:cNvPr id="26" name="Picture Placeholder 25">
            <a:extLst>
              <a:ext uri="{FF2B5EF4-FFF2-40B4-BE49-F238E27FC236}">
                <a16:creationId xmlns:a16="http://schemas.microsoft.com/office/drawing/2014/main" id="{BF59CA79-E5B4-12C7-E3E5-A78E0FEA0A84}"/>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11" cstate="screen">
            <a:extLst>
              <a:ext uri="{BEBA8EAE-BF5A-486C-A8C5-ECC9F3942E4B}">
                <a14:imgProps xmlns:a14="http://schemas.microsoft.com/office/drawing/2010/main">
                  <a14:imgLayer r:embed="rId12">
                    <a14:imgEffect>
                      <a14:colorTemperature colorTemp="5500"/>
                    </a14:imgEffect>
                    <a14:imgEffect>
                      <a14:brightnessContrast bright="12000"/>
                    </a14:imgEffect>
                  </a14:imgLayer>
                </a14:imgProps>
              </a:ext>
              <a:ext uri="{28A0092B-C50C-407E-A947-70E740481C1C}">
                <a14:useLocalDpi xmlns:a14="http://schemas.microsoft.com/office/drawing/2010/main"/>
              </a:ext>
            </a:extLst>
          </a:blip>
          <a:srcRect/>
          <a:stretch/>
        </p:blipFill>
        <p:spPr>
          <a:xfrm>
            <a:off x="8925354" y="1845317"/>
            <a:ext cx="1833301" cy="2219614"/>
          </a:xfrm>
        </p:spPr>
      </p:pic>
      <p:sp>
        <p:nvSpPr>
          <p:cNvPr id="16" name="Text Placeholder 15">
            <a:extLst>
              <a:ext uri="{FF2B5EF4-FFF2-40B4-BE49-F238E27FC236}">
                <a16:creationId xmlns:a16="http://schemas.microsoft.com/office/drawing/2014/main" id="{7B3CCC97-1E01-723F-F926-3BBA48CD16A8}"/>
              </a:ext>
            </a:extLst>
          </p:cNvPr>
          <p:cNvSpPr>
            <a:spLocks noGrp="1"/>
          </p:cNvSpPr>
          <p:nvPr>
            <p:ph type="body" sz="quarter" idx="24"/>
          </p:nvPr>
        </p:nvSpPr>
        <p:spPr>
          <a:xfrm>
            <a:off x="8925353" y="4183024"/>
            <a:ext cx="1833301" cy="1281341"/>
          </a:xfrm>
        </p:spPr>
        <p:txBody>
          <a:bodyPr/>
          <a:lstStyle/>
          <a:p>
            <a:pPr algn="ctr">
              <a:spcAft>
                <a:spcPts val="1800"/>
              </a:spcAft>
            </a:pPr>
            <a:r>
              <a:rPr lang="es-US" sz="1900" noProof="0" dirty="0">
                <a:latin typeface="Montserrat" panose="00000500000000000000" pitchFamily="2" charset="0"/>
              </a:rPr>
              <a:t>Primaria</a:t>
            </a:r>
          </a:p>
          <a:p>
            <a:pPr algn="ctr">
              <a:spcBef>
                <a:spcPts val="2100"/>
              </a:spcBef>
            </a:pPr>
            <a:r>
              <a:rPr lang="es-US" sz="2000" b="1" noProof="0" dirty="0">
                <a:latin typeface="Montserrat" panose="00000500000000000000" pitchFamily="2" charset="0"/>
              </a:rPr>
              <a:t>(1 – 100)</a:t>
            </a:r>
            <a:endParaRPr lang="es-US" sz="2000" b="1" noProof="0" dirty="0"/>
          </a:p>
        </p:txBody>
      </p:sp>
      <p:sp>
        <p:nvSpPr>
          <p:cNvPr id="6" name="Text Placeholder 5">
            <a:extLst>
              <a:ext uri="{FF2B5EF4-FFF2-40B4-BE49-F238E27FC236}">
                <a16:creationId xmlns:a16="http://schemas.microsoft.com/office/drawing/2014/main" id="{263972DE-9ED3-9460-F890-FE8EE94862D5}"/>
              </a:ext>
            </a:extLst>
          </p:cNvPr>
          <p:cNvSpPr>
            <a:spLocks noGrp="1"/>
          </p:cNvSpPr>
          <p:nvPr>
            <p:ph type="body" sz="quarter" idx="14"/>
          </p:nvPr>
        </p:nvSpPr>
        <p:spPr/>
        <p:txBody>
          <a:bodyPr/>
          <a:lstStyle/>
          <a:p>
            <a:r>
              <a:rPr lang="es-US" noProof="0" dirty="0"/>
              <a:t>Departamento de Educación de California (2013, 2024)</a:t>
            </a:r>
          </a:p>
        </p:txBody>
      </p:sp>
    </p:spTree>
    <p:extLst>
      <p:ext uri="{BB962C8B-B14F-4D97-AF65-F5344CB8AC3E}">
        <p14:creationId xmlns:p14="http://schemas.microsoft.com/office/powerpoint/2010/main" val="1112797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3155090-8064-AA3D-5083-CA7ACC80F808}"/>
              </a:ext>
            </a:extLst>
          </p:cNvPr>
          <p:cNvSpPr>
            <a:spLocks noGrp="1"/>
          </p:cNvSpPr>
          <p:nvPr>
            <p:ph type="title"/>
          </p:nvPr>
        </p:nvSpPr>
        <p:spPr>
          <a:xfrm>
            <a:off x="851646" y="58841"/>
            <a:ext cx="10834075" cy="896592"/>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Problemas de suma y resta se hacen más complejos con el tiempo: </a:t>
            </a:r>
            <a:r>
              <a:rPr lang="es-US" noProof="0" dirty="0"/>
              <a:t>Formato</a:t>
            </a:r>
          </a:p>
        </p:txBody>
      </p:sp>
      <p:pic>
        <p:nvPicPr>
          <p:cNvPr id="25" name="Picture Placeholder 24">
            <a:extLst>
              <a:ext uri="{FF2B5EF4-FFF2-40B4-BE49-F238E27FC236}">
                <a16:creationId xmlns:a16="http://schemas.microsoft.com/office/drawing/2014/main" id="{C3EC7AC1-B169-DB55-8F0C-FFB0921BE19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1352134" y="1341386"/>
            <a:ext cx="2072223" cy="1640358"/>
          </a:xfrm>
        </p:spPr>
      </p:pic>
      <p:pic>
        <p:nvPicPr>
          <p:cNvPr id="27" name="Picture Placeholder 26">
            <a:extLst>
              <a:ext uri="{FF2B5EF4-FFF2-40B4-BE49-F238E27FC236}">
                <a16:creationId xmlns:a16="http://schemas.microsoft.com/office/drawing/2014/main" id="{BB42D82F-BCCE-5D23-B0A8-141A0441E443}"/>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4" cstate="screen">
            <a:extLst>
              <a:ext uri="{BEBA8EAE-BF5A-486C-A8C5-ECC9F3942E4B}">
                <a14:imgProps xmlns:a14="http://schemas.microsoft.com/office/drawing/2010/main">
                  <a14:imgLayer r:embed="rId5">
                    <a14:imgEffect>
                      <a14:colorTemperature colorTemp="4500"/>
                    </a14:imgEffect>
                    <a14:imgEffect>
                      <a14:brightnessContrast bright="-2000" contrast="-3000"/>
                    </a14:imgEffect>
                  </a14:imgLayer>
                </a14:imgProps>
              </a:ext>
              <a:ext uri="{28A0092B-C50C-407E-A947-70E740481C1C}">
                <a14:useLocalDpi xmlns:a14="http://schemas.microsoft.com/office/drawing/2010/main"/>
              </a:ext>
            </a:extLst>
          </a:blip>
          <a:srcRect/>
          <a:stretch/>
        </p:blipFill>
        <p:spPr/>
      </p:pic>
      <p:pic>
        <p:nvPicPr>
          <p:cNvPr id="29" name="Picture Placeholder 28">
            <a:extLst>
              <a:ext uri="{FF2B5EF4-FFF2-40B4-BE49-F238E27FC236}">
                <a16:creationId xmlns:a16="http://schemas.microsoft.com/office/drawing/2014/main" id="{F8F3B775-8F55-2CF4-6172-3C62DB256CBF}"/>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6" cstate="screen">
            <a:extLst>
              <a:ext uri="{BEBA8EAE-BF5A-486C-A8C5-ECC9F3942E4B}">
                <a14:imgProps xmlns:a14="http://schemas.microsoft.com/office/drawing/2010/main">
                  <a14:imgLayer r:embed="rId7">
                    <a14:imgEffect>
                      <a14:colorTemperature colorTemp="4800"/>
                    </a14:imgEffect>
                    <a14:imgEffect>
                      <a14:saturation sat="110000"/>
                    </a14:imgEffect>
                    <a14:imgEffect>
                      <a14:brightnessContrast bright="7000" contrast="4000"/>
                    </a14:imgEffect>
                  </a14:imgLayer>
                </a14:imgProps>
              </a:ext>
              <a:ext uri="{28A0092B-C50C-407E-A947-70E740481C1C}">
                <a14:useLocalDpi xmlns:a14="http://schemas.microsoft.com/office/drawing/2010/main"/>
              </a:ext>
            </a:extLst>
          </a:blip>
          <a:srcRect/>
          <a:stretch/>
        </p:blipFill>
        <p:spPr>
          <a:xfrm>
            <a:off x="7830767" y="1341386"/>
            <a:ext cx="2072223" cy="1640358"/>
          </a:xfrm>
        </p:spPr>
      </p:pic>
      <p:sp>
        <p:nvSpPr>
          <p:cNvPr id="21" name="Text Placeholder 20">
            <a:extLst>
              <a:ext uri="{FF2B5EF4-FFF2-40B4-BE49-F238E27FC236}">
                <a16:creationId xmlns:a16="http://schemas.microsoft.com/office/drawing/2014/main" id="{19F44CCF-0E0F-2395-BC1E-AC1EA0449921}"/>
              </a:ext>
            </a:extLst>
          </p:cNvPr>
          <p:cNvSpPr>
            <a:spLocks noGrp="1"/>
          </p:cNvSpPr>
          <p:nvPr>
            <p:ph type="body" sz="quarter" idx="20"/>
          </p:nvPr>
        </p:nvSpPr>
        <p:spPr/>
        <p:txBody>
          <a:bodyPr/>
          <a:lstStyle/>
          <a:p>
            <a:pPr lvl="0">
              <a:buClr>
                <a:srgbClr val="4C8503"/>
              </a:buClr>
              <a:defRPr/>
            </a:pPr>
            <a:r>
              <a:rPr lang="es-US" b="1" noProof="0" dirty="0">
                <a:latin typeface="Montserrat" panose="00000500000000000000" pitchFamily="2" charset="0"/>
              </a:rPr>
              <a:t>Juegos y rutinas diarias</a:t>
            </a:r>
          </a:p>
        </p:txBody>
      </p:sp>
      <p:pic>
        <p:nvPicPr>
          <p:cNvPr id="31" name="Picture Placeholder 30">
            <a:extLst>
              <a:ext uri="{FF2B5EF4-FFF2-40B4-BE49-F238E27FC236}">
                <a16:creationId xmlns:a16="http://schemas.microsoft.com/office/drawing/2014/main" id="{B4A0E80A-E125-AE0D-F292-9A45DBE08FCA}"/>
              </a:ext>
              <a:ext uri="{C183D7F6-B498-43B3-948B-1728B52AA6E4}">
                <adec:decorative xmlns:adec="http://schemas.microsoft.com/office/drawing/2017/decorative" val="1"/>
              </a:ext>
            </a:extLst>
          </p:cNvPr>
          <p:cNvPicPr>
            <a:picLocks noGrp="1" noChangeAspect="1"/>
          </p:cNvPicPr>
          <p:nvPr>
            <p:ph type="pic" sz="quarter" idx="18"/>
          </p:nvPr>
        </p:nvPicPr>
        <p:blipFill rotWithShape="1">
          <a:blip r:embed="rId8" cstate="screen">
            <a:extLst>
              <a:ext uri="{BEBA8EAE-BF5A-486C-A8C5-ECC9F3942E4B}">
                <a14:imgProps xmlns:a14="http://schemas.microsoft.com/office/drawing/2010/main">
                  <a14:imgLayer r:embed="rId9">
                    <a14:imgEffect>
                      <a14:colorTemperature colorTemp="5500"/>
                    </a14:imgEffect>
                    <a14:imgEffect>
                      <a14:brightnessContrast bright="14000" contrast="13000"/>
                    </a14:imgEffect>
                  </a14:imgLayer>
                </a14:imgProps>
              </a:ext>
              <a:ext uri="{28A0092B-C50C-407E-A947-70E740481C1C}">
                <a14:useLocalDpi xmlns:a14="http://schemas.microsoft.com/office/drawing/2010/main"/>
              </a:ext>
            </a:extLst>
          </a:blip>
          <a:srcRect/>
          <a:stretch/>
        </p:blipFill>
        <p:spPr>
          <a:xfrm>
            <a:off x="1352135" y="3606515"/>
            <a:ext cx="2072223" cy="1640358"/>
          </a:xfrm>
        </p:spPr>
      </p:pic>
      <p:pic>
        <p:nvPicPr>
          <p:cNvPr id="33" name="Picture Placeholder 32">
            <a:extLst>
              <a:ext uri="{FF2B5EF4-FFF2-40B4-BE49-F238E27FC236}">
                <a16:creationId xmlns:a16="http://schemas.microsoft.com/office/drawing/2014/main" id="{56C7867F-D34F-7462-00F0-A93BB40A33B3}"/>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10" cstate="screen">
            <a:extLst>
              <a:ext uri="{BEBA8EAE-BF5A-486C-A8C5-ECC9F3942E4B}">
                <a14:imgProps xmlns:a14="http://schemas.microsoft.com/office/drawing/2010/main">
                  <a14:imgLayer r:embed="rId11">
                    <a14:imgEffect>
                      <a14:colorTemperature colorTemp="5000"/>
                    </a14:imgEffect>
                    <a14:imgEffect>
                      <a14:brightnessContrast bright="5000"/>
                    </a14:imgEffect>
                  </a14:imgLayer>
                </a14:imgProps>
              </a:ext>
              <a:ext uri="{28A0092B-C50C-407E-A947-70E740481C1C}">
                <a14:useLocalDpi xmlns:a14="http://schemas.microsoft.com/office/drawing/2010/main"/>
              </a:ext>
            </a:extLst>
          </a:blip>
          <a:srcRect/>
          <a:stretch/>
        </p:blipFill>
        <p:spPr>
          <a:xfrm>
            <a:off x="4591452" y="3626393"/>
            <a:ext cx="2072223" cy="1640358"/>
          </a:xfrm>
        </p:spPr>
      </p:pic>
      <p:pic>
        <p:nvPicPr>
          <p:cNvPr id="35" name="Picture Placeholder 34">
            <a:extLst>
              <a:ext uri="{FF2B5EF4-FFF2-40B4-BE49-F238E27FC236}">
                <a16:creationId xmlns:a16="http://schemas.microsoft.com/office/drawing/2014/main" id="{0C52E356-F317-CC88-820F-F832AA7AC3E7}"/>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12" cstate="screen">
            <a:extLst>
              <a:ext uri="{BEBA8EAE-BF5A-486C-A8C5-ECC9F3942E4B}">
                <a14:imgProps xmlns:a14="http://schemas.microsoft.com/office/drawing/2010/main">
                  <a14:imgLayer r:embed="rId13">
                    <a14:imgEffect>
                      <a14:brightnessContrast bright="24000"/>
                    </a14:imgEffect>
                  </a14:imgLayer>
                </a14:imgProps>
              </a:ext>
              <a:ext uri="{28A0092B-C50C-407E-A947-70E740481C1C}">
                <a14:useLocalDpi xmlns:a14="http://schemas.microsoft.com/office/drawing/2010/main"/>
              </a:ext>
            </a:extLst>
          </a:blip>
          <a:srcRect/>
          <a:stretch/>
        </p:blipFill>
        <p:spPr>
          <a:xfrm>
            <a:off x="7830767" y="3626393"/>
            <a:ext cx="2072223" cy="1640358"/>
          </a:xfrm>
        </p:spPr>
      </p:pic>
      <p:sp>
        <p:nvSpPr>
          <p:cNvPr id="22" name="Text Placeholder 21">
            <a:extLst>
              <a:ext uri="{FF2B5EF4-FFF2-40B4-BE49-F238E27FC236}">
                <a16:creationId xmlns:a16="http://schemas.microsoft.com/office/drawing/2014/main" id="{6D24AD77-A89B-E297-2749-17DC15EF6F74}"/>
              </a:ext>
            </a:extLst>
          </p:cNvPr>
          <p:cNvSpPr>
            <a:spLocks noGrp="1"/>
          </p:cNvSpPr>
          <p:nvPr>
            <p:ph type="body" sz="quarter" idx="21"/>
          </p:nvPr>
        </p:nvSpPr>
        <p:spPr>
          <a:xfrm>
            <a:off x="1050426" y="5296760"/>
            <a:ext cx="9154274" cy="530298"/>
          </a:xfrm>
        </p:spPr>
        <p:txBody>
          <a:bodyPr/>
          <a:lstStyle/>
          <a:p>
            <a:r>
              <a:rPr lang="es-US" b="1" noProof="0" dirty="0">
                <a:latin typeface="Montserrat" panose="00000500000000000000" pitchFamily="2" charset="0"/>
              </a:rPr>
              <a:t>Representaciones abstractas</a:t>
            </a:r>
          </a:p>
        </p:txBody>
      </p:sp>
      <p:sp>
        <p:nvSpPr>
          <p:cNvPr id="15" name="Text Placeholder 14">
            <a:extLst>
              <a:ext uri="{FF2B5EF4-FFF2-40B4-BE49-F238E27FC236}">
                <a16:creationId xmlns:a16="http://schemas.microsoft.com/office/drawing/2014/main" id="{A32D7B88-63B3-704C-9B8F-322CD6FBA14F}"/>
              </a:ext>
            </a:extLst>
          </p:cNvPr>
          <p:cNvSpPr>
            <a:spLocks noGrp="1"/>
          </p:cNvSpPr>
          <p:nvPr>
            <p:ph type="body" sz="quarter" idx="14"/>
          </p:nvPr>
        </p:nvSpPr>
        <p:spPr/>
        <p:txBody>
          <a:bodyPr/>
          <a:lstStyle/>
          <a:p>
            <a:endParaRPr lang="es-US" noProof="0" dirty="0"/>
          </a:p>
        </p:txBody>
      </p:sp>
    </p:spTree>
    <p:extLst>
      <p:ext uri="{BB962C8B-B14F-4D97-AF65-F5344CB8AC3E}">
        <p14:creationId xmlns:p14="http://schemas.microsoft.com/office/powerpoint/2010/main" val="2796314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BE0C53B-EBE1-146A-3345-128CFCD042C2}"/>
              </a:ext>
            </a:extLst>
          </p:cNvPr>
          <p:cNvSpPr>
            <a:spLocks noGrp="1"/>
          </p:cNvSpPr>
          <p:nvPr>
            <p:ph type="title"/>
          </p:nvPr>
        </p:nvSpPr>
        <p:spPr>
          <a:xfrm>
            <a:off x="838199" y="19084"/>
            <a:ext cx="10812517" cy="874150"/>
          </a:xfrm>
        </p:spPr>
        <p:txBody>
          <a:bodyPr/>
          <a:lstStyle/>
          <a:p>
            <a:r>
              <a:rPr lang="es-US" sz="2800" noProof="0" dirty="0">
                <a:latin typeface="Poppins" panose="00000500000000000000" pitchFamily="2" charset="0"/>
                <a:ea typeface="Calibri" panose="020F0502020204030204" pitchFamily="34" charset="0"/>
                <a:cs typeface="Arial" panose="020B0604020202020204" pitchFamily="34" charset="0"/>
              </a:rPr>
              <a:t>Problemas de suma y resta se hacen más complejos con el tiempo : Tipos de problemas </a:t>
            </a:r>
            <a:endParaRPr lang="es-US" noProof="0" dirty="0"/>
          </a:p>
        </p:txBody>
      </p:sp>
      <p:sp>
        <p:nvSpPr>
          <p:cNvPr id="20" name="Content Placeholder 19">
            <a:extLst>
              <a:ext uri="{FF2B5EF4-FFF2-40B4-BE49-F238E27FC236}">
                <a16:creationId xmlns:a16="http://schemas.microsoft.com/office/drawing/2014/main" id="{B6B74D4D-1C7C-8FED-4891-FDEC007BCE61}"/>
              </a:ext>
            </a:extLst>
          </p:cNvPr>
          <p:cNvSpPr>
            <a:spLocks noGrp="1"/>
          </p:cNvSpPr>
          <p:nvPr>
            <p:ph sz="half" idx="1"/>
          </p:nvPr>
        </p:nvSpPr>
        <p:spPr>
          <a:xfrm>
            <a:off x="599664" y="1324303"/>
            <a:ext cx="5181600" cy="4627052"/>
          </a:xfrm>
        </p:spPr>
        <p:txBody>
          <a:bodyPr>
            <a:normAutofit/>
          </a:bodyPr>
          <a:lstStyle/>
          <a:p>
            <a:pPr>
              <a:lnSpc>
                <a:spcPct val="110000"/>
              </a:lnSpc>
              <a:spcAft>
                <a:spcPts val="1200"/>
              </a:spcAft>
            </a:pPr>
            <a:r>
              <a:rPr lang="es-US" sz="2400" b="1" noProof="0" dirty="0"/>
              <a:t>Resultado desconocido:</a:t>
            </a:r>
          </a:p>
          <a:p>
            <a:pPr>
              <a:lnSpc>
                <a:spcPct val="110000"/>
              </a:lnSpc>
              <a:spcAft>
                <a:spcPts val="1200"/>
              </a:spcAft>
            </a:pPr>
            <a:r>
              <a:rPr lang="es-US" sz="2400" b="1" noProof="0" dirty="0">
                <a:solidFill>
                  <a:srgbClr val="4C8503"/>
                </a:solidFill>
              </a:rPr>
              <a:t> Tengo 4 marcadores y mi amigo tiene 2. ¿Cuántos marcadores tenemos todos juntos?</a:t>
            </a:r>
          </a:p>
          <a:p>
            <a:pPr>
              <a:lnSpc>
                <a:spcPct val="110000"/>
              </a:lnSpc>
              <a:spcAft>
                <a:spcPts val="1200"/>
              </a:spcAft>
            </a:pPr>
            <a:r>
              <a:rPr lang="es-US" sz="2400" noProof="0" dirty="0"/>
              <a:t> “¿Cuántos marcadores tenemos todos juntos?" es desconocido.</a:t>
            </a:r>
          </a:p>
          <a:p>
            <a:pPr>
              <a:lnSpc>
                <a:spcPct val="110000"/>
              </a:lnSpc>
              <a:spcAft>
                <a:spcPts val="1200"/>
              </a:spcAft>
            </a:pPr>
            <a:r>
              <a:rPr lang="es-US" sz="2400" noProof="0" dirty="0"/>
              <a:t>(4 + 2 = ?)</a:t>
            </a:r>
          </a:p>
        </p:txBody>
      </p:sp>
      <p:sp>
        <p:nvSpPr>
          <p:cNvPr id="21" name="Content Placeholder 20">
            <a:extLst>
              <a:ext uri="{FF2B5EF4-FFF2-40B4-BE49-F238E27FC236}">
                <a16:creationId xmlns:a16="http://schemas.microsoft.com/office/drawing/2014/main" id="{6D340DF4-BAA8-6467-1176-4F91AEC17179}"/>
              </a:ext>
            </a:extLst>
          </p:cNvPr>
          <p:cNvSpPr>
            <a:spLocks noGrp="1"/>
          </p:cNvSpPr>
          <p:nvPr>
            <p:ph sz="half" idx="2"/>
          </p:nvPr>
        </p:nvSpPr>
        <p:spPr>
          <a:xfrm>
            <a:off x="5933663" y="1324303"/>
            <a:ext cx="5865813" cy="4627052"/>
          </a:xfrm>
        </p:spPr>
        <p:txBody>
          <a:bodyPr>
            <a:noAutofit/>
          </a:bodyPr>
          <a:lstStyle/>
          <a:p>
            <a:pPr>
              <a:lnSpc>
                <a:spcPct val="110000"/>
              </a:lnSpc>
              <a:spcAft>
                <a:spcPts val="1200"/>
              </a:spcAft>
            </a:pPr>
            <a:r>
              <a:rPr lang="es-US" sz="2400" b="1" noProof="0" dirty="0"/>
              <a:t>Cambio desconocido: </a:t>
            </a:r>
          </a:p>
          <a:p>
            <a:pPr>
              <a:lnSpc>
                <a:spcPct val="110000"/>
              </a:lnSpc>
              <a:spcAft>
                <a:spcPts val="1200"/>
              </a:spcAft>
            </a:pPr>
            <a:r>
              <a:rPr lang="es-US" sz="2400" b="1" noProof="0" dirty="0">
                <a:solidFill>
                  <a:schemeClr val="accent1"/>
                </a:solidFill>
              </a:rPr>
              <a:t>Tengo 4 marcadores. Mi amigo también tiene algunos marcadores. Todos juntos, tenemos 6 marcadores. </a:t>
            </a:r>
          </a:p>
          <a:p>
            <a:pPr>
              <a:lnSpc>
                <a:spcPct val="110000"/>
              </a:lnSpc>
              <a:spcAft>
                <a:spcPts val="1200"/>
              </a:spcAft>
            </a:pPr>
            <a:r>
              <a:rPr lang="es-US" sz="2400" noProof="0" dirty="0">
                <a:solidFill>
                  <a:schemeClr val="tx1"/>
                </a:solidFill>
              </a:rPr>
              <a:t>En “</a:t>
            </a:r>
            <a:r>
              <a:rPr lang="es-US" sz="2400" noProof="0" dirty="0"/>
              <a:t>¿cuántos marcadores tiene mi amigo?“ uno de los sumandos es desconocido.</a:t>
            </a:r>
          </a:p>
          <a:p>
            <a:pPr>
              <a:lnSpc>
                <a:spcPct val="120000"/>
              </a:lnSpc>
              <a:spcAft>
                <a:spcPts val="1200"/>
              </a:spcAft>
            </a:pPr>
            <a:r>
              <a:rPr lang="es-US" sz="2400" noProof="0" dirty="0"/>
              <a:t> (4 + ? = 6) </a:t>
            </a:r>
          </a:p>
        </p:txBody>
      </p:sp>
      <p:sp>
        <p:nvSpPr>
          <p:cNvPr id="22" name="Text Placeholder 21">
            <a:extLst>
              <a:ext uri="{FF2B5EF4-FFF2-40B4-BE49-F238E27FC236}">
                <a16:creationId xmlns:a16="http://schemas.microsoft.com/office/drawing/2014/main" id="{316F33DF-0171-C1EC-3927-03ED56375B7E}"/>
              </a:ext>
            </a:extLst>
          </p:cNvPr>
          <p:cNvSpPr>
            <a:spLocks noGrp="1"/>
          </p:cNvSpPr>
          <p:nvPr>
            <p:ph type="body" sz="quarter" idx="14"/>
          </p:nvPr>
        </p:nvSpPr>
        <p:spPr/>
        <p:txBody>
          <a:bodyPr/>
          <a:lstStyle/>
          <a:p>
            <a:r>
              <a:rPr lang="es-US" noProof="0" dirty="0"/>
              <a:t>Clements &amp; Sarama (2020)</a:t>
            </a:r>
          </a:p>
        </p:txBody>
      </p:sp>
    </p:spTree>
    <p:extLst>
      <p:ext uri="{BB962C8B-B14F-4D97-AF65-F5344CB8AC3E}">
        <p14:creationId xmlns:p14="http://schemas.microsoft.com/office/powerpoint/2010/main" val="1103149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EF497-CDB5-4787-D551-278A5DA1F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53251-4CB1-F5C5-8E48-2649257E2668}"/>
              </a:ext>
            </a:extLst>
          </p:cNvPr>
          <p:cNvSpPr>
            <a:spLocks noGrp="1"/>
          </p:cNvSpPr>
          <p:nvPr>
            <p:ph type="title"/>
          </p:nvPr>
        </p:nvSpPr>
        <p:spPr>
          <a:xfrm>
            <a:off x="1223878" y="2234419"/>
            <a:ext cx="4034118" cy="2923341"/>
          </a:xfrm>
        </p:spPr>
        <p:txBody>
          <a:bodyPr anchor="b" anchorCtr="0">
            <a:normAutofit/>
          </a:bodyPr>
          <a:lstStyle/>
          <a:p>
            <a:pPr>
              <a:spcAft>
                <a:spcPts val="1200"/>
              </a:spcAft>
            </a:pPr>
            <a:r>
              <a:rPr lang="es-US" noProof="0" dirty="0">
                <a:latin typeface="Poppins" panose="00000500000000000000" pitchFamily="2" charset="0"/>
                <a:ea typeface="Calibri" panose="020F0502020204030204" pitchFamily="34" charset="0"/>
                <a:cs typeface="Arial" panose="020B0604020202020204" pitchFamily="34" charset="0"/>
              </a:rPr>
              <a:t>Observar</a:t>
            </a:r>
            <a:r>
              <a:rPr lang="es-US" noProof="0" dirty="0"/>
              <a:t>:</a:t>
            </a:r>
            <a:br>
              <a:rPr lang="es-US" noProof="0" dirty="0"/>
            </a:br>
            <a:r>
              <a:rPr lang="es-US" sz="4400" b="0" noProof="0" dirty="0">
                <a:latin typeface="Poppins" panose="00000500000000000000" pitchFamily="2" charset="0"/>
                <a:ea typeface="Calibri" panose="020F0502020204030204" pitchFamily="34" charset="0"/>
                <a:cs typeface="Arial" panose="020B0604020202020204" pitchFamily="34" charset="0"/>
              </a:rPr>
              <a:t>Niños suman y restan</a:t>
            </a:r>
            <a:endParaRPr lang="es-US" sz="4400" b="0" noProof="0" dirty="0"/>
          </a:p>
        </p:txBody>
      </p:sp>
      <p:pic>
        <p:nvPicPr>
          <p:cNvPr id="16" name="Picture Placeholder 15">
            <a:extLst>
              <a:ext uri="{FF2B5EF4-FFF2-40B4-BE49-F238E27FC236}">
                <a16:creationId xmlns:a16="http://schemas.microsoft.com/office/drawing/2014/main" id="{A0E192F5-24CF-7F28-32E3-56D7FC3FAA1F}"/>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DB88F7D6-ECA0-0721-1F8E-97CD09D4BE28}"/>
              </a:ext>
              <a:ext uri="{C183D7F6-B498-43B3-948B-1728B52AA6E4}">
                <adec:decorative xmlns:adec="http://schemas.microsoft.com/office/drawing/2017/decorative" val="1"/>
              </a:ext>
            </a:extLst>
          </p:cNvPr>
          <p:cNvPicPr>
            <a:picLocks noGrp="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a:xfrm>
            <a:off x="8951064" y="685800"/>
            <a:ext cx="2742461" cy="2021175"/>
          </a:xfrm>
        </p:spPr>
      </p:pic>
      <p:pic>
        <p:nvPicPr>
          <p:cNvPr id="20" name="Picture Placeholder 19">
            <a:extLst>
              <a:ext uri="{FF2B5EF4-FFF2-40B4-BE49-F238E27FC236}">
                <a16:creationId xmlns:a16="http://schemas.microsoft.com/office/drawing/2014/main" id="{8891DD25-C5CC-E233-C59A-CC1E4BA32130}"/>
              </a:ext>
              <a:ext uri="{C183D7F6-B498-43B3-948B-1728B52AA6E4}">
                <adec:decorative xmlns:adec="http://schemas.microsoft.com/office/drawing/2017/decorative" val="1"/>
              </a:ext>
            </a:extLst>
          </p:cNvPr>
          <p:cNvPicPr>
            <a:picLocks noGrp="1" noChangeAspect="1"/>
          </p:cNvPicPr>
          <p:nvPr>
            <p:ph type="pic" sz="quarter" idx="16"/>
          </p:nvPr>
        </p:nvPicPr>
        <p:blipFill>
          <a:blip r:embed="rId6" cstate="screen">
            <a:extLst>
              <a:ext uri="{BEBA8EAE-BF5A-486C-A8C5-ECC9F3942E4B}">
                <a14:imgProps xmlns:a14="http://schemas.microsoft.com/office/drawing/2010/main">
                  <a14:imgLayer r:embed="rId7">
                    <a14:imgEffect>
                      <a14:colorTemperature colorTemp="55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p:pic>
      <p:pic>
        <p:nvPicPr>
          <p:cNvPr id="22" name="Picture Placeholder 21">
            <a:extLst>
              <a:ext uri="{FF2B5EF4-FFF2-40B4-BE49-F238E27FC236}">
                <a16:creationId xmlns:a16="http://schemas.microsoft.com/office/drawing/2014/main" id="{789FF7AB-85AE-7C41-487A-29A2EAB23F57}"/>
              </a:ext>
              <a:ext uri="{C183D7F6-B498-43B3-948B-1728B52AA6E4}">
                <adec:decorative xmlns:adec="http://schemas.microsoft.com/office/drawing/2017/decorative" val="1"/>
              </a:ext>
            </a:extLst>
          </p:cNvPr>
          <p:cNvPicPr>
            <a:picLocks noGrp="1" noChangeAspect="1"/>
          </p:cNvPicPr>
          <p:nvPr>
            <p:ph type="pic" sz="quarter" idx="17"/>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16000" contrast="-14000"/>
                    </a14:imgEffect>
                  </a14:imgLayer>
                </a14:imgProps>
              </a:ex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B43BF177-E588-8DCD-041A-90459B4FBFD3}"/>
              </a:ext>
            </a:extLst>
          </p:cNvPr>
          <p:cNvSpPr>
            <a:spLocks noGrp="1"/>
          </p:cNvSpPr>
          <p:nvPr>
            <p:ph sz="quarter" idx="18"/>
          </p:nvPr>
        </p:nvSpPr>
        <p:spPr>
          <a:xfrm>
            <a:off x="6007101" y="5157760"/>
            <a:ext cx="5686424" cy="1395440"/>
          </a:xfrm>
        </p:spPr>
        <p:txBody>
          <a:bodyPr vert="horz" lIns="91440" tIns="45720" rIns="91440" bIns="45720" rtlCol="0" anchor="t">
            <a:normAutofit fontScale="85000" lnSpcReduction="10000"/>
          </a:bodyPr>
          <a:lstStyle/>
          <a:p>
            <a:pPr>
              <a:spcBef>
                <a:spcPts val="0"/>
              </a:spcBef>
              <a:spcAft>
                <a:spcPts val="1200"/>
              </a:spcAft>
            </a:pPr>
            <a:r>
              <a:rPr lang="es-US" sz="2000" kern="100" noProof="0" dirty="0">
                <a:solidFill>
                  <a:srgbClr val="0000FF"/>
                </a:solidFill>
                <a:latin typeface="Montserrat"/>
                <a:ea typeface="Calibri"/>
                <a:cs typeface="Times New Roman"/>
                <a:hlinkClick r:id="rId10">
                  <a:extLst>
                    <a:ext uri="{A12FA001-AC4F-418D-AE19-62706E023703}">
                      <ahyp:hlinkClr xmlns:ahyp="http://schemas.microsoft.com/office/drawing/2018/hyperlinkcolor" val="tx"/>
                    </a:ext>
                  </a:extLst>
                </a:hlinkClick>
              </a:rPr>
              <a:t>Sumar y restar a todas las edades  (18 meses—Segundo grado)</a:t>
            </a:r>
            <a:endParaRPr lang="es-US" noProof="0" dirty="0">
              <a:cs typeface="Times New Roman"/>
              <a:hlinkClick r:id="rId11">
                <a:extLst>
                  <a:ext uri="{A12FA001-AC4F-418D-AE19-62706E023703}">
                    <ahyp:hlinkClr xmlns:ahyp="http://schemas.microsoft.com/office/drawing/2018/hyperlinkcolor" val="tx"/>
                  </a:ext>
                </a:extLst>
              </a:hlinkClick>
            </a:endParaRPr>
          </a:p>
          <a:p>
            <a:pPr>
              <a:spcBef>
                <a:spcPts val="0"/>
              </a:spcBef>
              <a:spcAft>
                <a:spcPts val="1200"/>
              </a:spcAft>
            </a:pPr>
            <a:r>
              <a:rPr lang="es-US" sz="2000" kern="100" noProof="0" dirty="0">
                <a:solidFill>
                  <a:srgbClr val="0000FF"/>
                </a:solidFill>
                <a:latin typeface="Montserrat"/>
                <a:cs typeface="Times New Roman"/>
                <a:hlinkClick r:id="rId12"/>
              </a:rPr>
              <a:t>Sumar y restar a todas las edades  (18 meses—Segundo grado) </a:t>
            </a:r>
            <a:r>
              <a:rPr lang="es-US" sz="2000" kern="100" noProof="0" dirty="0" err="1">
                <a:solidFill>
                  <a:srgbClr val="0000FF"/>
                </a:solidFill>
                <a:latin typeface="Montserrat"/>
                <a:cs typeface="Times New Roman"/>
                <a:hlinkClick r:id="rId12"/>
              </a:rPr>
              <a:t>Version</a:t>
            </a:r>
            <a:r>
              <a:rPr lang="es-US" sz="2000" kern="100" noProof="0" dirty="0">
                <a:solidFill>
                  <a:srgbClr val="0000FF"/>
                </a:solidFill>
                <a:latin typeface="Montserrat"/>
                <a:cs typeface="Times New Roman"/>
                <a:hlinkClick r:id="rId12"/>
              </a:rPr>
              <a:t> </a:t>
            </a:r>
            <a:r>
              <a:rPr lang="es-US" sz="2000" kern="100" noProof="0" dirty="0" err="1">
                <a:solidFill>
                  <a:srgbClr val="0000FF"/>
                </a:solidFill>
                <a:latin typeface="Montserrat"/>
                <a:cs typeface="Times New Roman"/>
                <a:hlinkClick r:id="rId12"/>
              </a:rPr>
              <a:t>audo</a:t>
            </a:r>
            <a:r>
              <a:rPr lang="es-US" sz="2000" kern="100" noProof="0" dirty="0">
                <a:solidFill>
                  <a:srgbClr val="0000FF"/>
                </a:solidFill>
                <a:latin typeface="Montserrat"/>
                <a:cs typeface="Times New Roman"/>
                <a:hlinkClick r:id="rId12"/>
              </a:rPr>
              <a:t> </a:t>
            </a:r>
            <a:r>
              <a:rPr lang="es-US" sz="2000" kern="100" noProof="0" dirty="0" err="1">
                <a:solidFill>
                  <a:srgbClr val="0000FF"/>
                </a:solidFill>
                <a:latin typeface="Montserrat"/>
                <a:cs typeface="Times New Roman"/>
                <a:hlinkClick r:id="rId12"/>
              </a:rPr>
              <a:t>desdriptiva</a:t>
            </a:r>
            <a:endParaRPr lang="es-US" sz="2000" kern="100" noProof="0" dirty="0">
              <a:solidFill>
                <a:srgbClr val="0000FF"/>
              </a:solidFill>
              <a:cs typeface="Times New Roman"/>
            </a:endParaRPr>
          </a:p>
        </p:txBody>
      </p:sp>
    </p:spTree>
    <p:extLst>
      <p:ext uri="{BB962C8B-B14F-4D97-AF65-F5344CB8AC3E}">
        <p14:creationId xmlns:p14="http://schemas.microsoft.com/office/powerpoint/2010/main" val="1763951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B99C5-5D0F-06D9-C1A3-2C05B35DC1B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3E81C7B-286B-8942-1722-C2584D24F2A4}"/>
              </a:ext>
            </a:extLst>
          </p:cNvPr>
          <p:cNvSpPr>
            <a:spLocks noGrp="1"/>
          </p:cNvSpPr>
          <p:nvPr>
            <p:ph type="title"/>
          </p:nvPr>
        </p:nvSpPr>
        <p:spPr/>
        <p:txBody>
          <a:bodyPr/>
          <a:lstStyle/>
          <a:p>
            <a:r>
              <a:rPr lang="es-US" noProof="0" dirty="0"/>
              <a:t>Reflexión</a:t>
            </a:r>
          </a:p>
        </p:txBody>
      </p:sp>
      <p:sp>
        <p:nvSpPr>
          <p:cNvPr id="5" name="Content Placeholder 4">
            <a:extLst>
              <a:ext uri="{FF2B5EF4-FFF2-40B4-BE49-F238E27FC236}">
                <a16:creationId xmlns:a16="http://schemas.microsoft.com/office/drawing/2014/main" id="{1BA1B1E4-7166-D8B4-5D35-3977743DCF74}"/>
              </a:ext>
            </a:extLst>
          </p:cNvPr>
          <p:cNvSpPr>
            <a:spLocks noGrp="1"/>
          </p:cNvSpPr>
          <p:nvPr>
            <p:ph sz="half" idx="1"/>
          </p:nvPr>
        </p:nvSpPr>
        <p:spPr>
          <a:xfrm>
            <a:off x="838199" y="1416184"/>
            <a:ext cx="5181600" cy="4332902"/>
          </a:xfrm>
        </p:spPr>
        <p:txBody>
          <a:bodyPr/>
          <a:lstStyle/>
          <a:p>
            <a:r>
              <a:rPr lang="es-US" noProof="0" dirty="0"/>
              <a:t>Antes creía ...</a:t>
            </a:r>
          </a:p>
          <a:p>
            <a:r>
              <a:rPr lang="es-US" noProof="0" dirty="0"/>
              <a:t>Ahora, creo…</a:t>
            </a:r>
          </a:p>
        </p:txBody>
      </p:sp>
      <p:pic>
        <p:nvPicPr>
          <p:cNvPr id="12" name="Content Placeholder 11">
            <a:extLst>
              <a:ext uri="{FF2B5EF4-FFF2-40B4-BE49-F238E27FC236}">
                <a16:creationId xmlns:a16="http://schemas.microsoft.com/office/drawing/2014/main" id="{C80387A4-A405-4DC7-301E-CD607BF5A9E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022669" y="965178"/>
            <a:ext cx="7175862" cy="4783908"/>
          </a:xfrm>
        </p:spPr>
      </p:pic>
    </p:spTree>
    <p:extLst>
      <p:ext uri="{BB962C8B-B14F-4D97-AF65-F5344CB8AC3E}">
        <p14:creationId xmlns:p14="http://schemas.microsoft.com/office/powerpoint/2010/main" val="410756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Juego: ¿</a:t>
            </a:r>
            <a:r>
              <a:rPr lang="es-US" b="0" noProof="0" dirty="0">
                <a:latin typeface="Montserrat Medium" panose="00000600000000000000" pitchFamily="2" charset="0"/>
              </a:rPr>
              <a:t>Verdadero o falso?</a:t>
            </a:r>
            <a:endParaRPr lang="es-US" b="0" noProof="0" dirty="0">
              <a:solidFill>
                <a:schemeClr val="bg1"/>
              </a:solidFill>
              <a:latin typeface="Montserrat Medium" panose="00000600000000000000" pitchFamily="2" charset="0"/>
            </a:endParaRPr>
          </a:p>
        </p:txBody>
      </p:sp>
      <p:sp>
        <p:nvSpPr>
          <p:cNvPr id="7" name="Content Placeholder 6">
            <a:extLst>
              <a:ext uri="{FF2B5EF4-FFF2-40B4-BE49-F238E27FC236}">
                <a16:creationId xmlns:a16="http://schemas.microsoft.com/office/drawing/2014/main" id="{2156FC3F-67AE-B60A-BA49-93A442769DB1}"/>
              </a:ext>
            </a:extLst>
          </p:cNvPr>
          <p:cNvSpPr>
            <a:spLocks noGrp="1"/>
          </p:cNvSpPr>
          <p:nvPr>
            <p:ph idx="1"/>
          </p:nvPr>
        </p:nvSpPr>
        <p:spPr/>
        <p:txBody>
          <a:bodyPr/>
          <a:lstStyle/>
          <a:p>
            <a:r>
              <a:rPr lang="es-US" sz="4000" noProof="0" dirty="0"/>
              <a:t>Verdadero</a:t>
            </a:r>
          </a:p>
        </p:txBody>
      </p:sp>
      <p:pic>
        <p:nvPicPr>
          <p:cNvPr id="9" name="Picture Placeholder 8">
            <a:extLst>
              <a:ext uri="{FF2B5EF4-FFF2-40B4-BE49-F238E27FC236}">
                <a16:creationId xmlns:a16="http://schemas.microsoft.com/office/drawing/2014/main" id="{6B25B03E-7F3F-9D05-76F7-0FFF0BD71CD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3917950" y="2068116"/>
            <a:ext cx="4356100" cy="2721768"/>
          </a:xfrm>
        </p:spPr>
      </p:pic>
      <p:sp>
        <p:nvSpPr>
          <p:cNvPr id="4" name="Content Placeholder 3">
            <a:extLst>
              <a:ext uri="{FF2B5EF4-FFF2-40B4-BE49-F238E27FC236}">
                <a16:creationId xmlns:a16="http://schemas.microsoft.com/office/drawing/2014/main" id="{4DB7DB4A-16A6-0924-97B6-964C529ADCE3}"/>
              </a:ext>
            </a:extLst>
          </p:cNvPr>
          <p:cNvSpPr>
            <a:spLocks noGrp="1"/>
          </p:cNvSpPr>
          <p:nvPr>
            <p:ph sz="quarter" idx="11"/>
          </p:nvPr>
        </p:nvSpPr>
        <p:spPr/>
        <p:txBody>
          <a:bodyPr/>
          <a:lstStyle/>
          <a:p>
            <a:r>
              <a:rPr lang="es-US" sz="4000" noProof="0" dirty="0">
                <a:solidFill>
                  <a:srgbClr val="4C8503"/>
                </a:solidFill>
              </a:rPr>
              <a:t>Falso</a:t>
            </a:r>
          </a:p>
        </p:txBody>
      </p:sp>
    </p:spTree>
    <p:extLst>
      <p:ext uri="{BB962C8B-B14F-4D97-AF65-F5344CB8AC3E}">
        <p14:creationId xmlns:p14="http://schemas.microsoft.com/office/powerpoint/2010/main" val="201931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A100C8-54A9-542F-E74C-DE4554F8F14C}"/>
              </a:ext>
            </a:extLst>
          </p:cNvPr>
          <p:cNvSpPr>
            <a:spLocks noGrp="1"/>
          </p:cNvSpPr>
          <p:nvPr>
            <p:ph type="title"/>
          </p:nvPr>
        </p:nvSpPr>
        <p:spPr/>
        <p:txBody>
          <a:bodyPr/>
          <a:lstStyle/>
          <a:p>
            <a:r>
              <a:rPr lang="es-US" noProof="0" dirty="0"/>
              <a:t>¿</a:t>
            </a:r>
            <a:r>
              <a:rPr lang="es-US" b="0" noProof="0" dirty="0">
                <a:latin typeface="Montserrat Medium" panose="00000600000000000000" pitchFamily="2" charset="0"/>
              </a:rPr>
              <a:t>Verdadero o falso?</a:t>
            </a:r>
            <a:r>
              <a:rPr lang="es-US" noProof="0" dirty="0"/>
              <a:t>                      	  # 1</a:t>
            </a:r>
          </a:p>
        </p:txBody>
      </p:sp>
      <p:sp>
        <p:nvSpPr>
          <p:cNvPr id="7" name="Content Placeholder 6">
            <a:extLst>
              <a:ext uri="{FF2B5EF4-FFF2-40B4-BE49-F238E27FC236}">
                <a16:creationId xmlns:a16="http://schemas.microsoft.com/office/drawing/2014/main" id="{8EF86F03-5A27-ABF4-6D12-22C82E168F9E}"/>
              </a:ext>
            </a:extLst>
          </p:cNvPr>
          <p:cNvSpPr>
            <a:spLocks noGrp="1"/>
          </p:cNvSpPr>
          <p:nvPr>
            <p:ph idx="1"/>
          </p:nvPr>
        </p:nvSpPr>
        <p:spPr>
          <a:xfrm>
            <a:off x="851646" y="1993899"/>
            <a:ext cx="10834075" cy="3610769"/>
          </a:xfrm>
        </p:spPr>
        <p:txBody>
          <a:bodyPr/>
          <a:lstStyle/>
          <a:p>
            <a:pPr marL="0" indent="0" algn="ctr">
              <a:buNone/>
            </a:pPr>
            <a:r>
              <a:rPr lang="es-US" noProof="0" dirty="0"/>
              <a:t>Las sumas y restas siempre deben incluir números escritos.</a:t>
            </a:r>
          </a:p>
          <a:p>
            <a:pPr marL="0" indent="0" algn="ctr">
              <a:buNone/>
            </a:pPr>
            <a:r>
              <a:rPr lang="es-US" sz="6000" b="1" noProof="0" dirty="0">
                <a:solidFill>
                  <a:schemeClr val="accent4"/>
                </a:solidFill>
              </a:rPr>
              <a:t>¡</a:t>
            </a:r>
            <a:r>
              <a:rPr lang="es-US" sz="6000" b="1" noProof="0" dirty="0">
                <a:solidFill>
                  <a:srgbClr val="4C8503"/>
                </a:solidFill>
              </a:rPr>
              <a:t>Falso!</a:t>
            </a:r>
          </a:p>
          <a:p>
            <a:pPr marL="0" indent="0" algn="ctr">
              <a:buNone/>
            </a:pPr>
            <a:r>
              <a:rPr lang="es-US" noProof="0" dirty="0"/>
              <a:t>Los niños comienzan a sumar y restar objetos físicos </a:t>
            </a:r>
            <a:br>
              <a:rPr lang="es-US" noProof="0" dirty="0"/>
            </a:br>
            <a:r>
              <a:rPr lang="es-US" noProof="0" dirty="0"/>
              <a:t>sin utilizar números escritos o ecuaciones escrita. </a:t>
            </a:r>
          </a:p>
        </p:txBody>
      </p:sp>
      <p:sp>
        <p:nvSpPr>
          <p:cNvPr id="10" name="Text Placeholder 9">
            <a:extLst>
              <a:ext uri="{FF2B5EF4-FFF2-40B4-BE49-F238E27FC236}">
                <a16:creationId xmlns:a16="http://schemas.microsoft.com/office/drawing/2014/main" id="{E0E19796-B6C3-9810-E73F-A6F889236193}"/>
              </a:ext>
            </a:extLst>
          </p:cNvPr>
          <p:cNvSpPr>
            <a:spLocks noGrp="1"/>
          </p:cNvSpPr>
          <p:nvPr>
            <p:ph type="body" sz="quarter" idx="14"/>
          </p:nvPr>
        </p:nvSpPr>
        <p:spPr/>
        <p:txBody>
          <a:bodyPr/>
          <a:lstStyle/>
          <a:p>
            <a:r>
              <a:rPr lang="es-US" noProof="0" dirty="0" err="1"/>
              <a:t>Huttenlocher</a:t>
            </a:r>
            <a:r>
              <a:rPr lang="es-US" noProof="0" dirty="0"/>
              <a:t> et al. (1994)</a:t>
            </a:r>
          </a:p>
        </p:txBody>
      </p:sp>
    </p:spTree>
    <p:extLst>
      <p:ext uri="{BB962C8B-B14F-4D97-AF65-F5344CB8AC3E}">
        <p14:creationId xmlns:p14="http://schemas.microsoft.com/office/powerpoint/2010/main" val="120121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0E479-0A2B-E1C6-E471-01BA0B22094C}"/>
            </a:ext>
          </a:extLst>
        </p:cNvPr>
        <p:cNvGrpSpPr/>
        <p:nvPr/>
      </p:nvGrpSpPr>
      <p:grpSpPr>
        <a:xfrm>
          <a:off x="0" y="0"/>
          <a:ext cx="0" cy="0"/>
          <a:chOff x="0" y="0"/>
          <a:chExt cx="0" cy="0"/>
        </a:xfrm>
      </p:grpSpPr>
      <p:sp>
        <p:nvSpPr>
          <p:cNvPr id="8" name="Title 5">
            <a:extLst>
              <a:ext uri="{FF2B5EF4-FFF2-40B4-BE49-F238E27FC236}">
                <a16:creationId xmlns:a16="http://schemas.microsoft.com/office/drawing/2014/main" id="{3DF424A4-B273-066D-C93D-E208F4AF3FBD}"/>
              </a:ext>
            </a:extLst>
          </p:cNvPr>
          <p:cNvSpPr>
            <a:spLocks noGrp="1"/>
          </p:cNvSpPr>
          <p:nvPr>
            <p:ph type="title"/>
          </p:nvPr>
        </p:nvSpPr>
        <p:spPr/>
        <p:txBody>
          <a:bodyPr/>
          <a:lstStyle/>
          <a:p>
            <a:r>
              <a:rPr lang="es-US" noProof="0" dirty="0"/>
              <a:t>¿</a:t>
            </a:r>
            <a:r>
              <a:rPr lang="es-US" b="0" noProof="0" dirty="0">
                <a:latin typeface="Montserrat Medium" panose="00000600000000000000" pitchFamily="2" charset="0"/>
              </a:rPr>
              <a:t>Verdadero o falso?</a:t>
            </a:r>
            <a:r>
              <a:rPr lang="es-US" noProof="0" dirty="0"/>
              <a:t>                      	  # 2</a:t>
            </a:r>
          </a:p>
        </p:txBody>
      </p:sp>
      <p:sp>
        <p:nvSpPr>
          <p:cNvPr id="7" name="Content Placeholder 6">
            <a:extLst>
              <a:ext uri="{FF2B5EF4-FFF2-40B4-BE49-F238E27FC236}">
                <a16:creationId xmlns:a16="http://schemas.microsoft.com/office/drawing/2014/main" id="{F8584292-D466-805E-1542-621B3DE6800E}"/>
              </a:ext>
            </a:extLst>
          </p:cNvPr>
          <p:cNvSpPr>
            <a:spLocks noGrp="1"/>
          </p:cNvSpPr>
          <p:nvPr>
            <p:ph idx="1"/>
          </p:nvPr>
        </p:nvSpPr>
        <p:spPr>
          <a:xfrm>
            <a:off x="851646" y="1993899"/>
            <a:ext cx="10834075" cy="3610769"/>
          </a:xfrm>
        </p:spPr>
        <p:txBody>
          <a:bodyPr/>
          <a:lstStyle/>
          <a:p>
            <a:pPr marL="0" indent="0" algn="ctr">
              <a:buNone/>
            </a:pPr>
            <a:r>
              <a:rPr lang="es-US" noProof="0" dirty="0">
                <a:ea typeface="Calibri" panose="020F0502020204030204" pitchFamily="34" charset="0"/>
                <a:cs typeface="Arial" panose="020B0604020202020204" pitchFamily="34" charset="0"/>
              </a:rPr>
              <a:t>Los niños pueden entender suma y resta antes de que puedan contar</a:t>
            </a:r>
            <a:r>
              <a:rPr lang="es-US" noProof="0" dirty="0"/>
              <a:t>.</a:t>
            </a:r>
          </a:p>
          <a:p>
            <a:pPr marL="0" indent="0" algn="ctr">
              <a:buNone/>
            </a:pPr>
            <a:r>
              <a:rPr lang="es-US" sz="6000" b="1" noProof="0" dirty="0">
                <a:solidFill>
                  <a:schemeClr val="accent1"/>
                </a:solidFill>
              </a:rPr>
              <a:t>¡Verdadero!</a:t>
            </a:r>
          </a:p>
          <a:p>
            <a:pPr marL="0" indent="0" algn="ctr">
              <a:buNone/>
            </a:pPr>
            <a:r>
              <a:rPr lang="es-US" noProof="0" dirty="0"/>
              <a:t>Los bebés entienden que agregar hará más y quitar hará menos. </a:t>
            </a:r>
          </a:p>
        </p:txBody>
      </p:sp>
      <p:sp>
        <p:nvSpPr>
          <p:cNvPr id="2" name="Text Placeholder 1">
            <a:extLst>
              <a:ext uri="{FF2B5EF4-FFF2-40B4-BE49-F238E27FC236}">
                <a16:creationId xmlns:a16="http://schemas.microsoft.com/office/drawing/2014/main" id="{5812C730-7361-6348-E509-8EBD5CB822F3}"/>
              </a:ext>
            </a:extLst>
          </p:cNvPr>
          <p:cNvSpPr>
            <a:spLocks noGrp="1"/>
          </p:cNvSpPr>
          <p:nvPr>
            <p:ph type="body" sz="quarter" idx="14"/>
          </p:nvPr>
        </p:nvSpPr>
        <p:spPr/>
        <p:txBody>
          <a:bodyPr/>
          <a:lstStyle/>
          <a:p>
            <a:r>
              <a:rPr lang="es-US" noProof="0" dirty="0" err="1"/>
              <a:t>McCrink</a:t>
            </a:r>
            <a:r>
              <a:rPr lang="es-US" noProof="0" dirty="0"/>
              <a:t> &amp; Wynn (2004)</a:t>
            </a:r>
          </a:p>
        </p:txBody>
      </p:sp>
    </p:spTree>
    <p:extLst>
      <p:ext uri="{BB962C8B-B14F-4D97-AF65-F5344CB8AC3E}">
        <p14:creationId xmlns:p14="http://schemas.microsoft.com/office/powerpoint/2010/main" val="67013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2E201-42F0-DABD-6B07-819E0C06376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35E835B-CDCD-5A60-353B-F975A555C6F4}"/>
              </a:ext>
            </a:extLst>
          </p:cNvPr>
          <p:cNvSpPr>
            <a:spLocks noGrp="1"/>
          </p:cNvSpPr>
          <p:nvPr>
            <p:ph type="title"/>
          </p:nvPr>
        </p:nvSpPr>
        <p:spPr/>
        <p:txBody>
          <a:bodyPr/>
          <a:lstStyle/>
          <a:p>
            <a:r>
              <a:rPr lang="es-US" noProof="0" dirty="0"/>
              <a:t>¿</a:t>
            </a:r>
            <a:r>
              <a:rPr lang="es-US" b="0" noProof="0" dirty="0">
                <a:latin typeface="Montserrat Medium" panose="00000600000000000000" pitchFamily="2" charset="0"/>
              </a:rPr>
              <a:t>Verdadero o falso?</a:t>
            </a:r>
            <a:r>
              <a:rPr lang="es-US" noProof="0" dirty="0"/>
              <a:t>                      	  # 3</a:t>
            </a:r>
          </a:p>
        </p:txBody>
      </p:sp>
      <p:sp>
        <p:nvSpPr>
          <p:cNvPr id="7" name="Content Placeholder 6">
            <a:extLst>
              <a:ext uri="{FF2B5EF4-FFF2-40B4-BE49-F238E27FC236}">
                <a16:creationId xmlns:a16="http://schemas.microsoft.com/office/drawing/2014/main" id="{5120655B-174F-3029-3C29-B1682224EC10}"/>
              </a:ext>
            </a:extLst>
          </p:cNvPr>
          <p:cNvSpPr>
            <a:spLocks noGrp="1"/>
          </p:cNvSpPr>
          <p:nvPr>
            <p:ph idx="1"/>
          </p:nvPr>
        </p:nvSpPr>
        <p:spPr>
          <a:xfrm>
            <a:off x="851646" y="1993899"/>
            <a:ext cx="10834075" cy="3610769"/>
          </a:xfrm>
        </p:spPr>
        <p:txBody>
          <a:bodyPr>
            <a:normAutofit fontScale="92500" lnSpcReduction="10000"/>
          </a:bodyPr>
          <a:lstStyle/>
          <a:p>
            <a:pPr marL="0" lvl="0" indent="0" algn="ctr">
              <a:buNone/>
            </a:pPr>
            <a:r>
              <a:rPr lang="es-US" noProof="0" dirty="0"/>
              <a:t>Se debe desalentar a los niños de usar sus dedos para sumar o restar, especialmente a medida que adelantan.</a:t>
            </a:r>
          </a:p>
          <a:p>
            <a:pPr marL="0" indent="0" algn="ctr">
              <a:buNone/>
            </a:pPr>
            <a:r>
              <a:rPr lang="es-US" sz="6000" b="1" noProof="0" dirty="0">
                <a:solidFill>
                  <a:srgbClr val="4C8503"/>
                </a:solidFill>
              </a:rPr>
              <a:t>¡Falso!</a:t>
            </a:r>
          </a:p>
          <a:p>
            <a:pPr marL="0" indent="0" algn="ctr">
              <a:buNone/>
            </a:pPr>
            <a:r>
              <a:rPr lang="es-US" noProof="0" dirty="0">
                <a:ea typeface="Calibri" panose="020F0502020204030204" pitchFamily="34" charset="0"/>
                <a:cs typeface="Arial" panose="020B0604020202020204" pitchFamily="34" charset="0"/>
              </a:rPr>
              <a:t>Los niños usan sus dedos para sumar y restar, al igual que podrían usar objetos concretos como contar fichas o bloques para sumar y restar</a:t>
            </a:r>
            <a:r>
              <a:rPr lang="es-US" noProof="0" dirty="0"/>
              <a:t>.  </a:t>
            </a:r>
          </a:p>
        </p:txBody>
      </p:sp>
      <p:sp>
        <p:nvSpPr>
          <p:cNvPr id="10" name="Text Placeholder 9">
            <a:extLst>
              <a:ext uri="{FF2B5EF4-FFF2-40B4-BE49-F238E27FC236}">
                <a16:creationId xmlns:a16="http://schemas.microsoft.com/office/drawing/2014/main" id="{7E5C3CA3-048E-86C7-99D6-E09C62808599}"/>
              </a:ext>
            </a:extLst>
          </p:cNvPr>
          <p:cNvSpPr>
            <a:spLocks noGrp="1"/>
          </p:cNvSpPr>
          <p:nvPr>
            <p:ph type="body" sz="quarter" idx="14"/>
          </p:nvPr>
        </p:nvSpPr>
        <p:spPr/>
        <p:txBody>
          <a:bodyPr/>
          <a:lstStyle/>
          <a:p>
            <a:r>
              <a:rPr lang="es-US" noProof="0" dirty="0"/>
              <a:t>Clements &amp; Sarama (2020); Poletti et al. (2025)</a:t>
            </a:r>
          </a:p>
        </p:txBody>
      </p:sp>
    </p:spTree>
    <p:extLst>
      <p:ext uri="{BB962C8B-B14F-4D97-AF65-F5344CB8AC3E}">
        <p14:creationId xmlns:p14="http://schemas.microsoft.com/office/powerpoint/2010/main" val="35488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7A519-0E3A-F927-2267-0C07BDD50D76}"/>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1E4FE6A6-4F20-08ED-1D23-39AA5C83D686}"/>
              </a:ext>
            </a:extLst>
          </p:cNvPr>
          <p:cNvSpPr>
            <a:spLocks noGrp="1"/>
          </p:cNvSpPr>
          <p:nvPr>
            <p:ph type="title"/>
          </p:nvPr>
        </p:nvSpPr>
        <p:spPr/>
        <p:txBody>
          <a:bodyPr/>
          <a:lstStyle/>
          <a:p>
            <a:r>
              <a:rPr lang="es-US" noProof="0" dirty="0"/>
              <a:t>¿</a:t>
            </a:r>
            <a:r>
              <a:rPr lang="es-US" b="0" noProof="0" dirty="0">
                <a:latin typeface="Montserrat Medium" panose="00000600000000000000" pitchFamily="2" charset="0"/>
              </a:rPr>
              <a:t>Verdadero o falso?</a:t>
            </a:r>
            <a:r>
              <a:rPr lang="es-US" noProof="0" dirty="0"/>
              <a:t>                      	  # 4</a:t>
            </a:r>
          </a:p>
        </p:txBody>
      </p:sp>
      <p:sp>
        <p:nvSpPr>
          <p:cNvPr id="7" name="Content Placeholder 6">
            <a:extLst>
              <a:ext uri="{FF2B5EF4-FFF2-40B4-BE49-F238E27FC236}">
                <a16:creationId xmlns:a16="http://schemas.microsoft.com/office/drawing/2014/main" id="{F72788D4-537D-F4F4-3924-C60BDD90840D}"/>
              </a:ext>
            </a:extLst>
          </p:cNvPr>
          <p:cNvSpPr>
            <a:spLocks noGrp="1"/>
          </p:cNvSpPr>
          <p:nvPr>
            <p:ph idx="1"/>
          </p:nvPr>
        </p:nvSpPr>
        <p:spPr>
          <a:xfrm>
            <a:off x="851646" y="1993899"/>
            <a:ext cx="10834075" cy="3610769"/>
          </a:xfrm>
        </p:spPr>
        <p:txBody>
          <a:bodyPr>
            <a:normAutofit/>
          </a:bodyPr>
          <a:lstStyle/>
          <a:p>
            <a:pPr marL="0" indent="0" algn="ctr">
              <a:buNone/>
            </a:pPr>
            <a:r>
              <a:rPr lang="es-US" noProof="0" dirty="0">
                <a:ea typeface="Calibri" panose="020F0502020204030204" pitchFamily="34" charset="0"/>
                <a:cs typeface="Arial" panose="020B0604020202020204" pitchFamily="34" charset="0"/>
              </a:rPr>
              <a:t>Los niños pueden sumar y restar con más precisión si conocen la secuencia del recuento</a:t>
            </a:r>
            <a:r>
              <a:rPr lang="es-US" noProof="0" dirty="0"/>
              <a:t>.</a:t>
            </a:r>
          </a:p>
          <a:p>
            <a:pPr marL="0" indent="0" algn="ctr">
              <a:buNone/>
            </a:pPr>
            <a:r>
              <a:rPr lang="es-US" sz="5600" b="1" noProof="0" dirty="0">
                <a:solidFill>
                  <a:schemeClr val="accent1"/>
                </a:solidFill>
              </a:rPr>
              <a:t>¡</a:t>
            </a:r>
            <a:r>
              <a:rPr lang="es-US" sz="6000" b="1" noProof="0" dirty="0">
                <a:solidFill>
                  <a:schemeClr val="accent1"/>
                </a:solidFill>
              </a:rPr>
              <a:t>Verdadero!</a:t>
            </a:r>
          </a:p>
          <a:p>
            <a:pPr marL="0" indent="0" algn="ctr">
              <a:buNone/>
            </a:pPr>
            <a:r>
              <a:rPr lang="es-US" noProof="0" dirty="0">
                <a:ea typeface="Calibri" panose="020F0502020204030204" pitchFamily="34" charset="0"/>
                <a:cs typeface="Arial" panose="020B0604020202020204" pitchFamily="34" charset="0"/>
              </a:rPr>
              <a:t>Los niños entienden que agregar hace más y quitar hace menos antes de que puedan contar</a:t>
            </a:r>
            <a:endParaRPr lang="es-US" noProof="0" dirty="0"/>
          </a:p>
        </p:txBody>
      </p:sp>
      <p:sp>
        <p:nvSpPr>
          <p:cNvPr id="2" name="Text Placeholder 1">
            <a:extLst>
              <a:ext uri="{FF2B5EF4-FFF2-40B4-BE49-F238E27FC236}">
                <a16:creationId xmlns:a16="http://schemas.microsoft.com/office/drawing/2014/main" id="{072E522B-5196-7E19-1E88-946430264913}"/>
              </a:ext>
            </a:extLst>
          </p:cNvPr>
          <p:cNvSpPr>
            <a:spLocks noGrp="1"/>
          </p:cNvSpPr>
          <p:nvPr>
            <p:ph type="body" sz="quarter" idx="14"/>
          </p:nvPr>
        </p:nvSpPr>
        <p:spPr/>
        <p:txBody>
          <a:bodyPr/>
          <a:lstStyle/>
          <a:p>
            <a:r>
              <a:rPr lang="es-US" noProof="0" dirty="0"/>
              <a:t>Clements &amp; Sarama (2020)</a:t>
            </a:r>
          </a:p>
        </p:txBody>
      </p:sp>
    </p:spTree>
    <p:extLst>
      <p:ext uri="{BB962C8B-B14F-4D97-AF65-F5344CB8AC3E}">
        <p14:creationId xmlns:p14="http://schemas.microsoft.com/office/powerpoint/2010/main" val="313275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AD618-A9AB-B1A9-E857-9E30F0F6186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AFDBFC9-B349-96BF-39AC-6D869B8A4A56}"/>
              </a:ext>
            </a:extLst>
          </p:cNvPr>
          <p:cNvSpPr>
            <a:spLocks noGrp="1"/>
          </p:cNvSpPr>
          <p:nvPr>
            <p:ph type="title"/>
          </p:nvPr>
        </p:nvSpPr>
        <p:spPr/>
        <p:txBody>
          <a:bodyPr/>
          <a:lstStyle/>
          <a:p>
            <a:r>
              <a:rPr lang="es-US" noProof="0" dirty="0"/>
              <a:t>¿</a:t>
            </a:r>
            <a:r>
              <a:rPr lang="es-US" b="0" noProof="0" dirty="0">
                <a:latin typeface="Montserrat Medium" panose="00000600000000000000" pitchFamily="2" charset="0"/>
              </a:rPr>
              <a:t>Verdadero o falso?</a:t>
            </a:r>
            <a:r>
              <a:rPr lang="es-US" noProof="0" dirty="0"/>
              <a:t>                      	  # 5</a:t>
            </a:r>
          </a:p>
        </p:txBody>
      </p:sp>
      <p:sp>
        <p:nvSpPr>
          <p:cNvPr id="7" name="Content Placeholder 6">
            <a:extLst>
              <a:ext uri="{FF2B5EF4-FFF2-40B4-BE49-F238E27FC236}">
                <a16:creationId xmlns:a16="http://schemas.microsoft.com/office/drawing/2014/main" id="{CC161E37-E007-0054-66ED-63E8287726D0}"/>
              </a:ext>
            </a:extLst>
          </p:cNvPr>
          <p:cNvSpPr>
            <a:spLocks noGrp="1"/>
          </p:cNvSpPr>
          <p:nvPr>
            <p:ph idx="1"/>
          </p:nvPr>
        </p:nvSpPr>
        <p:spPr>
          <a:xfrm>
            <a:off x="851646" y="1817551"/>
            <a:ext cx="10834075" cy="3610769"/>
          </a:xfrm>
        </p:spPr>
        <p:txBody>
          <a:bodyPr/>
          <a:lstStyle/>
          <a:p>
            <a:pPr marL="0" indent="0" algn="ctr">
              <a:buNone/>
            </a:pPr>
            <a:r>
              <a:rPr lang="es-US" noProof="0" dirty="0">
                <a:ea typeface="Calibri" panose="020F0502020204030204" pitchFamily="34" charset="0"/>
                <a:cs typeface="Arial" panose="020B0604020202020204" pitchFamily="34" charset="0"/>
              </a:rPr>
              <a:t>Los niños deben usar tarjetas de memoria para memorizar hechos de suma y resta</a:t>
            </a:r>
            <a:r>
              <a:rPr lang="es-US" noProof="0" dirty="0"/>
              <a:t>. </a:t>
            </a:r>
          </a:p>
          <a:p>
            <a:pPr marL="0" indent="0" algn="ctr">
              <a:buNone/>
            </a:pPr>
            <a:r>
              <a:rPr lang="es-US" sz="5600" b="1" noProof="0" dirty="0">
                <a:solidFill>
                  <a:srgbClr val="4C8503"/>
                </a:solidFill>
              </a:rPr>
              <a:t>¡</a:t>
            </a:r>
            <a:r>
              <a:rPr lang="es-US" sz="6000" b="1" noProof="0" dirty="0">
                <a:solidFill>
                  <a:srgbClr val="4C8503"/>
                </a:solidFill>
              </a:rPr>
              <a:t>Falso!</a:t>
            </a:r>
          </a:p>
          <a:p>
            <a:pPr marL="0" indent="0" algn="ctr">
              <a:buNone/>
            </a:pPr>
            <a:r>
              <a:rPr lang="es-US" noProof="0" dirty="0">
                <a:ea typeface="Calibri" panose="020F0502020204030204" pitchFamily="34" charset="0"/>
                <a:cs typeface="Arial" panose="020B0604020202020204" pitchFamily="34" charset="0"/>
              </a:rPr>
              <a:t>Los niños no necesitan usar tarjetas didácticas para memorizar datos reales de suma y resta</a:t>
            </a:r>
            <a:r>
              <a:rPr lang="es-US" noProof="0" dirty="0"/>
              <a:t>. </a:t>
            </a:r>
          </a:p>
        </p:txBody>
      </p:sp>
      <p:sp>
        <p:nvSpPr>
          <p:cNvPr id="10" name="Text Placeholder 9">
            <a:extLst>
              <a:ext uri="{FF2B5EF4-FFF2-40B4-BE49-F238E27FC236}">
                <a16:creationId xmlns:a16="http://schemas.microsoft.com/office/drawing/2014/main" id="{E241DBE0-A23F-5A68-91A5-D783C8D2D594}"/>
              </a:ext>
            </a:extLst>
          </p:cNvPr>
          <p:cNvSpPr>
            <a:spLocks noGrp="1"/>
          </p:cNvSpPr>
          <p:nvPr>
            <p:ph type="body" sz="quarter" idx="14"/>
          </p:nvPr>
        </p:nvSpPr>
        <p:spPr/>
        <p:txBody>
          <a:bodyPr/>
          <a:lstStyle/>
          <a:p>
            <a:r>
              <a:rPr lang="es-US" noProof="0" dirty="0"/>
              <a:t>Clements &amp; Sarama (2020); Poletti et al. (2025)</a:t>
            </a:r>
          </a:p>
        </p:txBody>
      </p:sp>
    </p:spTree>
    <p:extLst>
      <p:ext uri="{BB962C8B-B14F-4D97-AF65-F5344CB8AC3E}">
        <p14:creationId xmlns:p14="http://schemas.microsoft.com/office/powerpoint/2010/main" val="33140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OperationsandAlgebraic" id="{0E797648-2BAB-E344-B73A-A2B9CF254423}" vid="{5C838429-CCFF-2543-96A2-BFAFEAC204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4155</TotalTime>
  <Words>8693</Words>
  <Application>Microsoft Macintosh PowerPoint</Application>
  <PresentationFormat>Widescreen</PresentationFormat>
  <Paragraphs>518</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Poppins</vt:lpstr>
      <vt:lpstr>Wingdings</vt:lpstr>
      <vt:lpstr>Montserrat Medium</vt:lpstr>
      <vt:lpstr>Courier New</vt:lpstr>
      <vt:lpstr>Montserrat</vt:lpstr>
      <vt:lpstr>Arial</vt:lpstr>
      <vt:lpstr>Symbol</vt:lpstr>
      <vt:lpstr>Calibri</vt:lpstr>
      <vt:lpstr>Times New Roman</vt:lpstr>
      <vt:lpstr>Office Theme</vt:lpstr>
      <vt:lpstr>Introducción a suma y resta:   Nacimiento–8 años</vt:lpstr>
      <vt:lpstr>Agradecimientos</vt:lpstr>
      <vt:lpstr>Objetivos de la sesión</vt:lpstr>
      <vt:lpstr>Juego: ¿Verdadero o falso?</vt:lpstr>
      <vt:lpstr>¿Verdadero o falso?                         # 1</vt:lpstr>
      <vt:lpstr>¿Verdadero o falso?                         # 2</vt:lpstr>
      <vt:lpstr>¿Verdadero o falso?                         # 3</vt:lpstr>
      <vt:lpstr>¿Verdadero o falso?                         # 4</vt:lpstr>
      <vt:lpstr>¿Verdadero o falso?                         # 5</vt:lpstr>
      <vt:lpstr>Observar: Suma y resta</vt:lpstr>
      <vt:lpstr>Discutir: Suma y resta</vt:lpstr>
      <vt:lpstr>Desarrollar la comprensión de suma y resta</vt:lpstr>
      <vt:lpstr>Explorar las ideas de suma y resta  (Parte 1)</vt:lpstr>
      <vt:lpstr>Escondiendo las manzanas  (Parte 1)</vt:lpstr>
      <vt:lpstr>Añadir más manzanas (Parte 1)</vt:lpstr>
      <vt:lpstr>Escondiendo todas las manzanas (Parte 1)</vt:lpstr>
      <vt:lpstr> ¿Cuántas manzanas se esconden detrás del rectángulo? (Parte 1)</vt:lpstr>
      <vt:lpstr>Explorar las ideas de suma y resta (Parte 2)</vt:lpstr>
      <vt:lpstr>Escondiendo las manzanas (Parte 2)</vt:lpstr>
      <vt:lpstr>Añadir más manzanas (Parte 2)</vt:lpstr>
      <vt:lpstr>Esconder todas las manzanas (Parte 2)</vt:lpstr>
      <vt:lpstr>¿Cuántas manzanas se esconden detrás del rectángulo? (Parte 2)</vt:lpstr>
      <vt:lpstr>Agregar hace más, quitar hace menos </vt:lpstr>
      <vt:lpstr>Agregar hace más, quitar hace menos (continuación) </vt:lpstr>
      <vt:lpstr>Muchas maneras de hacer 15</vt:lpstr>
      <vt:lpstr>Composición de los números</vt:lpstr>
      <vt:lpstr>Descomposición de los números </vt:lpstr>
      <vt:lpstr>Los números se pueden combinar y desarmar.</vt:lpstr>
      <vt:lpstr>Explorar: ¡Vamos a sumar y restar!</vt:lpstr>
      <vt:lpstr>Propiedades de la suma y la resta</vt:lpstr>
      <vt:lpstr>Resolver problemas de suma y resta </vt:lpstr>
      <vt:lpstr>Estrategias de conteo</vt:lpstr>
      <vt:lpstr>Utilizar la composición, descomposición y las propiedades de la suma y resta</vt:lpstr>
      <vt:lpstr>Basarse en hechos conocidos</vt:lpstr>
      <vt:lpstr>Problemas de suma y resta se hacen más complejos con el tiempo: Tamaño del número</vt:lpstr>
      <vt:lpstr>Problemas de suma y resta se hacen más complejos con el tiempo: Formato</vt:lpstr>
      <vt:lpstr>Problemas de suma y resta se hacen más complejos con el tiempo : Tipos de problemas </vt:lpstr>
      <vt:lpstr>Observar: Niños suman y restan</vt:lpstr>
      <vt:lpstr>Reflexión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suma y resta: Nacimiento–8 años</dc:title>
  <dc:creator/>
  <cp:lastModifiedBy>Grace Srinivasiah</cp:lastModifiedBy>
  <cp:revision>231</cp:revision>
  <cp:lastPrinted>2023-08-03T16:24:27Z</cp:lastPrinted>
  <dcterms:created xsi:type="dcterms:W3CDTF">2024-09-24T13:13:29Z</dcterms:created>
  <dcterms:modified xsi:type="dcterms:W3CDTF">2025-11-13T23:21:06Z</dcterms:modified>
</cp:coreProperties>
</file>