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handoutMasterIdLst>
    <p:handoutMasterId r:id="rId31"/>
  </p:handoutMasterIdLst>
  <p:sldIdLst>
    <p:sldId id="271" r:id="rId2"/>
    <p:sldId id="391" r:id="rId3"/>
    <p:sldId id="402" r:id="rId4"/>
    <p:sldId id="403" r:id="rId5"/>
    <p:sldId id="404" r:id="rId6"/>
    <p:sldId id="393" r:id="rId7"/>
    <p:sldId id="406" r:id="rId8"/>
    <p:sldId id="407" r:id="rId9"/>
    <p:sldId id="408" r:id="rId10"/>
    <p:sldId id="409" r:id="rId11"/>
    <p:sldId id="410" r:id="rId12"/>
    <p:sldId id="411" r:id="rId13"/>
    <p:sldId id="412" r:id="rId14"/>
    <p:sldId id="413" r:id="rId15"/>
    <p:sldId id="414" r:id="rId16"/>
    <p:sldId id="405" r:id="rId17"/>
    <p:sldId id="415" r:id="rId18"/>
    <p:sldId id="398" r:id="rId19"/>
    <p:sldId id="416" r:id="rId20"/>
    <p:sldId id="417" r:id="rId21"/>
    <p:sldId id="418" r:id="rId22"/>
    <p:sldId id="419" r:id="rId23"/>
    <p:sldId id="420" r:id="rId24"/>
    <p:sldId id="424" r:id="rId25"/>
    <p:sldId id="425" r:id="rId26"/>
    <p:sldId id="421" r:id="rId27"/>
    <p:sldId id="422" r:id="rId28"/>
    <p:sldId id="423" r:id="rId29"/>
  </p:sldIdLst>
  <p:sldSz cx="12192000" cy="6858000"/>
  <p:notesSz cx="6858000" cy="9144000"/>
  <p:embeddedFontLst>
    <p:embeddedFont>
      <p:font typeface="Montserrat" pitchFamily="2" charset="77"/>
      <p:regular r:id="rId32"/>
      <p:bold r:id="rId33"/>
      <p:italic r:id="rId34"/>
      <p:boldItalic r:id="rId35"/>
    </p:embeddedFont>
    <p:embeddedFont>
      <p:font typeface="Montserrat Medium" pitchFamily="2" charset="77"/>
      <p:regular r:id="rId36"/>
      <p:italic r:id="rId37"/>
    </p:embeddedFont>
    <p:embeddedFont>
      <p:font typeface="Montserrat SemiBold" pitchFamily="2" charset="77"/>
      <p:regular r:id="rId38"/>
      <p:bold r:id="rId39"/>
      <p:italic r:id="rId40"/>
      <p:boldItalic r:id="rId41"/>
    </p:embeddedFont>
    <p:embeddedFont>
      <p:font typeface="Poppins" pitchFamily="2" charset="77"/>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430D2454-D802-B823-14FA-91A74AA145D7}" name="Kathy Zent" initials="KZ" userId="S::kzent@wested.org::2277f9b5-8c28-4b10-8cbd-6ce245d44c45" providerId="AD"/>
  <p188:author id="{56175657-D597-08E2-DA47-49FB6C903BBD}" name="Lexi Alexander" initials="LA" userId="S::lalexan2@wested.org::209657db-7f14-4e98-85e1-9b7d89483e08"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509F"/>
    <a:srgbClr val="0F173D"/>
    <a:srgbClr val="2078AE"/>
    <a:srgbClr val="2078B0"/>
    <a:srgbClr val="8AADCB"/>
    <a:srgbClr val="9DBAD4"/>
    <a:srgbClr val="D8E4EE"/>
    <a:srgbClr val="E9EBFD"/>
    <a:srgbClr val="767676"/>
    <a:srgbClr val="327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82" autoAdjust="0"/>
    <p:restoredTop sz="73219" autoAdjust="0"/>
  </p:normalViewPr>
  <p:slideViewPr>
    <p:cSldViewPr snapToGrid="0">
      <p:cViewPr varScale="1">
        <p:scale>
          <a:sx n="87" d="100"/>
          <a:sy n="87" d="100"/>
        </p:scale>
        <p:origin x="960" y="208"/>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200" d="100"/>
        <a:sy n="20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10/30/25</a:t>
            </a:fld>
            <a:endParaRPr lang="en-US" dirty="0"/>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10/30/25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dirty="0"/>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temeducationjournal.springeropen.com/articles/10.1186/s40594-022-00358-8#ref-CR25"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In this session, we will explore your personal identities and feelings of belonging as STEAM learners and educators. By STEAM, we refer to Science, Technology, Engineering, Arts, and Mathematics. </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lvl="0"/>
            <a:r>
              <a:rPr lang="en-US" sz="1200" kern="1200" dirty="0">
                <a:solidFill>
                  <a:schemeClr val="tx1"/>
                </a:solidFill>
                <a:effectLst/>
                <a:latin typeface="+mn-lt"/>
                <a:ea typeface="+mn-ea"/>
                <a:cs typeface="+mn-cs"/>
              </a:rPr>
              <a:t>Adjust talking points to reflect your session length and participant needs. If necessary, add introductory and “housekeeping” information.</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dirty="0"/>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30 minutes (including the discussion on the following slide)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Shadow Puppet Play </a:t>
            </a:r>
            <a:r>
              <a:rPr lang="en-US" sz="1200" kern="1200" dirty="0">
                <a:solidFill>
                  <a:schemeClr val="tx1"/>
                </a:solidFill>
                <a:effectLst/>
                <a:latin typeface="+mn-lt"/>
                <a:ea typeface="+mn-ea"/>
                <a:cs typeface="+mn-cs"/>
              </a:rPr>
              <a:t>handout, paper, scissors, tape, colored transparent sheets, permanent markers, lights source (ensure they are bright enough to cast clear shadows in your space), craft sticks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Being a STEAM learner is a part of our identities as STEAM educators (Galanti &amp; </a:t>
            </a:r>
            <a:r>
              <a:rPr lang="en-US" sz="1200" kern="1200" dirty="0" err="1">
                <a:solidFill>
                  <a:schemeClr val="tx1"/>
                </a:solidFill>
                <a:effectLst/>
                <a:latin typeface="+mn-lt"/>
                <a:ea typeface="+mn-ea"/>
                <a:cs typeface="+mn-cs"/>
              </a:rPr>
              <a:t>Holincheck</a:t>
            </a:r>
            <a:r>
              <a:rPr lang="en-US" sz="1200" kern="1200" dirty="0">
                <a:solidFill>
                  <a:schemeClr val="tx1"/>
                </a:solidFill>
                <a:effectLst/>
                <a:latin typeface="+mn-lt"/>
                <a:ea typeface="+mn-ea"/>
                <a:cs typeface="+mn-cs"/>
              </a:rPr>
              <a:t>, 2022).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take some time to experience being a STEAM learner through a playful activity.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small groups, use the “</a:t>
            </a:r>
            <a:r>
              <a:rPr lang="en-US" sz="1200" b="1" kern="1200" dirty="0">
                <a:solidFill>
                  <a:schemeClr val="tx1"/>
                </a:solidFill>
                <a:effectLst/>
                <a:latin typeface="+mn-lt"/>
                <a:ea typeface="+mn-ea"/>
                <a:cs typeface="+mn-cs"/>
              </a:rPr>
              <a:t>Shadow Puppet Play</a:t>
            </a:r>
            <a:r>
              <a:rPr lang="en-US" sz="1200" kern="1200" dirty="0">
                <a:solidFill>
                  <a:schemeClr val="tx1"/>
                </a:solidFill>
                <a:effectLst/>
                <a:latin typeface="+mn-lt"/>
                <a:ea typeface="+mn-ea"/>
                <a:cs typeface="+mn-cs"/>
              </a:rPr>
              <a:t>” handout to guide you through an exploration of light and shadows. You will have about 15 minutes to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explore ways to change the shape, size, and color of shadows; and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create a play to showcase what you have learned.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we are finished exploring and creating, we will share some of our plays with others.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the </a:t>
            </a:r>
            <a:r>
              <a:rPr lang="en-US" sz="1200" b="1" kern="1200" dirty="0">
                <a:solidFill>
                  <a:schemeClr val="tx1"/>
                </a:solidFill>
                <a:effectLst/>
                <a:latin typeface="+mn-lt"/>
                <a:ea typeface="+mn-ea"/>
                <a:cs typeface="+mn-cs"/>
              </a:rPr>
              <a:t>Shadow Puppet Play</a:t>
            </a:r>
            <a:r>
              <a:rPr lang="en-US" sz="1200" kern="1200" dirty="0">
                <a:solidFill>
                  <a:schemeClr val="tx1"/>
                </a:solidFill>
                <a:effectLst/>
                <a:latin typeface="+mn-lt"/>
                <a:ea typeface="+mn-ea"/>
                <a:cs typeface="+mn-cs"/>
              </a:rPr>
              <a:t> handout to prepare for and facilitate this activity. You might use additional prompts in the Facilitator Notes to support engagement.]</a:t>
            </a: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Organize participants into groups of 3-4.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handout with participants before they begin working in their teams.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participants explore materials, circulate around the room to provide support and prompt thinking.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can you change the shape or color of the shadow?</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might happen if you move the light instead of the puppet?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notice you … Tell me more about that.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move around the room, notice ways participants are engaging with the materials. Consider making notes about what participants say and do related to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ways to make the shadows change,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planning their play and ways to make the shadows change, and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experimenting with ways to make the shadows change.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revisit these examples during your discussion.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explaining to participants that the way you scaffolded their engagement is similar to ways they might scaffold children’s engagement in similar experiences.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participants explore and create their play, invite a few groups to share their plays.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shorter sessions, invite pairs of groups to share their plays with each other.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longer sessions, invite each group to share their plays with the larger group. </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dirty="0"/>
          </a:p>
        </p:txBody>
      </p:sp>
    </p:spTree>
    <p:extLst>
      <p:ext uri="{BB962C8B-B14F-4D97-AF65-F5344CB8AC3E}">
        <p14:creationId xmlns:p14="http://schemas.microsoft.com/office/powerpoint/2010/main" val="3172041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30 minutes (including the activity on the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Shadow Puppet Play</a:t>
            </a:r>
            <a:r>
              <a:rPr lang="en-US" sz="1200" kern="1200" dirty="0">
                <a:solidFill>
                  <a:schemeClr val="tx1"/>
                </a:solidFill>
                <a:effectLst/>
                <a:latin typeface="+mn-lt"/>
                <a:ea typeface="+mn-ea"/>
                <a:cs typeface="+mn-cs"/>
              </a:rPr>
              <a:t> handout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a facilitation strategy and review the Facilitator Notes to support a discussion. Adapt talking points as needed.]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did you use science, technology, engineering, arts, or math?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did it feel to be a learner in STEAM?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did aspects of your identity (for example, your culture, language, or interests) affect your participation in this experience?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share.]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sharing your experiences as STEAM learners.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all have the capacity to continue learning and exploring STEAM concepts.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STEAM experiences can be powerful because they allow us to use many different skills, enabling each of us to contribute in meaningful ways and develop our identities and sense of belonging in STEAM. </a:t>
            </a: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shorter sessions, encourage a few volunteers to share with the larger group.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longer sessions, encourage small groups or partners to discuss the reflection questions. You might invite a few volunteers to share with the larger group following their small group discussion.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the notes below to support discussions: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what ways did you use science, technology, engineering, arts, or math?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 used science to explore how to change the shadows. We noticed that changing the distance between the puppet, the wall, and the light source caused changes in the size of the shadow. We also used science terms such as translucent, transparent, and opaque.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Technology was represented by the light source. It was interesting to think about how it works and explore ways to adjust the light.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 used the arts as we created our play. We had to think creatively about how to communicate and demonstrate what we learned about shadows. We also used the arts to create our puppets.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 used math when considering size, distance, and shape.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did it feel to be a learner in STEAM?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felt good to be able to do science through art. I am more comfortable with arts.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was nice to be able to use science to do art. I am more comfortable working with science concepts than creative art tasks.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Creating my own story allowed me to use science (changing the shadows) in a way that connected with my culture. </a:t>
            </a: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158020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10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 Imagine a Science Educator </a:t>
            </a:r>
            <a:r>
              <a:rPr lang="en-US" sz="1200" kern="1200" dirty="0">
                <a:solidFill>
                  <a:schemeClr val="tx1"/>
                </a:solidFill>
                <a:effectLst/>
                <a:latin typeface="+mn-lt"/>
                <a:ea typeface="+mn-ea"/>
                <a:cs typeface="+mn-cs"/>
              </a:rPr>
              <a:t>handout, drawing materials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explore more about our thoughts and attitudes toward STEAM in early childhood. We will think about the identity of science educators.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out the Imagine a Science Educator handout.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[Support participants to review the handout and engage in the activity.]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about 5 minutes for participants to create a representation of a science educator. Then, encourage participants to share and explain their representations to a partner.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shorter sessions, invite a few participants to share their representations with the larger group, reminding them there is no right or wrong response to this activity.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longer sessions, you might encourage partners to discuss with their smaller group. Then, invite a few volunteers to share with the larger group.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experience focuses on science educators. You might adapt this activity to encourage participants to create representations of educators who support math, computer science, the arts, or technology. </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dirty="0"/>
          </a:p>
        </p:txBody>
      </p:sp>
    </p:spTree>
    <p:extLst>
      <p:ext uri="{BB962C8B-B14F-4D97-AF65-F5344CB8AC3E}">
        <p14:creationId xmlns:p14="http://schemas.microsoft.com/office/powerpoint/2010/main" val="1554824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think more deeply about our representations of science educators.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what ways does the person you drew represent your identity and how you view yourself as an educator?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what ways does the person you drew differ from you and how you identify yourself?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why there are differences or similarities between yourself and the way you represented a science educator.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reflect. Invite participants to make notes on ways they are similar to or different from their drawing.]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a few volunteers to share with the larger group.]</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dirty="0"/>
          </a:p>
        </p:txBody>
      </p:sp>
    </p:spTree>
    <p:extLst>
      <p:ext uri="{BB962C8B-B14F-4D97-AF65-F5344CB8AC3E}">
        <p14:creationId xmlns:p14="http://schemas.microsoft.com/office/powerpoint/2010/main" val="2673956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many ways to be a science educator. Some of you may have connected closely to your representation. Others may feel disconnected from your representation.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Unfortunately, many early childhood educators do not feel prepared to support science or STEAM learning (Corp et al., 2020; </a:t>
            </a:r>
            <a:r>
              <a:rPr lang="en-US" sz="1200" kern="1200" dirty="0" err="1">
                <a:solidFill>
                  <a:schemeClr val="tx1"/>
                </a:solidFill>
                <a:effectLst/>
                <a:latin typeface="+mn-lt"/>
                <a:ea typeface="+mn-ea"/>
                <a:cs typeface="+mn-cs"/>
              </a:rPr>
              <a:t>Shernoff</a:t>
            </a:r>
            <a:r>
              <a:rPr lang="en-US" sz="1200" kern="1200" dirty="0">
                <a:solidFill>
                  <a:schemeClr val="tx1"/>
                </a:solidFill>
                <a:effectLst/>
                <a:latin typeface="+mn-lt"/>
                <a:ea typeface="+mn-ea"/>
                <a:cs typeface="+mn-cs"/>
              </a:rPr>
              <a:t> et al., 2017), and many do not see themselves as STEAM educators (</a:t>
            </a:r>
            <a:r>
              <a:rPr lang="en-US" sz="1200" kern="1200" dirty="0" err="1">
                <a:solidFill>
                  <a:schemeClr val="tx1"/>
                </a:solidFill>
                <a:effectLst/>
                <a:latin typeface="+mn-lt"/>
                <a:ea typeface="+mn-ea"/>
                <a:cs typeface="+mn-cs"/>
              </a:rPr>
              <a:t>Karaolis</a:t>
            </a:r>
            <a:r>
              <a:rPr lang="en-US" sz="1200" kern="1200" dirty="0">
                <a:solidFill>
                  <a:schemeClr val="tx1"/>
                </a:solidFill>
                <a:effectLst/>
                <a:latin typeface="+mn-lt"/>
                <a:ea typeface="+mn-ea"/>
                <a:cs typeface="+mn-cs"/>
              </a:rPr>
              <a:t> &amp; Philippou, 2019).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is exciting, however, is that educators’ identities are dynamic—they change over time as a result of changes in feelings and experiences (</a:t>
            </a:r>
            <a:r>
              <a:rPr lang="en-US" sz="1200" kern="1200" dirty="0" err="1">
                <a:solidFill>
                  <a:schemeClr val="tx1"/>
                </a:solidFill>
                <a:effectLst/>
                <a:latin typeface="+mn-lt"/>
                <a:ea typeface="+mn-ea"/>
                <a:cs typeface="+mn-cs"/>
              </a:rPr>
              <a:t>Deneroff</a:t>
            </a:r>
            <a:r>
              <a:rPr lang="en-US" sz="1200" kern="1200" dirty="0">
                <a:solidFill>
                  <a:schemeClr val="tx1"/>
                </a:solidFill>
                <a:effectLst/>
                <a:latin typeface="+mn-lt"/>
                <a:ea typeface="+mn-ea"/>
                <a:cs typeface="+mn-cs"/>
              </a:rPr>
              <a:t>, 2016; Rodgers &amp; Scott, 2008; Van Veen &amp; Sleegers, 2006).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STEAM educators’ identity development is an ongoing process aided by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reflecting on your own thoughts, feelings, and experiences (Beauchamp &amp; Thomas, 2009);</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engaging in professional learning;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exploring STEAM experiences with the children in your learning settings (El </a:t>
            </a:r>
            <a:r>
              <a:rPr lang="en-US" sz="1200" kern="1200" dirty="0" err="1">
                <a:solidFill>
                  <a:schemeClr val="tx1"/>
                </a:solidFill>
                <a:effectLst/>
                <a:latin typeface="+mn-lt"/>
                <a:ea typeface="+mn-ea"/>
                <a:cs typeface="+mn-cs"/>
              </a:rPr>
              <a:t>Nagdi</a:t>
            </a:r>
            <a:r>
              <a:rPr lang="en-US" sz="1200" kern="1200" dirty="0">
                <a:solidFill>
                  <a:schemeClr val="tx1"/>
                </a:solidFill>
                <a:effectLst/>
                <a:latin typeface="+mn-lt"/>
                <a:ea typeface="+mn-ea"/>
                <a:cs typeface="+mn-cs"/>
              </a:rPr>
              <a:t> et al., </a:t>
            </a:r>
            <a:r>
              <a:rPr lang="en-US" sz="1200" u="none" strike="noStrike" kern="1200" dirty="0">
                <a:solidFill>
                  <a:schemeClr val="tx1"/>
                </a:solidFill>
                <a:effectLst/>
                <a:latin typeface="+mn-lt"/>
                <a:ea typeface="+mn-ea"/>
                <a:cs typeface="+mn-cs"/>
                <a:hlinkClick r:id="rId3" tooltip="El Nagdi, M., Leammukda, F., &amp; Roehrig, G. (2018). Developing identities of STEM teachers at emerging STEM schools. International Journal of STEM Education, 5, Article 36. &#10;                  https://doi.org/10.1186/s40594-018-0136-1&#10;                  &#10;   "/>
              </a:rPr>
              <a:t>2018</a:t>
            </a:r>
            <a:r>
              <a:rPr lang="en-US" sz="1200" kern="1200" dirty="0">
                <a:solidFill>
                  <a:schemeClr val="tx1"/>
                </a:solidFill>
                <a:effectLst/>
                <a:latin typeface="+mn-lt"/>
                <a:ea typeface="+mn-ea"/>
                <a:cs typeface="+mn-cs"/>
              </a:rPr>
              <a:t>); and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intentionally integrating your identity—home language, cultural practices, and lived experiences—and the identity of the children in you setting into STEAM learning. </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dirty="0"/>
          </a:p>
        </p:txBody>
      </p:sp>
    </p:spTree>
    <p:extLst>
      <p:ext uri="{BB962C8B-B14F-4D97-AF65-F5344CB8AC3E}">
        <p14:creationId xmlns:p14="http://schemas.microsoft.com/office/powerpoint/2010/main" val="3839119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have explored our identities as STEAM learners and educators through reflection and discussion about our thoughts, feelings, and experiences with science and STEAM.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consider your representation of what a science educator should be, remember that there are many ways to be an early STEAM educator.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early education, a good STEAM educator is curious about the world, asks questions, and explores alongside children. You do not have to know everything about STEAM. You can serve as a role model for children of what it means to participate and belong in STEAM.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those who might have felt disconnected from your representation of what a science educator should be, we invite you to allow your representation to transform into a representation of who you are, and can be, as a STEAM educator.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those who felt connected with their representation, we invite you to further build on these ideas and integrate more of yourself into your role as a STEAM educator. </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dirty="0"/>
          </a:p>
        </p:txBody>
      </p:sp>
    </p:spTree>
    <p:extLst>
      <p:ext uri="{BB962C8B-B14F-4D97-AF65-F5344CB8AC3E}">
        <p14:creationId xmlns:p14="http://schemas.microsoft.com/office/powerpoint/2010/main" val="3405632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we will take some time to consider thoughts and beliefs about who belongs in STEAM.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think about where feelings of belonging might stem from.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does STEAM identity connect to feelings of belonging in STEAM? In what ways might they influence each other?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small groups to share. Then, invite a few volunteers to share with the larger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sharing some ideas about ways identity connects to feelings of belonging.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children or educators see their cultural, personal, or community identities affirmed in STEAM spaces, they are more likely to feel that they belong there.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same time, a strong sense of belonging in STEAM can reinforce and expand one’s STEAM identity—strengthening the confidence to persist, contribute, and innovate.</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dirty="0"/>
          </a:p>
        </p:txBody>
      </p:sp>
    </p:spTree>
    <p:extLst>
      <p:ext uri="{BB962C8B-B14F-4D97-AF65-F5344CB8AC3E}">
        <p14:creationId xmlns:p14="http://schemas.microsoft.com/office/powerpoint/2010/main" val="3661064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we discussed, our personal experiences contribute to our thoughts and feelings about STEAM.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Access to resources, role models that connect with you, opportunities as well as biases and stereotypes can also affect our sense of identity and feelings of belonging in STEAM.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Implicit biases are attitudes and beliefs we form without consciously knowing it. These biases can affect expectations, decisions, and interactions with children in our learning settings as we provide STEAM opportunities. They can also lead to behaviors that reinforce stereotypes.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Stereotypes are widely held and oversimplified ideas of a particular type of person, group, or thing. Stereotypes are often based on biases about gender, race, culture, ethnicity, language, socioeconomic status, ability, and other factors. Stereotypes can influence our feelings and thoughts about STEAM throughout life.</a:t>
            </a: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dirty="0"/>
          </a:p>
        </p:txBody>
      </p:sp>
    </p:spTree>
    <p:extLst>
      <p:ext uri="{BB962C8B-B14F-4D97-AF65-F5344CB8AC3E}">
        <p14:creationId xmlns:p14="http://schemas.microsoft.com/office/powerpoint/2010/main" val="3693106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Stereotypes can influence our feelings and thoughts about science and math throughout life. This can lead to myths about who can be a math and science learner and how individuals participate in math and science. For example: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a myth that math ability is something we are born with or without. The fact is that everyone can develop their math skills and positive mindsets (Chestnut et al., 2018).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Another myth is that boys are better at math than girls. However, boys and girls are equally capable of developing math skills (Kersey et al., 2018).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engage participants in this slide and the slide that follows in different ways.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You might ask participants to respond to the myths before showing them the facts. Add animation to these slides to hide the “facts” from participants to allow them to respond first before revealing the “facts.”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participants to read the slide on their own and then reflect on what they read. </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dirty="0"/>
          </a:p>
        </p:txBody>
      </p:sp>
    </p:spTree>
    <p:extLst>
      <p:ext uri="{BB962C8B-B14F-4D97-AF65-F5344CB8AC3E}">
        <p14:creationId xmlns:p14="http://schemas.microsoft.com/office/powerpoint/2010/main" val="4177663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B4B75-CD9D-415C-55FD-0D75FAFAF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B60CAC-3934-7685-6BFA-9955F7211A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82D24-48CA-C978-CF6E-EEE448CA8118}"/>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Stereotypes also contribute to myths about science. For example: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is a myth that scientists work in isolation. Science is a collaborative process. Many scientists work with others and build on each other’s knowledge and skills to move forward in their work.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is also a myth that scientists are primarily older, White men in lab coats, working indoors (Ferguson &amp; Lezotte, 2020). Scientists can be any gender, race, or ethnicity. Some scientists work in labs, but many work in the community or outdoors. For example, scientists can be biologists, computer scientists, zoologists, or astronomers.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Just as scientists can be diverse, so can science educators. Think about your drawings of science educators. The drawings you created were very different and showed many ways a science educator might look and interact with children.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lvl="0"/>
            <a:r>
              <a:rPr lang="en-US" sz="1200" kern="1200" dirty="0">
                <a:solidFill>
                  <a:schemeClr val="tx1"/>
                </a:solidFill>
                <a:effectLst/>
                <a:latin typeface="+mn-lt"/>
                <a:ea typeface="+mn-ea"/>
                <a:cs typeface="+mn-cs"/>
              </a:rPr>
              <a:t>You might encourage participants to consider how their representations of science educators did or did not reflect myths about who is or is not a science educator.</a:t>
            </a:r>
          </a:p>
        </p:txBody>
      </p:sp>
      <p:sp>
        <p:nvSpPr>
          <p:cNvPr id="4" name="Slide Number Placeholder 3">
            <a:extLst>
              <a:ext uri="{FF2B5EF4-FFF2-40B4-BE49-F238E27FC236}">
                <a16:creationId xmlns:a16="http://schemas.microsoft.com/office/drawing/2014/main" id="{8EC80101-1CCD-2B2A-57D9-0DEC68F61693}"/>
              </a:ext>
            </a:extLst>
          </p:cNvPr>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1553697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Materials: </a:t>
            </a:r>
            <a:r>
              <a:rPr lang="en-US" sz="1200" kern="1200" dirty="0">
                <a:solidFill>
                  <a:schemeClr val="tx1"/>
                </a:solidFill>
                <a:effectLst/>
                <a:latin typeface="+mn-lt"/>
                <a:ea typeface="+mn-ea"/>
                <a:cs typeface="+mn-cs"/>
              </a:rPr>
              <a:t>Emoji cards; other optional materials include tape, chart paper, string, painter’s tape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get settled, consider how you feel about science. Select an emoji card from the table that reflects the way you feel about science.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add it to the chart in the column above the respective emoji card to create a bar graph. [See facilitator notes for information about ways to create a bar graph.]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data gives us an idea about how you feel about science. We will discuss these feelings with others later in our session.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emoji cards by printing the emoji images from this slide or create your own. You might also use sticky notes instead of emoji cards.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Create a large bar graph on the wall or on a sheet of chart paper to represent the different ways educators feel about supporting science learning.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Draw a line or use a piece of yarn or painter’s tape to create a horizontal axis. Place the three different emoji cards below the line to create three categories.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Invite participants to tape their emoji card of choice on the chart in the respective column (for example, if a participant selected a happy emoji card, they would place their card above the horizontal axis of the chart in the “happy” emoji card column).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participants to place one emoji card above the other, creating a bar graph.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Instead of using physical cards, you might use a digital platform (for example, </a:t>
            </a:r>
            <a:r>
              <a:rPr lang="en-US" sz="1200" kern="1200" dirty="0" err="1">
                <a:solidFill>
                  <a:schemeClr val="tx1"/>
                </a:solidFill>
                <a:effectLst/>
                <a:latin typeface="+mn-lt"/>
                <a:ea typeface="+mn-ea"/>
                <a:cs typeface="+mn-cs"/>
              </a:rPr>
              <a:t>Slido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Vevox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Mentimeter</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StreamAlive</a:t>
            </a:r>
            <a:r>
              <a:rPr lang="en-US" sz="1200" kern="1200" dirty="0">
                <a:solidFill>
                  <a:schemeClr val="tx1"/>
                </a:solidFill>
                <a:effectLst/>
                <a:latin typeface="+mn-lt"/>
                <a:ea typeface="+mn-ea"/>
                <a:cs typeface="+mn-cs"/>
              </a:rPr>
              <a:t>™) to encourage participants to share their feelings about science. You might use emojis or encourage participants to provide a word that represents their feelings.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Consider sharing your own feelings about science. Being vulnerable and open with your feelings and experiences is a way to model a growth mindset.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Math and science mindsets matter! This principle is key to the Count Play Explore approach to professional learning.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activity will be discussed further on slide 6.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Tree>
    <p:extLst>
      <p:ext uri="{BB962C8B-B14F-4D97-AF65-F5344CB8AC3E}">
        <p14:creationId xmlns:p14="http://schemas.microsoft.com/office/powerpoint/2010/main" val="1304833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Although stereotypes are not based in facts, the belief in stereotypes might discourage women and people of color from participating in STEAM (Master et al., 2017; Pew Research Center, 2022).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Biases and stereotypes can also affect the opportunities and resources provided to women and people of color. This can also affect feelings of belonging.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Consider the difference in toys offered to boys and girls at a very young age. Boys are often provided with toys that allow them to experience science concepts. For example, think about how rolling a toy car, throwing a basketball, or building with blocks might provide opportunities to think about science concepts like cause and effect, forces and how things move, and early engineering. Many toys for girls do not provide similar opportunities.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Some schools might limit children’s access to STEAM opportunities due to funding or a focus on standardized testing. This creates inequity in some children’s opportunities to develop as STEAM learners.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Individuals might also be affected by stereotypes and bias through the presence of STEAM role models. Many people are unable to connect with a STEAM role model who looks like them or shares their cultural background.</a:t>
            </a:r>
            <a:r>
              <a:rPr lang="en-US" dirty="0">
                <a:effectLst/>
              </a:rPr>
              <a:t>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dirty="0"/>
          </a:p>
        </p:txBody>
      </p:sp>
    </p:spTree>
    <p:extLst>
      <p:ext uri="{BB962C8B-B14F-4D97-AF65-F5344CB8AC3E}">
        <p14:creationId xmlns:p14="http://schemas.microsoft.com/office/powerpoint/2010/main" val="2038947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can notice the effects of stereotypes and biases when examining the workforce. For example, women and people of color are underrepresented in science, technology, engineering, and mathematics-based jobs (Pew Research Center, 2021):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35% are women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9% are Black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8% are Hispanic</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dirty="0"/>
          </a:p>
        </p:txBody>
      </p:sp>
    </p:spTree>
    <p:extLst>
      <p:ext uri="{BB962C8B-B14F-4D97-AF65-F5344CB8AC3E}">
        <p14:creationId xmlns:p14="http://schemas.microsoft.com/office/powerpoint/2010/main" val="1681593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take a moment to pause and reflect.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have considered our previous experiences with and feelings about STEAM.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have also examined some stereotypes and biases about who belongs in STEAM.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a moment to consider how stereotypes and biases affect your thoughts and feelings about STEAM and who belongs in STEAM.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invite volunteers to share. Alternatively, given the sensitive nature of this topic, participants might choose to sit with their thoughts privately or with a partner.]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Acknowledging the role of stereotypes and biases in shaping our sense of identity as a STEAM learner and educator is important. When we recognize where our thoughts and feelings are coming from, we can make active efforts to change them.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Instead of holding onto stereotypes or past experiences, we can begin to develop a new image of what it means to be a STEAM learner and educator—an image that includes ourselves as capable and competent in STEAM.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ability to acknowledge and address biases and confront stereotypes can support children’s identity and sense of belonging in STEAM.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30 seconds to think through one active step you can take to address stereotypes and biases in your life or in your learning setting regarding STEAM.</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dirty="0"/>
          </a:p>
        </p:txBody>
      </p:sp>
    </p:spTree>
    <p:extLst>
      <p:ext uri="{BB962C8B-B14F-4D97-AF65-F5344CB8AC3E}">
        <p14:creationId xmlns:p14="http://schemas.microsoft.com/office/powerpoint/2010/main" val="3515894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Exploring our thoughts and feelings about science and acknowledging stereotypes and biases are some ways we can develop our identities as STEAM educators.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Another way to develop our identities and feelings of belonging in STEAM is by recognizing the relevance and importance of STEAM in our lives (Hazari et al., 2010).</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During this part of our session, we will think about ways STEAM relates to our identities, is a part of our routines and daily experiences, and is happening within our interactions with children. </a:t>
            </a: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dirty="0"/>
          </a:p>
        </p:txBody>
      </p:sp>
    </p:spTree>
    <p:extLst>
      <p:ext uri="{BB962C8B-B14F-4D97-AF65-F5344CB8AC3E}">
        <p14:creationId xmlns:p14="http://schemas.microsoft.com/office/powerpoint/2010/main" val="3183683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STEAM in My Life</a:t>
            </a:r>
            <a:r>
              <a:rPr lang="en-US" sz="1200" kern="1200" dirty="0">
                <a:solidFill>
                  <a:schemeClr val="tx1"/>
                </a:solidFill>
                <a:effectLst/>
                <a:latin typeface="+mn-lt"/>
                <a:ea typeface="+mn-ea"/>
                <a:cs typeface="+mn-cs"/>
              </a:rPr>
              <a:t> handout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cultures, lived experiences, and interests provide spaces for us to find ways that we engage in STEAM and develop our identity as STEAM learners and educators.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consider some aspects of our personal identities.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the “</a:t>
            </a:r>
            <a:r>
              <a:rPr lang="en-US" sz="1200" b="1" kern="1200" dirty="0">
                <a:solidFill>
                  <a:schemeClr val="tx1"/>
                </a:solidFill>
                <a:effectLst/>
                <a:latin typeface="+mn-lt"/>
                <a:ea typeface="+mn-ea"/>
                <a:cs typeface="+mn-cs"/>
              </a:rPr>
              <a:t>STEAM in My Life</a:t>
            </a:r>
            <a:r>
              <a:rPr lang="en-US" sz="1200" kern="1200" dirty="0">
                <a:solidFill>
                  <a:schemeClr val="tx1"/>
                </a:solidFill>
                <a:effectLst/>
                <a:latin typeface="+mn-lt"/>
                <a:ea typeface="+mn-ea"/>
                <a:cs typeface="+mn-cs"/>
              </a:rPr>
              <a:t>” handout with participants.]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[Move around the room to support participant engagement as needed.]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STEAM phenomena are happening all around us in our lives in different ways.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Noticing opportunities to explore and wonder about STEAM concepts and phenomena can help us develop our identities as STEAM learners and educators.</a:t>
            </a: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dirty="0"/>
          </a:p>
        </p:txBody>
      </p:sp>
    </p:spTree>
    <p:extLst>
      <p:ext uri="{BB962C8B-B14F-4D97-AF65-F5344CB8AC3E}">
        <p14:creationId xmlns:p14="http://schemas.microsoft.com/office/powerpoint/2010/main" val="1613627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a:t>
            </a:r>
            <a:r>
              <a:rPr lang="en-US" sz="1200" kern="1200" dirty="0">
                <a:solidFill>
                  <a:schemeClr val="tx1"/>
                </a:solidFill>
                <a:effectLst/>
                <a:latin typeface="+mn-lt"/>
                <a:ea typeface="+mn-ea"/>
                <a:cs typeface="+mn-cs"/>
              </a:rPr>
              <a:t> 10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explore more about ways we experience STEAM in our lives.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Using a smartphone or computer, find a photo that represents a hobby or interest of yours that involves STEAM.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Share with the table group ways you use STEAM when engaging in this experience.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participants to share and discuss in their table groups. If participants do not have access to a smartphone or computer, you can ask them to share their interest without including a photo.]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sharing different parts of your identity. These are just a few ways that parts of your identity relate to STEAM.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all come from cultures and communities with many different types of STEAM professionals and cultural traditions. Some of these might be trade workers and artisans—not your “traditional” scientist or engineer. Part of developing our identities and feelings of belonging in STEAM can involve reconnecting with and identifying those people in our families and communities who have been practicing STEAM (for example, weavers, musicians, and woodworkers) without the label of STEAM. </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dirty="0"/>
          </a:p>
        </p:txBody>
      </p:sp>
    </p:spTree>
    <p:extLst>
      <p:ext uri="{BB962C8B-B14F-4D97-AF65-F5344CB8AC3E}">
        <p14:creationId xmlns:p14="http://schemas.microsoft.com/office/powerpoint/2010/main" val="3166895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Just like STEAM opportunities are present in your daily lives outside of the learning setting, STEAM opportunities are also all around us within our learning settings. In fact, just like scientists, children are curious and learn about the world through interactions with objects and materials. For example,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 might use engineering and design principles as they identify problems, construct solutions, and test their designs while building in the block center.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During hand washing, children might experience cause and effect as they notice the way friction and water cause soap to make suds and bubbles.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mealtime, children might think about life science as they find seeds in an orange slice. They might wonder about what the seeds do and start collecting seeds from different foods.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STEAM is a part of our day inside our learning settings and outside of them too!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you return to your learning setting, identify when children are engaging in STEAM during daily routines and planned experiences. This can help support children’s feelings of belonging and sense of identity in STEAM.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r>
              <a:rPr lang="en-US" sz="1200" kern="1200" dirty="0">
                <a:solidFill>
                  <a:schemeClr val="tx1"/>
                </a:solidFill>
                <a:effectLst/>
                <a:latin typeface="+mn-lt"/>
                <a:ea typeface="+mn-ea"/>
                <a:cs typeface="+mn-cs"/>
              </a:rPr>
              <a:t>Consider inviting participants to identify and share opportunities for STEAM learning in their settings. </a:t>
            </a:r>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dirty="0"/>
          </a:p>
        </p:txBody>
      </p:sp>
    </p:spTree>
    <p:extLst>
      <p:ext uri="{BB962C8B-B14F-4D97-AF65-F5344CB8AC3E}">
        <p14:creationId xmlns:p14="http://schemas.microsoft.com/office/powerpoint/2010/main" val="979806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contains animation. See instructions in the Talking Points.</a:t>
            </a:r>
            <a:endParaRPr lang="en-US" sz="14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started this session by considering how we feel about being a STEAM learner and educator.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also explored ways STEAM is already a part of our lives.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Many of us are in different places along the journey of developing our identities and feelings of belonging as STEAM educators. What are some ways you think you can develop your identity and sense of belonging as a STEAM educator?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volunteers to share with the larger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[Click]To further develop our identities and feelings of belonging as STEAM educators, we can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actively seek out and engage in STEAM professional learning (El </a:t>
            </a:r>
            <a:r>
              <a:rPr lang="en-US" sz="1200" kern="1200" dirty="0" err="1">
                <a:solidFill>
                  <a:schemeClr val="tx1"/>
                </a:solidFill>
                <a:effectLst/>
                <a:latin typeface="+mn-lt"/>
                <a:ea typeface="+mn-ea"/>
                <a:cs typeface="+mn-cs"/>
              </a:rPr>
              <a:t>Nagdi</a:t>
            </a:r>
            <a:r>
              <a:rPr lang="en-US" sz="1200" kern="1200" dirty="0">
                <a:solidFill>
                  <a:schemeClr val="tx1"/>
                </a:solidFill>
                <a:effectLst/>
                <a:latin typeface="+mn-lt"/>
                <a:ea typeface="+mn-ea"/>
                <a:cs typeface="+mn-cs"/>
              </a:rPr>
              <a:t>, 2018);</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practice applying what is learned to our learning settings with children (El </a:t>
            </a:r>
            <a:r>
              <a:rPr lang="en-US" sz="1200" kern="1200" dirty="0" err="1">
                <a:solidFill>
                  <a:schemeClr val="tx1"/>
                </a:solidFill>
                <a:effectLst/>
                <a:latin typeface="+mn-lt"/>
                <a:ea typeface="+mn-ea"/>
                <a:cs typeface="+mn-cs"/>
              </a:rPr>
              <a:t>Nagdi</a:t>
            </a:r>
            <a:r>
              <a:rPr lang="en-US" sz="1200" kern="1200" dirty="0">
                <a:solidFill>
                  <a:schemeClr val="tx1"/>
                </a:solidFill>
                <a:effectLst/>
                <a:latin typeface="+mn-lt"/>
                <a:ea typeface="+mn-ea"/>
                <a:cs typeface="+mn-cs"/>
              </a:rPr>
              <a:t>, 2018);</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intentionally integrate your identity—home language, cultural practices, and lived experiences—and the identities of the children in your setting into STEAM learning;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reflect collaboratively with others who share an interest in STEAM teaching and learning (Galanti &amp; </a:t>
            </a:r>
            <a:r>
              <a:rPr lang="en-US" sz="1200" kern="1200" dirty="0" err="1">
                <a:solidFill>
                  <a:schemeClr val="tx1"/>
                </a:solidFill>
                <a:effectLst/>
                <a:latin typeface="+mn-lt"/>
                <a:ea typeface="+mn-ea"/>
                <a:cs typeface="+mn-cs"/>
              </a:rPr>
              <a:t>Holincheck</a:t>
            </a:r>
            <a:r>
              <a:rPr lang="en-US" sz="1200" kern="1200" dirty="0">
                <a:solidFill>
                  <a:schemeClr val="tx1"/>
                </a:solidFill>
                <a:effectLst/>
                <a:latin typeface="+mn-lt"/>
                <a:ea typeface="+mn-ea"/>
                <a:cs typeface="+mn-cs"/>
              </a:rPr>
              <a:t>, 2022); and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approach professional learning sessions with a willingness to learn, and a belief in our ability to learn (Galanti &amp; </a:t>
            </a:r>
            <a:r>
              <a:rPr lang="en-US" sz="1200" kern="1200" dirty="0" err="1">
                <a:solidFill>
                  <a:schemeClr val="tx1"/>
                </a:solidFill>
                <a:effectLst/>
                <a:latin typeface="+mn-lt"/>
                <a:ea typeface="+mn-ea"/>
                <a:cs typeface="+mn-cs"/>
              </a:rPr>
              <a:t>Holincheck</a:t>
            </a:r>
            <a:r>
              <a:rPr lang="en-US" sz="1200" kern="1200" dirty="0">
                <a:solidFill>
                  <a:schemeClr val="tx1"/>
                </a:solidFill>
                <a:effectLst/>
                <a:latin typeface="+mn-lt"/>
                <a:ea typeface="+mn-ea"/>
                <a:cs typeface="+mn-cs"/>
              </a:rPr>
              <a:t>, 2022).</a:t>
            </a: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dirty="0"/>
          </a:p>
        </p:txBody>
      </p:sp>
    </p:spTree>
    <p:extLst>
      <p:ext uri="{BB962C8B-B14F-4D97-AF65-F5344CB8AC3E}">
        <p14:creationId xmlns:p14="http://schemas.microsoft.com/office/powerpoint/2010/main" val="3034421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15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Paper,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drawing materials (for example, crayons, colored pencils, markers)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will close our session today by reimagining ourselves as the STEAM learner and educator that we are or want to be.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Draw yourself as a STEAM educator. You might revise your earlier drawing of a science educator or create a new one.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may add symbols or objects to identify aspects you want to highlight or feel are your strengths.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consider ways to describe yourself as a STEAM learner and educator.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Finally, add a dialogue bubble to your drawing that says, “I can …” to plan for ways to further build your identity and sense of belonging as a STEAM learner and educator. For example, I can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practice engaging in STEAM in my learning settings, and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find support with peers to discuss ways we are supporting children in STEAM experiences.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draw themselves as STEAM learners and educators.]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think more about our representations. Consider the following questions: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is your representation similar to or different from your original representation?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does your new representation reflect what you learned about developing your STEAM identity and sense of belonging?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is one change you can make tomorrow with the children in your setting to support the development of your own identity as well as the children’s STEAM identities and sense of belonging?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encourage participants to share with a partner or invite a few volunteers to share with the larger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exploring your STEAM identities and sense of belonging with all of us today. </a:t>
            </a:r>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dirty="0"/>
          </a:p>
        </p:txBody>
      </p:sp>
    </p:spTree>
    <p:extLst>
      <p:ext uri="{BB962C8B-B14F-4D97-AF65-F5344CB8AC3E}">
        <p14:creationId xmlns:p14="http://schemas.microsoft.com/office/powerpoint/2010/main" val="340536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pPr lvl="0"/>
            <a:r>
              <a:rPr lang="en-US" sz="1200" kern="1200" dirty="0">
                <a:solidFill>
                  <a:schemeClr val="tx1"/>
                </a:solidFill>
                <a:effectLst/>
                <a:latin typeface="+mn-lt"/>
                <a:ea typeface="+mn-ea"/>
                <a:cs typeface="+mn-cs"/>
              </a:rPr>
              <a:t>The Count Play Explore Professional Learning Resources were made possible by Count Play Explore, an early math, science, and computer science initiative led by the Fresno County Superintendent of Schools, Early Care and Education Department. This initiative is generously funded by the California Department of Education and the California State Board of Education. </a:t>
            </a:r>
          </a:p>
          <a:p>
            <a:pPr lvl="0"/>
            <a:r>
              <a:rPr lang="en-US" sz="1200" kern="1200" dirty="0">
                <a:solidFill>
                  <a:schemeClr val="tx1"/>
                </a:solidFill>
                <a:effectLst/>
                <a:latin typeface="+mn-lt"/>
                <a:ea typeface="+mn-ea"/>
                <a:cs typeface="+mn-cs"/>
              </a:rPr>
              <a:t>These resources, developed in collaboration by WestEd and partners,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dirty="0"/>
          </a:p>
        </p:txBody>
      </p:sp>
    </p:spTree>
    <p:extLst>
      <p:ext uri="{BB962C8B-B14F-4D97-AF65-F5344CB8AC3E}">
        <p14:creationId xmlns:p14="http://schemas.microsoft.com/office/powerpoint/2010/main" val="3752083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lvl="0"/>
            <a:r>
              <a:rPr lang="en-US" sz="1200" kern="1200" dirty="0">
                <a:solidFill>
                  <a:schemeClr val="tx1"/>
                </a:solidFill>
                <a:effectLst/>
                <a:latin typeface="+mn-lt"/>
                <a:ea typeface="+mn-ea"/>
                <a:cs typeface="+mn-cs"/>
              </a:rPr>
              <a:t>In this session, we will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reflect on our identities and feelings of belonging as STEAM learners and educators;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acknowledge and address biases, stereotypes, and inequities in STEAM;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recognize the relevance of STEAM in our lives;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explore ways to further develop a positive STEAM identity.</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200668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STEAM is an integrated approach to exploring and making sense of the world around us. In STEAM learning experiences, children use science (including life, physical, earth and space science), technology (including computer science), engineering, arts (including painting, sculpting, drama, and music), and math to investigate, construct meaning, and communicate their ideas about objects and phenomena. By “phenomena,” we mean observable events that involve STEAM, such as a seed sprouting, paint mixing to form a new color, or a ball rolling into a block structure, causing it to topple over.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our session today, we may use the terms science or STEAM. For some parts of our session, it might feel more comfortable to consider science because it is a term we might be more familiar with when reflecting on specific experiences in one domain or context.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Later in our session, we will participate in a STEAM activity that will help you notice how science, technology, engineering, arts, and math can work together. </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3488907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5-10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share more about our feelings related to science.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 your table group, explain which emoji card you selected earlier in the session and explain why you selected 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identify a specific event or two that has influenced this feeling and why it had such a big influence.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I’ll go first. [Share which emoji card you selected and why you selected 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[See the facilitator notes for suggestions on ways to facilitate a discussion.]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sharing your feelings about supporting science in your learning setting.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shorter sessions, invite a few volunteers to share with the larger group about their feelings and the emoji cards they chose. For example, “Tell us about the emoji card you chose. Why did you choose that card?”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longer sessions, invite educators to share in small groups their feelings and the emoji cards they chose. For example, “Share which emoji card you chose and why you chose that card.” You might invite a few volunteers to share with the larger group. </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dirty="0"/>
          </a:p>
        </p:txBody>
      </p:sp>
    </p:spTree>
    <p:extLst>
      <p:ext uri="{BB962C8B-B14F-4D97-AF65-F5344CB8AC3E}">
        <p14:creationId xmlns:p14="http://schemas.microsoft.com/office/powerpoint/2010/main" val="975995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Time: </a:t>
            </a:r>
            <a:r>
              <a:rPr lang="en-US" sz="1200" kern="1200" dirty="0">
                <a:solidFill>
                  <a:schemeClr val="tx1"/>
                </a:solidFill>
                <a:effectLst/>
                <a:latin typeface="+mn-lt"/>
                <a:ea typeface="+mn-ea"/>
                <a:cs typeface="+mn-cs"/>
              </a:rPr>
              <a:t>5 minutes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let’s consider your early experiences with science when you were a young science learner.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would you describe your early experiences with science? This could include experiences in school, home, or your community.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have your previous experiences influenced your attitudes toward science?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what ways do you think your identities influenced your attitudes toward science? By identity, we mean your personal concept of who you are, such as your cultural background, gender, personal experiences, professional role, or years of experience in your role.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Turn and talk to someone at your table. Share your experiences when you were a young science learner. Discuss the ways your previous experiences, attitudes, and identity might affect your experiences and practices as educators.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time for participants to discuss.]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a few volunteers to share with the larger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Think about how some of your own experiences might be similar to or different from those of children in your learning setting. Considering your own STEAM identity is important when you try to make a positive difference in children’s own sense of identity and feelings of belonging in STEAM.</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dirty="0"/>
          </a:p>
        </p:txBody>
      </p:sp>
    </p:spTree>
    <p:extLst>
      <p:ext uri="{BB962C8B-B14F-4D97-AF65-F5344CB8AC3E}">
        <p14:creationId xmlns:p14="http://schemas.microsoft.com/office/powerpoint/2010/main" val="3552412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important to consider our thoughts and feelings about science as well as our thoughts and feelings about technology, engineering, the arts, and math.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Your personal and professional thoughts, feelings, and experiences with STEAM contribute to your sense of identity as a STEAM learner and educator (</a:t>
            </a:r>
            <a:r>
              <a:rPr lang="en-US" sz="1200" kern="1200" dirty="0" err="1">
                <a:solidFill>
                  <a:schemeClr val="tx1"/>
                </a:solidFill>
                <a:effectLst/>
                <a:latin typeface="+mn-lt"/>
                <a:ea typeface="+mn-ea"/>
                <a:cs typeface="+mn-cs"/>
              </a:rPr>
              <a:t>Beijaard</a:t>
            </a:r>
            <a:r>
              <a:rPr lang="en-US" sz="1200" kern="1200" dirty="0">
                <a:solidFill>
                  <a:schemeClr val="tx1"/>
                </a:solidFill>
                <a:effectLst/>
                <a:latin typeface="+mn-lt"/>
                <a:ea typeface="+mn-ea"/>
                <a:cs typeface="+mn-cs"/>
              </a:rPr>
              <a:t> et al., 2004; Watson, 2006).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Your thoughts and feelings about STEAM can also affect the ways you support children in their STEAM learning and children’s sense of identity and belonging in STEAM (Haney et al., 2002; McClure et al., 2017; </a:t>
            </a:r>
            <a:r>
              <a:rPr lang="en-US" sz="1200" kern="1200" dirty="0" err="1">
                <a:solidFill>
                  <a:schemeClr val="tx1"/>
                </a:solidFill>
                <a:effectLst/>
                <a:latin typeface="+mn-lt"/>
                <a:ea typeface="+mn-ea"/>
                <a:cs typeface="+mn-cs"/>
              </a:rPr>
              <a:t>Spaepen</a:t>
            </a:r>
            <a:r>
              <a:rPr lang="en-US" sz="1200" kern="1200" dirty="0">
                <a:solidFill>
                  <a:schemeClr val="tx1"/>
                </a:solidFill>
                <a:effectLst/>
                <a:latin typeface="+mn-lt"/>
                <a:ea typeface="+mn-ea"/>
                <a:cs typeface="+mn-cs"/>
              </a:rPr>
              <a:t> et al., 2017; Brown, 2005; Wilkins, 2008).</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educators who have positive thoughts and feelings toward science provide more science learning opportunities for children in their learning settings, provide more hands-on experiences, and engage in more inquiry-based learning with children (Haney et al., 2002; McClure et al., 2017; </a:t>
            </a:r>
            <a:r>
              <a:rPr lang="en-US" sz="1200" kern="1200" dirty="0" err="1">
                <a:solidFill>
                  <a:schemeClr val="tx1"/>
                </a:solidFill>
                <a:effectLst/>
                <a:latin typeface="+mn-lt"/>
                <a:ea typeface="+mn-ea"/>
                <a:cs typeface="+mn-cs"/>
              </a:rPr>
              <a:t>Spaepen</a:t>
            </a:r>
            <a:r>
              <a:rPr lang="en-US" sz="1200" kern="1200" dirty="0">
                <a:solidFill>
                  <a:schemeClr val="tx1"/>
                </a:solidFill>
                <a:effectLst/>
                <a:latin typeface="+mn-lt"/>
                <a:ea typeface="+mn-ea"/>
                <a:cs typeface="+mn-cs"/>
              </a:rPr>
              <a:t> et al., 2017; Todd Brown, 2005; Wilkins, 2008). </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dirty="0"/>
          </a:p>
        </p:txBody>
      </p:sp>
    </p:spTree>
    <p:extLst>
      <p:ext uri="{BB962C8B-B14F-4D97-AF65-F5344CB8AC3E}">
        <p14:creationId xmlns:p14="http://schemas.microsoft.com/office/powerpoint/2010/main" val="168308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do we mean when we say STEAM identity and sense of belonging?</a:t>
            </a:r>
            <a:endParaRPr lang="en-US"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is our personal concept of who we are and whether we think we are a STEAM person.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Our identities are complex and might change over time. They might include the different roles we play. For example, I am a parent, I am an educator, and I am a photographer. Our identities might also include our race, ethnicity, cultures, characteristics and personality traits. For example, I am organized, I am creative, I am calm (Vincent-Ruz &amp; Schunn, 2018). [Include examples of your own culture, race, or ethnicity as an authentic example of your identity.]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STEAM identity is how a person views themselves in terms of being someone who engages in STEAM—as a mathematician, scientist, artist, engineer, or computer programmer (</a:t>
            </a:r>
            <a:r>
              <a:rPr lang="en-US" sz="1200" kern="1200" dirty="0" err="1">
                <a:solidFill>
                  <a:schemeClr val="tx1"/>
                </a:solidFill>
                <a:effectLst/>
                <a:latin typeface="+mn-lt"/>
                <a:ea typeface="+mn-ea"/>
                <a:cs typeface="+mn-cs"/>
              </a:rPr>
              <a:t>Seyranian</a:t>
            </a:r>
            <a:r>
              <a:rPr lang="en-US" sz="1200" kern="1200" dirty="0">
                <a:solidFill>
                  <a:schemeClr val="tx1"/>
                </a:solidFill>
                <a:effectLst/>
                <a:latin typeface="+mn-lt"/>
                <a:ea typeface="+mn-ea"/>
                <a:cs typeface="+mn-cs"/>
              </a:rPr>
              <a:t> et al., 2018; Vincent-Ruz &amp; Schunn, 2018). As STEAM educators, we are people who support others to learn STEAM concepts.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Much of our identity is shaped by a collection of our experiences and belief in our abilities (Masters &amp; Meltzoff, 2020). If we do something often and gain confidence in our abilities, it might become part of how we define ourselves.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Consider your experiences supporting children in science or STEAM experiences. Is this something you do often? Do you believe in your abilities to support children to engage in STEAM? Consider how your experiences and opportunities to support science or STEAM learning might affect your identity as a STEAM educator.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[Pause to allow time for educators to reflect. You might invite volunteers to share or encourage small group discussions.]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Belonging</a:t>
            </a:r>
            <a:r>
              <a:rPr lang="en-US" sz="1200" kern="1200" dirty="0">
                <a:solidFill>
                  <a:schemeClr val="tx1"/>
                </a:solidFill>
                <a:effectLst/>
                <a:latin typeface="+mn-lt"/>
                <a:ea typeface="+mn-ea"/>
                <a:cs typeface="+mn-cs"/>
              </a:rPr>
              <a:t> is our sense of being included, valued, and encouraged by others to participate in STEAM (Balgopal et al., 2022).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Consider the groups you feel a part of and accepted in. This may include your professional peers, a volunteer organization, or a hobby. What groups or spaces do you feel that you belong and what makes you feel this way?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[Pause to allow time for educators to reflect. You might invite volunteers to share or encourage small group discussions.]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Our identity and sense of belonging in STEAM can also be affected by our access to quality STEAM education and feeling connected to a role model in STEAM (Pew Research Center, 2022).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Consider your learning setting. Are there others in your learning setting that value your contributions as a science or STEAM educator? Do you have peers that might support you in exploring and developing as a STEAM learner and educator? Consider what role models or professional support you might, or might not, have access to that can bolster your feelings of belonging as a STEAM educator.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our session today, we are part of such a community. We will explore ways that science and STEAM are relevant to our lives and discover ways that we each belong in STEAM. </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dirty="0"/>
          </a:p>
        </p:txBody>
      </p:sp>
    </p:spTree>
    <p:extLst>
      <p:ext uri="{BB962C8B-B14F-4D97-AF65-F5344CB8AC3E}">
        <p14:creationId xmlns:p14="http://schemas.microsoft.com/office/powerpoint/2010/main" val="3423153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D981BB9-9C93-DFFE-2A76-F453E1501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33191" y="94785"/>
            <a:ext cx="482421" cy="422118"/>
          </a:xfrm>
          <a:prstGeom prst="rect">
            <a:avLst/>
          </a:prstGeom>
        </p:spPr>
      </p:pic>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890870"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chemeClr val="accent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rgbClr val="2078AE"/>
                </a:solidFill>
                <a:latin typeface="Montserrat" pitchFamily="2" charset="77"/>
              </a:defRPr>
            </a:lvl1pPr>
          </a:lstStyle>
          <a:p>
            <a:endParaRPr lang="en-US" dirty="0"/>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306494" y="70919"/>
            <a:ext cx="2584376" cy="461665"/>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Laying the Foundation for STEAM</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982838" y="66171"/>
            <a:ext cx="2374091" cy="507831"/>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STEAM Identity and </a:t>
            </a:r>
            <a:br>
              <a:rPr lang="en-US" sz="1500" dirty="0">
                <a:solidFill>
                  <a:schemeClr val="bg1"/>
                </a:solidFill>
              </a:rPr>
            </a:br>
            <a:r>
              <a:rPr lang="en-US" sz="1500" dirty="0">
                <a:solidFill>
                  <a:schemeClr val="bg1"/>
                </a:solidFill>
              </a:rPr>
              <a:t>Sense of Belonging</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14" name="Picture 13" descr="A person and child looking at a glass cylinder&#10;&#10;AI-generated content may be incorrect.">
            <a:extLst>
              <a:ext uri="{FF2B5EF4-FFF2-40B4-BE49-F238E27FC236}">
                <a16:creationId xmlns:a16="http://schemas.microsoft.com/office/drawing/2014/main" id="{FD8F7D9D-F068-45B8-D4B5-25631EDF82E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5914321" y="-14991"/>
            <a:ext cx="6278617" cy="6876411"/>
          </a:xfrm>
          <a:prstGeom prst="rect">
            <a:avLst/>
          </a:prstGeom>
        </p:spPr>
      </p:pic>
      <p:pic>
        <p:nvPicPr>
          <p:cNvPr id="9" name="Picture 8">
            <a:extLst>
              <a:ext uri="{FF2B5EF4-FFF2-40B4-BE49-F238E27FC236}">
                <a16:creationId xmlns:a16="http://schemas.microsoft.com/office/drawing/2014/main" id="{7FE971BB-18BB-A563-D7C6-748921160A0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66827" y="101612"/>
            <a:ext cx="377180" cy="377180"/>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224774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Multip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270164" y="1331230"/>
            <a:ext cx="2084387" cy="2167042"/>
          </a:xfrm>
        </p:spPr>
        <p:txBody>
          <a:bodyPr/>
          <a:lstStyle>
            <a:lvl1pPr marL="0" indent="0">
              <a:buClr>
                <a:srgbClr val="2078AE"/>
              </a:buClr>
              <a:buNone/>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2694276" y="1338840"/>
            <a:ext cx="1960851" cy="2167042"/>
          </a:xfrm>
        </p:spPr>
        <p:txBody>
          <a:bodyPr/>
          <a:lstStyle>
            <a:lvl1pPr marL="0" indent="0">
              <a:buClr>
                <a:srgbClr val="2078AE"/>
              </a:buClr>
              <a:buNone/>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
        <p:nvSpPr>
          <p:cNvPr id="7" name="Content Placeholder 6">
            <a:extLst>
              <a:ext uri="{FF2B5EF4-FFF2-40B4-BE49-F238E27FC236}">
                <a16:creationId xmlns:a16="http://schemas.microsoft.com/office/drawing/2014/main" id="{7545EDDD-0ED1-16D6-9AD3-F09B2E184330}"/>
              </a:ext>
            </a:extLst>
          </p:cNvPr>
          <p:cNvSpPr>
            <a:spLocks noGrp="1"/>
          </p:cNvSpPr>
          <p:nvPr>
            <p:ph sz="quarter" idx="10"/>
          </p:nvPr>
        </p:nvSpPr>
        <p:spPr>
          <a:xfrm>
            <a:off x="5160387" y="1339706"/>
            <a:ext cx="2084387" cy="2166937"/>
          </a:xfrm>
        </p:spPr>
        <p:txBody>
          <a:bodyPr/>
          <a:lstStyle>
            <a:lvl1pPr marL="0" indent="0">
              <a:buNone/>
              <a:defRPr/>
            </a:lvl1pPr>
          </a:lstStyle>
          <a:p>
            <a:pPr lvl="0"/>
            <a:endParaRPr lang="en-US" dirty="0"/>
          </a:p>
        </p:txBody>
      </p:sp>
      <p:sp>
        <p:nvSpPr>
          <p:cNvPr id="11" name="Content Placeholder 10">
            <a:extLst>
              <a:ext uri="{FF2B5EF4-FFF2-40B4-BE49-F238E27FC236}">
                <a16:creationId xmlns:a16="http://schemas.microsoft.com/office/drawing/2014/main" id="{424D13D7-FBB5-D2E5-94F2-EEE2DB17DE5A}"/>
              </a:ext>
            </a:extLst>
          </p:cNvPr>
          <p:cNvSpPr>
            <a:spLocks noGrp="1"/>
          </p:cNvSpPr>
          <p:nvPr>
            <p:ph sz="quarter" idx="11"/>
          </p:nvPr>
        </p:nvSpPr>
        <p:spPr>
          <a:xfrm>
            <a:off x="7750034" y="1338117"/>
            <a:ext cx="2084387" cy="2174875"/>
          </a:xfrm>
        </p:spPr>
        <p:txBody>
          <a:bodyPr/>
          <a:lstStyle>
            <a:lvl1pPr marL="0" indent="0">
              <a:buNone/>
              <a:defRPr/>
            </a:lvl1pPr>
          </a:lstStyle>
          <a:p>
            <a:pPr lvl="0"/>
            <a:endParaRPr lang="en-US" dirty="0"/>
          </a:p>
        </p:txBody>
      </p:sp>
      <p:sp>
        <p:nvSpPr>
          <p:cNvPr id="13" name="Content Placeholder 12">
            <a:extLst>
              <a:ext uri="{FF2B5EF4-FFF2-40B4-BE49-F238E27FC236}">
                <a16:creationId xmlns:a16="http://schemas.microsoft.com/office/drawing/2014/main" id="{7DF8B086-49C0-0FAC-4F7D-EBCAC4F09818}"/>
              </a:ext>
            </a:extLst>
          </p:cNvPr>
          <p:cNvSpPr>
            <a:spLocks noGrp="1"/>
          </p:cNvSpPr>
          <p:nvPr>
            <p:ph sz="quarter" idx="12"/>
          </p:nvPr>
        </p:nvSpPr>
        <p:spPr>
          <a:xfrm>
            <a:off x="270163" y="3740727"/>
            <a:ext cx="2084387" cy="1060450"/>
          </a:xfrm>
        </p:spPr>
        <p:txBody>
          <a:bodyPr/>
          <a:lstStyle>
            <a:lvl1pPr marL="0" indent="0">
              <a:buNone/>
              <a:defRPr/>
            </a:lvl1pPr>
          </a:lstStyle>
          <a:p>
            <a:pPr lvl="0"/>
            <a:endParaRPr lang="en-US" dirty="0"/>
          </a:p>
        </p:txBody>
      </p:sp>
      <p:sp>
        <p:nvSpPr>
          <p:cNvPr id="15" name="Content Placeholder 14">
            <a:extLst>
              <a:ext uri="{FF2B5EF4-FFF2-40B4-BE49-F238E27FC236}">
                <a16:creationId xmlns:a16="http://schemas.microsoft.com/office/drawing/2014/main" id="{C81D516F-856E-05A5-72BB-65258E26CB23}"/>
              </a:ext>
            </a:extLst>
          </p:cNvPr>
          <p:cNvSpPr>
            <a:spLocks noGrp="1"/>
          </p:cNvSpPr>
          <p:nvPr>
            <p:ph sz="quarter" idx="13"/>
          </p:nvPr>
        </p:nvSpPr>
        <p:spPr>
          <a:xfrm>
            <a:off x="2694276" y="3789940"/>
            <a:ext cx="1960851" cy="1060450"/>
          </a:xfrm>
        </p:spPr>
        <p:txBody>
          <a:bodyPr/>
          <a:lstStyle>
            <a:lvl1pPr marL="0" indent="0">
              <a:buNone/>
              <a:defRPr/>
            </a:lvl1pPr>
          </a:lstStyle>
          <a:p>
            <a:pPr lvl="0"/>
            <a:endParaRPr lang="en-US" dirty="0"/>
          </a:p>
        </p:txBody>
      </p:sp>
      <p:sp>
        <p:nvSpPr>
          <p:cNvPr id="17" name="Content Placeholder 16">
            <a:extLst>
              <a:ext uri="{FF2B5EF4-FFF2-40B4-BE49-F238E27FC236}">
                <a16:creationId xmlns:a16="http://schemas.microsoft.com/office/drawing/2014/main" id="{BE6C951D-9DCF-0AD2-30E0-B57DC5B4298C}"/>
              </a:ext>
            </a:extLst>
          </p:cNvPr>
          <p:cNvSpPr>
            <a:spLocks noGrp="1"/>
          </p:cNvSpPr>
          <p:nvPr>
            <p:ph sz="quarter" idx="14"/>
          </p:nvPr>
        </p:nvSpPr>
        <p:spPr>
          <a:xfrm>
            <a:off x="5160387" y="3776085"/>
            <a:ext cx="2084387" cy="1060450"/>
          </a:xfrm>
        </p:spPr>
        <p:txBody>
          <a:bodyPr/>
          <a:lstStyle>
            <a:lvl1pPr marL="0" indent="0">
              <a:buNone/>
              <a:defRPr/>
            </a:lvl1pPr>
          </a:lstStyle>
          <a:p>
            <a:pPr lvl="0"/>
            <a:endParaRPr lang="en-US" dirty="0"/>
          </a:p>
        </p:txBody>
      </p:sp>
      <p:sp>
        <p:nvSpPr>
          <p:cNvPr id="19" name="Content Placeholder 18">
            <a:extLst>
              <a:ext uri="{FF2B5EF4-FFF2-40B4-BE49-F238E27FC236}">
                <a16:creationId xmlns:a16="http://schemas.microsoft.com/office/drawing/2014/main" id="{75CF1E89-9077-75F7-7579-C693CC37A8DE}"/>
              </a:ext>
            </a:extLst>
          </p:cNvPr>
          <p:cNvSpPr>
            <a:spLocks noGrp="1"/>
          </p:cNvSpPr>
          <p:nvPr>
            <p:ph sz="quarter" idx="15"/>
          </p:nvPr>
        </p:nvSpPr>
        <p:spPr>
          <a:xfrm>
            <a:off x="7750033" y="3776085"/>
            <a:ext cx="2084387" cy="1060450"/>
          </a:xfrm>
        </p:spPr>
        <p:txBody>
          <a:bodyPr/>
          <a:lstStyle>
            <a:lvl1pPr marL="0" indent="0">
              <a:buNone/>
              <a:defRPr/>
            </a:lvl1pPr>
          </a:lstStyle>
          <a:p>
            <a:pPr lvl="0"/>
            <a:endParaRPr lang="en-US" dirty="0"/>
          </a:p>
        </p:txBody>
      </p:sp>
      <p:sp>
        <p:nvSpPr>
          <p:cNvPr id="21" name="Content Placeholder 20">
            <a:extLst>
              <a:ext uri="{FF2B5EF4-FFF2-40B4-BE49-F238E27FC236}">
                <a16:creationId xmlns:a16="http://schemas.microsoft.com/office/drawing/2014/main" id="{B29ECED1-ABA9-866F-CDAA-30D1B7BC6C2B}"/>
              </a:ext>
            </a:extLst>
          </p:cNvPr>
          <p:cNvSpPr>
            <a:spLocks noGrp="1"/>
          </p:cNvSpPr>
          <p:nvPr>
            <p:ph sz="quarter" idx="16"/>
          </p:nvPr>
        </p:nvSpPr>
        <p:spPr>
          <a:xfrm>
            <a:off x="10175875" y="1331913"/>
            <a:ext cx="1628775" cy="2181225"/>
          </a:xfrm>
        </p:spPr>
        <p:txBody>
          <a:bodyPr/>
          <a:lstStyle>
            <a:lvl1pPr marL="0" indent="0">
              <a:buNone/>
              <a:defRPr/>
            </a:lvl1pPr>
          </a:lstStyle>
          <a:p>
            <a:pPr lvl="0"/>
            <a:endParaRPr lang="en-US" dirty="0"/>
          </a:p>
        </p:txBody>
      </p:sp>
      <p:sp>
        <p:nvSpPr>
          <p:cNvPr id="23" name="Content Placeholder 22">
            <a:extLst>
              <a:ext uri="{FF2B5EF4-FFF2-40B4-BE49-F238E27FC236}">
                <a16:creationId xmlns:a16="http://schemas.microsoft.com/office/drawing/2014/main" id="{B9E6C2B7-E797-1483-DA73-79665166D597}"/>
              </a:ext>
            </a:extLst>
          </p:cNvPr>
          <p:cNvSpPr>
            <a:spLocks noGrp="1"/>
          </p:cNvSpPr>
          <p:nvPr>
            <p:ph sz="quarter" idx="17"/>
          </p:nvPr>
        </p:nvSpPr>
        <p:spPr>
          <a:xfrm>
            <a:off x="10175875" y="3789363"/>
            <a:ext cx="1684338" cy="1060450"/>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486631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
        <p:nvSpPr>
          <p:cNvPr id="7" name="Content Placeholder 6">
            <a:extLst>
              <a:ext uri="{FF2B5EF4-FFF2-40B4-BE49-F238E27FC236}">
                <a16:creationId xmlns:a16="http://schemas.microsoft.com/office/drawing/2014/main" id="{75B7D0F6-FA82-AEFA-0BA6-4191E9A7B0D9}"/>
              </a:ext>
            </a:extLst>
          </p:cNvPr>
          <p:cNvSpPr>
            <a:spLocks noGrp="1"/>
          </p:cNvSpPr>
          <p:nvPr>
            <p:ph sz="quarter" idx="10"/>
          </p:nvPr>
        </p:nvSpPr>
        <p:spPr>
          <a:xfrm>
            <a:off x="838200" y="5816600"/>
            <a:ext cx="10515600" cy="360363"/>
          </a:xfrm>
        </p:spPr>
        <p:txBody>
          <a:bodyPr>
            <a:noAutofit/>
          </a:bodyPr>
          <a:lstStyle>
            <a:lvl1pPr marL="0" indent="0">
              <a:buNone/>
              <a:defRPr sz="1400">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2947886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rgbClr val="2078AE"/>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1414689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34300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186670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1968150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2118761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97497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924953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
        <p:nvSpPr>
          <p:cNvPr id="9" name="Rectangle 8">
            <a:extLst>
              <a:ext uri="{FF2B5EF4-FFF2-40B4-BE49-F238E27FC236}">
                <a16:creationId xmlns:a16="http://schemas.microsoft.com/office/drawing/2014/main" id="{B242297C-E9C6-871E-FAC5-9B0754E0C8A3}"/>
              </a:ext>
              <a:ext uri="{C183D7F6-B498-43B3-948B-1728B52AA6E4}">
                <adec:decorative xmlns:adec="http://schemas.microsoft.com/office/drawing/2017/decorative" val="1"/>
              </a:ext>
            </a:extLst>
          </p:cNvPr>
          <p:cNvSpPr/>
          <p:nvPr userDrawn="1"/>
        </p:nvSpPr>
        <p:spPr>
          <a:xfrm>
            <a:off x="1981202" y="3429001"/>
            <a:ext cx="8520330" cy="21910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s for Fresno County Superintendent of Schools and Count Play Explore.">
            <a:extLst>
              <a:ext uri="{FF2B5EF4-FFF2-40B4-BE49-F238E27FC236}">
                <a16:creationId xmlns:a16="http://schemas.microsoft.com/office/drawing/2014/main" id="{2DF8453C-C55E-E81F-4090-A70F4B34AD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12" name="Title 3">
            <a:extLst>
              <a:ext uri="{FF2B5EF4-FFF2-40B4-BE49-F238E27FC236}">
                <a16:creationId xmlns:a16="http://schemas.microsoft.com/office/drawing/2014/main" id="{FB73DA49-3E95-F7A2-51F2-CD59C34CF63A}"/>
              </a:ext>
            </a:extLst>
          </p:cNvPr>
          <p:cNvSpPr>
            <a:spLocks noGrp="1"/>
          </p:cNvSpPr>
          <p:nvPr>
            <p:ph type="title" idx="4294967295"/>
          </p:nvPr>
        </p:nvSpPr>
        <p:spPr>
          <a:xfrm>
            <a:off x="176293" y="-602705"/>
            <a:ext cx="11839413" cy="525333"/>
          </a:xfrm>
        </p:spPr>
        <p:txBody>
          <a:bodyPr/>
          <a:lstStyle/>
          <a:p>
            <a:r>
              <a:rPr lang="en-US" dirty="0"/>
              <a:t>Acknowledgments</a:t>
            </a:r>
          </a:p>
        </p:txBody>
      </p:sp>
      <p:sp>
        <p:nvSpPr>
          <p:cNvPr id="14" name="Text Placeholder 13">
            <a:extLst>
              <a:ext uri="{FF2B5EF4-FFF2-40B4-BE49-F238E27FC236}">
                <a16:creationId xmlns:a16="http://schemas.microsoft.com/office/drawing/2014/main" id="{53982054-44CD-E1CF-E283-76DEEAF01AB7}"/>
              </a:ext>
            </a:extLst>
          </p:cNvPr>
          <p:cNvSpPr>
            <a:spLocks noGrp="1"/>
          </p:cNvSpPr>
          <p:nvPr>
            <p:ph type="body" sz="quarter" idx="10"/>
          </p:nvPr>
        </p:nvSpPr>
        <p:spPr>
          <a:xfrm>
            <a:off x="2216150" y="3651250"/>
            <a:ext cx="7994650" cy="1779588"/>
          </a:xfrm>
        </p:spPr>
        <p:txBody>
          <a:bodyPr>
            <a:noAutofit/>
          </a:bodyPr>
          <a:lstStyle>
            <a:lvl1pPr marL="0" marR="0" indent="0" algn="l" defTabSz="914400" rtl="0" eaLnBrk="1" fontAlgn="auto" latinLnBrk="0" hangingPunct="1">
              <a:lnSpc>
                <a:spcPct val="90000"/>
              </a:lnSpc>
              <a:spcBef>
                <a:spcPts val="1000"/>
              </a:spcBef>
              <a:spcAft>
                <a:spcPts val="0"/>
              </a:spcAft>
              <a:buClr>
                <a:srgbClr val="2078AE"/>
              </a:buClr>
              <a:buSzTx/>
              <a:buFont typeface="Arial" panose="020B0604020202020204" pitchFamily="34" charset="0"/>
              <a:buNone/>
              <a:tabLst/>
              <a:defRPr sz="2000"/>
            </a:lvl1pPr>
          </a:lstStyle>
          <a:p>
            <a:pPr lvl="0"/>
            <a:endParaRPr lang="en-US" dirty="0"/>
          </a:p>
        </p:txBody>
      </p:sp>
    </p:spTree>
    <p:extLst>
      <p:ext uri="{BB962C8B-B14F-4D97-AF65-F5344CB8AC3E}">
        <p14:creationId xmlns:p14="http://schemas.microsoft.com/office/powerpoint/2010/main" val="2458395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2078B0"/>
              </a:buClr>
              <a:defRPr>
                <a:latin typeface="Montserrat" pitchFamily="2" charset="77"/>
              </a:defRPr>
            </a:lvl1pPr>
            <a:lvl2pPr>
              <a:buClr>
                <a:srgbClr val="2078B0"/>
              </a:buClr>
              <a:defRPr>
                <a:latin typeface="Montserrat" pitchFamily="2" charset="77"/>
              </a:defRPr>
            </a:lvl2pPr>
            <a:lvl3pPr>
              <a:buClr>
                <a:srgbClr val="2078B0"/>
              </a:buClr>
              <a:defRPr>
                <a:latin typeface="Montserrat" pitchFamily="2" charset="77"/>
              </a:defRPr>
            </a:lvl3pPr>
            <a:lvl4pPr>
              <a:buClr>
                <a:srgbClr val="2078B0"/>
              </a:buClr>
              <a:defRPr>
                <a:latin typeface="Montserrat" pitchFamily="2" charset="77"/>
              </a:defRPr>
            </a:lvl4pPr>
            <a:lvl5pPr>
              <a:buClr>
                <a:srgbClr val="2078B0"/>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Content Placeholder 4">
            <a:extLst>
              <a:ext uri="{FF2B5EF4-FFF2-40B4-BE49-F238E27FC236}">
                <a16:creationId xmlns:a16="http://schemas.microsoft.com/office/drawing/2014/main" id="{F81969F8-4AA6-02C8-511F-629CF6E88C1A}"/>
              </a:ext>
            </a:extLst>
          </p:cNvPr>
          <p:cNvSpPr>
            <a:spLocks noGrp="1"/>
          </p:cNvSpPr>
          <p:nvPr>
            <p:ph sz="quarter" idx="10"/>
          </p:nvPr>
        </p:nvSpPr>
        <p:spPr>
          <a:xfrm>
            <a:off x="850900" y="5688013"/>
            <a:ext cx="10888663" cy="449262"/>
          </a:xfrm>
        </p:spPr>
        <p:txBody>
          <a:bodyPr>
            <a:normAutofit/>
          </a:bodyPr>
          <a:lstStyle>
            <a:lvl1pPr marL="0" indent="0">
              <a:buNone/>
              <a:defRPr sz="1400">
                <a:solidFill>
                  <a:schemeClr val="bg1">
                    <a:lumMod val="50000"/>
                  </a:schemeClr>
                </a:solidFill>
              </a:defRPr>
            </a:lvl1pPr>
          </a:lstStyle>
          <a:p>
            <a:pPr lvl="0"/>
            <a:endParaRPr lang="en-US" dirty="0"/>
          </a:p>
        </p:txBody>
      </p:sp>
    </p:spTree>
    <p:extLst>
      <p:ext uri="{BB962C8B-B14F-4D97-AF65-F5344CB8AC3E}">
        <p14:creationId xmlns:p14="http://schemas.microsoft.com/office/powerpoint/2010/main" val="103750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CAEC6-CA95-9546-F294-A48BBDBA01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80757" y="89606"/>
            <a:ext cx="544969" cy="544969"/>
          </a:xfrm>
          <a:prstGeom prst="rect">
            <a:avLst/>
          </a:prstGeom>
        </p:spPr>
      </p:pic>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2078B0"/>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115664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115960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213129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17524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6" r:id="rId3"/>
    <p:sldLayoutId id="2147483673" r:id="rId4"/>
    <p:sldLayoutId id="2147483650" r:id="rId5"/>
    <p:sldLayoutId id="2147483669" r:id="rId6"/>
    <p:sldLayoutId id="2147483667" r:id="rId7"/>
    <p:sldLayoutId id="2147483660" r:id="rId8"/>
    <p:sldLayoutId id="2147483664" r:id="rId9"/>
    <p:sldLayoutId id="2147483652" r:id="rId10"/>
    <p:sldLayoutId id="2147483675" r:id="rId11"/>
    <p:sldLayoutId id="2147483674" r:id="rId12"/>
    <p:sldLayoutId id="2147483665" r:id="rId13"/>
    <p:sldLayoutId id="2147483653" r:id="rId14"/>
    <p:sldLayoutId id="2147483654" r:id="rId15"/>
    <p:sldLayoutId id="2147483666" r:id="rId16"/>
    <p:sldLayoutId id="2147483655" r:id="rId17"/>
    <p:sldLayoutId id="2147483656" r:id="rId18"/>
    <p:sldLayoutId id="2147483657" r:id="rId19"/>
  </p:sldLayoutIdLst>
  <p:hf hdr="0" ftr="0" dt="0"/>
  <p:txStyles>
    <p:titleStyle>
      <a:lvl1pPr algn="l" defTabSz="914400" rtl="0" eaLnBrk="1" latinLnBrk="0" hangingPunct="1">
        <a:lnSpc>
          <a:spcPct val="90000"/>
        </a:lnSpc>
        <a:spcBef>
          <a:spcPct val="0"/>
        </a:spcBef>
        <a:buNone/>
        <a:defRPr sz="3000" b="1" kern="1200">
          <a:solidFill>
            <a:srgbClr val="2078AE"/>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2210" y="1569473"/>
            <a:ext cx="4781907" cy="3194721"/>
          </a:xfrm>
        </p:spPr>
        <p:txBody>
          <a:bodyPr anchor="b">
            <a:spAutoFit/>
          </a:bodyPr>
          <a:lstStyle/>
          <a:p>
            <a:r>
              <a:rPr lang="en-US" dirty="0"/>
              <a:t>STEAM Identity and Sense of Belonging</a:t>
            </a:r>
            <a:endParaRPr lang="en-US" sz="4400" b="0" dirty="0">
              <a:solidFill>
                <a:srgbClr val="2078AE"/>
              </a:solidFill>
              <a:latin typeface="Montserrat Medium" panose="00000600000000000000" pitchFamily="2" charset="0"/>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5A94A-00BA-BEE6-965B-D9C495AD8C90}"/>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F352B697-F252-0C64-991B-AD1C9805423F}"/>
              </a:ext>
            </a:extLst>
          </p:cNvPr>
          <p:cNvSpPr>
            <a:spLocks noGrp="1"/>
          </p:cNvSpPr>
          <p:nvPr>
            <p:ph type="title"/>
          </p:nvPr>
        </p:nvSpPr>
        <p:spPr/>
        <p:txBody>
          <a:bodyPr>
            <a:noAutofit/>
          </a:bodyPr>
          <a:lstStyle/>
          <a:p>
            <a:r>
              <a:rPr lang="en-US" dirty="0"/>
              <a:t>Play: </a:t>
            </a:r>
            <a:br>
              <a:rPr lang="en-US" dirty="0"/>
            </a:br>
            <a:r>
              <a:rPr lang="en-US" b="0" dirty="0"/>
              <a:t>Shadow Puppets</a:t>
            </a:r>
            <a:endParaRPr lang="en-US" sz="4000" dirty="0">
              <a:solidFill>
                <a:schemeClr val="bg1"/>
              </a:solidFill>
              <a:latin typeface="Montserrat" pitchFamily="2" charset="77"/>
            </a:endParaRPr>
          </a:p>
        </p:txBody>
      </p:sp>
      <p:pic>
        <p:nvPicPr>
          <p:cNvPr id="11" name="Content Placeholder 10">
            <a:extLst>
              <a:ext uri="{FF2B5EF4-FFF2-40B4-BE49-F238E27FC236}">
                <a16:creationId xmlns:a16="http://schemas.microsoft.com/office/drawing/2014/main" id="{B64E8879-25D6-F326-3B7F-7DF11F25D50F}"/>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253162" y="664369"/>
            <a:ext cx="5098257" cy="5500687"/>
          </a:xfrm>
        </p:spPr>
      </p:pic>
      <p:sp>
        <p:nvSpPr>
          <p:cNvPr id="9" name="Subtitle 8">
            <a:extLst>
              <a:ext uri="{FF2B5EF4-FFF2-40B4-BE49-F238E27FC236}">
                <a16:creationId xmlns:a16="http://schemas.microsoft.com/office/drawing/2014/main" id="{07511F6E-1A6A-6114-E94E-A77093C4207E}"/>
              </a:ext>
            </a:extLst>
          </p:cNvPr>
          <p:cNvSpPr>
            <a:spLocks noGrp="1"/>
          </p:cNvSpPr>
          <p:nvPr>
            <p:ph type="subTitle" idx="13"/>
          </p:nvPr>
        </p:nvSpPr>
        <p:spPr>
          <a:xfrm>
            <a:off x="957263" y="5649107"/>
            <a:ext cx="4313985" cy="303224"/>
          </a:xfrm>
        </p:spPr>
        <p:txBody>
          <a:bodyPr>
            <a:normAutofit fontScale="40000" lnSpcReduction="20000"/>
          </a:bodyPr>
          <a:lstStyle/>
          <a:p>
            <a:pPr algn="l"/>
            <a:r>
              <a:rPr lang="en-US" dirty="0">
                <a:latin typeface="Montserrat" panose="00000500000000000000" pitchFamily="2" charset="0"/>
              </a:rPr>
              <a:t>Galanti &amp; Holincheck (2022)</a:t>
            </a:r>
          </a:p>
        </p:txBody>
      </p:sp>
    </p:spTree>
    <p:extLst>
      <p:ext uri="{BB962C8B-B14F-4D97-AF65-F5344CB8AC3E}">
        <p14:creationId xmlns:p14="http://schemas.microsoft.com/office/powerpoint/2010/main" val="437794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565D6-C51F-78AE-113D-D833C4E931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D0ED5-C620-18D5-5CB0-05A6EE119008}"/>
              </a:ext>
            </a:extLst>
          </p:cNvPr>
          <p:cNvSpPr>
            <a:spLocks noGrp="1"/>
          </p:cNvSpPr>
          <p:nvPr>
            <p:ph type="title"/>
          </p:nvPr>
        </p:nvSpPr>
        <p:spPr/>
        <p:txBody>
          <a:bodyPr/>
          <a:lstStyle/>
          <a:p>
            <a:r>
              <a:rPr lang="en-US" dirty="0"/>
              <a:t>Discuss: Being a STEAM Learner</a:t>
            </a:r>
            <a:r>
              <a:rPr lang="en-US" b="0" dirty="0"/>
              <a:t>  </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F89410B4-E60D-E084-8D20-86D6B32C04A5}"/>
              </a:ext>
            </a:extLst>
          </p:cNvPr>
          <p:cNvSpPr>
            <a:spLocks noGrp="1"/>
          </p:cNvSpPr>
          <p:nvPr>
            <p:ph sz="half" idx="1"/>
          </p:nvPr>
        </p:nvSpPr>
        <p:spPr>
          <a:xfrm>
            <a:off x="838200" y="1324303"/>
            <a:ext cx="5257800" cy="4568841"/>
          </a:xfrm>
        </p:spPr>
        <p:txBody>
          <a:bodyPr anchor="ctr">
            <a:normAutofit lnSpcReduction="10000"/>
          </a:bodyPr>
          <a:lstStyle/>
          <a:p>
            <a:pPr fontAlgn="base"/>
            <a:r>
              <a:rPr lang="en-US" dirty="0">
                <a:solidFill>
                  <a:srgbClr val="000000"/>
                </a:solidFill>
              </a:rPr>
              <a:t>In what ways did you use science, technology, engineering, arts, or math?</a:t>
            </a:r>
          </a:p>
          <a:p>
            <a:pPr fontAlgn="base"/>
            <a:r>
              <a:rPr lang="en-US" dirty="0">
                <a:solidFill>
                  <a:srgbClr val="000000"/>
                </a:solidFill>
              </a:rPr>
              <a:t>How did it feel to be a learner in STEAM?</a:t>
            </a:r>
          </a:p>
          <a:p>
            <a:pPr fontAlgn="base"/>
            <a:r>
              <a:rPr lang="en-US" dirty="0"/>
              <a:t>In what ways did your identity affect your participation in this experience?</a:t>
            </a:r>
          </a:p>
        </p:txBody>
      </p:sp>
      <p:pic>
        <p:nvPicPr>
          <p:cNvPr id="7" name="Content Placeholder 6">
            <a:extLst>
              <a:ext uri="{FF2B5EF4-FFF2-40B4-BE49-F238E27FC236}">
                <a16:creationId xmlns:a16="http://schemas.microsoft.com/office/drawing/2014/main" id="{70B788D9-B5F6-AFE8-3DE8-31100A6ACC83}"/>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a:fillRect/>
          </a:stretch>
        </p:blipFill>
        <p:spPr>
          <a:xfrm>
            <a:off x="6543565" y="963901"/>
            <a:ext cx="5655469" cy="4920777"/>
          </a:xfrm>
        </p:spPr>
      </p:pic>
    </p:spTree>
    <p:extLst>
      <p:ext uri="{BB962C8B-B14F-4D97-AF65-F5344CB8AC3E}">
        <p14:creationId xmlns:p14="http://schemas.microsoft.com/office/powerpoint/2010/main" val="355208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547FB-62B7-2589-54A2-5024CC5DE9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52AD8B-4067-ACFC-E894-580A93A2DAD0}"/>
              </a:ext>
            </a:extLst>
          </p:cNvPr>
          <p:cNvSpPr>
            <a:spLocks noGrp="1"/>
          </p:cNvSpPr>
          <p:nvPr>
            <p:ph type="title"/>
          </p:nvPr>
        </p:nvSpPr>
        <p:spPr/>
        <p:txBody>
          <a:bodyPr/>
          <a:lstStyle/>
          <a:p>
            <a:r>
              <a:rPr lang="en-US" dirty="0"/>
              <a:t>Who is a science educator?</a:t>
            </a:r>
            <a:endParaRPr lang="en-US" b="1"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506CCAA4-0113-CC5A-F710-A7ABDBE452D4}"/>
              </a:ext>
            </a:extLst>
          </p:cNvPr>
          <p:cNvSpPr>
            <a:spLocks noGrp="1"/>
          </p:cNvSpPr>
          <p:nvPr>
            <p:ph sz="half" idx="1"/>
          </p:nvPr>
        </p:nvSpPr>
        <p:spPr>
          <a:xfrm>
            <a:off x="838199" y="1324303"/>
            <a:ext cx="6384131" cy="4676447"/>
          </a:xfrm>
        </p:spPr>
        <p:txBody>
          <a:bodyPr anchor="ctr">
            <a:normAutofit/>
          </a:bodyPr>
          <a:lstStyle/>
          <a:p>
            <a:pPr marL="0" indent="0">
              <a:buNone/>
            </a:pPr>
            <a:r>
              <a:rPr lang="en-US" dirty="0">
                <a:solidFill>
                  <a:srgbClr val="000000"/>
                </a:solidFill>
                <a:latin typeface="Montserrat" panose="00000500000000000000" pitchFamily="2" charset="0"/>
              </a:rPr>
              <a:t>Think of a science educator and create a representation of what this person may</a:t>
            </a:r>
            <a:endParaRPr lang="en-US" strike="sngStrike" dirty="0">
              <a:solidFill>
                <a:srgbClr val="FF0000"/>
              </a:solidFill>
              <a:latin typeface="Montserrat" panose="00000500000000000000" pitchFamily="2" charset="0"/>
            </a:endParaRPr>
          </a:p>
          <a:p>
            <a:pPr lvl="1"/>
            <a:r>
              <a:rPr lang="en-US" sz="2800" dirty="0">
                <a:solidFill>
                  <a:srgbClr val="000000"/>
                </a:solidFill>
                <a:latin typeface="Montserrat" panose="00000500000000000000" pitchFamily="2" charset="0"/>
              </a:rPr>
              <a:t>look like</a:t>
            </a:r>
            <a:r>
              <a:rPr lang="en-US" sz="2800" dirty="0">
                <a:solidFill>
                  <a:schemeClr val="tx1"/>
                </a:solidFill>
                <a:latin typeface="Montserrat" panose="00000500000000000000" pitchFamily="2" charset="0"/>
              </a:rPr>
              <a:t>,</a:t>
            </a:r>
          </a:p>
          <a:p>
            <a:pPr lvl="1"/>
            <a:r>
              <a:rPr lang="en-US" sz="2800" dirty="0">
                <a:solidFill>
                  <a:srgbClr val="000000"/>
                </a:solidFill>
                <a:latin typeface="Montserrat" panose="00000500000000000000" pitchFamily="2" charset="0"/>
              </a:rPr>
              <a:t>say</a:t>
            </a:r>
            <a:r>
              <a:rPr lang="en-US" sz="2800" dirty="0">
                <a:solidFill>
                  <a:schemeClr val="tx1"/>
                </a:solidFill>
                <a:latin typeface="Montserrat" panose="00000500000000000000" pitchFamily="2" charset="0"/>
              </a:rPr>
              <a:t>,</a:t>
            </a:r>
          </a:p>
          <a:p>
            <a:pPr lvl="1"/>
            <a:r>
              <a:rPr lang="en-US" sz="2800" dirty="0">
                <a:solidFill>
                  <a:schemeClr val="tx1"/>
                </a:solidFill>
                <a:latin typeface="Montserrat" panose="00000500000000000000" pitchFamily="2" charset="0"/>
              </a:rPr>
              <a:t>do, or</a:t>
            </a:r>
          </a:p>
          <a:p>
            <a:pPr lvl="1"/>
            <a:r>
              <a:rPr lang="en-US" sz="2800" dirty="0">
                <a:solidFill>
                  <a:schemeClr val="tx1"/>
                </a:solidFill>
                <a:latin typeface="Montserrat" panose="00000500000000000000" pitchFamily="2" charset="0"/>
              </a:rPr>
              <a:t>believe.</a:t>
            </a:r>
          </a:p>
        </p:txBody>
      </p:sp>
      <p:pic>
        <p:nvPicPr>
          <p:cNvPr id="8" name="Content Placeholder 7">
            <a:extLst>
              <a:ext uri="{FF2B5EF4-FFF2-40B4-BE49-F238E27FC236}">
                <a16:creationId xmlns:a16="http://schemas.microsoft.com/office/drawing/2014/main" id="{46EA7FD9-D405-BC55-2953-0EC8A2249EC5}"/>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472660" y="969365"/>
            <a:ext cx="4723809" cy="5031385"/>
          </a:xfrm>
        </p:spPr>
      </p:pic>
    </p:spTree>
    <p:extLst>
      <p:ext uri="{BB962C8B-B14F-4D97-AF65-F5344CB8AC3E}">
        <p14:creationId xmlns:p14="http://schemas.microsoft.com/office/powerpoint/2010/main" val="663709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6FC2C-33D5-93BD-CBDD-E0283D911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BB60AF-22A5-E840-1D97-5B7D011F998A}"/>
              </a:ext>
            </a:extLst>
          </p:cNvPr>
          <p:cNvSpPr>
            <a:spLocks noGrp="1"/>
          </p:cNvSpPr>
          <p:nvPr>
            <p:ph type="title"/>
          </p:nvPr>
        </p:nvSpPr>
        <p:spPr/>
        <p:txBody>
          <a:bodyPr/>
          <a:lstStyle/>
          <a:p>
            <a:r>
              <a:rPr lang="en-US" dirty="0"/>
              <a:t>Reflect: </a:t>
            </a:r>
            <a:r>
              <a:rPr lang="en-US" b="0" dirty="0">
                <a:latin typeface="Montserrat Medium" panose="00000600000000000000" pitchFamily="2" charset="0"/>
              </a:rPr>
              <a:t>My Identity as a STEAM Educator  </a:t>
            </a:r>
            <a:endParaRPr lang="en-US" b="1"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11954FA6-E9D4-3E79-38BE-AF1ED197F2D0}"/>
              </a:ext>
            </a:extLst>
          </p:cNvPr>
          <p:cNvSpPr>
            <a:spLocks noGrp="1"/>
          </p:cNvSpPr>
          <p:nvPr>
            <p:ph sz="half" idx="1"/>
          </p:nvPr>
        </p:nvSpPr>
        <p:spPr>
          <a:xfrm>
            <a:off x="838200" y="1324303"/>
            <a:ext cx="4798219" cy="4629783"/>
          </a:xfrm>
        </p:spPr>
        <p:txBody>
          <a:bodyPr anchor="ctr">
            <a:normAutofit/>
          </a:bodyPr>
          <a:lstStyle/>
          <a:p>
            <a:r>
              <a:rPr lang="en-US" sz="2400" dirty="0"/>
              <a:t>In what ways does the person you drew represent your identity and how you view yourself as an educator?</a:t>
            </a:r>
          </a:p>
          <a:p>
            <a:pPr lvl="0"/>
            <a:r>
              <a:rPr lang="en-US" sz="2400" dirty="0"/>
              <a:t>In what ways does the person you drew differ from you and how you identify yourself as an educator?</a:t>
            </a:r>
          </a:p>
        </p:txBody>
      </p:sp>
      <p:pic>
        <p:nvPicPr>
          <p:cNvPr id="7" name="Content Placeholder 6">
            <a:extLst>
              <a:ext uri="{FF2B5EF4-FFF2-40B4-BE49-F238E27FC236}">
                <a16:creationId xmlns:a16="http://schemas.microsoft.com/office/drawing/2014/main" id="{CC2E4829-5C53-0BD2-08BA-B32AAD325127}"/>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b="-149"/>
          <a:stretch>
            <a:fillRect/>
          </a:stretch>
        </p:blipFill>
        <p:spPr>
          <a:xfrm>
            <a:off x="5772150" y="962742"/>
            <a:ext cx="6426994" cy="4982877"/>
          </a:xfrm>
        </p:spPr>
      </p:pic>
    </p:spTree>
    <p:extLst>
      <p:ext uri="{BB962C8B-B14F-4D97-AF65-F5344CB8AC3E}">
        <p14:creationId xmlns:p14="http://schemas.microsoft.com/office/powerpoint/2010/main" val="33275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50297-77F2-C45A-FD1D-C4DA729A45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0085A-2480-B304-977B-221D0ADAF207}"/>
              </a:ext>
            </a:extLst>
          </p:cNvPr>
          <p:cNvSpPr>
            <a:spLocks noGrp="1"/>
          </p:cNvSpPr>
          <p:nvPr>
            <p:ph type="title"/>
          </p:nvPr>
        </p:nvSpPr>
        <p:spPr/>
        <p:txBody>
          <a:bodyPr/>
          <a:lstStyle/>
          <a:p>
            <a:r>
              <a:rPr lang="en-US" dirty="0"/>
              <a:t>Identities Evolve and Change</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836A31B7-92FF-F596-81D9-190A97FCC34F}"/>
              </a:ext>
            </a:extLst>
          </p:cNvPr>
          <p:cNvSpPr>
            <a:spLocks noGrp="1"/>
          </p:cNvSpPr>
          <p:nvPr>
            <p:ph sz="half" idx="1"/>
          </p:nvPr>
        </p:nvSpPr>
        <p:spPr>
          <a:xfrm>
            <a:off x="838199" y="1144121"/>
            <a:ext cx="5801752" cy="4665008"/>
          </a:xfrm>
        </p:spPr>
        <p:txBody>
          <a:bodyPr>
            <a:normAutofit fontScale="85000" lnSpcReduction="20000"/>
          </a:bodyPr>
          <a:lstStyle/>
          <a:p>
            <a:pPr marL="0" indent="0">
              <a:lnSpc>
                <a:spcPct val="130000"/>
              </a:lnSpc>
              <a:spcAft>
                <a:spcPts val="1200"/>
              </a:spcAft>
              <a:buNone/>
            </a:pPr>
            <a:r>
              <a:rPr lang="en-US" dirty="0">
                <a:solidFill>
                  <a:schemeClr val="tx1"/>
                </a:solidFill>
                <a:latin typeface="Montserrat"/>
              </a:rPr>
              <a:t>STEAM identities may change as you</a:t>
            </a:r>
          </a:p>
          <a:p>
            <a:pPr>
              <a:lnSpc>
                <a:spcPct val="130000"/>
              </a:lnSpc>
            </a:pPr>
            <a:r>
              <a:rPr lang="en-US" dirty="0">
                <a:solidFill>
                  <a:schemeClr val="tx1"/>
                </a:solidFill>
                <a:latin typeface="Montserrat"/>
              </a:rPr>
              <a:t>reflect on your feelings and experiences, </a:t>
            </a:r>
            <a:endParaRPr lang="en-US" dirty="0">
              <a:solidFill>
                <a:schemeClr val="tx1"/>
              </a:solidFill>
            </a:endParaRPr>
          </a:p>
          <a:p>
            <a:pPr>
              <a:lnSpc>
                <a:spcPct val="130000"/>
              </a:lnSpc>
            </a:pPr>
            <a:r>
              <a:rPr lang="en-US" dirty="0">
                <a:solidFill>
                  <a:schemeClr val="tx1"/>
                </a:solidFill>
                <a:latin typeface="Montserrat"/>
              </a:rPr>
              <a:t>engage in professional learning,</a:t>
            </a:r>
          </a:p>
          <a:p>
            <a:pPr>
              <a:lnSpc>
                <a:spcPct val="130000"/>
              </a:lnSpc>
            </a:pPr>
            <a:r>
              <a:rPr lang="en-US" dirty="0">
                <a:solidFill>
                  <a:schemeClr val="tx1"/>
                </a:solidFill>
                <a:latin typeface="Montserrat"/>
              </a:rPr>
              <a:t>explore STEAM experiences with children in your settings, and</a:t>
            </a:r>
          </a:p>
          <a:p>
            <a:pPr>
              <a:lnSpc>
                <a:spcPct val="130000"/>
              </a:lnSpc>
            </a:pPr>
            <a:r>
              <a:rPr lang="en-US" dirty="0">
                <a:solidFill>
                  <a:schemeClr val="tx1"/>
                </a:solidFill>
                <a:latin typeface="Montserrat"/>
              </a:rPr>
              <a:t>integrate your identity, and the identities of children, into STEAM learning. </a:t>
            </a:r>
          </a:p>
        </p:txBody>
      </p:sp>
      <p:pic>
        <p:nvPicPr>
          <p:cNvPr id="7" name="Content Placeholder 6">
            <a:extLst>
              <a:ext uri="{FF2B5EF4-FFF2-40B4-BE49-F238E27FC236}">
                <a16:creationId xmlns:a16="http://schemas.microsoft.com/office/drawing/2014/main" id="{93BB20B3-4AF1-29C6-3A0B-FAC0D15B4045}"/>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352916" y="1218795"/>
            <a:ext cx="3760561" cy="3114054"/>
          </a:xfrm>
        </p:spPr>
      </p:pic>
      <p:sp>
        <p:nvSpPr>
          <p:cNvPr id="10" name="Content Placeholder 9">
            <a:extLst>
              <a:ext uri="{FF2B5EF4-FFF2-40B4-BE49-F238E27FC236}">
                <a16:creationId xmlns:a16="http://schemas.microsoft.com/office/drawing/2014/main" id="{1D143F2A-AB4E-65D3-351F-B3FEADB96ABC}"/>
              </a:ext>
            </a:extLst>
          </p:cNvPr>
          <p:cNvSpPr>
            <a:spLocks noGrp="1"/>
          </p:cNvSpPr>
          <p:nvPr>
            <p:ph sz="quarter" idx="10"/>
          </p:nvPr>
        </p:nvSpPr>
        <p:spPr>
          <a:xfrm>
            <a:off x="838200" y="5996781"/>
            <a:ext cx="10812516" cy="360363"/>
          </a:xfrm>
        </p:spPr>
        <p:txBody>
          <a:bodyPr/>
          <a:lstStyle/>
          <a:p>
            <a:r>
              <a:rPr lang="en-US" dirty="0">
                <a:latin typeface="Montserrat"/>
                <a:cs typeface="Poppins"/>
              </a:rPr>
              <a:t>Deneroff (2016); Rodgers &amp; Scott (2008); Van Veen &amp; Sleegers (2006); Beauchamp &amp; Thomas (2009) El Nagdi et al. (2018)</a:t>
            </a:r>
            <a:endParaRPr lang="en-US" dirty="0">
              <a:latin typeface="Montserrat"/>
              <a:ea typeface="Calibri"/>
              <a:cs typeface="Calibri"/>
            </a:endParaRPr>
          </a:p>
        </p:txBody>
      </p:sp>
    </p:spTree>
    <p:extLst>
      <p:ext uri="{BB962C8B-B14F-4D97-AF65-F5344CB8AC3E}">
        <p14:creationId xmlns:p14="http://schemas.microsoft.com/office/powerpoint/2010/main" val="1673241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FAF7F-479A-F349-6306-BDFC2E896D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05A1B3-3D59-2836-EA15-5DA217497737}"/>
              </a:ext>
            </a:extLst>
          </p:cNvPr>
          <p:cNvSpPr>
            <a:spLocks noGrp="1"/>
          </p:cNvSpPr>
          <p:nvPr>
            <p:ph type="title"/>
          </p:nvPr>
        </p:nvSpPr>
        <p:spPr/>
        <p:txBody>
          <a:bodyPr/>
          <a:lstStyle/>
          <a:p>
            <a:r>
              <a:rPr lang="en-US" dirty="0"/>
              <a:t>Being a STEAM Educator</a:t>
            </a:r>
            <a:endParaRPr lang="en-US" b="1"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EB838AEB-B040-C725-63B1-0E489C9BD901}"/>
              </a:ext>
            </a:extLst>
          </p:cNvPr>
          <p:cNvSpPr>
            <a:spLocks noGrp="1"/>
          </p:cNvSpPr>
          <p:nvPr>
            <p:ph sz="half" idx="1"/>
          </p:nvPr>
        </p:nvSpPr>
        <p:spPr>
          <a:xfrm>
            <a:off x="838199" y="1324303"/>
            <a:ext cx="6417733" cy="4685404"/>
          </a:xfrm>
        </p:spPr>
        <p:txBody>
          <a:bodyPr anchor="ctr">
            <a:normAutofit/>
          </a:bodyPr>
          <a:lstStyle/>
          <a:p>
            <a:pPr marL="0" indent="0">
              <a:buNone/>
            </a:pPr>
            <a:r>
              <a:rPr lang="en-US" dirty="0"/>
              <a:t>Being curious and exploring alongside children leads us to find answers together.</a:t>
            </a:r>
          </a:p>
        </p:txBody>
      </p:sp>
      <p:pic>
        <p:nvPicPr>
          <p:cNvPr id="5" name="Picture 4">
            <a:extLst>
              <a:ext uri="{FF2B5EF4-FFF2-40B4-BE49-F238E27FC236}">
                <a16:creationId xmlns:a16="http://schemas.microsoft.com/office/drawing/2014/main" id="{8897F852-E05E-4A2B-DC00-E513783C639F}"/>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val="0"/>
              </a:ext>
            </a:extLst>
          </a:blip>
          <a:srcRect l="29260" t="11841" r="44882" b="37179"/>
          <a:stretch>
            <a:fillRect/>
          </a:stretch>
        </p:blipFill>
        <p:spPr>
          <a:xfrm>
            <a:off x="7391400" y="1088571"/>
            <a:ext cx="3744342" cy="4921136"/>
          </a:xfrm>
          <a:prstGeom prst="rect">
            <a:avLst/>
          </a:prstGeom>
        </p:spPr>
      </p:pic>
    </p:spTree>
    <p:extLst>
      <p:ext uri="{BB962C8B-B14F-4D97-AF65-F5344CB8AC3E}">
        <p14:creationId xmlns:p14="http://schemas.microsoft.com/office/powerpoint/2010/main" val="1729318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539F9-0732-3C91-C4FC-E3F6F89C656F}"/>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6416F8DD-4772-2A03-6505-8492062A882A}"/>
              </a:ext>
            </a:extLst>
          </p:cNvPr>
          <p:cNvSpPr>
            <a:spLocks noGrp="1"/>
          </p:cNvSpPr>
          <p:nvPr>
            <p:ph type="title"/>
          </p:nvPr>
        </p:nvSpPr>
        <p:spPr>
          <a:xfrm>
            <a:off x="1187434" y="2042651"/>
            <a:ext cx="4034118" cy="3735311"/>
          </a:xfrm>
        </p:spPr>
        <p:txBody>
          <a:bodyPr>
            <a:normAutofit/>
          </a:bodyPr>
          <a:lstStyle/>
          <a:p>
            <a:r>
              <a:rPr lang="en-US" sz="5400" dirty="0"/>
              <a:t>Who belongs in STEAM?</a:t>
            </a:r>
            <a:br>
              <a:rPr lang="en-US" sz="5400" dirty="0"/>
            </a:br>
            <a:r>
              <a:rPr lang="en-US" sz="2000" b="0" dirty="0"/>
              <a:t>How does STEAM identity connect to feelings of belonging in STEAM?</a:t>
            </a:r>
            <a:endParaRPr lang="en-US" sz="4800" b="0" dirty="0">
              <a:solidFill>
                <a:schemeClr val="bg1"/>
              </a:solidFill>
              <a:latin typeface="Montserrat" pitchFamily="2" charset="77"/>
            </a:endParaRPr>
          </a:p>
        </p:txBody>
      </p:sp>
      <p:pic>
        <p:nvPicPr>
          <p:cNvPr id="7" name="Content Placeholder 6">
            <a:extLst>
              <a:ext uri="{FF2B5EF4-FFF2-40B4-BE49-F238E27FC236}">
                <a16:creationId xmlns:a16="http://schemas.microsoft.com/office/drawing/2014/main" id="{988615B7-2721-309B-B137-875FB5A8751F}"/>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a:ext>
            </a:extLst>
          </a:blip>
          <a:srcRect/>
          <a:stretch>
            <a:fillRect/>
          </a:stretch>
        </p:blipFill>
        <p:spPr>
          <a:xfrm>
            <a:off x="6168900" y="1132451"/>
            <a:ext cx="5288710" cy="4459458"/>
          </a:xfrm>
        </p:spPr>
      </p:pic>
    </p:spTree>
    <p:extLst>
      <p:ext uri="{BB962C8B-B14F-4D97-AF65-F5344CB8AC3E}">
        <p14:creationId xmlns:p14="http://schemas.microsoft.com/office/powerpoint/2010/main" val="792744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B98BB-54B9-AE40-E17F-AC15FFF7E4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FF728-6510-B799-116C-DBE45DB8E634}"/>
              </a:ext>
            </a:extLst>
          </p:cNvPr>
          <p:cNvSpPr>
            <a:spLocks noGrp="1"/>
          </p:cNvSpPr>
          <p:nvPr>
            <p:ph type="title"/>
          </p:nvPr>
        </p:nvSpPr>
        <p:spPr/>
        <p:txBody>
          <a:bodyPr/>
          <a:lstStyle/>
          <a:p>
            <a:r>
              <a:rPr lang="en-US" dirty="0"/>
              <a:t>Biases and Stereotypes</a:t>
            </a:r>
            <a:r>
              <a:rPr lang="en-US" b="0" dirty="0"/>
              <a:t> </a:t>
            </a:r>
            <a:endParaRPr lang="en-US" b="1"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D94A998D-051C-B952-F978-0AB1CEFFE2D1}"/>
              </a:ext>
            </a:extLst>
          </p:cNvPr>
          <p:cNvSpPr>
            <a:spLocks noGrp="1"/>
          </p:cNvSpPr>
          <p:nvPr>
            <p:ph sz="half" idx="1"/>
          </p:nvPr>
        </p:nvSpPr>
        <p:spPr>
          <a:xfrm>
            <a:off x="838200" y="1324303"/>
            <a:ext cx="4798219" cy="4629783"/>
          </a:xfrm>
        </p:spPr>
        <p:txBody>
          <a:bodyPr anchor="ctr">
            <a:normAutofit fontScale="62500" lnSpcReduction="20000"/>
          </a:bodyPr>
          <a:lstStyle/>
          <a:p>
            <a:pPr fontAlgn="base">
              <a:lnSpc>
                <a:spcPct val="140000"/>
              </a:lnSpc>
              <a:spcAft>
                <a:spcPts val="1800"/>
              </a:spcAft>
            </a:pPr>
            <a:r>
              <a:rPr lang="en-US" b="1" dirty="0">
                <a:solidFill>
                  <a:srgbClr val="000000"/>
                </a:solidFill>
              </a:rPr>
              <a:t>Implicit biases</a:t>
            </a:r>
            <a:r>
              <a:rPr lang="en-US" dirty="0">
                <a:solidFill>
                  <a:srgbClr val="000000"/>
                </a:solidFill>
              </a:rPr>
              <a:t> are attitudes and beliefs we form without consciously knowing it. These biases can affect expectations, decisions, and interactions. </a:t>
            </a:r>
          </a:p>
          <a:p>
            <a:pPr fontAlgn="base">
              <a:lnSpc>
                <a:spcPct val="140000"/>
              </a:lnSpc>
            </a:pPr>
            <a:r>
              <a:rPr lang="en-US" b="1" dirty="0">
                <a:solidFill>
                  <a:schemeClr val="tx1"/>
                </a:solidFill>
              </a:rPr>
              <a:t>Stereotypes</a:t>
            </a:r>
            <a:r>
              <a:rPr lang="en-US" dirty="0">
                <a:solidFill>
                  <a:schemeClr val="tx1"/>
                </a:solidFill>
              </a:rPr>
              <a:t> are widely held and oversimplified ideas of a particular type of person, group, or thing. </a:t>
            </a:r>
            <a:r>
              <a:rPr lang="en-US" strike="sngStrike" dirty="0">
                <a:solidFill>
                  <a:srgbClr val="FF0000"/>
                </a:solidFill>
              </a:rPr>
              <a:t> </a:t>
            </a:r>
            <a:r>
              <a:rPr lang="en-US" dirty="0">
                <a:solidFill>
                  <a:schemeClr val="tx1"/>
                </a:solidFill>
              </a:rPr>
              <a:t>Stereotypes </a:t>
            </a:r>
            <a:r>
              <a:rPr lang="en-US" dirty="0">
                <a:solidFill>
                  <a:srgbClr val="000000"/>
                </a:solidFill>
              </a:rPr>
              <a:t>are often based on biases about gender, race, culture, ethnicity, language, socioeconomic status, ability, and other factors.  </a:t>
            </a:r>
          </a:p>
        </p:txBody>
      </p:sp>
      <p:pic>
        <p:nvPicPr>
          <p:cNvPr id="6" name="Content Placeholder 6">
            <a:extLst>
              <a:ext uri="{FF2B5EF4-FFF2-40B4-BE49-F238E27FC236}">
                <a16:creationId xmlns:a16="http://schemas.microsoft.com/office/drawing/2014/main" id="{F0DFE867-8736-8DE6-B29E-CABB18A9B81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t="5984" r="7662" b="18293"/>
          <a:stretch/>
        </p:blipFill>
        <p:spPr>
          <a:xfrm>
            <a:off x="6019801" y="1324303"/>
            <a:ext cx="5558589" cy="4558291"/>
          </a:xfrm>
          <a:prstGeom prst="rect">
            <a:avLst/>
          </a:prstGeom>
        </p:spPr>
      </p:pic>
    </p:spTree>
    <p:extLst>
      <p:ext uri="{BB962C8B-B14F-4D97-AF65-F5344CB8AC3E}">
        <p14:creationId xmlns:p14="http://schemas.microsoft.com/office/powerpoint/2010/main" val="479216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p:txBody>
          <a:bodyPr/>
          <a:lstStyle/>
          <a:p>
            <a:r>
              <a:rPr lang="en-US" dirty="0"/>
              <a:t>Math Myths</a:t>
            </a:r>
          </a:p>
        </p:txBody>
      </p:sp>
      <p:graphicFrame>
        <p:nvGraphicFramePr>
          <p:cNvPr id="8" name="Content Placeholder 7">
            <a:extLst>
              <a:ext uri="{FF2B5EF4-FFF2-40B4-BE49-F238E27FC236}">
                <a16:creationId xmlns:a16="http://schemas.microsoft.com/office/drawing/2014/main" id="{95419705-D2C7-D49A-688D-86A705D3E5DE}"/>
              </a:ext>
            </a:extLst>
          </p:cNvPr>
          <p:cNvGraphicFramePr>
            <a:graphicFrameLocks noGrp="1"/>
          </p:cNvGraphicFramePr>
          <p:nvPr>
            <p:ph idx="1"/>
            <p:extLst>
              <p:ext uri="{D42A27DB-BD31-4B8C-83A1-F6EECF244321}">
                <p14:modId xmlns:p14="http://schemas.microsoft.com/office/powerpoint/2010/main" val="447357657"/>
              </p:ext>
            </p:extLst>
          </p:nvPr>
        </p:nvGraphicFramePr>
        <p:xfrm>
          <a:off x="850900" y="1252538"/>
          <a:ext cx="10834688" cy="2977148"/>
        </p:xfrm>
        <a:graphic>
          <a:graphicData uri="http://schemas.openxmlformats.org/drawingml/2006/table">
            <a:tbl>
              <a:tblPr firstRow="1" bandRow="1"/>
              <a:tblGrid>
                <a:gridCol w="5417344">
                  <a:extLst>
                    <a:ext uri="{9D8B030D-6E8A-4147-A177-3AD203B41FA5}">
                      <a16:colId xmlns:a16="http://schemas.microsoft.com/office/drawing/2014/main" val="710245497"/>
                    </a:ext>
                  </a:extLst>
                </a:gridCol>
                <a:gridCol w="5417344">
                  <a:extLst>
                    <a:ext uri="{9D8B030D-6E8A-4147-A177-3AD203B41FA5}">
                      <a16:colId xmlns:a16="http://schemas.microsoft.com/office/drawing/2014/main" val="51328827"/>
                    </a:ext>
                  </a:extLst>
                </a:gridCol>
              </a:tblGrid>
              <a:tr h="370840">
                <a:tc>
                  <a:txBody>
                    <a:bodyPr/>
                    <a:lstStyle/>
                    <a:p>
                      <a:r>
                        <a:rPr lang="en-US" sz="3200" b="0" dirty="0">
                          <a:solidFill>
                            <a:schemeClr val="accent2"/>
                          </a:solidFill>
                          <a:latin typeface="Montserrat SemiBold" panose="00000700000000000000" pitchFamily="2" charset="0"/>
                          <a:sym typeface="Wingdings 2" panose="05020102010507070707" pitchFamily="18" charset="2"/>
                        </a:rPr>
                        <a:t> </a:t>
                      </a:r>
                      <a:r>
                        <a:rPr lang="en-US" sz="2400" b="0" dirty="0">
                          <a:latin typeface="Montserrat SemiBold" panose="00000700000000000000" pitchFamily="2" charset="0"/>
                        </a:rPr>
                        <a:t>Myth</a:t>
                      </a:r>
                    </a:p>
                  </a:txBody>
                  <a:tcPr>
                    <a:solidFill>
                      <a:schemeClr val="bg1">
                        <a:lumMod val="85000"/>
                      </a:schemeClr>
                    </a:solidFill>
                  </a:tcPr>
                </a:tc>
                <a:tc>
                  <a:txBody>
                    <a:bodyPr/>
                    <a:lstStyle/>
                    <a:p>
                      <a:r>
                        <a:rPr lang="en-US" sz="3200" b="0" dirty="0">
                          <a:solidFill>
                            <a:schemeClr val="accent1"/>
                          </a:solidFill>
                          <a:latin typeface="Montserrat SemiBold" panose="00000700000000000000" pitchFamily="2" charset="0"/>
                          <a:sym typeface="Wingdings 2" panose="05020102010507070707" pitchFamily="18" charset="2"/>
                        </a:rPr>
                        <a:t></a:t>
                      </a:r>
                      <a:r>
                        <a:rPr lang="en-US" sz="2400" b="0" dirty="0">
                          <a:solidFill>
                            <a:schemeClr val="accent1"/>
                          </a:solidFill>
                          <a:latin typeface="Montserrat SemiBold" panose="00000700000000000000" pitchFamily="2" charset="0"/>
                          <a:sym typeface="Wingdings 2" panose="05020102010507070707" pitchFamily="18" charset="2"/>
                        </a:rPr>
                        <a:t> </a:t>
                      </a:r>
                      <a:r>
                        <a:rPr lang="en-US" sz="2400" b="0" dirty="0">
                          <a:latin typeface="Montserrat SemiBold" panose="00000700000000000000" pitchFamily="2" charset="0"/>
                        </a:rPr>
                        <a:t>Fact</a:t>
                      </a:r>
                    </a:p>
                  </a:txBody>
                  <a:tcPr>
                    <a:solidFill>
                      <a:schemeClr val="bg1">
                        <a:lumMod val="85000"/>
                      </a:schemeClr>
                    </a:solidFill>
                  </a:tcPr>
                </a:tc>
                <a:extLst>
                  <a:ext uri="{0D108BD9-81ED-4DB2-BD59-A6C34878D82A}">
                    <a16:rowId xmlns:a16="http://schemas.microsoft.com/office/drawing/2014/main" val="207575616"/>
                  </a:ext>
                </a:extLst>
              </a:tr>
              <a:tr h="1258545">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000" b="0" i="0" dirty="0">
                          <a:solidFill>
                            <a:srgbClr val="000000"/>
                          </a:solidFill>
                          <a:effectLst/>
                          <a:latin typeface="Montserrat" pitchFamily="2" charset="77"/>
                        </a:rPr>
                        <a:t>Math ability is something we are born with or without.</a:t>
                      </a:r>
                    </a:p>
                  </a:txBody>
                  <a:tcPr anchor="ctr"/>
                </a:tc>
                <a:tc>
                  <a:txBody>
                    <a:bodyPr/>
                    <a:lstStyle/>
                    <a:p>
                      <a:pPr>
                        <a:lnSpc>
                          <a:spcPct val="120000"/>
                        </a:lnSpc>
                      </a:pPr>
                      <a:r>
                        <a:rPr lang="en-US" sz="2000" b="0" i="0" dirty="0">
                          <a:solidFill>
                            <a:srgbClr val="000000"/>
                          </a:solidFill>
                          <a:effectLst/>
                          <a:latin typeface="Montserrat"/>
                        </a:rPr>
                        <a:t>Everyone can develop their math skills and positive mindsets. </a:t>
                      </a:r>
                    </a:p>
                  </a:txBody>
                  <a:tcPr anchor="ctr"/>
                </a:tc>
                <a:extLst>
                  <a:ext uri="{0D108BD9-81ED-4DB2-BD59-A6C34878D82A}">
                    <a16:rowId xmlns:a16="http://schemas.microsoft.com/office/drawing/2014/main" val="14290503"/>
                  </a:ext>
                </a:extLst>
              </a:tr>
              <a:tr h="1139483">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000" b="0" i="0" dirty="0">
                          <a:solidFill>
                            <a:srgbClr val="000000"/>
                          </a:solidFill>
                          <a:effectLst/>
                          <a:latin typeface="Montserrat" pitchFamily="2" charset="77"/>
                        </a:rPr>
                        <a:t>Boys are better at math than girls. </a:t>
                      </a:r>
                      <a:endParaRPr lang="en-US" sz="2000" dirty="0"/>
                    </a:p>
                  </a:txBody>
                  <a:tcPr anchor="ct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000" b="0" i="0" dirty="0">
                          <a:solidFill>
                            <a:srgbClr val="000000"/>
                          </a:solidFill>
                          <a:effectLst/>
                          <a:latin typeface="Montserrat" pitchFamily="2" charset="77"/>
                        </a:rPr>
                        <a:t>Boys and girls are equally capable of developing math skills. </a:t>
                      </a:r>
                    </a:p>
                  </a:txBody>
                  <a:tcPr anchor="ctr"/>
                </a:tc>
                <a:extLst>
                  <a:ext uri="{0D108BD9-81ED-4DB2-BD59-A6C34878D82A}">
                    <a16:rowId xmlns:a16="http://schemas.microsoft.com/office/drawing/2014/main" val="3954981421"/>
                  </a:ext>
                </a:extLst>
              </a:tr>
            </a:tbl>
          </a:graphicData>
        </a:graphic>
      </p:graphicFrame>
      <p:sp>
        <p:nvSpPr>
          <p:cNvPr id="9" name="Content Placeholder 8">
            <a:extLst>
              <a:ext uri="{FF2B5EF4-FFF2-40B4-BE49-F238E27FC236}">
                <a16:creationId xmlns:a16="http://schemas.microsoft.com/office/drawing/2014/main" id="{42D9BBE5-7EFD-5DCC-1CAD-F90B48CD8C1E}"/>
              </a:ext>
            </a:extLst>
          </p:cNvPr>
          <p:cNvSpPr>
            <a:spLocks noGrp="1"/>
          </p:cNvSpPr>
          <p:nvPr>
            <p:ph sz="quarter" idx="10"/>
          </p:nvPr>
        </p:nvSpPr>
        <p:spPr>
          <a:xfrm>
            <a:off x="850900" y="5891020"/>
            <a:ext cx="10888663" cy="304824"/>
          </a:xfrm>
        </p:spPr>
        <p:txBody>
          <a:bodyPr>
            <a:normAutofit fontScale="92500" lnSpcReduction="10000"/>
          </a:bodyPr>
          <a:lstStyle/>
          <a:p>
            <a:r>
              <a:rPr lang="en-US" dirty="0">
                <a:latin typeface="Montserrat"/>
                <a:ea typeface="Calibri"/>
              </a:rPr>
              <a:t>Chestnut et al. (2018), Kersey et al. (2018)</a:t>
            </a:r>
            <a:r>
              <a:rPr lang="en-US" dirty="0">
                <a:latin typeface="Montserrat"/>
              </a:rPr>
              <a:t> </a:t>
            </a:r>
          </a:p>
        </p:txBody>
      </p:sp>
    </p:spTree>
    <p:extLst>
      <p:ext uri="{BB962C8B-B14F-4D97-AF65-F5344CB8AC3E}">
        <p14:creationId xmlns:p14="http://schemas.microsoft.com/office/powerpoint/2010/main" val="842668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4DDC4-2F01-5BBB-CEF5-C701B3ADD9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4B3BCB-E78C-14CD-ECA1-AFCCEC068798}"/>
              </a:ext>
            </a:extLst>
          </p:cNvPr>
          <p:cNvSpPr>
            <a:spLocks noGrp="1"/>
          </p:cNvSpPr>
          <p:nvPr>
            <p:ph type="title"/>
          </p:nvPr>
        </p:nvSpPr>
        <p:spPr/>
        <p:txBody>
          <a:bodyPr/>
          <a:lstStyle/>
          <a:p>
            <a:r>
              <a:rPr lang="en-US" dirty="0"/>
              <a:t>Science Myths</a:t>
            </a:r>
          </a:p>
        </p:txBody>
      </p:sp>
      <p:graphicFrame>
        <p:nvGraphicFramePr>
          <p:cNvPr id="8" name="Content Placeholder 7">
            <a:extLst>
              <a:ext uri="{FF2B5EF4-FFF2-40B4-BE49-F238E27FC236}">
                <a16:creationId xmlns:a16="http://schemas.microsoft.com/office/drawing/2014/main" id="{EC47970C-5335-0015-22B9-4A7823190446}"/>
              </a:ext>
            </a:extLst>
          </p:cNvPr>
          <p:cNvGraphicFramePr>
            <a:graphicFrameLocks noGrp="1"/>
          </p:cNvGraphicFramePr>
          <p:nvPr>
            <p:ph idx="1"/>
            <p:extLst>
              <p:ext uri="{D42A27DB-BD31-4B8C-83A1-F6EECF244321}">
                <p14:modId xmlns:p14="http://schemas.microsoft.com/office/powerpoint/2010/main" val="338444806"/>
              </p:ext>
            </p:extLst>
          </p:nvPr>
        </p:nvGraphicFramePr>
        <p:xfrm>
          <a:off x="850900" y="1252538"/>
          <a:ext cx="10834688" cy="3363443"/>
        </p:xfrm>
        <a:graphic>
          <a:graphicData uri="http://schemas.openxmlformats.org/drawingml/2006/table">
            <a:tbl>
              <a:tblPr firstRow="1" bandRow="1"/>
              <a:tblGrid>
                <a:gridCol w="5417344">
                  <a:extLst>
                    <a:ext uri="{9D8B030D-6E8A-4147-A177-3AD203B41FA5}">
                      <a16:colId xmlns:a16="http://schemas.microsoft.com/office/drawing/2014/main" val="710245497"/>
                    </a:ext>
                  </a:extLst>
                </a:gridCol>
                <a:gridCol w="5417344">
                  <a:extLst>
                    <a:ext uri="{9D8B030D-6E8A-4147-A177-3AD203B41FA5}">
                      <a16:colId xmlns:a16="http://schemas.microsoft.com/office/drawing/2014/main" val="51328827"/>
                    </a:ext>
                  </a:extLst>
                </a:gridCol>
              </a:tblGrid>
              <a:tr h="370840">
                <a:tc>
                  <a:txBody>
                    <a:bodyPr/>
                    <a:lstStyle/>
                    <a:p>
                      <a:r>
                        <a:rPr lang="en-US" sz="3200" b="0" dirty="0">
                          <a:solidFill>
                            <a:schemeClr val="accent2"/>
                          </a:solidFill>
                          <a:latin typeface="Montserrat SemiBold" panose="00000700000000000000" pitchFamily="2" charset="0"/>
                          <a:sym typeface="Wingdings 2" panose="05020102010507070707" pitchFamily="18" charset="2"/>
                        </a:rPr>
                        <a:t></a:t>
                      </a:r>
                      <a:r>
                        <a:rPr lang="en-US" sz="2400" b="0" dirty="0">
                          <a:solidFill>
                            <a:schemeClr val="accent2"/>
                          </a:solidFill>
                          <a:latin typeface="Montserrat SemiBold" panose="00000700000000000000" pitchFamily="2" charset="0"/>
                          <a:sym typeface="Wingdings 2" panose="05020102010507070707" pitchFamily="18" charset="2"/>
                        </a:rPr>
                        <a:t> </a:t>
                      </a:r>
                      <a:r>
                        <a:rPr lang="en-US" sz="2400" b="0" dirty="0">
                          <a:latin typeface="Montserrat SemiBold" panose="00000700000000000000" pitchFamily="2" charset="0"/>
                        </a:rPr>
                        <a:t>Myth</a:t>
                      </a:r>
                    </a:p>
                  </a:txBody>
                  <a:tcPr>
                    <a:solidFill>
                      <a:schemeClr val="bg1">
                        <a:lumMod val="85000"/>
                      </a:schemeClr>
                    </a:solidFill>
                  </a:tcPr>
                </a:tc>
                <a:tc>
                  <a:txBody>
                    <a:bodyPr/>
                    <a:lstStyle/>
                    <a:p>
                      <a:r>
                        <a:rPr lang="en-US" sz="3200" b="0" dirty="0">
                          <a:solidFill>
                            <a:schemeClr val="accent1"/>
                          </a:solidFill>
                          <a:latin typeface="Montserrat SemiBold" panose="00000700000000000000" pitchFamily="2" charset="0"/>
                          <a:sym typeface="Wingdings 2" panose="05020102010507070707" pitchFamily="18" charset="2"/>
                        </a:rPr>
                        <a:t></a:t>
                      </a:r>
                      <a:r>
                        <a:rPr lang="en-US" sz="2400" b="0" dirty="0">
                          <a:solidFill>
                            <a:schemeClr val="accent1"/>
                          </a:solidFill>
                          <a:latin typeface="Montserrat SemiBold" panose="00000700000000000000" pitchFamily="2" charset="0"/>
                          <a:sym typeface="Wingdings 2" panose="05020102010507070707" pitchFamily="18" charset="2"/>
                        </a:rPr>
                        <a:t> </a:t>
                      </a:r>
                      <a:r>
                        <a:rPr lang="en-US" sz="2400" b="0" dirty="0">
                          <a:latin typeface="Montserrat SemiBold" panose="00000700000000000000" pitchFamily="2" charset="0"/>
                        </a:rPr>
                        <a:t>Fact</a:t>
                      </a:r>
                    </a:p>
                  </a:txBody>
                  <a:tcPr>
                    <a:solidFill>
                      <a:schemeClr val="bg1">
                        <a:lumMod val="85000"/>
                      </a:schemeClr>
                    </a:solidFill>
                  </a:tcPr>
                </a:tc>
                <a:extLst>
                  <a:ext uri="{0D108BD9-81ED-4DB2-BD59-A6C34878D82A}">
                    <a16:rowId xmlns:a16="http://schemas.microsoft.com/office/drawing/2014/main" val="207575616"/>
                  </a:ext>
                </a:extLst>
              </a:tr>
              <a:tr h="1258545">
                <a:tc>
                  <a:txBody>
                    <a:bodyPr/>
                    <a:lstStyle/>
                    <a:p>
                      <a:pPr fontAlgn="base">
                        <a:lnSpc>
                          <a:spcPct val="120000"/>
                        </a:lnSpc>
                      </a:pPr>
                      <a:r>
                        <a:rPr lang="en-US" sz="2000" b="0" i="0" dirty="0">
                          <a:solidFill>
                            <a:srgbClr val="000000"/>
                          </a:solidFill>
                          <a:effectLst/>
                          <a:latin typeface="Montserrat" pitchFamily="2" charset="77"/>
                        </a:rPr>
                        <a:t>Scientists work in isolation.</a:t>
                      </a:r>
                    </a:p>
                  </a:txBody>
                  <a:tcPr anchor="ctr"/>
                </a:tc>
                <a:tc>
                  <a:txBody>
                    <a:bodyPr/>
                    <a:lstStyle/>
                    <a:p>
                      <a:pPr fontAlgn="base">
                        <a:lnSpc>
                          <a:spcPct val="120000"/>
                        </a:lnSpc>
                      </a:pPr>
                      <a:r>
                        <a:rPr lang="en-US" sz="2000" b="0" i="0" dirty="0">
                          <a:solidFill>
                            <a:srgbClr val="000000"/>
                          </a:solidFill>
                          <a:effectLst/>
                          <a:latin typeface="Montserrat" pitchFamily="2" charset="77"/>
                        </a:rPr>
                        <a:t>Scientists work together and rely on one another’s knowledge to move forward in their work. </a:t>
                      </a:r>
                    </a:p>
                  </a:txBody>
                  <a:tcPr anchor="ctr"/>
                </a:tc>
                <a:extLst>
                  <a:ext uri="{0D108BD9-81ED-4DB2-BD59-A6C34878D82A}">
                    <a16:rowId xmlns:a16="http://schemas.microsoft.com/office/drawing/2014/main" val="14290503"/>
                  </a:ext>
                </a:extLst>
              </a:tr>
              <a:tr h="1139483">
                <a:tc>
                  <a:txBody>
                    <a:bodyPr/>
                    <a:lstStyle/>
                    <a:p>
                      <a:pPr fontAlgn="base">
                        <a:lnSpc>
                          <a:spcPct val="120000"/>
                        </a:lnSpc>
                      </a:pPr>
                      <a:r>
                        <a:rPr lang="en-US" sz="2000" b="0" i="0" dirty="0">
                          <a:solidFill>
                            <a:srgbClr val="000000"/>
                          </a:solidFill>
                          <a:effectLst/>
                          <a:latin typeface="Montserrat" pitchFamily="2" charset="77"/>
                        </a:rPr>
                        <a:t>Scientists are older, </a:t>
                      </a:r>
                      <a:r>
                        <a:rPr lang="en-US" sz="2000" b="0" i="0" dirty="0">
                          <a:solidFill>
                            <a:schemeClr val="tx1"/>
                          </a:solidFill>
                          <a:effectLst/>
                          <a:latin typeface="Montserrat" pitchFamily="2" charset="77"/>
                        </a:rPr>
                        <a:t>W</a:t>
                      </a:r>
                      <a:r>
                        <a:rPr lang="en-US" sz="2000" b="0" i="0" dirty="0">
                          <a:solidFill>
                            <a:srgbClr val="000000"/>
                          </a:solidFill>
                          <a:effectLst/>
                          <a:latin typeface="Montserrat" pitchFamily="2" charset="77"/>
                        </a:rPr>
                        <a:t>hite men working indoors in laboratories.  </a:t>
                      </a:r>
                    </a:p>
                  </a:txBody>
                  <a:tcPr anchor="ctr"/>
                </a:tc>
                <a:tc>
                  <a:txBody>
                    <a:bodyPr/>
                    <a:lstStyle/>
                    <a:p>
                      <a:pPr fontAlgn="base">
                        <a:lnSpc>
                          <a:spcPct val="120000"/>
                        </a:lnSpc>
                      </a:pPr>
                      <a:r>
                        <a:rPr lang="en-US" sz="2000" b="0" i="0" dirty="0">
                          <a:solidFill>
                            <a:srgbClr val="000000"/>
                          </a:solidFill>
                          <a:effectLst/>
                          <a:latin typeface="Montserrat" pitchFamily="2" charset="77"/>
                        </a:rPr>
                        <a:t>Scientists can be any age, gender, race, or ethnicity</a:t>
                      </a:r>
                      <a:r>
                        <a:rPr lang="en-US" sz="2000" b="0" i="0" strike="noStrike" dirty="0">
                          <a:solidFill>
                            <a:schemeClr val="tx1"/>
                          </a:solidFill>
                          <a:effectLst/>
                          <a:latin typeface="Montserrat" pitchFamily="2" charset="77"/>
                        </a:rPr>
                        <a:t>. </a:t>
                      </a:r>
                      <a:r>
                        <a:rPr lang="en-US" sz="2000" b="0" i="0" dirty="0">
                          <a:solidFill>
                            <a:schemeClr val="tx1"/>
                          </a:solidFill>
                          <a:effectLst/>
                          <a:latin typeface="Montserrat" pitchFamily="2" charset="77"/>
                        </a:rPr>
                        <a:t>Some work </a:t>
                      </a:r>
                      <a:r>
                        <a:rPr lang="en-US" sz="2000" b="0" i="0" dirty="0">
                          <a:solidFill>
                            <a:srgbClr val="000000"/>
                          </a:solidFill>
                          <a:effectLst/>
                          <a:latin typeface="Montserrat" pitchFamily="2" charset="77"/>
                        </a:rPr>
                        <a:t>in labs, while others may work in the community or outdoors. </a:t>
                      </a:r>
                    </a:p>
                  </a:txBody>
                  <a:tcPr anchor="ctr"/>
                </a:tc>
                <a:extLst>
                  <a:ext uri="{0D108BD9-81ED-4DB2-BD59-A6C34878D82A}">
                    <a16:rowId xmlns:a16="http://schemas.microsoft.com/office/drawing/2014/main" val="3954981421"/>
                  </a:ext>
                </a:extLst>
              </a:tr>
            </a:tbl>
          </a:graphicData>
        </a:graphic>
      </p:graphicFrame>
      <p:sp>
        <p:nvSpPr>
          <p:cNvPr id="9" name="Content Placeholder 8">
            <a:extLst>
              <a:ext uri="{FF2B5EF4-FFF2-40B4-BE49-F238E27FC236}">
                <a16:creationId xmlns:a16="http://schemas.microsoft.com/office/drawing/2014/main" id="{F9E7FF9E-4F20-8503-B3E5-6A0C42560916}"/>
              </a:ext>
            </a:extLst>
          </p:cNvPr>
          <p:cNvSpPr>
            <a:spLocks noGrp="1"/>
          </p:cNvSpPr>
          <p:nvPr>
            <p:ph sz="quarter" idx="10"/>
          </p:nvPr>
        </p:nvSpPr>
        <p:spPr>
          <a:xfrm>
            <a:off x="850900" y="5891020"/>
            <a:ext cx="10888663" cy="304824"/>
          </a:xfrm>
        </p:spPr>
        <p:txBody>
          <a:bodyPr>
            <a:normAutofit fontScale="92500" lnSpcReduction="10000"/>
          </a:bodyPr>
          <a:lstStyle/>
          <a:p>
            <a:r>
              <a:rPr lang="en-US" dirty="0">
                <a:latin typeface="Montserrat" pitchFamily="2" charset="77"/>
                <a:ea typeface="Calibri" panose="020F0502020204030204" pitchFamily="34" charset="0"/>
              </a:rPr>
              <a:t>Ferguson &amp; Lezotte (2020)</a:t>
            </a:r>
            <a:r>
              <a:rPr lang="en-US" dirty="0">
                <a:latin typeface="Montserrat" pitchFamily="2" charset="77"/>
              </a:rPr>
              <a:t> </a:t>
            </a:r>
          </a:p>
        </p:txBody>
      </p:sp>
    </p:spTree>
    <p:extLst>
      <p:ext uri="{BB962C8B-B14F-4D97-AF65-F5344CB8AC3E}">
        <p14:creationId xmlns:p14="http://schemas.microsoft.com/office/powerpoint/2010/main" val="303020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32763" y="246185"/>
            <a:ext cx="10812517" cy="480131"/>
          </a:xfrm>
        </p:spPr>
        <p:txBody>
          <a:bodyPr/>
          <a:lstStyle/>
          <a:p>
            <a:r>
              <a:rPr lang="en-US" sz="2800" dirty="0"/>
              <a:t>Feelings About Science</a:t>
            </a:r>
            <a:endParaRPr lang="en-US" sz="2800"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sz="half" idx="1"/>
          </p:nvPr>
        </p:nvSpPr>
        <p:spPr>
          <a:xfrm>
            <a:off x="838200" y="1324303"/>
            <a:ext cx="5400822" cy="3761168"/>
          </a:xfrm>
        </p:spPr>
        <p:txBody>
          <a:bodyPr anchor="ctr"/>
          <a:lstStyle/>
          <a:p>
            <a:pPr marL="0" indent="0">
              <a:buNone/>
            </a:pPr>
            <a:r>
              <a:rPr lang="en-US" dirty="0"/>
              <a:t>How do you feel about science?</a:t>
            </a:r>
          </a:p>
        </p:txBody>
      </p:sp>
      <p:pic>
        <p:nvPicPr>
          <p:cNvPr id="6" name="Content Placeholder 5" descr="Three emojis: A face with a happy expression, a face with a neutral expression, and a face with a sad expression.">
            <a:extLst>
              <a:ext uri="{FF2B5EF4-FFF2-40B4-BE49-F238E27FC236}">
                <a16:creationId xmlns:a16="http://schemas.microsoft.com/office/drawing/2014/main" id="{F6953617-BD7F-24F6-533E-5C5DD62323E3}"/>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239022" y="2252771"/>
            <a:ext cx="5181600" cy="1637267"/>
          </a:xfrm>
        </p:spPr>
      </p:pic>
    </p:spTree>
    <p:extLst>
      <p:ext uri="{BB962C8B-B14F-4D97-AF65-F5344CB8AC3E}">
        <p14:creationId xmlns:p14="http://schemas.microsoft.com/office/powerpoint/2010/main" val="2687053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317AE-F630-0F87-2D16-6F44E84997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D6213-F561-4875-35B4-7495900352D4}"/>
              </a:ext>
            </a:extLst>
          </p:cNvPr>
          <p:cNvSpPr>
            <a:spLocks noGrp="1"/>
          </p:cNvSpPr>
          <p:nvPr>
            <p:ph type="title"/>
          </p:nvPr>
        </p:nvSpPr>
        <p:spPr>
          <a:xfrm>
            <a:off x="838199" y="102834"/>
            <a:ext cx="10812517" cy="507831"/>
          </a:xfrm>
        </p:spPr>
        <p:txBody>
          <a:bodyPr/>
          <a:lstStyle/>
          <a:p>
            <a:r>
              <a:rPr lang="en-US" dirty="0"/>
              <a:t>Biases and Stereotypes Affect Participation in STEAM</a:t>
            </a:r>
            <a:endParaRPr lang="en-US" b="1"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16EDB9B5-0915-CCEB-5F1A-CEC4F2B00C23}"/>
              </a:ext>
            </a:extLst>
          </p:cNvPr>
          <p:cNvSpPr>
            <a:spLocks noGrp="1"/>
          </p:cNvSpPr>
          <p:nvPr>
            <p:ph sz="half" idx="1"/>
          </p:nvPr>
        </p:nvSpPr>
        <p:spPr>
          <a:xfrm>
            <a:off x="838200" y="1324303"/>
            <a:ext cx="5181600" cy="4491970"/>
          </a:xfrm>
        </p:spPr>
        <p:txBody>
          <a:bodyPr anchor="t">
            <a:normAutofit lnSpcReduction="10000"/>
          </a:bodyPr>
          <a:lstStyle/>
          <a:p>
            <a:pPr marL="0" marR="0" lvl="0" indent="0">
              <a:buNone/>
            </a:pPr>
            <a:r>
              <a:rPr lang="en-US" sz="1800" b="1" dirty="0">
                <a:solidFill>
                  <a:schemeClr val="tx2"/>
                </a:solidFill>
                <a:latin typeface="Montserrat" panose="00000500000000000000" pitchFamily="2" charset="0"/>
                <a:ea typeface="Calibri" panose="020F0502020204030204" pitchFamily="34" charset="0"/>
                <a:cs typeface="Times New Roman" panose="02020603050405020304" pitchFamily="18" charset="0"/>
              </a:rPr>
              <a:t>Biases and Stereotypes</a:t>
            </a:r>
            <a:endParaRPr lang="en-US" sz="1800" b="1" strike="sngStrike" dirty="0">
              <a:solidFill>
                <a:schemeClr val="tx2"/>
              </a:solidFill>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buFont typeface="Symbol" panose="05050102010706020507" pitchFamily="18" charset="2"/>
              <a:buChar char=""/>
            </a:pPr>
            <a:r>
              <a:rPr lang="en-US" sz="1800" dirty="0">
                <a:solidFill>
                  <a:schemeClr val="tx1"/>
                </a:solidFill>
                <a:latin typeface="Montserrat" panose="00000500000000000000" pitchFamily="2" charset="0"/>
                <a:ea typeface="Calibri" panose="020F0502020204030204" pitchFamily="34" charset="0"/>
                <a:cs typeface="Times New Roman" panose="02020603050405020304" pitchFamily="18" charset="0"/>
              </a:rPr>
              <a:t>D</a:t>
            </a:r>
            <a:r>
              <a:rPr lang="en-US" sz="1800" dirty="0">
                <a:latin typeface="Montserrat" panose="00000500000000000000" pitchFamily="2" charset="0"/>
                <a:ea typeface="Calibri" panose="020F0502020204030204" pitchFamily="34" charset="0"/>
                <a:cs typeface="Times New Roman" panose="02020603050405020304" pitchFamily="18" charset="0"/>
              </a:rPr>
              <a:t>iscourage people from participating in STEAM</a:t>
            </a:r>
            <a:r>
              <a:rPr lang="en-US" sz="1800" dirty="0">
                <a:solidFill>
                  <a:schemeClr val="tx1"/>
                </a:solidFill>
                <a:latin typeface="Montserrat" panose="00000500000000000000" pitchFamily="2" charset="0"/>
                <a:ea typeface="Calibri" panose="020F0502020204030204" pitchFamily="34" charset="0"/>
                <a:cs typeface="Times New Roman" panose="02020603050405020304" pitchFamily="18" charset="0"/>
              </a:rPr>
              <a:t>.</a:t>
            </a:r>
          </a:p>
          <a:p>
            <a:pPr marL="342900" marR="0" lvl="0" indent="-342900">
              <a:buFont typeface="Symbol" panose="05050102010706020507" pitchFamily="18" charset="2"/>
              <a:buChar char=""/>
            </a:pPr>
            <a:r>
              <a:rPr lang="en-US" sz="1800" dirty="0">
                <a:solidFill>
                  <a:schemeClr val="tx1"/>
                </a:solidFill>
                <a:latin typeface="Montserrat" panose="00000500000000000000" pitchFamily="2" charset="0"/>
                <a:ea typeface="Calibri" panose="020F0502020204030204" pitchFamily="34" charset="0"/>
                <a:cs typeface="Times New Roman" panose="02020603050405020304" pitchFamily="18" charset="0"/>
              </a:rPr>
              <a:t>Affect the experiences individuals are provided and their feelings of belonging in STEAM. </a:t>
            </a:r>
          </a:p>
          <a:p>
            <a:pPr lvl="1">
              <a:buFont typeface="Courier New" panose="02070309020205020404" pitchFamily="49" charset="0"/>
              <a:buChar char="o"/>
            </a:pPr>
            <a:r>
              <a:rPr lang="en-US" sz="1800" dirty="0">
                <a:solidFill>
                  <a:schemeClr val="tx1"/>
                </a:solidFill>
                <a:latin typeface="Montserrat" panose="00000500000000000000" pitchFamily="2" charset="0"/>
                <a:ea typeface="Calibri" panose="020F0502020204030204" pitchFamily="34" charset="0"/>
                <a:cs typeface="Times New Roman" panose="02020603050405020304" pitchFamily="18" charset="0"/>
              </a:rPr>
              <a:t>Result in boys often being provided toys that allow them to experience science concepts.</a:t>
            </a:r>
          </a:p>
          <a:p>
            <a:pPr lvl="1">
              <a:buFont typeface="Courier New" panose="02070309020205020404" pitchFamily="49" charset="0"/>
              <a:buChar char="o"/>
            </a:pPr>
            <a:r>
              <a:rPr lang="en-US" sz="1800" dirty="0">
                <a:solidFill>
                  <a:schemeClr val="tx1"/>
                </a:solidFill>
                <a:latin typeface="Montserrat" panose="00000500000000000000" pitchFamily="2" charset="0"/>
                <a:ea typeface="Calibri" panose="020F0502020204030204" pitchFamily="34" charset="0"/>
                <a:cs typeface="Times New Roman" panose="02020603050405020304" pitchFamily="18" charset="0"/>
              </a:rPr>
              <a:t>Limit some individuals’ access to quality STEAM education.</a:t>
            </a:r>
          </a:p>
          <a:p>
            <a:pPr lvl="1">
              <a:buFont typeface="Courier New" panose="02070309020205020404" pitchFamily="49" charset="0"/>
              <a:buChar char="o"/>
            </a:pPr>
            <a:r>
              <a:rPr lang="en-US" sz="1800" dirty="0">
                <a:solidFill>
                  <a:schemeClr val="tx1"/>
                </a:solidFill>
                <a:latin typeface="Montserrat" panose="00000500000000000000" pitchFamily="2" charset="0"/>
                <a:ea typeface="Calibri" panose="020F0502020204030204" pitchFamily="34" charset="0"/>
                <a:cs typeface="Times New Roman" panose="02020603050405020304" pitchFamily="18" charset="0"/>
              </a:rPr>
              <a:t>Lead to a lack of positive role models in STEAM fields</a:t>
            </a:r>
            <a:r>
              <a:rPr lang="en-US" sz="2000" dirty="0">
                <a:solidFill>
                  <a:schemeClr val="tx1"/>
                </a:solidFill>
                <a:latin typeface="Montserrat" panose="00000500000000000000" pitchFamily="2" charset="0"/>
                <a:ea typeface="Calibri" panose="020F0502020204030204" pitchFamily="34" charset="0"/>
                <a:cs typeface="Times New Roman" panose="02020603050405020304" pitchFamily="18" charset="0"/>
              </a:rPr>
              <a:t>. </a:t>
            </a:r>
          </a:p>
        </p:txBody>
      </p:sp>
      <p:pic>
        <p:nvPicPr>
          <p:cNvPr id="8" name="Content Placeholder 8">
            <a:extLst>
              <a:ext uri="{FF2B5EF4-FFF2-40B4-BE49-F238E27FC236}">
                <a16:creationId xmlns:a16="http://schemas.microsoft.com/office/drawing/2014/main" id="{F1D2A679-F25D-FCC1-2BCC-BE4F8F88785A}"/>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000"/>
                    </a14:imgEffect>
                    <a14:imgEffect>
                      <a14:saturation sat="95000"/>
                    </a14:imgEffect>
                    <a14:imgEffect>
                      <a14:brightnessContrast bright="9000"/>
                    </a14:imgEffect>
                  </a14:imgLayer>
                </a14:imgProps>
              </a:ext>
              <a:ext uri="{28A0092B-C50C-407E-A947-70E740481C1C}">
                <a14:useLocalDpi xmlns:a14="http://schemas.microsoft.com/office/drawing/2010/main"/>
              </a:ext>
            </a:extLst>
          </a:blip>
          <a:srcRect r="18708"/>
          <a:stretch>
            <a:fillRect/>
          </a:stretch>
        </p:blipFill>
        <p:spPr>
          <a:xfrm>
            <a:off x="6274767" y="963613"/>
            <a:ext cx="5917234" cy="4852660"/>
          </a:xfrm>
          <a:prstGeom prst="rect">
            <a:avLst/>
          </a:prstGeom>
        </p:spPr>
      </p:pic>
      <p:sp>
        <p:nvSpPr>
          <p:cNvPr id="7" name="Content Placeholder 6">
            <a:extLst>
              <a:ext uri="{FF2B5EF4-FFF2-40B4-BE49-F238E27FC236}">
                <a16:creationId xmlns:a16="http://schemas.microsoft.com/office/drawing/2014/main" id="{3A32331A-660E-D380-BE0E-27BB9834946A}"/>
              </a:ext>
            </a:extLst>
          </p:cNvPr>
          <p:cNvSpPr>
            <a:spLocks noGrp="1"/>
          </p:cNvSpPr>
          <p:nvPr>
            <p:ph sz="quarter" idx="10"/>
          </p:nvPr>
        </p:nvSpPr>
        <p:spPr>
          <a:xfrm>
            <a:off x="838200" y="5916320"/>
            <a:ext cx="10515600" cy="260643"/>
          </a:xfrm>
        </p:spPr>
        <p:txBody>
          <a:bodyPr/>
          <a:lstStyle/>
          <a:p>
            <a:r>
              <a:rPr lang="en-US" dirty="0">
                <a:latin typeface="Montserrat" panose="00000500000000000000" pitchFamily="2" charset="0"/>
                <a:ea typeface="Calibri" panose="020F0502020204030204" pitchFamily="34" charset="0"/>
                <a:cs typeface="Times New Roman" panose="02020603050405020304" pitchFamily="18" charset="0"/>
              </a:rPr>
              <a:t>Master et al. (2017); Pew Research Center (2022)</a:t>
            </a:r>
            <a:endParaRPr lang="en-US" dirty="0">
              <a:latin typeface="Montserrat" panose="00000500000000000000" pitchFamily="2" charset="0"/>
            </a:endParaRPr>
          </a:p>
        </p:txBody>
      </p:sp>
    </p:spTree>
    <p:extLst>
      <p:ext uri="{BB962C8B-B14F-4D97-AF65-F5344CB8AC3E}">
        <p14:creationId xmlns:p14="http://schemas.microsoft.com/office/powerpoint/2010/main" val="3720680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0D44E-8E3C-A2C7-893E-DCCE17A64F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A7E4D-96D8-7FD5-7051-03823731B3C4}"/>
              </a:ext>
            </a:extLst>
          </p:cNvPr>
          <p:cNvSpPr>
            <a:spLocks noGrp="1"/>
          </p:cNvSpPr>
          <p:nvPr>
            <p:ph type="title"/>
          </p:nvPr>
        </p:nvSpPr>
        <p:spPr>
          <a:xfrm>
            <a:off x="838200" y="56852"/>
            <a:ext cx="10812517" cy="923330"/>
          </a:xfrm>
        </p:spPr>
        <p:txBody>
          <a:bodyPr/>
          <a:lstStyle/>
          <a:p>
            <a:r>
              <a:rPr lang="en-US" dirty="0"/>
              <a:t>Biases and Stereotypes Affect Participation in STEAM (continued)</a:t>
            </a:r>
            <a:endParaRPr lang="en-US" b="1"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121C13A2-2EAF-675F-F150-D84217FDCB6D}"/>
              </a:ext>
            </a:extLst>
          </p:cNvPr>
          <p:cNvSpPr>
            <a:spLocks noGrp="1"/>
          </p:cNvSpPr>
          <p:nvPr>
            <p:ph sz="half" idx="1"/>
          </p:nvPr>
        </p:nvSpPr>
        <p:spPr/>
        <p:txBody>
          <a:bodyPr anchor="t">
            <a:normAutofit/>
          </a:bodyPr>
          <a:lstStyle/>
          <a:p>
            <a:pPr marL="0" indent="0">
              <a:spcAft>
                <a:spcPts val="800"/>
              </a:spcAft>
              <a:buNone/>
            </a:pPr>
            <a:r>
              <a:rPr lang="en-US" sz="2000" dirty="0">
                <a:latin typeface="Montserrat" panose="00000500000000000000" pitchFamily="2" charset="0"/>
                <a:ea typeface="Calibri" panose="020F0502020204030204" pitchFamily="34" charset="0"/>
                <a:cs typeface="Times New Roman" panose="02020603050405020304" pitchFamily="18" charset="0"/>
              </a:rPr>
              <a:t>Women and people of color are underrepresented in STEM careers.</a:t>
            </a:r>
          </a:p>
          <a:p>
            <a:pPr marL="231775" indent="0">
              <a:spcAft>
                <a:spcPts val="800"/>
              </a:spcAft>
              <a:buNone/>
            </a:pPr>
            <a:r>
              <a:rPr lang="en-US" sz="2000" b="1" dirty="0">
                <a:solidFill>
                  <a:schemeClr val="tx2"/>
                </a:solidFill>
                <a:latin typeface="Montserrat" panose="00000500000000000000" pitchFamily="2" charset="0"/>
                <a:ea typeface="Calibri" panose="020F0502020204030204" pitchFamily="34" charset="0"/>
                <a:cs typeface="Times New Roman" panose="02020603050405020304" pitchFamily="18" charset="0"/>
              </a:rPr>
              <a:t>Individuals in STEM fields:</a:t>
            </a:r>
          </a:p>
          <a:p>
            <a:pPr marL="688975" lvl="1" indent="-176213">
              <a:spcBef>
                <a:spcPts val="0"/>
              </a:spcBef>
              <a:spcAft>
                <a:spcPts val="1200"/>
              </a:spcAft>
            </a:pPr>
            <a:r>
              <a:rPr lang="en-US" sz="2000" b="1" dirty="0">
                <a:solidFill>
                  <a:schemeClr val="tx2"/>
                </a:solidFill>
              </a:rPr>
              <a:t>35% women</a:t>
            </a:r>
          </a:p>
          <a:p>
            <a:pPr marL="688975" lvl="1" indent="-176213">
              <a:spcBef>
                <a:spcPts val="0"/>
              </a:spcBef>
              <a:spcAft>
                <a:spcPts val="1200"/>
              </a:spcAft>
            </a:pPr>
            <a:r>
              <a:rPr lang="en-US" sz="2000" b="1" dirty="0">
                <a:solidFill>
                  <a:schemeClr val="tx2"/>
                </a:solidFill>
              </a:rPr>
              <a:t>9% Black</a:t>
            </a:r>
          </a:p>
          <a:p>
            <a:pPr marL="688975" lvl="1" indent="-176213">
              <a:spcBef>
                <a:spcPts val="0"/>
              </a:spcBef>
              <a:spcAft>
                <a:spcPts val="1200"/>
              </a:spcAft>
            </a:pPr>
            <a:r>
              <a:rPr lang="en-US" sz="2000" b="1" dirty="0">
                <a:solidFill>
                  <a:schemeClr val="tx2"/>
                </a:solidFill>
              </a:rPr>
              <a:t>8% Hispanic </a:t>
            </a:r>
          </a:p>
        </p:txBody>
      </p:sp>
      <p:pic>
        <p:nvPicPr>
          <p:cNvPr id="5" name="Content Placeholder 7">
            <a:extLst>
              <a:ext uri="{FF2B5EF4-FFF2-40B4-BE49-F238E27FC236}">
                <a16:creationId xmlns:a16="http://schemas.microsoft.com/office/drawing/2014/main" id="{7D608BF0-A852-13FE-6B5D-9221DC16C51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6919" y="1324303"/>
            <a:ext cx="5356881" cy="3571254"/>
          </a:xfrm>
          <a:prstGeom prst="rect">
            <a:avLst/>
          </a:prstGeom>
        </p:spPr>
      </p:pic>
      <p:sp>
        <p:nvSpPr>
          <p:cNvPr id="7" name="Content Placeholder 6">
            <a:extLst>
              <a:ext uri="{FF2B5EF4-FFF2-40B4-BE49-F238E27FC236}">
                <a16:creationId xmlns:a16="http://schemas.microsoft.com/office/drawing/2014/main" id="{8649CA75-CBAB-D68C-CE99-FAF93C9A59B3}"/>
              </a:ext>
            </a:extLst>
          </p:cNvPr>
          <p:cNvSpPr>
            <a:spLocks noGrp="1"/>
          </p:cNvSpPr>
          <p:nvPr>
            <p:ph sz="quarter" idx="10"/>
          </p:nvPr>
        </p:nvSpPr>
        <p:spPr>
          <a:xfrm>
            <a:off x="838200" y="5916320"/>
            <a:ext cx="10515600" cy="260643"/>
          </a:xfrm>
        </p:spPr>
        <p:txBody>
          <a:bodyPr/>
          <a:lstStyle/>
          <a:p>
            <a:r>
              <a:rPr lang="en-US" dirty="0">
                <a:ea typeface="Calibri" panose="020F0502020204030204" pitchFamily="34" charset="0"/>
                <a:cs typeface="Times New Roman" panose="02020603050405020304" pitchFamily="18" charset="0"/>
              </a:rPr>
              <a:t>Pew Research Center (2022), Pew Research Center (2021)</a:t>
            </a:r>
          </a:p>
        </p:txBody>
      </p:sp>
    </p:spTree>
    <p:extLst>
      <p:ext uri="{BB962C8B-B14F-4D97-AF65-F5344CB8AC3E}">
        <p14:creationId xmlns:p14="http://schemas.microsoft.com/office/powerpoint/2010/main" val="2691060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111B8-BC63-D7EB-9D05-407C35C650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E2A284-9FF2-CE5B-1EBF-CCBCE5520446}"/>
              </a:ext>
            </a:extLst>
          </p:cNvPr>
          <p:cNvSpPr>
            <a:spLocks noGrp="1"/>
          </p:cNvSpPr>
          <p:nvPr>
            <p:ph type="title"/>
          </p:nvPr>
        </p:nvSpPr>
        <p:spPr/>
        <p:txBody>
          <a:bodyPr/>
          <a:lstStyle/>
          <a:p>
            <a:r>
              <a:rPr lang="en-US" dirty="0"/>
              <a:t>Reflect: </a:t>
            </a:r>
            <a:r>
              <a:rPr lang="en-US" b="0" dirty="0">
                <a:latin typeface="Montserrat Medium" panose="00000600000000000000" pitchFamily="2" charset="0"/>
              </a:rPr>
              <a:t>Stereotypes and My Experiences</a:t>
            </a:r>
            <a:endParaRPr lang="en-US" b="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FE863084-0CD9-F5FE-E30E-3E1901B6E911}"/>
              </a:ext>
            </a:extLst>
          </p:cNvPr>
          <p:cNvSpPr>
            <a:spLocks noGrp="1"/>
          </p:cNvSpPr>
          <p:nvPr>
            <p:ph sz="half" idx="1"/>
          </p:nvPr>
        </p:nvSpPr>
        <p:spPr>
          <a:xfrm>
            <a:off x="838200" y="1324303"/>
            <a:ext cx="4798219" cy="4629783"/>
          </a:xfrm>
        </p:spPr>
        <p:txBody>
          <a:bodyPr anchor="ctr">
            <a:normAutofit/>
          </a:bodyPr>
          <a:lstStyle/>
          <a:p>
            <a:pPr marL="0" lvl="0" indent="0">
              <a:buNone/>
            </a:pPr>
            <a:r>
              <a:rPr lang="en-US" dirty="0">
                <a:solidFill>
                  <a:schemeClr val="tx1"/>
                </a:solidFill>
                <a:latin typeface="Montserrat"/>
              </a:rPr>
              <a:t>How do stereotypes and biases affect your thoughts and feelings about science and who belongs in science?</a:t>
            </a:r>
            <a:endParaRPr lang="en-US" dirty="0"/>
          </a:p>
        </p:txBody>
      </p:sp>
      <p:pic>
        <p:nvPicPr>
          <p:cNvPr id="7" name="Content Placeholder 6">
            <a:extLst>
              <a:ext uri="{FF2B5EF4-FFF2-40B4-BE49-F238E27FC236}">
                <a16:creationId xmlns:a16="http://schemas.microsoft.com/office/drawing/2014/main" id="{028E6AA6-99BE-1F0F-FCF4-447ECD2C72E7}"/>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b="-149"/>
          <a:stretch>
            <a:fillRect/>
          </a:stretch>
        </p:blipFill>
        <p:spPr>
          <a:xfrm>
            <a:off x="5772150" y="962742"/>
            <a:ext cx="6426994" cy="4982877"/>
          </a:xfrm>
        </p:spPr>
      </p:pic>
    </p:spTree>
    <p:extLst>
      <p:ext uri="{BB962C8B-B14F-4D97-AF65-F5344CB8AC3E}">
        <p14:creationId xmlns:p14="http://schemas.microsoft.com/office/powerpoint/2010/main" val="389510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39325-F0AE-240C-9229-F70559AFE0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2D2BE-EABC-EA1D-063F-9EC8CB9A8A9F}"/>
              </a:ext>
            </a:extLst>
          </p:cNvPr>
          <p:cNvSpPr>
            <a:spLocks noGrp="1"/>
          </p:cNvSpPr>
          <p:nvPr>
            <p:ph type="title"/>
          </p:nvPr>
        </p:nvSpPr>
        <p:spPr/>
        <p:txBody>
          <a:bodyPr/>
          <a:lstStyle/>
          <a:p>
            <a:r>
              <a:rPr lang="en-US" dirty="0"/>
              <a:t>STEAM is Everywhere and is for Everyone</a:t>
            </a:r>
            <a:endParaRPr lang="en-US" b="0" dirty="0">
              <a:solidFill>
                <a:schemeClr val="bg1"/>
              </a:solidFill>
              <a:latin typeface="Montserrat Medium" panose="00000600000000000000" pitchFamily="2" charset="0"/>
            </a:endParaRPr>
          </a:p>
        </p:txBody>
      </p:sp>
      <p:pic>
        <p:nvPicPr>
          <p:cNvPr id="6" name="Content Placeholder 5">
            <a:extLst>
              <a:ext uri="{FF2B5EF4-FFF2-40B4-BE49-F238E27FC236}">
                <a16:creationId xmlns:a16="http://schemas.microsoft.com/office/drawing/2014/main" id="{1EF6DBAA-1A08-762A-254B-C298D6BE10E4}"/>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7524" b="5432"/>
          <a:stretch/>
        </p:blipFill>
        <p:spPr>
          <a:xfrm>
            <a:off x="4350353" y="1254252"/>
            <a:ext cx="3718380" cy="4854927"/>
          </a:xfrm>
        </p:spPr>
      </p:pic>
    </p:spTree>
    <p:extLst>
      <p:ext uri="{BB962C8B-B14F-4D97-AF65-F5344CB8AC3E}">
        <p14:creationId xmlns:p14="http://schemas.microsoft.com/office/powerpoint/2010/main" val="2641513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B79E37-7E34-3DBE-79F5-904BC07256DE}"/>
              </a:ext>
            </a:extLst>
          </p:cNvPr>
          <p:cNvSpPr>
            <a:spLocks noGrp="1"/>
          </p:cNvSpPr>
          <p:nvPr>
            <p:ph type="title"/>
          </p:nvPr>
        </p:nvSpPr>
        <p:spPr/>
        <p:txBody>
          <a:bodyPr/>
          <a:lstStyle/>
          <a:p>
            <a:r>
              <a:rPr lang="en-US" dirty="0"/>
              <a:t>STEAM in My Life</a:t>
            </a:r>
            <a:r>
              <a:rPr lang="en-US" b="0" dirty="0"/>
              <a:t> </a:t>
            </a:r>
            <a:endParaRPr lang="en-US" dirty="0"/>
          </a:p>
        </p:txBody>
      </p:sp>
      <p:pic>
        <p:nvPicPr>
          <p:cNvPr id="14" name="Content Placeholder 13">
            <a:extLst>
              <a:ext uri="{FF2B5EF4-FFF2-40B4-BE49-F238E27FC236}">
                <a16:creationId xmlns:a16="http://schemas.microsoft.com/office/drawing/2014/main" id="{DEC345EB-827A-19F6-9EC9-D9A9B1D602C1}"/>
              </a:ext>
              <a:ext uri="{C183D7F6-B498-43B3-948B-1728B52AA6E4}">
                <adec:decorative xmlns:adec="http://schemas.microsoft.com/office/drawing/2017/decorative" val="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551232" y="1738948"/>
            <a:ext cx="2084388" cy="2084388"/>
          </a:xfrm>
        </p:spPr>
      </p:pic>
      <p:sp>
        <p:nvSpPr>
          <p:cNvPr id="7" name="Content Placeholder 6">
            <a:extLst>
              <a:ext uri="{FF2B5EF4-FFF2-40B4-BE49-F238E27FC236}">
                <a16:creationId xmlns:a16="http://schemas.microsoft.com/office/drawing/2014/main" id="{38491577-293B-B4BF-3D41-C00B60EF73ED}"/>
              </a:ext>
            </a:extLst>
          </p:cNvPr>
          <p:cNvSpPr>
            <a:spLocks noGrp="1"/>
          </p:cNvSpPr>
          <p:nvPr>
            <p:ph sz="quarter" idx="12"/>
          </p:nvPr>
        </p:nvSpPr>
        <p:spPr>
          <a:xfrm>
            <a:off x="551232" y="4078353"/>
            <a:ext cx="2084387" cy="1060450"/>
          </a:xfrm>
        </p:spPr>
        <p:txBody>
          <a:bodyPr/>
          <a:lstStyle/>
          <a:p>
            <a:pPr algn="ctr"/>
            <a:r>
              <a:rPr lang="en-US" dirty="0"/>
              <a:t>Organizer</a:t>
            </a:r>
          </a:p>
        </p:txBody>
      </p:sp>
      <p:pic>
        <p:nvPicPr>
          <p:cNvPr id="2" name="Picture 1">
            <a:extLst>
              <a:ext uri="{FF2B5EF4-FFF2-40B4-BE49-F238E27FC236}">
                <a16:creationId xmlns:a16="http://schemas.microsoft.com/office/drawing/2014/main" id="{32CFD8A0-CDBE-FA90-1A4D-6CA2D23EF4A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r="33360"/>
          <a:stretch>
            <a:fillRect/>
          </a:stretch>
        </p:blipFill>
        <p:spPr>
          <a:xfrm>
            <a:off x="2852096" y="1738948"/>
            <a:ext cx="2082343" cy="2082343"/>
          </a:xfrm>
          <a:prstGeom prst="rect">
            <a:avLst/>
          </a:prstGeom>
        </p:spPr>
      </p:pic>
      <p:sp>
        <p:nvSpPr>
          <p:cNvPr id="8" name="Content Placeholder 7">
            <a:extLst>
              <a:ext uri="{FF2B5EF4-FFF2-40B4-BE49-F238E27FC236}">
                <a16:creationId xmlns:a16="http://schemas.microsoft.com/office/drawing/2014/main" id="{02FFE2D1-399A-A47B-1ED5-723E5E14DACD}"/>
              </a:ext>
            </a:extLst>
          </p:cNvPr>
          <p:cNvSpPr>
            <a:spLocks noGrp="1"/>
          </p:cNvSpPr>
          <p:nvPr>
            <p:ph sz="quarter" idx="13"/>
          </p:nvPr>
        </p:nvSpPr>
        <p:spPr>
          <a:xfrm>
            <a:off x="2860857" y="4077075"/>
            <a:ext cx="2074292" cy="1060450"/>
          </a:xfrm>
        </p:spPr>
        <p:txBody>
          <a:bodyPr/>
          <a:lstStyle/>
          <a:p>
            <a:pPr algn="ctr"/>
            <a:r>
              <a:rPr lang="en-US" dirty="0"/>
              <a:t>Maker</a:t>
            </a:r>
          </a:p>
        </p:txBody>
      </p:sp>
      <p:pic>
        <p:nvPicPr>
          <p:cNvPr id="18" name="Content Placeholder 17">
            <a:extLst>
              <a:ext uri="{FF2B5EF4-FFF2-40B4-BE49-F238E27FC236}">
                <a16:creationId xmlns:a16="http://schemas.microsoft.com/office/drawing/2014/main" id="{AABC4A89-2560-D5E5-2786-13E2A122BC02}"/>
              </a:ext>
              <a:ext uri="{C183D7F6-B498-43B3-948B-1728B52AA6E4}">
                <adec:decorative xmlns:adec="http://schemas.microsoft.com/office/drawing/2017/decorative" val="1"/>
              </a:ext>
            </a:extLst>
          </p:cNvPr>
          <p:cNvPicPr>
            <a:picLocks noGrp="1" noChangeAspect="1"/>
          </p:cNvPicPr>
          <p:nvPr>
            <p:ph sz="quarter" idx="10"/>
          </p:nvPr>
        </p:nvPicPr>
        <p:blipFill>
          <a:blip r:embed="rId5" cstate="screen">
            <a:extLst>
              <a:ext uri="{28A0092B-C50C-407E-A947-70E740481C1C}">
                <a14:useLocalDpi xmlns:a14="http://schemas.microsoft.com/office/drawing/2010/main"/>
              </a:ext>
            </a:extLst>
          </a:blip>
          <a:stretch>
            <a:fillRect/>
          </a:stretch>
        </p:blipFill>
        <p:spPr>
          <a:xfrm>
            <a:off x="5155005" y="1738948"/>
            <a:ext cx="2084387" cy="2084387"/>
          </a:xfrm>
        </p:spPr>
      </p:pic>
      <p:sp>
        <p:nvSpPr>
          <p:cNvPr id="9" name="Content Placeholder 8">
            <a:extLst>
              <a:ext uri="{FF2B5EF4-FFF2-40B4-BE49-F238E27FC236}">
                <a16:creationId xmlns:a16="http://schemas.microsoft.com/office/drawing/2014/main" id="{CD859F8B-FB1C-6BDF-FEB6-EB50EEAAEE16}"/>
              </a:ext>
            </a:extLst>
          </p:cNvPr>
          <p:cNvSpPr>
            <a:spLocks noGrp="1"/>
          </p:cNvSpPr>
          <p:nvPr>
            <p:ph sz="quarter" idx="14"/>
          </p:nvPr>
        </p:nvSpPr>
        <p:spPr>
          <a:xfrm>
            <a:off x="5160387" y="4083019"/>
            <a:ext cx="2084387" cy="1060450"/>
          </a:xfrm>
        </p:spPr>
        <p:txBody>
          <a:bodyPr/>
          <a:lstStyle/>
          <a:p>
            <a:pPr algn="ctr"/>
            <a:r>
              <a:rPr lang="en-US" dirty="0"/>
              <a:t>Baker</a:t>
            </a:r>
          </a:p>
        </p:txBody>
      </p:sp>
      <p:pic>
        <p:nvPicPr>
          <p:cNvPr id="20" name="Content Placeholder 19">
            <a:extLst>
              <a:ext uri="{FF2B5EF4-FFF2-40B4-BE49-F238E27FC236}">
                <a16:creationId xmlns:a16="http://schemas.microsoft.com/office/drawing/2014/main" id="{1E0675AE-0ED3-987A-1442-893B4D5E2001}"/>
              </a:ext>
              <a:ext uri="{C183D7F6-B498-43B3-948B-1728B52AA6E4}">
                <adec:decorative xmlns:adec="http://schemas.microsoft.com/office/drawing/2017/decorative" val="1"/>
              </a:ext>
            </a:extLst>
          </p:cNvPr>
          <p:cNvPicPr>
            <a:picLocks noGrp="1" noChangeAspect="1"/>
          </p:cNvPicPr>
          <p:nvPr>
            <p:ph sz="quarter" idx="11"/>
          </p:nvPr>
        </p:nvPicPr>
        <p:blipFill>
          <a:blip r:embed="rId6" cstate="screen">
            <a:extLst>
              <a:ext uri="{28A0092B-C50C-407E-A947-70E740481C1C}">
                <a14:useLocalDpi xmlns:a14="http://schemas.microsoft.com/office/drawing/2010/main"/>
              </a:ext>
            </a:extLst>
          </a:blip>
          <a:srcRect/>
          <a:stretch>
            <a:fillRect/>
          </a:stretch>
        </p:blipFill>
        <p:spPr>
          <a:xfrm>
            <a:off x="7455869" y="1738948"/>
            <a:ext cx="1869182" cy="2086135"/>
          </a:xfrm>
        </p:spPr>
      </p:pic>
      <p:sp>
        <p:nvSpPr>
          <p:cNvPr id="10" name="Content Placeholder 9">
            <a:extLst>
              <a:ext uri="{FF2B5EF4-FFF2-40B4-BE49-F238E27FC236}">
                <a16:creationId xmlns:a16="http://schemas.microsoft.com/office/drawing/2014/main" id="{3D61F33B-207D-AB2F-EBD7-B97E317F16A3}"/>
              </a:ext>
            </a:extLst>
          </p:cNvPr>
          <p:cNvSpPr>
            <a:spLocks noGrp="1"/>
          </p:cNvSpPr>
          <p:nvPr>
            <p:ph sz="quarter" idx="15"/>
          </p:nvPr>
        </p:nvSpPr>
        <p:spPr>
          <a:xfrm>
            <a:off x="7454762" y="4077075"/>
            <a:ext cx="1876778" cy="1060450"/>
          </a:xfrm>
        </p:spPr>
        <p:txBody>
          <a:bodyPr/>
          <a:lstStyle/>
          <a:p>
            <a:pPr algn="ctr"/>
            <a:r>
              <a:rPr lang="en-US" dirty="0"/>
              <a:t>Gardener</a:t>
            </a:r>
          </a:p>
        </p:txBody>
      </p:sp>
      <p:pic>
        <p:nvPicPr>
          <p:cNvPr id="22" name="Content Placeholder 21">
            <a:extLst>
              <a:ext uri="{FF2B5EF4-FFF2-40B4-BE49-F238E27FC236}">
                <a16:creationId xmlns:a16="http://schemas.microsoft.com/office/drawing/2014/main" id="{0446AC9C-8EE8-6C71-2736-315955A57206}"/>
              </a:ext>
              <a:ext uri="{C183D7F6-B498-43B3-948B-1728B52AA6E4}">
                <adec:decorative xmlns:adec="http://schemas.microsoft.com/office/drawing/2017/decorative" val="1"/>
              </a:ext>
            </a:extLst>
          </p:cNvPr>
          <p:cNvPicPr>
            <a:picLocks noGrp="1" noChangeAspect="1"/>
          </p:cNvPicPr>
          <p:nvPr>
            <p:ph sz="quarter" idx="16"/>
          </p:nvPr>
        </p:nvPicPr>
        <p:blipFill>
          <a:blip r:embed="rId7" cstate="screen">
            <a:extLst>
              <a:ext uri="{28A0092B-C50C-407E-A947-70E740481C1C}">
                <a14:useLocalDpi xmlns:a14="http://schemas.microsoft.com/office/drawing/2010/main"/>
              </a:ext>
            </a:extLst>
          </a:blip>
          <a:srcRect/>
          <a:stretch>
            <a:fillRect/>
          </a:stretch>
        </p:blipFill>
        <p:spPr>
          <a:xfrm>
            <a:off x="9541528" y="1740992"/>
            <a:ext cx="2140146" cy="2082343"/>
          </a:xfrm>
        </p:spPr>
      </p:pic>
      <p:sp>
        <p:nvSpPr>
          <p:cNvPr id="12" name="Content Placeholder 11">
            <a:extLst>
              <a:ext uri="{FF2B5EF4-FFF2-40B4-BE49-F238E27FC236}">
                <a16:creationId xmlns:a16="http://schemas.microsoft.com/office/drawing/2014/main" id="{B1462522-0A52-2AAF-3674-52EE0C7F45B7}"/>
              </a:ext>
            </a:extLst>
          </p:cNvPr>
          <p:cNvSpPr>
            <a:spLocks noGrp="1"/>
          </p:cNvSpPr>
          <p:nvPr>
            <p:ph sz="quarter" idx="17"/>
          </p:nvPr>
        </p:nvSpPr>
        <p:spPr>
          <a:xfrm>
            <a:off x="9541528" y="4077075"/>
            <a:ext cx="2140146" cy="1060450"/>
          </a:xfrm>
        </p:spPr>
        <p:txBody>
          <a:bodyPr/>
          <a:lstStyle/>
          <a:p>
            <a:pPr algn="ctr"/>
            <a:r>
              <a:rPr lang="en-US" dirty="0"/>
              <a:t>Collector</a:t>
            </a:r>
          </a:p>
        </p:txBody>
      </p:sp>
    </p:spTree>
    <p:extLst>
      <p:ext uri="{BB962C8B-B14F-4D97-AF65-F5344CB8AC3E}">
        <p14:creationId xmlns:p14="http://schemas.microsoft.com/office/powerpoint/2010/main" val="1895466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54CBC0-E4C7-AA82-DF65-B7CE198DE53F}"/>
              </a:ext>
            </a:extLst>
          </p:cNvPr>
          <p:cNvSpPr>
            <a:spLocks noGrp="1"/>
          </p:cNvSpPr>
          <p:nvPr>
            <p:ph type="title"/>
          </p:nvPr>
        </p:nvSpPr>
        <p:spPr>
          <a:xfrm>
            <a:off x="838199" y="237744"/>
            <a:ext cx="10812517" cy="507831"/>
          </a:xfrm>
        </p:spPr>
        <p:txBody>
          <a:bodyPr anchor="t">
            <a:normAutofit/>
          </a:bodyPr>
          <a:lstStyle/>
          <a:p>
            <a:r>
              <a:rPr lang="en-US" dirty="0"/>
              <a:t>STEAM in Your Life</a:t>
            </a:r>
          </a:p>
        </p:txBody>
      </p:sp>
      <p:sp>
        <p:nvSpPr>
          <p:cNvPr id="2" name="Content Placeholder 1">
            <a:extLst>
              <a:ext uri="{FF2B5EF4-FFF2-40B4-BE49-F238E27FC236}">
                <a16:creationId xmlns:a16="http://schemas.microsoft.com/office/drawing/2014/main" id="{154A896E-E321-E268-C0BE-6D07C83E7D39}"/>
              </a:ext>
            </a:extLst>
          </p:cNvPr>
          <p:cNvSpPr>
            <a:spLocks noGrp="1"/>
          </p:cNvSpPr>
          <p:nvPr>
            <p:ph sz="half" idx="1"/>
          </p:nvPr>
        </p:nvSpPr>
        <p:spPr>
          <a:xfrm>
            <a:off x="838200" y="1324303"/>
            <a:ext cx="5181600" cy="4852660"/>
          </a:xfrm>
        </p:spPr>
        <p:txBody>
          <a:bodyPr>
            <a:normAutofit/>
          </a:bodyPr>
          <a:lstStyle/>
          <a:p>
            <a:r>
              <a:rPr lang="en-US" dirty="0"/>
              <a:t>Using a smartphone or computer, find a photo that represents a hobby or interest of yours that involves STEAM. </a:t>
            </a:r>
          </a:p>
          <a:p>
            <a:r>
              <a:rPr lang="en-US" dirty="0"/>
              <a:t>Share with the table group ways you use STEAM when engaging in this experience.</a:t>
            </a:r>
          </a:p>
        </p:txBody>
      </p:sp>
      <p:pic>
        <p:nvPicPr>
          <p:cNvPr id="6" name="Content Placeholder 5">
            <a:extLst>
              <a:ext uri="{FF2B5EF4-FFF2-40B4-BE49-F238E27FC236}">
                <a16:creationId xmlns:a16="http://schemas.microsoft.com/office/drawing/2014/main" id="{CAC25859-055A-86BB-8791-9C680FB35BC2}"/>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6336670" y="1324303"/>
            <a:ext cx="4852660" cy="4852660"/>
          </a:xfrm>
        </p:spPr>
      </p:pic>
    </p:spTree>
    <p:extLst>
      <p:ext uri="{BB962C8B-B14F-4D97-AF65-F5344CB8AC3E}">
        <p14:creationId xmlns:p14="http://schemas.microsoft.com/office/powerpoint/2010/main" val="596351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60225-ADD6-08A2-AF1C-4252BD36F7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A651CE-F23C-1D76-7F5A-100EA5158833}"/>
              </a:ext>
            </a:extLst>
          </p:cNvPr>
          <p:cNvSpPr>
            <a:spLocks noGrp="1"/>
          </p:cNvSpPr>
          <p:nvPr>
            <p:ph type="title"/>
          </p:nvPr>
        </p:nvSpPr>
        <p:spPr/>
        <p:txBody>
          <a:bodyPr/>
          <a:lstStyle/>
          <a:p>
            <a:r>
              <a:rPr lang="en-US" dirty="0"/>
              <a:t>STEAM in My Learning Setting</a:t>
            </a:r>
            <a:endParaRPr lang="en-US" b="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64492C72-9C3E-4E0E-EAA4-3CEED03DD589}"/>
              </a:ext>
            </a:extLst>
          </p:cNvPr>
          <p:cNvSpPr>
            <a:spLocks noGrp="1"/>
          </p:cNvSpPr>
          <p:nvPr>
            <p:ph sz="half" idx="1"/>
          </p:nvPr>
        </p:nvSpPr>
        <p:spPr>
          <a:xfrm>
            <a:off x="838200" y="1324303"/>
            <a:ext cx="7155656" cy="4629783"/>
          </a:xfrm>
        </p:spPr>
        <p:txBody>
          <a:bodyPr anchor="ctr">
            <a:normAutofit fontScale="92500" lnSpcReduction="10000"/>
          </a:bodyPr>
          <a:lstStyle/>
          <a:p>
            <a:pPr marL="0" indent="0">
              <a:buNone/>
            </a:pPr>
            <a:r>
              <a:rPr lang="en-US" dirty="0">
                <a:latin typeface="Montserrat" panose="00000500000000000000" pitchFamily="2" charset="0"/>
                <a:cs typeface="Mongolian Baiti" panose="03000500000000000000" pitchFamily="66" charset="0"/>
              </a:rPr>
              <a:t>Children experience science phenomena everyday and investigate their world much like scientists do.</a:t>
            </a:r>
          </a:p>
          <a:p>
            <a:pPr marL="285750" indent="-285750">
              <a:buClr>
                <a:schemeClr val="tx2"/>
              </a:buClr>
            </a:pPr>
            <a:r>
              <a:rPr lang="en-US" dirty="0">
                <a:latin typeface="Montserrat" panose="00000500000000000000" pitchFamily="2" charset="0"/>
                <a:cs typeface="Mongolian Baiti" panose="03000500000000000000" pitchFamily="66" charset="0"/>
              </a:rPr>
              <a:t>Block area: Children might engage in the engineering and design process.</a:t>
            </a:r>
          </a:p>
          <a:p>
            <a:pPr marL="285750" indent="-285750">
              <a:buClr>
                <a:schemeClr val="tx2"/>
              </a:buClr>
            </a:pPr>
            <a:r>
              <a:rPr lang="en-US" dirty="0">
                <a:latin typeface="Montserrat" panose="00000500000000000000" pitchFamily="2" charset="0"/>
                <a:cs typeface="Mongolian Baiti" panose="03000500000000000000" pitchFamily="66" charset="0"/>
              </a:rPr>
              <a:t>Washing hands: Children might notice the way soap changes into bubbles.</a:t>
            </a:r>
          </a:p>
          <a:p>
            <a:pPr marL="285750" indent="-285750">
              <a:buClr>
                <a:schemeClr val="tx2"/>
              </a:buClr>
            </a:pPr>
            <a:r>
              <a:rPr lang="en-US" dirty="0">
                <a:latin typeface="Montserrat" panose="00000500000000000000" pitchFamily="2" charset="0"/>
                <a:cs typeface="Mongolian Baiti" panose="03000500000000000000" pitchFamily="66" charset="0"/>
              </a:rPr>
              <a:t>Mealtime: Children might wonder about the seeds found in their fruit.</a:t>
            </a:r>
            <a:endParaRPr lang="en-US" dirty="0">
              <a:solidFill>
                <a:srgbClr val="FF0000"/>
              </a:solidFill>
              <a:latin typeface="Montserrat" panose="00000500000000000000" pitchFamily="2" charset="0"/>
              <a:cs typeface="Mongolian Baiti" panose="03000500000000000000" pitchFamily="66" charset="0"/>
            </a:endParaRPr>
          </a:p>
        </p:txBody>
      </p:sp>
      <p:pic>
        <p:nvPicPr>
          <p:cNvPr id="16" name="Content Placeholder 15">
            <a:extLst>
              <a:ext uri="{FF2B5EF4-FFF2-40B4-BE49-F238E27FC236}">
                <a16:creationId xmlns:a16="http://schemas.microsoft.com/office/drawing/2014/main" id="{78BFEC99-B85D-52ED-FD01-DDCA35B9A9C4}"/>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8412349" y="1115298"/>
            <a:ext cx="2431864" cy="5047791"/>
          </a:xfrm>
        </p:spPr>
      </p:pic>
    </p:spTree>
    <p:extLst>
      <p:ext uri="{BB962C8B-B14F-4D97-AF65-F5344CB8AC3E}">
        <p14:creationId xmlns:p14="http://schemas.microsoft.com/office/powerpoint/2010/main" val="1234590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8FFAF-826E-8137-F59D-C8E454366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E3C094-E997-8D58-7BF8-6E1126B9FCF3}"/>
              </a:ext>
            </a:extLst>
          </p:cNvPr>
          <p:cNvSpPr>
            <a:spLocks noGrp="1"/>
          </p:cNvSpPr>
          <p:nvPr>
            <p:ph type="title"/>
          </p:nvPr>
        </p:nvSpPr>
        <p:spPr>
          <a:xfrm>
            <a:off x="838199" y="7034"/>
            <a:ext cx="10812517" cy="978729"/>
          </a:xfrm>
        </p:spPr>
        <p:txBody>
          <a:bodyPr/>
          <a:lstStyle/>
          <a:p>
            <a:r>
              <a:rPr lang="en-US" sz="3200" dirty="0"/>
              <a:t>Developing My Identity and Sense of Belonging in STEAM  </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BE99486A-503C-D11C-1337-B0DD104177C6}"/>
              </a:ext>
            </a:extLst>
          </p:cNvPr>
          <p:cNvSpPr>
            <a:spLocks noGrp="1"/>
          </p:cNvSpPr>
          <p:nvPr>
            <p:ph sz="half" idx="1"/>
          </p:nvPr>
        </p:nvSpPr>
        <p:spPr>
          <a:xfrm>
            <a:off x="838199" y="1202267"/>
            <a:ext cx="5181600" cy="4624322"/>
          </a:xfrm>
        </p:spPr>
        <p:txBody>
          <a:bodyPr>
            <a:noAutofit/>
          </a:bodyPr>
          <a:lstStyle/>
          <a:p>
            <a:pPr fontAlgn="base">
              <a:lnSpc>
                <a:spcPct val="120000"/>
              </a:lnSpc>
            </a:pPr>
            <a:r>
              <a:rPr lang="en-US" sz="1800" dirty="0"/>
              <a:t>Engage in STEAM professional learning.</a:t>
            </a:r>
          </a:p>
          <a:p>
            <a:pPr fontAlgn="base">
              <a:lnSpc>
                <a:spcPct val="120000"/>
              </a:lnSpc>
            </a:pPr>
            <a:r>
              <a:rPr lang="en-US" sz="1800" dirty="0"/>
              <a:t>Practice applying knowledge and skills in our learning settings with children.</a:t>
            </a:r>
          </a:p>
          <a:p>
            <a:pPr lvl="0"/>
            <a:r>
              <a:rPr lang="en-US" sz="1800" dirty="0"/>
              <a:t>Intentionally integrate your identity and the identities of the children in your setting into STEAM learning. </a:t>
            </a:r>
          </a:p>
          <a:p>
            <a:pPr fontAlgn="base">
              <a:lnSpc>
                <a:spcPct val="120000"/>
              </a:lnSpc>
            </a:pPr>
            <a:r>
              <a:rPr lang="en-US" sz="1800" dirty="0"/>
              <a:t>Reflect collaboratively with others who share an interest in STEAM teaching and learning.</a:t>
            </a:r>
          </a:p>
          <a:p>
            <a:pPr>
              <a:lnSpc>
                <a:spcPct val="120000"/>
              </a:lnSpc>
            </a:pPr>
            <a:r>
              <a:rPr lang="en-US" sz="1800" dirty="0"/>
              <a:t>Approach professional learning sessions with a willingness to learn, and a belief in your ability to learn.</a:t>
            </a:r>
            <a:endParaRPr lang="en-US" sz="1800" baseline="30000" dirty="0"/>
          </a:p>
        </p:txBody>
      </p:sp>
      <p:sp>
        <p:nvSpPr>
          <p:cNvPr id="10" name="Content Placeholder 9">
            <a:extLst>
              <a:ext uri="{FF2B5EF4-FFF2-40B4-BE49-F238E27FC236}">
                <a16:creationId xmlns:a16="http://schemas.microsoft.com/office/drawing/2014/main" id="{AF705D88-FB89-FEE5-CCFD-153176F1CEDD}"/>
              </a:ext>
            </a:extLst>
          </p:cNvPr>
          <p:cNvSpPr>
            <a:spLocks noGrp="1"/>
          </p:cNvSpPr>
          <p:nvPr>
            <p:ph sz="quarter" idx="10"/>
          </p:nvPr>
        </p:nvSpPr>
        <p:spPr>
          <a:xfrm>
            <a:off x="838199" y="5996781"/>
            <a:ext cx="10812516" cy="360363"/>
          </a:xfrm>
        </p:spPr>
        <p:txBody>
          <a:bodyPr/>
          <a:lstStyle/>
          <a:p>
            <a:r>
              <a:rPr lang="en-US" dirty="0">
                <a:latin typeface="Montserrat" pitchFamily="2" charset="77"/>
              </a:rPr>
              <a:t>El Nagdi (2018); Galanti &amp; Holincheck (2022)</a:t>
            </a:r>
          </a:p>
        </p:txBody>
      </p:sp>
      <p:pic>
        <p:nvPicPr>
          <p:cNvPr id="8" name="Content Placeholder 7">
            <a:extLst>
              <a:ext uri="{FF2B5EF4-FFF2-40B4-BE49-F238E27FC236}">
                <a16:creationId xmlns:a16="http://schemas.microsoft.com/office/drawing/2014/main" id="{9A64F39E-3618-9A26-600D-C023442C60ED}"/>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6000"/>
                    </a14:imgEffect>
                    <a14:imgEffect>
                      <a14:brightnessContrast bright="10000" contrast="-5000"/>
                    </a14:imgEffect>
                  </a14:imgLayer>
                </a14:imgProps>
              </a:ext>
              <a:ext uri="{28A0092B-C50C-407E-A947-70E740481C1C}">
                <a14:useLocalDpi xmlns:a14="http://schemas.microsoft.com/office/drawing/2010/main"/>
              </a:ext>
            </a:extLst>
          </a:blip>
          <a:stretch>
            <a:fillRect/>
          </a:stretch>
        </p:blipFill>
        <p:spPr>
          <a:xfrm>
            <a:off x="6858000" y="965462"/>
            <a:ext cx="5334000" cy="5191727"/>
          </a:xfrm>
        </p:spPr>
      </p:pic>
    </p:spTree>
    <p:extLst>
      <p:ext uri="{BB962C8B-B14F-4D97-AF65-F5344CB8AC3E}">
        <p14:creationId xmlns:p14="http://schemas.microsoft.com/office/powerpoint/2010/main" val="190578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84834-8184-6F8E-8369-C869995C4A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B6B04B-96F0-2C42-114F-6B02D681DB80}"/>
              </a:ext>
            </a:extLst>
          </p:cNvPr>
          <p:cNvSpPr>
            <a:spLocks noGrp="1"/>
          </p:cNvSpPr>
          <p:nvPr>
            <p:ph type="title"/>
          </p:nvPr>
        </p:nvSpPr>
        <p:spPr>
          <a:xfrm>
            <a:off x="838199" y="233090"/>
            <a:ext cx="10812517" cy="535531"/>
          </a:xfrm>
        </p:spPr>
        <p:txBody>
          <a:bodyPr/>
          <a:lstStyle/>
          <a:p>
            <a:r>
              <a:rPr lang="en-US" sz="3200" dirty="0"/>
              <a:t>I Am a STEAM Learner and Educator</a:t>
            </a:r>
            <a:r>
              <a:rPr lang="en-US" sz="3200" b="0" dirty="0"/>
              <a:t> </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0F74EED0-BA33-0559-4764-CAABCCE91961}"/>
              </a:ext>
            </a:extLst>
          </p:cNvPr>
          <p:cNvSpPr>
            <a:spLocks noGrp="1"/>
          </p:cNvSpPr>
          <p:nvPr>
            <p:ph sz="half" idx="1"/>
          </p:nvPr>
        </p:nvSpPr>
        <p:spPr>
          <a:xfrm>
            <a:off x="838200" y="1324303"/>
            <a:ext cx="5848350" cy="4831227"/>
          </a:xfrm>
        </p:spPr>
        <p:txBody>
          <a:bodyPr anchor="ctr">
            <a:normAutofit/>
          </a:bodyPr>
          <a:lstStyle/>
          <a:p>
            <a:pPr marL="0" indent="0" algn="ctr">
              <a:lnSpc>
                <a:spcPct val="120000"/>
              </a:lnSpc>
              <a:spcAft>
                <a:spcPts val="2400"/>
              </a:spcAft>
              <a:buNone/>
            </a:pPr>
            <a:r>
              <a:rPr lang="en-US" sz="3200" dirty="0">
                <a:solidFill>
                  <a:srgbClr val="000000"/>
                </a:solidFill>
                <a:latin typeface="Montserrat" panose="00000500000000000000" pitchFamily="2" charset="0"/>
              </a:rPr>
              <a:t>Create a representation of yourself as a STEAM learner and educator. </a:t>
            </a:r>
          </a:p>
          <a:p>
            <a:pPr marL="0" indent="0" algn="ctr">
              <a:lnSpc>
                <a:spcPct val="120000"/>
              </a:lnSpc>
              <a:buNone/>
            </a:pPr>
            <a:r>
              <a:rPr lang="en-US" sz="2400" dirty="0">
                <a:solidFill>
                  <a:srgbClr val="000000"/>
                </a:solidFill>
                <a:latin typeface="Montserrat" panose="00000500000000000000" pitchFamily="2" charset="0"/>
              </a:rPr>
              <a:t>Revise your original representation or make a new one.</a:t>
            </a:r>
          </a:p>
        </p:txBody>
      </p:sp>
      <p:pic>
        <p:nvPicPr>
          <p:cNvPr id="11" name="Content Placeholder 10">
            <a:extLst>
              <a:ext uri="{FF2B5EF4-FFF2-40B4-BE49-F238E27FC236}">
                <a16:creationId xmlns:a16="http://schemas.microsoft.com/office/drawing/2014/main" id="{B15D32D1-1D16-DBA9-8D77-B303C1273B0F}"/>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010400" y="965463"/>
            <a:ext cx="5181600" cy="5181600"/>
          </a:xfrm>
        </p:spPr>
      </p:pic>
    </p:spTree>
    <p:extLst>
      <p:ext uri="{BB962C8B-B14F-4D97-AF65-F5344CB8AC3E}">
        <p14:creationId xmlns:p14="http://schemas.microsoft.com/office/powerpoint/2010/main" val="1962999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8F0753-7B9A-78C5-F967-B38E68578601}"/>
              </a:ext>
            </a:extLst>
          </p:cNvPr>
          <p:cNvSpPr>
            <a:spLocks noGrp="1"/>
          </p:cNvSpPr>
          <p:nvPr>
            <p:ph type="title" idx="4294967295"/>
          </p:nvPr>
        </p:nvSpPr>
        <p:spPr>
          <a:xfrm>
            <a:off x="-1448648" y="-572369"/>
            <a:ext cx="11839413" cy="493788"/>
          </a:xfrm>
        </p:spPr>
        <p:txBody>
          <a:bodyPr>
            <a:normAutofit fontScale="90000"/>
          </a:bodyPr>
          <a:lstStyle/>
          <a:p>
            <a:r>
              <a:rPr lang="en-US" dirty="0"/>
              <a:t>Acknowledgments</a:t>
            </a:r>
          </a:p>
        </p:txBody>
      </p:sp>
      <p:sp>
        <p:nvSpPr>
          <p:cNvPr id="9" name="Text Placeholder 8">
            <a:extLst>
              <a:ext uri="{FF2B5EF4-FFF2-40B4-BE49-F238E27FC236}">
                <a16:creationId xmlns:a16="http://schemas.microsoft.com/office/drawing/2014/main" id="{9BF1B692-1E5C-5F74-A85A-FC8B81FEF73E}"/>
              </a:ext>
            </a:extLst>
          </p:cNvPr>
          <p:cNvSpPr>
            <a:spLocks noGrp="1"/>
          </p:cNvSpPr>
          <p:nvPr>
            <p:ph type="body" sz="quarter" idx="10"/>
          </p:nvPr>
        </p:nvSpPr>
        <p:spPr>
          <a:xfrm>
            <a:off x="2216150" y="3609047"/>
            <a:ext cx="7994650" cy="1779588"/>
          </a:xfrm>
        </p:spPr>
        <p:txBody>
          <a:bodyPr/>
          <a:lstStyle/>
          <a:p>
            <a:pPr>
              <a:lnSpc>
                <a:spcPct val="100000"/>
              </a:lnSpc>
            </a:pPr>
            <a:r>
              <a:rPr lang="en-US" dirty="0">
                <a:solidFill>
                  <a:schemeClr val="bg1"/>
                </a:solidFill>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are a product of the Fresno County Superintendent of Schools developed in collaboration with WestEd and partners. They are not intended for commercial redistribution, unauthorized modification, or use outside the scope of professional education.</a:t>
            </a:r>
            <a:endParaRPr lang="en-US" dirty="0">
              <a:solidFill>
                <a:schemeClr val="bg1"/>
              </a:solidFill>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AEE52-A65C-DD3A-BBBA-564977A231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F2EAA2-9257-4FC0-5D83-D16415CA77FF}"/>
              </a:ext>
            </a:extLst>
          </p:cNvPr>
          <p:cNvSpPr>
            <a:spLocks noGrp="1"/>
          </p:cNvSpPr>
          <p:nvPr>
            <p:ph type="title"/>
          </p:nvPr>
        </p:nvSpPr>
        <p:spPr>
          <a:xfrm>
            <a:off x="838199" y="237744"/>
            <a:ext cx="10812517" cy="507831"/>
          </a:xfrm>
        </p:spPr>
        <p:txBody>
          <a:bodyPr anchor="t">
            <a:normAutofit/>
          </a:bodyPr>
          <a:lstStyle/>
          <a:p>
            <a:r>
              <a:rPr lang="en-US" dirty="0"/>
              <a:t>Session Goals</a:t>
            </a:r>
            <a:endParaRPr lang="en-US" b="1" dirty="0"/>
          </a:p>
        </p:txBody>
      </p:sp>
      <p:sp>
        <p:nvSpPr>
          <p:cNvPr id="3" name="Content Placeholder 2">
            <a:extLst>
              <a:ext uri="{FF2B5EF4-FFF2-40B4-BE49-F238E27FC236}">
                <a16:creationId xmlns:a16="http://schemas.microsoft.com/office/drawing/2014/main" id="{47C931CB-F20A-81F8-50E7-A455F6AC74FD}"/>
              </a:ext>
            </a:extLst>
          </p:cNvPr>
          <p:cNvSpPr>
            <a:spLocks noGrp="1"/>
          </p:cNvSpPr>
          <p:nvPr>
            <p:ph sz="half" idx="1"/>
          </p:nvPr>
        </p:nvSpPr>
        <p:spPr>
          <a:xfrm>
            <a:off x="838200" y="1324303"/>
            <a:ext cx="5181600" cy="4852660"/>
          </a:xfrm>
        </p:spPr>
        <p:txBody>
          <a:bodyPr>
            <a:normAutofit fontScale="92500" lnSpcReduction="20000"/>
          </a:bodyPr>
          <a:lstStyle/>
          <a:p>
            <a:pPr>
              <a:lnSpc>
                <a:spcPct val="130000"/>
              </a:lnSpc>
              <a:spcAft>
                <a:spcPts val="1200"/>
              </a:spcAft>
              <a:buClr>
                <a:srgbClr val="2078B0"/>
              </a:buClr>
            </a:pPr>
            <a:r>
              <a:rPr lang="en-US" sz="2400" dirty="0"/>
              <a:t>Reflect on our identities and feelings of belonging as STEAM learners and educators.  </a:t>
            </a:r>
          </a:p>
          <a:p>
            <a:pPr>
              <a:lnSpc>
                <a:spcPct val="130000"/>
              </a:lnSpc>
              <a:spcAft>
                <a:spcPts val="1200"/>
              </a:spcAft>
              <a:buClr>
                <a:srgbClr val="2078B0"/>
              </a:buClr>
            </a:pPr>
            <a:r>
              <a:rPr lang="en-US" sz="2400" dirty="0"/>
              <a:t>Acknowledge and address biases, stereotypes, and inequities in STEAM. </a:t>
            </a:r>
          </a:p>
          <a:p>
            <a:pPr>
              <a:lnSpc>
                <a:spcPct val="130000"/>
              </a:lnSpc>
              <a:spcAft>
                <a:spcPts val="1200"/>
              </a:spcAft>
              <a:buClr>
                <a:srgbClr val="2078B0"/>
              </a:buClr>
            </a:pPr>
            <a:r>
              <a:rPr lang="en-US" sz="2400" dirty="0"/>
              <a:t>Recognize the relevance of STEAM in our lives.  </a:t>
            </a:r>
          </a:p>
          <a:p>
            <a:pPr>
              <a:lnSpc>
                <a:spcPct val="130000"/>
              </a:lnSpc>
              <a:spcAft>
                <a:spcPts val="1200"/>
              </a:spcAft>
              <a:buClr>
                <a:srgbClr val="2078B0"/>
              </a:buClr>
            </a:pPr>
            <a:r>
              <a:rPr lang="en-US" sz="2400" dirty="0"/>
              <a:t>Explore ways to further develop a positive STEAM identity.</a:t>
            </a:r>
          </a:p>
        </p:txBody>
      </p:sp>
      <p:pic>
        <p:nvPicPr>
          <p:cNvPr id="5" name="Picture 4">
            <a:extLst>
              <a:ext uri="{FF2B5EF4-FFF2-40B4-BE49-F238E27FC236}">
                <a16:creationId xmlns:a16="http://schemas.microsoft.com/office/drawing/2014/main" id="{300F96F8-B805-5B36-4C50-C79D3E84041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048" t="3" r="27679" b="-1"/>
          <a:stretch>
            <a:fillRect/>
          </a:stretch>
        </p:blipFill>
        <p:spPr>
          <a:xfrm>
            <a:off x="6172200" y="1324303"/>
            <a:ext cx="5181600" cy="4852660"/>
          </a:xfrm>
          <a:prstGeom prst="rect">
            <a:avLst/>
          </a:prstGeom>
          <a:noFill/>
        </p:spPr>
      </p:pic>
    </p:spTree>
    <p:extLst>
      <p:ext uri="{BB962C8B-B14F-4D97-AF65-F5344CB8AC3E}">
        <p14:creationId xmlns:p14="http://schemas.microsoft.com/office/powerpoint/2010/main" val="2981507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080FB-1B52-FF2C-BDA1-CDFF3DD18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B4C200-068C-96BE-25A3-9F7EE2CE72A3}"/>
              </a:ext>
            </a:extLst>
          </p:cNvPr>
          <p:cNvSpPr>
            <a:spLocks noGrp="1"/>
          </p:cNvSpPr>
          <p:nvPr>
            <p:ph type="title"/>
          </p:nvPr>
        </p:nvSpPr>
        <p:spPr/>
        <p:txBody>
          <a:bodyPr/>
          <a:lstStyle/>
          <a:p>
            <a:r>
              <a:rPr lang="en-US" dirty="0"/>
              <a:t>What is STEAM?</a:t>
            </a:r>
            <a:r>
              <a:rPr lang="en-US" b="0" dirty="0"/>
              <a:t> </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1CDDEB77-62DB-E39D-61E4-6AC371CA7927}"/>
              </a:ext>
            </a:extLst>
          </p:cNvPr>
          <p:cNvSpPr>
            <a:spLocks noGrp="1"/>
          </p:cNvSpPr>
          <p:nvPr>
            <p:ph sz="half" idx="1"/>
          </p:nvPr>
        </p:nvSpPr>
        <p:spPr>
          <a:xfrm>
            <a:off x="838200" y="1324304"/>
            <a:ext cx="5498306" cy="4590722"/>
          </a:xfrm>
        </p:spPr>
        <p:txBody>
          <a:bodyPr>
            <a:normAutofit fontScale="85000" lnSpcReduction="10000"/>
          </a:bodyPr>
          <a:lstStyle/>
          <a:p>
            <a:pPr marL="0" indent="0">
              <a:lnSpc>
                <a:spcPct val="130000"/>
              </a:lnSpc>
              <a:buNone/>
            </a:pPr>
            <a:r>
              <a:rPr lang="en-US" dirty="0">
                <a:solidFill>
                  <a:srgbClr val="000000"/>
                </a:solidFill>
              </a:rPr>
              <a:t>STEAM is an integrated approach to exploring and making sense of the world around us. </a:t>
            </a:r>
          </a:p>
          <a:p>
            <a:pPr marL="0" indent="0">
              <a:lnSpc>
                <a:spcPct val="130000"/>
              </a:lnSpc>
              <a:buNone/>
            </a:pPr>
            <a:r>
              <a:rPr lang="en-US" dirty="0">
                <a:solidFill>
                  <a:srgbClr val="000000"/>
                </a:solidFill>
              </a:rPr>
              <a:t>Children use science, technology, engineering, arts, and math to: </a:t>
            </a:r>
          </a:p>
          <a:p>
            <a:pPr>
              <a:lnSpc>
                <a:spcPct val="130000"/>
              </a:lnSpc>
            </a:pPr>
            <a:r>
              <a:rPr lang="en-US" dirty="0">
                <a:solidFill>
                  <a:srgbClr val="000000"/>
                </a:solidFill>
              </a:rPr>
              <a:t>investigate</a:t>
            </a:r>
            <a:r>
              <a:rPr lang="en-US" dirty="0">
                <a:solidFill>
                  <a:schemeClr val="tx1"/>
                </a:solidFill>
              </a:rPr>
              <a:t>,</a:t>
            </a:r>
            <a:r>
              <a:rPr lang="en-US" dirty="0">
                <a:solidFill>
                  <a:srgbClr val="000000"/>
                </a:solidFill>
              </a:rPr>
              <a:t> </a:t>
            </a:r>
          </a:p>
          <a:p>
            <a:pPr>
              <a:lnSpc>
                <a:spcPct val="130000"/>
              </a:lnSpc>
            </a:pPr>
            <a:r>
              <a:rPr lang="en-US" dirty="0">
                <a:solidFill>
                  <a:srgbClr val="000000"/>
                </a:solidFill>
              </a:rPr>
              <a:t>construct meaning</a:t>
            </a:r>
            <a:r>
              <a:rPr lang="en-US" dirty="0">
                <a:solidFill>
                  <a:schemeClr val="tx1"/>
                </a:solidFill>
              </a:rPr>
              <a:t>, and </a:t>
            </a:r>
          </a:p>
          <a:p>
            <a:pPr>
              <a:lnSpc>
                <a:spcPct val="130000"/>
              </a:lnSpc>
            </a:pPr>
            <a:r>
              <a:rPr lang="en-US" dirty="0">
                <a:solidFill>
                  <a:srgbClr val="000000"/>
                </a:solidFill>
              </a:rPr>
              <a:t>communicate their ideas about objects and phenomena</a:t>
            </a:r>
            <a:r>
              <a:rPr lang="en-US" dirty="0">
                <a:solidFill>
                  <a:schemeClr val="tx1"/>
                </a:solidFill>
              </a:rPr>
              <a:t>.</a:t>
            </a:r>
            <a:r>
              <a:rPr lang="en-US" dirty="0">
                <a:solidFill>
                  <a:srgbClr val="000000"/>
                </a:solidFill>
              </a:rPr>
              <a:t> </a:t>
            </a:r>
            <a:endParaRPr lang="en-US" dirty="0"/>
          </a:p>
        </p:txBody>
      </p:sp>
      <p:pic>
        <p:nvPicPr>
          <p:cNvPr id="6" name="Content Placeholder 5">
            <a:extLst>
              <a:ext uri="{FF2B5EF4-FFF2-40B4-BE49-F238E27FC236}">
                <a16:creationId xmlns:a16="http://schemas.microsoft.com/office/drawing/2014/main" id="{35BB564B-1032-305C-DA20-C6AE58562929}"/>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a:fillRect/>
          </a:stretch>
        </p:blipFill>
        <p:spPr>
          <a:xfrm>
            <a:off x="6465295" y="962859"/>
            <a:ext cx="5726705" cy="4943699"/>
          </a:xfrm>
        </p:spPr>
      </p:pic>
    </p:spTree>
    <p:extLst>
      <p:ext uri="{BB962C8B-B14F-4D97-AF65-F5344CB8AC3E}">
        <p14:creationId xmlns:p14="http://schemas.microsoft.com/office/powerpoint/2010/main" val="3510154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046756" y="1376269"/>
            <a:ext cx="4348203" cy="4105460"/>
          </a:xfrm>
        </p:spPr>
        <p:txBody>
          <a:bodyPr anchor="ctr">
            <a:noAutofit/>
          </a:bodyPr>
          <a:lstStyle/>
          <a:p>
            <a:r>
              <a:rPr lang="en-US" sz="3600" dirty="0"/>
              <a:t>How do you feel about science?</a:t>
            </a:r>
            <a:endParaRPr lang="en-US" sz="2800" dirty="0">
              <a:solidFill>
                <a:schemeClr val="bg1"/>
              </a:solidFill>
              <a:latin typeface="Montserrat" pitchFamily="2" charset="77"/>
            </a:endParaRPr>
          </a:p>
        </p:txBody>
      </p:sp>
      <p:pic>
        <p:nvPicPr>
          <p:cNvPr id="6" name="Content Placeholder 5" descr="A yellow face with with a happy expression. A yellow face with a neutral expression. A yellow face with a sad expression.">
            <a:extLst>
              <a:ext uri="{FF2B5EF4-FFF2-40B4-BE49-F238E27FC236}">
                <a16:creationId xmlns:a16="http://schemas.microsoft.com/office/drawing/2014/main" id="{60FABD1F-C2B1-86B5-CFD3-F61FCDB4187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737059" y="683418"/>
            <a:ext cx="1947547" cy="5491163"/>
          </a:xfrm>
        </p:spPr>
      </p:pic>
    </p:spTree>
    <p:extLst>
      <p:ext uri="{BB962C8B-B14F-4D97-AF65-F5344CB8AC3E}">
        <p14:creationId xmlns:p14="http://schemas.microsoft.com/office/powerpoint/2010/main" val="2258638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614F0-EB8B-BA05-6F94-4C2C1C16E8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88494-66A7-C1EB-FAF2-8CD278E7465B}"/>
              </a:ext>
            </a:extLst>
          </p:cNvPr>
          <p:cNvSpPr>
            <a:spLocks noGrp="1"/>
          </p:cNvSpPr>
          <p:nvPr>
            <p:ph type="title"/>
          </p:nvPr>
        </p:nvSpPr>
        <p:spPr/>
        <p:txBody>
          <a:bodyPr/>
          <a:lstStyle/>
          <a:p>
            <a:r>
              <a:rPr lang="en-US" dirty="0"/>
              <a:t>Experiences as a Science Learner and Educator</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4D6C70-2480-8970-183F-BDECC9E21A9D}"/>
              </a:ext>
            </a:extLst>
          </p:cNvPr>
          <p:cNvSpPr>
            <a:spLocks noGrp="1"/>
          </p:cNvSpPr>
          <p:nvPr>
            <p:ph sz="half" idx="1"/>
          </p:nvPr>
        </p:nvSpPr>
        <p:spPr>
          <a:xfrm>
            <a:off x="838200" y="1324304"/>
            <a:ext cx="5257800" cy="4534570"/>
          </a:xfrm>
        </p:spPr>
        <p:txBody>
          <a:bodyPr>
            <a:normAutofit fontScale="85000" lnSpcReduction="10000"/>
          </a:bodyPr>
          <a:lstStyle/>
          <a:p>
            <a:pPr lvl="0">
              <a:lnSpc>
                <a:spcPct val="140000"/>
              </a:lnSpc>
            </a:pPr>
            <a:r>
              <a:rPr lang="en-US" dirty="0"/>
              <a:t>How would you describe your early experiences with science? </a:t>
            </a:r>
          </a:p>
          <a:p>
            <a:pPr lvl="0">
              <a:lnSpc>
                <a:spcPct val="140000"/>
              </a:lnSpc>
            </a:pPr>
            <a:r>
              <a:rPr lang="en-US" dirty="0"/>
              <a:t>How have your previous experiences influenced your attitudes toward science? </a:t>
            </a:r>
          </a:p>
          <a:p>
            <a:pPr lvl="0">
              <a:lnSpc>
                <a:spcPct val="140000"/>
              </a:lnSpc>
            </a:pPr>
            <a:r>
              <a:rPr lang="en-US" dirty="0"/>
              <a:t>In what ways do you think your identities influenced your attitudes toward science? </a:t>
            </a:r>
          </a:p>
        </p:txBody>
      </p:sp>
      <p:pic>
        <p:nvPicPr>
          <p:cNvPr id="8" name="Content Placeholder 7">
            <a:extLst>
              <a:ext uri="{FF2B5EF4-FFF2-40B4-BE49-F238E27FC236}">
                <a16:creationId xmlns:a16="http://schemas.microsoft.com/office/drawing/2014/main" id="{1319DCD9-8644-7243-93AE-26C9834A1DB0}"/>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a:ext>
            </a:extLst>
          </a:blip>
          <a:srcRect/>
          <a:stretch>
            <a:fillRect/>
          </a:stretch>
        </p:blipFill>
        <p:spPr>
          <a:xfrm>
            <a:off x="6372225" y="964669"/>
            <a:ext cx="5819775" cy="4885737"/>
          </a:xfrm>
        </p:spPr>
      </p:pic>
    </p:spTree>
    <p:extLst>
      <p:ext uri="{BB962C8B-B14F-4D97-AF65-F5344CB8AC3E}">
        <p14:creationId xmlns:p14="http://schemas.microsoft.com/office/powerpoint/2010/main" val="3986661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0D63C-F989-83A4-2F66-7947C847FF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17DE4-7386-CCDF-0367-B7B892CF7825}"/>
              </a:ext>
            </a:extLst>
          </p:cNvPr>
          <p:cNvSpPr>
            <a:spLocks noGrp="1"/>
          </p:cNvSpPr>
          <p:nvPr>
            <p:ph type="title"/>
          </p:nvPr>
        </p:nvSpPr>
        <p:spPr/>
        <p:txBody>
          <a:bodyPr/>
          <a:lstStyle/>
          <a:p>
            <a:r>
              <a:rPr lang="en-US" dirty="0"/>
              <a:t>Your Thoughts and Feelings Matter</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2CE9BADB-DBB6-B381-9340-97F71ED70B4D}"/>
              </a:ext>
            </a:extLst>
          </p:cNvPr>
          <p:cNvSpPr>
            <a:spLocks noGrp="1"/>
          </p:cNvSpPr>
          <p:nvPr>
            <p:ph idx="1"/>
          </p:nvPr>
        </p:nvSpPr>
        <p:spPr/>
        <p:txBody>
          <a:bodyPr/>
          <a:lstStyle/>
          <a:p>
            <a:pPr marL="0" indent="0">
              <a:spcAft>
                <a:spcPts val="2400"/>
              </a:spcAft>
              <a:buNone/>
            </a:pPr>
            <a:r>
              <a:rPr lang="en-US" dirty="0">
                <a:solidFill>
                  <a:schemeClr val="tx1"/>
                </a:solidFill>
                <a:latin typeface="Montserrat"/>
              </a:rPr>
              <a:t>Your thoughts and feelings about STEAM may</a:t>
            </a:r>
          </a:p>
          <a:p>
            <a:r>
              <a:rPr lang="en-US" dirty="0">
                <a:solidFill>
                  <a:schemeClr val="tx1"/>
                </a:solidFill>
                <a:latin typeface="Montserrat"/>
                <a:ea typeface="Calibri"/>
              </a:rPr>
              <a:t>contribute to your sense of identity as a STEAM learner, and</a:t>
            </a:r>
          </a:p>
          <a:p>
            <a:pPr>
              <a:spcAft>
                <a:spcPts val="10200"/>
              </a:spcAft>
            </a:pPr>
            <a:r>
              <a:rPr lang="en-US" dirty="0">
                <a:solidFill>
                  <a:schemeClr val="tx1"/>
                </a:solidFill>
                <a:latin typeface="Montserrat"/>
                <a:ea typeface="Calibri"/>
              </a:rPr>
              <a:t>affect the ways you support children in their STEAM learning.</a:t>
            </a:r>
          </a:p>
        </p:txBody>
      </p:sp>
      <p:sp>
        <p:nvSpPr>
          <p:cNvPr id="4" name="Content Placeholder 3">
            <a:extLst>
              <a:ext uri="{FF2B5EF4-FFF2-40B4-BE49-F238E27FC236}">
                <a16:creationId xmlns:a16="http://schemas.microsoft.com/office/drawing/2014/main" id="{3F04472F-2E46-BE75-CEDD-587134DD69A1}"/>
              </a:ext>
            </a:extLst>
          </p:cNvPr>
          <p:cNvSpPr>
            <a:spLocks noGrp="1"/>
          </p:cNvSpPr>
          <p:nvPr>
            <p:ph sz="quarter" idx="10"/>
          </p:nvPr>
        </p:nvSpPr>
        <p:spPr/>
        <p:txBody>
          <a:bodyPr>
            <a:normAutofit fontScale="77500" lnSpcReduction="20000"/>
          </a:bodyPr>
          <a:lstStyle/>
          <a:p>
            <a:r>
              <a:rPr lang="en-US" dirty="0">
                <a:latin typeface="Montserrat"/>
                <a:ea typeface="Calibri"/>
              </a:rPr>
              <a:t>Haney et al. (2002); McClure et al. (2017); Spaepen et al. (2017); Brown (2005); Wilkins (2008); Beijaard et al. (2004); </a:t>
            </a:r>
            <a:br>
              <a:rPr lang="en-US" dirty="0">
                <a:latin typeface="Montserrat"/>
                <a:ea typeface="Calibri"/>
              </a:rPr>
            </a:br>
            <a:r>
              <a:rPr lang="en-US" dirty="0">
                <a:latin typeface="Montserrat"/>
                <a:ea typeface="Calibri"/>
              </a:rPr>
              <a:t>Watson (2006) </a:t>
            </a:r>
            <a:endParaRPr lang="en-US" dirty="0">
              <a:latin typeface="Montserrat"/>
            </a:endParaRPr>
          </a:p>
        </p:txBody>
      </p:sp>
    </p:spTree>
    <p:extLst>
      <p:ext uri="{BB962C8B-B14F-4D97-AF65-F5344CB8AC3E}">
        <p14:creationId xmlns:p14="http://schemas.microsoft.com/office/powerpoint/2010/main" val="2194497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49411-06E0-1AEC-A083-E4B93F5CB7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27A93A-9961-EDAA-CBA2-0125A727DEB0}"/>
              </a:ext>
            </a:extLst>
          </p:cNvPr>
          <p:cNvSpPr>
            <a:spLocks noGrp="1"/>
          </p:cNvSpPr>
          <p:nvPr>
            <p:ph type="title"/>
          </p:nvPr>
        </p:nvSpPr>
        <p:spPr/>
        <p:txBody>
          <a:bodyPr/>
          <a:lstStyle/>
          <a:p>
            <a:r>
              <a:rPr lang="en-US" dirty="0"/>
              <a:t>Identity and Sense of Belonging</a:t>
            </a:r>
            <a:r>
              <a:rPr lang="en-US" b="0" dirty="0"/>
              <a:t> </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97E37EA4-7C4C-4FAC-56B7-EF586DC7D504}"/>
              </a:ext>
            </a:extLst>
          </p:cNvPr>
          <p:cNvSpPr>
            <a:spLocks noGrp="1"/>
          </p:cNvSpPr>
          <p:nvPr>
            <p:ph sz="half" idx="1"/>
          </p:nvPr>
        </p:nvSpPr>
        <p:spPr>
          <a:xfrm>
            <a:off x="838200" y="1324303"/>
            <a:ext cx="5257800" cy="4847897"/>
          </a:xfrm>
        </p:spPr>
        <p:txBody>
          <a:bodyPr>
            <a:normAutofit lnSpcReduction="10000"/>
          </a:bodyPr>
          <a:lstStyle/>
          <a:p>
            <a:pPr fontAlgn="base">
              <a:spcAft>
                <a:spcPts val="1800"/>
              </a:spcAft>
            </a:pPr>
            <a:r>
              <a:rPr lang="en-US" b="1" dirty="0">
                <a:solidFill>
                  <a:srgbClr val="000000"/>
                </a:solidFill>
                <a:latin typeface="Montserrat"/>
              </a:rPr>
              <a:t>Identity</a:t>
            </a:r>
            <a:r>
              <a:rPr lang="en-US" dirty="0">
                <a:solidFill>
                  <a:srgbClr val="000000"/>
                </a:solidFill>
                <a:latin typeface="Montserrat"/>
              </a:rPr>
              <a:t> is our</a:t>
            </a:r>
            <a:r>
              <a:rPr lang="en-US" b="1" dirty="0">
                <a:solidFill>
                  <a:srgbClr val="000000"/>
                </a:solidFill>
                <a:latin typeface="Montserrat"/>
              </a:rPr>
              <a:t> </a:t>
            </a:r>
            <a:r>
              <a:rPr lang="en-US" dirty="0">
                <a:solidFill>
                  <a:srgbClr val="000000"/>
                </a:solidFill>
                <a:latin typeface="Montserrat"/>
              </a:rPr>
              <a:t>personal concept of who we are. </a:t>
            </a:r>
            <a:endParaRPr lang="en-US" baseline="30000" dirty="0">
              <a:solidFill>
                <a:srgbClr val="000000"/>
              </a:solidFill>
              <a:latin typeface="Montserrat"/>
            </a:endParaRPr>
          </a:p>
          <a:p>
            <a:pPr fontAlgn="base"/>
            <a:r>
              <a:rPr lang="en-US" b="1" dirty="0">
                <a:solidFill>
                  <a:srgbClr val="000000"/>
                </a:solidFill>
                <a:latin typeface="Montserrat"/>
              </a:rPr>
              <a:t>Belonging</a:t>
            </a:r>
            <a:r>
              <a:rPr lang="en-US" dirty="0">
                <a:solidFill>
                  <a:srgbClr val="000000"/>
                </a:solidFill>
                <a:latin typeface="Montserrat"/>
              </a:rPr>
              <a:t> is our sense of being included, valued, and encouraged by others.</a:t>
            </a:r>
          </a:p>
          <a:p>
            <a:pPr marL="0" indent="0" fontAlgn="base">
              <a:lnSpc>
                <a:spcPct val="100000"/>
              </a:lnSpc>
              <a:spcBef>
                <a:spcPts val="8400"/>
              </a:spcBef>
              <a:buNone/>
            </a:pPr>
            <a:r>
              <a:rPr lang="en-US" sz="1400" dirty="0">
                <a:solidFill>
                  <a:schemeClr val="bg1">
                    <a:lumMod val="50000"/>
                  </a:schemeClr>
                </a:solidFill>
                <a:latin typeface="Montserrat"/>
              </a:rPr>
              <a:t>Vincent-Ruz &amp; Schunn (2018); Balgopal, et al. (2022); Seyranian et al. (2018); Vincent-Ruz &amp; Schunn (2018); Masters &amp; Meltzoff (2020); Balgopal, et al. (2022); Pew Research Center (2022) </a:t>
            </a:r>
            <a:endParaRPr lang="en-US" sz="1400" dirty="0">
              <a:solidFill>
                <a:schemeClr val="bg1">
                  <a:lumMod val="50000"/>
                </a:schemeClr>
              </a:solidFill>
            </a:endParaRPr>
          </a:p>
        </p:txBody>
      </p:sp>
      <p:pic>
        <p:nvPicPr>
          <p:cNvPr id="8" name="Content Placeholder 7">
            <a:extLst>
              <a:ext uri="{FF2B5EF4-FFF2-40B4-BE49-F238E27FC236}">
                <a16:creationId xmlns:a16="http://schemas.microsoft.com/office/drawing/2014/main" id="{1BACEBAE-9543-85AF-F91F-2370D92C5B9C}"/>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6507956" y="961763"/>
            <a:ext cx="5684044" cy="4763571"/>
          </a:xfrm>
        </p:spPr>
      </p:pic>
    </p:spTree>
    <p:extLst>
      <p:ext uri="{BB962C8B-B14F-4D97-AF65-F5344CB8AC3E}">
        <p14:creationId xmlns:p14="http://schemas.microsoft.com/office/powerpoint/2010/main" val="4137451729"/>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8542</TotalTime>
  <Words>7011</Words>
  <Application>Microsoft Macintosh PowerPoint</Application>
  <PresentationFormat>Widescreen</PresentationFormat>
  <Paragraphs>435</Paragraphs>
  <Slides>28</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Montserrat Medium</vt:lpstr>
      <vt:lpstr>Poppins</vt:lpstr>
      <vt:lpstr>Montserrat</vt:lpstr>
      <vt:lpstr>Courier New</vt:lpstr>
      <vt:lpstr>Symbol</vt:lpstr>
      <vt:lpstr>Arial</vt:lpstr>
      <vt:lpstr>Montserrat SemiBold</vt:lpstr>
      <vt:lpstr>Calibri</vt:lpstr>
      <vt:lpstr>Office Theme</vt:lpstr>
      <vt:lpstr>STEAM Identity and Sense of Belonging</vt:lpstr>
      <vt:lpstr>Feelings About Science</vt:lpstr>
      <vt:lpstr>Acknowledgments</vt:lpstr>
      <vt:lpstr>Session Goals</vt:lpstr>
      <vt:lpstr>What is STEAM? </vt:lpstr>
      <vt:lpstr>How do you feel about science?</vt:lpstr>
      <vt:lpstr>Experiences as a Science Learner and Educator</vt:lpstr>
      <vt:lpstr>Your Thoughts and Feelings Matter</vt:lpstr>
      <vt:lpstr>Identity and Sense of Belonging </vt:lpstr>
      <vt:lpstr>Play:  Shadow Puppets</vt:lpstr>
      <vt:lpstr>Discuss: Being a STEAM Learner  </vt:lpstr>
      <vt:lpstr>Who is a science educator?</vt:lpstr>
      <vt:lpstr>Reflect: My Identity as a STEAM Educator  </vt:lpstr>
      <vt:lpstr>Identities Evolve and Change</vt:lpstr>
      <vt:lpstr>Being a STEAM Educator</vt:lpstr>
      <vt:lpstr>Who belongs in STEAM? How does STEAM identity connect to feelings of belonging in STEAM?</vt:lpstr>
      <vt:lpstr>Biases and Stereotypes </vt:lpstr>
      <vt:lpstr>Math Myths</vt:lpstr>
      <vt:lpstr>Science Myths</vt:lpstr>
      <vt:lpstr>Biases and Stereotypes Affect Participation in STEAM</vt:lpstr>
      <vt:lpstr>Biases and Stereotypes Affect Participation in STEAM (continued)</vt:lpstr>
      <vt:lpstr>Reflect: Stereotypes and My Experiences</vt:lpstr>
      <vt:lpstr>STEAM is Everywhere and is for Everyone</vt:lpstr>
      <vt:lpstr>STEAM in My Life </vt:lpstr>
      <vt:lpstr>STEAM in Your Life</vt:lpstr>
      <vt:lpstr>STEAM in My Learning Setting</vt:lpstr>
      <vt:lpstr>Developing My Identity and Sense of Belonging in STEAM  </vt:lpstr>
      <vt:lpstr>I Am a STEAM Learner and Educator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STEAM Identity and Sense of Belonging</dc:title>
  <dc:creator>areff</dc:creator>
  <cp:lastModifiedBy>Grace Srinivasiah</cp:lastModifiedBy>
  <cp:revision>178</cp:revision>
  <cp:lastPrinted>2023-08-03T16:24:27Z</cp:lastPrinted>
  <dcterms:created xsi:type="dcterms:W3CDTF">2024-09-24T13:13:29Z</dcterms:created>
  <dcterms:modified xsi:type="dcterms:W3CDTF">2025-10-30T18:50:05Z</dcterms:modified>
</cp:coreProperties>
</file>