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handoutMasterIdLst>
    <p:handoutMasterId r:id="rId36"/>
  </p:handoutMasterIdLst>
  <p:sldIdLst>
    <p:sldId id="271" r:id="rId2"/>
    <p:sldId id="402" r:id="rId3"/>
    <p:sldId id="391" r:id="rId4"/>
    <p:sldId id="393" r:id="rId5"/>
    <p:sldId id="392" r:id="rId6"/>
    <p:sldId id="396" r:id="rId7"/>
    <p:sldId id="394" r:id="rId8"/>
    <p:sldId id="405" r:id="rId9"/>
    <p:sldId id="328" r:id="rId10"/>
    <p:sldId id="406" r:id="rId11"/>
    <p:sldId id="407" r:id="rId12"/>
    <p:sldId id="408" r:id="rId13"/>
    <p:sldId id="409" r:id="rId14"/>
    <p:sldId id="410" r:id="rId15"/>
    <p:sldId id="411" r:id="rId16"/>
    <p:sldId id="412" r:id="rId17"/>
    <p:sldId id="413" r:id="rId18"/>
    <p:sldId id="40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Lst>
  <p:sldSz cx="12192000" cy="6858000"/>
  <p:notesSz cx="6858000" cy="9144000"/>
  <p:embeddedFontLst>
    <p:embeddedFont>
      <p:font typeface="Montserrat" panose="00000500000000000000" pitchFamily="50" charset="0"/>
      <p:regular r:id="rId37"/>
      <p:bold r:id="rId38"/>
      <p:italic r:id="rId39"/>
      <p:boldItalic r:id="rId40"/>
    </p:embeddedFont>
    <p:embeddedFont>
      <p:font typeface="Montserrat Medium" panose="00000600000000000000" pitchFamily="2" charset="0"/>
      <p:regular r:id="rId41"/>
      <p:italic r:id="rId42"/>
    </p:embeddedFont>
    <p:embeddedFont>
      <p:font typeface="Montserrat SemiBold" panose="00000700000000000000" pitchFamily="2" charset="0"/>
      <p:regular r:id="rId43"/>
      <p:bold r:id="rId44"/>
      <p:italic r:id="rId45"/>
      <p:boldItalic r:id="rId46"/>
    </p:embeddedFont>
    <p:embeddedFont>
      <p:font typeface="Poppins" panose="00000500000000000000" pitchFamily="2"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76"/>
    <a:srgbClr val="0F173D"/>
    <a:srgbClr val="4C8503"/>
    <a:srgbClr val="42509F"/>
    <a:srgbClr val="2078AE"/>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8" autoAdjust="0"/>
    <p:restoredTop sz="79848" autoAdjust="0"/>
  </p:normalViewPr>
  <p:slideViewPr>
    <p:cSldViewPr snapToGrid="0">
      <p:cViewPr varScale="1">
        <p:scale>
          <a:sx n="123" d="100"/>
          <a:sy n="123" d="100"/>
        </p:scale>
        <p:origin x="1212" y="138"/>
      </p:cViewPr>
      <p:guideLst/>
    </p:cSldViewPr>
  </p:slideViewPr>
  <p:outlineViewPr>
    <p:cViewPr>
      <p:scale>
        <a:sx n="33" d="100"/>
        <a:sy n="33" d="100"/>
      </p:scale>
      <p:origin x="0" y="-7212"/>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400" b="0" dirty="0">
              <a:solidFill>
                <a:schemeClr val="tx1"/>
              </a:solidFill>
              <a:latin typeface="Montserrat" panose="00000500000000000000" pitchFamily="50" charset="0"/>
            </a:rPr>
            <a:t>Adding makes more, and taking away makes less.</a:t>
          </a:r>
          <a:endParaRPr lang="en-US" sz="2400" b="0" dirty="0">
            <a:latin typeface="Montserrat" panose="00000500000000000000" pitchFamily="50" charset="0"/>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n-US" sz="2400" b="0" dirty="0">
              <a:solidFill>
                <a:schemeClr val="tx1"/>
              </a:solidFill>
              <a:latin typeface="Montserrat" panose="00000500000000000000" pitchFamily="50" charset="0"/>
            </a:rPr>
            <a:t>Numbers can be put together (composed) and taken apart (decomposed).</a:t>
          </a:r>
          <a:endParaRPr lang="en-US" sz="2400" b="0" dirty="0">
            <a:latin typeface="Montserrat" panose="00000500000000000000" pitchFamily="50" charset="0"/>
          </a:endParaRP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n-US" sz="2400" b="0" dirty="0">
              <a:latin typeface="Montserrat" pitchFamily="2" charset="77"/>
            </a:rPr>
            <a:t>Numbers can be added in any order (commutative).</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accent4"/>
          </a:solidFill>
        </a:ln>
      </dgm:spPr>
      <dgm:t>
        <a:bodyPr/>
        <a:lstStyle/>
        <a:p>
          <a:r>
            <a:rPr lang="en-US" sz="2400" b="0" dirty="0">
              <a:latin typeface="Montserrat" pitchFamily="2" charset="77"/>
            </a:rPr>
            <a:t>Addition and subtraction are opposites (inverse).</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ScaleY="86698"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4" custScaleY="92250" custLinFactNeighborY="-70126">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4" custScaleY="88110" custLinFactY="-4185" custLinFactNeighborY="-100000">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4" custScaleY="87029" custLinFactY="-13635"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400" b="0" dirty="0">
              <a:solidFill>
                <a:srgbClr val="0F173D"/>
              </a:solidFill>
              <a:latin typeface="Montserrat" panose="00000500000000000000" pitchFamily="50" charset="0"/>
            </a:rPr>
            <a:t>Counting</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n-US" sz="2400" b="0" dirty="0">
              <a:solidFill>
                <a:srgbClr val="0F173D"/>
              </a:solidFill>
              <a:latin typeface="Montserrat" panose="00000500000000000000" pitchFamily="50" charset="0"/>
            </a:rPr>
            <a:t>Composing, decomposing, and </a:t>
          </a:r>
          <a:r>
            <a:rPr lang="en-US" sz="2400" b="0" strike="noStrike" dirty="0">
              <a:solidFill>
                <a:srgbClr val="0F173D"/>
              </a:solidFill>
              <a:latin typeface="Montserrat" panose="00000500000000000000" pitchFamily="50" charset="0"/>
            </a:rPr>
            <a:t>u</a:t>
          </a:r>
          <a:r>
            <a:rPr lang="en-US" sz="2400" b="0" dirty="0">
              <a:solidFill>
                <a:srgbClr val="0F173D"/>
              </a:solidFill>
              <a:latin typeface="Montserrat" panose="00000500000000000000" pitchFamily="50" charset="0"/>
            </a:rPr>
            <a:t>sing the properties of addition and subtraction</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n-US" sz="2400" dirty="0">
              <a:solidFill>
                <a:srgbClr val="0F173D"/>
              </a:solidFill>
              <a:latin typeface="Montserrat" panose="00000500000000000000" pitchFamily="50" charset="0"/>
            </a:rPr>
            <a:t>Building on known facts</a:t>
          </a:r>
          <a:endParaRPr lang="en-US" sz="2400" b="0" dirty="0">
            <a:solidFill>
              <a:srgbClr val="0F173D"/>
            </a:solidFill>
            <a:latin typeface="Montserrat" panose="00000500000000000000" pitchFamily="50" charset="0"/>
          </a:endParaRP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ScaleY="86698"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ScaleY="92250" custLinFactNeighborY="-70126">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3" custScaleY="88110" custLinFactY="-4185"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80DCBDA3-04F5-4744-9589-CCDCD5C4A422}" type="presOf" srcId="{2F65CC07-E9FE-DF4E-B448-764C72F71BBA}" destId="{F85CF650-F98B-9E4A-B938-B6BBAA8B1232}"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0"/>
          <a:ext cx="7488237" cy="925102"/>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Montserrat" panose="00000500000000000000" pitchFamily="50" charset="0"/>
            </a:rPr>
            <a:t>Adding makes more, and taking away makes less.</a:t>
          </a:r>
          <a:endParaRPr lang="en-US" sz="2400" b="0" kern="1200" dirty="0">
            <a:latin typeface="Montserrat" panose="00000500000000000000" pitchFamily="50" charset="0"/>
          </a:endParaRPr>
        </a:p>
      </dsp:txBody>
      <dsp:txXfrm>
        <a:off x="45160" y="45160"/>
        <a:ext cx="7397917" cy="834782"/>
      </dsp:txXfrm>
    </dsp:sp>
    <dsp:sp modelId="{D1F3FE81-C8BC-2449-853F-7A5C63C07C14}">
      <dsp:nvSpPr>
        <dsp:cNvPr id="0" name=""/>
        <dsp:cNvSpPr/>
      </dsp:nvSpPr>
      <dsp:spPr>
        <a:xfrm>
          <a:off x="0" y="989047"/>
          <a:ext cx="7488237" cy="984344"/>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Montserrat" panose="00000500000000000000" pitchFamily="50" charset="0"/>
            </a:rPr>
            <a:t>Numbers can be put together (composed) and taken apart (decomposed).</a:t>
          </a:r>
          <a:endParaRPr lang="en-US" sz="2400" b="0" kern="1200" dirty="0">
            <a:latin typeface="Montserrat" panose="00000500000000000000" pitchFamily="50" charset="0"/>
          </a:endParaRPr>
        </a:p>
      </dsp:txBody>
      <dsp:txXfrm>
        <a:off x="48052" y="1037099"/>
        <a:ext cx="7392133" cy="888240"/>
      </dsp:txXfrm>
    </dsp:sp>
    <dsp:sp modelId="{F85CF650-F98B-9E4A-B938-B6BBAA8B1232}">
      <dsp:nvSpPr>
        <dsp:cNvPr id="0" name=""/>
        <dsp:cNvSpPr/>
      </dsp:nvSpPr>
      <dsp:spPr>
        <a:xfrm>
          <a:off x="0" y="2043855"/>
          <a:ext cx="7488237" cy="940168"/>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Numbers can be added in any order (commutative).</a:t>
          </a:r>
        </a:p>
      </dsp:txBody>
      <dsp:txXfrm>
        <a:off x="45895" y="2089750"/>
        <a:ext cx="7396447" cy="848378"/>
      </dsp:txXfrm>
    </dsp:sp>
    <dsp:sp modelId="{2AC87579-6763-8346-9CE0-9639BF48D6DF}">
      <dsp:nvSpPr>
        <dsp:cNvPr id="0" name=""/>
        <dsp:cNvSpPr/>
      </dsp:nvSpPr>
      <dsp:spPr>
        <a:xfrm>
          <a:off x="0" y="3047348"/>
          <a:ext cx="7488237" cy="928634"/>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Addition and subtraction are opposites (inverse).</a:t>
          </a:r>
        </a:p>
      </dsp:txBody>
      <dsp:txXfrm>
        <a:off x="45332" y="3092680"/>
        <a:ext cx="7397573" cy="837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299504"/>
          <a:ext cx="7488237" cy="1054941"/>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0F173D"/>
              </a:solidFill>
              <a:latin typeface="Montserrat" panose="00000500000000000000" pitchFamily="50" charset="0"/>
            </a:rPr>
            <a:t>Counting</a:t>
          </a:r>
        </a:p>
      </dsp:txBody>
      <dsp:txXfrm>
        <a:off x="51498" y="351002"/>
        <a:ext cx="7385241" cy="951945"/>
      </dsp:txXfrm>
    </dsp:sp>
    <dsp:sp modelId="{D1F3FE81-C8BC-2449-853F-7A5C63C07C14}">
      <dsp:nvSpPr>
        <dsp:cNvPr id="0" name=""/>
        <dsp:cNvSpPr/>
      </dsp:nvSpPr>
      <dsp:spPr>
        <a:xfrm>
          <a:off x="0" y="1449153"/>
          <a:ext cx="7488237" cy="1122498"/>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0F173D"/>
              </a:solidFill>
              <a:latin typeface="Montserrat" panose="00000500000000000000" pitchFamily="50" charset="0"/>
            </a:rPr>
            <a:t>Composing, decomposing, and </a:t>
          </a:r>
          <a:r>
            <a:rPr lang="en-US" sz="2400" b="0" strike="noStrike" kern="1200" dirty="0">
              <a:solidFill>
                <a:srgbClr val="0F173D"/>
              </a:solidFill>
              <a:latin typeface="Montserrat" panose="00000500000000000000" pitchFamily="50" charset="0"/>
            </a:rPr>
            <a:t>u</a:t>
          </a:r>
          <a:r>
            <a:rPr lang="en-US" sz="2400" b="0" kern="1200" dirty="0">
              <a:solidFill>
                <a:srgbClr val="0F173D"/>
              </a:solidFill>
              <a:latin typeface="Montserrat" panose="00000500000000000000" pitchFamily="50" charset="0"/>
            </a:rPr>
            <a:t>sing the properties of addition and subtraction</a:t>
          </a:r>
        </a:p>
      </dsp:txBody>
      <dsp:txXfrm>
        <a:off x="54796" y="1503949"/>
        <a:ext cx="7378645" cy="1012906"/>
      </dsp:txXfrm>
    </dsp:sp>
    <dsp:sp modelId="{F85CF650-F98B-9E4A-B938-B6BBAA8B1232}">
      <dsp:nvSpPr>
        <dsp:cNvPr id="0" name=""/>
        <dsp:cNvSpPr/>
      </dsp:nvSpPr>
      <dsp:spPr>
        <a:xfrm>
          <a:off x="0" y="2652004"/>
          <a:ext cx="7488237" cy="1072122"/>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F173D"/>
              </a:solidFill>
              <a:latin typeface="Montserrat" panose="00000500000000000000" pitchFamily="50" charset="0"/>
            </a:rPr>
            <a:t>Building on known facts</a:t>
          </a:r>
          <a:endParaRPr lang="en-US" sz="2400" b="0" kern="1200" dirty="0">
            <a:solidFill>
              <a:srgbClr val="0F173D"/>
            </a:solidFill>
            <a:latin typeface="Montserrat" panose="00000500000000000000" pitchFamily="50" charset="0"/>
          </a:endParaRPr>
        </a:p>
      </dsp:txBody>
      <dsp:txXfrm>
        <a:off x="52337" y="2704341"/>
        <a:ext cx="7383563" cy="9674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10/6/2025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10/6/2025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ested.ent.box.com/file/1627040656543"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ested.ent.box.com/file/1538589270460" TargetMode="External"/><Relationship Id="rId5" Type="http://schemas.openxmlformats.org/officeDocument/2006/relationships/hyperlink" Target="https://wested.ent.box.com/file/1404637898077" TargetMode="External"/><Relationship Id="rId4" Type="http://schemas.openxmlformats.org/officeDocument/2006/relationships/hyperlink" Target="https://wested.ent.box.com/file/1622748548888"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ZWGM-y_tL4k"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youtu.be/MHszjwzaVOY" TargetMode="External"/><Relationship Id="rId5" Type="http://schemas.openxmlformats.org/officeDocument/2006/relationships/hyperlink" Target="https://youtu.be/kntorkBEnVA" TargetMode="External"/><Relationship Id="rId4" Type="http://schemas.openxmlformats.org/officeDocument/2006/relationships/hyperlink" Target="https://youtu.be/_FRjbFN8TN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b="1" dirty="0">
                <a:solidFill>
                  <a:srgbClr val="C00000"/>
                </a:solidFill>
              </a:rPr>
              <a:t>Talking Points</a:t>
            </a:r>
          </a:p>
          <a:p>
            <a:pPr marL="171450" indent="-171450">
              <a:buFont typeface="Symbol"/>
              <a:buChar char="•"/>
            </a:pPr>
            <a:r>
              <a:rPr lang="en-US" dirty="0">
                <a:solidFill>
                  <a:srgbClr val="C00000"/>
                </a:solidFill>
              </a:rPr>
              <a:t>In this session, we will explore how children in preschool, transitional kindergarten (TK), and kindergarten (K) develop an understanding of addition and subtraction. We will also focus on ways we can support children (3–6 years old) to understand and use addition and subtraction.</a:t>
            </a:r>
            <a:endParaRPr lang="en-US" dirty="0">
              <a:solidFill>
                <a:srgbClr val="C00000"/>
              </a:solidFill>
              <a:ea typeface="Calibri"/>
              <a:cs typeface="Calibri"/>
            </a:endParaRPr>
          </a:p>
          <a:p>
            <a:pPr marL="171450" indent="-171450">
              <a:buFont typeface="Symbol"/>
              <a:buChar char="•"/>
            </a:pPr>
            <a:r>
              <a:rPr lang="en-US" dirty="0">
                <a:solidFill>
                  <a:srgbClr val="C00000"/>
                </a:solidFill>
              </a:rPr>
              <a:t>We will use “TK” to refer to transitional kindergarten and “K” for kindergarten.</a:t>
            </a:r>
            <a:endParaRPr lang="en-US" dirty="0">
              <a:solidFill>
                <a:srgbClr val="C00000"/>
              </a:solidFill>
              <a:ea typeface="Calibri"/>
              <a:cs typeface="Calibri"/>
            </a:endParaRPr>
          </a:p>
          <a:p>
            <a:r>
              <a:rPr lang="en-US" b="1" dirty="0">
                <a:solidFill>
                  <a:srgbClr val="C00000"/>
                </a:solidFill>
              </a:rPr>
              <a:t>Facilitator Notes</a:t>
            </a:r>
          </a:p>
          <a:p>
            <a:pPr marL="171450" indent="-171450">
              <a:buFont typeface="Symbol"/>
              <a:buChar char="•"/>
            </a:pPr>
            <a:r>
              <a:rPr lang="en-US" dirty="0">
                <a:solidFill>
                  <a:srgbClr val="C00000"/>
                </a:solidFill>
              </a:rPr>
              <a:t>Adjust talking points to reflect your session length and participant needs. If necessary, add introductory and “housekeeping” information.</a:t>
            </a:r>
          </a:p>
          <a:p>
            <a:pPr marL="171450" indent="-171450">
              <a:buFont typeface="Symbol"/>
              <a:buChar char="•"/>
            </a:pPr>
            <a:r>
              <a:rPr lang="en-US" dirty="0">
                <a:solidFill>
                  <a:srgbClr val="C00000"/>
                </a:solidFill>
              </a:rPr>
              <a:t>We recommend providing collections of small objects (for example, paper clips, shells, cotton balls, counting chips) that participants can use to engage in adding and subtracting experiences throughout this session. If your agency implements Counting Collections, you might provide some of these collections or invite educators to bring their own collections of objects from their learning settings.</a:t>
            </a:r>
          </a:p>
          <a:p>
            <a:pPr marL="171450" indent="-171450">
              <a:buFont typeface="Symbol"/>
              <a:buChar char="•"/>
            </a:pPr>
            <a:r>
              <a:rPr lang="en-US" dirty="0">
                <a:solidFill>
                  <a:srgbClr val="C00000"/>
                </a:solidFill>
              </a:rPr>
              <a:t>As you plan your professional learning session, consider the content in each of the PPTs in this suite:</a:t>
            </a:r>
            <a:endParaRPr lang="en-US" dirty="0">
              <a:solidFill>
                <a:srgbClr val="C00000"/>
              </a:solidFill>
              <a:ea typeface="Calibri"/>
              <a:cs typeface="Calibri"/>
            </a:endParaRPr>
          </a:p>
          <a:p>
            <a:pPr marL="628650" lvl="1" indent="-171450">
              <a:buFont typeface="Courier New"/>
              <a:buChar char="○"/>
            </a:pPr>
            <a:r>
              <a:rPr lang="en-US" dirty="0">
                <a:solidFill>
                  <a:srgbClr val="C00000"/>
                </a:solidFill>
              </a:rPr>
              <a:t>PPT 1 “Introduction to Addition and Subtraction: Birth—8 Years” describes how children (birth to eight years old) develop foundational concepts of addition and subtraction and provides opportunities for adults to engage in addition and subtraction concepts. </a:t>
            </a:r>
            <a:endParaRPr lang="en-US" dirty="0">
              <a:solidFill>
                <a:srgbClr val="C00000"/>
              </a:solidFill>
              <a:ea typeface="Calibri"/>
              <a:cs typeface="Calibri"/>
            </a:endParaRPr>
          </a:p>
          <a:p>
            <a:pPr marL="628650" lvl="1" indent="-171450">
              <a:buFont typeface="Courier New"/>
              <a:buChar char="○"/>
            </a:pPr>
            <a:r>
              <a:rPr lang="en-US" dirty="0">
                <a:solidFill>
                  <a:srgbClr val="C00000"/>
                </a:solidFill>
              </a:rPr>
              <a:t>PPT 2b “Addition and Subtraction: Preschool, Transitional Kindergarten, and Kindergarten” and PPT 2c “Addition and Subtraction: Early Elementary Grades” describe in greater depth how children at different age levels develop their understanding and ways of solving addition and subtraction problems. These PPTs also include ideas on how to support children’s understanding and skills of addition and subtraction at specific age ranges.</a:t>
            </a:r>
            <a:endParaRPr lang="en-US" dirty="0">
              <a:solidFill>
                <a:srgbClr val="C00000"/>
              </a:solidFill>
              <a:ea typeface="Calibri"/>
              <a:cs typeface="Calibri"/>
            </a:endParaRPr>
          </a:p>
          <a:p>
            <a:pPr marL="628650" lvl="1" indent="-171450">
              <a:buFont typeface="Courier New"/>
              <a:buChar char="○"/>
            </a:pPr>
            <a:r>
              <a:rPr lang="en-US" dirty="0">
                <a:solidFill>
                  <a:srgbClr val="C00000"/>
                </a:solidFill>
              </a:rPr>
              <a:t>Note, this suite does not offer a PowerPoint (PPT 2a) that focuses on infants’ and toddlers’ development of addition and subtraction concepts. Content related to infants and toddlers is addressed within the PPT 1 “Introduction to Addition and Subtraction: Birth—8 Years.” For more information on ways infants and toddlers develop knowledge and skills related to addition and subtraction, review the Number and Counting suite. Infants’ and toddlers’ understanding of addition and subtraction is closely related to their knowledge and skills of number and counting.</a:t>
            </a:r>
            <a:endParaRPr lang="en-US" dirty="0">
              <a:solidFill>
                <a:srgbClr val="C00000"/>
              </a:solidFill>
              <a:ea typeface="Calibri"/>
              <a:cs typeface="Calibri"/>
            </a:endParaRPr>
          </a:p>
          <a:p>
            <a:pPr marL="171450" indent="-171450">
              <a:buFont typeface="Symbol"/>
              <a:buChar char="•"/>
            </a:pPr>
            <a:r>
              <a:rPr lang="en-US" dirty="0">
                <a:solidFill>
                  <a:srgbClr val="C00000"/>
                </a:solidFill>
              </a:rPr>
              <a:t>We encourage you to offer the content in PPT 1 before, or in combination with, the content in PPT 2b. If your participants work with children in more than one age range, you might combine parts of PPT 1, PPT 2b, and PPT 2c in one session or a series of sessions. Together PPT 1 and one of the age specific slide decks have been designed for up to three hours of professional learning. However, you can adjust slide decks to best meet participant needs and time allowances. </a:t>
            </a:r>
            <a:endParaRPr lang="en-US" dirty="0">
              <a:solidFill>
                <a:srgbClr val="C00000"/>
              </a:solidFill>
              <a:ea typeface="Calibri"/>
              <a:cs typeface="Calibri"/>
            </a:endParaRPr>
          </a:p>
          <a:p>
            <a:endParaRPr lang="en-US" dirty="0">
              <a:solidFill>
                <a:srgbClr val="C00000"/>
              </a:solidFill>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133A-FFEC-FAC9-40CC-127E3007F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164C5-FA0D-3CE1-A109-9A966DCF2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A87E6-9661-BE7E-872B-4B17207961FA}"/>
              </a:ext>
            </a:extLst>
          </p:cNvPr>
          <p:cNvSpPr>
            <a:spLocks noGrp="1"/>
          </p:cNvSpPr>
          <p:nvPr>
            <p:ph type="body" idx="1"/>
          </p:nvPr>
        </p:nvSpPr>
        <p:spPr/>
        <p:txBody>
          <a:bodyPr/>
          <a:lstStyle/>
          <a:p>
            <a:r>
              <a:rPr lang="en-US" b="1" dirty="0"/>
              <a:t>Talking Points</a:t>
            </a:r>
          </a:p>
          <a:p>
            <a:pPr marL="171450" indent="-171450">
              <a:buFont typeface="Symbol"/>
              <a:buChar char="•"/>
            </a:pPr>
            <a:r>
              <a:rPr lang="en-US" dirty="0"/>
              <a:t>Infants and toddlers understand that adding makes more and taking away makes less (McCrink &amp; Wynn, 2004). </a:t>
            </a:r>
            <a:endParaRPr lang="en-US" dirty="0">
              <a:ea typeface="Calibri"/>
              <a:cs typeface="Calibri"/>
            </a:endParaRPr>
          </a:p>
          <a:p>
            <a:pPr marL="171450" indent="-171450">
              <a:buFont typeface="Symbol"/>
              <a:buChar char="•"/>
            </a:pPr>
            <a:r>
              <a:rPr lang="en-US" dirty="0"/>
              <a:t>In preschool, children can begin to communicate more accurately about changes in quantity using number words (for example “three”) and gestures (for example, holding up three fingers). They might communicate using their home language, English, or both.</a:t>
            </a:r>
          </a:p>
          <a:p>
            <a:pPr marL="171450" indent="-171450">
              <a:buFont typeface="Symbol"/>
              <a:buChar char="•"/>
            </a:pPr>
            <a:r>
              <a:rPr lang="en-US" dirty="0"/>
              <a:t>They explore the concepts of adding more and taking away as they solve addition and subtraction problems during daily routines, and playful experiences (Clements &amp; Sarama, 2020). </a:t>
            </a:r>
            <a:endParaRPr lang="en-US" dirty="0">
              <a:ea typeface="Calibri"/>
              <a:cs typeface="Calibri"/>
            </a:endParaRPr>
          </a:p>
          <a:p>
            <a:pPr marL="628650" lvl="1" indent="-171450">
              <a:buFont typeface="Courier New"/>
              <a:buChar char="○"/>
            </a:pPr>
            <a:r>
              <a:rPr lang="en-US" dirty="0"/>
              <a:t>For example, when reading </a:t>
            </a:r>
            <a:r>
              <a:rPr lang="en-US" i="1" dirty="0"/>
              <a:t>Pete the Cat and his Four Groovy Buttons</a:t>
            </a:r>
            <a:r>
              <a:rPr lang="en-US" dirty="0"/>
              <a:t> by Eric Litwin, children make predictions about how many buttons Pete has left after he loses some. They understand that losing a button means there will be less buttons and might be able to communicate a quantity that is less than what he had before. </a:t>
            </a:r>
            <a:endParaRPr lang="en-US" dirty="0">
              <a:ea typeface="Calibri"/>
              <a:cs typeface="Calibri"/>
            </a:endParaRPr>
          </a:p>
          <a:p>
            <a:pPr marL="628650" lvl="1" indent="-171450">
              <a:buFont typeface="Courier New"/>
              <a:buChar char="○"/>
            </a:pPr>
            <a:r>
              <a:rPr lang="en-US" dirty="0"/>
              <a:t>When adding crackers to their plate, children understand this results in more and they might predict how many they have in all.</a:t>
            </a:r>
            <a:endParaRPr lang="en-US" dirty="0">
              <a:ea typeface="Calibri"/>
              <a:cs typeface="Calibri"/>
            </a:endParaRPr>
          </a:p>
          <a:p>
            <a:pPr lvl="1"/>
            <a:r>
              <a:rPr lang="en-US" b="1" dirty="0"/>
              <a:t>Facilitator Notes</a:t>
            </a:r>
          </a:p>
          <a:p>
            <a:pPr marL="171450" indent="-171450">
              <a:buFont typeface="Symbol"/>
              <a:buChar char="•"/>
            </a:pPr>
            <a:r>
              <a:rPr lang="en-US" dirty="0"/>
              <a:t>For more information about what infants and toddlers understand about adding to make more and taking away to make less, review PPT 1 “Introduction to Addition and Subtraction: Birth—8 Years.”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A4D287D4-3545-293A-4A46-7DDAAD50C414}"/>
              </a:ext>
            </a:extLst>
          </p:cNvPr>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171107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E0D8-6DC0-4946-4A57-E13EA8713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60250-7757-8C48-388C-922BA84AD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D8A5E-7CA2-02C8-1787-C7391F03E874}"/>
              </a:ext>
            </a:extLst>
          </p:cNvPr>
          <p:cNvSpPr>
            <a:spLocks noGrp="1"/>
          </p:cNvSpPr>
          <p:nvPr>
            <p:ph type="body" idx="1"/>
          </p:nvPr>
        </p:nvSpPr>
        <p:spPr/>
        <p:txBody>
          <a:bodyPr/>
          <a:lstStyle/>
          <a:p>
            <a:r>
              <a:rPr lang="en-US" b="1" dirty="0"/>
              <a:t>Time: </a:t>
            </a:r>
            <a:r>
              <a:rPr lang="en-US" dirty="0"/>
              <a:t>5–10 minutes</a:t>
            </a:r>
          </a:p>
          <a:p>
            <a:r>
              <a:rPr lang="en-US" b="1" dirty="0"/>
              <a:t>Materials: </a:t>
            </a:r>
            <a:r>
              <a:rPr lang="en-US" dirty="0"/>
              <a:t>Collections of small objects (for example, paperclips, shells, cotton balls, counting chips)</a:t>
            </a:r>
            <a:endParaRPr lang="en-US" dirty="0">
              <a:ea typeface="Calibri"/>
              <a:cs typeface="Calibri"/>
            </a:endParaRPr>
          </a:p>
          <a:p>
            <a:r>
              <a:rPr lang="en-US" b="1" dirty="0"/>
              <a:t>Talking Points</a:t>
            </a:r>
            <a:endParaRPr lang="en-US" b="1" dirty="0">
              <a:ea typeface="Calibri"/>
              <a:cs typeface="Calibri"/>
            </a:endParaRPr>
          </a:p>
          <a:p>
            <a:pPr marL="171450" indent="-171450">
              <a:buFont typeface="Symbol"/>
              <a:buChar char="•"/>
            </a:pPr>
            <a:r>
              <a:rPr lang="en-US" dirty="0"/>
              <a:t>We reviewed the concept of adding makes more and taking away makes less. Let’s explore a different concept that is a part of adding and subtracting. </a:t>
            </a:r>
          </a:p>
          <a:p>
            <a:pPr marL="171450" indent="-171450">
              <a:buFont typeface="Symbol"/>
              <a:buChar char="•"/>
            </a:pPr>
            <a:r>
              <a:rPr lang="en-US" dirty="0"/>
              <a:t>[Select a facilitation strategy from the Facilitator Notes.]</a:t>
            </a:r>
          </a:p>
          <a:p>
            <a:pPr marL="171450" indent="-171450">
              <a:buFont typeface="Symbol"/>
              <a:buChar char="•"/>
            </a:pPr>
            <a:r>
              <a:rPr lang="en-US" dirty="0"/>
              <a:t>Using the materials at your table, find different ways to make 10. </a:t>
            </a:r>
            <a:endParaRPr lang="en-US" dirty="0">
              <a:ea typeface="Calibri"/>
              <a:cs typeface="Calibri"/>
            </a:endParaRPr>
          </a:p>
          <a:p>
            <a:pPr marL="628650" lvl="1" indent="-171450">
              <a:buFont typeface="Courier New"/>
              <a:buChar char="○"/>
            </a:pPr>
            <a:r>
              <a:rPr lang="en-US" dirty="0"/>
              <a:t> For example, I can make a set of 10 by combining sets of three, and three, and four!</a:t>
            </a:r>
          </a:p>
          <a:p>
            <a:pPr marL="171450" indent="-171450">
              <a:buFont typeface="Symbol"/>
              <a:buChar char="•"/>
            </a:pPr>
            <a:r>
              <a:rPr lang="en-US" dirty="0"/>
              <a:t>You might record the different sets you make.</a:t>
            </a:r>
          </a:p>
          <a:p>
            <a:pPr marL="171450" indent="-171450">
              <a:buFont typeface="Symbol"/>
              <a:buChar char="•"/>
            </a:pPr>
            <a:r>
              <a:rPr lang="en-US" dirty="0"/>
              <a:t>[Provide time for participants to work.]</a:t>
            </a:r>
          </a:p>
          <a:p>
            <a:pPr marL="171450" indent="-171450">
              <a:buFont typeface="Symbol"/>
              <a:buChar char="•"/>
            </a:pPr>
            <a:r>
              <a:rPr lang="en-US" dirty="0"/>
              <a:t>[Invite a few participants to share their experience and the different ways they created a set of 10 objects.]</a:t>
            </a:r>
          </a:p>
          <a:p>
            <a:pPr marL="171450" indent="-171450">
              <a:buFont typeface="Symbol"/>
              <a:buChar char="•"/>
            </a:pPr>
            <a:r>
              <a:rPr lang="en-US" dirty="0"/>
              <a:t>This activity explored the idea that numbers can be put together and taken apart. Sets of objects can be combined to create a set of 10.</a:t>
            </a:r>
          </a:p>
          <a:p>
            <a:pPr marL="171450" indent="-171450">
              <a:buFont typeface="Symbol"/>
              <a:buChar char="•"/>
            </a:pPr>
            <a:r>
              <a:rPr lang="en-US" dirty="0"/>
              <a:t>Similarly, a group of 10 objects can be broken apart into smaller sets in different ways. </a:t>
            </a:r>
          </a:p>
          <a:p>
            <a:r>
              <a:rPr lang="en-US" b="1" dirty="0"/>
              <a:t>Facilitator Notes</a:t>
            </a:r>
          </a:p>
          <a:p>
            <a:pPr marL="171450" indent="-171450">
              <a:buFont typeface="Symbol"/>
              <a:buChar char="•"/>
            </a:pPr>
            <a:r>
              <a:rPr lang="en-US" dirty="0"/>
              <a:t>Adjust the way you organize the activity based on group size, session length and format, and participants’ needs. For example, </a:t>
            </a:r>
          </a:p>
          <a:p>
            <a:pPr marL="628650" lvl="1" indent="-171450">
              <a:buFont typeface="Courier New"/>
              <a:buChar char="○"/>
            </a:pPr>
            <a:r>
              <a:rPr lang="en-US" dirty="0"/>
              <a:t>For longer sessions, invite participants to work individually and share their experiences with their tables before discussing as a larger group. </a:t>
            </a:r>
          </a:p>
          <a:p>
            <a:pPr marL="628650" lvl="1" indent="-171450">
              <a:buFont typeface="Courier New"/>
              <a:buChar char="○"/>
            </a:pPr>
            <a:r>
              <a:rPr lang="en-US" dirty="0"/>
              <a:t>For shorter sessions, invite participants to work with a partner and share with the larger group.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33DD3D1F-D8C0-C7F4-7318-BE71081284B2}"/>
              </a:ext>
            </a:extLst>
          </p:cNvPr>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33272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B2764-FCF5-7C59-AE3C-38E2BBB0D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56D7A-7FC7-0BA9-C907-B31A89F10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FE3CC-336C-7B1D-49DB-74FA64F3483F}"/>
              </a:ext>
            </a:extLst>
          </p:cNvPr>
          <p:cNvSpPr>
            <a:spLocks noGrp="1"/>
          </p:cNvSpPr>
          <p:nvPr>
            <p:ph type="body" idx="1"/>
          </p:nvPr>
        </p:nvSpPr>
        <p:spPr/>
        <p:txBody>
          <a:bodyPr/>
          <a:lstStyle/>
          <a:p>
            <a:r>
              <a:rPr lang="en-US" b="1" dirty="0"/>
              <a:t>Talking Points</a:t>
            </a:r>
          </a:p>
          <a:p>
            <a:pPr marL="171450" indent="-171450">
              <a:buFont typeface="Symbol"/>
              <a:buChar char="•"/>
            </a:pPr>
            <a:r>
              <a:rPr lang="en-US" dirty="0"/>
              <a:t>In preschool, children begin to explore the idea that numbers can be put together and taken apart. Children combine two sets of objects to make a larger set (Clements &amp; Sarama, 2020). Through experiences of combining sets, they learn about </a:t>
            </a:r>
            <a:r>
              <a:rPr lang="en-US" b="1" dirty="0"/>
              <a:t>number composition</a:t>
            </a:r>
            <a:r>
              <a:rPr lang="en-US" dirty="0"/>
              <a:t>.</a:t>
            </a:r>
            <a:endParaRPr lang="en-US" dirty="0">
              <a:ea typeface="Calibri"/>
              <a:cs typeface="Calibri"/>
            </a:endParaRPr>
          </a:p>
          <a:p>
            <a:pPr marL="171450" indent="-171450">
              <a:buFont typeface="Symbol"/>
              <a:buChar char="•"/>
            </a:pPr>
            <a:r>
              <a:rPr lang="en-US" dirty="0"/>
              <a:t>For example, three carrots and two bananas can be combined to make a set of five foods.</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0CA5D919-30AF-7046-75B8-49BB8ED499AC}"/>
              </a:ext>
            </a:extLst>
          </p:cNvPr>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1601345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0F98B-3FBB-FE13-68B9-E3D62F310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6A369-FDB6-8F3B-65DB-BF750BC93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770B1-C148-4FC1-5652-FF2E3262B5FF}"/>
              </a:ext>
            </a:extLst>
          </p:cNvPr>
          <p:cNvSpPr>
            <a:spLocks noGrp="1"/>
          </p:cNvSpPr>
          <p:nvPr>
            <p:ph type="body" idx="1"/>
          </p:nvPr>
        </p:nvSpPr>
        <p:spPr/>
        <p:txBody>
          <a:bodyPr/>
          <a:lstStyle/>
          <a:p>
            <a:r>
              <a:rPr lang="en-US" b="1" dirty="0"/>
              <a:t>Talking Points</a:t>
            </a:r>
          </a:p>
          <a:p>
            <a:pPr marL="171450" indent="-171450">
              <a:buFont typeface="Symbol"/>
              <a:buChar char="•"/>
            </a:pPr>
            <a:r>
              <a:rPr lang="en-US" dirty="0"/>
              <a:t>In preschool, children also explore ways to break a larger set into smaller sets (Clements &amp; Sarama, 2020; Fuson, 1992). </a:t>
            </a:r>
            <a:endParaRPr lang="en-US" dirty="0">
              <a:ea typeface="Calibri"/>
              <a:cs typeface="Calibri"/>
            </a:endParaRPr>
          </a:p>
          <a:p>
            <a:pPr marL="171450" indent="-171450">
              <a:buFont typeface="Symbol"/>
              <a:buChar char="•"/>
            </a:pPr>
            <a:r>
              <a:rPr lang="en-US" dirty="0"/>
              <a:t>They build an understanding that there are many ways to decompose numbers or break larger sets into smaller sets. </a:t>
            </a:r>
            <a:endParaRPr lang="en-US" dirty="0">
              <a:ea typeface="Calibri"/>
              <a:cs typeface="Calibri"/>
            </a:endParaRPr>
          </a:p>
          <a:p>
            <a:pPr marL="171450" indent="-171450">
              <a:buFont typeface="Symbol"/>
              <a:buChar char="•"/>
            </a:pPr>
            <a:r>
              <a:rPr lang="en-US" dirty="0"/>
              <a:t>For example, a set of five fruits can be broken into three carrots and two bananas. Or, ten paint brushes can be sorted into three large brushes and seven small brushes.</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52EB1786-8A1A-089B-3E51-6E32C64B1148}"/>
              </a:ext>
            </a:extLst>
          </p:cNvPr>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56933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A1FF-3761-68F6-FF25-82F833D81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9A52A-7926-FF6D-12CF-2E34693B9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07CFE-8516-126E-C386-00C7FA48394B}"/>
              </a:ext>
            </a:extLst>
          </p:cNvPr>
          <p:cNvSpPr>
            <a:spLocks noGrp="1"/>
          </p:cNvSpPr>
          <p:nvPr>
            <p:ph type="body" idx="1"/>
          </p:nvPr>
        </p:nvSpPr>
        <p:spPr/>
        <p:txBody>
          <a:bodyPr/>
          <a:lstStyle/>
          <a:p>
            <a:r>
              <a:rPr lang="en-US" b="1" dirty="0"/>
              <a:t>Talking Points</a:t>
            </a:r>
          </a:p>
          <a:p>
            <a:pPr marL="171450" indent="-171450">
              <a:buFont typeface="Symbol"/>
              <a:buChar char="•"/>
            </a:pPr>
            <a:r>
              <a:rPr lang="en-US" dirty="0"/>
              <a:t>Most 4- and 5-year-olds can decompose numbers less than five into sets of smaller numbers in more than one way (Clements &amp; Sarama, 2020). For example,</a:t>
            </a:r>
          </a:p>
          <a:p>
            <a:pPr marL="628650" lvl="1" indent="-171450">
              <a:buFont typeface="Courier New"/>
              <a:buChar char="○"/>
            </a:pPr>
            <a:r>
              <a:rPr lang="en-US" dirty="0"/>
              <a:t>four leaves can be decomposed into a set of 2 leaves and a set of 2 leaves. </a:t>
            </a:r>
          </a:p>
          <a:p>
            <a:pPr marL="628650" lvl="1" indent="-171450">
              <a:buFont typeface="Courier New"/>
              <a:buChar char="○"/>
            </a:pPr>
            <a:r>
              <a:rPr lang="en-US" dirty="0"/>
              <a:t>Four leaves can also be a set of three leaves and a set of one leaf.</a:t>
            </a:r>
          </a:p>
          <a:p>
            <a:pPr marL="171450" indent="-171450">
              <a:buFont typeface="Symbol"/>
              <a:buChar char="•"/>
            </a:pPr>
            <a:r>
              <a:rPr lang="en-US" dirty="0"/>
              <a:t>By the end of kindergarten, most children can decompose numbers less than 10 into sets in more than one way (for example, decompose seven into three and four, or five and two).</a:t>
            </a:r>
          </a:p>
          <a:p>
            <a:pPr marL="171450" indent="-171450">
              <a:buFont typeface="Symbol"/>
              <a:buChar char="•"/>
            </a:pPr>
            <a:r>
              <a:rPr lang="en-US" dirty="0"/>
              <a:t>Solving problems involving composing and decomposing numbers is more meaningful when the problems are related to children’s daily lives or cultures. Learning about children’s diverse experiences can support educators to offer problems and materials that might be most relevant and engaging for children.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109174BF-4D5D-2CF1-3E49-D94015A4FF01}"/>
              </a:ext>
            </a:extLst>
          </p:cNvPr>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33506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8706-9E63-2109-AC29-09A026D6F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50F4A-82E1-DC83-07A4-5946496D1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7DB3F-B74E-7C5A-DF86-2E466D2FDC38}"/>
              </a:ext>
            </a:extLst>
          </p:cNvPr>
          <p:cNvSpPr>
            <a:spLocks noGrp="1"/>
          </p:cNvSpPr>
          <p:nvPr>
            <p:ph type="body" idx="1"/>
          </p:nvPr>
        </p:nvSpPr>
        <p:spPr/>
        <p:txBody>
          <a:bodyPr/>
          <a:lstStyle/>
          <a:p>
            <a:r>
              <a:rPr lang="en-US" b="1" dirty="0"/>
              <a:t>Time: </a:t>
            </a:r>
            <a:r>
              <a:rPr lang="en-US" dirty="0"/>
              <a:t>10–20 minutes </a:t>
            </a:r>
          </a:p>
          <a:p>
            <a:r>
              <a:rPr lang="en-US" b="1" dirty="0"/>
              <a:t>Materials:</a:t>
            </a:r>
            <a:r>
              <a:rPr lang="en-US" dirty="0"/>
              <a:t> </a:t>
            </a:r>
            <a:r>
              <a:rPr lang="en-US" b="1" dirty="0"/>
              <a:t>Animal Island</a:t>
            </a:r>
            <a:r>
              <a:rPr lang="en-US" dirty="0"/>
              <a:t> handout, materials to play “Animal Island” (optional)</a:t>
            </a:r>
            <a:endParaRPr lang="en-US" dirty="0">
              <a:ea typeface="Calibri"/>
              <a:cs typeface="Calibri"/>
            </a:endParaRPr>
          </a:p>
          <a:p>
            <a:r>
              <a:rPr lang="en-US" b="1" dirty="0"/>
              <a:t>Talking Points</a:t>
            </a:r>
            <a:endParaRPr lang="en-US" b="1" dirty="0">
              <a:ea typeface="Calibri"/>
              <a:cs typeface="Calibri"/>
            </a:endParaRPr>
          </a:p>
          <a:p>
            <a:pPr marL="171450" indent="-171450">
              <a:buFont typeface="Symbol"/>
              <a:buChar char="•"/>
            </a:pPr>
            <a:r>
              <a:rPr lang="en-US" dirty="0"/>
              <a:t>We can support children’s understanding of addition and subtraction through meaningful investigations and activities that encourage children to add and subtract in different ways.</a:t>
            </a:r>
            <a:endParaRPr lang="en-US" dirty="0">
              <a:ea typeface="Calibri"/>
              <a:cs typeface="Calibri"/>
            </a:endParaRPr>
          </a:p>
          <a:p>
            <a:pPr marL="171450" indent="-171450">
              <a:buFont typeface="Symbol"/>
              <a:buChar char="•"/>
            </a:pPr>
            <a:r>
              <a:rPr lang="en-US" dirty="0"/>
              <a:t>Let’s explore a playful activity that can encourage children to compose and decompose numbers. </a:t>
            </a:r>
            <a:endParaRPr lang="en-US" dirty="0">
              <a:ea typeface="Calibri"/>
              <a:cs typeface="Calibri"/>
            </a:endParaRPr>
          </a:p>
          <a:p>
            <a:pPr marL="171450" indent="-171450">
              <a:buFont typeface="Symbol"/>
              <a:buChar char="•"/>
            </a:pPr>
            <a:r>
              <a:rPr lang="en-US" dirty="0"/>
              <a:t>Take out the “</a:t>
            </a:r>
            <a:r>
              <a:rPr lang="en-US" b="1" dirty="0"/>
              <a:t>Animal Island</a:t>
            </a:r>
            <a:r>
              <a:rPr lang="en-US" dirty="0"/>
              <a:t>” activity for children.</a:t>
            </a:r>
            <a:endParaRPr lang="en-US" dirty="0">
              <a:ea typeface="Calibri"/>
              <a:cs typeface="Calibri"/>
            </a:endParaRPr>
          </a:p>
          <a:p>
            <a:pPr marL="171450" indent="-171450">
              <a:buFont typeface="Symbol"/>
              <a:buChar char="•"/>
            </a:pPr>
            <a:r>
              <a:rPr lang="en-US" dirty="0"/>
              <a:t>This handout describes how to play “</a:t>
            </a:r>
            <a:r>
              <a:rPr lang="en-US" b="1" dirty="0"/>
              <a:t>Animal Islands</a:t>
            </a:r>
            <a:r>
              <a:rPr lang="en-US" dirty="0"/>
              <a:t>” with children. </a:t>
            </a:r>
            <a:endParaRPr lang="en-US" dirty="0">
              <a:ea typeface="Calibri"/>
              <a:cs typeface="Calibri"/>
            </a:endParaRPr>
          </a:p>
          <a:p>
            <a:pPr marL="628650" lvl="1" indent="-171450">
              <a:buFont typeface="Courier New"/>
              <a:buChar char="○"/>
            </a:pPr>
            <a:r>
              <a:rPr lang="en-US" dirty="0"/>
              <a:t>With a partner, review the handout together. Then, discuss how you might use this activity in your settings. </a:t>
            </a:r>
            <a:endParaRPr lang="en-US" dirty="0">
              <a:ea typeface="Calibri"/>
              <a:cs typeface="Calibri"/>
            </a:endParaRPr>
          </a:p>
          <a:p>
            <a:pPr marL="628650" lvl="1" indent="-171450">
              <a:buFont typeface="Courier New"/>
              <a:buChar char="○"/>
            </a:pPr>
            <a:r>
              <a:rPr lang="en-US" dirty="0"/>
              <a:t>Consider the children in your setting. Use the ideas at the end of the handout to brainstorm ways to modify this activity to meet the interests and needs of the children in your learning setting. </a:t>
            </a:r>
            <a:endParaRPr lang="en-US" dirty="0">
              <a:ea typeface="Calibri"/>
              <a:cs typeface="Calibri"/>
            </a:endParaRPr>
          </a:p>
          <a:p>
            <a:pPr lvl="1"/>
            <a:r>
              <a:rPr lang="en-US" b="1" dirty="0"/>
              <a:t>Facilitator Notes</a:t>
            </a:r>
            <a:endParaRPr lang="en-US" b="1" dirty="0">
              <a:ea typeface="Calibri"/>
              <a:cs typeface="Calibri"/>
            </a:endParaRPr>
          </a:p>
          <a:p>
            <a:pPr marL="171450" indent="-171450">
              <a:buFont typeface="Symbol"/>
              <a:buChar char="•"/>
            </a:pPr>
            <a:r>
              <a:rPr lang="en-US" dirty="0"/>
              <a:t>Provide 5–10 minutes for participants to review and discuss the handout.</a:t>
            </a:r>
            <a:endParaRPr lang="en-US" dirty="0">
              <a:ea typeface="Calibri"/>
              <a:cs typeface="Calibri"/>
            </a:endParaRPr>
          </a:p>
          <a:p>
            <a:pPr marL="171450" indent="-171450">
              <a:buFont typeface="Symbol"/>
              <a:buChar char="•"/>
            </a:pPr>
            <a:r>
              <a:rPr lang="en-US" dirty="0"/>
              <a:t>You might invite participants to share, with the larger group, how they might use the activity in their setting. </a:t>
            </a:r>
            <a:endParaRPr lang="en-US" dirty="0">
              <a:ea typeface="Calibri"/>
              <a:cs typeface="Calibri"/>
            </a:endParaRPr>
          </a:p>
          <a:p>
            <a:pPr marL="171450" indent="-171450">
              <a:buFont typeface="Symbol"/>
              <a:buChar char="•"/>
            </a:pPr>
            <a:r>
              <a:rPr lang="en-US" dirty="0"/>
              <a:t>Refer to the M5 section in the “Animal Islands” activity for examples of ways educators can modify this activity to respond to children’s interests, languages, cultures and lived experiences, abilities, and emerging skills. </a:t>
            </a:r>
            <a:endParaRPr lang="en-US" dirty="0">
              <a:ea typeface="Calibri"/>
              <a:cs typeface="Calibri"/>
            </a:endParaRPr>
          </a:p>
          <a:p>
            <a:pPr marL="171450" indent="-171450">
              <a:buFont typeface="Symbol"/>
              <a:buChar char="•"/>
            </a:pPr>
            <a:r>
              <a:rPr lang="en-US" dirty="0"/>
              <a:t>For longer sessions, consider offering time for participants to do the activity. Be sure to prepare and bring the necessary materials. Encourage participants to discuss what they notice as they engage in the activity.</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D8766224-C012-08DC-33D6-53E31A5AC3D7}"/>
              </a:ext>
            </a:extLst>
          </p:cNvPr>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510553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D4262-A4EF-5ADA-D32A-77FBC649D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4C4F8-E82C-D5E2-DD97-5E08A70F8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1ACFD-BDFD-1584-AFB0-2F439084CBAA}"/>
              </a:ext>
            </a:extLst>
          </p:cNvPr>
          <p:cNvSpPr>
            <a:spLocks noGrp="1"/>
          </p:cNvSpPr>
          <p:nvPr>
            <p:ph type="body" idx="1"/>
          </p:nvPr>
        </p:nvSpPr>
        <p:spPr/>
        <p:txBody>
          <a:bodyPr/>
          <a:lstStyle/>
          <a:p>
            <a:r>
              <a:rPr lang="en-US" b="1" dirty="0"/>
              <a:t>Talking Points</a:t>
            </a:r>
          </a:p>
          <a:p>
            <a:pPr marL="171450" indent="-171450">
              <a:buFont typeface="Symbol"/>
              <a:buChar char="•"/>
            </a:pPr>
            <a:r>
              <a:rPr lang="en-US" dirty="0"/>
              <a:t>As children learn to count beyond 10 and have experiences of composing and decomposing numbers, they grow their understanding that numbers between 10 and 20 are composed of ten and ones. </a:t>
            </a:r>
          </a:p>
          <a:p>
            <a:pPr marL="171450" indent="-171450">
              <a:buFont typeface="Symbol"/>
              <a:buChar char="•"/>
            </a:pPr>
            <a:r>
              <a:rPr lang="en-US" dirty="0"/>
              <a:t>By the end of kindergarten, most children are able to compose and decompose numbers from 11–19 into tens and ones using objects, drawings, or equations.</a:t>
            </a:r>
          </a:p>
          <a:p>
            <a:pPr marL="628650" lvl="1" indent="-171450">
              <a:buFont typeface="Courier New"/>
              <a:buChar char="○"/>
            </a:pPr>
            <a:r>
              <a:rPr lang="en-US" dirty="0"/>
              <a:t>For example, a set of ten grey rocks and a set of two white rocks can be composed to make a set of 12 rocks. </a:t>
            </a:r>
          </a:p>
          <a:p>
            <a:pPr marL="628650" lvl="1" indent="-171450">
              <a:buFont typeface="Courier New"/>
              <a:buChar char="○"/>
            </a:pPr>
            <a:r>
              <a:rPr lang="en-US" dirty="0"/>
              <a:t>In another example, 15 can be decomposed into a group of 10 and a group of 5. </a:t>
            </a:r>
          </a:p>
          <a:p>
            <a:pPr marL="171450" indent="-171450">
              <a:buFont typeface="Symbol"/>
              <a:buChar char="•"/>
            </a:pPr>
            <a:r>
              <a:rPr lang="en-US" dirty="0"/>
              <a:t>Composing and decomposing using tens and ones sets the foundation for children to understand place value and the base-10 number system in grades one and two. </a:t>
            </a:r>
          </a:p>
          <a:p>
            <a:pPr marL="628650" lvl="1" indent="-171450">
              <a:buFont typeface="Courier New"/>
              <a:buChar char="○"/>
            </a:pPr>
            <a:r>
              <a:rPr lang="en-US" dirty="0"/>
              <a:t>For example, children will understand that the one in the two-digit numeral 12 represents a ten, and the 2 in 12 represents ones. Ten and two can be composed to make 12. </a:t>
            </a:r>
          </a:p>
          <a:p>
            <a:pPr lvl="1"/>
            <a:r>
              <a:rPr lang="en-US" b="1" dirty="0"/>
              <a:t>Facilitator Notes</a:t>
            </a:r>
          </a:p>
          <a:p>
            <a:pPr marL="171450" indent="-171450">
              <a:buFont typeface="Symbol"/>
              <a:buChar char="•"/>
            </a:pPr>
            <a:r>
              <a:rPr lang="en-US" dirty="0"/>
              <a:t>More information on composing and decomposing numbers and place value is featured in PPT 2c “Addition and Subtraction: Early Elementary.”</a:t>
            </a:r>
          </a:p>
          <a:p>
            <a:endParaRPr lang="en-US" dirty="0">
              <a:ea typeface="Calibri"/>
              <a:cs typeface="Calibri"/>
            </a:endParaRPr>
          </a:p>
        </p:txBody>
      </p:sp>
      <p:sp>
        <p:nvSpPr>
          <p:cNvPr id="4" name="Slide Number Placeholder 3">
            <a:extLst>
              <a:ext uri="{FF2B5EF4-FFF2-40B4-BE49-F238E27FC236}">
                <a16:creationId xmlns:a16="http://schemas.microsoft.com/office/drawing/2014/main" id="{0CF2B24B-1264-39B4-659A-C0EEC2C6CAC2}"/>
              </a:ext>
            </a:extLst>
          </p:cNvPr>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402934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3155-33F8-8EA4-15AC-F79E58474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E249B-F776-EC18-0EB9-50338BA3D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36546-D6A2-BA45-36BC-358317DF9446}"/>
              </a:ext>
            </a:extLst>
          </p:cNvPr>
          <p:cNvSpPr>
            <a:spLocks noGrp="1"/>
          </p:cNvSpPr>
          <p:nvPr>
            <p:ph type="body" idx="1"/>
          </p:nvPr>
        </p:nvSpPr>
        <p:spPr/>
        <p:txBody>
          <a:bodyPr/>
          <a:lstStyle/>
          <a:p>
            <a:r>
              <a:rPr lang="en-US" b="1" dirty="0"/>
              <a:t>Talking Points</a:t>
            </a:r>
          </a:p>
          <a:p>
            <a:pPr marL="171450" indent="-171450">
              <a:buFont typeface="Symbol"/>
              <a:buChar char="•"/>
            </a:pPr>
            <a:r>
              <a:rPr lang="en-US" dirty="0"/>
              <a:t>We have discussed key understandings that children develop about addition and subtraction.</a:t>
            </a:r>
            <a:endParaRPr lang="en-US" dirty="0">
              <a:ea typeface="Calibri"/>
              <a:cs typeface="Calibri"/>
            </a:endParaRPr>
          </a:p>
          <a:p>
            <a:pPr marL="171450" indent="-171450">
              <a:buFont typeface="Symbol"/>
              <a:buChar char="•"/>
            </a:pPr>
            <a:r>
              <a:rPr lang="en-US" dirty="0"/>
              <a:t>Now, we will examine different strategies children might use to solve addition and subtraction problems. This includes</a:t>
            </a:r>
          </a:p>
          <a:p>
            <a:pPr marL="628650" lvl="1" indent="-171450">
              <a:buFont typeface="Courier New"/>
              <a:buChar char="○"/>
            </a:pPr>
            <a:r>
              <a:rPr lang="en-US" dirty="0"/>
              <a:t>Counting </a:t>
            </a:r>
            <a:endParaRPr lang="en-US" dirty="0">
              <a:ea typeface="Calibri"/>
              <a:cs typeface="Calibri"/>
            </a:endParaRPr>
          </a:p>
          <a:p>
            <a:pPr marL="628650" lvl="1" indent="-171450">
              <a:buFont typeface="Courier New"/>
              <a:buChar char="○"/>
            </a:pPr>
            <a:r>
              <a:rPr lang="en-US" dirty="0"/>
              <a:t>Composing, Decomposing, and using Properties of Addition and Subtraction </a:t>
            </a:r>
            <a:endParaRPr lang="en-US" dirty="0">
              <a:ea typeface="Calibri"/>
              <a:cs typeface="Calibri"/>
            </a:endParaRPr>
          </a:p>
          <a:p>
            <a:pPr marL="628650" lvl="1" indent="-171450">
              <a:buFont typeface="Courier New"/>
              <a:buChar char="○"/>
            </a:pPr>
            <a:r>
              <a:rPr lang="en-US" dirty="0"/>
              <a:t>Building on Known Facts</a:t>
            </a:r>
            <a:endParaRPr lang="en-US" dirty="0">
              <a:ea typeface="Calibri"/>
              <a:cs typeface="Calibri"/>
            </a:endParaRPr>
          </a:p>
          <a:p>
            <a:pPr marL="171450" indent="-171450">
              <a:buFont typeface="Symbol"/>
              <a:buChar char="•"/>
            </a:pPr>
            <a:r>
              <a:rPr lang="en-US" dirty="0"/>
              <a:t>In this session, we will focus on children’s use of counting strategies. </a:t>
            </a:r>
          </a:p>
          <a:p>
            <a:r>
              <a:rPr lang="en-US" b="1" dirty="0"/>
              <a:t>Facilitator Notes</a:t>
            </a:r>
          </a:p>
          <a:p>
            <a:pPr marL="171450" indent="-171450">
              <a:buFont typeface="Symbol"/>
              <a:buChar char="•"/>
            </a:pPr>
            <a:r>
              <a:rPr lang="en-US" dirty="0"/>
              <a:t>More information on other strategies children use to add and subtract is featured in PPT 2c “Addition and Subtraction: Early Elementary.”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20111FC1-526B-D23A-E20A-F38A0BDF60B2}"/>
              </a:ext>
            </a:extLst>
          </p:cNvPr>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52084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15–30 minutes (including debrief on next slide)</a:t>
            </a:r>
          </a:p>
          <a:p>
            <a:r>
              <a:rPr lang="en-US" b="1" dirty="0"/>
              <a:t>Materials</a:t>
            </a:r>
            <a:r>
              <a:rPr lang="en-US" dirty="0"/>
              <a:t>: </a:t>
            </a:r>
            <a:r>
              <a:rPr lang="en-US" b="1" dirty="0"/>
              <a:t>Alphabet Counting</a:t>
            </a:r>
            <a:r>
              <a:rPr lang="en-US" dirty="0"/>
              <a:t> handout, small items to count, containers, paper, and pencils</a:t>
            </a:r>
            <a:endParaRPr lang="en-US" dirty="0">
              <a:ea typeface="Calibri"/>
              <a:cs typeface="Calibri"/>
            </a:endParaRPr>
          </a:p>
          <a:p>
            <a:r>
              <a:rPr lang="en-US" b="1" dirty="0"/>
              <a:t>Talking Points</a:t>
            </a:r>
            <a:endParaRPr lang="en-US" b="1" dirty="0">
              <a:ea typeface="Calibri"/>
              <a:cs typeface="Calibri"/>
            </a:endParaRPr>
          </a:p>
          <a:p>
            <a:pPr marL="285750" indent="-285750">
              <a:buFont typeface="Symbol"/>
              <a:buChar char="•"/>
            </a:pPr>
            <a:r>
              <a:rPr lang="en-US" dirty="0"/>
              <a:t>Before we discuss ways that children solve addition and subtraction problems, let’s remember what it feels like to learn how to add and subtract. </a:t>
            </a:r>
            <a:endParaRPr lang="en-US" dirty="0">
              <a:ea typeface="Calibri"/>
              <a:cs typeface="Calibri"/>
            </a:endParaRPr>
          </a:p>
          <a:p>
            <a:pPr marL="285750" indent="-285750">
              <a:buFont typeface="Symbol"/>
              <a:buChar char="•"/>
            </a:pPr>
            <a:r>
              <a:rPr lang="en-US" dirty="0"/>
              <a:t>We will play a game called alphabet counting. </a:t>
            </a:r>
            <a:endParaRPr lang="en-US" dirty="0">
              <a:ea typeface="Calibri"/>
              <a:cs typeface="Calibri"/>
            </a:endParaRPr>
          </a:p>
          <a:p>
            <a:pPr marL="285750" indent="-285750">
              <a:buFont typeface="Symbol"/>
              <a:buChar char="•"/>
            </a:pPr>
            <a:r>
              <a:rPr lang="en-US" dirty="0"/>
              <a:t>Take out the “</a:t>
            </a:r>
            <a:r>
              <a:rPr lang="en-US" b="1" dirty="0"/>
              <a:t>Alphabet Counting</a:t>
            </a:r>
            <a:r>
              <a:rPr lang="en-US" dirty="0"/>
              <a:t>” handout. </a:t>
            </a:r>
            <a:endParaRPr lang="en-US" dirty="0">
              <a:ea typeface="Calibri"/>
              <a:cs typeface="Calibri"/>
            </a:endParaRPr>
          </a:p>
          <a:p>
            <a:pPr marL="285750" indent="-285750">
              <a:buFont typeface="Symbol"/>
              <a:buChar char="•"/>
            </a:pPr>
            <a:r>
              <a:rPr lang="en-US" dirty="0"/>
              <a:t>The purpose of this activity is to experience what it feels like to learn how to add and subtract for the first time. [Use the instructions on the handout as talking points and guide the educators through the different sections.]</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The Alphabet Counting activity has multiple parts. Depending on the amount of time you have in your session, you may choose to engage in the entire activity or just the first and fourth part (“Learning About Alphabet World” and “Addition and Subtraction”).</a:t>
            </a:r>
            <a:endParaRPr lang="en-US" dirty="0">
              <a:ea typeface="Calibri"/>
              <a:cs typeface="Calibri"/>
            </a:endParaRPr>
          </a:p>
          <a:p>
            <a:pPr marL="285750" indent="-285750">
              <a:buFont typeface="Symbol"/>
              <a:buChar char="•"/>
            </a:pPr>
            <a:r>
              <a:rPr lang="en-US" dirty="0"/>
              <a:t>Note: This activity is designed to help adult learners experience adding and subtracting as if it were the first time they were adding or subtracting. Using the alphabet, instead of numbers, introduces a system that adults do not typically associate with numerical values. This adds new challenges for them—similar to how adding and subtracting may initially be challenging for young children. The experience is not intended to draw parallels between the number system and the alphabet. Children learn the alphabet and number systems in different ways.</a:t>
            </a:r>
            <a:endParaRPr lang="en-US" dirty="0">
              <a:ea typeface="Calibri"/>
              <a:cs typeface="Calibri"/>
            </a:endParaRPr>
          </a:p>
          <a:p>
            <a:pPr marL="285750" indent="-285750">
              <a:buFont typeface="Symbol"/>
              <a:buChar char="•"/>
            </a:pPr>
            <a:r>
              <a:rPr lang="en-US" dirty="0"/>
              <a:t>Math is playful. This principle is key to the Count Play Explore professional development approach. This activity invites adults to explore adding and subtracting through play.</a:t>
            </a:r>
            <a:endParaRPr lang="en-US" dirty="0">
              <a:ea typeface="Calibri"/>
              <a:cs typeface="Calibri"/>
            </a:endParaRPr>
          </a:p>
          <a:p>
            <a:pPr marL="285750" indent="-285750">
              <a:buFont typeface="Symbol"/>
              <a:buChar char="•"/>
            </a:pPr>
            <a:r>
              <a:rPr lang="en-US" dirty="0"/>
              <a:t>Math mindsets matter. This experience may activate a variety of feelings for participants. Some may enjoy this experience, while others may find it stressful. </a:t>
            </a:r>
            <a:endParaRPr lang="en-US" dirty="0">
              <a:ea typeface="Calibri"/>
              <a:cs typeface="Calibri"/>
            </a:endParaRPr>
          </a:p>
          <a:p>
            <a:pPr marL="285750" lvl="1" indent="-285750">
              <a:buFont typeface="Courier New"/>
              <a:buChar char="○"/>
            </a:pPr>
            <a:r>
              <a:rPr lang="en-US" dirty="0"/>
              <a:t>Allow participants to engage in ways that they feel most comfortable. Some may think through these problems independently, while others prefer to work in pairs or small groups. </a:t>
            </a:r>
            <a:endParaRPr lang="en-US" dirty="0">
              <a:ea typeface="Calibri"/>
              <a:cs typeface="Calibri"/>
            </a:endParaRPr>
          </a:p>
          <a:p>
            <a:pPr marL="285750" lvl="1" indent="-285750">
              <a:buFont typeface="Courier New"/>
              <a:buChar char="○"/>
            </a:pPr>
            <a:r>
              <a:rPr lang="en-US" dirty="0"/>
              <a:t>The goal of this activity is to experience adding and subtracting as a beginner. This experience is likely to be challenging for participants. Remind them that it is okay if they do not get the correct answers. </a:t>
            </a:r>
            <a:endParaRPr lang="en-US" dirty="0">
              <a:ea typeface="Calibri"/>
              <a:cs typeface="Calibri"/>
            </a:endParaRPr>
          </a:p>
          <a:p>
            <a:pPr marL="285750" lvl="1" indent="-285750">
              <a:buFont typeface="Courier New"/>
              <a:buChar char="○"/>
            </a:pPr>
            <a:r>
              <a:rPr lang="en-US" dirty="0"/>
              <a:t>When inviting participants to share, consider their comfort level. Some participants may not feel comfortable sharing with the whole group. Adapt how you facilitate this activity based on participant needs and session length.</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354185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15–30 minutes (including the activity on previous slide)</a:t>
            </a:r>
          </a:p>
          <a:p>
            <a:r>
              <a:rPr lang="en-US" b="1" dirty="0"/>
              <a:t>Materials</a:t>
            </a:r>
            <a:r>
              <a:rPr lang="en-US" dirty="0"/>
              <a:t>: Small items to count, containers, paper, and pencils</a:t>
            </a:r>
          </a:p>
          <a:p>
            <a:r>
              <a:rPr lang="en-US" b="1" dirty="0"/>
              <a:t>Talking Points</a:t>
            </a:r>
          </a:p>
          <a:p>
            <a:pPr marL="285750" indent="-285750">
              <a:buFont typeface="Symbol"/>
              <a:buChar char="•"/>
            </a:pPr>
            <a:r>
              <a:rPr lang="en-US" dirty="0"/>
              <a:t>Let’s discuss this experience of learning the alphabet counting system to add and subtract. </a:t>
            </a:r>
          </a:p>
          <a:p>
            <a:pPr marL="285750" indent="-285750">
              <a:buFont typeface="Symbol"/>
              <a:buChar char="•"/>
            </a:pPr>
            <a:r>
              <a:rPr lang="en-US" dirty="0"/>
              <a:t>[Select a facilitation approach and use the prompts in the facilitator notes to support a discussion.]</a:t>
            </a:r>
          </a:p>
          <a:p>
            <a:pPr marL="285750" indent="-285750">
              <a:buFont typeface="Symbol"/>
              <a:buChar char="•"/>
            </a:pPr>
            <a:r>
              <a:rPr lang="en-US" dirty="0"/>
              <a:t>Thank you for discussing your experiences.</a:t>
            </a:r>
          </a:p>
          <a:p>
            <a:pPr marL="285750" indent="-285750">
              <a:buFont typeface="Symbol"/>
              <a:buChar char="•"/>
            </a:pPr>
            <a:r>
              <a:rPr lang="en-US" dirty="0"/>
              <a:t>This activity demonstrated that learning to add and subtract can be challenging. Children need to learn many things at once. For example, they have to learn number words, number order, and how adding and subtracting works. </a:t>
            </a:r>
          </a:p>
          <a:p>
            <a:r>
              <a:rPr lang="en-US" b="1" dirty="0"/>
              <a:t>Facilitator Notes</a:t>
            </a:r>
          </a:p>
          <a:p>
            <a:pPr marL="285750" indent="-285750">
              <a:buFont typeface="Symbol"/>
              <a:buChar char="•"/>
            </a:pPr>
            <a:r>
              <a:rPr lang="en-US" dirty="0"/>
              <a:t>Support participants to discuss the experience in pairs, table groups, or whole group based on group size, session length and format, and participant needs. </a:t>
            </a:r>
          </a:p>
          <a:p>
            <a:pPr marL="285750" indent="-285750">
              <a:buFont typeface="Symbol"/>
              <a:buChar char="•"/>
            </a:pPr>
            <a:r>
              <a:rPr lang="en-US" dirty="0"/>
              <a:t>Use the prompts below to guide your discussion. Note: The prompts below include additional prompts and questions that do not appear on the slide.</a:t>
            </a:r>
          </a:p>
          <a:p>
            <a:pPr marL="285750" lvl="1" indent="-285750">
              <a:buFont typeface="Courier New"/>
              <a:buChar char="○"/>
            </a:pPr>
            <a:r>
              <a:rPr lang="en-US" dirty="0"/>
              <a:t>What strategies or materials did you use to solve the alphabet math problems? In what ways did your knowledge of the alphabet help you when using the alphabet list to add or subtract? In what ways did the strategies you used resemble those that children use when they first learn to add and subtract? </a:t>
            </a:r>
          </a:p>
          <a:p>
            <a:pPr marL="285750" lvl="1" indent="-285750">
              <a:buFont typeface="Courier New"/>
              <a:buChar char="○"/>
            </a:pPr>
            <a:r>
              <a:rPr lang="en-US" dirty="0"/>
              <a:t>How did you feel while learning to add and subtract using this new counting system? What can this tell us about how children feel when learning to add and subtract?</a:t>
            </a:r>
          </a:p>
          <a:p>
            <a:pPr marL="285750" lvl="1" indent="-285750">
              <a:buFont typeface="Courier New"/>
              <a:buChar char="○"/>
            </a:pPr>
            <a:r>
              <a:rPr lang="en-US" dirty="0"/>
              <a:t>How could this experience affect your engagement with children as they learn to add and subtract? How does this experience relate to your work with multilingual learners who may be learning to add and subtract in more than one language?</a:t>
            </a:r>
          </a:p>
          <a:p>
            <a:pPr marL="285750" indent="-285750">
              <a:buFont typeface="Symbol"/>
              <a:buChar char="•"/>
            </a:pPr>
            <a:r>
              <a:rPr lang="en-US" dirty="0"/>
              <a:t>Consider summarizing some key points. For example, “I noticed you used different strategies to solve these problems. Some of you used your fingers to add and subtract, others used small items, and some made an alphabet number line. These are the types of strategies and materials children often use when they learn to add and subtract.”</a:t>
            </a:r>
          </a:p>
          <a:p>
            <a:pPr marL="285750" indent="-285750">
              <a:buFont typeface="Symbol"/>
              <a:buChar char="•"/>
            </a:pPr>
            <a:r>
              <a:rPr lang="en-US" dirty="0"/>
              <a:t>Note: This activity is also featured in the PPT 1 “Introduction to Number and Counting: Birth—8 Years” session. If using the activity in this session, “Addition and Subtraction: Preschool, Transitional Kindergarten, and Kindergarten,” adjust the experience and reflection questions to focus on addition and subtraction, instead of counting. For example, the reflection questions above have been adjusted to focus on adding and subtracting.</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54314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7D6F6-7B99-EA85-4F4D-9BADAD57B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77FB3-6122-24EA-2001-551A700AE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6D857-4867-EC76-824A-8F6AC0D99CBC}"/>
              </a:ext>
            </a:extLst>
          </p:cNvPr>
          <p:cNvSpPr>
            <a:spLocks noGrp="1"/>
          </p:cNvSpPr>
          <p:nvPr>
            <p:ph type="body" idx="1"/>
          </p:nvPr>
        </p:nvSpPr>
        <p:spPr/>
        <p:txBody>
          <a:bodyPr/>
          <a:lstStyle/>
          <a:p>
            <a:r>
              <a:rPr lang="en-US" b="1" dirty="0"/>
              <a:t>Talking Points</a:t>
            </a:r>
          </a:p>
          <a:p>
            <a:pPr marL="171450" indent="-171450">
              <a:buFont typeface="Symbol"/>
              <a:buChar char="•"/>
            </a:pPr>
            <a:r>
              <a:rPr lang="en-US" dirty="0"/>
              <a:t>We have just experienced what it feels like to learn how to add and subtract. </a:t>
            </a:r>
          </a:p>
          <a:p>
            <a:pPr marL="171450" indent="-171450">
              <a:buFont typeface="Symbol"/>
              <a:buChar char="•"/>
            </a:pPr>
            <a:r>
              <a:rPr lang="en-US" dirty="0"/>
              <a:t>When you used alphabet counting to add and subtract, you used different strategies to support you to add and subtract, just like children do. </a:t>
            </a:r>
          </a:p>
          <a:p>
            <a:pPr marL="171450" indent="-171450">
              <a:buFont typeface="Symbol"/>
              <a:buChar char="•"/>
            </a:pPr>
            <a:r>
              <a:rPr lang="en-US" dirty="0"/>
              <a:t>One strategy you might have used was a counting strategy. You might have worked through the alphabet system, starting at “A” each time, to help you solve the problem. </a:t>
            </a:r>
          </a:p>
          <a:p>
            <a:pPr marL="171450" indent="-171450">
              <a:buFont typeface="Symbol"/>
              <a:buChar char="•"/>
            </a:pPr>
            <a:r>
              <a:rPr lang="en-US" dirty="0"/>
              <a:t>Children use different counting strategies when learning to add and subtract. They might use counting all, counting on, and counting down strategies.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80DC8568-8A8A-A40E-B31C-B9BEAFC0ADF0}"/>
              </a:ext>
            </a:extLst>
          </p:cNvPr>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1887894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The </a:t>
            </a:r>
            <a:r>
              <a:rPr lang="en-US" b="1" dirty="0"/>
              <a:t>count all</a:t>
            </a:r>
            <a:r>
              <a:rPr lang="en-US" dirty="0"/>
              <a:t> strategy is the first strategy children use to add and subtract numbers (Carpenter &amp; Moser, 1982; Clements &amp; Sarama, 2020). </a:t>
            </a:r>
          </a:p>
          <a:p>
            <a:pPr marL="285750" indent="-285750">
              <a:buFont typeface="Symbol"/>
              <a:buChar char="•"/>
            </a:pPr>
            <a:r>
              <a:rPr lang="en-US" dirty="0"/>
              <a:t>Children combine sets of objects together and then count them all to find out how many there are in all. </a:t>
            </a:r>
          </a:p>
          <a:p>
            <a:pPr marL="285750" lvl="1" indent="-285750">
              <a:buFont typeface="Courier New"/>
              <a:buChar char="○"/>
            </a:pPr>
            <a:r>
              <a:rPr lang="en-US" dirty="0"/>
              <a:t>For example, a child has a set of five blue sticks and a set of six red sticks. To add these sets together, a child might count the blue sticks, “One, two, three, four, five,” and then count the red sticks, “One, two, three, four, five, six.” To add these sets, the child might physically push the two sets together and then count them all, “One, two, three, four, five, six, seven, eight, nine, ten, eleven—eleven!”</a:t>
            </a:r>
            <a:endParaRPr lang="en-US" dirty="0">
              <a:ea typeface="Calibri"/>
              <a:cs typeface="Calibri"/>
            </a:endParaRPr>
          </a:p>
          <a:p>
            <a:pPr marL="285750" indent="-285750">
              <a:buFont typeface="Symbol"/>
              <a:buChar char="•"/>
            </a:pPr>
            <a:r>
              <a:rPr lang="en-US" dirty="0"/>
              <a:t>As children get more practice with counting, adding, and subtracting, they might may use </a:t>
            </a:r>
            <a:r>
              <a:rPr lang="en-US" b="1" dirty="0"/>
              <a:t>counting on</a:t>
            </a:r>
            <a:r>
              <a:rPr lang="en-US" dirty="0"/>
              <a:t> strategies. This means they start at one of the addends—one of the numbers in the addition problem—and count up from that number to find a new total. </a:t>
            </a:r>
            <a:endParaRPr lang="en-US" dirty="0">
              <a:ea typeface="Calibri"/>
              <a:cs typeface="Calibri"/>
            </a:endParaRPr>
          </a:p>
          <a:p>
            <a:pPr marL="285750" lvl="1" indent="-285750">
              <a:buFont typeface="Courier New"/>
              <a:buChar char="○"/>
            </a:pPr>
            <a:r>
              <a:rPr lang="en-US" dirty="0"/>
              <a:t>For example, a child counts the first set of blue sticks, “One, two, three, four, five…” and then add six more to their set, “…six, seven eight, nine, ten, eleven—eleven!” </a:t>
            </a:r>
            <a:endParaRPr lang="en-US" dirty="0">
              <a:ea typeface="Calibri"/>
              <a:cs typeface="Calibri"/>
            </a:endParaRPr>
          </a:p>
          <a:p>
            <a:pPr marL="285750" indent="-285750">
              <a:buFont typeface="Symbol"/>
              <a:buChar char="•"/>
            </a:pPr>
            <a:r>
              <a:rPr lang="en-US" dirty="0"/>
              <a:t>Counting on is a more advanced strategy because it requires children to start counting from numbers other than one.</a:t>
            </a:r>
            <a:endParaRPr lang="en-US" dirty="0">
              <a:ea typeface="Calibri"/>
              <a:cs typeface="Calibri"/>
            </a:endParaRPr>
          </a:p>
          <a:p>
            <a:pPr marL="285750" indent="-285750">
              <a:buFont typeface="Symbol"/>
              <a:buChar char="•"/>
            </a:pPr>
            <a:r>
              <a:rPr lang="en-US" dirty="0"/>
              <a:t>As children gain more experience with the count sequence and a deeper understanding of counting, they might make the transition from count all to count on.</a:t>
            </a:r>
            <a:endParaRPr lang="en-US" dirty="0">
              <a:ea typeface="Calibri"/>
              <a:cs typeface="Calibri"/>
            </a:endParaRPr>
          </a:p>
          <a:p>
            <a:pPr marL="285750" indent="-285750">
              <a:buFont typeface="Symbol"/>
              <a:buChar char="•"/>
            </a:pPr>
            <a:r>
              <a:rPr lang="en-US" dirty="0"/>
              <a:t>Children might count in the home language, English, or both. Support children to use the language that is most effective for them when using counting strategies to add and subtract.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458607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Eventually, children will discover the “counting on from larger” strategy. This is related to the commutative property—children understand that the order in which numbers are added doesn’t matter. They will start counting on from the larger number. </a:t>
            </a:r>
            <a:endParaRPr lang="en-US" dirty="0">
              <a:ea typeface="Calibri"/>
              <a:cs typeface="Calibri"/>
            </a:endParaRPr>
          </a:p>
          <a:p>
            <a:pPr marL="285750" lvl="1" indent="-285750">
              <a:buFont typeface="Courier New"/>
              <a:buChar char="○"/>
            </a:pPr>
            <a:r>
              <a:rPr lang="en-US" dirty="0"/>
              <a:t>For example, in adding nine sticks to a group of two, it is faster and easier to start counting on from nine. </a:t>
            </a:r>
            <a:endParaRPr lang="en-US" dirty="0">
              <a:ea typeface="Calibri"/>
              <a:cs typeface="Calibri"/>
            </a:endParaRPr>
          </a:p>
          <a:p>
            <a:pPr marL="285750" lvl="1" indent="-285750">
              <a:buFont typeface="Courier New"/>
              <a:buChar char="○"/>
            </a:pPr>
            <a:r>
              <a:rPr lang="en-US" dirty="0"/>
              <a:t>A child might say, “Nine…ten, eleven—eleven!”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94669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Children might use similar counting strategies to subtract. </a:t>
            </a:r>
            <a:endParaRPr lang="en-US" dirty="0">
              <a:ea typeface="Calibri"/>
              <a:cs typeface="Calibri"/>
            </a:endParaRPr>
          </a:p>
          <a:p>
            <a:pPr marL="285750" indent="-285750">
              <a:buFont typeface="Symbol"/>
              <a:buChar char="•"/>
            </a:pPr>
            <a:r>
              <a:rPr lang="en-US" dirty="0"/>
              <a:t>They might use a counting all strategy—counting a total number in a set, counting the items taken out of the set, and then counting all the remaining items to figure out how many are left (Carpenter &amp; Moser, 1982; Clements &amp; Sarama, 2020).</a:t>
            </a:r>
            <a:endParaRPr lang="en-US" dirty="0">
              <a:ea typeface="Calibri"/>
              <a:cs typeface="Calibri"/>
            </a:endParaRPr>
          </a:p>
          <a:p>
            <a:pPr marL="285750" lvl="1" indent="-285750">
              <a:buFont typeface="Courier New"/>
              <a:buChar char="○"/>
            </a:pPr>
            <a:r>
              <a:rPr lang="en-US" dirty="0"/>
              <a:t>Let’s use the example of seven take away three.</a:t>
            </a:r>
            <a:endParaRPr lang="en-US" dirty="0">
              <a:ea typeface="Calibri"/>
              <a:cs typeface="Calibri"/>
            </a:endParaRPr>
          </a:p>
          <a:p>
            <a:pPr marL="285750" lvl="1" indent="-285750">
              <a:buFont typeface="Courier New"/>
              <a:buChar char="○"/>
            </a:pPr>
            <a:r>
              <a:rPr lang="en-US" dirty="0"/>
              <a:t>A child counts a set of sticks to determine that there are seven sticks. The child then removes three sticks (subtract three) and counts the set again to learn that taking three away from a set of seven results in four sticks. </a:t>
            </a:r>
            <a:endParaRPr lang="en-US" dirty="0">
              <a:ea typeface="Calibri"/>
              <a:cs typeface="Calibri"/>
            </a:endParaRPr>
          </a:p>
          <a:p>
            <a:pPr marL="285750" indent="-285750">
              <a:buFont typeface="Symbol"/>
              <a:buChar char="•"/>
            </a:pPr>
            <a:r>
              <a:rPr lang="en-US" dirty="0"/>
              <a:t>Another strategy children might use to subtract is the </a:t>
            </a:r>
            <a:r>
              <a:rPr lang="en-US" b="1" dirty="0"/>
              <a:t>counting down</a:t>
            </a:r>
            <a:r>
              <a:rPr lang="en-US" dirty="0"/>
              <a:t> strategy. This means that a child starts at a number and then counts backward by the number that is being subtracted. </a:t>
            </a:r>
            <a:endParaRPr lang="en-US" dirty="0">
              <a:ea typeface="Calibri"/>
              <a:cs typeface="Calibri"/>
            </a:endParaRPr>
          </a:p>
          <a:p>
            <a:pPr marL="285750" lvl="1" indent="-285750">
              <a:buFont typeface="Courier New"/>
              <a:buChar char="○"/>
            </a:pPr>
            <a:r>
              <a:rPr lang="en-US" dirty="0"/>
              <a:t>Let’s use seven take away three again. </a:t>
            </a:r>
            <a:endParaRPr lang="en-US" dirty="0">
              <a:ea typeface="Calibri"/>
              <a:cs typeface="Calibri"/>
            </a:endParaRPr>
          </a:p>
          <a:p>
            <a:pPr marL="285750" lvl="1" indent="-285750">
              <a:buFont typeface="Courier New"/>
              <a:buChar char="○"/>
            </a:pPr>
            <a:r>
              <a:rPr lang="en-US" dirty="0"/>
              <a:t>Children count down starting at seven, “Seven, six, five,” and say, “four!” [Model this with gestures: hold up seven fingers. When you count backward, put three fingers down to result in four fingers.]</a:t>
            </a:r>
            <a:endParaRPr lang="en-US" dirty="0">
              <a:ea typeface="Calibri"/>
              <a:cs typeface="Calibri"/>
            </a:endParaRPr>
          </a:p>
          <a:p>
            <a:pPr marL="285750" lvl="1" indent="-285750">
              <a:buFont typeface="Courier New"/>
              <a:buChar char="○"/>
            </a:pPr>
            <a:r>
              <a:rPr lang="en-US" dirty="0"/>
              <a:t>Counting down is challenging because it requires children to know how to count backward, and to hold in memory how many fingers or objects they are removing.</a:t>
            </a:r>
            <a:endParaRPr lang="en-US" dirty="0">
              <a:ea typeface="Calibri"/>
              <a:cs typeface="Calibri"/>
            </a:endParaRPr>
          </a:p>
          <a:p>
            <a:pPr marL="285750" indent="-285750">
              <a:buFont typeface="Symbol"/>
              <a:buChar char="•"/>
            </a:pPr>
            <a:r>
              <a:rPr lang="en-US" dirty="0"/>
              <a:t>It takes time and a lot of practice for children to comfortably transition from counting all to counting on or counting down strategies. While some children make this transition in preschool, others may only make this transition in kindergarten or first grade. Some children might discover this strategy on their own as they explore adding and subtracting. Others might benefit from more explicit support from educators and families. </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If you used the “Alphabet Counting” activity on slide 17, ask participants to explain why the count on strategy could be challenging as it relates to their experience using the alphabet. For example, it might have been difficult to begin counting by starting at “E.” Some participants may have had to start at “A” each time.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952892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771D-A758-CCEC-FFF1-423B1CF06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27EFC-3C1D-0872-CC81-01747DB6A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E095C-DE43-8D5C-BF07-8E8433DD20B7}"/>
              </a:ext>
            </a:extLst>
          </p:cNvPr>
          <p:cNvSpPr>
            <a:spLocks noGrp="1"/>
          </p:cNvSpPr>
          <p:nvPr>
            <p:ph type="body" idx="1"/>
          </p:nvPr>
        </p:nvSpPr>
        <p:spPr/>
        <p:txBody>
          <a:bodyPr/>
          <a:lstStyle/>
          <a:p>
            <a:r>
              <a:rPr lang="en-US" b="1" dirty="0"/>
              <a:t>Time</a:t>
            </a:r>
            <a:r>
              <a:rPr lang="en-US" dirty="0"/>
              <a:t>: 5 minutes</a:t>
            </a:r>
          </a:p>
          <a:p>
            <a:r>
              <a:rPr lang="en-US" b="1" dirty="0"/>
              <a:t>Materials</a:t>
            </a:r>
            <a:r>
              <a:rPr lang="en-US" dirty="0"/>
              <a:t>: Collections of small objects (for example, paperclips, shells, cotton balls, counting chips)</a:t>
            </a:r>
          </a:p>
          <a:p>
            <a:r>
              <a:rPr lang="en-US" b="1" dirty="0"/>
              <a:t>Talking Points</a:t>
            </a:r>
          </a:p>
          <a:p>
            <a:pPr marL="171450" indent="-171450">
              <a:buFont typeface="Symbol"/>
              <a:buChar char="•"/>
            </a:pPr>
            <a:r>
              <a:rPr lang="en-US" dirty="0"/>
              <a:t>Educators can support children to use counting strategies in different ways. For example, educators can support children to</a:t>
            </a:r>
          </a:p>
          <a:p>
            <a:pPr marL="628650" lvl="1" indent="-171450">
              <a:buFont typeface="Courier New"/>
              <a:buChar char="○"/>
            </a:pPr>
            <a:r>
              <a:rPr lang="en-US" dirty="0"/>
              <a:t>Use concrete objects and containers. Physical containers can help reinforce ideas related to combining to make a larger set or separating to make smaller sets. </a:t>
            </a:r>
          </a:p>
          <a:p>
            <a:pPr marL="628650" lvl="1" indent="-171450">
              <a:buFont typeface="Courier New"/>
              <a:buChar char="○"/>
            </a:pPr>
            <a:r>
              <a:rPr lang="en-US" dirty="0"/>
              <a:t>Count with understanding and proficiency. Counting with understanding and proficiency enhances children’s ability to use different counting strategies to solve addition or subtraction problems. Encourage children to count often through daily routines and meaningful experiences that encourage children to count to find out how many. </a:t>
            </a:r>
          </a:p>
          <a:p>
            <a:pPr marL="628650" lvl="1" indent="-171450">
              <a:buFont typeface="Courier New"/>
              <a:buChar char="○"/>
            </a:pPr>
            <a:r>
              <a:rPr lang="en-US" dirty="0"/>
              <a:t>Invent their own strategies.</a:t>
            </a:r>
          </a:p>
          <a:p>
            <a:pPr marL="1085850" lvl="2" indent="-171450">
              <a:buFont typeface="Wingdings"/>
              <a:buChar char="▪"/>
            </a:pPr>
            <a:r>
              <a:rPr lang="en-US" dirty="0"/>
              <a:t>For example, counting all of the objects after adding to or taking away from a set or counting on fingers, adding more fingers as they count. </a:t>
            </a:r>
          </a:p>
          <a:p>
            <a:pPr marL="628650" lvl="1" indent="-171450">
              <a:buFont typeface="Courier New"/>
              <a:buChar char="○"/>
            </a:pPr>
            <a:r>
              <a:rPr lang="en-US" dirty="0"/>
              <a:t>Use their fingers to support adding and subtracting processes (Polleti et al., 2025).</a:t>
            </a:r>
          </a:p>
          <a:p>
            <a:pPr marL="628650" lvl="1" indent="-171450">
              <a:buFont typeface="Courier New"/>
              <a:buChar char="○"/>
            </a:pPr>
            <a:r>
              <a:rPr lang="en-US" dirty="0"/>
              <a:t>Explain their approaches and strategies. For example,</a:t>
            </a:r>
          </a:p>
          <a:p>
            <a:pPr marL="1085850" lvl="2" indent="-171450">
              <a:buFont typeface="Wingdings"/>
              <a:buChar char="▪"/>
            </a:pPr>
            <a:r>
              <a:rPr lang="en-US" dirty="0"/>
              <a:t>Educators might ask, “How might we figure out how many we have in all if we add four more to our set of eight?” or, “What did you do to figure that out? Can you tell me or show me?”</a:t>
            </a:r>
          </a:p>
          <a:p>
            <a:pPr lvl="2"/>
            <a:r>
              <a:rPr lang="en-US" b="1" dirty="0"/>
              <a:t>Facilitator Notes</a:t>
            </a:r>
          </a:p>
          <a:p>
            <a:pPr marL="171450" indent="-171450">
              <a:buFont typeface="Symbol"/>
              <a:buChar char="•"/>
            </a:pPr>
            <a:r>
              <a:rPr lang="en-US" dirty="0"/>
              <a:t>The “Number and Counting” suite provides more information on how to support children’s understanding of number and counting.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E0B2BFF2-6F07-AD85-C350-A905C94D9128}"/>
              </a:ext>
            </a:extLst>
          </p:cNvPr>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2654911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We explored what children come to understand about addition and subtraction and strategies children might use to solve addition and subtraction problems. We also discussed some ways educators can support children to use counting strategies to add and subtract. Now, let’s discuss more ways we can support children to add and subtract.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282567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A232-37EB-D3A7-1C31-CAFA4588A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7C028-D3C8-BFF5-024C-0E0A39A2C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77E6E-A4F0-8BE8-D48A-3A8C4FCA17C3}"/>
              </a:ext>
            </a:extLst>
          </p:cNvPr>
          <p:cNvSpPr>
            <a:spLocks noGrp="1"/>
          </p:cNvSpPr>
          <p:nvPr>
            <p:ph type="body" idx="1"/>
          </p:nvPr>
        </p:nvSpPr>
        <p:spPr/>
        <p:txBody>
          <a:bodyPr/>
          <a:lstStyle/>
          <a:p>
            <a:r>
              <a:rPr lang="en-US" b="1" dirty="0"/>
              <a:t>Talking Points</a:t>
            </a:r>
          </a:p>
          <a:p>
            <a:pPr marL="171450" indent="-171450">
              <a:buFont typeface="Symbol"/>
              <a:buChar char="•"/>
            </a:pPr>
            <a:r>
              <a:rPr lang="en-US" dirty="0"/>
              <a:t>Educators can support children’s understanding of addition and subtraction by:</a:t>
            </a:r>
            <a:endParaRPr lang="en-US" dirty="0">
              <a:ea typeface="Calibri"/>
              <a:cs typeface="Calibri"/>
            </a:endParaRPr>
          </a:p>
          <a:p>
            <a:pPr marL="1085850" lvl="2" indent="-171450">
              <a:buFont typeface="Wingdings"/>
              <a:buChar char="▪"/>
            </a:pPr>
            <a:r>
              <a:rPr lang="en-US" dirty="0"/>
              <a:t>Noticing or identifying problems of interest that are meaningful to a child or group of children and offer concrete objects to support children to add and subtract. </a:t>
            </a:r>
            <a:endParaRPr lang="en-US" dirty="0">
              <a:ea typeface="Calibri"/>
              <a:cs typeface="Calibri"/>
            </a:endParaRPr>
          </a:p>
          <a:p>
            <a:pPr marL="1085850" lvl="2" indent="-171450">
              <a:buFont typeface="Wingdings"/>
              <a:buChar char="▪"/>
            </a:pPr>
            <a:r>
              <a:rPr lang="en-US" dirty="0"/>
              <a:t>Building on children’s interests and lived experiences can enhance engagement and motivate children to solve addition and subtraction problems. </a:t>
            </a:r>
          </a:p>
          <a:p>
            <a:pPr marL="1085850" lvl="2" indent="-171450">
              <a:buFont typeface="Wingdings"/>
              <a:buChar char="▪"/>
            </a:pPr>
            <a:r>
              <a:rPr lang="en-US" dirty="0"/>
              <a:t>Supporting children to use concrete objects to add and subtract can also enhance conceptual understanding of addition and subtraction. Children of all ages should be offered concrete objects to support math learning, even after they begin using more abstract representations such as written equations (Belenky &amp; Nokes, 2009). It is not until later in the kindergarten year that children use written equations to represent addition and subtraction.</a:t>
            </a:r>
            <a:endParaRPr lang="en-US" dirty="0">
              <a:ea typeface="Calibri"/>
              <a:cs typeface="Calibri"/>
            </a:endParaRPr>
          </a:p>
          <a:p>
            <a:pPr marL="1085850" lvl="2" indent="-171450">
              <a:buFont typeface="Wingdings"/>
              <a:buChar char="▪"/>
            </a:pPr>
            <a:r>
              <a:rPr lang="en-US" dirty="0"/>
              <a:t>Inviting children to explain their thinking. </a:t>
            </a:r>
          </a:p>
          <a:p>
            <a:pPr marL="171450" indent="-171450">
              <a:buFont typeface="Symbol"/>
              <a:buChar char="•"/>
            </a:pPr>
            <a:r>
              <a:rPr lang="en-US" dirty="0"/>
              <a:t>Now, we will explore more teaching practices that support children to add and subtract.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C84A605F-6886-CEA0-E3AF-0FC594F1EB83}"/>
              </a:ext>
            </a:extLst>
          </p:cNvPr>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3997891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6D01A-FD92-B8F1-9AD2-086CE1E40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8AE33-1886-9563-451A-6FB6D0DCD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9E862-E087-0C67-B8A1-65647A872E9E}"/>
              </a:ext>
            </a:extLst>
          </p:cNvPr>
          <p:cNvSpPr>
            <a:spLocks noGrp="1"/>
          </p:cNvSpPr>
          <p:nvPr>
            <p:ph type="body" idx="1"/>
          </p:nvPr>
        </p:nvSpPr>
        <p:spPr/>
        <p:txBody>
          <a:bodyPr/>
          <a:lstStyle/>
          <a:p>
            <a:r>
              <a:rPr lang="en-US" b="1" dirty="0"/>
              <a:t>Time: </a:t>
            </a:r>
            <a:r>
              <a:rPr lang="en-US" dirty="0"/>
              <a:t>15 minutes</a:t>
            </a:r>
          </a:p>
          <a:p>
            <a:r>
              <a:rPr lang="en-US" b="1" dirty="0"/>
              <a:t>Materials: M5 Overview</a:t>
            </a:r>
            <a:r>
              <a:rPr lang="en-US" dirty="0"/>
              <a:t> handout </a:t>
            </a:r>
            <a:endParaRPr lang="en-US" dirty="0">
              <a:ea typeface="Calibri"/>
              <a:cs typeface="Calibri"/>
            </a:endParaRPr>
          </a:p>
          <a:p>
            <a:r>
              <a:rPr lang="en-US" b="1" dirty="0"/>
              <a:t>Talking Points</a:t>
            </a:r>
            <a:endParaRPr lang="en-US" b="1" dirty="0">
              <a:ea typeface="Calibri"/>
              <a:cs typeface="Calibri"/>
            </a:endParaRPr>
          </a:p>
          <a:p>
            <a:pPr marL="171450" indent="-171450">
              <a:buFont typeface="Symbol"/>
              <a:buChar char="•"/>
            </a:pPr>
            <a:r>
              <a:rPr lang="en-US" dirty="0"/>
              <a:t>We refer to five early math teaching practices as the M5 Early Math Approach. These practices include: </a:t>
            </a:r>
          </a:p>
          <a:p>
            <a:pPr marL="628650" lvl="1" indent="-171450">
              <a:buFont typeface="Courier New"/>
              <a:buChar char="○"/>
            </a:pPr>
            <a:r>
              <a:rPr lang="en-US" dirty="0"/>
              <a:t>Mutual Learning</a:t>
            </a:r>
            <a:endParaRPr lang="en-US" dirty="0">
              <a:ea typeface="Calibri"/>
              <a:cs typeface="Calibri"/>
            </a:endParaRPr>
          </a:p>
          <a:p>
            <a:pPr marL="628650" lvl="1" indent="-171450">
              <a:buFont typeface="Courier New"/>
              <a:buChar char="○"/>
            </a:pPr>
            <a:r>
              <a:rPr lang="en-US" dirty="0"/>
              <a:t>Meaningful Investigations </a:t>
            </a:r>
            <a:endParaRPr lang="en-US" dirty="0">
              <a:ea typeface="Calibri"/>
              <a:cs typeface="Calibri"/>
            </a:endParaRPr>
          </a:p>
          <a:p>
            <a:pPr marL="628650" lvl="1" indent="-171450">
              <a:buFont typeface="Courier New"/>
              <a:buChar char="○"/>
            </a:pPr>
            <a:r>
              <a:rPr lang="en-US" dirty="0"/>
              <a:t>Materials and Learning Environment</a:t>
            </a:r>
          </a:p>
          <a:p>
            <a:pPr marL="628650" lvl="1" indent="-171450">
              <a:buFont typeface="Courier New"/>
              <a:buChar char="○"/>
            </a:pPr>
            <a:r>
              <a:rPr lang="en-US" dirty="0"/>
              <a:t>Math Vocabulary and Discourse</a:t>
            </a:r>
            <a:endParaRPr lang="en-US" dirty="0">
              <a:ea typeface="Calibri"/>
              <a:cs typeface="Calibri"/>
            </a:endParaRPr>
          </a:p>
          <a:p>
            <a:pPr marL="628650" lvl="1" indent="-171450">
              <a:buFont typeface="Courier New"/>
              <a:buChar char="○"/>
            </a:pPr>
            <a:r>
              <a:rPr lang="en-US" dirty="0"/>
              <a:t>Multiple Representations </a:t>
            </a:r>
          </a:p>
          <a:p>
            <a:pPr marL="171450" indent="-171450">
              <a:buFont typeface="Symbol"/>
              <a:buChar char="•"/>
            </a:pPr>
            <a:r>
              <a:rPr lang="en-US" dirty="0"/>
              <a:t>Let’s explore the M5 practices. Then, we will consider ways to use M5 to support children to add and subtract.</a:t>
            </a:r>
          </a:p>
          <a:p>
            <a:r>
              <a:rPr lang="en-US" b="1" dirty="0"/>
              <a:t>Facilitator Notes</a:t>
            </a:r>
          </a:p>
          <a:p>
            <a:pPr marL="171450" indent="-171450">
              <a:buFont typeface="Symbol"/>
              <a:buChar char="•"/>
            </a:pPr>
            <a:r>
              <a:rPr lang="en-US" dirty="0"/>
              <a:t>Consider your participants and their prior experiences with M5. </a:t>
            </a:r>
          </a:p>
          <a:p>
            <a:pPr marL="628650" lvl="1" indent="-171450">
              <a:buFont typeface="Courier New"/>
              <a:buChar char="○"/>
            </a:pPr>
            <a:r>
              <a:rPr lang="en-US" dirty="0"/>
              <a:t>For groups that have significant experience with M5, you might offer a few minutes for participants to share with a partner their areas of strength and what practices they are working on. Use this slide to briefly revisit the M5 practices and move to the next slide. </a:t>
            </a:r>
          </a:p>
          <a:p>
            <a:pPr marL="628650" lvl="1" indent="-171450">
              <a:buFont typeface="Courier New"/>
              <a:buChar char="○"/>
            </a:pPr>
            <a:r>
              <a:rPr lang="en-US" dirty="0"/>
              <a:t>For groups that have less experience with M5, offer more time for participants to explore each practice. For example, allow time for them to review the practices on their own. Invite them to make a square over practices that they have “squared away” (practices they understand and use), a circle over “what’s still going around in their heads” (practices they still have questions about), and a triangle over three ideas that they will use in their settings. For more ideas on how to provide a comprehensive review, visit the </a:t>
            </a:r>
            <a:r>
              <a:rPr lang="en-US" b="1" dirty="0"/>
              <a:t>M5 Early Math Approach</a:t>
            </a:r>
            <a:r>
              <a:rPr lang="en-US" dirty="0"/>
              <a:t> suite.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808A8169-89FF-3E3C-4D76-D21FA93A23B0}"/>
              </a:ext>
            </a:extLst>
          </p:cNvPr>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1654065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5–7 minutes (not including debrief)</a:t>
            </a:r>
          </a:p>
          <a:p>
            <a:r>
              <a:rPr lang="en-US" b="1" dirty="0"/>
              <a:t>Materials: Observing M5 in Action: Addition and Subtraction</a:t>
            </a:r>
            <a:r>
              <a:rPr lang="en-US" dirty="0"/>
              <a:t> handout, Preschool, TK, or K addition and subtraction video clip, chart paper, markers</a:t>
            </a:r>
            <a:endParaRPr lang="en-US" dirty="0">
              <a:ea typeface="Calibri"/>
              <a:cs typeface="Calibri"/>
            </a:endParaRPr>
          </a:p>
          <a:p>
            <a:r>
              <a:rPr lang="en-US" b="1" dirty="0"/>
              <a:t>Talking Points </a:t>
            </a:r>
            <a:endParaRPr lang="en-US" b="1" dirty="0">
              <a:ea typeface="Calibri"/>
              <a:cs typeface="Calibri"/>
            </a:endParaRPr>
          </a:p>
          <a:p>
            <a:pPr marL="285750" indent="-285750">
              <a:buFont typeface="Symbol"/>
              <a:buChar char="•"/>
            </a:pPr>
            <a:r>
              <a:rPr lang="en-US" dirty="0"/>
              <a:t>Now, we are going to observe a video that shows how educators use M5 to help children use addition and subtraction. </a:t>
            </a:r>
            <a:endParaRPr lang="en-US" dirty="0">
              <a:ea typeface="Calibri"/>
              <a:cs typeface="Calibri"/>
            </a:endParaRPr>
          </a:p>
          <a:p>
            <a:pPr marL="285750" indent="-285750">
              <a:buFont typeface="Symbol"/>
              <a:buChar char="•"/>
            </a:pPr>
            <a:r>
              <a:rPr lang="en-US" dirty="0"/>
              <a:t>Take out the “</a:t>
            </a:r>
            <a:r>
              <a:rPr lang="en-US" b="1" dirty="0"/>
              <a:t>Observing M5 in Action: Addition and Subtraction</a:t>
            </a:r>
            <a:r>
              <a:rPr lang="en-US" dirty="0"/>
              <a:t>” handout. </a:t>
            </a:r>
            <a:endParaRPr lang="en-US" dirty="0">
              <a:ea typeface="Calibri"/>
              <a:cs typeface="Calibri"/>
            </a:endParaRPr>
          </a:p>
          <a:p>
            <a:pPr marL="285750" indent="-285750">
              <a:buFont typeface="Symbol"/>
              <a:buChar char="•"/>
            </a:pPr>
            <a:r>
              <a:rPr lang="en-US" dirty="0"/>
              <a:t>[Choose a strategy for facilitating this observation. Adapt the talking points to reflect this strategy.]</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Choose a video clip that shows children learning about and using addition or subtraction. This may be the same clip used for observing children adding and subtracting. </a:t>
            </a:r>
            <a:endParaRPr lang="en-US" dirty="0">
              <a:ea typeface="Calibri"/>
              <a:cs typeface="Calibri"/>
            </a:endParaRPr>
          </a:p>
          <a:p>
            <a:pPr marL="285750" indent="-285750">
              <a:buFont typeface="Symbol"/>
              <a:buChar char="•"/>
            </a:pPr>
            <a:r>
              <a:rPr lang="en-US" dirty="0"/>
              <a:t>We provide the following video clips (you may use other videos):</a:t>
            </a:r>
            <a:endParaRPr lang="en-US" dirty="0">
              <a:ea typeface="Calibri"/>
              <a:cs typeface="Calibri"/>
            </a:endParaRPr>
          </a:p>
          <a:p>
            <a:pPr marL="285750" lvl="1" indent="-285750">
              <a:buFont typeface="Courier New"/>
              <a:buChar char="○"/>
            </a:pPr>
            <a:r>
              <a:rPr lang="en-US" u="sng" dirty="0">
                <a:hlinkClick r:id="rId3"/>
              </a:rPr>
              <a:t>Adding and Subtracting During Snack (3–5 years)</a:t>
            </a:r>
            <a:r>
              <a:rPr lang="en-US" u="sng" dirty="0"/>
              <a:t> [</a:t>
            </a:r>
            <a:r>
              <a:rPr lang="en-US" dirty="0"/>
              <a:t>https://youtu.be/ZWGM-y_tL4k]</a:t>
            </a:r>
          </a:p>
          <a:p>
            <a:pPr marL="285750" lvl="1" indent="-285750">
              <a:buFont typeface="Courier New"/>
              <a:buChar char="○"/>
            </a:pPr>
            <a:r>
              <a:rPr lang="en-US" u="sng" dirty="0">
                <a:hlinkClick r:id="rId4"/>
              </a:rPr>
              <a:t>Composing and Decomposing the Number 5 (3–5 years)</a:t>
            </a:r>
            <a:r>
              <a:rPr lang="en-US" dirty="0"/>
              <a:t> [https://youtu.be/_FRjbFN8TNo]</a:t>
            </a:r>
            <a:endParaRPr lang="en-US" dirty="0">
              <a:ea typeface="Calibri"/>
              <a:cs typeface="Calibri"/>
            </a:endParaRPr>
          </a:p>
          <a:p>
            <a:pPr marL="285750" lvl="1" indent="-285750">
              <a:buFont typeface="Courier New"/>
              <a:buChar char="○"/>
            </a:pPr>
            <a:r>
              <a:rPr lang="en-US" u="sng" dirty="0">
                <a:hlinkClick r:id="rId5"/>
              </a:rPr>
              <a:t>Adding During Storytime (3–5 years)</a:t>
            </a:r>
            <a:r>
              <a:rPr lang="en-US" dirty="0"/>
              <a:t> [https://youtu.be/kntorkBEnVA]</a:t>
            </a:r>
            <a:endParaRPr lang="en-US" dirty="0">
              <a:ea typeface="Calibri"/>
              <a:cs typeface="Calibri"/>
            </a:endParaRPr>
          </a:p>
          <a:p>
            <a:pPr marL="285750" lvl="1" indent="-285750">
              <a:buFont typeface="Courier New"/>
              <a:buChar char="○"/>
            </a:pPr>
            <a:r>
              <a:rPr lang="en-US" u="sng" dirty="0">
                <a:hlinkClick r:id="rId6"/>
              </a:rPr>
              <a:t>Counting and Adding While Reading (3–5 years)</a:t>
            </a:r>
            <a:r>
              <a:rPr lang="en-US" dirty="0"/>
              <a:t> [https://youtu.be/MHszjwzaVOY]</a:t>
            </a:r>
            <a:endParaRPr lang="en-US" dirty="0">
              <a:ea typeface="Calibri"/>
              <a:cs typeface="Calibri"/>
            </a:endParaRPr>
          </a:p>
          <a:p>
            <a:pPr marL="285750" indent="-285750">
              <a:buFont typeface="Symbol"/>
              <a:buChar char="•"/>
            </a:pPr>
            <a:r>
              <a:rPr lang="en-US" dirty="0"/>
              <a:t>Note: Sample answers are provided for the video “Adding and Subtracting During Snack (3–5 years)” in the Facilitator Notes on the next slide.</a:t>
            </a:r>
            <a:endParaRPr lang="en-US" dirty="0">
              <a:ea typeface="Calibri"/>
              <a:cs typeface="Calibri"/>
            </a:endParaRPr>
          </a:p>
          <a:p>
            <a:pPr marL="285750" indent="-285750">
              <a:buFont typeface="Symbol"/>
              <a:buChar char="•"/>
            </a:pPr>
            <a:r>
              <a:rPr lang="en-US" dirty="0"/>
              <a:t>Invite participants to take out the </a:t>
            </a:r>
            <a:r>
              <a:rPr lang="en-US" b="1" dirty="0"/>
              <a:t>Observing M5 in Action: Addition and Subtraction</a:t>
            </a:r>
            <a:r>
              <a:rPr lang="en-US" dirty="0"/>
              <a:t> handout. </a:t>
            </a:r>
            <a:endParaRPr lang="en-US" dirty="0">
              <a:ea typeface="Calibri"/>
              <a:cs typeface="Calibri"/>
            </a:endParaRPr>
          </a:p>
          <a:p>
            <a:pPr marL="285750" indent="-285750">
              <a:buFont typeface="Symbol"/>
              <a:buChar char="•"/>
            </a:pPr>
            <a:r>
              <a:rPr lang="en-US" dirty="0"/>
              <a:t>For larger groups or shorter sessions, use a jigsaw approach. Before playing the video clip, assign each table one practice to focus on during the video. [If there are more than five tables, assign more than one table to focus on each practice.]</a:t>
            </a:r>
            <a:endParaRPr lang="en-US" dirty="0">
              <a:ea typeface="Calibri"/>
              <a:cs typeface="Calibri"/>
            </a:endParaRPr>
          </a:p>
          <a:p>
            <a:pPr marL="285750" indent="-285750">
              <a:buFont typeface="Symbol"/>
              <a:buChar char="•"/>
            </a:pPr>
            <a:r>
              <a:rPr lang="en-US" dirty="0"/>
              <a:t>For smaller groups or longer sessions, consider showing the video clip two to three times, inviting participants to focus on specific practices each time. Encourage them to record observations on the handout.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3400631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5CFDF-7CC9-51FD-5941-B475DD46D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1B10F-E8B2-CDF5-3B27-C31A86E21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DD240-A477-0099-3B52-B3D799B00AC0}"/>
              </a:ext>
            </a:extLst>
          </p:cNvPr>
          <p:cNvSpPr>
            <a:spLocks noGrp="1"/>
          </p:cNvSpPr>
          <p:nvPr>
            <p:ph type="body" idx="1"/>
          </p:nvPr>
        </p:nvSpPr>
        <p:spPr/>
        <p:txBody>
          <a:bodyPr/>
          <a:lstStyle/>
          <a:p>
            <a:r>
              <a:rPr lang="en-US" b="1" dirty="0"/>
              <a:t>Time: </a:t>
            </a:r>
            <a:r>
              <a:rPr lang="en-US" dirty="0"/>
              <a:t>20–30 minutes (varies based on session goals)</a:t>
            </a:r>
          </a:p>
          <a:p>
            <a:r>
              <a:rPr lang="en-US" b="1" dirty="0"/>
              <a:t>Materials: Observing M5 in Action: Addition and Subtraction </a:t>
            </a:r>
            <a:r>
              <a:rPr lang="en-US" dirty="0"/>
              <a:t>handout, Preschool, TK, or K addition and subtraction video clip, chart paper (optional), markers (optional), dice (optional)</a:t>
            </a:r>
            <a:endParaRPr lang="en-US" dirty="0">
              <a:ea typeface="Calibri"/>
              <a:cs typeface="Calibri"/>
            </a:endParaRPr>
          </a:p>
          <a:p>
            <a:r>
              <a:rPr lang="en-US" b="1" dirty="0"/>
              <a:t>Talking Points</a:t>
            </a:r>
            <a:endParaRPr lang="en-US" b="1" dirty="0">
              <a:ea typeface="Calibri"/>
              <a:cs typeface="Calibri"/>
            </a:endParaRPr>
          </a:p>
          <a:p>
            <a:pPr marL="171450" indent="-171450">
              <a:buFont typeface="Symbol"/>
              <a:buChar char="•"/>
            </a:pPr>
            <a:r>
              <a:rPr lang="en-US" dirty="0"/>
              <a:t>Let’s unpack your observations of each M5 practice. </a:t>
            </a:r>
            <a:endParaRPr lang="en-US" dirty="0">
              <a:ea typeface="Calibri"/>
              <a:cs typeface="Calibri"/>
            </a:endParaRPr>
          </a:p>
          <a:p>
            <a:r>
              <a:rPr lang="en-US" b="1" dirty="0"/>
              <a:t>Facilitator Notes</a:t>
            </a:r>
            <a:endParaRPr lang="en-US" b="1" dirty="0">
              <a:ea typeface="Calibri"/>
              <a:cs typeface="Calibri"/>
            </a:endParaRPr>
          </a:p>
          <a:p>
            <a:pPr marL="171450" indent="-171450">
              <a:buFont typeface="Symbol"/>
              <a:buChar char="•"/>
            </a:pPr>
            <a:r>
              <a:rPr lang="en-US" dirty="0"/>
              <a:t>Use the </a:t>
            </a:r>
            <a:r>
              <a:rPr lang="en-US" b="1" dirty="0"/>
              <a:t>Answer Key for Observing M5 in Action: Addition and Subtraction</a:t>
            </a:r>
            <a:r>
              <a:rPr lang="en-US" dirty="0"/>
              <a:t> for examples of ways M5 was used in the clip, “Adding and Subtracting During Snack.”</a:t>
            </a:r>
            <a:endParaRPr lang="en-US" dirty="0">
              <a:ea typeface="Calibri"/>
              <a:cs typeface="Calibri"/>
            </a:endParaRPr>
          </a:p>
          <a:p>
            <a:pPr marL="171450" indent="-171450">
              <a:buFont typeface="Symbol"/>
              <a:buChar char="•"/>
            </a:pPr>
            <a:r>
              <a:rPr lang="en-US" dirty="0"/>
              <a:t>For larger groups, shorter sessions: After observing the video clip, ask each table group to discuss what they noticed about their assigned practice. Then, invite each group to share their observations with the larger group. As each group shares, paraphrase, affirm, and add to their responses as needed. </a:t>
            </a:r>
            <a:endParaRPr lang="en-US" dirty="0">
              <a:ea typeface="Calibri"/>
              <a:cs typeface="Calibri"/>
            </a:endParaRPr>
          </a:p>
          <a:p>
            <a:pPr marL="171450" indent="-171450">
              <a:buFont typeface="Symbol"/>
              <a:buChar char="•"/>
            </a:pPr>
            <a:r>
              <a:rPr lang="en-US" dirty="0"/>
              <a:t>For smaller groups, longer sessions: Encourage participants to use addition and subtraction as a playful way to find a partner (or partners). Participants will discuss the handout once they find their partners. </a:t>
            </a:r>
            <a:endParaRPr lang="en-US" dirty="0">
              <a:ea typeface="Calibri"/>
              <a:cs typeface="Calibri"/>
            </a:endParaRPr>
          </a:p>
          <a:p>
            <a:pPr marL="628650" lvl="1" indent="-171450">
              <a:buFont typeface="Courier New"/>
              <a:buChar char="○"/>
            </a:pPr>
            <a:r>
              <a:rPr lang="en-US" dirty="0"/>
              <a:t>Each person will roll a die and get a number. Using that number, they will find one or more people that, together, and using addition or subtraction, can make the number 5. For example, a person who rolled a 2 might find someone who rolled a 1, and someone who rolled a 2. Together, 2, plus 1, plus 2, makes 5. Invite small groups to share with the larger group. </a:t>
            </a:r>
            <a:endParaRPr lang="en-US" dirty="0">
              <a:ea typeface="Calibri"/>
              <a:cs typeface="Calibri"/>
            </a:endParaRPr>
          </a:p>
          <a:p>
            <a:pPr marL="171450" indent="-171450">
              <a:buFont typeface="Symbol"/>
              <a:buChar char="•"/>
            </a:pPr>
            <a:r>
              <a:rPr lang="en-US" dirty="0"/>
              <a:t>Consider recording participants’ observations to make the practices visible. As participants share, paraphrase, affirm, and add to their responses as needed.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E7CE72D7-8391-E095-1C07-965D733F5F29}"/>
              </a:ext>
            </a:extLst>
          </p:cNvPr>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416957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Our goals for this session are to:</a:t>
            </a:r>
          </a:p>
          <a:p>
            <a:pPr marL="285750" lvl="1" indent="-285750">
              <a:buFont typeface="Courier New"/>
              <a:buChar char="○"/>
            </a:pPr>
            <a:r>
              <a:rPr lang="en-US" dirty="0"/>
              <a:t>Understand how children in preschool, Tk, and K </a:t>
            </a:r>
          </a:p>
          <a:p>
            <a:pPr marL="285750" lvl="2" indent="-285750">
              <a:buFont typeface="Wingdings"/>
              <a:buChar char="▪"/>
            </a:pPr>
            <a:r>
              <a:rPr lang="en-US" dirty="0"/>
              <a:t>develop and use addition and subtraction knowledge and skills</a:t>
            </a:r>
          </a:p>
          <a:p>
            <a:pPr marL="285750" lvl="2" indent="-285750">
              <a:buFont typeface="Wingdings"/>
              <a:buChar char="▪"/>
            </a:pPr>
            <a:r>
              <a:rPr lang="en-US" dirty="0"/>
              <a:t>solve addition and subtraction problems</a:t>
            </a:r>
          </a:p>
          <a:p>
            <a:pPr marL="285750" lvl="1" indent="-285750">
              <a:buFont typeface="Courier New"/>
              <a:buChar char="○"/>
            </a:pPr>
            <a:r>
              <a:rPr lang="en-US" dirty="0"/>
              <a:t>Explore ways educators can support children’s understanding of addition and subtraction </a:t>
            </a:r>
          </a:p>
          <a:p>
            <a:pPr marL="285750" indent="-285750">
              <a:buFont typeface="Symbol"/>
              <a:buChar char="•"/>
            </a:pPr>
            <a:r>
              <a:rPr lang="en-US" dirty="0"/>
              <a:t>Throughout our session, we will take time to reflect on our current practices. We will also think about how we could use information from this session in our work.</a:t>
            </a:r>
          </a:p>
          <a:p>
            <a:r>
              <a:rPr lang="en-US" b="1" dirty="0"/>
              <a:t>Facilitator Notes</a:t>
            </a:r>
          </a:p>
          <a:p>
            <a:pPr marL="285750" indent="-285750">
              <a:buFont typeface="Symbol"/>
              <a:buChar char="•"/>
            </a:pPr>
            <a:r>
              <a:rPr lang="en-US" dirty="0"/>
              <a:t>Adjust slide content and talking points to reflect what you plan to address in your professional learning session.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949334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20–30 minutes (including debrief on the next slide)</a:t>
            </a:r>
          </a:p>
          <a:p>
            <a:r>
              <a:rPr lang="en-US" b="1" dirty="0"/>
              <a:t>Materials: Using M5 to Support Learning About Addition and Subtraction</a:t>
            </a:r>
            <a:endParaRPr lang="en-US" dirty="0"/>
          </a:p>
          <a:p>
            <a:r>
              <a:rPr lang="en-US" b="1" dirty="0"/>
              <a:t>Talking Points</a:t>
            </a:r>
          </a:p>
          <a:p>
            <a:pPr marL="285750" indent="-285750">
              <a:buFont typeface="Symbol"/>
              <a:buChar char="•"/>
            </a:pPr>
            <a:r>
              <a:rPr lang="en-US" dirty="0"/>
              <a:t>We discussed the M5 Early Math Approach. Let’s consider ways to use M5 to support children’s understanding of addition and subtraction. </a:t>
            </a:r>
          </a:p>
          <a:p>
            <a:pPr marL="285750" indent="-285750">
              <a:buFont typeface="Symbol"/>
              <a:buChar char="•"/>
            </a:pPr>
            <a:r>
              <a:rPr lang="en-US" dirty="0"/>
              <a:t>Take out “</a:t>
            </a:r>
            <a:r>
              <a:rPr lang="en-US" b="1" dirty="0"/>
              <a:t>Using M5 to Support Learning About Addition and Subtraction</a:t>
            </a:r>
            <a:r>
              <a:rPr lang="en-US" dirty="0"/>
              <a:t>” </a:t>
            </a:r>
          </a:p>
          <a:p>
            <a:pPr marL="285750" indent="-285750">
              <a:buFont typeface="Symbol"/>
              <a:buChar char="•"/>
            </a:pPr>
            <a:r>
              <a:rPr lang="en-US" dirty="0"/>
              <a:t>Review the ideas on how to use M5 to support the understanding of addition and subtraction in Preschool, TK, and K children. As you review, consider the children in your learning setting. Think about how you might adapt ideas on using M5 in ways that are responsive to the children in your learning setting. How might you adjust your approach based on children’s interests, cultures, abilities, and languages?</a:t>
            </a:r>
          </a:p>
          <a:p>
            <a:pPr marL="285750" indent="-285750">
              <a:buFont typeface="Symbol"/>
              <a:buChar char="•"/>
            </a:pPr>
            <a:r>
              <a:rPr lang="en-US" dirty="0"/>
              <a:t>You might make notes, circle, or highlight as you review.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265239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E370-38C0-E224-DBFB-C89B56E09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3F079-A23F-872C-A122-7162D7490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915F4-6D51-C51A-CE54-CF5203147ED5}"/>
              </a:ext>
            </a:extLst>
          </p:cNvPr>
          <p:cNvSpPr>
            <a:spLocks noGrp="1"/>
          </p:cNvSpPr>
          <p:nvPr>
            <p:ph type="body" idx="1"/>
          </p:nvPr>
        </p:nvSpPr>
        <p:spPr/>
        <p:txBody>
          <a:bodyPr/>
          <a:lstStyle/>
          <a:p>
            <a:r>
              <a:rPr lang="en-US" b="1" dirty="0"/>
              <a:t>Time:</a:t>
            </a:r>
            <a:r>
              <a:rPr lang="en-US" dirty="0"/>
              <a:t> 20–30 minutes (including exploring the handout on the previous slide)</a:t>
            </a:r>
          </a:p>
          <a:p>
            <a:r>
              <a:rPr lang="en-US" b="1" dirty="0"/>
              <a:t>Materials:</a:t>
            </a:r>
            <a:r>
              <a:rPr lang="en-US" dirty="0"/>
              <a:t> </a:t>
            </a:r>
            <a:r>
              <a:rPr lang="en-US" b="1" dirty="0"/>
              <a:t>Using M5 to Support Learning About Addition and Subtraction</a:t>
            </a:r>
            <a:r>
              <a:rPr lang="en-US" dirty="0"/>
              <a:t>, dice (optional)</a:t>
            </a:r>
          </a:p>
          <a:p>
            <a:r>
              <a:rPr lang="en-US" b="1" dirty="0"/>
              <a:t>Talking Points</a:t>
            </a:r>
          </a:p>
          <a:p>
            <a:pPr marL="171450" indent="-171450">
              <a:buFont typeface="Symbol"/>
              <a:buChar char="•"/>
            </a:pPr>
            <a:r>
              <a:rPr lang="en-US" dirty="0"/>
              <a:t>Now, we will discuss the handout. </a:t>
            </a:r>
          </a:p>
          <a:p>
            <a:pPr marL="171450" indent="-171450">
              <a:buFont typeface="Symbol"/>
              <a:buChar char="•"/>
            </a:pPr>
            <a:r>
              <a:rPr lang="en-US" dirty="0"/>
              <a:t>Discuss the practice you might try in your learning setting. Consider children’s individual abilities, interests, cultures, and languages.</a:t>
            </a:r>
          </a:p>
          <a:p>
            <a:pPr marL="171450" indent="-171450">
              <a:buFont typeface="Symbol"/>
              <a:buChar char="•"/>
            </a:pPr>
            <a:r>
              <a:rPr lang="en-US" dirty="0"/>
              <a:t>[Select a facilitation strategy to support participants’ discussion of the handout.] </a:t>
            </a:r>
          </a:p>
          <a:p>
            <a:pPr marL="171450" indent="-171450">
              <a:buFont typeface="Symbol"/>
              <a:buChar char="•"/>
            </a:pPr>
            <a:r>
              <a:rPr lang="en-US" dirty="0"/>
              <a:t>Thank you for sharing ways you might use M5 to support children to add and subtract in your learning setting. </a:t>
            </a:r>
          </a:p>
          <a:p>
            <a:r>
              <a:rPr lang="en-US" b="1" dirty="0"/>
              <a:t>Facilitator Notes</a:t>
            </a:r>
          </a:p>
          <a:p>
            <a:pPr marL="171450" indent="-171450">
              <a:buFont typeface="Symbol"/>
              <a:buChar char="•"/>
            </a:pPr>
            <a:r>
              <a:rPr lang="en-US" dirty="0"/>
              <a:t>Adjust the way participants discuss the handout based on your group size, session length and format, and participant needs. For example, </a:t>
            </a:r>
            <a:endParaRPr lang="en-US" dirty="0">
              <a:ea typeface="Calibri"/>
              <a:cs typeface="Calibri"/>
            </a:endParaRPr>
          </a:p>
          <a:p>
            <a:pPr marL="628650" lvl="1" indent="-171450">
              <a:buFont typeface="Courier New"/>
              <a:buChar char="○"/>
            </a:pPr>
            <a:r>
              <a:rPr lang="en-US" dirty="0"/>
              <a:t>For shorter sessions, invite a few volunteers to share with the larger group or encourage participants to discuss the handout with their table group. </a:t>
            </a:r>
          </a:p>
          <a:p>
            <a:pPr marL="628650" lvl="1" indent="-171450">
              <a:buFont typeface="Courier New"/>
              <a:buChar char="○"/>
            </a:pPr>
            <a:r>
              <a:rPr lang="en-US" dirty="0"/>
              <a:t>For longer sessions, encourage participants to use addition and subtraction as a playful way to find a partner (or partners). Participants will discuss the handout once they find their partners. </a:t>
            </a:r>
            <a:endParaRPr lang="en-US" dirty="0">
              <a:ea typeface="Calibri"/>
              <a:cs typeface="Calibri"/>
            </a:endParaRPr>
          </a:p>
          <a:p>
            <a:pPr marL="1085850" lvl="2" indent="-171450">
              <a:buFont typeface="Wingdings"/>
              <a:buChar char="▪"/>
            </a:pPr>
            <a:r>
              <a:rPr lang="en-US" dirty="0"/>
              <a:t>Each person will roll a die and get a number. Using that number, they will find one or more people that, together, and using addition or subtraction, can make the number 7. For example, a person who rolled a 2 might find someone who rolled a 1, and someone who rolled a 4. Together, 2, plus 1, plus 4, makes 7.</a:t>
            </a:r>
          </a:p>
          <a:p>
            <a:endParaRPr lang="en-US" dirty="0">
              <a:ea typeface="Calibri"/>
              <a:cs typeface="Calibri"/>
            </a:endParaRPr>
          </a:p>
        </p:txBody>
      </p:sp>
      <p:sp>
        <p:nvSpPr>
          <p:cNvPr id="4" name="Slide Number Placeholder 3">
            <a:extLst>
              <a:ext uri="{FF2B5EF4-FFF2-40B4-BE49-F238E27FC236}">
                <a16:creationId xmlns:a16="http://schemas.microsoft.com/office/drawing/2014/main" id="{5EB37935-7A31-AB42-3BF1-AE9D3ECCEEB8}"/>
              </a:ext>
            </a:extLst>
          </p:cNvPr>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751440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6793-3066-9A58-D79F-81A1A9C5C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B9542-C8A7-8849-4007-9ABDF582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D6CCB-5029-20A7-1294-7A3EF6F492B6}"/>
              </a:ext>
            </a:extLst>
          </p:cNvPr>
          <p:cNvSpPr>
            <a:spLocks noGrp="1"/>
          </p:cNvSpPr>
          <p:nvPr>
            <p:ph type="body" idx="1"/>
          </p:nvPr>
        </p:nvSpPr>
        <p:spPr/>
        <p:txBody>
          <a:bodyPr/>
          <a:lstStyle/>
          <a:p>
            <a:r>
              <a:rPr lang="en-US" b="1" dirty="0"/>
              <a:t>Time: </a:t>
            </a:r>
            <a:r>
              <a:rPr lang="en-US" dirty="0"/>
              <a:t>15–20 minutes </a:t>
            </a:r>
          </a:p>
          <a:p>
            <a:r>
              <a:rPr lang="en-US" b="1" dirty="0"/>
              <a:t>Materials: Using Children’s Literature to Support Addition and Subtraction </a:t>
            </a:r>
            <a:r>
              <a:rPr lang="en-US" dirty="0"/>
              <a:t>handout, children’s books that include opportunities to add or subtract (see suggested titles in the facilitator notes), collections of objects that participants might use to add or subtract, Book Guides (optional). </a:t>
            </a:r>
          </a:p>
          <a:p>
            <a:r>
              <a:rPr lang="en-US" b="1" dirty="0"/>
              <a:t>Talking Points</a:t>
            </a:r>
          </a:p>
          <a:p>
            <a:pPr marL="171450" indent="-171450">
              <a:buFont typeface="Symbol"/>
              <a:buChar char="•"/>
            </a:pPr>
            <a:r>
              <a:rPr lang="en-US" dirty="0"/>
              <a:t>We can support children’s understanding of addition and subtraction when sharing stories with children (Casey et al., 2004; Hassinger-Das et al., 2015).</a:t>
            </a:r>
          </a:p>
          <a:p>
            <a:pPr marL="171450" indent="-171450">
              <a:buFont typeface="Symbol"/>
              <a:buChar char="•"/>
            </a:pPr>
            <a:r>
              <a:rPr lang="en-US" dirty="0"/>
              <a:t>Stories can provide meaningful problems, rooted in the story’s plot, that make adding or subtracting purposeful. </a:t>
            </a:r>
          </a:p>
          <a:p>
            <a:pPr marL="171450" indent="-171450">
              <a:buFont typeface="Symbol"/>
              <a:buChar char="•"/>
            </a:pPr>
            <a:r>
              <a:rPr lang="en-US" dirty="0"/>
              <a:t>Stories can also connect adding and subtracting to real-life situations. </a:t>
            </a:r>
          </a:p>
          <a:p>
            <a:pPr marL="171450" indent="-171450">
              <a:buFont typeface="Symbol"/>
              <a:buChar char="•"/>
            </a:pPr>
            <a:r>
              <a:rPr lang="en-US" dirty="0"/>
              <a:t>Finally, stories can provide visuals that children can use to support them to add or subtract (for example, using a counting all strategy to find out how many). </a:t>
            </a:r>
          </a:p>
          <a:p>
            <a:pPr marL="171450" indent="-171450">
              <a:buFont typeface="Symbol"/>
              <a:buChar char="•"/>
            </a:pPr>
            <a:r>
              <a:rPr lang="en-US" dirty="0"/>
              <a:t>Let’s explore a few children’s books that might encourage children to add or subtract. </a:t>
            </a:r>
          </a:p>
          <a:p>
            <a:pPr marL="171450" indent="-171450">
              <a:buFont typeface="Symbol"/>
              <a:buChar char="•"/>
            </a:pPr>
            <a:r>
              <a:rPr lang="en-US" dirty="0"/>
              <a:t>After reviewing the book, plan for ways you might encourage children to add and subtract as it relates to the story. </a:t>
            </a:r>
          </a:p>
          <a:p>
            <a:pPr marL="171450" indent="-171450">
              <a:buFont typeface="Symbol"/>
              <a:buChar char="•"/>
            </a:pPr>
            <a:r>
              <a:rPr lang="en-US" dirty="0"/>
              <a:t>Use the “</a:t>
            </a:r>
            <a:r>
              <a:rPr lang="en-US" b="1" dirty="0"/>
              <a:t>Using Children’s Literature to Support Addition and Subtraction</a:t>
            </a:r>
            <a:r>
              <a:rPr lang="en-US" dirty="0"/>
              <a:t>” handout to guide your planning. </a:t>
            </a:r>
          </a:p>
          <a:p>
            <a:pPr marL="171450" indent="-171450">
              <a:buFont typeface="Symbol"/>
              <a:buChar char="•"/>
            </a:pPr>
            <a:r>
              <a:rPr lang="en-US" dirty="0"/>
              <a:t>Explore the materials at your table to test out some of your ideas. </a:t>
            </a:r>
          </a:p>
          <a:p>
            <a:pPr marL="171450" indent="-171450">
              <a:buFont typeface="Symbol"/>
              <a:buChar char="•"/>
            </a:pPr>
            <a:r>
              <a:rPr lang="en-US" dirty="0"/>
              <a:t>[Choose a facilitation strategy to support participants’ engagement. Adapt talking points as needed.]</a:t>
            </a:r>
          </a:p>
          <a:p>
            <a:r>
              <a:rPr lang="en-US" b="1" dirty="0"/>
              <a:t>Facilitator Notes</a:t>
            </a:r>
          </a:p>
          <a:p>
            <a:pPr marL="171450" indent="-171450">
              <a:buFont typeface="Symbol"/>
              <a:buChar char="•"/>
            </a:pPr>
            <a:r>
              <a:rPr lang="en-US" dirty="0"/>
              <a:t>We have included a few books to consider using. However, you may find other books on the Count Play Explore website:</a:t>
            </a:r>
          </a:p>
          <a:p>
            <a:pPr marL="628650" lvl="1" indent="-171450">
              <a:buFont typeface="Courier New"/>
              <a:buChar char="○"/>
            </a:pPr>
            <a:r>
              <a:rPr lang="en-US" i="1" dirty="0"/>
              <a:t>A Chair for My Mother</a:t>
            </a:r>
            <a:r>
              <a:rPr lang="en-US" dirty="0"/>
              <a:t> (</a:t>
            </a:r>
            <a:r>
              <a:rPr lang="es-419" i="1" dirty="0"/>
              <a:t>Una silla para mi madre</a:t>
            </a:r>
            <a:r>
              <a:rPr lang="en-US" dirty="0"/>
              <a:t> in Spanish) by Vera B. Williams</a:t>
            </a:r>
          </a:p>
          <a:p>
            <a:pPr marL="628650" lvl="1" indent="-171450">
              <a:buFont typeface="Courier New"/>
              <a:buChar char="○"/>
            </a:pPr>
            <a:r>
              <a:rPr lang="en-US" i="1" dirty="0"/>
              <a:t>Baby Goes to Market</a:t>
            </a:r>
            <a:r>
              <a:rPr lang="en-US" dirty="0"/>
              <a:t> (</a:t>
            </a:r>
            <a:r>
              <a:rPr lang="es-419" i="1" dirty="0"/>
              <a:t>Bebé va al mercado</a:t>
            </a:r>
            <a:r>
              <a:rPr lang="en-US" dirty="0"/>
              <a:t> in Spanish) by Atinuke</a:t>
            </a:r>
          </a:p>
          <a:p>
            <a:pPr marL="628650" lvl="1" indent="-171450">
              <a:buFont typeface="Courier New"/>
              <a:buChar char="○"/>
            </a:pPr>
            <a:r>
              <a:rPr lang="en-US" i="1" dirty="0"/>
              <a:t>Jack the Builder</a:t>
            </a:r>
            <a:r>
              <a:rPr lang="en-US" dirty="0"/>
              <a:t> (</a:t>
            </a:r>
            <a:r>
              <a:rPr lang="es-419" i="1" dirty="0"/>
              <a:t>Jacobo el constructor</a:t>
            </a:r>
            <a:r>
              <a:rPr lang="en-US" dirty="0"/>
              <a:t> in Spanish) by Stuart J. Murphy</a:t>
            </a:r>
            <a:endParaRPr lang="en-US" dirty="0">
              <a:ea typeface="Calibri"/>
              <a:cs typeface="Calibri"/>
            </a:endParaRPr>
          </a:p>
          <a:p>
            <a:pPr marL="171450" indent="-171450">
              <a:buFont typeface="Symbol"/>
              <a:buChar char="•"/>
            </a:pPr>
            <a:r>
              <a:rPr lang="en-US" dirty="0"/>
              <a:t>Select a facilitation strategy that meets your session goals. For example,</a:t>
            </a:r>
            <a:endParaRPr lang="en-US" dirty="0">
              <a:ea typeface="Calibri"/>
              <a:cs typeface="Calibri"/>
            </a:endParaRPr>
          </a:p>
          <a:p>
            <a:pPr marL="628650" lvl="1" indent="-171450">
              <a:buFont typeface="Courier New"/>
              <a:buChar char="○"/>
            </a:pPr>
            <a:r>
              <a:rPr lang="en-US" dirty="0"/>
              <a:t>Use a jigsaw approach, assigning different books to different groups. Encourage groups to plan together using the questions on the handout. Then, small groups can share with the larger group. </a:t>
            </a:r>
            <a:endParaRPr lang="en-US" dirty="0">
              <a:ea typeface="Calibri"/>
              <a:cs typeface="Calibri"/>
            </a:endParaRPr>
          </a:p>
          <a:p>
            <a:pPr marL="628650" lvl="1" indent="-171450">
              <a:buFont typeface="Courier New"/>
              <a:buChar char="○"/>
            </a:pPr>
            <a:r>
              <a:rPr lang="en-US" dirty="0"/>
              <a:t>Encourage participants to work in pairs. Invite them to choose a book they would like to review (you might need more than one copy of each book). Invite participants to use the handout to guide their planning. Then, ask a few volunteers to share with the larger group. </a:t>
            </a:r>
            <a:endParaRPr lang="en-US" dirty="0">
              <a:ea typeface="Calibri"/>
              <a:cs typeface="Calibri"/>
            </a:endParaRPr>
          </a:p>
          <a:p>
            <a:pPr marL="171450" indent="-171450">
              <a:buFont typeface="Symbol"/>
              <a:buChar char="•"/>
            </a:pPr>
            <a:r>
              <a:rPr lang="en-US" dirty="0"/>
              <a:t>The Count Play Explore Website also provides Book Guides for each of the books listed above, as well as other books you could select. The book guides provide ideas on how educators might use the book to support children’s math learning. Consider printing and distributing the book guides for educators to use to support their planning.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1D84C79E-F88F-6391-0978-A4E86380EE5A}"/>
              </a:ext>
            </a:extLst>
          </p:cNvPr>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2189128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440B-A327-C50B-1BEB-168C6CC28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5C74A-390D-6321-EA1B-9E4E25519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78843-ADF1-6C3E-168E-FDA629CAFAB5}"/>
              </a:ext>
            </a:extLst>
          </p:cNvPr>
          <p:cNvSpPr>
            <a:spLocks noGrp="1"/>
          </p:cNvSpPr>
          <p:nvPr>
            <p:ph type="body" idx="1"/>
          </p:nvPr>
        </p:nvSpPr>
        <p:spPr/>
        <p:txBody>
          <a:bodyPr/>
          <a:lstStyle/>
          <a:p>
            <a:r>
              <a:rPr lang="en-US" b="1" dirty="0"/>
              <a:t>Time:</a:t>
            </a:r>
            <a:r>
              <a:rPr lang="en-US" dirty="0"/>
              <a:t> 5–7 minutes</a:t>
            </a:r>
          </a:p>
          <a:p>
            <a:r>
              <a:rPr lang="en-US" b="1" dirty="0"/>
              <a:t>Talking Points</a:t>
            </a:r>
          </a:p>
          <a:p>
            <a:pPr marL="171450" indent="-171450">
              <a:buFont typeface="Symbol"/>
              <a:buChar char="•"/>
            </a:pPr>
            <a:r>
              <a:rPr lang="en-US" dirty="0"/>
              <a:t>Today, we discussed how children develop their understanding of addition and subtraction and the strategies they might use to solve addition and subtraction problems. We also discussed ways educators can support children to add and subtract. </a:t>
            </a:r>
          </a:p>
          <a:p>
            <a:pPr marL="171450" indent="-171450">
              <a:buFont typeface="Symbol"/>
              <a:buChar char="•"/>
            </a:pPr>
            <a:r>
              <a:rPr lang="en-US" dirty="0"/>
              <a:t>Think about your learning setting and the practices you already use. </a:t>
            </a:r>
          </a:p>
          <a:p>
            <a:pPr marL="171450" indent="-171450">
              <a:buFont typeface="Symbol"/>
              <a:buChar char="•"/>
            </a:pPr>
            <a:r>
              <a:rPr lang="en-US" dirty="0"/>
              <a:t>What is something you already do to support children to add and subtract?</a:t>
            </a:r>
          </a:p>
          <a:p>
            <a:pPr marL="171450" indent="-171450">
              <a:buFont typeface="Symbol"/>
              <a:buChar char="•"/>
            </a:pPr>
            <a:r>
              <a:rPr lang="en-US" dirty="0"/>
              <a:t>What is something new you might want to try to further support children to add and subtract?</a:t>
            </a:r>
          </a:p>
          <a:p>
            <a:pPr marL="171450" indent="-171450">
              <a:buFont typeface="Symbol"/>
              <a:buChar char="•"/>
            </a:pPr>
            <a:r>
              <a:rPr lang="en-US" dirty="0"/>
              <a:t>You might record your ideas. </a:t>
            </a:r>
          </a:p>
          <a:p>
            <a:pPr marL="171450" indent="-171450">
              <a:buFont typeface="Symbol"/>
              <a:buChar char="•"/>
            </a:pPr>
            <a:r>
              <a:rPr lang="en-US" dirty="0"/>
              <a:t>[Allow three to four minutes for participants to think and record their reflections. Consider inviting participants to share with a partner or the larger group.]</a:t>
            </a:r>
          </a:p>
          <a:p>
            <a:pPr marL="171450" indent="-171450">
              <a:buFont typeface="Symbol"/>
              <a:buChar char="•"/>
            </a:pPr>
            <a:r>
              <a:rPr lang="en-US" dirty="0"/>
              <a:t>Thank you for your time, attention, and engagement. It’s been wonderful working with you.</a:t>
            </a:r>
          </a:p>
          <a:p>
            <a:r>
              <a:rPr lang="en-US" b="1" dirty="0"/>
              <a:t>Facilitator Notes</a:t>
            </a:r>
          </a:p>
          <a:p>
            <a:pPr marL="171450" indent="-171450">
              <a:buFont typeface="Symbol"/>
              <a:buChar char="•"/>
            </a:pPr>
            <a:r>
              <a:rPr lang="en-US" dirty="0"/>
              <a:t>As participants discuss their reflections, note the questions that they still have and what they would like to try. You might use this information to identify topics for future training, coaching, or communities of practice.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01191100-D0A6-8AB3-4F68-33CCE3F2659F}"/>
              </a:ext>
            </a:extLst>
          </p:cNvPr>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352008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5–10 minutes</a:t>
            </a:r>
          </a:p>
          <a:p>
            <a:r>
              <a:rPr lang="en-US" b="1" dirty="0"/>
              <a:t>Materials:</a:t>
            </a:r>
            <a:r>
              <a:rPr lang="en-US" dirty="0"/>
              <a:t> Video clip of children adding and subtracting in preschool, transitional kindergarten or kindergarten. </a:t>
            </a:r>
          </a:p>
          <a:p>
            <a:r>
              <a:rPr lang="en-US" b="1" dirty="0"/>
              <a:t>Talking Points:</a:t>
            </a:r>
            <a:endParaRPr lang="en-US" b="1" dirty="0">
              <a:ea typeface="Calibri"/>
              <a:cs typeface="Calibri"/>
            </a:endParaRPr>
          </a:p>
          <a:p>
            <a:pPr marL="285750" indent="-285750">
              <a:buFont typeface="Symbol"/>
              <a:buChar char="•"/>
            </a:pPr>
            <a:r>
              <a:rPr lang="en-US" dirty="0"/>
              <a:t>Let’s begin by observing children using addition and subtraction. </a:t>
            </a:r>
            <a:endParaRPr lang="en-US" dirty="0">
              <a:ea typeface="Calibri"/>
              <a:cs typeface="Calibri"/>
            </a:endParaRPr>
          </a:p>
          <a:p>
            <a:pPr marL="285750" indent="-285750">
              <a:buFont typeface="Symbol"/>
              <a:buChar char="•"/>
            </a:pPr>
            <a:r>
              <a:rPr lang="en-US" dirty="0"/>
              <a:t>As you observe the clip, notice how children add or subtract and ways the educators support them. </a:t>
            </a:r>
            <a:endParaRPr lang="en-US" dirty="0">
              <a:ea typeface="Calibri"/>
              <a:cs typeface="Calibri"/>
            </a:endParaRPr>
          </a:p>
          <a:p>
            <a:pPr marL="285750" indent="-285750">
              <a:buFont typeface="Symbol"/>
              <a:buChar char="•"/>
            </a:pPr>
            <a:r>
              <a:rPr lang="en-US" dirty="0"/>
              <a:t>[Choose a strategy for facilitating this observation. Adapt the talking points to reflect this strategy.]</a:t>
            </a:r>
            <a:endParaRPr lang="en-US" dirty="0">
              <a:ea typeface="Calibri"/>
              <a:cs typeface="Calibri"/>
            </a:endParaRPr>
          </a:p>
          <a:p>
            <a:pPr marL="285750" indent="-285750">
              <a:buFont typeface="Symbol"/>
              <a:buChar char="•"/>
            </a:pPr>
            <a:r>
              <a:rPr lang="en-US" dirty="0"/>
              <a:t>Thank you for sharing what you noticed about the ways children add and subtract and ways educators support them. In this session, we will explore more about how children learn and use addition and subtraction. </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Choose a video clip that shows children learning about and using addition or subtraction. </a:t>
            </a:r>
            <a:endParaRPr lang="en-US" dirty="0">
              <a:ea typeface="Calibri"/>
              <a:cs typeface="Calibri"/>
            </a:endParaRPr>
          </a:p>
          <a:p>
            <a:pPr marL="285750" indent="-285750">
              <a:buFont typeface="Symbol"/>
              <a:buChar char="•"/>
            </a:pPr>
            <a:r>
              <a:rPr lang="en-US" dirty="0"/>
              <a:t>We provide the following video clips (you may use other videos):</a:t>
            </a:r>
            <a:endParaRPr lang="en-US" dirty="0">
              <a:ea typeface="Calibri"/>
              <a:cs typeface="Calibri"/>
            </a:endParaRPr>
          </a:p>
          <a:p>
            <a:pPr marL="285750" lvl="1" indent="-285750">
              <a:buFont typeface="Courier New"/>
              <a:buChar char="○"/>
            </a:pPr>
            <a:r>
              <a:rPr lang="en-US" u="sng" dirty="0">
                <a:hlinkClick r:id="rId3"/>
              </a:rPr>
              <a:t>Adding and Subtracting During Snack (3–5 years)</a:t>
            </a:r>
            <a:r>
              <a:rPr lang="en-US" dirty="0"/>
              <a:t> [</a:t>
            </a:r>
            <a:r>
              <a:rPr lang="en-US" dirty="0">
                <a:hlinkClick r:id="rId3"/>
              </a:rPr>
              <a:t>https://youtu.be/ZWGM-y_tL4k</a:t>
            </a:r>
            <a:r>
              <a:rPr lang="en-US" dirty="0"/>
              <a:t>]: In this video, children explore adding and subtracting while eating crackers at snack time. Children use counting strategies to add or subtract. </a:t>
            </a:r>
            <a:endParaRPr lang="en-US" dirty="0">
              <a:ea typeface="Calibri"/>
              <a:cs typeface="Calibri"/>
            </a:endParaRPr>
          </a:p>
          <a:p>
            <a:pPr marL="285750" lvl="1" indent="-285750">
              <a:buFont typeface="Courier New"/>
              <a:buChar char="○"/>
            </a:pPr>
            <a:r>
              <a:rPr lang="en-US" u="sng" dirty="0">
                <a:hlinkClick r:id="rId4"/>
              </a:rPr>
              <a:t>Composing and Decomposing the Number 5 (3–5 years)</a:t>
            </a:r>
            <a:r>
              <a:rPr lang="en-US" dirty="0"/>
              <a:t> [</a:t>
            </a:r>
            <a:r>
              <a:rPr lang="en-US" dirty="0">
                <a:hlinkClick r:id="rId4"/>
              </a:rPr>
              <a:t>https://youtu.be/_FRjbFN8TNo</a:t>
            </a:r>
            <a:r>
              <a:rPr lang="en-US" dirty="0"/>
              <a:t>]: In this video, children compose and decompose the number 5 using concrete objects in a teacher-led experience. </a:t>
            </a:r>
            <a:endParaRPr lang="en-US" dirty="0">
              <a:ea typeface="Calibri"/>
              <a:cs typeface="Calibri"/>
            </a:endParaRPr>
          </a:p>
          <a:p>
            <a:pPr marL="285750" lvl="1" indent="-285750">
              <a:buFont typeface="Courier New"/>
              <a:buChar char="○"/>
            </a:pPr>
            <a:r>
              <a:rPr lang="en-US" u="sng" dirty="0">
                <a:hlinkClick r:id="rId5"/>
              </a:rPr>
              <a:t>Adding During Storytime (3–5 years)</a:t>
            </a:r>
            <a:r>
              <a:rPr lang="en-US" dirty="0"/>
              <a:t> [https://youtu.be/kntorkBEnVA]: In this video, an educator share a book with children and supports them to add and subtract as it relates to the story. </a:t>
            </a:r>
            <a:endParaRPr lang="en-US" dirty="0">
              <a:ea typeface="Calibri"/>
              <a:cs typeface="Calibri"/>
            </a:endParaRPr>
          </a:p>
          <a:p>
            <a:pPr marL="285750" lvl="1" indent="-285750">
              <a:buFont typeface="Courier New"/>
              <a:buChar char="○"/>
            </a:pPr>
            <a:r>
              <a:rPr lang="en-US" u="sng" dirty="0">
                <a:hlinkClick r:id="rId6"/>
              </a:rPr>
              <a:t>Counting and Adding While Reading (3–5 years)</a:t>
            </a:r>
            <a:r>
              <a:rPr lang="en-US" dirty="0"/>
              <a:t> [https://youtu.be/MHszjwzaVOY]: In this video, an educator shares a book with children about ten dinosaurs coming to a party, one at a time. Then, the dinosaurs leave the party, one at a time. The children model the action in the story, pretending to be the dinosaurs arriving and leaving the party. </a:t>
            </a:r>
            <a:endParaRPr lang="en-US" dirty="0">
              <a:ea typeface="Calibri"/>
              <a:cs typeface="Calibri"/>
            </a:endParaRPr>
          </a:p>
          <a:p>
            <a:pPr marL="285750" indent="-285750">
              <a:buFont typeface="Symbol"/>
              <a:buChar char="•"/>
            </a:pPr>
            <a:r>
              <a:rPr lang="en-US" dirty="0"/>
              <a:t>For larger groups or shorter sessions, invite participants to share with the larger group what they noticed about ways children added or subtracted. </a:t>
            </a:r>
            <a:endParaRPr lang="en-US" dirty="0">
              <a:ea typeface="Calibri"/>
              <a:cs typeface="Calibri"/>
            </a:endParaRPr>
          </a:p>
          <a:p>
            <a:pPr marL="285750" indent="-285750">
              <a:buFont typeface="Symbol"/>
              <a:buChar char="•"/>
            </a:pPr>
            <a:r>
              <a:rPr lang="en-US" dirty="0"/>
              <a:t>For smaller groups or longer sessions, encourage participants to discuss with pairs or their table group. Then, invite participants to share with the larger group what they noticed about ways children added or subtracted.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94627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Children learn about addition and subtraction as part of daily interactions and play when provided opportunities to add and subtract to solve problems of interest. </a:t>
            </a:r>
          </a:p>
          <a:p>
            <a:pPr marL="285750" indent="-285750">
              <a:buFont typeface="Symbol"/>
              <a:buChar char="•"/>
            </a:pPr>
            <a:r>
              <a:rPr lang="en-US" dirty="0"/>
              <a:t>For example, children might add or subtract when</a:t>
            </a:r>
          </a:p>
          <a:p>
            <a:pPr marL="285750" lvl="1" indent="-285750">
              <a:buFont typeface="Courier New"/>
              <a:buChar char="○"/>
            </a:pPr>
            <a:r>
              <a:rPr lang="en-US" dirty="0"/>
              <a:t>Eating a snack or preparing for a meal: Children might subtract to figure out how many orange slices are left after they take some. </a:t>
            </a:r>
          </a:p>
          <a:p>
            <a:pPr marL="285750" lvl="1" indent="-285750">
              <a:buFont typeface="Courier New"/>
              <a:buChar char="○"/>
            </a:pPr>
            <a:r>
              <a:rPr lang="en-US" dirty="0"/>
              <a:t>Engage in pretend play: Children might add to find out how much pretend money their customer needs to buy three apples in the café. </a:t>
            </a:r>
          </a:p>
          <a:p>
            <a:pPr marL="285750" lvl="1" indent="-285750">
              <a:buFont typeface="Courier New"/>
              <a:buChar char="○"/>
            </a:pPr>
            <a:r>
              <a:rPr lang="en-US" dirty="0"/>
              <a:t>Playing a game: Children might add points to determine who is the winner. </a:t>
            </a:r>
          </a:p>
          <a:p>
            <a:pPr marL="285750" lvl="1" indent="-285750">
              <a:buFont typeface="Courier New"/>
              <a:buChar char="○"/>
            </a:pPr>
            <a:r>
              <a:rPr lang="en-US" dirty="0"/>
              <a:t>Exploring outside: Children might collect and sort rocks, leaves, or other natural materials and use addition to find a total amount. For example, two big leaves plus two small leaves make four leaves in all.</a:t>
            </a:r>
          </a:p>
          <a:p>
            <a:pPr marL="285750" indent="-285750">
              <a:buFont typeface="Symbol"/>
              <a:buChar char="•"/>
            </a:pPr>
            <a:r>
              <a:rPr lang="en-US" dirty="0"/>
              <a:t>Addition and subtraction experiences that are a part of daily interactions and play build on children’s interests, enhance engagement, and allow children to physically manipulate and explore how adding and subtracting changes quantity—deepening children’s understanding of these math concepts.</a:t>
            </a:r>
          </a:p>
          <a:p>
            <a:pPr marL="285750" indent="-285750">
              <a:buFont typeface="Symbol"/>
              <a:buChar char="•"/>
            </a:pPr>
            <a:r>
              <a:rPr lang="en-US" dirty="0"/>
              <a:t>In this session, we will explore ways educators can use authentic, daily experiences and concrete objects to support children to add and subtract in ways that are most effective for them. </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Consider inviting participants to share the ways children in their learning setting might add or subtract in different contexts and with different concrete objects.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17643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Now, we will explore how children in preschool, TK, and K understand and use addition and subtraction.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42503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Let’s review how addition and subtraction is described in the Preschool/Transitional Kindergarten Learning Foundations (California Department of Education, 2024).</a:t>
            </a:r>
          </a:p>
          <a:p>
            <a:pPr marL="171450" indent="-171450">
              <a:buFont typeface="Symbol"/>
              <a:buChar char="•"/>
            </a:pPr>
            <a:r>
              <a:rPr lang="en-US" dirty="0"/>
              <a:t>There are three Preschool/TK foundations that describe what children learn about addition and subtraction.</a:t>
            </a:r>
          </a:p>
          <a:p>
            <a:pPr marL="171450" indent="-171450">
              <a:buFont typeface="Symbol"/>
              <a:buChar char="•"/>
            </a:pPr>
            <a:r>
              <a:rPr lang="en-US" dirty="0"/>
              <a:t>These foundations are within Strand 2.0 Operations and Algebraic Thinking, within the sub-strand Number Operations. </a:t>
            </a:r>
          </a:p>
          <a:p>
            <a:pPr marL="171450" indent="-171450">
              <a:buFont typeface="Symbol"/>
              <a:buChar char="•"/>
            </a:pPr>
            <a:r>
              <a:rPr lang="en-US" dirty="0"/>
              <a:t>These foundations describe children’s ability to demonstrate the following:</a:t>
            </a:r>
          </a:p>
          <a:p>
            <a:pPr marL="628650" lvl="1" indent="-171450">
              <a:buFont typeface="Courier New"/>
              <a:buChar char="○"/>
            </a:pPr>
            <a:r>
              <a:rPr lang="en-US" dirty="0"/>
              <a:t>Adding makes more and taking away makes less.</a:t>
            </a:r>
          </a:p>
          <a:p>
            <a:pPr marL="628650" lvl="1" indent="-171450">
              <a:buFont typeface="Courier New"/>
              <a:buChar char="○"/>
            </a:pPr>
            <a:r>
              <a:rPr lang="en-US" dirty="0"/>
              <a:t>Numbers can be put together (composed) and taken apart (decomposed). </a:t>
            </a:r>
          </a:p>
          <a:p>
            <a:pPr marL="628650" lvl="1" indent="-171450">
              <a:buFont typeface="Courier New"/>
              <a:buChar char="○"/>
            </a:pPr>
            <a:r>
              <a:rPr lang="en-US" dirty="0"/>
              <a:t>There are different ways to solve addition and subtraction problems. </a:t>
            </a:r>
          </a:p>
          <a:p>
            <a:pPr lvl="1"/>
            <a:r>
              <a:rPr lang="en-US" b="1" dirty="0"/>
              <a:t>Facilitator Notes</a:t>
            </a:r>
          </a:p>
          <a:p>
            <a:pPr marL="171450" indent="-171450">
              <a:buFont typeface="Symbol"/>
              <a:buChar char="•"/>
            </a:pPr>
            <a:r>
              <a:rPr lang="en-US" dirty="0"/>
              <a:t>Note: Place this slide featuring California Preschool/TK Learning Foundations, and slide 7 featuring Kindergarten Common Core Standards, where they work best for your participants’ needs.</a:t>
            </a:r>
          </a:p>
          <a:p>
            <a:pPr marL="171450" indent="-171450">
              <a:buFont typeface="Symbol"/>
              <a:buChar char="•"/>
            </a:pPr>
            <a:r>
              <a:rPr lang="en-US" dirty="0"/>
              <a:t>Consider providing participants with copies of the relevant California Preschool/TK Learning Foundations: OA.2.1–2.3.</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928E6-EC8E-812E-5791-3D15B764E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44421-27F3-D83B-6850-57B0FA04F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8E374-0710-1F96-7A9C-1390A3575907}"/>
              </a:ext>
            </a:extLst>
          </p:cNvPr>
          <p:cNvSpPr>
            <a:spLocks noGrp="1"/>
          </p:cNvSpPr>
          <p:nvPr>
            <p:ph type="body" idx="1"/>
          </p:nvPr>
        </p:nvSpPr>
        <p:spPr/>
        <p:txBody>
          <a:bodyPr/>
          <a:lstStyle/>
          <a:p>
            <a:r>
              <a:rPr lang="en-US" b="1" dirty="0"/>
              <a:t>Talking Points</a:t>
            </a:r>
          </a:p>
          <a:p>
            <a:pPr marL="171450" indent="-171450">
              <a:buFont typeface="Symbol"/>
              <a:buChar char="•"/>
            </a:pPr>
            <a:r>
              <a:rPr lang="en-US" dirty="0"/>
              <a:t>Let’s review how addition and subtraction is represented in the California Common Core State Standards (California Department of Education, 2013).</a:t>
            </a:r>
            <a:endParaRPr lang="en-US" dirty="0">
              <a:ea typeface="Calibri"/>
              <a:cs typeface="Calibri"/>
            </a:endParaRPr>
          </a:p>
          <a:p>
            <a:pPr marL="171450" indent="-171450">
              <a:buFont typeface="Symbol"/>
              <a:buChar char="•"/>
            </a:pPr>
            <a:r>
              <a:rPr lang="en-US" dirty="0"/>
              <a:t>A variety of Kindergarten standards describe what children learn about addition and subtraction.</a:t>
            </a:r>
            <a:endParaRPr lang="en-US" dirty="0">
              <a:ea typeface="Calibri"/>
              <a:cs typeface="Calibri"/>
            </a:endParaRPr>
          </a:p>
          <a:p>
            <a:pPr marL="171450" indent="-171450">
              <a:buFont typeface="Symbol"/>
              <a:buChar char="•"/>
            </a:pPr>
            <a:r>
              <a:rPr lang="en-US" dirty="0"/>
              <a:t>Standards under the “Operations and Algebraic Thinking” strand describe children’s ability to:</a:t>
            </a:r>
            <a:endParaRPr lang="en-US" dirty="0">
              <a:ea typeface="Calibri"/>
              <a:cs typeface="Calibri"/>
            </a:endParaRPr>
          </a:p>
          <a:p>
            <a:pPr marL="628650" lvl="1" indent="-171450">
              <a:buFont typeface="Courier New"/>
              <a:buChar char="○"/>
            </a:pPr>
            <a:r>
              <a:rPr lang="en-US" dirty="0"/>
              <a:t>Solve word problems using a variety of materials and strategies. For example, the standards highlight counting on, making ten, and decomposition strategies. </a:t>
            </a:r>
            <a:endParaRPr lang="en-US" dirty="0">
              <a:ea typeface="Calibri"/>
              <a:cs typeface="Calibri"/>
            </a:endParaRPr>
          </a:p>
          <a:p>
            <a:pPr marL="628650" lvl="1" indent="-171450">
              <a:buFont typeface="Courier New"/>
              <a:buChar char="○"/>
            </a:pPr>
            <a:r>
              <a:rPr lang="en-US" dirty="0"/>
              <a:t>Solve problems within 20, demonstrating greater fluency within 10.</a:t>
            </a:r>
            <a:endParaRPr lang="en-US" dirty="0">
              <a:ea typeface="Calibri"/>
              <a:cs typeface="Calibri"/>
            </a:endParaRPr>
          </a:p>
          <a:p>
            <a:pPr marL="628650" lvl="1" indent="-171450">
              <a:buFont typeface="Courier New"/>
              <a:buChar char="○"/>
            </a:pPr>
            <a:r>
              <a:rPr lang="en-US" dirty="0"/>
              <a:t>Express their addition and subtraction problems using written equations.</a:t>
            </a:r>
            <a:endParaRPr lang="en-US" dirty="0">
              <a:ea typeface="Calibri"/>
              <a:cs typeface="Calibri"/>
            </a:endParaRPr>
          </a:p>
          <a:p>
            <a:pPr marL="171450" indent="-171450">
              <a:buFont typeface="Symbol"/>
              <a:buChar char="•"/>
            </a:pPr>
            <a:r>
              <a:rPr lang="en-US" dirty="0"/>
              <a:t>The “Number and Operations in Base Ten” strand also includes a standard related to addition and subtraction. </a:t>
            </a:r>
            <a:endParaRPr lang="en-US" dirty="0">
              <a:ea typeface="Calibri"/>
              <a:cs typeface="Calibri"/>
            </a:endParaRPr>
          </a:p>
          <a:p>
            <a:pPr marL="628650" lvl="1" indent="-171450">
              <a:buFont typeface="Courier New"/>
              <a:buChar char="○"/>
            </a:pPr>
            <a:r>
              <a:rPr lang="en-US" dirty="0"/>
              <a:t>This standard describes how children understand place value by composing and decomposing two-digit numbers. For example, children learn eleven is composed of ten and one. </a:t>
            </a:r>
            <a:endParaRPr lang="en-US" dirty="0">
              <a:ea typeface="Calibri"/>
              <a:cs typeface="Calibri"/>
            </a:endParaRPr>
          </a:p>
          <a:p>
            <a:pPr lvl="1"/>
            <a:r>
              <a:rPr lang="en-US" b="1" dirty="0"/>
              <a:t>Facilitator Notes</a:t>
            </a:r>
            <a:endParaRPr lang="en-US" b="1" dirty="0">
              <a:ea typeface="Calibri"/>
              <a:cs typeface="Calibri"/>
            </a:endParaRPr>
          </a:p>
          <a:p>
            <a:pPr marL="171450" indent="-171450">
              <a:buFont typeface="Symbol"/>
              <a:buChar char="•"/>
            </a:pPr>
            <a:r>
              <a:rPr lang="en-US" dirty="0"/>
              <a:t>Consider providing participants with copies of the relevant California Common Core State Standards: K.OA.1–5 and K.NBT.1.</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C17F1687-FDC3-7624-50A3-6B93C9B1F8A2}"/>
              </a:ext>
            </a:extLst>
          </p:cNvPr>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398327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We will start by reviewing what children understand about addition and subtraction. From infancy and into early elementary, children will develop understandings, such as</a:t>
            </a:r>
          </a:p>
          <a:p>
            <a:pPr marL="628650" lvl="1" indent="-171450">
              <a:buFont typeface="Courier New"/>
              <a:buChar char="○"/>
            </a:pPr>
            <a:r>
              <a:rPr lang="en-US" dirty="0"/>
              <a:t>Adding makes more and taking away makes less.</a:t>
            </a:r>
          </a:p>
          <a:p>
            <a:pPr marL="628650" lvl="1" indent="-171450">
              <a:buFont typeface="Courier New"/>
              <a:buChar char="○"/>
            </a:pPr>
            <a:r>
              <a:rPr lang="en-US" dirty="0"/>
              <a:t>Numbers can be put together (composed) and taken apart (decomposed).</a:t>
            </a:r>
          </a:p>
          <a:p>
            <a:pPr marL="628650" lvl="1" indent="-171450">
              <a:buFont typeface="Courier New"/>
              <a:buChar char="○"/>
            </a:pPr>
            <a:r>
              <a:rPr lang="en-US" dirty="0"/>
              <a:t>Numbers can be added in any order (commutative).</a:t>
            </a:r>
          </a:p>
          <a:p>
            <a:pPr marL="628650" lvl="1" indent="-171450">
              <a:buFont typeface="Courier New"/>
              <a:buChar char="○"/>
            </a:pPr>
            <a:r>
              <a:rPr lang="en-US" dirty="0"/>
              <a:t>Addition and subtraction are opposite (inverse). </a:t>
            </a:r>
          </a:p>
          <a:p>
            <a:pPr marL="171450" indent="-171450">
              <a:buFont typeface="Symbol"/>
              <a:buChar char="•"/>
            </a:pPr>
            <a:r>
              <a:rPr lang="en-US" dirty="0"/>
              <a:t>In today’s session, we will focus on the first two concepts and how children’s understanding of these concepts creates a foundation for solving addition and subtraction problems in preschool, TK, and K. </a:t>
            </a:r>
          </a:p>
          <a:p>
            <a:r>
              <a:rPr lang="en-US" b="1" dirty="0"/>
              <a:t>Facilitator Notes</a:t>
            </a:r>
          </a:p>
          <a:p>
            <a:pPr marL="171450" indent="-171450">
              <a:buFont typeface="Symbol"/>
              <a:buChar char="•"/>
            </a:pPr>
            <a:r>
              <a:rPr lang="en-US" dirty="0"/>
              <a:t>More information on these concepts, as well as additional ways to engage adult learners, can be found in PPT 1 “Introduction to Addition and Subtraction: Birth—8 Years.”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833104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759942"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0" y="605286"/>
            <a:ext cx="6759942"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Addition and Subtraction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2" name="Picture 11" descr="A child playing with blocks&#10;&#10;Description automatically generated">
            <a:extLst>
              <a:ext uri="{FF2B5EF4-FFF2-40B4-BE49-F238E27FC236}">
                <a16:creationId xmlns:a16="http://schemas.microsoft.com/office/drawing/2014/main" id="{F0594F78-CF59-5043-E9A8-C8E48C70E0BA}"/>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colorTemperature colorTemp="5000"/>
                    </a14:imgEffect>
                    <a14:imgEffect>
                      <a14:brightnessContrast bright="3000" contrast="14000"/>
                    </a14:imgEffect>
                  </a14:imgLayer>
                </a14:imgProps>
              </a:ext>
              <a:ext uri="{28A0092B-C50C-407E-A947-70E740481C1C}">
                <a14:useLocalDpi xmlns:a14="http://schemas.microsoft.com/office/drawing/2010/main"/>
              </a:ext>
            </a:extLst>
          </a:blip>
          <a:srcRect t="-179"/>
          <a:stretch/>
        </p:blipFill>
        <p:spPr>
          <a:xfrm>
            <a:off x="6759942" y="-14991"/>
            <a:ext cx="5446983" cy="687299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1.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youtube.com/watch?v=MRbbQOWXgQ8" TargetMode="External"/><Relationship Id="rId5" Type="http://schemas.openxmlformats.org/officeDocument/2006/relationships/hyperlink" Target="https://www.youtube.com/watch?v=v5siFs_0-J0" TargetMode="Externa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youtube.com/watch?v=MRbbQOWXgQ8" TargetMode="External"/><Relationship Id="rId5" Type="http://schemas.openxmlformats.org/officeDocument/2006/relationships/hyperlink" Target="https://www.youtube.com/watch?v=v5siFs_0-J0" TargetMode="Externa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4D10054-D25A-1E61-3931-E7697A58F586}"/>
              </a:ext>
            </a:extLst>
          </p:cNvPr>
          <p:cNvSpPr txBox="1">
            <a:spLocks noGrp="1"/>
          </p:cNvSpPr>
          <p:nvPr>
            <p:ph type="title" idx="4294967295"/>
          </p:nvPr>
        </p:nvSpPr>
        <p:spPr>
          <a:xfrm>
            <a:off x="590843" y="1443841"/>
            <a:ext cx="5000969" cy="3804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5600" b="1" kern="1200">
                <a:solidFill>
                  <a:schemeClr val="accent4"/>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accent4"/>
                </a:solidFill>
                <a:effectLst/>
                <a:uLnTx/>
                <a:uFillTx/>
                <a:latin typeface="Montserrat" pitchFamily="2" charset="77"/>
                <a:ea typeface="+mj-ea"/>
                <a:cs typeface="+mj-cs"/>
              </a:rPr>
              <a:t>Addition and Subtraction:</a:t>
            </a:r>
            <a:br>
              <a:rPr kumimoji="0" lang="en-US" sz="5600" b="1" i="0" u="none" strike="noStrike" kern="1200" cap="none" spc="0" normalizeH="0" baseline="0" noProof="0" dirty="0">
                <a:ln>
                  <a:noFill/>
                </a:ln>
                <a:solidFill>
                  <a:schemeClr val="accent4"/>
                </a:solidFill>
                <a:effectLst/>
                <a:uLnTx/>
                <a:uFillTx/>
                <a:latin typeface="Montserrat" pitchFamily="2" charset="77"/>
                <a:ea typeface="+mj-ea"/>
                <a:cs typeface="+mj-cs"/>
              </a:rPr>
            </a:br>
            <a:r>
              <a:rPr kumimoji="0" lang="de-DE" sz="4000" b="0" i="0" u="none" strike="noStrike" kern="1200" cap="none" spc="0" normalizeH="0" baseline="0" noProof="0" dirty="0">
                <a:ln>
                  <a:noFill/>
                </a:ln>
                <a:solidFill>
                  <a:schemeClr val="accent4"/>
                </a:solidFill>
                <a:effectLst/>
                <a:uLnTx/>
                <a:uFillTx/>
                <a:latin typeface="Montserrat Medium" panose="00000600000000000000" pitchFamily="2" charset="0"/>
                <a:ea typeface="+mj-ea"/>
                <a:cs typeface="+mj-cs"/>
              </a:rPr>
              <a:t>Preschool, Transitional Kindergarten, and Kindergarten</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14316-4A27-362E-54CA-61588E559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64405-BAC1-314D-3D03-DD516FC32A6D}"/>
              </a:ext>
            </a:extLst>
          </p:cNvPr>
          <p:cNvSpPr>
            <a:spLocks noGrp="1"/>
          </p:cNvSpPr>
          <p:nvPr>
            <p:ph type="title"/>
          </p:nvPr>
        </p:nvSpPr>
        <p:spPr>
          <a:xfrm>
            <a:off x="844613" y="206314"/>
            <a:ext cx="10834075" cy="507831"/>
          </a:xfrm>
        </p:spPr>
        <p:txBody>
          <a:bodyPr/>
          <a:lstStyle/>
          <a:p>
            <a:r>
              <a:rPr lang="en-US" dirty="0"/>
              <a:t>Adding Makes More, and Taking Away Makes Less</a:t>
            </a:r>
            <a:endParaRPr lang="en-US" b="1" dirty="0">
              <a:solidFill>
                <a:schemeClr val="bg1"/>
              </a:solidFill>
            </a:endParaRPr>
          </a:p>
        </p:txBody>
      </p:sp>
      <p:sp>
        <p:nvSpPr>
          <p:cNvPr id="6" name="Content Placeholder 5">
            <a:extLst>
              <a:ext uri="{FF2B5EF4-FFF2-40B4-BE49-F238E27FC236}">
                <a16:creationId xmlns:a16="http://schemas.microsoft.com/office/drawing/2014/main" id="{40E505D0-7D2C-63ED-7273-086E7EFDFD04}"/>
              </a:ext>
            </a:extLst>
          </p:cNvPr>
          <p:cNvSpPr>
            <a:spLocks noGrp="1"/>
          </p:cNvSpPr>
          <p:nvPr>
            <p:ph idx="1"/>
          </p:nvPr>
        </p:nvSpPr>
        <p:spPr>
          <a:xfrm>
            <a:off x="766689" y="972772"/>
            <a:ext cx="5412655" cy="5069522"/>
          </a:xfrm>
        </p:spPr>
        <p:txBody>
          <a:bodyPr anchor="ctr" anchorCtr="0">
            <a:normAutofit/>
          </a:bodyPr>
          <a:lstStyle/>
          <a:p>
            <a:pPr marL="0" lvl="0" indent="0" defTabSz="711200">
              <a:lnSpc>
                <a:spcPct val="90000"/>
              </a:lnSpc>
              <a:spcBef>
                <a:spcPct val="0"/>
              </a:spcBef>
              <a:spcAft>
                <a:spcPct val="35000"/>
              </a:spcAft>
              <a:buNone/>
            </a:pPr>
            <a:r>
              <a:rPr lang="en-US" sz="2200" b="1" kern="1200" dirty="0">
                <a:latin typeface="Montserrat" panose="00000500000000000000" pitchFamily="2" charset="0"/>
                <a:ea typeface="Calibri" panose="020F0502020204030204" pitchFamily="34" charset="0"/>
                <a:cs typeface="Times New Roman" panose="02020603050405020304" pitchFamily="18" charset="0"/>
              </a:rPr>
              <a:t>Children in Preschool and TK:</a:t>
            </a:r>
          </a:p>
          <a:p>
            <a:pPr marL="342900" lvl="0"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b</a:t>
            </a:r>
            <a:r>
              <a:rPr lang="en-US" sz="2200" kern="1200" dirty="0">
                <a:latin typeface="Montserrat" panose="00000500000000000000" pitchFamily="2" charset="0"/>
                <a:ea typeface="Calibri" panose="020F0502020204030204" pitchFamily="34" charset="0"/>
                <a:cs typeface="Times New Roman" panose="02020603050405020304" pitchFamily="18" charset="0"/>
              </a:rPr>
              <a:t>egin to communicate more accurately about changes in quantity </a:t>
            </a:r>
            <a:r>
              <a:rPr lang="en-US" sz="2200" kern="12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using number words and gestures</a:t>
            </a:r>
          </a:p>
          <a:p>
            <a:pPr marL="342900"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s</a:t>
            </a:r>
            <a:r>
              <a:rPr lang="en-US" sz="2200" kern="1200" dirty="0">
                <a:latin typeface="Montserrat" panose="00000500000000000000" pitchFamily="2" charset="0"/>
                <a:ea typeface="Calibri" panose="020F0502020204030204" pitchFamily="34" charset="0"/>
                <a:cs typeface="Times New Roman" panose="02020603050405020304" pitchFamily="18" charset="0"/>
              </a:rPr>
              <a:t>olve some addition and subtraction problems during daily routines and learning experiences</a:t>
            </a:r>
            <a:br>
              <a:rPr lang="en-US" sz="2200" dirty="0">
                <a:latin typeface="Montserrat" panose="00000500000000000000" pitchFamily="2" charset="0"/>
                <a:ea typeface="Calibri" panose="020F0502020204030204" pitchFamily="34" charset="0"/>
                <a:cs typeface="Times New Roman" panose="02020603050405020304" pitchFamily="18" charset="0"/>
              </a:rPr>
            </a:br>
            <a:br>
              <a:rPr lang="en-US" sz="2200" dirty="0">
                <a:latin typeface="Montserrat" panose="00000500000000000000" pitchFamily="2" charset="0"/>
                <a:ea typeface="Calibri" panose="020F0502020204030204" pitchFamily="34" charset="0"/>
                <a:cs typeface="Times New Roman" panose="02020603050405020304" pitchFamily="18" charset="0"/>
              </a:rPr>
            </a:br>
            <a:r>
              <a:rPr lang="en-US" sz="2200" kern="1200" dirty="0">
                <a:latin typeface="Montserrat" panose="00000500000000000000" pitchFamily="2" charset="0"/>
                <a:ea typeface="Calibri" panose="020F0502020204030204" pitchFamily="34" charset="0"/>
                <a:cs typeface="Times New Roman" panose="02020603050405020304" pitchFamily="18" charset="0"/>
              </a:rPr>
              <a:t>For example, </a:t>
            </a:r>
          </a:p>
          <a:p>
            <a:pPr marL="800100" lvl="1"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i</a:t>
            </a:r>
            <a:r>
              <a:rPr lang="en-US" sz="2200" kern="1200" dirty="0">
                <a:latin typeface="Montserrat" panose="00000500000000000000" pitchFamily="2" charset="0"/>
                <a:ea typeface="Calibri" panose="020F0502020204030204" pitchFamily="34" charset="0"/>
                <a:cs typeface="Times New Roman" panose="02020603050405020304" pitchFamily="18" charset="0"/>
              </a:rPr>
              <a:t>n the context of a shared story</a:t>
            </a:r>
          </a:p>
          <a:p>
            <a:pPr marL="800100" lvl="1"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during snack time</a:t>
            </a:r>
          </a:p>
        </p:txBody>
      </p:sp>
      <p:pic>
        <p:nvPicPr>
          <p:cNvPr id="3" name="Picture 2">
            <a:extLst>
              <a:ext uri="{FF2B5EF4-FFF2-40B4-BE49-F238E27FC236}">
                <a16:creationId xmlns:a16="http://schemas.microsoft.com/office/drawing/2014/main" id="{32B634E9-69CF-0BFE-32DA-75F211000E9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500"/>
                    </a14:imgEffect>
                    <a14:imgEffect>
                      <a14:brightnessContrast bright="22000" contrast="20000"/>
                    </a14:imgEffect>
                  </a14:imgLayer>
                </a14:imgProps>
              </a:ext>
            </a:extLst>
          </a:blip>
          <a:stretch>
            <a:fillRect/>
          </a:stretch>
        </p:blipFill>
        <p:spPr>
          <a:xfrm>
            <a:off x="6274191" y="965152"/>
            <a:ext cx="5917809" cy="5069522"/>
          </a:xfrm>
          <a:prstGeom prst="rect">
            <a:avLst/>
          </a:prstGeom>
        </p:spPr>
      </p:pic>
      <p:sp>
        <p:nvSpPr>
          <p:cNvPr id="4" name="Text Placeholder 4">
            <a:extLst>
              <a:ext uri="{FF2B5EF4-FFF2-40B4-BE49-F238E27FC236}">
                <a16:creationId xmlns:a16="http://schemas.microsoft.com/office/drawing/2014/main" id="{D11507FE-A097-DE35-7F17-44FC3BB0C765}"/>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a:t>
            </a:r>
          </a:p>
        </p:txBody>
      </p:sp>
    </p:spTree>
    <p:extLst>
      <p:ext uri="{BB962C8B-B14F-4D97-AF65-F5344CB8AC3E}">
        <p14:creationId xmlns:p14="http://schemas.microsoft.com/office/powerpoint/2010/main" val="320523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713B-72A1-73C4-C0DB-702CCA62B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317AC-6F08-E6F9-F24C-DF600A0D92A4}"/>
              </a:ext>
            </a:extLst>
          </p:cNvPr>
          <p:cNvSpPr>
            <a:spLocks noGrp="1"/>
          </p:cNvSpPr>
          <p:nvPr>
            <p:ph type="title"/>
          </p:nvPr>
        </p:nvSpPr>
        <p:spPr>
          <a:xfrm>
            <a:off x="844613" y="206314"/>
            <a:ext cx="10834075" cy="507831"/>
          </a:xfrm>
        </p:spPr>
        <p:txBody>
          <a:bodyPr/>
          <a:lstStyle/>
          <a:p>
            <a:r>
              <a:rPr lang="en-US" dirty="0"/>
              <a:t>Different Ways to Make 10</a:t>
            </a:r>
            <a:endParaRPr lang="en-US" b="1" dirty="0">
              <a:solidFill>
                <a:schemeClr val="bg1"/>
              </a:solidFill>
            </a:endParaRPr>
          </a:p>
        </p:txBody>
      </p:sp>
      <p:sp>
        <p:nvSpPr>
          <p:cNvPr id="6" name="Content Placeholder 5">
            <a:extLst>
              <a:ext uri="{FF2B5EF4-FFF2-40B4-BE49-F238E27FC236}">
                <a16:creationId xmlns:a16="http://schemas.microsoft.com/office/drawing/2014/main" id="{28B88628-34E0-B21F-8841-C515C413BA4D}"/>
              </a:ext>
            </a:extLst>
          </p:cNvPr>
          <p:cNvSpPr>
            <a:spLocks noGrp="1"/>
          </p:cNvSpPr>
          <p:nvPr>
            <p:ph idx="1"/>
          </p:nvPr>
        </p:nvSpPr>
        <p:spPr>
          <a:xfrm>
            <a:off x="766689" y="1139484"/>
            <a:ext cx="10834075" cy="946491"/>
          </a:xfrm>
        </p:spPr>
        <p:txBody>
          <a:bodyPr anchor="ctr" anchorCtr="0">
            <a:normAutofit/>
          </a:bodyPr>
          <a:lstStyle/>
          <a:p>
            <a:pPr marL="0" indent="0" algn="ctr">
              <a:buNone/>
            </a:pPr>
            <a:r>
              <a:rPr lang="en-US" sz="2400" dirty="0">
                <a:latin typeface="Montserrat" panose="00000500000000000000" pitchFamily="2" charset="0"/>
              </a:rPr>
              <a:t>Find different ways to make a set of 10.</a:t>
            </a:r>
          </a:p>
        </p:txBody>
      </p:sp>
      <p:pic>
        <p:nvPicPr>
          <p:cNvPr id="4" name="Picture 3">
            <a:extLst>
              <a:ext uri="{FF2B5EF4-FFF2-40B4-BE49-F238E27FC236}">
                <a16:creationId xmlns:a16="http://schemas.microsoft.com/office/drawing/2014/main" id="{8D38A3AD-229C-CB56-B101-B67E330A69A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23867" y="2000055"/>
            <a:ext cx="7144265" cy="4053864"/>
          </a:xfrm>
          <a:prstGeom prst="rect">
            <a:avLst/>
          </a:prstGeom>
        </p:spPr>
      </p:pic>
    </p:spTree>
    <p:extLst>
      <p:ext uri="{BB962C8B-B14F-4D97-AF65-F5344CB8AC3E}">
        <p14:creationId xmlns:p14="http://schemas.microsoft.com/office/powerpoint/2010/main" val="9655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638F4-AA53-F70A-EBC1-9214FFC38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06181-17DF-5F4F-117A-942D24F52CD6}"/>
              </a:ext>
            </a:extLst>
          </p:cNvPr>
          <p:cNvSpPr>
            <a:spLocks noGrp="1"/>
          </p:cNvSpPr>
          <p:nvPr>
            <p:ph type="title"/>
          </p:nvPr>
        </p:nvSpPr>
        <p:spPr>
          <a:xfrm>
            <a:off x="844613" y="206314"/>
            <a:ext cx="10834075" cy="507831"/>
          </a:xfrm>
        </p:spPr>
        <p:txBody>
          <a:bodyPr/>
          <a:lstStyle/>
          <a:p>
            <a:r>
              <a:rPr lang="en-US" dirty="0"/>
              <a:t>Number Composition </a:t>
            </a:r>
            <a:endParaRPr lang="en-US" b="1" dirty="0">
              <a:solidFill>
                <a:schemeClr val="bg1"/>
              </a:solidFill>
            </a:endParaRPr>
          </a:p>
        </p:txBody>
      </p:sp>
      <p:sp>
        <p:nvSpPr>
          <p:cNvPr id="6" name="Content Placeholder 5">
            <a:extLst>
              <a:ext uri="{FF2B5EF4-FFF2-40B4-BE49-F238E27FC236}">
                <a16:creationId xmlns:a16="http://schemas.microsoft.com/office/drawing/2014/main" id="{6530213D-9AC0-F32E-E690-DAAC13F398DD}"/>
              </a:ext>
            </a:extLst>
          </p:cNvPr>
          <p:cNvSpPr>
            <a:spLocks noGrp="1"/>
          </p:cNvSpPr>
          <p:nvPr>
            <p:ph idx="1"/>
          </p:nvPr>
        </p:nvSpPr>
        <p:spPr>
          <a:xfrm>
            <a:off x="766689" y="973379"/>
            <a:ext cx="5676974" cy="4943701"/>
          </a:xfrm>
        </p:spPr>
        <p:txBody>
          <a:bodyPr anchor="ctr" anchorCtr="0">
            <a:normAutofit/>
          </a:bodyPr>
          <a:lstStyle/>
          <a:p>
            <a:pPr marL="0" indent="0">
              <a:spcBef>
                <a:spcPts val="0"/>
              </a:spcBef>
              <a:buNone/>
            </a:pPr>
            <a:r>
              <a:rPr lang="en-US" sz="2400" kern="100" dirty="0">
                <a:latin typeface="Montserrat" pitchFamily="2" charset="77"/>
                <a:ea typeface="Calibri" panose="020F0502020204030204" pitchFamily="34" charset="0"/>
                <a:cs typeface="Times New Roman" panose="02020603050405020304" pitchFamily="18" charset="0"/>
              </a:rPr>
              <a:t>Children combine two sets of objects to make a larger set.</a:t>
            </a:r>
          </a:p>
        </p:txBody>
      </p:sp>
      <p:pic>
        <p:nvPicPr>
          <p:cNvPr id="7" name="Picture 6">
            <a:extLst>
              <a:ext uri="{FF2B5EF4-FFF2-40B4-BE49-F238E27FC236}">
                <a16:creationId xmlns:a16="http://schemas.microsoft.com/office/drawing/2014/main" id="{E7F62969-A9B9-14BF-4518-332B9AF309F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05995" y="940920"/>
            <a:ext cx="6186005" cy="4834847"/>
          </a:xfrm>
          <a:prstGeom prst="rect">
            <a:avLst/>
          </a:prstGeom>
        </p:spPr>
      </p:pic>
      <p:sp>
        <p:nvSpPr>
          <p:cNvPr id="3" name="Text Placeholder 4">
            <a:extLst>
              <a:ext uri="{FF2B5EF4-FFF2-40B4-BE49-F238E27FC236}">
                <a16:creationId xmlns:a16="http://schemas.microsoft.com/office/drawing/2014/main" id="{0B13EC71-C336-9B5B-02FB-5F41B3FCC2F2}"/>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a:t>
            </a:r>
          </a:p>
        </p:txBody>
      </p:sp>
    </p:spTree>
    <p:extLst>
      <p:ext uri="{BB962C8B-B14F-4D97-AF65-F5344CB8AC3E}">
        <p14:creationId xmlns:p14="http://schemas.microsoft.com/office/powerpoint/2010/main" val="3752556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AC38-6634-8026-E0F1-549401BC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F1E0E-449E-3A50-04AD-E0438512032D}"/>
              </a:ext>
            </a:extLst>
          </p:cNvPr>
          <p:cNvSpPr>
            <a:spLocks noGrp="1"/>
          </p:cNvSpPr>
          <p:nvPr>
            <p:ph type="title"/>
          </p:nvPr>
        </p:nvSpPr>
        <p:spPr>
          <a:xfrm>
            <a:off x="844613" y="206314"/>
            <a:ext cx="10834075" cy="507831"/>
          </a:xfrm>
        </p:spPr>
        <p:txBody>
          <a:bodyPr/>
          <a:lstStyle/>
          <a:p>
            <a:r>
              <a:rPr lang="en-US" dirty="0"/>
              <a:t>Number Decomposition</a:t>
            </a:r>
            <a:endParaRPr lang="en-US" b="1" dirty="0">
              <a:solidFill>
                <a:schemeClr val="bg1"/>
              </a:solidFill>
            </a:endParaRPr>
          </a:p>
        </p:txBody>
      </p:sp>
      <p:sp>
        <p:nvSpPr>
          <p:cNvPr id="6" name="Content Placeholder 5">
            <a:extLst>
              <a:ext uri="{FF2B5EF4-FFF2-40B4-BE49-F238E27FC236}">
                <a16:creationId xmlns:a16="http://schemas.microsoft.com/office/drawing/2014/main" id="{2F520361-C39F-66C0-9F57-31478F236558}"/>
              </a:ext>
            </a:extLst>
          </p:cNvPr>
          <p:cNvSpPr>
            <a:spLocks noGrp="1"/>
          </p:cNvSpPr>
          <p:nvPr>
            <p:ph idx="1"/>
          </p:nvPr>
        </p:nvSpPr>
        <p:spPr>
          <a:xfrm>
            <a:off x="766688" y="1139483"/>
            <a:ext cx="6576647" cy="4981291"/>
          </a:xfrm>
        </p:spPr>
        <p:txBody>
          <a:bodyPr anchor="ctr" anchorCtr="0">
            <a:normAutofit/>
          </a:bodyPr>
          <a:lstStyle/>
          <a:p>
            <a:pPr marL="0" indent="0">
              <a:spcBef>
                <a:spcPts val="0"/>
              </a:spcBef>
              <a:buNone/>
            </a:pPr>
            <a:r>
              <a:rPr lang="en-US" sz="2400" kern="100" dirty="0">
                <a:latin typeface="Montserrat" pitchFamily="2" charset="77"/>
                <a:ea typeface="Calibri" panose="020F0502020204030204" pitchFamily="34" charset="0"/>
                <a:cs typeface="Times New Roman" panose="02020603050405020304" pitchFamily="18" charset="0"/>
              </a:rPr>
              <a:t>Children break numbers into sets of smaller numbers. </a:t>
            </a:r>
          </a:p>
        </p:txBody>
      </p:sp>
      <p:pic>
        <p:nvPicPr>
          <p:cNvPr id="3" name="Picture 2">
            <a:extLst>
              <a:ext uri="{FF2B5EF4-FFF2-40B4-BE49-F238E27FC236}">
                <a16:creationId xmlns:a16="http://schemas.microsoft.com/office/drawing/2014/main" id="{7FA36D23-00E6-E98E-CA4A-8E48879452B0}"/>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528102" y="1139484"/>
            <a:ext cx="4333307" cy="2439634"/>
          </a:xfrm>
          <a:prstGeom prst="rect">
            <a:avLst/>
          </a:prstGeom>
        </p:spPr>
      </p:pic>
      <p:pic>
        <p:nvPicPr>
          <p:cNvPr id="5" name="Picture 4">
            <a:extLst>
              <a:ext uri="{FF2B5EF4-FFF2-40B4-BE49-F238E27FC236}">
                <a16:creationId xmlns:a16="http://schemas.microsoft.com/office/drawing/2014/main" id="{3D18C67A-20B8-9D7B-2D81-B653CAAB1925}"/>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528102" y="3704791"/>
            <a:ext cx="4333307" cy="2415984"/>
          </a:xfrm>
          <a:prstGeom prst="rect">
            <a:avLst/>
          </a:prstGeom>
        </p:spPr>
      </p:pic>
      <p:sp>
        <p:nvSpPr>
          <p:cNvPr id="4" name="Text Placeholder 4">
            <a:extLst>
              <a:ext uri="{FF2B5EF4-FFF2-40B4-BE49-F238E27FC236}">
                <a16:creationId xmlns:a16="http://schemas.microsoft.com/office/drawing/2014/main" id="{BA1058C8-183D-BACD-C8CD-AF64F9FB0728}"/>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 Fuson (1992)</a:t>
            </a:r>
          </a:p>
        </p:txBody>
      </p:sp>
    </p:spTree>
    <p:extLst>
      <p:ext uri="{BB962C8B-B14F-4D97-AF65-F5344CB8AC3E}">
        <p14:creationId xmlns:p14="http://schemas.microsoft.com/office/powerpoint/2010/main" val="165003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0457-9681-89DC-9A95-217BC2D77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34443-49E5-3F48-A0B2-E73D0C150492}"/>
              </a:ext>
            </a:extLst>
          </p:cNvPr>
          <p:cNvSpPr>
            <a:spLocks noGrp="1"/>
          </p:cNvSpPr>
          <p:nvPr>
            <p:ph type="title"/>
          </p:nvPr>
        </p:nvSpPr>
        <p:spPr>
          <a:xfrm>
            <a:off x="844613" y="46013"/>
            <a:ext cx="10834075" cy="923330"/>
          </a:xfrm>
        </p:spPr>
        <p:txBody>
          <a:bodyPr/>
          <a:lstStyle/>
          <a:p>
            <a:r>
              <a:rPr lang="en-US" dirty="0"/>
              <a:t>Composing and Decomposing Numbers</a:t>
            </a:r>
            <a:r>
              <a:rPr lang="en-US" dirty="0">
                <a:solidFill>
                  <a:srgbClr val="FF0000"/>
                </a:solidFill>
              </a:rPr>
              <a:t> </a:t>
            </a:r>
            <a:r>
              <a:rPr lang="en-US" dirty="0"/>
              <a:t>in Preschool, TK, and K</a:t>
            </a:r>
            <a:endParaRPr lang="en-US" b="1" dirty="0">
              <a:solidFill>
                <a:schemeClr val="bg1"/>
              </a:solidFill>
            </a:endParaRPr>
          </a:p>
        </p:txBody>
      </p:sp>
      <p:sp>
        <p:nvSpPr>
          <p:cNvPr id="6" name="Content Placeholder 5">
            <a:extLst>
              <a:ext uri="{FF2B5EF4-FFF2-40B4-BE49-F238E27FC236}">
                <a16:creationId xmlns:a16="http://schemas.microsoft.com/office/drawing/2014/main" id="{3331D256-336E-8EA8-4820-3FB0A754E0A8}"/>
              </a:ext>
            </a:extLst>
          </p:cNvPr>
          <p:cNvSpPr>
            <a:spLocks noGrp="1"/>
          </p:cNvSpPr>
          <p:nvPr>
            <p:ph idx="1"/>
          </p:nvPr>
        </p:nvSpPr>
        <p:spPr>
          <a:xfrm>
            <a:off x="766688" y="1139483"/>
            <a:ext cx="7153423" cy="4911833"/>
          </a:xfrm>
        </p:spPr>
        <p:txBody>
          <a:bodyPr anchor="ctr" anchorCtr="0">
            <a:normAutofit/>
          </a:bodyPr>
          <a:lstStyle/>
          <a:p>
            <a:r>
              <a:rPr lang="en-US" sz="2400" dirty="0">
                <a:effectLst/>
                <a:latin typeface="Montserrat" panose="00000500000000000000" pitchFamily="2" charset="0"/>
                <a:ea typeface="Calibri" panose="020F0502020204030204" pitchFamily="34" charset="0"/>
                <a:cs typeface="Times New Roman" panose="02020603050405020304" pitchFamily="18" charset="0"/>
              </a:rPr>
              <a:t>Most four- and five-year-olds can decompose numbers less than five into sets of smaller numbers in more than one way. </a:t>
            </a:r>
          </a:p>
          <a:p>
            <a:r>
              <a:rPr lang="en-US" sz="2400" dirty="0">
                <a:latin typeface="Montserrat" panose="00000500000000000000" pitchFamily="2" charset="0"/>
              </a:rPr>
              <a:t>By the end of kindergarten, most children can decompose numbers less than 10 into sets in more than one way.</a:t>
            </a:r>
          </a:p>
        </p:txBody>
      </p:sp>
      <p:pic>
        <p:nvPicPr>
          <p:cNvPr id="4" name="Picture 3">
            <a:extLst>
              <a:ext uri="{FF2B5EF4-FFF2-40B4-BE49-F238E27FC236}">
                <a16:creationId xmlns:a16="http://schemas.microsoft.com/office/drawing/2014/main" id="{89128ED8-1C89-06AE-BA2D-A65ACAFF8FD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38160" y="3640827"/>
            <a:ext cx="3223845" cy="2410490"/>
          </a:xfrm>
          <a:prstGeom prst="rect">
            <a:avLst/>
          </a:prstGeom>
        </p:spPr>
      </p:pic>
      <p:pic>
        <p:nvPicPr>
          <p:cNvPr id="7" name="Picture 6">
            <a:extLst>
              <a:ext uri="{FF2B5EF4-FFF2-40B4-BE49-F238E27FC236}">
                <a16:creationId xmlns:a16="http://schemas.microsoft.com/office/drawing/2014/main" id="{4C978A5B-B5A8-F26A-2628-6F8113386BA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8160" y="1150181"/>
            <a:ext cx="3223846" cy="2410490"/>
          </a:xfrm>
          <a:prstGeom prst="rect">
            <a:avLst/>
          </a:prstGeom>
        </p:spPr>
      </p:pic>
      <p:sp>
        <p:nvSpPr>
          <p:cNvPr id="8" name="Text Placeholder 4">
            <a:extLst>
              <a:ext uri="{FF2B5EF4-FFF2-40B4-BE49-F238E27FC236}">
                <a16:creationId xmlns:a16="http://schemas.microsoft.com/office/drawing/2014/main" id="{9C045ECA-003B-F70E-8DF1-36DF942D4957}"/>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a:t>
            </a:r>
          </a:p>
        </p:txBody>
      </p:sp>
    </p:spTree>
    <p:extLst>
      <p:ext uri="{BB962C8B-B14F-4D97-AF65-F5344CB8AC3E}">
        <p14:creationId xmlns:p14="http://schemas.microsoft.com/office/powerpoint/2010/main" val="323892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01FE-2A77-6E81-0A3E-C67723244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5CD94B-6A99-554D-0C58-171B6F4131D0}"/>
              </a:ext>
            </a:extLst>
          </p:cNvPr>
          <p:cNvSpPr>
            <a:spLocks noGrp="1"/>
          </p:cNvSpPr>
          <p:nvPr>
            <p:ph type="title"/>
          </p:nvPr>
        </p:nvSpPr>
        <p:spPr>
          <a:xfrm>
            <a:off x="844613" y="206314"/>
            <a:ext cx="10834075" cy="507831"/>
          </a:xfrm>
        </p:spPr>
        <p:txBody>
          <a:bodyPr/>
          <a:lstStyle/>
          <a:p>
            <a:r>
              <a:rPr lang="en-US" dirty="0">
                <a:latin typeface="Montserrat" panose="00000500000000000000" pitchFamily="2" charset="0"/>
              </a:rPr>
              <a:t>Explore: </a:t>
            </a:r>
            <a:r>
              <a:rPr lang="en-US" b="0" dirty="0">
                <a:latin typeface="Montserrat Medium" panose="00000600000000000000" pitchFamily="2" charset="0"/>
              </a:rPr>
              <a:t>Composing and Decomposing Numbers</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197AC365-86D2-B728-C66B-3C964415BC15}"/>
              </a:ext>
            </a:extLst>
          </p:cNvPr>
          <p:cNvSpPr>
            <a:spLocks noGrp="1"/>
          </p:cNvSpPr>
          <p:nvPr>
            <p:ph idx="1"/>
          </p:nvPr>
        </p:nvSpPr>
        <p:spPr>
          <a:xfrm>
            <a:off x="766688" y="1092071"/>
            <a:ext cx="10834075" cy="1259344"/>
          </a:xfrm>
        </p:spPr>
        <p:txBody>
          <a:bodyPr anchor="ctr" anchorCtr="0">
            <a:normAutofit/>
          </a:bodyPr>
          <a:lstStyle/>
          <a:p>
            <a:pPr marL="0" indent="0" algn="ctr">
              <a:buNone/>
            </a:pPr>
            <a:r>
              <a:rPr lang="en-US" dirty="0">
                <a:solidFill>
                  <a:schemeClr val="accent4"/>
                </a:solidFill>
                <a:latin typeface="Montserrat SemiBold"/>
              </a:rPr>
              <a:t>Activity for Children: </a:t>
            </a:r>
            <a:br>
              <a:rPr lang="en-US" dirty="0">
                <a:solidFill>
                  <a:schemeClr val="accent4"/>
                </a:solidFill>
                <a:latin typeface="Montserrat SemiBold"/>
              </a:rPr>
            </a:br>
            <a:r>
              <a:rPr lang="en-US" dirty="0">
                <a:solidFill>
                  <a:schemeClr val="accent4"/>
                </a:solidFill>
                <a:latin typeface="Montserrat SemiBold"/>
              </a:rPr>
              <a:t>“Animal Islands”</a:t>
            </a:r>
          </a:p>
        </p:txBody>
      </p:sp>
      <p:pic>
        <p:nvPicPr>
          <p:cNvPr id="3" name="Content Placeholder 5">
            <a:extLst>
              <a:ext uri="{FF2B5EF4-FFF2-40B4-BE49-F238E27FC236}">
                <a16:creationId xmlns:a16="http://schemas.microsoft.com/office/drawing/2014/main" id="{98686EAF-56B0-EE2D-E2EC-414CE2DA2F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78061" y="2265202"/>
            <a:ext cx="6035877" cy="3045369"/>
          </a:xfrm>
          <a:prstGeom prst="rect">
            <a:avLst/>
          </a:prstGeom>
        </p:spPr>
      </p:pic>
      <p:sp>
        <p:nvSpPr>
          <p:cNvPr id="5" name="Content Placeholder 5">
            <a:extLst>
              <a:ext uri="{FF2B5EF4-FFF2-40B4-BE49-F238E27FC236}">
                <a16:creationId xmlns:a16="http://schemas.microsoft.com/office/drawing/2014/main" id="{F37AC25A-6421-9ECA-624C-22EBAAD0E58A}"/>
              </a:ext>
            </a:extLst>
          </p:cNvPr>
          <p:cNvSpPr txBox="1">
            <a:spLocks/>
          </p:cNvSpPr>
          <p:nvPr/>
        </p:nvSpPr>
        <p:spPr>
          <a:xfrm>
            <a:off x="429065" y="5472570"/>
            <a:ext cx="11249623" cy="81568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ontserrat" panose="00000500000000000000" pitchFamily="2" charset="0"/>
              </a:rPr>
              <a:t>5 can be broken into a set of 3 and a set of 2</a:t>
            </a:r>
          </a:p>
          <a:p>
            <a:pPr algn="ctr"/>
            <a:endParaRPr lang="en-US" sz="2400" dirty="0">
              <a:solidFill>
                <a:schemeClr val="tx2"/>
              </a:solidFill>
              <a:latin typeface="Montserrat SemiBold" panose="00000700000000000000" pitchFamily="2" charset="0"/>
            </a:endParaRPr>
          </a:p>
        </p:txBody>
      </p:sp>
    </p:spTree>
    <p:extLst>
      <p:ext uri="{BB962C8B-B14F-4D97-AF65-F5344CB8AC3E}">
        <p14:creationId xmlns:p14="http://schemas.microsoft.com/office/powerpoint/2010/main" val="1666897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B158-95D3-4BC0-43D9-588B26D3D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3646C-8CE7-02DC-325A-25C028A70679}"/>
              </a:ext>
            </a:extLst>
          </p:cNvPr>
          <p:cNvSpPr>
            <a:spLocks noGrp="1"/>
          </p:cNvSpPr>
          <p:nvPr>
            <p:ph type="title"/>
          </p:nvPr>
        </p:nvSpPr>
        <p:spPr>
          <a:xfrm>
            <a:off x="844613" y="46013"/>
            <a:ext cx="10834075" cy="923330"/>
          </a:xfrm>
        </p:spPr>
        <p:txBody>
          <a:bodyPr/>
          <a:lstStyle/>
          <a:p>
            <a:r>
              <a:rPr lang="en-US" dirty="0"/>
              <a:t>Composing and decomposing numbers supports understanding place value.</a:t>
            </a:r>
            <a:endParaRPr lang="en-US" b="1" dirty="0">
              <a:solidFill>
                <a:schemeClr val="bg1"/>
              </a:solidFill>
            </a:endParaRPr>
          </a:p>
        </p:txBody>
      </p:sp>
      <p:sp>
        <p:nvSpPr>
          <p:cNvPr id="6" name="Content Placeholder 5">
            <a:extLst>
              <a:ext uri="{FF2B5EF4-FFF2-40B4-BE49-F238E27FC236}">
                <a16:creationId xmlns:a16="http://schemas.microsoft.com/office/drawing/2014/main" id="{30295A23-FAB1-9F52-1BB0-63CFC215B164}"/>
              </a:ext>
            </a:extLst>
          </p:cNvPr>
          <p:cNvSpPr>
            <a:spLocks noGrp="1"/>
          </p:cNvSpPr>
          <p:nvPr>
            <p:ph idx="1"/>
          </p:nvPr>
        </p:nvSpPr>
        <p:spPr>
          <a:xfrm>
            <a:off x="766688" y="1795837"/>
            <a:ext cx="6646985" cy="3751842"/>
          </a:xfrm>
        </p:spPr>
        <p:txBody>
          <a:bodyPr anchor="ctr" anchorCtr="0">
            <a:normAutofit/>
          </a:bodyPr>
          <a:lstStyle/>
          <a:p>
            <a:pPr>
              <a:spcAft>
                <a:spcPts val="1800"/>
              </a:spcAft>
            </a:pPr>
            <a:r>
              <a:rPr lang="en-US" sz="2400" dirty="0"/>
              <a:t>Composing and decomposing numbers up to 20 introduces children to tens and ones. </a:t>
            </a:r>
          </a:p>
          <a:p>
            <a:r>
              <a:rPr lang="en-US" sz="2400" dirty="0"/>
              <a:t>By the end of kindergarten, children compose and decompose numbers from 11 to 19 into tens and ones. </a:t>
            </a:r>
          </a:p>
        </p:txBody>
      </p:sp>
      <p:pic>
        <p:nvPicPr>
          <p:cNvPr id="3" name="Picture 2">
            <a:extLst>
              <a:ext uri="{FF2B5EF4-FFF2-40B4-BE49-F238E27FC236}">
                <a16:creationId xmlns:a16="http://schemas.microsoft.com/office/drawing/2014/main" id="{F652A2B4-159D-BF20-B1D7-CF8CD5444FF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33250" y="1795837"/>
            <a:ext cx="3892062" cy="3751842"/>
          </a:xfrm>
          <a:prstGeom prst="rect">
            <a:avLst/>
          </a:prstGeom>
        </p:spPr>
      </p:pic>
      <p:sp>
        <p:nvSpPr>
          <p:cNvPr id="8" name="Content Placeholder 5">
            <a:extLst>
              <a:ext uri="{FF2B5EF4-FFF2-40B4-BE49-F238E27FC236}">
                <a16:creationId xmlns:a16="http://schemas.microsoft.com/office/drawing/2014/main" id="{2A8C84A3-9101-F97A-751A-811AD663B8A8}"/>
              </a:ext>
            </a:extLst>
          </p:cNvPr>
          <p:cNvSpPr txBox="1">
            <a:spLocks/>
          </p:cNvSpPr>
          <p:nvPr/>
        </p:nvSpPr>
        <p:spPr>
          <a:xfrm>
            <a:off x="7695028" y="1108777"/>
            <a:ext cx="3730283" cy="72904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800"/>
              </a:spcAft>
              <a:buNone/>
            </a:pPr>
            <a:r>
              <a:rPr lang="en-US" sz="2400" b="1" dirty="0">
                <a:solidFill>
                  <a:schemeClr val="accent4"/>
                </a:solidFill>
                <a:latin typeface="Montserrat" panose="00000500000000000000" pitchFamily="50" charset="0"/>
              </a:rPr>
              <a:t>12 = 10 + 2</a:t>
            </a:r>
          </a:p>
        </p:txBody>
      </p:sp>
    </p:spTree>
    <p:extLst>
      <p:ext uri="{BB962C8B-B14F-4D97-AF65-F5344CB8AC3E}">
        <p14:creationId xmlns:p14="http://schemas.microsoft.com/office/powerpoint/2010/main" val="2708674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F00E-D5DE-E87D-1328-92AABE4E4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CF242-22A7-E7BE-FB69-17259C1EF2BD}"/>
              </a:ext>
            </a:extLst>
          </p:cNvPr>
          <p:cNvSpPr>
            <a:spLocks noGrp="1"/>
          </p:cNvSpPr>
          <p:nvPr>
            <p:ph type="title"/>
          </p:nvPr>
        </p:nvSpPr>
        <p:spPr/>
        <p:txBody>
          <a:bodyPr>
            <a:noAutofit/>
          </a:bodyPr>
          <a:lstStyle/>
          <a:p>
            <a:r>
              <a:rPr lang="en-US" sz="3000" dirty="0"/>
              <a:t>Solving</a:t>
            </a:r>
            <a:r>
              <a:rPr lang="en-US" dirty="0"/>
              <a:t> Addition and Subtraction Problems</a:t>
            </a:r>
            <a:endParaRPr lang="en-US" b="1" dirty="0">
              <a:latin typeface="Montserrat" pitchFamily="2" charset="77"/>
            </a:endParaRPr>
          </a:p>
        </p:txBody>
      </p:sp>
      <p:graphicFrame>
        <p:nvGraphicFramePr>
          <p:cNvPr id="20" name="Content Placeholder 7" descr="Counting.&#10;Composing, decomposing, and using the properties of addition and subtraction.&#10;Building on known facts.">
            <a:extLst>
              <a:ext uri="{FF2B5EF4-FFF2-40B4-BE49-F238E27FC236}">
                <a16:creationId xmlns:a16="http://schemas.microsoft.com/office/drawing/2014/main" id="{9537EC01-A8B8-6C72-C227-221E5CBA9CB3}"/>
              </a:ext>
            </a:extLst>
          </p:cNvPr>
          <p:cNvGraphicFramePr>
            <a:graphicFrameLocks noGrp="1"/>
          </p:cNvGraphicFramePr>
          <p:nvPr>
            <p:ph idx="1"/>
            <p:extLst>
              <p:ext uri="{D42A27DB-BD31-4B8C-83A1-F6EECF244321}">
                <p14:modId xmlns:p14="http://schemas.microsoft.com/office/powerpoint/2010/main" val="495775706"/>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Placeholder 10">
            <a:extLst>
              <a:ext uri="{FF2B5EF4-FFF2-40B4-BE49-F238E27FC236}">
                <a16:creationId xmlns:a16="http://schemas.microsoft.com/office/drawing/2014/main" id="{9239FF5D-8957-3724-E3D1-596321822944}"/>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9000"/>
                    </a14:imgEffect>
                  </a14:imgLayer>
                </a14:imgProps>
              </a:ext>
              <a:ext uri="{28A0092B-C50C-407E-A947-70E740481C1C}">
                <a14:useLocalDpi xmlns:a14="http://schemas.microsoft.com/office/drawing/2010/main"/>
              </a:ext>
            </a:extLst>
          </a:blip>
          <a:srcRect/>
          <a:stretch>
            <a:fillRect/>
          </a:stretch>
        </p:blipFill>
        <p:spPr>
          <a:xfrm>
            <a:off x="0" y="0"/>
            <a:ext cx="4052865" cy="6858000"/>
          </a:xfrm>
          <a:prstGeom prst="rect">
            <a:avLst/>
          </a:prstGeom>
        </p:spPr>
      </p:pic>
    </p:spTree>
    <p:extLst>
      <p:ext uri="{BB962C8B-B14F-4D97-AF65-F5344CB8AC3E}">
        <p14:creationId xmlns:p14="http://schemas.microsoft.com/office/powerpoint/2010/main" val="29139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AEC3D09-27D5-C58C-D5BB-4691F3F35B4D}"/>
              </a:ext>
            </a:extLst>
          </p:cNvPr>
          <p:cNvSpPr>
            <a:spLocks noGrp="1"/>
          </p:cNvSpPr>
          <p:nvPr>
            <p:ph type="title"/>
          </p:nvPr>
        </p:nvSpPr>
        <p:spPr>
          <a:xfrm>
            <a:off x="851646" y="237744"/>
            <a:ext cx="10834075" cy="507831"/>
          </a:xfrm>
        </p:spPr>
        <p:txBody>
          <a:bodyPr/>
          <a:lstStyle/>
          <a:p>
            <a:r>
              <a:rPr lang="en-US" dirty="0">
                <a:latin typeface="Montserrat" panose="00000500000000000000" pitchFamily="2" charset="0"/>
              </a:rPr>
              <a:t>Play: </a:t>
            </a:r>
            <a:r>
              <a:rPr lang="en-US" b="0" dirty="0">
                <a:latin typeface="Montserrat Medium" panose="00000600000000000000" pitchFamily="2" charset="0"/>
              </a:rPr>
              <a:t>Alphabet Addition and Subtraction (Optional)</a:t>
            </a:r>
          </a:p>
        </p:txBody>
      </p:sp>
      <p:sp>
        <p:nvSpPr>
          <p:cNvPr id="16" name="Content Placeholder 2">
            <a:extLst>
              <a:ext uri="{FF2B5EF4-FFF2-40B4-BE49-F238E27FC236}">
                <a16:creationId xmlns:a16="http://schemas.microsoft.com/office/drawing/2014/main" id="{E3DF1C85-92DD-A265-6E2F-2DA69ECB7C28}"/>
              </a:ext>
            </a:extLst>
          </p:cNvPr>
          <p:cNvSpPr>
            <a:spLocks noGrp="1"/>
          </p:cNvSpPr>
          <p:nvPr>
            <p:ph idx="1"/>
          </p:nvPr>
        </p:nvSpPr>
        <p:spPr>
          <a:xfrm>
            <a:off x="838200" y="1438763"/>
            <a:ext cx="10515600" cy="4351338"/>
          </a:xfrm>
        </p:spPr>
        <p:txBody>
          <a:bodyPr anchor="ctr">
            <a:normAutofit/>
          </a:bodyPr>
          <a:lstStyle/>
          <a:p>
            <a:pPr marL="0" indent="0" algn="ctr">
              <a:buNone/>
            </a:pPr>
            <a:r>
              <a:rPr lang="en-US" sz="6600" b="1" dirty="0">
                <a:solidFill>
                  <a:schemeClr val="accent4"/>
                </a:solidFill>
              </a:rPr>
              <a:t>C + E = ?</a:t>
            </a:r>
          </a:p>
        </p:txBody>
      </p:sp>
    </p:spTree>
    <p:extLst>
      <p:ext uri="{BB962C8B-B14F-4D97-AF65-F5344CB8AC3E}">
        <p14:creationId xmlns:p14="http://schemas.microsoft.com/office/powerpoint/2010/main" val="3625865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38FD-BFB4-CEE6-425A-E62E556FC397}"/>
              </a:ext>
            </a:extLst>
          </p:cNvPr>
          <p:cNvSpPr>
            <a:spLocks noGrp="1"/>
          </p:cNvSpPr>
          <p:nvPr>
            <p:ph type="title"/>
          </p:nvPr>
        </p:nvSpPr>
        <p:spPr>
          <a:xfrm>
            <a:off x="851645" y="237744"/>
            <a:ext cx="11166183" cy="507831"/>
          </a:xfrm>
        </p:spPr>
        <p:txBody>
          <a:bodyPr/>
          <a:lstStyle/>
          <a:p>
            <a:r>
              <a:rPr lang="en-US" dirty="0">
                <a:latin typeface="Montserrat" panose="00000500000000000000" pitchFamily="2" charset="0"/>
              </a:rPr>
              <a:t>Discuss: </a:t>
            </a:r>
            <a:r>
              <a:rPr lang="en-US" b="0" dirty="0">
                <a:latin typeface="Montserrat Medium" panose="00000600000000000000" pitchFamily="2" charset="0"/>
              </a:rPr>
              <a:t>Alphabet Addition and Subtraction (Optional)</a:t>
            </a:r>
          </a:p>
        </p:txBody>
      </p:sp>
      <p:sp>
        <p:nvSpPr>
          <p:cNvPr id="3" name="Content Placeholder 2">
            <a:extLst>
              <a:ext uri="{FF2B5EF4-FFF2-40B4-BE49-F238E27FC236}">
                <a16:creationId xmlns:a16="http://schemas.microsoft.com/office/drawing/2014/main" id="{B0810387-3BE7-5787-166F-ADDA2CE6321B}"/>
              </a:ext>
            </a:extLst>
          </p:cNvPr>
          <p:cNvSpPr>
            <a:spLocks noGrp="1"/>
          </p:cNvSpPr>
          <p:nvPr>
            <p:ph idx="1"/>
          </p:nvPr>
        </p:nvSpPr>
        <p:spPr>
          <a:xfrm>
            <a:off x="851646" y="1463039"/>
            <a:ext cx="10834075" cy="4141629"/>
          </a:xfrm>
        </p:spPr>
        <p:txBody>
          <a:bodyPr/>
          <a:lstStyle/>
          <a:p>
            <a:pPr>
              <a:spcAft>
                <a:spcPts val="3000"/>
              </a:spcAft>
            </a:pPr>
            <a:r>
              <a:rPr lang="en-US" sz="2800" dirty="0"/>
              <a:t>What strategies or materials did you use to solve the alphabet math problems?</a:t>
            </a:r>
          </a:p>
          <a:p>
            <a:pPr>
              <a:spcAft>
                <a:spcPts val="3000"/>
              </a:spcAft>
            </a:pPr>
            <a:r>
              <a:rPr lang="en-US" sz="2800" dirty="0"/>
              <a:t>How did you feel while learning to add and subtract using this new counting system? </a:t>
            </a:r>
          </a:p>
          <a:p>
            <a:pPr>
              <a:spcAft>
                <a:spcPts val="3000"/>
              </a:spcAft>
            </a:pPr>
            <a:r>
              <a:rPr lang="en-US" sz="2800" dirty="0"/>
              <a:t>How might this experience affect your engagement with children as they learn to add and subtract? </a:t>
            </a:r>
            <a:endParaRPr lang="en-US" dirty="0"/>
          </a:p>
        </p:txBody>
      </p:sp>
    </p:spTree>
    <p:extLst>
      <p:ext uri="{BB962C8B-B14F-4D97-AF65-F5344CB8AC3E}">
        <p14:creationId xmlns:p14="http://schemas.microsoft.com/office/powerpoint/2010/main" val="28262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1388-3AB2-AD90-D564-96BDC92BE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AAB66-CFBF-4607-6BFA-1F7A45CED87C}"/>
              </a:ext>
            </a:extLst>
          </p:cNvPr>
          <p:cNvSpPr>
            <a:spLocks noGrp="1"/>
          </p:cNvSpPr>
          <p:nvPr>
            <p:ph type="title"/>
          </p:nvPr>
        </p:nvSpPr>
        <p:spPr>
          <a:xfrm>
            <a:off x="844613" y="206314"/>
            <a:ext cx="10834075" cy="507831"/>
          </a:xfrm>
        </p:spPr>
        <p:txBody>
          <a:bodyPr/>
          <a:lstStyle/>
          <a:p>
            <a:r>
              <a:rPr lang="en-US" dirty="0"/>
              <a:t>Counting Strategies</a:t>
            </a:r>
            <a:endParaRPr lang="en-US" b="1" dirty="0">
              <a:solidFill>
                <a:schemeClr val="bg1"/>
              </a:solidFill>
            </a:endParaRPr>
          </a:p>
        </p:txBody>
      </p:sp>
      <p:sp>
        <p:nvSpPr>
          <p:cNvPr id="6" name="Content Placeholder 5">
            <a:extLst>
              <a:ext uri="{FF2B5EF4-FFF2-40B4-BE49-F238E27FC236}">
                <a16:creationId xmlns:a16="http://schemas.microsoft.com/office/drawing/2014/main" id="{F0FB611D-1145-3138-BDE0-8C676719C074}"/>
              </a:ext>
            </a:extLst>
          </p:cNvPr>
          <p:cNvSpPr>
            <a:spLocks noGrp="1"/>
          </p:cNvSpPr>
          <p:nvPr>
            <p:ph idx="1"/>
          </p:nvPr>
        </p:nvSpPr>
        <p:spPr>
          <a:xfrm>
            <a:off x="766689" y="973221"/>
            <a:ext cx="6012730" cy="5019257"/>
          </a:xfrm>
        </p:spPr>
        <p:txBody>
          <a:bodyPr anchor="ctr" anchorCtr="0">
            <a:normAutofit/>
          </a:bodyPr>
          <a:lstStyle/>
          <a:p>
            <a:r>
              <a:rPr lang="en-US" dirty="0"/>
              <a:t>Children use different counting strategies when learning to add and subtract.</a:t>
            </a:r>
          </a:p>
          <a:p>
            <a:pPr lvl="1"/>
            <a:r>
              <a:rPr lang="en-US" dirty="0"/>
              <a:t>count all</a:t>
            </a:r>
          </a:p>
          <a:p>
            <a:pPr lvl="1"/>
            <a:r>
              <a:rPr lang="en-US" dirty="0"/>
              <a:t>count on</a:t>
            </a:r>
          </a:p>
          <a:p>
            <a:pPr lvl="1"/>
            <a:r>
              <a:rPr lang="en-US" dirty="0"/>
              <a:t>count down</a:t>
            </a:r>
          </a:p>
        </p:txBody>
      </p:sp>
      <p:pic>
        <p:nvPicPr>
          <p:cNvPr id="3" name="Picture 2">
            <a:extLst>
              <a:ext uri="{FF2B5EF4-FFF2-40B4-BE49-F238E27FC236}">
                <a16:creationId xmlns:a16="http://schemas.microsoft.com/office/drawing/2014/main" id="{BAF13E3A-1A8F-BC61-6FDB-2F6F805B0EB0}"/>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2000" contrast="2000"/>
                    </a14:imgEffect>
                  </a14:imgLayer>
                </a14:imgProps>
              </a:ext>
              <a:ext uri="{28A0092B-C50C-407E-A947-70E740481C1C}">
                <a14:useLocalDpi xmlns:a14="http://schemas.microsoft.com/office/drawing/2010/main"/>
              </a:ext>
            </a:extLst>
          </a:blip>
          <a:stretch>
            <a:fillRect/>
          </a:stretch>
        </p:blipFill>
        <p:spPr>
          <a:xfrm>
            <a:off x="7008019" y="973221"/>
            <a:ext cx="5183981" cy="5019257"/>
          </a:xfrm>
          <a:prstGeom prst="rect">
            <a:avLst/>
          </a:prstGeom>
        </p:spPr>
      </p:pic>
    </p:spTree>
    <p:extLst>
      <p:ext uri="{BB962C8B-B14F-4D97-AF65-F5344CB8AC3E}">
        <p14:creationId xmlns:p14="http://schemas.microsoft.com/office/powerpoint/2010/main" val="1253934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2504-E954-3539-2BB3-EAF584216643}"/>
              </a:ext>
            </a:extLst>
          </p:cNvPr>
          <p:cNvSpPr>
            <a:spLocks noGrp="1"/>
          </p:cNvSpPr>
          <p:nvPr>
            <p:ph type="title"/>
          </p:nvPr>
        </p:nvSpPr>
        <p:spPr/>
        <p:txBody>
          <a:bodyPr/>
          <a:lstStyle/>
          <a:p>
            <a:r>
              <a:rPr lang="en-US" dirty="0"/>
              <a:t>Counting All and Counting On: Addition</a:t>
            </a:r>
          </a:p>
        </p:txBody>
      </p:sp>
      <p:sp>
        <p:nvSpPr>
          <p:cNvPr id="3" name="Content Placeholder 2">
            <a:extLst>
              <a:ext uri="{FF2B5EF4-FFF2-40B4-BE49-F238E27FC236}">
                <a16:creationId xmlns:a16="http://schemas.microsoft.com/office/drawing/2014/main" id="{2D4FCE64-D386-1A75-CC5C-C2B95CE2111D}"/>
              </a:ext>
            </a:extLst>
          </p:cNvPr>
          <p:cNvSpPr>
            <a:spLocks noGrp="1"/>
          </p:cNvSpPr>
          <p:nvPr>
            <p:ph idx="1"/>
          </p:nvPr>
        </p:nvSpPr>
        <p:spPr>
          <a:xfrm>
            <a:off x="851646" y="1253331"/>
            <a:ext cx="10834075" cy="507831"/>
          </a:xfrm>
        </p:spPr>
        <p:txBody>
          <a:bodyPr>
            <a:normAutofit fontScale="92500" lnSpcReduction="10000"/>
          </a:bodyPr>
          <a:lstStyle/>
          <a:p>
            <a:pPr marL="0" indent="0" algn="ctr">
              <a:buNone/>
            </a:pPr>
            <a:r>
              <a:rPr lang="en-US" sz="2800" dirty="0">
                <a:latin typeface="Montserrat" panose="00000500000000000000" pitchFamily="2" charset="0"/>
              </a:rPr>
              <a:t>“Five plus six more” (5 + 6)</a:t>
            </a:r>
          </a:p>
        </p:txBody>
      </p:sp>
      <p:sp>
        <p:nvSpPr>
          <p:cNvPr id="4" name="Content Placeholder 2">
            <a:extLst>
              <a:ext uri="{FF2B5EF4-FFF2-40B4-BE49-F238E27FC236}">
                <a16:creationId xmlns:a16="http://schemas.microsoft.com/office/drawing/2014/main" id="{6F71C3FF-5B5D-1941-7FD8-B8A640088DE0}"/>
              </a:ext>
            </a:extLst>
          </p:cNvPr>
          <p:cNvSpPr txBox="1">
            <a:spLocks/>
          </p:cNvSpPr>
          <p:nvPr/>
        </p:nvSpPr>
        <p:spPr>
          <a:xfrm>
            <a:off x="542585" y="1784960"/>
            <a:ext cx="6121241"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all</a:t>
            </a:r>
            <a:r>
              <a:rPr lang="en-US" sz="3600" b="1" dirty="0"/>
              <a:t> </a:t>
            </a:r>
          </a:p>
          <a:p>
            <a:pPr marL="0" indent="0" algn="ctr">
              <a:buNone/>
            </a:pPr>
            <a:r>
              <a:rPr lang="en-US" sz="2000" dirty="0"/>
              <a:t>“One, two, three, four, five.”</a:t>
            </a:r>
            <a:endParaRPr lang="en-US" sz="2800" dirty="0"/>
          </a:p>
        </p:txBody>
      </p:sp>
      <p:grpSp>
        <p:nvGrpSpPr>
          <p:cNvPr id="5" name="Group 4" descr="Five bars, all are green.">
            <a:extLst>
              <a:ext uri="{FF2B5EF4-FFF2-40B4-BE49-F238E27FC236}">
                <a16:creationId xmlns:a16="http://schemas.microsoft.com/office/drawing/2014/main" id="{81F05B73-348E-4B48-FC4C-39F387C1F7F5}"/>
              </a:ext>
            </a:extLst>
          </p:cNvPr>
          <p:cNvGrpSpPr/>
          <p:nvPr/>
        </p:nvGrpSpPr>
        <p:grpSpPr>
          <a:xfrm>
            <a:off x="3042870" y="2894427"/>
            <a:ext cx="898493" cy="510009"/>
            <a:chOff x="2885863" y="2960237"/>
            <a:chExt cx="898493" cy="510009"/>
          </a:xfrm>
        </p:grpSpPr>
        <p:grpSp>
          <p:nvGrpSpPr>
            <p:cNvPr id="6" name="Group 5">
              <a:extLst>
                <a:ext uri="{FF2B5EF4-FFF2-40B4-BE49-F238E27FC236}">
                  <a16:creationId xmlns:a16="http://schemas.microsoft.com/office/drawing/2014/main" id="{4D865E8D-622C-F1B8-C4F2-D77FC9693482}"/>
                </a:ext>
              </a:extLst>
            </p:cNvPr>
            <p:cNvGrpSpPr/>
            <p:nvPr/>
          </p:nvGrpSpPr>
          <p:grpSpPr>
            <a:xfrm>
              <a:off x="2885863" y="2964406"/>
              <a:ext cx="238760" cy="505840"/>
              <a:chOff x="9401386" y="2402840"/>
              <a:chExt cx="238760" cy="505840"/>
            </a:xfrm>
          </p:grpSpPr>
          <p:cxnSp>
            <p:nvCxnSpPr>
              <p:cNvPr id="11" name="Straight Connector 10">
                <a:extLst>
                  <a:ext uri="{FF2B5EF4-FFF2-40B4-BE49-F238E27FC236}">
                    <a16:creationId xmlns:a16="http://schemas.microsoft.com/office/drawing/2014/main" id="{4298554E-ABAB-2CA3-A334-03DE8D8C8618}"/>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E8DD6-CDAD-31C8-5AD8-BF3803D9219E}"/>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748199C-2BAF-614C-700B-05EB371750B6}"/>
                </a:ext>
              </a:extLst>
            </p:cNvPr>
            <p:cNvGrpSpPr/>
            <p:nvPr/>
          </p:nvGrpSpPr>
          <p:grpSpPr>
            <a:xfrm>
              <a:off x="3328357" y="2960237"/>
              <a:ext cx="238760" cy="505840"/>
              <a:chOff x="9401386" y="2402840"/>
              <a:chExt cx="238760" cy="505840"/>
            </a:xfrm>
          </p:grpSpPr>
          <p:cxnSp>
            <p:nvCxnSpPr>
              <p:cNvPr id="9" name="Straight Connector 8">
                <a:extLst>
                  <a:ext uri="{FF2B5EF4-FFF2-40B4-BE49-F238E27FC236}">
                    <a16:creationId xmlns:a16="http://schemas.microsoft.com/office/drawing/2014/main" id="{50D44AE6-9594-AD12-F309-B8A0BB81F526}"/>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ADE2C8-2412-BD85-C689-409AC821541D}"/>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D1DF97CB-C0AF-111A-CB46-325B14EECB7F}"/>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 name="Content Placeholder 2">
            <a:extLst>
              <a:ext uri="{FF2B5EF4-FFF2-40B4-BE49-F238E27FC236}">
                <a16:creationId xmlns:a16="http://schemas.microsoft.com/office/drawing/2014/main" id="{B3D9352B-5445-4245-31F6-9351FF6254A6}"/>
              </a:ext>
            </a:extLst>
          </p:cNvPr>
          <p:cNvSpPr txBox="1">
            <a:spLocks/>
          </p:cNvSpPr>
          <p:nvPr/>
        </p:nvSpPr>
        <p:spPr>
          <a:xfrm>
            <a:off x="663503" y="359954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“One, two, three, four, five, six.”</a:t>
            </a:r>
          </a:p>
        </p:txBody>
      </p:sp>
      <p:grpSp>
        <p:nvGrpSpPr>
          <p:cNvPr id="14" name="Group 13" descr="Six bars, all are black.">
            <a:extLst>
              <a:ext uri="{FF2B5EF4-FFF2-40B4-BE49-F238E27FC236}">
                <a16:creationId xmlns:a16="http://schemas.microsoft.com/office/drawing/2014/main" id="{D2D11AC7-DEE2-E98C-CA3A-6D5CC2838580}"/>
              </a:ext>
            </a:extLst>
          </p:cNvPr>
          <p:cNvGrpSpPr/>
          <p:nvPr/>
        </p:nvGrpSpPr>
        <p:grpSpPr>
          <a:xfrm>
            <a:off x="2917406" y="4085936"/>
            <a:ext cx="1132840" cy="505840"/>
            <a:chOff x="2766483" y="4282387"/>
            <a:chExt cx="1132840" cy="505840"/>
          </a:xfrm>
        </p:grpSpPr>
        <p:grpSp>
          <p:nvGrpSpPr>
            <p:cNvPr id="15" name="Group 14">
              <a:extLst>
                <a:ext uri="{FF2B5EF4-FFF2-40B4-BE49-F238E27FC236}">
                  <a16:creationId xmlns:a16="http://schemas.microsoft.com/office/drawing/2014/main" id="{96F79CED-73B8-B030-8D54-0982F28B0F2A}"/>
                </a:ext>
              </a:extLst>
            </p:cNvPr>
            <p:cNvGrpSpPr/>
            <p:nvPr/>
          </p:nvGrpSpPr>
          <p:grpSpPr>
            <a:xfrm>
              <a:off x="2766483" y="4282387"/>
              <a:ext cx="447040" cy="505840"/>
              <a:chOff x="10082106" y="3129280"/>
              <a:chExt cx="447040" cy="505840"/>
            </a:xfrm>
          </p:grpSpPr>
          <p:cxnSp>
            <p:nvCxnSpPr>
              <p:cNvPr id="20" name="Straight Connector 19">
                <a:extLst>
                  <a:ext uri="{FF2B5EF4-FFF2-40B4-BE49-F238E27FC236}">
                    <a16:creationId xmlns:a16="http://schemas.microsoft.com/office/drawing/2014/main" id="{934DF8B7-B8B8-E9A1-6BA6-92C689081DC2}"/>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8577E7-331A-B916-B3D8-D8710D15E48D}"/>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64F38E-1BE0-F635-DB57-7EF8FD2F7395}"/>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C740717-6C08-7D46-E0EA-E2C3AE65804A}"/>
                </a:ext>
              </a:extLst>
            </p:cNvPr>
            <p:cNvGrpSpPr/>
            <p:nvPr/>
          </p:nvGrpSpPr>
          <p:grpSpPr>
            <a:xfrm>
              <a:off x="3452283" y="4282387"/>
              <a:ext cx="447040" cy="505840"/>
              <a:chOff x="10082106" y="3129280"/>
              <a:chExt cx="447040" cy="505840"/>
            </a:xfrm>
          </p:grpSpPr>
          <p:cxnSp>
            <p:nvCxnSpPr>
              <p:cNvPr id="17" name="Straight Connector 16">
                <a:extLst>
                  <a:ext uri="{FF2B5EF4-FFF2-40B4-BE49-F238E27FC236}">
                    <a16:creationId xmlns:a16="http://schemas.microsoft.com/office/drawing/2014/main" id="{6030A348-0C7C-EF7B-8F65-57FA926C741D}"/>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2A91FC-F1B4-97CB-C526-4802BE6228DB}"/>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F7A0FA-1962-A76E-6DC2-FF92F269AFEE}"/>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23" name="Content Placeholder 2">
            <a:extLst>
              <a:ext uri="{FF2B5EF4-FFF2-40B4-BE49-F238E27FC236}">
                <a16:creationId xmlns:a16="http://schemas.microsoft.com/office/drawing/2014/main" id="{EACA1969-1221-E29A-08C7-DA99F3582A6A}"/>
              </a:ext>
            </a:extLst>
          </p:cNvPr>
          <p:cNvSpPr txBox="1">
            <a:spLocks/>
          </p:cNvSpPr>
          <p:nvPr/>
        </p:nvSpPr>
        <p:spPr>
          <a:xfrm>
            <a:off x="614181" y="4823075"/>
            <a:ext cx="6121241" cy="788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“One, two, three, four, five, six, seven, eight, nine, ten, eleven—eleven!”</a:t>
            </a:r>
          </a:p>
        </p:txBody>
      </p:sp>
      <p:grpSp>
        <p:nvGrpSpPr>
          <p:cNvPr id="42" name="Group 41" descr="Eleven bars, five are green and six are black.">
            <a:extLst>
              <a:ext uri="{FF2B5EF4-FFF2-40B4-BE49-F238E27FC236}">
                <a16:creationId xmlns:a16="http://schemas.microsoft.com/office/drawing/2014/main" id="{EBD21B31-66BF-1C62-6162-19398278C611}"/>
              </a:ext>
            </a:extLst>
          </p:cNvPr>
          <p:cNvGrpSpPr/>
          <p:nvPr/>
        </p:nvGrpSpPr>
        <p:grpSpPr>
          <a:xfrm>
            <a:off x="2578497" y="5588257"/>
            <a:ext cx="2248572" cy="510009"/>
            <a:chOff x="2578497" y="5588257"/>
            <a:chExt cx="2248572" cy="510009"/>
          </a:xfrm>
        </p:grpSpPr>
        <p:grpSp>
          <p:nvGrpSpPr>
            <p:cNvPr id="24" name="Group 23">
              <a:extLst>
                <a:ext uri="{FF2B5EF4-FFF2-40B4-BE49-F238E27FC236}">
                  <a16:creationId xmlns:a16="http://schemas.microsoft.com/office/drawing/2014/main" id="{3EBAABD5-C5A6-245E-4946-39EAA17BA0F8}"/>
                </a:ext>
              </a:extLst>
            </p:cNvPr>
            <p:cNvGrpSpPr/>
            <p:nvPr/>
          </p:nvGrpSpPr>
          <p:grpSpPr>
            <a:xfrm>
              <a:off x="2578497" y="5588257"/>
              <a:ext cx="898493" cy="510009"/>
              <a:chOff x="2885863" y="2960237"/>
              <a:chExt cx="898493" cy="510009"/>
            </a:xfrm>
          </p:grpSpPr>
          <p:grpSp>
            <p:nvGrpSpPr>
              <p:cNvPr id="25" name="Group 24">
                <a:extLst>
                  <a:ext uri="{FF2B5EF4-FFF2-40B4-BE49-F238E27FC236}">
                    <a16:creationId xmlns:a16="http://schemas.microsoft.com/office/drawing/2014/main" id="{CAD6091B-9DFD-28D2-B490-EA89B55DB461}"/>
                  </a:ext>
                </a:extLst>
              </p:cNvPr>
              <p:cNvGrpSpPr/>
              <p:nvPr/>
            </p:nvGrpSpPr>
            <p:grpSpPr>
              <a:xfrm>
                <a:off x="2885863" y="2964406"/>
                <a:ext cx="238760" cy="505840"/>
                <a:chOff x="9401386" y="2402840"/>
                <a:chExt cx="238760" cy="505840"/>
              </a:xfrm>
            </p:grpSpPr>
            <p:cxnSp>
              <p:nvCxnSpPr>
                <p:cNvPr id="30" name="Straight Connector 29">
                  <a:extLst>
                    <a:ext uri="{FF2B5EF4-FFF2-40B4-BE49-F238E27FC236}">
                      <a16:creationId xmlns:a16="http://schemas.microsoft.com/office/drawing/2014/main" id="{DCFA6214-3C5C-7D7F-F5A8-C61A4707A2BC}"/>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3548AA-5EAF-C598-D0E1-272C4A8B799A}"/>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4AA89CC-9376-8755-0D41-7E84A6457B06}"/>
                  </a:ext>
                </a:extLst>
              </p:cNvPr>
              <p:cNvGrpSpPr/>
              <p:nvPr/>
            </p:nvGrpSpPr>
            <p:grpSpPr>
              <a:xfrm>
                <a:off x="3328357" y="2960237"/>
                <a:ext cx="238760" cy="505840"/>
                <a:chOff x="9401386" y="2402840"/>
                <a:chExt cx="238760" cy="505840"/>
              </a:xfrm>
            </p:grpSpPr>
            <p:cxnSp>
              <p:nvCxnSpPr>
                <p:cNvPr id="28" name="Straight Connector 27">
                  <a:extLst>
                    <a:ext uri="{FF2B5EF4-FFF2-40B4-BE49-F238E27FC236}">
                      <a16:creationId xmlns:a16="http://schemas.microsoft.com/office/drawing/2014/main" id="{8611CA9F-F8FE-8B69-F02C-450DF0D7074A}"/>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FFF7CE-82FD-A785-61B8-AB56F7617081}"/>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C3D52486-CB34-58DF-4B23-E5BB71DA8FDA}"/>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EA8D4A6-ADB9-D7AD-9F7E-0319DF24756A}"/>
                </a:ext>
              </a:extLst>
            </p:cNvPr>
            <p:cNvGrpSpPr/>
            <p:nvPr/>
          </p:nvGrpSpPr>
          <p:grpSpPr>
            <a:xfrm>
              <a:off x="3694229" y="5588257"/>
              <a:ext cx="1132840" cy="505840"/>
              <a:chOff x="2766483" y="4282387"/>
              <a:chExt cx="1132840" cy="505840"/>
            </a:xfrm>
          </p:grpSpPr>
          <p:grpSp>
            <p:nvGrpSpPr>
              <p:cNvPr id="33" name="Group 32">
                <a:extLst>
                  <a:ext uri="{FF2B5EF4-FFF2-40B4-BE49-F238E27FC236}">
                    <a16:creationId xmlns:a16="http://schemas.microsoft.com/office/drawing/2014/main" id="{7BAE6ABD-EAA0-E664-4E2D-9BA2A44FC93E}"/>
                  </a:ext>
                </a:extLst>
              </p:cNvPr>
              <p:cNvGrpSpPr/>
              <p:nvPr/>
            </p:nvGrpSpPr>
            <p:grpSpPr>
              <a:xfrm>
                <a:off x="2766483" y="4282387"/>
                <a:ext cx="447040" cy="505840"/>
                <a:chOff x="10082106" y="3129280"/>
                <a:chExt cx="447040" cy="505840"/>
              </a:xfrm>
            </p:grpSpPr>
            <p:cxnSp>
              <p:nvCxnSpPr>
                <p:cNvPr id="38" name="Straight Connector 37">
                  <a:extLst>
                    <a:ext uri="{FF2B5EF4-FFF2-40B4-BE49-F238E27FC236}">
                      <a16:creationId xmlns:a16="http://schemas.microsoft.com/office/drawing/2014/main" id="{0D274FE7-CBFC-C284-52EA-6257774C1B23}"/>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4D35F4-0A26-390E-5CC0-6342F490B692}"/>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0FC3A8F-C374-C7B2-37EA-107104B483AC}"/>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9F2CC96-1F43-D82A-3D01-E9B1649EE246}"/>
                  </a:ext>
                </a:extLst>
              </p:cNvPr>
              <p:cNvGrpSpPr/>
              <p:nvPr/>
            </p:nvGrpSpPr>
            <p:grpSpPr>
              <a:xfrm>
                <a:off x="3452283" y="4282387"/>
                <a:ext cx="447040" cy="505840"/>
                <a:chOff x="10082106" y="3129280"/>
                <a:chExt cx="447040" cy="505840"/>
              </a:xfrm>
            </p:grpSpPr>
            <p:cxnSp>
              <p:nvCxnSpPr>
                <p:cNvPr id="35" name="Straight Connector 34">
                  <a:extLst>
                    <a:ext uri="{FF2B5EF4-FFF2-40B4-BE49-F238E27FC236}">
                      <a16:creationId xmlns:a16="http://schemas.microsoft.com/office/drawing/2014/main" id="{31AE7BA0-F964-F317-AE3B-37AFE5CC46ED}"/>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1D311A-F707-DBD5-553C-572A8559AC6C}"/>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036DD0-FEEF-AA41-04A4-8CBB3855DA7F}"/>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sp>
        <p:nvSpPr>
          <p:cNvPr id="41" name="Content Placeholder 2">
            <a:extLst>
              <a:ext uri="{FF2B5EF4-FFF2-40B4-BE49-F238E27FC236}">
                <a16:creationId xmlns:a16="http://schemas.microsoft.com/office/drawing/2014/main" id="{DC9AB58D-EC80-1E2A-B315-5796F4579EBD}"/>
              </a:ext>
            </a:extLst>
          </p:cNvPr>
          <p:cNvSpPr txBox="1">
            <a:spLocks/>
          </p:cNvSpPr>
          <p:nvPr/>
        </p:nvSpPr>
        <p:spPr>
          <a:xfrm>
            <a:off x="6185646" y="1926775"/>
            <a:ext cx="5821130"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on</a:t>
            </a:r>
            <a:endParaRPr lang="en-US" sz="3600" b="1" dirty="0"/>
          </a:p>
          <a:p>
            <a:pPr marL="0" indent="0" algn="ctr">
              <a:buNone/>
            </a:pPr>
            <a:r>
              <a:rPr lang="en-US" sz="2000" dirty="0"/>
              <a:t>“One, two, three, four, five ...”</a:t>
            </a:r>
            <a:endParaRPr lang="en-US" sz="2800" dirty="0"/>
          </a:p>
        </p:txBody>
      </p:sp>
      <p:grpSp>
        <p:nvGrpSpPr>
          <p:cNvPr id="50" name="Group 49" descr="Five bars, all are green.">
            <a:extLst>
              <a:ext uri="{FF2B5EF4-FFF2-40B4-BE49-F238E27FC236}">
                <a16:creationId xmlns:a16="http://schemas.microsoft.com/office/drawing/2014/main" id="{811B67E9-E7B9-7732-6292-CA20748E8B6F}"/>
              </a:ext>
            </a:extLst>
          </p:cNvPr>
          <p:cNvGrpSpPr/>
          <p:nvPr/>
        </p:nvGrpSpPr>
        <p:grpSpPr>
          <a:xfrm>
            <a:off x="8646964" y="2863566"/>
            <a:ext cx="898493" cy="510009"/>
            <a:chOff x="2885863" y="2960237"/>
            <a:chExt cx="898493" cy="510009"/>
          </a:xfrm>
        </p:grpSpPr>
        <p:grpSp>
          <p:nvGrpSpPr>
            <p:cNvPr id="51" name="Group 50">
              <a:extLst>
                <a:ext uri="{FF2B5EF4-FFF2-40B4-BE49-F238E27FC236}">
                  <a16:creationId xmlns:a16="http://schemas.microsoft.com/office/drawing/2014/main" id="{5F42DC2A-8373-C261-183D-C403ADC4A849}"/>
                </a:ext>
              </a:extLst>
            </p:cNvPr>
            <p:cNvGrpSpPr/>
            <p:nvPr/>
          </p:nvGrpSpPr>
          <p:grpSpPr>
            <a:xfrm>
              <a:off x="2885863" y="2964406"/>
              <a:ext cx="238760" cy="505840"/>
              <a:chOff x="9401386" y="2402840"/>
              <a:chExt cx="238760" cy="505840"/>
            </a:xfrm>
          </p:grpSpPr>
          <p:cxnSp>
            <p:nvCxnSpPr>
              <p:cNvPr id="56" name="Straight Connector 55">
                <a:extLst>
                  <a:ext uri="{FF2B5EF4-FFF2-40B4-BE49-F238E27FC236}">
                    <a16:creationId xmlns:a16="http://schemas.microsoft.com/office/drawing/2014/main" id="{6B7CF738-7681-7C24-3C73-E5AA6B84C6E2}"/>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2E7570-5273-5D82-681B-A3A82F181653}"/>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12AD774C-6518-E15D-9946-C1ED0F5F114A}"/>
                </a:ext>
              </a:extLst>
            </p:cNvPr>
            <p:cNvGrpSpPr/>
            <p:nvPr/>
          </p:nvGrpSpPr>
          <p:grpSpPr>
            <a:xfrm>
              <a:off x="3328357" y="2960237"/>
              <a:ext cx="238760" cy="505840"/>
              <a:chOff x="9401386" y="2402840"/>
              <a:chExt cx="238760" cy="505840"/>
            </a:xfrm>
          </p:grpSpPr>
          <p:cxnSp>
            <p:nvCxnSpPr>
              <p:cNvPr id="54" name="Straight Connector 53">
                <a:extLst>
                  <a:ext uri="{FF2B5EF4-FFF2-40B4-BE49-F238E27FC236}">
                    <a16:creationId xmlns:a16="http://schemas.microsoft.com/office/drawing/2014/main" id="{13B82001-D6E1-6BF6-5637-E92120CA918F}"/>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66AA4CB-28ED-62C9-41EB-1D64A217256B}"/>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888EE7E0-1B30-0CD4-749E-80E9C2DE80AF}"/>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8" name="Content Placeholder 2">
            <a:extLst>
              <a:ext uri="{FF2B5EF4-FFF2-40B4-BE49-F238E27FC236}">
                <a16:creationId xmlns:a16="http://schemas.microsoft.com/office/drawing/2014/main" id="{FD4B485F-EE82-A77F-76B6-1A6E0CEEE929}"/>
              </a:ext>
            </a:extLst>
          </p:cNvPr>
          <p:cNvSpPr txBox="1">
            <a:spLocks/>
          </p:cNvSpPr>
          <p:nvPr/>
        </p:nvSpPr>
        <p:spPr>
          <a:xfrm>
            <a:off x="6813100" y="3587065"/>
            <a:ext cx="4658750" cy="788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 six, seven, eight, nine, ten, eleven—eleven!”</a:t>
            </a:r>
          </a:p>
        </p:txBody>
      </p:sp>
      <p:grpSp>
        <p:nvGrpSpPr>
          <p:cNvPr id="43" name="Group 42" descr="Eleven bars, five are green and six are black.">
            <a:extLst>
              <a:ext uri="{FF2B5EF4-FFF2-40B4-BE49-F238E27FC236}">
                <a16:creationId xmlns:a16="http://schemas.microsoft.com/office/drawing/2014/main" id="{1088C98E-28DF-BC03-3564-649D3A2997AA}"/>
              </a:ext>
            </a:extLst>
          </p:cNvPr>
          <p:cNvGrpSpPr/>
          <p:nvPr/>
        </p:nvGrpSpPr>
        <p:grpSpPr>
          <a:xfrm>
            <a:off x="8137342" y="4375953"/>
            <a:ext cx="2248572" cy="510009"/>
            <a:chOff x="8137342" y="4375953"/>
            <a:chExt cx="2248572" cy="510009"/>
          </a:xfrm>
        </p:grpSpPr>
        <p:grpSp>
          <p:nvGrpSpPr>
            <p:cNvPr id="59" name="Group 58">
              <a:extLst>
                <a:ext uri="{FF2B5EF4-FFF2-40B4-BE49-F238E27FC236}">
                  <a16:creationId xmlns:a16="http://schemas.microsoft.com/office/drawing/2014/main" id="{28593423-BAA4-F905-10B4-FEFC391C908A}"/>
                </a:ext>
              </a:extLst>
            </p:cNvPr>
            <p:cNvGrpSpPr/>
            <p:nvPr/>
          </p:nvGrpSpPr>
          <p:grpSpPr>
            <a:xfrm>
              <a:off x="8137342" y="4375953"/>
              <a:ext cx="898493" cy="510009"/>
              <a:chOff x="2885863" y="2960237"/>
              <a:chExt cx="898493" cy="510009"/>
            </a:xfrm>
          </p:grpSpPr>
          <p:grpSp>
            <p:nvGrpSpPr>
              <p:cNvPr id="60" name="Group 59">
                <a:extLst>
                  <a:ext uri="{FF2B5EF4-FFF2-40B4-BE49-F238E27FC236}">
                    <a16:creationId xmlns:a16="http://schemas.microsoft.com/office/drawing/2014/main" id="{829F3586-CCDB-064B-89B4-F7C2E36FC368}"/>
                  </a:ext>
                </a:extLst>
              </p:cNvPr>
              <p:cNvGrpSpPr/>
              <p:nvPr/>
            </p:nvGrpSpPr>
            <p:grpSpPr>
              <a:xfrm>
                <a:off x="2885863" y="2964406"/>
                <a:ext cx="238760" cy="505840"/>
                <a:chOff x="9401386" y="2402840"/>
                <a:chExt cx="238760" cy="505840"/>
              </a:xfrm>
            </p:grpSpPr>
            <p:cxnSp>
              <p:nvCxnSpPr>
                <p:cNvPr id="65" name="Straight Connector 64">
                  <a:extLst>
                    <a:ext uri="{FF2B5EF4-FFF2-40B4-BE49-F238E27FC236}">
                      <a16:creationId xmlns:a16="http://schemas.microsoft.com/office/drawing/2014/main" id="{91C53AF2-E2E7-6672-7FE6-2839129C5DC3}"/>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47E8D7E-6AB7-4C15-54D5-3C55A7D9F97F}"/>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716CDEB3-4DE3-AFE4-D48D-8E06DA06A666}"/>
                  </a:ext>
                </a:extLst>
              </p:cNvPr>
              <p:cNvGrpSpPr/>
              <p:nvPr/>
            </p:nvGrpSpPr>
            <p:grpSpPr>
              <a:xfrm>
                <a:off x="3328357" y="2960237"/>
                <a:ext cx="238760" cy="505840"/>
                <a:chOff x="9401386" y="2402840"/>
                <a:chExt cx="238760" cy="505840"/>
              </a:xfrm>
            </p:grpSpPr>
            <p:cxnSp>
              <p:nvCxnSpPr>
                <p:cNvPr id="63" name="Straight Connector 62">
                  <a:extLst>
                    <a:ext uri="{FF2B5EF4-FFF2-40B4-BE49-F238E27FC236}">
                      <a16:creationId xmlns:a16="http://schemas.microsoft.com/office/drawing/2014/main" id="{873D043C-B7B3-0B04-E7E4-AC587BA579CF}"/>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3D7D497-E9AA-381A-F3D5-27E1B07CB99F}"/>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723A7A80-0B07-694F-6999-ACC251F2C636}"/>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704A13A1-100A-671F-0574-35472CA26386}"/>
                </a:ext>
              </a:extLst>
            </p:cNvPr>
            <p:cNvGrpSpPr/>
            <p:nvPr/>
          </p:nvGrpSpPr>
          <p:grpSpPr>
            <a:xfrm>
              <a:off x="9253074" y="4375953"/>
              <a:ext cx="1132840" cy="505840"/>
              <a:chOff x="2766483" y="4282387"/>
              <a:chExt cx="1132840" cy="505840"/>
            </a:xfrm>
          </p:grpSpPr>
          <p:grpSp>
            <p:nvGrpSpPr>
              <p:cNvPr id="68" name="Group 67">
                <a:extLst>
                  <a:ext uri="{FF2B5EF4-FFF2-40B4-BE49-F238E27FC236}">
                    <a16:creationId xmlns:a16="http://schemas.microsoft.com/office/drawing/2014/main" id="{5E734753-3C8F-8FDE-AF8C-F67D9A7760D6}"/>
                  </a:ext>
                </a:extLst>
              </p:cNvPr>
              <p:cNvGrpSpPr/>
              <p:nvPr/>
            </p:nvGrpSpPr>
            <p:grpSpPr>
              <a:xfrm>
                <a:off x="2766483" y="4282387"/>
                <a:ext cx="447040" cy="505840"/>
                <a:chOff x="10082106" y="3129280"/>
                <a:chExt cx="447040" cy="505840"/>
              </a:xfrm>
            </p:grpSpPr>
            <p:cxnSp>
              <p:nvCxnSpPr>
                <p:cNvPr id="73" name="Straight Connector 72">
                  <a:extLst>
                    <a:ext uri="{FF2B5EF4-FFF2-40B4-BE49-F238E27FC236}">
                      <a16:creationId xmlns:a16="http://schemas.microsoft.com/office/drawing/2014/main" id="{A9B940EF-CE6B-1408-9D91-13583AD3922D}"/>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3367FA-8EFF-A87B-E0BD-0AEA9677E720}"/>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4E862FD-6506-3A70-3497-060A048ABCF8}"/>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1A5DA26F-F98A-EB9C-1B73-18D9B4E81171}"/>
                  </a:ext>
                </a:extLst>
              </p:cNvPr>
              <p:cNvGrpSpPr/>
              <p:nvPr/>
            </p:nvGrpSpPr>
            <p:grpSpPr>
              <a:xfrm>
                <a:off x="3452283" y="4282387"/>
                <a:ext cx="447040" cy="505840"/>
                <a:chOff x="10082106" y="3129280"/>
                <a:chExt cx="447040" cy="505840"/>
              </a:xfrm>
            </p:grpSpPr>
            <p:cxnSp>
              <p:nvCxnSpPr>
                <p:cNvPr id="70" name="Straight Connector 69">
                  <a:extLst>
                    <a:ext uri="{FF2B5EF4-FFF2-40B4-BE49-F238E27FC236}">
                      <a16:creationId xmlns:a16="http://schemas.microsoft.com/office/drawing/2014/main" id="{145B6EC5-D49C-16A2-2A0A-4ED64BDE7E80}"/>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2FD4495-FC85-8D88-AD3F-5FB7AC9D25F0}"/>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104A23D-3BAC-34E7-42F6-EAC25FE70E26}"/>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sp>
        <p:nvSpPr>
          <p:cNvPr id="76" name="Content Placeholder 2">
            <a:extLst>
              <a:ext uri="{FF2B5EF4-FFF2-40B4-BE49-F238E27FC236}">
                <a16:creationId xmlns:a16="http://schemas.microsoft.com/office/drawing/2014/main" id="{60074290-0C4C-C291-E7CF-80789105009D}"/>
              </a:ext>
            </a:extLst>
          </p:cNvPr>
          <p:cNvSpPr txBox="1">
            <a:spLocks/>
          </p:cNvSpPr>
          <p:nvPr/>
        </p:nvSpPr>
        <p:spPr>
          <a:xfrm>
            <a:off x="5825103" y="602269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1600" dirty="0">
                <a:solidFill>
                  <a:srgbClr val="767676"/>
                </a:solidFill>
              </a:rPr>
              <a:t>Carpenter &amp; Moser (1982); Clements &amp; Sarama (2020)</a:t>
            </a:r>
            <a:endParaRPr lang="en-US" sz="1600" dirty="0">
              <a:solidFill>
                <a:srgbClr val="767676"/>
              </a:solidFill>
            </a:endParaRPr>
          </a:p>
        </p:txBody>
      </p:sp>
    </p:spTree>
    <p:extLst>
      <p:ext uri="{BB962C8B-B14F-4D97-AF65-F5344CB8AC3E}">
        <p14:creationId xmlns:p14="http://schemas.microsoft.com/office/powerpoint/2010/main" val="279057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9024-3D3A-2910-07CA-2099A23C6807}"/>
              </a:ext>
            </a:extLst>
          </p:cNvPr>
          <p:cNvSpPr>
            <a:spLocks noGrp="1"/>
          </p:cNvSpPr>
          <p:nvPr>
            <p:ph type="title"/>
          </p:nvPr>
        </p:nvSpPr>
        <p:spPr/>
        <p:txBody>
          <a:bodyPr/>
          <a:lstStyle/>
          <a:p>
            <a:r>
              <a:rPr lang="en-US" dirty="0"/>
              <a:t>Counting On from Larger</a:t>
            </a:r>
          </a:p>
        </p:txBody>
      </p:sp>
      <p:sp>
        <p:nvSpPr>
          <p:cNvPr id="3" name="Content Placeholder 2">
            <a:extLst>
              <a:ext uri="{FF2B5EF4-FFF2-40B4-BE49-F238E27FC236}">
                <a16:creationId xmlns:a16="http://schemas.microsoft.com/office/drawing/2014/main" id="{DCB8E1B8-A2F3-DAEC-6403-3E92B546E5B9}"/>
              </a:ext>
            </a:extLst>
          </p:cNvPr>
          <p:cNvSpPr>
            <a:spLocks noGrp="1"/>
          </p:cNvSpPr>
          <p:nvPr>
            <p:ph idx="1"/>
          </p:nvPr>
        </p:nvSpPr>
        <p:spPr>
          <a:xfrm>
            <a:off x="851646" y="1970785"/>
            <a:ext cx="10834075" cy="2175669"/>
          </a:xfrm>
        </p:spPr>
        <p:txBody>
          <a:bodyPr>
            <a:normAutofit lnSpcReduction="10000"/>
          </a:bodyPr>
          <a:lstStyle/>
          <a:p>
            <a:pPr marL="0" indent="0" algn="ctr">
              <a:spcAft>
                <a:spcPts val="3600"/>
              </a:spcAft>
              <a:buNone/>
            </a:pPr>
            <a:r>
              <a:rPr lang="en-US" sz="2800" dirty="0">
                <a:latin typeface="Montserrat" panose="00000500000000000000" pitchFamily="2" charset="0"/>
              </a:rPr>
              <a:t>“Two plus nine more” (2 + 9)</a:t>
            </a:r>
          </a:p>
          <a:p>
            <a:pPr marL="0" indent="0" algn="ctr">
              <a:buNone/>
            </a:pPr>
            <a:r>
              <a:rPr lang="en-US" b="1" dirty="0">
                <a:solidFill>
                  <a:schemeClr val="accent4"/>
                </a:solidFill>
              </a:rPr>
              <a:t>Counting on from larger</a:t>
            </a:r>
          </a:p>
          <a:p>
            <a:pPr marL="0" indent="0" algn="ctr">
              <a:buNone/>
            </a:pPr>
            <a:r>
              <a:rPr lang="en-US" sz="2400" dirty="0">
                <a:solidFill>
                  <a:schemeClr val="accent5"/>
                </a:solidFill>
              </a:rPr>
              <a:t>“Nine … ten, eleven—eleven!”</a:t>
            </a:r>
          </a:p>
        </p:txBody>
      </p:sp>
      <p:grpSp>
        <p:nvGrpSpPr>
          <p:cNvPr id="4" name="Group 3" descr="Eleven bars, nine are green and two are black.">
            <a:extLst>
              <a:ext uri="{FF2B5EF4-FFF2-40B4-BE49-F238E27FC236}">
                <a16:creationId xmlns:a16="http://schemas.microsoft.com/office/drawing/2014/main" id="{C30B6860-2895-CBE2-B5E3-6A92BE7A2F41}"/>
              </a:ext>
            </a:extLst>
          </p:cNvPr>
          <p:cNvGrpSpPr/>
          <p:nvPr/>
        </p:nvGrpSpPr>
        <p:grpSpPr>
          <a:xfrm>
            <a:off x="5112922" y="4237737"/>
            <a:ext cx="2311522" cy="507110"/>
            <a:chOff x="4851097" y="4039029"/>
            <a:chExt cx="2311522" cy="507110"/>
          </a:xfrm>
        </p:grpSpPr>
        <p:grpSp>
          <p:nvGrpSpPr>
            <p:cNvPr id="5" name="Group 4">
              <a:extLst>
                <a:ext uri="{FF2B5EF4-FFF2-40B4-BE49-F238E27FC236}">
                  <a16:creationId xmlns:a16="http://schemas.microsoft.com/office/drawing/2014/main" id="{4D52F8DF-3DAE-8872-B647-AA2158C9AAA5}"/>
                </a:ext>
              </a:extLst>
            </p:cNvPr>
            <p:cNvGrpSpPr/>
            <p:nvPr/>
          </p:nvGrpSpPr>
          <p:grpSpPr>
            <a:xfrm>
              <a:off x="5768097" y="4039029"/>
              <a:ext cx="238760" cy="505840"/>
              <a:chOff x="8620336" y="1179520"/>
              <a:chExt cx="238760" cy="505840"/>
            </a:xfrm>
          </p:grpSpPr>
          <p:cxnSp>
            <p:nvCxnSpPr>
              <p:cNvPr id="19" name="Straight Connector 18">
                <a:extLst>
                  <a:ext uri="{FF2B5EF4-FFF2-40B4-BE49-F238E27FC236}">
                    <a16:creationId xmlns:a16="http://schemas.microsoft.com/office/drawing/2014/main" id="{1DA8679E-B099-BFD4-DF08-CEF8CDD8C36D}"/>
                  </a:ext>
                </a:extLst>
              </p:cNvPr>
              <p:cNvCxnSpPr/>
              <p:nvPr/>
            </p:nvCxnSpPr>
            <p:spPr>
              <a:xfrm>
                <a:off x="862033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62BE5B-3651-47F6-C579-4EA82B780646}"/>
                  </a:ext>
                </a:extLst>
              </p:cNvPr>
              <p:cNvCxnSpPr/>
              <p:nvPr/>
            </p:nvCxnSpPr>
            <p:spPr>
              <a:xfrm>
                <a:off x="885909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1D20A9C-4067-E2AF-BA9A-3AD5C6F8F8D8}"/>
                </a:ext>
              </a:extLst>
            </p:cNvPr>
            <p:cNvGrpSpPr/>
            <p:nvPr/>
          </p:nvGrpSpPr>
          <p:grpSpPr>
            <a:xfrm>
              <a:off x="4851097" y="4039029"/>
              <a:ext cx="2311522" cy="507110"/>
              <a:chOff x="4851097" y="4039029"/>
              <a:chExt cx="2311522" cy="507110"/>
            </a:xfrm>
          </p:grpSpPr>
          <p:grpSp>
            <p:nvGrpSpPr>
              <p:cNvPr id="7" name="Group 6">
                <a:extLst>
                  <a:ext uri="{FF2B5EF4-FFF2-40B4-BE49-F238E27FC236}">
                    <a16:creationId xmlns:a16="http://schemas.microsoft.com/office/drawing/2014/main" id="{22E0D2DB-883E-39C1-53FB-3AD3E3369BA2}"/>
                  </a:ext>
                </a:extLst>
              </p:cNvPr>
              <p:cNvGrpSpPr/>
              <p:nvPr/>
            </p:nvGrpSpPr>
            <p:grpSpPr>
              <a:xfrm>
                <a:off x="6245617" y="4039029"/>
                <a:ext cx="447040" cy="505840"/>
                <a:chOff x="9301056" y="1905960"/>
                <a:chExt cx="447040" cy="505840"/>
              </a:xfrm>
            </p:grpSpPr>
            <p:cxnSp>
              <p:nvCxnSpPr>
                <p:cNvPr id="16" name="Straight Connector 15">
                  <a:extLst>
                    <a:ext uri="{FF2B5EF4-FFF2-40B4-BE49-F238E27FC236}">
                      <a16:creationId xmlns:a16="http://schemas.microsoft.com/office/drawing/2014/main" id="{33D2FB2A-DC6A-5B2C-51DD-9AD93FF450BF}"/>
                    </a:ext>
                  </a:extLst>
                </p:cNvPr>
                <p:cNvCxnSpPr/>
                <p:nvPr/>
              </p:nvCxnSpPr>
              <p:spPr>
                <a:xfrm>
                  <a:off x="9301056" y="190596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8321DD-CCB3-E212-624E-4248FFE98C45}"/>
                    </a:ext>
                  </a:extLst>
                </p:cNvPr>
                <p:cNvCxnSpPr/>
                <p:nvPr/>
              </p:nvCxnSpPr>
              <p:spPr>
                <a:xfrm>
                  <a:off x="9539816" y="190596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D79CE4-E5C5-4EAA-D97F-26C746B50A07}"/>
                    </a:ext>
                  </a:extLst>
                </p:cNvPr>
                <p:cNvCxnSpPr/>
                <p:nvPr/>
              </p:nvCxnSpPr>
              <p:spPr>
                <a:xfrm>
                  <a:off x="9748096" y="190596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F9DE426D-A27B-AD2A-AA81-52BAEC0974FD}"/>
                  </a:ext>
                </a:extLst>
              </p:cNvPr>
              <p:cNvCxnSpPr/>
              <p:nvPr/>
            </p:nvCxnSpPr>
            <p:spPr>
              <a:xfrm>
                <a:off x="6923859" y="4040299"/>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4C97B3-8C37-CFE1-B124-DE99D94A4B9C}"/>
                  </a:ext>
                </a:extLst>
              </p:cNvPr>
              <p:cNvCxnSpPr/>
              <p:nvPr/>
            </p:nvCxnSpPr>
            <p:spPr>
              <a:xfrm>
                <a:off x="7162619" y="4039029"/>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FD8C36B-1901-E4D8-EBD5-6CFA46D310FB}"/>
                  </a:ext>
                </a:extLst>
              </p:cNvPr>
              <p:cNvGrpSpPr/>
              <p:nvPr/>
            </p:nvGrpSpPr>
            <p:grpSpPr>
              <a:xfrm>
                <a:off x="5309597" y="4039029"/>
                <a:ext cx="238760" cy="505840"/>
                <a:chOff x="8620336" y="1179520"/>
                <a:chExt cx="238760" cy="505840"/>
              </a:xfrm>
            </p:grpSpPr>
            <p:cxnSp>
              <p:nvCxnSpPr>
                <p:cNvPr id="14" name="Straight Connector 13">
                  <a:extLst>
                    <a:ext uri="{FF2B5EF4-FFF2-40B4-BE49-F238E27FC236}">
                      <a16:creationId xmlns:a16="http://schemas.microsoft.com/office/drawing/2014/main" id="{7C6FB9D9-4BF3-A0D0-916F-8373AA3FAA81}"/>
                    </a:ext>
                  </a:extLst>
                </p:cNvPr>
                <p:cNvCxnSpPr/>
                <p:nvPr/>
              </p:nvCxnSpPr>
              <p:spPr>
                <a:xfrm>
                  <a:off x="862033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3B054A-D987-850B-3B59-60F63FF2B4C1}"/>
                    </a:ext>
                  </a:extLst>
                </p:cNvPr>
                <p:cNvCxnSpPr/>
                <p:nvPr/>
              </p:nvCxnSpPr>
              <p:spPr>
                <a:xfrm>
                  <a:off x="885909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1BA0BCE-1E0F-0DCF-FEEF-33E9579F7902}"/>
                  </a:ext>
                </a:extLst>
              </p:cNvPr>
              <p:cNvGrpSpPr/>
              <p:nvPr/>
            </p:nvGrpSpPr>
            <p:grpSpPr>
              <a:xfrm>
                <a:off x="4851097" y="4039029"/>
                <a:ext cx="238760" cy="505840"/>
                <a:chOff x="8620336" y="1179520"/>
                <a:chExt cx="238760" cy="505840"/>
              </a:xfrm>
            </p:grpSpPr>
            <p:cxnSp>
              <p:nvCxnSpPr>
                <p:cNvPr id="12" name="Straight Connector 11">
                  <a:extLst>
                    <a:ext uri="{FF2B5EF4-FFF2-40B4-BE49-F238E27FC236}">
                      <a16:creationId xmlns:a16="http://schemas.microsoft.com/office/drawing/2014/main" id="{88E056E3-F918-4A95-9E65-EB8527E30F57}"/>
                    </a:ext>
                  </a:extLst>
                </p:cNvPr>
                <p:cNvCxnSpPr/>
                <p:nvPr/>
              </p:nvCxnSpPr>
              <p:spPr>
                <a:xfrm>
                  <a:off x="862033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8C0B81-BB7E-BF62-145A-EB407651503B}"/>
                    </a:ext>
                  </a:extLst>
                </p:cNvPr>
                <p:cNvCxnSpPr/>
                <p:nvPr/>
              </p:nvCxnSpPr>
              <p:spPr>
                <a:xfrm>
                  <a:off x="885909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
        <p:nvSpPr>
          <p:cNvPr id="23" name="Content Placeholder 2">
            <a:extLst>
              <a:ext uri="{FF2B5EF4-FFF2-40B4-BE49-F238E27FC236}">
                <a16:creationId xmlns:a16="http://schemas.microsoft.com/office/drawing/2014/main" id="{050CE8F4-096D-3137-3F7E-C1DDEC74A7E4}"/>
              </a:ext>
            </a:extLst>
          </p:cNvPr>
          <p:cNvSpPr txBox="1">
            <a:spLocks/>
          </p:cNvSpPr>
          <p:nvPr/>
        </p:nvSpPr>
        <p:spPr>
          <a:xfrm>
            <a:off x="507960" y="5950863"/>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a:solidFill>
                  <a:srgbClr val="767676"/>
                </a:solidFill>
              </a:rPr>
              <a:t>Carpenter &amp; Moser (1982); Clements &amp; Sarama (2020)</a:t>
            </a:r>
            <a:endParaRPr lang="en-US" sz="1600" dirty="0">
              <a:solidFill>
                <a:srgbClr val="767676"/>
              </a:solidFill>
            </a:endParaRPr>
          </a:p>
        </p:txBody>
      </p:sp>
    </p:spTree>
    <p:extLst>
      <p:ext uri="{BB962C8B-B14F-4D97-AF65-F5344CB8AC3E}">
        <p14:creationId xmlns:p14="http://schemas.microsoft.com/office/powerpoint/2010/main" val="371613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16139-83FD-0020-0356-966A8F004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479D2-280C-4E0C-435E-36A9D8931AD9}"/>
              </a:ext>
            </a:extLst>
          </p:cNvPr>
          <p:cNvSpPr>
            <a:spLocks noGrp="1"/>
          </p:cNvSpPr>
          <p:nvPr>
            <p:ph type="title"/>
          </p:nvPr>
        </p:nvSpPr>
        <p:spPr/>
        <p:txBody>
          <a:bodyPr/>
          <a:lstStyle/>
          <a:p>
            <a:r>
              <a:rPr lang="en-US" dirty="0"/>
              <a:t>Counting All and Counting Down: Subtraction</a:t>
            </a:r>
          </a:p>
        </p:txBody>
      </p:sp>
      <p:sp>
        <p:nvSpPr>
          <p:cNvPr id="3" name="Content Placeholder 2">
            <a:extLst>
              <a:ext uri="{FF2B5EF4-FFF2-40B4-BE49-F238E27FC236}">
                <a16:creationId xmlns:a16="http://schemas.microsoft.com/office/drawing/2014/main" id="{E81CCC39-E83B-6308-8299-BF414B5AF3F6}"/>
              </a:ext>
            </a:extLst>
          </p:cNvPr>
          <p:cNvSpPr>
            <a:spLocks noGrp="1"/>
          </p:cNvSpPr>
          <p:nvPr>
            <p:ph idx="1"/>
          </p:nvPr>
        </p:nvSpPr>
        <p:spPr>
          <a:xfrm>
            <a:off x="851646" y="1253331"/>
            <a:ext cx="10834075" cy="507831"/>
          </a:xfrm>
        </p:spPr>
        <p:txBody>
          <a:bodyPr>
            <a:normAutofit fontScale="92500" lnSpcReduction="10000"/>
          </a:bodyPr>
          <a:lstStyle/>
          <a:p>
            <a:pPr marL="0" indent="0" algn="ctr">
              <a:buNone/>
            </a:pPr>
            <a:r>
              <a:rPr lang="en-US" sz="2800" dirty="0">
                <a:latin typeface="Montserrat" panose="00000500000000000000" pitchFamily="2" charset="0"/>
              </a:rPr>
              <a:t>“Seven take away three” (7 – 3)</a:t>
            </a:r>
          </a:p>
        </p:txBody>
      </p:sp>
      <p:sp>
        <p:nvSpPr>
          <p:cNvPr id="4" name="Content Placeholder 2">
            <a:extLst>
              <a:ext uri="{FF2B5EF4-FFF2-40B4-BE49-F238E27FC236}">
                <a16:creationId xmlns:a16="http://schemas.microsoft.com/office/drawing/2014/main" id="{29CE9F80-3323-136F-1580-83AFC1C5F9EE}"/>
              </a:ext>
            </a:extLst>
          </p:cNvPr>
          <p:cNvSpPr txBox="1">
            <a:spLocks/>
          </p:cNvSpPr>
          <p:nvPr/>
        </p:nvSpPr>
        <p:spPr>
          <a:xfrm>
            <a:off x="542585" y="1784960"/>
            <a:ext cx="6121241"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all</a:t>
            </a:r>
            <a:r>
              <a:rPr lang="en-US" sz="3600" b="1" dirty="0"/>
              <a:t> </a:t>
            </a:r>
          </a:p>
          <a:p>
            <a:pPr marL="0" indent="0" algn="ctr">
              <a:buNone/>
            </a:pPr>
            <a:r>
              <a:rPr lang="en-US" sz="2000" dirty="0"/>
              <a:t>“One, two, three, four, five, six, seven!”</a:t>
            </a:r>
          </a:p>
        </p:txBody>
      </p:sp>
      <p:grpSp>
        <p:nvGrpSpPr>
          <p:cNvPr id="83" name="Group 82" descr="Seven bars, all are black.">
            <a:extLst>
              <a:ext uri="{FF2B5EF4-FFF2-40B4-BE49-F238E27FC236}">
                <a16:creationId xmlns:a16="http://schemas.microsoft.com/office/drawing/2014/main" id="{0D936ED1-CEAC-6621-7CD7-C758EF70085C}"/>
              </a:ext>
            </a:extLst>
          </p:cNvPr>
          <p:cNvGrpSpPr/>
          <p:nvPr/>
        </p:nvGrpSpPr>
        <p:grpSpPr>
          <a:xfrm>
            <a:off x="2542246" y="2884366"/>
            <a:ext cx="1337159" cy="510009"/>
            <a:chOff x="3042870" y="2894427"/>
            <a:chExt cx="1337159" cy="510009"/>
          </a:xfrm>
        </p:grpSpPr>
        <p:grpSp>
          <p:nvGrpSpPr>
            <p:cNvPr id="5" name="Group 4">
              <a:extLst>
                <a:ext uri="{FF2B5EF4-FFF2-40B4-BE49-F238E27FC236}">
                  <a16:creationId xmlns:a16="http://schemas.microsoft.com/office/drawing/2014/main" id="{99ACA5A4-C0E1-D82C-A065-1B026D5E9286}"/>
                </a:ext>
              </a:extLst>
            </p:cNvPr>
            <p:cNvGrpSpPr/>
            <p:nvPr/>
          </p:nvGrpSpPr>
          <p:grpSpPr>
            <a:xfrm>
              <a:off x="3042870" y="2894427"/>
              <a:ext cx="898493" cy="510009"/>
              <a:chOff x="2885863" y="2960237"/>
              <a:chExt cx="898493" cy="510009"/>
            </a:xfrm>
          </p:grpSpPr>
          <p:grpSp>
            <p:nvGrpSpPr>
              <p:cNvPr id="6" name="Group 5">
                <a:extLst>
                  <a:ext uri="{FF2B5EF4-FFF2-40B4-BE49-F238E27FC236}">
                    <a16:creationId xmlns:a16="http://schemas.microsoft.com/office/drawing/2014/main" id="{D3597AF9-FD87-CADF-574C-78CA924AC936}"/>
                  </a:ext>
                </a:extLst>
              </p:cNvPr>
              <p:cNvGrpSpPr/>
              <p:nvPr/>
            </p:nvGrpSpPr>
            <p:grpSpPr>
              <a:xfrm>
                <a:off x="2885863" y="2964406"/>
                <a:ext cx="238760" cy="505840"/>
                <a:chOff x="9401386" y="2402840"/>
                <a:chExt cx="238760" cy="505840"/>
              </a:xfrm>
            </p:grpSpPr>
            <p:cxnSp>
              <p:nvCxnSpPr>
                <p:cNvPr id="11" name="Straight Connector 10">
                  <a:extLst>
                    <a:ext uri="{FF2B5EF4-FFF2-40B4-BE49-F238E27FC236}">
                      <a16:creationId xmlns:a16="http://schemas.microsoft.com/office/drawing/2014/main" id="{1B79E726-ED2C-6B28-6D13-59ED6CE4F3DB}"/>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165D45-51B6-8542-A5FF-9C1EC2739A7A}"/>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8DA8685-8EE5-BEE4-C277-E4DC58F08544}"/>
                  </a:ext>
                </a:extLst>
              </p:cNvPr>
              <p:cNvGrpSpPr/>
              <p:nvPr/>
            </p:nvGrpSpPr>
            <p:grpSpPr>
              <a:xfrm>
                <a:off x="3328357" y="2960237"/>
                <a:ext cx="238760" cy="505840"/>
                <a:chOff x="9401386" y="2402840"/>
                <a:chExt cx="238760" cy="505840"/>
              </a:xfrm>
            </p:grpSpPr>
            <p:cxnSp>
              <p:nvCxnSpPr>
                <p:cNvPr id="9" name="Straight Connector 8">
                  <a:extLst>
                    <a:ext uri="{FF2B5EF4-FFF2-40B4-BE49-F238E27FC236}">
                      <a16:creationId xmlns:a16="http://schemas.microsoft.com/office/drawing/2014/main" id="{CFD41C5A-FBBD-75D9-3752-3579CCECCFC5}"/>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AFBE30-8C1F-2033-6C1D-982F4E8C13FF}"/>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E2E102EA-EA8A-65E8-E744-33E84A5C763F}"/>
                  </a:ext>
                </a:extLst>
              </p:cNvPr>
              <p:cNvCxnSpPr/>
              <p:nvPr/>
            </p:nvCxnSpPr>
            <p:spPr>
              <a:xfrm>
                <a:off x="3784356" y="2960237"/>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EE27F67C-5CC4-B5BC-8774-5E5D2C717715}"/>
                </a:ext>
              </a:extLst>
            </p:cNvPr>
            <p:cNvGrpSpPr/>
            <p:nvPr/>
          </p:nvGrpSpPr>
          <p:grpSpPr>
            <a:xfrm>
              <a:off x="4141269" y="2894427"/>
              <a:ext cx="238760" cy="505840"/>
              <a:chOff x="9401386" y="2402840"/>
              <a:chExt cx="238760" cy="505840"/>
            </a:xfrm>
          </p:grpSpPr>
          <p:cxnSp>
            <p:nvCxnSpPr>
              <p:cNvPr id="81" name="Straight Connector 80">
                <a:extLst>
                  <a:ext uri="{FF2B5EF4-FFF2-40B4-BE49-F238E27FC236}">
                    <a16:creationId xmlns:a16="http://schemas.microsoft.com/office/drawing/2014/main" id="{4A5F32BE-2376-BDCD-2A00-7BF8AE9015C0}"/>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C9C0AF3-3C01-213B-A058-F8EE628B92DF}"/>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13" name="Content Placeholder 2">
            <a:extLst>
              <a:ext uri="{FF2B5EF4-FFF2-40B4-BE49-F238E27FC236}">
                <a16:creationId xmlns:a16="http://schemas.microsoft.com/office/drawing/2014/main" id="{0A37AFB4-4604-BD39-DC0C-B017927152D4}"/>
              </a:ext>
            </a:extLst>
          </p:cNvPr>
          <p:cNvSpPr txBox="1">
            <a:spLocks/>
          </p:cNvSpPr>
          <p:nvPr/>
        </p:nvSpPr>
        <p:spPr>
          <a:xfrm>
            <a:off x="663503" y="359954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“Take away three; one, two, three.”</a:t>
            </a:r>
          </a:p>
        </p:txBody>
      </p:sp>
      <p:grpSp>
        <p:nvGrpSpPr>
          <p:cNvPr id="14" name="Group 13" descr="Seven bars, three are gray and four are black.">
            <a:extLst>
              <a:ext uri="{FF2B5EF4-FFF2-40B4-BE49-F238E27FC236}">
                <a16:creationId xmlns:a16="http://schemas.microsoft.com/office/drawing/2014/main" id="{CC077A69-7DF8-DA41-F71A-A7AFB04790B3}"/>
              </a:ext>
            </a:extLst>
          </p:cNvPr>
          <p:cNvGrpSpPr/>
          <p:nvPr/>
        </p:nvGrpSpPr>
        <p:grpSpPr>
          <a:xfrm>
            <a:off x="2531678" y="4088151"/>
            <a:ext cx="1360402" cy="510009"/>
            <a:chOff x="2531678" y="4088151"/>
            <a:chExt cx="1360402" cy="510009"/>
          </a:xfrm>
        </p:grpSpPr>
        <p:grpSp>
          <p:nvGrpSpPr>
            <p:cNvPr id="84" name="Group 83">
              <a:extLst>
                <a:ext uri="{FF2B5EF4-FFF2-40B4-BE49-F238E27FC236}">
                  <a16:creationId xmlns:a16="http://schemas.microsoft.com/office/drawing/2014/main" id="{AB718E98-BF4D-8625-A067-C751BFC1274F}"/>
                </a:ext>
              </a:extLst>
            </p:cNvPr>
            <p:cNvGrpSpPr/>
            <p:nvPr/>
          </p:nvGrpSpPr>
          <p:grpSpPr>
            <a:xfrm>
              <a:off x="3210826" y="4088151"/>
              <a:ext cx="681254" cy="510009"/>
              <a:chOff x="2885863" y="2960237"/>
              <a:chExt cx="681254" cy="510009"/>
            </a:xfrm>
          </p:grpSpPr>
          <p:grpSp>
            <p:nvGrpSpPr>
              <p:cNvPr id="85" name="Group 84">
                <a:extLst>
                  <a:ext uri="{FF2B5EF4-FFF2-40B4-BE49-F238E27FC236}">
                    <a16:creationId xmlns:a16="http://schemas.microsoft.com/office/drawing/2014/main" id="{857F8391-C57F-F6CF-6D3D-99891762394B}"/>
                  </a:ext>
                </a:extLst>
              </p:cNvPr>
              <p:cNvGrpSpPr/>
              <p:nvPr/>
            </p:nvGrpSpPr>
            <p:grpSpPr>
              <a:xfrm>
                <a:off x="2885863" y="2964406"/>
                <a:ext cx="238760" cy="505840"/>
                <a:chOff x="9401386" y="2402840"/>
                <a:chExt cx="238760" cy="505840"/>
              </a:xfrm>
            </p:grpSpPr>
            <p:cxnSp>
              <p:nvCxnSpPr>
                <p:cNvPr id="90" name="Straight Connector 89">
                  <a:extLst>
                    <a:ext uri="{FF2B5EF4-FFF2-40B4-BE49-F238E27FC236}">
                      <a16:creationId xmlns:a16="http://schemas.microsoft.com/office/drawing/2014/main" id="{88761510-2E51-6B3A-2242-7E21B493CA21}"/>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A4ACAE-D28C-68CD-F462-8B0EF2224580}"/>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505347E-7B7D-1DE7-0081-07EC28FC758D}"/>
                  </a:ext>
                </a:extLst>
              </p:cNvPr>
              <p:cNvGrpSpPr/>
              <p:nvPr/>
            </p:nvGrpSpPr>
            <p:grpSpPr>
              <a:xfrm>
                <a:off x="3328357" y="2960237"/>
                <a:ext cx="238760" cy="505840"/>
                <a:chOff x="9401386" y="2402840"/>
                <a:chExt cx="238760" cy="505840"/>
              </a:xfrm>
            </p:grpSpPr>
            <p:cxnSp>
              <p:nvCxnSpPr>
                <p:cNvPr id="88" name="Straight Connector 87" descr="Seven bars, three are gray and four are black.">
                  <a:extLst>
                    <a:ext uri="{FF2B5EF4-FFF2-40B4-BE49-F238E27FC236}">
                      <a16:creationId xmlns:a16="http://schemas.microsoft.com/office/drawing/2014/main" id="{103E36FC-2163-F97A-B1F6-B03557D3CCD1}"/>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48805E6-83E7-A990-7021-5E9AED358580}"/>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2" name="Group 91">
              <a:extLst>
                <a:ext uri="{FF2B5EF4-FFF2-40B4-BE49-F238E27FC236}">
                  <a16:creationId xmlns:a16="http://schemas.microsoft.com/office/drawing/2014/main" id="{2CC6EF44-F1BA-3D01-1D47-DC60CD6087E5}"/>
                </a:ext>
              </a:extLst>
            </p:cNvPr>
            <p:cNvGrpSpPr/>
            <p:nvPr/>
          </p:nvGrpSpPr>
          <p:grpSpPr>
            <a:xfrm>
              <a:off x="2531678" y="4088151"/>
              <a:ext cx="442494" cy="510009"/>
              <a:chOff x="2885863" y="2960237"/>
              <a:chExt cx="442494" cy="510009"/>
            </a:xfrm>
          </p:grpSpPr>
          <p:grpSp>
            <p:nvGrpSpPr>
              <p:cNvPr id="93" name="Group 92">
                <a:extLst>
                  <a:ext uri="{FF2B5EF4-FFF2-40B4-BE49-F238E27FC236}">
                    <a16:creationId xmlns:a16="http://schemas.microsoft.com/office/drawing/2014/main" id="{D55D9DB3-45C7-DBC2-43DE-071EED7D7629}"/>
                  </a:ext>
                </a:extLst>
              </p:cNvPr>
              <p:cNvGrpSpPr/>
              <p:nvPr/>
            </p:nvGrpSpPr>
            <p:grpSpPr>
              <a:xfrm>
                <a:off x="2885863" y="2964406"/>
                <a:ext cx="238760" cy="505840"/>
                <a:chOff x="9401386" y="2402840"/>
                <a:chExt cx="238760" cy="505840"/>
              </a:xfrm>
            </p:grpSpPr>
            <p:cxnSp>
              <p:nvCxnSpPr>
                <p:cNvPr id="97" name="Straight Connector 96">
                  <a:extLst>
                    <a:ext uri="{FF2B5EF4-FFF2-40B4-BE49-F238E27FC236}">
                      <a16:creationId xmlns:a16="http://schemas.microsoft.com/office/drawing/2014/main" id="{98CE1B2D-0812-473C-C9A5-F8C65FFCCFA6}"/>
                    </a:ext>
                  </a:extLst>
                </p:cNvPr>
                <p:cNvCxnSpPr/>
                <p:nvPr/>
              </p:nvCxnSpPr>
              <p:spPr>
                <a:xfrm>
                  <a:off x="940138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1E64C9D-8D51-739D-5738-430D579DD85E}"/>
                    </a:ext>
                  </a:extLst>
                </p:cNvPr>
                <p:cNvCxnSpPr/>
                <p:nvPr/>
              </p:nvCxnSpPr>
              <p:spPr>
                <a:xfrm>
                  <a:off x="964014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28697E3B-2933-F472-EE0B-A2B9D7A5D9A7}"/>
                  </a:ext>
                </a:extLst>
              </p:cNvPr>
              <p:cNvCxnSpPr/>
              <p:nvPr/>
            </p:nvCxnSpPr>
            <p:spPr>
              <a:xfrm>
                <a:off x="3328357" y="2960237"/>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grpSp>
      <p:sp>
        <p:nvSpPr>
          <p:cNvPr id="23" name="Content Placeholder 2">
            <a:extLst>
              <a:ext uri="{FF2B5EF4-FFF2-40B4-BE49-F238E27FC236}">
                <a16:creationId xmlns:a16="http://schemas.microsoft.com/office/drawing/2014/main" id="{F14EDEF2-403A-6D84-E4ED-E82FF5998009}"/>
              </a:ext>
            </a:extLst>
          </p:cNvPr>
          <p:cNvSpPr txBox="1">
            <a:spLocks/>
          </p:cNvSpPr>
          <p:nvPr/>
        </p:nvSpPr>
        <p:spPr>
          <a:xfrm>
            <a:off x="614181" y="4823075"/>
            <a:ext cx="6121241" cy="505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“Now there are</a:t>
            </a:r>
            <a:r>
              <a:rPr lang="en-US" sz="2000" dirty="0">
                <a:solidFill>
                  <a:srgbClr val="FF0000"/>
                </a:solidFill>
              </a:rPr>
              <a:t> </a:t>
            </a:r>
            <a:r>
              <a:rPr lang="en-US" sz="2000" dirty="0"/>
              <a:t>one, two, three, four—four left!”</a:t>
            </a:r>
          </a:p>
        </p:txBody>
      </p:sp>
      <p:grpSp>
        <p:nvGrpSpPr>
          <p:cNvPr id="99" name="Group 98" descr="Four bars, all are black.">
            <a:extLst>
              <a:ext uri="{FF2B5EF4-FFF2-40B4-BE49-F238E27FC236}">
                <a16:creationId xmlns:a16="http://schemas.microsoft.com/office/drawing/2014/main" id="{AE8389C3-C9F2-4F29-ABE4-B4006EEE9415}"/>
              </a:ext>
            </a:extLst>
          </p:cNvPr>
          <p:cNvGrpSpPr/>
          <p:nvPr/>
        </p:nvGrpSpPr>
        <p:grpSpPr>
          <a:xfrm>
            <a:off x="2768332" y="5298825"/>
            <a:ext cx="681254" cy="510009"/>
            <a:chOff x="2885863" y="2960237"/>
            <a:chExt cx="681254" cy="510009"/>
          </a:xfrm>
        </p:grpSpPr>
        <p:grpSp>
          <p:nvGrpSpPr>
            <p:cNvPr id="100" name="Group 99">
              <a:extLst>
                <a:ext uri="{FF2B5EF4-FFF2-40B4-BE49-F238E27FC236}">
                  <a16:creationId xmlns:a16="http://schemas.microsoft.com/office/drawing/2014/main" id="{31DCC87F-F548-B82A-F9A3-D1FC7284ACFE}"/>
                </a:ext>
              </a:extLst>
            </p:cNvPr>
            <p:cNvGrpSpPr/>
            <p:nvPr/>
          </p:nvGrpSpPr>
          <p:grpSpPr>
            <a:xfrm>
              <a:off x="2885863" y="2964406"/>
              <a:ext cx="238760" cy="505840"/>
              <a:chOff x="9401386" y="2402840"/>
              <a:chExt cx="238760" cy="505840"/>
            </a:xfrm>
          </p:grpSpPr>
          <p:cxnSp>
            <p:nvCxnSpPr>
              <p:cNvPr id="104" name="Straight Connector 103">
                <a:extLst>
                  <a:ext uri="{FF2B5EF4-FFF2-40B4-BE49-F238E27FC236}">
                    <a16:creationId xmlns:a16="http://schemas.microsoft.com/office/drawing/2014/main" id="{DC366D90-FC72-E42B-F8CA-A3E58DD1BC19}"/>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214642E-1F31-D35F-42CC-D1F5AE635366}"/>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D2E2DA85-7AA0-363A-ED4E-C8B3BABCAD55}"/>
                </a:ext>
              </a:extLst>
            </p:cNvPr>
            <p:cNvGrpSpPr/>
            <p:nvPr/>
          </p:nvGrpSpPr>
          <p:grpSpPr>
            <a:xfrm>
              <a:off x="3328357" y="2960237"/>
              <a:ext cx="238760" cy="505840"/>
              <a:chOff x="9401386" y="2402840"/>
              <a:chExt cx="238760" cy="505840"/>
            </a:xfrm>
          </p:grpSpPr>
          <p:cxnSp>
            <p:nvCxnSpPr>
              <p:cNvPr id="102" name="Straight Connector 101">
                <a:extLst>
                  <a:ext uri="{FF2B5EF4-FFF2-40B4-BE49-F238E27FC236}">
                    <a16:creationId xmlns:a16="http://schemas.microsoft.com/office/drawing/2014/main" id="{99D7FF16-B29D-2D45-47C9-27135D1E3CDB}"/>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C266B0B-15A8-0F49-20D8-08D2E316A071}"/>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41" name="Content Placeholder 2">
            <a:extLst>
              <a:ext uri="{FF2B5EF4-FFF2-40B4-BE49-F238E27FC236}">
                <a16:creationId xmlns:a16="http://schemas.microsoft.com/office/drawing/2014/main" id="{78FD9938-DAB4-979F-E1F2-CEB7F97AFA77}"/>
              </a:ext>
            </a:extLst>
          </p:cNvPr>
          <p:cNvSpPr txBox="1">
            <a:spLocks/>
          </p:cNvSpPr>
          <p:nvPr/>
        </p:nvSpPr>
        <p:spPr>
          <a:xfrm>
            <a:off x="6185646" y="1926775"/>
            <a:ext cx="5821130"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down</a:t>
            </a:r>
            <a:endParaRPr lang="en-US" sz="3600" b="1" dirty="0"/>
          </a:p>
          <a:p>
            <a:pPr marL="457200" lvl="1" indent="0" algn="ctr">
              <a:buNone/>
            </a:pPr>
            <a:r>
              <a:rPr lang="en-US" sz="1800" dirty="0"/>
              <a:t>“Seven</a:t>
            </a:r>
            <a:r>
              <a:rPr lang="en-US" sz="1800" dirty="0">
                <a:solidFill>
                  <a:schemeClr val="accent5"/>
                </a:solidFill>
              </a:rPr>
              <a:t>,</a:t>
            </a:r>
            <a:r>
              <a:rPr lang="en-US" sz="1800" dirty="0"/>
              <a:t> six, five—four!”</a:t>
            </a:r>
          </a:p>
        </p:txBody>
      </p:sp>
      <p:grpSp>
        <p:nvGrpSpPr>
          <p:cNvPr id="50" name="Group 49" descr="Four bars, all are black.">
            <a:extLst>
              <a:ext uri="{FF2B5EF4-FFF2-40B4-BE49-F238E27FC236}">
                <a16:creationId xmlns:a16="http://schemas.microsoft.com/office/drawing/2014/main" id="{0D71E0A8-FA2E-4881-FBA3-5133000F20E4}"/>
              </a:ext>
            </a:extLst>
          </p:cNvPr>
          <p:cNvGrpSpPr/>
          <p:nvPr/>
        </p:nvGrpSpPr>
        <p:grpSpPr>
          <a:xfrm>
            <a:off x="8832024" y="2863566"/>
            <a:ext cx="681254" cy="445229"/>
            <a:chOff x="2885863" y="2960237"/>
            <a:chExt cx="681254" cy="510009"/>
          </a:xfrm>
        </p:grpSpPr>
        <p:grpSp>
          <p:nvGrpSpPr>
            <p:cNvPr id="51" name="Group 50">
              <a:extLst>
                <a:ext uri="{FF2B5EF4-FFF2-40B4-BE49-F238E27FC236}">
                  <a16:creationId xmlns:a16="http://schemas.microsoft.com/office/drawing/2014/main" id="{F121CB06-60E9-C4F9-348A-D34CC6FB32C3}"/>
                </a:ext>
              </a:extLst>
            </p:cNvPr>
            <p:cNvGrpSpPr/>
            <p:nvPr/>
          </p:nvGrpSpPr>
          <p:grpSpPr>
            <a:xfrm>
              <a:off x="2885863" y="2964406"/>
              <a:ext cx="238760" cy="505840"/>
              <a:chOff x="9401386" y="2402840"/>
              <a:chExt cx="238760" cy="505840"/>
            </a:xfrm>
          </p:grpSpPr>
          <p:cxnSp>
            <p:nvCxnSpPr>
              <p:cNvPr id="56" name="Straight Connector 55">
                <a:extLst>
                  <a:ext uri="{FF2B5EF4-FFF2-40B4-BE49-F238E27FC236}">
                    <a16:creationId xmlns:a16="http://schemas.microsoft.com/office/drawing/2014/main" id="{CAA27763-FD80-FC29-A1C1-A7FCFDB630C9}"/>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340518-659A-AEE9-3EB3-B7E92084DE03}"/>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0F6FFF5A-D41E-C0F7-70E0-1BD8DEF9C2AA}"/>
                </a:ext>
              </a:extLst>
            </p:cNvPr>
            <p:cNvGrpSpPr/>
            <p:nvPr/>
          </p:nvGrpSpPr>
          <p:grpSpPr>
            <a:xfrm>
              <a:off x="3328357" y="2960237"/>
              <a:ext cx="238760" cy="505840"/>
              <a:chOff x="9401386" y="2402840"/>
              <a:chExt cx="238760" cy="505840"/>
            </a:xfrm>
          </p:grpSpPr>
          <p:cxnSp>
            <p:nvCxnSpPr>
              <p:cNvPr id="54" name="Straight Connector 53">
                <a:extLst>
                  <a:ext uri="{FF2B5EF4-FFF2-40B4-BE49-F238E27FC236}">
                    <a16:creationId xmlns:a16="http://schemas.microsoft.com/office/drawing/2014/main" id="{B062E993-82B4-1317-289A-25251F2254E2}"/>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30E1B0B-E4BE-49AD-F534-C6ECE8BD86FD}"/>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58" name="Content Placeholder 2">
            <a:extLst>
              <a:ext uri="{FF2B5EF4-FFF2-40B4-BE49-F238E27FC236}">
                <a16:creationId xmlns:a16="http://schemas.microsoft.com/office/drawing/2014/main" id="{7BB66201-A3F8-1335-C4BE-DE5E90E650D7}"/>
              </a:ext>
            </a:extLst>
          </p:cNvPr>
          <p:cNvSpPr txBox="1">
            <a:spLocks/>
          </p:cNvSpPr>
          <p:nvPr/>
        </p:nvSpPr>
        <p:spPr>
          <a:xfrm>
            <a:off x="6813100" y="3587065"/>
            <a:ext cx="4658750" cy="788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 six, seven, eight, nine, ten, eleven—eleven!”</a:t>
            </a:r>
          </a:p>
        </p:txBody>
      </p:sp>
      <p:grpSp>
        <p:nvGrpSpPr>
          <p:cNvPr id="17" name="Group 16" descr="Seven bars. The last three are gray and labeled 5, 6, 7 with an arrow pointing toward the first four bars.">
            <a:extLst>
              <a:ext uri="{FF2B5EF4-FFF2-40B4-BE49-F238E27FC236}">
                <a16:creationId xmlns:a16="http://schemas.microsoft.com/office/drawing/2014/main" id="{407DC6C7-4A63-23DA-E4C0-76BB7E7E0AA8}"/>
              </a:ext>
            </a:extLst>
          </p:cNvPr>
          <p:cNvGrpSpPr/>
          <p:nvPr/>
        </p:nvGrpSpPr>
        <p:grpSpPr>
          <a:xfrm>
            <a:off x="8453619" y="4321504"/>
            <a:ext cx="1590710" cy="1029439"/>
            <a:chOff x="8453619" y="4321504"/>
            <a:chExt cx="1590710" cy="1029439"/>
          </a:xfrm>
        </p:grpSpPr>
        <p:grpSp>
          <p:nvGrpSpPr>
            <p:cNvPr id="16" name="Group 15">
              <a:extLst>
                <a:ext uri="{FF2B5EF4-FFF2-40B4-BE49-F238E27FC236}">
                  <a16:creationId xmlns:a16="http://schemas.microsoft.com/office/drawing/2014/main" id="{CA542D72-4492-CCBB-C116-0ACA4E065158}"/>
                </a:ext>
              </a:extLst>
            </p:cNvPr>
            <p:cNvGrpSpPr/>
            <p:nvPr/>
          </p:nvGrpSpPr>
          <p:grpSpPr>
            <a:xfrm>
              <a:off x="8453619" y="4321504"/>
              <a:ext cx="1590710" cy="960708"/>
              <a:chOff x="8453619" y="4321504"/>
              <a:chExt cx="1590710" cy="960708"/>
            </a:xfrm>
          </p:grpSpPr>
          <p:grpSp>
            <p:nvGrpSpPr>
              <p:cNvPr id="15" name="Group 14" descr="Eleven bars, four are black and three are gray.">
                <a:extLst>
                  <a:ext uri="{FF2B5EF4-FFF2-40B4-BE49-F238E27FC236}">
                    <a16:creationId xmlns:a16="http://schemas.microsoft.com/office/drawing/2014/main" id="{7943190E-0689-CA4B-6EAA-FFD7E052DD80}"/>
                  </a:ext>
                </a:extLst>
              </p:cNvPr>
              <p:cNvGrpSpPr/>
              <p:nvPr/>
            </p:nvGrpSpPr>
            <p:grpSpPr>
              <a:xfrm>
                <a:off x="8453619" y="4321504"/>
                <a:ext cx="1360402" cy="524076"/>
                <a:chOff x="8453619" y="4321504"/>
                <a:chExt cx="1360402" cy="524076"/>
              </a:xfrm>
            </p:grpSpPr>
            <p:grpSp>
              <p:nvGrpSpPr>
                <p:cNvPr id="106" name="Group 105">
                  <a:extLst>
                    <a:ext uri="{FF2B5EF4-FFF2-40B4-BE49-F238E27FC236}">
                      <a16:creationId xmlns:a16="http://schemas.microsoft.com/office/drawing/2014/main" id="{7F0AB221-BE9D-0FF6-F08D-2D5A433A26E0}"/>
                    </a:ext>
                  </a:extLst>
                </p:cNvPr>
                <p:cNvGrpSpPr/>
                <p:nvPr/>
              </p:nvGrpSpPr>
              <p:grpSpPr>
                <a:xfrm>
                  <a:off x="8453619" y="4335571"/>
                  <a:ext cx="681254" cy="510009"/>
                  <a:chOff x="2885863" y="2960237"/>
                  <a:chExt cx="681254" cy="510009"/>
                </a:xfrm>
              </p:grpSpPr>
              <p:grpSp>
                <p:nvGrpSpPr>
                  <p:cNvPr id="107" name="Group 106">
                    <a:extLst>
                      <a:ext uri="{FF2B5EF4-FFF2-40B4-BE49-F238E27FC236}">
                        <a16:creationId xmlns:a16="http://schemas.microsoft.com/office/drawing/2014/main" id="{47DF06CF-0EAD-D0E3-6546-171C0938482A}"/>
                      </a:ext>
                    </a:extLst>
                  </p:cNvPr>
                  <p:cNvGrpSpPr/>
                  <p:nvPr/>
                </p:nvGrpSpPr>
                <p:grpSpPr>
                  <a:xfrm>
                    <a:off x="2885863" y="2964406"/>
                    <a:ext cx="238760" cy="505840"/>
                    <a:chOff x="9401386" y="2402840"/>
                    <a:chExt cx="238760" cy="505840"/>
                  </a:xfrm>
                </p:grpSpPr>
                <p:cxnSp>
                  <p:nvCxnSpPr>
                    <p:cNvPr id="111" name="Straight Connector 110">
                      <a:extLst>
                        <a:ext uri="{FF2B5EF4-FFF2-40B4-BE49-F238E27FC236}">
                          <a16:creationId xmlns:a16="http://schemas.microsoft.com/office/drawing/2014/main" id="{22B1495A-C086-AD42-4F79-6C97DCCEEA23}"/>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38E8BBF-7A15-72C6-ED62-BD73027402A5}"/>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27D5F93-9975-4F09-252E-CBF693AF2180}"/>
                      </a:ext>
                    </a:extLst>
                  </p:cNvPr>
                  <p:cNvGrpSpPr/>
                  <p:nvPr/>
                </p:nvGrpSpPr>
                <p:grpSpPr>
                  <a:xfrm>
                    <a:off x="3328357" y="2960237"/>
                    <a:ext cx="238760" cy="505840"/>
                    <a:chOff x="9401386" y="2402840"/>
                    <a:chExt cx="238760" cy="505840"/>
                  </a:xfrm>
                </p:grpSpPr>
                <p:cxnSp>
                  <p:nvCxnSpPr>
                    <p:cNvPr id="109" name="Straight Connector 108">
                      <a:extLst>
                        <a:ext uri="{FF2B5EF4-FFF2-40B4-BE49-F238E27FC236}">
                          <a16:creationId xmlns:a16="http://schemas.microsoft.com/office/drawing/2014/main" id="{AE01C199-4DC0-C774-1F26-7CA1F4AA30D2}"/>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8F0725F-22DB-D54D-7E97-CB533946FF9E}"/>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13" name="Group 112">
                  <a:extLst>
                    <a:ext uri="{FF2B5EF4-FFF2-40B4-BE49-F238E27FC236}">
                      <a16:creationId xmlns:a16="http://schemas.microsoft.com/office/drawing/2014/main" id="{6FB061D7-A2B0-67EA-9B22-009BB6689AA5}"/>
                    </a:ext>
                  </a:extLst>
                </p:cNvPr>
                <p:cNvGrpSpPr/>
                <p:nvPr/>
              </p:nvGrpSpPr>
              <p:grpSpPr>
                <a:xfrm>
                  <a:off x="9371527" y="4321504"/>
                  <a:ext cx="442494" cy="510009"/>
                  <a:chOff x="2885863" y="2960237"/>
                  <a:chExt cx="442494" cy="510009"/>
                </a:xfrm>
              </p:grpSpPr>
              <p:grpSp>
                <p:nvGrpSpPr>
                  <p:cNvPr id="114" name="Group 113">
                    <a:extLst>
                      <a:ext uri="{FF2B5EF4-FFF2-40B4-BE49-F238E27FC236}">
                        <a16:creationId xmlns:a16="http://schemas.microsoft.com/office/drawing/2014/main" id="{FAC3AC91-D705-BF95-6846-A566F8C9B9D9}"/>
                      </a:ext>
                    </a:extLst>
                  </p:cNvPr>
                  <p:cNvGrpSpPr/>
                  <p:nvPr/>
                </p:nvGrpSpPr>
                <p:grpSpPr>
                  <a:xfrm>
                    <a:off x="2885863" y="2964406"/>
                    <a:ext cx="238760" cy="505840"/>
                    <a:chOff x="9401386" y="2402840"/>
                    <a:chExt cx="238760" cy="505840"/>
                  </a:xfrm>
                </p:grpSpPr>
                <p:cxnSp>
                  <p:nvCxnSpPr>
                    <p:cNvPr id="116" name="Straight Connector 115">
                      <a:extLst>
                        <a:ext uri="{FF2B5EF4-FFF2-40B4-BE49-F238E27FC236}">
                          <a16:creationId xmlns:a16="http://schemas.microsoft.com/office/drawing/2014/main" id="{B50AA697-ED33-5958-BC27-DF998B2428F2}"/>
                        </a:ext>
                      </a:extLst>
                    </p:cNvPr>
                    <p:cNvCxnSpPr/>
                    <p:nvPr/>
                  </p:nvCxnSpPr>
                  <p:spPr>
                    <a:xfrm>
                      <a:off x="940138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B01E105-0573-5C74-9503-8899E70D06F3}"/>
                        </a:ext>
                      </a:extLst>
                    </p:cNvPr>
                    <p:cNvCxnSpPr/>
                    <p:nvPr/>
                  </p:nvCxnSpPr>
                  <p:spPr>
                    <a:xfrm>
                      <a:off x="964014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cxnSp>
                <p:nvCxnSpPr>
                  <p:cNvPr id="115" name="Straight Connector 114">
                    <a:extLst>
                      <a:ext uri="{FF2B5EF4-FFF2-40B4-BE49-F238E27FC236}">
                        <a16:creationId xmlns:a16="http://schemas.microsoft.com/office/drawing/2014/main" id="{699296A4-0CAD-3B68-1991-DEF1246D8E05}"/>
                      </a:ext>
                    </a:extLst>
                  </p:cNvPr>
                  <p:cNvCxnSpPr/>
                  <p:nvPr/>
                </p:nvCxnSpPr>
                <p:spPr>
                  <a:xfrm>
                    <a:off x="3328357" y="2960237"/>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grpSp>
          <p:sp>
            <p:nvSpPr>
              <p:cNvPr id="118" name="Content Placeholder 2">
                <a:extLst>
                  <a:ext uri="{FF2B5EF4-FFF2-40B4-BE49-F238E27FC236}">
                    <a16:creationId xmlns:a16="http://schemas.microsoft.com/office/drawing/2014/main" id="{27BC8EC2-DE07-0CB4-8C7F-6A95BE3ED50D}"/>
                  </a:ext>
                </a:extLst>
              </p:cNvPr>
              <p:cNvSpPr txBox="1">
                <a:spLocks/>
              </p:cNvSpPr>
              <p:nvPr/>
            </p:nvSpPr>
            <p:spPr>
              <a:xfrm>
                <a:off x="9187538" y="4900244"/>
                <a:ext cx="85679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5, 6, 7</a:t>
                </a:r>
              </a:p>
            </p:txBody>
          </p:sp>
        </p:grpSp>
        <p:sp>
          <p:nvSpPr>
            <p:cNvPr id="119" name="Arrow: Left 118">
              <a:extLst>
                <a:ext uri="{FF2B5EF4-FFF2-40B4-BE49-F238E27FC236}">
                  <a16:creationId xmlns:a16="http://schemas.microsoft.com/office/drawing/2014/main" id="{8C7F5D5B-C98F-EA53-42FB-5244342EE4AA}"/>
                </a:ext>
              </a:extLst>
            </p:cNvPr>
            <p:cNvSpPr/>
            <p:nvPr/>
          </p:nvSpPr>
          <p:spPr>
            <a:xfrm>
              <a:off x="9328219" y="5226149"/>
              <a:ext cx="561370" cy="124794"/>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Content Placeholder 2">
            <a:extLst>
              <a:ext uri="{FF2B5EF4-FFF2-40B4-BE49-F238E27FC236}">
                <a16:creationId xmlns:a16="http://schemas.microsoft.com/office/drawing/2014/main" id="{A7E88A34-D759-1419-3166-48E304C08AA4}"/>
              </a:ext>
            </a:extLst>
          </p:cNvPr>
          <p:cNvSpPr txBox="1">
            <a:spLocks/>
          </p:cNvSpPr>
          <p:nvPr/>
        </p:nvSpPr>
        <p:spPr>
          <a:xfrm>
            <a:off x="5825103" y="602269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1600" dirty="0">
                <a:solidFill>
                  <a:srgbClr val="767676"/>
                </a:solidFill>
              </a:rPr>
              <a:t>Carpenter &amp; Moser (1982); Clements &amp; Sarama (2020)</a:t>
            </a:r>
            <a:endParaRPr lang="en-US" sz="1600" dirty="0">
              <a:solidFill>
                <a:srgbClr val="767676"/>
              </a:solidFill>
            </a:endParaRPr>
          </a:p>
        </p:txBody>
      </p:sp>
    </p:spTree>
    <p:extLst>
      <p:ext uri="{BB962C8B-B14F-4D97-AF65-F5344CB8AC3E}">
        <p14:creationId xmlns:p14="http://schemas.microsoft.com/office/powerpoint/2010/main" val="385405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FB5F-1B12-0916-60CF-F77ABFC73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B56F6-CABC-698B-8960-53D4C01F8D6B}"/>
              </a:ext>
            </a:extLst>
          </p:cNvPr>
          <p:cNvSpPr>
            <a:spLocks noGrp="1"/>
          </p:cNvSpPr>
          <p:nvPr>
            <p:ph type="title"/>
          </p:nvPr>
        </p:nvSpPr>
        <p:spPr>
          <a:xfrm>
            <a:off x="844613" y="206314"/>
            <a:ext cx="10834075" cy="507831"/>
          </a:xfrm>
        </p:spPr>
        <p:txBody>
          <a:bodyPr/>
          <a:lstStyle/>
          <a:p>
            <a:r>
              <a:rPr lang="en-US" dirty="0"/>
              <a:t>Supporting Children to Use Counting Strategies</a:t>
            </a:r>
            <a:endParaRPr lang="en-US" b="1" dirty="0">
              <a:solidFill>
                <a:schemeClr val="bg1"/>
              </a:solidFill>
            </a:endParaRPr>
          </a:p>
        </p:txBody>
      </p:sp>
      <p:sp>
        <p:nvSpPr>
          <p:cNvPr id="6" name="Content Placeholder 5">
            <a:extLst>
              <a:ext uri="{FF2B5EF4-FFF2-40B4-BE49-F238E27FC236}">
                <a16:creationId xmlns:a16="http://schemas.microsoft.com/office/drawing/2014/main" id="{9DB8C85E-66DC-0F07-EB55-618ED5960983}"/>
              </a:ext>
            </a:extLst>
          </p:cNvPr>
          <p:cNvSpPr>
            <a:spLocks noGrp="1"/>
          </p:cNvSpPr>
          <p:nvPr>
            <p:ph idx="1"/>
          </p:nvPr>
        </p:nvSpPr>
        <p:spPr>
          <a:xfrm>
            <a:off x="766690" y="963756"/>
            <a:ext cx="5514536" cy="5098377"/>
          </a:xfrm>
        </p:spPr>
        <p:txBody>
          <a:bodyPr anchor="ctr" anchorCtr="0">
            <a:normAutofit lnSpcReduction="10000"/>
          </a:bodyPr>
          <a:lstStyle/>
          <a:p>
            <a:pPr marL="0" indent="0">
              <a:buNone/>
            </a:pPr>
            <a:r>
              <a:rPr lang="en-US" dirty="0"/>
              <a:t>Educators can support </a:t>
            </a:r>
            <a:br>
              <a:rPr lang="en-US" dirty="0"/>
            </a:br>
            <a:r>
              <a:rPr lang="en-US" dirty="0"/>
              <a:t>children to:</a:t>
            </a:r>
          </a:p>
          <a:p>
            <a:r>
              <a:rPr lang="en-US" dirty="0"/>
              <a:t>use concrete objects and containers</a:t>
            </a:r>
            <a:endParaRPr lang="en-US" strike="sngStrike" dirty="0"/>
          </a:p>
          <a:p>
            <a:r>
              <a:rPr lang="en-US" dirty="0"/>
              <a:t>count with understanding and proficiency</a:t>
            </a:r>
          </a:p>
          <a:p>
            <a:r>
              <a:rPr lang="en-US" dirty="0"/>
              <a:t>use their fingers</a:t>
            </a:r>
          </a:p>
          <a:p>
            <a:r>
              <a:rPr lang="en-US" dirty="0"/>
              <a:t>invent and explain different strategies</a:t>
            </a:r>
          </a:p>
        </p:txBody>
      </p:sp>
      <p:pic>
        <p:nvPicPr>
          <p:cNvPr id="4" name="Picture 3">
            <a:extLst>
              <a:ext uri="{FF2B5EF4-FFF2-40B4-BE49-F238E27FC236}">
                <a16:creationId xmlns:a16="http://schemas.microsoft.com/office/drawing/2014/main" id="{4801DB26-F9FB-E634-94C0-01188DE31E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a:xfrm>
            <a:off x="6370689" y="963756"/>
            <a:ext cx="5821311" cy="5098377"/>
          </a:xfrm>
          <a:prstGeom prst="rect">
            <a:avLst/>
          </a:prstGeom>
        </p:spPr>
      </p:pic>
    </p:spTree>
    <p:extLst>
      <p:ext uri="{BB962C8B-B14F-4D97-AF65-F5344CB8AC3E}">
        <p14:creationId xmlns:p14="http://schemas.microsoft.com/office/powerpoint/2010/main" val="118391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484F2-C54E-EC0B-BE69-9D4738AF49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B1EA6B-342D-8172-DD1B-B156B6FED761}"/>
              </a:ext>
            </a:extLst>
          </p:cNvPr>
          <p:cNvSpPr>
            <a:spLocks noGrp="1"/>
          </p:cNvSpPr>
          <p:nvPr>
            <p:ph type="title"/>
          </p:nvPr>
        </p:nvSpPr>
        <p:spPr>
          <a:xfrm>
            <a:off x="1346200" y="1689334"/>
            <a:ext cx="6005945" cy="2086725"/>
          </a:xfrm>
        </p:spPr>
        <p:txBody>
          <a:bodyPr/>
          <a:lstStyle/>
          <a:p>
            <a:r>
              <a:rPr lang="en-US" dirty="0"/>
              <a:t>Supporting Children to Add </a:t>
            </a:r>
            <a:br>
              <a:rPr lang="en-US" dirty="0"/>
            </a:br>
            <a:r>
              <a:rPr lang="en-US" dirty="0"/>
              <a:t>and Subtract</a:t>
            </a:r>
          </a:p>
        </p:txBody>
      </p:sp>
    </p:spTree>
    <p:extLst>
      <p:ext uri="{BB962C8B-B14F-4D97-AF65-F5344CB8AC3E}">
        <p14:creationId xmlns:p14="http://schemas.microsoft.com/office/powerpoint/2010/main" val="1983211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A81B-12A6-75D2-622D-B2716AE75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D5586-564B-4B6A-B3CD-BFE62D7888B6}"/>
              </a:ext>
            </a:extLst>
          </p:cNvPr>
          <p:cNvSpPr>
            <a:spLocks noGrp="1"/>
          </p:cNvSpPr>
          <p:nvPr>
            <p:ph type="title"/>
          </p:nvPr>
        </p:nvSpPr>
        <p:spPr>
          <a:xfrm>
            <a:off x="844613" y="40426"/>
            <a:ext cx="10834075" cy="923330"/>
          </a:xfrm>
        </p:spPr>
        <p:txBody>
          <a:bodyPr/>
          <a:lstStyle/>
          <a:p>
            <a:r>
              <a:rPr lang="en-US" dirty="0"/>
              <a:t>How to Support Understanding of Addition and Subtraction</a:t>
            </a:r>
            <a:endParaRPr lang="en-US" b="1" dirty="0">
              <a:solidFill>
                <a:schemeClr val="bg1"/>
              </a:solidFill>
            </a:endParaRPr>
          </a:p>
        </p:txBody>
      </p:sp>
      <p:sp>
        <p:nvSpPr>
          <p:cNvPr id="6" name="Content Placeholder 5">
            <a:extLst>
              <a:ext uri="{FF2B5EF4-FFF2-40B4-BE49-F238E27FC236}">
                <a16:creationId xmlns:a16="http://schemas.microsoft.com/office/drawing/2014/main" id="{3BEA8BFB-54C1-33BD-8863-9CB06426BA24}"/>
              </a:ext>
            </a:extLst>
          </p:cNvPr>
          <p:cNvSpPr>
            <a:spLocks noGrp="1"/>
          </p:cNvSpPr>
          <p:nvPr>
            <p:ph idx="1"/>
          </p:nvPr>
        </p:nvSpPr>
        <p:spPr>
          <a:xfrm>
            <a:off x="766690" y="972616"/>
            <a:ext cx="5329310" cy="4969387"/>
          </a:xfrm>
        </p:spPr>
        <p:txBody>
          <a:bodyPr anchor="ctr" anchorCtr="0">
            <a:normAutofit/>
          </a:bodyPr>
          <a:lstStyle/>
          <a:p>
            <a:r>
              <a:rPr lang="en-US" dirty="0"/>
              <a:t>u</a:t>
            </a:r>
            <a:r>
              <a:rPr lang="en-US" sz="2800" dirty="0"/>
              <a:t>se authentic problems</a:t>
            </a:r>
          </a:p>
          <a:p>
            <a:r>
              <a:rPr lang="en-US" dirty="0"/>
              <a:t>p</a:t>
            </a:r>
            <a:r>
              <a:rPr lang="en-US" sz="2800" dirty="0"/>
              <a:t>rovide concrete objects</a:t>
            </a:r>
          </a:p>
          <a:p>
            <a:pPr>
              <a:spcAft>
                <a:spcPts val="3600"/>
              </a:spcAft>
            </a:pPr>
            <a:r>
              <a:rPr lang="en-US" dirty="0"/>
              <a:t>i</a:t>
            </a:r>
            <a:r>
              <a:rPr lang="en-US" sz="2800"/>
              <a:t>nvite </a:t>
            </a:r>
            <a:r>
              <a:rPr lang="en-US" sz="2800" dirty="0"/>
              <a:t>children to share their thinking</a:t>
            </a:r>
          </a:p>
        </p:txBody>
      </p:sp>
      <p:pic>
        <p:nvPicPr>
          <p:cNvPr id="3" name="Picture 2">
            <a:extLst>
              <a:ext uri="{FF2B5EF4-FFF2-40B4-BE49-F238E27FC236}">
                <a16:creationId xmlns:a16="http://schemas.microsoft.com/office/drawing/2014/main" id="{E32C114B-7AFA-CBCB-878F-2447BA8AB0C8}"/>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bright="4000"/>
                    </a14:imgEffect>
                  </a14:imgLayer>
                </a14:imgProps>
              </a:ext>
              <a:ext uri="{28A0092B-C50C-407E-A947-70E740481C1C}">
                <a14:useLocalDpi xmlns:a14="http://schemas.microsoft.com/office/drawing/2010/main"/>
              </a:ext>
            </a:extLst>
          </a:blip>
          <a:srcRect/>
          <a:stretch/>
        </p:blipFill>
        <p:spPr>
          <a:xfrm>
            <a:off x="6415015" y="964867"/>
            <a:ext cx="5776986" cy="4999314"/>
          </a:xfrm>
          <a:prstGeom prst="rect">
            <a:avLst/>
          </a:prstGeom>
        </p:spPr>
      </p:pic>
      <p:sp>
        <p:nvSpPr>
          <p:cNvPr id="4" name="Content Placeholder 2">
            <a:extLst>
              <a:ext uri="{FF2B5EF4-FFF2-40B4-BE49-F238E27FC236}">
                <a16:creationId xmlns:a16="http://schemas.microsoft.com/office/drawing/2014/main" id="{435569DA-1510-5D01-29E0-3E278C920AD8}"/>
              </a:ext>
            </a:extLst>
          </p:cNvPr>
          <p:cNvSpPr txBox="1">
            <a:spLocks/>
          </p:cNvSpPr>
          <p:nvPr/>
        </p:nvSpPr>
        <p:spPr>
          <a:xfrm>
            <a:off x="507960" y="5950863"/>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767676"/>
                </a:solidFill>
              </a:rPr>
              <a:t>Belenky &amp; Nokes (2009)</a:t>
            </a:r>
          </a:p>
        </p:txBody>
      </p:sp>
    </p:spTree>
    <p:extLst>
      <p:ext uri="{BB962C8B-B14F-4D97-AF65-F5344CB8AC3E}">
        <p14:creationId xmlns:p14="http://schemas.microsoft.com/office/powerpoint/2010/main" val="3698694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5F238-06C2-D0CD-36D5-B7FCACD5C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B3DF4-578A-EE9E-5952-5CB4CB1DAB27}"/>
              </a:ext>
            </a:extLst>
          </p:cNvPr>
          <p:cNvSpPr>
            <a:spLocks noGrp="1"/>
          </p:cNvSpPr>
          <p:nvPr>
            <p:ph type="title"/>
          </p:nvPr>
        </p:nvSpPr>
        <p:spPr>
          <a:xfrm>
            <a:off x="844613" y="188137"/>
            <a:ext cx="10834075" cy="507831"/>
          </a:xfrm>
        </p:spPr>
        <p:txBody>
          <a:bodyPr/>
          <a:lstStyle/>
          <a:p>
            <a:r>
              <a:rPr lang="en-US" dirty="0">
                <a:latin typeface="Montserrat" panose="00000500000000000000" pitchFamily="2" charset="0"/>
              </a:rPr>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FDE4434D-D2B1-A4DC-E307-6C6E5557FD83}"/>
              </a:ext>
            </a:extLst>
          </p:cNvPr>
          <p:cNvSpPr>
            <a:spLocks noGrp="1"/>
          </p:cNvSpPr>
          <p:nvPr>
            <p:ph idx="1"/>
          </p:nvPr>
        </p:nvSpPr>
        <p:spPr>
          <a:xfrm>
            <a:off x="766690" y="1139484"/>
            <a:ext cx="5776986" cy="4609827"/>
          </a:xfrm>
        </p:spPr>
        <p:txBody>
          <a:bodyPr anchor="ctr" anchorCtr="0">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4" name="Picture 3">
            <a:extLst>
              <a:ext uri="{FF2B5EF4-FFF2-40B4-BE49-F238E27FC236}">
                <a16:creationId xmlns:a16="http://schemas.microsoft.com/office/drawing/2014/main" id="{77803262-D7A1-9B17-8219-6BA66D80454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666" y="1062681"/>
            <a:ext cx="5205687" cy="5205687"/>
          </a:xfrm>
          <a:prstGeom prst="rect">
            <a:avLst/>
          </a:prstGeom>
        </p:spPr>
      </p:pic>
    </p:spTree>
    <p:extLst>
      <p:ext uri="{BB962C8B-B14F-4D97-AF65-F5344CB8AC3E}">
        <p14:creationId xmlns:p14="http://schemas.microsoft.com/office/powerpoint/2010/main" val="3067748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BFF1C-FDFC-F812-5875-B22187DF172F}"/>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B20A92AE-B13D-3698-5F26-EDB9EF0BD221}"/>
              </a:ext>
            </a:extLst>
          </p:cNvPr>
          <p:cNvSpPr>
            <a:spLocks noGrp="1"/>
          </p:cNvSpPr>
          <p:nvPr>
            <p:ph type="title"/>
          </p:nvPr>
        </p:nvSpPr>
        <p:spPr>
          <a:xfrm>
            <a:off x="1187434" y="2504048"/>
            <a:ext cx="4034118" cy="3273913"/>
          </a:xfrm>
        </p:spPr>
        <p:txBody>
          <a:bodyPr>
            <a:normAutofit/>
          </a:bodyPr>
          <a:lstStyle/>
          <a:p>
            <a:pPr algn="ctr"/>
            <a:r>
              <a:rPr lang="en-US" sz="5400" dirty="0"/>
              <a:t>Observe: </a:t>
            </a:r>
            <a:br>
              <a:rPr lang="en-US" sz="5400" dirty="0"/>
            </a:b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endParaRPr lang="en-US" sz="4400" b="0" dirty="0">
              <a:solidFill>
                <a:schemeClr val="bg1"/>
              </a:solidFill>
              <a:latin typeface="Montserrat Medium" panose="00000600000000000000" pitchFamily="2" charset="0"/>
            </a:endParaRPr>
          </a:p>
        </p:txBody>
      </p:sp>
      <p:pic>
        <p:nvPicPr>
          <p:cNvPr id="3" name="Content Placeholder 4">
            <a:extLst>
              <a:ext uri="{FF2B5EF4-FFF2-40B4-BE49-F238E27FC236}">
                <a16:creationId xmlns:a16="http://schemas.microsoft.com/office/drawing/2014/main" id="{2463870B-AA57-16BB-2EE1-EB5DFF3D57A5}"/>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20000" contrast="22000"/>
                    </a14:imgEffect>
                  </a14:imgLayer>
                </a14:imgProps>
              </a:ext>
              <a:ext uri="{28A0092B-C50C-407E-A947-70E740481C1C}">
                <a14:useLocalDpi xmlns:a14="http://schemas.microsoft.com/office/drawing/2010/main"/>
              </a:ext>
            </a:extLst>
          </a:blip>
          <a:srcRect/>
          <a:stretch/>
        </p:blipFill>
        <p:spPr>
          <a:xfrm>
            <a:off x="6225655" y="691308"/>
            <a:ext cx="4852653" cy="4378908"/>
          </a:xfrm>
          <a:prstGeom prst="rect">
            <a:avLst/>
          </a:prstGeom>
        </p:spPr>
      </p:pic>
      <p:sp>
        <p:nvSpPr>
          <p:cNvPr id="6" name="TextBox 5">
            <a:extLst>
              <a:ext uri="{FF2B5EF4-FFF2-40B4-BE49-F238E27FC236}">
                <a16:creationId xmlns:a16="http://schemas.microsoft.com/office/drawing/2014/main" id="{E654EB57-EACA-867F-D995-6B595A842063}"/>
              </a:ext>
            </a:extLst>
          </p:cNvPr>
          <p:cNvSpPr txBox="1"/>
          <p:nvPr/>
        </p:nvSpPr>
        <p:spPr>
          <a:xfrm>
            <a:off x="6093942" y="5204619"/>
            <a:ext cx="5329024" cy="1077218"/>
          </a:xfrm>
          <a:prstGeom prst="rect">
            <a:avLst/>
          </a:prstGeom>
          <a:noFill/>
        </p:spPr>
        <p:txBody>
          <a:bodyPr wrap="square" lIns="91440" tIns="45720" rIns="91440" bIns="45720" anchor="t">
            <a:spAutoFit/>
          </a:bodyPr>
          <a:lstStyle/>
          <a:p>
            <a:r>
              <a:rPr lang="en-US" sz="1600" kern="100" dirty="0">
                <a:effectLst/>
                <a:latin typeface="Montserrat"/>
                <a:ea typeface="Calibri"/>
                <a:cs typeface="Times New Roman"/>
                <a:hlinkClick r:id="rId5"/>
              </a:rPr>
              <a:t>Adding and Subtracting </a:t>
            </a:r>
            <a:r>
              <a:rPr lang="en-US" sz="1600" kern="100" dirty="0">
                <a:latin typeface="Montserrat"/>
                <a:ea typeface="Calibri"/>
                <a:cs typeface="Times New Roman"/>
                <a:hlinkClick r:id="rId5"/>
              </a:rPr>
              <a:t>During Snack (3–5 years)</a:t>
            </a:r>
            <a:endParaRPr lang="en-US" sz="1600" kern="100">
              <a:latin typeface="Calibri"/>
              <a:ea typeface="Calibri"/>
              <a:cs typeface="Calibri"/>
            </a:endParaRPr>
          </a:p>
          <a:p>
            <a:endParaRPr lang="en-US" sz="1600" kern="100" dirty="0">
              <a:latin typeface="Montserrat"/>
              <a:ea typeface="Calibri"/>
              <a:cs typeface="Times New Roman"/>
            </a:endParaRPr>
          </a:p>
          <a:p>
            <a:r>
              <a:rPr lang="en-US" sz="1600" kern="100" dirty="0">
                <a:latin typeface="Montserrat"/>
                <a:ea typeface="Calibri"/>
                <a:cs typeface="Times New Roman"/>
                <a:hlinkClick r:id="rId6"/>
              </a:rPr>
              <a:t>Adding and Subtracting During </a:t>
            </a:r>
            <a:r>
              <a:rPr lang="en-US" sz="1600" kern="100" dirty="0">
                <a:effectLst/>
                <a:latin typeface="Montserrat"/>
                <a:ea typeface="Calibri"/>
                <a:cs typeface="Times New Roman"/>
                <a:hlinkClick r:id="rId6"/>
              </a:rPr>
              <a:t>Snack (3–5 years)</a:t>
            </a:r>
            <a:r>
              <a:rPr lang="en-US" sz="1600" kern="100" dirty="0">
                <a:latin typeface="Montserrat"/>
                <a:ea typeface="Calibri"/>
                <a:cs typeface="Times New Roman"/>
                <a:hlinkClick r:id="rId6"/>
              </a:rPr>
              <a:t> - Audio Descriptive Version</a:t>
            </a:r>
            <a:endParaRPr lang="en-US"/>
          </a:p>
        </p:txBody>
      </p:sp>
    </p:spTree>
    <p:extLst>
      <p:ext uri="{BB962C8B-B14F-4D97-AF65-F5344CB8AC3E}">
        <p14:creationId xmlns:p14="http://schemas.microsoft.com/office/powerpoint/2010/main" val="3323471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F8BB-5F11-1B99-E27D-1E42A4A11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6B6197-9B24-9E61-008C-965743AD2BEC}"/>
              </a:ext>
            </a:extLst>
          </p:cNvPr>
          <p:cNvSpPr>
            <a:spLocks noGrp="1"/>
          </p:cNvSpPr>
          <p:nvPr>
            <p:ph type="title"/>
          </p:nvPr>
        </p:nvSpPr>
        <p:spPr>
          <a:xfrm>
            <a:off x="844613" y="188137"/>
            <a:ext cx="10834075" cy="507831"/>
          </a:xfrm>
        </p:spPr>
        <p:txBody>
          <a:bodyPr/>
          <a:lstStyle/>
          <a:p>
            <a:r>
              <a:rPr lang="en-US" dirty="0">
                <a:latin typeface="Montserrat" panose="00000500000000000000" pitchFamily="2" charset="0"/>
              </a:rPr>
              <a:t>Discuss: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74F9EB1F-D318-23F1-F53C-5294A62B5D3F}"/>
              </a:ext>
            </a:extLst>
          </p:cNvPr>
          <p:cNvSpPr>
            <a:spLocks noGrp="1"/>
          </p:cNvSpPr>
          <p:nvPr>
            <p:ph idx="1"/>
          </p:nvPr>
        </p:nvSpPr>
        <p:spPr>
          <a:xfrm>
            <a:off x="766690" y="1139484"/>
            <a:ext cx="5776986" cy="4609827"/>
          </a:xfrm>
        </p:spPr>
        <p:txBody>
          <a:bodyPr anchor="ctr" anchorCtr="0">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5" name="Picture 4">
            <a:extLst>
              <a:ext uri="{FF2B5EF4-FFF2-40B4-BE49-F238E27FC236}">
                <a16:creationId xmlns:a16="http://schemas.microsoft.com/office/drawing/2014/main" id="{1F812643-94BF-997C-8279-43220191993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6013" y="1208377"/>
            <a:ext cx="3699809" cy="4787988"/>
          </a:xfrm>
          <a:prstGeom prst="rect">
            <a:avLst/>
          </a:prstGeom>
          <a:ln>
            <a:solidFill>
              <a:schemeClr val="accent4"/>
            </a:solidFill>
          </a:ln>
        </p:spPr>
      </p:pic>
    </p:spTree>
    <p:extLst>
      <p:ext uri="{BB962C8B-B14F-4D97-AF65-F5344CB8AC3E}">
        <p14:creationId xmlns:p14="http://schemas.microsoft.com/office/powerpoint/2010/main" val="47094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0"/>
            <a:ext cx="5244354" cy="4518820"/>
          </a:xfrm>
        </p:spPr>
        <p:txBody>
          <a:bodyPr>
            <a:normAutofit fontScale="85000" lnSpcReduction="10000"/>
          </a:bodyPr>
          <a:lstStyle/>
          <a:p>
            <a:r>
              <a:rPr lang="en-US" dirty="0"/>
              <a:t>Understand how children in preschool, TK, and K: </a:t>
            </a:r>
          </a:p>
          <a:p>
            <a:pPr lvl="1"/>
            <a:r>
              <a:rPr lang="en-US" dirty="0"/>
              <a:t>develop and use addition and subtraction knowledge and skills</a:t>
            </a:r>
          </a:p>
          <a:p>
            <a:pPr lvl="1">
              <a:spcAft>
                <a:spcPts val="2400"/>
              </a:spcAft>
            </a:pPr>
            <a:r>
              <a:rPr lang="en-US" dirty="0"/>
              <a:t>solve addition and subtraction problems</a:t>
            </a:r>
          </a:p>
          <a:p>
            <a:r>
              <a:rPr lang="en-US" dirty="0"/>
              <a:t>Explore ways educators can support children’s understanding of addition and subtraction</a:t>
            </a:r>
            <a:endParaRPr lang="en-US" i="1" dirty="0">
              <a:latin typeface="Montserrat" pitchFamily="2" charset="77"/>
            </a:endParaRPr>
          </a:p>
        </p:txBody>
      </p:sp>
      <p:pic>
        <p:nvPicPr>
          <p:cNvPr id="4" name="Content Placeholder 3">
            <a:extLst>
              <a:ext uri="{FF2B5EF4-FFF2-40B4-BE49-F238E27FC236}">
                <a16:creationId xmlns:a16="http://schemas.microsoft.com/office/drawing/2014/main" id="{00BFEE46-ADD2-C040-8CAB-17472A4850D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253330"/>
            <a:ext cx="5905500" cy="4806132"/>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D019-A864-6359-A4D3-9572C565DABA}"/>
              </a:ext>
            </a:extLst>
          </p:cNvPr>
          <p:cNvSpPr>
            <a:spLocks noGrp="1"/>
          </p:cNvSpPr>
          <p:nvPr>
            <p:ph type="title"/>
          </p:nvPr>
        </p:nvSpPr>
        <p:spPr>
          <a:xfrm>
            <a:off x="1237130" y="1181685"/>
            <a:ext cx="4034118" cy="4765883"/>
          </a:xfrm>
        </p:spPr>
        <p:txBody>
          <a:bodyPr>
            <a:normAutofit fontScale="90000"/>
          </a:bodyPr>
          <a:lstStyle/>
          <a:p>
            <a:r>
              <a:rPr lang="en-US" sz="4800" dirty="0"/>
              <a:t>Explore: </a:t>
            </a:r>
            <a:r>
              <a:rPr lang="en-US" sz="4800" b="0" dirty="0">
                <a:latin typeface="Montserrat Medium" panose="00000600000000000000" pitchFamily="2" charset="0"/>
              </a:rPr>
              <a:t>Using M</a:t>
            </a:r>
            <a:r>
              <a:rPr lang="en-US" sz="4800" b="0" baseline="30000" dirty="0">
                <a:latin typeface="Montserrat Medium" panose="00000600000000000000" pitchFamily="2" charset="0"/>
              </a:rPr>
              <a:t>5</a:t>
            </a:r>
            <a:r>
              <a:rPr lang="en-US" sz="4800" b="0" dirty="0">
                <a:latin typeface="Montserrat Medium" panose="00000600000000000000" pitchFamily="2" charset="0"/>
              </a:rPr>
              <a:t> to Support Learning About Addition and Subtraction</a:t>
            </a:r>
            <a:endParaRPr lang="en-US" b="0" dirty="0">
              <a:latin typeface="Montserrat Medium" panose="00000600000000000000" pitchFamily="2" charset="0"/>
            </a:endParaRPr>
          </a:p>
        </p:txBody>
      </p:sp>
      <p:sp>
        <p:nvSpPr>
          <p:cNvPr id="3" name="Content Placeholder 2">
            <a:extLst>
              <a:ext uri="{FF2B5EF4-FFF2-40B4-BE49-F238E27FC236}">
                <a16:creationId xmlns:a16="http://schemas.microsoft.com/office/drawing/2014/main" id="{BF267681-B440-F6BB-31E7-73DDB63FEB2D}"/>
              </a:ext>
            </a:extLst>
          </p:cNvPr>
          <p:cNvSpPr>
            <a:spLocks noGrp="1"/>
          </p:cNvSpPr>
          <p:nvPr>
            <p:ph idx="1"/>
          </p:nvPr>
        </p:nvSpPr>
        <p:spPr/>
        <p:txBody>
          <a:bodyPr/>
          <a:lstStyle/>
          <a:p>
            <a:r>
              <a:rPr lang="en-US" sz="2800" dirty="0">
                <a:latin typeface="Montserrat" panose="00000500000000000000" pitchFamily="2" charset="0"/>
              </a:rPr>
              <a:t>Identify one practice you would like to focus on.</a:t>
            </a:r>
          </a:p>
          <a:p>
            <a:r>
              <a:rPr lang="en-US" sz="2800" dirty="0">
                <a:latin typeface="Montserrat" panose="00000500000000000000" pitchFamily="2" charset="0"/>
              </a:rPr>
              <a:t>How might you use this practice in a way that is responsive to children’s lives</a:t>
            </a:r>
            <a:r>
              <a:rPr lang="en-US" dirty="0">
                <a:latin typeface="Montserrat" panose="00000500000000000000" pitchFamily="2" charset="0"/>
              </a:rPr>
              <a:t>?</a:t>
            </a:r>
            <a:endParaRPr lang="en-US" sz="2800" dirty="0">
              <a:latin typeface="Montserrat" panose="00000500000000000000" pitchFamily="2" charset="0"/>
            </a:endParaRPr>
          </a:p>
        </p:txBody>
      </p:sp>
    </p:spTree>
    <p:extLst>
      <p:ext uri="{BB962C8B-B14F-4D97-AF65-F5344CB8AC3E}">
        <p14:creationId xmlns:p14="http://schemas.microsoft.com/office/powerpoint/2010/main" val="360587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D35E3-005E-1188-B5B4-3D8E1FE30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256D1-4A8A-4941-214C-AFFC5C2DF3B0}"/>
              </a:ext>
            </a:extLst>
          </p:cNvPr>
          <p:cNvSpPr>
            <a:spLocks noGrp="1"/>
          </p:cNvSpPr>
          <p:nvPr>
            <p:ph type="title"/>
          </p:nvPr>
        </p:nvSpPr>
        <p:spPr>
          <a:xfrm>
            <a:off x="844613" y="77765"/>
            <a:ext cx="10834075" cy="895630"/>
          </a:xfrm>
        </p:spPr>
        <p:txBody>
          <a:bodyPr/>
          <a:lstStyle/>
          <a:p>
            <a:r>
              <a:rPr lang="en-US" dirty="0">
                <a:latin typeface="Montserrat" panose="00000500000000000000" pitchFamily="2" charset="0"/>
              </a:rPr>
              <a:t>Discuss: </a:t>
            </a:r>
            <a:r>
              <a:rPr lang="en-US" sz="2800" b="0" dirty="0">
                <a:latin typeface="Montserrat Medium" panose="00000600000000000000" pitchFamily="2" charset="0"/>
              </a:rPr>
              <a:t>Using M</a:t>
            </a:r>
            <a:r>
              <a:rPr lang="en-US" sz="2800" b="0" baseline="30000" dirty="0">
                <a:latin typeface="Montserrat Medium" panose="00000600000000000000" pitchFamily="2" charset="0"/>
              </a:rPr>
              <a:t>5</a:t>
            </a:r>
            <a:r>
              <a:rPr lang="en-US" sz="2800" b="0" dirty="0">
                <a:latin typeface="Montserrat Medium" panose="00000600000000000000" pitchFamily="2" charset="0"/>
              </a:rPr>
              <a:t> to Support Learning About Addition and Subtraction</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7319326E-2772-A480-ADB2-F56829932B18}"/>
              </a:ext>
            </a:extLst>
          </p:cNvPr>
          <p:cNvSpPr>
            <a:spLocks noGrp="1"/>
          </p:cNvSpPr>
          <p:nvPr>
            <p:ph idx="1"/>
          </p:nvPr>
        </p:nvSpPr>
        <p:spPr>
          <a:xfrm>
            <a:off x="766690" y="1139484"/>
            <a:ext cx="10911998" cy="4609827"/>
          </a:xfrm>
        </p:spPr>
        <p:txBody>
          <a:bodyPr anchor="ctr" anchorCtr="0">
            <a:normAutofit lnSpcReduction="10000"/>
          </a:bodyPr>
          <a:lstStyle/>
          <a:p>
            <a:pPr marL="0" indent="0">
              <a:buNone/>
            </a:pPr>
            <a:r>
              <a:rPr lang="en-US" dirty="0"/>
              <a:t>Discuss the practice you might try in your learning setting. How might you use that practice in a way that is responsive to children’s:</a:t>
            </a:r>
          </a:p>
          <a:p>
            <a:r>
              <a:rPr lang="en-US" dirty="0"/>
              <a:t>interests</a:t>
            </a:r>
          </a:p>
          <a:p>
            <a:r>
              <a:rPr lang="en-US" dirty="0"/>
              <a:t>cultures</a:t>
            </a:r>
          </a:p>
          <a:p>
            <a:r>
              <a:rPr lang="en-US" dirty="0"/>
              <a:t>lived experiences</a:t>
            </a:r>
          </a:p>
          <a:p>
            <a:r>
              <a:rPr lang="en-US" dirty="0"/>
              <a:t>abilities</a:t>
            </a:r>
          </a:p>
          <a:p>
            <a:r>
              <a:rPr lang="en-US" dirty="0"/>
              <a:t>languages </a:t>
            </a:r>
          </a:p>
        </p:txBody>
      </p:sp>
    </p:spTree>
    <p:extLst>
      <p:ext uri="{BB962C8B-B14F-4D97-AF65-F5344CB8AC3E}">
        <p14:creationId xmlns:p14="http://schemas.microsoft.com/office/powerpoint/2010/main" val="1202319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183FB-4FB9-3CBE-D6B3-2217D010B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B0DA4-9074-55FF-6FEE-A89B3C6CF5E8}"/>
              </a:ext>
            </a:extLst>
          </p:cNvPr>
          <p:cNvSpPr>
            <a:spLocks noGrp="1"/>
          </p:cNvSpPr>
          <p:nvPr>
            <p:ph type="title"/>
          </p:nvPr>
        </p:nvSpPr>
        <p:spPr>
          <a:xfrm>
            <a:off x="844613" y="246577"/>
            <a:ext cx="10834075" cy="507831"/>
          </a:xfrm>
        </p:spPr>
        <p:txBody>
          <a:bodyPr/>
          <a:lstStyle/>
          <a:p>
            <a:r>
              <a:rPr lang="en-US" dirty="0">
                <a:latin typeface="Montserrat" panose="00000500000000000000" pitchFamily="2" charset="0"/>
              </a:rPr>
              <a:t>Explore: </a:t>
            </a:r>
            <a:r>
              <a:rPr lang="en-US" b="0" dirty="0">
                <a:latin typeface="Montserrat Medium" panose="00000600000000000000" pitchFamily="2" charset="0"/>
              </a:rPr>
              <a:t>Adding and Subtracting with a Story</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9AF46851-0072-5099-D31A-15522ECDE968}"/>
              </a:ext>
            </a:extLst>
          </p:cNvPr>
          <p:cNvSpPr>
            <a:spLocks noGrp="1"/>
          </p:cNvSpPr>
          <p:nvPr>
            <p:ph idx="1"/>
          </p:nvPr>
        </p:nvSpPr>
        <p:spPr>
          <a:xfrm>
            <a:off x="766690" y="1139485"/>
            <a:ext cx="10911998" cy="1589648"/>
          </a:xfrm>
        </p:spPr>
        <p:txBody>
          <a:bodyPr anchor="ctr" anchorCtr="0">
            <a:normAutofit/>
          </a:bodyPr>
          <a:lstStyle/>
          <a:p>
            <a:pPr marL="0" indent="0" algn="ctr">
              <a:buNone/>
            </a:pPr>
            <a:r>
              <a:rPr lang="en-US" sz="2800" dirty="0">
                <a:latin typeface="Montserrat" panose="00000500000000000000" pitchFamily="2" charset="0"/>
              </a:rPr>
              <a:t>Review a children’s book. What are some ways you might use the book to support children in adding and subtracting?</a:t>
            </a:r>
          </a:p>
        </p:txBody>
      </p:sp>
      <p:pic>
        <p:nvPicPr>
          <p:cNvPr id="11" name="Picture 10">
            <a:extLst>
              <a:ext uri="{FF2B5EF4-FFF2-40B4-BE49-F238E27FC236}">
                <a16:creationId xmlns:a16="http://schemas.microsoft.com/office/drawing/2014/main" id="{064FB211-1D6D-FB82-1339-76FB64D9193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1649" y="2823451"/>
            <a:ext cx="2171699" cy="2514601"/>
          </a:xfrm>
          <a:prstGeom prst="roundRect">
            <a:avLst/>
          </a:prstGeom>
        </p:spPr>
      </p:pic>
      <p:pic>
        <p:nvPicPr>
          <p:cNvPr id="5" name="Picture 4">
            <a:extLst>
              <a:ext uri="{FF2B5EF4-FFF2-40B4-BE49-F238E27FC236}">
                <a16:creationId xmlns:a16="http://schemas.microsoft.com/office/drawing/2014/main" id="{CA6F8DF0-6AA6-2B62-E9DC-75789C5670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8372" y="2823451"/>
            <a:ext cx="2171700" cy="2514600"/>
          </a:xfrm>
          <a:prstGeom prst="rect">
            <a:avLst/>
          </a:prstGeom>
        </p:spPr>
      </p:pic>
      <p:pic>
        <p:nvPicPr>
          <p:cNvPr id="4" name="Picture 3">
            <a:extLst>
              <a:ext uri="{FF2B5EF4-FFF2-40B4-BE49-F238E27FC236}">
                <a16:creationId xmlns:a16="http://schemas.microsoft.com/office/drawing/2014/main" id="{41A23A4B-6FAE-E735-B8DC-D5AD7217A2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5096" y="2823451"/>
            <a:ext cx="2171700" cy="2505075"/>
          </a:xfrm>
          <a:prstGeom prst="rect">
            <a:avLst/>
          </a:prstGeom>
        </p:spPr>
      </p:pic>
      <p:sp>
        <p:nvSpPr>
          <p:cNvPr id="10" name="Content Placeholder 2">
            <a:extLst>
              <a:ext uri="{FF2B5EF4-FFF2-40B4-BE49-F238E27FC236}">
                <a16:creationId xmlns:a16="http://schemas.microsoft.com/office/drawing/2014/main" id="{22F61E31-6451-69D8-4C6B-C6227F2EEF78}"/>
              </a:ext>
            </a:extLst>
          </p:cNvPr>
          <p:cNvSpPr txBox="1">
            <a:spLocks/>
          </p:cNvSpPr>
          <p:nvPr/>
        </p:nvSpPr>
        <p:spPr>
          <a:xfrm>
            <a:off x="507960" y="5950863"/>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767676"/>
                </a:solidFill>
                <a:effectLst/>
                <a:latin typeface="Montserrat" panose="00000500000000000000" pitchFamily="50" charset="0"/>
                <a:ea typeface="DengXian" panose="02010600030101010101" pitchFamily="2" charset="-122"/>
                <a:cs typeface="Times New Roman" panose="02020603050405020304" pitchFamily="18" charset="0"/>
              </a:rPr>
              <a:t>Casey</a:t>
            </a:r>
            <a:r>
              <a:rPr lang="en-US" sz="1600" dirty="0">
                <a:solidFill>
                  <a:srgbClr val="767676"/>
                </a:solidFill>
                <a:latin typeface="Montserrat" panose="00000500000000000000" pitchFamily="50" charset="0"/>
                <a:ea typeface="DengXian" panose="02010600030101010101" pitchFamily="2" charset="-122"/>
                <a:cs typeface="Times New Roman" panose="02020603050405020304" pitchFamily="18" charset="0"/>
              </a:rPr>
              <a:t> </a:t>
            </a:r>
            <a:r>
              <a:rPr lang="en-US" sz="1600" dirty="0">
                <a:solidFill>
                  <a:srgbClr val="767676"/>
                </a:solidFill>
                <a:effectLst/>
                <a:latin typeface="Montserrat" panose="00000500000000000000" pitchFamily="50" charset="0"/>
                <a:ea typeface="DengXian" panose="02010600030101010101" pitchFamily="2" charset="-122"/>
                <a:cs typeface="Times New Roman" panose="02020603050405020304" pitchFamily="18" charset="0"/>
              </a:rPr>
              <a:t>et al. (2004); </a:t>
            </a:r>
            <a:r>
              <a:rPr lang="en-US" sz="1600" dirty="0">
                <a:solidFill>
                  <a:srgbClr val="767676"/>
                </a:solidFill>
                <a:effectLst/>
                <a:latin typeface="Montserrat" panose="00000500000000000000" pitchFamily="50" charset="0"/>
                <a:ea typeface="Calibri" panose="020F0502020204030204" pitchFamily="34" charset="0"/>
              </a:rPr>
              <a:t>Hassinger-Das et al. (2015)</a:t>
            </a:r>
            <a:endParaRPr lang="en-US" sz="1600" dirty="0">
              <a:solidFill>
                <a:srgbClr val="767676"/>
              </a:solidFill>
              <a:latin typeface="Montserrat" panose="00000500000000000000" pitchFamily="50" charset="0"/>
            </a:endParaRPr>
          </a:p>
        </p:txBody>
      </p:sp>
    </p:spTree>
    <p:extLst>
      <p:ext uri="{BB962C8B-B14F-4D97-AF65-F5344CB8AC3E}">
        <p14:creationId xmlns:p14="http://schemas.microsoft.com/office/powerpoint/2010/main" val="1522582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CC2BC-8773-130B-D778-7AE91B37A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FAB33-E506-0B70-8863-277234B4F62E}"/>
              </a:ext>
            </a:extLst>
          </p:cNvPr>
          <p:cNvSpPr>
            <a:spLocks noGrp="1"/>
          </p:cNvSpPr>
          <p:nvPr>
            <p:ph type="title"/>
          </p:nvPr>
        </p:nvSpPr>
        <p:spPr>
          <a:xfrm>
            <a:off x="844613" y="232509"/>
            <a:ext cx="10834075" cy="507831"/>
          </a:xfrm>
        </p:spPr>
        <p:txBody>
          <a:bodyPr/>
          <a:lstStyle/>
          <a:p>
            <a:r>
              <a:rPr lang="en-US" dirty="0"/>
              <a:t>Reflection and Planning</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C6D6B4EC-BE00-D58E-A521-1491F4C04DDC}"/>
              </a:ext>
            </a:extLst>
          </p:cNvPr>
          <p:cNvSpPr>
            <a:spLocks noGrp="1"/>
          </p:cNvSpPr>
          <p:nvPr>
            <p:ph idx="1"/>
          </p:nvPr>
        </p:nvSpPr>
        <p:spPr>
          <a:xfrm>
            <a:off x="766690" y="1139484"/>
            <a:ext cx="10911998" cy="4609827"/>
          </a:xfrm>
        </p:spPr>
        <p:txBody>
          <a:bodyPr anchor="ctr" anchorCtr="0">
            <a:normAutofit/>
          </a:bodyPr>
          <a:lstStyle/>
          <a:p>
            <a:pPr marL="0" indent="0" algn="ctr">
              <a:spcAft>
                <a:spcPts val="3600"/>
              </a:spcAft>
              <a:buNone/>
            </a:pPr>
            <a:r>
              <a:rPr lang="en-US" dirty="0"/>
              <a:t>What is something you already do to support </a:t>
            </a:r>
            <a:br>
              <a:rPr lang="en-US" dirty="0"/>
            </a:br>
            <a:r>
              <a:rPr lang="en-US" dirty="0"/>
              <a:t>children in adding and subtracting?</a:t>
            </a:r>
          </a:p>
          <a:p>
            <a:pPr marL="0" indent="0" algn="ctr">
              <a:buNone/>
            </a:pPr>
            <a:r>
              <a:rPr lang="en-US" dirty="0"/>
              <a:t>What is something new you want to try </a:t>
            </a:r>
            <a:br>
              <a:rPr lang="en-US" dirty="0"/>
            </a:br>
            <a:r>
              <a:rPr lang="en-US" dirty="0"/>
              <a:t>to further support children in adding and subtracting?</a:t>
            </a:r>
          </a:p>
        </p:txBody>
      </p:sp>
    </p:spTree>
    <p:extLst>
      <p:ext uri="{BB962C8B-B14F-4D97-AF65-F5344CB8AC3E}">
        <p14:creationId xmlns:p14="http://schemas.microsoft.com/office/powerpoint/2010/main" val="82069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13692" y="2244129"/>
            <a:ext cx="4107860" cy="3735311"/>
          </a:xfrm>
        </p:spPr>
        <p:txBody>
          <a:bodyPr/>
          <a:lstStyle/>
          <a:p>
            <a:pPr algn="ctr"/>
            <a:r>
              <a:rPr lang="en-US" sz="4900" b="1" dirty="0">
                <a:solidFill>
                  <a:schemeClr val="bg1"/>
                </a:solidFill>
                <a:latin typeface="Montserrat" pitchFamily="2" charset="77"/>
              </a:rPr>
              <a:t>Observe: </a:t>
            </a:r>
            <a:r>
              <a:rPr lang="en-US" sz="4900" b="0" dirty="0">
                <a:solidFill>
                  <a:schemeClr val="bg1"/>
                </a:solidFill>
                <a:latin typeface="Montserrat Medium" panose="00000600000000000000" pitchFamily="2" charset="0"/>
              </a:rPr>
              <a:t>Adding and Subtracting</a:t>
            </a:r>
            <a:endParaRPr lang="en-US" sz="4800" b="0" dirty="0">
              <a:solidFill>
                <a:schemeClr val="bg1"/>
              </a:solidFill>
              <a:latin typeface="Montserrat Medium" panose="00000600000000000000" pitchFamily="2" charset="0"/>
            </a:endParaRPr>
          </a:p>
        </p:txBody>
      </p:sp>
      <p:pic>
        <p:nvPicPr>
          <p:cNvPr id="3" name="Content Placeholder 4">
            <a:extLst>
              <a:ext uri="{FF2B5EF4-FFF2-40B4-BE49-F238E27FC236}">
                <a16:creationId xmlns:a16="http://schemas.microsoft.com/office/drawing/2014/main" id="{8A87488D-997A-CDBA-A373-5849B7175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25000" contrast="20000"/>
                    </a14:imgEffect>
                  </a14:imgLayer>
                </a14:imgProps>
              </a:ext>
              <a:ext uri="{28A0092B-C50C-407E-A947-70E740481C1C}">
                <a14:useLocalDpi xmlns:a14="http://schemas.microsoft.com/office/drawing/2010/main"/>
              </a:ext>
            </a:extLst>
          </a:blip>
          <a:srcRect/>
          <a:stretch/>
        </p:blipFill>
        <p:spPr>
          <a:xfrm>
            <a:off x="6225655" y="691308"/>
            <a:ext cx="4852653" cy="4378908"/>
          </a:xfrm>
          <a:prstGeom prst="rect">
            <a:avLst/>
          </a:prstGeom>
        </p:spPr>
      </p:pic>
      <p:sp>
        <p:nvSpPr>
          <p:cNvPr id="6" name="TextBox 5">
            <a:extLst>
              <a:ext uri="{FF2B5EF4-FFF2-40B4-BE49-F238E27FC236}">
                <a16:creationId xmlns:a16="http://schemas.microsoft.com/office/drawing/2014/main" id="{CD9C36F6-8415-5095-9570-36C2B85AFFAC}"/>
              </a:ext>
            </a:extLst>
          </p:cNvPr>
          <p:cNvSpPr txBox="1"/>
          <p:nvPr/>
        </p:nvSpPr>
        <p:spPr>
          <a:xfrm>
            <a:off x="6093942" y="5204619"/>
            <a:ext cx="5329024" cy="1323439"/>
          </a:xfrm>
          <a:prstGeom prst="rect">
            <a:avLst/>
          </a:prstGeom>
          <a:noFill/>
        </p:spPr>
        <p:txBody>
          <a:bodyPr wrap="square" lIns="91440" tIns="45720" rIns="91440" bIns="45720" anchor="t">
            <a:spAutoFit/>
          </a:bodyPr>
          <a:lstStyle/>
          <a:p>
            <a:r>
              <a:rPr lang="en-US" sz="1600" kern="100" dirty="0">
                <a:latin typeface="Montserrat"/>
                <a:ea typeface="Calibri"/>
                <a:cs typeface="Times New Roman"/>
                <a:hlinkClick r:id="rId5"/>
              </a:rPr>
              <a:t>Adding and Subtracting During Snack (3–5 years)</a:t>
            </a:r>
            <a:endParaRPr lang="en-US" sz="1600" kern="100" dirty="0">
              <a:latin typeface="Montserrat"/>
              <a:ea typeface="Calibri"/>
              <a:cs typeface="Times New Roman"/>
            </a:endParaRPr>
          </a:p>
          <a:p>
            <a:endParaRPr lang="en-US" sz="1600" kern="100" dirty="0">
              <a:latin typeface="Montserrat"/>
              <a:ea typeface="Calibri"/>
              <a:cs typeface="Times New Roman"/>
            </a:endParaRPr>
          </a:p>
          <a:p>
            <a:pPr marL="0" marR="0">
              <a:spcBef>
                <a:spcPts val="0"/>
              </a:spcBef>
            </a:pPr>
            <a:r>
              <a:rPr lang="en-US" sz="1600" kern="100" dirty="0">
                <a:effectLst/>
                <a:latin typeface="Montserrat"/>
                <a:ea typeface="Calibri"/>
                <a:cs typeface="Times New Roman"/>
                <a:hlinkClick r:id="rId6"/>
              </a:rPr>
              <a:t>Adding and Subtracting </a:t>
            </a:r>
            <a:r>
              <a:rPr lang="en-US" sz="1600" kern="100" dirty="0">
                <a:latin typeface="Montserrat"/>
                <a:ea typeface="Calibri"/>
                <a:cs typeface="Times New Roman"/>
                <a:hlinkClick r:id="rId6"/>
              </a:rPr>
              <a:t>During Snack (3–5 years) - Audio Descriptive Version</a:t>
            </a:r>
            <a:endParaRPr lang="en-US" sz="1600" kern="100">
              <a:latin typeface="Calibri"/>
              <a:ea typeface="Calibri"/>
              <a:cs typeface="Calibri"/>
              <a:hlinkClick r:id="rId6"/>
            </a:endParaRPr>
          </a:p>
          <a:p>
            <a:pPr>
              <a:spcAft>
                <a:spcPts val="1200"/>
              </a:spcAft>
            </a:pPr>
            <a:endParaRPr lang="en-US" sz="1600" kern="100" dirty="0">
              <a:latin typeface="Montserrat"/>
              <a:ea typeface="Calibri"/>
              <a:cs typeface="Times New Roman"/>
            </a:endParaRPr>
          </a:p>
        </p:txBody>
      </p:sp>
    </p:spTree>
    <p:extLst>
      <p:ext uri="{BB962C8B-B14F-4D97-AF65-F5344CB8AC3E}">
        <p14:creationId xmlns:p14="http://schemas.microsoft.com/office/powerpoint/2010/main" val="22586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1013783" cy="507831"/>
          </a:xfrm>
        </p:spPr>
        <p:txBody>
          <a:bodyPr/>
          <a:lstStyle/>
          <a:p>
            <a:r>
              <a:rPr lang="en-US" dirty="0"/>
              <a:t>Adding and Subtracting to Solve Problems of Interest</a:t>
            </a:r>
            <a:endParaRPr lang="en-US" b="1" dirty="0">
              <a:solidFill>
                <a:schemeClr val="bg1"/>
              </a:solidFill>
              <a:latin typeface="Montserrat" pitchFamily="2" charset="77"/>
            </a:endParaRPr>
          </a:p>
        </p:txBody>
      </p:sp>
      <p:pic>
        <p:nvPicPr>
          <p:cNvPr id="12" name="Picture 11">
            <a:extLst>
              <a:ext uri="{FF2B5EF4-FFF2-40B4-BE49-F238E27FC236}">
                <a16:creationId xmlns:a16="http://schemas.microsoft.com/office/drawing/2014/main" id="{CEBE3338-6E43-18E0-EE9A-EC6B10BA08A6}"/>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6000"/>
                    </a14:imgEffect>
                  </a14:imgLayer>
                </a14:imgProps>
              </a:ext>
              <a:ext uri="{28A0092B-C50C-407E-A947-70E740481C1C}">
                <a14:useLocalDpi xmlns:a14="http://schemas.microsoft.com/office/drawing/2010/main"/>
              </a:ext>
            </a:extLst>
          </a:blip>
          <a:srcRect/>
          <a:stretch/>
        </p:blipFill>
        <p:spPr>
          <a:xfrm>
            <a:off x="257562" y="1926383"/>
            <a:ext cx="2660480" cy="2201340"/>
          </a:xfrm>
          <a:prstGeom prst="rect">
            <a:avLst/>
          </a:prstGeom>
        </p:spPr>
      </p:pic>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52668" y="4254338"/>
            <a:ext cx="2660480" cy="434898"/>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Mealtime</a:t>
            </a:r>
            <a:endParaRPr lang="en-US" sz="3200" dirty="0">
              <a:solidFill>
                <a:srgbClr val="3F3F3F"/>
              </a:solidFill>
              <a:latin typeface="Montserrat" pitchFamily="2" charset="77"/>
              <a:cs typeface="Helvetica" panose="020B0604020202020204" pitchFamily="34" charset="0"/>
            </a:endParaRPr>
          </a:p>
        </p:txBody>
      </p:sp>
      <p:pic>
        <p:nvPicPr>
          <p:cNvPr id="7" name="Picture 6">
            <a:extLst>
              <a:ext uri="{FF2B5EF4-FFF2-40B4-BE49-F238E27FC236}">
                <a16:creationId xmlns:a16="http://schemas.microsoft.com/office/drawing/2014/main" id="{EF76604C-9654-2313-8BB5-4B0B81C19640}"/>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4000"/>
                    </a14:imgEffect>
                  </a14:imgLayer>
                </a14:imgProps>
              </a:ext>
              <a:ext uri="{28A0092B-C50C-407E-A947-70E740481C1C}">
                <a14:useLocalDpi xmlns:a14="http://schemas.microsoft.com/office/drawing/2010/main"/>
              </a:ext>
            </a:extLst>
          </a:blip>
          <a:srcRect/>
          <a:stretch/>
        </p:blipFill>
        <p:spPr>
          <a:xfrm>
            <a:off x="3154328" y="1926387"/>
            <a:ext cx="2660480" cy="2201340"/>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3154329" y="4259469"/>
            <a:ext cx="2660480" cy="42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Pretend Play</a:t>
            </a:r>
          </a:p>
        </p:txBody>
      </p:sp>
      <p:pic>
        <p:nvPicPr>
          <p:cNvPr id="4" name="Picture 3">
            <a:extLst>
              <a:ext uri="{FF2B5EF4-FFF2-40B4-BE49-F238E27FC236}">
                <a16:creationId xmlns:a16="http://schemas.microsoft.com/office/drawing/2014/main" id="{801F93BB-D60D-F57A-612F-4B6C817654CD}"/>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51094" y="1926383"/>
            <a:ext cx="2745718" cy="2201340"/>
          </a:xfrm>
          <a:prstGeom prst="rect">
            <a:avLst/>
          </a:prstGeom>
        </p:spPr>
      </p:pic>
      <p:sp>
        <p:nvSpPr>
          <p:cNvPr id="14" name="Content Placeholder 4">
            <a:extLst>
              <a:ext uri="{FF2B5EF4-FFF2-40B4-BE49-F238E27FC236}">
                <a16:creationId xmlns:a16="http://schemas.microsoft.com/office/drawing/2014/main" id="{5C251D6F-61E2-C514-8655-495B3D76BBE4}"/>
              </a:ext>
            </a:extLst>
          </p:cNvPr>
          <p:cNvSpPr txBox="1">
            <a:spLocks/>
          </p:cNvSpPr>
          <p:nvPr/>
        </p:nvSpPr>
        <p:spPr>
          <a:xfrm>
            <a:off x="6051094" y="4259468"/>
            <a:ext cx="2772815" cy="42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Games</a:t>
            </a:r>
          </a:p>
        </p:txBody>
      </p:sp>
      <p:pic>
        <p:nvPicPr>
          <p:cNvPr id="13" name="Picture 12">
            <a:extLst>
              <a:ext uri="{FF2B5EF4-FFF2-40B4-BE49-F238E27FC236}">
                <a16:creationId xmlns:a16="http://schemas.microsoft.com/office/drawing/2014/main" id="{6DCAF0AA-B3DC-E857-C822-F2CC4B682FAF}"/>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9033098" y="1926383"/>
            <a:ext cx="2947808" cy="2201340"/>
          </a:xfrm>
          <a:prstGeom prst="rect">
            <a:avLst/>
          </a:prstGeom>
        </p:spPr>
      </p:pic>
      <p:sp>
        <p:nvSpPr>
          <p:cNvPr id="15" name="Content Placeholder 4">
            <a:extLst>
              <a:ext uri="{FF2B5EF4-FFF2-40B4-BE49-F238E27FC236}">
                <a16:creationId xmlns:a16="http://schemas.microsoft.com/office/drawing/2014/main" id="{E590551E-535A-CF66-9B2A-4ED43A70EEB6}"/>
              </a:ext>
            </a:extLst>
          </p:cNvPr>
          <p:cNvSpPr txBox="1">
            <a:spLocks/>
          </p:cNvSpPr>
          <p:nvPr/>
        </p:nvSpPr>
        <p:spPr>
          <a:xfrm>
            <a:off x="9033098" y="4254338"/>
            <a:ext cx="2947808" cy="42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Outside Exploration</a:t>
            </a:r>
          </a:p>
        </p:txBody>
      </p:sp>
    </p:spTree>
    <p:extLst>
      <p:ext uri="{BB962C8B-B14F-4D97-AF65-F5344CB8AC3E}">
        <p14:creationId xmlns:p14="http://schemas.microsoft.com/office/powerpoint/2010/main" val="391284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n-US" dirty="0"/>
              <a:t>Learning About Addition and Subtraction</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7" y="44536"/>
            <a:ext cx="10834075" cy="923330"/>
          </a:xfrm>
        </p:spPr>
        <p:txBody>
          <a:bodyPr/>
          <a:lstStyle/>
          <a:p>
            <a:r>
              <a:rPr lang="en-US" b="1" dirty="0">
                <a:solidFill>
                  <a:schemeClr val="bg1"/>
                </a:solidFill>
              </a:rPr>
              <a:t>The California Preschool/TK Learning Foundations: Number Operations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901653" y="1139483"/>
            <a:ext cx="5194347" cy="4682673"/>
          </a:xfrm>
        </p:spPr>
        <p:txBody>
          <a:bodyPr anchor="ctr" anchorCtr="0">
            <a:normAutofit fontScale="92500" lnSpcReduction="20000"/>
          </a:bodyPr>
          <a:lstStyle/>
          <a:p>
            <a:pPr marL="0" indent="0">
              <a:spcBef>
                <a:spcPts val="0"/>
              </a:spcBef>
              <a:buNone/>
            </a:pPr>
            <a:r>
              <a:rPr lang="en-US" sz="2600" b="1" dirty="0">
                <a:solidFill>
                  <a:schemeClr val="accent4"/>
                </a:solidFill>
                <a:latin typeface="Montserrat" panose="00000500000000000000" pitchFamily="2" charset="0"/>
              </a:rPr>
              <a:t>Strand 2.0:</a:t>
            </a:r>
            <a:r>
              <a:rPr lang="en-US" sz="2600" dirty="0">
                <a:solidFill>
                  <a:schemeClr val="accent4"/>
                </a:solidFill>
                <a:latin typeface="Montserrat" panose="00000500000000000000" pitchFamily="2" charset="0"/>
              </a:rPr>
              <a:t> </a:t>
            </a:r>
            <a:r>
              <a:rPr lang="en-US" sz="2600" kern="100" dirty="0">
                <a:solidFill>
                  <a:schemeClr val="accent4"/>
                </a:solidFill>
                <a:effectLst/>
                <a:latin typeface="Montserrat SemiBold" panose="00000700000000000000" pitchFamily="2" charset="0"/>
                <a:ea typeface="Calibri" panose="020F0502020204030204" pitchFamily="34" charset="0"/>
                <a:cs typeface="Times New Roman" panose="02020603050405020304" pitchFamily="18" charset="0"/>
              </a:rPr>
              <a:t>Operations and Algebraic Thinking</a:t>
            </a:r>
            <a:endParaRPr lang="en-US" sz="2600" dirty="0">
              <a:solidFill>
                <a:schemeClr val="accent4"/>
              </a:solidFill>
              <a:latin typeface="Montserrat SemiBold" panose="00000700000000000000" pitchFamily="2" charset="0"/>
            </a:endParaRPr>
          </a:p>
          <a:p>
            <a:r>
              <a:rPr lang="en-US" sz="2600" b="1" dirty="0">
                <a:latin typeface="Montserrat" panose="00000500000000000000" pitchFamily="2" charset="0"/>
              </a:rPr>
              <a:t>Sub-strand:</a:t>
            </a:r>
            <a:r>
              <a:rPr lang="en-US" sz="2600" dirty="0">
                <a:latin typeface="Montserrat" panose="00000500000000000000" pitchFamily="2" charset="0"/>
              </a:rPr>
              <a:t> </a:t>
            </a:r>
            <a:r>
              <a:rPr lang="en-US" sz="2600" kern="100" dirty="0">
                <a:effectLst/>
                <a:latin typeface="Montserrat" panose="00000500000000000000" pitchFamily="2" charset="0"/>
                <a:ea typeface="Calibri" panose="020F0502020204030204" pitchFamily="34" charset="0"/>
                <a:cs typeface="Times New Roman" panose="02020603050405020304" pitchFamily="18" charset="0"/>
              </a:rPr>
              <a:t>Number Operations</a:t>
            </a:r>
            <a:endParaRPr lang="en-US" sz="2600" dirty="0">
              <a:latin typeface="Montserrat" panose="00000500000000000000" pitchFamily="2" charset="0"/>
            </a:endParaRPr>
          </a:p>
          <a:p>
            <a:pPr>
              <a:spcBef>
                <a:spcPts val="0"/>
              </a:spcBef>
            </a:pPr>
            <a:r>
              <a:rPr lang="en-US" sz="2600" kern="100" dirty="0">
                <a:effectLst/>
                <a:latin typeface="Montserrat" panose="00000500000000000000" pitchFamily="2" charset="0"/>
                <a:ea typeface="Calibri" panose="020F0502020204030204" pitchFamily="34" charset="0"/>
                <a:cs typeface="Times New Roman" panose="02020603050405020304" pitchFamily="18" charset="0"/>
              </a:rPr>
              <a:t>Adding makes more, and taking away makes less.</a:t>
            </a:r>
          </a:p>
          <a:p>
            <a:pPr>
              <a:spcBef>
                <a:spcPts val="0"/>
              </a:spcBef>
            </a:pPr>
            <a:r>
              <a:rPr lang="en-US" sz="2600" kern="100" dirty="0">
                <a:effectLst/>
                <a:latin typeface="Montserrat" panose="00000500000000000000" pitchFamily="2" charset="0"/>
                <a:ea typeface="Calibri" panose="020F0502020204030204" pitchFamily="34" charset="0"/>
                <a:cs typeface="Times New Roman" panose="02020603050405020304" pitchFamily="18" charset="0"/>
              </a:rPr>
              <a:t>Numbers can be put together (composed) and taken apart (decomposed). </a:t>
            </a:r>
          </a:p>
          <a:p>
            <a:pPr>
              <a:spcBef>
                <a:spcPts val="0"/>
              </a:spcBef>
            </a:pPr>
            <a:r>
              <a:rPr lang="en-US" sz="2600" kern="100" dirty="0">
                <a:latin typeface="Montserrat" panose="00000500000000000000" pitchFamily="2" charset="0"/>
                <a:cs typeface="Times New Roman" panose="02020603050405020304" pitchFamily="18" charset="0"/>
              </a:rPr>
              <a:t>There are different ways to solve addition and subtraction problems.</a:t>
            </a:r>
          </a:p>
        </p:txBody>
      </p:sp>
      <p:sp>
        <p:nvSpPr>
          <p:cNvPr id="4" name="Text Placeholder 4">
            <a:extLst>
              <a:ext uri="{FF2B5EF4-FFF2-40B4-BE49-F238E27FC236}">
                <a16:creationId xmlns:a16="http://schemas.microsoft.com/office/drawing/2014/main" id="{9C1A2338-BECB-86B9-2CEF-8EBAB36A05B5}"/>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600" dirty="0">
                <a:solidFill>
                  <a:srgbClr val="767676"/>
                </a:solidFill>
              </a:rPr>
              <a:t>California Department of Education (2024)</a:t>
            </a:r>
            <a:r>
              <a:rPr lang="en-US" sz="1600" kern="100" dirty="0">
                <a:solidFill>
                  <a:srgbClr val="767676"/>
                </a:solidFill>
                <a:latin typeface="Montserrat" panose="00000500000000000000" pitchFamily="2" charset="0"/>
                <a:cs typeface="Times New Roman" panose="02020603050405020304" pitchFamily="18" charset="0"/>
              </a:rPr>
              <a:t> </a:t>
            </a:r>
          </a:p>
        </p:txBody>
      </p:sp>
      <p:pic>
        <p:nvPicPr>
          <p:cNvPr id="9" name="Picture 8">
            <a:extLst>
              <a:ext uri="{FF2B5EF4-FFF2-40B4-BE49-F238E27FC236}">
                <a16:creationId xmlns:a16="http://schemas.microsoft.com/office/drawing/2014/main" id="{B499A9E1-8531-40C5-7698-8892999FF1A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8000"/>
                    </a14:imgEffect>
                  </a14:imgLayer>
                </a14:imgProps>
              </a:ext>
              <a:ext uri="{28A0092B-C50C-407E-A947-70E740481C1C}">
                <a14:useLocalDpi xmlns:a14="http://schemas.microsoft.com/office/drawing/2010/main" val="0"/>
              </a:ext>
            </a:extLst>
          </a:blip>
          <a:srcRect l="14050" r="4576"/>
          <a:stretch>
            <a:fillRect/>
          </a:stretch>
        </p:blipFill>
        <p:spPr>
          <a:xfrm>
            <a:off x="6266826" y="967866"/>
            <a:ext cx="5925174" cy="4854290"/>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5203D-CACE-A38B-DF0E-7AD08FD54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81459-8C80-1E4D-43BE-1C403E0FD89A}"/>
              </a:ext>
            </a:extLst>
          </p:cNvPr>
          <p:cNvSpPr>
            <a:spLocks noGrp="1"/>
          </p:cNvSpPr>
          <p:nvPr>
            <p:ph type="title"/>
          </p:nvPr>
        </p:nvSpPr>
        <p:spPr>
          <a:xfrm>
            <a:off x="844613" y="206314"/>
            <a:ext cx="10834075" cy="507831"/>
          </a:xfrm>
        </p:spPr>
        <p:txBody>
          <a:bodyPr/>
          <a:lstStyle/>
          <a:p>
            <a:r>
              <a:rPr lang="en-US" dirty="0"/>
              <a:t>California Common Core—Kindergarten</a:t>
            </a:r>
            <a:endParaRPr lang="en-US" b="1" dirty="0">
              <a:solidFill>
                <a:schemeClr val="bg1"/>
              </a:solidFill>
            </a:endParaRPr>
          </a:p>
        </p:txBody>
      </p:sp>
      <p:sp>
        <p:nvSpPr>
          <p:cNvPr id="6" name="Content Placeholder 5">
            <a:extLst>
              <a:ext uri="{FF2B5EF4-FFF2-40B4-BE49-F238E27FC236}">
                <a16:creationId xmlns:a16="http://schemas.microsoft.com/office/drawing/2014/main" id="{8635F9BC-BD1B-D0E9-1696-E20A48CDC44C}"/>
              </a:ext>
            </a:extLst>
          </p:cNvPr>
          <p:cNvSpPr>
            <a:spLocks noGrp="1"/>
          </p:cNvSpPr>
          <p:nvPr>
            <p:ph idx="1"/>
          </p:nvPr>
        </p:nvSpPr>
        <p:spPr>
          <a:xfrm>
            <a:off x="766689" y="963802"/>
            <a:ext cx="5329311" cy="4754714"/>
          </a:xfrm>
        </p:spPr>
        <p:txBody>
          <a:bodyPr anchor="ctr" anchorCtr="0">
            <a:normAutofit fontScale="92500"/>
          </a:bodyPr>
          <a:lstStyle/>
          <a:p>
            <a:pPr marL="0" indent="0">
              <a:spcAft>
                <a:spcPts val="1200"/>
              </a:spcAft>
              <a:buFont typeface="Arial" panose="020B0604020202020204" pitchFamily="34" charset="0"/>
              <a:buNone/>
            </a:pPr>
            <a:r>
              <a:rPr lang="en-US" sz="2100" dirty="0">
                <a:solidFill>
                  <a:schemeClr val="accent4"/>
                </a:solidFill>
                <a:latin typeface="Montserrat SemiBold" panose="00000700000000000000" pitchFamily="2" charset="0"/>
              </a:rPr>
              <a:t>Operations and Algebraic Thinking (K.OA)</a:t>
            </a:r>
          </a:p>
          <a:p>
            <a:pPr marL="231775" lvl="1">
              <a:lnSpc>
                <a:spcPct val="110000"/>
              </a:lnSpc>
              <a:spcBef>
                <a:spcPts val="0"/>
              </a:spcBef>
            </a:pPr>
            <a:r>
              <a:rPr lang="en-US" sz="2100" kern="100" dirty="0">
                <a:latin typeface="Montserrat" panose="00000500000000000000" pitchFamily="2" charset="0"/>
                <a:ea typeface="Calibri" panose="020F0502020204030204" pitchFamily="34" charset="0"/>
                <a:cs typeface="Times New Roman" panose="02020603050405020304" pitchFamily="18" charset="0"/>
              </a:rPr>
              <a:t>s</a:t>
            </a:r>
            <a:r>
              <a:rPr lang="en-US" sz="2100" kern="100" dirty="0">
                <a:effectLst/>
                <a:latin typeface="Montserrat" panose="00000500000000000000" pitchFamily="2" charset="0"/>
                <a:ea typeface="Calibri" panose="020F0502020204030204" pitchFamily="34" charset="0"/>
                <a:cs typeface="Times New Roman" panose="02020603050405020304" pitchFamily="18" charset="0"/>
              </a:rPr>
              <a:t>olve word problems using a variety of materials and strategies</a:t>
            </a:r>
          </a:p>
          <a:p>
            <a:pPr marL="231775" lvl="1">
              <a:lnSpc>
                <a:spcPct val="110000"/>
              </a:lnSpc>
              <a:spcBef>
                <a:spcPts val="0"/>
              </a:spcBef>
            </a:pPr>
            <a:r>
              <a:rPr lang="en-US" sz="2100" kern="100" dirty="0">
                <a:latin typeface="Montserrat" panose="00000500000000000000" pitchFamily="2" charset="0"/>
                <a:ea typeface="Calibri" panose="020F0502020204030204" pitchFamily="34" charset="0"/>
                <a:cs typeface="Times New Roman" panose="02020603050405020304" pitchFamily="18" charset="0"/>
              </a:rPr>
              <a:t>s</a:t>
            </a:r>
            <a:r>
              <a:rPr lang="en-US" sz="2100" kern="100" dirty="0">
                <a:effectLst/>
                <a:latin typeface="Montserrat" panose="00000500000000000000" pitchFamily="2" charset="0"/>
                <a:ea typeface="Calibri" panose="020F0502020204030204" pitchFamily="34" charset="0"/>
                <a:cs typeface="Times New Roman" panose="02020603050405020304" pitchFamily="18" charset="0"/>
              </a:rPr>
              <a:t>olve problems within 20, demonstrating greater fluency within 10</a:t>
            </a:r>
          </a:p>
          <a:p>
            <a:pPr marL="231775" lvl="1">
              <a:lnSpc>
                <a:spcPct val="110000"/>
              </a:lnSpc>
              <a:spcBef>
                <a:spcPts val="0"/>
              </a:spcBef>
            </a:pPr>
            <a:r>
              <a:rPr lang="en-US" sz="2100" kern="100" dirty="0">
                <a:latin typeface="Montserrat" panose="00000500000000000000" pitchFamily="2" charset="0"/>
                <a:ea typeface="Calibri" panose="020F0502020204030204" pitchFamily="34" charset="0"/>
                <a:cs typeface="Times New Roman" panose="02020603050405020304" pitchFamily="18" charset="0"/>
              </a:rPr>
              <a:t>e</a:t>
            </a:r>
            <a:r>
              <a:rPr lang="en-US" sz="2100" kern="100" dirty="0">
                <a:effectLst/>
                <a:latin typeface="Montserrat" panose="00000500000000000000" pitchFamily="2" charset="0"/>
                <a:ea typeface="Calibri" panose="020F0502020204030204" pitchFamily="34" charset="0"/>
                <a:cs typeface="Times New Roman" panose="02020603050405020304" pitchFamily="18" charset="0"/>
              </a:rPr>
              <a:t>xpress addition and subtraction problems using written equations</a:t>
            </a:r>
          </a:p>
          <a:p>
            <a:pPr marL="0" lvl="1" indent="0">
              <a:spcBef>
                <a:spcPts val="1800"/>
              </a:spcBef>
              <a:spcAft>
                <a:spcPts val="1200"/>
              </a:spcAft>
              <a:buNone/>
            </a:pPr>
            <a:r>
              <a:rPr lang="en-US" sz="2100" dirty="0">
                <a:solidFill>
                  <a:schemeClr val="accent4"/>
                </a:solidFill>
                <a:latin typeface="Montserrat SemiBold" panose="00000700000000000000" pitchFamily="2" charset="0"/>
              </a:rPr>
              <a:t>Number and Operations in Base Ten (K.NBT)</a:t>
            </a:r>
          </a:p>
          <a:p>
            <a:pPr marL="231775" lvl="1">
              <a:lnSpc>
                <a:spcPct val="100000"/>
              </a:lnSpc>
              <a:spcBef>
                <a:spcPts val="0"/>
              </a:spcBef>
              <a:spcAft>
                <a:spcPts val="1200"/>
              </a:spcAft>
            </a:pPr>
            <a:r>
              <a:rPr lang="en-US" sz="2100" kern="100" dirty="0">
                <a:latin typeface="Montserrat" panose="00000500000000000000" pitchFamily="2" charset="0"/>
                <a:ea typeface="Calibri" panose="020F0502020204030204" pitchFamily="34" charset="0"/>
                <a:cs typeface="Times New Roman" panose="02020603050405020304" pitchFamily="18" charset="0"/>
              </a:rPr>
              <a:t>understand place value by composing and decomposing two-digit numbers </a:t>
            </a:r>
            <a:endParaRPr lang="en-US" sz="2000" kern="100" dirty="0">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A8D9AD1-E652-1E86-E36B-3C59E53FDAC5}"/>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a:ext>
            </a:extLst>
          </a:blip>
          <a:srcRect/>
          <a:stretch/>
        </p:blipFill>
        <p:spPr>
          <a:xfrm>
            <a:off x="6264000" y="963802"/>
            <a:ext cx="5928000" cy="4754714"/>
          </a:xfrm>
          <a:prstGeom prst="rect">
            <a:avLst/>
          </a:prstGeom>
        </p:spPr>
      </p:pic>
      <p:sp>
        <p:nvSpPr>
          <p:cNvPr id="3" name="Text Placeholder 4">
            <a:extLst>
              <a:ext uri="{FF2B5EF4-FFF2-40B4-BE49-F238E27FC236}">
                <a16:creationId xmlns:a16="http://schemas.microsoft.com/office/drawing/2014/main" id="{D03D99B7-824F-8164-F113-27F9152DB646}"/>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600" dirty="0">
                <a:solidFill>
                  <a:srgbClr val="767676"/>
                </a:solidFill>
              </a:rPr>
              <a:t>California Department of Education (2013)</a:t>
            </a:r>
            <a:r>
              <a:rPr lang="en-US" sz="1600" kern="100" dirty="0">
                <a:solidFill>
                  <a:srgbClr val="767676"/>
                </a:solidFill>
                <a:latin typeface="Montserrat" panose="00000500000000000000" pitchFamily="2" charset="0"/>
                <a:cs typeface="Times New Roman" panose="02020603050405020304" pitchFamily="18" charset="0"/>
              </a:rPr>
              <a:t> </a:t>
            </a:r>
          </a:p>
        </p:txBody>
      </p:sp>
    </p:spTree>
    <p:extLst>
      <p:ext uri="{BB962C8B-B14F-4D97-AF65-F5344CB8AC3E}">
        <p14:creationId xmlns:p14="http://schemas.microsoft.com/office/powerpoint/2010/main" val="326772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dirty="0"/>
              <a:t>What Children Understand About Addition and Subtraction</a:t>
            </a:r>
            <a:endParaRPr lang="en-US" b="1" dirty="0">
              <a:latin typeface="Montserrat" pitchFamily="2" charset="77"/>
            </a:endParaRPr>
          </a:p>
        </p:txBody>
      </p:sp>
      <p:graphicFrame>
        <p:nvGraphicFramePr>
          <p:cNvPr id="20" name="Content Placeholder 7" descr="Adding makes more, and taking away makes less.&#10;Numbers can be put together (composed) and taken apart (decomposed).&#10;Numbers can be added in any order (commutative).&#10;Addition and subtraction are opposites (inverse).">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770691932"/>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Placeholder 9">
            <a:extLst>
              <a:ext uri="{FF2B5EF4-FFF2-40B4-BE49-F238E27FC236}">
                <a16:creationId xmlns:a16="http://schemas.microsoft.com/office/drawing/2014/main" id="{61F48EE8-9547-F7E8-129B-8545562D2E67}"/>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5200"/>
                    </a14:imgEffect>
                  </a14:imgLayer>
                </a14:imgProps>
              </a:ext>
              <a:ext uri="{28A0092B-C50C-407E-A947-70E740481C1C}">
                <a14:useLocalDpi xmlns:a14="http://schemas.microsoft.com/office/drawing/2010/main"/>
              </a:ext>
            </a:extLst>
          </a:blip>
          <a:srcRect/>
          <a:stretch>
            <a:fillRect/>
          </a:stretch>
        </p:blipFill>
        <p:spPr>
          <a:xfrm>
            <a:off x="0" y="0"/>
            <a:ext cx="4052145" cy="6858000"/>
          </a:xfrm>
          <a:prstGeom prst="rect">
            <a:avLst/>
          </a:prstGeom>
        </p:spPr>
      </p:pic>
    </p:spTree>
    <p:extLst>
      <p:ext uri="{BB962C8B-B14F-4D97-AF65-F5344CB8AC3E}">
        <p14:creationId xmlns:p14="http://schemas.microsoft.com/office/powerpoint/2010/main" val="1741787201"/>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1964</TotalTime>
  <Words>8619</Words>
  <Application>Microsoft Office PowerPoint</Application>
  <PresentationFormat>Widescreen</PresentationFormat>
  <Paragraphs>507</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Montserrat</vt:lpstr>
      <vt:lpstr>Poppins</vt:lpstr>
      <vt:lpstr>Montserrat Medium</vt:lpstr>
      <vt:lpstr>Courier New</vt:lpstr>
      <vt:lpstr>Wingdings</vt:lpstr>
      <vt:lpstr>Montserrat SemiBold</vt:lpstr>
      <vt:lpstr>Arial</vt:lpstr>
      <vt:lpstr>Symbol</vt:lpstr>
      <vt:lpstr>Calibri</vt:lpstr>
      <vt:lpstr>Office Theme</vt:lpstr>
      <vt:lpstr>Addition and Subtraction: Preschool, Transitional Kindergarten, and Kindergarten</vt:lpstr>
      <vt:lpstr>Acknowledgments</vt:lpstr>
      <vt:lpstr>Session Goals</vt:lpstr>
      <vt:lpstr>Observe: Adding and Subtracting</vt:lpstr>
      <vt:lpstr>Adding and Subtracting to Solve Problems of Interest</vt:lpstr>
      <vt:lpstr>Learning About Addition and Subtraction</vt:lpstr>
      <vt:lpstr>The California Preschool/TK Learning Foundations: Number Operations</vt:lpstr>
      <vt:lpstr>California Common Core—Kindergarten</vt:lpstr>
      <vt:lpstr>What Children Understand About Addition and Subtraction</vt:lpstr>
      <vt:lpstr>Adding Makes More, and Taking Away Makes Less</vt:lpstr>
      <vt:lpstr>Different Ways to Make 10</vt:lpstr>
      <vt:lpstr>Number Composition </vt:lpstr>
      <vt:lpstr>Number Decomposition</vt:lpstr>
      <vt:lpstr>Composing and Decomposing Numbers in Preschool, TK, and K</vt:lpstr>
      <vt:lpstr>Explore: Composing and Decomposing Numbers</vt:lpstr>
      <vt:lpstr>Composing and decomposing numbers supports understanding place value.</vt:lpstr>
      <vt:lpstr>Solving Addition and Subtraction Problems</vt:lpstr>
      <vt:lpstr>Play: Alphabet Addition and Subtraction (Optional)</vt:lpstr>
      <vt:lpstr>Discuss: Alphabet Addition and Subtraction (Optional)</vt:lpstr>
      <vt:lpstr>Counting Strategies</vt:lpstr>
      <vt:lpstr>Counting All and Counting On: Addition</vt:lpstr>
      <vt:lpstr>Counting On from Larger</vt:lpstr>
      <vt:lpstr>Counting All and Counting Down: Subtraction</vt:lpstr>
      <vt:lpstr>Supporting Children to Use Counting Strategies</vt:lpstr>
      <vt:lpstr>Supporting Children to Add  and Subtract</vt:lpstr>
      <vt:lpstr>How to Support Understanding of Addition and Subtraction</vt:lpstr>
      <vt:lpstr>Explore: M5 Early Math Approach</vt:lpstr>
      <vt:lpstr>Observe:  M5 in Action</vt:lpstr>
      <vt:lpstr>Discuss: M5 in Action</vt:lpstr>
      <vt:lpstr>Explore: Using M5 to Support Learning About Addition and Subtraction</vt:lpstr>
      <vt:lpstr>Discuss: Using M5 to Support Learning About Addition and Subtraction</vt:lpstr>
      <vt:lpstr>Explore: Adding and Subtracting with a Story</vt:lpstr>
      <vt:lpstr>Reflection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 and Subtraction: Preschool, Transitional Kindergarten, and Kindergarten</dc:title>
  <dc:creator/>
  <cp:lastModifiedBy>Amy Reff</cp:lastModifiedBy>
  <cp:revision>310</cp:revision>
  <cp:lastPrinted>2023-08-03T16:24:27Z</cp:lastPrinted>
  <dcterms:created xsi:type="dcterms:W3CDTF">2024-09-24T13:13:29Z</dcterms:created>
  <dcterms:modified xsi:type="dcterms:W3CDTF">2025-10-06T16:40:42Z</dcterms:modified>
</cp:coreProperties>
</file>