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1"/>
  </p:notesMasterIdLst>
  <p:handoutMasterIdLst>
    <p:handoutMasterId r:id="rId42"/>
  </p:handoutMasterIdLst>
  <p:sldIdLst>
    <p:sldId id="271" r:id="rId2"/>
    <p:sldId id="402" r:id="rId3"/>
    <p:sldId id="391" r:id="rId4"/>
    <p:sldId id="394" r:id="rId5"/>
    <p:sldId id="403" r:id="rId6"/>
    <p:sldId id="404" r:id="rId7"/>
    <p:sldId id="405" r:id="rId8"/>
    <p:sldId id="406" r:id="rId9"/>
    <p:sldId id="407" r:id="rId10"/>
    <p:sldId id="398" r:id="rId11"/>
    <p:sldId id="392" r:id="rId12"/>
    <p:sldId id="328" r:id="rId13"/>
    <p:sldId id="408" r:id="rId14"/>
    <p:sldId id="409" r:id="rId15"/>
    <p:sldId id="410" r:id="rId16"/>
    <p:sldId id="417" r:id="rId17"/>
    <p:sldId id="411" r:id="rId18"/>
    <p:sldId id="412" r:id="rId19"/>
    <p:sldId id="418" r:id="rId20"/>
    <p:sldId id="413" r:id="rId21"/>
    <p:sldId id="419" r:id="rId22"/>
    <p:sldId id="420" r:id="rId23"/>
    <p:sldId id="393" r:id="rId24"/>
    <p:sldId id="421" r:id="rId25"/>
    <p:sldId id="422" r:id="rId26"/>
    <p:sldId id="423" r:id="rId27"/>
    <p:sldId id="424" r:id="rId28"/>
    <p:sldId id="399" r:id="rId29"/>
    <p:sldId id="395" r:id="rId30"/>
    <p:sldId id="425" r:id="rId31"/>
    <p:sldId id="426" r:id="rId32"/>
    <p:sldId id="428" r:id="rId33"/>
    <p:sldId id="427" r:id="rId34"/>
    <p:sldId id="429" r:id="rId35"/>
    <p:sldId id="430" r:id="rId36"/>
    <p:sldId id="431" r:id="rId37"/>
    <p:sldId id="432" r:id="rId38"/>
    <p:sldId id="434" r:id="rId39"/>
    <p:sldId id="433" r:id="rId40"/>
  </p:sldIdLst>
  <p:sldSz cx="12192000" cy="6858000"/>
  <p:notesSz cx="6858000" cy="9144000"/>
  <p:embeddedFontLst>
    <p:embeddedFont>
      <p:font typeface="Montserrat" panose="00000500000000000000" pitchFamily="50" charset="0"/>
      <p:regular r:id="rId43"/>
      <p:bold r:id="rId44"/>
      <p:italic r:id="rId45"/>
      <p:boldItalic r:id="rId46"/>
    </p:embeddedFont>
    <p:embeddedFont>
      <p:font typeface="Montserrat Medium" panose="00000600000000000000" pitchFamily="2" charset="0"/>
      <p:regular r:id="rId47"/>
      <p: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56175657-D597-08E2-DA47-49FB6C903BBD}" name="Lexi Alexander" initials="LA" userId="S::lalexan2@wested.org::209657db-7f14-4e98-85e1-9b7d89483e08" providerId="AD"/>
  <p188:author id="{990F5A61-37B3-57C3-4E8D-1D794B946607}" name="Amy Reff" initials="AR" userId="Amy Reff"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 id="{C617A9FB-45C8-9C77-17DD-0CD54423E0F8}" name="Mary Tederstrom" initials="MT" userId="S::mteders@wested.org::fef86468-6837-408a-99aa-b8473b063d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2509F"/>
    <a:srgbClr val="0F173D"/>
    <a:srgbClr val="4C8503"/>
    <a:srgbClr val="2078AE"/>
    <a:srgbClr val="2078B0"/>
    <a:srgbClr val="8AADCB"/>
    <a:srgbClr val="9DBAD4"/>
    <a:srgbClr val="D8E4EE"/>
    <a:srgbClr val="E9EB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0" autoAdjust="0"/>
    <p:restoredTop sz="82715" autoAdjust="0"/>
  </p:normalViewPr>
  <p:slideViewPr>
    <p:cSldViewPr snapToGrid="0">
      <p:cViewPr varScale="1">
        <p:scale>
          <a:sx n="128" d="100"/>
          <a:sy n="128" d="100"/>
        </p:scale>
        <p:origin x="1350" y="14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microsoft.com/office/2018/10/relationships/authors" Target="author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CD6AB6-348E-384E-9C15-23F721B7C2CD}" type="doc">
      <dgm:prSet loTypeId="urn:microsoft.com/office/officeart/2005/8/layout/vList2" loCatId="" qsTypeId="urn:microsoft.com/office/officeart/2005/8/quickstyle/simple1" qsCatId="simple" csTypeId="urn:microsoft.com/office/officeart/2005/8/colors/accent1_1" csCatId="accent1" phldr="1"/>
      <dgm:spPr/>
      <dgm:t>
        <a:bodyPr/>
        <a:lstStyle/>
        <a:p>
          <a:endParaRPr lang="en-US"/>
        </a:p>
      </dgm:t>
    </dgm:pt>
    <dgm:pt modelId="{8769C50C-E863-1942-AA2A-4BB4313504E2}">
      <dgm:prSet phldrT="[Text]" custT="1"/>
      <dgm:spPr>
        <a:ln>
          <a:solidFill>
            <a:schemeClr val="accent4"/>
          </a:solidFill>
        </a:ln>
      </dgm:spPr>
      <dgm:t>
        <a:bodyPr/>
        <a:lstStyle/>
        <a:p>
          <a:r>
            <a:rPr lang="en-US" sz="2600" b="0" dirty="0">
              <a:latin typeface="Montserrat" pitchFamily="2" charset="77"/>
            </a:rPr>
            <a:t>Adding makes more, and taking away makes less. </a:t>
          </a:r>
        </a:p>
      </dgm:t>
    </dgm:pt>
    <dgm:pt modelId="{0F9FC8CF-8F9E-2942-9545-289DDF1037C6}" type="parTrans" cxnId="{AC58F36A-368B-EC47-9132-CB20D56AE6CB}">
      <dgm:prSet/>
      <dgm:spPr/>
      <dgm:t>
        <a:bodyPr/>
        <a:lstStyle/>
        <a:p>
          <a:endParaRPr lang="en-US"/>
        </a:p>
      </dgm:t>
    </dgm:pt>
    <dgm:pt modelId="{A2352D8A-C4EC-A84A-821D-3A59FB15D321}" type="sibTrans" cxnId="{AC58F36A-368B-EC47-9132-CB20D56AE6CB}">
      <dgm:prSet/>
      <dgm:spPr/>
      <dgm:t>
        <a:bodyPr/>
        <a:lstStyle/>
        <a:p>
          <a:endParaRPr lang="en-US"/>
        </a:p>
      </dgm:t>
    </dgm:pt>
    <dgm:pt modelId="{9D383D80-6788-D140-9121-58031AD65D37}">
      <dgm:prSet custT="1"/>
      <dgm:spPr>
        <a:ln>
          <a:solidFill>
            <a:schemeClr val="accent4"/>
          </a:solidFill>
        </a:ln>
      </dgm:spPr>
      <dgm:t>
        <a:bodyPr/>
        <a:lstStyle/>
        <a:p>
          <a:pPr rtl="0"/>
          <a:r>
            <a:rPr lang="en-US" sz="2600" b="0" dirty="0">
              <a:latin typeface="Montserrat" pitchFamily="2" charset="77"/>
            </a:rPr>
            <a:t>Numbers can be put together (composed) and taken apart (decomposed).</a:t>
          </a:r>
          <a:endParaRPr lang="en-US" sz="2600" dirty="0"/>
        </a:p>
      </dgm:t>
    </dgm:pt>
    <dgm:pt modelId="{667F6116-D3B6-2043-A766-C913206FB1ED}" type="parTrans" cxnId="{DDCF6B4C-0F66-4E4B-9367-3D54D6AF3600}">
      <dgm:prSet/>
      <dgm:spPr/>
      <dgm:t>
        <a:bodyPr/>
        <a:lstStyle/>
        <a:p>
          <a:endParaRPr lang="en-US"/>
        </a:p>
      </dgm:t>
    </dgm:pt>
    <dgm:pt modelId="{B9E798E7-9623-0E4A-B1D8-F3A0C16353D9}" type="sibTrans" cxnId="{DDCF6B4C-0F66-4E4B-9367-3D54D6AF3600}">
      <dgm:prSet/>
      <dgm:spPr/>
      <dgm:t>
        <a:bodyPr/>
        <a:lstStyle/>
        <a:p>
          <a:endParaRPr lang="en-US"/>
        </a:p>
      </dgm:t>
    </dgm:pt>
    <dgm:pt modelId="{D961AA3A-D9F2-4B4A-86CD-9E651FD18C4B}">
      <dgm:prSet custT="1"/>
      <dgm:spPr>
        <a:ln>
          <a:solidFill>
            <a:schemeClr val="accent4"/>
          </a:solidFill>
        </a:ln>
      </dgm:spPr>
      <dgm:t>
        <a:bodyPr/>
        <a:lstStyle/>
        <a:p>
          <a:r>
            <a:rPr lang="en-US" sz="2600" b="0" dirty="0">
              <a:latin typeface="Montserrat" pitchFamily="2" charset="77"/>
            </a:rPr>
            <a:t>Numbers can be added in any order (commutative).</a:t>
          </a:r>
          <a:endParaRPr lang="en-US" sz="2600" dirty="0"/>
        </a:p>
      </dgm:t>
    </dgm:pt>
    <dgm:pt modelId="{E45C7729-FBFD-4343-A8D5-C8AB08741DB4}" type="parTrans" cxnId="{98D2E0B6-16D5-214A-B252-4950640CDE34}">
      <dgm:prSet/>
      <dgm:spPr/>
      <dgm:t>
        <a:bodyPr/>
        <a:lstStyle/>
        <a:p>
          <a:endParaRPr lang="en-US"/>
        </a:p>
      </dgm:t>
    </dgm:pt>
    <dgm:pt modelId="{28DF0466-A84E-F949-A828-F8D57C9C3FC9}" type="sibTrans" cxnId="{98D2E0B6-16D5-214A-B252-4950640CDE34}">
      <dgm:prSet/>
      <dgm:spPr/>
      <dgm:t>
        <a:bodyPr/>
        <a:lstStyle/>
        <a:p>
          <a:endParaRPr lang="en-US"/>
        </a:p>
      </dgm:t>
    </dgm:pt>
    <dgm:pt modelId="{389B81AD-AACD-A04A-8579-BEFCB5035B5E}">
      <dgm:prSet custT="1"/>
      <dgm:spPr>
        <a:ln>
          <a:solidFill>
            <a:schemeClr val="accent4"/>
          </a:solidFill>
        </a:ln>
      </dgm:spPr>
      <dgm:t>
        <a:bodyPr/>
        <a:lstStyle/>
        <a:p>
          <a:r>
            <a:rPr lang="en-US" sz="2600" b="0" dirty="0">
              <a:latin typeface="Montserrat" pitchFamily="2" charset="77"/>
            </a:rPr>
            <a:t>Addition and subtraction are opposites (inverse).</a:t>
          </a:r>
          <a:endParaRPr lang="en-US" sz="2600" dirty="0"/>
        </a:p>
      </dgm:t>
    </dgm:pt>
    <dgm:pt modelId="{ECF63FD0-13C4-034F-BD2F-06AB3740E5F7}" type="parTrans" cxnId="{C55F58F8-02DD-C049-A0A9-BA0017B497C6}">
      <dgm:prSet/>
      <dgm:spPr/>
      <dgm:t>
        <a:bodyPr/>
        <a:lstStyle/>
        <a:p>
          <a:endParaRPr lang="en-US"/>
        </a:p>
      </dgm:t>
    </dgm:pt>
    <dgm:pt modelId="{00D5F52F-43A3-6D44-AEDD-F963366C22EF}" type="sibTrans" cxnId="{C55F58F8-02DD-C049-A0A9-BA0017B497C6}">
      <dgm:prSet/>
      <dgm:spPr/>
      <dgm:t>
        <a:bodyPr/>
        <a:lstStyle/>
        <a:p>
          <a:endParaRPr lang="en-US"/>
        </a:p>
      </dgm:t>
    </dgm:pt>
    <dgm:pt modelId="{32882DCB-8B10-4A44-A788-A6B6F3E57944}" type="pres">
      <dgm:prSet presAssocID="{92CD6AB6-348E-384E-9C15-23F721B7C2CD}" presName="linear" presStyleCnt="0">
        <dgm:presLayoutVars>
          <dgm:animLvl val="lvl"/>
          <dgm:resizeHandles val="exact"/>
        </dgm:presLayoutVars>
      </dgm:prSet>
      <dgm:spPr/>
    </dgm:pt>
    <dgm:pt modelId="{26B4C7C6-095A-9F42-ADB5-7BE01EB74A90}" type="pres">
      <dgm:prSet presAssocID="{8769C50C-E863-1942-AA2A-4BB4313504E2}" presName="parentText" presStyleLbl="node1" presStyleIdx="0" presStyleCnt="4" custLinFactY="-31311" custLinFactNeighborY="-100000">
        <dgm:presLayoutVars>
          <dgm:chMax val="0"/>
          <dgm:bulletEnabled val="1"/>
        </dgm:presLayoutVars>
      </dgm:prSet>
      <dgm:spPr/>
    </dgm:pt>
    <dgm:pt modelId="{DE028C0A-871E-CA40-A7FE-73AAD7BE7DDF}" type="pres">
      <dgm:prSet presAssocID="{A2352D8A-C4EC-A84A-821D-3A59FB15D321}" presName="spacer" presStyleCnt="0"/>
      <dgm:spPr/>
    </dgm:pt>
    <dgm:pt modelId="{E53860B7-5523-2245-84E7-709B15717B3A}" type="pres">
      <dgm:prSet presAssocID="{9D383D80-6788-D140-9121-58031AD65D37}" presName="parentText" presStyleLbl="node1" presStyleIdx="1" presStyleCnt="4">
        <dgm:presLayoutVars>
          <dgm:chMax val="0"/>
          <dgm:bulletEnabled val="1"/>
        </dgm:presLayoutVars>
      </dgm:prSet>
      <dgm:spPr/>
    </dgm:pt>
    <dgm:pt modelId="{7430A0E2-9612-5440-AC5E-3C83F3700E5D}" type="pres">
      <dgm:prSet presAssocID="{B9E798E7-9623-0E4A-B1D8-F3A0C16353D9}" presName="spacer" presStyleCnt="0"/>
      <dgm:spPr/>
    </dgm:pt>
    <dgm:pt modelId="{802455B7-2737-7944-BF45-3AA7AEE6C92C}" type="pres">
      <dgm:prSet presAssocID="{D961AA3A-D9F2-4B4A-86CD-9E651FD18C4B}" presName="parentText" presStyleLbl="node1" presStyleIdx="2" presStyleCnt="4">
        <dgm:presLayoutVars>
          <dgm:chMax val="0"/>
          <dgm:bulletEnabled val="1"/>
        </dgm:presLayoutVars>
      </dgm:prSet>
      <dgm:spPr/>
    </dgm:pt>
    <dgm:pt modelId="{9A8986BF-AD41-D849-A459-15B248FC1637}" type="pres">
      <dgm:prSet presAssocID="{28DF0466-A84E-F949-A828-F8D57C9C3FC9}" presName="spacer" presStyleCnt="0"/>
      <dgm:spPr/>
    </dgm:pt>
    <dgm:pt modelId="{BFA5FEA5-F020-E844-BC69-99FF653701C6}" type="pres">
      <dgm:prSet presAssocID="{389B81AD-AACD-A04A-8579-BEFCB5035B5E}" presName="parentText" presStyleLbl="node1" presStyleIdx="3" presStyleCnt="4">
        <dgm:presLayoutVars>
          <dgm:chMax val="0"/>
          <dgm:bulletEnabled val="1"/>
        </dgm:presLayoutVars>
      </dgm:prSet>
      <dgm:spPr/>
    </dgm:pt>
  </dgm:ptLst>
  <dgm:cxnLst>
    <dgm:cxn modelId="{CF34372E-3B38-C94D-8ABC-2A035ACC6DB0}" type="presOf" srcId="{9D383D80-6788-D140-9121-58031AD65D37}" destId="{E53860B7-5523-2245-84E7-709B15717B3A}" srcOrd="0" destOrd="0" presId="urn:microsoft.com/office/officeart/2005/8/layout/vList2"/>
    <dgm:cxn modelId="{AC58F36A-368B-EC47-9132-CB20D56AE6CB}" srcId="{92CD6AB6-348E-384E-9C15-23F721B7C2CD}" destId="{8769C50C-E863-1942-AA2A-4BB4313504E2}" srcOrd="0" destOrd="0" parTransId="{0F9FC8CF-8F9E-2942-9545-289DDF1037C6}" sibTransId="{A2352D8A-C4EC-A84A-821D-3A59FB15D321}"/>
    <dgm:cxn modelId="{DDCF6B4C-0F66-4E4B-9367-3D54D6AF3600}" srcId="{92CD6AB6-348E-384E-9C15-23F721B7C2CD}" destId="{9D383D80-6788-D140-9121-58031AD65D37}" srcOrd="1" destOrd="0" parTransId="{667F6116-D3B6-2043-A766-C913206FB1ED}" sibTransId="{B9E798E7-9623-0E4A-B1D8-F3A0C16353D9}"/>
    <dgm:cxn modelId="{70560E50-1176-5842-A03D-C54C5B362C60}" type="presOf" srcId="{389B81AD-AACD-A04A-8579-BEFCB5035B5E}" destId="{BFA5FEA5-F020-E844-BC69-99FF653701C6}" srcOrd="0" destOrd="0" presId="urn:microsoft.com/office/officeart/2005/8/layout/vList2"/>
    <dgm:cxn modelId="{98D2E0B6-16D5-214A-B252-4950640CDE34}" srcId="{92CD6AB6-348E-384E-9C15-23F721B7C2CD}" destId="{D961AA3A-D9F2-4B4A-86CD-9E651FD18C4B}" srcOrd="2" destOrd="0" parTransId="{E45C7729-FBFD-4343-A8D5-C8AB08741DB4}" sibTransId="{28DF0466-A84E-F949-A828-F8D57C9C3FC9}"/>
    <dgm:cxn modelId="{C9F719B7-4E4A-5D45-BFF4-95A620DF9E41}" type="presOf" srcId="{D961AA3A-D9F2-4B4A-86CD-9E651FD18C4B}" destId="{802455B7-2737-7944-BF45-3AA7AEE6C92C}" srcOrd="0" destOrd="0" presId="urn:microsoft.com/office/officeart/2005/8/layout/vList2"/>
    <dgm:cxn modelId="{CEABDCC2-E769-C44E-99D4-ECA34163A6EC}" type="presOf" srcId="{8769C50C-E863-1942-AA2A-4BB4313504E2}" destId="{26B4C7C6-095A-9F42-ADB5-7BE01EB74A90}" srcOrd="0" destOrd="0" presId="urn:microsoft.com/office/officeart/2005/8/layout/vList2"/>
    <dgm:cxn modelId="{870969D5-6198-9F4B-B672-ECD333E78D4A}" type="presOf" srcId="{92CD6AB6-348E-384E-9C15-23F721B7C2CD}" destId="{32882DCB-8B10-4A44-A788-A6B6F3E57944}" srcOrd="0" destOrd="0" presId="urn:microsoft.com/office/officeart/2005/8/layout/vList2"/>
    <dgm:cxn modelId="{C55F58F8-02DD-C049-A0A9-BA0017B497C6}" srcId="{92CD6AB6-348E-384E-9C15-23F721B7C2CD}" destId="{389B81AD-AACD-A04A-8579-BEFCB5035B5E}" srcOrd="3" destOrd="0" parTransId="{ECF63FD0-13C4-034F-BD2F-06AB3740E5F7}" sibTransId="{00D5F52F-43A3-6D44-AEDD-F963366C22EF}"/>
    <dgm:cxn modelId="{8053F5C4-8BA7-F146-929A-83E4DFEEFAFC}" type="presParOf" srcId="{32882DCB-8B10-4A44-A788-A6B6F3E57944}" destId="{26B4C7C6-095A-9F42-ADB5-7BE01EB74A90}" srcOrd="0" destOrd="0" presId="urn:microsoft.com/office/officeart/2005/8/layout/vList2"/>
    <dgm:cxn modelId="{39650763-FBCB-AA40-9FAD-96611ECA0C22}" type="presParOf" srcId="{32882DCB-8B10-4A44-A788-A6B6F3E57944}" destId="{DE028C0A-871E-CA40-A7FE-73AAD7BE7DDF}" srcOrd="1" destOrd="0" presId="urn:microsoft.com/office/officeart/2005/8/layout/vList2"/>
    <dgm:cxn modelId="{8059F805-9D39-0145-952A-CEB5A5E28E9F}" type="presParOf" srcId="{32882DCB-8B10-4A44-A788-A6B6F3E57944}" destId="{E53860B7-5523-2245-84E7-709B15717B3A}" srcOrd="2" destOrd="0" presId="urn:microsoft.com/office/officeart/2005/8/layout/vList2"/>
    <dgm:cxn modelId="{951BE560-0699-8746-B6B5-0786F46A61DB}" type="presParOf" srcId="{32882DCB-8B10-4A44-A788-A6B6F3E57944}" destId="{7430A0E2-9612-5440-AC5E-3C83F3700E5D}" srcOrd="3" destOrd="0" presId="urn:microsoft.com/office/officeart/2005/8/layout/vList2"/>
    <dgm:cxn modelId="{B52FE321-E791-3144-949C-AF179CF185A8}" type="presParOf" srcId="{32882DCB-8B10-4A44-A788-A6B6F3E57944}" destId="{802455B7-2737-7944-BF45-3AA7AEE6C92C}" srcOrd="4" destOrd="0" presId="urn:microsoft.com/office/officeart/2005/8/layout/vList2"/>
    <dgm:cxn modelId="{87329CAC-FE75-5444-8078-5995BA3EF311}" type="presParOf" srcId="{32882DCB-8B10-4A44-A788-A6B6F3E57944}" destId="{9A8986BF-AD41-D849-A459-15B248FC1637}" srcOrd="5" destOrd="0" presId="urn:microsoft.com/office/officeart/2005/8/layout/vList2"/>
    <dgm:cxn modelId="{EB3E6ABC-F827-6545-9CBD-3842A69561A3}" type="presParOf" srcId="{32882DCB-8B10-4A44-A788-A6B6F3E57944}" destId="{BFA5FEA5-F020-E844-BC69-99FF653701C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2D4246A-E09F-734D-A570-BB597D1A8AD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6C839DA-7649-8C4E-9BC0-DAA98EE9EF55}">
      <dgm:prSet custT="1"/>
      <dgm:spPr>
        <a:solidFill>
          <a:schemeClr val="bg1"/>
        </a:solidFill>
      </dgm:spPr>
      <dgm:t>
        <a:bodyPr/>
        <a:lstStyle/>
        <a:p>
          <a:r>
            <a:rPr lang="en-US" sz="2600" b="0" dirty="0">
              <a:solidFill>
                <a:schemeClr val="tx1"/>
              </a:solidFill>
              <a:latin typeface="Montserrat" pitchFamily="2" charset="77"/>
            </a:rPr>
            <a:t>Counting</a:t>
          </a:r>
          <a:endParaRPr lang="en-US" sz="2600" dirty="0">
            <a:solidFill>
              <a:schemeClr val="tx1"/>
            </a:solidFill>
            <a:latin typeface="Montserrat" pitchFamily="2" charset="77"/>
          </a:endParaRPr>
        </a:p>
      </dgm:t>
    </dgm:pt>
    <dgm:pt modelId="{923839A5-5AE1-F64D-9FE3-8D2F04ED5411}" type="parTrans" cxnId="{DD11C3BA-947C-5D4B-AF57-E26FB81EB647}">
      <dgm:prSet/>
      <dgm:spPr/>
      <dgm:t>
        <a:bodyPr/>
        <a:lstStyle/>
        <a:p>
          <a:endParaRPr lang="en-US"/>
        </a:p>
      </dgm:t>
    </dgm:pt>
    <dgm:pt modelId="{81A0D19C-A94E-664D-A93F-B50FC1299ED4}" type="sibTrans" cxnId="{DD11C3BA-947C-5D4B-AF57-E26FB81EB647}">
      <dgm:prSet/>
      <dgm:spPr/>
      <dgm:t>
        <a:bodyPr/>
        <a:lstStyle/>
        <a:p>
          <a:endParaRPr lang="en-US"/>
        </a:p>
      </dgm:t>
    </dgm:pt>
    <dgm:pt modelId="{CCE49437-9AAC-1844-9E92-5826353053C0}">
      <dgm:prSet custT="1"/>
      <dgm:spPr>
        <a:solidFill>
          <a:schemeClr val="bg1"/>
        </a:solidFill>
      </dgm:spPr>
      <dgm:t>
        <a:bodyPr/>
        <a:lstStyle/>
        <a:p>
          <a:pPr marL="0" lvl="0" indent="0" algn="l" defTabSz="1155700">
            <a:lnSpc>
              <a:spcPct val="90000"/>
            </a:lnSpc>
            <a:spcBef>
              <a:spcPct val="0"/>
            </a:spcBef>
            <a:spcAft>
              <a:spcPct val="35000"/>
            </a:spcAft>
            <a:buNone/>
          </a:pPr>
          <a:r>
            <a:rPr lang="en-US" sz="2600" kern="1200" dirty="0">
              <a:solidFill>
                <a:schemeClr val="tx1"/>
              </a:solidFill>
              <a:latin typeface="Montserrat" panose="00000500000000000000" pitchFamily="2" charset="0"/>
            </a:rPr>
            <a:t>Composing, decomposing, and using the properties of addition and subtraction</a:t>
          </a:r>
          <a:endParaRPr lang="en-US" sz="2600" b="0" kern="1200" dirty="0">
            <a:solidFill>
              <a:srgbClr val="140A14"/>
            </a:solidFill>
            <a:latin typeface="Montserrat" panose="00000500000000000000" pitchFamily="2" charset="0"/>
            <a:ea typeface="+mn-ea"/>
            <a:cs typeface="+mn-cs"/>
          </a:endParaRPr>
        </a:p>
      </dgm:t>
    </dgm:pt>
    <dgm:pt modelId="{B40E1B26-7294-8743-8BFE-7F33A11D1C0C}" type="parTrans" cxnId="{7AE29D8D-5077-714A-BEB1-FA2EFD472882}">
      <dgm:prSet/>
      <dgm:spPr/>
      <dgm:t>
        <a:bodyPr/>
        <a:lstStyle/>
        <a:p>
          <a:endParaRPr lang="en-US"/>
        </a:p>
      </dgm:t>
    </dgm:pt>
    <dgm:pt modelId="{A8B14C56-60A7-3E4D-A0F6-A1D91F9E9988}" type="sibTrans" cxnId="{7AE29D8D-5077-714A-BEB1-FA2EFD472882}">
      <dgm:prSet/>
      <dgm:spPr/>
      <dgm:t>
        <a:bodyPr/>
        <a:lstStyle/>
        <a:p>
          <a:endParaRPr lang="en-US"/>
        </a:p>
      </dgm:t>
    </dgm:pt>
    <dgm:pt modelId="{15D62AA2-B72B-B84D-A109-5389C3DC991A}">
      <dgm:prSet custT="1"/>
      <dgm:spPr>
        <a:solidFill>
          <a:schemeClr val="bg1"/>
        </a:solidFill>
      </dgm:spPr>
      <dgm:t>
        <a:bodyPr/>
        <a:lstStyle/>
        <a:p>
          <a:r>
            <a:rPr lang="en-US" sz="2600" dirty="0">
              <a:solidFill>
                <a:schemeClr val="tx1"/>
              </a:solidFill>
              <a:latin typeface="Montserrat" panose="00000500000000000000" pitchFamily="2" charset="0"/>
            </a:rPr>
            <a:t>Building on known facts</a:t>
          </a:r>
          <a:endParaRPr lang="en-US" sz="2600" b="1" dirty="0">
            <a:solidFill>
              <a:schemeClr val="tx1"/>
            </a:solidFill>
            <a:latin typeface="Montserrat" panose="00000500000000000000" pitchFamily="2" charset="0"/>
          </a:endParaRPr>
        </a:p>
      </dgm:t>
    </dgm:pt>
    <dgm:pt modelId="{814345BB-D601-AA4C-8ABA-CBBA1B5E8C32}" type="parTrans" cxnId="{2BAF86F5-6741-A746-83C0-04D3D5E4ADC0}">
      <dgm:prSet/>
      <dgm:spPr/>
      <dgm:t>
        <a:bodyPr/>
        <a:lstStyle/>
        <a:p>
          <a:endParaRPr lang="en-US"/>
        </a:p>
      </dgm:t>
    </dgm:pt>
    <dgm:pt modelId="{0C5923A4-CC00-674A-ACDF-CA7E82F5E30A}" type="sibTrans" cxnId="{2BAF86F5-6741-A746-83C0-04D3D5E4ADC0}">
      <dgm:prSet/>
      <dgm:spPr/>
      <dgm:t>
        <a:bodyPr/>
        <a:lstStyle/>
        <a:p>
          <a:endParaRPr lang="en-US"/>
        </a:p>
      </dgm:t>
    </dgm:pt>
    <dgm:pt modelId="{F74C6C47-C807-C343-887A-5C3EB86B727E}" type="pres">
      <dgm:prSet presAssocID="{72D4246A-E09F-734D-A570-BB597D1A8AD6}" presName="linear" presStyleCnt="0">
        <dgm:presLayoutVars>
          <dgm:animLvl val="lvl"/>
          <dgm:resizeHandles val="exact"/>
        </dgm:presLayoutVars>
      </dgm:prSet>
      <dgm:spPr/>
    </dgm:pt>
    <dgm:pt modelId="{AF6E7613-1BBF-2A41-81C4-F719ED5E7614}" type="pres">
      <dgm:prSet presAssocID="{D6C839DA-7649-8C4E-9BC0-DAA98EE9EF55}" presName="parentText" presStyleLbl="node1" presStyleIdx="0" presStyleCnt="3" custLinFactNeighborY="0">
        <dgm:presLayoutVars>
          <dgm:chMax val="0"/>
          <dgm:bulletEnabled val="1"/>
        </dgm:presLayoutVars>
      </dgm:prSet>
      <dgm:spPr/>
    </dgm:pt>
    <dgm:pt modelId="{4CC61E50-C498-E444-8BF4-8D222F3898FD}" type="pres">
      <dgm:prSet presAssocID="{81A0D19C-A94E-664D-A93F-B50FC1299ED4}" presName="spacer" presStyleCnt="0"/>
      <dgm:spPr/>
    </dgm:pt>
    <dgm:pt modelId="{D561C569-922B-B141-A75A-CF8A11173881}" type="pres">
      <dgm:prSet presAssocID="{CCE49437-9AAC-1844-9E92-5826353053C0}" presName="parentText" presStyleLbl="node1" presStyleIdx="1" presStyleCnt="3">
        <dgm:presLayoutVars>
          <dgm:chMax val="0"/>
          <dgm:bulletEnabled val="1"/>
        </dgm:presLayoutVars>
      </dgm:prSet>
      <dgm:spPr/>
    </dgm:pt>
    <dgm:pt modelId="{C48A2EE0-B317-904D-9E89-753939885B5A}" type="pres">
      <dgm:prSet presAssocID="{A8B14C56-60A7-3E4D-A0F6-A1D91F9E9988}" presName="spacer" presStyleCnt="0"/>
      <dgm:spPr/>
    </dgm:pt>
    <dgm:pt modelId="{1B2D6E44-C722-2844-B24B-E9CE1755812F}" type="pres">
      <dgm:prSet presAssocID="{15D62AA2-B72B-B84D-A109-5389C3DC991A}" presName="parentText" presStyleLbl="node1" presStyleIdx="2" presStyleCnt="3">
        <dgm:presLayoutVars>
          <dgm:chMax val="0"/>
          <dgm:bulletEnabled val="1"/>
        </dgm:presLayoutVars>
      </dgm:prSet>
      <dgm:spPr/>
    </dgm:pt>
  </dgm:ptLst>
  <dgm:cxnLst>
    <dgm:cxn modelId="{00BE6D25-7B26-DB40-BCA0-044A40ADD0F8}" type="presOf" srcId="{D6C839DA-7649-8C4E-9BC0-DAA98EE9EF55}" destId="{AF6E7613-1BBF-2A41-81C4-F719ED5E7614}" srcOrd="0" destOrd="0" presId="urn:microsoft.com/office/officeart/2005/8/layout/vList2"/>
    <dgm:cxn modelId="{DD39F531-AF4C-9441-9D66-2BE5563C9BC8}" type="presOf" srcId="{15D62AA2-B72B-B84D-A109-5389C3DC991A}" destId="{1B2D6E44-C722-2844-B24B-E9CE1755812F}" srcOrd="0" destOrd="0" presId="urn:microsoft.com/office/officeart/2005/8/layout/vList2"/>
    <dgm:cxn modelId="{F3ECCB3A-7C1C-5543-BE79-3A0D564E00CA}" type="presOf" srcId="{CCE49437-9AAC-1844-9E92-5826353053C0}" destId="{D561C569-922B-B141-A75A-CF8A11173881}" srcOrd="0" destOrd="0" presId="urn:microsoft.com/office/officeart/2005/8/layout/vList2"/>
    <dgm:cxn modelId="{12EB9F4D-5933-5E43-BD39-745BA832F11D}" type="presOf" srcId="{72D4246A-E09F-734D-A570-BB597D1A8AD6}" destId="{F74C6C47-C807-C343-887A-5C3EB86B727E}" srcOrd="0" destOrd="0" presId="urn:microsoft.com/office/officeart/2005/8/layout/vList2"/>
    <dgm:cxn modelId="{7AE29D8D-5077-714A-BEB1-FA2EFD472882}" srcId="{72D4246A-E09F-734D-A570-BB597D1A8AD6}" destId="{CCE49437-9AAC-1844-9E92-5826353053C0}" srcOrd="1" destOrd="0" parTransId="{B40E1B26-7294-8743-8BFE-7F33A11D1C0C}" sibTransId="{A8B14C56-60A7-3E4D-A0F6-A1D91F9E9988}"/>
    <dgm:cxn modelId="{DD11C3BA-947C-5D4B-AF57-E26FB81EB647}" srcId="{72D4246A-E09F-734D-A570-BB597D1A8AD6}" destId="{D6C839DA-7649-8C4E-9BC0-DAA98EE9EF55}" srcOrd="0" destOrd="0" parTransId="{923839A5-5AE1-F64D-9FE3-8D2F04ED5411}" sibTransId="{81A0D19C-A94E-664D-A93F-B50FC1299ED4}"/>
    <dgm:cxn modelId="{2BAF86F5-6741-A746-83C0-04D3D5E4ADC0}" srcId="{72D4246A-E09F-734D-A570-BB597D1A8AD6}" destId="{15D62AA2-B72B-B84D-A109-5389C3DC991A}" srcOrd="2" destOrd="0" parTransId="{814345BB-D601-AA4C-8ABA-CBBA1B5E8C32}" sibTransId="{0C5923A4-CC00-674A-ACDF-CA7E82F5E30A}"/>
    <dgm:cxn modelId="{57518CF7-1302-C64F-B6E7-5832E744FDC8}" type="presParOf" srcId="{F74C6C47-C807-C343-887A-5C3EB86B727E}" destId="{AF6E7613-1BBF-2A41-81C4-F719ED5E7614}" srcOrd="0" destOrd="0" presId="urn:microsoft.com/office/officeart/2005/8/layout/vList2"/>
    <dgm:cxn modelId="{E824CF5D-6256-1C43-AE23-F1CABBE0F7AA}" type="presParOf" srcId="{F74C6C47-C807-C343-887A-5C3EB86B727E}" destId="{4CC61E50-C498-E444-8BF4-8D222F3898FD}" srcOrd="1" destOrd="0" presId="urn:microsoft.com/office/officeart/2005/8/layout/vList2"/>
    <dgm:cxn modelId="{6E2BB023-4A84-D143-8268-ECEA6E8362F4}" type="presParOf" srcId="{F74C6C47-C807-C343-887A-5C3EB86B727E}" destId="{D561C569-922B-B141-A75A-CF8A11173881}" srcOrd="2" destOrd="0" presId="urn:microsoft.com/office/officeart/2005/8/layout/vList2"/>
    <dgm:cxn modelId="{B21768FE-59FC-D243-9E88-D1905FDA79C6}" type="presParOf" srcId="{F74C6C47-C807-C343-887A-5C3EB86B727E}" destId="{C48A2EE0-B317-904D-9E89-753939885B5A}" srcOrd="3" destOrd="0" presId="urn:microsoft.com/office/officeart/2005/8/layout/vList2"/>
    <dgm:cxn modelId="{D70B7775-BD5A-6141-87A8-0CC960A3FE7B}" type="presParOf" srcId="{F74C6C47-C807-C343-887A-5C3EB86B727E}" destId="{1B2D6E44-C722-2844-B24B-E9CE1755812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4C7C6-095A-9F42-ADB5-7BE01EB74A90}">
      <dsp:nvSpPr>
        <dsp:cNvPr id="0" name=""/>
        <dsp:cNvSpPr/>
      </dsp:nvSpPr>
      <dsp:spPr>
        <a:xfrm>
          <a:off x="0" y="0"/>
          <a:ext cx="7488237" cy="1029600"/>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latin typeface="Montserrat" pitchFamily="2" charset="77"/>
            </a:rPr>
            <a:t>Adding makes more, and taking away makes less. </a:t>
          </a:r>
        </a:p>
      </dsp:txBody>
      <dsp:txXfrm>
        <a:off x="50261" y="50261"/>
        <a:ext cx="7387715" cy="929078"/>
      </dsp:txXfrm>
    </dsp:sp>
    <dsp:sp modelId="{E53860B7-5523-2245-84E7-709B15717B3A}">
      <dsp:nvSpPr>
        <dsp:cNvPr id="0" name=""/>
        <dsp:cNvSpPr/>
      </dsp:nvSpPr>
      <dsp:spPr>
        <a:xfrm>
          <a:off x="0" y="1084504"/>
          <a:ext cx="7488237" cy="1029600"/>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b="0" kern="1200" dirty="0">
              <a:latin typeface="Montserrat" pitchFamily="2" charset="77"/>
            </a:rPr>
            <a:t>Numbers can be put together (composed) and taken apart (decomposed).</a:t>
          </a:r>
          <a:endParaRPr lang="en-US" sz="2600" kern="1200" dirty="0"/>
        </a:p>
      </dsp:txBody>
      <dsp:txXfrm>
        <a:off x="50261" y="1134765"/>
        <a:ext cx="7387715" cy="929078"/>
      </dsp:txXfrm>
    </dsp:sp>
    <dsp:sp modelId="{802455B7-2737-7944-BF45-3AA7AEE6C92C}">
      <dsp:nvSpPr>
        <dsp:cNvPr id="0" name=""/>
        <dsp:cNvSpPr/>
      </dsp:nvSpPr>
      <dsp:spPr>
        <a:xfrm>
          <a:off x="0" y="2160184"/>
          <a:ext cx="7488237" cy="1029600"/>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latin typeface="Montserrat" pitchFamily="2" charset="77"/>
            </a:rPr>
            <a:t>Numbers can be added in any order (commutative).</a:t>
          </a:r>
          <a:endParaRPr lang="en-US" sz="2600" kern="1200" dirty="0"/>
        </a:p>
      </dsp:txBody>
      <dsp:txXfrm>
        <a:off x="50261" y="2210445"/>
        <a:ext cx="7387715" cy="929078"/>
      </dsp:txXfrm>
    </dsp:sp>
    <dsp:sp modelId="{BFA5FEA5-F020-E844-BC69-99FF653701C6}">
      <dsp:nvSpPr>
        <dsp:cNvPr id="0" name=""/>
        <dsp:cNvSpPr/>
      </dsp:nvSpPr>
      <dsp:spPr>
        <a:xfrm>
          <a:off x="0" y="3235864"/>
          <a:ext cx="7488237" cy="1029600"/>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latin typeface="Montserrat" pitchFamily="2" charset="77"/>
            </a:rPr>
            <a:t>Addition and subtraction are opposites (inverse).</a:t>
          </a:r>
          <a:endParaRPr lang="en-US" sz="2600" kern="1200" dirty="0"/>
        </a:p>
      </dsp:txBody>
      <dsp:txXfrm>
        <a:off x="50261" y="3286125"/>
        <a:ext cx="7387715" cy="9290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6E7613-1BBF-2A41-81C4-F719ED5E7614}">
      <dsp:nvSpPr>
        <dsp:cNvPr id="0" name=""/>
        <dsp:cNvSpPr/>
      </dsp:nvSpPr>
      <dsp:spPr>
        <a:xfrm>
          <a:off x="0" y="175627"/>
          <a:ext cx="7487919" cy="1216800"/>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solidFill>
                <a:schemeClr val="tx1"/>
              </a:solidFill>
              <a:latin typeface="Montserrat" pitchFamily="2" charset="77"/>
            </a:rPr>
            <a:t>Counting</a:t>
          </a:r>
          <a:endParaRPr lang="en-US" sz="2600" kern="1200" dirty="0">
            <a:solidFill>
              <a:schemeClr val="tx1"/>
            </a:solidFill>
            <a:latin typeface="Montserrat" pitchFamily="2" charset="77"/>
          </a:endParaRPr>
        </a:p>
      </dsp:txBody>
      <dsp:txXfrm>
        <a:off x="59399" y="235026"/>
        <a:ext cx="7369121" cy="1098002"/>
      </dsp:txXfrm>
    </dsp:sp>
    <dsp:sp modelId="{D561C569-922B-B141-A75A-CF8A11173881}">
      <dsp:nvSpPr>
        <dsp:cNvPr id="0" name=""/>
        <dsp:cNvSpPr/>
      </dsp:nvSpPr>
      <dsp:spPr>
        <a:xfrm>
          <a:off x="0" y="1579628"/>
          <a:ext cx="7487919" cy="1216800"/>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latin typeface="Montserrat" panose="00000500000000000000" pitchFamily="2" charset="0"/>
            </a:rPr>
            <a:t>Composing, decomposing, and using the properties of addition and subtraction</a:t>
          </a:r>
          <a:endParaRPr lang="en-US" sz="2600" b="0" kern="1200" dirty="0">
            <a:solidFill>
              <a:srgbClr val="140A14"/>
            </a:solidFill>
            <a:latin typeface="Montserrat" panose="00000500000000000000" pitchFamily="2" charset="0"/>
            <a:ea typeface="+mn-ea"/>
            <a:cs typeface="+mn-cs"/>
          </a:endParaRPr>
        </a:p>
      </dsp:txBody>
      <dsp:txXfrm>
        <a:off x="59399" y="1639027"/>
        <a:ext cx="7369121" cy="1098002"/>
      </dsp:txXfrm>
    </dsp:sp>
    <dsp:sp modelId="{1B2D6E44-C722-2844-B24B-E9CE1755812F}">
      <dsp:nvSpPr>
        <dsp:cNvPr id="0" name=""/>
        <dsp:cNvSpPr/>
      </dsp:nvSpPr>
      <dsp:spPr>
        <a:xfrm>
          <a:off x="0" y="2983628"/>
          <a:ext cx="7487919" cy="1216800"/>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latin typeface="Montserrat" panose="00000500000000000000" pitchFamily="2" charset="0"/>
            </a:rPr>
            <a:t>Building on known facts</a:t>
          </a:r>
          <a:endParaRPr lang="en-US" sz="2600" b="1" kern="1200" dirty="0">
            <a:solidFill>
              <a:schemeClr val="tx1"/>
            </a:solidFill>
            <a:latin typeface="Montserrat" panose="00000500000000000000" pitchFamily="2" charset="0"/>
          </a:endParaRPr>
        </a:p>
      </dsp:txBody>
      <dsp:txXfrm>
        <a:off x="59399" y="3043027"/>
        <a:ext cx="7369121"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10/6/2025</a:t>
            </a:fld>
            <a:endParaRPr lang="en-US" dirty="0"/>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10/6/2025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dirty="0"/>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youtu.be/Isy2Vm0TgW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youtu.be/Isy2Vm0TgWM"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r>
              <a:rPr lang="en-US" b="1" dirty="0">
                <a:solidFill>
                  <a:srgbClr val="C00000"/>
                </a:solidFill>
              </a:rPr>
              <a:t>Talking Points</a:t>
            </a:r>
          </a:p>
          <a:p>
            <a:r>
              <a:rPr lang="en-US" dirty="0">
                <a:solidFill>
                  <a:srgbClr val="C00000"/>
                </a:solidFill>
              </a:rPr>
              <a:t>Hello and welcome, everyone! Today, we are going to focus on how children develop an understanding of addition and subtraction from birth through the early elementary grades. </a:t>
            </a:r>
            <a:endParaRPr lang="en-US" dirty="0">
              <a:solidFill>
                <a:srgbClr val="C00000"/>
              </a:solidFill>
              <a:ea typeface="Calibri"/>
              <a:cs typeface="Calibri"/>
            </a:endParaRPr>
          </a:p>
          <a:p>
            <a:r>
              <a:rPr lang="en-US" b="1" dirty="0">
                <a:solidFill>
                  <a:srgbClr val="C00000"/>
                </a:solidFill>
              </a:rPr>
              <a:t>Facilitator Notes</a:t>
            </a:r>
            <a:endParaRPr lang="en-US" b="1" dirty="0">
              <a:solidFill>
                <a:srgbClr val="C00000"/>
              </a:solidFill>
              <a:ea typeface="Calibri"/>
              <a:cs typeface="Calibri"/>
            </a:endParaRPr>
          </a:p>
          <a:p>
            <a:pPr marL="171450" indent="-171450">
              <a:buFont typeface="Symbol"/>
              <a:buChar char="•"/>
            </a:pPr>
            <a:r>
              <a:rPr lang="en-US" dirty="0">
                <a:solidFill>
                  <a:srgbClr val="C00000"/>
                </a:solidFill>
              </a:rPr>
              <a:t>Adjust talking points to include relevant introductions, “housekeeping,” and other information that’s important for your participants to know. </a:t>
            </a:r>
            <a:endParaRPr lang="en-US" dirty="0">
              <a:solidFill>
                <a:srgbClr val="C00000"/>
              </a:solidFill>
              <a:ea typeface="Calibri"/>
              <a:cs typeface="Calibri"/>
            </a:endParaRPr>
          </a:p>
          <a:p>
            <a:pPr marL="171450" indent="-171450">
              <a:buFont typeface="Symbol"/>
              <a:buChar char="•"/>
            </a:pPr>
            <a:r>
              <a:rPr lang="en-US" dirty="0">
                <a:solidFill>
                  <a:srgbClr val="C00000"/>
                </a:solidFill>
              </a:rPr>
              <a:t>We recommend providing collections of small objects (for example, paper clips, shells, cotton balls, counting chips) that participants can use to engage in adding and subtracting experiences throughout this session. If your agency implements Counting Collections, you might provide some of these collections or invite educators to bring their own collections of small objects from their learning setting to use for counting, putting together, and taking away.</a:t>
            </a:r>
            <a:endParaRPr lang="en-US" dirty="0">
              <a:solidFill>
                <a:srgbClr val="C00000"/>
              </a:solidFill>
              <a:ea typeface="Calibri"/>
              <a:cs typeface="Calibri"/>
            </a:endParaRPr>
          </a:p>
          <a:p>
            <a:pPr marL="171450" indent="-171450">
              <a:buFont typeface="Symbol"/>
              <a:buChar char="•"/>
            </a:pPr>
            <a:r>
              <a:rPr lang="en-US" dirty="0">
                <a:solidFill>
                  <a:srgbClr val="C00000"/>
                </a:solidFill>
              </a:rPr>
              <a:t>You might share with participants that we might use “TK” to refer to transitional kindergarten and “K” for kindergarten.</a:t>
            </a:r>
            <a:endParaRPr lang="en-US" dirty="0">
              <a:solidFill>
                <a:srgbClr val="C00000"/>
              </a:solidFill>
              <a:ea typeface="Calibri"/>
              <a:cs typeface="Calibri"/>
            </a:endParaRPr>
          </a:p>
          <a:p>
            <a:pPr marL="171450" indent="-171450">
              <a:buFont typeface="Symbol"/>
              <a:buChar char="•"/>
            </a:pPr>
            <a:r>
              <a:rPr lang="en-US" dirty="0">
                <a:solidFill>
                  <a:srgbClr val="C00000"/>
                </a:solidFill>
              </a:rPr>
              <a:t>As you plan your professional learning session, consider the content in each of the PPTs in this suite:</a:t>
            </a:r>
            <a:endParaRPr lang="en-US" dirty="0">
              <a:solidFill>
                <a:srgbClr val="C00000"/>
              </a:solidFill>
              <a:ea typeface="Calibri"/>
              <a:cs typeface="Calibri"/>
            </a:endParaRPr>
          </a:p>
          <a:p>
            <a:pPr marL="628650" lvl="1" indent="-171450">
              <a:buFont typeface="Courier New"/>
              <a:buChar char="○"/>
            </a:pPr>
            <a:r>
              <a:rPr lang="en-US" dirty="0">
                <a:solidFill>
                  <a:srgbClr val="C00000"/>
                </a:solidFill>
              </a:rPr>
              <a:t>PPT 1 “Introduction to Addition and Subtraction: Birth—8 Years” demonstrates how children (birth to eight years old) develop foundational concepts of addition and subtraction. </a:t>
            </a:r>
            <a:endParaRPr lang="en-US" dirty="0">
              <a:solidFill>
                <a:srgbClr val="C00000"/>
              </a:solidFill>
              <a:ea typeface="Calibri"/>
              <a:cs typeface="Calibri"/>
            </a:endParaRPr>
          </a:p>
          <a:p>
            <a:pPr marL="628650" lvl="1" indent="-171450">
              <a:buFont typeface="Courier New"/>
              <a:buChar char="○"/>
            </a:pPr>
            <a:r>
              <a:rPr lang="en-US" dirty="0">
                <a:solidFill>
                  <a:srgbClr val="C00000"/>
                </a:solidFill>
              </a:rPr>
              <a:t>PPT 2b “Addition and Subtraction: Preschool, Transitional Kindergarten, and Kindergarten” and PPT 2c “Addition and Subtraction: Early Elementary” describe in greater depth how children at different age levels develop their understanding and ways of solving addition and subtraction problems. These PPTs also include ideas on how to support children in specific age ranges to add and subtract. </a:t>
            </a:r>
            <a:endParaRPr lang="en-US" dirty="0">
              <a:solidFill>
                <a:srgbClr val="C00000"/>
              </a:solidFill>
              <a:ea typeface="Calibri"/>
              <a:cs typeface="Calibri"/>
            </a:endParaRPr>
          </a:p>
          <a:p>
            <a:pPr marL="628650" lvl="1" indent="-171450">
              <a:buFont typeface="Courier New"/>
              <a:buChar char="○"/>
            </a:pPr>
            <a:r>
              <a:rPr lang="en-US" dirty="0">
                <a:solidFill>
                  <a:srgbClr val="C00000"/>
                </a:solidFill>
              </a:rPr>
              <a:t>Note, this suite does </a:t>
            </a:r>
            <a:r>
              <a:rPr lang="en-US" b="1" dirty="0">
                <a:solidFill>
                  <a:srgbClr val="C00000"/>
                </a:solidFill>
              </a:rPr>
              <a:t>not</a:t>
            </a:r>
            <a:r>
              <a:rPr lang="en-US" dirty="0">
                <a:solidFill>
                  <a:srgbClr val="C00000"/>
                </a:solidFill>
              </a:rPr>
              <a:t> offer a PowerPoint (PPT 2a) that focuses on infants’ and toddlers’ development of addition and subtraction concepts. Content related to infants and toddlers is addressed within PPT 1 “Introduction to Addition and Subtraction.” For more information on the ways infants and toddlers develop understanding of addition and subtraction, review the Number and Counting suite. The understanding of addition and subtraction in infants and toddlers is closely related to their knowledge and skills of number and counting.</a:t>
            </a:r>
            <a:endParaRPr lang="en-US" dirty="0">
              <a:solidFill>
                <a:srgbClr val="C00000"/>
              </a:solidFill>
              <a:ea typeface="Calibri"/>
              <a:cs typeface="Calibri"/>
            </a:endParaRPr>
          </a:p>
          <a:p>
            <a:pPr marL="171450" indent="-171450">
              <a:buFont typeface="Symbol"/>
              <a:buChar char="•"/>
            </a:pPr>
            <a:r>
              <a:rPr lang="en-US" dirty="0">
                <a:solidFill>
                  <a:srgbClr val="C00000"/>
                </a:solidFill>
              </a:rPr>
              <a:t>We encourage you to use PPT 1 “Introduction to Addition and Subtraction: Birth—8 Years,” in combination with one age-specific slide deck (PPT 2b or PPT 2c). Together PPT 1 and one age-specific slide deck offer up to three hours of professional learning. However, you might adjust the slide deck depending on your participants’ needs and time allowances. </a:t>
            </a:r>
            <a:endParaRPr lang="en-US" dirty="0">
              <a:solidFill>
                <a:srgbClr val="C00000"/>
              </a:solidFill>
              <a:ea typeface="Calibri"/>
              <a:cs typeface="Calibri"/>
            </a:endParaRPr>
          </a:p>
          <a:p>
            <a:endParaRPr lang="en-US" dirty="0">
              <a:solidFill>
                <a:srgbClr val="C00000"/>
              </a:solidFill>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dirty="0"/>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a:t>
            </a:r>
            <a:r>
              <a:rPr lang="en-US" dirty="0"/>
              <a:t>10–15 minutes (including discussion on next slide)</a:t>
            </a:r>
          </a:p>
          <a:p>
            <a:r>
              <a:rPr lang="en-US" b="1" dirty="0"/>
              <a:t>Materials:  </a:t>
            </a:r>
            <a:r>
              <a:rPr lang="en-US" dirty="0"/>
              <a:t>Adding and Subtracting Across the Ages video clip </a:t>
            </a:r>
          </a:p>
          <a:p>
            <a:r>
              <a:rPr lang="en-US" b="1" dirty="0"/>
              <a:t>Talking Points</a:t>
            </a:r>
          </a:p>
          <a:p>
            <a:pPr marL="171450" indent="-171450">
              <a:buFont typeface="Symbol"/>
              <a:buChar char="•"/>
            </a:pPr>
            <a:r>
              <a:rPr lang="en-US" dirty="0"/>
              <a:t>We have done some thinking about addition and subtraction. Now, we will observe a video clip that shows children of different ages developing or using addition and subtraction knowledge and skills. </a:t>
            </a:r>
          </a:p>
          <a:p>
            <a:pPr marL="171450" indent="-171450">
              <a:buFont typeface="Symbol"/>
              <a:buChar char="•"/>
            </a:pPr>
            <a:r>
              <a:rPr lang="en-US" dirty="0"/>
              <a:t>As you observe, notice ways children engage in addition and subtraction and ways that educators promote this engagement. </a:t>
            </a:r>
          </a:p>
          <a:p>
            <a:pPr marL="171450" indent="-171450">
              <a:buFont typeface="Symbol"/>
              <a:buChar char="•"/>
            </a:pPr>
            <a:r>
              <a:rPr lang="en-US" dirty="0"/>
              <a:t>You might record your observations. After the clip, we will discuss what you noticed. </a:t>
            </a:r>
          </a:p>
          <a:p>
            <a:r>
              <a:rPr lang="en-US" b="1" dirty="0"/>
              <a:t>Facilitator Notes</a:t>
            </a:r>
          </a:p>
          <a:p>
            <a:pPr marL="171450" indent="-171450">
              <a:buFont typeface="Symbol"/>
              <a:buChar char="•"/>
            </a:pPr>
            <a:r>
              <a:rPr lang="en-US" dirty="0"/>
              <a:t>We provide the following video clip: </a:t>
            </a:r>
          </a:p>
          <a:p>
            <a:pPr marL="628650" lvl="1" indent="-171450">
              <a:buFont typeface="Courier New"/>
              <a:buChar char="○"/>
            </a:pPr>
            <a:r>
              <a:rPr lang="en-US" u="sng" dirty="0">
                <a:hlinkClick r:id="rId3"/>
              </a:rPr>
              <a:t>Adding and Subtracting Across the Ages</a:t>
            </a:r>
            <a:r>
              <a:rPr lang="en-US" dirty="0"/>
              <a:t> (18 Months—Second Grade): This video presents a collection of clips depicting infants, toddlers, children in preschool, and children in early elementary grades using addition and subtraction in different ways. </a:t>
            </a:r>
          </a:p>
          <a:p>
            <a:pPr marL="171450" indent="-171450">
              <a:buFont typeface="Symbol"/>
              <a:buChar char="•"/>
            </a:pPr>
            <a:r>
              <a:rPr lang="en-US" dirty="0"/>
              <a:t>You might play the video clip more than once.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dirty="0"/>
          </a:p>
        </p:txBody>
      </p:sp>
    </p:spTree>
    <p:extLst>
      <p:ext uri="{BB962C8B-B14F-4D97-AF65-F5344CB8AC3E}">
        <p14:creationId xmlns:p14="http://schemas.microsoft.com/office/powerpoint/2010/main" val="4177663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a:t>
            </a:r>
            <a:r>
              <a:rPr lang="en-US" dirty="0"/>
              <a:t>10–15 minutes (including discussion on next slide)</a:t>
            </a:r>
          </a:p>
          <a:p>
            <a:r>
              <a:rPr lang="en-US" b="1" dirty="0"/>
              <a:t>Talking Points</a:t>
            </a:r>
          </a:p>
          <a:p>
            <a:pPr marL="171450" indent="-171450">
              <a:buFont typeface="Symbol"/>
              <a:buChar char="•"/>
            </a:pPr>
            <a:r>
              <a:rPr lang="en-US" dirty="0"/>
              <a:t>Let’s discuss what you noticed about the ways children explored addition and subtraction and how educators supported this engagement. </a:t>
            </a:r>
          </a:p>
          <a:p>
            <a:pPr marL="628650" lvl="1" indent="-171450">
              <a:buFont typeface="Courier New"/>
              <a:buChar char="○"/>
            </a:pPr>
            <a:r>
              <a:rPr lang="en-US" dirty="0"/>
              <a:t>What did you notice about the ways children at different ages develop and use addition and subtraction knowledge and skills? </a:t>
            </a:r>
          </a:p>
          <a:p>
            <a:pPr marL="628650" lvl="1" indent="-171450">
              <a:buFont typeface="Courier New"/>
              <a:buChar char="○"/>
            </a:pPr>
            <a:r>
              <a:rPr lang="en-US" dirty="0"/>
              <a:t>What did you notice about the interactions with educators and materials in the environment that support children’s understanding of addition and subtraction? </a:t>
            </a:r>
          </a:p>
          <a:p>
            <a:pPr marL="171450" indent="-171450">
              <a:buFont typeface="Symbol"/>
              <a:buChar char="•"/>
            </a:pPr>
            <a:r>
              <a:rPr lang="en-US" dirty="0"/>
              <a:t>[Choose a facilitation method from the facilitator notes.] </a:t>
            </a:r>
          </a:p>
          <a:p>
            <a:pPr marL="171450" indent="-171450">
              <a:buFont typeface="Symbol"/>
              <a:buChar char="•"/>
            </a:pPr>
            <a:r>
              <a:rPr lang="en-US" dirty="0"/>
              <a:t>[After participants share what they notice:] Thank you for sharing your observations. </a:t>
            </a:r>
          </a:p>
          <a:p>
            <a:pPr marL="171450" indent="-171450">
              <a:buFont typeface="Symbol"/>
              <a:buChar char="•"/>
            </a:pPr>
            <a:r>
              <a:rPr lang="en-US" dirty="0"/>
              <a:t>We will revisit many of these ideas as we learn more about how children develop an understanding of addition and subtraction. </a:t>
            </a:r>
          </a:p>
          <a:p>
            <a:r>
              <a:rPr lang="en-US" b="1" dirty="0"/>
              <a:t>Facilitator Notes</a:t>
            </a:r>
          </a:p>
          <a:p>
            <a:pPr marL="171450" indent="-171450">
              <a:buFont typeface="Symbol"/>
              <a:buChar char="•"/>
            </a:pPr>
            <a:r>
              <a:rPr lang="en-US" dirty="0"/>
              <a:t>Adjust the debrief based on your group size, session length and format, and participant needs. </a:t>
            </a:r>
          </a:p>
          <a:p>
            <a:pPr marL="171450" indent="-171450">
              <a:buFont typeface="Symbol"/>
              <a:buChar char="•"/>
            </a:pPr>
            <a:r>
              <a:rPr lang="en-US" dirty="0"/>
              <a:t>Consider charting participants’ observations to visually show what participants noticed about ways children develop and use addition and subtraction. For example,</a:t>
            </a:r>
          </a:p>
          <a:p>
            <a:pPr marL="628650" lvl="1" indent="-171450">
              <a:buFont typeface="Courier New"/>
              <a:buChar char="○"/>
            </a:pPr>
            <a:r>
              <a:rPr lang="en-US" dirty="0"/>
              <a:t>Chart observations on a horizontal line to show children’s development over time. Begin charting what they notice about infants’ development and learning on the left and place observations about toddlers to the right of these observations.</a:t>
            </a:r>
          </a:p>
          <a:p>
            <a:pPr marL="628650" lvl="1" indent="-171450">
              <a:buFont typeface="Courier New"/>
              <a:buChar char="○"/>
            </a:pPr>
            <a:r>
              <a:rPr lang="en-US" dirty="0"/>
              <a:t>Consider making a t-chart with one column labeled, “Similar” and the other column labeled, “Different.” Then, record what participants notice about children’s development and use of addition and subtraction that is similar across the ages (for example, all children used concrete objects) and what is different across the ages (for example, the size of the numbers children used). </a:t>
            </a:r>
          </a:p>
          <a:p>
            <a:pPr marL="171450" indent="-171450">
              <a:buFont typeface="Symbol"/>
              <a:buChar char="•"/>
            </a:pPr>
            <a:r>
              <a:rPr lang="en-US" dirty="0"/>
              <a:t>Some adaptations based on session length include:</a:t>
            </a:r>
          </a:p>
          <a:p>
            <a:pPr marL="628650" lvl="1" indent="-171450">
              <a:buFont typeface="Courier New"/>
              <a:buChar char="○"/>
            </a:pPr>
            <a:r>
              <a:rPr lang="en-US" dirty="0"/>
              <a:t>For shorter sessions, invite participants to share with the larger group what they noticed about the ways children explored addition and subtraction. </a:t>
            </a:r>
          </a:p>
          <a:p>
            <a:pPr marL="628650" lvl="1" indent="-171450">
              <a:buFont typeface="Courier New"/>
              <a:buChar char="○"/>
            </a:pPr>
            <a:r>
              <a:rPr lang="en-US" dirty="0"/>
              <a:t>For longer sessions, offer time for participants to share their observations in pairs or at their tables. Then, invite each table to share some of their observations with the larger group.</a:t>
            </a:r>
          </a:p>
          <a:p>
            <a:pPr marL="171450" indent="-171450">
              <a:buFont typeface="Symbol"/>
              <a:buChar char="•"/>
            </a:pPr>
            <a:r>
              <a:rPr lang="en-US" dirty="0"/>
              <a:t>Here are some examples of how children in the video clip explored addition and subtraction, and ways educators supported them to add and subtract. </a:t>
            </a:r>
          </a:p>
          <a:p>
            <a:pPr marL="628650" lvl="1" indent="-171450">
              <a:buFont typeface="Courier New"/>
              <a:buChar char="○"/>
            </a:pPr>
            <a:r>
              <a:rPr lang="en-US" dirty="0"/>
              <a:t>All the children, across the ages, used concrete objects to explore addition and subtraction.</a:t>
            </a:r>
          </a:p>
          <a:p>
            <a:pPr marL="628650" lvl="1" indent="-171450">
              <a:buFont typeface="Courier New"/>
              <a:buChar char="○"/>
            </a:pPr>
            <a:r>
              <a:rPr lang="en-US" dirty="0"/>
              <a:t>The size of numbers increased as children got older. For example,</a:t>
            </a:r>
          </a:p>
          <a:p>
            <a:pPr marL="1085850" lvl="2" indent="-171450">
              <a:buFont typeface="Wingdings"/>
              <a:buChar char="▪"/>
            </a:pPr>
            <a:r>
              <a:rPr lang="en-US" dirty="0"/>
              <a:t>Infants focused on “more” instead of specific amounts. </a:t>
            </a:r>
          </a:p>
          <a:p>
            <a:pPr marL="1085850" lvl="2" indent="-171450">
              <a:buFont typeface="Wingdings"/>
              <a:buChar char="▪"/>
            </a:pPr>
            <a:r>
              <a:rPr lang="en-US" dirty="0"/>
              <a:t>Toddlers worked with small sums (1 plus 2). </a:t>
            </a:r>
          </a:p>
          <a:p>
            <a:pPr marL="1085850" lvl="2" indent="-171450">
              <a:buFont typeface="Wingdings"/>
              <a:buChar char="▪"/>
            </a:pPr>
            <a:r>
              <a:rPr lang="en-US" dirty="0"/>
              <a:t>Preschool children added numbers in the teens (14 plus 3).</a:t>
            </a:r>
          </a:p>
          <a:p>
            <a:pPr marL="1085850" lvl="2" indent="-171450">
              <a:buFont typeface="Wingdings"/>
              <a:buChar char="▪"/>
            </a:pPr>
            <a:r>
              <a:rPr lang="en-US" dirty="0"/>
              <a:t>Elementary aged children added two-digit numbers (46 plus 39).</a:t>
            </a:r>
          </a:p>
          <a:p>
            <a:pPr marL="628650" lvl="1" indent="-171450">
              <a:buFont typeface="Courier New"/>
              <a:buChar char="○"/>
            </a:pPr>
            <a:r>
              <a:rPr lang="en-US" dirty="0"/>
              <a:t>Infants, toddlers, and preschool-aged children added and subtracted during play contexts. Elementary-aged children added and subtracted in more abstract ways (for example, using a word problem).</a:t>
            </a:r>
          </a:p>
          <a:p>
            <a:pPr marL="1085850" lvl="2" indent="-171450">
              <a:buFont typeface="Wingdings"/>
              <a:buChar char="▪"/>
            </a:pPr>
            <a:r>
              <a:rPr lang="en-US" dirty="0"/>
              <a:t>Educators modeled language (“more,” “one, two, three,” “adding makes more”) and used gestures (holding up three fingers) to support children’s thinking. </a:t>
            </a:r>
          </a:p>
          <a:p>
            <a:pPr marL="1085850" lvl="2" indent="-171450">
              <a:buFont typeface="Wingdings"/>
              <a:buChar char="▪"/>
            </a:pPr>
            <a:r>
              <a:rPr lang="en-US" dirty="0"/>
              <a:t>Children were engaged in the experiences and were interested in finding solutions to addition or subtraction problems. </a:t>
            </a:r>
          </a:p>
          <a:p>
            <a:pPr marL="1085850" lvl="2" indent="-171450">
              <a:buFont typeface="Wingdings"/>
              <a:buChar char="▪"/>
            </a:pPr>
            <a:r>
              <a:rPr lang="en-US" dirty="0"/>
              <a:t>There were many ways children could represent and explore adding and subtracting across the video clips.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dirty="0"/>
          </a:p>
        </p:txBody>
      </p:sp>
    </p:spTree>
    <p:extLst>
      <p:ext uri="{BB962C8B-B14F-4D97-AF65-F5344CB8AC3E}">
        <p14:creationId xmlns:p14="http://schemas.microsoft.com/office/powerpoint/2010/main" val="99294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171450" indent="-171450">
              <a:buFont typeface="Symbol"/>
              <a:buChar char="•"/>
            </a:pPr>
            <a:r>
              <a:rPr lang="en-US" dirty="0"/>
              <a:t>Let’s learn more about how children develop their understanding of key addition and subtraction concepts, including </a:t>
            </a:r>
            <a:endParaRPr lang="en-US" dirty="0">
              <a:ea typeface="Calibri"/>
              <a:cs typeface="Calibri"/>
            </a:endParaRPr>
          </a:p>
          <a:p>
            <a:pPr marL="628650" lvl="1" indent="-171450">
              <a:buFont typeface="Courier New"/>
              <a:buChar char="○"/>
            </a:pPr>
            <a:r>
              <a:rPr lang="en-US" dirty="0"/>
              <a:t>Adding makes more and taking away makes less.</a:t>
            </a:r>
            <a:endParaRPr lang="en-US" dirty="0">
              <a:ea typeface="Calibri"/>
              <a:cs typeface="Calibri"/>
            </a:endParaRPr>
          </a:p>
          <a:p>
            <a:pPr marL="628650" lvl="1" indent="-171450">
              <a:buFont typeface="Courier New"/>
              <a:buChar char="○"/>
            </a:pPr>
            <a:r>
              <a:rPr lang="en-US" dirty="0"/>
              <a:t>Numbers can be put together (composed) and taken apart (decomposed).</a:t>
            </a:r>
            <a:endParaRPr lang="en-US" dirty="0">
              <a:ea typeface="Calibri"/>
              <a:cs typeface="Calibri"/>
            </a:endParaRPr>
          </a:p>
          <a:p>
            <a:pPr marL="628650" lvl="1" indent="-171450">
              <a:buFont typeface="Courier New"/>
              <a:buChar char="○"/>
            </a:pPr>
            <a:r>
              <a:rPr lang="en-US" dirty="0"/>
              <a:t>Numbers can be added in any order (commutative).</a:t>
            </a:r>
            <a:endParaRPr lang="en-US" dirty="0">
              <a:ea typeface="Calibri"/>
              <a:cs typeface="Calibri"/>
            </a:endParaRPr>
          </a:p>
          <a:p>
            <a:pPr marL="628650" lvl="1" indent="-171450">
              <a:buFont typeface="Courier New"/>
              <a:buChar char="○"/>
            </a:pPr>
            <a:r>
              <a:rPr lang="en-US" dirty="0"/>
              <a:t>Addition and subtraction are opposites (inverse). </a:t>
            </a:r>
            <a:endParaRPr lang="en-US" dirty="0">
              <a:ea typeface="Calibri"/>
              <a:cs typeface="Calibri"/>
            </a:endParaRPr>
          </a:p>
          <a:p>
            <a:pPr lvl="1"/>
            <a:r>
              <a:rPr lang="en-US" b="1" dirty="0"/>
              <a:t>Facilitator Notes</a:t>
            </a:r>
            <a:endParaRPr lang="en-US" b="1" dirty="0">
              <a:ea typeface="Calibri"/>
              <a:cs typeface="Calibri"/>
            </a:endParaRPr>
          </a:p>
          <a:p>
            <a:pPr marL="171450" indent="-171450">
              <a:buFont typeface="Symbol"/>
              <a:buChar char="•"/>
            </a:pPr>
            <a:r>
              <a:rPr lang="en-US" dirty="0"/>
              <a:t>For more in-depth information on how children develop addition and subtraction knowledge and skills, consider reviewing the research brief “The Development of Arithmetic Skills and Concepts from Infancy Through the Early School Years.”</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dirty="0"/>
          </a:p>
        </p:txBody>
      </p:sp>
    </p:spTree>
    <p:extLst>
      <p:ext uri="{BB962C8B-B14F-4D97-AF65-F5344CB8AC3E}">
        <p14:creationId xmlns:p14="http://schemas.microsoft.com/office/powerpoint/2010/main" val="833104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contains animation. See instructions in the Talking Points. </a:t>
            </a:r>
          </a:p>
          <a:p>
            <a:r>
              <a:rPr lang="en-US" b="1" dirty="0"/>
              <a:t>Talking points:</a:t>
            </a:r>
          </a:p>
          <a:p>
            <a:pPr marL="285750" indent="-285750">
              <a:buFont typeface="Symbol"/>
              <a:buChar char="•"/>
            </a:pPr>
            <a:r>
              <a:rPr lang="en-US" dirty="0"/>
              <a:t>Let’s explore some ideas related to addition and subtraction. </a:t>
            </a:r>
          </a:p>
          <a:p>
            <a:pPr marL="285750" indent="-285750">
              <a:buFont typeface="Symbol"/>
              <a:buChar char="•"/>
            </a:pPr>
            <a:r>
              <a:rPr lang="en-US" dirty="0"/>
              <a:t>In the next few slides, I am going to illustrate a situation that is similar to how researchers have observed infants’ understanding of addition and subtraction. I will display some objects on the screen. Notice what happens.</a:t>
            </a:r>
          </a:p>
          <a:p>
            <a:pPr marL="285750" indent="-285750">
              <a:buFont typeface="Symbol"/>
              <a:buChar char="•"/>
            </a:pPr>
            <a:r>
              <a:rPr lang="en-US" dirty="0"/>
              <a:t>[Click: two apples appear on the screen.]</a:t>
            </a:r>
          </a:p>
          <a:p>
            <a:pPr marL="285750" indent="-285750">
              <a:buFont typeface="Symbol"/>
              <a:buChar char="•"/>
            </a:pPr>
            <a:r>
              <a:rPr lang="en-US" dirty="0"/>
              <a:t>Here are some apples.</a:t>
            </a:r>
          </a:p>
          <a:p>
            <a:r>
              <a:rPr lang="en-US" b="1" dirty="0"/>
              <a:t>Facilitator Notes</a:t>
            </a:r>
            <a:endParaRPr lang="en-US" b="1" dirty="0">
              <a:ea typeface="Calibri"/>
              <a:cs typeface="Calibri"/>
            </a:endParaRPr>
          </a:p>
          <a:p>
            <a:pPr marL="285750" indent="-285750">
              <a:buFont typeface="Symbol"/>
              <a:buChar char="•"/>
            </a:pPr>
            <a:r>
              <a:rPr lang="en-US" dirty="0"/>
              <a:t>Slides 12–21 include animations. The animations show an object moving behind a rectangle. First, you will show participants an expected event. For example, moving an apple behind the rectangle results in having more apples once the rectangle is removed. Then, you will show participants an unexpected event. For example, moving an apple behind the rectangle does not result in having more apples once the rectangle is removed.</a:t>
            </a:r>
          </a:p>
          <a:p>
            <a:pPr marL="285750" indent="-285750">
              <a:buFont typeface="Symbol"/>
              <a:buChar char="•"/>
            </a:pPr>
            <a:r>
              <a:rPr lang="en-US" dirty="0"/>
              <a:t>Instead of using the images on slides 12–21, you might use physical objects to demonstrate and engage participants. For example, </a:t>
            </a:r>
          </a:p>
          <a:p>
            <a:pPr marL="285750" lvl="1" indent="-285750">
              <a:buFont typeface="Courier New"/>
              <a:buChar char="○"/>
            </a:pPr>
            <a:r>
              <a:rPr lang="en-US" dirty="0"/>
              <a:t>Use a cardboard box (or other opaque container) to put objects into. Then, show the objects in the box to participants.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dirty="0"/>
          </a:p>
        </p:txBody>
      </p:sp>
    </p:spTree>
    <p:extLst>
      <p:ext uri="{BB962C8B-B14F-4D97-AF65-F5344CB8AC3E}">
        <p14:creationId xmlns:p14="http://schemas.microsoft.com/office/powerpoint/2010/main" val="4269444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contains animation. See instructions in the Talking Points. </a:t>
            </a:r>
          </a:p>
          <a:p>
            <a:r>
              <a:rPr lang="en-US" b="1" dirty="0"/>
              <a:t>Talking Points:</a:t>
            </a:r>
            <a:endParaRPr lang="en-US" b="1" dirty="0">
              <a:ea typeface="Calibri"/>
              <a:cs typeface="Calibri"/>
            </a:endParaRPr>
          </a:p>
          <a:p>
            <a:pPr marL="285750" indent="-285750">
              <a:buFont typeface="Symbol"/>
              <a:buChar char="•"/>
            </a:pPr>
            <a:r>
              <a:rPr lang="en-US" dirty="0"/>
              <a:t>Now, I will hide the apples behind a rectangle.</a:t>
            </a:r>
            <a:endParaRPr lang="en-US" dirty="0">
              <a:ea typeface="Calibri"/>
              <a:cs typeface="Calibri"/>
            </a:endParaRPr>
          </a:p>
          <a:p>
            <a:pPr marL="285750" indent="-285750">
              <a:buFont typeface="Symbol"/>
              <a:buChar char="•"/>
            </a:pPr>
            <a:r>
              <a:rPr lang="en-US" dirty="0"/>
              <a:t>[Click: a rectangle moves down to hide the apples.]</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dirty="0"/>
          </a:p>
        </p:txBody>
      </p:sp>
    </p:spTree>
    <p:extLst>
      <p:ext uri="{BB962C8B-B14F-4D97-AF65-F5344CB8AC3E}">
        <p14:creationId xmlns:p14="http://schemas.microsoft.com/office/powerpoint/2010/main" val="2397957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contains animation. See instructions in the Talking Points. </a:t>
            </a:r>
          </a:p>
          <a:p>
            <a:r>
              <a:rPr lang="en-US" b="1" dirty="0"/>
              <a:t>Talking Points</a:t>
            </a:r>
            <a:endParaRPr lang="en-US" b="1" dirty="0">
              <a:ea typeface="Calibri"/>
              <a:cs typeface="Calibri"/>
            </a:endParaRPr>
          </a:p>
          <a:p>
            <a:pPr marL="285750" indent="-285750">
              <a:buFont typeface="Symbol"/>
              <a:buChar char="•"/>
            </a:pPr>
            <a:r>
              <a:rPr lang="en-US" dirty="0"/>
              <a:t>Let’s add another apple </a:t>
            </a:r>
          </a:p>
          <a:p>
            <a:pPr marL="285750" indent="-285750">
              <a:buFont typeface="Symbol"/>
              <a:buChar char="•"/>
            </a:pPr>
            <a:r>
              <a:rPr lang="en-US" dirty="0"/>
              <a:t>[Click: A new apple appears on the screen.]</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dirty="0"/>
          </a:p>
        </p:txBody>
      </p:sp>
    </p:spTree>
    <p:extLst>
      <p:ext uri="{BB962C8B-B14F-4D97-AF65-F5344CB8AC3E}">
        <p14:creationId xmlns:p14="http://schemas.microsoft.com/office/powerpoint/2010/main" val="4101989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contains animation. See instructions in the Talking Points. </a:t>
            </a:r>
          </a:p>
          <a:p>
            <a:r>
              <a:rPr lang="en-US" b="1" dirty="0"/>
              <a:t>Talking Points</a:t>
            </a:r>
          </a:p>
          <a:p>
            <a:pPr marL="285750" indent="-285750">
              <a:buFont typeface="Symbol"/>
              <a:buChar char="•"/>
            </a:pPr>
            <a:r>
              <a:rPr lang="en-US" dirty="0"/>
              <a:t>Now, I’ll move this apple behind the rectangle. </a:t>
            </a:r>
          </a:p>
          <a:p>
            <a:pPr marL="285750" indent="-285750">
              <a:buFont typeface="Symbol"/>
              <a:buChar char="•"/>
            </a:pPr>
            <a:r>
              <a:rPr lang="en-US" dirty="0"/>
              <a:t>[Click: The apple moves behind the rectangle.]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dirty="0"/>
          </a:p>
        </p:txBody>
      </p:sp>
    </p:spTree>
    <p:extLst>
      <p:ext uri="{BB962C8B-B14F-4D97-AF65-F5344CB8AC3E}">
        <p14:creationId xmlns:p14="http://schemas.microsoft.com/office/powerpoint/2010/main" val="1538479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contains animation. See instructions in the Talking Points. </a:t>
            </a:r>
          </a:p>
          <a:p>
            <a:r>
              <a:rPr lang="en-US" b="1" dirty="0"/>
              <a:t>Talking Points</a:t>
            </a:r>
            <a:endParaRPr lang="en-US" b="1" dirty="0">
              <a:ea typeface="Calibri"/>
              <a:cs typeface="Calibri"/>
            </a:endParaRPr>
          </a:p>
          <a:p>
            <a:pPr marL="285750" indent="-285750">
              <a:buFont typeface="Symbol"/>
              <a:buChar char="•"/>
            </a:pPr>
            <a:r>
              <a:rPr lang="en-US" dirty="0"/>
              <a:t>How many apples do you think are behind the rectangle?</a:t>
            </a:r>
            <a:endParaRPr lang="en-US" dirty="0">
              <a:ea typeface="Calibri"/>
              <a:cs typeface="Calibri"/>
            </a:endParaRPr>
          </a:p>
          <a:p>
            <a:pPr marL="285750" indent="-285750">
              <a:buFont typeface="Symbol"/>
              <a:buChar char="•"/>
            </a:pPr>
            <a:r>
              <a:rPr lang="en-US" dirty="0"/>
              <a:t>[Encourage participants to respond and explain their answers.]</a:t>
            </a:r>
            <a:endParaRPr lang="en-US" dirty="0">
              <a:ea typeface="Calibri"/>
              <a:cs typeface="Calibri"/>
            </a:endParaRPr>
          </a:p>
          <a:p>
            <a:pPr marL="285750" indent="-285750">
              <a:buFont typeface="Symbol"/>
              <a:buChar char="•"/>
            </a:pPr>
            <a:r>
              <a:rPr lang="en-US" dirty="0"/>
              <a:t>Let’s move the rectangle and find out. </a:t>
            </a:r>
            <a:endParaRPr lang="en-US" dirty="0">
              <a:ea typeface="Calibri"/>
              <a:cs typeface="Calibri"/>
            </a:endParaRPr>
          </a:p>
          <a:p>
            <a:pPr marL="285750" indent="-285750">
              <a:buFont typeface="Symbol"/>
              <a:buChar char="•"/>
            </a:pPr>
            <a:r>
              <a:rPr lang="en-US" dirty="0"/>
              <a:t>[Click: The rectangle moves to reveal three apples.] </a:t>
            </a:r>
            <a:endParaRPr lang="en-US" dirty="0">
              <a:ea typeface="Calibri"/>
              <a:cs typeface="Calibri"/>
            </a:endParaRPr>
          </a:p>
          <a:p>
            <a:pPr marL="285750" indent="-285750">
              <a:buFont typeface="Symbol"/>
              <a:buChar char="•"/>
            </a:pPr>
            <a:r>
              <a:rPr lang="en-US" dirty="0"/>
              <a:t>There are three apples behind the rectangle. We added an apple and now there are more apples.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dirty="0"/>
          </a:p>
        </p:txBody>
      </p:sp>
    </p:spTree>
    <p:extLst>
      <p:ext uri="{BB962C8B-B14F-4D97-AF65-F5344CB8AC3E}">
        <p14:creationId xmlns:p14="http://schemas.microsoft.com/office/powerpoint/2010/main" val="1696682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contains animation. See instructions in the Talking Points. </a:t>
            </a:r>
          </a:p>
          <a:p>
            <a:r>
              <a:rPr lang="en-US" b="1" dirty="0"/>
              <a:t>Talking points:</a:t>
            </a:r>
            <a:endParaRPr lang="en-US" b="1" dirty="0">
              <a:ea typeface="Calibri"/>
              <a:cs typeface="Calibri"/>
            </a:endParaRPr>
          </a:p>
          <a:p>
            <a:pPr marL="285750" indent="-285750">
              <a:buFont typeface="Symbol"/>
              <a:buChar char="•"/>
            </a:pPr>
            <a:r>
              <a:rPr lang="en-US" dirty="0"/>
              <a:t>Let’s try it again.</a:t>
            </a:r>
          </a:p>
          <a:p>
            <a:pPr marL="285750" indent="-285750">
              <a:buFont typeface="Symbol"/>
              <a:buChar char="•"/>
            </a:pPr>
            <a:r>
              <a:rPr lang="en-US" dirty="0"/>
              <a:t>[Click: two apples will appear on the screen.]</a:t>
            </a:r>
          </a:p>
          <a:p>
            <a:pPr marL="285750" indent="-285750">
              <a:buFont typeface="Symbol"/>
              <a:buChar char="•"/>
            </a:pPr>
            <a:r>
              <a:rPr lang="en-US" dirty="0"/>
              <a:t>Here are some apples. </a:t>
            </a:r>
          </a:p>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dirty="0"/>
          </a:p>
        </p:txBody>
      </p:sp>
    </p:spTree>
    <p:extLst>
      <p:ext uri="{BB962C8B-B14F-4D97-AF65-F5344CB8AC3E}">
        <p14:creationId xmlns:p14="http://schemas.microsoft.com/office/powerpoint/2010/main" val="4016419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contains animation. See instructions in the Talking Points. </a:t>
            </a:r>
          </a:p>
          <a:p>
            <a:r>
              <a:rPr lang="en-US" b="1" dirty="0"/>
              <a:t>Talking Points:</a:t>
            </a:r>
            <a:endParaRPr lang="en-US" b="1" dirty="0">
              <a:ea typeface="Calibri"/>
              <a:cs typeface="Calibri"/>
            </a:endParaRPr>
          </a:p>
          <a:p>
            <a:pPr marL="285750" indent="-285750">
              <a:buFont typeface="Symbol"/>
              <a:buChar char="•"/>
            </a:pPr>
            <a:r>
              <a:rPr lang="en-US" dirty="0"/>
              <a:t>Now, I will hide the apples behind a rectangle.</a:t>
            </a:r>
            <a:endParaRPr lang="en-US" dirty="0">
              <a:ea typeface="Calibri"/>
              <a:cs typeface="Calibri"/>
            </a:endParaRPr>
          </a:p>
          <a:p>
            <a:pPr marL="285750" indent="-285750">
              <a:buFont typeface="Symbol"/>
              <a:buChar char="•"/>
            </a:pPr>
            <a:r>
              <a:rPr lang="en-US" dirty="0"/>
              <a:t>[Click: a rectangle moves down to hide the apples.]</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dirty="0"/>
          </a:p>
        </p:txBody>
      </p:sp>
    </p:spTree>
    <p:extLst>
      <p:ext uri="{BB962C8B-B14F-4D97-AF65-F5344CB8AC3E}">
        <p14:creationId xmlns:p14="http://schemas.microsoft.com/office/powerpoint/2010/main" val="2626683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dirty="0">
                <a:solidFill>
                  <a:srgbClr val="0F173D"/>
                </a:solidFill>
                <a:effectLst/>
              </a:rPr>
              <a:t>The Count Play Explore Professional Learning Resources were made possible by Count Play Explore, an early math and science initiative led by the Fresno County Superintendent of Schools, Early Care and Education Department. This initiative is generously funded by the California Department of Education and the California State Board of Education. These resources</a:t>
            </a:r>
            <a:r>
              <a:rPr lang="en-US" dirty="0">
                <a:solidFill>
                  <a:srgbClr val="0F173D"/>
                </a:solidFill>
              </a:rPr>
              <a:t>, developed in collaboration by WestEd and partners,</a:t>
            </a:r>
            <a:r>
              <a:rPr lang="en-US" dirty="0">
                <a:solidFill>
                  <a:srgbClr val="0F173D"/>
                </a:solidFill>
                <a:effectLst/>
              </a:rPr>
              <a:t> are intended to be used as a guide for implementing evidence-based strategies, promoting active learning, and encouraging developmentally appropriate practices in early education settings. They are not intended for commercial redistribution, unauthorized modification, or use outside the scope of professional education.</a:t>
            </a:r>
            <a:r>
              <a:rPr lang="en-US" dirty="0">
                <a:solidFill>
                  <a:srgbClr val="0F173D"/>
                </a:solidFill>
              </a:rPr>
              <a:t>  </a:t>
            </a:r>
          </a:p>
        </p:txBody>
      </p:sp>
      <p:sp>
        <p:nvSpPr>
          <p:cNvPr id="4" name="Slide Number Placeholder 3"/>
          <p:cNvSpPr>
            <a:spLocks noGrp="1"/>
          </p:cNvSpPr>
          <p:nvPr>
            <p:ph type="sldNum" sz="quarter" idx="5"/>
          </p:nvPr>
        </p:nvSpPr>
        <p:spPr/>
        <p:txBody>
          <a:bodyPr/>
          <a:lstStyle/>
          <a:p>
            <a:fld id="{896399F6-6299-4610-B81F-5B1794C45A33}" type="slidenum">
              <a:rPr lang="en-US" smtClean="0"/>
              <a:t>2</a:t>
            </a:fld>
            <a:endParaRPr lang="en-US" dirty="0"/>
          </a:p>
        </p:txBody>
      </p:sp>
    </p:spTree>
    <p:extLst>
      <p:ext uri="{BB962C8B-B14F-4D97-AF65-F5344CB8AC3E}">
        <p14:creationId xmlns:p14="http://schemas.microsoft.com/office/powerpoint/2010/main" val="3752083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285750" indent="-285750">
              <a:buFont typeface="Symbol"/>
              <a:buChar char="•"/>
            </a:pPr>
            <a:r>
              <a:rPr lang="en-US" dirty="0"/>
              <a:t>Let’s add two more apples.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dirty="0"/>
          </a:p>
        </p:txBody>
      </p:sp>
    </p:spTree>
    <p:extLst>
      <p:ext uri="{BB962C8B-B14F-4D97-AF65-F5344CB8AC3E}">
        <p14:creationId xmlns:p14="http://schemas.microsoft.com/office/powerpoint/2010/main" val="3819972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contains animation. See instructions in the Talking Points. </a:t>
            </a:r>
          </a:p>
          <a:p>
            <a:r>
              <a:rPr lang="en-US" b="1" dirty="0"/>
              <a:t>Talking Points</a:t>
            </a:r>
            <a:endParaRPr lang="en-US" b="1" dirty="0">
              <a:ea typeface="Calibri"/>
              <a:cs typeface="Calibri"/>
            </a:endParaRPr>
          </a:p>
          <a:p>
            <a:pPr marL="285750" indent="-285750">
              <a:buFont typeface="Symbol"/>
              <a:buChar char="•"/>
            </a:pPr>
            <a:r>
              <a:rPr lang="en-US" dirty="0"/>
              <a:t>Now, I’ll move these apples behind the rectangle. </a:t>
            </a:r>
            <a:endParaRPr lang="en-US" dirty="0">
              <a:ea typeface="Calibri"/>
              <a:cs typeface="Calibri"/>
            </a:endParaRPr>
          </a:p>
          <a:p>
            <a:pPr marL="285750" indent="-285750">
              <a:buFont typeface="Symbol"/>
              <a:buChar char="•"/>
            </a:pPr>
            <a:r>
              <a:rPr lang="en-US" dirty="0"/>
              <a:t>[Click: The apples move behind the rectangle.]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dirty="0"/>
          </a:p>
        </p:txBody>
      </p:sp>
    </p:spTree>
    <p:extLst>
      <p:ext uri="{BB962C8B-B14F-4D97-AF65-F5344CB8AC3E}">
        <p14:creationId xmlns:p14="http://schemas.microsoft.com/office/powerpoint/2010/main" val="2052038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contains animation. See instructions in the Talking Points. </a:t>
            </a:r>
          </a:p>
          <a:p>
            <a:r>
              <a:rPr lang="en-US" b="1" dirty="0"/>
              <a:t>Talking Points</a:t>
            </a:r>
            <a:endParaRPr lang="en-US" b="1" dirty="0">
              <a:ea typeface="Calibri"/>
              <a:cs typeface="Calibri"/>
            </a:endParaRPr>
          </a:p>
          <a:p>
            <a:pPr marL="285750" indent="-285750">
              <a:buFont typeface="Symbol"/>
              <a:buChar char="•"/>
            </a:pPr>
            <a:r>
              <a:rPr lang="en-US" dirty="0"/>
              <a:t>How many apples do you think are behind the rectangle?</a:t>
            </a:r>
          </a:p>
          <a:p>
            <a:pPr marL="285750" indent="-285750">
              <a:buFont typeface="Symbol"/>
              <a:buChar char="•"/>
            </a:pPr>
            <a:r>
              <a:rPr lang="en-US" dirty="0"/>
              <a:t>[Encourage participants to respond and explain their reasoning.]</a:t>
            </a:r>
          </a:p>
          <a:p>
            <a:pPr marL="285750" indent="-285750">
              <a:buFont typeface="Symbol"/>
              <a:buChar char="•"/>
            </a:pPr>
            <a:r>
              <a:rPr lang="en-US" dirty="0"/>
              <a:t>Let’s observe what is behind the rectangle. </a:t>
            </a:r>
          </a:p>
          <a:p>
            <a:pPr marL="285750" indent="-285750">
              <a:buFont typeface="Symbol"/>
              <a:buChar char="•"/>
            </a:pPr>
            <a:r>
              <a:rPr lang="en-US" dirty="0"/>
              <a:t>[Click: The rectangle moves to reveal two apples.] </a:t>
            </a:r>
          </a:p>
          <a:p>
            <a:pPr marL="285750" indent="-285750">
              <a:buFont typeface="Symbol"/>
              <a:buChar char="•"/>
            </a:pPr>
            <a:r>
              <a:rPr lang="en-US" dirty="0"/>
              <a:t>What do you notice about how many apples were hiding behind the rectangle?</a:t>
            </a:r>
          </a:p>
          <a:p>
            <a:pPr marL="285750" indent="-285750">
              <a:buFont typeface="Symbol"/>
              <a:buChar char="•"/>
            </a:pPr>
            <a:r>
              <a:rPr lang="en-US" dirty="0"/>
              <a:t>Does this surprise you at all? Why?</a:t>
            </a:r>
          </a:p>
          <a:p>
            <a:pPr marL="285750" indent="-285750">
              <a:buFont typeface="Symbol"/>
              <a:buChar char="•"/>
            </a:pPr>
            <a:r>
              <a:rPr lang="en-US" dirty="0"/>
              <a:t>[Adapt this phrase based on what participants share:] What you observed was surprising. We expected to find more apples after we moved the rectangle. Instead, we found the same amount, even though we added more to the set.</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dirty="0"/>
          </a:p>
        </p:txBody>
      </p:sp>
    </p:spTree>
    <p:extLst>
      <p:ext uri="{BB962C8B-B14F-4D97-AF65-F5344CB8AC3E}">
        <p14:creationId xmlns:p14="http://schemas.microsoft.com/office/powerpoint/2010/main" val="36515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171450" indent="-171450">
              <a:buFont typeface="Symbol"/>
              <a:buChar char="•"/>
            </a:pPr>
            <a:r>
              <a:rPr lang="en-US" dirty="0"/>
              <a:t>Researchers have used similar ways to explore how infants (for example, nine-month-old children) think about addition and subtraction. </a:t>
            </a:r>
          </a:p>
          <a:p>
            <a:pPr marL="171450" indent="-171450">
              <a:buFont typeface="Symbol"/>
              <a:buChar char="•"/>
            </a:pPr>
            <a:r>
              <a:rPr lang="en-US" dirty="0"/>
              <a:t>Just like you, infants in these studies were surprised when they experienced an unexpected math outcome. They looked longer at the unexpected outcome. This extended observation in the case of unexpected outcome—but not when they observed an expected outcome—signaled to researchers that the infants noticed something was not right. Infants in these studies also thought that when more objects were added to a set, they should observe more objects (Feigenson et al., 2002; Izard et al., 2009; McCrink &amp; Wynn, 2004). </a:t>
            </a:r>
            <a:endParaRPr lang="en-US" dirty="0">
              <a:ea typeface="Calibri"/>
              <a:cs typeface="Calibri"/>
            </a:endParaRPr>
          </a:p>
          <a:p>
            <a:pPr marL="171450" indent="-171450">
              <a:buFont typeface="Symbol"/>
              <a:buChar char="•"/>
            </a:pPr>
            <a:r>
              <a:rPr lang="en-US" dirty="0"/>
              <a:t>Please note, the experiences related to hiding objects and displaying unexpected outcomes is not how infants learn about quantity—these types of experiences were done only for research to help reveal what infants might be noticing about quantity. </a:t>
            </a:r>
          </a:p>
          <a:p>
            <a:pPr marL="171450" indent="-171450">
              <a:buFont typeface="Symbol"/>
              <a:buChar char="•"/>
            </a:pPr>
            <a:r>
              <a:rPr lang="en-US" dirty="0"/>
              <a:t>This research has shown that infants and toddlers:</a:t>
            </a:r>
          </a:p>
          <a:p>
            <a:pPr marL="628650" lvl="1" indent="-171450">
              <a:buFont typeface="Courier New"/>
              <a:buChar char="○"/>
            </a:pPr>
            <a:r>
              <a:rPr lang="en-US" dirty="0"/>
              <a:t>notice changes in quantity </a:t>
            </a:r>
          </a:p>
          <a:p>
            <a:pPr marL="628650" lvl="1" indent="-171450">
              <a:buFont typeface="Courier New"/>
              <a:buChar char="○"/>
            </a:pPr>
            <a:r>
              <a:rPr lang="en-US" dirty="0"/>
              <a:t>understand how adding or taking away can change quantity</a:t>
            </a:r>
          </a:p>
          <a:p>
            <a:pPr marL="171450" indent="-171450">
              <a:buFont typeface="Symbol"/>
              <a:buChar char="•"/>
            </a:pPr>
            <a:r>
              <a:rPr lang="en-US" dirty="0"/>
              <a:t>Toddlers will build on these early understandings of addition and subtraction as they explore adding and taking away objects within daily experiences. They might communicate their understanding using gestures or words. For example, </a:t>
            </a:r>
          </a:p>
          <a:p>
            <a:pPr marL="628650" lvl="1" indent="-171450">
              <a:buFont typeface="Courier New"/>
              <a:buChar char="○"/>
            </a:pPr>
            <a:r>
              <a:rPr lang="en-US" dirty="0"/>
              <a:t>When collecting leaves during outside time, a child might add three more leaves to their collection and say, “More!”</a:t>
            </a:r>
          </a:p>
          <a:p>
            <a:pPr marL="628650" lvl="1" indent="-171450">
              <a:buFont typeface="Courier New"/>
              <a:buChar char="○"/>
            </a:pPr>
            <a:r>
              <a:rPr lang="en-US" dirty="0"/>
              <a:t>When playing in the kitchen area, a child might take away pretend food items from their pot as they serve their friends at the table. They might say, “All gone!” after taking away all of the objects from their pot.</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23</a:t>
            </a:fld>
            <a:endParaRPr lang="en-US" dirty="0"/>
          </a:p>
        </p:txBody>
      </p:sp>
    </p:spTree>
    <p:extLst>
      <p:ext uri="{BB962C8B-B14F-4D97-AF65-F5344CB8AC3E}">
        <p14:creationId xmlns:p14="http://schemas.microsoft.com/office/powerpoint/2010/main" val="323974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285750" indent="-285750">
              <a:buFont typeface="Symbol"/>
              <a:buChar char="•"/>
            </a:pPr>
            <a:r>
              <a:rPr lang="en-US" dirty="0"/>
              <a:t>Children in preschool, TK, and K (children ages 3–6) continue to develop their understanding that adding makes more and taking away makes less. </a:t>
            </a:r>
            <a:endParaRPr lang="en-US" dirty="0">
              <a:ea typeface="Calibri"/>
              <a:cs typeface="Calibri"/>
            </a:endParaRPr>
          </a:p>
          <a:p>
            <a:pPr marL="285750" indent="-285750">
              <a:buFont typeface="Symbol"/>
              <a:buChar char="•"/>
            </a:pPr>
            <a:r>
              <a:rPr lang="en-US" dirty="0"/>
              <a:t>For example, when objects are added to a set, they can predict the total amount (Zur &amp; Gelman, 2004).</a:t>
            </a:r>
            <a:endParaRPr lang="en-US" dirty="0">
              <a:ea typeface="Calibri"/>
              <a:cs typeface="Calibri"/>
            </a:endParaRPr>
          </a:p>
          <a:p>
            <a:pPr marL="285750" indent="-285750">
              <a:buFont typeface="Symbol"/>
              <a:buChar char="•"/>
            </a:pPr>
            <a:r>
              <a:rPr lang="en-US" dirty="0"/>
              <a:t>Similarly, for subtraction, children ages 3–6 understand that when you remove a few objects from a set, you have less (Levine et al., 1992). For example,</a:t>
            </a:r>
            <a:endParaRPr lang="en-US" dirty="0">
              <a:ea typeface="Calibri"/>
              <a:cs typeface="Calibri"/>
            </a:endParaRPr>
          </a:p>
          <a:p>
            <a:pPr marL="285750" lvl="1" indent="-285750">
              <a:buFont typeface="Courier New"/>
              <a:buChar char="○"/>
            </a:pPr>
            <a:r>
              <a:rPr lang="en-US" dirty="0"/>
              <a:t>If children have six crackers and their friend asked for some, they might be able to predict how many will be left. They might lack accuracy but will likely predict an amount smaller than six. </a:t>
            </a:r>
            <a:endParaRPr lang="en-US" dirty="0">
              <a:ea typeface="Calibri"/>
              <a:cs typeface="Calibri"/>
            </a:endParaRPr>
          </a:p>
          <a:p>
            <a:pPr marL="285750" indent="-285750">
              <a:buFont typeface="Symbol"/>
              <a:buChar char="•"/>
            </a:pPr>
            <a:r>
              <a:rPr lang="en-US" dirty="0"/>
              <a:t>Children’s developing understanding of number and counting supports their ability to add and subtract (Aunola et al., 2004; Wang et al., 2016). For example, as children learn number words (such as “two”) and gestures (such as holding up two fingers), they can communicate more effectively about quantity after objects are added to, or taken from, a set.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24</a:t>
            </a:fld>
            <a:endParaRPr lang="en-US" dirty="0"/>
          </a:p>
        </p:txBody>
      </p:sp>
    </p:spTree>
    <p:extLst>
      <p:ext uri="{BB962C8B-B14F-4D97-AF65-F5344CB8AC3E}">
        <p14:creationId xmlns:p14="http://schemas.microsoft.com/office/powerpoint/2010/main" val="3541570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dirty="0"/>
          </a:p>
          <a:p>
            <a:r>
              <a:rPr lang="en-US" b="1" dirty="0"/>
              <a:t>Time: </a:t>
            </a:r>
            <a:r>
              <a:rPr lang="en-US" dirty="0"/>
              <a:t>10 minutes</a:t>
            </a:r>
            <a:br>
              <a:rPr lang="en-US" dirty="0">
                <a:cs typeface="+mn-lt"/>
              </a:rPr>
            </a:br>
            <a:r>
              <a:rPr lang="en-US" dirty="0"/>
              <a:t>Materials: Collections of small objects (for example, paperclips, shells, cotton balls, counting chips)</a:t>
            </a:r>
          </a:p>
          <a:p>
            <a:r>
              <a:rPr lang="en-US" b="1" dirty="0"/>
              <a:t>Talking Points</a:t>
            </a:r>
            <a:endParaRPr lang="en-US" b="1" dirty="0">
              <a:ea typeface="Calibri"/>
              <a:cs typeface="Calibri"/>
            </a:endParaRPr>
          </a:p>
          <a:p>
            <a:pPr marL="285750" indent="-285750">
              <a:buFont typeface="Symbol"/>
              <a:buChar char="•"/>
            </a:pPr>
            <a:r>
              <a:rPr lang="en-US" dirty="0"/>
              <a:t>We reviewed the concept of adding makes more and taking away makes less. Let’s explore a different concept that is a part of adding and subtracting. </a:t>
            </a:r>
          </a:p>
          <a:p>
            <a:pPr marL="285750" indent="-285750">
              <a:buFont typeface="Symbol"/>
              <a:buChar char="•"/>
            </a:pPr>
            <a:r>
              <a:rPr lang="en-US" dirty="0"/>
              <a:t>[Select a facilitation strategy from the Facilitator Notes.]</a:t>
            </a:r>
          </a:p>
          <a:p>
            <a:pPr marL="285750" indent="-285750">
              <a:buFont typeface="Symbol"/>
              <a:buChar char="•"/>
            </a:pPr>
            <a:r>
              <a:rPr lang="en-US" dirty="0"/>
              <a:t>Using the materials at your table, find different ways to make a set of 15. </a:t>
            </a:r>
          </a:p>
          <a:p>
            <a:pPr marL="285750" lvl="1" indent="-285750">
              <a:buFont typeface="Courier New"/>
              <a:buChar char="○"/>
            </a:pPr>
            <a:r>
              <a:rPr lang="en-US" dirty="0"/>
              <a:t>For example, I can make a set of 15 by combining three sets of five.</a:t>
            </a:r>
          </a:p>
          <a:p>
            <a:pPr marL="285750" indent="-285750">
              <a:buFont typeface="Symbol"/>
              <a:buChar char="•"/>
            </a:pPr>
            <a:r>
              <a:rPr lang="en-US" dirty="0"/>
              <a:t>You might document the different sets you make.</a:t>
            </a:r>
          </a:p>
          <a:p>
            <a:pPr marL="285750" indent="-285750">
              <a:buFont typeface="Symbol"/>
              <a:buChar char="•"/>
            </a:pPr>
            <a:r>
              <a:rPr lang="en-US" dirty="0"/>
              <a:t>[Provide time for participants to work.]</a:t>
            </a:r>
          </a:p>
          <a:p>
            <a:pPr marL="285750" indent="-285750">
              <a:buFont typeface="Symbol"/>
              <a:buChar char="•"/>
            </a:pPr>
            <a:r>
              <a:rPr lang="en-US" dirty="0"/>
              <a:t>[Invite a few participants to share their experience and the different ways they created a set of 15 objects.]</a:t>
            </a:r>
          </a:p>
          <a:p>
            <a:pPr marL="285750" indent="-285750">
              <a:buFont typeface="Symbol"/>
              <a:buChar char="•"/>
            </a:pPr>
            <a:r>
              <a:rPr lang="en-US" dirty="0"/>
              <a:t>This activity explored the idea that numbers can be put together and taken apart. Sets of objects can be combined to create a set of 15.</a:t>
            </a:r>
          </a:p>
          <a:p>
            <a:pPr marL="285750" indent="-285750">
              <a:buFont typeface="Symbol"/>
              <a:buChar char="•"/>
            </a:pPr>
            <a:r>
              <a:rPr lang="en-US" dirty="0"/>
              <a:t>Similarly, a group of 15 objects can be broken apart into smaller sets in different ways. </a:t>
            </a:r>
          </a:p>
          <a:p>
            <a:r>
              <a:rPr lang="en-US" b="1" dirty="0"/>
              <a:t>Facilitator Notes</a:t>
            </a:r>
            <a:endParaRPr lang="en-US" b="1" dirty="0">
              <a:ea typeface="Calibri"/>
              <a:cs typeface="Calibri"/>
            </a:endParaRPr>
          </a:p>
          <a:p>
            <a:pPr marL="285750" indent="-285750">
              <a:buFont typeface="Symbol"/>
              <a:buChar char="•"/>
            </a:pPr>
            <a:r>
              <a:rPr lang="en-US" dirty="0"/>
              <a:t>Adjust the way you organize the activity based on group size, session length and format, and participants’ needs. For example, </a:t>
            </a:r>
          </a:p>
          <a:p>
            <a:pPr marL="285750" lvl="1" indent="-285750">
              <a:buFont typeface="Courier New"/>
              <a:buChar char="○"/>
            </a:pPr>
            <a:r>
              <a:rPr lang="en-US" dirty="0"/>
              <a:t>For longer sessions, you might invite participants to work individually and share their experiences with their tables before discussing as a larger group. </a:t>
            </a:r>
          </a:p>
          <a:p>
            <a:pPr marL="285750" lvl="1" indent="-285750">
              <a:buFont typeface="Courier New"/>
              <a:buChar char="○"/>
            </a:pPr>
            <a:r>
              <a:rPr lang="en-US" dirty="0"/>
              <a:t>For shorter sessions, you might invite participants to work with a partner and share with the larger group.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25</a:t>
            </a:fld>
            <a:endParaRPr lang="en-US" dirty="0"/>
          </a:p>
        </p:txBody>
      </p:sp>
    </p:spTree>
    <p:extLst>
      <p:ext uri="{BB962C8B-B14F-4D97-AF65-F5344CB8AC3E}">
        <p14:creationId xmlns:p14="http://schemas.microsoft.com/office/powerpoint/2010/main" val="3206013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contains animation. See instructions in the Talking Points. </a:t>
            </a:r>
          </a:p>
          <a:p>
            <a:r>
              <a:rPr lang="en-US" b="1" dirty="0"/>
              <a:t>Talking Points</a:t>
            </a:r>
            <a:endParaRPr lang="en-US" b="1" dirty="0">
              <a:ea typeface="Calibri"/>
              <a:cs typeface="Calibri"/>
            </a:endParaRPr>
          </a:p>
          <a:p>
            <a:pPr marL="285750" indent="-285750">
              <a:buFont typeface="Symbol"/>
              <a:buChar char="•"/>
            </a:pPr>
            <a:r>
              <a:rPr lang="en-US" dirty="0"/>
              <a:t>You have just explored the idea that numbers can be put together to make a new number or taken apart to make different numbers. Using math education terms, you experienced number c</a:t>
            </a:r>
            <a:r>
              <a:rPr lang="en-US" b="1" dirty="0"/>
              <a:t>omposition and decomposition. </a:t>
            </a:r>
            <a:endParaRPr lang="en-US" dirty="0"/>
          </a:p>
          <a:p>
            <a:pPr marL="285750" indent="-285750">
              <a:buFont typeface="Symbol"/>
              <a:buChar char="•"/>
            </a:pPr>
            <a:r>
              <a:rPr lang="en-US" b="1" dirty="0"/>
              <a:t>Number composition</a:t>
            </a:r>
            <a:r>
              <a:rPr lang="en-US" dirty="0"/>
              <a:t> describes putting together two (or more) numbers to make a larger number. For example, three and four can be put together to make seven.</a:t>
            </a:r>
            <a:endParaRPr lang="en-US" dirty="0">
              <a:ea typeface="Calibri"/>
              <a:cs typeface="Calibri"/>
            </a:endParaRPr>
          </a:p>
          <a:p>
            <a:pPr marL="285750" indent="-285750">
              <a:buFont typeface="Symbol"/>
              <a:buChar char="•"/>
            </a:pPr>
            <a:r>
              <a:rPr lang="en-US" dirty="0"/>
              <a:t>[Click: The dots on the screen will move together to model composing seven.]</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26</a:t>
            </a:fld>
            <a:endParaRPr lang="en-US" dirty="0"/>
          </a:p>
        </p:txBody>
      </p:sp>
    </p:spTree>
    <p:extLst>
      <p:ext uri="{BB962C8B-B14F-4D97-AF65-F5344CB8AC3E}">
        <p14:creationId xmlns:p14="http://schemas.microsoft.com/office/powerpoint/2010/main" val="903400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a:t>
            </a:r>
            <a:r>
              <a:rPr lang="en-US" dirty="0"/>
              <a:t>3–5 minutes</a:t>
            </a:r>
          </a:p>
          <a:p>
            <a:r>
              <a:rPr lang="en-US" dirty="0"/>
              <a:t>This slide contains animation. See instructions in the Talking Points. </a:t>
            </a:r>
          </a:p>
          <a:p>
            <a:r>
              <a:rPr lang="en-US" b="1" dirty="0"/>
              <a:t>Talking Points</a:t>
            </a:r>
            <a:endParaRPr lang="en-US" b="1" dirty="0">
              <a:ea typeface="Calibri"/>
              <a:cs typeface="Calibri"/>
            </a:endParaRPr>
          </a:p>
          <a:p>
            <a:pPr marL="285750" indent="-285750">
              <a:buFont typeface="Symbol"/>
              <a:buChar char="•"/>
            </a:pPr>
            <a:r>
              <a:rPr lang="en-US" b="1" dirty="0"/>
              <a:t>Number decomposition</a:t>
            </a:r>
            <a:r>
              <a:rPr lang="en-US" dirty="0"/>
              <a:t> describes breaking a larger number into two (or more) sets of smaller numbers. </a:t>
            </a:r>
            <a:endParaRPr lang="en-US" dirty="0">
              <a:ea typeface="Calibri"/>
              <a:cs typeface="Calibri"/>
            </a:endParaRPr>
          </a:p>
          <a:p>
            <a:pPr marL="285750" indent="-285750">
              <a:buFont typeface="Symbol"/>
              <a:buChar char="•"/>
            </a:pPr>
            <a:r>
              <a:rPr lang="en-US" dirty="0"/>
              <a:t>[Click: The dots on the screen will move apart to model decomposition.] For example, seven can be broken into three and four.</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27</a:t>
            </a:fld>
            <a:endParaRPr lang="en-US" dirty="0"/>
          </a:p>
        </p:txBody>
      </p:sp>
    </p:spTree>
    <p:extLst>
      <p:ext uri="{BB962C8B-B14F-4D97-AF65-F5344CB8AC3E}">
        <p14:creationId xmlns:p14="http://schemas.microsoft.com/office/powerpoint/2010/main" val="31933757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171450" indent="-171450">
              <a:buFont typeface="Symbol"/>
              <a:buChar char="•"/>
            </a:pPr>
            <a:r>
              <a:rPr lang="en-US" dirty="0"/>
              <a:t>Between the ages of 3 and 6, children develop an understanding that numbers can be put together and taken apart (Clements &amp; Sarama, 2020). For example,</a:t>
            </a:r>
          </a:p>
          <a:p>
            <a:pPr marL="628650" lvl="1" indent="-171450">
              <a:buFont typeface="Courier New"/>
              <a:buChar char="○"/>
            </a:pPr>
            <a:r>
              <a:rPr lang="en-US" dirty="0"/>
              <a:t>By age 5, children might know that five is composed of a set of four and a set of one. They might also know that five is composed of a set of two and a set of three.</a:t>
            </a:r>
          </a:p>
          <a:p>
            <a:pPr marL="628650" lvl="1" indent="-171450">
              <a:buFont typeface="Courier New"/>
              <a:buChar char="○"/>
            </a:pPr>
            <a:r>
              <a:rPr lang="en-US" dirty="0"/>
              <a:t>In kindergarten, children might use this skill to decompose numbers less than or equal to 10 into two sets in more than one way. Children might figure out many ways to make ten. </a:t>
            </a:r>
          </a:p>
          <a:p>
            <a:pPr marL="171450" indent="-171450">
              <a:buFont typeface="Symbol"/>
              <a:buChar char="•"/>
            </a:pPr>
            <a:r>
              <a:rPr lang="en-US" dirty="0"/>
              <a:t>Children’s understanding of composing and decomposing numbers helps them understand and use the base ten system. </a:t>
            </a:r>
          </a:p>
          <a:p>
            <a:pPr marL="628650" lvl="1" indent="-171450">
              <a:buFont typeface="Courier New"/>
              <a:buChar char="○"/>
            </a:pPr>
            <a:r>
              <a:rPr lang="en-US" dirty="0"/>
              <a:t>For example, children in early elementary grades might learn that 47 is composed of 40 (4 tens) and 7 (7 ones). </a:t>
            </a:r>
          </a:p>
          <a:p>
            <a:pPr marL="628650" lvl="1" indent="-171450">
              <a:buFont typeface="Courier New"/>
              <a:buChar char="○"/>
            </a:pPr>
            <a:r>
              <a:rPr lang="en-US" dirty="0"/>
              <a:t>Later in the session, we will explore how composing and decomposing can be used as a strategy to solve addition and subtraction problems. </a:t>
            </a:r>
          </a:p>
          <a:p>
            <a:pPr lvl="1"/>
            <a:r>
              <a:rPr lang="en-US" b="1" dirty="0"/>
              <a:t>Facilitator Notes:</a:t>
            </a:r>
          </a:p>
          <a:p>
            <a:pPr marL="171450" indent="-171450">
              <a:buFont typeface="Symbol"/>
              <a:buChar char="•"/>
            </a:pPr>
            <a:r>
              <a:rPr lang="en-US" dirty="0"/>
              <a:t>Consider inviting participants to reflect on their experiences composing and decomposing the number 15 (slide 24). Invite them to consider ways they engage children in their learning settings in similar experiences. Use PPT 2b “Addition and Subtraction: Preschool, TK, K” or PPT 2c “Addition and Subtraction: Early Elementary” for more examples of ways to engage children in composing and decomposing numbers.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28</a:t>
            </a:fld>
            <a:endParaRPr lang="en-US" dirty="0"/>
          </a:p>
        </p:txBody>
      </p:sp>
    </p:spTree>
    <p:extLst>
      <p:ext uri="{BB962C8B-B14F-4D97-AF65-F5344CB8AC3E}">
        <p14:creationId xmlns:p14="http://schemas.microsoft.com/office/powerpoint/2010/main" val="1103664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285750" indent="-285750">
              <a:buFont typeface="Symbol"/>
              <a:buChar char="•"/>
            </a:pPr>
            <a:r>
              <a:rPr lang="en-US" dirty="0"/>
              <a:t>Now, we will explore another concept that children understand about addition and subtraction. </a:t>
            </a:r>
          </a:p>
          <a:p>
            <a:pPr marL="285750" indent="-285750">
              <a:buFont typeface="Symbol"/>
              <a:buChar char="•"/>
            </a:pPr>
            <a:r>
              <a:rPr lang="en-US" dirty="0"/>
              <a:t>We will use written equations for our adult activity. However, it is important to remember that children should experience addition and subtraction using concrete objects and might not use written equations until later in kindergarten. </a:t>
            </a:r>
          </a:p>
          <a:p>
            <a:pPr marL="285750" indent="-285750">
              <a:buFont typeface="Symbol"/>
              <a:buChar char="•"/>
            </a:pPr>
            <a:r>
              <a:rPr lang="en-US" dirty="0"/>
              <a:t>Here are some equations. Solve them using any strategy you prefer. </a:t>
            </a:r>
          </a:p>
          <a:p>
            <a:pPr marL="285750" lvl="1" indent="-285750">
              <a:buFont typeface="Courier New"/>
              <a:buChar char="○"/>
            </a:pPr>
            <a:r>
              <a:rPr lang="en-US" dirty="0"/>
              <a:t>12 + 13 =?</a:t>
            </a:r>
          </a:p>
          <a:p>
            <a:pPr marL="285750" lvl="1" indent="-285750">
              <a:buFont typeface="Courier New"/>
              <a:buChar char="○"/>
            </a:pPr>
            <a:r>
              <a:rPr lang="en-US" dirty="0"/>
              <a:t>13 + 12 =?</a:t>
            </a:r>
          </a:p>
          <a:p>
            <a:pPr marL="285750" lvl="1" indent="-285750">
              <a:buFont typeface="Courier New"/>
              <a:buChar char="○"/>
            </a:pPr>
            <a:r>
              <a:rPr lang="en-US" dirty="0"/>
              <a:t>25 – 12 =?</a:t>
            </a:r>
          </a:p>
          <a:p>
            <a:pPr marL="285750" indent="-285750">
              <a:buFont typeface="Symbol"/>
              <a:buChar char="•"/>
            </a:pPr>
            <a:r>
              <a:rPr lang="en-US" dirty="0"/>
              <a:t>[Allow time for participants to solve the equations individually.] </a:t>
            </a:r>
          </a:p>
          <a:p>
            <a:pPr marL="285750" indent="-285750">
              <a:buFont typeface="Symbol"/>
              <a:buChar char="•"/>
            </a:pPr>
            <a:r>
              <a:rPr lang="en-US" dirty="0"/>
              <a:t>What did you notice about these equations?</a:t>
            </a:r>
          </a:p>
          <a:p>
            <a:pPr marL="285750" indent="-285750">
              <a:buFont typeface="Symbol"/>
              <a:buChar char="•"/>
            </a:pPr>
            <a:r>
              <a:rPr lang="en-US" dirty="0"/>
              <a:t>[Invite participants to share with the larger group.]</a:t>
            </a:r>
          </a:p>
          <a:p>
            <a:pPr marL="285750" indent="-285750">
              <a:buFont typeface="Symbol"/>
              <a:buChar char="•"/>
            </a:pPr>
            <a:r>
              <a:rPr lang="en-US" dirty="0"/>
              <a:t>Thank you for sharing what you noticed about these equations. </a:t>
            </a:r>
          </a:p>
          <a:p>
            <a:pPr marL="285750" indent="-285750">
              <a:buFont typeface="Symbol"/>
              <a:buChar char="•"/>
            </a:pPr>
            <a:r>
              <a:rPr lang="en-US" dirty="0"/>
              <a:t>You probably discovered that solving the first problem helped you solve the other two problems. This is because you used two properties of addition and subtraction—the commutative and inverse properties—which we will define on the next slides.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29</a:t>
            </a:fld>
            <a:endParaRPr lang="en-US" dirty="0"/>
          </a:p>
        </p:txBody>
      </p:sp>
    </p:spTree>
    <p:extLst>
      <p:ext uri="{BB962C8B-B14F-4D97-AF65-F5344CB8AC3E}">
        <p14:creationId xmlns:p14="http://schemas.microsoft.com/office/powerpoint/2010/main" val="3744936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285750" indent="-285750">
              <a:buFont typeface="Symbol"/>
              <a:buChar char="•"/>
            </a:pPr>
            <a:r>
              <a:rPr lang="en-US" dirty="0"/>
              <a:t>Today, we will discuss how children develop an understanding of addition and subtraction from infancy into the early elementary years. </a:t>
            </a:r>
            <a:endParaRPr lang="en-US" dirty="0">
              <a:ea typeface="Calibri"/>
              <a:cs typeface="Calibri"/>
            </a:endParaRPr>
          </a:p>
          <a:p>
            <a:pPr marL="285750" indent="-285750">
              <a:buFont typeface="Symbol"/>
              <a:buChar char="•"/>
            </a:pPr>
            <a:r>
              <a:rPr lang="en-US" dirty="0"/>
              <a:t>We will also explore different strategies children might use to solve addition and subtraction problems. </a:t>
            </a:r>
            <a:endParaRPr lang="en-US" dirty="0">
              <a:ea typeface="Calibri"/>
              <a:cs typeface="Calibri"/>
            </a:endParaRPr>
          </a:p>
          <a:p>
            <a:pPr marL="285750" indent="-285750">
              <a:buFont typeface="Symbol"/>
              <a:buChar char="•"/>
            </a:pPr>
            <a:r>
              <a:rPr lang="en-US" dirty="0"/>
              <a:t>The ways we will learn together are like the ways children learn. We will play, observe, explore, and reflect.</a:t>
            </a:r>
            <a:endParaRPr lang="en-US" dirty="0">
              <a:ea typeface="Calibri"/>
              <a:cs typeface="Calibri"/>
            </a:endParaRPr>
          </a:p>
          <a:p>
            <a:r>
              <a:rPr lang="en-US" b="1" dirty="0"/>
              <a:t>Facilitator Notes</a:t>
            </a:r>
            <a:endParaRPr lang="en-US" b="1" dirty="0">
              <a:ea typeface="Calibri"/>
              <a:cs typeface="Calibri"/>
            </a:endParaRPr>
          </a:p>
          <a:p>
            <a:pPr marL="285750" indent="-285750">
              <a:buFont typeface="Symbol"/>
              <a:buChar char="•"/>
            </a:pPr>
            <a:r>
              <a:rPr lang="en-US" dirty="0"/>
              <a:t>Adjust slide content and talking points to reflect what you plan to address in your professional learning session.</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dirty="0"/>
          </a:p>
        </p:txBody>
      </p:sp>
    </p:spTree>
    <p:extLst>
      <p:ext uri="{BB962C8B-B14F-4D97-AF65-F5344CB8AC3E}">
        <p14:creationId xmlns:p14="http://schemas.microsoft.com/office/powerpoint/2010/main" val="2815253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endParaRPr lang="en-US" dirty="0"/>
          </a:p>
          <a:p>
            <a:pPr marL="285750" indent="-285750">
              <a:buFont typeface="Symbol"/>
              <a:buChar char="•"/>
            </a:pPr>
            <a:r>
              <a:rPr lang="en-US" dirty="0"/>
              <a:t>Given many opportunities to experiment with adding and subtracting, children begin to understand properties of addition and subtraction and how they can add and subtract in different ways. </a:t>
            </a:r>
          </a:p>
          <a:p>
            <a:pPr marL="285750" indent="-285750">
              <a:buFont typeface="Symbol"/>
              <a:buChar char="•"/>
            </a:pPr>
            <a:r>
              <a:rPr lang="en-US" dirty="0"/>
              <a:t>Children might notice that they can add numbers in any order—this is the commutative property (Clements &amp; Sarama, 2020). </a:t>
            </a:r>
          </a:p>
          <a:p>
            <a:pPr marL="285750" indent="-285750">
              <a:buFont typeface="Symbol"/>
              <a:buChar char="•"/>
            </a:pPr>
            <a:r>
              <a:rPr lang="en-US" dirty="0"/>
              <a:t>In the previous slide, you noticed that adding 12 to 13 or 13 to 12 resulted in the same answer. </a:t>
            </a:r>
          </a:p>
          <a:p>
            <a:pPr marL="285750" indent="-285750">
              <a:buFont typeface="Symbol"/>
              <a:buChar char="•"/>
            </a:pPr>
            <a:r>
              <a:rPr lang="en-US" dirty="0"/>
              <a:t>Children will naturally explore this concept. They might experience it during daily routines. </a:t>
            </a:r>
          </a:p>
          <a:p>
            <a:pPr marL="285750" lvl="1" indent="-285750">
              <a:buFont typeface="Courier New"/>
              <a:buChar char="○"/>
            </a:pPr>
            <a:r>
              <a:rPr lang="en-US" dirty="0"/>
              <a:t>For example, children know that the number of animals in their barn is six whether they first put the two cows and then added the four sheep, or vice versa. </a:t>
            </a:r>
          </a:p>
          <a:p>
            <a:pPr marL="285750" indent="-285750">
              <a:buFont typeface="Symbol"/>
              <a:buChar char="•"/>
            </a:pPr>
            <a:r>
              <a:rPr lang="en-US" dirty="0"/>
              <a:t>Children might also notice that addition and subtraction are opposites—this is the inverse relationship (Clements &amp; Sarama, 2020). </a:t>
            </a:r>
          </a:p>
          <a:p>
            <a:pPr marL="285750" indent="-285750">
              <a:buFont typeface="Symbol"/>
              <a:buChar char="•"/>
            </a:pPr>
            <a:r>
              <a:rPr lang="en-US" dirty="0"/>
              <a:t>In the previous slide, if you knew that 12 + 13 = 25, then you would also know that 25 – 12 = 13.</a:t>
            </a:r>
          </a:p>
          <a:p>
            <a:pPr marL="285750" indent="-285750">
              <a:buFont typeface="Symbol"/>
              <a:buChar char="•"/>
            </a:pPr>
            <a:r>
              <a:rPr lang="en-US" dirty="0"/>
              <a:t>Children might begin to develop an understanding of this concept during play or daily routines. </a:t>
            </a:r>
          </a:p>
          <a:p>
            <a:pPr marL="285750" lvl="1" indent="-285750">
              <a:buFont typeface="Courier New"/>
              <a:buChar char="○"/>
            </a:pPr>
            <a:r>
              <a:rPr lang="en-US" dirty="0"/>
              <a:t>For example, if a friend adds two animals to the barn that already has four animals, children will understand that after taking away the two new animals they will have the original amount—four! </a:t>
            </a:r>
          </a:p>
          <a:p>
            <a:pPr marL="285750" indent="-285750">
              <a:buFont typeface="Symbol"/>
              <a:buChar char="•"/>
            </a:pPr>
            <a:r>
              <a:rPr lang="en-US" dirty="0"/>
              <a:t>Children in preschool through kindergarten might discover these ideas on their own and often use them without knowing the names commutative or inverse (Clements &amp; Sarama, 2020). They may notice these ideas through their experiences adding and subtracting concrete objects in different ways.</a:t>
            </a:r>
          </a:p>
          <a:p>
            <a:pPr marL="285750" indent="-285750">
              <a:buFont typeface="Symbol"/>
              <a:buChar char="•"/>
            </a:pPr>
            <a:r>
              <a:rPr lang="en-US" dirty="0"/>
              <a:t>It is not until the early elementary grades that children learn about these properties and begin to use them in more intentional ways to solve problems. </a:t>
            </a:r>
          </a:p>
          <a:p>
            <a:r>
              <a:rPr lang="en-US" b="1" dirty="0"/>
              <a:t>Facilitator Notes:</a:t>
            </a:r>
          </a:p>
          <a:p>
            <a:pPr marL="285750" indent="-285750">
              <a:buFont typeface="Symbol"/>
              <a:buChar char="•"/>
            </a:pPr>
            <a:r>
              <a:rPr lang="en-US" dirty="0"/>
              <a:t>More information on how children develop and use their understanding of the properties of addition and subtraction and ways educators might support them is featured in PPT 2c “Addition and Subtraction: Early Elementary.”</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30</a:t>
            </a:fld>
            <a:endParaRPr lang="en-US" dirty="0"/>
          </a:p>
        </p:txBody>
      </p:sp>
    </p:spTree>
    <p:extLst>
      <p:ext uri="{BB962C8B-B14F-4D97-AF65-F5344CB8AC3E}">
        <p14:creationId xmlns:p14="http://schemas.microsoft.com/office/powerpoint/2010/main" val="1549000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285750" indent="-285750">
              <a:buFont typeface="Symbol"/>
              <a:buChar char="•"/>
            </a:pPr>
            <a:r>
              <a:rPr lang="en-US" dirty="0"/>
              <a:t>We have discussed three key understandings that children develop about addition and subtraction.</a:t>
            </a:r>
          </a:p>
          <a:p>
            <a:pPr marL="285750" indent="-285750">
              <a:buFont typeface="Symbol"/>
              <a:buChar char="•"/>
            </a:pPr>
            <a:r>
              <a:rPr lang="en-US" dirty="0"/>
              <a:t>Now, we will talk about different strategies children use to solve addition and subtraction problems. Strategies might include:</a:t>
            </a:r>
            <a:endParaRPr lang="en-US" dirty="0">
              <a:ea typeface="Calibri"/>
              <a:cs typeface="Calibri"/>
            </a:endParaRPr>
          </a:p>
          <a:p>
            <a:pPr marL="285750" lvl="1" indent="-285750">
              <a:buFont typeface="Courier New"/>
              <a:buChar char="○"/>
            </a:pPr>
            <a:r>
              <a:rPr lang="en-US" dirty="0"/>
              <a:t>Counting </a:t>
            </a:r>
          </a:p>
          <a:p>
            <a:pPr marL="285750" lvl="1" indent="-285750">
              <a:buFont typeface="Courier New"/>
              <a:buChar char="○"/>
            </a:pPr>
            <a:r>
              <a:rPr lang="en-US" dirty="0"/>
              <a:t>Composing, decomposing, and using the properties of addition and subtraction</a:t>
            </a:r>
          </a:p>
          <a:p>
            <a:pPr marL="285750" lvl="1" indent="-285750">
              <a:buFont typeface="Courier New"/>
              <a:buChar char="○"/>
            </a:pPr>
            <a:r>
              <a:rPr lang="en-US" dirty="0"/>
              <a:t>Building on known facts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31</a:t>
            </a:fld>
            <a:endParaRPr lang="en-US" dirty="0"/>
          </a:p>
        </p:txBody>
      </p:sp>
    </p:spTree>
    <p:extLst>
      <p:ext uri="{BB962C8B-B14F-4D97-AF65-F5344CB8AC3E}">
        <p14:creationId xmlns:p14="http://schemas.microsoft.com/office/powerpoint/2010/main" val="23700004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285750" indent="-285750">
              <a:buFont typeface="Symbol"/>
              <a:buChar char="•"/>
            </a:pPr>
            <a:r>
              <a:rPr lang="en-US" dirty="0"/>
              <a:t>Although children understand some concepts of addition and subtraction in infancy, children’s addition and subtraction becomes more accurate as they learn how to count. </a:t>
            </a:r>
          </a:p>
          <a:p>
            <a:pPr marL="285750" indent="-285750">
              <a:buFont typeface="Symbol"/>
              <a:buChar char="•"/>
            </a:pPr>
            <a:r>
              <a:rPr lang="en-US" dirty="0"/>
              <a:t>Between the ages 3 and 5, most children use counting strategies and concrete objects to solve addition and subtraction problems (Clements &amp; Sarama). </a:t>
            </a:r>
          </a:p>
          <a:p>
            <a:pPr marL="285750" indent="-285750">
              <a:buFont typeface="Symbol"/>
              <a:buChar char="•"/>
            </a:pPr>
            <a:r>
              <a:rPr lang="en-US" dirty="0"/>
              <a:t>Children will first use a </a:t>
            </a:r>
            <a:r>
              <a:rPr lang="en-US" b="1" dirty="0"/>
              <a:t>counting all</a:t>
            </a:r>
            <a:r>
              <a:rPr lang="en-US" dirty="0"/>
              <a:t> strategy. To figure out how many, a child will count all of the objects in a set after adding to or subtracting from that set. </a:t>
            </a:r>
          </a:p>
          <a:p>
            <a:pPr marL="285750" lvl="1" indent="-285750">
              <a:buFont typeface="Courier New"/>
              <a:buChar char="○"/>
            </a:pPr>
            <a:r>
              <a:rPr lang="en-US" dirty="0"/>
              <a:t>For example, a child might have a set of four blue sticks and a set of five red sticks. To add these sets together, a child might count the blue sticks, “one, two, three, four” and then count the red sticks, “one, two, three, four, five.” To add these sets, the child might physically push the two sets together and then count them all, “One, two, three, four, five, six, seven, eight, nine—nine!”</a:t>
            </a:r>
          </a:p>
          <a:p>
            <a:pPr marL="285750" indent="-285750">
              <a:buFont typeface="Symbol"/>
              <a:buChar char="•"/>
            </a:pPr>
            <a:r>
              <a:rPr lang="en-US" dirty="0"/>
              <a:t>As children get more practice with counting, adding, and subtracting, they might use </a:t>
            </a:r>
            <a:r>
              <a:rPr lang="en-US" b="1" dirty="0"/>
              <a:t>counting on</a:t>
            </a:r>
            <a:r>
              <a:rPr lang="en-US" dirty="0"/>
              <a:t> strategies. This means they start at one of the addends—one of the numbers in the addition problem—and count up from that number to find a new total (Clements &amp; Sarama, 2020). </a:t>
            </a:r>
          </a:p>
          <a:p>
            <a:pPr marL="285750" lvl="1" indent="-285750">
              <a:buFont typeface="Courier New"/>
              <a:buChar char="○"/>
            </a:pPr>
            <a:r>
              <a:rPr lang="en-US" dirty="0"/>
              <a:t>For example, a child might count the first set of blue sticks, “One, two, three, four…” and then add three more to their set, “…five, six, seven, eight, nine—nine!” </a:t>
            </a:r>
          </a:p>
          <a:p>
            <a:pPr marL="285750" indent="-285750">
              <a:buFont typeface="Symbol"/>
              <a:buChar char="•"/>
            </a:pPr>
            <a:r>
              <a:rPr lang="en-US" dirty="0"/>
              <a:t>Children usually make this transition on their own because counting on becomes easier and allows them to be more accurate. </a:t>
            </a:r>
          </a:p>
          <a:p>
            <a:pPr marL="285750" indent="-285750">
              <a:buFont typeface="Symbol"/>
              <a:buChar char="•"/>
            </a:pPr>
            <a:r>
              <a:rPr lang="en-US" dirty="0"/>
              <a:t>In the early elementary grades, children might use skip counting by twos, five, or tens, to support their addition and subtraction. </a:t>
            </a:r>
          </a:p>
          <a:p>
            <a:r>
              <a:rPr lang="en-US" b="1" dirty="0"/>
              <a:t>Facilitator notes</a:t>
            </a:r>
          </a:p>
          <a:p>
            <a:pPr marL="285750" indent="-285750">
              <a:buFont typeface="Symbol"/>
              <a:buChar char="•"/>
            </a:pPr>
            <a:r>
              <a:rPr lang="en-US" dirty="0"/>
              <a:t>Review PPT 2b “Adding and Subtracting: Preschool, TK, and K” and PPT 2c “Adding and Subtracting: Early Elementary” for more information on counting strategies. </a:t>
            </a:r>
          </a:p>
          <a:p>
            <a:pPr marL="285750" indent="-285750">
              <a:buFont typeface="Symbol"/>
              <a:buChar char="•"/>
            </a:pPr>
            <a:r>
              <a:rPr lang="en-US" dirty="0"/>
              <a:t>You can play the video clip, “Adding and Subtracting Across the Ages” and encourage participants to notice the counting strategies children use in the video clip.</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32</a:t>
            </a:fld>
            <a:endParaRPr lang="en-US" dirty="0"/>
          </a:p>
        </p:txBody>
      </p:sp>
    </p:spTree>
    <p:extLst>
      <p:ext uri="{BB962C8B-B14F-4D97-AF65-F5344CB8AC3E}">
        <p14:creationId xmlns:p14="http://schemas.microsoft.com/office/powerpoint/2010/main" val="1305246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285750" indent="-285750">
              <a:buFont typeface="Symbol"/>
              <a:buChar char="•"/>
            </a:pPr>
            <a:r>
              <a:rPr lang="en-US" dirty="0"/>
              <a:t>As children gain a deeper understanding and more practice with adding and subtracting, their strategies become more efficient—quicker and more accurate (Clements &amp; Sarama, 2020).</a:t>
            </a:r>
            <a:endParaRPr lang="en-US" dirty="0">
              <a:ea typeface="Calibri"/>
              <a:cs typeface="Calibri"/>
            </a:endParaRPr>
          </a:p>
          <a:p>
            <a:pPr marL="285750" indent="-285750">
              <a:buFont typeface="Symbol"/>
              <a:buChar char="•"/>
            </a:pPr>
            <a:r>
              <a:rPr lang="en-US" dirty="0"/>
              <a:t>Children in early elementary grades might use their understanding of composition, decomposition, and the properties of addition and subtraction to solve problems. </a:t>
            </a:r>
            <a:endParaRPr lang="en-US" dirty="0">
              <a:ea typeface="Calibri"/>
              <a:cs typeface="Calibri"/>
            </a:endParaRPr>
          </a:p>
          <a:p>
            <a:pPr marL="285750" lvl="1" indent="-285750">
              <a:buFont typeface="Courier New"/>
              <a:buChar char="○"/>
            </a:pPr>
            <a:r>
              <a:rPr lang="en-US" dirty="0"/>
              <a:t>For example, to solve 13 + 7, children might first decompose 13 into 10 and 3. </a:t>
            </a:r>
            <a:endParaRPr lang="en-US" dirty="0">
              <a:ea typeface="Calibri"/>
              <a:cs typeface="Calibri"/>
            </a:endParaRPr>
          </a:p>
          <a:p>
            <a:pPr marL="285750" lvl="1" indent="-285750">
              <a:buFont typeface="Courier New"/>
              <a:buChar char="○"/>
            </a:pPr>
            <a:r>
              <a:rPr lang="en-US" dirty="0"/>
              <a:t>Then, they might add the numbers in an order that is meaningful to them, using the commutative property—adding 7 and 3 makes a ten. </a:t>
            </a:r>
            <a:endParaRPr lang="en-US" dirty="0">
              <a:ea typeface="Calibri"/>
              <a:cs typeface="Calibri"/>
            </a:endParaRPr>
          </a:p>
          <a:p>
            <a:pPr marL="285750" lvl="1" indent="-285750">
              <a:buFont typeface="Courier New"/>
              <a:buChar char="○"/>
            </a:pPr>
            <a:r>
              <a:rPr lang="en-US" dirty="0"/>
              <a:t>Finally, they might add 10 + 10 to get 20. </a:t>
            </a:r>
            <a:endParaRPr lang="en-US" dirty="0">
              <a:ea typeface="Calibri"/>
              <a:cs typeface="Calibri"/>
            </a:endParaRPr>
          </a:p>
          <a:p>
            <a:pPr lvl="1"/>
            <a:r>
              <a:rPr lang="en-US" b="1" dirty="0"/>
              <a:t>Facilitator Notes</a:t>
            </a:r>
            <a:endParaRPr lang="en-US" b="1" dirty="0">
              <a:ea typeface="Calibri"/>
              <a:cs typeface="Calibri"/>
            </a:endParaRPr>
          </a:p>
          <a:p>
            <a:pPr marL="285750" indent="-285750">
              <a:buFont typeface="Symbol"/>
              <a:buChar char="•"/>
            </a:pPr>
            <a:r>
              <a:rPr lang="en-US" dirty="0"/>
              <a:t>Review PPT 2c “Addition and Subtraction: Early Elementary” for more information on how children use composition, decomposition, and the properties of addition and subtraction.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33</a:t>
            </a:fld>
            <a:endParaRPr lang="en-US" dirty="0"/>
          </a:p>
        </p:txBody>
      </p:sp>
    </p:spTree>
    <p:extLst>
      <p:ext uri="{BB962C8B-B14F-4D97-AF65-F5344CB8AC3E}">
        <p14:creationId xmlns:p14="http://schemas.microsoft.com/office/powerpoint/2010/main" val="10606566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171450" indent="-171450">
              <a:buFont typeface="Symbol"/>
              <a:buChar char="•"/>
            </a:pPr>
            <a:r>
              <a:rPr lang="en-US" dirty="0"/>
              <a:t>Another strategy children might use to help them add and subtract involves building on addition or subtraction facts that they have memorized.</a:t>
            </a:r>
          </a:p>
          <a:p>
            <a:pPr marL="171450" indent="-171450">
              <a:buFont typeface="Symbol"/>
              <a:buChar char="•"/>
            </a:pPr>
            <a:r>
              <a:rPr lang="en-US" dirty="0"/>
              <a:t>As children explore addition and subtraction over time, they begin to remember certain facts. They develop greater fluency and can recall answers to addition and subtraction problems without using any computation or counting—we call these known facts. For example, a child might know, without computing, that </a:t>
            </a:r>
            <a:br>
              <a:rPr lang="en-US" dirty="0">
                <a:cs typeface="+mn-lt"/>
              </a:rPr>
            </a:br>
            <a:r>
              <a:rPr lang="en-US" dirty="0"/>
              <a:t>3 + 3 = 6. </a:t>
            </a:r>
          </a:p>
          <a:p>
            <a:pPr marL="171450" indent="-171450">
              <a:buFont typeface="Symbol"/>
              <a:buChar char="•"/>
            </a:pPr>
            <a:r>
              <a:rPr lang="en-US" dirty="0"/>
              <a:t>Here, we have some examples of commonly known facts—doubles. </a:t>
            </a:r>
          </a:p>
          <a:p>
            <a:pPr marL="171450" indent="-171450">
              <a:buFont typeface="Symbol"/>
              <a:buChar char="•"/>
            </a:pPr>
            <a:r>
              <a:rPr lang="en-US" dirty="0"/>
              <a:t>In the early elementary years, children might use these known facts flexibly to add and subtract other numbers. </a:t>
            </a:r>
          </a:p>
          <a:p>
            <a:pPr marL="628650" lvl="1" indent="-171450">
              <a:buFont typeface="Courier New"/>
              <a:buChar char="○"/>
            </a:pPr>
            <a:r>
              <a:rPr lang="en-US" dirty="0"/>
              <a:t>For example, if I know that 3 + 3 = 6, I might extend this understanding to help me solve 13 + 13. I might think, 2 tens is 20 and 3 + 3 is 6. So, the answer is 26. </a:t>
            </a:r>
          </a:p>
          <a:p>
            <a:pPr marL="171450" indent="-171450">
              <a:buFont typeface="Symbol"/>
              <a:buChar char="•"/>
            </a:pPr>
            <a:r>
              <a:rPr lang="en-US" dirty="0"/>
              <a:t>They build their knowledge of known facts by exploring addition and subtraction through solving problems of interest and using concrete objects (Baroody et al., 2009; Clements &amp; Sarama, 2020). If children memorize addition or subtraction facts without understanding the relationships between the numbers, their knowledge is less useful. Children who only memorize facts through rote experiences—like flash cards or timed test—might struggle to apply facts to new and more complex problems.</a:t>
            </a:r>
          </a:p>
          <a:p>
            <a:r>
              <a:rPr lang="en-US" b="1" dirty="0"/>
              <a:t>Facilitator Notes</a:t>
            </a:r>
          </a:p>
          <a:p>
            <a:pPr marL="171450" indent="-171450">
              <a:buFont typeface="Symbol"/>
              <a:buChar char="•"/>
            </a:pPr>
            <a:r>
              <a:rPr lang="en-US" dirty="0"/>
              <a:t>Review PPT 2c “Addition and Subtraction: Early Elementary” for more information on how children build on known facts to support solving addition and subtraction problems.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34</a:t>
            </a:fld>
            <a:endParaRPr lang="en-US" dirty="0"/>
          </a:p>
        </p:txBody>
      </p:sp>
    </p:spTree>
    <p:extLst>
      <p:ext uri="{BB962C8B-B14F-4D97-AF65-F5344CB8AC3E}">
        <p14:creationId xmlns:p14="http://schemas.microsoft.com/office/powerpoint/2010/main" val="11479168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171450" indent="-171450">
              <a:buFont typeface="Symbol"/>
              <a:buChar char="•"/>
            </a:pPr>
            <a:r>
              <a:rPr lang="en-US" dirty="0"/>
              <a:t>We discussed children’s understanding of addition and subtraction. Then, we described strategies children use to solve addition and subtraction problems.</a:t>
            </a:r>
          </a:p>
          <a:p>
            <a:pPr marL="171450" indent="-171450">
              <a:buFont typeface="Symbol"/>
              <a:buChar char="•"/>
            </a:pPr>
            <a:r>
              <a:rPr lang="en-US" dirty="0"/>
              <a:t>Now, we will briefly discuss how addition and subtraction problems advance as children’s knowledge and skill develops. </a:t>
            </a:r>
          </a:p>
          <a:p>
            <a:pPr marL="171450" indent="-171450">
              <a:buFont typeface="Symbol"/>
              <a:buChar char="•"/>
            </a:pPr>
            <a:r>
              <a:rPr lang="en-US" dirty="0"/>
              <a:t>Addition and subtraction problems can become more advanced in different ways (Clements &amp; Sarama, 2020). For example, </a:t>
            </a:r>
          </a:p>
          <a:p>
            <a:pPr marL="171450" indent="-171450">
              <a:buFont typeface="Symbol"/>
              <a:buChar char="•"/>
            </a:pPr>
            <a:r>
              <a:rPr lang="en-US" dirty="0"/>
              <a:t>Children will start to work with larger numbers as they gain experience (California Department of Education, 2024; California Department of Education, 2013). </a:t>
            </a:r>
          </a:p>
          <a:p>
            <a:pPr marL="628650" lvl="1" indent="-171450">
              <a:buFont typeface="Courier New"/>
              <a:buChar char="○"/>
            </a:pPr>
            <a:r>
              <a:rPr lang="en-US" dirty="0"/>
              <a:t>Infants and toddlers begin by exploring concepts related to more and less. </a:t>
            </a:r>
            <a:endParaRPr lang="en-US" dirty="0">
              <a:ea typeface="Calibri"/>
              <a:cs typeface="Calibri"/>
            </a:endParaRPr>
          </a:p>
          <a:p>
            <a:pPr marL="628650" lvl="1" indent="-171450">
              <a:buFont typeface="Courier New"/>
              <a:buChar char="○"/>
            </a:pPr>
            <a:r>
              <a:rPr lang="en-US" dirty="0"/>
              <a:t>As children enter preschool, they might explore addition and subtraction problems with small sets, such as 1–5. </a:t>
            </a:r>
          </a:p>
          <a:p>
            <a:pPr marL="628650" lvl="1" indent="-171450">
              <a:buFont typeface="Courier New"/>
              <a:buChar char="○"/>
            </a:pPr>
            <a:r>
              <a:rPr lang="en-US" dirty="0"/>
              <a:t>In TK, children might start to solve addition and subtraction problems with a sum less than or equal to 10. </a:t>
            </a:r>
            <a:endParaRPr lang="en-US" dirty="0">
              <a:ea typeface="Calibri"/>
              <a:cs typeface="Calibri"/>
            </a:endParaRPr>
          </a:p>
          <a:p>
            <a:pPr marL="628650" lvl="1" indent="-171450">
              <a:buFont typeface="Courier New"/>
              <a:buChar char="○"/>
            </a:pPr>
            <a:r>
              <a:rPr lang="en-US" dirty="0"/>
              <a:t>By kindergarten, children start to work with numbers less than or equal to 20.</a:t>
            </a:r>
          </a:p>
          <a:p>
            <a:pPr marL="628650" lvl="1" indent="-171450">
              <a:buFont typeface="Courier New"/>
              <a:buChar char="○"/>
            </a:pPr>
            <a:r>
              <a:rPr lang="en-US" dirty="0"/>
              <a:t>By second grade, children are working with sums less than or equal to 100. </a:t>
            </a:r>
          </a:p>
          <a:p>
            <a:pPr marL="171450" indent="-171450">
              <a:buFont typeface="Symbol"/>
              <a:buChar char="•"/>
            </a:pPr>
            <a:r>
              <a:rPr lang="en-US" dirty="0"/>
              <a:t>Within a grade level, children’s abilities will vary. Educators need to observe children and provide challenge and support that is responsive to children’s abilities.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35</a:t>
            </a:fld>
            <a:endParaRPr lang="en-US" dirty="0"/>
          </a:p>
        </p:txBody>
      </p:sp>
    </p:spTree>
    <p:extLst>
      <p:ext uri="{BB962C8B-B14F-4D97-AF65-F5344CB8AC3E}">
        <p14:creationId xmlns:p14="http://schemas.microsoft.com/office/powerpoint/2010/main" val="21949793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171450" indent="-171450">
              <a:buFont typeface="Symbol"/>
              <a:buChar char="•"/>
            </a:pPr>
            <a:r>
              <a:rPr lang="en-US" dirty="0"/>
              <a:t>Addition and subtraction problems can also become more advanced based on the format (Clements &amp; Sarama, 2020). For example, </a:t>
            </a:r>
          </a:p>
          <a:p>
            <a:pPr marL="628650" lvl="1" indent="-171450">
              <a:buFont typeface="Courier New"/>
              <a:buChar char="○"/>
            </a:pPr>
            <a:r>
              <a:rPr lang="en-US" dirty="0"/>
              <a:t>Younger children (toddlers and preschoolers) explore addition and subtraction problems within the context of play and daily routines. They use concrete objects to add and subtract in solving problems and answering questions that are part of their daily lives—for example, adding to find out how many rocks we collected outside or subtracting to figure out how many crackers we will have left if we eat two of them. </a:t>
            </a:r>
          </a:p>
          <a:p>
            <a:pPr marL="628650" lvl="1" indent="-171450">
              <a:buFont typeface="Courier New"/>
              <a:buChar char="○"/>
            </a:pPr>
            <a:r>
              <a:rPr lang="en-US" dirty="0"/>
              <a:t>In the early elementary grades, children begin to explore addition and subtraction in more abstract formats. Although children in this age range still use concrete objects to support them in solving addition and subtraction problems, they are able to solve problems using written equations and other representations such as word problems.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36</a:t>
            </a:fld>
            <a:endParaRPr lang="en-US" dirty="0"/>
          </a:p>
        </p:txBody>
      </p:sp>
    </p:spTree>
    <p:extLst>
      <p:ext uri="{BB962C8B-B14F-4D97-AF65-F5344CB8AC3E}">
        <p14:creationId xmlns:p14="http://schemas.microsoft.com/office/powerpoint/2010/main" val="24512870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171450" indent="-171450">
              <a:buFont typeface="Symbol"/>
              <a:buChar char="•"/>
            </a:pPr>
            <a:r>
              <a:rPr lang="en-US" dirty="0"/>
              <a:t>Addition and subtraction problems can also advance depending on the problem type that children are working with (Clements &amp; Sarama, 2020).</a:t>
            </a:r>
          </a:p>
          <a:p>
            <a:pPr marL="171450" indent="-171450">
              <a:buFont typeface="Symbol"/>
              <a:buChar char="•"/>
            </a:pPr>
            <a:r>
              <a:rPr lang="en-US" dirty="0"/>
              <a:t>Children explore many types of problems using addition and subtraction. Here are two examples: </a:t>
            </a:r>
          </a:p>
          <a:p>
            <a:pPr marL="628650" lvl="1" indent="-171450">
              <a:buFont typeface="Courier New"/>
              <a:buChar char="○"/>
            </a:pPr>
            <a:r>
              <a:rPr lang="en-US" dirty="0"/>
              <a:t>End unknown: In end unknown problems, the end result—the sum or difference—is what’s unknown. </a:t>
            </a:r>
          </a:p>
          <a:p>
            <a:pPr marL="1085850" lvl="2" indent="-171450">
              <a:buFont typeface="Wingdings"/>
              <a:buChar char="▪"/>
            </a:pPr>
            <a:r>
              <a:rPr lang="en-US" dirty="0"/>
              <a:t>For example, “I have 4 markers and my friend has 2. How many markers do we have altogether?” “How many we have altogether” is the unknown that children try to figure out. </a:t>
            </a:r>
          </a:p>
          <a:p>
            <a:pPr marL="628650" lvl="1" indent="-171450">
              <a:buFont typeface="Courier New"/>
              <a:buChar char="○"/>
            </a:pPr>
            <a:r>
              <a:rPr lang="en-US" dirty="0"/>
              <a:t>Change unknown: In change unknown problems, how much is added or taken away is the unknown part. </a:t>
            </a:r>
          </a:p>
          <a:p>
            <a:pPr marL="1085850" lvl="2" indent="-171450">
              <a:buFont typeface="Wingdings"/>
              <a:buChar char="▪"/>
            </a:pPr>
            <a:r>
              <a:rPr lang="en-US" dirty="0"/>
              <a:t>For example, “I have 4 markers. My friend also has some markers. Altogether, we have six markers. How many markers does my friend have?” In this problem, one of the addends—the numbers being added—is unknown. </a:t>
            </a:r>
          </a:p>
          <a:p>
            <a:pPr lvl="2"/>
            <a:r>
              <a:rPr lang="en-US" b="1" dirty="0"/>
              <a:t>Facilitator Notes</a:t>
            </a:r>
          </a:p>
          <a:p>
            <a:pPr marL="171450" indent="-171450">
              <a:buFont typeface="Symbol"/>
              <a:buChar char="•"/>
            </a:pPr>
            <a:r>
              <a:rPr lang="en-US" dirty="0"/>
              <a:t>Problem types are discussed in more detail in PPT 2c “Addition and Subtraction: Early Elementary.”</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37</a:t>
            </a:fld>
            <a:endParaRPr lang="en-US" dirty="0"/>
          </a:p>
        </p:txBody>
      </p:sp>
    </p:spTree>
    <p:extLst>
      <p:ext uri="{BB962C8B-B14F-4D97-AF65-F5344CB8AC3E}">
        <p14:creationId xmlns:p14="http://schemas.microsoft.com/office/powerpoint/2010/main" val="35744027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6E837-F45A-0658-9FA3-6FD76DB5E5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BC2A2A-3D25-B597-4371-3DB779F64A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AAAD1B-5737-BB36-C3A1-234418FE0300}"/>
              </a:ext>
            </a:extLst>
          </p:cNvPr>
          <p:cNvSpPr>
            <a:spLocks noGrp="1"/>
          </p:cNvSpPr>
          <p:nvPr>
            <p:ph type="body" idx="1"/>
          </p:nvPr>
        </p:nvSpPr>
        <p:spPr/>
        <p:txBody>
          <a:bodyPr/>
          <a:lstStyle/>
          <a:p>
            <a:r>
              <a:rPr lang="en-US" b="1" dirty="0"/>
              <a:t>Talking Points</a:t>
            </a:r>
          </a:p>
          <a:p>
            <a:pPr marL="171450" indent="-171450">
              <a:buFont typeface="Symbol"/>
              <a:buChar char="•"/>
            </a:pPr>
            <a:r>
              <a:rPr lang="en-US" dirty="0"/>
              <a:t>In the beginning of this session, we observed a video clip of children, across the ages, adding and subtracting in different ways. </a:t>
            </a:r>
            <a:endParaRPr lang="en-US" dirty="0">
              <a:ea typeface="Calibri"/>
              <a:cs typeface="Calibri"/>
            </a:endParaRPr>
          </a:p>
          <a:p>
            <a:pPr marL="171450" indent="-171450">
              <a:buFont typeface="Symbol"/>
              <a:buChar char="•"/>
            </a:pPr>
            <a:r>
              <a:rPr lang="en-US" dirty="0"/>
              <a:t>Then, we discussed different concepts that children understand about adding and subtracting, and ways children solve addition and subtraction problems. </a:t>
            </a:r>
            <a:endParaRPr lang="en-US" dirty="0">
              <a:ea typeface="Calibri"/>
              <a:cs typeface="Calibri"/>
            </a:endParaRPr>
          </a:p>
          <a:p>
            <a:pPr marL="171450" indent="-171450">
              <a:buFont typeface="Symbol"/>
              <a:buChar char="•"/>
            </a:pPr>
            <a:r>
              <a:rPr lang="en-US" dirty="0"/>
              <a:t>Now, we will observe the video clip again. Consider what you have learned about adding and subtracting. What do you notice about how children add and subtract, and ways educators support them? Pay attention to the use of concrete objects, counting strategies, number size, or other ideas we discussed. </a:t>
            </a:r>
            <a:endParaRPr lang="en-US" dirty="0">
              <a:ea typeface="Calibri"/>
              <a:cs typeface="Calibri"/>
            </a:endParaRPr>
          </a:p>
          <a:p>
            <a:pPr marL="171450" indent="-171450">
              <a:buFont typeface="Symbol"/>
              <a:buChar char="•"/>
            </a:pPr>
            <a:r>
              <a:rPr lang="en-US" dirty="0"/>
              <a:t>[Play, “A</a:t>
            </a:r>
            <a:r>
              <a:rPr lang="en-US" dirty="0">
                <a:hlinkClick r:id="rId3">
                  <a:extLst>
                    <a:ext uri="{A12FA001-AC4F-418D-AE19-62706E023703}">
                      <ahyp:hlinkClr xmlns:ahyp="http://schemas.microsoft.com/office/drawing/2018/hyperlinkcolor" val="tx"/>
                    </a:ext>
                  </a:extLst>
                </a:hlinkClick>
              </a:rPr>
              <a:t>Adding and Subtracting Across the Ages (18 months–second grade)</a:t>
            </a:r>
            <a:r>
              <a:rPr lang="en-US" dirty="0"/>
              <a:t>” video clip [https://youtu.be/Isy2Vm0TgWM]. Then, invite participants to share what they notice. Use the facilitator notes to guide your discussion.]</a:t>
            </a:r>
            <a:endParaRPr lang="en-US" dirty="0">
              <a:ea typeface="Calibri"/>
              <a:cs typeface="Calibri"/>
            </a:endParaRPr>
          </a:p>
          <a:p>
            <a:r>
              <a:rPr lang="en-US" b="1" dirty="0"/>
              <a:t>Facilitator Notes</a:t>
            </a:r>
            <a:endParaRPr lang="en-US" b="1" dirty="0">
              <a:ea typeface="Calibri"/>
              <a:cs typeface="Calibri"/>
            </a:endParaRPr>
          </a:p>
          <a:p>
            <a:pPr marL="171450" indent="-171450">
              <a:buFont typeface="Symbol"/>
              <a:buChar char="•"/>
            </a:pPr>
            <a:r>
              <a:rPr lang="en-US" dirty="0"/>
              <a:t>If you recorded participants’ observations in the beginning of this session, you might add to those observations as you discuss the clip again. </a:t>
            </a:r>
            <a:endParaRPr lang="en-US" dirty="0">
              <a:ea typeface="Calibri"/>
              <a:cs typeface="Calibri"/>
            </a:endParaRPr>
          </a:p>
          <a:p>
            <a:pPr marL="171450" indent="-171450">
              <a:buFont typeface="Symbol"/>
              <a:buChar char="•"/>
            </a:pPr>
            <a:r>
              <a:rPr lang="en-US" dirty="0"/>
              <a:t>The notes below provide some ideas from the video clip that may guide your discussion.</a:t>
            </a:r>
            <a:endParaRPr lang="en-US" dirty="0">
              <a:ea typeface="Calibri"/>
              <a:cs typeface="Calibri"/>
            </a:endParaRPr>
          </a:p>
          <a:p>
            <a:pPr marL="628650" lvl="1" indent="-171450">
              <a:buFont typeface="Courier New"/>
              <a:buChar char="○"/>
            </a:pPr>
            <a:r>
              <a:rPr lang="en-US" dirty="0"/>
              <a:t>Educators supported infants to notice that adding makes more.</a:t>
            </a:r>
            <a:endParaRPr lang="en-US" dirty="0">
              <a:ea typeface="Calibri"/>
              <a:cs typeface="Calibri"/>
            </a:endParaRPr>
          </a:p>
          <a:p>
            <a:pPr marL="628650" lvl="1" indent="-171450">
              <a:buFont typeface="Courier New"/>
              <a:buChar char="○"/>
            </a:pPr>
            <a:r>
              <a:rPr lang="en-US" dirty="0"/>
              <a:t>Toddlers, preschoolers, and children in the elementary grades all used counting strategies. </a:t>
            </a:r>
            <a:endParaRPr lang="en-US" dirty="0">
              <a:ea typeface="Calibri"/>
              <a:cs typeface="Calibri"/>
            </a:endParaRPr>
          </a:p>
          <a:p>
            <a:pPr marL="1085850" lvl="2" indent="-171450">
              <a:buFont typeface="Wingdings"/>
              <a:buChar char="▪"/>
            </a:pPr>
            <a:r>
              <a:rPr lang="en-US" dirty="0"/>
              <a:t>Children in the elementary grades used more advanced counting strategies (for example, counting by tens).</a:t>
            </a:r>
            <a:endParaRPr lang="en-US" dirty="0">
              <a:ea typeface="Calibri"/>
              <a:cs typeface="Calibri"/>
            </a:endParaRPr>
          </a:p>
          <a:p>
            <a:pPr marL="628650" lvl="1" indent="-171450">
              <a:buFont typeface="Courier New"/>
              <a:buChar char="○"/>
            </a:pPr>
            <a:r>
              <a:rPr lang="en-US" dirty="0"/>
              <a:t>Children across ages used concrete objects to support their adding and subtracting. </a:t>
            </a:r>
            <a:endParaRPr lang="en-US" dirty="0">
              <a:ea typeface="Calibri"/>
              <a:cs typeface="Calibri"/>
            </a:endParaRPr>
          </a:p>
          <a:p>
            <a:pPr marL="628650" lvl="1" indent="-171450">
              <a:buFont typeface="Courier New"/>
              <a:buChar char="○"/>
            </a:pPr>
            <a:r>
              <a:rPr lang="en-US" dirty="0"/>
              <a:t>Children’s abilities to communicate using number words advanced across the ages. For example,</a:t>
            </a:r>
            <a:endParaRPr lang="en-US" dirty="0">
              <a:ea typeface="Calibri"/>
              <a:cs typeface="Calibri"/>
            </a:endParaRPr>
          </a:p>
          <a:p>
            <a:pPr marL="1085850" lvl="2" indent="-171450">
              <a:buFont typeface="Wingdings"/>
              <a:buChar char="▪"/>
            </a:pPr>
            <a:r>
              <a:rPr lang="en-US" dirty="0"/>
              <a:t>Toddlers communicated using number words under five. </a:t>
            </a:r>
            <a:endParaRPr lang="en-US" dirty="0">
              <a:ea typeface="Calibri"/>
              <a:cs typeface="Calibri"/>
            </a:endParaRPr>
          </a:p>
          <a:p>
            <a:pPr marL="1085850" lvl="2" indent="-171450">
              <a:buFont typeface="Wingdings"/>
              <a:buChar char="▪"/>
            </a:pPr>
            <a:r>
              <a:rPr lang="en-US" dirty="0"/>
              <a:t>Preschoolers communicated using number words going into the teens. They were also able to explain how adding made more. </a:t>
            </a:r>
            <a:endParaRPr lang="en-US" dirty="0">
              <a:ea typeface="Calibri"/>
              <a:cs typeface="Calibri"/>
            </a:endParaRPr>
          </a:p>
          <a:p>
            <a:pPr marL="1085850" lvl="2" indent="-171450">
              <a:buFont typeface="Wingdings"/>
              <a:buChar char="▪"/>
            </a:pPr>
            <a:r>
              <a:rPr lang="en-US" dirty="0"/>
              <a:t>Children in the elementary grades communicated using number words under 100. They were also able to explain their process to a peer. </a:t>
            </a:r>
            <a:endParaRPr lang="en-US" dirty="0">
              <a:ea typeface="Calibri"/>
              <a:cs typeface="Calibri"/>
            </a:endParaRPr>
          </a:p>
          <a:p>
            <a:pPr marL="628650" lvl="1" indent="-171450">
              <a:buFont typeface="Courier New"/>
              <a:buChar char="○"/>
            </a:pPr>
            <a:r>
              <a:rPr lang="en-US" dirty="0"/>
              <a:t>The size of numbers the children worked with advanced as they got older.</a:t>
            </a:r>
            <a:endParaRPr lang="en-US" dirty="0">
              <a:ea typeface="Calibri"/>
              <a:cs typeface="Calibri"/>
            </a:endParaRPr>
          </a:p>
          <a:p>
            <a:pPr marL="1085850" lvl="2" indent="-171450">
              <a:buFont typeface="Wingdings"/>
              <a:buChar char="▪"/>
            </a:pPr>
            <a:r>
              <a:rPr lang="en-US" dirty="0"/>
              <a:t>Infants explored the concept of more, without a specific quantity. </a:t>
            </a:r>
            <a:endParaRPr lang="en-US" dirty="0">
              <a:ea typeface="Calibri"/>
              <a:cs typeface="Calibri"/>
            </a:endParaRPr>
          </a:p>
          <a:p>
            <a:pPr marL="1085850" lvl="2" indent="-171450">
              <a:buFont typeface="Wingdings"/>
              <a:buChar char="▪"/>
            </a:pPr>
            <a:r>
              <a:rPr lang="en-US" dirty="0"/>
              <a:t>Toddlers added 1 and 2 to make 3. </a:t>
            </a:r>
            <a:endParaRPr lang="en-US" dirty="0">
              <a:ea typeface="Calibri"/>
              <a:cs typeface="Calibri"/>
            </a:endParaRPr>
          </a:p>
          <a:p>
            <a:pPr marL="1085850" lvl="2" indent="-171450">
              <a:buFont typeface="Wingdings"/>
              <a:buChar char="▪"/>
            </a:pPr>
            <a:r>
              <a:rPr lang="en-US" dirty="0"/>
              <a:t>Preschoolers added 3 to 14 to make 17. </a:t>
            </a:r>
            <a:endParaRPr lang="en-US" dirty="0">
              <a:ea typeface="Calibri"/>
              <a:cs typeface="Calibri"/>
            </a:endParaRPr>
          </a:p>
          <a:p>
            <a:pPr marL="1085850" lvl="2" indent="-171450">
              <a:buFont typeface="Wingdings"/>
              <a:buChar char="▪"/>
            </a:pPr>
            <a:r>
              <a:rPr lang="en-US" dirty="0"/>
              <a:t>Elementary aged children added two-digit numbers to make 85. </a:t>
            </a:r>
            <a:endParaRPr lang="en-US" dirty="0">
              <a:ea typeface="Calibri"/>
              <a:cs typeface="Calibri"/>
            </a:endParaRPr>
          </a:p>
          <a:p>
            <a:pPr marL="628650" lvl="1" indent="-171450">
              <a:buFont typeface="Courier New"/>
              <a:buChar char="○"/>
            </a:pPr>
            <a:r>
              <a:rPr lang="en-US" dirty="0"/>
              <a:t>The formats children used to explore adding and subtracting changed overtime. </a:t>
            </a:r>
            <a:endParaRPr lang="en-US" dirty="0">
              <a:ea typeface="Calibri"/>
              <a:cs typeface="Calibri"/>
            </a:endParaRPr>
          </a:p>
          <a:p>
            <a:pPr marL="1085850" lvl="2" indent="-171450">
              <a:buFont typeface="Wingdings"/>
              <a:buChar char="▪"/>
            </a:pPr>
            <a:r>
              <a:rPr lang="en-US" dirty="0"/>
              <a:t>For younger children, adding and subtracting occurred within play and daily experiences (for example, during snack time). </a:t>
            </a:r>
            <a:endParaRPr lang="en-US" dirty="0">
              <a:ea typeface="Calibri"/>
              <a:cs typeface="Calibri"/>
            </a:endParaRPr>
          </a:p>
          <a:p>
            <a:pPr marL="1085850" lvl="2" indent="-171450">
              <a:buFont typeface="Wingdings"/>
              <a:buChar char="▪"/>
            </a:pPr>
            <a:r>
              <a:rPr lang="en-US" dirty="0"/>
              <a:t>In the elementary grades, children added and subtracted in more abstract ways, using a word problem and equations. </a:t>
            </a:r>
            <a:endParaRPr lang="en-US" dirty="0">
              <a:ea typeface="Calibri"/>
              <a:cs typeface="Calibri"/>
            </a:endParaRPr>
          </a:p>
          <a:p>
            <a:pPr marL="628650" lvl="1" indent="-171450">
              <a:buFont typeface="Courier New"/>
              <a:buChar char="○"/>
            </a:pPr>
            <a:r>
              <a:rPr lang="en-US" dirty="0"/>
              <a:t>The problem types the children explored became more advanced. For example, </a:t>
            </a:r>
            <a:endParaRPr lang="en-US" dirty="0">
              <a:ea typeface="Calibri"/>
              <a:cs typeface="Calibri"/>
            </a:endParaRPr>
          </a:p>
          <a:p>
            <a:pPr marL="1085850" lvl="2" indent="-171450">
              <a:buFont typeface="Wingdings"/>
              <a:buChar char="▪"/>
            </a:pPr>
            <a:r>
              <a:rPr lang="en-US" dirty="0"/>
              <a:t>In the toddler setting, children added to find out how many in all. They solved an “end-unknown” problem. </a:t>
            </a:r>
            <a:endParaRPr lang="en-US" dirty="0">
              <a:ea typeface="Calibri"/>
              <a:cs typeface="Calibri"/>
            </a:endParaRPr>
          </a:p>
          <a:p>
            <a:pPr marL="1085850" lvl="2" indent="-171450">
              <a:buFont typeface="Wingdings"/>
              <a:buChar char="▪"/>
            </a:pPr>
            <a:r>
              <a:rPr lang="en-US" dirty="0"/>
              <a:t>In the elementary setting, children added to find out how many stickers Kimberly started with before she gave some to her friend. The solved a “start-unknown” problem. </a:t>
            </a:r>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619AAA45-29BB-D04B-C398-72188109D63E}"/>
              </a:ext>
            </a:extLst>
          </p:cNvPr>
          <p:cNvSpPr>
            <a:spLocks noGrp="1"/>
          </p:cNvSpPr>
          <p:nvPr>
            <p:ph type="sldNum" sz="quarter" idx="5"/>
          </p:nvPr>
        </p:nvSpPr>
        <p:spPr/>
        <p:txBody>
          <a:bodyPr/>
          <a:lstStyle/>
          <a:p>
            <a:fld id="{896399F6-6299-4610-B81F-5B1794C45A33}" type="slidenum">
              <a:rPr lang="en-US" smtClean="0"/>
              <a:t>38</a:t>
            </a:fld>
            <a:endParaRPr lang="en-US" dirty="0"/>
          </a:p>
        </p:txBody>
      </p:sp>
    </p:spTree>
    <p:extLst>
      <p:ext uri="{BB962C8B-B14F-4D97-AF65-F5344CB8AC3E}">
        <p14:creationId xmlns:p14="http://schemas.microsoft.com/office/powerpoint/2010/main" val="31514485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B195D-0EE4-4082-9DD2-3C2FAE822A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6293C0-732E-487A-B055-639366B977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C5047D-6C5C-C848-C913-0E3BEC5AFAAC}"/>
              </a:ext>
            </a:extLst>
          </p:cNvPr>
          <p:cNvSpPr>
            <a:spLocks noGrp="1"/>
          </p:cNvSpPr>
          <p:nvPr>
            <p:ph type="body" idx="1"/>
          </p:nvPr>
        </p:nvSpPr>
        <p:spPr/>
        <p:txBody>
          <a:bodyPr/>
          <a:lstStyle/>
          <a:p>
            <a:r>
              <a:rPr lang="en-US" b="1" dirty="0"/>
              <a:t>Time: </a:t>
            </a:r>
            <a:r>
              <a:rPr lang="en-US" dirty="0"/>
              <a:t>5–10 minutes</a:t>
            </a:r>
          </a:p>
          <a:p>
            <a:r>
              <a:rPr lang="en-US" b="1" dirty="0"/>
              <a:t>Materials:</a:t>
            </a:r>
            <a:r>
              <a:rPr lang="en-US" dirty="0"/>
              <a:t> one note card per participant</a:t>
            </a:r>
          </a:p>
          <a:p>
            <a:r>
              <a:rPr lang="en-US" b="1" dirty="0"/>
              <a:t>Talking Points</a:t>
            </a:r>
          </a:p>
          <a:p>
            <a:pPr marL="171450" indent="-171450">
              <a:buFont typeface="Symbol"/>
              <a:buChar char="•"/>
            </a:pPr>
            <a:r>
              <a:rPr lang="en-US" dirty="0"/>
              <a:t>Let’s take a few moments to reflect on what we have learned today. </a:t>
            </a:r>
          </a:p>
          <a:p>
            <a:pPr marL="171450" indent="-171450">
              <a:buFont typeface="Symbol"/>
              <a:buChar char="•"/>
            </a:pPr>
            <a:r>
              <a:rPr lang="en-US" dirty="0"/>
              <a:t>On a note card, record some ideas you used to think about addition and subtraction with young children. Then, record how your ideas may have changed. </a:t>
            </a:r>
          </a:p>
          <a:p>
            <a:pPr marL="171450" indent="-171450">
              <a:buFont typeface="Symbol"/>
              <a:buChar char="•"/>
            </a:pPr>
            <a:r>
              <a:rPr lang="en-US" dirty="0"/>
              <a:t>Use the following prompts to guide your reflection. </a:t>
            </a:r>
          </a:p>
          <a:p>
            <a:pPr marL="628650" lvl="1" indent="-171450">
              <a:buFont typeface="Courier New"/>
              <a:buChar char="○"/>
            </a:pPr>
            <a:r>
              <a:rPr lang="en-US" dirty="0"/>
              <a:t>I used to think…</a:t>
            </a:r>
          </a:p>
          <a:p>
            <a:pPr marL="628650" lvl="1" indent="-171450">
              <a:buFont typeface="Courier New"/>
              <a:buChar char="○"/>
            </a:pPr>
            <a:r>
              <a:rPr lang="en-US" dirty="0"/>
              <a:t>Now, I think…</a:t>
            </a:r>
          </a:p>
          <a:p>
            <a:pPr marL="171450" indent="-171450">
              <a:buFont typeface="Symbol"/>
              <a:buChar char="•"/>
            </a:pPr>
            <a:r>
              <a:rPr lang="en-US" dirty="0"/>
              <a:t>This session described what children come to understand about addition and subtraction. When you return to your learning setting, notice the ways children add and subtract. Pay attention to ways you support children to develop an understanding of addition and subtraction. Noticing will help you be more intentional about ways you support children’s learning in this math area.</a:t>
            </a:r>
          </a:p>
          <a:p>
            <a:r>
              <a:rPr lang="en-US" b="1" dirty="0"/>
              <a:t>Facilitator Notes:</a:t>
            </a:r>
          </a:p>
          <a:p>
            <a:pPr marL="171450" indent="-171450">
              <a:buFont typeface="Symbol"/>
              <a:buChar char="•"/>
            </a:pPr>
            <a:r>
              <a:rPr lang="en-US" dirty="0"/>
              <a:t>Adjust the way you organize the activity based on group size, session length and format, and participants’ needs. </a:t>
            </a:r>
          </a:p>
          <a:p>
            <a:pPr marL="171450" indent="-171450">
              <a:buFont typeface="Symbol"/>
              <a:buChar char="•"/>
            </a:pPr>
            <a:r>
              <a:rPr lang="en-US" dirty="0"/>
              <a:t>You might invite participants to share their reflections with their table groups. </a:t>
            </a:r>
          </a:p>
          <a:p>
            <a:pPr marL="171450" indent="-171450">
              <a:buFont typeface="Symbol"/>
              <a:buChar char="•"/>
            </a:pPr>
            <a:r>
              <a:rPr lang="en-US" dirty="0"/>
              <a:t>If you prefer to keep participants’ reflections anonymous, invite participants to bring their cards to you to share. You might collect the note cards to identify what participants learned and which related topics may be covered in coaching or future professional learning</a:t>
            </a:r>
          </a:p>
          <a:p>
            <a:endParaRPr lang="en-US" dirty="0">
              <a:ea typeface="Calibri"/>
              <a:cs typeface="Calibri"/>
            </a:endParaRPr>
          </a:p>
        </p:txBody>
      </p:sp>
      <p:sp>
        <p:nvSpPr>
          <p:cNvPr id="4" name="Slide Number Placeholder 3">
            <a:extLst>
              <a:ext uri="{FF2B5EF4-FFF2-40B4-BE49-F238E27FC236}">
                <a16:creationId xmlns:a16="http://schemas.microsoft.com/office/drawing/2014/main" id="{E8178BFE-4431-029A-2E39-7FF8C959E6A5}"/>
              </a:ext>
            </a:extLst>
          </p:cNvPr>
          <p:cNvSpPr>
            <a:spLocks noGrp="1"/>
          </p:cNvSpPr>
          <p:nvPr>
            <p:ph type="sldNum" sz="quarter" idx="5"/>
          </p:nvPr>
        </p:nvSpPr>
        <p:spPr/>
        <p:txBody>
          <a:bodyPr/>
          <a:lstStyle/>
          <a:p>
            <a:fld id="{896399F6-6299-4610-B81F-5B1794C45A33}" type="slidenum">
              <a:rPr lang="en-US" smtClean="0"/>
              <a:t>39</a:t>
            </a:fld>
            <a:endParaRPr lang="en-US" dirty="0"/>
          </a:p>
        </p:txBody>
      </p:sp>
    </p:spTree>
    <p:extLst>
      <p:ext uri="{BB962C8B-B14F-4D97-AF65-F5344CB8AC3E}">
        <p14:creationId xmlns:p14="http://schemas.microsoft.com/office/powerpoint/2010/main" val="427077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endParaRPr lang="en-US" dirty="0"/>
          </a:p>
          <a:p>
            <a:pPr marL="171450" indent="-171450">
              <a:buFont typeface="Symbol"/>
              <a:buChar char="•"/>
            </a:pPr>
            <a:r>
              <a:rPr lang="en-US" dirty="0"/>
              <a:t>Let’s start by playing a short game of “True or False” to explore some ideas about addition and subtraction.</a:t>
            </a:r>
          </a:p>
          <a:p>
            <a:pPr marL="171450" indent="-171450">
              <a:buFont typeface="Symbol"/>
              <a:buChar char="•"/>
            </a:pPr>
            <a:r>
              <a:rPr lang="en-US" dirty="0"/>
              <a:t>I will display some statements about addition and subtraction. Some of these statements are true. Other statements are false—not true. </a:t>
            </a:r>
            <a:endParaRPr lang="en-US" dirty="0">
              <a:ea typeface="Calibri"/>
              <a:cs typeface="Calibri"/>
            </a:endParaRPr>
          </a:p>
          <a:p>
            <a:pPr marL="171450" indent="-171450">
              <a:buFont typeface="Symbol"/>
              <a:buChar char="•"/>
            </a:pPr>
            <a:r>
              <a:rPr lang="en-US" dirty="0"/>
              <a:t>You do not need to answer out loud. Instead, think about whether you believe each statement is fact or fiction.</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dirty="0"/>
          </a:p>
        </p:txBody>
      </p:sp>
    </p:spTree>
    <p:extLst>
      <p:ext uri="{BB962C8B-B14F-4D97-AF65-F5344CB8AC3E}">
        <p14:creationId xmlns:p14="http://schemas.microsoft.com/office/powerpoint/2010/main" val="2251379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contains animation. See instructions in the Talking Points. </a:t>
            </a:r>
          </a:p>
          <a:p>
            <a:r>
              <a:rPr lang="en-US" b="1" dirty="0"/>
              <a:t>Talking Points</a:t>
            </a:r>
            <a:endParaRPr lang="en-US" dirty="0"/>
          </a:p>
          <a:p>
            <a:pPr marL="171450" indent="-171450">
              <a:buFont typeface="Symbol"/>
              <a:buChar char="•"/>
            </a:pPr>
            <a:r>
              <a:rPr lang="en-US" dirty="0"/>
              <a:t>Adding and subtracting should always involve written numerals.</a:t>
            </a:r>
          </a:p>
          <a:p>
            <a:pPr marL="171450" indent="-171450">
              <a:buFont typeface="Symbol"/>
              <a:buChar char="•"/>
            </a:pPr>
            <a:r>
              <a:rPr lang="en-US" dirty="0"/>
              <a:t>[Pause to allow participants time to think about the statement.]</a:t>
            </a:r>
          </a:p>
          <a:p>
            <a:pPr marL="171450" indent="-171450">
              <a:buFont typeface="Symbol"/>
              <a:buChar char="•"/>
            </a:pPr>
            <a:r>
              <a:rPr lang="en-US" dirty="0"/>
              <a:t>[Click] False! </a:t>
            </a:r>
          </a:p>
          <a:p>
            <a:pPr marL="171450" indent="-171450">
              <a:buFont typeface="Symbol"/>
              <a:buChar char="•"/>
            </a:pPr>
            <a:r>
              <a:rPr lang="en-US" dirty="0"/>
              <a:t>[Click: The following text will appear on the screen:] Children begin adding and subtracting physical objects without using written numerals or written equations (Huttenlocher, 1994).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dirty="0"/>
          </a:p>
        </p:txBody>
      </p:sp>
    </p:spTree>
    <p:extLst>
      <p:ext uri="{BB962C8B-B14F-4D97-AF65-F5344CB8AC3E}">
        <p14:creationId xmlns:p14="http://schemas.microsoft.com/office/powerpoint/2010/main" val="1328567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17B14-0747-8FBA-7F66-70FA781C6B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C6D04C-E4E0-D077-FE98-5859D37CE8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F755AD-5A4C-1388-24A8-F72BEE2E6468}"/>
              </a:ext>
            </a:extLst>
          </p:cNvPr>
          <p:cNvSpPr>
            <a:spLocks noGrp="1"/>
          </p:cNvSpPr>
          <p:nvPr>
            <p:ph type="body" idx="1"/>
          </p:nvPr>
        </p:nvSpPr>
        <p:spPr/>
        <p:txBody>
          <a:bodyPr/>
          <a:lstStyle/>
          <a:p>
            <a:r>
              <a:rPr lang="en-US" dirty="0"/>
              <a:t>This slide contains animation. See instructions in the Talking Points. </a:t>
            </a:r>
          </a:p>
          <a:p>
            <a:r>
              <a:rPr lang="en-US" b="1" dirty="0"/>
              <a:t>Talking Points</a:t>
            </a:r>
            <a:endParaRPr lang="en-US" dirty="0"/>
          </a:p>
          <a:p>
            <a:pPr marL="171450" indent="-171450">
              <a:buFont typeface="Symbol"/>
              <a:buChar char="•"/>
            </a:pPr>
            <a:r>
              <a:rPr lang="en-US" dirty="0"/>
              <a:t>Children can understand addition and subtraction before they can count.</a:t>
            </a:r>
            <a:endParaRPr lang="en-US" dirty="0">
              <a:ea typeface="Calibri"/>
              <a:cs typeface="Calibri"/>
            </a:endParaRPr>
          </a:p>
          <a:p>
            <a:pPr marL="171450" indent="-171450">
              <a:buFont typeface="Symbol"/>
              <a:buChar char="•"/>
            </a:pPr>
            <a:r>
              <a:rPr lang="en-US" dirty="0"/>
              <a:t>[Pause to allow participants time to think about the statement.]</a:t>
            </a:r>
            <a:endParaRPr lang="en-US" dirty="0">
              <a:ea typeface="Calibri"/>
              <a:cs typeface="Calibri"/>
            </a:endParaRPr>
          </a:p>
          <a:p>
            <a:pPr marL="171450" indent="-171450">
              <a:buFont typeface="Symbol"/>
              <a:buChar char="•"/>
            </a:pPr>
            <a:r>
              <a:rPr lang="en-US" dirty="0"/>
              <a:t>[Click]True! </a:t>
            </a:r>
            <a:endParaRPr lang="en-US" dirty="0">
              <a:ea typeface="Calibri"/>
              <a:cs typeface="Calibri"/>
            </a:endParaRPr>
          </a:p>
          <a:p>
            <a:pPr marL="171450" indent="-171450">
              <a:buFont typeface="Symbol"/>
              <a:buChar char="•"/>
            </a:pPr>
            <a:r>
              <a:rPr lang="en-US" dirty="0"/>
              <a:t>[Click: The following text will appear on the screen:] Infants understand that adding will make more and taking away will make less (McCrink &amp; Wynn, 2004). </a:t>
            </a:r>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4A998189-6ED6-3DBE-892E-52392CC46D24}"/>
              </a:ext>
            </a:extLst>
          </p:cNvPr>
          <p:cNvSpPr>
            <a:spLocks noGrp="1"/>
          </p:cNvSpPr>
          <p:nvPr>
            <p:ph type="sldNum" sz="quarter" idx="5"/>
          </p:nvPr>
        </p:nvSpPr>
        <p:spPr/>
        <p:txBody>
          <a:bodyPr/>
          <a:lstStyle/>
          <a:p>
            <a:fld id="{896399F6-6299-4610-B81F-5B1794C45A33}" type="slidenum">
              <a:rPr lang="en-US" smtClean="0"/>
              <a:t>6</a:t>
            </a:fld>
            <a:endParaRPr lang="en-US" dirty="0"/>
          </a:p>
        </p:txBody>
      </p:sp>
    </p:spTree>
    <p:extLst>
      <p:ext uri="{BB962C8B-B14F-4D97-AF65-F5344CB8AC3E}">
        <p14:creationId xmlns:p14="http://schemas.microsoft.com/office/powerpoint/2010/main" val="1569111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654C4-B783-EB2C-0D05-C72B0820F3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998207-36D8-D535-3715-D87835F961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420EAF-22B2-7077-61F2-485AB171ECE4}"/>
              </a:ext>
            </a:extLst>
          </p:cNvPr>
          <p:cNvSpPr>
            <a:spLocks noGrp="1"/>
          </p:cNvSpPr>
          <p:nvPr>
            <p:ph type="body" idx="1"/>
          </p:nvPr>
        </p:nvSpPr>
        <p:spPr/>
        <p:txBody>
          <a:bodyPr/>
          <a:lstStyle/>
          <a:p>
            <a:r>
              <a:rPr lang="en-US" dirty="0"/>
              <a:t>This slide contains animation. See instructions in the Talking Points. </a:t>
            </a:r>
          </a:p>
          <a:p>
            <a:r>
              <a:rPr lang="en-US" b="1" dirty="0"/>
              <a:t>Talking Points</a:t>
            </a:r>
            <a:endParaRPr lang="en-US" dirty="0"/>
          </a:p>
          <a:p>
            <a:pPr marL="171450" indent="-171450">
              <a:buFont typeface="Symbol"/>
              <a:buChar char="•"/>
            </a:pPr>
            <a:r>
              <a:rPr lang="en-US" dirty="0"/>
              <a:t>Children should be discouraged from using their fingers to add or subtract—especially as they get older.</a:t>
            </a:r>
          </a:p>
          <a:p>
            <a:pPr marL="171450" indent="-171450">
              <a:buFont typeface="Symbol"/>
              <a:buChar char="•"/>
            </a:pPr>
            <a:r>
              <a:rPr lang="en-US" dirty="0"/>
              <a:t>[Click] False! </a:t>
            </a:r>
          </a:p>
          <a:p>
            <a:pPr marL="171450" indent="-171450">
              <a:buFont typeface="Symbol"/>
              <a:buChar char="•"/>
            </a:pPr>
            <a:r>
              <a:rPr lang="en-US" dirty="0"/>
              <a:t>[Click: The following text will appear on the screen:] Children use their fingers to add and subtract—just like they might use concrete objects such as counting chips or blocks to add and subtract. </a:t>
            </a:r>
          </a:p>
          <a:p>
            <a:pPr marL="171450" indent="-171450">
              <a:buFont typeface="Symbol"/>
              <a:buChar char="•"/>
            </a:pPr>
            <a:r>
              <a:rPr lang="en-US" dirty="0"/>
              <a:t>In fact, using fingers to add and subtract in the early years helps children solve addition and subtraction problems with more accuracy (Poletti et al., 2025). As children get older, they might find more efficient—faster and more accurate—ways of adding and subtracting (Clements &amp; Sarama, 2020).</a:t>
            </a:r>
          </a:p>
          <a:p>
            <a:endParaRPr lang="en-US" dirty="0">
              <a:ea typeface="Calibri"/>
              <a:cs typeface="Calibri"/>
            </a:endParaRPr>
          </a:p>
        </p:txBody>
      </p:sp>
      <p:sp>
        <p:nvSpPr>
          <p:cNvPr id="4" name="Slide Number Placeholder 3">
            <a:extLst>
              <a:ext uri="{FF2B5EF4-FFF2-40B4-BE49-F238E27FC236}">
                <a16:creationId xmlns:a16="http://schemas.microsoft.com/office/drawing/2014/main" id="{6247E589-5FDA-3EC1-AD45-F6B855993DA1}"/>
              </a:ext>
            </a:extLst>
          </p:cNvPr>
          <p:cNvSpPr>
            <a:spLocks noGrp="1"/>
          </p:cNvSpPr>
          <p:nvPr>
            <p:ph type="sldNum" sz="quarter" idx="5"/>
          </p:nvPr>
        </p:nvSpPr>
        <p:spPr/>
        <p:txBody>
          <a:bodyPr/>
          <a:lstStyle/>
          <a:p>
            <a:fld id="{896399F6-6299-4610-B81F-5B1794C45A33}" type="slidenum">
              <a:rPr lang="en-US" smtClean="0"/>
              <a:t>7</a:t>
            </a:fld>
            <a:endParaRPr lang="en-US" dirty="0"/>
          </a:p>
        </p:txBody>
      </p:sp>
    </p:spTree>
    <p:extLst>
      <p:ext uri="{BB962C8B-B14F-4D97-AF65-F5344CB8AC3E}">
        <p14:creationId xmlns:p14="http://schemas.microsoft.com/office/powerpoint/2010/main" val="2067043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D13AD-6DA2-1195-ED8A-E6085C7C24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56128D-2637-8D22-641E-14ECD07C1B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46FF82-1635-7DD6-B12B-D0FCE41ACBC7}"/>
              </a:ext>
            </a:extLst>
          </p:cNvPr>
          <p:cNvSpPr>
            <a:spLocks noGrp="1"/>
          </p:cNvSpPr>
          <p:nvPr>
            <p:ph type="body" idx="1"/>
          </p:nvPr>
        </p:nvSpPr>
        <p:spPr/>
        <p:txBody>
          <a:bodyPr/>
          <a:lstStyle/>
          <a:p>
            <a:r>
              <a:rPr lang="en-US" dirty="0"/>
              <a:t>This slide contains animation. See instructions in the Talking Points. </a:t>
            </a:r>
          </a:p>
          <a:p>
            <a:r>
              <a:rPr lang="en-US" b="1" dirty="0"/>
              <a:t>Talking Points</a:t>
            </a:r>
            <a:endParaRPr lang="en-US" dirty="0"/>
          </a:p>
          <a:p>
            <a:pPr marL="171450" indent="-171450">
              <a:buFont typeface="Symbol"/>
              <a:buChar char="•"/>
            </a:pPr>
            <a:r>
              <a:rPr lang="en-US" dirty="0"/>
              <a:t>Children can add and subtract more accurately if they know the count sequence.</a:t>
            </a:r>
            <a:endParaRPr lang="en-US" dirty="0">
              <a:ea typeface="Calibri"/>
              <a:cs typeface="Calibri"/>
            </a:endParaRPr>
          </a:p>
          <a:p>
            <a:pPr marL="171450" indent="-171450">
              <a:buFont typeface="Symbol"/>
              <a:buChar char="•"/>
            </a:pPr>
            <a:r>
              <a:rPr lang="en-US" dirty="0"/>
              <a:t>[Click] True! </a:t>
            </a:r>
            <a:endParaRPr lang="en-US" dirty="0">
              <a:ea typeface="Calibri"/>
              <a:cs typeface="Calibri"/>
            </a:endParaRPr>
          </a:p>
          <a:p>
            <a:pPr marL="171450" indent="-171450">
              <a:buFont typeface="Symbol"/>
              <a:buChar char="•"/>
            </a:pPr>
            <a:r>
              <a:rPr lang="en-US" dirty="0"/>
              <a:t>[Click: The following text will appear on the screen:] Children understand that adding makes more and taking away makes less before they can count. However, children’s ability to add and subtract advances when they know the count sequence and can use number words to communicate about quantity (Clements &amp; Sarama, 2020).</a:t>
            </a:r>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054B8674-4BB6-4AAD-A16D-A71DF4A54F3C}"/>
              </a:ext>
            </a:extLst>
          </p:cNvPr>
          <p:cNvSpPr>
            <a:spLocks noGrp="1"/>
          </p:cNvSpPr>
          <p:nvPr>
            <p:ph type="sldNum" sz="quarter" idx="5"/>
          </p:nvPr>
        </p:nvSpPr>
        <p:spPr/>
        <p:txBody>
          <a:bodyPr/>
          <a:lstStyle/>
          <a:p>
            <a:fld id="{896399F6-6299-4610-B81F-5B1794C45A33}" type="slidenum">
              <a:rPr lang="en-US" smtClean="0"/>
              <a:t>8</a:t>
            </a:fld>
            <a:endParaRPr lang="en-US" dirty="0"/>
          </a:p>
        </p:txBody>
      </p:sp>
    </p:spTree>
    <p:extLst>
      <p:ext uri="{BB962C8B-B14F-4D97-AF65-F5344CB8AC3E}">
        <p14:creationId xmlns:p14="http://schemas.microsoft.com/office/powerpoint/2010/main" val="886268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0593A-F113-40A0-D6C3-063C244D5E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59AE2E-2D6C-E56F-08FC-C7508A62C6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5A7A78-A3BB-E85A-16AB-496791280121}"/>
              </a:ext>
            </a:extLst>
          </p:cNvPr>
          <p:cNvSpPr>
            <a:spLocks noGrp="1"/>
          </p:cNvSpPr>
          <p:nvPr>
            <p:ph type="body" idx="1"/>
          </p:nvPr>
        </p:nvSpPr>
        <p:spPr/>
        <p:txBody>
          <a:bodyPr/>
          <a:lstStyle/>
          <a:p>
            <a:r>
              <a:rPr lang="en-US" dirty="0"/>
              <a:t>This slide contains animation. See instructions in the Talking Points. </a:t>
            </a:r>
          </a:p>
          <a:p>
            <a:r>
              <a:rPr lang="en-US" b="1" dirty="0"/>
              <a:t>Talking Points</a:t>
            </a:r>
          </a:p>
          <a:p>
            <a:pPr marL="171450" indent="-171450">
              <a:buFont typeface="Symbol"/>
              <a:buChar char="•"/>
            </a:pPr>
            <a:r>
              <a:rPr lang="en-US" dirty="0"/>
              <a:t>Children should use flash cards to memorize addition and subtraction facts. </a:t>
            </a:r>
          </a:p>
          <a:p>
            <a:pPr marL="171450" indent="-171450">
              <a:buFont typeface="Symbol"/>
              <a:buChar char="•"/>
            </a:pPr>
            <a:r>
              <a:rPr lang="en-US" dirty="0"/>
              <a:t>[Click] False! </a:t>
            </a:r>
          </a:p>
          <a:p>
            <a:pPr marL="171450" indent="-171450">
              <a:buFont typeface="Symbol"/>
              <a:buChar char="•"/>
            </a:pPr>
            <a:r>
              <a:rPr lang="en-US" dirty="0"/>
              <a:t>[Click: The following text will appear on the screen:] Children do not need to use flash cards to memorize addition and subtraction facts. </a:t>
            </a:r>
          </a:p>
          <a:p>
            <a:pPr marL="171450" indent="-171450">
              <a:buFont typeface="Symbol"/>
              <a:buChar char="•"/>
            </a:pPr>
            <a:r>
              <a:rPr lang="en-US" dirty="0"/>
              <a:t>For most children, using flash cards, or other rote tasks, is not the most effective way to help them remember addition and subtraction facts (Clements &amp; Sarama, 2020; Boaler, 2014). If children memorize addition or subtraction facts without understanding the relationships between the numbers, their knowledge is less useful. Children who only memorize facts through rote experiences often struggle to apply facts to new and more complex problems.</a:t>
            </a:r>
          </a:p>
          <a:p>
            <a:pPr marL="171450" indent="-171450">
              <a:buFont typeface="Symbol"/>
              <a:buChar char="•"/>
            </a:pPr>
            <a:r>
              <a:rPr lang="en-US" dirty="0"/>
              <a:t>Thank you for playing Fact Versus Fiction! I hope this game helped you think more about addition and subtraction. We will revisit some of these ideas throughout our session. </a:t>
            </a:r>
          </a:p>
          <a:p>
            <a:endParaRPr lang="en-US" dirty="0">
              <a:ea typeface="Calibri"/>
              <a:cs typeface="Calibri"/>
            </a:endParaRPr>
          </a:p>
        </p:txBody>
      </p:sp>
      <p:sp>
        <p:nvSpPr>
          <p:cNvPr id="4" name="Slide Number Placeholder 3">
            <a:extLst>
              <a:ext uri="{FF2B5EF4-FFF2-40B4-BE49-F238E27FC236}">
                <a16:creationId xmlns:a16="http://schemas.microsoft.com/office/drawing/2014/main" id="{CFB216D6-528A-8B7B-EF0E-9F6B0D29C18F}"/>
              </a:ext>
            </a:extLst>
          </p:cNvPr>
          <p:cNvSpPr>
            <a:spLocks noGrp="1"/>
          </p:cNvSpPr>
          <p:nvPr>
            <p:ph type="sldNum" sz="quarter" idx="5"/>
          </p:nvPr>
        </p:nvSpPr>
        <p:spPr/>
        <p:txBody>
          <a:bodyPr/>
          <a:lstStyle/>
          <a:p>
            <a:fld id="{896399F6-6299-4610-B81F-5B1794C45A33}" type="slidenum">
              <a:rPr lang="en-US" smtClean="0"/>
              <a:t>9</a:t>
            </a:fld>
            <a:endParaRPr lang="en-US" dirty="0"/>
          </a:p>
        </p:txBody>
      </p:sp>
    </p:spTree>
    <p:extLst>
      <p:ext uri="{BB962C8B-B14F-4D97-AF65-F5344CB8AC3E}">
        <p14:creationId xmlns:p14="http://schemas.microsoft.com/office/powerpoint/2010/main" val="18878969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1" y="0"/>
            <a:ext cx="6841543"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rgbClr val="4C8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0" y="603503"/>
            <a:ext cx="6759942" cy="6251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3CE4823-5CD0-3A64-9835-A4105CFCD4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t="-46"/>
          <a:stretch/>
        </p:blipFill>
        <p:spPr>
          <a:xfrm>
            <a:off x="6759942" y="-1403"/>
            <a:ext cx="5432058" cy="6856218"/>
          </a:xfrm>
          <a:prstGeom prst="rect">
            <a:avLst/>
          </a:prstGeom>
        </p:spPr>
      </p:pic>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chemeClr val="accent4"/>
                </a:solidFill>
                <a:latin typeface="Montserrat" pitchFamily="2" charset="77"/>
              </a:defRPr>
            </a:lvl1pPr>
          </a:lstStyle>
          <a:p>
            <a:r>
              <a:rPr lang="en-US" dirty="0"/>
              <a:t>Click to edit Master title style</a:t>
            </a: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436495" y="157758"/>
            <a:ext cx="4153347"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Early Math Topics</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Addition and Subtraction</a:t>
            </a:r>
          </a:p>
        </p:txBody>
      </p:sp>
      <p:pic>
        <p:nvPicPr>
          <p:cNvPr id="5" name="Graphic 4">
            <a:extLst>
              <a:ext uri="{FF2B5EF4-FFF2-40B4-BE49-F238E27FC236}">
                <a16:creationId xmlns:a16="http://schemas.microsoft.com/office/drawing/2014/main" id="{9D981BB9-9C93-DFFE-2A76-F453E1501E7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195898" y="94785"/>
            <a:ext cx="422118" cy="422118"/>
          </a:xfrm>
          <a:prstGeom prst="rect">
            <a:avLst/>
          </a:prstGeom>
        </p:spPr>
      </p:pic>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4C8503"/>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75242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Observe Video">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4C8503"/>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
        <p:nvSpPr>
          <p:cNvPr id="4" name="Title 1">
            <a:extLst>
              <a:ext uri="{FF2B5EF4-FFF2-40B4-BE49-F238E27FC236}">
                <a16:creationId xmlns:a16="http://schemas.microsoft.com/office/drawing/2014/main" id="{F3B647AB-6942-23BC-933B-5270905406B5}"/>
              </a:ext>
            </a:extLst>
          </p:cNvPr>
          <p:cNvSpPr>
            <a:spLocks noGrp="1"/>
          </p:cNvSpPr>
          <p:nvPr>
            <p:ph type="title"/>
          </p:nvPr>
        </p:nvSpPr>
        <p:spPr>
          <a:xfrm>
            <a:off x="1148230" y="905669"/>
            <a:ext cx="4034118" cy="2637631"/>
          </a:xfrm>
        </p:spPr>
        <p:txBody>
          <a:bodyPr anchor="b">
            <a:normAutofit/>
          </a:bodyPr>
          <a:lstStyle>
            <a:lvl1pPr algn="ctr">
              <a:defRPr sz="4800" i="0">
                <a:solidFill>
                  <a:schemeClr val="bg1"/>
                </a:solidFill>
                <a:latin typeface="Montserrat" pitchFamily="2" charset="77"/>
              </a:defRPr>
            </a:lvl1pPr>
          </a:lstStyle>
          <a:p>
            <a:r>
              <a:rPr lang="en-US" dirty="0"/>
              <a:t>Click to edit Master title style</a:t>
            </a:r>
          </a:p>
        </p:txBody>
      </p:sp>
      <p:sp>
        <p:nvSpPr>
          <p:cNvPr id="5" name="Subtitle 2">
            <a:extLst>
              <a:ext uri="{FF2B5EF4-FFF2-40B4-BE49-F238E27FC236}">
                <a16:creationId xmlns:a16="http://schemas.microsoft.com/office/drawing/2014/main" id="{4EDF4498-7631-71E9-8896-D1289A6521B6}"/>
              </a:ext>
            </a:extLst>
          </p:cNvPr>
          <p:cNvSpPr>
            <a:spLocks noGrp="1"/>
          </p:cNvSpPr>
          <p:nvPr>
            <p:ph type="subTitle" idx="13" hasCustomPrompt="1"/>
          </p:nvPr>
        </p:nvSpPr>
        <p:spPr>
          <a:xfrm>
            <a:off x="1148230" y="3763169"/>
            <a:ext cx="4034118" cy="2189163"/>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7" name="Picture Placeholder 4">
            <a:extLst>
              <a:ext uri="{FF2B5EF4-FFF2-40B4-BE49-F238E27FC236}">
                <a16:creationId xmlns:a16="http://schemas.microsoft.com/office/drawing/2014/main" id="{4E7A04E0-1B81-92D6-B0A3-63FB473F1CB5}"/>
              </a:ext>
            </a:extLst>
          </p:cNvPr>
          <p:cNvSpPr>
            <a:spLocks noGrp="1"/>
          </p:cNvSpPr>
          <p:nvPr>
            <p:ph type="pic" sz="quarter" idx="14"/>
          </p:nvPr>
        </p:nvSpPr>
        <p:spPr>
          <a:xfrm>
            <a:off x="6007100" y="685800"/>
            <a:ext cx="2743200" cy="2021175"/>
          </a:xfrm>
        </p:spPr>
        <p:txBody>
          <a:bodyPr/>
          <a:lstStyle/>
          <a:p>
            <a:endParaRPr lang="en-US" dirty="0"/>
          </a:p>
        </p:txBody>
      </p:sp>
      <p:sp>
        <p:nvSpPr>
          <p:cNvPr id="8" name="Picture Placeholder 7">
            <a:extLst>
              <a:ext uri="{FF2B5EF4-FFF2-40B4-BE49-F238E27FC236}">
                <a16:creationId xmlns:a16="http://schemas.microsoft.com/office/drawing/2014/main" id="{1D512DE8-66B7-4F2D-CA03-953B43E9A151}"/>
              </a:ext>
            </a:extLst>
          </p:cNvPr>
          <p:cNvSpPr>
            <a:spLocks noGrp="1"/>
          </p:cNvSpPr>
          <p:nvPr>
            <p:ph type="pic" sz="quarter" idx="15"/>
          </p:nvPr>
        </p:nvSpPr>
        <p:spPr>
          <a:xfrm>
            <a:off x="8951063" y="685801"/>
            <a:ext cx="2743200" cy="2021174"/>
          </a:xfrm>
        </p:spPr>
        <p:txBody>
          <a:bodyPr/>
          <a:lstStyle/>
          <a:p>
            <a:endParaRPr lang="en-US" dirty="0"/>
          </a:p>
        </p:txBody>
      </p:sp>
      <p:sp>
        <p:nvSpPr>
          <p:cNvPr id="9" name="Picture Placeholder 9">
            <a:extLst>
              <a:ext uri="{FF2B5EF4-FFF2-40B4-BE49-F238E27FC236}">
                <a16:creationId xmlns:a16="http://schemas.microsoft.com/office/drawing/2014/main" id="{CFF76B5D-8C33-095C-EAA1-AA2CCFD4CD77}"/>
              </a:ext>
            </a:extLst>
          </p:cNvPr>
          <p:cNvSpPr>
            <a:spLocks noGrp="1"/>
          </p:cNvSpPr>
          <p:nvPr>
            <p:ph type="pic" sz="quarter" idx="16"/>
          </p:nvPr>
        </p:nvSpPr>
        <p:spPr>
          <a:xfrm>
            <a:off x="6007100" y="2917049"/>
            <a:ext cx="2743200" cy="2031119"/>
          </a:xfrm>
        </p:spPr>
        <p:txBody>
          <a:bodyPr/>
          <a:lstStyle/>
          <a:p>
            <a:endParaRPr lang="en-US" dirty="0"/>
          </a:p>
        </p:txBody>
      </p:sp>
      <p:sp>
        <p:nvSpPr>
          <p:cNvPr id="10" name="Picture Placeholder 11">
            <a:extLst>
              <a:ext uri="{FF2B5EF4-FFF2-40B4-BE49-F238E27FC236}">
                <a16:creationId xmlns:a16="http://schemas.microsoft.com/office/drawing/2014/main" id="{390EDC04-F95D-DCFC-8B3C-DE0804DF2C65}"/>
              </a:ext>
            </a:extLst>
          </p:cNvPr>
          <p:cNvSpPr>
            <a:spLocks noGrp="1"/>
          </p:cNvSpPr>
          <p:nvPr>
            <p:ph type="pic" sz="quarter" idx="17"/>
          </p:nvPr>
        </p:nvSpPr>
        <p:spPr>
          <a:xfrm>
            <a:off x="8951064" y="2917051"/>
            <a:ext cx="2743200" cy="2030633"/>
          </a:xfrm>
        </p:spPr>
        <p:txBody>
          <a:bodyPr/>
          <a:lstStyle/>
          <a:p>
            <a:endParaRPr lang="en-US" dirty="0"/>
          </a:p>
        </p:txBody>
      </p:sp>
      <p:sp>
        <p:nvSpPr>
          <p:cNvPr id="11" name="Content Placeholder 13">
            <a:extLst>
              <a:ext uri="{FF2B5EF4-FFF2-40B4-BE49-F238E27FC236}">
                <a16:creationId xmlns:a16="http://schemas.microsoft.com/office/drawing/2014/main" id="{2E9A137F-0F09-AE1A-EBB1-739BAF98CEE8}"/>
              </a:ext>
            </a:extLst>
          </p:cNvPr>
          <p:cNvSpPr>
            <a:spLocks noGrp="1"/>
          </p:cNvSpPr>
          <p:nvPr>
            <p:ph sz="quarter" idx="18"/>
          </p:nvPr>
        </p:nvSpPr>
        <p:spPr>
          <a:xfrm>
            <a:off x="6007100" y="4948238"/>
            <a:ext cx="5686425" cy="1455737"/>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6865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dirty="0"/>
              <a:t>Click to edit Master title style</a:t>
            </a:r>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247748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ntent w/referenc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341001"/>
          </a:xfrm>
        </p:spPr>
        <p:txBody>
          <a:bodyPr/>
          <a:lstStyle>
            <a:lvl1pPr marL="0" indent="0" algn="ctr">
              <a:buClr>
                <a:srgbClr val="4C8503"/>
              </a:buClr>
              <a:buFontTx/>
              <a:buNone/>
              <a:defRPr>
                <a:latin typeface="Montserrat" pitchFamily="2" charset="77"/>
              </a:defRPr>
            </a:lvl1pPr>
            <a:lvl2pPr marL="457200" indent="0" algn="ctr">
              <a:buClr>
                <a:srgbClr val="4C8503"/>
              </a:buClr>
              <a:buFontTx/>
              <a:buNone/>
              <a:defRPr>
                <a:latin typeface="Montserrat" pitchFamily="2" charset="77"/>
              </a:defRPr>
            </a:lvl2pPr>
            <a:lvl3pPr marL="914400" indent="0" algn="ctr">
              <a:buClr>
                <a:srgbClr val="4C8503"/>
              </a:buClr>
              <a:buFontTx/>
              <a:buNone/>
              <a:defRPr>
                <a:latin typeface="Montserrat" pitchFamily="2" charset="77"/>
              </a:defRPr>
            </a:lvl3pPr>
            <a:lvl4pPr marL="1371600" indent="0" algn="ctr">
              <a:buClr>
                <a:srgbClr val="4C8503"/>
              </a:buClr>
              <a:buFontTx/>
              <a:buNone/>
              <a:defRPr>
                <a:latin typeface="Montserrat" pitchFamily="2" charset="77"/>
              </a:defRPr>
            </a:lvl4pPr>
            <a:lvl5pPr marL="1828800" indent="0" algn="ctr">
              <a:buClr>
                <a:srgbClr val="4C8503"/>
              </a:buClr>
              <a:buFontTx/>
              <a:buNone/>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341001"/>
          </a:xfrm>
        </p:spPr>
        <p:txBody>
          <a:bodyPr/>
          <a:lstStyle>
            <a:lvl1pPr marL="0" indent="0" algn="ctr">
              <a:buClr>
                <a:srgbClr val="4C8503"/>
              </a:buClr>
              <a:buFontTx/>
              <a:buNone/>
              <a:defRPr>
                <a:latin typeface="Montserrat" pitchFamily="2" charset="77"/>
              </a:defRPr>
            </a:lvl1pPr>
            <a:lvl2pPr marL="457200" indent="0" algn="ctr">
              <a:buClr>
                <a:srgbClr val="4C8503"/>
              </a:buClr>
              <a:buFontTx/>
              <a:buNone/>
              <a:defRPr>
                <a:latin typeface="Montserrat" pitchFamily="2" charset="77"/>
              </a:defRPr>
            </a:lvl2pPr>
            <a:lvl3pPr marL="914400" indent="0" algn="ctr">
              <a:buClr>
                <a:srgbClr val="4C8503"/>
              </a:buClr>
              <a:buFontTx/>
              <a:buNone/>
              <a:defRPr>
                <a:latin typeface="Montserrat" pitchFamily="2" charset="77"/>
              </a:defRPr>
            </a:lvl3pPr>
            <a:lvl4pPr marL="1371600" indent="0" algn="ctr">
              <a:buClr>
                <a:srgbClr val="4C8503"/>
              </a:buClr>
              <a:buFontTx/>
              <a:buNone/>
              <a:defRPr>
                <a:latin typeface="Montserrat" pitchFamily="2" charset="77"/>
              </a:defRPr>
            </a:lvl4pPr>
            <a:lvl5pPr marL="1828800" indent="0" algn="ctr">
              <a:buClr>
                <a:srgbClr val="4C8503"/>
              </a:buClr>
              <a:buFontTx/>
              <a:buNone/>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dirty="0"/>
              <a:t>Click to edit Master title style</a:t>
            </a:r>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
        <p:nvSpPr>
          <p:cNvPr id="7" name="Text Placeholder 23">
            <a:extLst>
              <a:ext uri="{FF2B5EF4-FFF2-40B4-BE49-F238E27FC236}">
                <a16:creationId xmlns:a16="http://schemas.microsoft.com/office/drawing/2014/main" id="{31024C07-1FE0-B62F-5449-A3CDF0910AFA}"/>
              </a:ext>
            </a:extLst>
          </p:cNvPr>
          <p:cNvSpPr>
            <a:spLocks noGrp="1"/>
          </p:cNvSpPr>
          <p:nvPr>
            <p:ph type="body" sz="quarter" idx="14"/>
          </p:nvPr>
        </p:nvSpPr>
        <p:spPr>
          <a:xfrm>
            <a:off x="523875" y="5951355"/>
            <a:ext cx="11199813"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8840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images w/ captions &amp; referenc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228157"/>
            <a:ext cx="10812516" cy="1178878"/>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
        <p:nvSpPr>
          <p:cNvPr id="6" name="Text Placeholder 23">
            <a:extLst>
              <a:ext uri="{FF2B5EF4-FFF2-40B4-BE49-F238E27FC236}">
                <a16:creationId xmlns:a16="http://schemas.microsoft.com/office/drawing/2014/main" id="{4F5C5DB7-6EA4-13F2-66D4-9ED26EAE7529}"/>
              </a:ext>
            </a:extLst>
          </p:cNvPr>
          <p:cNvSpPr>
            <a:spLocks noGrp="1"/>
          </p:cNvSpPr>
          <p:nvPr>
            <p:ph type="body" sz="quarter" idx="14"/>
          </p:nvPr>
        </p:nvSpPr>
        <p:spPr>
          <a:xfrm>
            <a:off x="523875" y="5951355"/>
            <a:ext cx="11199813"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C62BD495-791C-591B-2674-978730BED38C}"/>
              </a:ext>
            </a:extLst>
          </p:cNvPr>
          <p:cNvSpPr>
            <a:spLocks noGrp="1"/>
          </p:cNvSpPr>
          <p:nvPr>
            <p:ph type="pic" sz="quarter" idx="15"/>
          </p:nvPr>
        </p:nvSpPr>
        <p:spPr>
          <a:xfrm>
            <a:off x="1767811" y="2511381"/>
            <a:ext cx="3619500" cy="2435225"/>
          </a:xfrm>
          <a:ln>
            <a:solidFill>
              <a:srgbClr val="4C8503"/>
            </a:solidFill>
          </a:ln>
        </p:spPr>
        <p:txBody>
          <a:bodyPr/>
          <a:lstStyle/>
          <a:p>
            <a:endParaRPr lang="en-US" dirty="0"/>
          </a:p>
        </p:txBody>
      </p:sp>
      <p:sp>
        <p:nvSpPr>
          <p:cNvPr id="13" name="Picture Placeholder 11">
            <a:extLst>
              <a:ext uri="{FF2B5EF4-FFF2-40B4-BE49-F238E27FC236}">
                <a16:creationId xmlns:a16="http://schemas.microsoft.com/office/drawing/2014/main" id="{7350A4C0-019C-F3D2-AA45-E3667754C961}"/>
              </a:ext>
            </a:extLst>
          </p:cNvPr>
          <p:cNvSpPr>
            <a:spLocks noGrp="1"/>
          </p:cNvSpPr>
          <p:nvPr>
            <p:ph type="pic" sz="quarter" idx="16"/>
          </p:nvPr>
        </p:nvSpPr>
        <p:spPr>
          <a:xfrm>
            <a:off x="6867845" y="2511381"/>
            <a:ext cx="3619500" cy="2435225"/>
          </a:xfrm>
          <a:ln>
            <a:solidFill>
              <a:srgbClr val="4C8503"/>
            </a:solidFill>
          </a:ln>
        </p:spPr>
        <p:txBody>
          <a:bodyPr/>
          <a:lstStyle/>
          <a:p>
            <a:endParaRPr lang="en-US" dirty="0"/>
          </a:p>
        </p:txBody>
      </p:sp>
      <p:sp>
        <p:nvSpPr>
          <p:cNvPr id="15" name="Text Placeholder 14">
            <a:extLst>
              <a:ext uri="{FF2B5EF4-FFF2-40B4-BE49-F238E27FC236}">
                <a16:creationId xmlns:a16="http://schemas.microsoft.com/office/drawing/2014/main" id="{2FA3D1BA-7E16-8F28-5B1F-BE724DC8807C}"/>
              </a:ext>
            </a:extLst>
          </p:cNvPr>
          <p:cNvSpPr>
            <a:spLocks noGrp="1"/>
          </p:cNvSpPr>
          <p:nvPr>
            <p:ph type="body" sz="quarter" idx="17"/>
          </p:nvPr>
        </p:nvSpPr>
        <p:spPr>
          <a:xfrm>
            <a:off x="1768475" y="5100638"/>
            <a:ext cx="3619500" cy="514350"/>
          </a:xfrm>
        </p:spPr>
        <p:txBody>
          <a:bodyPr>
            <a:noAutofit/>
          </a:bodyPr>
          <a:lstStyle>
            <a:lvl1pPr marL="0" indent="0">
              <a:buFontTx/>
              <a:buNone/>
              <a:defRPr sz="2000" b="1"/>
            </a:lvl1pPr>
            <a:lvl2pPr marL="457200" indent="0">
              <a:buFontTx/>
              <a:buNone/>
              <a:defRPr sz="2000" b="1"/>
            </a:lvl2pPr>
            <a:lvl3pPr marL="914400" indent="0">
              <a:buFontTx/>
              <a:buNone/>
              <a:defRPr sz="2000" b="1"/>
            </a:lvl3pPr>
            <a:lvl4pPr marL="1371600" indent="0">
              <a:buFontTx/>
              <a:buNone/>
              <a:defRPr sz="2000" b="1"/>
            </a:lvl4pPr>
            <a:lvl5pPr marL="1828800" indent="0">
              <a:buFontTx/>
              <a:buNone/>
              <a:defRPr sz="2000"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4">
            <a:extLst>
              <a:ext uri="{FF2B5EF4-FFF2-40B4-BE49-F238E27FC236}">
                <a16:creationId xmlns:a16="http://schemas.microsoft.com/office/drawing/2014/main" id="{3877E154-5ECF-357D-7747-89DB34FD426C}"/>
              </a:ext>
            </a:extLst>
          </p:cNvPr>
          <p:cNvSpPr>
            <a:spLocks noGrp="1"/>
          </p:cNvSpPr>
          <p:nvPr>
            <p:ph type="body" sz="quarter" idx="18"/>
          </p:nvPr>
        </p:nvSpPr>
        <p:spPr>
          <a:xfrm>
            <a:off x="6867845" y="5050952"/>
            <a:ext cx="3619500" cy="514350"/>
          </a:xfrm>
        </p:spPr>
        <p:txBody>
          <a:bodyPr>
            <a:noAutofit/>
          </a:bodyPr>
          <a:lstStyle>
            <a:lvl1pPr marL="0" indent="0">
              <a:buFontTx/>
              <a:buNone/>
              <a:defRPr sz="2000" b="1"/>
            </a:lvl1pPr>
            <a:lvl2pPr marL="457200" indent="0">
              <a:buFontTx/>
              <a:buNone/>
              <a:defRPr sz="2000" b="1"/>
            </a:lvl2pPr>
            <a:lvl3pPr marL="914400" indent="0">
              <a:buFontTx/>
              <a:buNone/>
              <a:defRPr sz="2000" b="1"/>
            </a:lvl3pPr>
            <a:lvl4pPr marL="1371600" indent="0">
              <a:buFontTx/>
              <a:buNone/>
              <a:defRPr sz="2000" b="1"/>
            </a:lvl4pPr>
            <a:lvl5pPr marL="1828800" indent="0">
              <a:buFontTx/>
              <a:buNone/>
              <a:defRPr sz="2000"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1000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chemeClr val="accent4"/>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414689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34300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dd Subtract Development ">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Text Placeholder 23">
            <a:extLst>
              <a:ext uri="{FF2B5EF4-FFF2-40B4-BE49-F238E27FC236}">
                <a16:creationId xmlns:a16="http://schemas.microsoft.com/office/drawing/2014/main" id="{D124CF79-1D12-F7CA-0618-BEEB991CD4FB}"/>
              </a:ext>
            </a:extLst>
          </p:cNvPr>
          <p:cNvSpPr>
            <a:spLocks noGrp="1"/>
          </p:cNvSpPr>
          <p:nvPr>
            <p:ph type="body" sz="quarter" idx="14"/>
          </p:nvPr>
        </p:nvSpPr>
        <p:spPr>
          <a:xfrm>
            <a:off x="523875" y="5951355"/>
            <a:ext cx="11199813"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Arrow 3">
            <a:extLst>
              <a:ext uri="{FF2B5EF4-FFF2-40B4-BE49-F238E27FC236}">
                <a16:creationId xmlns:a16="http://schemas.microsoft.com/office/drawing/2014/main" id="{F5882E0C-0A84-028F-51C8-B3B3B0145CF9}"/>
              </a:ext>
            </a:extLst>
          </p:cNvPr>
          <p:cNvSpPr/>
          <p:nvPr userDrawn="1"/>
        </p:nvSpPr>
        <p:spPr>
          <a:xfrm>
            <a:off x="242526" y="1537854"/>
            <a:ext cx="11852334" cy="3994198"/>
          </a:xfrm>
          <a:custGeom>
            <a:avLst/>
            <a:gdLst>
              <a:gd name="connsiteX0" fmla="*/ 0 w 11637818"/>
              <a:gd name="connsiteY0" fmla="*/ 0 h 3994198"/>
              <a:gd name="connsiteX1" fmla="*/ 9640719 w 11637818"/>
              <a:gd name="connsiteY1" fmla="*/ 0 h 3994198"/>
              <a:gd name="connsiteX2" fmla="*/ 11637818 w 11637818"/>
              <a:gd name="connsiteY2" fmla="*/ 1997099 h 3994198"/>
              <a:gd name="connsiteX3" fmla="*/ 9640719 w 11637818"/>
              <a:gd name="connsiteY3" fmla="*/ 3994198 h 3994198"/>
              <a:gd name="connsiteX4" fmla="*/ 0 w 11637818"/>
              <a:gd name="connsiteY4" fmla="*/ 3994198 h 3994198"/>
              <a:gd name="connsiteX5" fmla="*/ 0 w 11637818"/>
              <a:gd name="connsiteY5" fmla="*/ 0 h 3994198"/>
              <a:gd name="connsiteX0" fmla="*/ 0 w 11637818"/>
              <a:gd name="connsiteY0" fmla="*/ 0 h 3994198"/>
              <a:gd name="connsiteX1" fmla="*/ 10347301 w 11637818"/>
              <a:gd name="connsiteY1" fmla="*/ 0 h 3994198"/>
              <a:gd name="connsiteX2" fmla="*/ 11637818 w 11637818"/>
              <a:gd name="connsiteY2" fmla="*/ 1997099 h 3994198"/>
              <a:gd name="connsiteX3" fmla="*/ 9640719 w 11637818"/>
              <a:gd name="connsiteY3" fmla="*/ 3994198 h 3994198"/>
              <a:gd name="connsiteX4" fmla="*/ 0 w 11637818"/>
              <a:gd name="connsiteY4" fmla="*/ 3994198 h 3994198"/>
              <a:gd name="connsiteX5" fmla="*/ 0 w 11637818"/>
              <a:gd name="connsiteY5" fmla="*/ 0 h 3994198"/>
              <a:gd name="connsiteX0" fmla="*/ 0 w 11637818"/>
              <a:gd name="connsiteY0" fmla="*/ 0 h 3994198"/>
              <a:gd name="connsiteX1" fmla="*/ 10347301 w 11637818"/>
              <a:gd name="connsiteY1" fmla="*/ 0 h 3994198"/>
              <a:gd name="connsiteX2" fmla="*/ 11637818 w 11637818"/>
              <a:gd name="connsiteY2" fmla="*/ 1997099 h 3994198"/>
              <a:gd name="connsiteX3" fmla="*/ 10492773 w 11637818"/>
              <a:gd name="connsiteY3" fmla="*/ 3994198 h 3994198"/>
              <a:gd name="connsiteX4" fmla="*/ 0 w 11637818"/>
              <a:gd name="connsiteY4" fmla="*/ 3994198 h 3994198"/>
              <a:gd name="connsiteX5" fmla="*/ 0 w 11637818"/>
              <a:gd name="connsiteY5" fmla="*/ 0 h 3994198"/>
              <a:gd name="connsiteX0" fmla="*/ 0 w 11637818"/>
              <a:gd name="connsiteY0" fmla="*/ 0 h 3994198"/>
              <a:gd name="connsiteX1" fmla="*/ 10347301 w 11637818"/>
              <a:gd name="connsiteY1" fmla="*/ 0 h 3994198"/>
              <a:gd name="connsiteX2" fmla="*/ 11637818 w 11637818"/>
              <a:gd name="connsiteY2" fmla="*/ 1997099 h 3994198"/>
              <a:gd name="connsiteX3" fmla="*/ 10388864 w 11637818"/>
              <a:gd name="connsiteY3" fmla="*/ 3994198 h 3994198"/>
              <a:gd name="connsiteX4" fmla="*/ 0 w 11637818"/>
              <a:gd name="connsiteY4" fmla="*/ 3994198 h 3994198"/>
              <a:gd name="connsiteX5" fmla="*/ 0 w 11637818"/>
              <a:gd name="connsiteY5" fmla="*/ 0 h 399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37818" h="3994198">
                <a:moveTo>
                  <a:pt x="0" y="0"/>
                </a:moveTo>
                <a:lnTo>
                  <a:pt x="10347301" y="0"/>
                </a:lnTo>
                <a:lnTo>
                  <a:pt x="11637818" y="1997099"/>
                </a:lnTo>
                <a:lnTo>
                  <a:pt x="10388864" y="3994198"/>
                </a:lnTo>
                <a:lnTo>
                  <a:pt x="0" y="3994198"/>
                </a:lnTo>
                <a:lnTo>
                  <a:pt x="0" y="0"/>
                </a:lnTo>
                <a:close/>
              </a:path>
            </a:pathLst>
          </a:custGeom>
          <a:gradFill flip="none" rotWithShape="1">
            <a:gsLst>
              <a:gs pos="0">
                <a:srgbClr val="4C8503">
                  <a:tint val="66000"/>
                  <a:satMod val="160000"/>
                  <a:lumMod val="98000"/>
                  <a:lumOff val="2000"/>
                </a:srgbClr>
              </a:gs>
              <a:gs pos="50000">
                <a:srgbClr val="4C8503">
                  <a:tint val="44500"/>
                  <a:satMod val="160000"/>
                  <a:lumMod val="97000"/>
                  <a:lumOff val="3000"/>
                </a:srgbClr>
              </a:gs>
              <a:gs pos="100000">
                <a:srgbClr val="4C8503">
                  <a:tint val="23500"/>
                  <a:satMod val="160000"/>
                  <a:lumMod val="98000"/>
                  <a:lumOff val="2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5A8F82DD-E86F-DA34-B099-CCFAC5F2D7F1}"/>
              </a:ext>
            </a:extLst>
          </p:cNvPr>
          <p:cNvSpPr>
            <a:spLocks noGrp="1"/>
          </p:cNvSpPr>
          <p:nvPr>
            <p:ph type="pic" sz="quarter" idx="15"/>
          </p:nvPr>
        </p:nvSpPr>
        <p:spPr>
          <a:xfrm>
            <a:off x="643081" y="1911351"/>
            <a:ext cx="1833301" cy="2219614"/>
          </a:xfrm>
          <a:ln w="19050">
            <a:solidFill>
              <a:srgbClr val="4C8503"/>
            </a:solidFill>
          </a:ln>
        </p:spPr>
        <p:txBody>
          <a:bodyPr/>
          <a:lstStyle/>
          <a:p>
            <a:endParaRPr lang="en-US" dirty="0"/>
          </a:p>
        </p:txBody>
      </p:sp>
      <p:sp>
        <p:nvSpPr>
          <p:cNvPr id="10" name="Picture Placeholder 8">
            <a:extLst>
              <a:ext uri="{FF2B5EF4-FFF2-40B4-BE49-F238E27FC236}">
                <a16:creationId xmlns:a16="http://schemas.microsoft.com/office/drawing/2014/main" id="{BAE07E5F-DFA8-67C8-F764-F2D9DFF0A258}"/>
              </a:ext>
            </a:extLst>
          </p:cNvPr>
          <p:cNvSpPr>
            <a:spLocks noGrp="1"/>
          </p:cNvSpPr>
          <p:nvPr>
            <p:ph type="pic" sz="quarter" idx="16"/>
          </p:nvPr>
        </p:nvSpPr>
        <p:spPr>
          <a:xfrm>
            <a:off x="2678863" y="1917701"/>
            <a:ext cx="1833301" cy="2219614"/>
          </a:xfrm>
          <a:ln w="19050">
            <a:solidFill>
              <a:srgbClr val="4C8503"/>
            </a:solidFill>
          </a:ln>
        </p:spPr>
        <p:txBody>
          <a:bodyPr/>
          <a:lstStyle/>
          <a:p>
            <a:endParaRPr lang="en-US" dirty="0"/>
          </a:p>
        </p:txBody>
      </p:sp>
      <p:sp>
        <p:nvSpPr>
          <p:cNvPr id="11" name="Picture Placeholder 8">
            <a:extLst>
              <a:ext uri="{FF2B5EF4-FFF2-40B4-BE49-F238E27FC236}">
                <a16:creationId xmlns:a16="http://schemas.microsoft.com/office/drawing/2014/main" id="{29B7C1D7-04B4-5999-8259-09F7EA540862}"/>
              </a:ext>
            </a:extLst>
          </p:cNvPr>
          <p:cNvSpPr>
            <a:spLocks noGrp="1"/>
          </p:cNvSpPr>
          <p:nvPr>
            <p:ph type="pic" sz="quarter" idx="17"/>
          </p:nvPr>
        </p:nvSpPr>
        <p:spPr>
          <a:xfrm>
            <a:off x="4714645" y="1924051"/>
            <a:ext cx="1833301" cy="2219614"/>
          </a:xfrm>
          <a:ln w="19050">
            <a:solidFill>
              <a:srgbClr val="4C8503"/>
            </a:solidFill>
          </a:ln>
        </p:spPr>
        <p:txBody>
          <a:bodyPr/>
          <a:lstStyle/>
          <a:p>
            <a:endParaRPr lang="en-US" dirty="0"/>
          </a:p>
        </p:txBody>
      </p:sp>
      <p:sp>
        <p:nvSpPr>
          <p:cNvPr id="12" name="Picture Placeholder 8">
            <a:extLst>
              <a:ext uri="{FF2B5EF4-FFF2-40B4-BE49-F238E27FC236}">
                <a16:creationId xmlns:a16="http://schemas.microsoft.com/office/drawing/2014/main" id="{909F3966-82DD-75FC-DDF0-DA4ABA18266D}"/>
              </a:ext>
            </a:extLst>
          </p:cNvPr>
          <p:cNvSpPr>
            <a:spLocks noGrp="1"/>
          </p:cNvSpPr>
          <p:nvPr>
            <p:ph type="pic" sz="quarter" idx="18"/>
          </p:nvPr>
        </p:nvSpPr>
        <p:spPr>
          <a:xfrm>
            <a:off x="6750427" y="1930401"/>
            <a:ext cx="1833301" cy="2219614"/>
          </a:xfrm>
          <a:ln w="19050">
            <a:solidFill>
              <a:srgbClr val="4C8503"/>
            </a:solidFill>
          </a:ln>
        </p:spPr>
        <p:txBody>
          <a:bodyPr/>
          <a:lstStyle/>
          <a:p>
            <a:endParaRPr lang="en-US" dirty="0"/>
          </a:p>
        </p:txBody>
      </p:sp>
      <p:sp>
        <p:nvSpPr>
          <p:cNvPr id="13" name="Picture Placeholder 8">
            <a:extLst>
              <a:ext uri="{FF2B5EF4-FFF2-40B4-BE49-F238E27FC236}">
                <a16:creationId xmlns:a16="http://schemas.microsoft.com/office/drawing/2014/main" id="{2AC52B9F-5560-8441-B5B5-AC865619AA7F}"/>
              </a:ext>
            </a:extLst>
          </p:cNvPr>
          <p:cNvSpPr>
            <a:spLocks noGrp="1"/>
          </p:cNvSpPr>
          <p:nvPr>
            <p:ph type="pic" sz="quarter" idx="19"/>
          </p:nvPr>
        </p:nvSpPr>
        <p:spPr>
          <a:xfrm>
            <a:off x="8786208" y="1936751"/>
            <a:ext cx="1833301" cy="2219614"/>
          </a:xfrm>
          <a:ln w="19050">
            <a:solidFill>
              <a:srgbClr val="4C8503"/>
            </a:solidFill>
          </a:ln>
        </p:spPr>
        <p:txBody>
          <a:bodyPr/>
          <a:lstStyle/>
          <a:p>
            <a:endParaRPr lang="en-US" dirty="0"/>
          </a:p>
        </p:txBody>
      </p:sp>
      <p:sp>
        <p:nvSpPr>
          <p:cNvPr id="15" name="Text Placeholder 14">
            <a:extLst>
              <a:ext uri="{FF2B5EF4-FFF2-40B4-BE49-F238E27FC236}">
                <a16:creationId xmlns:a16="http://schemas.microsoft.com/office/drawing/2014/main" id="{B693EA7F-A51F-8421-CC82-8A1CAF839393}"/>
              </a:ext>
            </a:extLst>
          </p:cNvPr>
          <p:cNvSpPr>
            <a:spLocks noGrp="1"/>
          </p:cNvSpPr>
          <p:nvPr>
            <p:ph type="body" sz="quarter" idx="20"/>
          </p:nvPr>
        </p:nvSpPr>
        <p:spPr>
          <a:xfrm>
            <a:off x="642938" y="4322617"/>
            <a:ext cx="1779587" cy="1060595"/>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4">
            <a:extLst>
              <a:ext uri="{FF2B5EF4-FFF2-40B4-BE49-F238E27FC236}">
                <a16:creationId xmlns:a16="http://schemas.microsoft.com/office/drawing/2014/main" id="{C3E4CC06-73AA-D7CC-24CD-6117BD5E8A69}"/>
              </a:ext>
            </a:extLst>
          </p:cNvPr>
          <p:cNvSpPr>
            <a:spLocks noGrp="1"/>
          </p:cNvSpPr>
          <p:nvPr>
            <p:ph type="body" sz="quarter" idx="21"/>
          </p:nvPr>
        </p:nvSpPr>
        <p:spPr>
          <a:xfrm>
            <a:off x="2678863" y="4320175"/>
            <a:ext cx="1833301" cy="1060595"/>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4">
            <a:extLst>
              <a:ext uri="{FF2B5EF4-FFF2-40B4-BE49-F238E27FC236}">
                <a16:creationId xmlns:a16="http://schemas.microsoft.com/office/drawing/2014/main" id="{B3C2BC93-F15A-6A55-73B6-8DDA94B34917}"/>
              </a:ext>
            </a:extLst>
          </p:cNvPr>
          <p:cNvSpPr>
            <a:spLocks noGrp="1"/>
          </p:cNvSpPr>
          <p:nvPr>
            <p:ph type="body" sz="quarter" idx="22"/>
          </p:nvPr>
        </p:nvSpPr>
        <p:spPr>
          <a:xfrm>
            <a:off x="4714645" y="4320175"/>
            <a:ext cx="1833301" cy="1060595"/>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4">
            <a:extLst>
              <a:ext uri="{FF2B5EF4-FFF2-40B4-BE49-F238E27FC236}">
                <a16:creationId xmlns:a16="http://schemas.microsoft.com/office/drawing/2014/main" id="{36821FEF-8A2E-B7BE-5191-4B95614F045F}"/>
              </a:ext>
            </a:extLst>
          </p:cNvPr>
          <p:cNvSpPr>
            <a:spLocks noGrp="1"/>
          </p:cNvSpPr>
          <p:nvPr>
            <p:ph type="body" sz="quarter" idx="23"/>
          </p:nvPr>
        </p:nvSpPr>
        <p:spPr>
          <a:xfrm>
            <a:off x="6750426" y="4310736"/>
            <a:ext cx="1833301" cy="1060595"/>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4">
            <a:extLst>
              <a:ext uri="{FF2B5EF4-FFF2-40B4-BE49-F238E27FC236}">
                <a16:creationId xmlns:a16="http://schemas.microsoft.com/office/drawing/2014/main" id="{944F2030-FB1F-C9FC-350C-CEFC1E6546A3}"/>
              </a:ext>
            </a:extLst>
          </p:cNvPr>
          <p:cNvSpPr>
            <a:spLocks noGrp="1"/>
          </p:cNvSpPr>
          <p:nvPr>
            <p:ph type="body" sz="quarter" idx="24"/>
          </p:nvPr>
        </p:nvSpPr>
        <p:spPr>
          <a:xfrm>
            <a:off x="8786207" y="4301297"/>
            <a:ext cx="1833301" cy="1060595"/>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5392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Add Subtract Development ">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Text Placeholder 23">
            <a:extLst>
              <a:ext uri="{FF2B5EF4-FFF2-40B4-BE49-F238E27FC236}">
                <a16:creationId xmlns:a16="http://schemas.microsoft.com/office/drawing/2014/main" id="{D124CF79-1D12-F7CA-0618-BEEB991CD4FB}"/>
              </a:ext>
            </a:extLst>
          </p:cNvPr>
          <p:cNvSpPr>
            <a:spLocks noGrp="1"/>
          </p:cNvSpPr>
          <p:nvPr>
            <p:ph type="body" sz="quarter" idx="14"/>
          </p:nvPr>
        </p:nvSpPr>
        <p:spPr>
          <a:xfrm>
            <a:off x="523875" y="5951355"/>
            <a:ext cx="11199813"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Arrow 3">
            <a:extLst>
              <a:ext uri="{FF2B5EF4-FFF2-40B4-BE49-F238E27FC236}">
                <a16:creationId xmlns:a16="http://schemas.microsoft.com/office/drawing/2014/main" id="{F5882E0C-0A84-028F-51C8-B3B3B0145CF9}"/>
              </a:ext>
            </a:extLst>
          </p:cNvPr>
          <p:cNvSpPr/>
          <p:nvPr userDrawn="1"/>
        </p:nvSpPr>
        <p:spPr>
          <a:xfrm>
            <a:off x="623524" y="1147374"/>
            <a:ext cx="11199814" cy="4620049"/>
          </a:xfrm>
          <a:custGeom>
            <a:avLst/>
            <a:gdLst>
              <a:gd name="connsiteX0" fmla="*/ 0 w 11637818"/>
              <a:gd name="connsiteY0" fmla="*/ 0 h 3994198"/>
              <a:gd name="connsiteX1" fmla="*/ 9640719 w 11637818"/>
              <a:gd name="connsiteY1" fmla="*/ 0 h 3994198"/>
              <a:gd name="connsiteX2" fmla="*/ 11637818 w 11637818"/>
              <a:gd name="connsiteY2" fmla="*/ 1997099 h 3994198"/>
              <a:gd name="connsiteX3" fmla="*/ 9640719 w 11637818"/>
              <a:gd name="connsiteY3" fmla="*/ 3994198 h 3994198"/>
              <a:gd name="connsiteX4" fmla="*/ 0 w 11637818"/>
              <a:gd name="connsiteY4" fmla="*/ 3994198 h 3994198"/>
              <a:gd name="connsiteX5" fmla="*/ 0 w 11637818"/>
              <a:gd name="connsiteY5" fmla="*/ 0 h 3994198"/>
              <a:gd name="connsiteX0" fmla="*/ 0 w 11637818"/>
              <a:gd name="connsiteY0" fmla="*/ 0 h 3994198"/>
              <a:gd name="connsiteX1" fmla="*/ 10347301 w 11637818"/>
              <a:gd name="connsiteY1" fmla="*/ 0 h 3994198"/>
              <a:gd name="connsiteX2" fmla="*/ 11637818 w 11637818"/>
              <a:gd name="connsiteY2" fmla="*/ 1997099 h 3994198"/>
              <a:gd name="connsiteX3" fmla="*/ 9640719 w 11637818"/>
              <a:gd name="connsiteY3" fmla="*/ 3994198 h 3994198"/>
              <a:gd name="connsiteX4" fmla="*/ 0 w 11637818"/>
              <a:gd name="connsiteY4" fmla="*/ 3994198 h 3994198"/>
              <a:gd name="connsiteX5" fmla="*/ 0 w 11637818"/>
              <a:gd name="connsiteY5" fmla="*/ 0 h 3994198"/>
              <a:gd name="connsiteX0" fmla="*/ 0 w 11637818"/>
              <a:gd name="connsiteY0" fmla="*/ 0 h 3994198"/>
              <a:gd name="connsiteX1" fmla="*/ 10347301 w 11637818"/>
              <a:gd name="connsiteY1" fmla="*/ 0 h 3994198"/>
              <a:gd name="connsiteX2" fmla="*/ 11637818 w 11637818"/>
              <a:gd name="connsiteY2" fmla="*/ 1997099 h 3994198"/>
              <a:gd name="connsiteX3" fmla="*/ 10492773 w 11637818"/>
              <a:gd name="connsiteY3" fmla="*/ 3994198 h 3994198"/>
              <a:gd name="connsiteX4" fmla="*/ 0 w 11637818"/>
              <a:gd name="connsiteY4" fmla="*/ 3994198 h 3994198"/>
              <a:gd name="connsiteX5" fmla="*/ 0 w 11637818"/>
              <a:gd name="connsiteY5" fmla="*/ 0 h 3994198"/>
              <a:gd name="connsiteX0" fmla="*/ 0 w 11637818"/>
              <a:gd name="connsiteY0" fmla="*/ 0 h 3994198"/>
              <a:gd name="connsiteX1" fmla="*/ 10347301 w 11637818"/>
              <a:gd name="connsiteY1" fmla="*/ 0 h 3994198"/>
              <a:gd name="connsiteX2" fmla="*/ 11637818 w 11637818"/>
              <a:gd name="connsiteY2" fmla="*/ 1997099 h 3994198"/>
              <a:gd name="connsiteX3" fmla="*/ 10388864 w 11637818"/>
              <a:gd name="connsiteY3" fmla="*/ 3994198 h 3994198"/>
              <a:gd name="connsiteX4" fmla="*/ 0 w 11637818"/>
              <a:gd name="connsiteY4" fmla="*/ 3994198 h 3994198"/>
              <a:gd name="connsiteX5" fmla="*/ 0 w 11637818"/>
              <a:gd name="connsiteY5" fmla="*/ 0 h 399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37818" h="3994198">
                <a:moveTo>
                  <a:pt x="0" y="0"/>
                </a:moveTo>
                <a:lnTo>
                  <a:pt x="10347301" y="0"/>
                </a:lnTo>
                <a:lnTo>
                  <a:pt x="11637818" y="1997099"/>
                </a:lnTo>
                <a:lnTo>
                  <a:pt x="10388864" y="3994198"/>
                </a:lnTo>
                <a:lnTo>
                  <a:pt x="0" y="3994198"/>
                </a:lnTo>
                <a:lnTo>
                  <a:pt x="0" y="0"/>
                </a:lnTo>
                <a:close/>
              </a:path>
            </a:pathLst>
          </a:custGeom>
          <a:gradFill flip="none" rotWithShape="1">
            <a:gsLst>
              <a:gs pos="0">
                <a:srgbClr val="4C8503">
                  <a:tint val="66000"/>
                  <a:satMod val="160000"/>
                  <a:lumMod val="98000"/>
                  <a:lumOff val="2000"/>
                </a:srgbClr>
              </a:gs>
              <a:gs pos="50000">
                <a:srgbClr val="4C8503">
                  <a:tint val="44500"/>
                  <a:satMod val="160000"/>
                  <a:lumMod val="97000"/>
                  <a:lumOff val="3000"/>
                </a:srgbClr>
              </a:gs>
              <a:gs pos="100000">
                <a:srgbClr val="4C8503">
                  <a:tint val="23500"/>
                  <a:satMod val="160000"/>
                  <a:lumMod val="98000"/>
                  <a:lumOff val="2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5A8F82DD-E86F-DA34-B099-CCFAC5F2D7F1}"/>
              </a:ext>
            </a:extLst>
          </p:cNvPr>
          <p:cNvSpPr>
            <a:spLocks noGrp="1"/>
          </p:cNvSpPr>
          <p:nvPr>
            <p:ph type="pic" sz="quarter" idx="15"/>
          </p:nvPr>
        </p:nvSpPr>
        <p:spPr>
          <a:xfrm>
            <a:off x="1050425" y="1341386"/>
            <a:ext cx="2072223" cy="1640358"/>
          </a:xfrm>
          <a:ln w="19050">
            <a:solidFill>
              <a:srgbClr val="4C8503"/>
            </a:solidFill>
          </a:ln>
        </p:spPr>
        <p:txBody>
          <a:bodyPr/>
          <a:lstStyle/>
          <a:p>
            <a:endParaRPr lang="en-US" dirty="0"/>
          </a:p>
        </p:txBody>
      </p:sp>
      <p:sp>
        <p:nvSpPr>
          <p:cNvPr id="10" name="Picture Placeholder 8">
            <a:extLst>
              <a:ext uri="{FF2B5EF4-FFF2-40B4-BE49-F238E27FC236}">
                <a16:creationId xmlns:a16="http://schemas.microsoft.com/office/drawing/2014/main" id="{BAE07E5F-DFA8-67C8-F764-F2D9DFF0A258}"/>
              </a:ext>
            </a:extLst>
          </p:cNvPr>
          <p:cNvSpPr>
            <a:spLocks noGrp="1"/>
          </p:cNvSpPr>
          <p:nvPr>
            <p:ph type="pic" sz="quarter" idx="16"/>
          </p:nvPr>
        </p:nvSpPr>
        <p:spPr>
          <a:xfrm>
            <a:off x="4591451" y="1341386"/>
            <a:ext cx="2072223" cy="1640358"/>
          </a:xfrm>
          <a:ln w="19050">
            <a:solidFill>
              <a:srgbClr val="4C8503"/>
            </a:solidFill>
          </a:ln>
        </p:spPr>
        <p:txBody>
          <a:bodyPr/>
          <a:lstStyle/>
          <a:p>
            <a:endParaRPr lang="en-US" dirty="0"/>
          </a:p>
        </p:txBody>
      </p:sp>
      <p:sp>
        <p:nvSpPr>
          <p:cNvPr id="11" name="Picture Placeholder 8">
            <a:extLst>
              <a:ext uri="{FF2B5EF4-FFF2-40B4-BE49-F238E27FC236}">
                <a16:creationId xmlns:a16="http://schemas.microsoft.com/office/drawing/2014/main" id="{29B7C1D7-04B4-5999-8259-09F7EA540862}"/>
              </a:ext>
            </a:extLst>
          </p:cNvPr>
          <p:cNvSpPr>
            <a:spLocks noGrp="1"/>
          </p:cNvSpPr>
          <p:nvPr>
            <p:ph type="pic" sz="quarter" idx="17"/>
          </p:nvPr>
        </p:nvSpPr>
        <p:spPr>
          <a:xfrm>
            <a:off x="8132477" y="1341386"/>
            <a:ext cx="2072223" cy="1640358"/>
          </a:xfrm>
          <a:ln w="19050">
            <a:solidFill>
              <a:srgbClr val="4C8503"/>
            </a:solidFill>
          </a:ln>
        </p:spPr>
        <p:txBody>
          <a:bodyPr/>
          <a:lstStyle/>
          <a:p>
            <a:endParaRPr lang="en-US" dirty="0"/>
          </a:p>
        </p:txBody>
      </p:sp>
      <p:sp>
        <p:nvSpPr>
          <p:cNvPr id="12" name="Picture Placeholder 8">
            <a:extLst>
              <a:ext uri="{FF2B5EF4-FFF2-40B4-BE49-F238E27FC236}">
                <a16:creationId xmlns:a16="http://schemas.microsoft.com/office/drawing/2014/main" id="{909F3966-82DD-75FC-DDF0-DA4ABA18266D}"/>
              </a:ext>
            </a:extLst>
          </p:cNvPr>
          <p:cNvSpPr>
            <a:spLocks noGrp="1"/>
          </p:cNvSpPr>
          <p:nvPr>
            <p:ph type="pic" sz="quarter" idx="18"/>
          </p:nvPr>
        </p:nvSpPr>
        <p:spPr>
          <a:xfrm>
            <a:off x="1050426" y="3527003"/>
            <a:ext cx="2072223" cy="1640358"/>
          </a:xfrm>
          <a:ln w="19050">
            <a:solidFill>
              <a:srgbClr val="4C8503"/>
            </a:solidFill>
          </a:ln>
        </p:spPr>
        <p:txBody>
          <a:bodyPr/>
          <a:lstStyle/>
          <a:p>
            <a:endParaRPr lang="en-US" dirty="0"/>
          </a:p>
        </p:txBody>
      </p:sp>
      <p:sp>
        <p:nvSpPr>
          <p:cNvPr id="13" name="Picture Placeholder 8">
            <a:extLst>
              <a:ext uri="{FF2B5EF4-FFF2-40B4-BE49-F238E27FC236}">
                <a16:creationId xmlns:a16="http://schemas.microsoft.com/office/drawing/2014/main" id="{2AC52B9F-5560-8441-B5B5-AC865619AA7F}"/>
              </a:ext>
            </a:extLst>
          </p:cNvPr>
          <p:cNvSpPr>
            <a:spLocks noGrp="1"/>
          </p:cNvSpPr>
          <p:nvPr>
            <p:ph type="pic" sz="quarter" idx="19"/>
          </p:nvPr>
        </p:nvSpPr>
        <p:spPr>
          <a:xfrm>
            <a:off x="4591452" y="3546881"/>
            <a:ext cx="2072223" cy="1640358"/>
          </a:xfrm>
          <a:ln w="19050">
            <a:solidFill>
              <a:srgbClr val="4C8503"/>
            </a:solidFill>
          </a:ln>
        </p:spPr>
        <p:txBody>
          <a:bodyPr/>
          <a:lstStyle/>
          <a:p>
            <a:endParaRPr lang="en-US" dirty="0"/>
          </a:p>
        </p:txBody>
      </p:sp>
      <p:sp>
        <p:nvSpPr>
          <p:cNvPr id="15" name="Text Placeholder 14">
            <a:extLst>
              <a:ext uri="{FF2B5EF4-FFF2-40B4-BE49-F238E27FC236}">
                <a16:creationId xmlns:a16="http://schemas.microsoft.com/office/drawing/2014/main" id="{B693EA7F-A51F-8421-CC82-8A1CAF839393}"/>
              </a:ext>
            </a:extLst>
          </p:cNvPr>
          <p:cNvSpPr>
            <a:spLocks noGrp="1"/>
          </p:cNvSpPr>
          <p:nvPr>
            <p:ph type="body" sz="quarter" idx="20"/>
          </p:nvPr>
        </p:nvSpPr>
        <p:spPr>
          <a:xfrm>
            <a:off x="766222" y="2997639"/>
            <a:ext cx="9438478" cy="384468"/>
          </a:xfrm>
        </p:spPr>
        <p:txBody>
          <a:bodyPr>
            <a:noAutofit/>
          </a:bodyPr>
          <a:lstStyle>
            <a:lvl1pPr marL="0" indent="0" algn="ctr">
              <a:buFontTx/>
              <a:buNone/>
              <a:defRPr sz="2400"/>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4">
            <a:extLst>
              <a:ext uri="{FF2B5EF4-FFF2-40B4-BE49-F238E27FC236}">
                <a16:creationId xmlns:a16="http://schemas.microsoft.com/office/drawing/2014/main" id="{C3E4CC06-73AA-D7CC-24CD-6117BD5E8A69}"/>
              </a:ext>
            </a:extLst>
          </p:cNvPr>
          <p:cNvSpPr>
            <a:spLocks noGrp="1"/>
          </p:cNvSpPr>
          <p:nvPr>
            <p:ph type="body" sz="quarter" idx="21"/>
          </p:nvPr>
        </p:nvSpPr>
        <p:spPr>
          <a:xfrm>
            <a:off x="1050426" y="5237126"/>
            <a:ext cx="9154274" cy="530298"/>
          </a:xfrm>
        </p:spPr>
        <p:txBody>
          <a:bodyPr>
            <a:noAutofit/>
          </a:bodyPr>
          <a:lstStyle>
            <a:lvl1pPr marL="0" indent="0" algn="ctr">
              <a:buFontTx/>
              <a:buNone/>
              <a:defRPr sz="2400"/>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8">
            <a:extLst>
              <a:ext uri="{FF2B5EF4-FFF2-40B4-BE49-F238E27FC236}">
                <a16:creationId xmlns:a16="http://schemas.microsoft.com/office/drawing/2014/main" id="{2A7D3A2C-CACB-AB77-5F1C-D35712AC33A0}"/>
              </a:ext>
            </a:extLst>
          </p:cNvPr>
          <p:cNvSpPr>
            <a:spLocks noGrp="1"/>
          </p:cNvSpPr>
          <p:nvPr>
            <p:ph type="pic" sz="quarter" idx="22"/>
          </p:nvPr>
        </p:nvSpPr>
        <p:spPr>
          <a:xfrm>
            <a:off x="8132477" y="3546881"/>
            <a:ext cx="2072223" cy="1640358"/>
          </a:xfrm>
          <a:ln w="19050">
            <a:solidFill>
              <a:srgbClr val="4C8503"/>
            </a:solidFill>
          </a:ln>
        </p:spPr>
        <p:txBody>
          <a:bodyPr/>
          <a:lstStyle/>
          <a:p>
            <a:endParaRPr lang="en-US" dirty="0"/>
          </a:p>
        </p:txBody>
      </p:sp>
    </p:spTree>
    <p:extLst>
      <p:ext uri="{BB962C8B-B14F-4D97-AF65-F5344CB8AC3E}">
        <p14:creationId xmlns:p14="http://schemas.microsoft.com/office/powerpoint/2010/main" val="2006776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solidFill>
                  <a:schemeClr val="accent4"/>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86670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Acks Slide 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924953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968150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1187612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solidFill>
                  <a:schemeClr val="accent4"/>
                </a:solidFill>
                <a:latin typeface="Montserrat"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buClr>
                <a:srgbClr val="4C8503"/>
              </a:buClr>
              <a:defRPr sz="3200">
                <a:latin typeface="Montserrat" pitchFamily="2" charset="77"/>
              </a:defRPr>
            </a:lvl1pPr>
            <a:lvl2pPr>
              <a:buClr>
                <a:srgbClr val="4C8503"/>
              </a:buClr>
              <a:defRPr sz="2800">
                <a:latin typeface="Montserrat" pitchFamily="2" charset="77"/>
              </a:defRPr>
            </a:lvl2pPr>
            <a:lvl3pPr>
              <a:buClr>
                <a:srgbClr val="4C8503"/>
              </a:buClr>
              <a:defRPr sz="2400">
                <a:latin typeface="Montserrat" pitchFamily="2" charset="77"/>
              </a:defRPr>
            </a:lvl3pPr>
            <a:lvl4pPr>
              <a:buClr>
                <a:srgbClr val="4C8503"/>
              </a:buClr>
              <a:defRPr sz="2000">
                <a:latin typeface="Montserrat" pitchFamily="2" charset="77"/>
              </a:defRPr>
            </a:lvl4pPr>
            <a:lvl5pPr>
              <a:buClr>
                <a:srgbClr val="4C8503"/>
              </a:buClr>
              <a:defRPr sz="2000">
                <a:latin typeface="Montserrat" pitchFamily="2" charset="77"/>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97497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solidFill>
                  <a:schemeClr val="accent4"/>
                </a:solidFill>
                <a:latin typeface="Montserrat" pitchFamily="2" charset="77"/>
              </a:defRPr>
            </a:lvl1pPr>
          </a:lstStyle>
          <a:p>
            <a:r>
              <a:rPr lang="en-US" dirty="0"/>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001825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Acks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14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Text Placeholder 23">
            <a:extLst>
              <a:ext uri="{FF2B5EF4-FFF2-40B4-BE49-F238E27FC236}">
                <a16:creationId xmlns:a16="http://schemas.microsoft.com/office/drawing/2014/main" id="{D124CF79-1D12-F7CA-0618-BEEB991CD4FB}"/>
              </a:ext>
            </a:extLst>
          </p:cNvPr>
          <p:cNvSpPr>
            <a:spLocks noGrp="1"/>
          </p:cNvSpPr>
          <p:nvPr>
            <p:ph type="body" sz="quarter" idx="14"/>
          </p:nvPr>
        </p:nvSpPr>
        <p:spPr>
          <a:xfrm>
            <a:off x="523875" y="5951355"/>
            <a:ext cx="11199813"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750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Video review">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2391569"/>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13" name="Picture Placeholder 12">
            <a:extLst>
              <a:ext uri="{FF2B5EF4-FFF2-40B4-BE49-F238E27FC236}">
                <a16:creationId xmlns:a16="http://schemas.microsoft.com/office/drawing/2014/main" id="{10A6723F-BC79-7C1F-4112-4C8802C53572}"/>
              </a:ext>
            </a:extLst>
          </p:cNvPr>
          <p:cNvSpPr>
            <a:spLocks noGrp="1" noChangeAspect="1"/>
          </p:cNvSpPr>
          <p:nvPr>
            <p:ph type="pic" sz="quarter" idx="10"/>
          </p:nvPr>
        </p:nvSpPr>
        <p:spPr>
          <a:xfrm>
            <a:off x="850900" y="3797300"/>
            <a:ext cx="2324100" cy="2349500"/>
          </a:xfrm>
        </p:spPr>
        <p:txBody>
          <a:bodyPr/>
          <a:lstStyle/>
          <a:p>
            <a:endParaRPr lang="en-US" dirty="0"/>
          </a:p>
        </p:txBody>
      </p:sp>
      <p:sp>
        <p:nvSpPr>
          <p:cNvPr id="14" name="Picture Placeholder 12">
            <a:extLst>
              <a:ext uri="{FF2B5EF4-FFF2-40B4-BE49-F238E27FC236}">
                <a16:creationId xmlns:a16="http://schemas.microsoft.com/office/drawing/2014/main" id="{FF6C4CDF-5D6A-9236-3922-F43A578938FA}"/>
              </a:ext>
            </a:extLst>
          </p:cNvPr>
          <p:cNvSpPr>
            <a:spLocks noGrp="1" noChangeAspect="1"/>
          </p:cNvSpPr>
          <p:nvPr>
            <p:ph type="pic" sz="quarter" idx="11"/>
          </p:nvPr>
        </p:nvSpPr>
        <p:spPr>
          <a:xfrm>
            <a:off x="3687807" y="3797300"/>
            <a:ext cx="2324100" cy="2349500"/>
          </a:xfrm>
        </p:spPr>
        <p:txBody>
          <a:bodyPr/>
          <a:lstStyle/>
          <a:p>
            <a:endParaRPr lang="en-US" dirty="0"/>
          </a:p>
        </p:txBody>
      </p:sp>
      <p:sp>
        <p:nvSpPr>
          <p:cNvPr id="15" name="Picture Placeholder 12">
            <a:extLst>
              <a:ext uri="{FF2B5EF4-FFF2-40B4-BE49-F238E27FC236}">
                <a16:creationId xmlns:a16="http://schemas.microsoft.com/office/drawing/2014/main" id="{D3AA2DC2-86AF-B530-851E-93ECF27A9D3D}"/>
              </a:ext>
            </a:extLst>
          </p:cNvPr>
          <p:cNvSpPr>
            <a:spLocks noGrp="1" noChangeAspect="1"/>
          </p:cNvSpPr>
          <p:nvPr>
            <p:ph type="pic" sz="quarter" idx="12"/>
          </p:nvPr>
        </p:nvSpPr>
        <p:spPr>
          <a:xfrm>
            <a:off x="6524714" y="3797300"/>
            <a:ext cx="2324100" cy="2349500"/>
          </a:xfrm>
        </p:spPr>
        <p:txBody>
          <a:bodyPr/>
          <a:lstStyle/>
          <a:p>
            <a:endParaRPr lang="en-US" dirty="0"/>
          </a:p>
        </p:txBody>
      </p:sp>
      <p:sp>
        <p:nvSpPr>
          <p:cNvPr id="17" name="Picture Placeholder 12">
            <a:extLst>
              <a:ext uri="{FF2B5EF4-FFF2-40B4-BE49-F238E27FC236}">
                <a16:creationId xmlns:a16="http://schemas.microsoft.com/office/drawing/2014/main" id="{9C19950E-FD3C-57D8-86E4-16E739FE7D9A}"/>
              </a:ext>
            </a:extLst>
          </p:cNvPr>
          <p:cNvSpPr>
            <a:spLocks noGrp="1" noChangeAspect="1"/>
          </p:cNvSpPr>
          <p:nvPr>
            <p:ph type="pic" sz="quarter" idx="13"/>
          </p:nvPr>
        </p:nvSpPr>
        <p:spPr>
          <a:xfrm>
            <a:off x="9361621" y="3797300"/>
            <a:ext cx="2324100" cy="2349500"/>
          </a:xfrm>
        </p:spPr>
        <p:txBody>
          <a:bodyPr/>
          <a:lstStyle/>
          <a:p>
            <a:endParaRPr lang="en-US" dirty="0"/>
          </a:p>
        </p:txBody>
      </p:sp>
    </p:spTree>
    <p:extLst>
      <p:ext uri="{BB962C8B-B14F-4D97-AF65-F5344CB8AC3E}">
        <p14:creationId xmlns:p14="http://schemas.microsoft.com/office/powerpoint/2010/main" val="174628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True or False">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393700" y="2755899"/>
            <a:ext cx="3213101" cy="2721769"/>
          </a:xfrm>
        </p:spPr>
        <p:txBody>
          <a:bodyPr>
            <a:normAutofit/>
          </a:bodyPr>
          <a:lstStyle>
            <a:lvl1pPr marL="0" indent="0" algn="ctr">
              <a:buClr>
                <a:srgbClr val="4C8503"/>
              </a:buClr>
              <a:buNone/>
              <a:defRPr sz="6600" b="1">
                <a:solidFill>
                  <a:schemeClr val="accent1"/>
                </a:solidFill>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endParaRPr lang="en-US" dirty="0"/>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Picture Placeholder 4">
            <a:extLst>
              <a:ext uri="{FF2B5EF4-FFF2-40B4-BE49-F238E27FC236}">
                <a16:creationId xmlns:a16="http://schemas.microsoft.com/office/drawing/2014/main" id="{4F681DB0-E441-0738-8D61-43BF3F10FC71}"/>
              </a:ext>
            </a:extLst>
          </p:cNvPr>
          <p:cNvSpPr>
            <a:spLocks noGrp="1"/>
          </p:cNvSpPr>
          <p:nvPr>
            <p:ph type="pic" sz="quarter" idx="10"/>
          </p:nvPr>
        </p:nvSpPr>
        <p:spPr>
          <a:xfrm>
            <a:off x="3911600" y="2112124"/>
            <a:ext cx="4356100" cy="2721768"/>
          </a:xfrm>
        </p:spPr>
        <p:txBody>
          <a:bodyPr/>
          <a:lstStyle/>
          <a:p>
            <a:endParaRPr lang="en-US" dirty="0"/>
          </a:p>
        </p:txBody>
      </p:sp>
      <p:sp>
        <p:nvSpPr>
          <p:cNvPr id="9" name="Content Placeholder 8">
            <a:extLst>
              <a:ext uri="{FF2B5EF4-FFF2-40B4-BE49-F238E27FC236}">
                <a16:creationId xmlns:a16="http://schemas.microsoft.com/office/drawing/2014/main" id="{24692C3F-58D5-8D2D-5797-BF856947DBF3}"/>
              </a:ext>
            </a:extLst>
          </p:cNvPr>
          <p:cNvSpPr>
            <a:spLocks noGrp="1"/>
          </p:cNvSpPr>
          <p:nvPr>
            <p:ph sz="quarter" idx="11"/>
          </p:nvPr>
        </p:nvSpPr>
        <p:spPr>
          <a:xfrm>
            <a:off x="8572498" y="2755900"/>
            <a:ext cx="3225801" cy="2720975"/>
          </a:xfrm>
        </p:spPr>
        <p:txBody>
          <a:bodyPr>
            <a:noAutofit/>
          </a:bodyPr>
          <a:lstStyle>
            <a:lvl1pPr marL="0" indent="0">
              <a:buFontTx/>
              <a:buNone/>
              <a:defRPr sz="6600" b="1">
                <a:solidFill>
                  <a:schemeClr val="accent1"/>
                </a:solidFill>
              </a:defRPr>
            </a:lvl1pPr>
            <a:lvl2pPr marL="457200" indent="0">
              <a:buFontTx/>
              <a:buNone/>
              <a:defRPr sz="6600" b="1">
                <a:solidFill>
                  <a:schemeClr val="accent1"/>
                </a:solidFill>
              </a:defRPr>
            </a:lvl2pPr>
            <a:lvl3pPr marL="914400" indent="0">
              <a:buFontTx/>
              <a:buNone/>
              <a:defRPr sz="6600" b="1">
                <a:solidFill>
                  <a:schemeClr val="accent1"/>
                </a:solidFill>
              </a:defRPr>
            </a:lvl3pPr>
            <a:lvl4pPr marL="1371600" indent="0">
              <a:buFontTx/>
              <a:buNone/>
              <a:defRPr sz="6600" b="1">
                <a:solidFill>
                  <a:schemeClr val="accent1"/>
                </a:solidFill>
              </a:defRPr>
            </a:lvl4pPr>
            <a:lvl5pPr marL="1828800" indent="0">
              <a:buFontTx/>
              <a:buNone/>
              <a:defRPr sz="6600" b="1">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3">
            <a:extLst>
              <a:ext uri="{FF2B5EF4-FFF2-40B4-BE49-F238E27FC236}">
                <a16:creationId xmlns:a16="http://schemas.microsoft.com/office/drawing/2014/main" id="{6DA8D505-4FB6-355F-2031-6EC20D70E713}"/>
              </a:ext>
            </a:extLst>
          </p:cNvPr>
          <p:cNvSpPr>
            <a:spLocks noGrp="1"/>
          </p:cNvSpPr>
          <p:nvPr>
            <p:ph type="body" sz="quarter" idx="14"/>
          </p:nvPr>
        </p:nvSpPr>
        <p:spPr>
          <a:xfrm>
            <a:off x="523875" y="5951355"/>
            <a:ext cx="11199813"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8874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6840E743-A71A-784C-5516-83DADD71F76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508005" y="165229"/>
            <a:ext cx="490473" cy="490473"/>
          </a:xfrm>
          <a:prstGeom prst="rect">
            <a:avLst/>
          </a:prstGeom>
        </p:spPr>
      </p:pic>
      <p:sp>
        <p:nvSpPr>
          <p:cNvPr id="2" name="Parallelogram 4">
            <a:extLst>
              <a:ext uri="{FF2B5EF4-FFF2-40B4-BE49-F238E27FC236}">
                <a16:creationId xmlns:a16="http://schemas.microsoft.com/office/drawing/2014/main" id="{99106158-56B9-2217-E443-573F19EDC6AE}"/>
              </a:ext>
            </a:extLst>
          </p:cNvPr>
          <p:cNvSpPr/>
          <p:nvPr userDrawn="1"/>
        </p:nvSpPr>
        <p:spPr>
          <a:xfrm>
            <a:off x="0"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rgbClr val="4C8503"/>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156648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noChangeAspect="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159606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4C8503"/>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131298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tx2"/>
                </a:solidFill>
                <a:latin typeface="Montserrat" panose="00000500000000000000" pitchFamily="50" charset="0"/>
              </a:defRPr>
            </a:lvl1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50" r:id="rId4"/>
    <p:sldLayoutId id="2147483676" r:id="rId5"/>
    <p:sldLayoutId id="2147483674" r:id="rId6"/>
    <p:sldLayoutId id="2147483669" r:id="rId7"/>
    <p:sldLayoutId id="2147483667" r:id="rId8"/>
    <p:sldLayoutId id="2147483660" r:id="rId9"/>
    <p:sldLayoutId id="2147483664" r:id="rId10"/>
    <p:sldLayoutId id="2147483675" r:id="rId11"/>
    <p:sldLayoutId id="2147483652" r:id="rId12"/>
    <p:sldLayoutId id="2147483680" r:id="rId13"/>
    <p:sldLayoutId id="2147483677" r:id="rId14"/>
    <p:sldLayoutId id="2147483665" r:id="rId15"/>
    <p:sldLayoutId id="2147483653" r:id="rId16"/>
    <p:sldLayoutId id="2147483678" r:id="rId17"/>
    <p:sldLayoutId id="2147483679" r:id="rId18"/>
    <p:sldLayoutId id="2147483654" r:id="rId19"/>
    <p:sldLayoutId id="2147483666" r:id="rId20"/>
    <p:sldLayoutId id="2147483655" r:id="rId21"/>
    <p:sldLayoutId id="2147483656" r:id="rId22"/>
    <p:sldLayoutId id="2147483657" r:id="rId23"/>
  </p:sldLayoutIdLst>
  <p:hf hdr="0" ftr="0" dt="0"/>
  <p:txStyles>
    <p:titleStyle>
      <a:lvl1pPr algn="l" defTabSz="914400" rtl="0" eaLnBrk="1" latinLnBrk="0" hangingPunct="1">
        <a:lnSpc>
          <a:spcPct val="90000"/>
        </a:lnSpc>
        <a:spcBef>
          <a:spcPct val="0"/>
        </a:spcBef>
        <a:buNone/>
        <a:defRPr sz="3000" b="1" kern="1200">
          <a:solidFill>
            <a:schemeClr val="accent4"/>
          </a:solidFill>
          <a:latin typeface="Montserrat"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120000"/>
        </a:lnSpc>
        <a:spcBef>
          <a:spcPts val="500"/>
        </a:spcBef>
        <a:buClr>
          <a:schemeClr val="accent4"/>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120000"/>
        </a:lnSpc>
        <a:spcBef>
          <a:spcPts val="500"/>
        </a:spcBef>
        <a:buClr>
          <a:schemeClr val="accent4"/>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12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12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2.png"/><Relationship Id="rId11" Type="http://schemas.openxmlformats.org/officeDocument/2006/relationships/hyperlink" Target="https://youtu.be/KU2h_OLNcJY" TargetMode="External"/><Relationship Id="rId5" Type="http://schemas.openxmlformats.org/officeDocument/2006/relationships/image" Target="../media/image11.jpeg"/><Relationship Id="rId10" Type="http://schemas.openxmlformats.org/officeDocument/2006/relationships/hyperlink" Target="https://youtu.be/Isy2Vm0TgWM" TargetMode="External"/><Relationship Id="rId4" Type="http://schemas.microsoft.com/office/2007/relationships/hdphoto" Target="../media/hdphoto2.wdp"/><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microsoft.com/office/2007/relationships/hdphoto" Target="../media/hdphoto6.wdp"/><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jpeg"/><Relationship Id="rId4" Type="http://schemas.microsoft.com/office/2007/relationships/hdphoto" Target="../media/hdphoto5.wdp"/><Relationship Id="rId9" Type="http://schemas.microsoft.com/office/2007/relationships/hdphoto" Target="../media/hdphoto7.wdp"/></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24.jpeg"/><Relationship Id="rId4" Type="http://schemas.microsoft.com/office/2007/relationships/hdphoto" Target="../media/hdphoto9.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microsoft.com/office/2007/relationships/hdphoto" Target="../media/hdphoto10.wdp"/></Relationships>
</file>

<file path=ppt/slides/_rels/slide3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11.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28.png"/><Relationship Id="rId7" Type="http://schemas.openxmlformats.org/officeDocument/2006/relationships/image" Target="../media/image30.png"/><Relationship Id="rId12" Type="http://schemas.microsoft.com/office/2007/relationships/hdphoto" Target="../media/hdphoto16.wdp"/><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microsoft.com/office/2007/relationships/hdphoto" Target="../media/hdphoto13.wdp"/><Relationship Id="rId11" Type="http://schemas.openxmlformats.org/officeDocument/2006/relationships/image" Target="../media/image32.png"/><Relationship Id="rId5" Type="http://schemas.openxmlformats.org/officeDocument/2006/relationships/image" Target="../media/image29.png"/><Relationship Id="rId10" Type="http://schemas.microsoft.com/office/2007/relationships/hdphoto" Target="../media/hdphoto15.wdp"/><Relationship Id="rId4" Type="http://schemas.microsoft.com/office/2007/relationships/hdphoto" Target="../media/hdphoto12.wdp"/><Relationship Id="rId9" Type="http://schemas.openxmlformats.org/officeDocument/2006/relationships/image" Target="../media/image31.png"/></Relationships>
</file>

<file path=ppt/slides/_rels/slide36.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21.wdp"/><Relationship Id="rId3" Type="http://schemas.openxmlformats.org/officeDocument/2006/relationships/image" Target="../media/image33.jpeg"/><Relationship Id="rId7" Type="http://schemas.microsoft.com/office/2007/relationships/hdphoto" Target="../media/hdphoto18.wdp"/><Relationship Id="rId12"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35.png"/><Relationship Id="rId11" Type="http://schemas.microsoft.com/office/2007/relationships/hdphoto" Target="../media/hdphoto20.wdp"/><Relationship Id="rId5" Type="http://schemas.microsoft.com/office/2007/relationships/hdphoto" Target="../media/hdphoto17.wdp"/><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19.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12.png"/><Relationship Id="rId11" Type="http://schemas.openxmlformats.org/officeDocument/2006/relationships/hyperlink" Target="https://youtu.be/KU2h_OLNcJY" TargetMode="External"/><Relationship Id="rId5" Type="http://schemas.openxmlformats.org/officeDocument/2006/relationships/image" Target="../media/image11.jpeg"/><Relationship Id="rId10" Type="http://schemas.openxmlformats.org/officeDocument/2006/relationships/hyperlink" Target="https://youtu.be/GiNS_5XL5hk" TargetMode="External"/><Relationship Id="rId4" Type="http://schemas.microsoft.com/office/2007/relationships/hdphoto" Target="../media/hdphoto2.wdp"/><Relationship Id="rId9" Type="http://schemas.microsoft.com/office/2007/relationships/hdphoto" Target="../media/hdphoto4.wdp"/></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386821" y="1929530"/>
            <a:ext cx="5865698" cy="3194721"/>
          </a:xfrm>
        </p:spPr>
        <p:txBody>
          <a:bodyPr wrap="square" anchor="b">
            <a:spAutoFit/>
          </a:bodyPr>
          <a:lstStyle/>
          <a:p>
            <a:pPr algn="l"/>
            <a:r>
              <a:rPr lang="en-US" sz="5400" dirty="0">
                <a:ln>
                  <a:solidFill>
                    <a:schemeClr val="bg1">
                      <a:lumMod val="95000"/>
                    </a:schemeClr>
                  </a:solidFill>
                </a:ln>
              </a:rPr>
              <a:t>Introduction to Addition and Subtraction: </a:t>
            </a:r>
            <a:br>
              <a:rPr lang="en-US" sz="5400" dirty="0">
                <a:ln>
                  <a:solidFill>
                    <a:schemeClr val="bg1">
                      <a:lumMod val="95000"/>
                    </a:schemeClr>
                  </a:solidFill>
                </a:ln>
              </a:rPr>
            </a:br>
            <a:r>
              <a:rPr lang="en-US" sz="5400" b="0" dirty="0">
                <a:ln>
                  <a:solidFill>
                    <a:schemeClr val="bg1">
                      <a:lumMod val="95000"/>
                    </a:schemeClr>
                  </a:solidFill>
                </a:ln>
              </a:rPr>
              <a:t>Birth–8 Years</a:t>
            </a:r>
            <a:r>
              <a:rPr lang="en-US" sz="5400" b="0" dirty="0"/>
              <a:t> </a:t>
            </a:r>
            <a:endParaRPr lang="en-US" sz="5400" b="0" dirty="0">
              <a:solidFill>
                <a:srgbClr val="2078AE"/>
              </a:solidFill>
              <a:latin typeface="Montserrat Medium" panose="00000600000000000000" pitchFamily="2" charset="0"/>
            </a:endParaRP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60D3F-A267-B843-0456-DB38FD4B1357}"/>
              </a:ext>
            </a:extLst>
          </p:cNvPr>
          <p:cNvSpPr>
            <a:spLocks noGrp="1"/>
          </p:cNvSpPr>
          <p:nvPr>
            <p:ph type="title"/>
          </p:nvPr>
        </p:nvSpPr>
        <p:spPr>
          <a:xfrm>
            <a:off x="1223878" y="1790089"/>
            <a:ext cx="4034118" cy="2637631"/>
          </a:xfrm>
        </p:spPr>
        <p:txBody>
          <a:bodyPr anchor="b" anchorCtr="0"/>
          <a:lstStyle/>
          <a:p>
            <a:r>
              <a:rPr lang="en-US" dirty="0"/>
              <a:t>Observe:</a:t>
            </a:r>
            <a:br>
              <a:rPr lang="en-US" dirty="0"/>
            </a:br>
            <a:r>
              <a:rPr lang="en-US" sz="4400" b="0" dirty="0">
                <a:latin typeface="Montserrat Medium" panose="00000600000000000000" pitchFamily="2" charset="0"/>
              </a:rPr>
              <a:t>Adding and Subtracting</a:t>
            </a:r>
          </a:p>
        </p:txBody>
      </p:sp>
      <p:pic>
        <p:nvPicPr>
          <p:cNvPr id="16" name="Picture Placeholder 15">
            <a:extLst>
              <a:ext uri="{FF2B5EF4-FFF2-40B4-BE49-F238E27FC236}">
                <a16:creationId xmlns:a16="http://schemas.microsoft.com/office/drawing/2014/main" id="{99D8C9C2-B34C-9043-AEB9-8399D0DFAC85}"/>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screen">
            <a:extLst>
              <a:ext uri="{BEBA8EAE-BF5A-486C-A8C5-ECC9F3942E4B}">
                <a14:imgProps xmlns:a14="http://schemas.microsoft.com/office/drawing/2010/main">
                  <a14:imgLayer r:embed="rId4">
                    <a14:imgEffect>
                      <a14:colorTemperature colorTemp="5500"/>
                    </a14:imgEffect>
                  </a14:imgLayer>
                </a14:imgProps>
              </a:ext>
              <a:ext uri="{28A0092B-C50C-407E-A947-70E740481C1C}">
                <a14:useLocalDpi xmlns:a14="http://schemas.microsoft.com/office/drawing/2010/main"/>
              </a:ext>
            </a:extLst>
          </a:blip>
          <a:srcRect/>
          <a:stretch>
            <a:fillRect/>
          </a:stretch>
        </p:blipFill>
        <p:spPr/>
      </p:pic>
      <p:pic>
        <p:nvPicPr>
          <p:cNvPr id="18" name="Picture Placeholder 17">
            <a:extLst>
              <a:ext uri="{FF2B5EF4-FFF2-40B4-BE49-F238E27FC236}">
                <a16:creationId xmlns:a16="http://schemas.microsoft.com/office/drawing/2014/main" id="{CE8D552B-5AFB-EE34-79BB-0CB70F8143AB}"/>
              </a:ext>
              <a:ext uri="{C183D7F6-B498-43B3-948B-1728B52AA6E4}">
                <adec:decorative xmlns:adec="http://schemas.microsoft.com/office/drawing/2017/decorative" val="1"/>
              </a:ext>
            </a:extLst>
          </p:cNvPr>
          <p:cNvPicPr>
            <a:picLocks noGrp="1"/>
          </p:cNvPicPr>
          <p:nvPr>
            <p:ph type="pic" sz="quarter" idx="15"/>
          </p:nvPr>
        </p:nvPicPr>
        <p:blipFill rotWithShape="1">
          <a:blip r:embed="rId5" cstate="screen">
            <a:extLst>
              <a:ext uri="{28A0092B-C50C-407E-A947-70E740481C1C}">
                <a14:useLocalDpi xmlns:a14="http://schemas.microsoft.com/office/drawing/2010/main"/>
              </a:ext>
            </a:extLst>
          </a:blip>
          <a:srcRect/>
          <a:stretch/>
        </p:blipFill>
        <p:spPr>
          <a:xfrm>
            <a:off x="8951064" y="685800"/>
            <a:ext cx="2742461" cy="2021175"/>
          </a:xfrm>
        </p:spPr>
      </p:pic>
      <p:pic>
        <p:nvPicPr>
          <p:cNvPr id="20" name="Picture Placeholder 19">
            <a:extLst>
              <a:ext uri="{FF2B5EF4-FFF2-40B4-BE49-F238E27FC236}">
                <a16:creationId xmlns:a16="http://schemas.microsoft.com/office/drawing/2014/main" id="{9ED2D966-4CDE-E654-70BE-FB2BAB18C6F5}"/>
              </a:ext>
              <a:ext uri="{C183D7F6-B498-43B3-948B-1728B52AA6E4}">
                <adec:decorative xmlns:adec="http://schemas.microsoft.com/office/drawing/2017/decorative" val="1"/>
              </a:ext>
            </a:extLst>
          </p:cNvPr>
          <p:cNvPicPr>
            <a:picLocks noGrp="1" noChangeAspect="1"/>
          </p:cNvPicPr>
          <p:nvPr>
            <p:ph type="pic" sz="quarter" idx="16"/>
          </p:nvPr>
        </p:nvPicPr>
        <p:blipFill>
          <a:blip r:embed="rId6" cstate="screen">
            <a:extLst>
              <a:ext uri="{BEBA8EAE-BF5A-486C-A8C5-ECC9F3942E4B}">
                <a14:imgProps xmlns:a14="http://schemas.microsoft.com/office/drawing/2010/main">
                  <a14:imgLayer r:embed="rId7">
                    <a14:imgEffect>
                      <a14:colorTemperature colorTemp="5500"/>
                    </a14:imgEffect>
                    <a14:imgEffect>
                      <a14:brightnessContrast bright="8000" contrast="25000"/>
                    </a14:imgEffect>
                  </a14:imgLayer>
                </a14:imgProps>
              </a:ext>
              <a:ext uri="{28A0092B-C50C-407E-A947-70E740481C1C}">
                <a14:useLocalDpi xmlns:a14="http://schemas.microsoft.com/office/drawing/2010/main"/>
              </a:ext>
            </a:extLst>
          </a:blip>
          <a:srcRect/>
          <a:stretch>
            <a:fillRect/>
          </a:stretch>
        </p:blipFill>
        <p:spPr/>
      </p:pic>
      <p:pic>
        <p:nvPicPr>
          <p:cNvPr id="22" name="Picture Placeholder 21">
            <a:extLst>
              <a:ext uri="{FF2B5EF4-FFF2-40B4-BE49-F238E27FC236}">
                <a16:creationId xmlns:a16="http://schemas.microsoft.com/office/drawing/2014/main" id="{8B3453CF-917E-A5F3-C622-D000548447F7}"/>
              </a:ext>
              <a:ext uri="{C183D7F6-B498-43B3-948B-1728B52AA6E4}">
                <adec:decorative xmlns:adec="http://schemas.microsoft.com/office/drawing/2017/decorative" val="1"/>
              </a:ext>
            </a:extLst>
          </p:cNvPr>
          <p:cNvPicPr>
            <a:picLocks noGrp="1" noChangeAspect="1"/>
          </p:cNvPicPr>
          <p:nvPr>
            <p:ph type="pic" sz="quarter" idx="17"/>
          </p:nvPr>
        </p:nvPicPr>
        <p:blipFill>
          <a:blip r:embed="rId8" cstate="screen">
            <a:extLst>
              <a:ext uri="{BEBA8EAE-BF5A-486C-A8C5-ECC9F3942E4B}">
                <a14:imgProps xmlns:a14="http://schemas.microsoft.com/office/drawing/2010/main">
                  <a14:imgLayer r:embed="rId9">
                    <a14:imgEffect>
                      <a14:colorTemperature colorTemp="5500"/>
                    </a14:imgEffect>
                    <a14:imgEffect>
                      <a14:brightnessContrast bright="16000" contrast="-14000"/>
                    </a14:imgEffect>
                  </a14:imgLayer>
                </a14:imgProps>
              </a:ext>
              <a:ext uri="{28A0092B-C50C-407E-A947-70E740481C1C}">
                <a14:useLocalDpi xmlns:a14="http://schemas.microsoft.com/office/drawing/2010/main"/>
              </a:ext>
            </a:extLst>
          </a:blip>
          <a:srcRect/>
          <a:stretch>
            <a:fillRect/>
          </a:stretch>
        </p:blipFill>
        <p:spPr/>
      </p:pic>
      <p:sp>
        <p:nvSpPr>
          <p:cNvPr id="3" name="Content Placeholder 2">
            <a:extLst>
              <a:ext uri="{FF2B5EF4-FFF2-40B4-BE49-F238E27FC236}">
                <a16:creationId xmlns:a16="http://schemas.microsoft.com/office/drawing/2014/main" id="{661DA2D5-FD73-0201-3C44-B6C5CC5A6439}"/>
              </a:ext>
            </a:extLst>
          </p:cNvPr>
          <p:cNvSpPr>
            <a:spLocks noGrp="1"/>
          </p:cNvSpPr>
          <p:nvPr>
            <p:ph sz="quarter" idx="18"/>
          </p:nvPr>
        </p:nvSpPr>
        <p:spPr>
          <a:xfrm>
            <a:off x="6007101" y="5092874"/>
            <a:ext cx="5686424" cy="1204336"/>
          </a:xfrm>
        </p:spPr>
        <p:txBody>
          <a:bodyPr vert="horz" lIns="91440" tIns="45720" rIns="91440" bIns="45720" rtlCol="0" anchor="t">
            <a:normAutofit fontScale="70000" lnSpcReduction="20000"/>
          </a:bodyPr>
          <a:lstStyle/>
          <a:p>
            <a:pPr>
              <a:spcBef>
                <a:spcPts val="0"/>
              </a:spcBef>
              <a:spcAft>
                <a:spcPts val="1200"/>
              </a:spcAft>
            </a:pPr>
            <a:r>
              <a:rPr lang="en-US" sz="2000" kern="100" dirty="0">
                <a:solidFill>
                  <a:srgbClr val="0000FF"/>
                </a:solidFill>
                <a:latin typeface="Montserrat"/>
                <a:ea typeface="Calibri"/>
                <a:cs typeface="Times New Roman"/>
                <a:hlinkClick r:id="rId10">
                  <a:extLst>
                    <a:ext uri="{A12FA001-AC4F-418D-AE19-62706E023703}">
                      <ahyp:hlinkClr xmlns:ahyp="http://schemas.microsoft.com/office/drawing/2018/hyperlinkcolor" val="tx"/>
                    </a:ext>
                  </a:extLst>
                </a:hlinkClick>
              </a:rPr>
              <a:t>Adding and Subtracting across the Ages (18 Months—Second Grade)</a:t>
            </a:r>
            <a:r>
              <a:rPr lang="en-US" sz="2000" kern="100" dirty="0">
                <a:solidFill>
                  <a:srgbClr val="0000FF"/>
                </a:solidFill>
                <a:latin typeface="Montserrat"/>
                <a:ea typeface="Calibri"/>
                <a:cs typeface="Times New Roman"/>
              </a:rPr>
              <a:t>  </a:t>
            </a:r>
          </a:p>
          <a:p>
            <a:pPr>
              <a:spcBef>
                <a:spcPts val="0"/>
              </a:spcBef>
              <a:spcAft>
                <a:spcPts val="1200"/>
              </a:spcAft>
            </a:pPr>
            <a:r>
              <a:rPr lang="en-US" sz="2000" kern="100" dirty="0">
                <a:solidFill>
                  <a:srgbClr val="0000FF"/>
                </a:solidFill>
                <a:latin typeface="Montserrat"/>
                <a:cs typeface="Times New Roman"/>
                <a:hlinkClick r:id="rId11">
                  <a:extLst>
                    <a:ext uri="{A12FA001-AC4F-418D-AE19-62706E023703}">
                      <ahyp:hlinkClr xmlns:ahyp="http://schemas.microsoft.com/office/drawing/2018/hyperlinkcolor" val="tx"/>
                    </a:ext>
                  </a:extLst>
                </a:hlinkClick>
              </a:rPr>
              <a:t>Adding and Subtracting across the Ages (18 Months—Second Grade)</a:t>
            </a:r>
            <a:r>
              <a:rPr lang="en-US" sz="2000" kern="100" dirty="0">
                <a:solidFill>
                  <a:srgbClr val="0000FF"/>
                </a:solidFill>
                <a:latin typeface="Montserrat"/>
                <a:cs typeface="Times New Roman"/>
                <a:hlinkClick r:id="rId11"/>
              </a:rPr>
              <a:t> - Audio Descriptive Version</a:t>
            </a:r>
            <a:endParaRPr lang="en-US" sz="2000" kern="100" dirty="0">
              <a:solidFill>
                <a:srgbClr val="0000FF"/>
              </a:solidFill>
              <a:cs typeface="Times New Roman"/>
            </a:endParaRPr>
          </a:p>
        </p:txBody>
      </p:sp>
    </p:spTree>
    <p:extLst>
      <p:ext uri="{BB962C8B-B14F-4D97-AF65-F5344CB8AC3E}">
        <p14:creationId xmlns:p14="http://schemas.microsoft.com/office/powerpoint/2010/main" val="842668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Discuss: </a:t>
            </a:r>
            <a:r>
              <a:rPr lang="en-US" b="0" dirty="0">
                <a:latin typeface="Montserrat Medium" panose="00000600000000000000" pitchFamily="2" charset="0"/>
              </a:rPr>
              <a:t>Addition and Subtraction</a:t>
            </a:r>
            <a:endParaRPr lang="en-US" b="0" dirty="0">
              <a:solidFill>
                <a:schemeClr val="bg1"/>
              </a:solidFill>
              <a:latin typeface="Montserrat Medium" panose="00000600000000000000" pitchFamily="2" charset="0"/>
            </a:endParaRPr>
          </a:p>
        </p:txBody>
      </p:sp>
      <p:sp>
        <p:nvSpPr>
          <p:cNvPr id="4" name="Content Placeholder 3">
            <a:extLst>
              <a:ext uri="{FF2B5EF4-FFF2-40B4-BE49-F238E27FC236}">
                <a16:creationId xmlns:a16="http://schemas.microsoft.com/office/drawing/2014/main" id="{D4D1AEB9-914E-D78E-77CA-3056554FEF87}"/>
              </a:ext>
            </a:extLst>
          </p:cNvPr>
          <p:cNvSpPr>
            <a:spLocks noGrp="1"/>
          </p:cNvSpPr>
          <p:nvPr>
            <p:ph idx="1"/>
          </p:nvPr>
        </p:nvSpPr>
        <p:spPr/>
        <p:txBody>
          <a:bodyPr>
            <a:normAutofit fontScale="85000" lnSpcReduction="10000"/>
          </a:bodyPr>
          <a:lstStyle/>
          <a:p>
            <a:r>
              <a:rPr lang="en-US" dirty="0"/>
              <a:t>What did you notice about the ways children at different ages develop and use addition and subtraction knowledge and skills?</a:t>
            </a:r>
          </a:p>
          <a:p>
            <a:r>
              <a:rPr lang="en-US" dirty="0"/>
              <a:t>What did you notice about the interactions with educators and materials in the environment that support children’s understanding of addition and subtraction? </a:t>
            </a:r>
          </a:p>
        </p:txBody>
      </p:sp>
      <p:pic>
        <p:nvPicPr>
          <p:cNvPr id="25" name="Picture Placeholder 24">
            <a:extLst>
              <a:ext uri="{FF2B5EF4-FFF2-40B4-BE49-F238E27FC236}">
                <a16:creationId xmlns:a16="http://schemas.microsoft.com/office/drawing/2014/main" id="{959C1596-C47C-DB1A-C833-7BE31825B604}"/>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screen">
            <a:extLst>
              <a:ext uri="{BEBA8EAE-BF5A-486C-A8C5-ECC9F3942E4B}">
                <a14:imgProps xmlns:a14="http://schemas.microsoft.com/office/drawing/2010/main">
                  <a14:imgLayer r:embed="rId4">
                    <a14:imgEffect>
                      <a14:colorTemperature colorTemp="5500"/>
                    </a14:imgEffect>
                  </a14:imgLayer>
                </a14:imgProps>
              </a:ext>
              <a:ext uri="{28A0092B-C50C-407E-A947-70E740481C1C}">
                <a14:useLocalDpi xmlns:a14="http://schemas.microsoft.com/office/drawing/2010/main"/>
              </a:ext>
            </a:extLst>
          </a:blip>
          <a:srcRect/>
          <a:stretch>
            <a:fillRect/>
          </a:stretch>
        </p:blipFill>
        <p:spPr/>
      </p:pic>
      <p:pic>
        <p:nvPicPr>
          <p:cNvPr id="27" name="Picture Placeholder 26">
            <a:extLst>
              <a:ext uri="{FF2B5EF4-FFF2-40B4-BE49-F238E27FC236}">
                <a16:creationId xmlns:a16="http://schemas.microsoft.com/office/drawing/2014/main" id="{2CD5784F-BB85-CE01-56F8-AA0CF4396FBC}"/>
              </a:ext>
              <a:ext uri="{C183D7F6-B498-43B3-948B-1728B52AA6E4}">
                <adec:decorative xmlns:adec="http://schemas.microsoft.com/office/drawing/2017/decorative" val="1"/>
              </a:ext>
            </a:extLst>
          </p:cNvPr>
          <p:cNvPicPr>
            <a:picLocks noGrp="1" noChangeAspect="1"/>
          </p:cNvPicPr>
          <p:nvPr>
            <p:ph type="pic" sz="quarter" idx="11"/>
          </p:nvPr>
        </p:nvPicPr>
        <p:blipFill>
          <a:blip r:embed="rId5" cstate="screen">
            <a:extLst>
              <a:ext uri="{28A0092B-C50C-407E-A947-70E740481C1C}">
                <a14:useLocalDpi xmlns:a14="http://schemas.microsoft.com/office/drawing/2010/main"/>
              </a:ext>
            </a:extLst>
          </a:blip>
          <a:srcRect/>
          <a:stretch>
            <a:fillRect/>
          </a:stretch>
        </p:blipFill>
        <p:spPr/>
      </p:pic>
      <p:pic>
        <p:nvPicPr>
          <p:cNvPr id="29" name="Picture Placeholder 28">
            <a:extLst>
              <a:ext uri="{FF2B5EF4-FFF2-40B4-BE49-F238E27FC236}">
                <a16:creationId xmlns:a16="http://schemas.microsoft.com/office/drawing/2014/main" id="{12F92A09-558E-2A56-86E3-145B39C45FF6}"/>
              </a:ext>
              <a:ext uri="{C183D7F6-B498-43B3-948B-1728B52AA6E4}">
                <adec:decorative xmlns:adec="http://schemas.microsoft.com/office/drawing/2017/decorative" val="1"/>
              </a:ext>
            </a:extLst>
          </p:cNvPr>
          <p:cNvPicPr>
            <a:picLocks noGrp="1" noChangeAspect="1"/>
          </p:cNvPicPr>
          <p:nvPr>
            <p:ph type="pic" sz="quarter" idx="12"/>
          </p:nvPr>
        </p:nvPicPr>
        <p:blipFill>
          <a:blip r:embed="rId6" cstate="screen">
            <a:extLst>
              <a:ext uri="{BEBA8EAE-BF5A-486C-A8C5-ECC9F3942E4B}">
                <a14:imgProps xmlns:a14="http://schemas.microsoft.com/office/drawing/2010/main">
                  <a14:imgLayer r:embed="rId7">
                    <a14:imgEffect>
                      <a14:colorTemperature colorTemp="5500"/>
                    </a14:imgEffect>
                    <a14:imgEffect>
                      <a14:brightnessContrast bright="8000" contrast="25000"/>
                    </a14:imgEffect>
                  </a14:imgLayer>
                </a14:imgProps>
              </a:ext>
              <a:ext uri="{28A0092B-C50C-407E-A947-70E740481C1C}">
                <a14:useLocalDpi xmlns:a14="http://schemas.microsoft.com/office/drawing/2010/main"/>
              </a:ext>
            </a:extLst>
          </a:blip>
          <a:srcRect/>
          <a:stretch>
            <a:fillRect/>
          </a:stretch>
        </p:blipFill>
        <p:spPr/>
      </p:pic>
      <p:pic>
        <p:nvPicPr>
          <p:cNvPr id="31" name="Picture Placeholder 30">
            <a:extLst>
              <a:ext uri="{FF2B5EF4-FFF2-40B4-BE49-F238E27FC236}">
                <a16:creationId xmlns:a16="http://schemas.microsoft.com/office/drawing/2014/main" id="{5D68C3AC-BBE1-3D59-26FF-1155333DDE1B}"/>
              </a:ext>
              <a:ext uri="{C183D7F6-B498-43B3-948B-1728B52AA6E4}">
                <adec:decorative xmlns:adec="http://schemas.microsoft.com/office/drawing/2017/decorative" val="1"/>
              </a:ext>
            </a:extLst>
          </p:cNvPr>
          <p:cNvPicPr>
            <a:picLocks noGrp="1" noChangeAspect="1"/>
          </p:cNvPicPr>
          <p:nvPr>
            <p:ph type="pic" sz="quarter" idx="13"/>
          </p:nvPr>
        </p:nvPicPr>
        <p:blipFill>
          <a:blip r:embed="rId8" cstate="screen">
            <a:extLst>
              <a:ext uri="{BEBA8EAE-BF5A-486C-A8C5-ECC9F3942E4B}">
                <a14:imgProps xmlns:a14="http://schemas.microsoft.com/office/drawing/2010/main">
                  <a14:imgLayer r:embed="rId9">
                    <a14:imgEffect>
                      <a14:colorTemperature colorTemp="5500"/>
                    </a14:imgEffect>
                    <a14:imgEffect>
                      <a14:brightnessContrast bright="16000" contrast="-14000"/>
                    </a14:imgEffect>
                  </a14:imgLayer>
                </a14:imgProps>
              </a:ex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12840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8542-B440-AFB3-27F6-60D87FF71925}"/>
              </a:ext>
            </a:extLst>
          </p:cNvPr>
          <p:cNvSpPr>
            <a:spLocks noGrp="1"/>
          </p:cNvSpPr>
          <p:nvPr>
            <p:ph type="title"/>
          </p:nvPr>
        </p:nvSpPr>
        <p:spPr/>
        <p:txBody>
          <a:bodyPr>
            <a:noAutofit/>
          </a:bodyPr>
          <a:lstStyle/>
          <a:p>
            <a:r>
              <a:rPr lang="en-US" dirty="0"/>
              <a:t>Developing an Understanding of Addition and Subtraction</a:t>
            </a:r>
            <a:endParaRPr lang="en-US" b="1" dirty="0">
              <a:latin typeface="Montserrat" pitchFamily="2" charset="77"/>
            </a:endParaRPr>
          </a:p>
        </p:txBody>
      </p:sp>
      <p:graphicFrame>
        <p:nvGraphicFramePr>
          <p:cNvPr id="20" name="Content Placeholder 7" descr="Adding makes more, and taking away makes less. &#10;Numbers can be put together (composed) and taken apart (decomposed).&#10;Addition and subtraction are opposites (inverse).&#10;Numbers can be added in any order (commutative).">
            <a:extLst>
              <a:ext uri="{FF2B5EF4-FFF2-40B4-BE49-F238E27FC236}">
                <a16:creationId xmlns:a16="http://schemas.microsoft.com/office/drawing/2014/main" id="{306AF5EE-0A80-EF0A-51DC-3F365DA6EC05}"/>
              </a:ext>
            </a:extLst>
          </p:cNvPr>
          <p:cNvGraphicFramePr>
            <a:graphicFrameLocks noGrp="1"/>
          </p:cNvGraphicFramePr>
          <p:nvPr>
            <p:ph idx="1"/>
            <p:extLst>
              <p:ext uri="{D42A27DB-BD31-4B8C-83A1-F6EECF244321}">
                <p14:modId xmlns:p14="http://schemas.microsoft.com/office/powerpoint/2010/main" val="1992179090"/>
              </p:ext>
            </p:extLst>
          </p:nvPr>
        </p:nvGraphicFramePr>
        <p:xfrm>
          <a:off x="4348163" y="1531087"/>
          <a:ext cx="7488237" cy="4274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Placeholder 11">
            <a:extLst>
              <a:ext uri="{FF2B5EF4-FFF2-40B4-BE49-F238E27FC236}">
                <a16:creationId xmlns:a16="http://schemas.microsoft.com/office/drawing/2014/main" id="{2DEA9265-3209-D58C-35CD-F7E3E6D24401}"/>
              </a:ext>
              <a:ext uri="{C183D7F6-B498-43B3-948B-1728B52AA6E4}">
                <adec:decorative xmlns:adec="http://schemas.microsoft.com/office/drawing/2017/decorative" val="1"/>
              </a:ext>
            </a:extLst>
          </p:cNvPr>
          <p:cNvPicPr>
            <a:picLocks noGrp="1" noChangeAspect="1"/>
          </p:cNvPicPr>
          <p:nvPr>
            <p:ph type="pic" idx="13"/>
          </p:nvPr>
        </p:nvPicPr>
        <p:blipFill>
          <a:blip r:embed="rId8" cstate="screen">
            <a:extLst>
              <a:ext uri="{BEBA8EAE-BF5A-486C-A8C5-ECC9F3942E4B}">
                <a14:imgProps xmlns:a14="http://schemas.microsoft.com/office/drawing/2010/main">
                  <a14:imgLayer r:embed="rId9">
                    <a14:imgEffect>
                      <a14:colorTemperature colorTemp="5000"/>
                    </a14:imgEffect>
                    <a14:imgEffect>
                      <a14:brightnessContrast contrast="12000"/>
                    </a14:imgEffect>
                  </a14:imgLayer>
                </a14:imgProps>
              </a:ext>
              <a:ext uri="{28A0092B-C50C-407E-A947-70E740481C1C}">
                <a14:useLocalDpi xmlns:a14="http://schemas.microsoft.com/office/drawing/2010/main"/>
              </a:ext>
            </a:extLst>
          </a:blip>
          <a:srcRect/>
          <a:stretch/>
        </p:blipFill>
        <p:spPr>
          <a:xfrm rot="16200000">
            <a:off x="-1060058" y="1060056"/>
            <a:ext cx="6176963" cy="4056847"/>
          </a:xfrm>
        </p:spPr>
      </p:pic>
    </p:spTree>
    <p:extLst>
      <p:ext uri="{BB962C8B-B14F-4D97-AF65-F5344CB8AC3E}">
        <p14:creationId xmlns:p14="http://schemas.microsoft.com/office/powerpoint/2010/main" val="1741787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E7C365-7BCA-40F4-72C5-D978D5D3ABC4}"/>
              </a:ext>
            </a:extLst>
          </p:cNvPr>
          <p:cNvSpPr>
            <a:spLocks noGrp="1"/>
          </p:cNvSpPr>
          <p:nvPr>
            <p:ph type="title"/>
          </p:nvPr>
        </p:nvSpPr>
        <p:spPr/>
        <p:txBody>
          <a:bodyPr/>
          <a:lstStyle/>
          <a:p>
            <a:r>
              <a:rPr lang="en-US" dirty="0"/>
              <a:t>Exploring Ideas of Addition and Subtraction (Part 1)</a:t>
            </a:r>
          </a:p>
        </p:txBody>
      </p:sp>
      <p:pic>
        <p:nvPicPr>
          <p:cNvPr id="11" name="Content Placeholder 10" descr="Apple.">
            <a:extLst>
              <a:ext uri="{FF2B5EF4-FFF2-40B4-BE49-F238E27FC236}">
                <a16:creationId xmlns:a16="http://schemas.microsoft.com/office/drawing/2014/main" id="{D42CA85A-1724-886F-4F72-A7C3CE109293}"/>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5500" y="2479617"/>
            <a:ext cx="2542032" cy="2542032"/>
          </a:xfrm>
          <a:prstGeom prst="rect">
            <a:avLst/>
          </a:prstGeom>
        </p:spPr>
      </p:pic>
      <p:pic>
        <p:nvPicPr>
          <p:cNvPr id="12" name="Content Placeholder 10" descr="Apple.">
            <a:extLst>
              <a:ext uri="{FF2B5EF4-FFF2-40B4-BE49-F238E27FC236}">
                <a16:creationId xmlns:a16="http://schemas.microsoft.com/office/drawing/2014/main" id="{87D349F4-49EB-C05D-AFCC-17342D33C8D5}"/>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4457" y="2479617"/>
            <a:ext cx="2542032" cy="2542032"/>
          </a:xfrm>
          <a:prstGeom prst="rect">
            <a:avLst/>
          </a:prstGeom>
        </p:spPr>
      </p:pic>
    </p:spTree>
    <p:extLst>
      <p:ext uri="{BB962C8B-B14F-4D97-AF65-F5344CB8AC3E}">
        <p14:creationId xmlns:p14="http://schemas.microsoft.com/office/powerpoint/2010/main" val="46691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1C794-F95B-DCB5-F576-E889C913B87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5E70195-7498-5025-E192-4EB2D7942C0B}"/>
              </a:ext>
            </a:extLst>
          </p:cNvPr>
          <p:cNvSpPr>
            <a:spLocks noGrp="1"/>
          </p:cNvSpPr>
          <p:nvPr>
            <p:ph type="title"/>
          </p:nvPr>
        </p:nvSpPr>
        <p:spPr/>
        <p:txBody>
          <a:bodyPr/>
          <a:lstStyle/>
          <a:p>
            <a:r>
              <a:rPr lang="en-US" dirty="0"/>
              <a:t>Hiding the Apples (Part 1)</a:t>
            </a:r>
          </a:p>
        </p:txBody>
      </p:sp>
      <p:pic>
        <p:nvPicPr>
          <p:cNvPr id="3" name="Content Placeholder 10" descr="Apple.">
            <a:extLst>
              <a:ext uri="{FF2B5EF4-FFF2-40B4-BE49-F238E27FC236}">
                <a16:creationId xmlns:a16="http://schemas.microsoft.com/office/drawing/2014/main" id="{395FDDB8-9F77-7EF3-5CA0-1785F0364594}"/>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5500" y="2479617"/>
            <a:ext cx="2542032" cy="2542032"/>
          </a:xfrm>
          <a:prstGeom prst="rect">
            <a:avLst/>
          </a:prstGeom>
        </p:spPr>
      </p:pic>
      <p:pic>
        <p:nvPicPr>
          <p:cNvPr id="4" name="Content Placeholder 10" descr="Apple.">
            <a:extLst>
              <a:ext uri="{FF2B5EF4-FFF2-40B4-BE49-F238E27FC236}">
                <a16:creationId xmlns:a16="http://schemas.microsoft.com/office/drawing/2014/main" id="{65381C61-C73B-4C96-B49C-B41E03014BAF}"/>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4457" y="2479617"/>
            <a:ext cx="2542032" cy="2542032"/>
          </a:xfrm>
          <a:prstGeom prst="rect">
            <a:avLst/>
          </a:prstGeom>
        </p:spPr>
      </p:pic>
      <p:sp>
        <p:nvSpPr>
          <p:cNvPr id="2" name="Rectangle 1" descr="Rectangle.">
            <a:extLst>
              <a:ext uri="{FF2B5EF4-FFF2-40B4-BE49-F238E27FC236}">
                <a16:creationId xmlns:a16="http://schemas.microsoft.com/office/drawing/2014/main" id="{2457424C-1826-BBC0-9B2F-5255A0C3DB79}"/>
              </a:ext>
            </a:extLst>
          </p:cNvPr>
          <p:cNvSpPr/>
          <p:nvPr/>
        </p:nvSpPr>
        <p:spPr>
          <a:xfrm>
            <a:off x="2677886" y="2142309"/>
            <a:ext cx="6505303" cy="3317965"/>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891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3B5BD-7A37-0D9F-33F1-06DBAC75120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D4457DD-9C30-D1DF-B79C-13FC39292094}"/>
              </a:ext>
            </a:extLst>
          </p:cNvPr>
          <p:cNvSpPr>
            <a:spLocks noGrp="1"/>
          </p:cNvSpPr>
          <p:nvPr>
            <p:ph type="title"/>
          </p:nvPr>
        </p:nvSpPr>
        <p:spPr/>
        <p:txBody>
          <a:bodyPr/>
          <a:lstStyle/>
          <a:p>
            <a:r>
              <a:rPr lang="en-US" dirty="0"/>
              <a:t>Adding More Apples (Part 1)</a:t>
            </a:r>
          </a:p>
        </p:txBody>
      </p:sp>
      <p:pic>
        <p:nvPicPr>
          <p:cNvPr id="11" name="Content Placeholder 10" descr="Apple.">
            <a:extLst>
              <a:ext uri="{FF2B5EF4-FFF2-40B4-BE49-F238E27FC236}">
                <a16:creationId xmlns:a16="http://schemas.microsoft.com/office/drawing/2014/main" id="{F62A42EC-9C49-E23B-C7BE-7D84569EA8F3}"/>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600" y="2479617"/>
            <a:ext cx="2542032" cy="2542032"/>
          </a:xfrm>
          <a:prstGeom prst="rect">
            <a:avLst/>
          </a:prstGeom>
        </p:spPr>
      </p:pic>
      <p:pic>
        <p:nvPicPr>
          <p:cNvPr id="12" name="Content Placeholder 10" descr="Apple with solid fill">
            <a:extLst>
              <a:ext uri="{FF2B5EF4-FFF2-40B4-BE49-F238E27FC236}">
                <a16:creationId xmlns:a16="http://schemas.microsoft.com/office/drawing/2014/main" id="{C387171C-E6D5-2333-D245-58487A505426}"/>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4457" y="2479617"/>
            <a:ext cx="2542032" cy="2542032"/>
          </a:xfrm>
          <a:prstGeom prst="rect">
            <a:avLst/>
          </a:prstGeom>
        </p:spPr>
      </p:pic>
      <p:sp>
        <p:nvSpPr>
          <p:cNvPr id="2" name="Rectangle 1" descr="Rectangle.">
            <a:extLst>
              <a:ext uri="{FF2B5EF4-FFF2-40B4-BE49-F238E27FC236}">
                <a16:creationId xmlns:a16="http://schemas.microsoft.com/office/drawing/2014/main" id="{82789E55-0F53-2F9C-5818-79589EF6BC3A}"/>
              </a:ext>
            </a:extLst>
          </p:cNvPr>
          <p:cNvSpPr/>
          <p:nvPr/>
        </p:nvSpPr>
        <p:spPr>
          <a:xfrm>
            <a:off x="2677886" y="2142309"/>
            <a:ext cx="6505303" cy="3317965"/>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701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61D36-6CB8-FAE8-048D-BE8ABDDBC6A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CB7E40F-22C3-80F7-EAEE-8B54C4C619F3}"/>
              </a:ext>
            </a:extLst>
          </p:cNvPr>
          <p:cNvSpPr>
            <a:spLocks noGrp="1"/>
          </p:cNvSpPr>
          <p:nvPr>
            <p:ph type="title"/>
          </p:nvPr>
        </p:nvSpPr>
        <p:spPr/>
        <p:txBody>
          <a:bodyPr/>
          <a:lstStyle/>
          <a:p>
            <a:r>
              <a:rPr lang="en-US" dirty="0"/>
              <a:t>Hiding All Apples (Part 1)</a:t>
            </a:r>
          </a:p>
        </p:txBody>
      </p:sp>
      <p:pic>
        <p:nvPicPr>
          <p:cNvPr id="11" name="Content Placeholder 10" descr="Apple.">
            <a:extLst>
              <a:ext uri="{FF2B5EF4-FFF2-40B4-BE49-F238E27FC236}">
                <a16:creationId xmlns:a16="http://schemas.microsoft.com/office/drawing/2014/main" id="{9D0EC77F-B08C-2E45-288E-135C0C1BF082}"/>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600" y="2479617"/>
            <a:ext cx="2542032" cy="2542032"/>
          </a:xfrm>
          <a:prstGeom prst="rect">
            <a:avLst/>
          </a:prstGeom>
        </p:spPr>
      </p:pic>
      <p:pic>
        <p:nvPicPr>
          <p:cNvPr id="12" name="Content Placeholder 10" descr="Apple with solid fill">
            <a:extLst>
              <a:ext uri="{FF2B5EF4-FFF2-40B4-BE49-F238E27FC236}">
                <a16:creationId xmlns:a16="http://schemas.microsoft.com/office/drawing/2014/main" id="{646AA23E-0B92-15DA-63A9-A0893AB28726}"/>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4457" y="2479617"/>
            <a:ext cx="2542032" cy="2542032"/>
          </a:xfrm>
          <a:prstGeom prst="rect">
            <a:avLst/>
          </a:prstGeom>
        </p:spPr>
      </p:pic>
      <p:sp>
        <p:nvSpPr>
          <p:cNvPr id="2" name="Rectangle 1" descr="Rectangle.">
            <a:extLst>
              <a:ext uri="{FF2B5EF4-FFF2-40B4-BE49-F238E27FC236}">
                <a16:creationId xmlns:a16="http://schemas.microsoft.com/office/drawing/2014/main" id="{B3702AE1-9180-2D79-8FCA-E0B10A6DACAD}"/>
              </a:ext>
            </a:extLst>
          </p:cNvPr>
          <p:cNvSpPr/>
          <p:nvPr/>
        </p:nvSpPr>
        <p:spPr>
          <a:xfrm>
            <a:off x="2677886" y="2142309"/>
            <a:ext cx="6505303" cy="3317965"/>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2047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2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96F02-946C-6C25-E44E-971D329D46F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9C8D0E0-2C01-2F58-C0CD-5FC74152E2BA}"/>
              </a:ext>
            </a:extLst>
          </p:cNvPr>
          <p:cNvSpPr>
            <a:spLocks noGrp="1"/>
          </p:cNvSpPr>
          <p:nvPr>
            <p:ph type="title"/>
          </p:nvPr>
        </p:nvSpPr>
        <p:spPr>
          <a:xfrm>
            <a:off x="838199" y="237744"/>
            <a:ext cx="11353801" cy="867930"/>
          </a:xfrm>
        </p:spPr>
        <p:txBody>
          <a:bodyPr/>
          <a:lstStyle/>
          <a:p>
            <a:r>
              <a:rPr lang="en-US" sz="2800" dirty="0"/>
              <a:t>How many apples are hidden behind the rectangle? (Part 1)</a:t>
            </a:r>
          </a:p>
        </p:txBody>
      </p:sp>
      <p:pic>
        <p:nvPicPr>
          <p:cNvPr id="4" name="Content Placeholder 10" descr="Apple.">
            <a:extLst>
              <a:ext uri="{FF2B5EF4-FFF2-40B4-BE49-F238E27FC236}">
                <a16:creationId xmlns:a16="http://schemas.microsoft.com/office/drawing/2014/main" id="{733A326F-9195-9978-06D9-89A1159249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77886" y="2530275"/>
            <a:ext cx="2542032" cy="2542032"/>
          </a:xfrm>
          <a:prstGeom prst="rect">
            <a:avLst/>
          </a:prstGeom>
        </p:spPr>
      </p:pic>
      <p:pic>
        <p:nvPicPr>
          <p:cNvPr id="2" name="Content Placeholder 10" descr="Apple.">
            <a:extLst>
              <a:ext uri="{FF2B5EF4-FFF2-40B4-BE49-F238E27FC236}">
                <a16:creationId xmlns:a16="http://schemas.microsoft.com/office/drawing/2014/main" id="{3F73D2F1-21C6-F08B-BDE5-84BEAAC29A68}"/>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24984" y="2530275"/>
            <a:ext cx="2542032" cy="2542032"/>
          </a:xfrm>
          <a:prstGeom prst="rect">
            <a:avLst/>
          </a:prstGeom>
        </p:spPr>
      </p:pic>
      <p:pic>
        <p:nvPicPr>
          <p:cNvPr id="3" name="Content Placeholder 10" descr="Apple.">
            <a:extLst>
              <a:ext uri="{FF2B5EF4-FFF2-40B4-BE49-F238E27FC236}">
                <a16:creationId xmlns:a16="http://schemas.microsoft.com/office/drawing/2014/main" id="{1F31A002-540C-FFB1-EA2E-115626AA52A0}"/>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51084" y="2479617"/>
            <a:ext cx="2542032" cy="2542032"/>
          </a:xfrm>
          <a:prstGeom prst="rect">
            <a:avLst/>
          </a:prstGeom>
        </p:spPr>
      </p:pic>
      <p:sp>
        <p:nvSpPr>
          <p:cNvPr id="9" name="Rectangle 8" descr="Rectangle.">
            <a:extLst>
              <a:ext uri="{FF2B5EF4-FFF2-40B4-BE49-F238E27FC236}">
                <a16:creationId xmlns:a16="http://schemas.microsoft.com/office/drawing/2014/main" id="{5BBC7C4F-DE0D-AAD1-4AAC-44FF6DC30AE5}"/>
              </a:ext>
            </a:extLst>
          </p:cNvPr>
          <p:cNvSpPr/>
          <p:nvPr/>
        </p:nvSpPr>
        <p:spPr>
          <a:xfrm>
            <a:off x="2677886" y="2142309"/>
            <a:ext cx="6505303" cy="3317965"/>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1481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grpId="0"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0-ppt_h/2"/>
                                          </p:val>
                                        </p:tav>
                                      </p:tavLst>
                                    </p:anim>
                                    <p:set>
                                      <p:cBhvr>
                                        <p:cTn id="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A9088-1B8B-04FD-7330-F156240E635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38F5EED-5228-BA35-EE16-E389205007B8}"/>
              </a:ext>
            </a:extLst>
          </p:cNvPr>
          <p:cNvSpPr>
            <a:spLocks noGrp="1"/>
          </p:cNvSpPr>
          <p:nvPr>
            <p:ph type="title"/>
          </p:nvPr>
        </p:nvSpPr>
        <p:spPr/>
        <p:txBody>
          <a:bodyPr/>
          <a:lstStyle/>
          <a:p>
            <a:r>
              <a:rPr lang="en-US" dirty="0"/>
              <a:t>Exploring Ideas of Addition and Subtraction (Part 2)</a:t>
            </a:r>
          </a:p>
        </p:txBody>
      </p:sp>
      <p:pic>
        <p:nvPicPr>
          <p:cNvPr id="11" name="Content Placeholder 10" descr="Apple.">
            <a:extLst>
              <a:ext uri="{FF2B5EF4-FFF2-40B4-BE49-F238E27FC236}">
                <a16:creationId xmlns:a16="http://schemas.microsoft.com/office/drawing/2014/main" id="{B225CB43-809C-CC00-1CDE-4753329BDCF3}"/>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5500" y="2479617"/>
            <a:ext cx="2542032" cy="2542032"/>
          </a:xfrm>
          <a:prstGeom prst="rect">
            <a:avLst/>
          </a:prstGeom>
        </p:spPr>
      </p:pic>
      <p:pic>
        <p:nvPicPr>
          <p:cNvPr id="12" name="Content Placeholder 10" descr="Apple.">
            <a:extLst>
              <a:ext uri="{FF2B5EF4-FFF2-40B4-BE49-F238E27FC236}">
                <a16:creationId xmlns:a16="http://schemas.microsoft.com/office/drawing/2014/main" id="{B05D44F4-51A0-F45E-6B8E-1C46DFF0FECD}"/>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4457" y="2479617"/>
            <a:ext cx="2542032" cy="2542032"/>
          </a:xfrm>
          <a:prstGeom prst="rect">
            <a:avLst/>
          </a:prstGeom>
        </p:spPr>
      </p:pic>
    </p:spTree>
    <p:extLst>
      <p:ext uri="{BB962C8B-B14F-4D97-AF65-F5344CB8AC3E}">
        <p14:creationId xmlns:p14="http://schemas.microsoft.com/office/powerpoint/2010/main" val="196471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8CA7B-7A21-BD28-1A19-138EFEAA152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A145689-DD55-14B9-8295-2F3C0DFCBF11}"/>
              </a:ext>
            </a:extLst>
          </p:cNvPr>
          <p:cNvSpPr>
            <a:spLocks noGrp="1"/>
          </p:cNvSpPr>
          <p:nvPr>
            <p:ph type="title"/>
          </p:nvPr>
        </p:nvSpPr>
        <p:spPr/>
        <p:txBody>
          <a:bodyPr/>
          <a:lstStyle/>
          <a:p>
            <a:r>
              <a:rPr lang="en-US" dirty="0"/>
              <a:t>Hiding the Apples (Part 2)</a:t>
            </a:r>
          </a:p>
        </p:txBody>
      </p:sp>
      <p:pic>
        <p:nvPicPr>
          <p:cNvPr id="3" name="Content Placeholder 10" descr="Apple.">
            <a:extLst>
              <a:ext uri="{FF2B5EF4-FFF2-40B4-BE49-F238E27FC236}">
                <a16:creationId xmlns:a16="http://schemas.microsoft.com/office/drawing/2014/main" id="{A251DF4B-5581-18F5-4EC9-0BAEE4D7351A}"/>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5500" y="2479617"/>
            <a:ext cx="2542032" cy="2542032"/>
          </a:xfrm>
          <a:prstGeom prst="rect">
            <a:avLst/>
          </a:prstGeom>
        </p:spPr>
      </p:pic>
      <p:pic>
        <p:nvPicPr>
          <p:cNvPr id="4" name="Content Placeholder 10" descr="Apple.">
            <a:extLst>
              <a:ext uri="{FF2B5EF4-FFF2-40B4-BE49-F238E27FC236}">
                <a16:creationId xmlns:a16="http://schemas.microsoft.com/office/drawing/2014/main" id="{A5AD242D-5884-EC9A-46B6-4D83FD2B1DA2}"/>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4457" y="2479617"/>
            <a:ext cx="2542032" cy="2542032"/>
          </a:xfrm>
          <a:prstGeom prst="rect">
            <a:avLst/>
          </a:prstGeom>
        </p:spPr>
      </p:pic>
      <p:sp>
        <p:nvSpPr>
          <p:cNvPr id="2" name="Rectangle 1" descr="Rectangle.">
            <a:extLst>
              <a:ext uri="{FF2B5EF4-FFF2-40B4-BE49-F238E27FC236}">
                <a16:creationId xmlns:a16="http://schemas.microsoft.com/office/drawing/2014/main" id="{4913E05F-66F0-0BA7-444C-7C355C4EC0BD}"/>
              </a:ext>
            </a:extLst>
          </p:cNvPr>
          <p:cNvSpPr/>
          <p:nvPr/>
        </p:nvSpPr>
        <p:spPr>
          <a:xfrm>
            <a:off x="2677886" y="2142309"/>
            <a:ext cx="6505303" cy="3317965"/>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077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2E8C9E-AE99-BB9C-4AFD-4D01F9549AD2}"/>
              </a:ext>
            </a:extLst>
          </p:cNvPr>
          <p:cNvSpPr>
            <a:spLocks noGrp="1"/>
          </p:cNvSpPr>
          <p:nvPr>
            <p:ph type="title" idx="4294967295"/>
          </p:nvPr>
        </p:nvSpPr>
        <p:spPr>
          <a:xfrm>
            <a:off x="176293" y="-602705"/>
            <a:ext cx="11839413" cy="525333"/>
          </a:xfrm>
        </p:spPr>
        <p:txBody>
          <a:bodyPr/>
          <a:lstStyle/>
          <a:p>
            <a:r>
              <a:rPr lang="en-US" dirty="0">
                <a:solidFill>
                  <a:schemeClr val="accent4"/>
                </a:solidFill>
              </a:rPr>
              <a:t>Acknowledgments</a:t>
            </a:r>
          </a:p>
        </p:txBody>
      </p:sp>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1"/>
            <a:ext cx="8520330" cy="2191042"/>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1CABAD6-EC21-471F-0425-8A1668D51311}"/>
              </a:ext>
            </a:extLst>
          </p:cNvPr>
          <p:cNvSpPr txBox="1"/>
          <p:nvPr/>
        </p:nvSpPr>
        <p:spPr>
          <a:xfrm>
            <a:off x="2210972" y="3623235"/>
            <a:ext cx="8060789" cy="1733167"/>
          </a:xfrm>
          <a:prstGeom prst="rect">
            <a:avLst/>
          </a:prstGeom>
          <a:noFill/>
        </p:spPr>
        <p:txBody>
          <a:bodyPr wrap="square" rtlCol="0">
            <a:spAutoFit/>
          </a:bodyPr>
          <a:lstStyle/>
          <a:p>
            <a:pPr>
              <a:lnSpc>
                <a:spcPts val="2600"/>
              </a:lnSpc>
            </a:pP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Count Play Explore Professional Learning Resources is a product of the Fresno County Superintendent of Schools developed in collaboration with WestEd and partners. They are not intended for commercial redistribution, unauthorized modification, or use outside the scope of professional education.</a:t>
            </a:r>
            <a:endParaRPr lang="en-US" sz="1800" dirty="0">
              <a:solidFill>
                <a:schemeClr val="bg1"/>
              </a:solidFill>
              <a:effectLst/>
              <a:latin typeface="Montserrat Medium" panose="00000600000000000000" pitchFamily="2" charset="0"/>
              <a:ea typeface="Calibri" panose="020F0502020204030204" pitchFamily="34" charset="0"/>
              <a:cs typeface="Times New Roman" panose="02020603050405020304" pitchFamily="18" charset="0"/>
            </a:endParaRPr>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CB0EE-12A8-02A9-A250-3517F8AC91B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1C1CA68-8B0E-AF1B-5713-85D5CD5C57E4}"/>
              </a:ext>
            </a:extLst>
          </p:cNvPr>
          <p:cNvSpPr>
            <a:spLocks noGrp="1"/>
          </p:cNvSpPr>
          <p:nvPr>
            <p:ph type="title"/>
          </p:nvPr>
        </p:nvSpPr>
        <p:spPr/>
        <p:txBody>
          <a:bodyPr/>
          <a:lstStyle/>
          <a:p>
            <a:r>
              <a:rPr lang="en-US" dirty="0"/>
              <a:t>Adding More Apples (Part 2)</a:t>
            </a:r>
          </a:p>
        </p:txBody>
      </p:sp>
      <p:pic>
        <p:nvPicPr>
          <p:cNvPr id="11" name="Content Placeholder 10" descr="Apple.">
            <a:extLst>
              <a:ext uri="{FF2B5EF4-FFF2-40B4-BE49-F238E27FC236}">
                <a16:creationId xmlns:a16="http://schemas.microsoft.com/office/drawing/2014/main" id="{D508C023-304F-6A15-3F67-D45E798626FF}"/>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016576"/>
            <a:ext cx="2542032" cy="2542032"/>
          </a:xfrm>
          <a:prstGeom prst="rect">
            <a:avLst/>
          </a:prstGeom>
        </p:spPr>
      </p:pic>
      <p:pic>
        <p:nvPicPr>
          <p:cNvPr id="12" name="Content Placeholder 10" descr="Apple.">
            <a:extLst>
              <a:ext uri="{FF2B5EF4-FFF2-40B4-BE49-F238E27FC236}">
                <a16:creationId xmlns:a16="http://schemas.microsoft.com/office/drawing/2014/main" id="{26F1F55C-E7A3-983A-1869-FFF00B50902F}"/>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27" y="3468188"/>
            <a:ext cx="2542032" cy="2542032"/>
          </a:xfrm>
          <a:prstGeom prst="rect">
            <a:avLst/>
          </a:prstGeom>
        </p:spPr>
      </p:pic>
      <p:sp>
        <p:nvSpPr>
          <p:cNvPr id="2" name="Rectangle 1" descr="Rectangle.">
            <a:extLst>
              <a:ext uri="{FF2B5EF4-FFF2-40B4-BE49-F238E27FC236}">
                <a16:creationId xmlns:a16="http://schemas.microsoft.com/office/drawing/2014/main" id="{F60062F0-FE4D-CF13-8965-E070A8B1E515}"/>
              </a:ext>
            </a:extLst>
          </p:cNvPr>
          <p:cNvSpPr/>
          <p:nvPr/>
        </p:nvSpPr>
        <p:spPr>
          <a:xfrm>
            <a:off x="2677886" y="2142309"/>
            <a:ext cx="6505303" cy="3317965"/>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47345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9DB2F-7E39-0C6A-662A-22ABE3E32C2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834C0F3-9BF9-50E2-BFD9-139A14B92EC0}"/>
              </a:ext>
            </a:extLst>
          </p:cNvPr>
          <p:cNvSpPr>
            <a:spLocks noGrp="1"/>
          </p:cNvSpPr>
          <p:nvPr>
            <p:ph type="title"/>
          </p:nvPr>
        </p:nvSpPr>
        <p:spPr/>
        <p:txBody>
          <a:bodyPr/>
          <a:lstStyle/>
          <a:p>
            <a:r>
              <a:rPr lang="en-US" dirty="0"/>
              <a:t>Hiding All Apples (Part 2)</a:t>
            </a:r>
          </a:p>
        </p:txBody>
      </p:sp>
      <p:pic>
        <p:nvPicPr>
          <p:cNvPr id="11" name="Content Placeholder 10" descr="Apple.">
            <a:extLst>
              <a:ext uri="{FF2B5EF4-FFF2-40B4-BE49-F238E27FC236}">
                <a16:creationId xmlns:a16="http://schemas.microsoft.com/office/drawing/2014/main" id="{6E612E7B-667D-A693-BD75-235C55E65E5C}"/>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016576"/>
            <a:ext cx="2542032" cy="2542032"/>
          </a:xfrm>
          <a:prstGeom prst="rect">
            <a:avLst/>
          </a:prstGeom>
        </p:spPr>
      </p:pic>
      <p:pic>
        <p:nvPicPr>
          <p:cNvPr id="12" name="Content Placeholder 10" descr="Apple.">
            <a:extLst>
              <a:ext uri="{FF2B5EF4-FFF2-40B4-BE49-F238E27FC236}">
                <a16:creationId xmlns:a16="http://schemas.microsoft.com/office/drawing/2014/main" id="{9385CBE8-DEAA-76E4-AF17-27EC0042A063}"/>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27" y="3468188"/>
            <a:ext cx="2542032" cy="2542032"/>
          </a:xfrm>
          <a:prstGeom prst="rect">
            <a:avLst/>
          </a:prstGeom>
        </p:spPr>
      </p:pic>
      <p:sp>
        <p:nvSpPr>
          <p:cNvPr id="2" name="Rectangle 1" descr="Rectangle.">
            <a:extLst>
              <a:ext uri="{FF2B5EF4-FFF2-40B4-BE49-F238E27FC236}">
                <a16:creationId xmlns:a16="http://schemas.microsoft.com/office/drawing/2014/main" id="{6E3ABC2B-AFAD-FEC5-9CA6-9A034A00AA6D}"/>
              </a:ext>
            </a:extLst>
          </p:cNvPr>
          <p:cNvSpPr/>
          <p:nvPr/>
        </p:nvSpPr>
        <p:spPr>
          <a:xfrm>
            <a:off x="2677886" y="2142309"/>
            <a:ext cx="6505303" cy="3317965"/>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886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 0 L 0.25 0.25 E" pathEditMode="relative" ptsTypes="">
                                      <p:cBhvr>
                                        <p:cTn id="6" dur="2000" fill="hold"/>
                                        <p:tgtEl>
                                          <p:spTgt spid="11"/>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56" presetClass="path" presetSubtype="0" accel="50000" decel="50000" fill="hold" nodeType="clickEffect">
                                  <p:stCondLst>
                                    <p:cond delay="0"/>
                                  </p:stCondLst>
                                  <p:childTnLst>
                                    <p:animMotion origin="layout" path="M 4.375E-6 -2.22222E-6 L 0.28151 -0.17199 " pathEditMode="relative" rAng="0" ptsTypes="AA">
                                      <p:cBhvr>
                                        <p:cTn id="10" dur="2000" fill="hold"/>
                                        <p:tgtEl>
                                          <p:spTgt spid="12"/>
                                        </p:tgtEl>
                                        <p:attrNameLst>
                                          <p:attrName>ppt_x</p:attrName>
                                          <p:attrName>ppt_y</p:attrName>
                                        </p:attrNameLst>
                                      </p:cBhvr>
                                      <p:rCtr x="14076" y="-8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6970D-21E1-91F1-CBDB-3E35EB06AD9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0D73E7A-54D8-34CC-63D4-E87038D87501}"/>
              </a:ext>
            </a:extLst>
          </p:cNvPr>
          <p:cNvSpPr>
            <a:spLocks noGrp="1"/>
          </p:cNvSpPr>
          <p:nvPr>
            <p:ph type="title"/>
          </p:nvPr>
        </p:nvSpPr>
        <p:spPr>
          <a:xfrm>
            <a:off x="838199" y="237744"/>
            <a:ext cx="11353801" cy="867930"/>
          </a:xfrm>
        </p:spPr>
        <p:txBody>
          <a:bodyPr/>
          <a:lstStyle/>
          <a:p>
            <a:r>
              <a:rPr lang="en-US" sz="2800" dirty="0"/>
              <a:t>How many apples are hidden behind the rectangle? (Part 2)</a:t>
            </a:r>
          </a:p>
        </p:txBody>
      </p:sp>
      <p:pic>
        <p:nvPicPr>
          <p:cNvPr id="3" name="Content Placeholder 10" descr="Apple.">
            <a:extLst>
              <a:ext uri="{FF2B5EF4-FFF2-40B4-BE49-F238E27FC236}">
                <a16:creationId xmlns:a16="http://schemas.microsoft.com/office/drawing/2014/main" id="{64BDE7B2-99AA-946A-6FA4-E9ABEF22B869}"/>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5500" y="2479617"/>
            <a:ext cx="2542032" cy="2542032"/>
          </a:xfrm>
          <a:prstGeom prst="rect">
            <a:avLst/>
          </a:prstGeom>
        </p:spPr>
      </p:pic>
      <p:pic>
        <p:nvPicPr>
          <p:cNvPr id="4" name="Content Placeholder 10" descr="Apple.">
            <a:extLst>
              <a:ext uri="{FF2B5EF4-FFF2-40B4-BE49-F238E27FC236}">
                <a16:creationId xmlns:a16="http://schemas.microsoft.com/office/drawing/2014/main" id="{40687824-5A90-92B6-B03B-F3ABA9C140CC}"/>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4457" y="2479617"/>
            <a:ext cx="2542032" cy="2542032"/>
          </a:xfrm>
          <a:prstGeom prst="rect">
            <a:avLst/>
          </a:prstGeom>
        </p:spPr>
      </p:pic>
      <p:sp>
        <p:nvSpPr>
          <p:cNvPr id="2" name="Rectangle 1" descr="Rectangle.">
            <a:extLst>
              <a:ext uri="{FF2B5EF4-FFF2-40B4-BE49-F238E27FC236}">
                <a16:creationId xmlns:a16="http://schemas.microsoft.com/office/drawing/2014/main" id="{51A97D26-DB5D-8EA7-6AB0-F1F4991D10C8}"/>
              </a:ext>
            </a:extLst>
          </p:cNvPr>
          <p:cNvSpPr/>
          <p:nvPr/>
        </p:nvSpPr>
        <p:spPr>
          <a:xfrm>
            <a:off x="2677886" y="2142309"/>
            <a:ext cx="6505303" cy="3317965"/>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452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0-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28BD2D5-10FE-F5B5-16E1-3E446D8AD585}"/>
              </a:ext>
            </a:extLst>
          </p:cNvPr>
          <p:cNvSpPr>
            <a:spLocks noGrp="1"/>
          </p:cNvSpPr>
          <p:nvPr>
            <p:ph type="title"/>
          </p:nvPr>
        </p:nvSpPr>
        <p:spPr/>
        <p:txBody>
          <a:bodyPr/>
          <a:lstStyle/>
          <a:p>
            <a:r>
              <a:rPr lang="en-US" dirty="0"/>
              <a:t>Adding Makes More, Taking Away Makes Less</a:t>
            </a:r>
          </a:p>
        </p:txBody>
      </p:sp>
      <p:sp>
        <p:nvSpPr>
          <p:cNvPr id="3" name="Content Placeholder 2">
            <a:extLst>
              <a:ext uri="{FF2B5EF4-FFF2-40B4-BE49-F238E27FC236}">
                <a16:creationId xmlns:a16="http://schemas.microsoft.com/office/drawing/2014/main" id="{E1899D3B-2551-ED6F-E017-3B6C18CA4B4D}"/>
              </a:ext>
            </a:extLst>
          </p:cNvPr>
          <p:cNvSpPr>
            <a:spLocks noGrp="1"/>
          </p:cNvSpPr>
          <p:nvPr>
            <p:ph sz="half" idx="4294967295"/>
          </p:nvPr>
        </p:nvSpPr>
        <p:spPr>
          <a:xfrm>
            <a:off x="838200" y="1323663"/>
            <a:ext cx="5181600" cy="4312961"/>
          </a:xfrm>
        </p:spPr>
        <p:txBody>
          <a:bodyPr/>
          <a:lstStyle/>
          <a:p>
            <a:pPr marL="0" indent="0">
              <a:buNone/>
            </a:pPr>
            <a:r>
              <a:rPr lang="en-US" dirty="0"/>
              <a:t>Infants and Toddlers</a:t>
            </a:r>
            <a:r>
              <a:rPr lang="en-US" dirty="0">
                <a:solidFill>
                  <a:schemeClr val="tx1"/>
                </a:solidFill>
              </a:rPr>
              <a:t>:</a:t>
            </a:r>
          </a:p>
          <a:p>
            <a:r>
              <a:rPr lang="en-US" dirty="0"/>
              <a:t>notice changes in quantity</a:t>
            </a:r>
          </a:p>
          <a:p>
            <a:r>
              <a:rPr lang="en-US" dirty="0"/>
              <a:t>understand how adding or taking away can change quantity </a:t>
            </a:r>
          </a:p>
        </p:txBody>
      </p:sp>
      <p:pic>
        <p:nvPicPr>
          <p:cNvPr id="12" name="Content Placeholder 11">
            <a:extLst>
              <a:ext uri="{FF2B5EF4-FFF2-40B4-BE49-F238E27FC236}">
                <a16:creationId xmlns:a16="http://schemas.microsoft.com/office/drawing/2014/main" id="{3162807F-5261-9CE9-3ABB-0D369AF3960B}"/>
              </a:ext>
              <a:ext uri="{C183D7F6-B498-43B3-948B-1728B52AA6E4}">
                <adec:decorative xmlns:adec="http://schemas.microsoft.com/office/drawing/2017/decorative" val="1"/>
              </a:ext>
            </a:extLst>
          </p:cNvPr>
          <p:cNvPicPr>
            <a:picLocks noGrp="1" noChangeAspect="1"/>
          </p:cNvPicPr>
          <p:nvPr>
            <p:ph sz="half" idx="4294967295"/>
          </p:nvPr>
        </p:nvPicPr>
        <p:blipFill>
          <a:blip r:embed="rId3" cstate="screen">
            <a:extLst>
              <a:ext uri="{28A0092B-C50C-407E-A947-70E740481C1C}">
                <a14:useLocalDpi xmlns:a14="http://schemas.microsoft.com/office/drawing/2010/main"/>
              </a:ext>
            </a:extLst>
          </a:blip>
          <a:srcRect/>
          <a:stretch>
            <a:fillRect/>
          </a:stretch>
        </p:blipFill>
        <p:spPr>
          <a:xfrm>
            <a:off x="6019801" y="964746"/>
            <a:ext cx="6172200" cy="4684940"/>
          </a:xfrm>
        </p:spPr>
      </p:pic>
      <p:sp>
        <p:nvSpPr>
          <p:cNvPr id="10" name="Text Placeholder 9">
            <a:extLst>
              <a:ext uri="{FF2B5EF4-FFF2-40B4-BE49-F238E27FC236}">
                <a16:creationId xmlns:a16="http://schemas.microsoft.com/office/drawing/2014/main" id="{8AC27E2B-7D71-83CA-8087-71850A3CFCC7}"/>
              </a:ext>
            </a:extLst>
          </p:cNvPr>
          <p:cNvSpPr>
            <a:spLocks noGrp="1"/>
          </p:cNvSpPr>
          <p:nvPr>
            <p:ph type="body" sz="quarter" idx="14"/>
          </p:nvPr>
        </p:nvSpPr>
        <p:spPr>
          <a:xfrm>
            <a:off x="496093" y="5873737"/>
            <a:ext cx="11199813" cy="430213"/>
          </a:xfrm>
        </p:spPr>
        <p:txBody>
          <a:bodyPr/>
          <a:lstStyle/>
          <a:p>
            <a:r>
              <a:rPr lang="en-US" dirty="0"/>
              <a:t>Feigenson et al. (2002); Izard et al. (2009); McCrink &amp; Wynn (2004)</a:t>
            </a:r>
          </a:p>
        </p:txBody>
      </p:sp>
    </p:spTree>
    <p:extLst>
      <p:ext uri="{BB962C8B-B14F-4D97-AF65-F5344CB8AC3E}">
        <p14:creationId xmlns:p14="http://schemas.microsoft.com/office/powerpoint/2010/main" val="2258638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E8B545-E643-20A0-7D77-EBF6173D7A68}"/>
              </a:ext>
            </a:extLst>
          </p:cNvPr>
          <p:cNvSpPr>
            <a:spLocks noGrp="1"/>
          </p:cNvSpPr>
          <p:nvPr>
            <p:ph type="title"/>
          </p:nvPr>
        </p:nvSpPr>
        <p:spPr>
          <a:xfrm>
            <a:off x="838199" y="237744"/>
            <a:ext cx="11353801" cy="480131"/>
          </a:xfrm>
        </p:spPr>
        <p:txBody>
          <a:bodyPr/>
          <a:lstStyle/>
          <a:p>
            <a:r>
              <a:rPr lang="en-US" sz="2800" dirty="0"/>
              <a:t>Adding Makes More, Taking Away Makes Less (continued) </a:t>
            </a:r>
          </a:p>
        </p:txBody>
      </p:sp>
      <p:sp>
        <p:nvSpPr>
          <p:cNvPr id="2" name="Content Placeholder 1">
            <a:extLst>
              <a:ext uri="{FF2B5EF4-FFF2-40B4-BE49-F238E27FC236}">
                <a16:creationId xmlns:a16="http://schemas.microsoft.com/office/drawing/2014/main" id="{C8B43179-5F17-B8B8-F9EA-40E7746B0994}"/>
              </a:ext>
            </a:extLst>
          </p:cNvPr>
          <p:cNvSpPr>
            <a:spLocks noGrp="1"/>
          </p:cNvSpPr>
          <p:nvPr>
            <p:ph sz="half" idx="4294967295"/>
          </p:nvPr>
        </p:nvSpPr>
        <p:spPr>
          <a:xfrm>
            <a:off x="838200" y="1324303"/>
            <a:ext cx="4661263" cy="4202863"/>
          </a:xfrm>
        </p:spPr>
        <p:txBody>
          <a:bodyPr>
            <a:normAutofit lnSpcReduction="10000"/>
          </a:bodyPr>
          <a:lstStyle/>
          <a:p>
            <a:pPr marL="0" indent="0">
              <a:buNone/>
            </a:pPr>
            <a:r>
              <a:rPr lang="en-US" dirty="0"/>
              <a:t>Children in preschool, TK, and K:</a:t>
            </a:r>
          </a:p>
          <a:p>
            <a:r>
              <a:rPr lang="en-US" dirty="0"/>
              <a:t>predict a total amount</a:t>
            </a:r>
          </a:p>
          <a:p>
            <a:r>
              <a:rPr lang="en-US" dirty="0"/>
              <a:t>figure out how many are left</a:t>
            </a:r>
          </a:p>
          <a:p>
            <a:r>
              <a:rPr lang="en-US" dirty="0"/>
              <a:t>use words and gestures to communicate quantity</a:t>
            </a:r>
          </a:p>
        </p:txBody>
      </p:sp>
      <p:pic>
        <p:nvPicPr>
          <p:cNvPr id="7" name="Content Placeholder 6">
            <a:extLst>
              <a:ext uri="{FF2B5EF4-FFF2-40B4-BE49-F238E27FC236}">
                <a16:creationId xmlns:a16="http://schemas.microsoft.com/office/drawing/2014/main" id="{6418862E-9D90-9732-20E2-24E3EDE4CD0B}"/>
              </a:ext>
              <a:ext uri="{C183D7F6-B498-43B3-948B-1728B52AA6E4}">
                <adec:decorative xmlns:adec="http://schemas.microsoft.com/office/drawing/2017/decorative" val="1"/>
              </a:ext>
            </a:extLst>
          </p:cNvPr>
          <p:cNvPicPr>
            <a:picLocks noGrp="1" noChangeAspect="1"/>
          </p:cNvPicPr>
          <p:nvPr>
            <p:ph sz="half" idx="4294967295"/>
          </p:nvPr>
        </p:nvPicPr>
        <p:blipFill>
          <a:blip r:embed="rId3" cstate="screen">
            <a:extLst>
              <a:ext uri="{28A0092B-C50C-407E-A947-70E740481C1C}">
                <a14:useLocalDpi xmlns:a14="http://schemas.microsoft.com/office/drawing/2010/main"/>
              </a:ext>
            </a:extLst>
          </a:blip>
          <a:srcRect/>
          <a:stretch>
            <a:fillRect/>
          </a:stretch>
        </p:blipFill>
        <p:spPr>
          <a:xfrm>
            <a:off x="6095999" y="963706"/>
            <a:ext cx="6102531" cy="4563460"/>
          </a:xfrm>
        </p:spPr>
      </p:pic>
      <p:sp>
        <p:nvSpPr>
          <p:cNvPr id="5" name="Text Placeholder 4">
            <a:extLst>
              <a:ext uri="{FF2B5EF4-FFF2-40B4-BE49-F238E27FC236}">
                <a16:creationId xmlns:a16="http://schemas.microsoft.com/office/drawing/2014/main" id="{236EC2E9-C5BB-8FB7-87BB-FE9DAA19ED35}"/>
              </a:ext>
            </a:extLst>
          </p:cNvPr>
          <p:cNvSpPr>
            <a:spLocks noGrp="1"/>
          </p:cNvSpPr>
          <p:nvPr>
            <p:ph type="body" sz="quarter" idx="14"/>
          </p:nvPr>
        </p:nvSpPr>
        <p:spPr>
          <a:xfrm>
            <a:off x="496092" y="5846852"/>
            <a:ext cx="11199813" cy="430213"/>
          </a:xfrm>
        </p:spPr>
        <p:txBody>
          <a:bodyPr/>
          <a:lstStyle/>
          <a:p>
            <a:r>
              <a:rPr lang="en-US" dirty="0"/>
              <a:t>Aunola et al. (2004); Levine et al. (1992); Wang et al. (2016); Zur &amp; Gelman (2024)</a:t>
            </a:r>
          </a:p>
        </p:txBody>
      </p:sp>
    </p:spTree>
    <p:extLst>
      <p:ext uri="{BB962C8B-B14F-4D97-AF65-F5344CB8AC3E}">
        <p14:creationId xmlns:p14="http://schemas.microsoft.com/office/powerpoint/2010/main" val="4186727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EC815-66FA-C90D-112D-3BEAD9FA82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7E9B59F-15C7-4339-AE1A-AF9E2EE73F8A}"/>
              </a:ext>
            </a:extLst>
          </p:cNvPr>
          <p:cNvSpPr>
            <a:spLocks noGrp="1"/>
          </p:cNvSpPr>
          <p:nvPr>
            <p:ph type="title"/>
          </p:nvPr>
        </p:nvSpPr>
        <p:spPr>
          <a:xfrm>
            <a:off x="838199" y="237744"/>
            <a:ext cx="11353801" cy="507831"/>
          </a:xfrm>
        </p:spPr>
        <p:txBody>
          <a:bodyPr/>
          <a:lstStyle/>
          <a:p>
            <a:r>
              <a:rPr lang="en-US" dirty="0"/>
              <a:t>Many Ways to Make 15</a:t>
            </a:r>
          </a:p>
        </p:txBody>
      </p:sp>
      <p:sp>
        <p:nvSpPr>
          <p:cNvPr id="2" name="Content Placeholder 1">
            <a:extLst>
              <a:ext uri="{FF2B5EF4-FFF2-40B4-BE49-F238E27FC236}">
                <a16:creationId xmlns:a16="http://schemas.microsoft.com/office/drawing/2014/main" id="{AB8A9FC3-CE17-6F26-CF06-82882936AEED}"/>
              </a:ext>
            </a:extLst>
          </p:cNvPr>
          <p:cNvSpPr>
            <a:spLocks noGrp="1"/>
          </p:cNvSpPr>
          <p:nvPr>
            <p:ph sz="half" idx="4294967295"/>
          </p:nvPr>
        </p:nvSpPr>
        <p:spPr>
          <a:xfrm>
            <a:off x="838200" y="1324304"/>
            <a:ext cx="9585960" cy="1249080"/>
          </a:xfrm>
        </p:spPr>
        <p:txBody>
          <a:bodyPr>
            <a:normAutofit/>
          </a:bodyPr>
          <a:lstStyle/>
          <a:p>
            <a:pPr marL="0" indent="0">
              <a:buNone/>
            </a:pPr>
            <a:r>
              <a:rPr lang="en-US" sz="2800" dirty="0">
                <a:latin typeface="Montserrat" panose="00000500000000000000" pitchFamily="2" charset="0"/>
              </a:rPr>
              <a:t>Find different ways to make a set of 15.</a:t>
            </a:r>
          </a:p>
        </p:txBody>
      </p:sp>
      <p:grpSp>
        <p:nvGrpSpPr>
          <p:cNvPr id="3" name="Group 2" descr="15 circles in groups of five.">
            <a:extLst>
              <a:ext uri="{FF2B5EF4-FFF2-40B4-BE49-F238E27FC236}">
                <a16:creationId xmlns:a16="http://schemas.microsoft.com/office/drawing/2014/main" id="{17C689CF-49EB-4F7D-7663-63FDC64747C3}"/>
              </a:ext>
            </a:extLst>
          </p:cNvPr>
          <p:cNvGrpSpPr/>
          <p:nvPr/>
        </p:nvGrpSpPr>
        <p:grpSpPr>
          <a:xfrm>
            <a:off x="2155372" y="2945675"/>
            <a:ext cx="7654834" cy="1476102"/>
            <a:chOff x="2155372" y="2945675"/>
            <a:chExt cx="7654834" cy="1476102"/>
          </a:xfrm>
        </p:grpSpPr>
        <p:grpSp>
          <p:nvGrpSpPr>
            <p:cNvPr id="15" name="Group 14">
              <a:extLst>
                <a:ext uri="{FF2B5EF4-FFF2-40B4-BE49-F238E27FC236}">
                  <a16:creationId xmlns:a16="http://schemas.microsoft.com/office/drawing/2014/main" id="{F7B0D717-2DA7-90F0-B2B2-9B06D6E2EAA4}"/>
                </a:ext>
              </a:extLst>
            </p:cNvPr>
            <p:cNvGrpSpPr/>
            <p:nvPr/>
          </p:nvGrpSpPr>
          <p:grpSpPr>
            <a:xfrm>
              <a:off x="2155372" y="2945675"/>
              <a:ext cx="1436914" cy="1476102"/>
              <a:chOff x="2155372" y="2945675"/>
              <a:chExt cx="1436914" cy="1476102"/>
            </a:xfrm>
          </p:grpSpPr>
          <p:sp>
            <p:nvSpPr>
              <p:cNvPr id="10" name="Oval 9">
                <a:extLst>
                  <a:ext uri="{FF2B5EF4-FFF2-40B4-BE49-F238E27FC236}">
                    <a16:creationId xmlns:a16="http://schemas.microsoft.com/office/drawing/2014/main" id="{119464B9-2540-8BBE-048F-38108DFDE7C6}"/>
                  </a:ext>
                </a:extLst>
              </p:cNvPr>
              <p:cNvSpPr/>
              <p:nvPr/>
            </p:nvSpPr>
            <p:spPr>
              <a:xfrm>
                <a:off x="2155372" y="294567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7EB3E4D1-1234-3C40-32F3-7348103B9EE7}"/>
                  </a:ext>
                </a:extLst>
              </p:cNvPr>
              <p:cNvSpPr/>
              <p:nvPr/>
            </p:nvSpPr>
            <p:spPr>
              <a:xfrm>
                <a:off x="3108961" y="294567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4B43B879-A5F0-4C14-7108-AC7E32A17F1B}"/>
                  </a:ext>
                </a:extLst>
              </p:cNvPr>
              <p:cNvSpPr/>
              <p:nvPr/>
            </p:nvSpPr>
            <p:spPr>
              <a:xfrm>
                <a:off x="3108961" y="393845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ECBCA520-CDB1-3B7F-4455-8C12D4389CB8}"/>
                  </a:ext>
                </a:extLst>
              </p:cNvPr>
              <p:cNvSpPr/>
              <p:nvPr/>
            </p:nvSpPr>
            <p:spPr>
              <a:xfrm>
                <a:off x="2168435" y="393845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6F764B29-E101-D02D-BD38-D99614E536F5}"/>
                  </a:ext>
                </a:extLst>
              </p:cNvPr>
              <p:cNvSpPr/>
              <p:nvPr/>
            </p:nvSpPr>
            <p:spPr>
              <a:xfrm>
                <a:off x="2651761" y="3442064"/>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58EDA30A-D13B-0E80-BB1D-01CF34092999}"/>
                </a:ext>
              </a:extLst>
            </p:cNvPr>
            <p:cNvGrpSpPr/>
            <p:nvPr/>
          </p:nvGrpSpPr>
          <p:grpSpPr>
            <a:xfrm>
              <a:off x="5264332" y="2945675"/>
              <a:ext cx="1436914" cy="1476102"/>
              <a:chOff x="2155372" y="2945675"/>
              <a:chExt cx="1436914" cy="1476102"/>
            </a:xfrm>
          </p:grpSpPr>
          <p:sp>
            <p:nvSpPr>
              <p:cNvPr id="29" name="Oval 28">
                <a:extLst>
                  <a:ext uri="{FF2B5EF4-FFF2-40B4-BE49-F238E27FC236}">
                    <a16:creationId xmlns:a16="http://schemas.microsoft.com/office/drawing/2014/main" id="{BA69585F-755D-E60D-4211-B83E2F8F3051}"/>
                  </a:ext>
                </a:extLst>
              </p:cNvPr>
              <p:cNvSpPr/>
              <p:nvPr/>
            </p:nvSpPr>
            <p:spPr>
              <a:xfrm>
                <a:off x="2155372" y="294567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490ED91B-8854-0D94-47AC-EE4804995436}"/>
                  </a:ext>
                </a:extLst>
              </p:cNvPr>
              <p:cNvSpPr/>
              <p:nvPr/>
            </p:nvSpPr>
            <p:spPr>
              <a:xfrm>
                <a:off x="3108961" y="294567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171CFA3D-A722-C96F-7397-AE6933DEC7BF}"/>
                  </a:ext>
                </a:extLst>
              </p:cNvPr>
              <p:cNvSpPr/>
              <p:nvPr/>
            </p:nvSpPr>
            <p:spPr>
              <a:xfrm>
                <a:off x="3108961" y="393845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6C8B6084-FE43-3302-8A11-C5B63E66ED2D}"/>
                  </a:ext>
                </a:extLst>
              </p:cNvPr>
              <p:cNvSpPr/>
              <p:nvPr/>
            </p:nvSpPr>
            <p:spPr>
              <a:xfrm>
                <a:off x="2168435" y="393845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7DA0F699-89D0-228A-F012-EB555DA8E6B9}"/>
                  </a:ext>
                </a:extLst>
              </p:cNvPr>
              <p:cNvSpPr/>
              <p:nvPr/>
            </p:nvSpPr>
            <p:spPr>
              <a:xfrm>
                <a:off x="2651761" y="3442064"/>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9C3E7487-671E-F7A1-C868-30649EE56950}"/>
                </a:ext>
              </a:extLst>
            </p:cNvPr>
            <p:cNvGrpSpPr/>
            <p:nvPr/>
          </p:nvGrpSpPr>
          <p:grpSpPr>
            <a:xfrm>
              <a:off x="8373292" y="2945675"/>
              <a:ext cx="1436914" cy="1476102"/>
              <a:chOff x="2155372" y="2945675"/>
              <a:chExt cx="1436914" cy="1476102"/>
            </a:xfrm>
          </p:grpSpPr>
          <p:sp>
            <p:nvSpPr>
              <p:cNvPr id="35" name="Oval 34">
                <a:extLst>
                  <a:ext uri="{FF2B5EF4-FFF2-40B4-BE49-F238E27FC236}">
                    <a16:creationId xmlns:a16="http://schemas.microsoft.com/office/drawing/2014/main" id="{FCC38084-18D1-DAFC-37F9-1B3ECD8FE6D7}"/>
                  </a:ext>
                </a:extLst>
              </p:cNvPr>
              <p:cNvSpPr/>
              <p:nvPr/>
            </p:nvSpPr>
            <p:spPr>
              <a:xfrm>
                <a:off x="2155372" y="294567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01277BBC-31A2-F6C5-F8C0-D37E4468D85B}"/>
                  </a:ext>
                </a:extLst>
              </p:cNvPr>
              <p:cNvSpPr/>
              <p:nvPr/>
            </p:nvSpPr>
            <p:spPr>
              <a:xfrm>
                <a:off x="3108961" y="294567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0D3042D1-BF14-2CEF-3432-559CA13B4742}"/>
                  </a:ext>
                </a:extLst>
              </p:cNvPr>
              <p:cNvSpPr/>
              <p:nvPr/>
            </p:nvSpPr>
            <p:spPr>
              <a:xfrm>
                <a:off x="3108961" y="393845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0DB9FB1B-3954-251C-987B-F4F23CDDAC9A}"/>
                  </a:ext>
                </a:extLst>
              </p:cNvPr>
              <p:cNvSpPr/>
              <p:nvPr/>
            </p:nvSpPr>
            <p:spPr>
              <a:xfrm>
                <a:off x="2168435" y="393845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B5678ACF-9BE5-24F4-4CEE-84AECE35D89A}"/>
                  </a:ext>
                </a:extLst>
              </p:cNvPr>
              <p:cNvSpPr/>
              <p:nvPr/>
            </p:nvSpPr>
            <p:spPr>
              <a:xfrm>
                <a:off x="2651761" y="3442064"/>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30153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46E62-456C-F1A2-B32C-B11ABD2E92D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0E97DD7-59A2-C397-C0FA-0BEB473668DA}"/>
              </a:ext>
            </a:extLst>
          </p:cNvPr>
          <p:cNvSpPr>
            <a:spLocks noGrp="1"/>
          </p:cNvSpPr>
          <p:nvPr>
            <p:ph type="title"/>
          </p:nvPr>
        </p:nvSpPr>
        <p:spPr/>
        <p:txBody>
          <a:bodyPr/>
          <a:lstStyle/>
          <a:p>
            <a:r>
              <a:rPr lang="en-US" sz="3200" dirty="0"/>
              <a:t>Number Composition</a:t>
            </a:r>
          </a:p>
        </p:txBody>
      </p:sp>
      <p:sp>
        <p:nvSpPr>
          <p:cNvPr id="2" name="Content Placeholder 1">
            <a:extLst>
              <a:ext uri="{FF2B5EF4-FFF2-40B4-BE49-F238E27FC236}">
                <a16:creationId xmlns:a16="http://schemas.microsoft.com/office/drawing/2014/main" id="{A5F16CE9-076E-4915-F7FD-52C3AFDB3C95}"/>
              </a:ext>
            </a:extLst>
          </p:cNvPr>
          <p:cNvSpPr>
            <a:spLocks noGrp="1"/>
          </p:cNvSpPr>
          <p:nvPr>
            <p:ph sz="half" idx="1"/>
          </p:nvPr>
        </p:nvSpPr>
        <p:spPr>
          <a:xfrm>
            <a:off x="838200" y="1324303"/>
            <a:ext cx="5181600" cy="2751308"/>
          </a:xfrm>
        </p:spPr>
        <p:txBody>
          <a:bodyPr>
            <a:normAutofit fontScale="92500" lnSpcReduction="10000"/>
          </a:bodyPr>
          <a:lstStyle/>
          <a:p>
            <a:pPr marL="0" indent="0">
              <a:spcAft>
                <a:spcPts val="1200"/>
              </a:spcAft>
              <a:buNone/>
            </a:pPr>
            <a:r>
              <a:rPr lang="en-US" dirty="0"/>
              <a:t>Number Composition:</a:t>
            </a:r>
          </a:p>
          <a:p>
            <a:pPr lvl="1">
              <a:spcAft>
                <a:spcPts val="1200"/>
              </a:spcAft>
            </a:pPr>
            <a:r>
              <a:rPr lang="en-US" sz="2800" dirty="0"/>
              <a:t>putting together two numbers to make a larger number</a:t>
            </a:r>
          </a:p>
          <a:p>
            <a:pPr lvl="1">
              <a:spcAft>
                <a:spcPts val="1200"/>
              </a:spcAft>
            </a:pPr>
            <a:r>
              <a:rPr lang="en-US" sz="2800" dirty="0"/>
              <a:t>3 and 4 make 7</a:t>
            </a:r>
          </a:p>
        </p:txBody>
      </p:sp>
      <p:grpSp>
        <p:nvGrpSpPr>
          <p:cNvPr id="6" name="Group 5" descr="Three circles.">
            <a:extLst>
              <a:ext uri="{FF2B5EF4-FFF2-40B4-BE49-F238E27FC236}">
                <a16:creationId xmlns:a16="http://schemas.microsoft.com/office/drawing/2014/main" id="{9A393ABA-825A-38FA-844B-C4C809EE0C0E}"/>
              </a:ext>
            </a:extLst>
          </p:cNvPr>
          <p:cNvGrpSpPr/>
          <p:nvPr/>
        </p:nvGrpSpPr>
        <p:grpSpPr>
          <a:xfrm>
            <a:off x="6988629" y="2397035"/>
            <a:ext cx="1423851" cy="1476102"/>
            <a:chOff x="6988629" y="2397035"/>
            <a:chExt cx="1423851" cy="1476102"/>
          </a:xfrm>
        </p:grpSpPr>
        <p:sp>
          <p:nvSpPr>
            <p:cNvPr id="30" name="Oval 29">
              <a:extLst>
                <a:ext uri="{FF2B5EF4-FFF2-40B4-BE49-F238E27FC236}">
                  <a16:creationId xmlns:a16="http://schemas.microsoft.com/office/drawing/2014/main" id="{0157C7AD-454E-8376-324D-62DD08BA7A94}"/>
                </a:ext>
              </a:extLst>
            </p:cNvPr>
            <p:cNvSpPr/>
            <p:nvPr/>
          </p:nvSpPr>
          <p:spPr>
            <a:xfrm>
              <a:off x="7471954" y="239703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582FF969-2E4B-C609-4946-404FCAE745D6}"/>
                </a:ext>
              </a:extLst>
            </p:cNvPr>
            <p:cNvSpPr/>
            <p:nvPr/>
          </p:nvSpPr>
          <p:spPr>
            <a:xfrm>
              <a:off x="7929155" y="338981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3BAA79E5-D3D7-6F73-F827-20F74E7FF562}"/>
                </a:ext>
              </a:extLst>
            </p:cNvPr>
            <p:cNvSpPr/>
            <p:nvPr/>
          </p:nvSpPr>
          <p:spPr>
            <a:xfrm>
              <a:off x="6988629" y="338981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5BEE8B71-B64D-A19B-EFCA-9A00275C0DC1}"/>
              </a:ext>
            </a:extLst>
          </p:cNvPr>
          <p:cNvSpPr>
            <a:spLocks noGrp="1"/>
          </p:cNvSpPr>
          <p:nvPr>
            <p:ph sz="half" idx="2"/>
          </p:nvPr>
        </p:nvSpPr>
        <p:spPr>
          <a:xfrm>
            <a:off x="6988628" y="4180115"/>
            <a:ext cx="1423852" cy="1097279"/>
          </a:xfrm>
        </p:spPr>
        <p:txBody>
          <a:bodyPr>
            <a:normAutofit/>
          </a:bodyPr>
          <a:lstStyle/>
          <a:p>
            <a:pPr marL="0" indent="0" algn="ctr">
              <a:buNone/>
            </a:pPr>
            <a:r>
              <a:rPr lang="en-US" sz="4000" b="1" dirty="0"/>
              <a:t>3</a:t>
            </a:r>
          </a:p>
        </p:txBody>
      </p:sp>
      <p:grpSp>
        <p:nvGrpSpPr>
          <p:cNvPr id="7" name="Group 6" descr="Four circles.">
            <a:extLst>
              <a:ext uri="{FF2B5EF4-FFF2-40B4-BE49-F238E27FC236}">
                <a16:creationId xmlns:a16="http://schemas.microsoft.com/office/drawing/2014/main" id="{C8CA6A00-7987-51FD-3F14-C61ECF52F238}"/>
              </a:ext>
            </a:extLst>
          </p:cNvPr>
          <p:cNvGrpSpPr/>
          <p:nvPr/>
        </p:nvGrpSpPr>
        <p:grpSpPr>
          <a:xfrm>
            <a:off x="9601201" y="2397035"/>
            <a:ext cx="1436914" cy="1476102"/>
            <a:chOff x="9601201" y="2397035"/>
            <a:chExt cx="1436914" cy="1476102"/>
          </a:xfrm>
        </p:grpSpPr>
        <p:sp>
          <p:nvSpPr>
            <p:cNvPr id="35" name="Oval 34" descr="Four circles.">
              <a:extLst>
                <a:ext uri="{FF2B5EF4-FFF2-40B4-BE49-F238E27FC236}">
                  <a16:creationId xmlns:a16="http://schemas.microsoft.com/office/drawing/2014/main" id="{6081E05D-6C5C-1D0F-390C-B5C46E5738A9}"/>
                </a:ext>
              </a:extLst>
            </p:cNvPr>
            <p:cNvSpPr/>
            <p:nvPr/>
          </p:nvSpPr>
          <p:spPr>
            <a:xfrm>
              <a:off x="9601201" y="239703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descr="Four circles.">
              <a:extLst>
                <a:ext uri="{FF2B5EF4-FFF2-40B4-BE49-F238E27FC236}">
                  <a16:creationId xmlns:a16="http://schemas.microsoft.com/office/drawing/2014/main" id="{4A2A659D-2E75-2BAD-2381-93756D17356E}"/>
                </a:ext>
              </a:extLst>
            </p:cNvPr>
            <p:cNvSpPr/>
            <p:nvPr/>
          </p:nvSpPr>
          <p:spPr>
            <a:xfrm>
              <a:off x="10554790" y="239703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descr="Four circles.">
              <a:extLst>
                <a:ext uri="{FF2B5EF4-FFF2-40B4-BE49-F238E27FC236}">
                  <a16:creationId xmlns:a16="http://schemas.microsoft.com/office/drawing/2014/main" id="{9DB88610-DF32-BC97-5832-F528712995BF}"/>
                </a:ext>
              </a:extLst>
            </p:cNvPr>
            <p:cNvSpPr/>
            <p:nvPr/>
          </p:nvSpPr>
          <p:spPr>
            <a:xfrm>
              <a:off x="10554790" y="338981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descr="Four circles.">
              <a:extLst>
                <a:ext uri="{FF2B5EF4-FFF2-40B4-BE49-F238E27FC236}">
                  <a16:creationId xmlns:a16="http://schemas.microsoft.com/office/drawing/2014/main" id="{BF47112D-49B5-E6CB-363A-6009F138DF42}"/>
                </a:ext>
              </a:extLst>
            </p:cNvPr>
            <p:cNvSpPr/>
            <p:nvPr/>
          </p:nvSpPr>
          <p:spPr>
            <a:xfrm>
              <a:off x="9614264" y="338981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Content Placeholder 2">
            <a:extLst>
              <a:ext uri="{FF2B5EF4-FFF2-40B4-BE49-F238E27FC236}">
                <a16:creationId xmlns:a16="http://schemas.microsoft.com/office/drawing/2014/main" id="{CE774100-61AA-2C06-E248-D5EC45C341EC}"/>
              </a:ext>
            </a:extLst>
          </p:cNvPr>
          <p:cNvSpPr txBox="1">
            <a:spLocks/>
          </p:cNvSpPr>
          <p:nvPr/>
        </p:nvSpPr>
        <p:spPr>
          <a:xfrm>
            <a:off x="9653451" y="4180115"/>
            <a:ext cx="1423852" cy="10972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dirty="0"/>
              <a:t>4</a:t>
            </a:r>
          </a:p>
        </p:txBody>
      </p:sp>
    </p:spTree>
    <p:extLst>
      <p:ext uri="{BB962C8B-B14F-4D97-AF65-F5344CB8AC3E}">
        <p14:creationId xmlns:p14="http://schemas.microsoft.com/office/powerpoint/2010/main" val="1766849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BFB26-96C0-018B-7053-2B0F1660DD1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4AF3EF5-7CD5-E2B1-E4AF-EF55ED5A5C76}"/>
              </a:ext>
            </a:extLst>
          </p:cNvPr>
          <p:cNvSpPr>
            <a:spLocks noGrp="1"/>
          </p:cNvSpPr>
          <p:nvPr>
            <p:ph type="title"/>
          </p:nvPr>
        </p:nvSpPr>
        <p:spPr>
          <a:xfrm>
            <a:off x="838199" y="237744"/>
            <a:ext cx="10812517" cy="507831"/>
          </a:xfrm>
        </p:spPr>
        <p:txBody>
          <a:bodyPr/>
          <a:lstStyle/>
          <a:p>
            <a:r>
              <a:rPr lang="en-US" dirty="0"/>
              <a:t>Number Decomposition</a:t>
            </a:r>
          </a:p>
        </p:txBody>
      </p:sp>
      <p:sp>
        <p:nvSpPr>
          <p:cNvPr id="2" name="Content Placeholder 1">
            <a:extLst>
              <a:ext uri="{FF2B5EF4-FFF2-40B4-BE49-F238E27FC236}">
                <a16:creationId xmlns:a16="http://schemas.microsoft.com/office/drawing/2014/main" id="{47B51086-10A9-3EE5-8028-8077725D62EB}"/>
              </a:ext>
            </a:extLst>
          </p:cNvPr>
          <p:cNvSpPr>
            <a:spLocks noGrp="1"/>
          </p:cNvSpPr>
          <p:nvPr>
            <p:ph sz="half" idx="1"/>
          </p:nvPr>
        </p:nvSpPr>
        <p:spPr>
          <a:xfrm>
            <a:off x="838200" y="1324303"/>
            <a:ext cx="4987832" cy="2751308"/>
          </a:xfrm>
        </p:spPr>
        <p:txBody>
          <a:bodyPr>
            <a:noAutofit/>
          </a:bodyPr>
          <a:lstStyle/>
          <a:p>
            <a:pPr marL="0" indent="0">
              <a:spcAft>
                <a:spcPts val="1200"/>
              </a:spcAft>
              <a:buNone/>
            </a:pPr>
            <a:r>
              <a:rPr lang="en-US" dirty="0"/>
              <a:t>Number Decomposition:</a:t>
            </a:r>
          </a:p>
          <a:p>
            <a:pPr>
              <a:spcAft>
                <a:spcPts val="1200"/>
              </a:spcAft>
            </a:pPr>
            <a:r>
              <a:rPr lang="en-US" dirty="0"/>
              <a:t>breaking a number into parts</a:t>
            </a:r>
          </a:p>
          <a:p>
            <a:pPr>
              <a:spcAft>
                <a:spcPts val="1200"/>
              </a:spcAft>
            </a:pPr>
            <a:r>
              <a:rPr lang="en-US" dirty="0"/>
              <a:t>7 can be broken into 3 and 4</a:t>
            </a:r>
          </a:p>
        </p:txBody>
      </p:sp>
      <p:grpSp>
        <p:nvGrpSpPr>
          <p:cNvPr id="5" name="Group 4" descr="Seven circles.">
            <a:extLst>
              <a:ext uri="{FF2B5EF4-FFF2-40B4-BE49-F238E27FC236}">
                <a16:creationId xmlns:a16="http://schemas.microsoft.com/office/drawing/2014/main" id="{C3ACE1B7-279A-2C47-C534-E214EEF2807B}"/>
              </a:ext>
            </a:extLst>
          </p:cNvPr>
          <p:cNvGrpSpPr/>
          <p:nvPr/>
        </p:nvGrpSpPr>
        <p:grpSpPr>
          <a:xfrm>
            <a:off x="7783285" y="2488475"/>
            <a:ext cx="2627813" cy="1384662"/>
            <a:chOff x="7783285" y="2488475"/>
            <a:chExt cx="2627813" cy="1384662"/>
          </a:xfrm>
        </p:grpSpPr>
        <p:sp>
          <p:nvSpPr>
            <p:cNvPr id="31" name="Oval 30">
              <a:extLst>
                <a:ext uri="{FF2B5EF4-FFF2-40B4-BE49-F238E27FC236}">
                  <a16:creationId xmlns:a16="http://schemas.microsoft.com/office/drawing/2014/main" id="{9C98EAD3-E750-5FC6-EC9D-7A3BCE2C73D8}"/>
                </a:ext>
              </a:extLst>
            </p:cNvPr>
            <p:cNvSpPr/>
            <p:nvPr/>
          </p:nvSpPr>
          <p:spPr>
            <a:xfrm>
              <a:off x="8498114" y="338981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90025FB0-8089-7439-6B28-AEF90CAB4DBE}"/>
                </a:ext>
              </a:extLst>
            </p:cNvPr>
            <p:cNvSpPr/>
            <p:nvPr/>
          </p:nvSpPr>
          <p:spPr>
            <a:xfrm>
              <a:off x="7783285" y="338981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91847487-911C-7A4C-0A61-D87EBF47DF6A}"/>
                </a:ext>
              </a:extLst>
            </p:cNvPr>
            <p:cNvSpPr/>
            <p:nvPr/>
          </p:nvSpPr>
          <p:spPr>
            <a:xfrm>
              <a:off x="9927773" y="338981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73CAD426-6EB5-A4F0-214E-0FE72AE35ACE}"/>
                </a:ext>
              </a:extLst>
            </p:cNvPr>
            <p:cNvSpPr/>
            <p:nvPr/>
          </p:nvSpPr>
          <p:spPr>
            <a:xfrm>
              <a:off x="9212943" y="338981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6C2B4F89-6E95-AE7A-9CE0-F67CDFCC6CF4}"/>
                </a:ext>
              </a:extLst>
            </p:cNvPr>
            <p:cNvSpPr/>
            <p:nvPr/>
          </p:nvSpPr>
          <p:spPr>
            <a:xfrm>
              <a:off x="8498114" y="248847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B18AA575-FDB1-7870-4F2B-DD7E599058C4}"/>
                </a:ext>
              </a:extLst>
            </p:cNvPr>
            <p:cNvSpPr/>
            <p:nvPr/>
          </p:nvSpPr>
          <p:spPr>
            <a:xfrm>
              <a:off x="9927773" y="248847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6C9BB457-75A5-4AF5-94F2-AEBB4F0353C2}"/>
                </a:ext>
              </a:extLst>
            </p:cNvPr>
            <p:cNvSpPr/>
            <p:nvPr/>
          </p:nvSpPr>
          <p:spPr>
            <a:xfrm>
              <a:off x="9212943" y="248847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EB79842B-65D7-98CD-15D1-7926AA10B077}"/>
              </a:ext>
            </a:extLst>
          </p:cNvPr>
          <p:cNvSpPr>
            <a:spLocks noGrp="1"/>
          </p:cNvSpPr>
          <p:nvPr>
            <p:ph sz="half" idx="2"/>
          </p:nvPr>
        </p:nvSpPr>
        <p:spPr>
          <a:xfrm>
            <a:off x="7783284" y="4180115"/>
            <a:ext cx="2627813" cy="1097279"/>
          </a:xfrm>
        </p:spPr>
        <p:txBody>
          <a:bodyPr>
            <a:normAutofit/>
          </a:bodyPr>
          <a:lstStyle/>
          <a:p>
            <a:pPr marL="0" indent="0" algn="ctr">
              <a:buNone/>
            </a:pPr>
            <a:r>
              <a:rPr lang="en-US" sz="4000" b="1" dirty="0"/>
              <a:t>7</a:t>
            </a:r>
          </a:p>
        </p:txBody>
      </p:sp>
    </p:spTree>
    <p:extLst>
      <p:ext uri="{BB962C8B-B14F-4D97-AF65-F5344CB8AC3E}">
        <p14:creationId xmlns:p14="http://schemas.microsoft.com/office/powerpoint/2010/main" val="2737974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CE492F3C-5FD8-4C6D-56E2-F446D4990CCF}"/>
              </a:ext>
            </a:extLst>
          </p:cNvPr>
          <p:cNvSpPr>
            <a:spLocks noGrp="1"/>
          </p:cNvSpPr>
          <p:nvPr>
            <p:ph type="title"/>
          </p:nvPr>
        </p:nvSpPr>
        <p:spPr>
          <a:xfrm>
            <a:off x="838199" y="237744"/>
            <a:ext cx="10812517" cy="507831"/>
          </a:xfrm>
        </p:spPr>
        <p:txBody>
          <a:bodyPr/>
          <a:lstStyle/>
          <a:p>
            <a:r>
              <a:rPr lang="en-US" dirty="0"/>
              <a:t>Numbers can be put together and taken apart.</a:t>
            </a:r>
          </a:p>
        </p:txBody>
      </p:sp>
      <p:sp>
        <p:nvSpPr>
          <p:cNvPr id="23" name="Content Placeholder 22">
            <a:extLst>
              <a:ext uri="{FF2B5EF4-FFF2-40B4-BE49-F238E27FC236}">
                <a16:creationId xmlns:a16="http://schemas.microsoft.com/office/drawing/2014/main" id="{52FE1150-30C4-D314-50C3-AEB59B916299}"/>
              </a:ext>
            </a:extLst>
          </p:cNvPr>
          <p:cNvSpPr>
            <a:spLocks noGrp="1"/>
          </p:cNvSpPr>
          <p:nvPr>
            <p:ph sz="half" idx="1"/>
          </p:nvPr>
        </p:nvSpPr>
        <p:spPr/>
        <p:txBody>
          <a:bodyPr/>
          <a:lstStyle/>
          <a:p>
            <a:pPr marL="0" indent="0">
              <a:buNone/>
            </a:pPr>
            <a:r>
              <a:rPr lang="en-US" dirty="0"/>
              <a:t>Children in preschool, TK, and K understand that numbers can be broken up in more than one way.</a:t>
            </a:r>
          </a:p>
        </p:txBody>
      </p:sp>
      <p:pic>
        <p:nvPicPr>
          <p:cNvPr id="30" name="Picture Placeholder 29" descr="A teacher shows her hands to a student. One hand has three fingers up and the other hands has two fingers up.">
            <a:extLst>
              <a:ext uri="{FF2B5EF4-FFF2-40B4-BE49-F238E27FC236}">
                <a16:creationId xmlns:a16="http://schemas.microsoft.com/office/drawing/2014/main" id="{B7FC6FA0-6917-E448-ED0A-F322C3652A95}"/>
              </a:ext>
            </a:extLst>
          </p:cNvPr>
          <p:cNvPicPr>
            <a:picLocks noGrp="1" noChangeAspect="1"/>
          </p:cNvPicPr>
          <p:nvPr>
            <p:ph type="pic" sz="quarter" idx="15"/>
          </p:nvPr>
        </p:nvPicPr>
        <p:blipFill>
          <a:blip r:embed="rId3" cstate="screen">
            <a:extLst>
              <a:ext uri="{BEBA8EAE-BF5A-486C-A8C5-ECC9F3942E4B}">
                <a14:imgProps xmlns:a14="http://schemas.microsoft.com/office/drawing/2010/main">
                  <a14:imgLayer r:embed="rId4">
                    <a14:imgEffect>
                      <a14:colorTemperature colorTemp="5000"/>
                    </a14:imgEffect>
                    <a14:imgEffect>
                      <a14:brightnessContrast bright="4000" contrast="5000"/>
                    </a14:imgEffect>
                  </a14:imgLayer>
                </a14:imgProps>
              </a:ext>
              <a:ext uri="{28A0092B-C50C-407E-A947-70E740481C1C}">
                <a14:useLocalDpi xmlns:a14="http://schemas.microsoft.com/office/drawing/2010/main"/>
              </a:ext>
            </a:extLst>
          </a:blip>
          <a:srcRect/>
          <a:stretch>
            <a:fillRect/>
          </a:stretch>
        </p:blipFill>
        <p:spPr>
          <a:ln>
            <a:solidFill>
              <a:srgbClr val="4C8503"/>
            </a:solidFill>
          </a:ln>
        </p:spPr>
      </p:pic>
      <p:sp>
        <p:nvSpPr>
          <p:cNvPr id="27" name="Text Placeholder 26">
            <a:extLst>
              <a:ext uri="{FF2B5EF4-FFF2-40B4-BE49-F238E27FC236}">
                <a16:creationId xmlns:a16="http://schemas.microsoft.com/office/drawing/2014/main" id="{664BB141-B6C1-0D89-EE9C-E345502C2155}"/>
              </a:ext>
            </a:extLst>
          </p:cNvPr>
          <p:cNvSpPr>
            <a:spLocks noGrp="1"/>
          </p:cNvSpPr>
          <p:nvPr>
            <p:ph type="body" sz="quarter" idx="17"/>
          </p:nvPr>
        </p:nvSpPr>
        <p:spPr>
          <a:xfrm>
            <a:off x="1768475" y="5050952"/>
            <a:ext cx="3619500" cy="514350"/>
          </a:xfrm>
        </p:spPr>
        <p:txBody>
          <a:bodyPr/>
          <a:lstStyle/>
          <a:p>
            <a:pPr algn="ctr"/>
            <a:r>
              <a:rPr lang="en-US" dirty="0"/>
              <a:t>Many ways to make 5</a:t>
            </a:r>
          </a:p>
        </p:txBody>
      </p:sp>
      <p:pic>
        <p:nvPicPr>
          <p:cNvPr id="32" name="Picture Placeholder 31" descr="Pins in a wall are numbered one through ten in three rows.">
            <a:extLst>
              <a:ext uri="{FF2B5EF4-FFF2-40B4-BE49-F238E27FC236}">
                <a16:creationId xmlns:a16="http://schemas.microsoft.com/office/drawing/2014/main" id="{0A8AD52F-F8E1-A9BA-1082-FB188649494E}"/>
              </a:ext>
            </a:extLst>
          </p:cNvPr>
          <p:cNvPicPr>
            <a:picLocks noGrp="1" noChangeAspect="1"/>
          </p:cNvPicPr>
          <p:nvPr>
            <p:ph type="pic" sz="quarter" idx="16"/>
          </p:nvPr>
        </p:nvPicPr>
        <p:blipFill>
          <a:blip r:embed="rId5" cstate="screen">
            <a:extLst>
              <a:ext uri="{28A0092B-C50C-407E-A947-70E740481C1C}">
                <a14:useLocalDpi xmlns:a14="http://schemas.microsoft.com/office/drawing/2010/main"/>
              </a:ext>
            </a:extLst>
          </a:blip>
          <a:srcRect/>
          <a:stretch>
            <a:fillRect/>
          </a:stretch>
        </p:blipFill>
        <p:spPr>
          <a:ln>
            <a:solidFill>
              <a:srgbClr val="4C8503"/>
            </a:solidFill>
          </a:ln>
        </p:spPr>
      </p:pic>
      <p:sp>
        <p:nvSpPr>
          <p:cNvPr id="28" name="Text Placeholder 27">
            <a:extLst>
              <a:ext uri="{FF2B5EF4-FFF2-40B4-BE49-F238E27FC236}">
                <a16:creationId xmlns:a16="http://schemas.microsoft.com/office/drawing/2014/main" id="{83B6D07A-41B9-C574-C7A3-B389012221D7}"/>
              </a:ext>
            </a:extLst>
          </p:cNvPr>
          <p:cNvSpPr>
            <a:spLocks noGrp="1"/>
          </p:cNvSpPr>
          <p:nvPr>
            <p:ph type="body" sz="quarter" idx="18"/>
          </p:nvPr>
        </p:nvSpPr>
        <p:spPr>
          <a:xfrm>
            <a:off x="6867845" y="5050952"/>
            <a:ext cx="3619500" cy="514350"/>
          </a:xfrm>
        </p:spPr>
        <p:txBody>
          <a:bodyPr/>
          <a:lstStyle/>
          <a:p>
            <a:pPr algn="ctr"/>
            <a:r>
              <a:rPr lang="en-US" dirty="0"/>
              <a:t>Many ways to make 10</a:t>
            </a:r>
          </a:p>
        </p:txBody>
      </p:sp>
      <p:sp>
        <p:nvSpPr>
          <p:cNvPr id="24" name="Text Placeholder 23">
            <a:extLst>
              <a:ext uri="{FF2B5EF4-FFF2-40B4-BE49-F238E27FC236}">
                <a16:creationId xmlns:a16="http://schemas.microsoft.com/office/drawing/2014/main" id="{60E0244D-F492-406D-E18F-3165D3D76784}"/>
              </a:ext>
            </a:extLst>
          </p:cNvPr>
          <p:cNvSpPr>
            <a:spLocks noGrp="1"/>
          </p:cNvSpPr>
          <p:nvPr>
            <p:ph type="body" sz="quarter" idx="14"/>
          </p:nvPr>
        </p:nvSpPr>
        <p:spPr/>
        <p:txBody>
          <a:bodyPr/>
          <a:lstStyle/>
          <a:p>
            <a:r>
              <a:rPr lang="en-US" dirty="0"/>
              <a:t>Clements &amp; Sarama (2020)</a:t>
            </a:r>
          </a:p>
        </p:txBody>
      </p:sp>
    </p:spTree>
    <p:extLst>
      <p:ext uri="{BB962C8B-B14F-4D97-AF65-F5344CB8AC3E}">
        <p14:creationId xmlns:p14="http://schemas.microsoft.com/office/powerpoint/2010/main" val="3820994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solidFill>
                  <a:schemeClr val="bg1"/>
                </a:solidFill>
                <a:latin typeface="Montserrat" pitchFamily="2" charset="77"/>
              </a:rPr>
              <a:t>Explore: </a:t>
            </a:r>
            <a:r>
              <a:rPr lang="en-US" b="0" dirty="0">
                <a:solidFill>
                  <a:schemeClr val="bg1"/>
                </a:solidFill>
                <a:latin typeface="Montserrat Medium" panose="00000600000000000000" pitchFamily="2" charset="0"/>
              </a:rPr>
              <a:t>Let’s add and subtract!</a:t>
            </a:r>
          </a:p>
        </p:txBody>
      </p:sp>
      <p:sp>
        <p:nvSpPr>
          <p:cNvPr id="3" name="Content Placeholder 2">
            <a:extLst>
              <a:ext uri="{FF2B5EF4-FFF2-40B4-BE49-F238E27FC236}">
                <a16:creationId xmlns:a16="http://schemas.microsoft.com/office/drawing/2014/main" id="{EBB0CD6F-BC9C-A1FD-B51F-7F887E248513}"/>
              </a:ext>
            </a:extLst>
          </p:cNvPr>
          <p:cNvSpPr>
            <a:spLocks noGrp="1"/>
          </p:cNvSpPr>
          <p:nvPr>
            <p:ph idx="1"/>
          </p:nvPr>
        </p:nvSpPr>
        <p:spPr>
          <a:xfrm>
            <a:off x="851646" y="2442754"/>
            <a:ext cx="10499977" cy="3161914"/>
          </a:xfrm>
        </p:spPr>
        <p:txBody>
          <a:bodyPr>
            <a:normAutofit/>
          </a:bodyPr>
          <a:lstStyle/>
          <a:p>
            <a:pPr marL="0" indent="0" algn="ctr">
              <a:buNone/>
            </a:pPr>
            <a:r>
              <a:rPr lang="en-US" sz="4000" b="1" dirty="0">
                <a:solidFill>
                  <a:schemeClr val="accent1"/>
                </a:solidFill>
              </a:rPr>
              <a:t>12 + 13 = ?</a:t>
            </a:r>
          </a:p>
          <a:p>
            <a:pPr marL="0" indent="0" algn="ctr">
              <a:buNone/>
            </a:pPr>
            <a:r>
              <a:rPr lang="en-US" sz="4000" b="1" dirty="0">
                <a:solidFill>
                  <a:schemeClr val="accent1"/>
                </a:solidFill>
              </a:rPr>
              <a:t>13 + 12 = ?</a:t>
            </a:r>
          </a:p>
          <a:p>
            <a:pPr marL="0" indent="0" algn="ctr">
              <a:buNone/>
            </a:pPr>
            <a:r>
              <a:rPr lang="en-US" sz="4000" b="1" dirty="0">
                <a:solidFill>
                  <a:schemeClr val="accent1"/>
                </a:solidFill>
              </a:rPr>
              <a:t>25 – 12 = ?</a:t>
            </a:r>
          </a:p>
        </p:txBody>
      </p:sp>
    </p:spTree>
    <p:extLst>
      <p:ext uri="{BB962C8B-B14F-4D97-AF65-F5344CB8AC3E}">
        <p14:creationId xmlns:p14="http://schemas.microsoft.com/office/powerpoint/2010/main" val="2657456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solidFill>
                  <a:schemeClr val="bg1"/>
                </a:solidFill>
                <a:latin typeface="Montserrat" pitchFamily="2" charset="77"/>
              </a:rPr>
              <a:t>Session Goals</a:t>
            </a:r>
          </a:p>
        </p:txBody>
      </p:sp>
      <p:sp>
        <p:nvSpPr>
          <p:cNvPr id="5" name="Content Placeholder 4">
            <a:extLst>
              <a:ext uri="{FF2B5EF4-FFF2-40B4-BE49-F238E27FC236}">
                <a16:creationId xmlns:a16="http://schemas.microsoft.com/office/drawing/2014/main" id="{DD542F7F-FA2E-219F-C3EB-AB1736D4B68A}"/>
              </a:ext>
            </a:extLst>
          </p:cNvPr>
          <p:cNvSpPr>
            <a:spLocks noGrp="1"/>
          </p:cNvSpPr>
          <p:nvPr>
            <p:ph sz="half" idx="1"/>
          </p:nvPr>
        </p:nvSpPr>
        <p:spPr>
          <a:xfrm>
            <a:off x="838200" y="1324303"/>
            <a:ext cx="5003800" cy="4601236"/>
          </a:xfrm>
        </p:spPr>
        <p:txBody>
          <a:bodyPr/>
          <a:lstStyle/>
          <a:p>
            <a:pPr>
              <a:lnSpc>
                <a:spcPct val="120000"/>
              </a:lnSpc>
            </a:pPr>
            <a:r>
              <a:rPr lang="en-US" dirty="0"/>
              <a:t>Discuss how children develop an understanding of addition and subtraction.</a:t>
            </a:r>
          </a:p>
          <a:p>
            <a:pPr>
              <a:lnSpc>
                <a:spcPct val="120000"/>
              </a:lnSpc>
            </a:pPr>
            <a:r>
              <a:rPr lang="en-US" dirty="0"/>
              <a:t>Explore different strategies children might use to solve addition and subtraction problems.</a:t>
            </a:r>
          </a:p>
        </p:txBody>
      </p:sp>
      <p:pic>
        <p:nvPicPr>
          <p:cNvPr id="10" name="Content Placeholder 9">
            <a:extLst>
              <a:ext uri="{FF2B5EF4-FFF2-40B4-BE49-F238E27FC236}">
                <a16:creationId xmlns:a16="http://schemas.microsoft.com/office/drawing/2014/main" id="{F1CF0651-8F5E-8284-433E-A04401174C72}"/>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colorTemperature colorTemp="6000"/>
                    </a14:imgEffect>
                    <a14:imgEffect>
                      <a14:brightnessContrast bright="5000"/>
                    </a14:imgEffect>
                  </a14:imgLayer>
                </a14:imgProps>
              </a:ext>
              <a:ext uri="{28A0092B-C50C-407E-A947-70E740481C1C}">
                <a14:useLocalDpi xmlns:a14="http://schemas.microsoft.com/office/drawing/2010/main"/>
              </a:ext>
            </a:extLst>
          </a:blip>
          <a:stretch>
            <a:fillRect/>
          </a:stretch>
        </p:blipFill>
        <p:spPr>
          <a:xfrm>
            <a:off x="6172200" y="1575398"/>
            <a:ext cx="5181600" cy="4350141"/>
          </a:xfrm>
        </p:spPr>
      </p:pic>
    </p:spTree>
    <p:extLst>
      <p:ext uri="{BB962C8B-B14F-4D97-AF65-F5344CB8AC3E}">
        <p14:creationId xmlns:p14="http://schemas.microsoft.com/office/powerpoint/2010/main" val="2687053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5C8E09-146C-188F-06CB-E6C4C75BCF72}"/>
              </a:ext>
            </a:extLst>
          </p:cNvPr>
          <p:cNvSpPr>
            <a:spLocks noGrp="1"/>
          </p:cNvSpPr>
          <p:nvPr>
            <p:ph type="title"/>
          </p:nvPr>
        </p:nvSpPr>
        <p:spPr/>
        <p:txBody>
          <a:bodyPr/>
          <a:lstStyle/>
          <a:p>
            <a:r>
              <a:rPr lang="en-US" dirty="0"/>
              <a:t>Properties of Addition and Subtraction</a:t>
            </a:r>
          </a:p>
        </p:txBody>
      </p:sp>
      <p:sp>
        <p:nvSpPr>
          <p:cNvPr id="6" name="Content Placeholder 5">
            <a:extLst>
              <a:ext uri="{FF2B5EF4-FFF2-40B4-BE49-F238E27FC236}">
                <a16:creationId xmlns:a16="http://schemas.microsoft.com/office/drawing/2014/main" id="{ED3E5B08-63C2-EDB5-B8FE-0A1ED1AA2217}"/>
              </a:ext>
            </a:extLst>
          </p:cNvPr>
          <p:cNvSpPr>
            <a:spLocks noGrp="1"/>
          </p:cNvSpPr>
          <p:nvPr>
            <p:ph sz="half" idx="1"/>
          </p:nvPr>
        </p:nvSpPr>
        <p:spPr>
          <a:xfrm>
            <a:off x="838199" y="1324303"/>
            <a:ext cx="5510349" cy="4463650"/>
          </a:xfrm>
        </p:spPr>
        <p:txBody>
          <a:bodyPr/>
          <a:lstStyle/>
          <a:p>
            <a:pPr marL="0" indent="0">
              <a:buNone/>
            </a:pPr>
            <a:r>
              <a:rPr lang="en-US" sz="2400" b="1" dirty="0"/>
              <a:t>Commutative property:</a:t>
            </a:r>
          </a:p>
          <a:p>
            <a:pPr marL="0" indent="0">
              <a:buNone/>
            </a:pPr>
            <a:r>
              <a:rPr lang="en-US" sz="2400" dirty="0"/>
              <a:t>Numbers can be added in any order.</a:t>
            </a:r>
          </a:p>
          <a:p>
            <a:pPr marL="228600" lvl="1">
              <a:spcBef>
                <a:spcPts val="1000"/>
              </a:spcBef>
            </a:pPr>
            <a:r>
              <a:rPr lang="en-US" dirty="0"/>
              <a:t>12 + 13 is the same as 13 + 12</a:t>
            </a:r>
          </a:p>
          <a:p>
            <a:pPr marL="0" indent="0">
              <a:spcBef>
                <a:spcPts val="2400"/>
              </a:spcBef>
              <a:buNone/>
            </a:pPr>
            <a:r>
              <a:rPr lang="en-US" sz="2400" b="1" dirty="0"/>
              <a:t>Inverse property:</a:t>
            </a:r>
            <a:r>
              <a:rPr lang="en-US" sz="2400" dirty="0"/>
              <a:t> </a:t>
            </a:r>
          </a:p>
          <a:p>
            <a:pPr marL="0" indent="0">
              <a:buNone/>
            </a:pPr>
            <a:r>
              <a:rPr lang="en-US" sz="2400" dirty="0"/>
              <a:t>Addition and subtraction are opposites. </a:t>
            </a:r>
          </a:p>
          <a:p>
            <a:pPr marL="228600" lvl="1">
              <a:spcBef>
                <a:spcPts val="1000"/>
              </a:spcBef>
            </a:pPr>
            <a:r>
              <a:rPr lang="en-US" dirty="0"/>
              <a:t>12 + 13 = 25, therefore, 25 – 12 = 13</a:t>
            </a:r>
          </a:p>
        </p:txBody>
      </p:sp>
      <p:pic>
        <p:nvPicPr>
          <p:cNvPr id="9" name="Content Placeholder 8">
            <a:extLst>
              <a:ext uri="{FF2B5EF4-FFF2-40B4-BE49-F238E27FC236}">
                <a16:creationId xmlns:a16="http://schemas.microsoft.com/office/drawing/2014/main" id="{814ECB24-1379-7BC3-9423-4FEDDDD7399E}"/>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colorTemperature colorTemp="5000"/>
                    </a14:imgEffect>
                    <a14:imgEffect>
                      <a14:brightnessContrast bright="6000" contrast="15000"/>
                    </a14:imgEffect>
                  </a14:imgLayer>
                </a14:imgProps>
              </a:ext>
              <a:ext uri="{28A0092B-C50C-407E-A947-70E740481C1C}">
                <a14:useLocalDpi xmlns:a14="http://schemas.microsoft.com/office/drawing/2010/main"/>
              </a:ext>
            </a:extLst>
          </a:blip>
          <a:srcRect b="-349"/>
          <a:stretch>
            <a:fillRect/>
          </a:stretch>
        </p:blipFill>
        <p:spPr>
          <a:xfrm>
            <a:off x="6348548" y="952115"/>
            <a:ext cx="5843452" cy="4835838"/>
          </a:xfrm>
        </p:spPr>
      </p:pic>
    </p:spTree>
    <p:extLst>
      <p:ext uri="{BB962C8B-B14F-4D97-AF65-F5344CB8AC3E}">
        <p14:creationId xmlns:p14="http://schemas.microsoft.com/office/powerpoint/2010/main" val="1783328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F79CB7-D2E8-F2AD-1179-F4682A150C56}"/>
              </a:ext>
            </a:extLst>
          </p:cNvPr>
          <p:cNvSpPr>
            <a:spLocks noGrp="1"/>
          </p:cNvSpPr>
          <p:nvPr>
            <p:ph type="title"/>
          </p:nvPr>
        </p:nvSpPr>
        <p:spPr>
          <a:xfrm>
            <a:off x="4303419" y="237744"/>
            <a:ext cx="7705701" cy="978729"/>
          </a:xfrm>
        </p:spPr>
        <p:txBody>
          <a:bodyPr/>
          <a:lstStyle/>
          <a:p>
            <a:r>
              <a:rPr lang="en-US" dirty="0"/>
              <a:t>Solving Addition and Subtraction Problems</a:t>
            </a:r>
          </a:p>
        </p:txBody>
      </p:sp>
      <p:graphicFrame>
        <p:nvGraphicFramePr>
          <p:cNvPr id="9" name="Content Placeholder 8" descr="Counting.&#10;Composing, decomposing, and using the properties of addition and subtraction.&#10;Building on facts.">
            <a:extLst>
              <a:ext uri="{FF2B5EF4-FFF2-40B4-BE49-F238E27FC236}">
                <a16:creationId xmlns:a16="http://schemas.microsoft.com/office/drawing/2014/main" id="{78C230C8-320F-E690-58D8-1A5851BAEB0D}"/>
              </a:ext>
            </a:extLst>
          </p:cNvPr>
          <p:cNvGraphicFramePr>
            <a:graphicFrameLocks noGrp="1"/>
          </p:cNvGraphicFramePr>
          <p:nvPr>
            <p:ph idx="1"/>
            <p:extLst>
              <p:ext uri="{D42A27DB-BD31-4B8C-83A1-F6EECF244321}">
                <p14:modId xmlns:p14="http://schemas.microsoft.com/office/powerpoint/2010/main" val="503833945"/>
              </p:ext>
            </p:extLst>
          </p:nvPr>
        </p:nvGraphicFramePr>
        <p:xfrm>
          <a:off x="4348480" y="1449977"/>
          <a:ext cx="7487919" cy="4376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Placeholder 10">
            <a:extLst>
              <a:ext uri="{FF2B5EF4-FFF2-40B4-BE49-F238E27FC236}">
                <a16:creationId xmlns:a16="http://schemas.microsoft.com/office/drawing/2014/main" id="{51D3BA73-1847-DB65-D9DE-D16460B44AF9}"/>
              </a:ext>
              <a:ext uri="{C183D7F6-B498-43B3-948B-1728B52AA6E4}">
                <adec:decorative xmlns:adec="http://schemas.microsoft.com/office/drawing/2017/decorative" val="1"/>
              </a:ext>
            </a:extLst>
          </p:cNvPr>
          <p:cNvPicPr>
            <a:picLocks noGrp="1" noChangeAspect="1"/>
          </p:cNvPicPr>
          <p:nvPr>
            <p:ph type="pic" idx="13"/>
          </p:nvPr>
        </p:nvPicPr>
        <p:blipFill>
          <a:blip r:embed="rId8" cstate="screen">
            <a:extLst>
              <a:ext uri="{BEBA8EAE-BF5A-486C-A8C5-ECC9F3942E4B}">
                <a14:imgProps xmlns:a14="http://schemas.microsoft.com/office/drawing/2010/main">
                  <a14:imgLayer r:embed="rId9">
                    <a14:imgEffect>
                      <a14:brightnessContrast bright="12000" contrast="9000"/>
                    </a14:imgEffect>
                  </a14:imgLayer>
                </a14:imgProps>
              </a:ext>
              <a:ext uri="{28A0092B-C50C-407E-A947-70E740481C1C}">
                <a14:useLocalDpi xmlns:a14="http://schemas.microsoft.com/office/drawing/2010/main"/>
              </a:ext>
            </a:extLst>
          </a:blip>
          <a:srcRect/>
          <a:stretch/>
        </p:blipFill>
        <p:spPr>
          <a:xfrm>
            <a:off x="0" y="0"/>
            <a:ext cx="4049486" cy="6176963"/>
          </a:xfrm>
        </p:spPr>
      </p:pic>
    </p:spTree>
    <p:extLst>
      <p:ext uri="{BB962C8B-B14F-4D97-AF65-F5344CB8AC3E}">
        <p14:creationId xmlns:p14="http://schemas.microsoft.com/office/powerpoint/2010/main" val="1695329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B1066-5B34-8F20-3447-5E827CAC3B06}"/>
              </a:ext>
            </a:extLst>
          </p:cNvPr>
          <p:cNvSpPr>
            <a:spLocks noGrp="1"/>
          </p:cNvSpPr>
          <p:nvPr>
            <p:ph type="title"/>
          </p:nvPr>
        </p:nvSpPr>
        <p:spPr/>
        <p:txBody>
          <a:bodyPr/>
          <a:lstStyle/>
          <a:p>
            <a:r>
              <a:rPr lang="en-US" dirty="0"/>
              <a:t>Counting Strategies</a:t>
            </a:r>
          </a:p>
        </p:txBody>
      </p:sp>
      <p:sp>
        <p:nvSpPr>
          <p:cNvPr id="3" name="Content Placeholder 2">
            <a:extLst>
              <a:ext uri="{FF2B5EF4-FFF2-40B4-BE49-F238E27FC236}">
                <a16:creationId xmlns:a16="http://schemas.microsoft.com/office/drawing/2014/main" id="{686D30DA-5685-EFD9-503E-8E947A15F65E}"/>
              </a:ext>
            </a:extLst>
          </p:cNvPr>
          <p:cNvSpPr>
            <a:spLocks noGrp="1"/>
          </p:cNvSpPr>
          <p:nvPr>
            <p:ph idx="1"/>
          </p:nvPr>
        </p:nvSpPr>
        <p:spPr>
          <a:xfrm>
            <a:off x="851646" y="1253331"/>
            <a:ext cx="10834075" cy="4337572"/>
          </a:xfrm>
        </p:spPr>
        <p:txBody>
          <a:bodyPr numCol="2" spcCol="182880">
            <a:normAutofit fontScale="92500" lnSpcReduction="10000"/>
          </a:bodyPr>
          <a:lstStyle/>
          <a:p>
            <a:pPr marL="0" indent="0" algn="ctr">
              <a:spcAft>
                <a:spcPts val="1200"/>
              </a:spcAft>
              <a:buNone/>
            </a:pPr>
            <a:r>
              <a:rPr lang="en-US" b="1" dirty="0"/>
              <a:t>Counting all</a:t>
            </a:r>
            <a:endParaRPr lang="en-US" dirty="0"/>
          </a:p>
          <a:p>
            <a:pPr marL="0" indent="0" algn="ctr">
              <a:buNone/>
            </a:pPr>
            <a:r>
              <a:rPr lang="en-US" sz="3200" b="1" spc="600" dirty="0">
                <a:solidFill>
                  <a:srgbClr val="4C8503"/>
                </a:solidFill>
              </a:rPr>
              <a:t>||||</a:t>
            </a:r>
          </a:p>
          <a:p>
            <a:pPr marL="0" indent="0" algn="ctr">
              <a:buNone/>
            </a:pPr>
            <a:r>
              <a:rPr lang="en-US" dirty="0"/>
              <a:t>“One, two, three, four.”</a:t>
            </a:r>
          </a:p>
          <a:p>
            <a:pPr marL="0" indent="0" algn="ctr">
              <a:buNone/>
            </a:pPr>
            <a:r>
              <a:rPr lang="en-US" sz="3200" b="1" spc="600" dirty="0"/>
              <a:t>|||||</a:t>
            </a:r>
            <a:endParaRPr lang="en-US" sz="3200" dirty="0"/>
          </a:p>
          <a:p>
            <a:pPr marL="0" indent="0" algn="ctr">
              <a:buNone/>
            </a:pPr>
            <a:r>
              <a:rPr lang="en-US" dirty="0"/>
              <a:t>“One, two, three, four, five.”</a:t>
            </a:r>
          </a:p>
          <a:p>
            <a:pPr marL="0" indent="0" algn="ctr">
              <a:buNone/>
            </a:pPr>
            <a:r>
              <a:rPr lang="en-US" sz="3200" b="1" spc="600" dirty="0">
                <a:solidFill>
                  <a:srgbClr val="4C8503"/>
                </a:solidFill>
              </a:rPr>
              <a:t>|||| </a:t>
            </a:r>
            <a:r>
              <a:rPr lang="en-US" sz="3200" b="1" spc="600" dirty="0"/>
              <a:t>|||||</a:t>
            </a:r>
            <a:endParaRPr lang="en-US" sz="3200" dirty="0"/>
          </a:p>
          <a:p>
            <a:pPr marL="0" indent="0" algn="ctr">
              <a:buNone/>
            </a:pPr>
            <a:r>
              <a:rPr lang="en-US" dirty="0"/>
              <a:t>“One, two, three, four, five, six, seven, eight, nine—nine!”</a:t>
            </a:r>
          </a:p>
          <a:p>
            <a:pPr marL="0" indent="0" algn="ctr">
              <a:spcAft>
                <a:spcPts val="1200"/>
              </a:spcAft>
              <a:buNone/>
            </a:pPr>
            <a:r>
              <a:rPr lang="en-US" b="1" dirty="0"/>
              <a:t>Counting on</a:t>
            </a:r>
          </a:p>
          <a:p>
            <a:pPr marL="0" indent="0" algn="ctr">
              <a:buNone/>
            </a:pPr>
            <a:r>
              <a:rPr lang="en-US" sz="3200" b="1" spc="600" dirty="0">
                <a:solidFill>
                  <a:srgbClr val="4C8503"/>
                </a:solidFill>
              </a:rPr>
              <a:t>||||</a:t>
            </a:r>
            <a:endParaRPr lang="en-US" sz="3200" dirty="0"/>
          </a:p>
          <a:p>
            <a:pPr marL="0" indent="0" algn="ctr">
              <a:buNone/>
            </a:pPr>
            <a:r>
              <a:rPr lang="en-US" sz="2800" dirty="0"/>
              <a:t>“One, two, three, four …”</a:t>
            </a:r>
          </a:p>
          <a:p>
            <a:pPr marL="0" indent="0" algn="ctr">
              <a:buNone/>
            </a:pPr>
            <a:r>
              <a:rPr lang="en-US" sz="3200" b="1" spc="600" dirty="0">
                <a:solidFill>
                  <a:srgbClr val="4C8503"/>
                </a:solidFill>
              </a:rPr>
              <a:t>||||</a:t>
            </a:r>
            <a:r>
              <a:rPr lang="en-US" sz="3200" b="1" spc="600" dirty="0"/>
              <a:t>|||||</a:t>
            </a:r>
            <a:endParaRPr lang="en-US" sz="3200" dirty="0"/>
          </a:p>
          <a:p>
            <a:pPr marL="0" indent="0" algn="ctr">
              <a:buNone/>
            </a:pPr>
            <a:r>
              <a:rPr lang="en-US" sz="2800" dirty="0"/>
              <a:t>“… five, six, seven, eight, nine—nine!”</a:t>
            </a:r>
            <a:endParaRPr lang="en-US" dirty="0"/>
          </a:p>
        </p:txBody>
      </p:sp>
      <p:sp>
        <p:nvSpPr>
          <p:cNvPr id="4" name="Text Placeholder 3">
            <a:extLst>
              <a:ext uri="{FF2B5EF4-FFF2-40B4-BE49-F238E27FC236}">
                <a16:creationId xmlns:a16="http://schemas.microsoft.com/office/drawing/2014/main" id="{F9766C09-7B46-194B-2050-A695285BDAE5}"/>
              </a:ext>
            </a:extLst>
          </p:cNvPr>
          <p:cNvSpPr>
            <a:spLocks noGrp="1"/>
          </p:cNvSpPr>
          <p:nvPr>
            <p:ph type="body" sz="quarter" idx="14"/>
          </p:nvPr>
        </p:nvSpPr>
        <p:spPr/>
        <p:txBody>
          <a:bodyPr/>
          <a:lstStyle/>
          <a:p>
            <a:r>
              <a:rPr lang="en-US" dirty="0"/>
              <a:t>Clements &amp; Sarama (2020)</a:t>
            </a:r>
          </a:p>
        </p:txBody>
      </p:sp>
    </p:spTree>
    <p:extLst>
      <p:ext uri="{BB962C8B-B14F-4D97-AF65-F5344CB8AC3E}">
        <p14:creationId xmlns:p14="http://schemas.microsoft.com/office/powerpoint/2010/main" val="3463002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90F900-A717-B922-2D0D-8D1B3F03D989}"/>
              </a:ext>
            </a:extLst>
          </p:cNvPr>
          <p:cNvSpPr>
            <a:spLocks noGrp="1"/>
          </p:cNvSpPr>
          <p:nvPr>
            <p:ph type="title"/>
          </p:nvPr>
        </p:nvSpPr>
        <p:spPr>
          <a:xfrm>
            <a:off x="838199" y="67925"/>
            <a:ext cx="10812517" cy="923330"/>
          </a:xfrm>
        </p:spPr>
        <p:txBody>
          <a:bodyPr/>
          <a:lstStyle/>
          <a:p>
            <a:r>
              <a:rPr lang="en-US" dirty="0"/>
              <a:t>Using Composition, Decomposition, and the Properties of Addition and Subtraction</a:t>
            </a:r>
          </a:p>
        </p:txBody>
      </p:sp>
      <p:sp>
        <p:nvSpPr>
          <p:cNvPr id="2" name="Content Placeholder 1">
            <a:extLst>
              <a:ext uri="{FF2B5EF4-FFF2-40B4-BE49-F238E27FC236}">
                <a16:creationId xmlns:a16="http://schemas.microsoft.com/office/drawing/2014/main" id="{A11827C5-BCCA-4220-3368-8C393AA1CC44}"/>
              </a:ext>
            </a:extLst>
          </p:cNvPr>
          <p:cNvSpPr>
            <a:spLocks noGrp="1"/>
          </p:cNvSpPr>
          <p:nvPr>
            <p:ph sz="half" idx="1"/>
          </p:nvPr>
        </p:nvSpPr>
        <p:spPr/>
        <p:txBody>
          <a:bodyPr/>
          <a:lstStyle/>
          <a:p>
            <a:pPr marL="0" indent="0">
              <a:buNone/>
            </a:pPr>
            <a:r>
              <a:rPr lang="en-US" dirty="0"/>
              <a:t>Children might use composition, decomposition, and the properties of addition and subtraction in different ways to solve problems.</a:t>
            </a:r>
          </a:p>
        </p:txBody>
      </p:sp>
      <p:pic>
        <p:nvPicPr>
          <p:cNvPr id="8" name="Content Placeholder 7">
            <a:extLst>
              <a:ext uri="{FF2B5EF4-FFF2-40B4-BE49-F238E27FC236}">
                <a16:creationId xmlns:a16="http://schemas.microsoft.com/office/drawing/2014/main" id="{E7A59F02-477F-3EC3-04AF-714FB93C84BC}"/>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699944" y="1423851"/>
            <a:ext cx="4142227" cy="4671411"/>
          </a:xfrm>
        </p:spPr>
      </p:pic>
    </p:spTree>
    <p:extLst>
      <p:ext uri="{BB962C8B-B14F-4D97-AF65-F5344CB8AC3E}">
        <p14:creationId xmlns:p14="http://schemas.microsoft.com/office/powerpoint/2010/main" val="4156511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D80299-B3FF-B42E-3197-A78B60801B4D}"/>
              </a:ext>
            </a:extLst>
          </p:cNvPr>
          <p:cNvSpPr>
            <a:spLocks noGrp="1"/>
          </p:cNvSpPr>
          <p:nvPr>
            <p:ph type="title"/>
          </p:nvPr>
        </p:nvSpPr>
        <p:spPr/>
        <p:txBody>
          <a:bodyPr/>
          <a:lstStyle/>
          <a:p>
            <a:r>
              <a:rPr lang="en-US" dirty="0"/>
              <a:t>Building on Known Facts</a:t>
            </a:r>
          </a:p>
        </p:txBody>
      </p:sp>
      <p:sp>
        <p:nvSpPr>
          <p:cNvPr id="2" name="Content Placeholder 1">
            <a:extLst>
              <a:ext uri="{FF2B5EF4-FFF2-40B4-BE49-F238E27FC236}">
                <a16:creationId xmlns:a16="http://schemas.microsoft.com/office/drawing/2014/main" id="{45DAF657-1F25-3F05-3395-DD7EB6EA095B}"/>
              </a:ext>
            </a:extLst>
          </p:cNvPr>
          <p:cNvSpPr>
            <a:spLocks noGrp="1"/>
          </p:cNvSpPr>
          <p:nvPr>
            <p:ph sz="half" idx="1"/>
          </p:nvPr>
        </p:nvSpPr>
        <p:spPr>
          <a:xfrm>
            <a:off x="838199" y="1324303"/>
            <a:ext cx="6986451" cy="4852660"/>
          </a:xfrm>
        </p:spPr>
        <p:txBody>
          <a:bodyPr/>
          <a:lstStyle/>
          <a:p>
            <a:pPr marL="0" indent="0">
              <a:buNone/>
            </a:pPr>
            <a:r>
              <a:rPr lang="en-US" dirty="0"/>
              <a:t>Known facts—answers to addition or subtraction problems that children have constructed from previous experiences—can be used to solve other problems. </a:t>
            </a:r>
          </a:p>
        </p:txBody>
      </p:sp>
      <p:sp>
        <p:nvSpPr>
          <p:cNvPr id="3" name="Content Placeholder 2">
            <a:extLst>
              <a:ext uri="{FF2B5EF4-FFF2-40B4-BE49-F238E27FC236}">
                <a16:creationId xmlns:a16="http://schemas.microsoft.com/office/drawing/2014/main" id="{4E0EF763-BA58-101F-A341-1C14A3CA4D8A}"/>
              </a:ext>
            </a:extLst>
          </p:cNvPr>
          <p:cNvSpPr>
            <a:spLocks noGrp="1"/>
          </p:cNvSpPr>
          <p:nvPr>
            <p:ph sz="half" idx="2"/>
          </p:nvPr>
        </p:nvSpPr>
        <p:spPr>
          <a:xfrm>
            <a:off x="6270170" y="1324303"/>
            <a:ext cx="5083629" cy="4852660"/>
          </a:xfrm>
        </p:spPr>
        <p:txBody>
          <a:bodyPr/>
          <a:lstStyle/>
          <a:p>
            <a:pPr marL="0" indent="0" algn="ctr">
              <a:buNone/>
            </a:pPr>
            <a:r>
              <a:rPr lang="en-US" sz="2800" b="1" dirty="0">
                <a:solidFill>
                  <a:schemeClr val="accent1"/>
                </a:solidFill>
              </a:rPr>
              <a:t>2 + 2</a:t>
            </a:r>
          </a:p>
          <a:p>
            <a:pPr marL="0" indent="0" algn="ctr">
              <a:buNone/>
            </a:pPr>
            <a:r>
              <a:rPr lang="en-US" sz="2800" b="1" dirty="0">
                <a:solidFill>
                  <a:schemeClr val="accent1"/>
                </a:solidFill>
              </a:rPr>
              <a:t>3 + 3</a:t>
            </a:r>
          </a:p>
          <a:p>
            <a:pPr marL="0" indent="0" algn="ctr">
              <a:buNone/>
            </a:pPr>
            <a:r>
              <a:rPr lang="en-US" sz="2800" b="1" dirty="0">
                <a:solidFill>
                  <a:schemeClr val="accent1"/>
                </a:solidFill>
              </a:rPr>
              <a:t>4 + 4</a:t>
            </a:r>
          </a:p>
          <a:p>
            <a:pPr marL="0" indent="0" algn="ctr">
              <a:buNone/>
            </a:pPr>
            <a:r>
              <a:rPr lang="en-US" sz="2800" b="1" dirty="0">
                <a:solidFill>
                  <a:schemeClr val="accent1"/>
                </a:solidFill>
              </a:rPr>
              <a:t>5 + 5</a:t>
            </a:r>
          </a:p>
          <a:p>
            <a:pPr marL="0" indent="0" algn="ctr">
              <a:buNone/>
            </a:pPr>
            <a:r>
              <a:rPr lang="en-US" sz="2800" b="1" dirty="0">
                <a:solidFill>
                  <a:schemeClr val="accent1"/>
                </a:solidFill>
              </a:rPr>
              <a:t>6 + 6</a:t>
            </a:r>
          </a:p>
          <a:p>
            <a:pPr marL="0" indent="0" algn="ctr">
              <a:buNone/>
            </a:pPr>
            <a:r>
              <a:rPr lang="en-US" sz="2800" b="1" dirty="0">
                <a:solidFill>
                  <a:schemeClr val="accent1"/>
                </a:solidFill>
              </a:rPr>
              <a:t>7 + 7</a:t>
            </a:r>
          </a:p>
        </p:txBody>
      </p:sp>
    </p:spTree>
    <p:extLst>
      <p:ext uri="{BB962C8B-B14F-4D97-AF65-F5344CB8AC3E}">
        <p14:creationId xmlns:p14="http://schemas.microsoft.com/office/powerpoint/2010/main" val="4103563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886810-EAC9-DBEC-7815-65E7A2A5E47C}"/>
              </a:ext>
            </a:extLst>
          </p:cNvPr>
          <p:cNvSpPr>
            <a:spLocks noGrp="1"/>
          </p:cNvSpPr>
          <p:nvPr>
            <p:ph type="title"/>
          </p:nvPr>
        </p:nvSpPr>
        <p:spPr>
          <a:xfrm>
            <a:off x="851647" y="58840"/>
            <a:ext cx="9345902" cy="923330"/>
          </a:xfrm>
        </p:spPr>
        <p:txBody>
          <a:bodyPr/>
          <a:lstStyle/>
          <a:p>
            <a:r>
              <a:rPr lang="en-US" dirty="0"/>
              <a:t>Addition and subtraction problems advance over time: Number Size</a:t>
            </a:r>
          </a:p>
        </p:txBody>
      </p:sp>
      <p:pic>
        <p:nvPicPr>
          <p:cNvPr id="18" name="Picture Placeholder 17">
            <a:extLst>
              <a:ext uri="{FF2B5EF4-FFF2-40B4-BE49-F238E27FC236}">
                <a16:creationId xmlns:a16="http://schemas.microsoft.com/office/drawing/2014/main" id="{ACFAA935-4C5A-5015-B262-599289B3BB57}"/>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BEBA8EAE-BF5A-486C-A8C5-ECC9F3942E4B}">
                <a14:imgProps xmlns:a14="http://schemas.microsoft.com/office/drawing/2010/main">
                  <a14:imgLayer r:embed="rId4">
                    <a14:imgEffect>
                      <a14:colorTemperature colorTemp="5000"/>
                    </a14:imgEffect>
                    <a14:imgEffect>
                      <a14:brightnessContrast contrast="2000"/>
                    </a14:imgEffect>
                  </a14:imgLayer>
                </a14:imgProps>
              </a:ext>
              <a:ext uri="{28A0092B-C50C-407E-A947-70E740481C1C}">
                <a14:useLocalDpi xmlns:a14="http://schemas.microsoft.com/office/drawing/2010/main"/>
              </a:ext>
            </a:extLst>
          </a:blip>
          <a:srcRect/>
          <a:stretch/>
        </p:blipFill>
        <p:spPr>
          <a:xfrm>
            <a:off x="643081" y="1819917"/>
            <a:ext cx="1833301" cy="2219614"/>
          </a:xfrm>
        </p:spPr>
      </p:pic>
      <p:sp>
        <p:nvSpPr>
          <p:cNvPr id="12" name="Text Placeholder 11">
            <a:extLst>
              <a:ext uri="{FF2B5EF4-FFF2-40B4-BE49-F238E27FC236}">
                <a16:creationId xmlns:a16="http://schemas.microsoft.com/office/drawing/2014/main" id="{873C88BC-6EEF-3AC9-0820-9DD97AD71A69}"/>
              </a:ext>
            </a:extLst>
          </p:cNvPr>
          <p:cNvSpPr>
            <a:spLocks noGrp="1"/>
          </p:cNvSpPr>
          <p:nvPr>
            <p:ph type="body" sz="quarter" idx="20"/>
          </p:nvPr>
        </p:nvSpPr>
        <p:spPr>
          <a:xfrm>
            <a:off x="642938" y="4185466"/>
            <a:ext cx="1779587" cy="1281341"/>
          </a:xfrm>
        </p:spPr>
        <p:txBody>
          <a:bodyPr/>
          <a:lstStyle/>
          <a:p>
            <a:pPr algn="ctr"/>
            <a:r>
              <a:rPr lang="en-US" sz="2000" dirty="0"/>
              <a:t>Infants and Toddlers</a:t>
            </a:r>
          </a:p>
          <a:p>
            <a:pPr algn="ctr"/>
            <a:r>
              <a:rPr lang="en-US" sz="2000" b="1" dirty="0"/>
              <a:t>(more/less)</a:t>
            </a:r>
          </a:p>
        </p:txBody>
      </p:sp>
      <p:pic>
        <p:nvPicPr>
          <p:cNvPr id="20" name="Picture Placeholder 19">
            <a:extLst>
              <a:ext uri="{FF2B5EF4-FFF2-40B4-BE49-F238E27FC236}">
                <a16:creationId xmlns:a16="http://schemas.microsoft.com/office/drawing/2014/main" id="{6FCB611A-D461-20A3-D5E9-40356C383BFD}"/>
              </a:ext>
              <a:ext uri="{C183D7F6-B498-43B3-948B-1728B52AA6E4}">
                <adec:decorative xmlns:adec="http://schemas.microsoft.com/office/drawing/2017/decorative" val="1"/>
              </a:ext>
            </a:extLst>
          </p:cNvPr>
          <p:cNvPicPr>
            <a:picLocks noGrp="1" noChangeAspect="1"/>
          </p:cNvPicPr>
          <p:nvPr>
            <p:ph type="pic" sz="quarter" idx="16"/>
          </p:nvPr>
        </p:nvPicPr>
        <p:blipFill rotWithShape="1">
          <a:blip r:embed="rId5" cstate="screen">
            <a:extLst>
              <a:ext uri="{BEBA8EAE-BF5A-486C-A8C5-ECC9F3942E4B}">
                <a14:imgProps xmlns:a14="http://schemas.microsoft.com/office/drawing/2010/main">
                  <a14:imgLayer r:embed="rId6">
                    <a14:imgEffect>
                      <a14:colorTemperature colorTemp="5500"/>
                    </a14:imgEffect>
                    <a14:imgEffect>
                      <a14:brightnessContrast bright="5000"/>
                    </a14:imgEffect>
                  </a14:imgLayer>
                </a14:imgProps>
              </a:ext>
              <a:ext uri="{28A0092B-C50C-407E-A947-70E740481C1C}">
                <a14:useLocalDpi xmlns:a14="http://schemas.microsoft.com/office/drawing/2010/main"/>
              </a:ext>
            </a:extLst>
          </a:blip>
          <a:srcRect/>
          <a:stretch/>
        </p:blipFill>
        <p:spPr>
          <a:xfrm>
            <a:off x="2678863" y="1826267"/>
            <a:ext cx="1833301" cy="2219614"/>
          </a:xfrm>
        </p:spPr>
      </p:pic>
      <p:sp>
        <p:nvSpPr>
          <p:cNvPr id="13" name="Text Placeholder 12">
            <a:extLst>
              <a:ext uri="{FF2B5EF4-FFF2-40B4-BE49-F238E27FC236}">
                <a16:creationId xmlns:a16="http://schemas.microsoft.com/office/drawing/2014/main" id="{EAD760B9-F653-D230-5E1A-84C5B1CC167C}"/>
              </a:ext>
            </a:extLst>
          </p:cNvPr>
          <p:cNvSpPr>
            <a:spLocks noGrp="1"/>
          </p:cNvSpPr>
          <p:nvPr>
            <p:ph type="body" sz="quarter" idx="21"/>
          </p:nvPr>
        </p:nvSpPr>
        <p:spPr>
          <a:xfrm>
            <a:off x="2678863" y="4183024"/>
            <a:ext cx="1833301" cy="1281341"/>
          </a:xfrm>
        </p:spPr>
        <p:txBody>
          <a:bodyPr/>
          <a:lstStyle/>
          <a:p>
            <a:pPr algn="ctr">
              <a:spcAft>
                <a:spcPts val="1800"/>
              </a:spcAft>
            </a:pPr>
            <a:r>
              <a:rPr lang="en-US" sz="2000" dirty="0">
                <a:latin typeface="Montserrat" panose="00000500000000000000" pitchFamily="2" charset="0"/>
              </a:rPr>
              <a:t>Preschool</a:t>
            </a:r>
          </a:p>
          <a:p>
            <a:pPr algn="ctr">
              <a:spcBef>
                <a:spcPts val="2100"/>
              </a:spcBef>
            </a:pPr>
            <a:r>
              <a:rPr lang="en-US" sz="2000" b="1" dirty="0">
                <a:latin typeface="Montserrat" panose="00000500000000000000" pitchFamily="2" charset="0"/>
              </a:rPr>
              <a:t>(1 – 5)</a:t>
            </a:r>
            <a:endParaRPr lang="en-US" sz="2000" b="1" dirty="0"/>
          </a:p>
        </p:txBody>
      </p:sp>
      <p:pic>
        <p:nvPicPr>
          <p:cNvPr id="22" name="Picture Placeholder 21">
            <a:extLst>
              <a:ext uri="{FF2B5EF4-FFF2-40B4-BE49-F238E27FC236}">
                <a16:creationId xmlns:a16="http://schemas.microsoft.com/office/drawing/2014/main" id="{80F84EA9-394D-396B-AC21-F78BA3F3B809}"/>
              </a:ext>
              <a:ext uri="{C183D7F6-B498-43B3-948B-1728B52AA6E4}">
                <adec:decorative xmlns:adec="http://schemas.microsoft.com/office/drawing/2017/decorative" val="1"/>
              </a:ext>
            </a:extLst>
          </p:cNvPr>
          <p:cNvPicPr>
            <a:picLocks noGrp="1" noChangeAspect="1"/>
          </p:cNvPicPr>
          <p:nvPr>
            <p:ph type="pic" sz="quarter" idx="17"/>
          </p:nvPr>
        </p:nvPicPr>
        <p:blipFill rotWithShape="1">
          <a:blip r:embed="rId7" cstate="screen">
            <a:extLst>
              <a:ext uri="{BEBA8EAE-BF5A-486C-A8C5-ECC9F3942E4B}">
                <a14:imgProps xmlns:a14="http://schemas.microsoft.com/office/drawing/2010/main">
                  <a14:imgLayer r:embed="rId8">
                    <a14:imgEffect>
                      <a14:colorTemperature colorTemp="5000"/>
                    </a14:imgEffect>
                    <a14:imgEffect>
                      <a14:brightnessContrast bright="5000" contrast="4000"/>
                    </a14:imgEffect>
                  </a14:imgLayer>
                </a14:imgProps>
              </a:ext>
              <a:ext uri="{28A0092B-C50C-407E-A947-70E740481C1C}">
                <a14:useLocalDpi xmlns:a14="http://schemas.microsoft.com/office/drawing/2010/main"/>
              </a:ext>
            </a:extLst>
          </a:blip>
          <a:srcRect/>
          <a:stretch/>
        </p:blipFill>
        <p:spPr>
          <a:xfrm>
            <a:off x="4714645" y="1832617"/>
            <a:ext cx="1833301" cy="2219614"/>
          </a:xfrm>
        </p:spPr>
      </p:pic>
      <p:sp>
        <p:nvSpPr>
          <p:cNvPr id="14" name="Text Placeholder 13">
            <a:extLst>
              <a:ext uri="{FF2B5EF4-FFF2-40B4-BE49-F238E27FC236}">
                <a16:creationId xmlns:a16="http://schemas.microsoft.com/office/drawing/2014/main" id="{88A934C5-1294-7E8F-DCD4-894DE2D16686}"/>
              </a:ext>
            </a:extLst>
          </p:cNvPr>
          <p:cNvSpPr>
            <a:spLocks noGrp="1"/>
          </p:cNvSpPr>
          <p:nvPr>
            <p:ph type="body" sz="quarter" idx="22"/>
          </p:nvPr>
        </p:nvSpPr>
        <p:spPr>
          <a:xfrm>
            <a:off x="4635133" y="4183024"/>
            <a:ext cx="2035781" cy="1281341"/>
          </a:xfrm>
        </p:spPr>
        <p:txBody>
          <a:bodyPr/>
          <a:lstStyle/>
          <a:p>
            <a:pPr algn="ctr"/>
            <a:r>
              <a:rPr lang="en-US" sz="2000" dirty="0"/>
              <a:t>Transitional Kindergarten</a:t>
            </a:r>
          </a:p>
          <a:p>
            <a:pPr algn="ctr"/>
            <a:r>
              <a:rPr lang="en-US" sz="2000" b="1" dirty="0">
                <a:latin typeface="Montserrat" panose="00000500000000000000" pitchFamily="2" charset="0"/>
              </a:rPr>
              <a:t>(1 – 10)</a:t>
            </a:r>
            <a:endParaRPr lang="en-US" sz="2000" b="1" dirty="0"/>
          </a:p>
        </p:txBody>
      </p:sp>
      <p:pic>
        <p:nvPicPr>
          <p:cNvPr id="24" name="Picture Placeholder 23">
            <a:extLst>
              <a:ext uri="{FF2B5EF4-FFF2-40B4-BE49-F238E27FC236}">
                <a16:creationId xmlns:a16="http://schemas.microsoft.com/office/drawing/2014/main" id="{C3FAC1B2-FE6E-CBEC-5AED-5295BF258EEF}"/>
              </a:ext>
              <a:ext uri="{C183D7F6-B498-43B3-948B-1728B52AA6E4}">
                <adec:decorative xmlns:adec="http://schemas.microsoft.com/office/drawing/2017/decorative" val="1"/>
              </a:ext>
            </a:extLst>
          </p:cNvPr>
          <p:cNvPicPr>
            <a:picLocks noGrp="1" noChangeAspect="1"/>
          </p:cNvPicPr>
          <p:nvPr>
            <p:ph type="pic" sz="quarter" idx="18"/>
          </p:nvPr>
        </p:nvPicPr>
        <p:blipFill rotWithShape="1">
          <a:blip r:embed="rId9" cstate="screen">
            <a:extLst>
              <a:ext uri="{BEBA8EAE-BF5A-486C-A8C5-ECC9F3942E4B}">
                <a14:imgProps xmlns:a14="http://schemas.microsoft.com/office/drawing/2010/main">
                  <a14:imgLayer r:embed="rId10">
                    <a14:imgEffect>
                      <a14:colorTemperature colorTemp="5500"/>
                    </a14:imgEffect>
                    <a14:imgEffect>
                      <a14:brightnessContrast bright="3000"/>
                    </a14:imgEffect>
                  </a14:imgLayer>
                </a14:imgProps>
              </a:ext>
              <a:ext uri="{28A0092B-C50C-407E-A947-70E740481C1C}">
                <a14:useLocalDpi xmlns:a14="http://schemas.microsoft.com/office/drawing/2010/main"/>
              </a:ext>
            </a:extLst>
          </a:blip>
          <a:srcRect/>
          <a:stretch/>
        </p:blipFill>
        <p:spPr>
          <a:xfrm>
            <a:off x="6750427" y="1838967"/>
            <a:ext cx="1833301" cy="2219614"/>
          </a:xfrm>
        </p:spPr>
      </p:pic>
      <p:sp>
        <p:nvSpPr>
          <p:cNvPr id="15" name="Text Placeholder 14">
            <a:extLst>
              <a:ext uri="{FF2B5EF4-FFF2-40B4-BE49-F238E27FC236}">
                <a16:creationId xmlns:a16="http://schemas.microsoft.com/office/drawing/2014/main" id="{B8E5D8A6-1E97-0FA2-25AC-4F66FD25157C}"/>
              </a:ext>
            </a:extLst>
          </p:cNvPr>
          <p:cNvSpPr>
            <a:spLocks noGrp="1"/>
          </p:cNvSpPr>
          <p:nvPr>
            <p:ph type="body" sz="quarter" idx="23"/>
          </p:nvPr>
        </p:nvSpPr>
        <p:spPr>
          <a:xfrm>
            <a:off x="6710670" y="4186648"/>
            <a:ext cx="1912813" cy="1281341"/>
          </a:xfrm>
        </p:spPr>
        <p:txBody>
          <a:bodyPr/>
          <a:lstStyle/>
          <a:p>
            <a:pPr algn="ctr">
              <a:spcAft>
                <a:spcPts val="1800"/>
              </a:spcAft>
            </a:pPr>
            <a:r>
              <a:rPr lang="en-US" sz="2000" dirty="0">
                <a:latin typeface="Montserrat" panose="00000500000000000000" pitchFamily="2" charset="0"/>
              </a:rPr>
              <a:t>Kindergarten</a:t>
            </a:r>
          </a:p>
          <a:p>
            <a:pPr algn="ctr">
              <a:spcBef>
                <a:spcPts val="2100"/>
              </a:spcBef>
            </a:pPr>
            <a:r>
              <a:rPr lang="en-US" sz="2000" b="1" dirty="0">
                <a:latin typeface="Montserrat" panose="00000500000000000000" pitchFamily="2" charset="0"/>
              </a:rPr>
              <a:t>(1 – 20)</a:t>
            </a:r>
            <a:endParaRPr lang="en-US" sz="2000" b="1" dirty="0"/>
          </a:p>
        </p:txBody>
      </p:sp>
      <p:pic>
        <p:nvPicPr>
          <p:cNvPr id="26" name="Picture Placeholder 25">
            <a:extLst>
              <a:ext uri="{FF2B5EF4-FFF2-40B4-BE49-F238E27FC236}">
                <a16:creationId xmlns:a16="http://schemas.microsoft.com/office/drawing/2014/main" id="{BF59CA79-E5B4-12C7-E3E5-A78E0FEA0A84}"/>
              </a:ext>
              <a:ext uri="{C183D7F6-B498-43B3-948B-1728B52AA6E4}">
                <adec:decorative xmlns:adec="http://schemas.microsoft.com/office/drawing/2017/decorative" val="1"/>
              </a:ext>
            </a:extLst>
          </p:cNvPr>
          <p:cNvPicPr>
            <a:picLocks noGrp="1" noChangeAspect="1"/>
          </p:cNvPicPr>
          <p:nvPr>
            <p:ph type="pic" sz="quarter" idx="19"/>
          </p:nvPr>
        </p:nvPicPr>
        <p:blipFill rotWithShape="1">
          <a:blip r:embed="rId11" cstate="screen">
            <a:extLst>
              <a:ext uri="{BEBA8EAE-BF5A-486C-A8C5-ECC9F3942E4B}">
                <a14:imgProps xmlns:a14="http://schemas.microsoft.com/office/drawing/2010/main">
                  <a14:imgLayer r:embed="rId12">
                    <a14:imgEffect>
                      <a14:colorTemperature colorTemp="5500"/>
                    </a14:imgEffect>
                    <a14:imgEffect>
                      <a14:brightnessContrast bright="12000"/>
                    </a14:imgEffect>
                  </a14:imgLayer>
                </a14:imgProps>
              </a:ext>
              <a:ext uri="{28A0092B-C50C-407E-A947-70E740481C1C}">
                <a14:useLocalDpi xmlns:a14="http://schemas.microsoft.com/office/drawing/2010/main"/>
              </a:ext>
            </a:extLst>
          </a:blip>
          <a:srcRect/>
          <a:stretch/>
        </p:blipFill>
        <p:spPr>
          <a:xfrm>
            <a:off x="8925354" y="1845317"/>
            <a:ext cx="1833301" cy="2219614"/>
          </a:xfrm>
        </p:spPr>
      </p:pic>
      <p:sp>
        <p:nvSpPr>
          <p:cNvPr id="16" name="Text Placeholder 15">
            <a:extLst>
              <a:ext uri="{FF2B5EF4-FFF2-40B4-BE49-F238E27FC236}">
                <a16:creationId xmlns:a16="http://schemas.microsoft.com/office/drawing/2014/main" id="{7B3CCC97-1E01-723F-F926-3BBA48CD16A8}"/>
              </a:ext>
            </a:extLst>
          </p:cNvPr>
          <p:cNvSpPr>
            <a:spLocks noGrp="1"/>
          </p:cNvSpPr>
          <p:nvPr>
            <p:ph type="body" sz="quarter" idx="24"/>
          </p:nvPr>
        </p:nvSpPr>
        <p:spPr>
          <a:xfrm>
            <a:off x="8925353" y="4183024"/>
            <a:ext cx="1833301" cy="1281341"/>
          </a:xfrm>
        </p:spPr>
        <p:txBody>
          <a:bodyPr/>
          <a:lstStyle/>
          <a:p>
            <a:pPr algn="ctr">
              <a:spcAft>
                <a:spcPts val="1800"/>
              </a:spcAft>
            </a:pPr>
            <a:r>
              <a:rPr lang="en-US" sz="2000" dirty="0">
                <a:latin typeface="Montserrat" panose="00000500000000000000" pitchFamily="2" charset="0"/>
              </a:rPr>
              <a:t>Elementary</a:t>
            </a:r>
          </a:p>
          <a:p>
            <a:pPr algn="ctr">
              <a:spcBef>
                <a:spcPts val="2100"/>
              </a:spcBef>
            </a:pPr>
            <a:r>
              <a:rPr lang="en-US" sz="2000" b="1" dirty="0">
                <a:latin typeface="Montserrat" panose="00000500000000000000" pitchFamily="2" charset="0"/>
              </a:rPr>
              <a:t>(1 – 100)</a:t>
            </a:r>
            <a:endParaRPr lang="en-US" sz="2000" b="1" dirty="0"/>
          </a:p>
        </p:txBody>
      </p:sp>
      <p:sp>
        <p:nvSpPr>
          <p:cNvPr id="6" name="Text Placeholder 5">
            <a:extLst>
              <a:ext uri="{FF2B5EF4-FFF2-40B4-BE49-F238E27FC236}">
                <a16:creationId xmlns:a16="http://schemas.microsoft.com/office/drawing/2014/main" id="{263972DE-9ED3-9460-F890-FE8EE94862D5}"/>
              </a:ext>
            </a:extLst>
          </p:cNvPr>
          <p:cNvSpPr>
            <a:spLocks noGrp="1"/>
          </p:cNvSpPr>
          <p:nvPr>
            <p:ph type="body" sz="quarter" idx="14"/>
          </p:nvPr>
        </p:nvSpPr>
        <p:spPr/>
        <p:txBody>
          <a:bodyPr/>
          <a:lstStyle/>
          <a:p>
            <a:r>
              <a:rPr lang="en-US" dirty="0"/>
              <a:t>California Department of Education (2013, 2024)</a:t>
            </a:r>
          </a:p>
        </p:txBody>
      </p:sp>
    </p:spTree>
    <p:extLst>
      <p:ext uri="{BB962C8B-B14F-4D97-AF65-F5344CB8AC3E}">
        <p14:creationId xmlns:p14="http://schemas.microsoft.com/office/powerpoint/2010/main" val="1112797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3155090-8064-AA3D-5083-CA7ACC80F808}"/>
              </a:ext>
            </a:extLst>
          </p:cNvPr>
          <p:cNvSpPr>
            <a:spLocks noGrp="1"/>
          </p:cNvSpPr>
          <p:nvPr>
            <p:ph type="title"/>
          </p:nvPr>
        </p:nvSpPr>
        <p:spPr>
          <a:xfrm>
            <a:off x="851646" y="58841"/>
            <a:ext cx="10834075" cy="923330"/>
          </a:xfrm>
        </p:spPr>
        <p:txBody>
          <a:bodyPr/>
          <a:lstStyle/>
          <a:p>
            <a:r>
              <a:rPr lang="en-US" dirty="0"/>
              <a:t>Addition and subtraction problems advance over time: Format</a:t>
            </a:r>
          </a:p>
        </p:txBody>
      </p:sp>
      <p:pic>
        <p:nvPicPr>
          <p:cNvPr id="25" name="Picture Placeholder 24">
            <a:extLst>
              <a:ext uri="{FF2B5EF4-FFF2-40B4-BE49-F238E27FC236}">
                <a16:creationId xmlns:a16="http://schemas.microsoft.com/office/drawing/2014/main" id="{C3EC7AC1-B169-DB55-8F0C-FFB0921BE199}"/>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a:off x="1352134" y="1341386"/>
            <a:ext cx="2072223" cy="1640358"/>
          </a:xfrm>
        </p:spPr>
      </p:pic>
      <p:pic>
        <p:nvPicPr>
          <p:cNvPr id="27" name="Picture Placeholder 26">
            <a:extLst>
              <a:ext uri="{FF2B5EF4-FFF2-40B4-BE49-F238E27FC236}">
                <a16:creationId xmlns:a16="http://schemas.microsoft.com/office/drawing/2014/main" id="{BB42D82F-BCCE-5D23-B0A8-141A0441E443}"/>
              </a:ext>
              <a:ext uri="{C183D7F6-B498-43B3-948B-1728B52AA6E4}">
                <adec:decorative xmlns:adec="http://schemas.microsoft.com/office/drawing/2017/decorative" val="1"/>
              </a:ext>
            </a:extLst>
          </p:cNvPr>
          <p:cNvPicPr>
            <a:picLocks noGrp="1" noChangeAspect="1"/>
          </p:cNvPicPr>
          <p:nvPr>
            <p:ph type="pic" sz="quarter" idx="16"/>
          </p:nvPr>
        </p:nvPicPr>
        <p:blipFill rotWithShape="1">
          <a:blip r:embed="rId4" cstate="screen">
            <a:extLst>
              <a:ext uri="{BEBA8EAE-BF5A-486C-A8C5-ECC9F3942E4B}">
                <a14:imgProps xmlns:a14="http://schemas.microsoft.com/office/drawing/2010/main">
                  <a14:imgLayer r:embed="rId5">
                    <a14:imgEffect>
                      <a14:colorTemperature colorTemp="4500"/>
                    </a14:imgEffect>
                    <a14:imgEffect>
                      <a14:brightnessContrast bright="-2000" contrast="-3000"/>
                    </a14:imgEffect>
                  </a14:imgLayer>
                </a14:imgProps>
              </a:ext>
              <a:ext uri="{28A0092B-C50C-407E-A947-70E740481C1C}">
                <a14:useLocalDpi xmlns:a14="http://schemas.microsoft.com/office/drawing/2010/main"/>
              </a:ext>
            </a:extLst>
          </a:blip>
          <a:srcRect/>
          <a:stretch/>
        </p:blipFill>
        <p:spPr/>
      </p:pic>
      <p:pic>
        <p:nvPicPr>
          <p:cNvPr id="29" name="Picture Placeholder 28">
            <a:extLst>
              <a:ext uri="{FF2B5EF4-FFF2-40B4-BE49-F238E27FC236}">
                <a16:creationId xmlns:a16="http://schemas.microsoft.com/office/drawing/2014/main" id="{F8F3B775-8F55-2CF4-6172-3C62DB256CBF}"/>
              </a:ext>
              <a:ext uri="{C183D7F6-B498-43B3-948B-1728B52AA6E4}">
                <adec:decorative xmlns:adec="http://schemas.microsoft.com/office/drawing/2017/decorative" val="1"/>
              </a:ext>
            </a:extLst>
          </p:cNvPr>
          <p:cNvPicPr>
            <a:picLocks noGrp="1" noChangeAspect="1"/>
          </p:cNvPicPr>
          <p:nvPr>
            <p:ph type="pic" sz="quarter" idx="17"/>
          </p:nvPr>
        </p:nvPicPr>
        <p:blipFill rotWithShape="1">
          <a:blip r:embed="rId6" cstate="screen">
            <a:extLst>
              <a:ext uri="{BEBA8EAE-BF5A-486C-A8C5-ECC9F3942E4B}">
                <a14:imgProps xmlns:a14="http://schemas.microsoft.com/office/drawing/2010/main">
                  <a14:imgLayer r:embed="rId7">
                    <a14:imgEffect>
                      <a14:colorTemperature colorTemp="4800"/>
                    </a14:imgEffect>
                    <a14:imgEffect>
                      <a14:saturation sat="110000"/>
                    </a14:imgEffect>
                    <a14:imgEffect>
                      <a14:brightnessContrast bright="7000" contrast="4000"/>
                    </a14:imgEffect>
                  </a14:imgLayer>
                </a14:imgProps>
              </a:ext>
              <a:ext uri="{28A0092B-C50C-407E-A947-70E740481C1C}">
                <a14:useLocalDpi xmlns:a14="http://schemas.microsoft.com/office/drawing/2010/main"/>
              </a:ext>
            </a:extLst>
          </a:blip>
          <a:srcRect/>
          <a:stretch/>
        </p:blipFill>
        <p:spPr>
          <a:xfrm>
            <a:off x="7830767" y="1341386"/>
            <a:ext cx="2072223" cy="1640358"/>
          </a:xfrm>
        </p:spPr>
      </p:pic>
      <p:sp>
        <p:nvSpPr>
          <p:cNvPr id="21" name="Text Placeholder 20">
            <a:extLst>
              <a:ext uri="{FF2B5EF4-FFF2-40B4-BE49-F238E27FC236}">
                <a16:creationId xmlns:a16="http://schemas.microsoft.com/office/drawing/2014/main" id="{19F44CCF-0E0F-2395-BC1E-AC1EA0449921}"/>
              </a:ext>
            </a:extLst>
          </p:cNvPr>
          <p:cNvSpPr>
            <a:spLocks noGrp="1"/>
          </p:cNvSpPr>
          <p:nvPr>
            <p:ph type="body" sz="quarter" idx="20"/>
          </p:nvPr>
        </p:nvSpPr>
        <p:spPr/>
        <p:txBody>
          <a:bodyPr/>
          <a:lstStyle/>
          <a:p>
            <a:r>
              <a:rPr lang="en-US" b="1" dirty="0">
                <a:latin typeface="Montserrat" panose="00000500000000000000" pitchFamily="2" charset="0"/>
              </a:rPr>
              <a:t>Play and</a:t>
            </a:r>
            <a:r>
              <a:rPr lang="en-US" b="1" dirty="0">
                <a:solidFill>
                  <a:srgbClr val="FF0000"/>
                </a:solidFill>
                <a:latin typeface="Montserrat" panose="00000500000000000000" pitchFamily="2" charset="0"/>
              </a:rPr>
              <a:t> </a:t>
            </a:r>
            <a:r>
              <a:rPr lang="en-US" b="1" dirty="0">
                <a:latin typeface="Montserrat" panose="00000500000000000000" pitchFamily="2" charset="0"/>
              </a:rPr>
              <a:t>Daily Routines</a:t>
            </a:r>
          </a:p>
        </p:txBody>
      </p:sp>
      <p:pic>
        <p:nvPicPr>
          <p:cNvPr id="31" name="Picture Placeholder 30">
            <a:extLst>
              <a:ext uri="{FF2B5EF4-FFF2-40B4-BE49-F238E27FC236}">
                <a16:creationId xmlns:a16="http://schemas.microsoft.com/office/drawing/2014/main" id="{B4A0E80A-E125-AE0D-F292-9A45DBE08FCA}"/>
              </a:ext>
              <a:ext uri="{C183D7F6-B498-43B3-948B-1728B52AA6E4}">
                <adec:decorative xmlns:adec="http://schemas.microsoft.com/office/drawing/2017/decorative" val="1"/>
              </a:ext>
            </a:extLst>
          </p:cNvPr>
          <p:cNvPicPr>
            <a:picLocks noGrp="1" noChangeAspect="1"/>
          </p:cNvPicPr>
          <p:nvPr>
            <p:ph type="pic" sz="quarter" idx="18"/>
          </p:nvPr>
        </p:nvPicPr>
        <p:blipFill rotWithShape="1">
          <a:blip r:embed="rId8" cstate="screen">
            <a:extLst>
              <a:ext uri="{BEBA8EAE-BF5A-486C-A8C5-ECC9F3942E4B}">
                <a14:imgProps xmlns:a14="http://schemas.microsoft.com/office/drawing/2010/main">
                  <a14:imgLayer r:embed="rId9">
                    <a14:imgEffect>
                      <a14:colorTemperature colorTemp="5500"/>
                    </a14:imgEffect>
                    <a14:imgEffect>
                      <a14:brightnessContrast bright="14000" contrast="13000"/>
                    </a14:imgEffect>
                  </a14:imgLayer>
                </a14:imgProps>
              </a:ext>
              <a:ext uri="{28A0092B-C50C-407E-A947-70E740481C1C}">
                <a14:useLocalDpi xmlns:a14="http://schemas.microsoft.com/office/drawing/2010/main"/>
              </a:ext>
            </a:extLst>
          </a:blip>
          <a:srcRect/>
          <a:stretch/>
        </p:blipFill>
        <p:spPr>
          <a:xfrm>
            <a:off x="1352135" y="3606515"/>
            <a:ext cx="2072223" cy="1640358"/>
          </a:xfrm>
        </p:spPr>
      </p:pic>
      <p:pic>
        <p:nvPicPr>
          <p:cNvPr id="33" name="Picture Placeholder 32">
            <a:extLst>
              <a:ext uri="{FF2B5EF4-FFF2-40B4-BE49-F238E27FC236}">
                <a16:creationId xmlns:a16="http://schemas.microsoft.com/office/drawing/2014/main" id="{56C7867F-D34F-7462-00F0-A93BB40A33B3}"/>
              </a:ext>
              <a:ext uri="{C183D7F6-B498-43B3-948B-1728B52AA6E4}">
                <adec:decorative xmlns:adec="http://schemas.microsoft.com/office/drawing/2017/decorative" val="1"/>
              </a:ext>
            </a:extLst>
          </p:cNvPr>
          <p:cNvPicPr>
            <a:picLocks noGrp="1" noChangeAspect="1"/>
          </p:cNvPicPr>
          <p:nvPr>
            <p:ph type="pic" sz="quarter" idx="19"/>
          </p:nvPr>
        </p:nvPicPr>
        <p:blipFill rotWithShape="1">
          <a:blip r:embed="rId10" cstate="screen">
            <a:extLst>
              <a:ext uri="{BEBA8EAE-BF5A-486C-A8C5-ECC9F3942E4B}">
                <a14:imgProps xmlns:a14="http://schemas.microsoft.com/office/drawing/2010/main">
                  <a14:imgLayer r:embed="rId11">
                    <a14:imgEffect>
                      <a14:colorTemperature colorTemp="5000"/>
                    </a14:imgEffect>
                    <a14:imgEffect>
                      <a14:brightnessContrast bright="5000"/>
                    </a14:imgEffect>
                  </a14:imgLayer>
                </a14:imgProps>
              </a:ext>
              <a:ext uri="{28A0092B-C50C-407E-A947-70E740481C1C}">
                <a14:useLocalDpi xmlns:a14="http://schemas.microsoft.com/office/drawing/2010/main"/>
              </a:ext>
            </a:extLst>
          </a:blip>
          <a:srcRect/>
          <a:stretch/>
        </p:blipFill>
        <p:spPr>
          <a:xfrm>
            <a:off x="4591452" y="3626393"/>
            <a:ext cx="2072223" cy="1640358"/>
          </a:xfrm>
        </p:spPr>
      </p:pic>
      <p:pic>
        <p:nvPicPr>
          <p:cNvPr id="35" name="Picture Placeholder 34">
            <a:extLst>
              <a:ext uri="{FF2B5EF4-FFF2-40B4-BE49-F238E27FC236}">
                <a16:creationId xmlns:a16="http://schemas.microsoft.com/office/drawing/2014/main" id="{0C52E356-F317-CC88-820F-F832AA7AC3E7}"/>
              </a:ext>
              <a:ext uri="{C183D7F6-B498-43B3-948B-1728B52AA6E4}">
                <adec:decorative xmlns:adec="http://schemas.microsoft.com/office/drawing/2017/decorative" val="1"/>
              </a:ext>
            </a:extLst>
          </p:cNvPr>
          <p:cNvPicPr>
            <a:picLocks noGrp="1" noChangeAspect="1"/>
          </p:cNvPicPr>
          <p:nvPr>
            <p:ph type="pic" sz="quarter" idx="22"/>
          </p:nvPr>
        </p:nvPicPr>
        <p:blipFill rotWithShape="1">
          <a:blip r:embed="rId12" cstate="screen">
            <a:extLst>
              <a:ext uri="{BEBA8EAE-BF5A-486C-A8C5-ECC9F3942E4B}">
                <a14:imgProps xmlns:a14="http://schemas.microsoft.com/office/drawing/2010/main">
                  <a14:imgLayer r:embed="rId13">
                    <a14:imgEffect>
                      <a14:brightnessContrast bright="24000"/>
                    </a14:imgEffect>
                  </a14:imgLayer>
                </a14:imgProps>
              </a:ext>
              <a:ext uri="{28A0092B-C50C-407E-A947-70E740481C1C}">
                <a14:useLocalDpi xmlns:a14="http://schemas.microsoft.com/office/drawing/2010/main"/>
              </a:ext>
            </a:extLst>
          </a:blip>
          <a:srcRect/>
          <a:stretch/>
        </p:blipFill>
        <p:spPr>
          <a:xfrm>
            <a:off x="7830767" y="3626393"/>
            <a:ext cx="2072223" cy="1640358"/>
          </a:xfrm>
        </p:spPr>
      </p:pic>
      <p:sp>
        <p:nvSpPr>
          <p:cNvPr id="22" name="Text Placeholder 21">
            <a:extLst>
              <a:ext uri="{FF2B5EF4-FFF2-40B4-BE49-F238E27FC236}">
                <a16:creationId xmlns:a16="http://schemas.microsoft.com/office/drawing/2014/main" id="{6D24AD77-A89B-E297-2749-17DC15EF6F74}"/>
              </a:ext>
            </a:extLst>
          </p:cNvPr>
          <p:cNvSpPr>
            <a:spLocks noGrp="1"/>
          </p:cNvSpPr>
          <p:nvPr>
            <p:ph type="body" sz="quarter" idx="21"/>
          </p:nvPr>
        </p:nvSpPr>
        <p:spPr>
          <a:xfrm>
            <a:off x="1050426" y="5296760"/>
            <a:ext cx="9154274" cy="530298"/>
          </a:xfrm>
        </p:spPr>
        <p:txBody>
          <a:bodyPr/>
          <a:lstStyle/>
          <a:p>
            <a:r>
              <a:rPr lang="en-US" b="1" dirty="0">
                <a:latin typeface="Montserrat" panose="00000500000000000000" pitchFamily="2" charset="0"/>
              </a:rPr>
              <a:t>Abstract Representations</a:t>
            </a:r>
          </a:p>
        </p:txBody>
      </p:sp>
      <p:sp>
        <p:nvSpPr>
          <p:cNvPr id="15" name="Text Placeholder 14">
            <a:extLst>
              <a:ext uri="{FF2B5EF4-FFF2-40B4-BE49-F238E27FC236}">
                <a16:creationId xmlns:a16="http://schemas.microsoft.com/office/drawing/2014/main" id="{A32D7B88-63B3-704C-9B8F-322CD6FBA14F}"/>
              </a:ext>
            </a:extLst>
          </p:cNvPr>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2796314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4BE0C53B-EBE1-146A-3345-128CFCD042C2}"/>
              </a:ext>
            </a:extLst>
          </p:cNvPr>
          <p:cNvSpPr>
            <a:spLocks noGrp="1"/>
          </p:cNvSpPr>
          <p:nvPr>
            <p:ph type="title"/>
          </p:nvPr>
        </p:nvSpPr>
        <p:spPr>
          <a:xfrm>
            <a:off x="838199" y="19084"/>
            <a:ext cx="10812517" cy="923330"/>
          </a:xfrm>
        </p:spPr>
        <p:txBody>
          <a:bodyPr/>
          <a:lstStyle/>
          <a:p>
            <a:r>
              <a:rPr lang="en-US" dirty="0"/>
              <a:t>Addition and subtraction problems advance over time: Problem Types</a:t>
            </a:r>
          </a:p>
        </p:txBody>
      </p:sp>
      <p:sp>
        <p:nvSpPr>
          <p:cNvPr id="20" name="Content Placeholder 19">
            <a:extLst>
              <a:ext uri="{FF2B5EF4-FFF2-40B4-BE49-F238E27FC236}">
                <a16:creationId xmlns:a16="http://schemas.microsoft.com/office/drawing/2014/main" id="{B6B74D4D-1C7C-8FED-4891-FDEC007BCE61}"/>
              </a:ext>
            </a:extLst>
          </p:cNvPr>
          <p:cNvSpPr>
            <a:spLocks noGrp="1"/>
          </p:cNvSpPr>
          <p:nvPr>
            <p:ph sz="half" idx="1"/>
          </p:nvPr>
        </p:nvSpPr>
        <p:spPr>
          <a:xfrm>
            <a:off x="599664" y="1324303"/>
            <a:ext cx="5181600" cy="4627052"/>
          </a:xfrm>
        </p:spPr>
        <p:txBody>
          <a:bodyPr>
            <a:normAutofit/>
          </a:bodyPr>
          <a:lstStyle/>
          <a:p>
            <a:pPr>
              <a:lnSpc>
                <a:spcPct val="110000"/>
              </a:lnSpc>
              <a:spcAft>
                <a:spcPts val="1200"/>
              </a:spcAft>
            </a:pPr>
            <a:r>
              <a:rPr lang="en-US" sz="2400" b="1" dirty="0"/>
              <a:t>End unknown:</a:t>
            </a:r>
          </a:p>
          <a:p>
            <a:pPr>
              <a:lnSpc>
                <a:spcPct val="110000"/>
              </a:lnSpc>
              <a:spcAft>
                <a:spcPts val="1200"/>
              </a:spcAft>
            </a:pPr>
            <a:r>
              <a:rPr lang="en-US" sz="2400" b="1" dirty="0">
                <a:solidFill>
                  <a:srgbClr val="4C8503"/>
                </a:solidFill>
              </a:rPr>
              <a:t> I have 4 markers, and my friend has 2. How many markers do we have all together?</a:t>
            </a:r>
          </a:p>
          <a:p>
            <a:pPr>
              <a:lnSpc>
                <a:spcPct val="110000"/>
              </a:lnSpc>
              <a:spcAft>
                <a:spcPts val="1200"/>
              </a:spcAft>
            </a:pPr>
            <a:r>
              <a:rPr lang="en-US" sz="2400" dirty="0"/>
              <a:t> “How many we have all together” is unknown.</a:t>
            </a:r>
          </a:p>
          <a:p>
            <a:pPr>
              <a:lnSpc>
                <a:spcPct val="110000"/>
              </a:lnSpc>
              <a:spcAft>
                <a:spcPts val="1200"/>
              </a:spcAft>
            </a:pPr>
            <a:r>
              <a:rPr lang="en-US" sz="2400" dirty="0"/>
              <a:t>(4 + 2 = ?)</a:t>
            </a:r>
          </a:p>
        </p:txBody>
      </p:sp>
      <p:sp>
        <p:nvSpPr>
          <p:cNvPr id="21" name="Content Placeholder 20">
            <a:extLst>
              <a:ext uri="{FF2B5EF4-FFF2-40B4-BE49-F238E27FC236}">
                <a16:creationId xmlns:a16="http://schemas.microsoft.com/office/drawing/2014/main" id="{6D340DF4-BAA8-6467-1176-4F91AEC17179}"/>
              </a:ext>
            </a:extLst>
          </p:cNvPr>
          <p:cNvSpPr>
            <a:spLocks noGrp="1"/>
          </p:cNvSpPr>
          <p:nvPr>
            <p:ph sz="half" idx="2"/>
          </p:nvPr>
        </p:nvSpPr>
        <p:spPr>
          <a:xfrm>
            <a:off x="5933663" y="1324303"/>
            <a:ext cx="5865813" cy="4627052"/>
          </a:xfrm>
        </p:spPr>
        <p:txBody>
          <a:bodyPr>
            <a:noAutofit/>
          </a:bodyPr>
          <a:lstStyle/>
          <a:p>
            <a:pPr>
              <a:lnSpc>
                <a:spcPct val="110000"/>
              </a:lnSpc>
              <a:spcAft>
                <a:spcPts val="1200"/>
              </a:spcAft>
            </a:pPr>
            <a:r>
              <a:rPr lang="en-US" sz="2400" b="1" dirty="0"/>
              <a:t>Change unknown: </a:t>
            </a:r>
          </a:p>
          <a:p>
            <a:pPr>
              <a:lnSpc>
                <a:spcPct val="110000"/>
              </a:lnSpc>
              <a:spcAft>
                <a:spcPts val="1200"/>
              </a:spcAft>
            </a:pPr>
            <a:r>
              <a:rPr lang="en-US" sz="2400" b="1" dirty="0">
                <a:solidFill>
                  <a:schemeClr val="accent1"/>
                </a:solidFill>
              </a:rPr>
              <a:t>I have 4 markers. My friend also has some markers. All together, we have 6 markers. How many markers does my friend have?</a:t>
            </a:r>
          </a:p>
          <a:p>
            <a:pPr>
              <a:lnSpc>
                <a:spcPct val="110000"/>
              </a:lnSpc>
              <a:spcAft>
                <a:spcPts val="1200"/>
              </a:spcAft>
            </a:pPr>
            <a:r>
              <a:rPr lang="en-US" sz="2400" dirty="0"/>
              <a:t>In “How many markers my friend has,” one of the addends is unknown.</a:t>
            </a:r>
          </a:p>
          <a:p>
            <a:pPr>
              <a:lnSpc>
                <a:spcPct val="120000"/>
              </a:lnSpc>
              <a:spcAft>
                <a:spcPts val="1200"/>
              </a:spcAft>
            </a:pPr>
            <a:r>
              <a:rPr lang="en-US" sz="2400" dirty="0"/>
              <a:t> (4 + ? = 6) </a:t>
            </a:r>
          </a:p>
        </p:txBody>
      </p:sp>
      <p:sp>
        <p:nvSpPr>
          <p:cNvPr id="22" name="Text Placeholder 21">
            <a:extLst>
              <a:ext uri="{FF2B5EF4-FFF2-40B4-BE49-F238E27FC236}">
                <a16:creationId xmlns:a16="http://schemas.microsoft.com/office/drawing/2014/main" id="{316F33DF-0171-C1EC-3927-03ED56375B7E}"/>
              </a:ext>
            </a:extLst>
          </p:cNvPr>
          <p:cNvSpPr>
            <a:spLocks noGrp="1"/>
          </p:cNvSpPr>
          <p:nvPr>
            <p:ph type="body" sz="quarter" idx="14"/>
          </p:nvPr>
        </p:nvSpPr>
        <p:spPr/>
        <p:txBody>
          <a:bodyPr/>
          <a:lstStyle/>
          <a:p>
            <a:r>
              <a:rPr lang="en-US" dirty="0"/>
              <a:t>Clements &amp; Sarama (2020)</a:t>
            </a:r>
          </a:p>
        </p:txBody>
      </p:sp>
    </p:spTree>
    <p:extLst>
      <p:ext uri="{BB962C8B-B14F-4D97-AF65-F5344CB8AC3E}">
        <p14:creationId xmlns:p14="http://schemas.microsoft.com/office/powerpoint/2010/main" val="1103149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EF497-CDB5-4787-D551-278A5DA1F7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753251-4CB1-F5C5-8E48-2649257E2668}"/>
              </a:ext>
            </a:extLst>
          </p:cNvPr>
          <p:cNvSpPr>
            <a:spLocks noGrp="1"/>
          </p:cNvSpPr>
          <p:nvPr>
            <p:ph type="title"/>
          </p:nvPr>
        </p:nvSpPr>
        <p:spPr>
          <a:xfrm>
            <a:off x="1223878" y="2234419"/>
            <a:ext cx="4034118" cy="2923341"/>
          </a:xfrm>
        </p:spPr>
        <p:txBody>
          <a:bodyPr anchor="b" anchorCtr="0">
            <a:normAutofit/>
          </a:bodyPr>
          <a:lstStyle/>
          <a:p>
            <a:pPr>
              <a:spcAft>
                <a:spcPts val="1200"/>
              </a:spcAft>
            </a:pPr>
            <a:r>
              <a:rPr lang="en-US" dirty="0"/>
              <a:t>Observe:</a:t>
            </a:r>
            <a:br>
              <a:rPr lang="en-US" dirty="0"/>
            </a:br>
            <a:r>
              <a:rPr lang="en-US" sz="4400" b="0" dirty="0">
                <a:latin typeface="Montserrat Medium" panose="00000600000000000000" pitchFamily="2" charset="0"/>
              </a:rPr>
              <a:t>Children Adding and Subtracting</a:t>
            </a:r>
            <a:endParaRPr lang="en-US" sz="4400" b="0" dirty="0"/>
          </a:p>
        </p:txBody>
      </p:sp>
      <p:pic>
        <p:nvPicPr>
          <p:cNvPr id="16" name="Picture Placeholder 15">
            <a:extLst>
              <a:ext uri="{FF2B5EF4-FFF2-40B4-BE49-F238E27FC236}">
                <a16:creationId xmlns:a16="http://schemas.microsoft.com/office/drawing/2014/main" id="{A0E192F5-24CF-7F28-32E3-56D7FC3FAA1F}"/>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screen">
            <a:extLst>
              <a:ext uri="{BEBA8EAE-BF5A-486C-A8C5-ECC9F3942E4B}">
                <a14:imgProps xmlns:a14="http://schemas.microsoft.com/office/drawing/2010/main">
                  <a14:imgLayer r:embed="rId4">
                    <a14:imgEffect>
                      <a14:colorTemperature colorTemp="5500"/>
                    </a14:imgEffect>
                  </a14:imgLayer>
                </a14:imgProps>
              </a:ext>
              <a:ext uri="{28A0092B-C50C-407E-A947-70E740481C1C}">
                <a14:useLocalDpi xmlns:a14="http://schemas.microsoft.com/office/drawing/2010/main"/>
              </a:ext>
            </a:extLst>
          </a:blip>
          <a:srcRect/>
          <a:stretch>
            <a:fillRect/>
          </a:stretch>
        </p:blipFill>
        <p:spPr/>
      </p:pic>
      <p:pic>
        <p:nvPicPr>
          <p:cNvPr id="18" name="Picture Placeholder 17">
            <a:extLst>
              <a:ext uri="{FF2B5EF4-FFF2-40B4-BE49-F238E27FC236}">
                <a16:creationId xmlns:a16="http://schemas.microsoft.com/office/drawing/2014/main" id="{DB88F7D6-ECA0-0721-1F8E-97CD09D4BE28}"/>
              </a:ext>
              <a:ext uri="{C183D7F6-B498-43B3-948B-1728B52AA6E4}">
                <adec:decorative xmlns:adec="http://schemas.microsoft.com/office/drawing/2017/decorative" val="1"/>
              </a:ext>
            </a:extLst>
          </p:cNvPr>
          <p:cNvPicPr>
            <a:picLocks noGrp="1"/>
          </p:cNvPicPr>
          <p:nvPr>
            <p:ph type="pic" sz="quarter" idx="15"/>
          </p:nvPr>
        </p:nvPicPr>
        <p:blipFill rotWithShape="1">
          <a:blip r:embed="rId5" cstate="screen">
            <a:extLst>
              <a:ext uri="{28A0092B-C50C-407E-A947-70E740481C1C}">
                <a14:useLocalDpi xmlns:a14="http://schemas.microsoft.com/office/drawing/2010/main"/>
              </a:ext>
            </a:extLst>
          </a:blip>
          <a:srcRect/>
          <a:stretch/>
        </p:blipFill>
        <p:spPr>
          <a:xfrm>
            <a:off x="8951064" y="685800"/>
            <a:ext cx="2742461" cy="2021175"/>
          </a:xfrm>
        </p:spPr>
      </p:pic>
      <p:pic>
        <p:nvPicPr>
          <p:cNvPr id="20" name="Picture Placeholder 19">
            <a:extLst>
              <a:ext uri="{FF2B5EF4-FFF2-40B4-BE49-F238E27FC236}">
                <a16:creationId xmlns:a16="http://schemas.microsoft.com/office/drawing/2014/main" id="{8891DD25-C5CC-E233-C59A-CC1E4BA32130}"/>
              </a:ext>
              <a:ext uri="{C183D7F6-B498-43B3-948B-1728B52AA6E4}">
                <adec:decorative xmlns:adec="http://schemas.microsoft.com/office/drawing/2017/decorative" val="1"/>
              </a:ext>
            </a:extLst>
          </p:cNvPr>
          <p:cNvPicPr>
            <a:picLocks noGrp="1" noChangeAspect="1"/>
          </p:cNvPicPr>
          <p:nvPr>
            <p:ph type="pic" sz="quarter" idx="16"/>
          </p:nvPr>
        </p:nvPicPr>
        <p:blipFill>
          <a:blip r:embed="rId6" cstate="screen">
            <a:extLst>
              <a:ext uri="{BEBA8EAE-BF5A-486C-A8C5-ECC9F3942E4B}">
                <a14:imgProps xmlns:a14="http://schemas.microsoft.com/office/drawing/2010/main">
                  <a14:imgLayer r:embed="rId7">
                    <a14:imgEffect>
                      <a14:colorTemperature colorTemp="5500"/>
                    </a14:imgEffect>
                    <a14:imgEffect>
                      <a14:brightnessContrast bright="8000" contrast="25000"/>
                    </a14:imgEffect>
                  </a14:imgLayer>
                </a14:imgProps>
              </a:ext>
              <a:ext uri="{28A0092B-C50C-407E-A947-70E740481C1C}">
                <a14:useLocalDpi xmlns:a14="http://schemas.microsoft.com/office/drawing/2010/main"/>
              </a:ext>
            </a:extLst>
          </a:blip>
          <a:srcRect/>
          <a:stretch>
            <a:fillRect/>
          </a:stretch>
        </p:blipFill>
        <p:spPr/>
      </p:pic>
      <p:pic>
        <p:nvPicPr>
          <p:cNvPr id="22" name="Picture Placeholder 21">
            <a:extLst>
              <a:ext uri="{FF2B5EF4-FFF2-40B4-BE49-F238E27FC236}">
                <a16:creationId xmlns:a16="http://schemas.microsoft.com/office/drawing/2014/main" id="{789FF7AB-85AE-7C41-487A-29A2EAB23F57}"/>
              </a:ext>
              <a:ext uri="{C183D7F6-B498-43B3-948B-1728B52AA6E4}">
                <adec:decorative xmlns:adec="http://schemas.microsoft.com/office/drawing/2017/decorative" val="1"/>
              </a:ext>
            </a:extLst>
          </p:cNvPr>
          <p:cNvPicPr>
            <a:picLocks noGrp="1" noChangeAspect="1"/>
          </p:cNvPicPr>
          <p:nvPr>
            <p:ph type="pic" sz="quarter" idx="17"/>
          </p:nvPr>
        </p:nvPicPr>
        <p:blipFill>
          <a:blip r:embed="rId8" cstate="screen">
            <a:extLst>
              <a:ext uri="{BEBA8EAE-BF5A-486C-A8C5-ECC9F3942E4B}">
                <a14:imgProps xmlns:a14="http://schemas.microsoft.com/office/drawing/2010/main">
                  <a14:imgLayer r:embed="rId9">
                    <a14:imgEffect>
                      <a14:colorTemperature colorTemp="5500"/>
                    </a14:imgEffect>
                    <a14:imgEffect>
                      <a14:brightnessContrast bright="16000" contrast="-14000"/>
                    </a14:imgEffect>
                  </a14:imgLayer>
                </a14:imgProps>
              </a:ext>
              <a:ext uri="{28A0092B-C50C-407E-A947-70E740481C1C}">
                <a14:useLocalDpi xmlns:a14="http://schemas.microsoft.com/office/drawing/2010/main"/>
              </a:ext>
            </a:extLst>
          </a:blip>
          <a:srcRect/>
          <a:stretch>
            <a:fillRect/>
          </a:stretch>
        </p:blipFill>
        <p:spPr/>
      </p:pic>
      <p:sp>
        <p:nvSpPr>
          <p:cNvPr id="3" name="Content Placeholder 2">
            <a:extLst>
              <a:ext uri="{FF2B5EF4-FFF2-40B4-BE49-F238E27FC236}">
                <a16:creationId xmlns:a16="http://schemas.microsoft.com/office/drawing/2014/main" id="{B43BF177-E588-8DCD-041A-90459B4FBFD3}"/>
              </a:ext>
            </a:extLst>
          </p:cNvPr>
          <p:cNvSpPr>
            <a:spLocks noGrp="1"/>
          </p:cNvSpPr>
          <p:nvPr>
            <p:ph sz="quarter" idx="18"/>
          </p:nvPr>
        </p:nvSpPr>
        <p:spPr>
          <a:xfrm>
            <a:off x="6007101" y="5157760"/>
            <a:ext cx="5686424" cy="1395440"/>
          </a:xfrm>
        </p:spPr>
        <p:txBody>
          <a:bodyPr vert="horz" lIns="91440" tIns="45720" rIns="91440" bIns="45720" rtlCol="0" anchor="t">
            <a:normAutofit fontScale="77500" lnSpcReduction="20000"/>
          </a:bodyPr>
          <a:lstStyle/>
          <a:p>
            <a:pPr>
              <a:spcBef>
                <a:spcPts val="0"/>
              </a:spcBef>
              <a:spcAft>
                <a:spcPts val="1200"/>
              </a:spcAft>
            </a:pPr>
            <a:r>
              <a:rPr lang="en-US" sz="2000" kern="100" dirty="0">
                <a:solidFill>
                  <a:srgbClr val="0000FF"/>
                </a:solidFill>
                <a:latin typeface="Montserrat"/>
                <a:ea typeface="Calibri"/>
                <a:cs typeface="Times New Roman"/>
                <a:hlinkClick r:id="rId10">
                  <a:extLst>
                    <a:ext uri="{A12FA001-AC4F-418D-AE19-62706E023703}">
                      <ahyp:hlinkClr xmlns:ahyp="http://schemas.microsoft.com/office/drawing/2018/hyperlinkcolor" val="tx"/>
                    </a:ext>
                  </a:extLst>
                </a:hlinkClick>
              </a:rPr>
              <a:t>Adding and Subtracting across the Ages (</a:t>
            </a:r>
            <a:r>
              <a:rPr lang="en-US" sz="2000" kern="100" dirty="0">
                <a:solidFill>
                  <a:srgbClr val="0000FF"/>
                </a:solidFill>
                <a:latin typeface="Montserrat"/>
                <a:cs typeface="Times New Roman"/>
                <a:hlinkClick r:id="rId10">
                  <a:extLst>
                    <a:ext uri="{A12FA001-AC4F-418D-AE19-62706E023703}">
                      <ahyp:hlinkClr xmlns:ahyp="http://schemas.microsoft.com/office/drawing/2018/hyperlinkcolor" val="tx"/>
                    </a:ext>
                  </a:extLst>
                </a:hlinkClick>
              </a:rPr>
              <a:t>18 Months—Second Grade)</a:t>
            </a:r>
            <a:endParaRPr lang="en-US" dirty="0">
              <a:cs typeface="Times New Roman"/>
              <a:hlinkClick r:id="rId10">
                <a:extLst>
                  <a:ext uri="{A12FA001-AC4F-418D-AE19-62706E023703}">
                    <ahyp:hlinkClr xmlns:ahyp="http://schemas.microsoft.com/office/drawing/2018/hyperlinkcolor" val="tx"/>
                  </a:ext>
                </a:extLst>
              </a:hlinkClick>
            </a:endParaRPr>
          </a:p>
          <a:p>
            <a:pPr>
              <a:spcBef>
                <a:spcPts val="0"/>
              </a:spcBef>
              <a:spcAft>
                <a:spcPts val="1200"/>
              </a:spcAft>
            </a:pPr>
            <a:r>
              <a:rPr lang="en-US" sz="2000" kern="100" dirty="0">
                <a:solidFill>
                  <a:srgbClr val="0000FF"/>
                </a:solidFill>
                <a:latin typeface="Montserrat"/>
                <a:cs typeface="Times New Roman"/>
                <a:hlinkClick r:id="rId11">
                  <a:extLst>
                    <a:ext uri="{A12FA001-AC4F-418D-AE19-62706E023703}">
                      <ahyp:hlinkClr xmlns:ahyp="http://schemas.microsoft.com/office/drawing/2018/hyperlinkcolor" val="tx"/>
                    </a:ext>
                  </a:extLst>
                </a:hlinkClick>
              </a:rPr>
              <a:t>Adding and Subtracting across the Ages (18 Months—Second Grade)</a:t>
            </a:r>
            <a:r>
              <a:rPr lang="en-US" sz="2000" kern="100" dirty="0">
                <a:solidFill>
                  <a:srgbClr val="0000FF"/>
                </a:solidFill>
                <a:latin typeface="Montserrat"/>
                <a:cs typeface="Times New Roman"/>
                <a:hlinkClick r:id="rId11"/>
              </a:rPr>
              <a:t> - Audio Descriptive Version</a:t>
            </a:r>
            <a:endParaRPr lang="en-US" sz="2000" kern="100" dirty="0">
              <a:solidFill>
                <a:srgbClr val="0000FF"/>
              </a:solidFill>
              <a:cs typeface="Times New Roman"/>
            </a:endParaRPr>
          </a:p>
        </p:txBody>
      </p:sp>
    </p:spTree>
    <p:extLst>
      <p:ext uri="{BB962C8B-B14F-4D97-AF65-F5344CB8AC3E}">
        <p14:creationId xmlns:p14="http://schemas.microsoft.com/office/powerpoint/2010/main" val="17639514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B99C5-5D0F-06D9-C1A3-2C05B35DC1B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3E81C7B-286B-8942-1722-C2584D24F2A4}"/>
              </a:ext>
            </a:extLst>
          </p:cNvPr>
          <p:cNvSpPr>
            <a:spLocks noGrp="1"/>
          </p:cNvSpPr>
          <p:nvPr>
            <p:ph type="title"/>
          </p:nvPr>
        </p:nvSpPr>
        <p:spPr/>
        <p:txBody>
          <a:bodyPr/>
          <a:lstStyle/>
          <a:p>
            <a:r>
              <a:rPr lang="en-US" dirty="0"/>
              <a:t>Reflect</a:t>
            </a:r>
          </a:p>
        </p:txBody>
      </p:sp>
      <p:sp>
        <p:nvSpPr>
          <p:cNvPr id="5" name="Content Placeholder 4">
            <a:extLst>
              <a:ext uri="{FF2B5EF4-FFF2-40B4-BE49-F238E27FC236}">
                <a16:creationId xmlns:a16="http://schemas.microsoft.com/office/drawing/2014/main" id="{1BA1B1E4-7166-D8B4-5D35-3977743DCF74}"/>
              </a:ext>
            </a:extLst>
          </p:cNvPr>
          <p:cNvSpPr>
            <a:spLocks noGrp="1"/>
          </p:cNvSpPr>
          <p:nvPr>
            <p:ph sz="half" idx="1"/>
          </p:nvPr>
        </p:nvSpPr>
        <p:spPr>
          <a:xfrm>
            <a:off x="838199" y="1416184"/>
            <a:ext cx="5181600" cy="4332902"/>
          </a:xfrm>
        </p:spPr>
        <p:txBody>
          <a:bodyPr/>
          <a:lstStyle/>
          <a:p>
            <a:r>
              <a:rPr lang="en-US" dirty="0"/>
              <a:t>I used to think …</a:t>
            </a:r>
          </a:p>
          <a:p>
            <a:r>
              <a:rPr lang="en-US" dirty="0"/>
              <a:t>Now, I think …</a:t>
            </a:r>
          </a:p>
        </p:txBody>
      </p:sp>
      <p:pic>
        <p:nvPicPr>
          <p:cNvPr id="12" name="Content Placeholder 11">
            <a:extLst>
              <a:ext uri="{FF2B5EF4-FFF2-40B4-BE49-F238E27FC236}">
                <a16:creationId xmlns:a16="http://schemas.microsoft.com/office/drawing/2014/main" id="{C80387A4-A405-4DC7-301E-CD607BF5A9E4}"/>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5022669" y="965178"/>
            <a:ext cx="7175862" cy="4783908"/>
          </a:xfrm>
        </p:spPr>
      </p:pic>
    </p:spTree>
    <p:extLst>
      <p:ext uri="{BB962C8B-B14F-4D97-AF65-F5344CB8AC3E}">
        <p14:creationId xmlns:p14="http://schemas.microsoft.com/office/powerpoint/2010/main" val="4107568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Play: </a:t>
            </a:r>
            <a:r>
              <a:rPr lang="en-US" b="0" dirty="0">
                <a:latin typeface="Montserrat Medium" panose="00000600000000000000" pitchFamily="2" charset="0"/>
              </a:rPr>
              <a:t>True or False?</a:t>
            </a:r>
            <a:endParaRPr lang="en-US" b="0" dirty="0">
              <a:solidFill>
                <a:schemeClr val="bg1"/>
              </a:solidFill>
              <a:latin typeface="Montserrat Medium" panose="00000600000000000000" pitchFamily="2" charset="0"/>
            </a:endParaRPr>
          </a:p>
        </p:txBody>
      </p:sp>
      <p:sp>
        <p:nvSpPr>
          <p:cNvPr id="7" name="Content Placeholder 6">
            <a:extLst>
              <a:ext uri="{FF2B5EF4-FFF2-40B4-BE49-F238E27FC236}">
                <a16:creationId xmlns:a16="http://schemas.microsoft.com/office/drawing/2014/main" id="{2156FC3F-67AE-B60A-BA49-93A442769DB1}"/>
              </a:ext>
            </a:extLst>
          </p:cNvPr>
          <p:cNvSpPr>
            <a:spLocks noGrp="1"/>
          </p:cNvSpPr>
          <p:nvPr>
            <p:ph idx="1"/>
          </p:nvPr>
        </p:nvSpPr>
        <p:spPr/>
        <p:txBody>
          <a:bodyPr/>
          <a:lstStyle/>
          <a:p>
            <a:r>
              <a:rPr lang="en-US" dirty="0"/>
              <a:t>True</a:t>
            </a:r>
          </a:p>
        </p:txBody>
      </p:sp>
      <p:pic>
        <p:nvPicPr>
          <p:cNvPr id="9" name="Picture Placeholder 8">
            <a:extLst>
              <a:ext uri="{FF2B5EF4-FFF2-40B4-BE49-F238E27FC236}">
                <a16:creationId xmlns:a16="http://schemas.microsoft.com/office/drawing/2014/main" id="{6B25B03E-7F3F-9D05-76F7-0FFF0BD71CD1}"/>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3731296" y="2118564"/>
            <a:ext cx="4356100" cy="2721768"/>
          </a:xfrm>
        </p:spPr>
      </p:pic>
      <p:sp>
        <p:nvSpPr>
          <p:cNvPr id="4" name="Content Placeholder 3">
            <a:extLst>
              <a:ext uri="{FF2B5EF4-FFF2-40B4-BE49-F238E27FC236}">
                <a16:creationId xmlns:a16="http://schemas.microsoft.com/office/drawing/2014/main" id="{4DB7DB4A-16A6-0924-97B6-964C529ADCE3}"/>
              </a:ext>
            </a:extLst>
          </p:cNvPr>
          <p:cNvSpPr>
            <a:spLocks noGrp="1"/>
          </p:cNvSpPr>
          <p:nvPr>
            <p:ph sz="quarter" idx="11"/>
          </p:nvPr>
        </p:nvSpPr>
        <p:spPr/>
        <p:txBody>
          <a:bodyPr/>
          <a:lstStyle/>
          <a:p>
            <a:r>
              <a:rPr lang="en-US" dirty="0">
                <a:solidFill>
                  <a:srgbClr val="4C8503"/>
                </a:solidFill>
              </a:rPr>
              <a:t>False</a:t>
            </a:r>
          </a:p>
        </p:txBody>
      </p:sp>
    </p:spTree>
    <p:extLst>
      <p:ext uri="{BB962C8B-B14F-4D97-AF65-F5344CB8AC3E}">
        <p14:creationId xmlns:p14="http://schemas.microsoft.com/office/powerpoint/2010/main" val="2019314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A100C8-54A9-542F-E74C-DE4554F8F14C}"/>
              </a:ext>
            </a:extLst>
          </p:cNvPr>
          <p:cNvSpPr>
            <a:spLocks noGrp="1"/>
          </p:cNvSpPr>
          <p:nvPr>
            <p:ph type="title"/>
          </p:nvPr>
        </p:nvSpPr>
        <p:spPr/>
        <p:txBody>
          <a:bodyPr/>
          <a:lstStyle/>
          <a:p>
            <a:r>
              <a:rPr lang="en-US" dirty="0"/>
              <a:t>True or False?                                    #1</a:t>
            </a:r>
          </a:p>
        </p:txBody>
      </p:sp>
      <p:sp>
        <p:nvSpPr>
          <p:cNvPr id="7" name="Content Placeholder 6">
            <a:extLst>
              <a:ext uri="{FF2B5EF4-FFF2-40B4-BE49-F238E27FC236}">
                <a16:creationId xmlns:a16="http://schemas.microsoft.com/office/drawing/2014/main" id="{8EF86F03-5A27-ABF4-6D12-22C82E168F9E}"/>
              </a:ext>
            </a:extLst>
          </p:cNvPr>
          <p:cNvSpPr>
            <a:spLocks noGrp="1"/>
          </p:cNvSpPr>
          <p:nvPr>
            <p:ph idx="1"/>
          </p:nvPr>
        </p:nvSpPr>
        <p:spPr>
          <a:xfrm>
            <a:off x="851646" y="1993899"/>
            <a:ext cx="10834075" cy="3610769"/>
          </a:xfrm>
        </p:spPr>
        <p:txBody>
          <a:bodyPr/>
          <a:lstStyle/>
          <a:p>
            <a:pPr marL="0" indent="0" algn="ctr">
              <a:buNone/>
            </a:pPr>
            <a:r>
              <a:rPr lang="en-US" dirty="0"/>
              <a:t>Adding and subtracting should always </a:t>
            </a:r>
            <a:br>
              <a:rPr lang="en-US" dirty="0"/>
            </a:br>
            <a:r>
              <a:rPr lang="en-US" dirty="0"/>
              <a:t>involve written numerals.</a:t>
            </a:r>
          </a:p>
          <a:p>
            <a:pPr marL="0" indent="0" algn="ctr">
              <a:buNone/>
            </a:pPr>
            <a:r>
              <a:rPr lang="en-US" sz="6000" b="1" dirty="0">
                <a:solidFill>
                  <a:srgbClr val="4C8503"/>
                </a:solidFill>
              </a:rPr>
              <a:t>False!</a:t>
            </a:r>
          </a:p>
          <a:p>
            <a:pPr marL="0" indent="0" algn="ctr">
              <a:buNone/>
            </a:pPr>
            <a:r>
              <a:rPr lang="en-US" dirty="0"/>
              <a:t>Children begin adding and subtracting physical objects </a:t>
            </a:r>
            <a:br>
              <a:rPr lang="en-US" dirty="0"/>
            </a:br>
            <a:r>
              <a:rPr lang="en-US" dirty="0"/>
              <a:t>without using written numerals or written equations. </a:t>
            </a:r>
          </a:p>
        </p:txBody>
      </p:sp>
      <p:sp>
        <p:nvSpPr>
          <p:cNvPr id="10" name="Text Placeholder 9">
            <a:extLst>
              <a:ext uri="{FF2B5EF4-FFF2-40B4-BE49-F238E27FC236}">
                <a16:creationId xmlns:a16="http://schemas.microsoft.com/office/drawing/2014/main" id="{E0E19796-B6C3-9810-E73F-A6F889236193}"/>
              </a:ext>
            </a:extLst>
          </p:cNvPr>
          <p:cNvSpPr>
            <a:spLocks noGrp="1"/>
          </p:cNvSpPr>
          <p:nvPr>
            <p:ph type="body" sz="quarter" idx="14"/>
          </p:nvPr>
        </p:nvSpPr>
        <p:spPr/>
        <p:txBody>
          <a:bodyPr/>
          <a:lstStyle/>
          <a:p>
            <a:r>
              <a:rPr lang="en-US" dirty="0"/>
              <a:t>Huttenlocher et al. (1994)</a:t>
            </a:r>
          </a:p>
        </p:txBody>
      </p:sp>
    </p:spTree>
    <p:extLst>
      <p:ext uri="{BB962C8B-B14F-4D97-AF65-F5344CB8AC3E}">
        <p14:creationId xmlns:p14="http://schemas.microsoft.com/office/powerpoint/2010/main" val="120121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0E479-0A2B-E1C6-E471-01BA0B22094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9A2C287-CE5B-8F8D-4514-6E0C99617D32}"/>
              </a:ext>
            </a:extLst>
          </p:cNvPr>
          <p:cNvSpPr>
            <a:spLocks noGrp="1"/>
          </p:cNvSpPr>
          <p:nvPr>
            <p:ph type="title"/>
          </p:nvPr>
        </p:nvSpPr>
        <p:spPr/>
        <p:txBody>
          <a:bodyPr/>
          <a:lstStyle/>
          <a:p>
            <a:r>
              <a:rPr lang="en-US" dirty="0"/>
              <a:t>True or False?                                    #2</a:t>
            </a:r>
          </a:p>
        </p:txBody>
      </p:sp>
      <p:sp>
        <p:nvSpPr>
          <p:cNvPr id="7" name="Content Placeholder 6">
            <a:extLst>
              <a:ext uri="{FF2B5EF4-FFF2-40B4-BE49-F238E27FC236}">
                <a16:creationId xmlns:a16="http://schemas.microsoft.com/office/drawing/2014/main" id="{F8584292-D466-805E-1542-621B3DE6800E}"/>
              </a:ext>
            </a:extLst>
          </p:cNvPr>
          <p:cNvSpPr>
            <a:spLocks noGrp="1"/>
          </p:cNvSpPr>
          <p:nvPr>
            <p:ph idx="1"/>
          </p:nvPr>
        </p:nvSpPr>
        <p:spPr>
          <a:xfrm>
            <a:off x="851646" y="1993899"/>
            <a:ext cx="10834075" cy="3610769"/>
          </a:xfrm>
        </p:spPr>
        <p:txBody>
          <a:bodyPr/>
          <a:lstStyle/>
          <a:p>
            <a:pPr marL="0" indent="0" algn="ctr">
              <a:buNone/>
            </a:pPr>
            <a:r>
              <a:rPr lang="en-US" sz="2800" dirty="0"/>
              <a:t>Children can understand addition and subtraction before they can count.</a:t>
            </a:r>
          </a:p>
          <a:p>
            <a:pPr marL="0" indent="0" algn="ctr">
              <a:buNone/>
            </a:pPr>
            <a:r>
              <a:rPr lang="en-US" sz="6000" b="1" dirty="0">
                <a:solidFill>
                  <a:schemeClr val="accent1"/>
                </a:solidFill>
              </a:rPr>
              <a:t>True!</a:t>
            </a:r>
          </a:p>
          <a:p>
            <a:pPr marL="0" indent="0" algn="ctr">
              <a:buFont typeface="Arial" panose="020B0604020202020204" pitchFamily="34" charset="0"/>
              <a:buNone/>
            </a:pPr>
            <a:r>
              <a:rPr lang="en-US" sz="2800" dirty="0"/>
              <a:t>Infants understand that adding will make more </a:t>
            </a:r>
            <a:br>
              <a:rPr lang="en-US" sz="2800" dirty="0"/>
            </a:br>
            <a:r>
              <a:rPr lang="en-US" sz="2800" dirty="0"/>
              <a:t>and taking away will make less. </a:t>
            </a:r>
          </a:p>
        </p:txBody>
      </p:sp>
      <p:sp>
        <p:nvSpPr>
          <p:cNvPr id="2" name="Text Placeholder 1">
            <a:extLst>
              <a:ext uri="{FF2B5EF4-FFF2-40B4-BE49-F238E27FC236}">
                <a16:creationId xmlns:a16="http://schemas.microsoft.com/office/drawing/2014/main" id="{5812C730-7361-6348-E509-8EBD5CB822F3}"/>
              </a:ext>
            </a:extLst>
          </p:cNvPr>
          <p:cNvSpPr>
            <a:spLocks noGrp="1"/>
          </p:cNvSpPr>
          <p:nvPr>
            <p:ph type="body" sz="quarter" idx="14"/>
          </p:nvPr>
        </p:nvSpPr>
        <p:spPr/>
        <p:txBody>
          <a:bodyPr/>
          <a:lstStyle/>
          <a:p>
            <a:r>
              <a:rPr lang="en-US" dirty="0"/>
              <a:t>McCrink &amp; Wynn (2004)</a:t>
            </a:r>
          </a:p>
        </p:txBody>
      </p:sp>
    </p:spTree>
    <p:extLst>
      <p:ext uri="{BB962C8B-B14F-4D97-AF65-F5344CB8AC3E}">
        <p14:creationId xmlns:p14="http://schemas.microsoft.com/office/powerpoint/2010/main" val="67013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2E201-42F0-DABD-6B07-819E0C06376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914BDDE-F20F-683F-7401-1D663927A372}"/>
              </a:ext>
            </a:extLst>
          </p:cNvPr>
          <p:cNvSpPr>
            <a:spLocks noGrp="1"/>
          </p:cNvSpPr>
          <p:nvPr>
            <p:ph type="title"/>
          </p:nvPr>
        </p:nvSpPr>
        <p:spPr/>
        <p:txBody>
          <a:bodyPr/>
          <a:lstStyle/>
          <a:p>
            <a:r>
              <a:rPr lang="en-US" dirty="0"/>
              <a:t>True or False?                                    #3</a:t>
            </a:r>
          </a:p>
        </p:txBody>
      </p:sp>
      <p:sp>
        <p:nvSpPr>
          <p:cNvPr id="7" name="Content Placeholder 6">
            <a:extLst>
              <a:ext uri="{FF2B5EF4-FFF2-40B4-BE49-F238E27FC236}">
                <a16:creationId xmlns:a16="http://schemas.microsoft.com/office/drawing/2014/main" id="{5120655B-174F-3029-3C29-B1682224EC10}"/>
              </a:ext>
            </a:extLst>
          </p:cNvPr>
          <p:cNvSpPr>
            <a:spLocks noGrp="1"/>
          </p:cNvSpPr>
          <p:nvPr>
            <p:ph idx="1"/>
          </p:nvPr>
        </p:nvSpPr>
        <p:spPr>
          <a:xfrm>
            <a:off x="851646" y="1993899"/>
            <a:ext cx="10834075" cy="3610769"/>
          </a:xfrm>
        </p:spPr>
        <p:txBody>
          <a:bodyPr>
            <a:normAutofit fontScale="92500" lnSpcReduction="10000"/>
          </a:bodyPr>
          <a:lstStyle/>
          <a:p>
            <a:pPr marL="0" indent="0" algn="ctr">
              <a:buNone/>
            </a:pPr>
            <a:r>
              <a:rPr lang="en-US" dirty="0"/>
              <a:t>Children should be discouraged from using their fingers to add and subtract—especially as they get older.</a:t>
            </a:r>
          </a:p>
          <a:p>
            <a:pPr marL="0" indent="0" algn="ctr">
              <a:buNone/>
            </a:pPr>
            <a:r>
              <a:rPr lang="en-US" sz="6000" b="1" dirty="0">
                <a:solidFill>
                  <a:srgbClr val="4C8503"/>
                </a:solidFill>
              </a:rPr>
              <a:t>False!</a:t>
            </a:r>
          </a:p>
          <a:p>
            <a:pPr marL="0" indent="0" algn="ctr">
              <a:buNone/>
            </a:pPr>
            <a:r>
              <a:rPr lang="en-US" dirty="0"/>
              <a:t>Children use their fingers to add and subtract—just like they might use other concrete objects such as counting chips or blocks to add and subtract.  </a:t>
            </a:r>
          </a:p>
        </p:txBody>
      </p:sp>
      <p:sp>
        <p:nvSpPr>
          <p:cNvPr id="10" name="Text Placeholder 9">
            <a:extLst>
              <a:ext uri="{FF2B5EF4-FFF2-40B4-BE49-F238E27FC236}">
                <a16:creationId xmlns:a16="http://schemas.microsoft.com/office/drawing/2014/main" id="{7E5C3CA3-048E-86C7-99D6-E09C62808599}"/>
              </a:ext>
            </a:extLst>
          </p:cNvPr>
          <p:cNvSpPr>
            <a:spLocks noGrp="1"/>
          </p:cNvSpPr>
          <p:nvPr>
            <p:ph type="body" sz="quarter" idx="14"/>
          </p:nvPr>
        </p:nvSpPr>
        <p:spPr/>
        <p:txBody>
          <a:bodyPr/>
          <a:lstStyle/>
          <a:p>
            <a:r>
              <a:rPr lang="en-US" dirty="0"/>
              <a:t>Clements &amp; Sarama (2020); Poletti et al. (2025)</a:t>
            </a:r>
          </a:p>
        </p:txBody>
      </p:sp>
    </p:spTree>
    <p:extLst>
      <p:ext uri="{BB962C8B-B14F-4D97-AF65-F5344CB8AC3E}">
        <p14:creationId xmlns:p14="http://schemas.microsoft.com/office/powerpoint/2010/main" val="354887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7A519-0E3A-F927-2267-0C07BDD50D7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F137D77-0817-58A6-B9EA-9CEE6BA72A7E}"/>
              </a:ext>
            </a:extLst>
          </p:cNvPr>
          <p:cNvSpPr>
            <a:spLocks noGrp="1"/>
          </p:cNvSpPr>
          <p:nvPr>
            <p:ph type="title"/>
          </p:nvPr>
        </p:nvSpPr>
        <p:spPr/>
        <p:txBody>
          <a:bodyPr/>
          <a:lstStyle/>
          <a:p>
            <a:r>
              <a:rPr lang="en-US" dirty="0"/>
              <a:t>True or False?                                    #4</a:t>
            </a:r>
          </a:p>
        </p:txBody>
      </p:sp>
      <p:sp>
        <p:nvSpPr>
          <p:cNvPr id="7" name="Content Placeholder 6">
            <a:extLst>
              <a:ext uri="{FF2B5EF4-FFF2-40B4-BE49-F238E27FC236}">
                <a16:creationId xmlns:a16="http://schemas.microsoft.com/office/drawing/2014/main" id="{F72788D4-537D-F4F4-3924-C60BDD90840D}"/>
              </a:ext>
            </a:extLst>
          </p:cNvPr>
          <p:cNvSpPr>
            <a:spLocks noGrp="1"/>
          </p:cNvSpPr>
          <p:nvPr>
            <p:ph idx="1"/>
          </p:nvPr>
        </p:nvSpPr>
        <p:spPr>
          <a:xfrm>
            <a:off x="851646" y="1993899"/>
            <a:ext cx="10834075" cy="3610769"/>
          </a:xfrm>
        </p:spPr>
        <p:txBody>
          <a:bodyPr>
            <a:normAutofit fontScale="92500" lnSpcReduction="10000"/>
          </a:bodyPr>
          <a:lstStyle/>
          <a:p>
            <a:pPr marL="0" indent="0" algn="ctr">
              <a:buNone/>
            </a:pPr>
            <a:r>
              <a:rPr lang="en-US" sz="2800" dirty="0"/>
              <a:t>Children can add and subtract more accurately if they know the count sequence.</a:t>
            </a:r>
          </a:p>
          <a:p>
            <a:pPr marL="0" indent="0" algn="ctr">
              <a:buNone/>
            </a:pPr>
            <a:r>
              <a:rPr lang="en-US" sz="6000" b="1" dirty="0">
                <a:solidFill>
                  <a:schemeClr val="accent1"/>
                </a:solidFill>
              </a:rPr>
              <a:t>True!</a:t>
            </a:r>
          </a:p>
          <a:p>
            <a:pPr marL="0" indent="0" algn="ctr">
              <a:buNone/>
            </a:pPr>
            <a:r>
              <a:rPr lang="en-US" dirty="0"/>
              <a:t>Children’s ability to add and subtract advances when they know the count sequence and can use number words to communicate about quantity.</a:t>
            </a:r>
          </a:p>
        </p:txBody>
      </p:sp>
      <p:sp>
        <p:nvSpPr>
          <p:cNvPr id="2" name="Text Placeholder 1">
            <a:extLst>
              <a:ext uri="{FF2B5EF4-FFF2-40B4-BE49-F238E27FC236}">
                <a16:creationId xmlns:a16="http://schemas.microsoft.com/office/drawing/2014/main" id="{072E522B-5196-7E19-1E88-946430264913}"/>
              </a:ext>
            </a:extLst>
          </p:cNvPr>
          <p:cNvSpPr>
            <a:spLocks noGrp="1"/>
          </p:cNvSpPr>
          <p:nvPr>
            <p:ph type="body" sz="quarter" idx="14"/>
          </p:nvPr>
        </p:nvSpPr>
        <p:spPr/>
        <p:txBody>
          <a:bodyPr/>
          <a:lstStyle/>
          <a:p>
            <a:r>
              <a:rPr lang="en-US" dirty="0"/>
              <a:t>Clements &amp; Sarama (2020)</a:t>
            </a:r>
          </a:p>
        </p:txBody>
      </p:sp>
    </p:spTree>
    <p:extLst>
      <p:ext uri="{BB962C8B-B14F-4D97-AF65-F5344CB8AC3E}">
        <p14:creationId xmlns:p14="http://schemas.microsoft.com/office/powerpoint/2010/main" val="313275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AD618-A9AB-B1A9-E857-9E30F0F6186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6118C70-A226-3C40-615E-3C1461279EC4}"/>
              </a:ext>
            </a:extLst>
          </p:cNvPr>
          <p:cNvSpPr>
            <a:spLocks noGrp="1"/>
          </p:cNvSpPr>
          <p:nvPr>
            <p:ph type="title"/>
          </p:nvPr>
        </p:nvSpPr>
        <p:spPr/>
        <p:txBody>
          <a:bodyPr/>
          <a:lstStyle/>
          <a:p>
            <a:r>
              <a:rPr lang="en-US" dirty="0"/>
              <a:t>True or False?                                    #5</a:t>
            </a:r>
          </a:p>
        </p:txBody>
      </p:sp>
      <p:sp>
        <p:nvSpPr>
          <p:cNvPr id="7" name="Content Placeholder 6">
            <a:extLst>
              <a:ext uri="{FF2B5EF4-FFF2-40B4-BE49-F238E27FC236}">
                <a16:creationId xmlns:a16="http://schemas.microsoft.com/office/drawing/2014/main" id="{CC161E37-E007-0054-66ED-63E8287726D0}"/>
              </a:ext>
            </a:extLst>
          </p:cNvPr>
          <p:cNvSpPr>
            <a:spLocks noGrp="1"/>
          </p:cNvSpPr>
          <p:nvPr>
            <p:ph idx="1"/>
          </p:nvPr>
        </p:nvSpPr>
        <p:spPr>
          <a:xfrm>
            <a:off x="851646" y="1817551"/>
            <a:ext cx="10834075" cy="3610769"/>
          </a:xfrm>
        </p:spPr>
        <p:txBody>
          <a:bodyPr/>
          <a:lstStyle/>
          <a:p>
            <a:pPr marL="0" indent="0" algn="ctr">
              <a:buNone/>
            </a:pPr>
            <a:r>
              <a:rPr lang="en-US" sz="2800" dirty="0"/>
              <a:t>Children should use flash cards to memorize addition and subtraction facts. </a:t>
            </a:r>
          </a:p>
          <a:p>
            <a:pPr marL="0" indent="0" algn="ctr">
              <a:buNone/>
            </a:pPr>
            <a:r>
              <a:rPr lang="en-US" sz="6000" b="1" dirty="0">
                <a:solidFill>
                  <a:srgbClr val="4C8503"/>
                </a:solidFill>
              </a:rPr>
              <a:t>False!</a:t>
            </a:r>
          </a:p>
          <a:p>
            <a:pPr marL="0" indent="0" algn="ctr">
              <a:buNone/>
            </a:pPr>
            <a:r>
              <a:rPr lang="en-US" dirty="0"/>
              <a:t>Children do not need to use flash cards to memorize addition and subtraction facts. </a:t>
            </a:r>
          </a:p>
        </p:txBody>
      </p:sp>
      <p:sp>
        <p:nvSpPr>
          <p:cNvPr id="10" name="Text Placeholder 9">
            <a:extLst>
              <a:ext uri="{FF2B5EF4-FFF2-40B4-BE49-F238E27FC236}">
                <a16:creationId xmlns:a16="http://schemas.microsoft.com/office/drawing/2014/main" id="{E241DBE0-A23F-5A68-91A5-D783C8D2D594}"/>
              </a:ext>
            </a:extLst>
          </p:cNvPr>
          <p:cNvSpPr>
            <a:spLocks noGrp="1"/>
          </p:cNvSpPr>
          <p:nvPr>
            <p:ph type="body" sz="quarter" idx="14"/>
          </p:nvPr>
        </p:nvSpPr>
        <p:spPr/>
        <p:txBody>
          <a:bodyPr/>
          <a:lstStyle/>
          <a:p>
            <a:r>
              <a:rPr lang="en-US" dirty="0"/>
              <a:t>Clements &amp; Sarama (2020); Poletti et al. (2025)</a:t>
            </a:r>
          </a:p>
        </p:txBody>
      </p:sp>
    </p:spTree>
    <p:extLst>
      <p:ext uri="{BB962C8B-B14F-4D97-AF65-F5344CB8AC3E}">
        <p14:creationId xmlns:p14="http://schemas.microsoft.com/office/powerpoint/2010/main" val="331409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OperationsandAlgebraic" id="{0E797648-2BAB-E344-B73A-A2B9CF254423}" vid="{5C838429-CCFF-2543-96A2-BFAFEAC204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4013</TotalTime>
  <Words>7759</Words>
  <Application>Microsoft Office PowerPoint</Application>
  <PresentationFormat>Widescreen</PresentationFormat>
  <Paragraphs>519</Paragraphs>
  <Slides>39</Slides>
  <Notes>39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Montserrat Medium</vt:lpstr>
      <vt:lpstr>Montserrat</vt:lpstr>
      <vt:lpstr>Courier New</vt:lpstr>
      <vt:lpstr>Wingdings</vt:lpstr>
      <vt:lpstr>Arial</vt:lpstr>
      <vt:lpstr>Times New Roman</vt:lpstr>
      <vt:lpstr>Symbol</vt:lpstr>
      <vt:lpstr>Calibri</vt:lpstr>
      <vt:lpstr>Office Theme</vt:lpstr>
      <vt:lpstr>Introduction to Addition and Subtraction:  Birth–8 Years </vt:lpstr>
      <vt:lpstr>Acknowledgments</vt:lpstr>
      <vt:lpstr>Session Goals</vt:lpstr>
      <vt:lpstr>Play: True or False?</vt:lpstr>
      <vt:lpstr>True or False?                                    #1</vt:lpstr>
      <vt:lpstr>True or False?                                    #2</vt:lpstr>
      <vt:lpstr>True or False?                                    #3</vt:lpstr>
      <vt:lpstr>True or False?                                    #4</vt:lpstr>
      <vt:lpstr>True or False?                                    #5</vt:lpstr>
      <vt:lpstr>Observe: Adding and Subtracting</vt:lpstr>
      <vt:lpstr>Discuss: Addition and Subtraction</vt:lpstr>
      <vt:lpstr>Developing an Understanding of Addition and Subtraction</vt:lpstr>
      <vt:lpstr>Exploring Ideas of Addition and Subtraction (Part 1)</vt:lpstr>
      <vt:lpstr>Hiding the Apples (Part 1)</vt:lpstr>
      <vt:lpstr>Adding More Apples (Part 1)</vt:lpstr>
      <vt:lpstr>Hiding All Apples (Part 1)</vt:lpstr>
      <vt:lpstr>How many apples are hidden behind the rectangle? (Part 1)</vt:lpstr>
      <vt:lpstr>Exploring Ideas of Addition and Subtraction (Part 2)</vt:lpstr>
      <vt:lpstr>Hiding the Apples (Part 2)</vt:lpstr>
      <vt:lpstr>Adding More Apples (Part 2)</vt:lpstr>
      <vt:lpstr>Hiding All Apples (Part 2)</vt:lpstr>
      <vt:lpstr>How many apples are hidden behind the rectangle? (Part 2)</vt:lpstr>
      <vt:lpstr>Adding Makes More, Taking Away Makes Less</vt:lpstr>
      <vt:lpstr>Adding Makes More, Taking Away Makes Less (continued) </vt:lpstr>
      <vt:lpstr>Many Ways to Make 15</vt:lpstr>
      <vt:lpstr>Number Composition</vt:lpstr>
      <vt:lpstr>Number Decomposition</vt:lpstr>
      <vt:lpstr>Numbers can be put together and taken apart.</vt:lpstr>
      <vt:lpstr>Explore: Let’s add and subtract!</vt:lpstr>
      <vt:lpstr>Properties of Addition and Subtraction</vt:lpstr>
      <vt:lpstr>Solving Addition and Subtraction Problems</vt:lpstr>
      <vt:lpstr>Counting Strategies</vt:lpstr>
      <vt:lpstr>Using Composition, Decomposition, and the Properties of Addition and Subtraction</vt:lpstr>
      <vt:lpstr>Building on Known Facts</vt:lpstr>
      <vt:lpstr>Addition and subtraction problems advance over time: Number Size</vt:lpstr>
      <vt:lpstr>Addition and subtraction problems advance over time: Format</vt:lpstr>
      <vt:lpstr>Addition and subtraction problems advance over time: Problem Types</vt:lpstr>
      <vt:lpstr>Observe: Children Adding and Subtracting</vt:lpstr>
      <vt:lpstr>Reflect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Addition and Subtraction: Birth–8 Years</dc:title>
  <dc:creator/>
  <cp:lastModifiedBy>Amy Reff</cp:lastModifiedBy>
  <cp:revision>213</cp:revision>
  <cp:lastPrinted>2023-08-03T16:24:27Z</cp:lastPrinted>
  <dcterms:created xsi:type="dcterms:W3CDTF">2024-09-24T13:13:29Z</dcterms:created>
  <dcterms:modified xsi:type="dcterms:W3CDTF">2025-10-06T16:40:47Z</dcterms:modified>
</cp:coreProperties>
</file>